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9" r:id="rId2"/>
    <p:sldId id="278" r:id="rId3"/>
    <p:sldId id="302" r:id="rId4"/>
    <p:sldId id="280" r:id="rId5"/>
    <p:sldId id="303" r:id="rId6"/>
    <p:sldId id="285" r:id="rId7"/>
    <p:sldId id="282" r:id="rId8"/>
    <p:sldId id="304" r:id="rId9"/>
    <p:sldId id="284" r:id="rId10"/>
    <p:sldId id="293" r:id="rId11"/>
    <p:sldId id="305" r:id="rId12"/>
    <p:sldId id="298" r:id="rId13"/>
    <p:sldId id="306" r:id="rId14"/>
    <p:sldId id="297" r:id="rId15"/>
    <p:sldId id="281" r:id="rId16"/>
    <p:sldId id="296" r:id="rId17"/>
    <p:sldId id="283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52DA9A1-F0E3-4E90-8DF3-975C7F0530E8}">
          <p14:sldIdLst>
            <p14:sldId id="279"/>
            <p14:sldId id="278"/>
            <p14:sldId id="302"/>
            <p14:sldId id="280"/>
            <p14:sldId id="303"/>
            <p14:sldId id="285"/>
            <p14:sldId id="282"/>
            <p14:sldId id="304"/>
            <p14:sldId id="284"/>
            <p14:sldId id="293"/>
            <p14:sldId id="305"/>
            <p14:sldId id="298"/>
            <p14:sldId id="306"/>
            <p14:sldId id="297"/>
            <p14:sldId id="281"/>
            <p14:sldId id="296"/>
            <p14:sldId id="283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039" autoAdjust="0"/>
    <p:restoredTop sz="94714" autoAdjust="0"/>
  </p:normalViewPr>
  <p:slideViewPr>
    <p:cSldViewPr snapToGrid="0">
      <p:cViewPr varScale="1">
        <p:scale>
          <a:sx n="116" d="100"/>
          <a:sy n="116" d="100"/>
        </p:scale>
        <p:origin x="-9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0"/>
    </p:cViewPr>
  </p:sorter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5C1B0-B535-4FCE-B772-5A6052281AED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B31E1-C87E-46A5-957E-822B5A15D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855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319FE-E083-4E53-9B3C-3416EE8656DB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77EEA-9B90-4697-8757-465DEDF01E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9267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7EEA-9B90-4697-8757-465DEDF01E7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92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77EEA-9B90-4697-8757-465DEDF01E7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60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2362200"/>
            <a:ext cx="8229600" cy="3733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663575" y="6553200"/>
            <a:ext cx="5553564" cy="3048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 dirty="0"/>
              <a:t>2015 © The University of Sheffield</a:t>
            </a:r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416530" y="144959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2A196F"/>
                </a:solidFill>
              </a:rPr>
              <a:t>Department </a:t>
            </a:r>
          </a:p>
          <a:p>
            <a:r>
              <a:rPr lang="en-GB" sz="1100" baseline="0" dirty="0">
                <a:solidFill>
                  <a:srgbClr val="2A196F"/>
                </a:solidFill>
              </a:rPr>
              <a:t>Of</a:t>
            </a:r>
          </a:p>
          <a:p>
            <a:r>
              <a:rPr lang="en-GB" sz="1100" baseline="0" dirty="0">
                <a:solidFill>
                  <a:srgbClr val="2A196F"/>
                </a:solidFill>
              </a:rPr>
              <a:t>Materials Science &amp; </a:t>
            </a:r>
          </a:p>
          <a:p>
            <a:r>
              <a:rPr lang="en-GB" sz="1100" baseline="0" dirty="0">
                <a:solidFill>
                  <a:srgbClr val="2A196F"/>
                </a:solidFill>
              </a:rPr>
              <a:t>Engineering</a:t>
            </a:r>
            <a:endParaRPr lang="en-GB" sz="1100" dirty="0">
              <a:solidFill>
                <a:srgbClr val="2A19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6831" y="6553200"/>
            <a:ext cx="549030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rgbClr val="2A196F"/>
                </a:solidFill>
                <a:latin typeface="TUOS Blake" panose="020B0503040000020004" pitchFamily="34" charset="0"/>
              </a:defRPr>
            </a:lvl1pPr>
          </a:lstStyle>
          <a:p>
            <a:r>
              <a:rPr lang="en-GB" altLang="en-US" dirty="0"/>
              <a:t>2015 © The University of Sheffield</a:t>
            </a:r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1031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425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KB Transparent -Student-Experience-Survey-Logo_CMY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237288"/>
            <a:ext cx="17319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82" y="152400"/>
            <a:ext cx="1526632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rgbClr val="2A196F"/>
          </a:solidFill>
          <a:latin typeface="TUOS Stephenson" pitchFamily="-12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3200">
          <a:solidFill>
            <a:srgbClr val="2A196F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Font typeface="TUOS Stephenson" panose="02070503080000020004" pitchFamily="18" charset="0"/>
        <a:buChar char="•"/>
        <a:defRPr sz="2800">
          <a:solidFill>
            <a:srgbClr val="2A196F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2A196F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TUOS Stephenson" panose="02070503080000020004" pitchFamily="18" charset="0"/>
        <a:defRPr sz="1400">
          <a:solidFill>
            <a:srgbClr val="2A196F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Font typeface="TUOS Stephenson" panose="02070503080000020004" pitchFamily="18" charset="0"/>
        <a:buChar char="•"/>
        <a:defRPr sz="900">
          <a:solidFill>
            <a:srgbClr val="2A196F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6pPr>
      <a:lvl7pPr marL="29718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7pPr>
      <a:lvl8pPr marL="34290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8pPr>
      <a:lvl9pPr marL="3886200" indent="-228600" algn="l" rtl="0" eaLnBrk="1" fontAlgn="base" hangingPunct="1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rgbClr val="2A196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98301"/>
            <a:ext cx="9078686" cy="646331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</a:rPr>
              <a:t>Investigation of Ion Irradiation Induced Damages in Iron Phosphate Glasses: </a:t>
            </a:r>
          </a:p>
          <a:p>
            <a:pPr algn="ctr"/>
            <a:r>
              <a:rPr lang="en-GB" b="1" dirty="0" smtClean="0">
                <a:solidFill>
                  <a:srgbClr val="222222"/>
                </a:solidFill>
                <a:latin typeface="+mj-lt"/>
                <a:ea typeface="Times New Roman" panose="02020603050405020304" pitchFamily="18" charset="0"/>
              </a:rPr>
              <a:t>Role of Electronic and Nuclear Losses in Glass Network Modification</a:t>
            </a:r>
            <a:endParaRPr lang="en-GB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43591"/>
            <a:ext cx="9144000" cy="15081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 hangingPunct="0">
              <a:spcAft>
                <a:spcPts val="1200"/>
              </a:spcAft>
            </a:pPr>
            <a:r>
              <a:rPr lang="en-GB" b="1" u="sng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Dr.</a:t>
            </a:r>
            <a:r>
              <a:rPr lang="en-GB" b="1" u="sng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Charu L. </a:t>
            </a:r>
            <a:r>
              <a:rPr lang="en-GB" b="1" u="sng" dirty="0" err="1">
                <a:solidFill>
                  <a:srgbClr val="000000"/>
                </a:solidFill>
                <a:cs typeface="Times New Roman" panose="02020603050405020304" pitchFamily="18" charset="0"/>
              </a:rPr>
              <a:t>D</a:t>
            </a:r>
            <a:r>
              <a:rPr lang="en-GB" b="1" u="sng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ube</a:t>
            </a:r>
            <a:r>
              <a:rPr lang="en-GB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GB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Dr.</a:t>
            </a:r>
            <a:r>
              <a:rPr lang="en-GB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Martin C. </a:t>
            </a:r>
            <a:r>
              <a:rPr lang="en-GB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Stennett</a:t>
            </a:r>
            <a:r>
              <a:rPr lang="en-GB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GB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Dr.</a:t>
            </a:r>
            <a:r>
              <a:rPr lang="en-GB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Amy S. Gandy, </a:t>
            </a:r>
            <a:r>
              <a:rPr lang="en-GB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Prof.</a:t>
            </a:r>
            <a:r>
              <a:rPr lang="en-GB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Neil C. Hyatt </a:t>
            </a:r>
          </a:p>
          <a:p>
            <a:pPr algn="ctr" hangingPunct="0">
              <a:spcAft>
                <a:spcPts val="1200"/>
              </a:spcAft>
            </a:pPr>
            <a:endParaRPr lang="en-GB" b="1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Immobilisation </a:t>
            </a:r>
            <a:r>
              <a:rPr lang="en-GB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en-GB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cience Laboratory, Department of Materials </a:t>
            </a:r>
            <a:r>
              <a:rPr lang="en-GB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en-GB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cience and Engineering, 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University of </a:t>
            </a:r>
            <a:r>
              <a:rPr lang="en-GB" dirty="0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en-GB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heffield, United Kingdom</a:t>
            </a:r>
          </a:p>
        </p:txBody>
      </p:sp>
      <p:sp>
        <p:nvSpPr>
          <p:cNvPr id="7" name="Rectangle 6"/>
          <p:cNvSpPr/>
          <p:nvPr/>
        </p:nvSpPr>
        <p:spPr>
          <a:xfrm>
            <a:off x="66675" y="4531180"/>
            <a:ext cx="8939893" cy="46166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Joint ICTP-IAEA Workshop on Radiation Effects in Nuclear Waste Forms and their </a:t>
            </a:r>
            <a:r>
              <a:rPr lang="en-GB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Consequences for </a:t>
            </a:r>
            <a:r>
              <a:rPr lang="en-GB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Storage and </a:t>
            </a:r>
            <a:r>
              <a:rPr lang="en-GB" sz="12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Disposal, 12-16 September 2016, Trieste, Italy. </a:t>
            </a:r>
            <a:endParaRPr lang="en-GB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0336"/>
            <a:ext cx="9144000" cy="463050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Raman </a:t>
            </a:r>
            <a:r>
              <a:rPr lang="en-GB" sz="2400" b="1" dirty="0">
                <a:solidFill>
                  <a:srgbClr val="000000"/>
                </a:solidFill>
              </a:rPr>
              <a:t>spectroscopic measurements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22464" y="21635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516595"/>
              </p:ext>
            </p:extLst>
          </p:nvPr>
        </p:nvGraphicFramePr>
        <p:xfrm>
          <a:off x="4171950" y="1396093"/>
          <a:ext cx="5437754" cy="3801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1" name="Graph" r:id="rId4" imgW="4154400" imgH="2901600" progId="Origin50.Graph">
                  <p:embed/>
                </p:oleObj>
              </mc:Choice>
              <mc:Fallback>
                <p:oleObj name="Graph" r:id="rId4" imgW="415440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0" y="1396093"/>
                        <a:ext cx="5437754" cy="3801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5244505"/>
            <a:ext cx="9144000" cy="101566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02060"/>
                </a:solidFill>
              </a:rPr>
              <a:t>Ion </a:t>
            </a:r>
            <a:r>
              <a:rPr lang="en-GB" sz="1200" b="1" dirty="0">
                <a:solidFill>
                  <a:srgbClr val="002060"/>
                </a:solidFill>
              </a:rPr>
              <a:t>energy </a:t>
            </a:r>
            <a:r>
              <a:rPr lang="en-GB" sz="1200" b="1" dirty="0" smtClean="0">
                <a:solidFill>
                  <a:srgbClr val="002060"/>
                </a:solidFill>
              </a:rPr>
              <a:t>750keV: </a:t>
            </a:r>
            <a:r>
              <a:rPr lang="en-GB" sz="1200" dirty="0" smtClean="0">
                <a:solidFill>
                  <a:srgbClr val="002060"/>
                </a:solidFill>
              </a:rPr>
              <a:t>Appearance of broad peaks </a:t>
            </a:r>
            <a:r>
              <a:rPr lang="en-GB" sz="1200" dirty="0">
                <a:solidFill>
                  <a:srgbClr val="002060"/>
                </a:solidFill>
              </a:rPr>
              <a:t>at lower wavenumber side indicates </a:t>
            </a:r>
            <a:r>
              <a:rPr lang="en-GB" sz="1200" dirty="0" smtClean="0">
                <a:solidFill>
                  <a:srgbClr val="002060"/>
                </a:solidFill>
              </a:rPr>
              <a:t>probable formation of </a:t>
            </a:r>
            <a:r>
              <a:rPr lang="en-GB" sz="1200" dirty="0" err="1" smtClean="0">
                <a:solidFill>
                  <a:srgbClr val="002060"/>
                </a:solidFill>
              </a:rPr>
              <a:t>nanocrystallites</a:t>
            </a:r>
            <a:r>
              <a:rPr lang="en-GB" sz="1200" dirty="0" smtClean="0">
                <a:solidFill>
                  <a:srgbClr val="002060"/>
                </a:solidFill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0206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rgbClr val="002060"/>
                </a:solidFill>
              </a:rPr>
              <a:t>Ion energy 5MeV-20MeV 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002060"/>
                </a:solidFill>
              </a:rPr>
              <a:t>Sharp peaks at lower wavenumber side indicates crystallization in samples; crystallization can be driven by induced stress. </a:t>
            </a:r>
          </a:p>
          <a:p>
            <a:pPr lvl="1"/>
            <a:endParaRPr lang="en-GB" sz="12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412888"/>
              </p:ext>
            </p:extLst>
          </p:nvPr>
        </p:nvGraphicFramePr>
        <p:xfrm>
          <a:off x="-648199" y="1409792"/>
          <a:ext cx="5497784" cy="3840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" name="Graph" r:id="rId6" imgW="4154400" imgH="2901600" progId="Origin50.Graph">
                  <p:embed/>
                </p:oleObj>
              </mc:Choice>
              <mc:Fallback>
                <p:oleObj name="Graph" r:id="rId6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648199" y="1409792"/>
                        <a:ext cx="5497784" cy="3840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 flipH="1" flipV="1">
            <a:off x="4114800" y="3559629"/>
            <a:ext cx="1551215" cy="4082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171950" y="63681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228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43186"/>
            <a:ext cx="9144000" cy="463050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Raman </a:t>
            </a:r>
            <a:r>
              <a:rPr lang="en-GB" sz="2400" b="1" dirty="0">
                <a:solidFill>
                  <a:srgbClr val="000000"/>
                </a:solidFill>
              </a:rPr>
              <a:t>spectroscopic </a:t>
            </a:r>
            <a:r>
              <a:rPr lang="en-GB" sz="2400" b="1" dirty="0" smtClean="0">
                <a:solidFill>
                  <a:srgbClr val="000000"/>
                </a:solidFill>
              </a:rPr>
              <a:t>measurements </a:t>
            </a:r>
            <a:endParaRPr lang="en-GB" sz="2400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839598"/>
              </p:ext>
            </p:extLst>
          </p:nvPr>
        </p:nvGraphicFramePr>
        <p:xfrm>
          <a:off x="-654029" y="1286146"/>
          <a:ext cx="6638450" cy="4638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3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54029" y="1286146"/>
                        <a:ext cx="6638450" cy="46384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153024" y="2053058"/>
            <a:ext cx="3838575" cy="298543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</a:rPr>
              <a:t>High energy irradiation: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Important shoulder at ~1550 cm</a:t>
            </a:r>
            <a:r>
              <a:rPr lang="en-GB" sz="2000" baseline="30000" dirty="0" smtClean="0">
                <a:solidFill>
                  <a:srgbClr val="002060"/>
                </a:solidFill>
              </a:rPr>
              <a:t>-1 </a:t>
            </a:r>
            <a:r>
              <a:rPr lang="en-GB" sz="2000" dirty="0" smtClean="0">
                <a:solidFill>
                  <a:srgbClr val="002060"/>
                </a:solidFill>
              </a:rPr>
              <a:t>: stretching vibration of molecular O</a:t>
            </a:r>
            <a:r>
              <a:rPr lang="en-GB" sz="2000" baseline="-25000" dirty="0" smtClean="0">
                <a:solidFill>
                  <a:srgbClr val="002060"/>
                </a:solidFill>
              </a:rPr>
              <a:t>2</a:t>
            </a:r>
            <a:r>
              <a:rPr lang="en-GB" sz="2000" dirty="0" smtClean="0">
                <a:solidFill>
                  <a:srgbClr val="002060"/>
                </a:solidFill>
              </a:rPr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</a:rPr>
              <a:t>Asymmetry around 1150 cm</a:t>
            </a:r>
            <a:r>
              <a:rPr lang="en-GB" sz="2000" baseline="30000" dirty="0" smtClean="0">
                <a:solidFill>
                  <a:srgbClr val="002060"/>
                </a:solidFill>
              </a:rPr>
              <a:t>-1 </a:t>
            </a:r>
            <a:r>
              <a:rPr lang="en-GB" sz="2000" dirty="0" smtClean="0">
                <a:solidFill>
                  <a:srgbClr val="002060"/>
                </a:solidFill>
              </a:rPr>
              <a:t>: indicates presence of O=P</a:t>
            </a:r>
            <a:r>
              <a:rPr lang="en-GB" sz="2000" baseline="-25000" dirty="0" smtClean="0">
                <a:solidFill>
                  <a:srgbClr val="002060"/>
                </a:solidFill>
              </a:rPr>
              <a:t>3</a:t>
            </a:r>
            <a:r>
              <a:rPr lang="en-GB" sz="2000" baseline="30000" dirty="0" smtClean="0">
                <a:solidFill>
                  <a:srgbClr val="002060"/>
                </a:solidFill>
              </a:rPr>
              <a:t>2-  </a:t>
            </a:r>
            <a:r>
              <a:rPr lang="en-GB" sz="2000" dirty="0" smtClean="0">
                <a:solidFill>
                  <a:srgbClr val="002060"/>
                </a:solidFill>
              </a:rPr>
              <a:t>end groups.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32518"/>
            <a:ext cx="3723459" cy="219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err="1" smtClean="0">
                <a:solidFill>
                  <a:srgbClr val="002060"/>
                </a:solidFill>
              </a:rPr>
              <a:t>Ollier</a:t>
            </a:r>
            <a:r>
              <a:rPr lang="en-GB" sz="800" dirty="0" smtClean="0">
                <a:solidFill>
                  <a:srgbClr val="002060"/>
                </a:solidFill>
              </a:rPr>
              <a:t> </a:t>
            </a:r>
            <a:r>
              <a:rPr lang="en-GB" sz="800" i="1" dirty="0" smtClean="0">
                <a:solidFill>
                  <a:srgbClr val="002060"/>
                </a:solidFill>
              </a:rPr>
              <a:t>et al. </a:t>
            </a:r>
            <a:r>
              <a:rPr lang="en-GB" sz="800" dirty="0" smtClean="0">
                <a:solidFill>
                  <a:srgbClr val="002060"/>
                </a:solidFill>
              </a:rPr>
              <a:t>Journal </a:t>
            </a:r>
            <a:r>
              <a:rPr lang="en-GB" sz="800" dirty="0">
                <a:solidFill>
                  <a:srgbClr val="002060"/>
                </a:solidFill>
              </a:rPr>
              <a:t>of Non-Crystalline Solids 323 (2003) 200–206.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8432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45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675"/>
            <a:ext cx="9144000" cy="406458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Electron microscopic investigation</a:t>
            </a:r>
            <a:endParaRPr lang="en-GB" sz="2400" b="1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96060" y="1457960"/>
            <a:ext cx="2432217" cy="1780414"/>
            <a:chOff x="0" y="0"/>
            <a:chExt cx="2213610" cy="1799590"/>
          </a:xfrm>
        </p:grpSpPr>
        <p:pic>
          <p:nvPicPr>
            <p:cNvPr id="19" name="Picture 18" descr="C:\Users\Charu\AppData\Local\Microsoft\Windows\Temporary Internet Files\Content.Word\Image(x10k)-1.t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13610" cy="17995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</p:pic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81155" y="0"/>
              <a:ext cx="1543685" cy="284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IPG6040: Pristine glass 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36277" y="1463411"/>
            <a:ext cx="2432217" cy="1780414"/>
            <a:chOff x="0" y="0"/>
            <a:chExt cx="2213610" cy="1799590"/>
          </a:xfrm>
        </p:grpSpPr>
        <p:pic>
          <p:nvPicPr>
            <p:cNvPr id="17" name="Picture 16" descr="C:\Users\Charu\AppData\Local\Microsoft\Windows\Temporary Internet Files\Content.Word\Image(x10k).t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13610" cy="17995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</p:pic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439947" y="0"/>
              <a:ext cx="1543685" cy="284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IPG6040: 750 </a:t>
              </a:r>
              <a:r>
                <a:rPr lang="en-GB" sz="1200" b="1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KeV</a:t>
              </a:r>
              <a:endPara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3434" y="3553701"/>
            <a:ext cx="2432217" cy="1780414"/>
            <a:chOff x="0" y="0"/>
            <a:chExt cx="2213610" cy="1799590"/>
          </a:xfrm>
        </p:grpSpPr>
        <p:pic>
          <p:nvPicPr>
            <p:cNvPr id="15" name="Picture 14" descr="C:\Users\Charu\AppData\Local\Microsoft\Windows\Temporary Internet Files\Content.Word\Image(x10k).t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13610" cy="17995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</p:pic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388189" y="8627"/>
              <a:ext cx="1543684" cy="284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IPG6040: 5 MeV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26904" y="3579653"/>
            <a:ext cx="2432217" cy="1780414"/>
            <a:chOff x="0" y="0"/>
            <a:chExt cx="2213610" cy="1799590"/>
          </a:xfrm>
        </p:grpSpPr>
        <p:pic>
          <p:nvPicPr>
            <p:cNvPr id="13" name="Picture 12" descr="C:\Users\Charu\AppData\Local\Microsoft\Windows\Temporary Internet Files\Content.Word\Image(x10k)-1.t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13610" cy="17995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</p:pic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319177" y="0"/>
              <a:ext cx="1543685" cy="284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IPG6040: 10MeV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14671" y="3602027"/>
            <a:ext cx="2432217" cy="1780414"/>
            <a:chOff x="0" y="0"/>
            <a:chExt cx="2213610" cy="1799590"/>
          </a:xfrm>
        </p:grpSpPr>
        <p:pic>
          <p:nvPicPr>
            <p:cNvPr id="11" name="Picture 10" descr="C:\Users\Charu\AppData\Local\Microsoft\Windows\Temporary Internet Files\Content.Word\Image(x10k).t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13610" cy="17995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</p:pic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388189" y="8627"/>
              <a:ext cx="1543685" cy="28448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 b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IPG6040: 20 MeV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8984" y="5651018"/>
            <a:ext cx="9086850" cy="461665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</a:rPr>
              <a:t>Crystallite formation is seen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71950" y="636814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10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323719"/>
            <a:ext cx="4330855" cy="3526195"/>
            <a:chOff x="0" y="-416"/>
            <a:chExt cx="2807970" cy="2281971"/>
          </a:xfrm>
        </p:grpSpPr>
        <p:pic>
          <p:nvPicPr>
            <p:cNvPr id="9" name="Picture 8" descr="C:\Users\Charu\AppData\Local\Microsoft\Windows\Temporary Internet Files\Content.Word\image0007(x10k).bmp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07970" cy="2281555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</p:pic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1" y="-416"/>
              <a:ext cx="2686648" cy="319774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8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IPG6040: </a:t>
              </a:r>
              <a:r>
                <a:rPr lang="en-GB" sz="2800" dirty="0" smtClean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Au/100 </a:t>
              </a:r>
              <a:r>
                <a:rPr lang="en-GB" sz="28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MeV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21529" y="1292734"/>
            <a:ext cx="4722471" cy="3586476"/>
            <a:chOff x="0" y="0"/>
            <a:chExt cx="2868930" cy="2332355"/>
          </a:xfrm>
        </p:grpSpPr>
        <p:pic>
          <p:nvPicPr>
            <p:cNvPr id="7" name="Picture 6" descr="C:\Users\Charu\AppData\Local\Microsoft\Windows\Temporary Internet Files\Content.Word\image0015(x10k).bmp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68930" cy="2332355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61730" y="23248"/>
              <a:ext cx="2229047" cy="36707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8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IPG6040: </a:t>
              </a:r>
              <a:r>
                <a:rPr lang="en-GB" sz="2800" dirty="0" smtClean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Au/120 </a:t>
              </a:r>
              <a:r>
                <a:rPr lang="en-GB" sz="28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MeV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891298"/>
            <a:ext cx="9144000" cy="406458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</a:rPr>
              <a:t>Electron microscopic investigation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961636"/>
            <a:ext cx="9144000" cy="1200329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Observed features may be due to oxygen bubble formation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 Further investigation needs to be carried out. 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7032" y="6488668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11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053192"/>
            <a:ext cx="8904514" cy="391887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</a:rPr>
              <a:t>XRD measurements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" y="5596617"/>
            <a:ext cx="8934449" cy="461665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X-ray diffraction patterns show irradiation induced crystallisation </a:t>
            </a: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1779813"/>
            <a:ext cx="12007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333875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12</a:t>
            </a:r>
            <a:endParaRPr lang="en-GB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023885"/>
              </p:ext>
            </p:extLst>
          </p:nvPr>
        </p:nvGraphicFramePr>
        <p:xfrm>
          <a:off x="4067175" y="1425574"/>
          <a:ext cx="5648325" cy="3945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4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7175" y="1425574"/>
                        <a:ext cx="5648325" cy="3945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463270"/>
              </p:ext>
            </p:extLst>
          </p:nvPr>
        </p:nvGraphicFramePr>
        <p:xfrm>
          <a:off x="-685800" y="1304645"/>
          <a:ext cx="5991225" cy="4184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5" name="Graph" r:id="rId5" imgW="4154400" imgH="2901600" progId="Origin50.Graph">
                  <p:embed/>
                </p:oleObj>
              </mc:Choice>
              <mc:Fallback>
                <p:oleObj name="Graph" r:id="rId5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685800" y="1304645"/>
                        <a:ext cx="5991225" cy="4184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323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6335"/>
            <a:ext cx="9144000" cy="440575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00000"/>
                </a:solidFill>
              </a:rPr>
              <a:t>Hardness measurements</a:t>
            </a:r>
            <a:endParaRPr lang="en-GB" sz="2800" dirty="0">
              <a:solidFill>
                <a:srgbClr val="0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705129"/>
              </p:ext>
            </p:extLst>
          </p:nvPr>
        </p:nvGraphicFramePr>
        <p:xfrm>
          <a:off x="-343517" y="1218385"/>
          <a:ext cx="5046145" cy="3528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7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3517" y="1218385"/>
                        <a:ext cx="5046145" cy="35280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54"/>
          <p:cNvSpPr>
            <a:spLocks noChangeArrowheads="1"/>
          </p:cNvSpPr>
          <p:nvPr/>
        </p:nvSpPr>
        <p:spPr bwMode="auto">
          <a:xfrm>
            <a:off x="4572000" y="177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700687"/>
              </p:ext>
            </p:extLst>
          </p:nvPr>
        </p:nvGraphicFramePr>
        <p:xfrm>
          <a:off x="4608469" y="1431291"/>
          <a:ext cx="4065857" cy="3135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8" name="Graph" r:id="rId5" imgW="4154400" imgH="2901600" progId="Origin50.Graph">
                  <p:embed/>
                </p:oleObj>
              </mc:Choice>
              <mc:Fallback>
                <p:oleObj name="Graph" r:id="rId5" imgW="4154400" imgH="2901600" progId="Origin50.Graph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 l="8472" t="8293" r="11465" b="3151"/>
                      <a:stretch>
                        <a:fillRect/>
                      </a:stretch>
                    </p:blipFill>
                    <p:spPr bwMode="auto">
                      <a:xfrm>
                        <a:off x="4608469" y="1431291"/>
                        <a:ext cx="4065857" cy="31356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4704995"/>
            <a:ext cx="9144000" cy="1405513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GB" sz="2400" b="1" dirty="0" smtClean="0">
                <a:solidFill>
                  <a:srgbClr val="002060"/>
                </a:solidFill>
              </a:rPr>
              <a:t>Low energy: </a:t>
            </a:r>
            <a:r>
              <a:rPr lang="en-GB" sz="2400" dirty="0" smtClean="0">
                <a:solidFill>
                  <a:srgbClr val="002060"/>
                </a:solidFill>
              </a:rPr>
              <a:t>26 % decrease in hardness </a:t>
            </a:r>
          </a:p>
          <a:p>
            <a:pPr algn="just">
              <a:spcAft>
                <a:spcPts val="800"/>
              </a:spcAft>
            </a:pPr>
            <a:r>
              <a:rPr lang="en-GB" sz="2400" b="1" dirty="0" smtClean="0">
                <a:solidFill>
                  <a:srgbClr val="002060"/>
                </a:solidFill>
              </a:rPr>
              <a:t>Intermediate energy </a:t>
            </a:r>
            <a:r>
              <a:rPr lang="en-GB" sz="2400" b="1" dirty="0">
                <a:solidFill>
                  <a:srgbClr val="002060"/>
                </a:solidFill>
              </a:rPr>
              <a:t>: </a:t>
            </a:r>
            <a:r>
              <a:rPr lang="en-GB" sz="2400" dirty="0" smtClean="0">
                <a:solidFill>
                  <a:srgbClr val="002060"/>
                </a:solidFill>
              </a:rPr>
              <a:t>Decrease </a:t>
            </a:r>
            <a:r>
              <a:rPr lang="en-GB" sz="2400" dirty="0">
                <a:solidFill>
                  <a:srgbClr val="002060"/>
                </a:solidFill>
              </a:rPr>
              <a:t>in hardness </a:t>
            </a:r>
            <a:r>
              <a:rPr lang="en-GB" sz="2400" b="1" dirty="0" smtClean="0">
                <a:solidFill>
                  <a:srgbClr val="002060"/>
                </a:solidFill>
              </a:rPr>
              <a:t>&lt; </a:t>
            </a:r>
            <a:r>
              <a:rPr lang="en-GB" sz="2400" dirty="0" smtClean="0">
                <a:solidFill>
                  <a:srgbClr val="002060"/>
                </a:solidFill>
              </a:rPr>
              <a:t>25 %</a:t>
            </a:r>
          </a:p>
          <a:p>
            <a:pPr algn="just">
              <a:spcAft>
                <a:spcPts val="800"/>
              </a:spcAft>
            </a:pPr>
            <a:r>
              <a:rPr lang="en-GB" sz="2400" b="1" dirty="0" smtClean="0">
                <a:solidFill>
                  <a:srgbClr val="002060"/>
                </a:solidFill>
              </a:rPr>
              <a:t>High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b="1" dirty="0" smtClean="0">
                <a:solidFill>
                  <a:srgbClr val="002060"/>
                </a:solidFill>
              </a:rPr>
              <a:t>energy: </a:t>
            </a:r>
            <a:r>
              <a:rPr lang="en-GB" sz="2400" dirty="0" smtClean="0">
                <a:solidFill>
                  <a:srgbClr val="002060"/>
                </a:solidFill>
              </a:rPr>
              <a:t>36 </a:t>
            </a:r>
            <a:r>
              <a:rPr lang="en-GB" sz="2400" dirty="0">
                <a:solidFill>
                  <a:srgbClr val="002060"/>
                </a:solidFill>
              </a:rPr>
              <a:t>% decrease in </a:t>
            </a:r>
            <a:r>
              <a:rPr lang="en-GB" sz="2400" dirty="0" smtClean="0">
                <a:solidFill>
                  <a:srgbClr val="002060"/>
                </a:solidFill>
              </a:rPr>
              <a:t>hardness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1950" y="636814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13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029200" y="1504950"/>
            <a:ext cx="998220" cy="1790700"/>
          </a:xfrm>
          <a:prstGeom prst="ellipse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UOS Stephenso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1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6236"/>
            <a:ext cx="9144000" cy="416378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</a:rPr>
              <a:t>Conclusions 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4817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14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474797"/>
            <a:ext cx="9144000" cy="4524315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0000"/>
                </a:solidFill>
              </a:rPr>
              <a:t>Low energy</a:t>
            </a:r>
          </a:p>
          <a:p>
            <a:endParaRPr lang="en-GB" sz="2400" dirty="0" smtClean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Iron reduction is not significant.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b="1" dirty="0" smtClean="0">
                <a:solidFill>
                  <a:srgbClr val="000000"/>
                </a:solidFill>
              </a:rPr>
              <a:t>Intermediate energy</a:t>
            </a:r>
          </a:p>
          <a:p>
            <a:endParaRPr lang="en-GB" sz="2400" b="1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Iron reduction is </a:t>
            </a:r>
            <a:r>
              <a:rPr lang="en-GB" sz="2400" dirty="0" smtClean="0">
                <a:solidFill>
                  <a:srgbClr val="000000"/>
                </a:solidFill>
              </a:rPr>
              <a:t>significant and crystallisation is taking place. 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b="1" dirty="0" smtClean="0">
                <a:solidFill>
                  <a:srgbClr val="000000"/>
                </a:solidFill>
              </a:rPr>
              <a:t>High energy</a:t>
            </a:r>
          </a:p>
          <a:p>
            <a:endParaRPr lang="en-GB" sz="2400" dirty="0" smtClean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Formation </a:t>
            </a:r>
            <a:r>
              <a:rPr lang="en-GB" sz="2400" dirty="0">
                <a:solidFill>
                  <a:srgbClr val="000000"/>
                </a:solidFill>
              </a:rPr>
              <a:t>of </a:t>
            </a:r>
            <a:r>
              <a:rPr lang="en-GB" sz="2400" dirty="0" smtClean="0">
                <a:solidFill>
                  <a:srgbClr val="000000"/>
                </a:solidFill>
              </a:rPr>
              <a:t>crystallites and formation of dissolved oxygen above threshold S</a:t>
            </a:r>
            <a:r>
              <a:rPr lang="en-GB" sz="2400" baseline="-25000" dirty="0" smtClean="0">
                <a:solidFill>
                  <a:srgbClr val="000000"/>
                </a:solidFill>
              </a:rPr>
              <a:t>e</a:t>
            </a:r>
            <a:r>
              <a:rPr lang="en-GB" sz="2400" dirty="0" smtClean="0">
                <a:solidFill>
                  <a:srgbClr val="000000"/>
                </a:solidFill>
              </a:rPr>
              <a:t>. </a:t>
            </a:r>
            <a:endParaRPr lang="en-GB" sz="24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7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94014"/>
            <a:ext cx="9143999" cy="383721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</a:rPr>
              <a:t>Acknowledgements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0" y="1649185"/>
            <a:ext cx="9144000" cy="3731079"/>
          </a:xfrm>
          <a:ln w="12700">
            <a:solidFill>
              <a:srgbClr val="000000"/>
            </a:solidFill>
          </a:ln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This </a:t>
            </a:r>
            <a:r>
              <a:rPr lang="en-GB" sz="2400" dirty="0">
                <a:solidFill>
                  <a:srgbClr val="002060"/>
                </a:solidFill>
              </a:rPr>
              <a:t>work was supported by EPSRC and </a:t>
            </a:r>
            <a:r>
              <a:rPr lang="en-GB" sz="2400" dirty="0" smtClean="0">
                <a:solidFill>
                  <a:srgbClr val="002060"/>
                </a:solidFill>
              </a:rPr>
              <a:t>we are </a:t>
            </a:r>
            <a:r>
              <a:rPr lang="en-GB" sz="2400" dirty="0">
                <a:solidFill>
                  <a:srgbClr val="002060"/>
                </a:solidFill>
              </a:rPr>
              <a:t>grateful to The Royal Academy of Engineering and Nuclear Decommissioning Authority for financial </a:t>
            </a:r>
            <a:r>
              <a:rPr lang="en-GB" sz="2400" dirty="0" smtClean="0">
                <a:solidFill>
                  <a:srgbClr val="002060"/>
                </a:solidFill>
              </a:rPr>
              <a:t>support</a:t>
            </a:r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 err="1">
                <a:solidFill>
                  <a:srgbClr val="002060"/>
                </a:solidFill>
              </a:rPr>
              <a:t>Dr.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S. </a:t>
            </a:r>
            <a:r>
              <a:rPr lang="en-GB" sz="2400" dirty="0" err="1" smtClean="0">
                <a:solidFill>
                  <a:srgbClr val="002060"/>
                </a:solidFill>
              </a:rPr>
              <a:t>Akhmadaliev</a:t>
            </a:r>
            <a:r>
              <a:rPr lang="en-GB" sz="2400" dirty="0" smtClean="0">
                <a:solidFill>
                  <a:srgbClr val="002060"/>
                </a:solidFill>
              </a:rPr>
              <a:t>, HZDR Germany</a:t>
            </a:r>
          </a:p>
          <a:p>
            <a:r>
              <a:rPr lang="en-GB" sz="2400" dirty="0" err="1" smtClean="0">
                <a:solidFill>
                  <a:srgbClr val="002060"/>
                </a:solidFill>
              </a:rPr>
              <a:t>Dr.</a:t>
            </a:r>
            <a:r>
              <a:rPr lang="en-GB" sz="2400" dirty="0" smtClean="0">
                <a:solidFill>
                  <a:srgbClr val="002060"/>
                </a:solidFill>
              </a:rPr>
              <a:t> D. K. Shukla, RRCAT Indore, India</a:t>
            </a:r>
          </a:p>
          <a:p>
            <a:r>
              <a:rPr lang="en-GB" sz="2400" dirty="0" err="1" smtClean="0">
                <a:solidFill>
                  <a:srgbClr val="002060"/>
                </a:solidFill>
              </a:rPr>
              <a:t>Dr.</a:t>
            </a:r>
            <a:r>
              <a:rPr lang="en-GB" sz="2400" dirty="0" smtClean="0">
                <a:solidFill>
                  <a:srgbClr val="002060"/>
                </a:solidFill>
              </a:rPr>
              <a:t> P. K. </a:t>
            </a:r>
            <a:r>
              <a:rPr lang="en-GB" sz="2400" dirty="0" err="1" smtClean="0">
                <a:solidFill>
                  <a:srgbClr val="002060"/>
                </a:solidFill>
              </a:rPr>
              <a:t>Kulriya</a:t>
            </a:r>
            <a:r>
              <a:rPr lang="en-GB" sz="2400" dirty="0" smtClean="0">
                <a:solidFill>
                  <a:srgbClr val="002060"/>
                </a:solidFill>
              </a:rPr>
              <a:t>, IUAC Delhi, India</a:t>
            </a:r>
          </a:p>
          <a:p>
            <a:r>
              <a:rPr lang="en-GB" sz="2400" dirty="0" err="1" smtClean="0">
                <a:solidFill>
                  <a:srgbClr val="002060"/>
                </a:solidFill>
              </a:rPr>
              <a:t>Dr.</a:t>
            </a:r>
            <a:r>
              <a:rPr lang="en-GB" sz="2400" dirty="0" smtClean="0">
                <a:solidFill>
                  <a:srgbClr val="002060"/>
                </a:solidFill>
              </a:rPr>
              <a:t> J. G. Shah from BARC </a:t>
            </a:r>
            <a:r>
              <a:rPr lang="en-GB" sz="2400" smtClean="0">
                <a:solidFill>
                  <a:srgbClr val="002060"/>
                </a:solidFill>
              </a:rPr>
              <a:t>Mumbai for </a:t>
            </a:r>
            <a:r>
              <a:rPr lang="en-GB" sz="2400" dirty="0" smtClean="0">
                <a:solidFill>
                  <a:srgbClr val="002060"/>
                </a:solidFill>
              </a:rPr>
              <a:t>fruitful discussions.</a:t>
            </a:r>
          </a:p>
          <a:p>
            <a:r>
              <a:rPr lang="en-GB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Immobilisation </a:t>
            </a: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Science Laboratory </a:t>
            </a:r>
            <a:r>
              <a:rPr lang="en-GB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gr</a:t>
            </a:r>
            <a:r>
              <a:rPr lang="en-GB" sz="2400" dirty="0" smtClean="0">
                <a:solidFill>
                  <a:srgbClr val="002060"/>
                </a:solidFill>
              </a:rPr>
              <a:t>oup members</a:t>
            </a:r>
            <a:br>
              <a:rPr lang="en-GB" sz="2400" dirty="0" smtClean="0">
                <a:solidFill>
                  <a:srgbClr val="002060"/>
                </a:solidFill>
              </a:rPr>
            </a:br>
            <a:r>
              <a:rPr lang="en-GB" sz="2400" dirty="0" smtClean="0">
                <a:solidFill>
                  <a:srgbClr val="002060"/>
                </a:solidFill>
              </a:rPr>
              <a:t/>
            </a:r>
            <a:br>
              <a:rPr lang="en-GB" sz="2400" dirty="0" smtClean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/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 smtClean="0">
                <a:solidFill>
                  <a:srgbClr val="002060"/>
                </a:solidFill>
              </a:rPr>
              <a:t/>
            </a:r>
            <a:br>
              <a:rPr lang="en-GB" sz="2400" dirty="0" smtClean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/>
            </a:r>
            <a:br>
              <a:rPr lang="en-GB" sz="2400" dirty="0">
                <a:solidFill>
                  <a:srgbClr val="002060"/>
                </a:solidFill>
              </a:rPr>
            </a:b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4425" y="5617028"/>
            <a:ext cx="5238935" cy="584775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2060"/>
                </a:solidFill>
              </a:rPr>
              <a:t>Thank you for kind attention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907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15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5251"/>
            <a:ext cx="9144000" cy="478427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</a:rPr>
              <a:t>Iron Phosphate Glasses for HLW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0" y="2017941"/>
            <a:ext cx="9144000" cy="3869870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At </a:t>
            </a: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present, borosilicate glass </a:t>
            </a:r>
            <a:r>
              <a:rPr lang="en-GB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is the </a:t>
            </a: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generally accepted </a:t>
            </a:r>
            <a:r>
              <a:rPr lang="en-GB" sz="24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wasteform</a:t>
            </a: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 for the </a:t>
            </a:r>
            <a:r>
              <a:rPr lang="en-GB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immobilisation </a:t>
            </a: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of high level radioactive </a:t>
            </a:r>
            <a:r>
              <a:rPr lang="en-GB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waste, the </a:t>
            </a: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emergence of new sources of </a:t>
            </a:r>
            <a:r>
              <a:rPr lang="en-GB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radioactive materials </a:t>
            </a: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has renewed interest in alternative </a:t>
            </a:r>
            <a:r>
              <a:rPr lang="en-GB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candidates</a:t>
            </a: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  <a:endParaRPr lang="en-GB" sz="240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altLang="en-US" sz="24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Iron phosphate glasses are </a:t>
            </a:r>
            <a:r>
              <a:rPr lang="en-IN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being considered </a:t>
            </a: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as candidate material for </a:t>
            </a:r>
            <a:r>
              <a:rPr lang="en-GB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immobilisation </a:t>
            </a: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of high level radioactive </a:t>
            </a:r>
            <a:r>
              <a:rPr lang="en-GB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waste </a:t>
            </a:r>
            <a:r>
              <a:rPr lang="en-IN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due to excellent </a:t>
            </a:r>
            <a:r>
              <a:rPr lang="en-IN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chemical durability </a:t>
            </a:r>
            <a:r>
              <a:rPr lang="en-IN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and </a:t>
            </a:r>
            <a:r>
              <a:rPr lang="en-IN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high waste loading ability</a:t>
            </a:r>
            <a:r>
              <a:rPr lang="en-IN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2015" y="64219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303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077504"/>
            <a:ext cx="9143999" cy="457201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pPr algn="ctr"/>
            <a:r>
              <a:rPr lang="en-IN" sz="28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Radiation damage due to alpha decay of actinides</a:t>
            </a:r>
            <a:br>
              <a:rPr lang="en-IN" sz="2800" b="1" kern="0" dirty="0" smtClean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en-GB" sz="28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710873"/>
            <a:ext cx="9144000" cy="4526641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pPr algn="just"/>
            <a:r>
              <a:rPr lang="en-IN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The actinides undergo α-decay with the formation of α-particles and energetic (~100 </a:t>
            </a:r>
            <a:r>
              <a:rPr lang="en-IN" sz="2400" kern="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keV</a:t>
            </a:r>
            <a:r>
              <a:rPr lang="en-IN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daughter recoil nuclei.  </a:t>
            </a:r>
          </a:p>
          <a:p>
            <a:pPr algn="just"/>
            <a:endParaRPr lang="en-IN" sz="2400" kern="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IN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The </a:t>
            </a:r>
            <a:r>
              <a:rPr lang="en-GB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alpha-decay of actinides lead to </a:t>
            </a:r>
          </a:p>
          <a:p>
            <a:pPr lvl="1" algn="just"/>
            <a:r>
              <a:rPr lang="en-GB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Ballistic </a:t>
            </a:r>
            <a:r>
              <a:rPr lang="en-GB" sz="2400" kern="0" dirty="0">
                <a:solidFill>
                  <a:srgbClr val="002060"/>
                </a:solidFill>
                <a:cs typeface="Times New Roman" panose="02020603050405020304" pitchFamily="18" charset="0"/>
              </a:rPr>
              <a:t>elastic collisions (due to energetic recoil</a:t>
            </a:r>
            <a:r>
              <a:rPr lang="en-GB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</a:t>
            </a:r>
            <a:endParaRPr lang="en-GB" sz="2400" kern="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lvl="1" algn="just"/>
            <a:r>
              <a:rPr lang="en-IN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Radiolysis (due to energetic alpha particles)</a:t>
            </a:r>
          </a:p>
          <a:p>
            <a:pPr algn="just"/>
            <a:endParaRPr lang="en-GB" sz="2400" kern="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n-GB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Both the processes are responsible for </a:t>
            </a:r>
            <a:r>
              <a:rPr lang="en-IN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displacement damages inside matrix, which will po</a:t>
            </a:r>
            <a:r>
              <a:rPr lang="en-GB" sz="24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tentially affect the structural integrity of immobilisation matrix.</a:t>
            </a:r>
          </a:p>
          <a:p>
            <a:pPr marL="0" indent="0" algn="just">
              <a:buNone/>
            </a:pPr>
            <a:endParaRPr lang="en-GB" altLang="en-US" sz="2400" b="1" u="sng" kern="0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GB" sz="2400" kern="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6790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2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5462"/>
            <a:ext cx="9144000" cy="449037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</a:rPr>
              <a:t>Motivation for the present study</a:t>
            </a: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5407"/>
            <a:ext cx="9086850" cy="1729344"/>
          </a:xfrm>
          <a:ln w="12700">
            <a:solidFill>
              <a:srgbClr val="000000"/>
            </a:solidFill>
          </a:ln>
        </p:spPr>
        <p:txBody>
          <a:bodyPr/>
          <a:lstStyle/>
          <a:p>
            <a:r>
              <a:rPr lang="en-GB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The focus </a:t>
            </a:r>
            <a:r>
              <a:rPr lang="en-GB" sz="2400" dirty="0">
                <a:solidFill>
                  <a:srgbClr val="002060"/>
                </a:solidFill>
                <a:cs typeface="Arial" panose="020B0604020202020204" pitchFamily="34" charset="0"/>
              </a:rPr>
              <a:t>of our work </a:t>
            </a:r>
            <a:r>
              <a:rPr lang="en-GB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is to </a:t>
            </a:r>
            <a:r>
              <a:rPr lang="en-GB" sz="2400" dirty="0">
                <a:solidFill>
                  <a:srgbClr val="002060"/>
                </a:solidFill>
                <a:cs typeface="Arial" panose="020B0604020202020204" pitchFamily="34" charset="0"/>
              </a:rPr>
              <a:t>understand </a:t>
            </a:r>
            <a:r>
              <a:rPr lang="en-GB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the effect of radiation </a:t>
            </a:r>
            <a:r>
              <a:rPr lang="en-GB" sz="2400" dirty="0">
                <a:solidFill>
                  <a:srgbClr val="002060"/>
                </a:solidFill>
                <a:cs typeface="Arial" panose="020B0604020202020204" pitchFamily="34" charset="0"/>
              </a:rPr>
              <a:t>induced </a:t>
            </a:r>
            <a:r>
              <a:rPr lang="en-GB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effects on glass network.</a:t>
            </a:r>
          </a:p>
          <a:p>
            <a:pPr marL="0" indent="0" algn="just">
              <a:buNone/>
            </a:pPr>
            <a:r>
              <a:rPr lang="en-GB" sz="2400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en-GB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GB" sz="24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i</a:t>
            </a:r>
            <a:r>
              <a:rPr lang="en-GB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) Due to b</a:t>
            </a:r>
            <a:r>
              <a:rPr lang="en-GB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allistic </a:t>
            </a: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elastic collisions </a:t>
            </a:r>
            <a:r>
              <a:rPr lang="en-GB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(energetic </a:t>
            </a: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recoil</a:t>
            </a:r>
            <a:r>
              <a:rPr lang="en-GB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 </a:t>
            </a:r>
          </a:p>
          <a:p>
            <a:pPr marL="0" indent="0" algn="just">
              <a:buNone/>
            </a:pPr>
            <a:r>
              <a:rPr lang="en-GB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	</a:t>
            </a:r>
            <a:r>
              <a:rPr lang="en-GB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(ii) Due to r</a:t>
            </a:r>
            <a:r>
              <a:rPr lang="en-IN" sz="2400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adiolysis</a:t>
            </a:r>
            <a:r>
              <a:rPr lang="en-IN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(energetic </a:t>
            </a:r>
            <a:r>
              <a:rPr lang="en-IN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alpha particles</a:t>
            </a:r>
            <a:r>
              <a:rPr lang="en-IN" sz="24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3981449"/>
            <a:ext cx="9144000" cy="449037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pPr algn="ctr"/>
            <a:r>
              <a:rPr lang="en-GB" sz="2800" b="1" kern="0" dirty="0" smtClean="0">
                <a:solidFill>
                  <a:srgbClr val="000000"/>
                </a:solidFill>
              </a:rPr>
              <a:t>Strategy of the study</a:t>
            </a:r>
            <a:endParaRPr lang="en-GB" sz="2800" b="1" kern="0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4637315"/>
            <a:ext cx="9144000" cy="92256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3200">
                <a:solidFill>
                  <a:srgbClr val="2A196F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28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defRPr sz="14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rgbClr val="2A196F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itchFamily="-128" charset="0"/>
              <a:buChar char="•"/>
              <a:defRPr sz="900">
                <a:solidFill>
                  <a:srgbClr val="2A196F"/>
                </a:solidFill>
                <a:latin typeface="+mn-lt"/>
              </a:defRPr>
            </a:lvl9pPr>
          </a:lstStyle>
          <a:p>
            <a:r>
              <a:rPr lang="en-GB" sz="2400" kern="0" dirty="0" smtClean="0">
                <a:solidFill>
                  <a:srgbClr val="002060"/>
                </a:solidFill>
                <a:cs typeface="Arial" panose="020B0604020202020204" pitchFamily="34" charset="0"/>
              </a:rPr>
              <a:t>Ion irradiation technique is employed as surrogate method to study </a:t>
            </a:r>
            <a:r>
              <a:rPr lang="en-GB" sz="2400" dirty="0">
                <a:solidFill>
                  <a:srgbClr val="002060"/>
                </a:solidFill>
                <a:cs typeface="Arial" panose="020B0604020202020204" pitchFamily="34" charset="0"/>
              </a:rPr>
              <a:t>radiation induced effects on glass </a:t>
            </a:r>
            <a:r>
              <a:rPr lang="en-GB" sz="2400" dirty="0" smtClean="0">
                <a:solidFill>
                  <a:srgbClr val="002060"/>
                </a:solidFill>
                <a:cs typeface="Arial" panose="020B0604020202020204" pitchFamily="34" charset="0"/>
              </a:rPr>
              <a:t>network</a:t>
            </a:r>
            <a:endParaRPr lang="en-GB" sz="2400" kern="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3786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740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9715"/>
            <a:ext cx="9144000" cy="489856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Ion-Solid interactions</a:t>
            </a:r>
            <a:br>
              <a:rPr lang="en-GB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0069"/>
          <a:stretch/>
        </p:blipFill>
        <p:spPr>
          <a:xfrm>
            <a:off x="4862681" y="3492953"/>
            <a:ext cx="4281319" cy="189955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/>
          <a:srcRect l="5658" t="77751" r="66076" b="14447"/>
          <a:stretch/>
        </p:blipFill>
        <p:spPr>
          <a:xfrm>
            <a:off x="4874078" y="4804273"/>
            <a:ext cx="2364922" cy="58007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402923"/>
              </p:ext>
            </p:extLst>
          </p:nvPr>
        </p:nvGraphicFramePr>
        <p:xfrm>
          <a:off x="-171450" y="2455247"/>
          <a:ext cx="5553075" cy="3878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name="Graph" r:id="rId4" imgW="4154400" imgH="2901600" progId="Origin50.Graph">
                  <p:embed/>
                </p:oleObj>
              </mc:Choice>
              <mc:Fallback>
                <p:oleObj name="Graph" r:id="rId4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71450" y="2455247"/>
                        <a:ext cx="5553075" cy="3878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1572986"/>
            <a:ext cx="9144000" cy="954107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Nuclear stopping (S</a:t>
            </a:r>
            <a:r>
              <a:rPr lang="en-GB" sz="2800" baseline="-25000" dirty="0" smtClean="0">
                <a:solidFill>
                  <a:srgbClr val="002060"/>
                </a:solidFill>
              </a:rPr>
              <a:t>n</a:t>
            </a:r>
            <a:r>
              <a:rPr lang="en-GB" sz="2800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2060"/>
                </a:solidFill>
              </a:rPr>
              <a:t>Electronic stopping (S</a:t>
            </a:r>
            <a:r>
              <a:rPr lang="en-GB" sz="2800" baseline="-25000" dirty="0" smtClean="0">
                <a:solidFill>
                  <a:srgbClr val="002060"/>
                </a:solidFill>
              </a:rPr>
              <a:t>e</a:t>
            </a:r>
            <a:r>
              <a:rPr lang="en-GB" sz="2800" dirty="0" smtClean="0">
                <a:solidFill>
                  <a:srgbClr val="002060"/>
                </a:solidFill>
              </a:rPr>
              <a:t>)</a:t>
            </a:r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75365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10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5029"/>
            <a:ext cx="9144000" cy="440872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</a:rPr>
              <a:t>Energy selection of ions</a:t>
            </a:r>
            <a:endParaRPr lang="en-GB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812417"/>
              </p:ext>
            </p:extLst>
          </p:nvPr>
        </p:nvGraphicFramePr>
        <p:xfrm>
          <a:off x="-227693" y="1388474"/>
          <a:ext cx="6688585" cy="488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27693" y="1388474"/>
                        <a:ext cx="6688585" cy="4889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568041" y="2318478"/>
            <a:ext cx="3518808" cy="3046988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TUOS Blake" panose="020B0503040000020004"/>
                <a:ea typeface="Calibri" panose="020F0502020204030204" pitchFamily="34" charset="0"/>
              </a:rPr>
              <a:t>To investigate the role of nuclear and electronic energy deposition </a:t>
            </a:r>
            <a:r>
              <a:rPr lang="en-GB" sz="2400" dirty="0" smtClean="0">
                <a:solidFill>
                  <a:srgbClr val="002060"/>
                </a:solidFill>
                <a:latin typeface="TUOS Blake" panose="020B0503040000020004"/>
                <a:ea typeface="Calibri" panose="020F0502020204030204" pitchFamily="34" charset="0"/>
              </a:rPr>
              <a:t>during </a:t>
            </a:r>
            <a:r>
              <a:rPr lang="en-GB" sz="2400" dirty="0">
                <a:solidFill>
                  <a:srgbClr val="002060"/>
                </a:solidFill>
                <a:latin typeface="TUOS Blake" panose="020B0503040000020004"/>
                <a:ea typeface="Calibri" panose="020F0502020204030204" pitchFamily="34" charset="0"/>
              </a:rPr>
              <a:t>alpha decay of actinides in iron phosphate glass </a:t>
            </a:r>
            <a:r>
              <a:rPr lang="en-GB" sz="2400" dirty="0" smtClean="0">
                <a:solidFill>
                  <a:srgbClr val="002060"/>
                </a:solidFill>
                <a:latin typeface="TUOS Blake" panose="020B0503040000020004"/>
                <a:ea typeface="Calibri" panose="020F0502020204030204" pitchFamily="34" charset="0"/>
              </a:rPr>
              <a:t>matrix, ion energy in different loss regime is selected </a:t>
            </a:r>
            <a:endParaRPr lang="en-GB" sz="2400" dirty="0">
              <a:solidFill>
                <a:srgbClr val="002060"/>
              </a:solidFill>
              <a:latin typeface="TUOS Blake" panose="020B05030400000200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2707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0538" y="429431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I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3157" y="40702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II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930491" y="4506686"/>
            <a:ext cx="1776095" cy="88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674967" y="19476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III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4220936" y="2330541"/>
            <a:ext cx="1166356" cy="126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056290" y="64029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834" y="1519769"/>
            <a:ext cx="3798481" cy="40622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68979" y="3026438"/>
            <a:ext cx="31015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Weber </a:t>
            </a:r>
            <a:r>
              <a:rPr lang="pt-BR" sz="10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et al.</a:t>
            </a:r>
            <a:r>
              <a:rPr lang="pt-BR" sz="1000" dirty="0" smtClean="0">
                <a:solidFill>
                  <a:srgbClr val="000000"/>
                </a:solidFill>
                <a:latin typeface="Arial" panose="020B0604020202020204" pitchFamily="34" charset="0"/>
              </a:rPr>
              <a:t>J</a:t>
            </a:r>
            <a:r>
              <a:rPr lang="pt-BR" sz="1000" dirty="0">
                <a:solidFill>
                  <a:srgbClr val="000000"/>
                </a:solidFill>
                <a:latin typeface="Arial" panose="020B0604020202020204" pitchFamily="34" charset="0"/>
              </a:rPr>
              <a:t>. Mater. Res., Vol. 12, No. 8, Aug 1997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1012372"/>
            <a:ext cx="9144000" cy="440872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/>
          <a:lstStyle>
            <a:lvl1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2pPr>
            <a:lvl3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3pPr>
            <a:lvl4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4pPr>
            <a:lvl5pPr algn="l" rtl="0" eaLnBrk="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2A196F"/>
                </a:solidFill>
                <a:latin typeface="TUOS Stephenson" pitchFamily="-128" charset="0"/>
              </a:defRPr>
            </a:lvl9pPr>
          </a:lstStyle>
          <a:p>
            <a:pPr algn="ctr"/>
            <a:r>
              <a:rPr lang="en-GB" sz="2800" b="1" kern="0" dirty="0" smtClean="0">
                <a:solidFill>
                  <a:srgbClr val="000000"/>
                </a:solidFill>
              </a:rPr>
              <a:t>Fluence selection of ions</a:t>
            </a:r>
            <a:endParaRPr lang="en-GB" sz="2800" b="1" kern="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693922"/>
            <a:ext cx="9143999" cy="584775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002060"/>
                </a:solidFill>
              </a:rPr>
              <a:t>Representative damage ~ 1 </a:t>
            </a:r>
            <a:r>
              <a:rPr lang="en-GB" sz="1600" b="1" dirty="0" err="1" smtClean="0">
                <a:solidFill>
                  <a:srgbClr val="002060"/>
                </a:solidFill>
              </a:rPr>
              <a:t>dpa</a:t>
            </a:r>
            <a:r>
              <a:rPr lang="en-GB" sz="1600" b="1" dirty="0" smtClean="0">
                <a:solidFill>
                  <a:srgbClr val="002060"/>
                </a:solidFill>
              </a:rPr>
              <a:t> is chosen and corresponding fluence of 2*10</a:t>
            </a:r>
            <a:r>
              <a:rPr lang="en-GB" sz="1600" b="1" baseline="30000" dirty="0" smtClean="0">
                <a:solidFill>
                  <a:srgbClr val="002060"/>
                </a:solidFill>
              </a:rPr>
              <a:t>14</a:t>
            </a:r>
            <a:r>
              <a:rPr lang="en-GB" sz="1600" b="1" dirty="0" smtClean="0">
                <a:solidFill>
                  <a:srgbClr val="002060"/>
                </a:solidFill>
              </a:rPr>
              <a:t> ions/cm</a:t>
            </a:r>
            <a:r>
              <a:rPr lang="en-GB" sz="1600" b="1" baseline="30000" dirty="0" smtClean="0">
                <a:solidFill>
                  <a:srgbClr val="002060"/>
                </a:solidFill>
              </a:rPr>
              <a:t>2</a:t>
            </a:r>
            <a:r>
              <a:rPr lang="en-GB" sz="1600" b="1" dirty="0" smtClean="0">
                <a:solidFill>
                  <a:srgbClr val="002060"/>
                </a:solidFill>
              </a:rPr>
              <a:t> have been taken for irradiation experiments 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1950" y="636814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2194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3387"/>
            <a:ext cx="9144000" cy="465364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</a:rPr>
              <a:t>Experiment details</a:t>
            </a:r>
            <a:endParaRPr lang="en-GB" sz="2800" b="1" dirty="0">
              <a:solidFill>
                <a:srgbClr val="00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963627"/>
              </p:ext>
            </p:extLst>
          </p:nvPr>
        </p:nvGraphicFramePr>
        <p:xfrm>
          <a:off x="310244" y="1681389"/>
          <a:ext cx="8502648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563"/>
                <a:gridCol w="2257190"/>
                <a:gridCol w="2257190"/>
                <a:gridCol w="1951705"/>
              </a:tblGrid>
              <a:tr h="239712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Composition</a:t>
                      </a:r>
                      <a:endParaRPr lang="en-GB" sz="1800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Ion/Energy/Fluence</a:t>
                      </a:r>
                      <a:r>
                        <a:rPr lang="en-GB" sz="1800" baseline="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 (2E14 ion/cm</a:t>
                      </a:r>
                      <a:r>
                        <a:rPr lang="en-GB" sz="1800" baseline="3000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en-GB" sz="1800" baseline="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GB" sz="1800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Remark</a:t>
                      </a:r>
                      <a:endParaRPr lang="en-GB" sz="1800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Facility used</a:t>
                      </a:r>
                      <a:endParaRPr lang="en-GB" sz="1800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712">
                <a:tc rowSpan="6">
                  <a:txBody>
                    <a:bodyPr/>
                    <a:lstStyle/>
                    <a:p>
                      <a:r>
                        <a:rPr lang="en-GB" sz="180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IPG6040</a:t>
                      </a:r>
                    </a:p>
                    <a:p>
                      <a:endParaRPr lang="en-GB" sz="1800" dirty="0" smtClean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GB" sz="180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n-GB" sz="18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8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60 </a:t>
                      </a:r>
                      <a:r>
                        <a:rPr lang="en-GB" sz="18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%, </a:t>
                      </a:r>
                    </a:p>
                    <a:p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</a:t>
                      </a:r>
                      <a:r>
                        <a:rPr lang="en-GB" sz="18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en-GB" sz="1800" kern="1200" baseline="-25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40 </a:t>
                      </a:r>
                      <a:r>
                        <a:rPr lang="en-GB" sz="18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)</a:t>
                      </a:r>
                      <a:endParaRPr lang="en-GB" sz="1800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Au/750keV/2E14</a:t>
                      </a:r>
                      <a:endParaRPr lang="en-GB" sz="1800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Nearly</a:t>
                      </a:r>
                      <a:r>
                        <a:rPr lang="en-GB" sz="1800" baseline="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 pure nuclear loss regime</a:t>
                      </a:r>
                      <a:endParaRPr lang="en-GB" sz="1800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en-GB" sz="1800" b="1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Ion beam centre, HZDR, Germany</a:t>
                      </a:r>
                    </a:p>
                    <a:p>
                      <a:endParaRPr lang="en-GB" sz="1800" b="1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712">
                <a:tc vMerge="1">
                  <a:txBody>
                    <a:bodyPr/>
                    <a:lstStyle/>
                    <a:p>
                      <a:endParaRPr lang="en-GB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Au/5MeV/2E14</a:t>
                      </a:r>
                    </a:p>
                    <a:p>
                      <a:endParaRPr lang="en-GB" sz="1800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Intermediate </a:t>
                      </a:r>
                      <a:r>
                        <a:rPr lang="en-GB" sz="1800" baseline="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loss regime</a:t>
                      </a:r>
                      <a:endParaRPr lang="en-GB" sz="1800" dirty="0" smtClean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  <a:p>
                      <a:endParaRPr lang="en-GB" sz="1800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39712">
                <a:tc vMerge="1">
                  <a:txBody>
                    <a:bodyPr/>
                    <a:lstStyle/>
                    <a:p>
                      <a:endParaRPr lang="en-GB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Au/10MeV/2E14</a:t>
                      </a:r>
                    </a:p>
                    <a:p>
                      <a:endParaRPr lang="en-GB" sz="1800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000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39712">
                <a:tc vMerge="1">
                  <a:txBody>
                    <a:bodyPr/>
                    <a:lstStyle/>
                    <a:p>
                      <a:endParaRPr lang="en-GB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Au/20MeV/2E14</a:t>
                      </a:r>
                    </a:p>
                    <a:p>
                      <a:endParaRPr lang="en-GB" sz="1800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000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39712">
                <a:tc vMerge="1">
                  <a:txBody>
                    <a:bodyPr/>
                    <a:lstStyle/>
                    <a:p>
                      <a:endParaRPr lang="en-GB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Au/100MeV/2E14</a:t>
                      </a:r>
                    </a:p>
                    <a:p>
                      <a:endParaRPr lang="en-GB" sz="1800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Nearly</a:t>
                      </a:r>
                      <a:r>
                        <a:rPr lang="en-GB" sz="1800" baseline="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 pure electronic loss regime</a:t>
                      </a:r>
                      <a:endParaRPr lang="en-GB" sz="1800" dirty="0" smtClean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  <a:p>
                      <a:endParaRPr lang="en-GB" sz="1800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800" b="1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IUAC, Delhi, India</a:t>
                      </a:r>
                      <a:endParaRPr lang="en-GB" sz="1800" b="1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712">
                <a:tc vMerge="1">
                  <a:txBody>
                    <a:bodyPr/>
                    <a:lstStyle/>
                    <a:p>
                      <a:endParaRPr lang="en-GB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n w="12700">
                            <a:noFill/>
                          </a:ln>
                          <a:solidFill>
                            <a:srgbClr val="000000"/>
                          </a:solidFill>
                        </a:rPr>
                        <a:t>Au/120MeV/2E14</a:t>
                      </a:r>
                    </a:p>
                    <a:p>
                      <a:endParaRPr lang="en-GB" sz="1800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000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200" dirty="0">
                        <a:ln w="12700">
                          <a:noFill/>
                        </a:ln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61732" y="6406243"/>
            <a:ext cx="25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0968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18211"/>
            <a:ext cx="9143999" cy="379911"/>
          </a:xfrm>
          <a:ln w="12700">
            <a:solidFill>
              <a:srgbClr val="000000"/>
            </a:solidFill>
          </a:ln>
        </p:spPr>
        <p:txBody>
          <a:bodyPr/>
          <a:lstStyle/>
          <a:p>
            <a:pPr algn="ctr"/>
            <a:r>
              <a:rPr lang="en-GB" sz="2800" b="1" dirty="0" smtClean="0">
                <a:solidFill>
                  <a:srgbClr val="000000"/>
                </a:solidFill>
              </a:rPr>
              <a:t>Fe L-edge XANES study</a:t>
            </a:r>
            <a:r>
              <a:rPr lang="en-GB" sz="2800" dirty="0" smtClean="0">
                <a:solidFill>
                  <a:srgbClr val="000000"/>
                </a:solidFill>
              </a:rPr>
              <a:t/>
            </a:r>
            <a:br>
              <a:rPr lang="en-GB" sz="2800" dirty="0" smtClean="0">
                <a:solidFill>
                  <a:srgbClr val="000000"/>
                </a:solidFill>
              </a:rPr>
            </a:br>
            <a:endParaRPr lang="en-GB" sz="2800" dirty="0">
              <a:solidFill>
                <a:srgbClr val="00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702970"/>
              </p:ext>
            </p:extLst>
          </p:nvPr>
        </p:nvGraphicFramePr>
        <p:xfrm>
          <a:off x="122465" y="1664006"/>
          <a:ext cx="5562026" cy="4500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1" name="Graph" r:id="rId4" imgW="4154400" imgH="2901600" progId="Origin50.Graph">
                  <p:embed/>
                </p:oleObj>
              </mc:Choice>
              <mc:Fallback>
                <p:oleObj name="Graph" r:id="rId4" imgW="4154400" imgH="2901600" progId="Origin50.Graph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l="12498" t="9538" r="11000" b="5009"/>
                      <a:stretch>
                        <a:fillRect/>
                      </a:stretch>
                    </p:blipFill>
                    <p:spPr bwMode="auto">
                      <a:xfrm>
                        <a:off x="122465" y="1664006"/>
                        <a:ext cx="5562026" cy="450003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246121" y="6427113"/>
            <a:ext cx="331796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</a:rPr>
              <a:t>UGC-DAE </a:t>
            </a:r>
            <a:r>
              <a:rPr lang="en-GB" sz="1100" b="1" dirty="0">
                <a:solidFill>
                  <a:srgbClr val="000000"/>
                </a:solidFill>
              </a:rPr>
              <a:t>Consortium for Scientific Research, RRCAT, Indore, </a:t>
            </a:r>
            <a:r>
              <a:rPr lang="en-GB" sz="1100" b="1" dirty="0" smtClean="0">
                <a:solidFill>
                  <a:srgbClr val="000000"/>
                </a:solidFill>
              </a:rPr>
              <a:t>India. </a:t>
            </a:r>
            <a:endParaRPr lang="en-GB" sz="11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37466" y="1935959"/>
            <a:ext cx="3110592" cy="3780522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2060"/>
                </a:solidFill>
              </a:rPr>
              <a:t>The first near edge peak for the obtained spectrum is characteristic of Fe</a:t>
            </a:r>
            <a:r>
              <a:rPr lang="en-GB" sz="1400" baseline="30000" dirty="0">
                <a:solidFill>
                  <a:srgbClr val="002060"/>
                </a:solidFill>
              </a:rPr>
              <a:t>2+</a:t>
            </a:r>
            <a:r>
              <a:rPr lang="en-GB" sz="1400" dirty="0">
                <a:solidFill>
                  <a:srgbClr val="002060"/>
                </a:solidFill>
              </a:rPr>
              <a:t> ions </a:t>
            </a:r>
            <a:endParaRPr lang="en-GB" sz="1400" dirty="0" smtClean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</a:rPr>
              <a:t>At low (750keV) energy, iron reduction is not significant. Nuclear losses alone can not induce iron reduction.  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2060"/>
              </a:solidFill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2060"/>
                </a:solidFill>
              </a:rPr>
              <a:t>The observed significant iron reduction at intermediate energy regime (5-20MeV) can be attributed to synergetic effect of nuclear and electronic losses.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437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60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os_ppt_template_white">
  <a:themeElements>
    <a:clrScheme name="">
      <a:dk1>
        <a:srgbClr val="00FFFF"/>
      </a:dk1>
      <a:lt1>
        <a:srgbClr val="FFFFFF"/>
      </a:lt1>
      <a:dk2>
        <a:srgbClr val="FFFF33"/>
      </a:dk2>
      <a:lt2>
        <a:srgbClr val="FCFBE3"/>
      </a:lt2>
      <a:accent1>
        <a:srgbClr val="FFFF00"/>
      </a:accent1>
      <a:accent2>
        <a:srgbClr val="B5B5B5"/>
      </a:accent2>
      <a:accent3>
        <a:srgbClr val="FFFFFF"/>
      </a:accent3>
      <a:accent4>
        <a:srgbClr val="00DADA"/>
      </a:accent4>
      <a:accent5>
        <a:srgbClr val="FFFFAA"/>
      </a:accent5>
      <a:accent6>
        <a:srgbClr val="A4A4A4"/>
      </a:accent6>
      <a:hlink>
        <a:srgbClr val="00B4F0"/>
      </a:hlink>
      <a:folHlink>
        <a:srgbClr val="FF00AE"/>
      </a:folHlink>
    </a:clrScheme>
    <a:fontScheme name="Default Design">
      <a:majorFont>
        <a:latin typeface="TUOS Stephenson"/>
        <a:ea typeface=""/>
        <a:cs typeface=""/>
      </a:majorFont>
      <a:minorFont>
        <a:latin typeface="TUOS Blak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UOS Stephenson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UOS Stephenson" pitchFamily="-128" charset="0"/>
          </a:defRPr>
        </a:defPPr>
      </a:lstStyle>
    </a:lnDef>
  </a:objectDefaults>
  <a:extraClrSchemeLst>
    <a:extraClrScheme>
      <a:clrScheme name="Default Design 1">
        <a:dk1>
          <a:srgbClr val="2A196F"/>
        </a:dk1>
        <a:lt1>
          <a:srgbClr val="F9FFA2"/>
        </a:lt1>
        <a:dk2>
          <a:srgbClr val="00B3EF"/>
        </a:dk2>
        <a:lt2>
          <a:srgbClr val="FCFBE3"/>
        </a:lt2>
        <a:accent1>
          <a:srgbClr val="FFFF00"/>
        </a:accent1>
        <a:accent2>
          <a:srgbClr val="B5B5B5"/>
        </a:accent2>
        <a:accent3>
          <a:srgbClr val="FBFFCE"/>
        </a:accent3>
        <a:accent4>
          <a:srgbClr val="22145E"/>
        </a:accent4>
        <a:accent5>
          <a:srgbClr val="FFFFAA"/>
        </a:accent5>
        <a:accent6>
          <a:srgbClr val="A4A4A4"/>
        </a:accent6>
        <a:hlink>
          <a:srgbClr val="00B4F0"/>
        </a:hlink>
        <a:folHlink>
          <a:srgbClr val="FF00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5143</TotalTime>
  <Words>808</Words>
  <Application>Microsoft Office PowerPoint</Application>
  <PresentationFormat>On-screen Show (4:3)</PresentationFormat>
  <Paragraphs>133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tuos_ppt_template_white</vt:lpstr>
      <vt:lpstr>Graph</vt:lpstr>
      <vt:lpstr>PowerPoint Presentation</vt:lpstr>
      <vt:lpstr>Iron Phosphate Glasses for HLW</vt:lpstr>
      <vt:lpstr>PowerPoint Presentation</vt:lpstr>
      <vt:lpstr>Motivation for the present study</vt:lpstr>
      <vt:lpstr>Ion-Solid interactions </vt:lpstr>
      <vt:lpstr>Energy selection of ions</vt:lpstr>
      <vt:lpstr>PowerPoint Presentation</vt:lpstr>
      <vt:lpstr>Experiment details</vt:lpstr>
      <vt:lpstr>Fe L-edge XANES study </vt:lpstr>
      <vt:lpstr>Raman spectroscopic measurements</vt:lpstr>
      <vt:lpstr>Raman spectroscopic measurements </vt:lpstr>
      <vt:lpstr>Electron microscopic investigation</vt:lpstr>
      <vt:lpstr>Electron microscopic investigation</vt:lpstr>
      <vt:lpstr>XRD measurements</vt:lpstr>
      <vt:lpstr>Hardness measurements</vt:lpstr>
      <vt:lpstr>Conclusions </vt:lpstr>
      <vt:lpstr>Acknowledgements</vt:lpstr>
    </vt:vector>
  </TitlesOfParts>
  <Manager>Design team</Manager>
  <Company>Univeristy of Sheffield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MSE_OpenDay template</dc:title>
  <dc:subject>PowerPoint template</dc:subject>
  <dc:creator>Admin</dc:creator>
  <cp:keywords>tuos, sheffield, university, powerpoint, ppt, template, i-d, 2005, white, dmc</cp:keywords>
  <dc:description>Title</dc:description>
  <cp:lastModifiedBy>user</cp:lastModifiedBy>
  <cp:revision>558</cp:revision>
  <cp:lastPrinted>2016-09-08T15:42:13Z</cp:lastPrinted>
  <dcterms:created xsi:type="dcterms:W3CDTF">2011-12-13T16:55:01Z</dcterms:created>
  <dcterms:modified xsi:type="dcterms:W3CDTF">2016-09-16T06:59:24Z</dcterms:modified>
  <cp:category>Templates, identity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MSE_OpenDay template</vt:lpwstr>
  </property>
  <property fmtid="{D5CDD505-2E9C-101B-9397-08002B2CF9AE}" pid="3" name="SlideDescription">
    <vt:lpwstr>Title</vt:lpwstr>
  </property>
</Properties>
</file>