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30" r:id="rId2"/>
    <p:sldId id="334" r:id="rId3"/>
    <p:sldId id="269" r:id="rId4"/>
    <p:sldId id="303" r:id="rId5"/>
    <p:sldId id="304" r:id="rId6"/>
    <p:sldId id="335" r:id="rId7"/>
    <p:sldId id="428" r:id="rId8"/>
    <p:sldId id="406" r:id="rId9"/>
    <p:sldId id="313" r:id="rId10"/>
    <p:sldId id="312" r:id="rId11"/>
    <p:sldId id="273" r:id="rId12"/>
    <p:sldId id="347" r:id="rId13"/>
    <p:sldId id="265" r:id="rId14"/>
    <p:sldId id="271" r:id="rId15"/>
    <p:sldId id="274" r:id="rId16"/>
    <p:sldId id="276" r:id="rId17"/>
    <p:sldId id="323" r:id="rId18"/>
    <p:sldId id="346" r:id="rId19"/>
    <p:sldId id="260" r:id="rId20"/>
    <p:sldId id="345" r:id="rId21"/>
    <p:sldId id="275" r:id="rId22"/>
    <p:sldId id="263" r:id="rId23"/>
    <p:sldId id="268" r:id="rId24"/>
    <p:sldId id="282" r:id="rId25"/>
    <p:sldId id="364" r:id="rId26"/>
    <p:sldId id="429" r:id="rId27"/>
    <p:sldId id="365" r:id="rId28"/>
    <p:sldId id="283" r:id="rId29"/>
    <p:sldId id="281" r:id="rId30"/>
    <p:sldId id="284" r:id="rId31"/>
    <p:sldId id="344" r:id="rId32"/>
    <p:sldId id="374" r:id="rId33"/>
    <p:sldId id="388" r:id="rId34"/>
    <p:sldId id="395" r:id="rId35"/>
    <p:sldId id="397" r:id="rId36"/>
    <p:sldId id="415" r:id="rId37"/>
    <p:sldId id="400" r:id="rId38"/>
    <p:sldId id="401" r:id="rId39"/>
    <p:sldId id="399" r:id="rId40"/>
    <p:sldId id="404" r:id="rId41"/>
    <p:sldId id="419" r:id="rId42"/>
    <p:sldId id="416" r:id="rId43"/>
    <p:sldId id="403" r:id="rId44"/>
    <p:sldId id="402" r:id="rId45"/>
    <p:sldId id="418" r:id="rId46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426" autoAdjust="0"/>
    <p:restoredTop sz="94660"/>
  </p:normalViewPr>
  <p:slideViewPr>
    <p:cSldViewPr>
      <p:cViewPr varScale="1">
        <p:scale>
          <a:sx n="70" d="100"/>
          <a:sy n="70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-1494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D126D-6342-4D79-B876-A7D4CE1F3A5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65F5569-66B9-4AD7-8AEF-A3BF3FE24637}">
      <dgm:prSet/>
      <dgm:spPr/>
      <dgm:t>
        <a:bodyPr/>
        <a:lstStyle/>
        <a:p>
          <a:pPr rtl="0"/>
          <a:r>
            <a:rPr lang="en-GB" i="1" dirty="0" smtClean="0"/>
            <a:t>Clay</a:t>
          </a:r>
          <a:endParaRPr lang="en-GB" dirty="0"/>
        </a:p>
      </dgm:t>
    </dgm:pt>
    <dgm:pt modelId="{923EE8AC-FC71-4B97-B6E6-AC5F6AF78583}" type="parTrans" cxnId="{6EC812DB-E07B-47F3-89F3-04ABCBD77BFE}">
      <dgm:prSet/>
      <dgm:spPr/>
      <dgm:t>
        <a:bodyPr/>
        <a:lstStyle/>
        <a:p>
          <a:endParaRPr lang="en-GB"/>
        </a:p>
      </dgm:t>
    </dgm:pt>
    <dgm:pt modelId="{61379838-C0FC-4A21-B215-2C59AF915E79}" type="sibTrans" cxnId="{6EC812DB-E07B-47F3-89F3-04ABCBD77BFE}">
      <dgm:prSet/>
      <dgm:spPr/>
      <dgm:t>
        <a:bodyPr/>
        <a:lstStyle/>
        <a:p>
          <a:endParaRPr lang="en-GB"/>
        </a:p>
      </dgm:t>
    </dgm:pt>
    <dgm:pt modelId="{12BA214B-3E47-4517-86C7-A14241F1E2BA}">
      <dgm:prSet/>
      <dgm:spPr/>
      <dgm:t>
        <a:bodyPr/>
        <a:lstStyle/>
        <a:p>
          <a:pPr rtl="0"/>
          <a:r>
            <a:rPr lang="en-GB" i="1" dirty="0" smtClean="0"/>
            <a:t>Clay minerals</a:t>
          </a:r>
          <a:endParaRPr lang="en-GB" dirty="0"/>
        </a:p>
      </dgm:t>
    </dgm:pt>
    <dgm:pt modelId="{F1DD0EDA-9056-4881-AF72-D992B7E41C52}" type="parTrans" cxnId="{3344B24F-0FAA-4296-B4B8-08A3BF06ED5D}">
      <dgm:prSet/>
      <dgm:spPr/>
      <dgm:t>
        <a:bodyPr/>
        <a:lstStyle/>
        <a:p>
          <a:endParaRPr lang="en-GB"/>
        </a:p>
      </dgm:t>
    </dgm:pt>
    <dgm:pt modelId="{F342E974-33A6-42D2-9826-45CD0350B96B}" type="sibTrans" cxnId="{3344B24F-0FAA-4296-B4B8-08A3BF06ED5D}">
      <dgm:prSet/>
      <dgm:spPr/>
      <dgm:t>
        <a:bodyPr/>
        <a:lstStyle/>
        <a:p>
          <a:endParaRPr lang="en-GB"/>
        </a:p>
      </dgm:t>
    </dgm:pt>
    <dgm:pt modelId="{D25BAC05-E0A9-48BF-A33E-CAB4B396E881}">
      <dgm:prSet/>
      <dgm:spPr/>
      <dgm:t>
        <a:bodyPr/>
        <a:lstStyle/>
        <a:p>
          <a:pPr rtl="0"/>
          <a:r>
            <a:rPr lang="en-GB" i="1" dirty="0" smtClean="0"/>
            <a:t>Clay particle size</a:t>
          </a:r>
          <a:endParaRPr lang="en-GB" dirty="0"/>
        </a:p>
      </dgm:t>
    </dgm:pt>
    <dgm:pt modelId="{AD78F230-E4CA-4B16-8CC5-E3A58408D58F}" type="parTrans" cxnId="{7BE8DAF0-2006-4362-A775-C3F8AB463F01}">
      <dgm:prSet/>
      <dgm:spPr/>
      <dgm:t>
        <a:bodyPr/>
        <a:lstStyle/>
        <a:p>
          <a:endParaRPr lang="en-GB"/>
        </a:p>
      </dgm:t>
    </dgm:pt>
    <dgm:pt modelId="{8E6EFE69-E225-4627-A6A4-7788596EEBE4}" type="sibTrans" cxnId="{7BE8DAF0-2006-4362-A775-C3F8AB463F01}">
      <dgm:prSet/>
      <dgm:spPr/>
      <dgm:t>
        <a:bodyPr/>
        <a:lstStyle/>
        <a:p>
          <a:endParaRPr lang="en-GB"/>
        </a:p>
      </dgm:t>
    </dgm:pt>
    <dgm:pt modelId="{004630C5-AC2C-490C-B774-5A5DFA4315D8}">
      <dgm:prSet/>
      <dgm:spPr/>
      <dgm:t>
        <a:bodyPr/>
        <a:lstStyle/>
        <a:p>
          <a:pPr rtl="0"/>
          <a:r>
            <a:rPr lang="en-GB" smtClean="0"/>
            <a:t>a rock composed of clay minerals</a:t>
          </a:r>
          <a:endParaRPr lang="en-GB"/>
        </a:p>
      </dgm:t>
    </dgm:pt>
    <dgm:pt modelId="{E6163A82-4D7F-446C-923D-E1F245EDECE1}" type="parTrans" cxnId="{24462F1D-F365-4D67-98B7-3274859FD1C0}">
      <dgm:prSet/>
      <dgm:spPr/>
      <dgm:t>
        <a:bodyPr/>
        <a:lstStyle/>
        <a:p>
          <a:endParaRPr lang="en-GB"/>
        </a:p>
      </dgm:t>
    </dgm:pt>
    <dgm:pt modelId="{5417317C-227F-4132-B4DB-F119C99A450C}" type="sibTrans" cxnId="{24462F1D-F365-4D67-98B7-3274859FD1C0}">
      <dgm:prSet/>
      <dgm:spPr/>
      <dgm:t>
        <a:bodyPr/>
        <a:lstStyle/>
        <a:p>
          <a:endParaRPr lang="en-GB"/>
        </a:p>
      </dgm:t>
    </dgm:pt>
    <dgm:pt modelId="{CD68E6DF-45C1-4C69-9C15-36F57837DDD0}">
      <dgm:prSet/>
      <dgm:spPr/>
      <dgm:t>
        <a:bodyPr/>
        <a:lstStyle/>
        <a:p>
          <a:pPr rtl="0"/>
          <a:r>
            <a:rPr lang="en-GB" smtClean="0"/>
            <a:t>a class of minerals consisting of hydrous </a:t>
          </a:r>
          <a:r>
            <a:rPr lang="en-GB" dirty="0" err="1" smtClean="0"/>
            <a:t>aluminosilicates</a:t>
          </a:r>
          <a:r>
            <a:rPr lang="en-GB" dirty="0" smtClean="0"/>
            <a:t> sheets, loosely bound together by cations and water</a:t>
          </a:r>
          <a:endParaRPr lang="en-GB" dirty="0"/>
        </a:p>
      </dgm:t>
    </dgm:pt>
    <dgm:pt modelId="{887771F1-5578-45CB-A1CB-D07B8372AD48}" type="parTrans" cxnId="{47758882-61EB-4B54-8C6D-D5B036CF67BE}">
      <dgm:prSet/>
      <dgm:spPr/>
      <dgm:t>
        <a:bodyPr/>
        <a:lstStyle/>
        <a:p>
          <a:endParaRPr lang="en-GB"/>
        </a:p>
      </dgm:t>
    </dgm:pt>
    <dgm:pt modelId="{B0721A34-A4B2-4499-BEB9-44CB4C06E7FF}" type="sibTrans" cxnId="{47758882-61EB-4B54-8C6D-D5B036CF67BE}">
      <dgm:prSet/>
      <dgm:spPr/>
      <dgm:t>
        <a:bodyPr/>
        <a:lstStyle/>
        <a:p>
          <a:endParaRPr lang="en-GB"/>
        </a:p>
      </dgm:t>
    </dgm:pt>
    <dgm:pt modelId="{99914CF9-E0F3-47C1-B3AC-BB76187E6630}">
      <dgm:prSet/>
      <dgm:spPr/>
      <dgm:t>
        <a:bodyPr/>
        <a:lstStyle/>
        <a:p>
          <a:pPr rtl="0"/>
          <a:r>
            <a:rPr lang="en-GB" dirty="0" smtClean="0"/>
            <a:t>typically &lt; 2 </a:t>
          </a:r>
          <a:r>
            <a:rPr lang="en-GB" dirty="0" smtClean="0">
              <a:latin typeface="Symbol" panose="05050102010706020507" pitchFamily="18" charset="2"/>
            </a:rPr>
            <a:t>m</a:t>
          </a:r>
          <a:r>
            <a:rPr lang="en-GB" dirty="0" smtClean="0"/>
            <a:t>m</a:t>
          </a:r>
          <a:endParaRPr lang="en-GB" dirty="0"/>
        </a:p>
      </dgm:t>
    </dgm:pt>
    <dgm:pt modelId="{907C6BF1-6188-4F67-B182-1A345DA29625}" type="parTrans" cxnId="{AEDFEABA-30B5-4D1B-B836-2AF41076AD43}">
      <dgm:prSet/>
      <dgm:spPr/>
      <dgm:t>
        <a:bodyPr/>
        <a:lstStyle/>
        <a:p>
          <a:endParaRPr lang="en-GB"/>
        </a:p>
      </dgm:t>
    </dgm:pt>
    <dgm:pt modelId="{81134123-1BD0-468A-955B-78A78997F5ED}" type="sibTrans" cxnId="{AEDFEABA-30B5-4D1B-B836-2AF41076AD43}">
      <dgm:prSet/>
      <dgm:spPr/>
      <dgm:t>
        <a:bodyPr/>
        <a:lstStyle/>
        <a:p>
          <a:endParaRPr lang="en-GB"/>
        </a:p>
      </dgm:t>
    </dgm:pt>
    <dgm:pt modelId="{80882025-65CB-452B-9021-BE17C0E43ED7}" type="pres">
      <dgm:prSet presAssocID="{798D126D-6342-4D79-B876-A7D4CE1F3A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12FB864-42D6-4F31-B77C-CF3FF672FCC9}" type="pres">
      <dgm:prSet presAssocID="{E65F5569-66B9-4AD7-8AEF-A3BF3FE24637}" presName="linNode" presStyleCnt="0"/>
      <dgm:spPr/>
    </dgm:pt>
    <dgm:pt modelId="{8FBFC160-314F-45D4-82D6-770E1E92ADB3}" type="pres">
      <dgm:prSet presAssocID="{E65F5569-66B9-4AD7-8AEF-A3BF3FE2463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CFDDB9-F92E-421B-90E2-0CEDC4930456}" type="pres">
      <dgm:prSet presAssocID="{E65F5569-66B9-4AD7-8AEF-A3BF3FE2463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2FFAEAD-9489-4F03-A81C-F5CF2770121F}" type="pres">
      <dgm:prSet presAssocID="{61379838-C0FC-4A21-B215-2C59AF915E79}" presName="sp" presStyleCnt="0"/>
      <dgm:spPr/>
    </dgm:pt>
    <dgm:pt modelId="{0D43CE93-D916-4348-860B-CC82DEF9FFCD}" type="pres">
      <dgm:prSet presAssocID="{12BA214B-3E47-4517-86C7-A14241F1E2BA}" presName="linNode" presStyleCnt="0"/>
      <dgm:spPr/>
    </dgm:pt>
    <dgm:pt modelId="{101CC532-871B-4B01-AB26-7C05087765B6}" type="pres">
      <dgm:prSet presAssocID="{12BA214B-3E47-4517-86C7-A14241F1E2B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F73EAC6-738B-4BF9-854E-DF9DAB48689B}" type="pres">
      <dgm:prSet presAssocID="{12BA214B-3E47-4517-86C7-A14241F1E2B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1CD1BC-3E43-484A-8EDA-3467865C1A9E}" type="pres">
      <dgm:prSet presAssocID="{F342E974-33A6-42D2-9826-45CD0350B96B}" presName="sp" presStyleCnt="0"/>
      <dgm:spPr/>
    </dgm:pt>
    <dgm:pt modelId="{76828FB7-9345-42E0-AF95-167694407651}" type="pres">
      <dgm:prSet presAssocID="{D25BAC05-E0A9-48BF-A33E-CAB4B396E881}" presName="linNode" presStyleCnt="0"/>
      <dgm:spPr/>
    </dgm:pt>
    <dgm:pt modelId="{AAD91AA4-0DA8-4A8B-8632-7FBB28693DD6}" type="pres">
      <dgm:prSet presAssocID="{D25BAC05-E0A9-48BF-A33E-CAB4B396E88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266353F-4791-4374-85BB-F6ED625F7484}" type="pres">
      <dgm:prSet presAssocID="{D25BAC05-E0A9-48BF-A33E-CAB4B396E88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A1B7CA8-BE45-4599-877B-BF6C17409086}" type="presOf" srcId="{D25BAC05-E0A9-48BF-A33E-CAB4B396E881}" destId="{AAD91AA4-0DA8-4A8B-8632-7FBB28693DD6}" srcOrd="0" destOrd="0" presId="urn:microsoft.com/office/officeart/2005/8/layout/vList5"/>
    <dgm:cxn modelId="{634DB19A-3B2C-403A-8C46-53410F1A5ABF}" type="presOf" srcId="{CD68E6DF-45C1-4C69-9C15-36F57837DDD0}" destId="{6F73EAC6-738B-4BF9-854E-DF9DAB48689B}" srcOrd="0" destOrd="0" presId="urn:microsoft.com/office/officeart/2005/8/layout/vList5"/>
    <dgm:cxn modelId="{7BE8DAF0-2006-4362-A775-C3F8AB463F01}" srcId="{798D126D-6342-4D79-B876-A7D4CE1F3A57}" destId="{D25BAC05-E0A9-48BF-A33E-CAB4B396E881}" srcOrd="2" destOrd="0" parTransId="{AD78F230-E4CA-4B16-8CC5-E3A58408D58F}" sibTransId="{8E6EFE69-E225-4627-A6A4-7788596EEBE4}"/>
    <dgm:cxn modelId="{61B893D7-1B09-4EDB-B639-D1249A8FFFDE}" type="presOf" srcId="{798D126D-6342-4D79-B876-A7D4CE1F3A57}" destId="{80882025-65CB-452B-9021-BE17C0E43ED7}" srcOrd="0" destOrd="0" presId="urn:microsoft.com/office/officeart/2005/8/layout/vList5"/>
    <dgm:cxn modelId="{24462F1D-F365-4D67-98B7-3274859FD1C0}" srcId="{E65F5569-66B9-4AD7-8AEF-A3BF3FE24637}" destId="{004630C5-AC2C-490C-B774-5A5DFA4315D8}" srcOrd="0" destOrd="0" parTransId="{E6163A82-4D7F-446C-923D-E1F245EDECE1}" sibTransId="{5417317C-227F-4132-B4DB-F119C99A450C}"/>
    <dgm:cxn modelId="{47758882-61EB-4B54-8C6D-D5B036CF67BE}" srcId="{12BA214B-3E47-4517-86C7-A14241F1E2BA}" destId="{CD68E6DF-45C1-4C69-9C15-36F57837DDD0}" srcOrd="0" destOrd="0" parTransId="{887771F1-5578-45CB-A1CB-D07B8372AD48}" sibTransId="{B0721A34-A4B2-4499-BEB9-44CB4C06E7FF}"/>
    <dgm:cxn modelId="{6EC812DB-E07B-47F3-89F3-04ABCBD77BFE}" srcId="{798D126D-6342-4D79-B876-A7D4CE1F3A57}" destId="{E65F5569-66B9-4AD7-8AEF-A3BF3FE24637}" srcOrd="0" destOrd="0" parTransId="{923EE8AC-FC71-4B97-B6E6-AC5F6AF78583}" sibTransId="{61379838-C0FC-4A21-B215-2C59AF915E79}"/>
    <dgm:cxn modelId="{3344B24F-0FAA-4296-B4B8-08A3BF06ED5D}" srcId="{798D126D-6342-4D79-B876-A7D4CE1F3A57}" destId="{12BA214B-3E47-4517-86C7-A14241F1E2BA}" srcOrd="1" destOrd="0" parTransId="{F1DD0EDA-9056-4881-AF72-D992B7E41C52}" sibTransId="{F342E974-33A6-42D2-9826-45CD0350B96B}"/>
    <dgm:cxn modelId="{E8A756EA-9922-4FBD-8074-C81725C3D779}" type="presOf" srcId="{12BA214B-3E47-4517-86C7-A14241F1E2BA}" destId="{101CC532-871B-4B01-AB26-7C05087765B6}" srcOrd="0" destOrd="0" presId="urn:microsoft.com/office/officeart/2005/8/layout/vList5"/>
    <dgm:cxn modelId="{AEDFEABA-30B5-4D1B-B836-2AF41076AD43}" srcId="{D25BAC05-E0A9-48BF-A33E-CAB4B396E881}" destId="{99914CF9-E0F3-47C1-B3AC-BB76187E6630}" srcOrd="0" destOrd="0" parTransId="{907C6BF1-6188-4F67-B182-1A345DA29625}" sibTransId="{81134123-1BD0-468A-955B-78A78997F5ED}"/>
    <dgm:cxn modelId="{D9FCFB6A-84EC-4CDE-BC2C-382314439AF6}" type="presOf" srcId="{99914CF9-E0F3-47C1-B3AC-BB76187E6630}" destId="{6266353F-4791-4374-85BB-F6ED625F7484}" srcOrd="0" destOrd="0" presId="urn:microsoft.com/office/officeart/2005/8/layout/vList5"/>
    <dgm:cxn modelId="{47F42DED-191D-470B-B597-64F63B1CC3B1}" type="presOf" srcId="{E65F5569-66B9-4AD7-8AEF-A3BF3FE24637}" destId="{8FBFC160-314F-45D4-82D6-770E1E92ADB3}" srcOrd="0" destOrd="0" presId="urn:microsoft.com/office/officeart/2005/8/layout/vList5"/>
    <dgm:cxn modelId="{A7948C76-C766-487D-BD3E-C3F8DE16EC5F}" type="presOf" srcId="{004630C5-AC2C-490C-B774-5A5DFA4315D8}" destId="{C5CFDDB9-F92E-421B-90E2-0CEDC4930456}" srcOrd="0" destOrd="0" presId="urn:microsoft.com/office/officeart/2005/8/layout/vList5"/>
    <dgm:cxn modelId="{E69A8271-8D75-41B1-8E92-ED83CBAEAC21}" type="presParOf" srcId="{80882025-65CB-452B-9021-BE17C0E43ED7}" destId="{112FB864-42D6-4F31-B77C-CF3FF672FCC9}" srcOrd="0" destOrd="0" presId="urn:microsoft.com/office/officeart/2005/8/layout/vList5"/>
    <dgm:cxn modelId="{6FE2E258-922C-4788-8498-189F3986FCDF}" type="presParOf" srcId="{112FB864-42D6-4F31-B77C-CF3FF672FCC9}" destId="{8FBFC160-314F-45D4-82D6-770E1E92ADB3}" srcOrd="0" destOrd="0" presId="urn:microsoft.com/office/officeart/2005/8/layout/vList5"/>
    <dgm:cxn modelId="{5AFB2011-3683-4CBC-AD6B-EC4204EFE4CF}" type="presParOf" srcId="{112FB864-42D6-4F31-B77C-CF3FF672FCC9}" destId="{C5CFDDB9-F92E-421B-90E2-0CEDC4930456}" srcOrd="1" destOrd="0" presId="urn:microsoft.com/office/officeart/2005/8/layout/vList5"/>
    <dgm:cxn modelId="{78CCB822-1539-4E90-9EFC-92927CDCFF1E}" type="presParOf" srcId="{80882025-65CB-452B-9021-BE17C0E43ED7}" destId="{52FFAEAD-9489-4F03-A81C-F5CF2770121F}" srcOrd="1" destOrd="0" presId="urn:microsoft.com/office/officeart/2005/8/layout/vList5"/>
    <dgm:cxn modelId="{E6C1715F-C027-4CD8-A558-568BD2983918}" type="presParOf" srcId="{80882025-65CB-452B-9021-BE17C0E43ED7}" destId="{0D43CE93-D916-4348-860B-CC82DEF9FFCD}" srcOrd="2" destOrd="0" presId="urn:microsoft.com/office/officeart/2005/8/layout/vList5"/>
    <dgm:cxn modelId="{11B47E81-34A0-48D6-BE25-E723C4FD64DA}" type="presParOf" srcId="{0D43CE93-D916-4348-860B-CC82DEF9FFCD}" destId="{101CC532-871B-4B01-AB26-7C05087765B6}" srcOrd="0" destOrd="0" presId="urn:microsoft.com/office/officeart/2005/8/layout/vList5"/>
    <dgm:cxn modelId="{D6BBF829-818A-4F66-A22B-1F1E7C96B34B}" type="presParOf" srcId="{0D43CE93-D916-4348-860B-CC82DEF9FFCD}" destId="{6F73EAC6-738B-4BF9-854E-DF9DAB48689B}" srcOrd="1" destOrd="0" presId="urn:microsoft.com/office/officeart/2005/8/layout/vList5"/>
    <dgm:cxn modelId="{90C95DC1-B267-4581-80AC-033316942D54}" type="presParOf" srcId="{80882025-65CB-452B-9021-BE17C0E43ED7}" destId="{EC1CD1BC-3E43-484A-8EDA-3467865C1A9E}" srcOrd="3" destOrd="0" presId="urn:microsoft.com/office/officeart/2005/8/layout/vList5"/>
    <dgm:cxn modelId="{AD7A33F2-1B54-410E-A352-3042ACC5F36F}" type="presParOf" srcId="{80882025-65CB-452B-9021-BE17C0E43ED7}" destId="{76828FB7-9345-42E0-AF95-167694407651}" srcOrd="4" destOrd="0" presId="urn:microsoft.com/office/officeart/2005/8/layout/vList5"/>
    <dgm:cxn modelId="{4CBC9A77-5077-48CA-88D6-188F9D05625E}" type="presParOf" srcId="{76828FB7-9345-42E0-AF95-167694407651}" destId="{AAD91AA4-0DA8-4A8B-8632-7FBB28693DD6}" srcOrd="0" destOrd="0" presId="urn:microsoft.com/office/officeart/2005/8/layout/vList5"/>
    <dgm:cxn modelId="{40CD8333-E3DA-423F-8F1F-64CF86EB84F5}" type="presParOf" srcId="{76828FB7-9345-42E0-AF95-167694407651}" destId="{6266353F-4791-4374-85BB-F6ED625F74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B1D02F-94F5-4888-B131-088305FA4DE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B855A30-25F6-4052-BE58-4A7DF29DBE9B}">
      <dgm:prSet/>
      <dgm:spPr/>
      <dgm:t>
        <a:bodyPr/>
        <a:lstStyle/>
        <a:p>
          <a:pPr rtl="0"/>
          <a:r>
            <a:rPr lang="en-GB" dirty="0" smtClean="0"/>
            <a:t>Low mechanical strength</a:t>
          </a:r>
          <a:endParaRPr lang="en-GB" dirty="0"/>
        </a:p>
      </dgm:t>
    </dgm:pt>
    <dgm:pt modelId="{DF69FB65-759C-462C-804E-7FC3015A7EF0}" type="parTrans" cxnId="{94E76A7B-324C-4094-9B82-250D39655C9F}">
      <dgm:prSet/>
      <dgm:spPr/>
      <dgm:t>
        <a:bodyPr/>
        <a:lstStyle/>
        <a:p>
          <a:endParaRPr lang="en-GB"/>
        </a:p>
      </dgm:t>
    </dgm:pt>
    <dgm:pt modelId="{B3E61F18-CCF2-4260-93A2-AA32EBE4F44A}" type="sibTrans" cxnId="{94E76A7B-324C-4094-9B82-250D39655C9F}">
      <dgm:prSet/>
      <dgm:spPr/>
      <dgm:t>
        <a:bodyPr/>
        <a:lstStyle/>
        <a:p>
          <a:endParaRPr lang="en-GB"/>
        </a:p>
      </dgm:t>
    </dgm:pt>
    <dgm:pt modelId="{B29B407C-7045-4BEF-9295-680E2977D2EE}">
      <dgm:prSet/>
      <dgm:spPr/>
      <dgm:t>
        <a:bodyPr/>
        <a:lstStyle/>
        <a:p>
          <a:pPr rtl="0"/>
          <a:r>
            <a:rPr lang="en-GB" dirty="0" smtClean="0"/>
            <a:t>Concrete tunnels and mine reinforcements required</a:t>
          </a:r>
          <a:endParaRPr lang="en-GB" dirty="0"/>
        </a:p>
      </dgm:t>
    </dgm:pt>
    <dgm:pt modelId="{9AACF4AD-B015-4EFB-BAD2-0B78C61E7876}" type="parTrans" cxnId="{536FC153-F7EF-42C4-A90A-2347E692FABA}">
      <dgm:prSet/>
      <dgm:spPr/>
      <dgm:t>
        <a:bodyPr/>
        <a:lstStyle/>
        <a:p>
          <a:endParaRPr lang="en-GB"/>
        </a:p>
      </dgm:t>
    </dgm:pt>
    <dgm:pt modelId="{5D8014CE-1AC8-4B6C-A655-FBFB34852410}" type="sibTrans" cxnId="{536FC153-F7EF-42C4-A90A-2347E692FABA}">
      <dgm:prSet/>
      <dgm:spPr/>
      <dgm:t>
        <a:bodyPr/>
        <a:lstStyle/>
        <a:p>
          <a:endParaRPr lang="en-GB"/>
        </a:p>
      </dgm:t>
    </dgm:pt>
    <dgm:pt modelId="{373C4A02-DD51-4FC6-B42B-F011EC166D96}">
      <dgm:prSet/>
      <dgm:spPr/>
      <dgm:t>
        <a:bodyPr/>
        <a:lstStyle/>
        <a:p>
          <a:pPr rtl="0"/>
          <a:r>
            <a:rPr lang="en-GB" dirty="0" smtClean="0"/>
            <a:t>Strongly anisotropic medium</a:t>
          </a:r>
          <a:endParaRPr lang="en-GB" dirty="0"/>
        </a:p>
      </dgm:t>
    </dgm:pt>
    <dgm:pt modelId="{76FAE161-FA81-4DB4-927B-3662DB224CA3}" type="parTrans" cxnId="{E2C2EBA9-D0D8-4528-9E95-6FFEE6DFFD3B}">
      <dgm:prSet/>
      <dgm:spPr/>
      <dgm:t>
        <a:bodyPr/>
        <a:lstStyle/>
        <a:p>
          <a:endParaRPr lang="en-GB"/>
        </a:p>
      </dgm:t>
    </dgm:pt>
    <dgm:pt modelId="{50B1847F-4E91-45A3-8D45-22229EF7AC4E}" type="sibTrans" cxnId="{E2C2EBA9-D0D8-4528-9E95-6FFEE6DFFD3B}">
      <dgm:prSet/>
      <dgm:spPr/>
      <dgm:t>
        <a:bodyPr/>
        <a:lstStyle/>
        <a:p>
          <a:endParaRPr lang="en-GB"/>
        </a:p>
      </dgm:t>
    </dgm:pt>
    <dgm:pt modelId="{0FB88350-674D-4D14-8547-A9928B0C74BD}" type="pres">
      <dgm:prSet presAssocID="{98B1D02F-94F5-4888-B131-088305FA4D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4009AB5-C406-4453-ACC3-F0B6E1EBFA71}" type="pres">
      <dgm:prSet presAssocID="{BB855A30-25F6-4052-BE58-4A7DF29DBE9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AC68281-95E3-49D8-A378-E5231CBFD77A}" type="pres">
      <dgm:prSet presAssocID="{BB855A30-25F6-4052-BE58-4A7DF29DBE9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60C42A5-FF91-46FF-A6AF-C93EB3DA7DB0}" type="pres">
      <dgm:prSet presAssocID="{373C4A02-DD51-4FC6-B42B-F011EC166D96}" presName="parentText" presStyleLbl="node1" presStyleIdx="1" presStyleCnt="2" custScaleY="9266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B60D8C11-30FE-4946-8B5F-CDC82083877C}" type="presOf" srcId="{373C4A02-DD51-4FC6-B42B-F011EC166D96}" destId="{060C42A5-FF91-46FF-A6AF-C93EB3DA7DB0}" srcOrd="0" destOrd="0" presId="urn:microsoft.com/office/officeart/2005/8/layout/vList2"/>
    <dgm:cxn modelId="{E2C2EBA9-D0D8-4528-9E95-6FFEE6DFFD3B}" srcId="{98B1D02F-94F5-4888-B131-088305FA4DEF}" destId="{373C4A02-DD51-4FC6-B42B-F011EC166D96}" srcOrd="1" destOrd="0" parTransId="{76FAE161-FA81-4DB4-927B-3662DB224CA3}" sibTransId="{50B1847F-4E91-45A3-8D45-22229EF7AC4E}"/>
    <dgm:cxn modelId="{94E76A7B-324C-4094-9B82-250D39655C9F}" srcId="{98B1D02F-94F5-4888-B131-088305FA4DEF}" destId="{BB855A30-25F6-4052-BE58-4A7DF29DBE9B}" srcOrd="0" destOrd="0" parTransId="{DF69FB65-759C-462C-804E-7FC3015A7EF0}" sibTransId="{B3E61F18-CCF2-4260-93A2-AA32EBE4F44A}"/>
    <dgm:cxn modelId="{D5002B9E-F3F0-4E45-9106-19F4169FD2DC}" type="presOf" srcId="{BB855A30-25F6-4052-BE58-4A7DF29DBE9B}" destId="{74009AB5-C406-4453-ACC3-F0B6E1EBFA71}" srcOrd="0" destOrd="0" presId="urn:microsoft.com/office/officeart/2005/8/layout/vList2"/>
    <dgm:cxn modelId="{85B44480-9AA6-4F72-87EA-25A097E21062}" type="presOf" srcId="{98B1D02F-94F5-4888-B131-088305FA4DEF}" destId="{0FB88350-674D-4D14-8547-A9928B0C74BD}" srcOrd="0" destOrd="0" presId="urn:microsoft.com/office/officeart/2005/8/layout/vList2"/>
    <dgm:cxn modelId="{536FC153-F7EF-42C4-A90A-2347E692FABA}" srcId="{BB855A30-25F6-4052-BE58-4A7DF29DBE9B}" destId="{B29B407C-7045-4BEF-9295-680E2977D2EE}" srcOrd="0" destOrd="0" parTransId="{9AACF4AD-B015-4EFB-BAD2-0B78C61E7876}" sibTransId="{5D8014CE-1AC8-4B6C-A655-FBFB34852410}"/>
    <dgm:cxn modelId="{A61D4B45-EC6B-4C37-AA7D-FB49DEC3D66F}" type="presOf" srcId="{B29B407C-7045-4BEF-9295-680E2977D2EE}" destId="{FAC68281-95E3-49D8-A378-E5231CBFD77A}" srcOrd="0" destOrd="0" presId="urn:microsoft.com/office/officeart/2005/8/layout/vList2"/>
    <dgm:cxn modelId="{FF59E29A-C264-4629-8570-36947710082D}" type="presParOf" srcId="{0FB88350-674D-4D14-8547-A9928B0C74BD}" destId="{74009AB5-C406-4453-ACC3-F0B6E1EBFA71}" srcOrd="0" destOrd="0" presId="urn:microsoft.com/office/officeart/2005/8/layout/vList2"/>
    <dgm:cxn modelId="{47152EC3-C092-4AB0-9938-F854DE33D9DB}" type="presParOf" srcId="{0FB88350-674D-4D14-8547-A9928B0C74BD}" destId="{FAC68281-95E3-49D8-A378-E5231CBFD77A}" srcOrd="1" destOrd="0" presId="urn:microsoft.com/office/officeart/2005/8/layout/vList2"/>
    <dgm:cxn modelId="{27F6DF18-8189-4C4B-8811-EB0E60BB8148}" type="presParOf" srcId="{0FB88350-674D-4D14-8547-A9928B0C74BD}" destId="{060C42A5-FF91-46FF-A6AF-C93EB3DA7D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173F4C-74F4-4AFE-B74B-12E25787442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4835F8B1-6508-4DDA-8DC8-22E088E385B9}">
      <dgm:prSet/>
      <dgm:spPr/>
      <dgm:t>
        <a:bodyPr/>
        <a:lstStyle/>
        <a:p>
          <a:pPr rtl="0"/>
          <a:r>
            <a:rPr lang="en-GB" smtClean="0"/>
            <a:t>Often available in tectonically stable areas</a:t>
          </a:r>
          <a:endParaRPr lang="en-GB"/>
        </a:p>
      </dgm:t>
    </dgm:pt>
    <dgm:pt modelId="{10419577-8A7F-4ACE-95DC-11BE37110A7D}" type="parTrans" cxnId="{8CCEB2B7-F697-4FC9-BA0A-432373982615}">
      <dgm:prSet/>
      <dgm:spPr/>
      <dgm:t>
        <a:bodyPr/>
        <a:lstStyle/>
        <a:p>
          <a:endParaRPr lang="en-GB"/>
        </a:p>
      </dgm:t>
    </dgm:pt>
    <dgm:pt modelId="{9AD1CD84-24AD-46FD-8057-056A96F6707E}" type="sibTrans" cxnId="{8CCEB2B7-F697-4FC9-BA0A-432373982615}">
      <dgm:prSet/>
      <dgm:spPr/>
      <dgm:t>
        <a:bodyPr/>
        <a:lstStyle/>
        <a:p>
          <a:endParaRPr lang="en-GB"/>
        </a:p>
      </dgm:t>
    </dgm:pt>
    <dgm:pt modelId="{9F3A11FF-A021-49C0-A7B5-1A3F539B2874}">
      <dgm:prSet/>
      <dgm:spPr/>
      <dgm:t>
        <a:bodyPr/>
        <a:lstStyle/>
        <a:p>
          <a:pPr rtl="0"/>
          <a:r>
            <a:rPr lang="en-GB" smtClean="0"/>
            <a:t>Low hydraulic conductivity</a:t>
          </a:r>
          <a:endParaRPr lang="en-GB"/>
        </a:p>
      </dgm:t>
    </dgm:pt>
    <dgm:pt modelId="{CD16A928-9885-41B9-90D0-BAB9771CA66F}" type="parTrans" cxnId="{8FDB6D2A-8E64-4397-80E3-B30C88A4EA4F}">
      <dgm:prSet/>
      <dgm:spPr/>
      <dgm:t>
        <a:bodyPr/>
        <a:lstStyle/>
        <a:p>
          <a:endParaRPr lang="en-GB"/>
        </a:p>
      </dgm:t>
    </dgm:pt>
    <dgm:pt modelId="{251E0F93-4EB4-4093-A965-1B69101F6606}" type="sibTrans" cxnId="{8FDB6D2A-8E64-4397-80E3-B30C88A4EA4F}">
      <dgm:prSet/>
      <dgm:spPr/>
      <dgm:t>
        <a:bodyPr/>
        <a:lstStyle/>
        <a:p>
          <a:endParaRPr lang="en-GB"/>
        </a:p>
      </dgm:t>
    </dgm:pt>
    <dgm:pt modelId="{E033B0C4-3363-4E60-A327-81E2AB493171}">
      <dgm:prSet/>
      <dgm:spPr/>
      <dgm:t>
        <a:bodyPr/>
        <a:lstStyle/>
        <a:p>
          <a:pPr rtl="0"/>
          <a:r>
            <a:rPr lang="en-GB" smtClean="0"/>
            <a:t>Cracks self heal in swelling clays</a:t>
          </a:r>
          <a:endParaRPr lang="en-GB"/>
        </a:p>
      </dgm:t>
    </dgm:pt>
    <dgm:pt modelId="{93C885E2-7C4D-4628-8558-58A9303A8D95}" type="parTrans" cxnId="{4932CB70-7042-41DA-B3A1-66F8A2F87AF5}">
      <dgm:prSet/>
      <dgm:spPr/>
      <dgm:t>
        <a:bodyPr/>
        <a:lstStyle/>
        <a:p>
          <a:endParaRPr lang="en-GB"/>
        </a:p>
      </dgm:t>
    </dgm:pt>
    <dgm:pt modelId="{AE35BAC8-C14D-49A6-B84A-9352597EBAD8}" type="sibTrans" cxnId="{4932CB70-7042-41DA-B3A1-66F8A2F87AF5}">
      <dgm:prSet/>
      <dgm:spPr/>
      <dgm:t>
        <a:bodyPr/>
        <a:lstStyle/>
        <a:p>
          <a:endParaRPr lang="en-GB"/>
        </a:p>
      </dgm:t>
    </dgm:pt>
    <dgm:pt modelId="{B5356314-0F15-42E3-B859-5E8E8F137367}">
      <dgm:prSet/>
      <dgm:spPr/>
      <dgm:t>
        <a:bodyPr/>
        <a:lstStyle/>
        <a:p>
          <a:pPr rtl="0"/>
          <a:r>
            <a:rPr lang="en-GB" smtClean="0"/>
            <a:t>Similar to salt</a:t>
          </a:r>
          <a:endParaRPr lang="en-GB"/>
        </a:p>
      </dgm:t>
    </dgm:pt>
    <dgm:pt modelId="{0A9F0F0D-3E0B-4A7B-84EE-E7DB3242E5F8}" type="parTrans" cxnId="{E62C48A0-47CA-4D9E-875A-A165F75BC72B}">
      <dgm:prSet/>
      <dgm:spPr/>
      <dgm:t>
        <a:bodyPr/>
        <a:lstStyle/>
        <a:p>
          <a:endParaRPr lang="en-GB"/>
        </a:p>
      </dgm:t>
    </dgm:pt>
    <dgm:pt modelId="{E05D3F87-61B1-426C-97E5-C1E65F8CCE98}" type="sibTrans" cxnId="{E62C48A0-47CA-4D9E-875A-A165F75BC72B}">
      <dgm:prSet/>
      <dgm:spPr/>
      <dgm:t>
        <a:bodyPr/>
        <a:lstStyle/>
        <a:p>
          <a:endParaRPr lang="en-GB"/>
        </a:p>
      </dgm:t>
    </dgm:pt>
    <dgm:pt modelId="{487A243A-30A1-4BF1-A480-7703F156AF86}">
      <dgm:prSet/>
      <dgm:spPr/>
      <dgm:t>
        <a:bodyPr/>
        <a:lstStyle/>
        <a:p>
          <a:pPr rtl="0"/>
          <a:r>
            <a:rPr lang="en-GB" smtClean="0"/>
            <a:t>High absorption capacity particularly for cations</a:t>
          </a:r>
          <a:endParaRPr lang="en-GB"/>
        </a:p>
      </dgm:t>
    </dgm:pt>
    <dgm:pt modelId="{53AF8046-90D7-47B9-A2A2-8AB69466D959}" type="parTrans" cxnId="{4AD6E94E-BE26-4324-A0D5-EAD841DB25ED}">
      <dgm:prSet/>
      <dgm:spPr/>
      <dgm:t>
        <a:bodyPr/>
        <a:lstStyle/>
        <a:p>
          <a:endParaRPr lang="en-GB"/>
        </a:p>
      </dgm:t>
    </dgm:pt>
    <dgm:pt modelId="{18C6B4C3-A383-4C6D-8F36-470F681B8A2B}" type="sibTrans" cxnId="{4AD6E94E-BE26-4324-A0D5-EAD841DB25ED}">
      <dgm:prSet/>
      <dgm:spPr/>
      <dgm:t>
        <a:bodyPr/>
        <a:lstStyle/>
        <a:p>
          <a:endParaRPr lang="en-GB"/>
        </a:p>
      </dgm:t>
    </dgm:pt>
    <dgm:pt modelId="{F1C7E436-2F6E-4A40-A7ED-3D3DA2212E25}" type="pres">
      <dgm:prSet presAssocID="{E0173F4C-74F4-4AFE-B74B-12E2578744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9F050412-1D7D-48C9-9CB2-2127BEF47F12}" type="pres">
      <dgm:prSet presAssocID="{4835F8B1-6508-4DDA-8DC8-22E088E385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FA20F20-1417-449E-9A6D-D82B67BADD86}" type="pres">
      <dgm:prSet presAssocID="{9AD1CD84-24AD-46FD-8057-056A96F6707E}" presName="spacer" presStyleCnt="0"/>
      <dgm:spPr/>
    </dgm:pt>
    <dgm:pt modelId="{05F22AEA-9DC8-4E6E-8560-52380644CE34}" type="pres">
      <dgm:prSet presAssocID="{9F3A11FF-A021-49C0-A7B5-1A3F539B287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7808E75-C32C-4A30-A26F-831C38F73375}" type="pres">
      <dgm:prSet presAssocID="{251E0F93-4EB4-4093-A965-1B69101F6606}" presName="spacer" presStyleCnt="0"/>
      <dgm:spPr/>
    </dgm:pt>
    <dgm:pt modelId="{125532B1-CF59-4D3A-8531-FCCA51CFB325}" type="pres">
      <dgm:prSet presAssocID="{E033B0C4-3363-4E60-A327-81E2AB49317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04E5278-9598-475C-B5BB-6A94BAA3779D}" type="pres">
      <dgm:prSet presAssocID="{E033B0C4-3363-4E60-A327-81E2AB49317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D0CEDCD-0333-48F3-B973-DED6713900A5}" type="pres">
      <dgm:prSet presAssocID="{487A243A-30A1-4BF1-A480-7703F156AF8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CCEB2B7-F697-4FC9-BA0A-432373982615}" srcId="{E0173F4C-74F4-4AFE-B74B-12E25787442D}" destId="{4835F8B1-6508-4DDA-8DC8-22E088E385B9}" srcOrd="0" destOrd="0" parTransId="{10419577-8A7F-4ACE-95DC-11BE37110A7D}" sibTransId="{9AD1CD84-24AD-46FD-8057-056A96F6707E}"/>
    <dgm:cxn modelId="{4AD6E94E-BE26-4324-A0D5-EAD841DB25ED}" srcId="{E0173F4C-74F4-4AFE-B74B-12E25787442D}" destId="{487A243A-30A1-4BF1-A480-7703F156AF86}" srcOrd="3" destOrd="0" parTransId="{53AF8046-90D7-47B9-A2A2-8AB69466D959}" sibTransId="{18C6B4C3-A383-4C6D-8F36-470F681B8A2B}"/>
    <dgm:cxn modelId="{4932CB70-7042-41DA-B3A1-66F8A2F87AF5}" srcId="{E0173F4C-74F4-4AFE-B74B-12E25787442D}" destId="{E033B0C4-3363-4E60-A327-81E2AB493171}" srcOrd="2" destOrd="0" parTransId="{93C885E2-7C4D-4628-8558-58A9303A8D95}" sibTransId="{AE35BAC8-C14D-49A6-B84A-9352597EBAD8}"/>
    <dgm:cxn modelId="{8F8149B6-1C5A-4982-9DB7-94131B7BFA99}" type="presOf" srcId="{4835F8B1-6508-4DDA-8DC8-22E088E385B9}" destId="{9F050412-1D7D-48C9-9CB2-2127BEF47F12}" srcOrd="0" destOrd="0" presId="urn:microsoft.com/office/officeart/2005/8/layout/vList2"/>
    <dgm:cxn modelId="{ABDD7587-C246-418D-9816-36136C058135}" type="presOf" srcId="{E033B0C4-3363-4E60-A327-81E2AB493171}" destId="{125532B1-CF59-4D3A-8531-FCCA51CFB325}" srcOrd="0" destOrd="0" presId="urn:microsoft.com/office/officeart/2005/8/layout/vList2"/>
    <dgm:cxn modelId="{325FE218-0E6F-41FF-9968-F8784FEC09C8}" type="presOf" srcId="{E0173F4C-74F4-4AFE-B74B-12E25787442D}" destId="{F1C7E436-2F6E-4A40-A7ED-3D3DA2212E25}" srcOrd="0" destOrd="0" presId="urn:microsoft.com/office/officeart/2005/8/layout/vList2"/>
    <dgm:cxn modelId="{40FF243E-B15D-44EA-A074-8A583E74D72F}" type="presOf" srcId="{9F3A11FF-A021-49C0-A7B5-1A3F539B2874}" destId="{05F22AEA-9DC8-4E6E-8560-52380644CE34}" srcOrd="0" destOrd="0" presId="urn:microsoft.com/office/officeart/2005/8/layout/vList2"/>
    <dgm:cxn modelId="{8FDB6D2A-8E64-4397-80E3-B30C88A4EA4F}" srcId="{E0173F4C-74F4-4AFE-B74B-12E25787442D}" destId="{9F3A11FF-A021-49C0-A7B5-1A3F539B2874}" srcOrd="1" destOrd="0" parTransId="{CD16A928-9885-41B9-90D0-BAB9771CA66F}" sibTransId="{251E0F93-4EB4-4093-A965-1B69101F6606}"/>
    <dgm:cxn modelId="{E62C48A0-47CA-4D9E-875A-A165F75BC72B}" srcId="{E033B0C4-3363-4E60-A327-81E2AB493171}" destId="{B5356314-0F15-42E3-B859-5E8E8F137367}" srcOrd="0" destOrd="0" parTransId="{0A9F0F0D-3E0B-4A7B-84EE-E7DB3242E5F8}" sibTransId="{E05D3F87-61B1-426C-97E5-C1E65F8CCE98}"/>
    <dgm:cxn modelId="{FAB2892C-E16B-48E3-80CB-2C78C6CFC926}" type="presOf" srcId="{B5356314-0F15-42E3-B859-5E8E8F137367}" destId="{404E5278-9598-475C-B5BB-6A94BAA3779D}" srcOrd="0" destOrd="0" presId="urn:microsoft.com/office/officeart/2005/8/layout/vList2"/>
    <dgm:cxn modelId="{6B3DF1B4-F310-429F-BCF4-7A1C1E52C972}" type="presOf" srcId="{487A243A-30A1-4BF1-A480-7703F156AF86}" destId="{AD0CEDCD-0333-48F3-B973-DED6713900A5}" srcOrd="0" destOrd="0" presId="urn:microsoft.com/office/officeart/2005/8/layout/vList2"/>
    <dgm:cxn modelId="{70F2FA67-879E-428E-BEC1-531A46251BCC}" type="presParOf" srcId="{F1C7E436-2F6E-4A40-A7ED-3D3DA2212E25}" destId="{9F050412-1D7D-48C9-9CB2-2127BEF47F12}" srcOrd="0" destOrd="0" presId="urn:microsoft.com/office/officeart/2005/8/layout/vList2"/>
    <dgm:cxn modelId="{317D1762-FCFC-4465-889D-7FD9E8C167DF}" type="presParOf" srcId="{F1C7E436-2F6E-4A40-A7ED-3D3DA2212E25}" destId="{8FA20F20-1417-449E-9A6D-D82B67BADD86}" srcOrd="1" destOrd="0" presId="urn:microsoft.com/office/officeart/2005/8/layout/vList2"/>
    <dgm:cxn modelId="{BF8CF040-841B-48A0-92E3-A705DCE84D5E}" type="presParOf" srcId="{F1C7E436-2F6E-4A40-A7ED-3D3DA2212E25}" destId="{05F22AEA-9DC8-4E6E-8560-52380644CE34}" srcOrd="2" destOrd="0" presId="urn:microsoft.com/office/officeart/2005/8/layout/vList2"/>
    <dgm:cxn modelId="{280D9AF6-16E0-463E-9200-F10E81C49A8D}" type="presParOf" srcId="{F1C7E436-2F6E-4A40-A7ED-3D3DA2212E25}" destId="{67808E75-C32C-4A30-A26F-831C38F73375}" srcOrd="3" destOrd="0" presId="urn:microsoft.com/office/officeart/2005/8/layout/vList2"/>
    <dgm:cxn modelId="{3361A955-D82D-4274-BC41-B2C662D30186}" type="presParOf" srcId="{F1C7E436-2F6E-4A40-A7ED-3D3DA2212E25}" destId="{125532B1-CF59-4D3A-8531-FCCA51CFB325}" srcOrd="4" destOrd="0" presId="urn:microsoft.com/office/officeart/2005/8/layout/vList2"/>
    <dgm:cxn modelId="{4BDE6F0A-784F-44A1-BD6F-853C9F374DF0}" type="presParOf" srcId="{F1C7E436-2F6E-4A40-A7ED-3D3DA2212E25}" destId="{404E5278-9598-475C-B5BB-6A94BAA3779D}" srcOrd="5" destOrd="0" presId="urn:microsoft.com/office/officeart/2005/8/layout/vList2"/>
    <dgm:cxn modelId="{586B4046-FDDE-4A1C-8D3D-9959943ED5F2}" type="presParOf" srcId="{F1C7E436-2F6E-4A40-A7ED-3D3DA2212E25}" destId="{AD0CEDCD-0333-48F3-B973-DED6713900A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FDDB9-F92E-421B-90E2-0CEDC4930456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smtClean="0"/>
            <a:t>a rock composed of clay minerals</a:t>
          </a:r>
          <a:endParaRPr lang="en-GB" sz="2300" kern="1200"/>
        </a:p>
      </dsp:txBody>
      <dsp:txXfrm rot="-5400000">
        <a:off x="2962656" y="205028"/>
        <a:ext cx="5209983" cy="1052927"/>
      </dsp:txXfrm>
    </dsp:sp>
    <dsp:sp modelId="{8FBFC160-314F-45D4-82D6-770E1E92ADB3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i="1" kern="1200" dirty="0" smtClean="0"/>
            <a:t>Clay</a:t>
          </a:r>
          <a:endParaRPr lang="en-GB" sz="4100" kern="1200" dirty="0"/>
        </a:p>
      </dsp:txBody>
      <dsp:txXfrm>
        <a:off x="71201" y="73410"/>
        <a:ext cx="2820254" cy="1316160"/>
      </dsp:txXfrm>
    </dsp:sp>
    <dsp:sp modelId="{6F73EAC6-738B-4BF9-854E-DF9DAB48689B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smtClean="0"/>
            <a:t>a class of minerals consisting of hydrous </a:t>
          </a:r>
          <a:r>
            <a:rPr lang="en-GB" sz="2300" kern="1200" dirty="0" err="1" smtClean="0"/>
            <a:t>aluminosilicates</a:t>
          </a:r>
          <a:r>
            <a:rPr lang="en-GB" sz="2300" kern="1200" dirty="0" smtClean="0"/>
            <a:t> sheets, loosely bound together by cations and water</a:t>
          </a:r>
          <a:endParaRPr lang="en-GB" sz="2300" kern="1200" dirty="0"/>
        </a:p>
      </dsp:txBody>
      <dsp:txXfrm rot="-5400000">
        <a:off x="2962656" y="1736518"/>
        <a:ext cx="5209983" cy="1052927"/>
      </dsp:txXfrm>
    </dsp:sp>
    <dsp:sp modelId="{101CC532-871B-4B01-AB26-7C05087765B6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i="1" kern="1200" dirty="0" smtClean="0"/>
            <a:t>Clay minerals</a:t>
          </a:r>
          <a:endParaRPr lang="en-GB" sz="4100" kern="1200" dirty="0"/>
        </a:p>
      </dsp:txBody>
      <dsp:txXfrm>
        <a:off x="71201" y="1604901"/>
        <a:ext cx="2820254" cy="1316160"/>
      </dsp:txXfrm>
    </dsp:sp>
    <dsp:sp modelId="{6266353F-4791-4374-85BB-F6ED625F7484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typically &lt; 2 </a:t>
          </a:r>
          <a:r>
            <a:rPr lang="en-GB" sz="2300" kern="1200" dirty="0" smtClean="0">
              <a:latin typeface="Symbol" panose="05050102010706020507" pitchFamily="18" charset="2"/>
            </a:rPr>
            <a:t>m</a:t>
          </a:r>
          <a:r>
            <a:rPr lang="en-GB" sz="2300" kern="1200" dirty="0" smtClean="0"/>
            <a:t>m</a:t>
          </a:r>
          <a:endParaRPr lang="en-GB" sz="2300" kern="1200" dirty="0"/>
        </a:p>
      </dsp:txBody>
      <dsp:txXfrm rot="-5400000">
        <a:off x="2962656" y="3268008"/>
        <a:ext cx="5209983" cy="1052927"/>
      </dsp:txXfrm>
    </dsp:sp>
    <dsp:sp modelId="{AAD91AA4-0DA8-4A8B-8632-7FBB28693DD6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i="1" kern="1200" dirty="0" smtClean="0"/>
            <a:t>Clay particle size</a:t>
          </a:r>
          <a:endParaRPr lang="en-GB" sz="4100" kern="1200" dirty="0"/>
        </a:p>
      </dsp:txBody>
      <dsp:txXfrm>
        <a:off x="71201" y="3136391"/>
        <a:ext cx="2820254" cy="131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09AB5-C406-4453-ACC3-F0B6E1EBFA71}">
      <dsp:nvSpPr>
        <dsp:cNvPr id="0" name=""/>
        <dsp:cNvSpPr/>
      </dsp:nvSpPr>
      <dsp:spPr>
        <a:xfrm>
          <a:off x="0" y="21577"/>
          <a:ext cx="4040188" cy="1072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Low mechanical strength</a:t>
          </a:r>
          <a:endParaRPr lang="en-GB" sz="2500" kern="1200" dirty="0"/>
        </a:p>
      </dsp:txBody>
      <dsp:txXfrm>
        <a:off x="52359" y="73936"/>
        <a:ext cx="3935470" cy="967861"/>
      </dsp:txXfrm>
    </dsp:sp>
    <dsp:sp modelId="{FAC68281-95E3-49D8-A378-E5231CBFD77A}">
      <dsp:nvSpPr>
        <dsp:cNvPr id="0" name=""/>
        <dsp:cNvSpPr/>
      </dsp:nvSpPr>
      <dsp:spPr>
        <a:xfrm>
          <a:off x="0" y="1094156"/>
          <a:ext cx="4040188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76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/>
            <a:t>Concrete tunnels and mine reinforcements required</a:t>
          </a:r>
          <a:endParaRPr lang="en-GB" sz="2000" kern="1200" dirty="0"/>
        </a:p>
      </dsp:txBody>
      <dsp:txXfrm>
        <a:off x="0" y="1094156"/>
        <a:ext cx="4040188" cy="656707"/>
      </dsp:txXfrm>
    </dsp:sp>
    <dsp:sp modelId="{060C42A5-FF91-46FF-A6AF-C93EB3DA7DB0}">
      <dsp:nvSpPr>
        <dsp:cNvPr id="0" name=""/>
        <dsp:cNvSpPr/>
      </dsp:nvSpPr>
      <dsp:spPr>
        <a:xfrm>
          <a:off x="0" y="1750863"/>
          <a:ext cx="4040188" cy="9938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Strongly anisotropic medium</a:t>
          </a:r>
          <a:endParaRPr lang="en-GB" sz="2500" kern="1200" dirty="0"/>
        </a:p>
      </dsp:txBody>
      <dsp:txXfrm>
        <a:off x="48516" y="1799379"/>
        <a:ext cx="3943156" cy="896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50412-1D7D-48C9-9CB2-2127BEF47F12}">
      <dsp:nvSpPr>
        <dsp:cNvPr id="0" name=""/>
        <dsp:cNvSpPr/>
      </dsp:nvSpPr>
      <dsp:spPr>
        <a:xfrm>
          <a:off x="0" y="70524"/>
          <a:ext cx="4041775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Often available in tectonically stable areas</a:t>
          </a:r>
          <a:endParaRPr lang="en-GB" sz="2100" kern="1200"/>
        </a:p>
      </dsp:txBody>
      <dsp:txXfrm>
        <a:off x="40780" y="111304"/>
        <a:ext cx="3960215" cy="753819"/>
      </dsp:txXfrm>
    </dsp:sp>
    <dsp:sp modelId="{05F22AEA-9DC8-4E6E-8560-52380644CE34}">
      <dsp:nvSpPr>
        <dsp:cNvPr id="0" name=""/>
        <dsp:cNvSpPr/>
      </dsp:nvSpPr>
      <dsp:spPr>
        <a:xfrm>
          <a:off x="0" y="966384"/>
          <a:ext cx="4041775" cy="835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Low hydraulic conductivity</a:t>
          </a:r>
          <a:endParaRPr lang="en-GB" sz="2100" kern="1200"/>
        </a:p>
      </dsp:txBody>
      <dsp:txXfrm>
        <a:off x="40780" y="1007164"/>
        <a:ext cx="3960215" cy="753819"/>
      </dsp:txXfrm>
    </dsp:sp>
    <dsp:sp modelId="{125532B1-CF59-4D3A-8531-FCCA51CFB325}">
      <dsp:nvSpPr>
        <dsp:cNvPr id="0" name=""/>
        <dsp:cNvSpPr/>
      </dsp:nvSpPr>
      <dsp:spPr>
        <a:xfrm>
          <a:off x="0" y="1862244"/>
          <a:ext cx="4041775" cy="8353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Cracks self heal in swelling clays</a:t>
          </a:r>
          <a:endParaRPr lang="en-GB" sz="2100" kern="1200"/>
        </a:p>
      </dsp:txBody>
      <dsp:txXfrm>
        <a:off x="40780" y="1903024"/>
        <a:ext cx="3960215" cy="753819"/>
      </dsp:txXfrm>
    </dsp:sp>
    <dsp:sp modelId="{404E5278-9598-475C-B5BB-6A94BAA3779D}">
      <dsp:nvSpPr>
        <dsp:cNvPr id="0" name=""/>
        <dsp:cNvSpPr/>
      </dsp:nvSpPr>
      <dsp:spPr>
        <a:xfrm>
          <a:off x="0" y="2697624"/>
          <a:ext cx="4041775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26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smtClean="0"/>
            <a:t>Similar to salt</a:t>
          </a:r>
          <a:endParaRPr lang="en-GB" sz="1600" kern="1200"/>
        </a:p>
      </dsp:txBody>
      <dsp:txXfrm>
        <a:off x="0" y="2697624"/>
        <a:ext cx="4041775" cy="347760"/>
      </dsp:txXfrm>
    </dsp:sp>
    <dsp:sp modelId="{AD0CEDCD-0333-48F3-B973-DED6713900A5}">
      <dsp:nvSpPr>
        <dsp:cNvPr id="0" name=""/>
        <dsp:cNvSpPr/>
      </dsp:nvSpPr>
      <dsp:spPr>
        <a:xfrm>
          <a:off x="0" y="3045383"/>
          <a:ext cx="4041775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High absorption capacity particularly for cations</a:t>
          </a:r>
          <a:endParaRPr lang="en-GB" sz="2100" kern="1200"/>
        </a:p>
      </dsp:txBody>
      <dsp:txXfrm>
        <a:off x="40780" y="3086163"/>
        <a:ext cx="3960215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9E40F-EC91-4FFA-9910-3125A3C26C1B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04D90-C9EB-4619-8E5D-92CE1CEC6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777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E2EA5-F86E-4569-98C1-1233939B80FB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9F115-04D5-4D6B-AD1B-9881A89FD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80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DF27-09C4-497D-B324-F58A1527DBC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4C2E-71B9-4AC7-B437-D3C2374D0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73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DF27-09C4-497D-B324-F58A1527DBC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4C2E-71B9-4AC7-B437-D3C2374D0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9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DF27-09C4-497D-B324-F58A1527DBC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4C2E-71B9-4AC7-B437-D3C2374D0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05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DF27-09C4-497D-B324-F58A1527DBC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4C2E-71B9-4AC7-B437-D3C2374D0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52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DF27-09C4-497D-B324-F58A1527DBC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4C2E-71B9-4AC7-B437-D3C2374D0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31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DF27-09C4-497D-B324-F58A1527DBC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4C2E-71B9-4AC7-B437-D3C2374D0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20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DF27-09C4-497D-B324-F58A1527DBC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4C2E-71B9-4AC7-B437-D3C2374D0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7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DF27-09C4-497D-B324-F58A1527DBC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4C2E-71B9-4AC7-B437-D3C2374D0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11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DF27-09C4-497D-B324-F58A1527DBC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4C2E-71B9-4AC7-B437-D3C2374D0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DF27-09C4-497D-B324-F58A1527DBC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4C2E-71B9-4AC7-B437-D3C2374D0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77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DF27-09C4-497D-B324-F58A1527DBC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4C2E-71B9-4AC7-B437-D3C2374D0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2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DDF27-09C4-497D-B324-F58A1527DBC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24C2E-71B9-4AC7-B437-D3C2374D0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40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l%C4%83nic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Wasteform</a:t>
            </a:r>
            <a:r>
              <a:rPr lang="en-GB" dirty="0" smtClean="0"/>
              <a:t> Science </a:t>
            </a:r>
            <a:r>
              <a:rPr lang="en-GB" dirty="0" smtClean="0"/>
              <a:t>II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Radiation Effects in Nuclear Waste Forms and their Consequences for Storage and Disposal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8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93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Fate of Radionuclides.</a:t>
            </a:r>
            <a:br>
              <a:rPr lang="en-GB" dirty="0" smtClean="0"/>
            </a:br>
            <a:r>
              <a:rPr lang="en-GB" dirty="0" err="1" smtClean="0"/>
              <a:t>Oklo</a:t>
            </a:r>
            <a:r>
              <a:rPr lang="en-GB" dirty="0" smtClean="0"/>
              <a:t>: Geological Repository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31" y="1456185"/>
            <a:ext cx="8229600" cy="2188839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No cladding = 100% “fuel failure”</a:t>
            </a:r>
          </a:p>
          <a:p>
            <a:r>
              <a:rPr lang="en-GB" dirty="0" smtClean="0"/>
              <a:t>Cs, </a:t>
            </a:r>
            <a:r>
              <a:rPr lang="en-GB" dirty="0" err="1" smtClean="0"/>
              <a:t>Sr</a:t>
            </a:r>
            <a:r>
              <a:rPr lang="en-GB" dirty="0" smtClean="0"/>
              <a:t> liberated to the environs by groundwater</a:t>
            </a:r>
          </a:p>
          <a:p>
            <a:r>
              <a:rPr lang="en-GB" dirty="0" smtClean="0"/>
              <a:t>Pu tended to be trapped in apatite (phosphate)</a:t>
            </a:r>
          </a:p>
          <a:p>
            <a:r>
              <a:rPr lang="en-GB" dirty="0" smtClean="0"/>
              <a:t>REE tended also to be trapped in UO</a:t>
            </a:r>
            <a:r>
              <a:rPr lang="en-GB" baseline="-25000" dirty="0" smtClean="0"/>
              <a:t>2</a:t>
            </a:r>
            <a:r>
              <a:rPr lang="en-GB" dirty="0" smtClean="0"/>
              <a:t>, </a:t>
            </a:r>
            <a:r>
              <a:rPr lang="en-GB" dirty="0" err="1" smtClean="0"/>
              <a:t>coffinite</a:t>
            </a:r>
            <a:r>
              <a:rPr lang="en-GB" dirty="0" smtClean="0"/>
              <a:t>, phosphates</a:t>
            </a:r>
          </a:p>
          <a:p>
            <a:r>
              <a:rPr lang="en-GB" dirty="0" smtClean="0"/>
              <a:t>Some </a:t>
            </a:r>
            <a:r>
              <a:rPr lang="en-GB" dirty="0"/>
              <a:t>retained in “fuel</a:t>
            </a:r>
            <a:r>
              <a:rPr lang="en-GB" dirty="0" smtClean="0"/>
              <a:t>” and fission product metals trapped in the clays.</a:t>
            </a:r>
          </a:p>
          <a:p>
            <a:r>
              <a:rPr lang="en-GB" dirty="0" smtClean="0"/>
              <a:t>Graphite, Fe</a:t>
            </a:r>
            <a:r>
              <a:rPr lang="en-GB" baseline="30000" dirty="0" smtClean="0"/>
              <a:t>2+</a:t>
            </a:r>
            <a:r>
              <a:rPr lang="en-GB" dirty="0" smtClean="0"/>
              <a:t> mineral buffers kept fO</a:t>
            </a:r>
            <a:r>
              <a:rPr lang="en-GB" baseline="-25000" dirty="0" smtClean="0"/>
              <a:t>2</a:t>
            </a:r>
            <a:r>
              <a:rPr lang="en-GB" dirty="0" smtClean="0"/>
              <a:t> low</a:t>
            </a:r>
            <a:endParaRPr lang="en-GB" dirty="0"/>
          </a:p>
        </p:txBody>
      </p:sp>
      <p:pic>
        <p:nvPicPr>
          <p:cNvPr id="5" name="Picture 2" descr="http://www.posiva.fi/files/3916/Monieste_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85002"/>
            <a:ext cx="7277100" cy="249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ltiply 8"/>
          <p:cNvSpPr/>
          <p:nvPr/>
        </p:nvSpPr>
        <p:spPr>
          <a:xfrm>
            <a:off x="1043608" y="3839027"/>
            <a:ext cx="504056" cy="504056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y 9"/>
          <p:cNvSpPr/>
          <p:nvPr/>
        </p:nvSpPr>
        <p:spPr>
          <a:xfrm>
            <a:off x="1547664" y="3839027"/>
            <a:ext cx="504056" cy="504056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y 10"/>
          <p:cNvSpPr/>
          <p:nvPr/>
        </p:nvSpPr>
        <p:spPr>
          <a:xfrm>
            <a:off x="2431060" y="3839027"/>
            <a:ext cx="504056" cy="504056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Multiply 11"/>
          <p:cNvSpPr/>
          <p:nvPr/>
        </p:nvSpPr>
        <p:spPr>
          <a:xfrm>
            <a:off x="3563888" y="3839027"/>
            <a:ext cx="504056" cy="504056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9" y="188640"/>
            <a:ext cx="895540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227" y="568695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Nuclear Waste Management Organization (NWMO) Canada</a:t>
            </a:r>
          </a:p>
          <a:p>
            <a:r>
              <a:rPr lang="en-US" i="1" dirty="0" smtClean="0"/>
              <a:t>Programs Around the World for Managing Used Nuclear Fuel</a:t>
            </a:r>
          </a:p>
        </p:txBody>
      </p:sp>
      <p:sp>
        <p:nvSpPr>
          <p:cNvPr id="5" name="Rectangle 4"/>
          <p:cNvSpPr/>
          <p:nvPr/>
        </p:nvSpPr>
        <p:spPr>
          <a:xfrm>
            <a:off x="610913" y="63093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i="1" dirty="0" smtClean="0"/>
              <a:t>https://www.nwmo.ca/~/media/Site/Files/PDFs/2015/11/16/10/46/2766_programs_around_the_world_web.ashx?la=en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25887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Crystalline rock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Image result for belgium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29" y="620688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nada flag clip ar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96" y="620688"/>
            <a:ext cx="1450578" cy="9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finland flag clip 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Image result for finland flag clip art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finland flag clip art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745591" y="620688"/>
            <a:ext cx="1657882" cy="94499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russian flag clip art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390" y="620688"/>
            <a:ext cx="1402080" cy="9354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weden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87" y="620688"/>
            <a:ext cx="1512372" cy="9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2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Crystalline Rock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512" y="1510462"/>
            <a:ext cx="519492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Large caverns can be excavated using modified hard-rock mining techniques</a:t>
            </a:r>
          </a:p>
          <a:p>
            <a:r>
              <a:rPr lang="en-GB" sz="2800" dirty="0" smtClean="0"/>
              <a:t>Caverns are </a:t>
            </a:r>
            <a:r>
              <a:rPr lang="en-GB" sz="2800" dirty="0"/>
              <a:t>s</a:t>
            </a:r>
            <a:r>
              <a:rPr lang="en-GB" sz="2800" dirty="0" smtClean="0"/>
              <a:t>trong enough to maintain their shape, which can be supported by pillars</a:t>
            </a:r>
          </a:p>
        </p:txBody>
      </p:sp>
      <p:pic>
        <p:nvPicPr>
          <p:cNvPr id="9218" name="Picture 2" descr="Barrier Pan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33361"/>
            <a:ext cx="3024336" cy="20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2160" y="6347481"/>
            <a:ext cx="2165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By Swinsto101 - Own work, CC BY-SA 3.0, https://commons.wikimedia.org/w/index.php?curid=4545004</a:t>
            </a:r>
            <a:endParaRPr lang="en-GB" sz="800" dirty="0"/>
          </a:p>
        </p:txBody>
      </p:sp>
      <p:pic>
        <p:nvPicPr>
          <p:cNvPr id="6" name="Picture 2" descr="https://upload.wikimedia.org/wikipedia/commons/thumb/3/30/Onkalo_2.jpg/800px-Onkal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556000" cy="47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504" y="6309320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kallerna</a:t>
            </a:r>
            <a:r>
              <a:rPr lang="en-US" sz="800" dirty="0" smtClean="0"/>
              <a:t> - Own work, CC BY-SA 3.0, https://commons.wikimedia.org/w/index.php?curid=32382738</a:t>
            </a:r>
            <a:endParaRPr lang="en-GB" sz="800" dirty="0"/>
          </a:p>
        </p:txBody>
      </p:sp>
      <p:sp>
        <p:nvSpPr>
          <p:cNvPr id="5" name="Rectangle 4"/>
          <p:cNvSpPr/>
          <p:nvPr/>
        </p:nvSpPr>
        <p:spPr>
          <a:xfrm>
            <a:off x="1138281" y="1115452"/>
            <a:ext cx="163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Onkalo</a:t>
            </a:r>
            <a:r>
              <a:rPr lang="en-GB" dirty="0"/>
              <a:t>, Finland</a:t>
            </a:r>
          </a:p>
        </p:txBody>
      </p:sp>
    </p:spTree>
    <p:extLst>
      <p:ext uri="{BB962C8B-B14F-4D97-AF65-F5344CB8AC3E}">
        <p14:creationId xmlns:p14="http://schemas.microsoft.com/office/powerpoint/2010/main" val="22997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Permeability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Anisotropic, joints and fractures may exist over many length scales.</a:t>
            </a:r>
          </a:p>
          <a:p>
            <a:r>
              <a:rPr lang="en-GB" dirty="0" smtClean="0"/>
              <a:t>Highly dependent on rock type and local tectonic history</a:t>
            </a:r>
          </a:p>
          <a:p>
            <a:r>
              <a:rPr lang="en-GB" dirty="0" smtClean="0"/>
              <a:t>Depending on degree of connectedness, large fractures can cause large hydraulic conductivity</a:t>
            </a:r>
          </a:p>
          <a:p>
            <a:r>
              <a:rPr lang="en-GB" dirty="0" smtClean="0"/>
              <a:t>Excavated caverns can modify the strain distributions</a:t>
            </a:r>
          </a:p>
          <a:p>
            <a:r>
              <a:rPr lang="en-GB" dirty="0" smtClean="0"/>
              <a:t>Local and global stress field orientations through time need to be considered, including possible </a:t>
            </a:r>
            <a:r>
              <a:rPr lang="en-GB" dirty="0" err="1" smtClean="0"/>
              <a:t>reglaciation</a:t>
            </a:r>
            <a:r>
              <a:rPr lang="en-GB" dirty="0" smtClean="0"/>
              <a:t> in some areas.</a:t>
            </a:r>
          </a:p>
          <a:p>
            <a:endParaRPr lang="en-GB" dirty="0"/>
          </a:p>
        </p:txBody>
      </p:sp>
      <p:pic>
        <p:nvPicPr>
          <p:cNvPr id="13314" name="Picture 2" descr="http://www.engr.usask.ca/~reeves/prog/geoe118/images/joint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171400"/>
            <a:ext cx="3446412" cy="241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Fractures/joints </a:t>
            </a:r>
            <a:r>
              <a:rPr lang="en-GB" dirty="0" err="1" smtClean="0"/>
              <a:t>etc</a:t>
            </a:r>
            <a:endParaRPr lang="en-GB" dirty="0"/>
          </a:p>
        </p:txBody>
      </p:sp>
      <p:pic>
        <p:nvPicPr>
          <p:cNvPr id="16386" name="Picture 2" descr="http://myweb.tiscali.co.uk/geologyofcornwall/images/SWfrac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253968" cy="171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npo00087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5"/>
          <a:stretch/>
        </p:blipFill>
        <p:spPr bwMode="auto">
          <a:xfrm>
            <a:off x="3563888" y="1526280"/>
            <a:ext cx="2525632" cy="16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microscopy-uk.org.uk/mag/imgfeb04/gabbroxp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68456"/>
            <a:ext cx="223012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355976" y="2708920"/>
            <a:ext cx="288032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95936" y="3316342"/>
            <a:ext cx="1917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Granite exposure</a:t>
            </a:r>
          </a:p>
          <a:p>
            <a:r>
              <a:rPr lang="en-GB" sz="1200" dirty="0" smtClean="0"/>
              <a:t>Scale: one dog</a:t>
            </a:r>
          </a:p>
          <a:p>
            <a:r>
              <a:rPr lang="en-GB" sz="1200" dirty="0" smtClean="0"/>
              <a:t>Major origins:</a:t>
            </a:r>
          </a:p>
          <a:p>
            <a:r>
              <a:rPr lang="en-GB" sz="1200" dirty="0" smtClean="0"/>
              <a:t>Vertical: cooling</a:t>
            </a:r>
          </a:p>
          <a:p>
            <a:r>
              <a:rPr lang="en-GB" sz="1200" dirty="0" smtClean="0"/>
              <a:t>Horizontal:  cooling </a:t>
            </a:r>
          </a:p>
          <a:p>
            <a:r>
              <a:rPr lang="en-GB" sz="1200" dirty="0" smtClean="0"/>
              <a:t>+ overburden relief</a:t>
            </a:r>
            <a:br>
              <a:rPr lang="en-GB" sz="1200" dirty="0" smtClean="0"/>
            </a:br>
            <a:r>
              <a:rPr lang="en-GB" sz="1200" dirty="0" smtClean="0"/>
              <a:t>Exacerbated by freeze-thaw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3281" y="3316342"/>
            <a:ext cx="21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SW England: </a:t>
            </a:r>
          </a:p>
          <a:p>
            <a:r>
              <a:rPr lang="en-GB" sz="1200" dirty="0" smtClean="0"/>
              <a:t>fracture scale ~km-~100km</a:t>
            </a:r>
          </a:p>
          <a:p>
            <a:r>
              <a:rPr lang="en-GB" sz="1200" dirty="0" smtClean="0"/>
              <a:t>Major Origin: </a:t>
            </a:r>
            <a:r>
              <a:rPr lang="en-GB" sz="1200" dirty="0" err="1" smtClean="0"/>
              <a:t>Variscan</a:t>
            </a:r>
            <a:r>
              <a:rPr lang="en-GB" sz="1200" dirty="0" smtClean="0"/>
              <a:t> Orogeny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3408674"/>
            <a:ext cx="1586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Polarizing microscope:</a:t>
            </a:r>
          </a:p>
          <a:p>
            <a:r>
              <a:rPr lang="en-GB" sz="1200" dirty="0" smtClean="0"/>
              <a:t>Scale: ~10 </a:t>
            </a:r>
            <a:r>
              <a:rPr lang="en-GB" sz="1200" dirty="0" smtClean="0">
                <a:latin typeface="Symbol" panose="05050102010706020507" pitchFamily="18" charset="2"/>
              </a:rPr>
              <a:t>m</a:t>
            </a:r>
            <a:r>
              <a:rPr lang="en-GB" sz="1200" dirty="0" smtClean="0"/>
              <a:t>ms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797152"/>
            <a:ext cx="8883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Fractures cover many length scales.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largest fractures must be avoided during siting.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Fractures close up under pressure (over burden), reducing hydraulic conductivity.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Fractures are not neutral pipes. At the pore scale, there is potential for considerable reaction between mineral surfaces and radionuclide-bearing fluids in solution or colloidal suspension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9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ile:Folded Dalradian phylli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6654" r="10733" b="15244"/>
          <a:stretch/>
        </p:blipFill>
        <p:spPr bwMode="auto">
          <a:xfrm>
            <a:off x="7187405" y="116632"/>
            <a:ext cx="1918440" cy="24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Rock strength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699512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Rock is inhomogeneous and usually anisotropic</a:t>
            </a:r>
          </a:p>
          <a:p>
            <a:r>
              <a:rPr lang="en-GB" dirty="0" smtClean="0"/>
              <a:t>Rock strength is length scale dependent for several </a:t>
            </a:r>
            <a:r>
              <a:rPr lang="en-GB" dirty="0" smtClean="0"/>
              <a:t>reasons: the probability of intersecting </a:t>
            </a:r>
            <a:r>
              <a:rPr lang="en-GB" dirty="0" smtClean="0"/>
              <a:t>a critical defect increases with sample size</a:t>
            </a:r>
          </a:p>
          <a:p>
            <a:r>
              <a:rPr lang="en-GB" dirty="0" smtClean="0"/>
              <a:t>Mechanical properties of selected rock are strongly affected by the excavation for the site.</a:t>
            </a:r>
            <a:endParaRPr lang="en-GB" dirty="0"/>
          </a:p>
          <a:p>
            <a:r>
              <a:rPr lang="en-GB" dirty="0" smtClean="0"/>
              <a:t>Mechanical properties in the repository will be modified by heat load from the waste over time; e.g. change in creep behaviour.</a:t>
            </a:r>
            <a:endParaRPr lang="en-GB" dirty="0"/>
          </a:p>
        </p:txBody>
      </p:sp>
      <p:pic>
        <p:nvPicPr>
          <p:cNvPr id="1028" name="Picture 4" descr="https://www.mountainproject.com/images/14/32/1301432_large_4dd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8" y="196632"/>
            <a:ext cx="192024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Welded Tuff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06" y="2125738"/>
            <a:ext cx="5517132" cy="446367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Tuff origin: volcanic pyroclastic ash flow </a:t>
            </a:r>
            <a:r>
              <a:rPr lang="en-GB" dirty="0"/>
              <a:t>(e.g. </a:t>
            </a:r>
            <a:r>
              <a:rPr lang="en-GB" dirty="0" smtClean="0"/>
              <a:t>Pompeii) or fall-out from ash cloud</a:t>
            </a:r>
          </a:p>
          <a:p>
            <a:r>
              <a:rPr lang="en-GB" dirty="0" smtClean="0"/>
              <a:t>In some cases: grains can welded together due to </a:t>
            </a:r>
            <a:r>
              <a:rPr lang="en-GB" i="1" dirty="0" smtClean="0"/>
              <a:t>T</a:t>
            </a:r>
            <a:r>
              <a:rPr lang="en-GB" dirty="0" smtClean="0"/>
              <a:t> and </a:t>
            </a:r>
            <a:r>
              <a:rPr lang="en-GB" i="1" dirty="0" smtClean="0"/>
              <a:t>P =&gt; reduced permeability.</a:t>
            </a:r>
          </a:p>
          <a:p>
            <a:r>
              <a:rPr lang="en-GB" dirty="0" smtClean="0"/>
              <a:t>Yucca Mountain Site, Nevada, USA (above water table, but moderate permeability)</a:t>
            </a:r>
          </a:p>
          <a:p>
            <a:r>
              <a:rPr lang="en-GB" dirty="0" smtClean="0"/>
              <a:t>Desert environment, generally arid</a:t>
            </a:r>
          </a:p>
          <a:p>
            <a:r>
              <a:rPr lang="en-GB" dirty="0" smtClean="0"/>
              <a:t>10% failure of waste packages in 1 million years</a:t>
            </a:r>
            <a:endParaRPr lang="en-GB" dirty="0"/>
          </a:p>
        </p:txBody>
      </p:sp>
      <p:pic>
        <p:nvPicPr>
          <p:cNvPr id="4098" name="Picture 2" descr="File:Deakin Volcanics Ignimbrite Co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92" y="7268"/>
            <a:ext cx="2212308" cy="16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48164" y="1663734"/>
            <a:ext cx="3213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By Graeme Bartlett (Own work) [GFDL (http://www.gnu.org/copyleft/fdl.html), CC-BY-SA-3.0 (http://creativecommons.org/licenses/by-sa/3.0/) or CC BY 3.0 (http://creativecommons.org/licenses/by/3.0)], via Wikimedia Commons</a:t>
            </a:r>
            <a:endParaRPr lang="en-GB" sz="600" dirty="0"/>
          </a:p>
        </p:txBody>
      </p:sp>
      <p:pic>
        <p:nvPicPr>
          <p:cNvPr id="4100" name="Picture 4" descr="https://upload.wikimedia.org/wikipedia/commons/thumb/8/89/Eyjafjallaj%C3%B6kull_17-4-2010.jpg/1920px-Eyjafjallaj%C3%B6kull_17-4-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16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339752" y="635608"/>
            <a:ext cx="774526" cy="399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1663734"/>
            <a:ext cx="2862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/>
              <a:t>By </a:t>
            </a:r>
            <a:r>
              <a:rPr lang="en-GB" sz="600" dirty="0" err="1"/>
              <a:t>Bjarki</a:t>
            </a:r>
            <a:r>
              <a:rPr lang="en-GB" sz="600" dirty="0"/>
              <a:t> </a:t>
            </a:r>
            <a:r>
              <a:rPr lang="en-GB" sz="600" dirty="0" err="1"/>
              <a:t>Sigursveinsson</a:t>
            </a:r>
            <a:r>
              <a:rPr lang="en-GB" sz="600" dirty="0"/>
              <a:t> - http://www.flickr.com/photos/bjarkis/4530958802/in/photostream, CC BY-SA 3.0, https://commons.wikimedia.org/w/index.php?curid=10346663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080187" y="642433"/>
            <a:ext cx="774526" cy="399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2" name="Picture 6" descr="https://upload.wikimedia.org/wikipedia/commons/7/7d/Tour_group_entering_North_Portal_of_Yucca_Mount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38" y="2096120"/>
            <a:ext cx="3564062" cy="47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1720" y="6488668"/>
            <a:ext cx="3636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By Image by Daniel Mayer taken on 2002-03-25 © 2002 and released under terms of the GNU FDL. - http://en.wikipedia.org/wiki/Image:Tour_group_entering_North_Portal_of_Yucca_Mountain.jpg, CC BY-SA 3.0, https://commons.wikimedia.org/w/index.php?curid=100567</a:t>
            </a:r>
            <a:endParaRPr lang="en-GB" sz="600" dirty="0"/>
          </a:p>
        </p:txBody>
      </p:sp>
      <p:pic>
        <p:nvPicPr>
          <p:cNvPr id="12" name="Picture 19" descr="C:\Users\swainsoni\AppData\Local\Microsoft\Windows\Temporary Internet Files\Content.IE5\ORH50TKC\united-states-flag-14344283733FG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5598" r="8594" b="12091"/>
          <a:stretch/>
        </p:blipFill>
        <p:spPr bwMode="auto">
          <a:xfrm>
            <a:off x="3995936" y="1124482"/>
            <a:ext cx="109723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19" descr="C:\Users\swainsoni\AppData\Local\Microsoft\Windows\Temporary Internet Files\Content.IE5\ORH50TKC\united-states-flag-14344283733FG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5598" r="8594" b="12091"/>
          <a:stretch/>
        </p:blipFill>
        <p:spPr bwMode="auto">
          <a:xfrm>
            <a:off x="2339752" y="620688"/>
            <a:ext cx="109723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wainsoni\AppData\Local\Microsoft\Windows\Temporary Internet Files\Content.IE5\B72LM4WX\1280px-Flag_of_Germany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49" y="654746"/>
            <a:ext cx="120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wainsoni\AppData\Local\Microsoft\Windows\Temporary Internet Files\Content.IE5\ORH50TKC\Flag_of_the_Netherlands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06550"/>
            <a:ext cx="108000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34463" y="1340688"/>
            <a:ext cx="907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WIPP, NM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672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95" y="1310035"/>
            <a:ext cx="5194920" cy="226298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Major thicknesses (100’s m) of salt not uncommon</a:t>
            </a:r>
          </a:p>
          <a:p>
            <a:r>
              <a:rPr lang="en-GB" dirty="0" smtClean="0"/>
              <a:t>It is possible to excavate huge cavities</a:t>
            </a:r>
          </a:p>
          <a:p>
            <a:r>
              <a:rPr lang="en-GB" dirty="0" smtClean="0"/>
              <a:t>Mechanical strength almost independent of scale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940152" y="6447306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By Andrei </a:t>
            </a:r>
            <a:r>
              <a:rPr lang="en-US" sz="900" dirty="0" err="1" smtClean="0"/>
              <a:t>Stroe</a:t>
            </a:r>
            <a:r>
              <a:rPr lang="en-US" sz="900" dirty="0" smtClean="0"/>
              <a:t> - Image taken by Andrei </a:t>
            </a:r>
            <a:r>
              <a:rPr lang="en-US" sz="900" dirty="0" err="1" smtClean="0"/>
              <a:t>Stroe</a:t>
            </a:r>
            <a:r>
              <a:rPr lang="en-US" sz="900" dirty="0" smtClean="0"/>
              <a:t>, CC BY-SA 2.5, https://commons.wikimedia.org/w/index.php?curid=883430</a:t>
            </a:r>
            <a:endParaRPr lang="en-GB" sz="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3245715" cy="432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13226" y="1741458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hlinkClick r:id="rId3" tooltip="Slănic"/>
              </a:rPr>
              <a:t>Slănic, Prahova</a:t>
            </a:r>
            <a:r>
              <a:rPr lang="vi-VN" dirty="0"/>
              <a:t>, Romania. </a:t>
            </a:r>
            <a:endParaRPr lang="en-GB" dirty="0"/>
          </a:p>
        </p:txBody>
      </p:sp>
      <p:pic>
        <p:nvPicPr>
          <p:cNvPr id="7" name="Picture 2" descr="https://upload.wikimedia.org/wikipedia/commons/thumb/f/f5/Dead_Sea_Halite_View_031712.jpg/1920px-Dead_Sea_Halite_View_031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8" y="3573016"/>
            <a:ext cx="3903986" cy="26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4195" y="6339584"/>
            <a:ext cx="46085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By Wilson44691 - Own work, CC BY-SA 3.0, https://commons.wikimedia.org/w/index.php?curid=18790421</a:t>
            </a:r>
            <a:endParaRPr lang="en-GB" sz="800" dirty="0"/>
          </a:p>
        </p:txBody>
      </p:sp>
      <p:sp>
        <p:nvSpPr>
          <p:cNvPr id="6" name="Right Arrow 5"/>
          <p:cNvSpPr/>
          <p:nvPr/>
        </p:nvSpPr>
        <p:spPr>
          <a:xfrm>
            <a:off x="4538441" y="4538497"/>
            <a:ext cx="1152128" cy="31558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5576" y="3501008"/>
            <a:ext cx="344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Dead Sea, modern evaporitic basin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5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disposal suggestions</a:t>
            </a:r>
            <a:endParaRPr lang="en-GB" dirty="0"/>
          </a:p>
        </p:txBody>
      </p:sp>
      <p:pic>
        <p:nvPicPr>
          <p:cNvPr id="11266" name="Picture 2" descr="C:\Users\swainsoni\AppData\Local\Microsoft\Windows\Temporary Internet Files\Content.IE5\B72LM4WX\Kliponius-Cartoon-rocke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20" y="1504103"/>
            <a:ext cx="1197400" cy="137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wainsoni\AppData\Local\Microsoft\Windows\Temporary Internet Files\Content.IE5\J02L3I0K\earthquake_2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r="22137"/>
          <a:stretch/>
        </p:blipFill>
        <p:spPr bwMode="auto">
          <a:xfrm>
            <a:off x="159383" y="4437112"/>
            <a:ext cx="2464230" cy="22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swainsoni\AppData\Local\Microsoft\Windows\Temporary Internet Files\Content.IE5\QPDVKRS5\underwater_by_sugarock99-d36m8h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0" y="1412776"/>
            <a:ext cx="2216648" cy="147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Users\swainsoni\AppData\Local\Microsoft\Windows\Temporary Internet Files\Content.IE5\QPDVKRS5\stock-photo-grungy-barrel-or-drum-of-radioactive-nuclear-waste-isolated-on-white-219907639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7065" r="28841" b="6495"/>
          <a:stretch/>
        </p:blipFill>
        <p:spPr bwMode="auto">
          <a:xfrm rot="16200000">
            <a:off x="1869547" y="2178507"/>
            <a:ext cx="449667" cy="79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swainsoni\AppData\Local\Microsoft\Windows\Temporary Internet Files\Content.IE5\QPDVKRS5\stock-photo-grungy-barrel-or-drum-of-radioactive-nuclear-waste-isolated-on-white-219907639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7065" r="28841" b="6495"/>
          <a:stretch/>
        </p:blipFill>
        <p:spPr bwMode="auto">
          <a:xfrm rot="18574591">
            <a:off x="1257387" y="5359008"/>
            <a:ext cx="203874" cy="35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swainsoni\AppData\Local\Microsoft\Windows\Temporary Internet Files\Content.IE5\QPDVKRS5\stock-photo-grungy-barrel-or-drum-of-radioactive-nuclear-waste-isolated-on-white-219907639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7065" r="28841" b="6495"/>
          <a:stretch/>
        </p:blipFill>
        <p:spPr bwMode="auto">
          <a:xfrm rot="18574591">
            <a:off x="1636728" y="5704136"/>
            <a:ext cx="203874" cy="35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swainsoni\AppData\Local\Microsoft\Windows\Temporary Internet Files\Content.IE5\QPDVKRS5\underwater_by_sugarock99-d36m8h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22367"/>
            <a:ext cx="1540372" cy="205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https://wattsupwiththat.files.wordpress.com/2011/05/cross-section-lawn-dart.jpg?w=7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5" t="4200" r="9200" b="7778"/>
          <a:stretch/>
        </p:blipFill>
        <p:spPr bwMode="auto">
          <a:xfrm flipH="1">
            <a:off x="4644008" y="3861048"/>
            <a:ext cx="350254" cy="179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9040" y="2898479"/>
            <a:ext cx="2111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Seafloor disposal</a:t>
            </a:r>
          </a:p>
          <a:p>
            <a:r>
              <a:rPr lang="en-GB" dirty="0" smtClean="0"/>
              <a:t>Practiced 1946-1993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81546" y="3933056"/>
            <a:ext cx="256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Subduction zone disposal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91680" y="2843644"/>
            <a:ext cx="206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Blast into space/sun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20370" y="3833954"/>
            <a:ext cx="368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Drop a dart into the pelagic sediment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666326" y="2863508"/>
            <a:ext cx="3266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Injection of into confined aquifer</a:t>
            </a:r>
          </a:p>
          <a:p>
            <a:r>
              <a:rPr lang="en-GB" dirty="0" smtClean="0"/>
              <a:t>(practiced USA, USSR)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26" y="4211479"/>
            <a:ext cx="3024336" cy="2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36" y="6532242"/>
            <a:ext cx="34575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362447" y="1441376"/>
            <a:ext cx="2202848" cy="1418463"/>
            <a:chOff x="6362447" y="1441376"/>
            <a:chExt cx="2202848" cy="1418463"/>
          </a:xfrm>
        </p:grpSpPr>
        <p:pic>
          <p:nvPicPr>
            <p:cNvPr id="4098" name="Picture 2" descr="Image result for aquifer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46"/>
            <a:stretch/>
          </p:blipFill>
          <p:spPr bwMode="auto">
            <a:xfrm>
              <a:off x="6362447" y="1533134"/>
              <a:ext cx="2202848" cy="1326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mage result for drilling we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441376"/>
              <a:ext cx="507058" cy="72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6697737" y="2161458"/>
              <a:ext cx="0" cy="3314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89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Salt: ductility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  <p:sp>
        <p:nvSpPr>
          <p:cNvPr id="4" name="AutoShape 2" descr="data:image/jpeg;base64,/9j/4AAQSkZJRgABAQAAAQABAAD/2wCEAAkGBxISEhUSEhIVFRUVFRUVFRUXFRUVFRUVFRUWFhUVFRUYHSggGBolHRUVITEhJSkrLi4uFx8zODMtNygtLisBCgoKDg0OFxAQFy0dHR0tLS0tLS0tLS0tLS0tLS0tLS0tLS0tLS0tLS0tLS0tLS0tLS0tLS0tLS0tLS0tLSstLf/AABEIALoBDwMBIgACEQEDEQH/xAAbAAABBQEBAAAAAAAAAAAAAAABAAIDBAUGB//EAD4QAAIBAgQDBAgDBgUFAAAAAAABAgMRBBIhMQVBUSJhcZEGEzKBobHB0UJS8BQjM3KS8RZTYoLhFUOissL/xAAXAQEBAQEAAAAAAAAAAAAAAAAAAQID/8QAGxEBAQEAAwEBAAAAAAAAAAAAAAERAiExQRL/2gAMAwEAAhEDEQA/AIEECCYaOuICCAbhQ0KAcFAEQPChtwlDrjrkU6kY2zSSu7K7S16ai/aIb5472XaWr6eOj8gJkFFHEcVpQcU3fM0uzaSTc4U7PXTWpEsLF09vWQ1dl2o6vpvvqvMInQSHDV41IqcHeMldPqiUBwbjUOTCnXCmNQUEPQSKpVUVeTSS5vv0RWo8TpuUouSWWSirtdpuMHdd37yK8X3hV8KKGI4tSjBzzqVkmkmm5Jq6t4ot0q0ZK8ZJ+Dv1+zCJAgCARXGhKDcQBEBBcTBcoIGADAxggCRREIRAQoCCUEIAoAoIkGwFfGYKNXLmv2W3bSzTi4tSTWqsyOjwqEZZoylfPKduza80lNWy7Oyfj5Gm6KirzeVdN5P3fcq1cdBbRb72/sNRQhwCklBXl2MtvZTahKnKOZ21t6qCv0+Bo8ApRyNOXYUUvZ1UKlKcbvLrb1MF4XLX/VVzpL9e8kp8RpS3UofFDTD8HhlThGCbairK9r2W2xMOy6XTUl1X16ACkFACEFBAizhsK5a7LqRVTE4eNSOWW14vTRpxkpRa700n7ivPhFKUnN5nJu8nf2v4bs+69Gm9Lbd7NSdajBO7zNO3X/gry40ltB28UvoNMUI8BopW7Xs5fa1yWSy+Fku/Qu4LDKmpJWWac5u215yb+wVxem3rFryZdoKnU9iS/XVbl1EIR9ai4uz9z5PwGAIQBMAibAK5QriuIBAQAYijHQgBIooQhEBQQJhAInIEmQuQErqGhQh6tKUleT1iui6vvKPDaGepGL23f8sVd/I0cXO7b5sCnUg5O8ncSpR6BuOAa6UehBXwEXtoy1cKYGRCdSjK625rkzWwtZVI3j71zT6DMRSUlqZ2Cbp1cr2lp9mBrOVhjqDKkhhRcwNL1krXslrJ9IouYvEZ1kgrQWi3V/HuIuHQ/dv/AFPXwjsvN/AfJkwV1g1zJHgo9B6HKRUVavDU9inPCypvMrp8muRtwkJ6qwEfDuKKovV1N3s+r+jBWpuLs/795m43C5XmX9jZqtzpwm97K/vV0BVYGxCYCEBCANwMAmyhATEBkGSEAgohAFEBCgCAjm7sax6WopoC1wKp+9a5unO3w+lyet9TGwFbLiYO9u1lfhPsv5m9iqVr9wFQKAJAOQUBBQBexn4qlmlG2+ZLzZfm9A4Kldub2hr77aAQz3I5MkIMTK0WUbvDlfDwl1c/hJoayf0UaqYRw3cJy+PaXzfkRVo2YQBWAmOTAUQxGj4soirxumiHAV3llBtuzVu6xNXdyClSy633JRKADBcAibAAAibAABAEAoyxyGoKIohQBXICECCUN5jakh8kQzIMrEyakz0Lh0FjaCqQ/ipZakObaWrXfztz8d+DxVHmWuCcUqYeanTfc09pLo/uNG3Xw7i7NPy+DIbHd8PxuDx8FnVqttVfLPz/ABrv19xnY/0eppvLUa7pK/xT+hcRyo5GrPhCW8/JMDwlOKvJ+96Iis6jh3Udlolu+RLjqiivVQ/3fZ943F8XXsUv6uS8OpVjHQCNyK+NfZZPKJDWV0BL6KcW9RW7T7E+zPu/LL3fJs7riHC86z097Xsvxd8TyqSszrfRb0qdG1Or2qfJr2oeHVd39hKWLcqLV7p6b8rctSM7uhKjiIZ4SjOLWrW/hJbp+KMzE8Ap/hlJeUvsaRy6Ho16nCYr8T8v+SviI0qSvJ28Xv7uZNFCFLS70W7ZXdTNr5eHIr4ziTqvLBNQ+MvsiRAPuC4BMAtgEAAgEABMFxAbKMxBBcJlREAIBQ4Yh8YgEbKJPHDTfJheGlvYCnOjcqywmpouPcGwFXD1HEmnxbELatPwbzL/AMrjpUxjoFDZcXrv/uP+mC+hBKU5+1JvxbZZjhyWEEiBmHo2LNxqDYoTRFKmW6WHk+WnV6IsUcFGS9te7VeZm8pDLXP4jC3II0WjqavCtLqV/cZ9XAtchLL4vajhq04PNCUovrFuL80akfSXFpW9c3/NGEvi1cpOiRyosqLdf0gxMt6lvCMV9DPcpTd5Nt9W22SxwxYpUQFhqVi2MgjTwvCZyWZ9ld+78EVFASL2LoUqftOWvdd2t0RnyxdO9kve1JfUAsJF+0wvul33/THpp6pprk1sAWC4BAK4LiGsozg3AgNmVPBmIZVC5wjBOtO20I6zl0j92NE2CwjmnLaK1b8P1uSz4hSpq1OOZ9dl58y3xHFwlHJBdnu0TtttyMZQS5GfVCrxKu72dl0sVKuMxH55F5eAdOhcFTD8amrKcVJc9LPzNOg4Vk3SeqWsH7S8OpnYjBp6oz05U5Jxdmn4AbrQrDcPiVUWbnzXeOZUEa5jKkyFzKLCqF501TV5K8+S5R/m6vuI+C012qj/AA6R/mf2XzLFXe7MW/FZeJqVJ3zSe+y0RDSws4tOLlHno2ackt7DbknGGlicVWnRcZS7UXy0c07bvnzMihjqtJ6O66S1X/Br5iCpCMndouYa0MEo4iGaPZmlrHq+5laUbbhwvFcieytyW78Wx2KxEaiU46N6SXf1JOV0sQSmM9YRSkMnOybfI6I6n0f4de1Wa0/Av/on4rxDsu1TJy0WZvZjsNjIqjTtK0XCNubs9floZGOam2/1+vuZ9GXXxk5PWcn7kvkV5Qk+ZprDx6DlBLkUYU8HPV7l3AcSy2hV1jsnzXTbkaSZRx2ET1QwXq1PRNO6exA2VeGYiTjKk7Xis0bu2idpJd/d4lu/TYsQ0DCNKM9sgnK5JVZDYyoG5SeTCpW1qtyfLsrRfL5mJJHS41L1dFK2lGnr4xv9SDHi2FsMwIA3ChqCgHxIcVg3JN2duo5yNjhVSlK8LtXVmnbz1FFHhWEtSk07rd+7YjrOx1awcY0pP/S9LK23cchXkONELGsfYhrysmyjepwtRgl0Un3t6/KwxssRknRpNLenC/jZIoVZ3dkc1PuAdJaDTcQiKrTb2JQ2KMudDUOCm03HqtV4F+rHUGFwt5ylyjBt+Vl8WjNFeSKXEZWi+8vzRSx8LxNDpuAy9ZgqcucHKm/c3b4NDayIfQWrejiKT5ONRe9Wf/qizWRUQCYhABjZK6HMAGNxGGVqa3TTNCktO6914PVEGMjeLX60J6V8kb/lXyANxoWxrKMysNiOrkaZlTa8rI3sLW9ZQpvnGOR/7NPlY5zFS0Lfo/jssvVyfZm9HyUtl57eQFyogKWm2v62LWLw7i7NWZUsAkEAQI6sehWw2JlTnmTa5O3Quy2IaeEc5JLxv0IOkfFpTo2a5LXr+mYFfcvYmr+He1rvb3FKshII7lTHu0Szcp4/YK3+E4hvDRs9YNwt77p+T+AyELXfMyvRniUaVRxn/DqWUu5/hl8fidPjsC4vquTM/ns1nBuJwEjaEEA+Cv8ArnyJRBN6klDFfu6kerWvLTXzF+yybtt38iN5bWj7K5/mfNk9EVyDEK6ZJcjqGg/0Pr5cUo30qRlB/NfI6HFws2cXgq3q8RTl+WpF+66uegcSoNSfRlRkWASOFhjQDRsmFsmweHVR5b+LAzampInol00JuIKnGShBtte1Ll4IgbKUGwMVwAUJoryRaI5RuZVRrrQqo0Z0ipOi7hXT8H4hGulTqytUWkZvaa5KT5S7+ZYxXC6kXbK+e3ccjTTNrA8fr0klfPFfhnql4PdeF7BEzpPoJU2T/wCJIv2qH9Ml8miOfpAvw0vOX2RBJHAye+i+PkHE4yMFkhZytbTZd7fN9xmV+J1aml8q6R083uLD07DBZiKQEG5RBOJVxMbo0GiGdMDDy2Z1Po96SZEqVdZ6eye8orpb8S+Ji18IQwou5Felf9JpVY56M1KPVO9u59PfqZdbhVRcr+DRzGHqyhrGTi+sW4vzWpd/xBiv82/80Yt+drlRq/sM+gnTjTjepJJc+/wMWrxrES3nbwjFfQptyk7ybb73czZarTxnEvWdmCcY7Nvd/ZBgtLFbD0rFlGpMTVeaIpMtSgRypgY+Lh2juOAelsWlDERs1ZZ4q8X3yjun4X8DksZQvqR0Y2YHpk+F0aqzUaqaeujU18LNe8oYjhLX4o/H7HHt+fXmQyrz/wAyf9cvuUdHi6EY+1OKM6rxNRTjSvrvJ/QyHqT0aRBZwq5k7I4BuaQbjWxNgAqXEAVyKWUjqw0bteybtzduRLcKIOfoY2o21kvmd07pRSy07pNpZrZpO2/ZYqGPqZVmpvaF22lZzya5bXyLO9eWXy6EDiUc7PHVFOV43UcztH8qjQlfa8n252ta9mW8PiJOU1KFlFXet37MX7O7Wr1XQ11EckEY1DiUrN+q9m9+1yz5U9ulpPorks+MuN16vVRzO0r2adO6T2lpUurb5Wld6GrEfcAphTAEKIrCTEQBxIpUCcSAxauNaqOGTaSjmb7OsZSu2r21jaz1u11RBWx81ZKnrJzS1bskp5W9NbuFrL8yOhFYo5tYupJRcUrqUU1d9pOlmb2dotu1+qLEOIyt/Dteyu5LstwzJyjulyTtq2jdQUBDgJN0qbl7ThBvk7uKbuvEsICYghCaEK4UyUblTGdiDmo3tbTxaV33K933Jl0QRzlTHVVKcct451llHkv3F0uzZxfrJa9z9zFxdtJ+rWsbq0nq0k8i01lra3gdM2QQw0I5bRSyJxjv2U7XS8kUYWIx88kssMr7eWV02nF2y5d1LufRnRJWEJAETAwMA3BcVxoFVBAgoiiggQQCgjQoAxY4agsBcx6GhAcICCAbiAFAJBQAoAiEIAiYAsBIIEEBMFwgCFcAmAoIhMBAWC4hMoQ0QgEC4Ro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4579"/>
            <a:ext cx="1595190" cy="109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www.organicchem.org/oc1web/exp/ir/pelle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3205"/>
            <a:ext cx="1345628" cy="101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195736" y="2161456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SaltTectonics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10320" r="4907"/>
          <a:stretch/>
        </p:blipFill>
        <p:spPr bwMode="auto">
          <a:xfrm>
            <a:off x="4813945" y="3429000"/>
            <a:ext cx="4190588" cy="316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2014147"/>
            <a:ext cx="399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 of alkali halides for IR spectroscopy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8507" y="3753036"/>
            <a:ext cx="4695438" cy="1368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GB" sz="2000" dirty="0" smtClean="0"/>
              <a:t>Uneven loading causes flow of salt: “salt tectonics”.</a:t>
            </a:r>
          </a:p>
          <a:p>
            <a:pPr marL="177800" indent="-177800"/>
            <a:r>
              <a:rPr lang="en-GB" sz="2000" dirty="0" smtClean="0"/>
              <a:t>Ductility eliminates porosity and permeability (interconnecting cracks)=&gt;Pure salt is impermeable</a:t>
            </a:r>
          </a:p>
          <a:p>
            <a:pPr marL="177800" indent="-177800"/>
            <a:r>
              <a:rPr lang="en-GB" sz="2000" dirty="0" smtClean="0"/>
              <a:t>Mechanical properties almost scale-independent</a:t>
            </a:r>
          </a:p>
          <a:p>
            <a:pPr marL="177800" indent="-177800"/>
            <a:r>
              <a:rPr lang="en-GB" sz="2000" dirty="0" smtClean="0"/>
              <a:t>Will eventually cause cavern to close itself in.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8018" y="3356992"/>
            <a:ext cx="251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Formation of salt domes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5508104" y="6596803"/>
            <a:ext cx="243013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 smtClean="0"/>
              <a:t>CC BY-SA 3.0, https://en.wikipedia.org/w/index.php?curid=14244918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491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Forms of salt deposits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Bedded Salt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Bedding can also include thin layers of sand/silt that potentially allows ingress of water.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Domed salt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Ductility allows flow into domes (creep)</a:t>
            </a:r>
          </a:p>
          <a:p>
            <a:r>
              <a:rPr lang="en-GB" dirty="0" smtClean="0"/>
              <a:t>Flow disrupts any beds and percolation pathways</a:t>
            </a:r>
          </a:p>
        </p:txBody>
      </p:sp>
      <p:pic>
        <p:nvPicPr>
          <p:cNvPr id="17410" name="Picture 2" descr="https://upload.wikimedia.org/wikipedia/commons/2/2c/ZagrosMtns_SaltDome_ISS012-E-187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r="26555"/>
          <a:stretch/>
        </p:blipFill>
        <p:spPr bwMode="auto">
          <a:xfrm flipH="1">
            <a:off x="7500030" y="3835578"/>
            <a:ext cx="1139914" cy="17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16824" y="5664150"/>
            <a:ext cx="1331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By NASA - http://earthobservatory.nasa.gov/Newsroom/NewImages/images.php3?img_id=17245, Public Domain, https://commons.wikimedia.org/w/index.php?curid=736715</a:t>
            </a:r>
            <a:endParaRPr lang="en-GB" sz="8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16" y="3861048"/>
            <a:ext cx="277230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499992" y="5670871"/>
            <a:ext cx="271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MagentaGreen</a:t>
            </a:r>
            <a:r>
              <a:rPr lang="en-US" sz="800" dirty="0" smtClean="0"/>
              <a:t> (Own work) [CC BY-SA 3.0 (http://creativecommons.org/licenses/by-sa/3.0)], via Wikimedia Commons</a:t>
            </a:r>
            <a:endParaRPr lang="en-GB" sz="800" dirty="0"/>
          </a:p>
        </p:txBody>
      </p:sp>
      <p:pic>
        <p:nvPicPr>
          <p:cNvPr id="17415" name="Picture 7" descr="yekaterinburg-salt-mine-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9" r="30177" b="28830"/>
          <a:stretch/>
        </p:blipFill>
        <p:spPr bwMode="auto">
          <a:xfrm>
            <a:off x="683568" y="3717032"/>
            <a:ext cx="3387004" cy="13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9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330" y="1672569"/>
            <a:ext cx="6689141" cy="146839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Caverns formed easily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Impermeable when pure and densified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Ductility closes caverns</a:t>
            </a:r>
          </a:p>
        </p:txBody>
      </p:sp>
      <p:pic>
        <p:nvPicPr>
          <p:cNvPr id="12" name="Picture 4" descr="C:\Users\swainsoni\AppData\Local\Microsoft\Windows\Temporary Internet Files\Content.IE5\QPDVKRS5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402" y="2028878"/>
            <a:ext cx="503334" cy="5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swainsoni\AppData\Local\Microsoft\Windows\Temporary Internet Files\Content.IE5\QPDVKRS5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00228"/>
            <a:ext cx="503334" cy="5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Brace 9"/>
          <p:cNvSpPr/>
          <p:nvPr/>
        </p:nvSpPr>
        <p:spPr>
          <a:xfrm>
            <a:off x="1907704" y="2094076"/>
            <a:ext cx="288032" cy="936103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7" name="Picture 7" descr="C:\Users\swainsoni\AppData\Local\Microsoft\Windows\Temporary Internet Files\Content.IE5\WG15BGGV\question_mar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38092"/>
            <a:ext cx="550292" cy="58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swainsoni\AppData\Local\Microsoft\Windows\Temporary Internet Files\Content.IE5\QPDVKRS5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66" y="1638519"/>
            <a:ext cx="503334" cy="5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520" y="1940639"/>
            <a:ext cx="1224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Problem </a:t>
            </a:r>
            <a:r>
              <a:rPr lang="en-GB" sz="1200" dirty="0"/>
              <a:t>for decay gases generating high pressure within such a </a:t>
            </a:r>
            <a:r>
              <a:rPr lang="en-GB" sz="1200" dirty="0" smtClean="0"/>
              <a:t>structure?</a:t>
            </a:r>
            <a:endParaRPr lang="en-GB" sz="1200" dirty="0"/>
          </a:p>
        </p:txBody>
      </p:sp>
      <p:sp>
        <p:nvSpPr>
          <p:cNvPr id="14" name="Rectangle 13"/>
          <p:cNvSpPr/>
          <p:nvPr/>
        </p:nvSpPr>
        <p:spPr>
          <a:xfrm>
            <a:off x="899592" y="3789040"/>
            <a:ext cx="7164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Caverns can be backfilled with crushed salt on closure. </a:t>
            </a:r>
            <a:endParaRPr lang="en-GB" sz="2400" dirty="0" smtClean="0"/>
          </a:p>
          <a:p>
            <a:r>
              <a:rPr lang="en-GB" sz="2400" dirty="0" smtClean="0"/>
              <a:t>No </a:t>
            </a:r>
            <a:r>
              <a:rPr lang="en-GB" sz="2400" dirty="0"/>
              <a:t>free water, therefore minimal transport of radionuclides possible. </a:t>
            </a:r>
          </a:p>
        </p:txBody>
      </p:sp>
    </p:spTree>
    <p:extLst>
      <p:ext uri="{BB962C8B-B14F-4D97-AF65-F5344CB8AC3E}">
        <p14:creationId xmlns:p14="http://schemas.microsoft.com/office/powerpoint/2010/main" val="16963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CLays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Image result for france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31" y="620688"/>
            <a:ext cx="1429308" cy="9525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switzerland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51" y="62068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belgium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68" y="620688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6692" y="2195572"/>
            <a:ext cx="463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Cig</a:t>
            </a:r>
            <a:r>
              <a:rPr lang="fr-FR" dirty="0" err="1"/>
              <a:t>éo</a:t>
            </a:r>
            <a:r>
              <a:rPr lang="fr-FR" dirty="0" smtClean="0"/>
              <a:t>: Centre industriel de stockage géologique</a:t>
            </a:r>
            <a:endParaRPr lang="fr-FR" dirty="0"/>
          </a:p>
        </p:txBody>
      </p:sp>
      <p:sp>
        <p:nvSpPr>
          <p:cNvPr id="7" name="Down Arrow 6"/>
          <p:cNvSpPr/>
          <p:nvPr/>
        </p:nvSpPr>
        <p:spPr>
          <a:xfrm flipV="1">
            <a:off x="4355976" y="170080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Clay Definitions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6158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0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Clay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Disadvantages</a:t>
            </a:r>
            <a:endParaRPr lang="en-GB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4406116"/>
              </p:ext>
            </p:extLst>
          </p:nvPr>
        </p:nvGraphicFramePr>
        <p:xfrm>
          <a:off x="457200" y="2174875"/>
          <a:ext cx="4040188" cy="2766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Advantages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54790208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852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Clays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low mechanical strength means tunnels need support and lining with metal or concrete</a:t>
            </a:r>
          </a:p>
          <a:p>
            <a:r>
              <a:rPr lang="en-CA" dirty="0" smtClean="0"/>
              <a:t>low hydraulic conductivity retards transport of RNs</a:t>
            </a:r>
          </a:p>
          <a:p>
            <a:r>
              <a:rPr lang="en-CA" dirty="0" smtClean="0"/>
              <a:t>diffusion of most cations strongly retarded by interaction with negative charges on clay surfaces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0039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Barriers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Multiple Barrier Concept:</a:t>
            </a:r>
            <a:br>
              <a:rPr lang="en-GB" dirty="0" smtClean="0"/>
            </a:br>
            <a:r>
              <a:rPr lang="en-GB" dirty="0" smtClean="0"/>
              <a:t>e.g. crystalline rock</a:t>
            </a:r>
            <a:endParaRPr lang="en-GB" dirty="0"/>
          </a:p>
        </p:txBody>
      </p:sp>
      <p:pic>
        <p:nvPicPr>
          <p:cNvPr id="6" name="Picture 2" descr="http://www.posiva.fi/files/3916/Monieste_englis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70" y="2348880"/>
            <a:ext cx="7277100" cy="249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661248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Posiva</a:t>
            </a:r>
            <a:r>
              <a:rPr lang="en-GB" dirty="0" smtClean="0"/>
              <a:t>, Finland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563888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http://www.posiva.fi/en/final_disposal/basics_of_the_final_disposal#.V6wxyfl95aQ</a:t>
            </a:r>
          </a:p>
        </p:txBody>
      </p:sp>
    </p:spTree>
    <p:extLst>
      <p:ext uri="{BB962C8B-B14F-4D97-AF65-F5344CB8AC3E}">
        <p14:creationId xmlns:p14="http://schemas.microsoft.com/office/powerpoint/2010/main" val="24562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Multiple barrier model for crystalline repositories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File:SKB KB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340404" cy="221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1960" y="24928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Swedish spent nuclear fuel storage concept KBS-3, Uranium in steel rigs, inside a copper canister, bentonite, and 500m bedrock. Picture from exhibition at </a:t>
            </a:r>
            <a:r>
              <a:rPr lang="en-GB" dirty="0" err="1"/>
              <a:t>Äspö</a:t>
            </a:r>
            <a:r>
              <a:rPr lang="en-GB" dirty="0"/>
              <a:t> Hard Rock </a:t>
            </a:r>
            <a:r>
              <a:rPr lang="en-GB" dirty="0" smtClean="0"/>
              <a:t>Laboratory. Similar concept in Finland, Canada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165638" y="450912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Karrock</a:t>
            </a:r>
            <a:r>
              <a:rPr lang="en-US" sz="800" dirty="0"/>
              <a:t> (Own work) [CC BY-SA 3.0 (http://creativecommons.org/licenses/by-sa/3.0)], via Wikimedia Commons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417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Geological storage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5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Smectite</a:t>
            </a:r>
            <a:r>
              <a:rPr lang="en-GB" dirty="0" smtClean="0"/>
              <a:t> Group as a Barrier 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“swelling clay”: volume expands many-fold as they are hydrated, improving sealing and becoming more impervious</a:t>
            </a:r>
          </a:p>
          <a:p>
            <a:r>
              <a:rPr lang="en-GB" dirty="0" smtClean="0"/>
              <a:t>Readily exchange cations: many RN cations can be absorbed in the event of a breach</a:t>
            </a:r>
            <a:endParaRPr lang="en-GB" dirty="0"/>
          </a:p>
        </p:txBody>
      </p:sp>
      <p:pic>
        <p:nvPicPr>
          <p:cNvPr id="4" name="Picture 2" descr="Soils have different clay structure depending on how they form and what they ar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9"/>
          <a:stretch/>
        </p:blipFill>
        <p:spPr bwMode="auto">
          <a:xfrm>
            <a:off x="755576" y="4437112"/>
            <a:ext cx="4762500" cy="109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727340"/>
            <a:ext cx="344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Soil Science Association of America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626563" y="4659972"/>
            <a:ext cx="319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Can swell up to 20-fold</a:t>
            </a:r>
          </a:p>
          <a:p>
            <a:r>
              <a:rPr lang="en-CA" dirty="0" smtClean="0"/>
              <a:t>No hydrogen bonding between the TOT layers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49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Swelling Pressure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ground water gradually enters the repository:</a:t>
            </a:r>
          </a:p>
          <a:p>
            <a:pPr lvl="1"/>
            <a:r>
              <a:rPr lang="en-GB" dirty="0" smtClean="0"/>
              <a:t>The bentonite buffer will swell</a:t>
            </a:r>
          </a:p>
          <a:p>
            <a:pPr lvl="1"/>
            <a:r>
              <a:rPr lang="en-GB" dirty="0" smtClean="0"/>
              <a:t>P ~ 4-7 MPa (40-70 </a:t>
            </a:r>
            <a:r>
              <a:rPr lang="en-GB" dirty="0" err="1" smtClean="0"/>
              <a:t>atm</a:t>
            </a:r>
            <a:r>
              <a:rPr lang="en-GB" dirty="0" smtClean="0"/>
              <a:t>) can result</a:t>
            </a:r>
          </a:p>
          <a:p>
            <a:r>
              <a:rPr lang="en-GB" dirty="0" smtClean="0"/>
              <a:t>This further seals the canisters and ensures RN transport is limited to diffusion, not flow</a:t>
            </a:r>
            <a:endParaRPr lang="en-GB" dirty="0"/>
          </a:p>
        </p:txBody>
      </p:sp>
      <p:pic>
        <p:nvPicPr>
          <p:cNvPr id="4" name="Picture 2" descr="Soils have different clay structure depending on how they form and what they ar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9"/>
          <a:stretch/>
        </p:blipFill>
        <p:spPr bwMode="auto">
          <a:xfrm>
            <a:off x="2195736" y="5034110"/>
            <a:ext cx="4762500" cy="109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6324338"/>
            <a:ext cx="344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Soil Science Association of America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3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74161" y="4504471"/>
            <a:ext cx="4782015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/>
              <a:t>What proportion of conducting rods must be placed in the square lattice to guarantee conduction</a:t>
            </a:r>
            <a:r>
              <a:rPr lang="en-CA" sz="2800" dirty="0" smtClean="0"/>
              <a:t>?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Percolation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6811"/>
          </a:xfrm>
        </p:spPr>
        <p:txBody>
          <a:bodyPr>
            <a:normAutofit/>
          </a:bodyPr>
          <a:lstStyle/>
          <a:p>
            <a:r>
              <a:rPr lang="en-CA" dirty="0" smtClean="0"/>
              <a:t>Given sufficient density, the isolated damaged states in a solid start to intersect</a:t>
            </a:r>
          </a:p>
          <a:p>
            <a:r>
              <a:rPr lang="en-CA" i="1" dirty="0" smtClean="0"/>
              <a:t>Percolation theory </a:t>
            </a:r>
            <a:r>
              <a:rPr lang="en-CA" dirty="0" smtClean="0"/>
              <a:t>can predict the probability/certainty of a percolating path through a given lattice</a:t>
            </a:r>
          </a:p>
        </p:txBody>
      </p:sp>
      <p:pic>
        <p:nvPicPr>
          <p:cNvPr id="4098" name="Picture 2" descr="https://upload.wikimedia.org/wikipedia/commons/7/7b/Bond_percolation_p_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10" y="4581128"/>
            <a:ext cx="2122090" cy="21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40360" y="654494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By </a:t>
            </a:r>
            <a:r>
              <a:rPr lang="en-US" sz="600" dirty="0" err="1"/>
              <a:t>de:Benutzer:Erzbischof</a:t>
            </a:r>
            <a:r>
              <a:rPr lang="en-US" sz="600" dirty="0"/>
              <a:t> - Own work, CC BY-SA 3.0, https://commons.wikimedia.org/w/index.php?curid=655409</a:t>
            </a:r>
            <a:endParaRPr lang="en-GB" sz="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021910" y="4581128"/>
            <a:ext cx="212209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20272" y="6741368"/>
            <a:ext cx="212209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 flipV="1">
            <a:off x="5724128" y="4581128"/>
            <a:ext cx="1297782" cy="108012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5724128" y="5805264"/>
            <a:ext cx="1288233" cy="92434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63701" y="51925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+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5586327" y="579600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ym typeface="Symbol" panose="05050102010706020507" pitchFamily="18" charset="2"/>
              </a:rPr>
              <a:t>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67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long-term processes in nuclear waste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Other than direct radiation damage…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07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smtClean="0"/>
              <a:t>Temperature Effects of HLW</a:t>
            </a:r>
            <a:endParaRPr lang="en-GB" dirty="0"/>
          </a:p>
        </p:txBody>
      </p:sp>
      <p:pic>
        <p:nvPicPr>
          <p:cNvPr id="15" name="Picture 2" descr="http://www.posiva.fi/files/3916/Monieste_engli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8" t="15184" r="52415"/>
          <a:stretch/>
        </p:blipFill>
        <p:spPr bwMode="auto">
          <a:xfrm>
            <a:off x="3843580" y="1472338"/>
            <a:ext cx="433952" cy="15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wainsoni\AppData\Local\Microsoft\Windows\Temporary Internet Files\Content.IE5\ORH50TKC\Halogen-Home-Heater-NSB-L120A-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234" y="1239511"/>
            <a:ext cx="1078338" cy="184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3976" y="1958954"/>
            <a:ext cx="252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1800 W/ canister (peak)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427984" y="1698244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6791" y="3037505"/>
            <a:ext cx="325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Peak decay heat during peak fission (</a:t>
            </a:r>
            <a:r>
              <a:rPr lang="en-GB" dirty="0" smtClean="0">
                <a:latin typeface="Symbol" panose="05050102010706020507" pitchFamily="18" charset="2"/>
              </a:rPr>
              <a:t>b</a:t>
            </a:r>
            <a:r>
              <a:rPr lang="en-GB" dirty="0" smtClean="0"/>
              <a:t>-decay) product decay.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4139952" y="3484878"/>
            <a:ext cx="4908920" cy="3110048"/>
            <a:chOff x="1403648" y="3284984"/>
            <a:chExt cx="4908920" cy="3110048"/>
          </a:xfrm>
        </p:grpSpPr>
        <p:pic>
          <p:nvPicPr>
            <p:cNvPr id="17" name="Picture 2" descr="http://blogs.egu.eu/network/geosphere/files/2014/12/Untitl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284984"/>
              <a:ext cx="4908920" cy="311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547314" y="3786149"/>
              <a:ext cx="608828" cy="2080778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2280544" y="4688076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100-150°C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50114" y="4059992"/>
              <a:ext cx="485781" cy="1817280"/>
            </a:xfrm>
            <a:prstGeom prst="rect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2871869" y="4917600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5</a:t>
              </a:r>
              <a:r>
                <a:rPr lang="en-GB" dirty="0" smtClean="0">
                  <a:solidFill>
                    <a:schemeClr val="bg1"/>
                  </a:solidFill>
                </a:rPr>
                <a:t>0-100°C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35896" y="4477762"/>
              <a:ext cx="1512168" cy="141659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92109" y="5233095"/>
              <a:ext cx="1399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chemeClr val="bg1"/>
                  </a:solidFill>
                </a:rPr>
                <a:t>T</a:t>
              </a:r>
              <a:r>
                <a:rPr lang="en-GB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→geotherm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5601161" y="3080307"/>
            <a:ext cx="0" cy="809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37" name="Group 14336"/>
          <p:cNvGrpSpPr/>
          <p:nvPr/>
        </p:nvGrpSpPr>
        <p:grpSpPr>
          <a:xfrm>
            <a:off x="156791" y="3681985"/>
            <a:ext cx="2190750" cy="2781300"/>
            <a:chOff x="251520" y="3449694"/>
            <a:chExt cx="2190750" cy="27813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449694"/>
              <a:ext cx="2190750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6" name="Rectangle 14335"/>
            <p:cNvSpPr/>
            <p:nvPr/>
          </p:nvSpPr>
          <p:spPr>
            <a:xfrm>
              <a:off x="323528" y="5168526"/>
              <a:ext cx="2016224" cy="483756"/>
            </a:xfrm>
            <a:prstGeom prst="rect">
              <a:avLst/>
            </a:prstGeom>
            <a:solidFill>
              <a:srgbClr val="FFFF0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340" name="TextBox 14339"/>
          <p:cNvSpPr txBox="1"/>
          <p:nvPr/>
        </p:nvSpPr>
        <p:spPr>
          <a:xfrm>
            <a:off x="2347541" y="5248323"/>
            <a:ext cx="1771616" cy="73866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</a:t>
            </a:r>
            <a:r>
              <a:rPr lang="en-GB" sz="1400" baseline="-25000" dirty="0" smtClean="0"/>
              <a:t>1/2</a:t>
            </a:r>
            <a:r>
              <a:rPr lang="en-GB" sz="1400" dirty="0" smtClean="0"/>
              <a:t>~30 y,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high fission yield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high decay energy</a:t>
            </a:r>
            <a:endParaRPr lang="en-GB" sz="1400" dirty="0"/>
          </a:p>
        </p:txBody>
      </p:sp>
      <p:sp>
        <p:nvSpPr>
          <p:cNvPr id="14341" name="TextBox 14340"/>
          <p:cNvSpPr txBox="1"/>
          <p:nvPr/>
        </p:nvSpPr>
        <p:spPr>
          <a:xfrm>
            <a:off x="4427984" y="6594926"/>
            <a:ext cx="1715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SKB buffer temperatures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612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Temperature Effects on Repository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5882143"/>
            <a:ext cx="2124744" cy="6839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1800" i="1" dirty="0" smtClean="0"/>
              <a:t>Could </a:t>
            </a:r>
            <a:r>
              <a:rPr lang="en-GB" sz="1800" dirty="0"/>
              <a:t>a</a:t>
            </a:r>
            <a:r>
              <a:rPr lang="en-GB" sz="1800" dirty="0" smtClean="0"/>
              <a:t>ffect rock </a:t>
            </a:r>
            <a:r>
              <a:rPr lang="en-GB" sz="1800" dirty="0" smtClean="0"/>
              <a:t>/backfill mechanical </a:t>
            </a:r>
            <a:r>
              <a:rPr lang="en-GB" sz="1800" dirty="0" smtClean="0"/>
              <a:t>properties (e.g. creep; esp. of </a:t>
            </a:r>
            <a:r>
              <a:rPr lang="en-GB" sz="1800" dirty="0" err="1" smtClean="0"/>
              <a:t>NaCl</a:t>
            </a:r>
            <a:r>
              <a:rPr lang="en-GB" sz="1800" dirty="0" smtClean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50117"/>
            <a:ext cx="4176464" cy="310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swainsoni\AppData\Local\Microsoft\Windows\Temporary Internet Files\Content.IE5\ORH50TKC\Halogen-Home-Heater-NSB-L120A-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02" y="2846523"/>
            <a:ext cx="1078338" cy="184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987824" y="3342974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icture 2" descr="http://www.posiva.fi/files/3916/Monieste_englis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3" t="17933" r="52241" b="-1367"/>
          <a:stretch/>
        </p:blipFill>
        <p:spPr bwMode="auto">
          <a:xfrm>
            <a:off x="3634352" y="2702507"/>
            <a:ext cx="39520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5269225"/>
            <a:ext cx="30091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Fig 3.28. Geological Storage of Radioactive Waste. R </a:t>
            </a:r>
            <a:r>
              <a:rPr lang="en-GB" sz="800" dirty="0" err="1" smtClean="0"/>
              <a:t>Pusch</a:t>
            </a:r>
            <a:r>
              <a:rPr lang="en-GB" sz="800" dirty="0" smtClean="0"/>
              <a:t>, Springer</a:t>
            </a:r>
            <a:endParaRPr lang="en-GB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7288" y="1226787"/>
            <a:ext cx="34062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Drives water way, but </a:t>
            </a:r>
            <a:r>
              <a:rPr lang="en-GB" sz="1400" i="1" dirty="0" smtClean="0"/>
              <a:t>could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accelerate </a:t>
            </a:r>
            <a:r>
              <a:rPr lang="en-GB" sz="1400" dirty="0"/>
              <a:t>certain corrosion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increase </a:t>
            </a:r>
            <a:r>
              <a:rPr lang="en-GB" sz="1400" dirty="0"/>
              <a:t>transport of corrosion </a:t>
            </a:r>
            <a:r>
              <a:rPr lang="en-GB" sz="1400" dirty="0" smtClean="0"/>
              <a:t>products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582739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Could </a:t>
            </a:r>
            <a:r>
              <a:rPr lang="en-GB" sz="1400" dirty="0" smtClean="0"/>
              <a:t>transform </a:t>
            </a:r>
            <a:r>
              <a:rPr lang="en-GB" sz="1400" dirty="0" err="1"/>
              <a:t>smectite</a:t>
            </a:r>
            <a:r>
              <a:rPr lang="en-GB" sz="1400" dirty="0"/>
              <a:t> (bentonite) to </a:t>
            </a:r>
            <a:r>
              <a:rPr lang="en-GB" sz="1400" dirty="0" err="1"/>
              <a:t>illite</a:t>
            </a:r>
            <a:r>
              <a:rPr lang="en-GB" sz="1400" dirty="0"/>
              <a:t> (non-expanding</a:t>
            </a:r>
            <a:r>
              <a:rPr lang="en-GB" sz="1400" dirty="0" smtClean="0"/>
              <a:t>) where present</a:t>
            </a:r>
            <a:endParaRPr lang="en-GB" sz="1400" dirty="0"/>
          </a:p>
        </p:txBody>
      </p:sp>
      <p:sp>
        <p:nvSpPr>
          <p:cNvPr id="19" name="Down Arrow 18"/>
          <p:cNvSpPr/>
          <p:nvPr/>
        </p:nvSpPr>
        <p:spPr>
          <a:xfrm rot="10800000">
            <a:off x="4256183" y="4611468"/>
            <a:ext cx="144016" cy="119379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 rot="10800000">
            <a:off x="6732240" y="4672327"/>
            <a:ext cx="144016" cy="119379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74"/>
          <a:stretch/>
        </p:blipFill>
        <p:spPr bwMode="auto">
          <a:xfrm>
            <a:off x="1819275" y="5229200"/>
            <a:ext cx="550545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Corrosion of glass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393463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Once the steel canisters are breached by corrosion and pressure, the glass will make contact with water. </a:t>
            </a:r>
          </a:p>
          <a:p>
            <a:r>
              <a:rPr lang="en-GB" dirty="0" smtClean="0"/>
              <a:t>Corrosion </a:t>
            </a:r>
            <a:r>
              <a:rPr lang="en-GB" dirty="0" smtClean="0"/>
              <a:t>of glass/crystalline solid results in secondary products, some crystalline, some gel-like.</a:t>
            </a:r>
          </a:p>
          <a:p>
            <a:r>
              <a:rPr lang="en-GB" dirty="0" smtClean="0"/>
              <a:t>A gel typically </a:t>
            </a:r>
            <a:r>
              <a:rPr lang="en-GB" dirty="0" smtClean="0"/>
              <a:t>forms </a:t>
            </a:r>
            <a:r>
              <a:rPr lang="en-GB" dirty="0"/>
              <a:t>directly on the surface of the corroding medium</a:t>
            </a:r>
          </a:p>
          <a:p>
            <a:r>
              <a:rPr lang="en-GB" dirty="0" smtClean="0"/>
              <a:t>Microfracturing from radiation damage </a:t>
            </a:r>
            <a:r>
              <a:rPr lang="en-GB" dirty="0" smtClean="0"/>
              <a:t>could increase </a:t>
            </a:r>
            <a:r>
              <a:rPr lang="en-GB" dirty="0" smtClean="0"/>
              <a:t>corrosion</a:t>
            </a:r>
          </a:p>
          <a:p>
            <a:r>
              <a:rPr lang="en-GB" dirty="0" smtClean="0"/>
              <a:t>Generally found that hydrous gel limits rate of corrosion: local equilibrium between water and gel and not water and glass</a:t>
            </a:r>
            <a:r>
              <a:rPr lang="en-GB" dirty="0" smtClean="0"/>
              <a:t>.</a:t>
            </a:r>
          </a:p>
          <a:p>
            <a:r>
              <a:rPr lang="en-GB" dirty="0" smtClean="0"/>
              <a:t>Corrosion takes 100,000’s years and even then Act and Tc largely remain immobilized in alteration products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660232" y="6021288"/>
            <a:ext cx="2376264" cy="3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err="1" smtClean="0"/>
              <a:t>Putnis</a:t>
            </a:r>
            <a:r>
              <a:rPr lang="en-GB" sz="600" dirty="0" smtClean="0"/>
              <a:t>: </a:t>
            </a:r>
            <a:r>
              <a:rPr lang="en-US" sz="600" dirty="0"/>
              <a:t>Transient Porosity Resulting from Fluid–Mineral Interaction and its </a:t>
            </a:r>
            <a:r>
              <a:rPr lang="en-US" sz="600" dirty="0" smtClean="0"/>
              <a:t>Consequences. </a:t>
            </a:r>
          </a:p>
          <a:p>
            <a:r>
              <a:rPr lang="en-US" sz="600" dirty="0" smtClean="0"/>
              <a:t>Reviews in Mineralogy </a:t>
            </a:r>
            <a:r>
              <a:rPr lang="en-US" sz="600" dirty="0"/>
              <a:t>and Geochemistry </a:t>
            </a:r>
            <a:r>
              <a:rPr lang="en-US" sz="600" dirty="0" smtClean="0"/>
              <a:t>80 </a:t>
            </a:r>
            <a:r>
              <a:rPr lang="en-US" sz="600" dirty="0"/>
              <a:t>pp. 1-23, </a:t>
            </a:r>
            <a:r>
              <a:rPr lang="en-US" sz="600" dirty="0" smtClean="0"/>
              <a:t>2015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15072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331197"/>
            <a:ext cx="8229600" cy="1143000"/>
          </a:xfrm>
        </p:spPr>
        <p:txBody>
          <a:bodyPr/>
          <a:lstStyle/>
          <a:p>
            <a:r>
              <a:rPr lang="en-CA" dirty="0" smtClean="0"/>
              <a:t>Corrosion of Glass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Glass corrosion: </a:t>
            </a:r>
          </a:p>
          <a:p>
            <a:pPr lvl="1"/>
            <a:r>
              <a:rPr lang="en-CA" dirty="0" smtClean="0"/>
              <a:t>e</a:t>
            </a:r>
            <a:r>
              <a:rPr lang="en-CA" dirty="0" smtClean="0"/>
              <a:t>ssentially </a:t>
            </a:r>
            <a:r>
              <a:rPr lang="en-CA" dirty="0" smtClean="0"/>
              <a:t>independent of Eh</a:t>
            </a:r>
            <a:r>
              <a:rPr lang="en-CA" dirty="0" smtClean="0"/>
              <a:t>.</a:t>
            </a:r>
          </a:p>
          <a:p>
            <a:pPr lvl="1"/>
            <a:r>
              <a:rPr lang="en-GB" dirty="0" smtClean="0"/>
              <a:t>alkalis/alkaline </a:t>
            </a:r>
            <a:r>
              <a:rPr lang="en-GB" dirty="0"/>
              <a:t>earths  [</a:t>
            </a:r>
            <a:r>
              <a:rPr lang="en-GB" baseline="30000" dirty="0"/>
              <a:t>137</a:t>
            </a:r>
            <a:r>
              <a:rPr lang="en-GB" dirty="0"/>
              <a:t>Cs, </a:t>
            </a:r>
            <a:r>
              <a:rPr lang="en-GB" baseline="30000" dirty="0"/>
              <a:t>90</a:t>
            </a:r>
            <a:r>
              <a:rPr lang="en-GB" dirty="0"/>
              <a:t>Sr, Na, Ca] ⇔ H</a:t>
            </a:r>
            <a:r>
              <a:rPr lang="en-GB" baseline="30000" dirty="0"/>
              <a:t>+ </a:t>
            </a:r>
            <a:r>
              <a:rPr lang="en-GB" dirty="0"/>
              <a:t>(+H</a:t>
            </a:r>
            <a:r>
              <a:rPr lang="en-GB" baseline="-25000" dirty="0"/>
              <a:t>2</a:t>
            </a:r>
            <a:r>
              <a:rPr lang="en-GB" dirty="0"/>
              <a:t>O) [leach and replace]</a:t>
            </a:r>
          </a:p>
          <a:p>
            <a:pPr lvl="1"/>
            <a:r>
              <a:rPr lang="en-GB" dirty="0" smtClean="0"/>
              <a:t>protons </a:t>
            </a:r>
            <a:r>
              <a:rPr lang="en-GB" dirty="0"/>
              <a:t>weaken glass framework</a:t>
            </a:r>
            <a:r>
              <a:rPr lang="en-GB" dirty="0" smtClean="0"/>
              <a:t>.</a:t>
            </a:r>
            <a:endParaRPr lang="en-CA" dirty="0" smtClean="0"/>
          </a:p>
          <a:p>
            <a:pPr lvl="1"/>
            <a:r>
              <a:rPr lang="en-CA" dirty="0" smtClean="0"/>
              <a:t>dependent on </a:t>
            </a:r>
            <a:r>
              <a:rPr lang="en-CA" i="1" dirty="0" smtClean="0"/>
              <a:t>a</a:t>
            </a:r>
            <a:r>
              <a:rPr lang="en-CA" baseline="-25000" dirty="0" smtClean="0"/>
              <a:t>SiO2</a:t>
            </a:r>
            <a:r>
              <a:rPr lang="en-CA" dirty="0" smtClean="0"/>
              <a:t> in </a:t>
            </a:r>
            <a:r>
              <a:rPr lang="en-CA" dirty="0" err="1" smtClean="0"/>
              <a:t>sol’n</a:t>
            </a:r>
            <a:endParaRPr lang="en-CA" dirty="0"/>
          </a:p>
          <a:p>
            <a:pPr lvl="2"/>
            <a:r>
              <a:rPr lang="en-CA" dirty="0" smtClean="0"/>
              <a:t>corrosion slows as [SiO</a:t>
            </a:r>
            <a:r>
              <a:rPr lang="en-CA" baseline="-25000" dirty="0" smtClean="0"/>
              <a:t>2</a:t>
            </a:r>
            <a:r>
              <a:rPr lang="en-CA" dirty="0" smtClean="0"/>
              <a:t>] in near fluid increases and a hydrated gel forms on the surface</a:t>
            </a:r>
          </a:p>
          <a:p>
            <a:r>
              <a:rPr lang="en-CA" dirty="0" smtClean="0"/>
              <a:t>Fate of RNs:</a:t>
            </a:r>
          </a:p>
          <a:p>
            <a:pPr lvl="1"/>
            <a:r>
              <a:rPr lang="en-CA" dirty="0" smtClean="0"/>
              <a:t>many cations retained in gel/alteration </a:t>
            </a:r>
            <a:r>
              <a:rPr lang="en-CA" dirty="0" smtClean="0"/>
              <a:t>products</a:t>
            </a:r>
          </a:p>
          <a:p>
            <a:pPr lvl="1"/>
            <a:r>
              <a:rPr lang="en-GB" dirty="0"/>
              <a:t>Some soluble ions react with iron corrosion phases (</a:t>
            </a:r>
            <a:r>
              <a:rPr lang="en-GB" dirty="0" err="1"/>
              <a:t>e.g</a:t>
            </a:r>
            <a:r>
              <a:rPr lang="en-GB" dirty="0"/>
              <a:t> </a:t>
            </a:r>
            <a:r>
              <a:rPr lang="en-GB" dirty="0" err="1"/>
              <a:t>Sr</a:t>
            </a:r>
            <a:r>
              <a:rPr lang="en-GB" dirty="0" smtClean="0"/>
              <a:t>)</a:t>
            </a:r>
            <a:endParaRPr lang="en-CA" dirty="0" smtClean="0"/>
          </a:p>
          <a:p>
            <a:pPr lvl="1"/>
            <a:r>
              <a:rPr lang="en-CA" dirty="0" smtClean="0"/>
              <a:t>next trap is the </a:t>
            </a:r>
            <a:r>
              <a:rPr lang="en-CA" dirty="0" smtClean="0"/>
              <a:t>clays, particularly for cations</a:t>
            </a:r>
            <a:endParaRPr lang="en-CA" dirty="0" smtClean="0"/>
          </a:p>
          <a:p>
            <a:pPr lvl="1"/>
            <a:r>
              <a:rPr lang="en-CA" dirty="0" smtClean="0"/>
              <a:t>less effective scavenging of anions: e.g</a:t>
            </a:r>
            <a:r>
              <a:rPr lang="en-CA" dirty="0" smtClean="0"/>
              <a:t>. </a:t>
            </a:r>
            <a:r>
              <a:rPr lang="en-CA" baseline="30000" dirty="0" smtClean="0"/>
              <a:t>129</a:t>
            </a:r>
            <a:r>
              <a:rPr lang="en-CA" dirty="0" smtClean="0"/>
              <a:t>I</a:t>
            </a:r>
            <a:r>
              <a:rPr lang="en-CA" baseline="30000" dirty="0" smtClean="0"/>
              <a:t>-</a:t>
            </a:r>
            <a:r>
              <a:rPr lang="en-CA" dirty="0" smtClean="0"/>
              <a:t>, </a:t>
            </a:r>
            <a:r>
              <a:rPr lang="en-CA" baseline="30000" dirty="0" smtClean="0"/>
              <a:t>36</a:t>
            </a:r>
            <a:r>
              <a:rPr lang="en-CA" dirty="0" smtClean="0"/>
              <a:t>Cl</a:t>
            </a:r>
            <a:r>
              <a:rPr lang="en-CA" baseline="30000" dirty="0" smtClean="0"/>
              <a:t>-</a:t>
            </a:r>
            <a:r>
              <a:rPr lang="en-CA" dirty="0" smtClean="0"/>
              <a:t>, </a:t>
            </a:r>
            <a:r>
              <a:rPr lang="en-CA" baseline="30000" dirty="0" smtClean="0"/>
              <a:t>79</a:t>
            </a:r>
            <a:r>
              <a:rPr lang="en-CA" dirty="0" smtClean="0"/>
              <a:t>Se</a:t>
            </a:r>
            <a:r>
              <a:rPr lang="en-CA" baseline="30000" dirty="0" smtClean="0"/>
              <a:t>2-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65853" y="0"/>
            <a:ext cx="1861890" cy="2152558"/>
            <a:chOff x="755576" y="4307366"/>
            <a:chExt cx="1861890" cy="215255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307366"/>
              <a:ext cx="1861890" cy="1593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97811" y="6090592"/>
              <a:ext cx="1577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Vitrified Waste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97549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ranyl carbon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70" y="2732386"/>
            <a:ext cx="2207730" cy="103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SNF corrosion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First: </a:t>
            </a:r>
            <a:r>
              <a:rPr lang="en-CA" dirty="0" smtClean="0"/>
              <a:t>activation/transmutation </a:t>
            </a:r>
            <a:r>
              <a:rPr lang="en-CA" dirty="0" smtClean="0"/>
              <a:t>products in cladding and structural materials, and then the fuel phases</a:t>
            </a:r>
          </a:p>
          <a:p>
            <a:r>
              <a:rPr lang="en-CA" dirty="0" smtClean="0"/>
              <a:t>UO</a:t>
            </a:r>
            <a:r>
              <a:rPr lang="en-CA" baseline="-25000" dirty="0" smtClean="0"/>
              <a:t>2</a:t>
            </a:r>
            <a:endParaRPr lang="en-CA" dirty="0" smtClean="0"/>
          </a:p>
          <a:p>
            <a:pPr lvl="1"/>
            <a:r>
              <a:rPr lang="en-CA" dirty="0" smtClean="0"/>
              <a:t>predominant phase in which </a:t>
            </a:r>
            <a:r>
              <a:rPr lang="en-CA" i="1" dirty="0" smtClean="0"/>
              <a:t>Act</a:t>
            </a:r>
            <a:r>
              <a:rPr lang="en-CA" dirty="0" smtClean="0"/>
              <a:t> and fission products are (mostly) in solid solution </a:t>
            </a:r>
          </a:p>
          <a:p>
            <a:pPr lvl="1"/>
            <a:r>
              <a:rPr lang="en-CA" dirty="0" smtClean="0"/>
              <a:t>U</a:t>
            </a:r>
            <a:r>
              <a:rPr lang="en-CA" baseline="30000" dirty="0" smtClean="0"/>
              <a:t>VI</a:t>
            </a:r>
            <a:r>
              <a:rPr lang="en-CA" dirty="0" smtClean="0"/>
              <a:t> highly soluble, U</a:t>
            </a:r>
            <a:r>
              <a:rPr lang="en-CA" baseline="30000" dirty="0" smtClean="0"/>
              <a:t>IV</a:t>
            </a:r>
            <a:r>
              <a:rPr lang="en-CA" dirty="0" smtClean="0"/>
              <a:t> not. </a:t>
            </a:r>
          </a:p>
          <a:p>
            <a:pPr lvl="2"/>
            <a:r>
              <a:rPr lang="en-CA" dirty="0" smtClean="0"/>
              <a:t>U</a:t>
            </a:r>
            <a:r>
              <a:rPr lang="en-CA" baseline="30000" dirty="0" smtClean="0"/>
              <a:t>VI</a:t>
            </a:r>
            <a:r>
              <a:rPr lang="en-CA" dirty="0" smtClean="0"/>
              <a:t> complexes readily e.g. UO</a:t>
            </a:r>
            <a:r>
              <a:rPr lang="en-CA" baseline="-25000" dirty="0" smtClean="0"/>
              <a:t>2</a:t>
            </a:r>
            <a:r>
              <a:rPr lang="en-CA" dirty="0" smtClean="0"/>
              <a:t>(CO</a:t>
            </a:r>
            <a:r>
              <a:rPr lang="en-CA" baseline="-25000" dirty="0" smtClean="0"/>
              <a:t>3</a:t>
            </a:r>
            <a:r>
              <a:rPr lang="en-CA" dirty="0" smtClean="0"/>
              <a:t>)</a:t>
            </a:r>
            <a:r>
              <a:rPr lang="en-CA" baseline="-25000" dirty="0" smtClean="0"/>
              <a:t>2</a:t>
            </a:r>
            <a:r>
              <a:rPr lang="en-CA" baseline="30000" dirty="0" smtClean="0"/>
              <a:t>2-</a:t>
            </a:r>
            <a:endParaRPr lang="en-CA" baseline="30000" dirty="0"/>
          </a:p>
          <a:p>
            <a:pPr lvl="1"/>
            <a:r>
              <a:rPr lang="en-CA" dirty="0" smtClean="0"/>
              <a:t>Groundwater usually expected to be reducing</a:t>
            </a:r>
          </a:p>
          <a:p>
            <a:pPr lvl="2"/>
            <a:r>
              <a:rPr lang="en-CA" dirty="0" smtClean="0"/>
              <a:t>Radiolysis can generate free O</a:t>
            </a:r>
            <a:r>
              <a:rPr lang="en-CA" baseline="-25000" dirty="0" smtClean="0"/>
              <a:t>2</a:t>
            </a:r>
          </a:p>
          <a:p>
            <a:pPr lvl="2"/>
            <a:r>
              <a:rPr lang="en-CA" dirty="0" smtClean="0"/>
              <a:t>Counteracted by H</a:t>
            </a:r>
            <a:r>
              <a:rPr lang="en-CA" baseline="-25000" dirty="0" smtClean="0"/>
              <a:t>2</a:t>
            </a:r>
            <a:r>
              <a:rPr lang="en-CA" dirty="0" smtClean="0"/>
              <a:t> from Fe corrosion</a:t>
            </a:r>
          </a:p>
          <a:p>
            <a:r>
              <a:rPr lang="en-CA" dirty="0" smtClean="0"/>
              <a:t>UO</a:t>
            </a:r>
            <a:r>
              <a:rPr lang="en-CA" baseline="-25000" dirty="0" smtClean="0"/>
              <a:t>2+</a:t>
            </a:r>
            <a:r>
              <a:rPr lang="en-CA" i="1" baseline="-25000" dirty="0" smtClean="0"/>
              <a:t>x</a:t>
            </a:r>
            <a:r>
              <a:rPr lang="en-CA" i="1" baseline="30000" dirty="0" smtClean="0"/>
              <a:t> </a:t>
            </a:r>
          </a:p>
          <a:p>
            <a:pPr lvl="1"/>
            <a:r>
              <a:rPr lang="en-CA" dirty="0" smtClean="0"/>
              <a:t>Radiation damaged </a:t>
            </a:r>
            <a:r>
              <a:rPr lang="en-CA" dirty="0" err="1" smtClean="0"/>
              <a:t>uraninite</a:t>
            </a:r>
            <a:r>
              <a:rPr lang="en-CA" dirty="0" smtClean="0"/>
              <a:t> UO</a:t>
            </a:r>
            <a:r>
              <a:rPr lang="en-CA" baseline="-25000" dirty="0" smtClean="0"/>
              <a:t>2+</a:t>
            </a:r>
            <a:r>
              <a:rPr lang="en-CA" i="1" baseline="-25000" dirty="0" smtClean="0"/>
              <a:t>x</a:t>
            </a:r>
            <a:r>
              <a:rPr lang="en-CA" dirty="0" smtClean="0"/>
              <a:t> becomes </a:t>
            </a:r>
            <a:r>
              <a:rPr lang="en-CA" dirty="0" err="1" smtClean="0"/>
              <a:t>coffinitized</a:t>
            </a:r>
            <a:r>
              <a:rPr lang="en-CA" dirty="0" smtClean="0"/>
              <a:t> (alteration to </a:t>
            </a:r>
            <a:r>
              <a:rPr lang="en-CA" dirty="0" err="1" smtClean="0"/>
              <a:t>coffinite</a:t>
            </a:r>
            <a:r>
              <a:rPr lang="en-CA" dirty="0" smtClean="0"/>
              <a:t> USiO</a:t>
            </a:r>
            <a:r>
              <a:rPr lang="en-CA" baseline="-25000" dirty="0" smtClean="0"/>
              <a:t>4 </a:t>
            </a:r>
            <a:r>
              <a:rPr lang="en-CA" dirty="0" smtClean="0"/>
              <a:t>in presence of groundwaters)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4005064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dirty="0"/>
              <a:t>↕</a:t>
            </a:r>
            <a:endParaRPr lang="en-C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642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Container corrosion </a:t>
            </a:r>
            <a:r>
              <a:rPr lang="en-CA" dirty="0" smtClean="0"/>
              <a:t>and near-field transport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steel, stainless steel container corrodes at </a:t>
            </a:r>
            <a:r>
              <a:rPr lang="en-CA" dirty="0" smtClean="0"/>
              <a:t>1</a:t>
            </a:r>
            <a:r>
              <a:rPr lang="en-CA" dirty="0" smtClean="0">
                <a:latin typeface="Symbol" panose="05050102010706020507" pitchFamily="18" charset="2"/>
              </a:rPr>
              <a:t>-</a:t>
            </a:r>
            <a:r>
              <a:rPr lang="en-CA" dirty="0" smtClean="0"/>
              <a:t>0.01 </a:t>
            </a:r>
            <a:r>
              <a:rPr lang="en-CA" dirty="0" smtClean="0">
                <a:latin typeface="Symbol" panose="05050102010706020507" pitchFamily="18" charset="2"/>
              </a:rPr>
              <a:t>m</a:t>
            </a:r>
            <a:r>
              <a:rPr lang="en-CA" dirty="0" smtClean="0"/>
              <a:t>m/year by water, generating H</a:t>
            </a:r>
            <a:r>
              <a:rPr lang="en-CA" baseline="-25000" dirty="0" smtClean="0"/>
              <a:t>2</a:t>
            </a:r>
            <a:r>
              <a:rPr lang="en-CA" dirty="0" smtClean="0"/>
              <a:t> in anoxic </a:t>
            </a:r>
            <a:r>
              <a:rPr lang="en-CA" dirty="0" smtClean="0"/>
              <a:t>conditions</a:t>
            </a:r>
          </a:p>
          <a:p>
            <a:r>
              <a:rPr lang="en-CA" dirty="0" smtClean="0"/>
              <a:t>copper canisters corrode with sulfide </a:t>
            </a:r>
            <a:endParaRPr lang="en-CA" dirty="0" smtClean="0"/>
          </a:p>
          <a:p>
            <a:r>
              <a:rPr lang="en-CA" dirty="0" smtClean="0"/>
              <a:t>bentonite absorbs many RN ions and has very low permeability 10</a:t>
            </a:r>
            <a:r>
              <a:rPr lang="en-CA" baseline="30000" dirty="0" smtClean="0"/>
              <a:t>-11</a:t>
            </a:r>
            <a:r>
              <a:rPr lang="en-CA" dirty="0" smtClean="0"/>
              <a:t> to 10</a:t>
            </a:r>
            <a:r>
              <a:rPr lang="en-CA" baseline="30000" dirty="0" smtClean="0"/>
              <a:t>-13</a:t>
            </a:r>
            <a:r>
              <a:rPr lang="en-CA" dirty="0" smtClean="0"/>
              <a:t> m/s</a:t>
            </a:r>
          </a:p>
          <a:p>
            <a:r>
              <a:rPr lang="en-CA" dirty="0" smtClean="0"/>
              <a:t>concrete plug to entrance has high fluid pH favouring </a:t>
            </a:r>
            <a:r>
              <a:rPr lang="en-CA" i="1" dirty="0" smtClean="0"/>
              <a:t>Act</a:t>
            </a:r>
            <a:r>
              <a:rPr lang="en-CA" dirty="0" smtClean="0"/>
              <a:t> retention</a:t>
            </a:r>
          </a:p>
          <a:p>
            <a:pPr lvl="1"/>
            <a:r>
              <a:rPr lang="en-CA" dirty="0" err="1" smtClean="0"/>
              <a:t>coprecipitation</a:t>
            </a:r>
            <a:r>
              <a:rPr lang="en-CA" dirty="0" smtClean="0"/>
              <a:t> </a:t>
            </a:r>
            <a:r>
              <a:rPr lang="en-CA" dirty="0"/>
              <a:t>of RNs </a:t>
            </a:r>
            <a:r>
              <a:rPr lang="en-CA" dirty="0" smtClean="0"/>
              <a:t>with calcite and other alteration products of cement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89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72" y="116811"/>
            <a:ext cx="864096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Geological Repository: a Question of Time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4258816" cy="4525963"/>
          </a:xfrm>
        </p:spPr>
        <p:txBody>
          <a:bodyPr/>
          <a:lstStyle/>
          <a:p>
            <a:r>
              <a:rPr lang="en-GB" dirty="0" smtClean="0"/>
              <a:t>No manmade structure has ever existed over such a  timescale</a:t>
            </a:r>
            <a:endParaRPr lang="en-GB" dirty="0"/>
          </a:p>
        </p:txBody>
      </p:sp>
      <p:pic>
        <p:nvPicPr>
          <p:cNvPr id="9218" name="Picture 2" descr="https://upload.wikimedia.org/wikipedia/commons/f/f8/Ice_Age_Tempera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45922"/>
            <a:ext cx="4565004" cy="30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9752" y="6597352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/>
              <a:t>CC BY-SA 3.0, https://commons.wikimedia.org/w/index.php?curid=466270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339753" y="4797152"/>
            <a:ext cx="3672407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48805" y="2996952"/>
            <a:ext cx="0" cy="86409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Barnenez front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t="18546" b="28919"/>
          <a:stretch/>
        </p:blipFill>
        <p:spPr bwMode="auto">
          <a:xfrm>
            <a:off x="5028414" y="1906142"/>
            <a:ext cx="1763292" cy="109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10060" y="2996952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err="1" smtClean="0"/>
              <a:t>NewPapillon</a:t>
            </a:r>
            <a:r>
              <a:rPr lang="en-US" sz="600" dirty="0" smtClean="0"/>
              <a:t> CC </a:t>
            </a:r>
            <a:r>
              <a:rPr lang="en-US" sz="600" dirty="0"/>
              <a:t>BY-SA 3.0, https://commons.wikimedia.org/w/index.php?curid=315515</a:t>
            </a:r>
            <a:endParaRPr lang="en-GB" sz="600" dirty="0"/>
          </a:p>
        </p:txBody>
      </p:sp>
      <p:sp>
        <p:nvSpPr>
          <p:cNvPr id="13" name="Rectangle 12"/>
          <p:cNvSpPr/>
          <p:nvPr/>
        </p:nvSpPr>
        <p:spPr>
          <a:xfrm>
            <a:off x="6901047" y="2227797"/>
            <a:ext cx="176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Barnenez</a:t>
            </a:r>
            <a:r>
              <a:rPr lang="en-GB" dirty="0" smtClean="0"/>
              <a:t>, Brittany, France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986994" y="1259811"/>
            <a:ext cx="1977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Oldest manmade</a:t>
            </a:r>
          </a:p>
          <a:p>
            <a:r>
              <a:rPr lang="en-GB" dirty="0" smtClean="0"/>
              <a:t>structure ~4800 BC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084168" y="4546388"/>
            <a:ext cx="275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NWMO goal: 400,000 years</a:t>
            </a:r>
          </a:p>
          <a:p>
            <a:r>
              <a:rPr lang="en-GB" dirty="0" smtClean="0"/>
              <a:t>(several glaciations)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4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far-field transport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GB" dirty="0"/>
              <a:t>Colloids (e.g. silica, </a:t>
            </a:r>
            <a:r>
              <a:rPr lang="en-GB" dirty="0" smtClean="0"/>
              <a:t>clay, DOC</a:t>
            </a:r>
            <a:r>
              <a:rPr lang="en-GB" dirty="0"/>
              <a:t>) can be a rapid means of far-field transport. Depends on host medium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low ionic strength favours colloid transport</a:t>
            </a:r>
            <a:endParaRPr lang="en-GB" dirty="0"/>
          </a:p>
          <a:p>
            <a:pPr lvl="1"/>
            <a:r>
              <a:rPr lang="en-GB" dirty="0"/>
              <a:t>e.g. Pu mobility in the Nevada Test site is attributed to colloidal transport (&gt;1 km in &lt;30 years via groundwater). (But flow rates very low through bentonite, and extremely fine pores act as colloidal filters</a:t>
            </a:r>
            <a:r>
              <a:rPr lang="en-GB" dirty="0" smtClean="0"/>
              <a:t>.)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5" descr="C:\Users\swainsoni\AppData\Local\Microsoft\Windows\Temporary Internet Files\Content.IE5\QPDVKRS5\image2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10261" r="4419" b="4336"/>
          <a:stretch/>
        </p:blipFill>
        <p:spPr bwMode="auto">
          <a:xfrm>
            <a:off x="6084168" y="5299207"/>
            <a:ext cx="2952428" cy="15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Importance of redox control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Most actinides have multiple ionization states, and the reduced forms are generally less </a:t>
            </a:r>
            <a:r>
              <a:rPr lang="en-GB" dirty="0" smtClean="0"/>
              <a:t>soluble U(VI) typically as uranyl ion UO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2+</a:t>
            </a:r>
            <a:r>
              <a:rPr lang="en-GB" dirty="0" smtClean="0"/>
              <a:t> complexes vs. relatively insoluble U(IV). </a:t>
            </a:r>
          </a:p>
          <a:p>
            <a:r>
              <a:rPr lang="en-GB" dirty="0" smtClean="0"/>
              <a:t>This </a:t>
            </a:r>
            <a:r>
              <a:rPr lang="en-GB" dirty="0"/>
              <a:t>is true of some fission products </a:t>
            </a:r>
            <a:r>
              <a:rPr lang="en-GB" dirty="0" smtClean="0"/>
              <a:t>Tc(VII) as </a:t>
            </a:r>
            <a:r>
              <a:rPr lang="en-GB" dirty="0" err="1" smtClean="0"/>
              <a:t>pertechnetate</a:t>
            </a:r>
            <a:r>
              <a:rPr lang="en-GB" dirty="0" smtClean="0"/>
              <a:t> TcO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- </a:t>
            </a:r>
            <a:r>
              <a:rPr lang="en-GB" dirty="0" smtClean="0"/>
              <a:t>vs</a:t>
            </a:r>
            <a:r>
              <a:rPr lang="en-GB" dirty="0"/>
              <a:t>. </a:t>
            </a:r>
            <a:r>
              <a:rPr lang="en-GB" dirty="0" smtClean="0"/>
              <a:t>Tc(IV)</a:t>
            </a:r>
          </a:p>
          <a:p>
            <a:r>
              <a:rPr lang="en-GB" dirty="0" smtClean="0"/>
              <a:t>Elements such as Cs, Co, </a:t>
            </a:r>
            <a:r>
              <a:rPr lang="en-GB" dirty="0" err="1" smtClean="0"/>
              <a:t>Sr</a:t>
            </a:r>
            <a:r>
              <a:rPr lang="en-GB" dirty="0" smtClean="0"/>
              <a:t>, I, C, Cl are relatively insensitive. </a:t>
            </a:r>
            <a:endParaRPr lang="en-GB" dirty="0" smtClean="0"/>
          </a:p>
          <a:p>
            <a:r>
              <a:rPr lang="en-GB" dirty="0" smtClean="0"/>
              <a:t>Anions </a:t>
            </a:r>
            <a:r>
              <a:rPr lang="en-GB" dirty="0" smtClean="0"/>
              <a:t>are harder to </a:t>
            </a:r>
            <a:r>
              <a:rPr lang="en-GB" dirty="0" smtClean="0"/>
              <a:t>retain: long term dose in reducing conditions dominated by Cl, I, Se etc.</a:t>
            </a:r>
            <a:endParaRPr lang="en-GB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34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Precipitation, co-precipitation, sorption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RNs can </a:t>
            </a:r>
            <a:r>
              <a:rPr lang="en-CA" i="1" dirty="0" smtClean="0"/>
              <a:t>precipitate</a:t>
            </a:r>
            <a:r>
              <a:rPr lang="en-CA" dirty="0" smtClean="0"/>
              <a:t> out in phases in which they are a major component as the solution reaches saturation with respect to them</a:t>
            </a:r>
          </a:p>
          <a:p>
            <a:r>
              <a:rPr lang="en-CA" dirty="0" smtClean="0"/>
              <a:t>RNs/products can be </a:t>
            </a:r>
            <a:r>
              <a:rPr lang="en-CA" i="1" dirty="0" smtClean="0"/>
              <a:t>co-precipitated</a:t>
            </a:r>
            <a:r>
              <a:rPr lang="en-CA" dirty="0" smtClean="0"/>
              <a:t> out as:</a:t>
            </a:r>
          </a:p>
          <a:p>
            <a:pPr lvl="1"/>
            <a:r>
              <a:rPr lang="en-CA" dirty="0" smtClean="0"/>
              <a:t>An </a:t>
            </a:r>
            <a:r>
              <a:rPr lang="en-CA" dirty="0"/>
              <a:t>inclusion </a:t>
            </a:r>
            <a:r>
              <a:rPr lang="en-CA" dirty="0" smtClean="0"/>
              <a:t>(a minor substituent in a solid solution); e.g. </a:t>
            </a:r>
            <a:r>
              <a:rPr lang="en-CA" dirty="0" err="1" smtClean="0"/>
              <a:t>Eu</a:t>
            </a:r>
            <a:r>
              <a:rPr lang="en-CA" dirty="0" smtClean="0"/>
              <a:t> for </a:t>
            </a:r>
            <a:r>
              <a:rPr lang="en-CA" dirty="0" err="1" smtClean="0"/>
              <a:t>Sr</a:t>
            </a:r>
            <a:r>
              <a:rPr lang="en-CA" dirty="0" smtClean="0"/>
              <a:t>/Ca; Ra for Ba/</a:t>
            </a:r>
            <a:r>
              <a:rPr lang="en-CA" dirty="0" err="1" smtClean="0"/>
              <a:t>Sr</a:t>
            </a:r>
            <a:r>
              <a:rPr lang="en-CA" dirty="0" smtClean="0"/>
              <a:t> in </a:t>
            </a:r>
            <a:r>
              <a:rPr lang="en-CA" i="1" dirty="0" smtClean="0"/>
              <a:t>M</a:t>
            </a:r>
            <a:r>
              <a:rPr lang="en-CA" dirty="0" smtClean="0"/>
              <a:t>SO</a:t>
            </a:r>
            <a:r>
              <a:rPr lang="en-CA" baseline="-25000" dirty="0" smtClean="0"/>
              <a:t>4</a:t>
            </a:r>
          </a:p>
          <a:p>
            <a:pPr lvl="1"/>
            <a:r>
              <a:rPr lang="en-CA" dirty="0" smtClean="0"/>
              <a:t>An occlusion: physically </a:t>
            </a:r>
            <a:r>
              <a:rPr lang="en-CA" dirty="0"/>
              <a:t>trapped </a:t>
            </a:r>
            <a:r>
              <a:rPr lang="en-CA" dirty="0" smtClean="0"/>
              <a:t>inside</a:t>
            </a:r>
          </a:p>
          <a:p>
            <a:r>
              <a:rPr lang="en-CA" dirty="0" smtClean="0"/>
              <a:t>RNs can be </a:t>
            </a:r>
            <a:r>
              <a:rPr lang="en-CA" dirty="0" err="1" smtClean="0"/>
              <a:t>sorbed</a:t>
            </a:r>
            <a:r>
              <a:rPr lang="en-CA" dirty="0" smtClean="0"/>
              <a:t> onto the </a:t>
            </a:r>
            <a:r>
              <a:rPr lang="en-CA" dirty="0"/>
              <a:t>surface of a precipitate. Effect proportional to available surface area.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1009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Processes</a:t>
            </a:r>
            <a:r>
              <a:rPr lang="en-GB" dirty="0" smtClean="0">
                <a:sym typeface="Wingdings" panose="05000000000000000000" pitchFamily="2" charset="2"/>
              </a:rPr>
              <a:t>: (ab)</a:t>
            </a:r>
            <a:r>
              <a:rPr lang="en-GB" dirty="0" smtClean="0"/>
              <a:t>adsorption-desorption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GB" dirty="0" smtClean="0"/>
              <a:t>Sorption onto mineral surfaces. Can be good or bad:</a:t>
            </a:r>
          </a:p>
          <a:p>
            <a:pPr lvl="1"/>
            <a:r>
              <a:rPr lang="en-GB" dirty="0" smtClean="0"/>
              <a:t>“FIXED”: </a:t>
            </a:r>
            <a:r>
              <a:rPr lang="en-GB" dirty="0"/>
              <a:t>Fine pores, and high surface-area minerals </a:t>
            </a:r>
            <a:r>
              <a:rPr lang="en-GB" dirty="0" smtClean="0"/>
              <a:t>(e.g. clays minerals)</a:t>
            </a:r>
          </a:p>
          <a:p>
            <a:pPr lvl="1"/>
            <a:r>
              <a:rPr lang="en-GB" dirty="0" smtClean="0"/>
              <a:t>RETARDED: repeated adsorption-desorption of ions means they frequently move more slowly than the flow rate</a:t>
            </a:r>
            <a:endParaRPr lang="en-GB" dirty="0"/>
          </a:p>
          <a:p>
            <a:pPr lvl="1"/>
            <a:r>
              <a:rPr lang="en-GB" dirty="0" smtClean="0"/>
              <a:t>MOBILE: Colloids (particles &lt; 1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m), may be transported by flow (if exists)</a:t>
            </a:r>
          </a:p>
        </p:txBody>
      </p:sp>
      <p:pic>
        <p:nvPicPr>
          <p:cNvPr id="5" name="Picture 4" descr="C:\Users\swainsoni\AppData\Local\Microsoft\Windows\Temporary Internet Files\Content.IE5\QPDVKRS5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69" y="3789040"/>
            <a:ext cx="503334" cy="5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wrong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5" y="5020194"/>
            <a:ext cx="497038" cy="4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swainsoni\AppData\Local\Microsoft\Windows\Temporary Internet Files\Content.IE5\QPDVKRS5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503334" cy="5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 of radionuclides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Transport of RNs in groundwater:</a:t>
            </a:r>
          </a:p>
          <a:p>
            <a:r>
              <a:rPr lang="en-GB" dirty="0" smtClean="0"/>
              <a:t>Flow in channels (current) can be minimized by</a:t>
            </a:r>
          </a:p>
          <a:p>
            <a:pPr lvl="1"/>
            <a:r>
              <a:rPr lang="en-GB" dirty="0" smtClean="0"/>
              <a:t>Reducing channel width</a:t>
            </a:r>
          </a:p>
          <a:p>
            <a:pPr lvl="1"/>
            <a:r>
              <a:rPr lang="en-GB" dirty="0" smtClean="0"/>
              <a:t>Tortuous pathways</a:t>
            </a:r>
          </a:p>
          <a:p>
            <a:pPr lvl="1"/>
            <a:r>
              <a:rPr lang="en-GB" dirty="0" smtClean="0"/>
              <a:t>Reducing connectivity of cracks</a:t>
            </a:r>
          </a:p>
          <a:p>
            <a:r>
              <a:rPr lang="en-GB" dirty="0" smtClean="0"/>
              <a:t>In the absence of flow;</a:t>
            </a:r>
          </a:p>
          <a:p>
            <a:pPr lvl="1"/>
            <a:r>
              <a:rPr lang="en-GB" dirty="0" smtClean="0"/>
              <a:t>transport is by molecular diffusion driven by chemical gradients (potentials); i.e. </a:t>
            </a:r>
            <a:r>
              <a:rPr lang="en-GB" dirty="0" smtClean="0"/>
              <a:t>slow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961051" y="3429000"/>
            <a:ext cx="432048" cy="9712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421037" y="3429000"/>
            <a:ext cx="17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Pick rock type,</a:t>
            </a:r>
          </a:p>
          <a:p>
            <a:r>
              <a:rPr lang="en-GB" dirty="0" smtClean="0"/>
              <a:t>location carefully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4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Cement/Concrete degradation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13539"/>
            <a:ext cx="8928992" cy="49278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dirty="0" smtClean="0"/>
              <a:t>A variety of chemical attacks causing mostly expansive pressures leading to failure and more attack by water:</a:t>
            </a:r>
          </a:p>
          <a:p>
            <a:r>
              <a:rPr lang="en-CA" dirty="0" smtClean="0"/>
              <a:t>sulphate attack: </a:t>
            </a:r>
          </a:p>
          <a:p>
            <a:pPr lvl="1"/>
            <a:r>
              <a:rPr lang="en-CA" dirty="0" smtClean="0"/>
              <a:t>sulphate-resistant cements exist but they are not sulphate-proof</a:t>
            </a:r>
          </a:p>
          <a:p>
            <a:pPr lvl="2"/>
            <a:r>
              <a:rPr lang="en-CA" dirty="0" smtClean="0"/>
              <a:t>precipitation of </a:t>
            </a:r>
            <a:r>
              <a:rPr lang="en-CA" dirty="0" err="1" smtClean="0"/>
              <a:t>ettringite</a:t>
            </a:r>
            <a:r>
              <a:rPr lang="en-CA" dirty="0" smtClean="0"/>
              <a:t> generates pore pressure</a:t>
            </a:r>
          </a:p>
          <a:p>
            <a:pPr lvl="2"/>
            <a:r>
              <a:rPr lang="en-CA" dirty="0" smtClean="0"/>
              <a:t>Mine paste backfill failure in sulphide mines</a:t>
            </a:r>
          </a:p>
          <a:p>
            <a:r>
              <a:rPr lang="en-CA" dirty="0" smtClean="0"/>
              <a:t>chloride attack: brines</a:t>
            </a:r>
          </a:p>
          <a:p>
            <a:r>
              <a:rPr lang="en-CA" dirty="0" err="1" smtClean="0"/>
              <a:t>carbonatation</a:t>
            </a:r>
            <a:r>
              <a:rPr lang="en-CA" dirty="0" smtClean="0"/>
              <a:t>: CO</a:t>
            </a:r>
            <a:r>
              <a:rPr lang="en-CA" baseline="-25000" dirty="0" smtClean="0"/>
              <a:t>2</a:t>
            </a:r>
          </a:p>
          <a:p>
            <a:r>
              <a:rPr lang="en-CA" dirty="0" smtClean="0"/>
              <a:t>ASR: reaction between silica in aggregates and alkalis within cement </a:t>
            </a:r>
            <a:r>
              <a:rPr lang="en-CA" dirty="0" err="1" smtClean="0"/>
              <a:t>porewater</a:t>
            </a:r>
            <a:r>
              <a:rPr lang="en-CA" dirty="0" smtClean="0"/>
              <a:t> causes aggregate expansion and failure of matrix</a:t>
            </a:r>
          </a:p>
          <a:p>
            <a:pPr marL="0" indent="0">
              <a:buNone/>
            </a:pPr>
            <a:r>
              <a:rPr lang="en-CA" dirty="0" smtClean="0"/>
              <a:t>Effects:</a:t>
            </a:r>
          </a:p>
          <a:p>
            <a:r>
              <a:rPr lang="en-CA" dirty="0" smtClean="0"/>
              <a:t>RNs in groundwater can </a:t>
            </a:r>
            <a:r>
              <a:rPr lang="en-CA" dirty="0" err="1" smtClean="0"/>
              <a:t>copreciptate</a:t>
            </a:r>
            <a:r>
              <a:rPr lang="en-CA" dirty="0" smtClean="0"/>
              <a:t> in cement alteration products from structural concrete (plugs </a:t>
            </a:r>
            <a:r>
              <a:rPr lang="en-CA" dirty="0" err="1" smtClean="0"/>
              <a:t>etc</a:t>
            </a:r>
            <a:r>
              <a:rPr lang="en-CA" dirty="0" smtClean="0"/>
              <a:t>)</a:t>
            </a:r>
          </a:p>
          <a:p>
            <a:r>
              <a:rPr lang="en-CA" dirty="0" smtClean="0"/>
              <a:t>RNs can be leached from cemented waste into groundwater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34968" y="1220744"/>
            <a:ext cx="867406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A" sz="3200" dirty="0"/>
              <a:t>Concrete = cement + water + </a:t>
            </a:r>
            <a:r>
              <a:rPr lang="en-CA" sz="3200" dirty="0" smtClean="0"/>
              <a:t>aggregate + additives</a:t>
            </a:r>
            <a:endParaRPr lang="en-CA" sz="3200" dirty="0"/>
          </a:p>
        </p:txBody>
      </p:sp>
      <p:pic>
        <p:nvPicPr>
          <p:cNvPr id="1026" name="Picture 2" descr="https://upload.wikimedia.org/wikipedia/commons/9/98/CaOH2S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23" y="2996952"/>
            <a:ext cx="1408290" cy="119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…on the other hand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en-GB" dirty="0" smtClean="0"/>
              <a:t>400,000 years is nothing in geological time.</a:t>
            </a:r>
          </a:p>
          <a:p>
            <a:r>
              <a:rPr lang="en-GB" dirty="0" smtClean="0"/>
              <a:t>Can look to geological formations that are stable</a:t>
            </a:r>
          </a:p>
          <a:p>
            <a:r>
              <a:rPr lang="en-GB" dirty="0" smtClean="0"/>
              <a:t>Can look to geological phases that are stable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2051646" cy="39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26113" y="515719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88024" y="4869160"/>
            <a:ext cx="128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Oldest Rock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92080" y="3429000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2005" y="3100318"/>
            <a:ext cx="139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Oklo</a:t>
            </a:r>
            <a:r>
              <a:rPr lang="en-GB" dirty="0" smtClean="0"/>
              <a:t> Reactor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3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Geosphere</a:t>
            </a:r>
            <a:r>
              <a:rPr lang="en-GB" dirty="0"/>
              <a:t>–</a:t>
            </a:r>
            <a:r>
              <a:rPr lang="en-GB" dirty="0" smtClean="0"/>
              <a:t>Biosphere</a:t>
            </a:r>
            <a:endParaRPr lang="en-GB" dirty="0"/>
          </a:p>
        </p:txBody>
      </p:sp>
      <p:pic>
        <p:nvPicPr>
          <p:cNvPr id="12292" name="Picture 4" descr="C:\Users\swainsoni\AppData\Local\Microsoft\Windows\Temporary Internet Files\Content.IE5\B72LM4WX\fig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2880244" cy="15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swainsoni\AppData\Local\Microsoft\Windows\Temporary Internet Files\Content.IE5\QPDVKRS5\water_cycl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491000" cy="402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5518" y="539877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Aim of geological storage:</a:t>
            </a:r>
            <a:r>
              <a:rPr lang="en-GB" dirty="0" smtClean="0"/>
              <a:t> Isolate nuclear waste deep in the geosphere</a:t>
            </a:r>
          </a:p>
          <a:p>
            <a:r>
              <a:rPr lang="en-GB" b="1" dirty="0" smtClean="0"/>
              <a:t>Principal </a:t>
            </a:r>
            <a:r>
              <a:rPr lang="en-GB" b="1" dirty="0"/>
              <a:t>geosphere–biosphere </a:t>
            </a:r>
            <a:r>
              <a:rPr lang="en-GB" b="1" dirty="0" smtClean="0"/>
              <a:t>coupler: </a:t>
            </a:r>
            <a:r>
              <a:rPr lang="en-GB" dirty="0" smtClean="0"/>
              <a:t>groundwater</a:t>
            </a:r>
            <a:endParaRPr lang="en-GB" dirty="0"/>
          </a:p>
        </p:txBody>
      </p:sp>
      <p:pic>
        <p:nvPicPr>
          <p:cNvPr id="12" name="Picture 11" descr="C:\Users\swainsoni\AppData\Local\Microsoft\Windows\Temporary Internet Files\Content.IE5\QPDVKRS5\stock-photo-grungy-barrel-or-drum-of-radioactive-nuclear-waste-isolated-on-white-219907639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7065" r="28841" b="6495"/>
          <a:stretch/>
        </p:blipFill>
        <p:spPr bwMode="auto">
          <a:xfrm>
            <a:off x="5148064" y="4869160"/>
            <a:ext cx="205780" cy="3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swainsoni\AppData\Local\Microsoft\Windows\Temporary Internet Files\Content.IE5\QPDVKRS5\stock-photo-grungy-barrel-or-drum-of-radioactive-nuclear-waste-isolated-on-white-219907639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7065" r="28841" b="6495"/>
          <a:stretch/>
        </p:blipFill>
        <p:spPr bwMode="auto">
          <a:xfrm>
            <a:off x="4860032" y="4840702"/>
            <a:ext cx="205780" cy="3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swainsoni\AppData\Local\Microsoft\Windows\Temporary Internet Files\Content.IE5\QPDVKRS5\stock-photo-grungy-barrel-or-drum-of-radioactive-nuclear-waste-isolated-on-white-219907639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7065" r="28841" b="6495"/>
          <a:stretch/>
        </p:blipFill>
        <p:spPr bwMode="auto">
          <a:xfrm>
            <a:off x="4634869" y="4794405"/>
            <a:ext cx="205780" cy="3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3353" y="6205383"/>
            <a:ext cx="671568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No such thing as a sealed system, but aim for </a:t>
            </a:r>
            <a:r>
              <a:rPr lang="en-CA" dirty="0" err="1" smtClean="0">
                <a:latin typeface="Symbol" panose="05050102010706020507" pitchFamily="18" charset="2"/>
              </a:rPr>
              <a:t>t</a:t>
            </a:r>
            <a:r>
              <a:rPr lang="en-CA" baseline="-25000" dirty="0" err="1" smtClean="0"/>
              <a:t>RN</a:t>
            </a:r>
            <a:r>
              <a:rPr lang="en-CA" baseline="-25000" dirty="0" smtClean="0"/>
              <a:t> </a:t>
            </a:r>
            <a:r>
              <a:rPr lang="en-CA" dirty="0" smtClean="0"/>
              <a:t>~ 10t</a:t>
            </a:r>
            <a:r>
              <a:rPr lang="en-CA" baseline="-25000" dirty="0" smtClean="0"/>
              <a:t>1/2 </a:t>
            </a:r>
            <a:r>
              <a:rPr lang="en-CA" dirty="0" smtClean="0"/>
              <a:t>for most RNs</a:t>
            </a:r>
            <a:endParaRPr lang="en-CA" baseline="-25000" dirty="0"/>
          </a:p>
        </p:txBody>
      </p:sp>
    </p:spTree>
    <p:extLst>
      <p:ext uri="{BB962C8B-B14F-4D97-AF65-F5344CB8AC3E}">
        <p14:creationId xmlns:p14="http://schemas.microsoft.com/office/powerpoint/2010/main" val="19827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Geological Storage Criteria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Geologically stable</a:t>
            </a:r>
          </a:p>
          <a:p>
            <a:r>
              <a:rPr lang="en-CA" dirty="0"/>
              <a:t>Unlikely to be disturbed by future mining</a:t>
            </a:r>
          </a:p>
          <a:p>
            <a:r>
              <a:rPr lang="en-CA" dirty="0" smtClean="0"/>
              <a:t>Very low groundwater circulation</a:t>
            </a:r>
          </a:p>
          <a:p>
            <a:r>
              <a:rPr lang="en-CA" dirty="0" smtClean="0"/>
              <a:t>Groundwater chemistry favourable </a:t>
            </a:r>
            <a:r>
              <a:rPr lang="en-CA" dirty="0" err="1" smtClean="0"/>
              <a:t>wrt</a:t>
            </a:r>
            <a:r>
              <a:rPr lang="en-CA" dirty="0" smtClean="0"/>
              <a:t> corrosion: salinity, Eh</a:t>
            </a:r>
          </a:p>
          <a:p>
            <a:r>
              <a:rPr lang="en-CA" dirty="0" smtClean="0"/>
              <a:t>Designed with multiple features to retard corrosion and transport of RNs, particularly toxic Act</a:t>
            </a:r>
          </a:p>
          <a:p>
            <a:r>
              <a:rPr lang="en-CA" dirty="0" smtClean="0"/>
              <a:t>Designed to ensure heat flow from HLW does not affect the </a:t>
            </a:r>
            <a:r>
              <a:rPr lang="en-CA" dirty="0" err="1" smtClean="0"/>
              <a:t>bariers</a:t>
            </a:r>
            <a:endParaRPr lang="en-CA" dirty="0" smtClean="0"/>
          </a:p>
          <a:p>
            <a:r>
              <a:rPr lang="en-CA" dirty="0" smtClean="0"/>
              <a:t>Sufficient surface access in a willing community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24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Oklo</a:t>
            </a:r>
            <a:r>
              <a:rPr lang="en-GB" dirty="0" smtClean="0"/>
              <a:t> Natural Reactors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347926" cy="511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Oklo</a:t>
            </a:r>
            <a:r>
              <a:rPr lang="en-GB" dirty="0" smtClean="0"/>
              <a:t>: the Reactor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i="1" dirty="0"/>
              <a:t>Fuel Design</a:t>
            </a:r>
          </a:p>
          <a:p>
            <a:r>
              <a:rPr lang="en-GB" i="1" dirty="0" smtClean="0"/>
              <a:t>Fuel phase: </a:t>
            </a:r>
            <a:r>
              <a:rPr lang="en-GB" dirty="0" err="1" smtClean="0"/>
              <a:t>uraninite</a:t>
            </a:r>
            <a:r>
              <a:rPr lang="en-GB" dirty="0" smtClean="0"/>
              <a:t>: UO</a:t>
            </a:r>
            <a:r>
              <a:rPr lang="en-GB" baseline="-25000" dirty="0" smtClean="0"/>
              <a:t>2</a:t>
            </a:r>
            <a:r>
              <a:rPr lang="en-GB" dirty="0" smtClean="0"/>
              <a:t>–U</a:t>
            </a:r>
            <a:r>
              <a:rPr lang="en-GB" baseline="-25000" dirty="0" smtClean="0"/>
              <a:t>3</a:t>
            </a:r>
            <a:r>
              <a:rPr lang="en-GB" dirty="0" smtClean="0"/>
              <a:t>O</a:t>
            </a:r>
            <a:r>
              <a:rPr lang="en-GB" baseline="-25000" dirty="0" smtClean="0"/>
              <a:t>8</a:t>
            </a:r>
            <a:endParaRPr lang="en-GB" dirty="0" smtClean="0"/>
          </a:p>
          <a:p>
            <a:r>
              <a:rPr lang="en-GB" i="1" dirty="0" smtClean="0"/>
              <a:t>Fuel type: ~</a:t>
            </a:r>
            <a:r>
              <a:rPr lang="en-GB" dirty="0" smtClean="0"/>
              <a:t>25–75% dispersion in porous SiO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</a:p>
          <a:p>
            <a:r>
              <a:rPr lang="en-GB" i="1" dirty="0" smtClean="0"/>
              <a:t>Enrichment:</a:t>
            </a:r>
            <a:r>
              <a:rPr lang="en-GB" dirty="0" smtClean="0"/>
              <a:t> (@</a:t>
            </a:r>
            <a:r>
              <a:rPr lang="en-GB" dirty="0"/>
              <a:t>1940±40Ma) </a:t>
            </a:r>
            <a:r>
              <a:rPr lang="en-GB" baseline="30000" dirty="0"/>
              <a:t>235</a:t>
            </a:r>
            <a:r>
              <a:rPr lang="en-GB" dirty="0"/>
              <a:t>U/</a:t>
            </a:r>
            <a:r>
              <a:rPr lang="en-GB" baseline="30000" dirty="0"/>
              <a:t>238</a:t>
            </a:r>
            <a:r>
              <a:rPr lang="en-GB" dirty="0"/>
              <a:t>U </a:t>
            </a:r>
            <a:r>
              <a:rPr lang="en-GB" dirty="0" smtClean="0"/>
              <a:t>~ 3.7% (~modern </a:t>
            </a:r>
            <a:r>
              <a:rPr lang="en-GB" dirty="0"/>
              <a:t>LEU </a:t>
            </a:r>
            <a:r>
              <a:rPr lang="en-GB" dirty="0" smtClean="0"/>
              <a:t>fuel)</a:t>
            </a:r>
          </a:p>
          <a:p>
            <a:r>
              <a:rPr lang="en-GB" i="1" dirty="0" smtClean="0"/>
              <a:t>Cladding</a:t>
            </a:r>
            <a:r>
              <a:rPr lang="en-GB" i="1" dirty="0"/>
              <a:t>:</a:t>
            </a:r>
            <a:r>
              <a:rPr lang="en-GB" dirty="0"/>
              <a:t> </a:t>
            </a:r>
            <a:r>
              <a:rPr lang="en-GB" dirty="0" smtClean="0"/>
              <a:t>None</a:t>
            </a:r>
          </a:p>
          <a:p>
            <a:pPr marL="0" indent="0" algn="ctr">
              <a:buNone/>
            </a:pPr>
            <a:r>
              <a:rPr lang="en-GB" i="1" dirty="0" smtClean="0"/>
              <a:t>Reactivity and Coolant</a:t>
            </a:r>
            <a:endParaRPr lang="en-GB" i="1" dirty="0"/>
          </a:p>
          <a:p>
            <a:r>
              <a:rPr lang="en-GB" i="1" dirty="0" smtClean="0"/>
              <a:t>Moderator: </a:t>
            </a:r>
            <a:r>
              <a:rPr lang="en-GB" dirty="0" smtClean="0"/>
              <a:t>Light water</a:t>
            </a:r>
          </a:p>
          <a:p>
            <a:r>
              <a:rPr lang="en-GB" i="1" dirty="0" smtClean="0"/>
              <a:t>Coolant: </a:t>
            </a:r>
            <a:r>
              <a:rPr lang="en-GB" dirty="0" smtClean="0"/>
              <a:t>Pressurized light water (</a:t>
            </a:r>
            <a:r>
              <a:rPr lang="en-GB" i="1" dirty="0" smtClean="0"/>
              <a:t>P</a:t>
            </a:r>
            <a:r>
              <a:rPr lang="en-GB" dirty="0" smtClean="0"/>
              <a:t> = 3–5 km, natural circulation)</a:t>
            </a:r>
          </a:p>
          <a:p>
            <a:r>
              <a:rPr lang="en-GB" i="1" dirty="0" smtClean="0"/>
              <a:t>Reactivity: </a:t>
            </a:r>
            <a:r>
              <a:rPr lang="en-GB" dirty="0" smtClean="0"/>
              <a:t>Negative </a:t>
            </a:r>
            <a:r>
              <a:rPr lang="en-GB" dirty="0"/>
              <a:t>void, temperature coefficients (passively </a:t>
            </a:r>
            <a:r>
              <a:rPr lang="en-GB" dirty="0" smtClean="0"/>
              <a:t>safe</a:t>
            </a:r>
            <a:r>
              <a:rPr lang="en-GB" dirty="0"/>
              <a:t>)</a:t>
            </a:r>
          </a:p>
          <a:p>
            <a:r>
              <a:rPr lang="en-GB" i="1" dirty="0" smtClean="0"/>
              <a:t>Absorbers: </a:t>
            </a:r>
            <a:r>
              <a:rPr lang="en-GB" dirty="0" smtClean="0"/>
              <a:t>Concentration low. Slow ingrowth of neutron poisons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471" y="5949280"/>
            <a:ext cx="4064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CR Physique </a:t>
            </a:r>
            <a:r>
              <a:rPr lang="en-GB" dirty="0" smtClean="0"/>
              <a:t>3 2002 839-849</a:t>
            </a:r>
          </a:p>
          <a:p>
            <a:r>
              <a:rPr lang="en-GB" dirty="0" smtClean="0"/>
              <a:t>http</a:t>
            </a:r>
            <a:r>
              <a:rPr lang="en-GB" dirty="0"/>
              <a:t>://arxiv.org/pdf/hep-ph/0506186.pdf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8593" y="6011996"/>
            <a:ext cx="421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Bruno &amp; Ewing  Elements 2:343-349 (2006)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34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24760</TotalTime>
  <Words>2405</Words>
  <Application>Microsoft Office PowerPoint</Application>
  <PresentationFormat>On-screen Show (4:3)</PresentationFormat>
  <Paragraphs>294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Symbol</vt:lpstr>
      <vt:lpstr>Times New Roman</vt:lpstr>
      <vt:lpstr>Wingdings</vt:lpstr>
      <vt:lpstr>Office Theme</vt:lpstr>
      <vt:lpstr>Wasteform Science II</vt:lpstr>
      <vt:lpstr>Alternative disposal suggestions</vt:lpstr>
      <vt:lpstr>Geological storage</vt:lpstr>
      <vt:lpstr>Geological Repository: a Question of Time</vt:lpstr>
      <vt:lpstr>…on the other hand</vt:lpstr>
      <vt:lpstr>Geosphere–Biosphere</vt:lpstr>
      <vt:lpstr>Geological Storage Criteria</vt:lpstr>
      <vt:lpstr>The Oklo Natural Reactors</vt:lpstr>
      <vt:lpstr>Oklo: the Reactor Design</vt:lpstr>
      <vt:lpstr>Fate of Radionuclides. Oklo: Geological Repository Design</vt:lpstr>
      <vt:lpstr>PowerPoint Presentation</vt:lpstr>
      <vt:lpstr>Crystalline rock</vt:lpstr>
      <vt:lpstr>Crystalline Rock</vt:lpstr>
      <vt:lpstr>Permeability</vt:lpstr>
      <vt:lpstr>Fractures/joints etc</vt:lpstr>
      <vt:lpstr>Rock strength</vt:lpstr>
      <vt:lpstr>Welded Tuff</vt:lpstr>
      <vt:lpstr>salt</vt:lpstr>
      <vt:lpstr>Salt</vt:lpstr>
      <vt:lpstr>Salt: ductility</vt:lpstr>
      <vt:lpstr>Forms of salt deposits</vt:lpstr>
      <vt:lpstr>Salt</vt:lpstr>
      <vt:lpstr>CLays</vt:lpstr>
      <vt:lpstr>Clay Definitions</vt:lpstr>
      <vt:lpstr>Clay</vt:lpstr>
      <vt:lpstr>Clays</vt:lpstr>
      <vt:lpstr>Multiple Barriers </vt:lpstr>
      <vt:lpstr>Multiple Barrier Concept: e.g. crystalline rock</vt:lpstr>
      <vt:lpstr>Multiple barrier model for crystalline repositories</vt:lpstr>
      <vt:lpstr>Smectite Group as a Barrier Layer</vt:lpstr>
      <vt:lpstr>Swelling Pressure</vt:lpstr>
      <vt:lpstr>Percolation</vt:lpstr>
      <vt:lpstr>long-term processes in nuclear waste</vt:lpstr>
      <vt:lpstr>Temperature Effects of HLW</vt:lpstr>
      <vt:lpstr>Temperature Effects on Repository</vt:lpstr>
      <vt:lpstr>Corrosion of glass</vt:lpstr>
      <vt:lpstr>Corrosion of Glass</vt:lpstr>
      <vt:lpstr>SNF corrosion</vt:lpstr>
      <vt:lpstr>Container corrosion and near-field transport</vt:lpstr>
      <vt:lpstr>Potential far-field transport</vt:lpstr>
      <vt:lpstr>Importance of redox control</vt:lpstr>
      <vt:lpstr>Precipitation, co-precipitation, sorption</vt:lpstr>
      <vt:lpstr>Processes: (ab)adsorption-desorption</vt:lpstr>
      <vt:lpstr>Transport of radionuclides</vt:lpstr>
      <vt:lpstr>Cement/Concrete degradation</vt:lpstr>
    </vt:vector>
  </TitlesOfParts>
  <Company>IAEA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SWAINSON, Ian</dc:creator>
  <cp:lastModifiedBy>IAEA</cp:lastModifiedBy>
  <cp:revision>403</cp:revision>
  <cp:lastPrinted>2016-09-06T13:31:23Z</cp:lastPrinted>
  <dcterms:created xsi:type="dcterms:W3CDTF">2016-08-02T07:50:16Z</dcterms:created>
  <dcterms:modified xsi:type="dcterms:W3CDTF">2016-09-13T07:11:12Z</dcterms:modified>
</cp:coreProperties>
</file>