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264" r:id="rId2"/>
    <p:sldId id="268" r:id="rId3"/>
    <p:sldId id="266" r:id="rId4"/>
    <p:sldId id="269" r:id="rId5"/>
    <p:sldId id="270" r:id="rId6"/>
    <p:sldId id="272" r:id="rId7"/>
    <p:sldId id="273" r:id="rId8"/>
    <p:sldId id="275" r:id="rId9"/>
    <p:sldId id="276" r:id="rId10"/>
    <p:sldId id="278" r:id="rId11"/>
    <p:sldId id="279" r:id="rId12"/>
    <p:sldId id="280" r:id="rId13"/>
    <p:sldId id="288" r:id="rId14"/>
    <p:sldId id="281" r:id="rId15"/>
    <p:sldId id="282" r:id="rId16"/>
    <p:sldId id="283" r:id="rId17"/>
    <p:sldId id="284" r:id="rId18"/>
    <p:sldId id="285" r:id="rId19"/>
    <p:sldId id="289" r:id="rId20"/>
    <p:sldId id="261" r:id="rId21"/>
    <p:sldId id="260" r:id="rId22"/>
    <p:sldId id="262" r:id="rId23"/>
    <p:sldId id="257" r:id="rId24"/>
    <p:sldId id="290" r:id="rId25"/>
    <p:sldId id="291" r:id="rId26"/>
    <p:sldId id="292" r:id="rId27"/>
    <p:sldId id="287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206A"/>
    <a:srgbClr val="EAA9F3"/>
    <a:srgbClr val="FEF6B2"/>
    <a:srgbClr val="2E4FDD"/>
    <a:srgbClr val="3B41DF"/>
    <a:srgbClr val="E44EEB"/>
    <a:srgbClr val="AAFCBA"/>
    <a:srgbClr val="A4F5AE"/>
    <a:srgbClr val="98E49F"/>
    <a:srgbClr val="8ED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7309"/>
    <p:restoredTop sz="94656"/>
  </p:normalViewPr>
  <p:slideViewPr>
    <p:cSldViewPr snapToGrid="0" snapToObjects="1">
      <p:cViewPr varScale="1">
        <p:scale>
          <a:sx n="164" d="100"/>
          <a:sy n="164" d="100"/>
        </p:scale>
        <p:origin x="184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FE70F-1D1F-5840-BFFE-1CFBAAE2B3E2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1941F-B0CB-0A40-9D28-952AF5536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1901-4479-1C4F-ABC8-553A82FB0B3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17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6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0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0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4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7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3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9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9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57F6D-AA2C-B647-80E7-853B9703D0E9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F3879-8BD5-4545-AABA-513A9375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7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8" Type="http://schemas.openxmlformats.org/officeDocument/2006/relationships/image" Target="NULL"/><Relationship Id="rId9" Type="http://schemas.openxmlformats.org/officeDocument/2006/relationships/image" Target="../media/image55.emf"/><Relationship Id="rId10" Type="http://schemas.openxmlformats.org/officeDocument/2006/relationships/image" Target="../media/image56.emf"/><Relationship Id="rId11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emf"/><Relationship Id="rId12" Type="http://schemas.openxmlformats.org/officeDocument/2006/relationships/image" Target="../media/image68.emf"/><Relationship Id="rId13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8" Type="http://schemas.openxmlformats.org/officeDocument/2006/relationships/image" Target="../media/image64.emf"/><Relationship Id="rId9" Type="http://schemas.openxmlformats.org/officeDocument/2006/relationships/image" Target="../media/image65.emf"/><Relationship Id="rId10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62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77.emf"/><Relationship Id="rId8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emf"/><Relationship Id="rId12" Type="http://schemas.openxmlformats.org/officeDocument/2006/relationships/image" Target="../media/image92.emf"/><Relationship Id="rId13" Type="http://schemas.openxmlformats.org/officeDocument/2006/relationships/image" Target="../media/image93.emf"/><Relationship Id="rId14" Type="http://schemas.openxmlformats.org/officeDocument/2006/relationships/image" Target="../media/image94.emf"/><Relationship Id="rId15" Type="http://schemas.openxmlformats.org/officeDocument/2006/relationships/image" Target="../media/image95.emf"/><Relationship Id="rId16" Type="http://schemas.openxmlformats.org/officeDocument/2006/relationships/image" Target="../media/image9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8" Type="http://schemas.openxmlformats.org/officeDocument/2006/relationships/image" Target="../media/image88.emf"/><Relationship Id="rId9" Type="http://schemas.openxmlformats.org/officeDocument/2006/relationships/image" Target="../media/image89.emf"/><Relationship Id="rId10" Type="http://schemas.openxmlformats.org/officeDocument/2006/relationships/image" Target="../media/image9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NULL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jp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emf"/><Relationship Id="rId12" Type="http://schemas.openxmlformats.org/officeDocument/2006/relationships/image" Target="../media/image26.emf"/><Relationship Id="rId13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5195" y="4261497"/>
            <a:ext cx="2027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Renata Kallosh</a:t>
            </a:r>
          </a:p>
          <a:p>
            <a:r>
              <a:rPr lang="en-US" sz="2400" dirty="0" smtClean="0"/>
              <a:t>    Stanford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5065" y="5259121"/>
            <a:ext cx="51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22EE"/>
                </a:solidFill>
              </a:rPr>
              <a:t>  </a:t>
            </a:r>
            <a:r>
              <a:rPr lang="en-US" sz="2400" dirty="0" err="1" smtClean="0">
                <a:solidFill>
                  <a:srgbClr val="FF22EE"/>
                </a:solidFill>
              </a:rPr>
              <a:t>Quevedo</a:t>
            </a:r>
            <a:r>
              <a:rPr lang="en-US" sz="2400" dirty="0" smtClean="0">
                <a:solidFill>
                  <a:srgbClr val="FF22EE"/>
                </a:solidFill>
              </a:rPr>
              <a:t> Fest, Trieste ICTP, May 12</a:t>
            </a:r>
            <a:endParaRPr lang="en-US" sz="2400" dirty="0">
              <a:solidFill>
                <a:srgbClr val="FF22E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033" y="370774"/>
            <a:ext cx="7851468" cy="37240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48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String Theory Origin of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Nilpotent and Orthogonal </a:t>
            </a:r>
            <a:r>
              <a:rPr lang="en-US" sz="4800" b="1" dirty="0" err="1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Superfields</a:t>
            </a:r>
            <a:endParaRPr lang="en-US" sz="4800" b="1" dirty="0" smtClean="0">
              <a:solidFill>
                <a:srgbClr val="800000"/>
              </a:solidFill>
              <a:effectLst>
                <a:outerShdw blurRad="190500" dist="88900" dir="2700000" algn="tl" rotWithShape="0">
                  <a:srgbClr val="0506D1">
                    <a:alpha val="76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8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Cosmology Motivation</a:t>
            </a:r>
          </a:p>
        </p:txBody>
      </p:sp>
    </p:spTree>
    <p:extLst>
      <p:ext uri="{BB962C8B-B14F-4D97-AF65-F5344CB8AC3E}">
        <p14:creationId xmlns:p14="http://schemas.microsoft.com/office/powerpoint/2010/main" val="3431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585" y="1151483"/>
            <a:ext cx="25221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>
                <a:solidFill>
                  <a:srgbClr val="0000FF"/>
                </a:solidFill>
              </a:rPr>
              <a:t>Komargodski,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baseline="30000" dirty="0" smtClean="0">
                <a:solidFill>
                  <a:srgbClr val="0000FF"/>
                </a:solidFill>
              </a:rPr>
              <a:t>Seiberg 2009, </a:t>
            </a:r>
          </a:p>
          <a:p>
            <a:r>
              <a:rPr lang="en-US" sz="2400" baseline="30000" dirty="0" smtClean="0">
                <a:solidFill>
                  <a:srgbClr val="0000FF"/>
                </a:solidFill>
              </a:rPr>
              <a:t>Kuzenko, Tyler, 2010</a:t>
            </a:r>
            <a:endParaRPr lang="en-US" sz="2400" dirty="0"/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204" y="568039"/>
            <a:ext cx="47726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/>
              <a:t>Rocek,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Lindstrom, Ivanov, Kapustnikov 1978-1979</a:t>
            </a:r>
          </a:p>
          <a:p>
            <a:r>
              <a:rPr lang="en-US" sz="1600" dirty="0"/>
              <a:t>Casalbuoni, </a:t>
            </a:r>
            <a:r>
              <a:rPr lang="en-US" sz="1600" dirty="0" smtClean="0"/>
              <a:t> </a:t>
            </a:r>
            <a:r>
              <a:rPr lang="en-US" sz="1600" dirty="0"/>
              <a:t>De Curtis, </a:t>
            </a:r>
            <a:r>
              <a:rPr lang="en-US" sz="1600" dirty="0" smtClean="0"/>
              <a:t> </a:t>
            </a:r>
            <a:r>
              <a:rPr lang="en-US" sz="1600" dirty="0"/>
              <a:t>Dominici, </a:t>
            </a:r>
            <a:r>
              <a:rPr lang="en-US" sz="1600" dirty="0" smtClean="0"/>
              <a:t> Feruglio</a:t>
            </a:r>
            <a:r>
              <a:rPr lang="en-US" sz="1600" dirty="0"/>
              <a:t>,</a:t>
            </a:r>
            <a:r>
              <a:rPr lang="en-US" sz="1600" dirty="0" smtClean="0"/>
              <a:t> </a:t>
            </a:r>
            <a:r>
              <a:rPr lang="en-US" sz="1600" dirty="0"/>
              <a:t>Gatto</a:t>
            </a:r>
            <a:r>
              <a:rPr lang="en-US" sz="1600" dirty="0" smtClean="0"/>
              <a:t>, 1989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95203" y="1719498"/>
            <a:ext cx="40005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/>
              <a:t>Antoniadis, </a:t>
            </a:r>
            <a:r>
              <a:rPr lang="en-US" sz="2400" baseline="30000" dirty="0" smtClean="0"/>
              <a:t>Dudas</a:t>
            </a:r>
            <a:r>
              <a:rPr lang="en-US" sz="2400" baseline="30000" dirty="0"/>
              <a:t>, </a:t>
            </a:r>
            <a:r>
              <a:rPr lang="en-US" sz="2400" baseline="30000" dirty="0" smtClean="0"/>
              <a:t>Ferrara </a:t>
            </a:r>
            <a:r>
              <a:rPr lang="en-US" sz="2400" baseline="30000" dirty="0"/>
              <a:t>and </a:t>
            </a:r>
            <a:r>
              <a:rPr lang="en-US" sz="2400" baseline="30000" dirty="0" smtClean="0"/>
              <a:t>Sagnotti, 2014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5204" y="1940616"/>
            <a:ext cx="43527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Ferrara, RK, Linde, 2014 application to cosmology,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generic superconformal case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203" y="-62560"/>
            <a:ext cx="565372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aseline="30000" dirty="0" smtClean="0"/>
              <a:t> </a:t>
            </a:r>
            <a:r>
              <a:rPr lang="en-US" sz="2400" baseline="30000" dirty="0" smtClean="0">
                <a:solidFill>
                  <a:srgbClr val="0000FF"/>
                </a:solidFill>
              </a:rPr>
              <a:t>Volkov,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baseline="30000" dirty="0" smtClean="0">
                <a:solidFill>
                  <a:srgbClr val="0000FF"/>
                </a:solidFill>
              </a:rPr>
              <a:t>Akulov</a:t>
            </a:r>
            <a:r>
              <a:rPr lang="en-US" sz="2400" baseline="30000" dirty="0">
                <a:solidFill>
                  <a:srgbClr val="0000FF"/>
                </a:solidFill>
              </a:rPr>
              <a:t>, </a:t>
            </a:r>
            <a:r>
              <a:rPr lang="en-US" sz="2400" baseline="30000" dirty="0" smtClean="0">
                <a:solidFill>
                  <a:srgbClr val="0000FF"/>
                </a:solidFill>
              </a:rPr>
              <a:t>1972    Non-linearly realized supersymmetry:</a:t>
            </a:r>
          </a:p>
          <a:p>
            <a:r>
              <a:rPr lang="en-US" sz="2400" baseline="30000" dirty="0" smtClean="0">
                <a:solidFill>
                  <a:srgbClr val="0000FF"/>
                </a:solidFill>
              </a:rPr>
              <a:t>only fermions are present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977" y="3164333"/>
            <a:ext cx="341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D-brane  VA geometric connection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048" y="60523"/>
            <a:ext cx="3149879" cy="562479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353" y="568039"/>
            <a:ext cx="1454083" cy="3222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7585" y="5503026"/>
            <a:ext cx="4124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Goldstino action in absence of fermions just adds a positive term to energy</a:t>
            </a:r>
          </a:p>
          <a:p>
            <a:endParaRPr lang="en-US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5068915" y="5965878"/>
            <a:ext cx="2762295" cy="369332"/>
          </a:xfrm>
          <a:prstGeom prst="rect">
            <a:avLst/>
          </a:prstGeom>
          <a:solidFill>
            <a:srgbClr val="AAFCB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Supersymmetric KKLT uplift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51209" y="5381102"/>
            <a:ext cx="432858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rgbClr val="0000FF"/>
                </a:solidFill>
              </a:rPr>
              <a:t>Non-linearly </a:t>
            </a:r>
            <a:r>
              <a:rPr lang="en-US" sz="2400" baseline="30000" dirty="0" smtClean="0">
                <a:solidFill>
                  <a:srgbClr val="0000FF"/>
                </a:solidFill>
              </a:rPr>
              <a:t>realized </a:t>
            </a:r>
            <a:r>
              <a:rPr lang="en-US" sz="2400" baseline="30000" dirty="0">
                <a:solidFill>
                  <a:srgbClr val="0000FF"/>
                </a:solidFill>
              </a:rPr>
              <a:t>supersymmetry:</a:t>
            </a:r>
          </a:p>
          <a:p>
            <a:r>
              <a:rPr lang="en-US" sz="2400" baseline="30000" dirty="0">
                <a:solidFill>
                  <a:srgbClr val="0000FF"/>
                </a:solidFill>
              </a:rPr>
              <a:t>only fermions present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81" y="2557219"/>
            <a:ext cx="4491846" cy="592006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6" y="4748080"/>
            <a:ext cx="7100617" cy="57343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 flipV="1">
            <a:off x="7907648" y="645326"/>
            <a:ext cx="12512" cy="1821704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7585" y="4396099"/>
            <a:ext cx="3179288" cy="369332"/>
          </a:xfrm>
          <a:prstGeom prst="rect">
            <a:avLst/>
          </a:prstGeom>
          <a:solidFill>
            <a:srgbClr val="AAFCB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306A"/>
                </a:solidFill>
              </a:rPr>
              <a:t>Nilpotent chiral multiplet action</a:t>
            </a:r>
            <a:endParaRPr lang="en-US" dirty="0">
              <a:solidFill>
                <a:srgbClr val="A6306A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7585" y="4396099"/>
            <a:ext cx="8900014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3620" y="3427553"/>
            <a:ext cx="2562031" cy="2992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44939" y="6488668"/>
            <a:ext cx="4381584" cy="369332"/>
          </a:xfrm>
          <a:prstGeom prst="rect">
            <a:avLst/>
          </a:prstGeom>
          <a:solidFill>
            <a:srgbClr val="AAFCBA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 supergravity </a:t>
            </a:r>
            <a:r>
              <a:rPr lang="en-US" dirty="0" err="1" smtClean="0"/>
              <a:t>inlation</a:t>
            </a:r>
            <a:r>
              <a:rPr lang="en-US" dirty="0" smtClean="0"/>
              <a:t> a stabilizer </a:t>
            </a:r>
            <a:r>
              <a:rPr lang="en-US" dirty="0" err="1" smtClean="0"/>
              <a:t>superfield</a:t>
            </a:r>
            <a:endParaRPr lang="en-US" dirty="0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10" y="6265228"/>
            <a:ext cx="1454083" cy="322256"/>
          </a:xfrm>
          <a:prstGeom prst="rect">
            <a:avLst/>
          </a:prstGeom>
          <a:solidFill>
            <a:srgbClr val="AAFCBA"/>
          </a:solidFill>
        </p:spPr>
      </p:pic>
    </p:spTree>
    <p:extLst>
      <p:ext uri="{BB962C8B-B14F-4D97-AF65-F5344CB8AC3E}">
        <p14:creationId xmlns:p14="http://schemas.microsoft.com/office/powerpoint/2010/main" val="32346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23" grpId="0"/>
      <p:bldP spid="25" grpId="0" animBg="1"/>
      <p:bldP spid="10" grpId="0"/>
      <p:bldP spid="2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257" y="-31772"/>
            <a:ext cx="8266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 universal role of the goldstino multiplet at the minimum of the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inflationary potential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6146" y="1964351"/>
            <a:ext cx="1511318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SUSY breaking parameter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87464" y="1960865"/>
            <a:ext cx="1799716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Gravitino mass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3631803" y="1502923"/>
            <a:ext cx="2" cy="46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996643" y="1499437"/>
            <a:ext cx="2" cy="46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4256" y="2733266"/>
            <a:ext cx="873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Volkov-Akulov non-linearly realized supersymmetry of the purely fermionic multiplet is spontaneously broken.  A tiny CC results from an </a:t>
            </a:r>
            <a:r>
              <a:rPr lang="en-US" dirty="0" smtClean="0">
                <a:solidFill>
                  <a:srgbClr val="0000FF"/>
                </a:solidFill>
              </a:rPr>
              <a:t>incomplete cancellation of the positive goldstino and negative gravitino contribution to supergravity energy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22" y="4446347"/>
            <a:ext cx="1872079" cy="414893"/>
          </a:xfrm>
          <a:prstGeom prst="rect">
            <a:avLst/>
          </a:prstGeom>
          <a:solidFill>
            <a:srgbClr val="FFF7BB"/>
          </a:solidFill>
        </p:spPr>
      </p:pic>
      <p:sp>
        <p:nvSpPr>
          <p:cNvPr id="17" name="Rectangle 16"/>
          <p:cNvSpPr/>
          <p:nvPr/>
        </p:nvSpPr>
        <p:spPr>
          <a:xfrm>
            <a:off x="1929350" y="5519020"/>
            <a:ext cx="7214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sgoldstino is not a fundamental scalar </a:t>
            </a:r>
            <a:r>
              <a:rPr lang="en-US" dirty="0" smtClean="0"/>
              <a:t>but a </a:t>
            </a:r>
            <a:r>
              <a:rPr lang="en-US" dirty="0"/>
              <a:t>bilinear combination of fermionic goldstino's divided by the value of the auxiliary field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4257" y="3768403"/>
            <a:ext cx="2633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Nilpotent chiral superfield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62" y="1378095"/>
            <a:ext cx="1628173" cy="393539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22" y="1027701"/>
            <a:ext cx="4051300" cy="609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61" y="806697"/>
            <a:ext cx="1878069" cy="3879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32091" y="4938893"/>
            <a:ext cx="73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eqs.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606" y="4537451"/>
            <a:ext cx="5182286" cy="368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07" y="5306105"/>
            <a:ext cx="1517496" cy="8045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308" y="6321478"/>
            <a:ext cx="1999134" cy="4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7" grpId="0"/>
      <p:bldP spid="1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65" y="745170"/>
            <a:ext cx="796971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Supersymmetric KKLT uplift</a:t>
            </a:r>
          </a:p>
          <a:p>
            <a:r>
              <a:rPr lang="en-US" sz="2400" b="1" dirty="0" smtClean="0">
                <a:solidFill>
                  <a:srgbClr val="800000"/>
                </a:solidFill>
                <a:latin typeface="+mj-lt"/>
                <a:cs typeface="Symbol" charset="2"/>
              </a:rPr>
              <a:t>Based on kappa-symmetric D-branes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Bergshoeff, Dasgupta, Kallosh, Wrase, Van Proeyen 2015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204" y="-8886"/>
            <a:ext cx="77636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53975" dist="63500" dir="2700000" algn="tl" rotWithShape="0">
                    <a:srgbClr val="0506D1">
                      <a:alpha val="43000"/>
                    </a:srgbClr>
                  </a:outerShdw>
                </a:effectLst>
              </a:rPr>
              <a:t>Nilpotent 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53975" dist="63500" dir="2700000" algn="tl" rotWithShape="0">
                    <a:srgbClr val="0506D1">
                      <a:alpha val="43000"/>
                    </a:srgbClr>
                  </a:outerShdw>
                </a:effectLst>
              </a:rPr>
              <a:t>Superfields and String Theory</a:t>
            </a:r>
            <a:endParaRPr lang="en-US" sz="3200" b="1" dirty="0">
              <a:solidFill>
                <a:srgbClr val="0000FF"/>
              </a:solidFill>
              <a:effectLst>
                <a:outerShdw blurRad="53975" dist="63500" dir="2700000" algn="tl" rotWithShape="0">
                  <a:srgbClr val="0506D1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6" y="3677045"/>
            <a:ext cx="3066983" cy="1863782"/>
          </a:xfrm>
          <a:prstGeom prst="rect">
            <a:avLst/>
          </a:prstGeom>
        </p:spPr>
      </p:pic>
      <p:pic>
        <p:nvPicPr>
          <p:cNvPr id="10" name="Picture 9" descr="AntibraneSlide-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7" y="2679483"/>
            <a:ext cx="5445936" cy="4084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375" y="739509"/>
            <a:ext cx="2080387" cy="4895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89301" y="2492163"/>
            <a:ext cx="4314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Kallosh, Quevedo, Uranga 2015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965" y="211660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String Theory Realizations of the Nilpotent Goldstino</a:t>
            </a:r>
          </a:p>
        </p:txBody>
      </p:sp>
    </p:spTree>
    <p:extLst>
      <p:ext uri="{BB962C8B-B14F-4D97-AF65-F5344CB8AC3E}">
        <p14:creationId xmlns:p14="http://schemas.microsoft.com/office/powerpoint/2010/main" val="21114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047" y="281354"/>
            <a:ext cx="391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B41DF"/>
                </a:solidFill>
              </a:rPr>
              <a:t>Nilpotent </a:t>
            </a:r>
            <a:r>
              <a:rPr lang="en-US" sz="2800" b="1" dirty="0" err="1" smtClean="0">
                <a:solidFill>
                  <a:srgbClr val="3B41DF"/>
                </a:solidFill>
              </a:rPr>
              <a:t>superfield</a:t>
            </a:r>
            <a:r>
              <a:rPr lang="en-US" sz="2800" b="1" dirty="0" smtClean="0">
                <a:solidFill>
                  <a:srgbClr val="3B41DF"/>
                </a:solidFill>
              </a:rPr>
              <a:t> S</a:t>
            </a:r>
            <a:r>
              <a:rPr lang="en-US" sz="2800" b="1" baseline="30000" dirty="0" smtClean="0">
                <a:solidFill>
                  <a:srgbClr val="3B41DF"/>
                </a:solidFill>
              </a:rPr>
              <a:t>2</a:t>
            </a:r>
            <a:r>
              <a:rPr lang="en-US" sz="2800" b="1" dirty="0" smtClean="0">
                <a:solidFill>
                  <a:srgbClr val="3B41DF"/>
                </a:solidFill>
              </a:rPr>
              <a:t>=0</a:t>
            </a:r>
            <a:endParaRPr lang="en-US" sz="2800" b="1" dirty="0">
              <a:solidFill>
                <a:srgbClr val="3B41D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100" y="974689"/>
            <a:ext cx="7233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Stabilizer, helps to stabilize the </a:t>
            </a:r>
            <a:r>
              <a:rPr lang="en-US" dirty="0" err="1"/>
              <a:t>sinflaton</a:t>
            </a:r>
            <a:r>
              <a:rPr lang="en-US" dirty="0"/>
              <a:t>, no need to stabilize the </a:t>
            </a:r>
            <a:r>
              <a:rPr lang="en-US" dirty="0" err="1"/>
              <a:t>sgoldstino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0100" y="1621020"/>
            <a:ext cx="7879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Allows to build models with the exit from Inflation into de Sitter space, which was </a:t>
            </a:r>
          </a:p>
          <a:p>
            <a:r>
              <a:rPr lang="en-US" dirty="0"/>
              <a:t>p</a:t>
            </a:r>
            <a:r>
              <a:rPr lang="en-US" dirty="0" smtClean="0"/>
              <a:t>ractically impossible before in supergravity models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5332" y="2886041"/>
            <a:ext cx="8417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B41DF"/>
                </a:solidFill>
              </a:rPr>
              <a:t>Orthogonal nilpotent (degree 3) </a:t>
            </a:r>
            <a:r>
              <a:rPr lang="en-US" sz="2800" b="1" dirty="0" err="1" smtClean="0">
                <a:solidFill>
                  <a:srgbClr val="3B41DF"/>
                </a:solidFill>
              </a:rPr>
              <a:t>superfield</a:t>
            </a:r>
            <a:r>
              <a:rPr lang="en-US" sz="2800" b="1" dirty="0" smtClean="0">
                <a:solidFill>
                  <a:srgbClr val="3B41DF"/>
                </a:solidFill>
              </a:rPr>
              <a:t>  SB=0, B</a:t>
            </a:r>
            <a:r>
              <a:rPr lang="en-US" sz="2800" b="1" baseline="30000" dirty="0" smtClean="0">
                <a:solidFill>
                  <a:srgbClr val="3B41DF"/>
                </a:solidFill>
              </a:rPr>
              <a:t>3</a:t>
            </a:r>
            <a:r>
              <a:rPr lang="en-US" sz="2800" b="1" dirty="0" smtClean="0">
                <a:solidFill>
                  <a:srgbClr val="3B41DF"/>
                </a:solidFill>
              </a:rPr>
              <a:t>=0 </a:t>
            </a:r>
            <a:endParaRPr lang="en-US" sz="2800" b="1" dirty="0">
              <a:solidFill>
                <a:srgbClr val="3B41D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464" y="3430606"/>
            <a:ext cx="2259083" cy="7083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850" y="4310743"/>
            <a:ext cx="896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Sgoldstino</a:t>
            </a:r>
            <a:r>
              <a:rPr lang="en-US" dirty="0" smtClean="0"/>
              <a:t>, </a:t>
            </a:r>
            <a:r>
              <a:rPr lang="en-US" dirty="0" err="1" smtClean="0"/>
              <a:t>sinflaton</a:t>
            </a:r>
            <a:r>
              <a:rPr lang="en-US" dirty="0"/>
              <a:t> </a:t>
            </a:r>
            <a:r>
              <a:rPr lang="en-US" dirty="0" smtClean="0"/>
              <a:t>and  </a:t>
            </a:r>
            <a:r>
              <a:rPr lang="en-US" dirty="0" err="1" smtClean="0"/>
              <a:t>inflatino</a:t>
            </a:r>
            <a:r>
              <a:rPr lang="en-US" dirty="0" smtClean="0"/>
              <a:t> vanish in the unitary gauge. </a:t>
            </a:r>
            <a:r>
              <a:rPr lang="en-US" dirty="0" err="1" smtClean="0"/>
              <a:t>Inflatino</a:t>
            </a:r>
            <a:r>
              <a:rPr lang="en-US" dirty="0" smtClean="0"/>
              <a:t> is not mixed with </a:t>
            </a:r>
          </a:p>
          <a:p>
            <a:r>
              <a:rPr lang="en-US" dirty="0" err="1" smtClean="0"/>
              <a:t>gravitino</a:t>
            </a:r>
            <a:r>
              <a:rPr lang="en-US" dirty="0" smtClean="0"/>
              <a:t> at the end of inflation!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6728" y="5224568"/>
            <a:ext cx="846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Ultimate single field inflationary model in supergravity with two </a:t>
            </a:r>
            <a:r>
              <a:rPr lang="en-US" dirty="0" err="1" smtClean="0"/>
              <a:t>superfields</a:t>
            </a:r>
            <a:r>
              <a:rPr lang="en-US" dirty="0" smtClean="0"/>
              <a:t> (constrained)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5284" y="5837211"/>
            <a:ext cx="6666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B41DF"/>
                </a:solidFill>
              </a:rPr>
              <a:t>We will show that both </a:t>
            </a:r>
            <a:r>
              <a:rPr lang="en-US" sz="2400" b="1" dirty="0" err="1" smtClean="0">
                <a:solidFill>
                  <a:srgbClr val="3B41DF"/>
                </a:solidFill>
              </a:rPr>
              <a:t>multiplets</a:t>
            </a:r>
            <a:r>
              <a:rPr lang="en-US" sz="2400" b="1" dirty="0" smtClean="0">
                <a:solidFill>
                  <a:srgbClr val="3B41DF"/>
                </a:solidFill>
              </a:rPr>
              <a:t> live on D3 brane</a:t>
            </a:r>
            <a:endParaRPr lang="en-US" sz="2400" b="1" dirty="0">
              <a:solidFill>
                <a:srgbClr val="3B41D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0100" y="2218365"/>
            <a:ext cx="8562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7EB"/>
                </a:solidFill>
              </a:rPr>
              <a:t>Ferrara, RK, </a:t>
            </a:r>
            <a:r>
              <a:rPr lang="en-US" dirty="0" err="1">
                <a:solidFill>
                  <a:srgbClr val="0067EB"/>
                </a:solidFill>
              </a:rPr>
              <a:t>Thaler</a:t>
            </a:r>
            <a:r>
              <a:rPr lang="en-US" dirty="0">
                <a:solidFill>
                  <a:srgbClr val="0067EB"/>
                </a:solidFill>
              </a:rPr>
              <a:t> 1512.00545, Carrasco, RK, Linde 1512.00546, </a:t>
            </a:r>
            <a:endParaRPr lang="en-US" dirty="0" smtClean="0">
              <a:solidFill>
                <a:srgbClr val="0067EB"/>
              </a:solidFill>
            </a:endParaRPr>
          </a:p>
          <a:p>
            <a:r>
              <a:rPr lang="en-US" dirty="0" err="1" smtClean="0">
                <a:solidFill>
                  <a:srgbClr val="0067EB"/>
                </a:solidFill>
              </a:rPr>
              <a:t>Dall’Agata</a:t>
            </a:r>
            <a:r>
              <a:rPr lang="en-US" dirty="0">
                <a:solidFill>
                  <a:srgbClr val="0067EB"/>
                </a:solidFill>
              </a:rPr>
              <a:t>, </a:t>
            </a:r>
            <a:r>
              <a:rPr lang="en-US" dirty="0" err="1">
                <a:solidFill>
                  <a:srgbClr val="0067EB"/>
                </a:solidFill>
              </a:rPr>
              <a:t>Farakos</a:t>
            </a:r>
            <a:r>
              <a:rPr lang="en-US" dirty="0">
                <a:solidFill>
                  <a:srgbClr val="0067EB"/>
                </a:solidFill>
              </a:rPr>
              <a:t> 1512.02158</a:t>
            </a:r>
          </a:p>
        </p:txBody>
      </p:sp>
    </p:spTree>
    <p:extLst>
      <p:ext uri="{BB962C8B-B14F-4D97-AF65-F5344CB8AC3E}">
        <p14:creationId xmlns:p14="http://schemas.microsoft.com/office/powerpoint/2010/main" val="7649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4935639"/>
            <a:ext cx="4178300" cy="850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437" y="2017442"/>
            <a:ext cx="709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Change the Kahler frame and use the most general W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6085"/>
            <a:ext cx="5277609" cy="9797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631" y="2823039"/>
            <a:ext cx="26924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1" y="3788799"/>
            <a:ext cx="4265227" cy="8686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631" y="3943700"/>
            <a:ext cx="2667000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599" y="5786539"/>
            <a:ext cx="4025900" cy="749300"/>
          </a:xfrm>
          <a:prstGeom prst="rect">
            <a:avLst/>
          </a:prstGeom>
          <a:ln w="28575" cmpd="sng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6931" y="5786539"/>
            <a:ext cx="2336800" cy="609600"/>
          </a:xfrm>
          <a:prstGeom prst="rect">
            <a:avLst/>
          </a:prstGeom>
          <a:ln w="28575" cmpd="sng"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2981453" y="610366"/>
            <a:ext cx="3435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Carrasco</a:t>
            </a:r>
            <a:r>
              <a:rPr lang="en-US" sz="2000" smtClean="0">
                <a:solidFill>
                  <a:srgbClr val="0000FF"/>
                </a:solidFill>
              </a:rPr>
              <a:t>, RK, Linde, </a:t>
            </a:r>
            <a:r>
              <a:rPr lang="en-US" sz="2000" dirty="0" smtClean="0">
                <a:solidFill>
                  <a:srgbClr val="0000FF"/>
                </a:solidFill>
              </a:rPr>
              <a:t>Roest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567" y="-15391"/>
            <a:ext cx="886926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Refined description of 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  <a:latin typeface="Symbol" charset="2"/>
                <a:cs typeface="Symbol" charset="2"/>
              </a:rPr>
              <a:t>a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-attractors in SUGRA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437" y="1039690"/>
            <a:ext cx="8634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can use an </a:t>
            </a:r>
            <a:r>
              <a:rPr lang="en-US" sz="2400" b="1" dirty="0" smtClean="0">
                <a:solidFill>
                  <a:srgbClr val="800000"/>
                </a:solidFill>
              </a:rPr>
              <a:t>equivalent </a:t>
            </a:r>
            <a:r>
              <a:rPr lang="en-US" sz="2400" dirty="0" smtClean="0"/>
              <a:t>formulation, with Kahler potential preserving more of the symmetries of the theory. 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2437" y="5084774"/>
            <a:ext cx="420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New variables,  Carrasco, Kallosh, AL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7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839" y="200722"/>
            <a:ext cx="8360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67EB"/>
                </a:solidFill>
                <a:latin typeface="CMBX10" charset="0"/>
              </a:rPr>
              <a:t>Orthogonal nilpotent </a:t>
            </a:r>
            <a:r>
              <a:rPr lang="en-US" sz="2400" b="1" dirty="0" err="1" smtClean="0">
                <a:solidFill>
                  <a:srgbClr val="0067EB"/>
                </a:solidFill>
                <a:latin typeface="CMBX10" charset="0"/>
              </a:rPr>
              <a:t>superfield</a:t>
            </a:r>
            <a:r>
              <a:rPr lang="en-US" sz="2400" b="1" dirty="0" smtClean="0">
                <a:solidFill>
                  <a:srgbClr val="0067EB"/>
                </a:solidFill>
                <a:latin typeface="CMBX10" charset="0"/>
              </a:rPr>
              <a:t>: </a:t>
            </a:r>
            <a:r>
              <a:rPr lang="en-US" sz="2400" b="1" dirty="0" err="1" smtClean="0">
                <a:solidFill>
                  <a:srgbClr val="0067EB"/>
                </a:solidFill>
                <a:latin typeface="CMBX10" charset="0"/>
              </a:rPr>
              <a:t>sinflaton</a:t>
            </a:r>
            <a:r>
              <a:rPr lang="en-US" sz="2400" b="1" dirty="0" smtClean="0">
                <a:solidFill>
                  <a:srgbClr val="0067EB"/>
                </a:solidFill>
                <a:latin typeface="CMBX10" charset="0"/>
              </a:rPr>
              <a:t>, </a:t>
            </a:r>
            <a:r>
              <a:rPr lang="en-US" sz="2400" b="1" dirty="0" err="1" smtClean="0">
                <a:solidFill>
                  <a:srgbClr val="0067EB"/>
                </a:solidFill>
                <a:latin typeface="CMBX10" charset="0"/>
              </a:rPr>
              <a:t>inflatino</a:t>
            </a:r>
            <a:r>
              <a:rPr lang="en-US" sz="2400" b="1" dirty="0" smtClean="0">
                <a:solidFill>
                  <a:srgbClr val="0067EB"/>
                </a:solidFill>
                <a:latin typeface="CMBX10" charset="0"/>
              </a:rPr>
              <a:t>, auxiliary field are not independent, all vanish in the unitary gauge </a:t>
            </a:r>
            <a:endParaRPr lang="en-US" sz="2400" b="1" dirty="0">
              <a:solidFill>
                <a:srgbClr val="0067E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02" y="1143468"/>
            <a:ext cx="2433050" cy="762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10" y="1785642"/>
            <a:ext cx="1721217" cy="415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427" y="1801234"/>
            <a:ext cx="1320800" cy="399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400" y="2437224"/>
            <a:ext cx="412750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00" y="3488355"/>
            <a:ext cx="85725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4602" y="5001371"/>
            <a:ext cx="2765096" cy="6674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474" y="5932448"/>
            <a:ext cx="5593522" cy="739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4427" y="1105821"/>
            <a:ext cx="13208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0681" y="648657"/>
            <a:ext cx="1000898" cy="3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3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37" y="-89652"/>
            <a:ext cx="886926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Using nilpotent orthogonal fields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687" y="3085595"/>
            <a:ext cx="3347361" cy="608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142" y="2569084"/>
            <a:ext cx="79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expression for the inflaton potential in these theories does NOT contain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0142" y="4060355"/>
            <a:ext cx="79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cosmological constant and the gravitino mass in the minimum are</a:t>
            </a:r>
            <a:endParaRPr lang="en-US" sz="2000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06" y="4472063"/>
            <a:ext cx="2650834" cy="517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748" y="5600809"/>
            <a:ext cx="2218085" cy="8401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48" y="1626623"/>
            <a:ext cx="4971499" cy="8426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0142" y="1183865"/>
            <a:ext cx="79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Consider a theory</a:t>
            </a:r>
            <a:endParaRPr lang="en-US" sz="2000" baseline="30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029" y="1829478"/>
            <a:ext cx="2409371" cy="2956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5029" y="2634713"/>
            <a:ext cx="640019" cy="305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271" y="4591144"/>
            <a:ext cx="1665516" cy="3642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0142" y="5051248"/>
            <a:ext cx="79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canonical inflaton field          is related to the original field        as follows: </a:t>
            </a:r>
            <a:endParaRPr lang="en-US" sz="2000" baseline="30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0054" y="5183713"/>
            <a:ext cx="227093" cy="2649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4153" y="5061428"/>
            <a:ext cx="238546" cy="4089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4028" y="733196"/>
            <a:ext cx="8113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7EB"/>
                </a:solidFill>
              </a:rPr>
              <a:t>Ferrara, RK, Thaler 1512.00545, Carrasco, RK, Linde 1512.00546, Dall’Agata, Farakos 1512.02158</a:t>
            </a:r>
            <a:endParaRPr lang="en-US" sz="1600" dirty="0">
              <a:solidFill>
                <a:srgbClr val="0067E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7098" y="3166884"/>
            <a:ext cx="1247619" cy="415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7098" y="3684932"/>
            <a:ext cx="1199838" cy="367518"/>
          </a:xfrm>
          <a:prstGeom prst="rect">
            <a:avLst/>
          </a:prstGeom>
        </p:spPr>
      </p:pic>
      <p:pic>
        <p:nvPicPr>
          <p:cNvPr id="20" name="Picture 19" descr="circl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98" y="5440440"/>
            <a:ext cx="1434235" cy="143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2861"/>
            <a:ext cx="886926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Example 1: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656" y="4294489"/>
            <a:ext cx="7997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functional freedom to chose any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-attractor potential, with any cosmological constant and gravitino mass.</a:t>
            </a:r>
            <a:endParaRPr lang="en-US" sz="20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41" y="1216044"/>
            <a:ext cx="7038713" cy="538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41" y="2152500"/>
            <a:ext cx="7181427" cy="5501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060" y="3467130"/>
            <a:ext cx="5966988" cy="7116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4656" y="2982098"/>
            <a:ext cx="79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canonical variables,</a:t>
            </a:r>
            <a:endParaRPr lang="en-US" sz="2000" baseline="30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724" y="5157480"/>
            <a:ext cx="3452820" cy="5451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64278" y="569713"/>
            <a:ext cx="2800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67EB"/>
                </a:solidFill>
              </a:rPr>
              <a:t>Carrasco, RK, Linde 1512.00546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69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709" y="-18691"/>
            <a:ext cx="886926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Example 2: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653" y="3825439"/>
            <a:ext cx="7997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                it represents the Starobinsky model, but now it may have an arbitrary cosmological constant and gravitino mass.</a:t>
            </a:r>
            <a:endParaRPr lang="en-US" sz="2000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794655" y="2649458"/>
            <a:ext cx="79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canonical variables,</a:t>
            </a:r>
            <a:endParaRPr lang="en-US" sz="2000" baseline="30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785" y="4530390"/>
            <a:ext cx="3452820" cy="545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94" y="905643"/>
            <a:ext cx="4311931" cy="9950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536" y="1085575"/>
            <a:ext cx="2739459" cy="336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101" y="1980779"/>
            <a:ext cx="4750137" cy="527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759" y="3067668"/>
            <a:ext cx="3744873" cy="691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7637" y="3825439"/>
            <a:ext cx="872464" cy="378068"/>
          </a:xfrm>
          <a:prstGeom prst="rect">
            <a:avLst/>
          </a:prstGeom>
        </p:spPr>
      </p:pic>
      <p:pic>
        <p:nvPicPr>
          <p:cNvPr id="11" name="Picture 10" descr="HalfPlaneLar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20" y="5415455"/>
            <a:ext cx="3370216" cy="12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3529" y="340135"/>
            <a:ext cx="361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B41DF"/>
                </a:solidFill>
              </a:rPr>
              <a:t>Vercnocke</a:t>
            </a:r>
            <a:r>
              <a:rPr lang="en-US" dirty="0" smtClean="0">
                <a:solidFill>
                  <a:srgbClr val="3B41DF"/>
                </a:solidFill>
              </a:rPr>
              <a:t>, </a:t>
            </a:r>
            <a:r>
              <a:rPr lang="en-US" dirty="0" err="1" smtClean="0">
                <a:solidFill>
                  <a:srgbClr val="3B41DF"/>
                </a:solidFill>
              </a:rPr>
              <a:t>Wrase</a:t>
            </a:r>
            <a:r>
              <a:rPr lang="en-US" dirty="0" smtClean="0">
                <a:solidFill>
                  <a:srgbClr val="3B41DF"/>
                </a:solidFill>
              </a:rPr>
              <a:t>, work in progress</a:t>
            </a:r>
            <a:endParaRPr lang="en-US" dirty="0">
              <a:solidFill>
                <a:srgbClr val="3B41D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529" y="1054729"/>
            <a:ext cx="5890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Can we find other constrained </a:t>
            </a:r>
            <a:r>
              <a:rPr lang="en-US" sz="2000" dirty="0" err="1" smtClean="0"/>
              <a:t>multiplets</a:t>
            </a:r>
            <a:r>
              <a:rPr lang="en-US" sz="2000" dirty="0" smtClean="0"/>
              <a:t> on D3 brane?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33529" y="1694806"/>
            <a:ext cx="7967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answer is: Yes. Complete detailed derivation of the SU(3) triplet of the </a:t>
            </a:r>
          </a:p>
          <a:p>
            <a:r>
              <a:rPr lang="en-US" sz="2000" dirty="0" smtClean="0"/>
              <a:t>`</a:t>
            </a:r>
            <a:r>
              <a:rPr lang="en-US" sz="2000" dirty="0" err="1" smtClean="0"/>
              <a:t>scalarless</a:t>
            </a:r>
            <a:r>
              <a:rPr lang="en-US" sz="2000" dirty="0" smtClean="0"/>
              <a:t>’ </a:t>
            </a:r>
            <a:r>
              <a:rPr lang="en-US" sz="2000" dirty="0" err="1" smtClean="0"/>
              <a:t>multiplet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33529" y="3249103"/>
            <a:ext cx="6071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Conjecture:  other constrained </a:t>
            </a:r>
            <a:r>
              <a:rPr lang="en-US" sz="2000" dirty="0" err="1" smtClean="0"/>
              <a:t>multiplets</a:t>
            </a:r>
            <a:r>
              <a:rPr lang="en-US" sz="2000" dirty="0" smtClean="0"/>
              <a:t> might include 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73227" y="5009595"/>
            <a:ext cx="5275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4206A"/>
                </a:solidFill>
              </a:rPr>
              <a:t>RK,</a:t>
            </a:r>
            <a:r>
              <a:rPr lang="en-US" sz="2000" dirty="0">
                <a:solidFill>
                  <a:srgbClr val="B4206A"/>
                </a:solidFill>
              </a:rPr>
              <a:t> </a:t>
            </a:r>
            <a:r>
              <a:rPr lang="en-US" sz="2000" dirty="0" err="1" smtClean="0">
                <a:solidFill>
                  <a:srgbClr val="B4206A"/>
                </a:solidFill>
              </a:rPr>
              <a:t>Vercnocke</a:t>
            </a:r>
            <a:r>
              <a:rPr lang="en-US" sz="2000" dirty="0">
                <a:solidFill>
                  <a:srgbClr val="B4206A"/>
                </a:solidFill>
              </a:rPr>
              <a:t>, </a:t>
            </a:r>
            <a:r>
              <a:rPr lang="en-US" sz="2000" dirty="0" err="1">
                <a:solidFill>
                  <a:srgbClr val="B4206A"/>
                </a:solidFill>
              </a:rPr>
              <a:t>Wrase</a:t>
            </a:r>
            <a:r>
              <a:rPr lang="en-US" sz="2000" dirty="0">
                <a:solidFill>
                  <a:srgbClr val="B4206A"/>
                </a:solidFill>
              </a:rPr>
              <a:t>, work in progress</a:t>
            </a:r>
          </a:p>
          <a:p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23" y="5590158"/>
            <a:ext cx="3826029" cy="7590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30318" y="6411942"/>
            <a:ext cx="281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Supersymmetric Born-</a:t>
            </a:r>
            <a:r>
              <a:rPr lang="en-US" dirty="0" err="1" smtClean="0"/>
              <a:t>Infeld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19" y="5811842"/>
            <a:ext cx="1491978" cy="3601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65706" y="6411942"/>
            <a:ext cx="91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Inflaton</a:t>
            </a:r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180622" y="5718724"/>
            <a:ext cx="688463" cy="63048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33529" y="4722943"/>
            <a:ext cx="839027" cy="884037"/>
          </a:xfrm>
          <a:prstGeom prst="straightConnector1">
            <a:avLst/>
          </a:prstGeom>
          <a:ln w="38100">
            <a:solidFill>
              <a:srgbClr val="2E4F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998" y="2546065"/>
            <a:ext cx="1832656" cy="4688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556" y="4183471"/>
            <a:ext cx="4629167" cy="4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  <p:bldP spid="17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9" y="84325"/>
            <a:ext cx="5009416" cy="26048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8434" y="101744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r&lt; 0.07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812" y="2700091"/>
            <a:ext cx="5715001" cy="4118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1380" y="1768510"/>
            <a:ext cx="226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RK, Linde, </a:t>
            </a:r>
            <a:r>
              <a:rPr lang="en-US" dirty="0" err="1" smtClean="0"/>
              <a:t>Roest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003" y="566043"/>
            <a:ext cx="4757234" cy="692368"/>
          </a:xfrm>
          <a:prstGeom prst="rect">
            <a:avLst/>
          </a:prstGeom>
          <a:solidFill>
            <a:srgbClr val="AAFCBA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2" y="17409"/>
            <a:ext cx="3411402" cy="373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713" y="163514"/>
            <a:ext cx="5624006" cy="244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140" y="1258921"/>
            <a:ext cx="7154417" cy="751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848" y="2022726"/>
            <a:ext cx="5611374" cy="34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277" y="2393289"/>
            <a:ext cx="7925340" cy="605962"/>
          </a:xfrm>
          <a:prstGeom prst="rect">
            <a:avLst/>
          </a:prstGeom>
          <a:solidFill>
            <a:srgbClr val="FEF6B2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02" y="3341241"/>
            <a:ext cx="3187700" cy="1257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7981" y="3392846"/>
            <a:ext cx="4820645" cy="1200991"/>
          </a:xfrm>
          <a:prstGeom prst="rect">
            <a:avLst/>
          </a:prstGeom>
          <a:solidFill>
            <a:srgbClr val="AAFCBA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946" y="2943719"/>
            <a:ext cx="5387770" cy="408623"/>
          </a:xfrm>
          <a:prstGeom prst="rect">
            <a:avLst/>
          </a:prstGeom>
          <a:solidFill>
            <a:srgbClr val="EAA9F3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0964" y="4659590"/>
            <a:ext cx="2705100" cy="25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1566" y="4940531"/>
            <a:ext cx="5753100" cy="393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3866" y="5377515"/>
            <a:ext cx="4508500" cy="36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5714" y="5745815"/>
            <a:ext cx="2800350" cy="5035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889" y="6318933"/>
            <a:ext cx="4656846" cy="268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17290" y="6318933"/>
            <a:ext cx="825074" cy="289500"/>
          </a:xfrm>
          <a:prstGeom prst="rect">
            <a:avLst/>
          </a:prstGeom>
          <a:solidFill>
            <a:srgbClr val="AAFCBA"/>
          </a:solidFill>
        </p:spPr>
      </p:pic>
      <p:sp>
        <p:nvSpPr>
          <p:cNvPr id="17" name="Rectangle 16"/>
          <p:cNvSpPr/>
          <p:nvPr/>
        </p:nvSpPr>
        <p:spPr>
          <a:xfrm>
            <a:off x="19455" y="4179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rgbClr val="2E4FDD"/>
                </a:solidFill>
              </a:rPr>
              <a:t>Bergshoeff</a:t>
            </a:r>
            <a:r>
              <a:rPr lang="en-US" sz="1600" dirty="0">
                <a:solidFill>
                  <a:srgbClr val="2E4FDD"/>
                </a:solidFill>
              </a:rPr>
              <a:t>, </a:t>
            </a:r>
            <a:r>
              <a:rPr lang="en-US" sz="1600" dirty="0" err="1" smtClean="0">
                <a:solidFill>
                  <a:srgbClr val="2E4FDD"/>
                </a:solidFill>
              </a:rPr>
              <a:t>Coomans</a:t>
            </a:r>
            <a:r>
              <a:rPr lang="en-US" sz="1600" dirty="0">
                <a:solidFill>
                  <a:srgbClr val="2E4FDD"/>
                </a:solidFill>
              </a:rPr>
              <a:t>, </a:t>
            </a:r>
            <a:r>
              <a:rPr lang="en-US" sz="1600" dirty="0" smtClean="0">
                <a:solidFill>
                  <a:srgbClr val="2E4FDD"/>
                </a:solidFill>
              </a:rPr>
              <a:t>R</a:t>
            </a:r>
            <a:r>
              <a:rPr lang="en-US" sz="1600" dirty="0">
                <a:solidFill>
                  <a:srgbClr val="2E4FDD"/>
                </a:solidFill>
              </a:rPr>
              <a:t>K</a:t>
            </a:r>
            <a:r>
              <a:rPr lang="en-US" sz="1600" dirty="0" smtClean="0">
                <a:solidFill>
                  <a:srgbClr val="2E4FDD"/>
                </a:solidFill>
              </a:rPr>
              <a:t>, </a:t>
            </a:r>
            <a:r>
              <a:rPr lang="en-US" sz="1600" dirty="0" err="1" smtClean="0">
                <a:solidFill>
                  <a:srgbClr val="2E4FDD"/>
                </a:solidFill>
              </a:rPr>
              <a:t>Shahbazi</a:t>
            </a:r>
            <a:r>
              <a:rPr lang="en-US" sz="1600" dirty="0" smtClean="0">
                <a:solidFill>
                  <a:srgbClr val="2E4FDD"/>
                </a:solidFill>
              </a:rPr>
              <a:t>, Van </a:t>
            </a:r>
            <a:r>
              <a:rPr lang="en-US" sz="1600" dirty="0" err="1" smtClean="0">
                <a:solidFill>
                  <a:srgbClr val="2E4FDD"/>
                </a:solidFill>
              </a:rPr>
              <a:t>Proeyen</a:t>
            </a:r>
            <a:endParaRPr lang="en-US" sz="1600" dirty="0" smtClean="0">
              <a:solidFill>
                <a:srgbClr val="2E4FDD"/>
              </a:solidFill>
            </a:endParaRPr>
          </a:p>
          <a:p>
            <a:r>
              <a:rPr lang="en-US" sz="1600" b="1" dirty="0">
                <a:solidFill>
                  <a:srgbClr val="2E4FDD"/>
                </a:solidFill>
              </a:rPr>
              <a:t>Dirac-Born-</a:t>
            </a:r>
            <a:r>
              <a:rPr lang="en-US" sz="1600" b="1" dirty="0" err="1">
                <a:solidFill>
                  <a:srgbClr val="2E4FDD"/>
                </a:solidFill>
              </a:rPr>
              <a:t>Infeld</a:t>
            </a:r>
            <a:r>
              <a:rPr lang="en-US" sz="1600" b="1" dirty="0">
                <a:solidFill>
                  <a:srgbClr val="2E4FDD"/>
                </a:solidFill>
              </a:rPr>
              <a:t>-</a:t>
            </a:r>
            <a:r>
              <a:rPr lang="en-US" sz="1600" b="1" dirty="0" err="1">
                <a:solidFill>
                  <a:srgbClr val="2E4FDD"/>
                </a:solidFill>
              </a:rPr>
              <a:t>Volkov-Akulov</a:t>
            </a:r>
            <a:r>
              <a:rPr lang="en-US" sz="1600" dirty="0">
                <a:solidFill>
                  <a:srgbClr val="2E4FDD"/>
                </a:solidFill>
              </a:rPr>
              <a:t> and </a:t>
            </a:r>
            <a:endParaRPr lang="en-US" sz="1600" dirty="0" smtClean="0">
              <a:solidFill>
                <a:srgbClr val="2E4FDD"/>
              </a:solidFill>
            </a:endParaRPr>
          </a:p>
          <a:p>
            <a:r>
              <a:rPr lang="en-US" sz="1600" dirty="0" smtClean="0">
                <a:solidFill>
                  <a:srgbClr val="2E4FDD"/>
                </a:solidFill>
              </a:rPr>
              <a:t>Deformation </a:t>
            </a:r>
            <a:r>
              <a:rPr lang="en-US" sz="1600" dirty="0">
                <a:solidFill>
                  <a:srgbClr val="2E4FDD"/>
                </a:solidFill>
              </a:rPr>
              <a:t>of </a:t>
            </a:r>
            <a:r>
              <a:rPr lang="en-US" sz="1600" dirty="0" smtClean="0">
                <a:solidFill>
                  <a:srgbClr val="2E4FDD"/>
                </a:solidFill>
              </a:rPr>
              <a:t>Supersymmetry, 2013</a:t>
            </a:r>
            <a:endParaRPr lang="en-US" sz="1600" dirty="0">
              <a:solidFill>
                <a:srgbClr val="2E4F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3" y="690811"/>
            <a:ext cx="6702347" cy="514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4926" y="106314"/>
            <a:ext cx="5624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B4206A"/>
                </a:solidFill>
              </a:rPr>
              <a:t>D3 action in linearized approximation</a:t>
            </a:r>
            <a:endParaRPr lang="en-US" sz="2800" dirty="0">
              <a:solidFill>
                <a:srgbClr val="B4206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18" y="1520517"/>
            <a:ext cx="6667500" cy="749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6018" y="2668228"/>
            <a:ext cx="7175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 vector, + and – helicity, 4 spin ½, + and – helicity, 6 scalars, zero helicity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6842" y="3229896"/>
            <a:ext cx="4903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66FF"/>
                </a:solidFill>
              </a:rPr>
              <a:t>SUSY </a:t>
            </a:r>
            <a:r>
              <a:rPr lang="en-US" i="1" dirty="0" smtClean="0">
                <a:solidFill>
                  <a:srgbClr val="0066FF"/>
                </a:solidFill>
              </a:rPr>
              <a:t>charges </a:t>
            </a:r>
            <a:r>
              <a:rPr lang="en-US" i="1" dirty="0" err="1" smtClean="0">
                <a:solidFill>
                  <a:srgbClr val="0066FF"/>
                </a:solidFill>
              </a:rPr>
              <a:t>Q</a:t>
            </a:r>
            <a:r>
              <a:rPr lang="en-US" i="1" baseline="-25000" dirty="0" err="1" smtClean="0">
                <a:solidFill>
                  <a:srgbClr val="0066FF"/>
                </a:solidFill>
              </a:rPr>
              <a:t>a</a:t>
            </a:r>
            <a:r>
              <a:rPr lang="en-US" dirty="0" smtClean="0">
                <a:solidFill>
                  <a:srgbClr val="0066FF"/>
                </a:solidFill>
              </a:rPr>
              <a:t>, </a:t>
            </a:r>
            <a:r>
              <a:rPr lang="en-US" i="1" dirty="0" smtClean="0">
                <a:solidFill>
                  <a:srgbClr val="0066FF"/>
                </a:solidFill>
              </a:rPr>
              <a:t>a=1,2,3,4</a:t>
            </a:r>
            <a:endParaRPr lang="en-US" i="1" dirty="0">
              <a:solidFill>
                <a:srgbClr val="0066FF"/>
              </a:solidFill>
            </a:endParaRPr>
          </a:p>
          <a:p>
            <a:r>
              <a:rPr lang="en-US" i="1" dirty="0">
                <a:solidFill>
                  <a:srgbClr val="0066FF"/>
                </a:solidFill>
              </a:rPr>
              <a:t>shift helicity by 1/2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581400"/>
            <a:ext cx="0" cy="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733800"/>
            <a:ext cx="0" cy="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886200"/>
            <a:ext cx="0" cy="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038600"/>
            <a:ext cx="0" cy="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191000"/>
            <a:ext cx="0" cy="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68" y="4496580"/>
            <a:ext cx="73152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906" y="3326661"/>
            <a:ext cx="698500" cy="279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725" y="3991464"/>
            <a:ext cx="3695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038" y="458237"/>
            <a:ext cx="888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2E4FDD"/>
                </a:solidFill>
              </a:rPr>
              <a:t>Nilpotent and orthogonal to constrained </a:t>
            </a:r>
            <a:r>
              <a:rPr lang="en-US" sz="2000" b="1" dirty="0" smtClean="0">
                <a:solidFill>
                  <a:srgbClr val="2E4FDD"/>
                </a:solidFill>
                <a:latin typeface="Apple Chancery" charset="0"/>
                <a:ea typeface="Apple Chancery" charset="0"/>
                <a:cs typeface="Apple Chancery" charset="0"/>
              </a:rPr>
              <a:t>N</a:t>
            </a:r>
            <a:r>
              <a:rPr lang="en-US" sz="2000" b="1" dirty="0" smtClean="0">
                <a:solidFill>
                  <a:srgbClr val="2E4FDD"/>
                </a:solidFill>
              </a:rPr>
              <a:t>=1 </a:t>
            </a:r>
            <a:r>
              <a:rPr lang="en-US" sz="2000" b="1" dirty="0" err="1" smtClean="0">
                <a:solidFill>
                  <a:srgbClr val="2E4FDD"/>
                </a:solidFill>
              </a:rPr>
              <a:t>superfields</a:t>
            </a:r>
            <a:r>
              <a:rPr lang="en-US" sz="2000" b="1" dirty="0" smtClean="0">
                <a:solidFill>
                  <a:srgbClr val="2E4FDD"/>
                </a:solidFill>
              </a:rPr>
              <a:t> are present on D3 brane</a:t>
            </a:r>
            <a:endParaRPr lang="en-US" sz="2000" b="1" dirty="0">
              <a:solidFill>
                <a:srgbClr val="2E4FD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652" y="922466"/>
            <a:ext cx="340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SU(3) decomposition we find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5608" y="1432720"/>
            <a:ext cx="342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Scalar-less SU(3) singlet and triplet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78" y="2086820"/>
            <a:ext cx="3968884" cy="373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8414" y="2051454"/>
            <a:ext cx="3775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Fermion-less Born-</a:t>
            </a:r>
            <a:r>
              <a:rPr lang="en-US" dirty="0" err="1" smtClean="0"/>
              <a:t>Infeld</a:t>
            </a:r>
            <a:r>
              <a:rPr lang="en-US" dirty="0" smtClean="0"/>
              <a:t> SU(3) singlet </a:t>
            </a:r>
          </a:p>
          <a:p>
            <a:r>
              <a:rPr lang="en-US" dirty="0" smtClean="0"/>
              <a:t>and SU(3) triplet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78" y="2761271"/>
            <a:ext cx="3177980" cy="6304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1778" y="3555664"/>
            <a:ext cx="3409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With </a:t>
            </a:r>
            <a:r>
              <a:rPr lang="en-US" dirty="0" smtClean="0"/>
              <a:t>SU(2) </a:t>
            </a:r>
            <a:r>
              <a:rPr lang="en-US" dirty="0"/>
              <a:t>decomposition we find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6" y="4009558"/>
            <a:ext cx="6851582" cy="267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46" y="4634539"/>
            <a:ext cx="6747488" cy="253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0314" y="3528877"/>
            <a:ext cx="273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SU(2) doublets and singlets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1349" y="5177082"/>
            <a:ext cx="4512798" cy="4363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78" y="1422826"/>
            <a:ext cx="1422400" cy="495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7444" y="1435425"/>
            <a:ext cx="1444963" cy="3696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1038" y="5788610"/>
            <a:ext cx="882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supermultiplet</a:t>
            </a:r>
            <a:r>
              <a:rPr lang="en-US" sz="2000" dirty="0" smtClean="0"/>
              <a:t> content of minimal (</a:t>
            </a:r>
            <a:r>
              <a:rPr lang="en-US" sz="2000" dirty="0" err="1" smtClean="0">
                <a:solidFill>
                  <a:srgbClr val="B4206A"/>
                </a:solidFill>
              </a:rPr>
              <a:t>sgoldstino</a:t>
            </a:r>
            <a:r>
              <a:rPr lang="en-US" sz="2000" dirty="0" smtClean="0">
                <a:solidFill>
                  <a:srgbClr val="B4206A"/>
                </a:solidFill>
              </a:rPr>
              <a:t>-less, </a:t>
            </a:r>
            <a:r>
              <a:rPr lang="en-US" sz="2000" dirty="0" err="1" smtClean="0">
                <a:solidFill>
                  <a:srgbClr val="B4206A"/>
                </a:solidFill>
              </a:rPr>
              <a:t>sinflaton</a:t>
            </a:r>
            <a:r>
              <a:rPr lang="en-US" sz="2000" dirty="0" smtClean="0">
                <a:solidFill>
                  <a:srgbClr val="B4206A"/>
                </a:solidFill>
              </a:rPr>
              <a:t>-less, </a:t>
            </a:r>
            <a:r>
              <a:rPr lang="en-US" sz="2000" dirty="0" err="1" smtClean="0">
                <a:solidFill>
                  <a:srgbClr val="B4206A"/>
                </a:solidFill>
              </a:rPr>
              <a:t>inflatino</a:t>
            </a:r>
            <a:r>
              <a:rPr lang="en-US" sz="2000" dirty="0" smtClean="0">
                <a:solidFill>
                  <a:srgbClr val="B4206A"/>
                </a:solidFill>
              </a:rPr>
              <a:t>-less</a:t>
            </a:r>
            <a:r>
              <a:rPr lang="en-US" sz="2000" dirty="0" smtClean="0"/>
              <a:t>) </a:t>
            </a:r>
            <a:r>
              <a:rPr lang="en-US" sz="2000" dirty="0" smtClean="0">
                <a:solidFill>
                  <a:srgbClr val="2E4FDD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dirty="0" smtClean="0">
                <a:solidFill>
                  <a:srgbClr val="2E4FDD"/>
                </a:solidFill>
              </a:rPr>
              <a:t>-attractor models</a:t>
            </a:r>
            <a:r>
              <a:rPr lang="en-US" sz="2000" dirty="0" smtClean="0"/>
              <a:t> is present on </a:t>
            </a:r>
            <a:r>
              <a:rPr lang="en-US" sz="2000" dirty="0" smtClean="0">
                <a:solidFill>
                  <a:srgbClr val="2E4FDD"/>
                </a:solidFill>
              </a:rPr>
              <a:t>D3 brane in string theory</a:t>
            </a:r>
            <a:r>
              <a:rPr lang="en-US" sz="2000" dirty="0" smtClean="0"/>
              <a:t>!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91830" y="65892"/>
            <a:ext cx="220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RK, </a:t>
            </a:r>
            <a:r>
              <a:rPr lang="en-US" dirty="0" err="1" smtClean="0"/>
              <a:t>Vercnocke</a:t>
            </a:r>
            <a:r>
              <a:rPr lang="en-US" dirty="0" smtClean="0"/>
              <a:t>, </a:t>
            </a:r>
            <a:r>
              <a:rPr lang="en-US" dirty="0" err="1" smtClean="0"/>
              <a:t>Wrase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5734" y="5277099"/>
            <a:ext cx="8072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Fernando </a:t>
            </a:r>
            <a:r>
              <a:rPr lang="en-US" sz="2400" dirty="0" smtClean="0">
                <a:solidFill>
                  <a:prstClr val="white"/>
                </a:solidFill>
              </a:rPr>
              <a:t>has heavy burden guiding </a:t>
            </a:r>
            <a:r>
              <a:rPr lang="en-US" sz="2400" dirty="0">
                <a:solidFill>
                  <a:prstClr val="white"/>
                </a:solidFill>
              </a:rPr>
              <a:t>ICTP in the right direction with a laser sharp vision. Therefore I would like to give him the lightest and brightest </a:t>
            </a:r>
            <a:r>
              <a:rPr lang="en-US" sz="2400" dirty="0">
                <a:solidFill>
                  <a:schemeClr val="bg1"/>
                </a:solidFill>
              </a:rPr>
              <a:t>green laser presenter </a:t>
            </a:r>
            <a:r>
              <a:rPr lang="en-US" sz="2400" dirty="0">
                <a:solidFill>
                  <a:prstClr val="white"/>
                </a:solidFill>
              </a:rPr>
              <a:t>that I could find</a:t>
            </a:r>
            <a:r>
              <a:rPr lang="en-US" sz="2400" dirty="0" smtClean="0">
                <a:solidFill>
                  <a:prstClr val="white"/>
                </a:solidFill>
              </a:rPr>
              <a:t>:)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5191" y="843064"/>
            <a:ext cx="77107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Note that attractors predict the same </a:t>
            </a:r>
            <a:r>
              <a:rPr lang="en-US" sz="2800" b="1" dirty="0" smtClean="0">
                <a:solidFill>
                  <a:srgbClr val="3B41DF"/>
                </a:solidFill>
              </a:rPr>
              <a:t>n</a:t>
            </a:r>
            <a:r>
              <a:rPr lang="en-US" sz="3200" b="1" baseline="-25000" dirty="0" smtClean="0">
                <a:solidFill>
                  <a:srgbClr val="3B41DF"/>
                </a:solidFill>
              </a:rPr>
              <a:t>s</a:t>
            </a:r>
            <a:r>
              <a:rPr lang="en-US" sz="2800" b="1" dirty="0" smtClean="0">
                <a:solidFill>
                  <a:srgbClr val="3B41DF"/>
                </a:solidFill>
              </a:rPr>
              <a:t> = 1-2/N </a:t>
            </a:r>
            <a:r>
              <a:rPr lang="en-US" sz="2400" dirty="0" smtClean="0"/>
              <a:t>for a given number of e-</a:t>
            </a:r>
            <a:r>
              <a:rPr lang="en-US" sz="2400" dirty="0" err="1" smtClean="0"/>
              <a:t>foldings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3B41DF"/>
                </a:solidFill>
              </a:rPr>
              <a:t>N</a:t>
            </a:r>
            <a:r>
              <a:rPr lang="en-US" sz="2400" dirty="0" smtClean="0"/>
              <a:t>. However, the required number of e-</a:t>
            </a:r>
            <a:r>
              <a:rPr lang="en-US" sz="2400" dirty="0" err="1" smtClean="0"/>
              <a:t>foldings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2E4FDD"/>
                </a:solidFill>
              </a:rPr>
              <a:t>N</a:t>
            </a:r>
            <a:r>
              <a:rPr lang="en-US" sz="2400" dirty="0" smtClean="0"/>
              <a:t> depends on reheating temperature (the higher T, the higher </a:t>
            </a:r>
            <a:r>
              <a:rPr lang="en-US" sz="2400" dirty="0" smtClean="0">
                <a:solidFill>
                  <a:srgbClr val="3B41DF"/>
                </a:solidFill>
              </a:rPr>
              <a:t>N</a:t>
            </a:r>
            <a:r>
              <a:rPr lang="en-US" sz="2400" dirty="0" smtClean="0"/>
              <a:t> is required) and on the shape of the potential after inflation (for a quartic potential </a:t>
            </a:r>
            <a:r>
              <a:rPr lang="en-US" sz="2400" dirty="0" smtClean="0">
                <a:solidFill>
                  <a:srgbClr val="2E4FDD"/>
                </a:solidFill>
              </a:rPr>
              <a:t>N</a:t>
            </a:r>
            <a:r>
              <a:rPr lang="en-US" sz="2400" dirty="0" smtClean="0"/>
              <a:t> is greater than for the quadratic potential). The difference is not large, </a:t>
            </a:r>
            <a:r>
              <a:rPr lang="en-US" sz="2400" dirty="0" smtClean="0">
                <a:solidFill>
                  <a:srgbClr val="3B41DF"/>
                </a:solidFill>
              </a:rPr>
              <a:t>N</a:t>
            </a:r>
            <a:r>
              <a:rPr lang="en-US" sz="2400" dirty="0" smtClean="0"/>
              <a:t> may change by O(5), i.e. by about 10%. However, this may lead to a noticeable change of </a:t>
            </a:r>
            <a:r>
              <a:rPr lang="en-US" sz="2800" b="1" dirty="0" smtClean="0">
                <a:solidFill>
                  <a:srgbClr val="2E4FDD"/>
                </a:solidFill>
              </a:rPr>
              <a:t>n</a:t>
            </a:r>
            <a:r>
              <a:rPr lang="en-US" sz="3200" b="1" baseline="-25000" dirty="0" smtClean="0">
                <a:solidFill>
                  <a:srgbClr val="2E4FDD"/>
                </a:solidFill>
              </a:rPr>
              <a:t>s </a:t>
            </a:r>
            <a:endParaRPr lang="en-US" sz="3200" b="1" baseline="-25000" dirty="0">
              <a:solidFill>
                <a:srgbClr val="2E4F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708" y="70149"/>
            <a:ext cx="886926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Asymptotic freedom of the inflaton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653" y="1340023"/>
            <a:ext cx="7997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such theories, the potential and the mases of all fields approach some constant values in the large inflaton field limit (</a:t>
            </a:r>
            <a:r>
              <a:rPr lang="en-US" dirty="0" smtClean="0">
                <a:solidFill>
                  <a:srgbClr val="C00000"/>
                </a:solidFill>
              </a:rPr>
              <a:t>asymptotic shift symmetry</a:t>
            </a:r>
            <a:r>
              <a:rPr lang="en-US" dirty="0" smtClean="0"/>
              <a:t>), and the </a:t>
            </a:r>
            <a:r>
              <a:rPr lang="en-US" dirty="0" smtClean="0">
                <a:solidFill>
                  <a:srgbClr val="0067EB"/>
                </a:solidFill>
              </a:rPr>
              <a:t>coupling constants of the inflaton to all other fields are exponentially small</a:t>
            </a:r>
            <a:r>
              <a:rPr lang="en-US" dirty="0" smtClean="0"/>
              <a:t>, being suppressed by  </a:t>
            </a:r>
            <a:endParaRPr lang="en-US" sz="2000" baseline="30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766" y="2263353"/>
            <a:ext cx="1618134" cy="988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4666" y="824684"/>
            <a:ext cx="2151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7EB"/>
                </a:solidFill>
              </a:rPr>
              <a:t>RK, Linde 1604.00444</a:t>
            </a:r>
            <a:endParaRPr lang="en-US" sz="1600" dirty="0">
              <a:solidFill>
                <a:srgbClr val="0067E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4653" y="3252213"/>
            <a:ext cx="7997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an automatic consequence of the structure of a attractors, which ensures flatness of the potential even after higher loop corrections.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6640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708" y="70149"/>
            <a:ext cx="886926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Coupling to matter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44666" y="824684"/>
            <a:ext cx="3126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7EB"/>
                </a:solidFill>
              </a:rPr>
              <a:t>RK, Linde, </a:t>
            </a:r>
            <a:r>
              <a:rPr lang="en-US" sz="1600" dirty="0" err="1" smtClean="0">
                <a:solidFill>
                  <a:srgbClr val="0067EB"/>
                </a:solidFill>
              </a:rPr>
              <a:t>Wrase</a:t>
            </a:r>
            <a:r>
              <a:rPr lang="en-US" sz="1600" dirty="0" smtClean="0">
                <a:solidFill>
                  <a:srgbClr val="0067EB"/>
                </a:solidFill>
              </a:rPr>
              <a:t> 1602.07818</a:t>
            </a:r>
            <a:endParaRPr lang="en-US" sz="1600" dirty="0">
              <a:solidFill>
                <a:srgbClr val="0067E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832" y="1168090"/>
            <a:ext cx="79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Consider inflationary models coupled to matter</a:t>
            </a:r>
            <a:endParaRPr lang="en-US" sz="2000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32" y="1693543"/>
            <a:ext cx="7625447" cy="7318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77" y="3330703"/>
            <a:ext cx="3856685" cy="534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330" y="3865063"/>
            <a:ext cx="5502625" cy="6408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830" y="2578952"/>
            <a:ext cx="2027449" cy="7517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4188" y="2346657"/>
            <a:ext cx="79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assume that the </a:t>
            </a:r>
            <a:r>
              <a:rPr lang="en-US" dirty="0" err="1" smtClean="0"/>
              <a:t>Kahler</a:t>
            </a:r>
            <a:r>
              <a:rPr lang="en-US" dirty="0" smtClean="0"/>
              <a:t> potential in the inflaton direction is flat,</a:t>
            </a:r>
            <a:endParaRPr lang="en-US" sz="20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74188" y="4625616"/>
            <a:ext cx="7997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Then under certain conditions all matter fields U are stable </a:t>
            </a:r>
            <a:r>
              <a:rPr lang="en-US" dirty="0"/>
              <a:t>at </a:t>
            </a:r>
            <a:r>
              <a:rPr lang="en-US" dirty="0" smtClean="0"/>
              <a:t>U=0 (no tachyons). A sufficient (but not necessary) condition is that there is no direct interaction between the inflaton sector, including the stabilizer S, and the matter </a:t>
            </a:r>
            <a:r>
              <a:rPr lang="en-US" dirty="0"/>
              <a:t>fields </a:t>
            </a:r>
            <a:r>
              <a:rPr lang="en-US" dirty="0" smtClean="0"/>
              <a:t>U in the </a:t>
            </a:r>
            <a:r>
              <a:rPr lang="en-US" dirty="0" err="1" smtClean="0"/>
              <a:t>superpotential</a:t>
            </a:r>
            <a:r>
              <a:rPr lang="en-US" dirty="0" smtClean="0"/>
              <a:t>: </a:t>
            </a:r>
            <a:r>
              <a:rPr lang="en-US" dirty="0" err="1" smtClean="0"/>
              <a:t>W</a:t>
            </a:r>
            <a:r>
              <a:rPr lang="en-US" sz="2000" baseline="-25000" dirty="0" err="1" smtClean="0"/>
              <a:t>mat</a:t>
            </a:r>
            <a:r>
              <a:rPr lang="en-US" dirty="0" smtClean="0"/>
              <a:t> = </a:t>
            </a:r>
            <a:r>
              <a:rPr lang="en-US" dirty="0" err="1" smtClean="0"/>
              <a:t>W</a:t>
            </a:r>
            <a:r>
              <a:rPr lang="en-US" sz="2000" baseline="-25000" dirty="0" err="1" smtClean="0"/>
              <a:t>mat</a:t>
            </a:r>
            <a:r>
              <a:rPr lang="en-US" dirty="0" smtClean="0"/>
              <a:t>(</a:t>
            </a:r>
            <a:r>
              <a:rPr lang="en-US" dirty="0" err="1" smtClean="0"/>
              <a:t>U</a:t>
            </a:r>
            <a:r>
              <a:rPr lang="en-US" sz="2000" baseline="30000" dirty="0" err="1" smtClean="0"/>
              <a:t>i</a:t>
            </a:r>
            <a:r>
              <a:rPr lang="en-US" dirty="0" smtClean="0"/>
              <a:t>). In other words, if the inflaton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 smtClean="0"/>
              <a:t> and the stabilizer S belong to the hidden sector, all matter fields are stable </a:t>
            </a:r>
            <a:r>
              <a:rPr lang="en-US" dirty="0"/>
              <a:t>at U=0. 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7380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93"/>
            <a:ext cx="5344452" cy="445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708" y="4845504"/>
            <a:ext cx="1766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Any</a:t>
            </a:r>
            <a:r>
              <a:rPr lang="en-US" sz="2800" dirty="0" smtClean="0">
                <a:solidFill>
                  <a:srgbClr val="0000FF"/>
                </a:solidFill>
              </a:rPr>
              <a:t>  </a:t>
            </a:r>
            <a:r>
              <a:rPr lang="en-US" sz="3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&lt; 20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571" y="5475248"/>
            <a:ext cx="41168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Generic   </a:t>
            </a:r>
            <a:r>
              <a:rPr lang="en-US" sz="2800" dirty="0">
                <a:solidFill>
                  <a:srgbClr val="0000FF"/>
                </a:solidFill>
                <a:latin typeface="Apple Chancery"/>
                <a:cs typeface="Apple Chancery"/>
              </a:rPr>
              <a:t>N</a:t>
            </a:r>
            <a:r>
              <a:rPr lang="en-US" sz="2800" dirty="0">
                <a:solidFill>
                  <a:srgbClr val="0000FF"/>
                </a:solidFill>
              </a:rPr>
              <a:t>=</a:t>
            </a:r>
            <a:r>
              <a:rPr lang="en-US" sz="2800" dirty="0" smtClean="0">
                <a:solidFill>
                  <a:srgbClr val="0000FF"/>
                </a:solidFill>
              </a:rPr>
              <a:t>1 supergravity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                  </a:t>
            </a:r>
            <a:r>
              <a:rPr lang="en-US" sz="3200" dirty="0" smtClean="0">
                <a:solidFill>
                  <a:srgbClr val="FF0000"/>
                </a:solidFill>
              </a:rPr>
              <a:t>Any </a:t>
            </a:r>
            <a:r>
              <a:rPr lang="en-US" sz="3200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919" y="4976716"/>
            <a:ext cx="3484691" cy="453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585788"/>
            <a:ext cx="4457700" cy="4284023"/>
          </a:xfrm>
          <a:prstGeom prst="rect">
            <a:avLst/>
          </a:prstGeom>
        </p:spPr>
      </p:pic>
      <p:pic>
        <p:nvPicPr>
          <p:cNvPr id="11" name="Picture 10" descr="DunkanFishesCol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73" y="5532609"/>
            <a:ext cx="1198579" cy="1147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0144" y="1089727"/>
            <a:ext cx="1653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a</a:t>
            </a:r>
            <a:r>
              <a:rPr lang="en-US" sz="1100" dirty="0" smtClean="0">
                <a:solidFill>
                  <a:srgbClr val="800000"/>
                </a:solidFill>
              </a:rPr>
              <a:t>=2 fiber inflation</a:t>
            </a:r>
          </a:p>
          <a:p>
            <a:r>
              <a:rPr lang="en-US" sz="1100" dirty="0" err="1" smtClean="0">
                <a:solidFill>
                  <a:srgbClr val="800000"/>
                </a:solidFill>
              </a:rPr>
              <a:t>Cicoli</a:t>
            </a:r>
            <a:r>
              <a:rPr lang="en-US" sz="1100" dirty="0" smtClean="0">
                <a:solidFill>
                  <a:srgbClr val="800000"/>
                </a:solidFill>
              </a:rPr>
              <a:t>, </a:t>
            </a:r>
            <a:r>
              <a:rPr lang="en-US" sz="1100" dirty="0">
                <a:solidFill>
                  <a:srgbClr val="800000"/>
                </a:solidFill>
              </a:rPr>
              <a:t>Burgess</a:t>
            </a:r>
            <a:r>
              <a:rPr lang="en-US" sz="1100" dirty="0" smtClean="0">
                <a:solidFill>
                  <a:srgbClr val="800000"/>
                </a:solidFill>
              </a:rPr>
              <a:t>, Quevedo</a:t>
            </a:r>
            <a:endParaRPr lang="en-US" sz="1100" dirty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5804" y="4976716"/>
            <a:ext cx="1625600" cy="342900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7162800" y="1217419"/>
            <a:ext cx="292790" cy="303195"/>
          </a:xfrm>
          <a:prstGeom prst="star5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86300" y="401893"/>
            <a:ext cx="355600" cy="1838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1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4600" y="176928"/>
            <a:ext cx="7250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Special choices of </a:t>
            </a:r>
            <a:r>
              <a:rPr lang="en-US" sz="3200" b="1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a </a:t>
            </a:r>
            <a:r>
              <a:rPr lang="en-US" sz="3200" b="1" dirty="0">
                <a:solidFill>
                  <a:srgbClr val="800000"/>
                </a:solidFill>
              </a:rPr>
              <a:t>and future </a:t>
            </a:r>
            <a:r>
              <a:rPr lang="en-US" sz="3200" b="1" dirty="0" smtClean="0">
                <a:solidFill>
                  <a:srgbClr val="800000"/>
                </a:solidFill>
              </a:rPr>
              <a:t>data</a:t>
            </a:r>
            <a:endParaRPr lang="en-US" sz="3200" b="1" dirty="0" smtClean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493" y="2047396"/>
            <a:ext cx="87395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1000B6"/>
                </a:solidFill>
                <a:latin typeface="Symbol" charset="2"/>
                <a:cs typeface="Symbol" charset="2"/>
              </a:rPr>
              <a:t>a=1</a:t>
            </a:r>
            <a:endParaRPr lang="en-US" sz="3200" dirty="0">
              <a:solidFill>
                <a:srgbClr val="1000B6"/>
              </a:solidFill>
              <a:latin typeface="Symbol" charset="2"/>
              <a:cs typeface="Symbol" charset="2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40" y="2011465"/>
            <a:ext cx="2514600" cy="419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006" y="2842153"/>
            <a:ext cx="11931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1000B6"/>
                </a:solidFill>
                <a:latin typeface="Symbol" charset="2"/>
                <a:cs typeface="Symbol" charset="2"/>
              </a:rPr>
              <a:t>a=</a:t>
            </a:r>
            <a:r>
              <a:rPr lang="en-US" sz="3200" dirty="0" smtClean="0">
                <a:solidFill>
                  <a:srgbClr val="1000B6"/>
                </a:solidFill>
                <a:latin typeface="Symbol" charset="2"/>
                <a:cs typeface="Symbol" charset="2"/>
              </a:rPr>
              <a:t>1/3</a:t>
            </a:r>
            <a:endParaRPr lang="en-US" sz="3200" dirty="0">
              <a:solidFill>
                <a:srgbClr val="1000B6"/>
              </a:solidFill>
              <a:latin typeface="Symbol" charset="2"/>
              <a:cs typeface="Symbol" charset="2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06" y="2896233"/>
            <a:ext cx="1739900" cy="419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6622" y="1910297"/>
            <a:ext cx="3977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Critical point of superconformal </a:t>
            </a:r>
            <a:r>
              <a:rPr lang="en-US" sz="2000" dirty="0" smtClean="0">
                <a:latin typeface="Apple Chancery"/>
                <a:cs typeface="Apple Chancery"/>
              </a:rPr>
              <a:t>N</a:t>
            </a:r>
            <a:r>
              <a:rPr lang="en-US" sz="2000" dirty="0" smtClean="0"/>
              <a:t>=1</a:t>
            </a:r>
            <a:r>
              <a:rPr lang="en-US" sz="2000" dirty="0">
                <a:latin typeface="Apple Chancery"/>
                <a:cs typeface="Apple Chancery"/>
              </a:rPr>
              <a:t> </a:t>
            </a:r>
            <a:r>
              <a:rPr lang="en-US" sz="2000" dirty="0" smtClean="0">
                <a:latin typeface="+mj-lt"/>
                <a:cs typeface="Apple Chancery"/>
              </a:rPr>
              <a:t>attractors, Higgs inflation, R</a:t>
            </a:r>
            <a:r>
              <a:rPr lang="en-US" sz="2000" baseline="30000" dirty="0" smtClean="0">
                <a:latin typeface="+mj-lt"/>
                <a:cs typeface="Apple Chancery"/>
              </a:rPr>
              <a:t>2</a:t>
            </a:r>
            <a:r>
              <a:rPr lang="en-US" sz="2000" dirty="0" smtClean="0">
                <a:latin typeface="+mj-lt"/>
                <a:cs typeface="Apple Chancery"/>
              </a:rPr>
              <a:t> </a:t>
            </a:r>
            <a:r>
              <a:rPr lang="en-US" dirty="0" smtClean="0">
                <a:latin typeface="+mj-lt"/>
                <a:cs typeface="Apple Chancery"/>
              </a:rPr>
              <a:t>…</a:t>
            </a:r>
            <a:endParaRPr lang="en-US" baseline="30000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196" y="2896233"/>
            <a:ext cx="3897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Maximal superconformal  </a:t>
            </a:r>
            <a:r>
              <a:rPr lang="en-US" sz="2000" dirty="0">
                <a:latin typeface="Apple Chancery"/>
                <a:cs typeface="Apple Chancery"/>
              </a:rPr>
              <a:t>N</a:t>
            </a:r>
            <a:r>
              <a:rPr lang="en-US" sz="2000" dirty="0" smtClean="0"/>
              <a:t>=4</a:t>
            </a:r>
          </a:p>
          <a:p>
            <a:r>
              <a:rPr lang="en-US" sz="2000" dirty="0"/>
              <a:t>m</a:t>
            </a:r>
            <a:r>
              <a:rPr lang="en-US" sz="2000" dirty="0" smtClean="0"/>
              <a:t>odel, maximal supergravity </a:t>
            </a:r>
            <a:r>
              <a:rPr lang="en-US" sz="2000" dirty="0">
                <a:latin typeface="Apple Chancery"/>
                <a:cs typeface="Apple Chancery"/>
              </a:rPr>
              <a:t>N</a:t>
            </a:r>
            <a:r>
              <a:rPr lang="en-US" sz="2000" dirty="0" smtClean="0"/>
              <a:t>=8 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82493" y="3896582"/>
            <a:ext cx="11931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1000B6"/>
                </a:solidFill>
                <a:latin typeface="Symbol" charset="2"/>
                <a:cs typeface="Symbol" charset="2"/>
              </a:rPr>
              <a:t>a=1</a:t>
            </a:r>
            <a:r>
              <a:rPr lang="en-US" sz="3200" dirty="0" smtClean="0">
                <a:solidFill>
                  <a:srgbClr val="1000B6"/>
                </a:solidFill>
                <a:latin typeface="Symbol" charset="2"/>
                <a:cs typeface="Symbol" charset="2"/>
              </a:rPr>
              <a:t>/9</a:t>
            </a:r>
            <a:endParaRPr lang="en-US" sz="3200" dirty="0">
              <a:solidFill>
                <a:srgbClr val="1000B6"/>
              </a:solidFill>
              <a:latin typeface="Symbol" charset="2"/>
              <a:cs typeface="Symbol" charset="2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19" y="3879172"/>
            <a:ext cx="2514600" cy="431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48196" y="3968543"/>
            <a:ext cx="3897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1984 model of Goncharov-Linde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27094" y="4730104"/>
            <a:ext cx="1766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Any</a:t>
            </a:r>
            <a:r>
              <a:rPr lang="en-US" sz="2800" dirty="0" smtClean="0"/>
              <a:t>  </a:t>
            </a:r>
            <a:r>
              <a:rPr lang="en-US" sz="3200" dirty="0" smtClean="0">
                <a:solidFill>
                  <a:srgbClr val="1000B6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 smtClean="0"/>
              <a:t> </a:t>
            </a:r>
            <a:r>
              <a:rPr lang="en-US" sz="2800" dirty="0" smtClean="0">
                <a:solidFill>
                  <a:srgbClr val="1000B6"/>
                </a:solidFill>
              </a:rPr>
              <a:t>&lt; 20</a:t>
            </a:r>
            <a:endParaRPr lang="en-US" sz="2400" dirty="0">
              <a:solidFill>
                <a:srgbClr val="1000B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8371" y="4849177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Generic   </a:t>
            </a:r>
            <a:r>
              <a:rPr lang="en-US" sz="2000" dirty="0">
                <a:latin typeface="Apple Chancery"/>
                <a:cs typeface="Apple Chancery"/>
              </a:rPr>
              <a:t>N</a:t>
            </a:r>
            <a:r>
              <a:rPr lang="en-US" sz="2000" dirty="0"/>
              <a:t>=</a:t>
            </a:r>
            <a:r>
              <a:rPr lang="en-US" sz="2000" dirty="0" smtClean="0"/>
              <a:t>1 supergravity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703144" y="5729811"/>
            <a:ext cx="502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of these models fit the current data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096" y="4868970"/>
            <a:ext cx="1625600" cy="342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70" y="1366764"/>
            <a:ext cx="1092200" cy="33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640" y="1320292"/>
            <a:ext cx="2514600" cy="419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76868" y="131392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 inflation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8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  <p:bldP spid="13" grpId="0"/>
      <p:bldP spid="14" grpId="0"/>
      <p:bldP spid="15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8952" y="1943653"/>
            <a:ext cx="9072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000C8"/>
                </a:solidFill>
              </a:rPr>
              <a:t>K</a:t>
            </a:r>
            <a:r>
              <a:rPr lang="en-US" sz="2400" dirty="0" smtClean="0">
                <a:solidFill>
                  <a:srgbClr val="1000C8"/>
                </a:solidFill>
              </a:rPr>
              <a:t>nown to be negative in pure supergravity, without </a:t>
            </a:r>
          </a:p>
          <a:p>
            <a:r>
              <a:rPr lang="en-US" sz="2400" dirty="0" smtClean="0">
                <a:solidFill>
                  <a:srgbClr val="1000C8"/>
                </a:solidFill>
              </a:rPr>
              <a:t>scalar fields (1977)</a:t>
            </a:r>
            <a:endParaRPr lang="en-US" sz="2400" dirty="0">
              <a:solidFill>
                <a:srgbClr val="1000C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570" y="588894"/>
            <a:ext cx="7817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</a:rPr>
              <a:t>Cosmological Constant in Supergravity</a:t>
            </a:r>
            <a:endParaRPr lang="en-US" sz="3600" b="1" dirty="0">
              <a:solidFill>
                <a:srgbClr val="800000"/>
              </a:solidFill>
              <a:effectLst>
                <a:outerShdw blurRad="190500" dist="88900" dir="2700000" algn="tl" rotWithShape="0">
                  <a:srgbClr val="0506D1">
                    <a:alpha val="76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8952" y="3898577"/>
            <a:ext cx="8247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1000C8"/>
                </a:solidFill>
              </a:rPr>
              <a:t>Supergravity with a positive cosmological constant without </a:t>
            </a:r>
            <a:r>
              <a:rPr lang="en-US" sz="2400" dirty="0">
                <a:solidFill>
                  <a:srgbClr val="1000C8"/>
                </a:solidFill>
              </a:rPr>
              <a:t>scalars was </a:t>
            </a:r>
            <a:r>
              <a:rPr lang="en-US" sz="2400" dirty="0" smtClean="0">
                <a:solidFill>
                  <a:srgbClr val="1000C8"/>
                </a:solidFill>
              </a:rPr>
              <a:t>not known.</a:t>
            </a:r>
            <a:endParaRPr lang="en-US" sz="2400" dirty="0">
              <a:solidFill>
                <a:srgbClr val="1000C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1256" y="2928538"/>
            <a:ext cx="222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800" b="1" dirty="0" smtClean="0"/>
              <a:t> &lt; 0     AdS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346703" y="5160362"/>
            <a:ext cx="2066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800" b="1" dirty="0"/>
              <a:t> </a:t>
            </a:r>
            <a:r>
              <a:rPr lang="en-US" sz="2800" b="1" dirty="0" smtClean="0"/>
              <a:t>&gt; 0     </a:t>
            </a:r>
            <a:r>
              <a:rPr lang="en-US" sz="2800" b="1" dirty="0" err="1" smtClean="0"/>
              <a:t>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602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/>
          </p:nvPr>
        </p:nvSpPr>
        <p:spPr>
          <a:xfrm>
            <a:off x="157238" y="183336"/>
            <a:ext cx="8702524" cy="778235"/>
          </a:xfrm>
        </p:spPr>
        <p:txBody>
          <a:bodyPr>
            <a:normAutofit fontScale="90000"/>
          </a:bodyPr>
          <a:lstStyle/>
          <a:p>
            <a:r>
              <a:rPr lang="en-GB" altLang="en-US" sz="3600" noProof="0" dirty="0" smtClean="0">
                <a:solidFill>
                  <a:srgbClr val="0000FF"/>
                </a:solidFill>
              </a:rPr>
              <a:t>What is the problem with de Sitter supergravity ? </a:t>
            </a:r>
            <a:endParaRPr lang="en-GB" altLang="nl-BE" sz="4000" noProof="0" dirty="0" smtClean="0">
              <a:solidFill>
                <a:srgbClr val="0000FF"/>
              </a:solidFill>
            </a:endParaRPr>
          </a:p>
        </p:txBody>
      </p:sp>
      <p:sp>
        <p:nvSpPr>
          <p:cNvPr id="198659" name="Content Placeholder 2"/>
          <p:cNvSpPr>
            <a:spLocks noGrp="1"/>
          </p:cNvSpPr>
          <p:nvPr>
            <p:ph idx="1"/>
          </p:nvPr>
        </p:nvSpPr>
        <p:spPr>
          <a:xfrm>
            <a:off x="232531" y="1628800"/>
            <a:ext cx="8680512" cy="38261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altLang="nl-BE" noProof="0" dirty="0" smtClean="0">
                <a:solidFill>
                  <a:srgbClr val="A6306A"/>
                </a:solidFill>
              </a:rPr>
              <a:t>Anti- </a:t>
            </a:r>
            <a:r>
              <a:rPr lang="en-GB" altLang="nl-BE" noProof="0" dirty="0" smtClean="0"/>
              <a:t>de Sitter:</a:t>
            </a:r>
            <a:br>
              <a:rPr lang="en-GB" altLang="nl-BE" noProof="0" dirty="0" smtClean="0"/>
            </a:br>
            <a:r>
              <a:rPr lang="en-GB" altLang="nl-BE" noProof="0" dirty="0" smtClean="0"/>
              <a:t/>
            </a:r>
            <a:br>
              <a:rPr lang="en-GB" altLang="nl-BE" noProof="0" dirty="0" smtClean="0"/>
            </a:br>
            <a:r>
              <a:rPr lang="en-GB" altLang="nl-BE" dirty="0">
                <a:solidFill>
                  <a:srgbClr val="A6306A"/>
                </a:solidFill>
              </a:rPr>
              <a:t>SO(</a:t>
            </a:r>
            <a:r>
              <a:rPr lang="en-GB" altLang="nl-BE" dirty="0" smtClean="0">
                <a:solidFill>
                  <a:srgbClr val="A6306A"/>
                </a:solidFill>
              </a:rPr>
              <a:t>3,2) </a:t>
            </a:r>
            <a:r>
              <a:rPr lang="en-GB" altLang="nl-BE" noProof="0" dirty="0" smtClean="0"/>
              <a:t>is SO(4,1) </a:t>
            </a:r>
          </a:p>
          <a:p>
            <a:endParaRPr lang="en-GB" altLang="nl-BE" dirty="0"/>
          </a:p>
          <a:p>
            <a:r>
              <a:rPr lang="en-GB" altLang="nl-BE" noProof="0" dirty="0" smtClean="0"/>
              <a:t>Superalgebra ?</a:t>
            </a:r>
          </a:p>
          <a:p>
            <a:endParaRPr lang="en-GB" altLang="nl-BE" noProof="0" dirty="0" smtClean="0"/>
          </a:p>
          <a:p>
            <a:r>
              <a:rPr lang="en-GB" altLang="nl-BE" noProof="0" dirty="0" smtClean="0">
                <a:solidFill>
                  <a:srgbClr val="0000FF"/>
                </a:solidFill>
              </a:rPr>
              <a:t>Jacobi identities: only with </a:t>
            </a:r>
            <a:r>
              <a:rPr lang="en-GB" altLang="nl-BE" noProof="0" dirty="0" smtClean="0">
                <a:solidFill>
                  <a:srgbClr val="A6306A"/>
                </a:solidFill>
              </a:rPr>
              <a:t>lower sign (Anti-de Sitter)</a:t>
            </a:r>
            <a:br>
              <a:rPr lang="en-GB" altLang="nl-BE" noProof="0" dirty="0" smtClean="0">
                <a:solidFill>
                  <a:srgbClr val="A6306A"/>
                </a:solidFill>
              </a:rPr>
            </a:br>
            <a:r>
              <a:rPr lang="en-GB" altLang="nl-BE" noProof="0" dirty="0" smtClean="0"/>
              <a:t>Supergroup OSp(1|4);   sp(4)=so(3,2)</a:t>
            </a:r>
          </a:p>
        </p:txBody>
      </p:sp>
      <p:pic>
        <p:nvPicPr>
          <p:cNvPr id="198660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238" y="1628800"/>
            <a:ext cx="3090333" cy="66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201" y="3010730"/>
            <a:ext cx="5185842" cy="108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7875" y="5611414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pple Chancery"/>
                <a:cs typeface="Apple Chancery"/>
              </a:rPr>
              <a:t>N </a:t>
            </a:r>
            <a:r>
              <a:rPr lang="en-US" sz="2000" dirty="0" smtClean="0">
                <a:solidFill>
                  <a:srgbClr val="0000FF"/>
                </a:solidFill>
              </a:rPr>
              <a:t>&gt; 1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8654" y="5537118"/>
            <a:ext cx="4697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Jacobi ok, but non-unitary reps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875" y="1127668"/>
            <a:ext cx="68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rgbClr val="0000FF"/>
                </a:solidFill>
                <a:latin typeface="Apple Chancery"/>
                <a:cs typeface="Apple Chancery"/>
              </a:rPr>
              <a:t>N</a:t>
            </a:r>
            <a:r>
              <a:rPr lang="en-GB" altLang="en-US" dirty="0">
                <a:solidFill>
                  <a:srgbClr val="0000FF"/>
                </a:solidFill>
              </a:rPr>
              <a:t>=1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1" y="1630242"/>
            <a:ext cx="872489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No-go theorems prohibit </a:t>
            </a:r>
            <a:r>
              <a:rPr lang="en-US" sz="2800" u="sng" dirty="0">
                <a:solidFill>
                  <a:srgbClr val="0000FF"/>
                </a:solidFill>
              </a:rPr>
              <a:t>linearly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realized supersymmetry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A6306A"/>
              </a:solidFill>
            </a:endParaRPr>
          </a:p>
          <a:p>
            <a:endParaRPr lang="en-US" sz="2800" dirty="0" smtClean="0">
              <a:solidFill>
                <a:srgbClr val="A6306A"/>
              </a:solidFill>
            </a:endParaRPr>
          </a:p>
          <a:p>
            <a:r>
              <a:rPr lang="en-US" sz="2800" dirty="0" smtClean="0">
                <a:solidFill>
                  <a:srgbClr val="800000"/>
                </a:solidFill>
              </a:rPr>
              <a:t>Our new </a:t>
            </a:r>
            <a:r>
              <a:rPr lang="en-US" sz="2800" dirty="0" smtClean="0">
                <a:solidFill>
                  <a:srgbClr val="800000"/>
                </a:solidFill>
                <a:latin typeface="Apple Chancery"/>
                <a:cs typeface="Apple Chancery"/>
              </a:rPr>
              <a:t>N</a:t>
            </a:r>
            <a:r>
              <a:rPr lang="en-US" sz="2800" dirty="0" smtClean="0">
                <a:solidFill>
                  <a:srgbClr val="800000"/>
                </a:solidFill>
              </a:rPr>
              <a:t>=1 dS supergravity has a </a:t>
            </a:r>
            <a:r>
              <a:rPr lang="en-US" sz="2800" u="sng" dirty="0" smtClean="0">
                <a:solidFill>
                  <a:srgbClr val="800000"/>
                </a:solidFill>
              </a:rPr>
              <a:t>non-linearly </a:t>
            </a:r>
            <a:r>
              <a:rPr lang="en-US" sz="2800" dirty="0" smtClean="0">
                <a:solidFill>
                  <a:srgbClr val="800000"/>
                </a:solidFill>
              </a:rPr>
              <a:t>realized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supersymmetry. 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3143" y="4584897"/>
            <a:ext cx="393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Bergshoeff</a:t>
            </a:r>
            <a:r>
              <a:rPr lang="en-US" dirty="0" smtClean="0"/>
              <a:t>, Freedman, RK, Van </a:t>
            </a:r>
            <a:r>
              <a:rPr lang="en-US" dirty="0" err="1" smtClean="0"/>
              <a:t>Proeyen</a:t>
            </a:r>
            <a:r>
              <a:rPr lang="en-US" dirty="0" smtClean="0"/>
              <a:t> </a:t>
            </a:r>
          </a:p>
          <a:p>
            <a:r>
              <a:rPr lang="en-US" dirty="0" smtClean="0"/>
              <a:t>Hasegawa, Yamada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63886" y="47026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119" y="689102"/>
            <a:ext cx="8523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hints came from inflationary model building: in </a:t>
            </a:r>
            <a:r>
              <a:rPr lang="en-US" sz="2400" dirty="0" smtClean="0">
                <a:solidFill>
                  <a:srgbClr val="1000C8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dirty="0" smtClean="0">
                <a:solidFill>
                  <a:srgbClr val="1000C8"/>
                </a:solidFill>
              </a:rPr>
              <a:t>-attractor models </a:t>
            </a:r>
            <a:r>
              <a:rPr lang="en-US" sz="2400" dirty="0" smtClean="0"/>
              <a:t>(yellow lines on Planck r/n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plot).  </a:t>
            </a:r>
          </a:p>
          <a:p>
            <a:endParaRPr lang="en-US" dirty="0"/>
          </a:p>
          <a:p>
            <a:r>
              <a:rPr lang="en-US" sz="2400" dirty="0" smtClean="0">
                <a:solidFill>
                  <a:srgbClr val="0F29D9"/>
                </a:solidFill>
              </a:rPr>
              <a:t>Non-linear supersymmetry </a:t>
            </a:r>
            <a:r>
              <a:rPr lang="en-US" sz="2400" dirty="0" smtClean="0"/>
              <a:t>is a nice feature that allows to stabilize extra moduli and reduce the evolution to the one driven by a single scalar inflaton.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65119" y="3086245"/>
            <a:ext cx="8815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advanced version of these models are based on a </a:t>
            </a:r>
            <a:r>
              <a:rPr lang="en-US" sz="2400" dirty="0" err="1" smtClean="0"/>
              <a:t>supersymmetry</a:t>
            </a:r>
            <a:r>
              <a:rPr lang="en-US" sz="2400" dirty="0" smtClean="0"/>
              <a:t> which is not a </a:t>
            </a:r>
            <a:r>
              <a:rPr lang="en-US" sz="2400" dirty="0"/>
              <a:t> </a:t>
            </a:r>
            <a:r>
              <a:rPr lang="en-US" sz="2400" dirty="0" smtClean="0"/>
              <a:t>standard linear </a:t>
            </a:r>
            <a:r>
              <a:rPr lang="en-US" sz="2400" dirty="0" err="1" smtClean="0"/>
              <a:t>susy</a:t>
            </a:r>
            <a:r>
              <a:rPr lang="en-US" sz="2400" dirty="0" smtClean="0"/>
              <a:t> but a non-linear </a:t>
            </a:r>
            <a:r>
              <a:rPr lang="en-US" sz="2400" dirty="0" err="1" smtClean="0"/>
              <a:t>susy</a:t>
            </a:r>
            <a:r>
              <a:rPr lang="en-US" sz="24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119" y="5149786"/>
            <a:ext cx="8740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Easy to get rid of unwanted scalars (</a:t>
            </a:r>
            <a:r>
              <a:rPr lang="en-US" sz="2400" dirty="0" smtClean="0">
                <a:solidFill>
                  <a:srgbClr val="1000C8"/>
                </a:solidFill>
              </a:rPr>
              <a:t>or any unwanted </a:t>
            </a:r>
            <a:r>
              <a:rPr lang="en-US" sz="2400" dirty="0" err="1" smtClean="0">
                <a:solidFill>
                  <a:srgbClr val="1000C8"/>
                </a:solidFill>
              </a:rPr>
              <a:t>susy</a:t>
            </a:r>
            <a:r>
              <a:rPr lang="en-US" sz="2400" dirty="0" smtClean="0">
                <a:solidFill>
                  <a:srgbClr val="1000C8"/>
                </a:solidFill>
              </a:rPr>
              <a:t> partners</a:t>
            </a:r>
            <a:r>
              <a:rPr lang="en-US" sz="2400" dirty="0" smtClean="0"/>
              <a:t>). </a:t>
            </a:r>
          </a:p>
          <a:p>
            <a:r>
              <a:rPr lang="en-US" sz="2400" dirty="0" smtClean="0"/>
              <a:t>Can be useful for LHC phenomenology???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5119" y="4107688"/>
            <a:ext cx="8383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feature known in non-</a:t>
            </a:r>
            <a:r>
              <a:rPr lang="en-US" sz="2400" dirty="0" err="1" smtClean="0"/>
              <a:t>perturbative</a:t>
            </a:r>
            <a:r>
              <a:rPr lang="en-US" sz="2400" dirty="0" smtClean="0"/>
              <a:t> string theory: </a:t>
            </a:r>
            <a:r>
              <a:rPr lang="en-US" sz="2400" dirty="0" smtClean="0">
                <a:solidFill>
                  <a:srgbClr val="1000C8"/>
                </a:solidFill>
              </a:rPr>
              <a:t>D-</a:t>
            </a:r>
            <a:r>
              <a:rPr lang="en-US" sz="2400" dirty="0" err="1" smtClean="0">
                <a:solidFill>
                  <a:srgbClr val="1000C8"/>
                </a:solidFill>
              </a:rPr>
              <a:t>branes</a:t>
            </a:r>
            <a:r>
              <a:rPr lang="en-US" sz="2400" dirty="0" smtClean="0">
                <a:solidFill>
                  <a:srgbClr val="1000C8"/>
                </a:solidFill>
              </a:rPr>
              <a:t> with BI vectors and VA </a:t>
            </a:r>
            <a:r>
              <a:rPr lang="en-US" sz="2400" dirty="0" err="1" smtClean="0">
                <a:solidFill>
                  <a:srgbClr val="1000C8"/>
                </a:solidFill>
              </a:rPr>
              <a:t>spinors</a:t>
            </a:r>
            <a:endParaRPr lang="en-US" sz="2400" dirty="0">
              <a:solidFill>
                <a:srgbClr val="1000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6" y="537562"/>
            <a:ext cx="19431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8443" y="558930"/>
            <a:ext cx="5134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Bergshoeff, Dasgupta, RK, Van Proeyen</a:t>
            </a:r>
            <a:r>
              <a:rPr lang="en-US" dirty="0" smtClean="0">
                <a:solidFill>
                  <a:srgbClr val="0000FF"/>
                </a:solidFill>
              </a:rPr>
              <a:t>, Wrase, 2015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9252" y="953991"/>
            <a:ext cx="684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Kachru</a:t>
            </a:r>
            <a:r>
              <a:rPr lang="en-US" dirty="0" smtClean="0"/>
              <a:t>, Kallosh</a:t>
            </a:r>
            <a:r>
              <a:rPr lang="en-US" dirty="0"/>
              <a:t>, </a:t>
            </a:r>
            <a:r>
              <a:rPr lang="en-US" dirty="0" smtClean="0"/>
              <a:t>Linde, Maldacena</a:t>
            </a:r>
            <a:r>
              <a:rPr lang="en-US" dirty="0"/>
              <a:t>, </a:t>
            </a:r>
            <a:r>
              <a:rPr lang="en-US" dirty="0" smtClean="0"/>
              <a:t>McAllister </a:t>
            </a:r>
            <a:r>
              <a:rPr lang="en-US" dirty="0"/>
              <a:t>and </a:t>
            </a:r>
            <a:r>
              <a:rPr lang="en-US" dirty="0" smtClean="0"/>
              <a:t>Trivedi 2003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987" y="1323323"/>
            <a:ext cx="5318071" cy="711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887" y="147494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Without fermions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KKLT uplift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180" y="1948346"/>
            <a:ext cx="4249105" cy="566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110" y="1480614"/>
            <a:ext cx="1459324" cy="4677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484" y="2437213"/>
            <a:ext cx="9086242" cy="5769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8443" y="2848626"/>
            <a:ext cx="1901171" cy="6337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8574" y="3008583"/>
            <a:ext cx="4540504" cy="406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958" y="3271426"/>
            <a:ext cx="4416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With fermions on the brane,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starting with a kappa-symmetric action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 superspace (</a:t>
            </a:r>
            <a:r>
              <a:rPr lang="en-US" dirty="0" smtClean="0">
                <a:solidFill>
                  <a:srgbClr val="FF0000"/>
                </a:solidFill>
              </a:rPr>
              <a:t>scalars and vectors truncated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6323" y="3415196"/>
            <a:ext cx="4981094" cy="7613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887" y="4507187"/>
            <a:ext cx="4822866" cy="572356"/>
          </a:xfrm>
          <a:prstGeom prst="rect">
            <a:avLst/>
          </a:prstGeom>
          <a:ln w="19050" cmpd="sng">
            <a:solidFill>
              <a:srgbClr val="0000FF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4205" y="4369328"/>
            <a:ext cx="4473921" cy="6034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973753" y="5242672"/>
            <a:ext cx="4343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Manifestly supersymmetric Volkov-Akulov action: supersymmetric version of the KKLT uplifting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3484" y="5535060"/>
            <a:ext cx="3049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Effective d=4 N=1 supergravity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with a goldstino multiplet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67" y="5702653"/>
            <a:ext cx="1801284" cy="406742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27" name="TextBox 26"/>
          <p:cNvSpPr txBox="1"/>
          <p:nvPr/>
        </p:nvSpPr>
        <p:spPr>
          <a:xfrm>
            <a:off x="7112316" y="6022107"/>
            <a:ext cx="2042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Goldstino action gives a positive contribution to supergravity energy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31615" y="-133557"/>
            <a:ext cx="7857613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190500" dist="88900" dir="2700000" algn="tl" rotWithShape="0">
                    <a:srgbClr val="0506D1">
                      <a:alpha val="76000"/>
                    </a:srgbClr>
                  </a:outerShdw>
                </a:effectLst>
                <a:ea typeface="+mn-ea"/>
                <a:cs typeface="+mn-cs"/>
              </a:rPr>
              <a:t>Supersymmetric KKLT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0" y="6339792"/>
            <a:ext cx="6249795" cy="4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3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ft}[2]{{\textstyle\frac{#1}{#2}}}&#10;\usepackage{colordvi,amssymb}&#10;\def\rmi{{\rm i}}&#10;\def\rmd{{\rm d}}\def\rme{{\rm e}}&#10;\begin{document}&#10;\[&#10;\left[ P_\mu ,\, P_\nu \right] = \mp \frac{1}{4L^2} M_{\mu \nu }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0"/>
  <p:tag name="PICTUREFILESIZE" val="100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ft}[2]{{\textstyle\frac{#1}{#2}}}&#10;\usepackage{colordvi,amssymb}&#10;\def\rmi{{\rm i}}&#10;\def\rmd{{\rm d}}\def\rme{{\rm e}}&#10;\begin{document}&#10;\begin{eqnarray*}&#10; \left[ P_\mu , \, Q_\alpha \right]  &amp; = &amp; \frac{1}{4L}(\gamma _\mu Q)_\alpha \\&#10; \left\{ Q_\alpha ,\, Q_\beta \right\}  &amp; = &amp; -\frac{1}{2}(\gamma ^\mu) _{\alpha \beta } P_\mu&#10; -\frac{1}{8L}(\gamma ^{\mu \nu }) _{\alpha \beta }M_{\mu \nu }&#10;\end{eqnarray*}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31"/>
  <p:tag name="PICTUREFILESIZE" val="4180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1390</Words>
  <Application>Microsoft Macintosh PowerPoint</Application>
  <PresentationFormat>On-screen Show (4:3)</PresentationFormat>
  <Paragraphs>165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Apple Chancery</vt:lpstr>
      <vt:lpstr>Calibri</vt:lpstr>
      <vt:lpstr>Calibri Light</vt:lpstr>
      <vt:lpstr>CMBX10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problem with de Sitter supergravity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Renata Kallosh</dc:creator>
  <cp:lastModifiedBy>Renata Kallosh</cp:lastModifiedBy>
  <cp:revision>68</cp:revision>
  <dcterms:created xsi:type="dcterms:W3CDTF">2016-05-07T04:24:45Z</dcterms:created>
  <dcterms:modified xsi:type="dcterms:W3CDTF">2016-05-12T07:37:27Z</dcterms:modified>
</cp:coreProperties>
</file>