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68" r:id="rId2"/>
    <p:sldId id="606" r:id="rId3"/>
    <p:sldId id="690" r:id="rId4"/>
    <p:sldId id="691" r:id="rId5"/>
    <p:sldId id="692" r:id="rId6"/>
    <p:sldId id="693" r:id="rId7"/>
    <p:sldId id="694" r:id="rId8"/>
    <p:sldId id="696" r:id="rId9"/>
    <p:sldId id="613" r:id="rId10"/>
    <p:sldId id="698" r:id="rId11"/>
    <p:sldId id="619" r:id="rId12"/>
    <p:sldId id="620" r:id="rId13"/>
    <p:sldId id="640" r:id="rId14"/>
    <p:sldId id="625" r:id="rId15"/>
    <p:sldId id="626" r:id="rId16"/>
    <p:sldId id="627" r:id="rId17"/>
    <p:sldId id="680" r:id="rId18"/>
    <p:sldId id="681" r:id="rId19"/>
    <p:sldId id="699" r:id="rId20"/>
    <p:sldId id="701" r:id="rId21"/>
    <p:sldId id="702" r:id="rId22"/>
    <p:sldId id="703" r:id="rId23"/>
    <p:sldId id="704" r:id="rId24"/>
    <p:sldId id="705" r:id="rId25"/>
    <p:sldId id="631" r:id="rId26"/>
    <p:sldId id="637" r:id="rId27"/>
    <p:sldId id="653" r:id="rId28"/>
    <p:sldId id="682" r:id="rId29"/>
    <p:sldId id="683" r:id="rId30"/>
    <p:sldId id="684" r:id="rId31"/>
    <p:sldId id="685" r:id="rId32"/>
    <p:sldId id="687" r:id="rId33"/>
    <p:sldId id="552" r:id="rId34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6A2D010-9B26-411F-B440-39F7454701B1}">
          <p14:sldIdLst>
            <p14:sldId id="468"/>
            <p14:sldId id="606"/>
            <p14:sldId id="690"/>
            <p14:sldId id="691"/>
            <p14:sldId id="692"/>
            <p14:sldId id="693"/>
            <p14:sldId id="694"/>
            <p14:sldId id="696"/>
            <p14:sldId id="613"/>
            <p14:sldId id="698"/>
            <p14:sldId id="619"/>
            <p14:sldId id="620"/>
            <p14:sldId id="640"/>
            <p14:sldId id="625"/>
            <p14:sldId id="626"/>
            <p14:sldId id="627"/>
            <p14:sldId id="680"/>
            <p14:sldId id="681"/>
            <p14:sldId id="699"/>
            <p14:sldId id="701"/>
            <p14:sldId id="702"/>
            <p14:sldId id="703"/>
            <p14:sldId id="704"/>
            <p14:sldId id="705"/>
            <p14:sldId id="631"/>
            <p14:sldId id="637"/>
            <p14:sldId id="653"/>
            <p14:sldId id="682"/>
            <p14:sldId id="683"/>
            <p14:sldId id="684"/>
            <p14:sldId id="685"/>
            <p14:sldId id="687"/>
            <p14:sldId id="5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D1319"/>
    <a:srgbClr val="BBE0E3"/>
    <a:srgbClr val="FFFF81"/>
    <a:srgbClr val="FFFFC2"/>
    <a:srgbClr val="FFFF5E"/>
    <a:srgbClr val="ECE8D9"/>
    <a:srgbClr val="A8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7" autoAdjust="0"/>
    <p:restoredTop sz="96764" autoAdjust="0"/>
  </p:normalViewPr>
  <p:slideViewPr>
    <p:cSldViewPr>
      <p:cViewPr varScale="1">
        <p:scale>
          <a:sx n="133" d="100"/>
          <a:sy n="133" d="100"/>
        </p:scale>
        <p:origin x="126" y="39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9BD99BC-3410-49E2-AC45-0DB681B42A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23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de-DE" b="1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2629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525463"/>
            <a:ext cx="420687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Aussage: 	- Expansion in large dipole trap -&gt; mapping</a:t>
            </a:r>
            <a:r>
              <a:rPr lang="de-DE" baseline="0" dirty="0" smtClean="0"/>
              <a:t> momentum space to position</a:t>
            </a:r>
          </a:p>
          <a:p>
            <a:r>
              <a:rPr lang="de-DE" baseline="0" dirty="0" smtClean="0"/>
              <a:t>	- Result: Double slit experiment for positive symmetry</a:t>
            </a:r>
          </a:p>
          <a:p>
            <a:r>
              <a:rPr lang="de-DE" baseline="0" dirty="0" smtClean="0"/>
              <a:t>	- shifted interference pattern for negative symmetry</a:t>
            </a:r>
          </a:p>
          <a:p>
            <a:r>
              <a:rPr lang="de-DE" baseline="0" dirty="0" smtClean="0"/>
              <a:t>	- read off lattice momentum</a:t>
            </a:r>
          </a:p>
          <a:p>
            <a:r>
              <a:rPr lang="de-DE" baseline="0" dirty="0" smtClean="0"/>
              <a:t>	- visibility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...%</a:t>
            </a:r>
          </a:p>
          <a:p>
            <a:r>
              <a:rPr lang="de-DE" baseline="0" dirty="0" smtClean="0"/>
              <a:t>----</a:t>
            </a:r>
          </a:p>
          <a:p>
            <a:r>
              <a:rPr lang="de-DE" baseline="0" dirty="0" err="1" smtClean="0"/>
              <a:t>Lets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simplest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prepare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trapped</a:t>
            </a:r>
            <a:r>
              <a:rPr lang="de-DE" baseline="0" dirty="0" smtClean="0"/>
              <a:t> in a double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potential</a:t>
            </a:r>
          </a:p>
          <a:p>
            <a:endParaRPr lang="de-DE" baseline="0" dirty="0" smtClean="0"/>
          </a:p>
          <a:p>
            <a:r>
              <a:rPr lang="en-US" dirty="0" smtClean="0"/>
              <a:t>With this imaging technique we first</a:t>
            </a:r>
            <a:r>
              <a:rPr lang="en-US" baseline="0" dirty="0" smtClean="0"/>
              <a:t> investigate the simplest state, we can prepare.</a:t>
            </a:r>
          </a:p>
          <a:p>
            <a:r>
              <a:rPr lang="en-US" baseline="0" dirty="0" smtClean="0"/>
              <a:t>We prepare a single atom in the ground state of the double well potential which is the symmetric superposition of the atom being left and right.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if you measured the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insitu</a:t>
            </a:r>
            <a:endParaRPr lang="en-US" baseline="0" dirty="0" smtClean="0"/>
          </a:p>
          <a:p>
            <a:r>
              <a:rPr lang="en-US" baseline="0" dirty="0" smtClean="0"/>
              <a:t> For this state, measuring the atom distribution </a:t>
            </a:r>
            <a:r>
              <a:rPr lang="en-US" baseline="0" dirty="0" err="1" smtClean="0"/>
              <a:t>insitu</a:t>
            </a:r>
            <a:r>
              <a:rPr lang="en-US" baseline="0" dirty="0" smtClean="0"/>
              <a:t> results in an even distribution of the atom on either side.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if you measure </a:t>
            </a:r>
            <a:r>
              <a:rPr lang="en-US" baseline="0" dirty="0" err="1" smtClean="0"/>
              <a:t>momemtum</a:t>
            </a:r>
            <a:r>
              <a:rPr lang="en-US" baseline="0" dirty="0" smtClean="0"/>
              <a:t> space -&gt; </a:t>
            </a:r>
            <a:r>
              <a:rPr lang="en-US" baseline="0" dirty="0" err="1" smtClean="0"/>
              <a:t>youngs</a:t>
            </a:r>
            <a:r>
              <a:rPr lang="en-US" baseline="0" dirty="0" smtClean="0"/>
              <a:t> double slit experiment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access the momentum distribution by performing the single-atom imaging after an expansion in time-of-flight.</a:t>
            </a:r>
          </a:p>
          <a:p>
            <a:r>
              <a:rPr lang="en-US" baseline="0" dirty="0" smtClean="0"/>
              <a:t>This is nothing but a double-slit experiment where the distance of the minima is given by the lattice momentum. (</a:t>
            </a:r>
            <a:r>
              <a:rPr lang="en-US" baseline="0" dirty="0" err="1" smtClean="0"/>
              <a:t>inversly</a:t>
            </a:r>
            <a:r>
              <a:rPr lang="en-US" baseline="0" dirty="0" smtClean="0"/>
              <a:t> prop to double well distance)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77F5-36A7-4B2F-A9B7-580F48B8605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912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525463"/>
            <a:ext cx="420687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Aussage: 	- Expansion in large dipole trap -&gt; mapping</a:t>
            </a:r>
            <a:r>
              <a:rPr lang="de-DE" baseline="0" dirty="0" smtClean="0"/>
              <a:t> momentum space to position</a:t>
            </a:r>
          </a:p>
          <a:p>
            <a:r>
              <a:rPr lang="de-DE" baseline="0" dirty="0" smtClean="0"/>
              <a:t>	- Result: Double slit experiment for positive symmetry</a:t>
            </a:r>
          </a:p>
          <a:p>
            <a:r>
              <a:rPr lang="de-DE" baseline="0" dirty="0" smtClean="0"/>
              <a:t>	- shifted interference pattern for negative symmetry</a:t>
            </a:r>
          </a:p>
          <a:p>
            <a:r>
              <a:rPr lang="de-DE" baseline="0" dirty="0" smtClean="0"/>
              <a:t>	- read off lattice momentum</a:t>
            </a:r>
          </a:p>
          <a:p>
            <a:r>
              <a:rPr lang="de-DE" baseline="0" dirty="0" smtClean="0"/>
              <a:t>	- visibility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...%</a:t>
            </a:r>
          </a:p>
          <a:p>
            <a:r>
              <a:rPr lang="en-US" baseline="0" dirty="0" smtClean="0"/>
              <a:t>---</a:t>
            </a:r>
          </a:p>
          <a:p>
            <a:r>
              <a:rPr lang="en-US" baseline="0" dirty="0" smtClean="0"/>
              <a:t>Preparing the symmetric state and measuring the position of the atom after the expansion for 4000 realizations results in the following probability distribution which shows constructive interference at the center.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Perfoming</a:t>
            </a:r>
            <a:r>
              <a:rPr lang="en-US" baseline="0" dirty="0" smtClean="0"/>
              <a:t> the same expansion with an atom prepared in the antisymmetric state show destructive interference in the center.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by measuring the system in momentum space we are sensitive on the symmetry of the spatial wave function.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Until now, we only looked at single-particle physics. To demonstrating correlations, we study systems with two fermions.</a:t>
            </a: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77F5-36A7-4B2F-A9B7-580F48B8605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4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Aussage: 	-</a:t>
            </a:r>
            <a:r>
              <a:rPr lang="de-DE" baseline="0" dirty="0" smtClean="0"/>
              <a:t> Two-particle</a:t>
            </a:r>
          </a:p>
          <a:p>
            <a:r>
              <a:rPr lang="de-DE" baseline="0" dirty="0" smtClean="0"/>
              <a:t>	- Quantum mechanics!</a:t>
            </a:r>
          </a:p>
          <a:p>
            <a:r>
              <a:rPr lang="de-DE" baseline="0" dirty="0" smtClean="0"/>
              <a:t>	- density distribution does not show fringes</a:t>
            </a:r>
          </a:p>
          <a:p>
            <a:r>
              <a:rPr lang="de-DE" baseline="0" dirty="0" smtClean="0"/>
              <a:t>	- two-particle distribution shows correlations </a:t>
            </a:r>
            <a:r>
              <a:rPr lang="de-DE" baseline="0" dirty="0" err="1" smtClean="0"/>
              <a:t>along</a:t>
            </a:r>
            <a:r>
              <a:rPr lang="de-DE" baseline="0" dirty="0" smtClean="0"/>
              <a:t> diagonal</a:t>
            </a:r>
          </a:p>
          <a:p>
            <a:r>
              <a:rPr lang="de-DE" baseline="0" dirty="0" smtClean="0"/>
              <a:t>--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simplest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identical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fermions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double-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potential.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spin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quantum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symmetric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consequently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antisymmetric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Like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Pauli </a:t>
            </a:r>
            <a:r>
              <a:rPr lang="de-DE" baseline="0" dirty="0" err="1" smtClean="0"/>
              <a:t>exclusion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principle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pure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occupancy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Plotting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distribution</a:t>
            </a:r>
            <a:r>
              <a:rPr lang="de-DE" baseline="0" dirty="0" smtClean="0"/>
              <a:t> after </a:t>
            </a:r>
            <a:r>
              <a:rPr lang="de-DE" baseline="0" dirty="0" err="1" smtClean="0"/>
              <a:t>tof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fringes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However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!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looking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visible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combination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diagram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 x1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x2.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While, before we observed a featureless distribution,</a:t>
            </a:r>
            <a:r>
              <a:rPr lang="en-US" baseline="0" dirty="0" smtClean="0"/>
              <a:t> we now observe fringes along the diagonal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77F5-36A7-4B2F-A9B7-580F48B8605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48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 smtClean="0"/>
              <a:t>Aussage:	- quantify</a:t>
            </a:r>
            <a:r>
              <a:rPr lang="de-DE" sz="1400" baseline="0" dirty="0" smtClean="0"/>
              <a:t> correlations</a:t>
            </a:r>
          </a:p>
          <a:p>
            <a:r>
              <a:rPr lang="de-DE" sz="1400" baseline="0" dirty="0" smtClean="0"/>
              <a:t>	- calculate uncorrelated part</a:t>
            </a:r>
          </a:p>
          <a:p>
            <a:r>
              <a:rPr lang="de-DE" sz="1400" baseline="0" dirty="0" smtClean="0"/>
              <a:t>	- subtract uncorrelated from correlated part</a:t>
            </a:r>
          </a:p>
          <a:p>
            <a:r>
              <a:rPr lang="de-DE" sz="1400" baseline="0" dirty="0" smtClean="0"/>
              <a:t>	- one-dimensional correlation</a:t>
            </a:r>
          </a:p>
          <a:p>
            <a:r>
              <a:rPr lang="de-DE" sz="1400" baseline="0" dirty="0" smtClean="0"/>
              <a:t>	- observe antibunching at integer lattice momenta</a:t>
            </a:r>
          </a:p>
          <a:p>
            <a:r>
              <a:rPr lang="de-DE" sz="1400" baseline="0" dirty="0" smtClean="0"/>
              <a:t>	- observe bunching at half integer lattice momenta</a:t>
            </a:r>
          </a:p>
          <a:p>
            <a:r>
              <a:rPr lang="de-DE" sz="1400" baseline="0" dirty="0" smtClean="0"/>
              <a:t>	- 70%</a:t>
            </a:r>
          </a:p>
          <a:p>
            <a:r>
              <a:rPr lang="de-DE" sz="1400" baseline="0" dirty="0" smtClean="0"/>
              <a:t>	- trivial </a:t>
            </a:r>
            <a:r>
              <a:rPr lang="de-DE" sz="1400" baseline="0" dirty="0" err="1" smtClean="0"/>
              <a:t>correlations</a:t>
            </a:r>
            <a:endParaRPr lang="de-DE" sz="1400" baseline="0" dirty="0" smtClean="0"/>
          </a:p>
          <a:p>
            <a:r>
              <a:rPr lang="de-DE" sz="1400" baseline="0" dirty="0" smtClean="0"/>
              <a:t>--</a:t>
            </a:r>
          </a:p>
          <a:p>
            <a:r>
              <a:rPr lang="de-DE" sz="1400" baseline="0" dirty="0" err="1" smtClean="0"/>
              <a:t>Taking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more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data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and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normalizing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it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leads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to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following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distribution</a:t>
            </a:r>
            <a:r>
              <a:rPr lang="de-DE" sz="1400" baseline="0" dirty="0" smtClean="0"/>
              <a:t>, </a:t>
            </a:r>
            <a:r>
              <a:rPr lang="de-DE" sz="1400" baseline="0" dirty="0" err="1" smtClean="0"/>
              <a:t>where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we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can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clearly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see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fringes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along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diagonal.</a:t>
            </a:r>
          </a:p>
          <a:p>
            <a:r>
              <a:rPr lang="de-DE" sz="1400" baseline="0" dirty="0" err="1" smtClean="0"/>
              <a:t>There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is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no</a:t>
            </a:r>
            <a:r>
              <a:rPr lang="de-DE" sz="1400" baseline="0" dirty="0" smtClean="0"/>
              <a:t> additional </a:t>
            </a:r>
            <a:r>
              <a:rPr lang="de-DE" sz="1400" baseline="0" dirty="0" err="1" smtClean="0"/>
              <a:t>structure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along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fringes</a:t>
            </a:r>
            <a:r>
              <a:rPr lang="de-DE" sz="1400" baseline="0" dirty="0" smtClean="0"/>
              <a:t>, so, </a:t>
            </a:r>
            <a:r>
              <a:rPr lang="de-DE" sz="1400" baseline="0" dirty="0" err="1" smtClean="0"/>
              <a:t>we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can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integrate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along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that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direction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and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calculate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one</a:t>
            </a:r>
            <a:r>
              <a:rPr lang="de-DE" sz="1400" baseline="0" dirty="0" smtClean="0"/>
              <a:t>-dimensional </a:t>
            </a:r>
            <a:r>
              <a:rPr lang="de-DE" sz="1400" baseline="0" dirty="0" err="1" smtClean="0"/>
              <a:t>correlation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function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quantum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state</a:t>
            </a:r>
            <a:r>
              <a:rPr lang="de-DE" sz="1400" baseline="0" dirty="0" smtClean="0"/>
              <a:t>. </a:t>
            </a:r>
          </a:p>
          <a:p>
            <a:endParaRPr lang="de-DE" sz="1400" baseline="0" dirty="0" smtClean="0"/>
          </a:p>
          <a:p>
            <a:r>
              <a:rPr lang="de-DE" sz="1400" baseline="0" dirty="0" err="1" smtClean="0"/>
              <a:t>It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shows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fringes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with</a:t>
            </a:r>
            <a:r>
              <a:rPr lang="de-DE" sz="1400" baseline="0" dirty="0" smtClean="0"/>
              <a:t> a </a:t>
            </a:r>
            <a:r>
              <a:rPr lang="de-DE" sz="1400" baseline="0" dirty="0" err="1" smtClean="0"/>
              <a:t>periodicity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one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lattice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momentum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and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oscillates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around</a:t>
            </a:r>
            <a:r>
              <a:rPr lang="de-DE" sz="1400" baseline="0" dirty="0" smtClean="0"/>
              <a:t> 0.5 </a:t>
            </a:r>
            <a:r>
              <a:rPr lang="de-DE" sz="1400" baseline="0" dirty="0" err="1" smtClean="0"/>
              <a:t>which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we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expect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for</a:t>
            </a:r>
            <a:r>
              <a:rPr lang="de-DE" sz="1400" baseline="0" dirty="0" smtClean="0"/>
              <a:t> a non-</a:t>
            </a:r>
            <a:r>
              <a:rPr lang="de-DE" sz="1400" baseline="0" dirty="0" err="1" smtClean="0"/>
              <a:t>correlated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state</a:t>
            </a:r>
            <a:r>
              <a:rPr lang="de-DE" sz="1400" baseline="0" dirty="0" smtClean="0"/>
              <a:t>.</a:t>
            </a:r>
          </a:p>
          <a:p>
            <a:r>
              <a:rPr lang="de-DE" sz="1400" baseline="0" dirty="0" err="1" smtClean="0"/>
              <a:t>We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observe</a:t>
            </a:r>
            <a:r>
              <a:rPr lang="de-DE" sz="1400" baseline="0" dirty="0" smtClean="0"/>
              <a:t> a </a:t>
            </a:r>
            <a:r>
              <a:rPr lang="de-DE" sz="1400" baseline="0" dirty="0" err="1" smtClean="0"/>
              <a:t>low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probabiltiy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to</a:t>
            </a:r>
            <a:r>
              <a:rPr lang="de-DE" sz="1400" baseline="0" dirty="0" smtClean="0"/>
              <a:t> find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two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fermions</a:t>
            </a:r>
            <a:r>
              <a:rPr lang="de-DE" sz="1400" baseline="0" dirty="0" smtClean="0"/>
              <a:t> at </a:t>
            </a:r>
            <a:r>
              <a:rPr lang="de-DE" sz="1400" baseline="0" dirty="0" err="1" smtClean="0"/>
              <a:t>momentum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difference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integer </a:t>
            </a:r>
            <a:r>
              <a:rPr lang="de-DE" sz="1400" baseline="0" dirty="0" err="1" smtClean="0"/>
              <a:t>lattice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momenta</a:t>
            </a:r>
            <a:endParaRPr lang="de-DE" sz="1400" baseline="0" dirty="0" smtClean="0"/>
          </a:p>
          <a:p>
            <a:r>
              <a:rPr lang="de-DE" sz="1400" baseline="0" dirty="0" err="1" smtClean="0"/>
              <a:t>Significant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suppression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correlation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function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for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momentum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differences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integer …</a:t>
            </a:r>
          </a:p>
          <a:p>
            <a:endParaRPr lang="de-DE" sz="1400" baseline="0" dirty="0" smtClean="0"/>
          </a:p>
          <a:p>
            <a:r>
              <a:rPr lang="de-DE" sz="1400" baseline="0" dirty="0" err="1" smtClean="0"/>
              <a:t>Well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known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effect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anti-</a:t>
            </a:r>
            <a:r>
              <a:rPr lang="de-DE" sz="1400" baseline="0" dirty="0" err="1" smtClean="0"/>
              <a:t>bunchin</a:t>
            </a:r>
            <a:endParaRPr lang="de-DE" sz="1400" baseline="0" dirty="0" smtClean="0"/>
          </a:p>
          <a:p>
            <a:r>
              <a:rPr lang="de-DE" sz="1400" baseline="0" dirty="0" smtClean="0"/>
              <a:t>This </a:t>
            </a:r>
            <a:r>
              <a:rPr lang="de-DE" sz="1400" baseline="0" dirty="0" err="1" smtClean="0"/>
              <a:t>corresponds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to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expectation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anti-</a:t>
            </a:r>
            <a:r>
              <a:rPr lang="de-DE" sz="1400" baseline="0" dirty="0" err="1" smtClean="0"/>
              <a:t>bunching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two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identical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fermions</a:t>
            </a:r>
            <a:r>
              <a:rPr lang="de-DE" sz="1400" baseline="0" dirty="0" smtClean="0"/>
              <a:t>.</a:t>
            </a:r>
          </a:p>
          <a:p>
            <a:r>
              <a:rPr lang="de-DE" sz="1400" baseline="0" dirty="0" err="1" smtClean="0"/>
              <a:t>Additionally</a:t>
            </a:r>
            <a:r>
              <a:rPr lang="de-DE" sz="1400" baseline="0" dirty="0" smtClean="0"/>
              <a:t>, </a:t>
            </a:r>
            <a:r>
              <a:rPr lang="de-DE" sz="1400" baseline="0" dirty="0" err="1" smtClean="0"/>
              <a:t>we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observe</a:t>
            </a:r>
            <a:r>
              <a:rPr lang="de-DE" sz="1400" baseline="0" dirty="0" smtClean="0"/>
              <a:t> a high </a:t>
            </a:r>
            <a:r>
              <a:rPr lang="de-DE" sz="1400" baseline="0" dirty="0" err="1" smtClean="0"/>
              <a:t>contrast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of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this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correlation</a:t>
            </a:r>
            <a:r>
              <a:rPr lang="de-DE" sz="1400" baseline="0" dirty="0" smtClean="0"/>
              <a:t>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77F5-36A7-4B2F-A9B7-580F48B8605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332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Aussagen: 	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77F5-36A7-4B2F-A9B7-580F48B8605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300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021F5-E78D-43ED-91D6-B5E05CF1B092}" type="slidenum">
              <a:rPr lang="de-DE">
                <a:solidFill>
                  <a:srgbClr val="000000"/>
                </a:solidFill>
              </a:rPr>
              <a:pPr/>
              <a:t>33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92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de-DE" b="1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4503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179-9B7B-4C8C-8D07-F1118907DF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179-9B7B-4C8C-8D07-F1118907DF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179-9B7B-4C8C-8D07-F1118907DF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9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err="1" smtClean="0"/>
              <a:t>Measured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diagram</a:t>
            </a:r>
            <a:r>
              <a:rPr lang="de-DE" baseline="0" dirty="0" smtClean="0"/>
              <a:t>:  x-</a:t>
            </a:r>
            <a:r>
              <a:rPr lang="de-DE" baseline="0" dirty="0" err="1" smtClean="0"/>
              <a:t>axis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normalized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strength</a:t>
            </a:r>
            <a:r>
              <a:rPr lang="de-DE" baseline="0" dirty="0" smtClean="0"/>
              <a:t> in 2D relevant </a:t>
            </a:r>
            <a:r>
              <a:rPr lang="de-DE" baseline="0" dirty="0" err="1" smtClean="0"/>
              <a:t>parameter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ln</a:t>
            </a:r>
            <a:r>
              <a:rPr lang="de-DE" baseline="0" dirty="0" smtClean="0"/>
              <a:t>(</a:t>
            </a:r>
            <a:r>
              <a:rPr lang="de-DE" baseline="0" dirty="0" err="1" smtClean="0"/>
              <a:t>kf</a:t>
            </a:r>
            <a:r>
              <a:rPr lang="de-DE" baseline="0" dirty="0" smtClean="0"/>
              <a:t> a2d)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fermi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wavevector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sqrt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Y-</a:t>
            </a:r>
            <a:r>
              <a:rPr lang="de-DE" baseline="0" dirty="0" err="1" smtClean="0"/>
              <a:t>axis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normalized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( in </a:t>
            </a:r>
            <a:r>
              <a:rPr lang="de-DE" baseline="0" dirty="0" err="1" smtClean="0"/>
              <a:t>units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Tf</a:t>
            </a:r>
            <a:r>
              <a:rPr lang="de-DE" baseline="0" dirty="0" smtClean="0"/>
              <a:t>=2pi hbar^2 n0/2mk_b)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Colorscale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non </a:t>
            </a:r>
            <a:r>
              <a:rPr lang="de-DE" baseline="0" dirty="0" err="1" smtClean="0"/>
              <a:t>gausan</a:t>
            </a:r>
            <a:r>
              <a:rPr lang="de-DE" baseline="0" dirty="0" smtClean="0"/>
              <a:t> quasi </a:t>
            </a:r>
            <a:r>
              <a:rPr lang="de-DE" baseline="0" dirty="0" err="1" smtClean="0"/>
              <a:t>condensate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fraction</a:t>
            </a:r>
            <a:r>
              <a:rPr lang="de-DE" baseline="0" dirty="0" smtClean="0"/>
              <a:t>.   </a:t>
            </a:r>
          </a:p>
          <a:p>
            <a:r>
              <a:rPr lang="de-DE" baseline="0" dirty="0" smtClean="0"/>
              <a:t>Black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transition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.   </a:t>
            </a:r>
            <a:r>
              <a:rPr lang="de-DE" baseline="0" dirty="0" err="1" smtClean="0"/>
              <a:t>Again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quasicondensate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fraction</a:t>
            </a:r>
            <a:r>
              <a:rPr lang="de-DE" baseline="0" dirty="0" smtClean="0"/>
              <a:t> non </a:t>
            </a:r>
            <a:r>
              <a:rPr lang="de-DE" baseline="0" dirty="0" err="1" smtClean="0"/>
              <a:t>zero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transition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Critical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bosnic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realtively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White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weakly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interacting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bosonic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transition</a:t>
            </a:r>
            <a:r>
              <a:rPr lang="de-DE" baseline="0" dirty="0" smtClean="0"/>
              <a:t> :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agreement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little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statstical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agreement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Bosnic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zero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in  2D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interaction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strengths</a:t>
            </a:r>
            <a:r>
              <a:rPr lang="de-DE" baseline="0" dirty="0" smtClean="0"/>
              <a:t> ( on 3D </a:t>
            </a:r>
            <a:r>
              <a:rPr lang="de-DE" baseline="0" dirty="0" err="1" smtClean="0"/>
              <a:t>reonance</a:t>
            </a:r>
            <a:r>
              <a:rPr lang="de-DE" baseline="0" dirty="0" smtClean="0"/>
              <a:t> still 2D </a:t>
            </a:r>
            <a:r>
              <a:rPr lang="de-DE" baseline="0" dirty="0" err="1" smtClean="0"/>
              <a:t>bosons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pressent</a:t>
            </a:r>
            <a:r>
              <a:rPr lang="de-DE" baseline="0" dirty="0" smtClean="0"/>
              <a:t>).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Compare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theory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relatively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.  </a:t>
            </a:r>
            <a:r>
              <a:rPr lang="de-DE" baseline="0" dirty="0" err="1" smtClean="0"/>
              <a:t>Bump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Central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significantly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theroy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true</a:t>
            </a:r>
            <a:r>
              <a:rPr lang="de-DE" baseline="0" dirty="0" smtClean="0"/>
              <a:t> 2D but </a:t>
            </a:r>
            <a:r>
              <a:rPr lang="de-DE" baseline="0" dirty="0" err="1" smtClean="0"/>
              <a:t>maybe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residual </a:t>
            </a:r>
            <a:r>
              <a:rPr lang="de-DE" baseline="0" dirty="0" err="1" smtClean="0"/>
              <a:t>influence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3rd </a:t>
            </a:r>
            <a:r>
              <a:rPr lang="de-DE" baseline="0" dirty="0" err="1" smtClean="0"/>
              <a:t>dimension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biger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BCS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</a:t>
            </a:r>
            <a:r>
              <a:rPr lang="de-DE" baseline="0" dirty="0" smtClean="0"/>
              <a:t>) also </a:t>
            </a:r>
            <a:r>
              <a:rPr lang="de-DE" baseline="0" dirty="0" err="1" smtClean="0"/>
              <a:t>predicted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theorists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crossing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critical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On </a:t>
            </a:r>
            <a:r>
              <a:rPr lang="de-DE" baseline="0" dirty="0" err="1" smtClean="0"/>
              <a:t>Bcs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cold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enqough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significant</a:t>
            </a:r>
            <a:r>
              <a:rPr lang="de-DE" baseline="0" dirty="0" smtClean="0"/>
              <a:t> quasi </a:t>
            </a:r>
            <a:r>
              <a:rPr lang="de-DE" baseline="0" dirty="0" err="1" smtClean="0"/>
              <a:t>condensate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determine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critical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expect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</a:t>
            </a:r>
            <a:r>
              <a:rPr lang="de-DE" baseline="0" dirty="0" smtClean="0"/>
              <a:t> down ( also </a:t>
            </a:r>
            <a:r>
              <a:rPr lang="de-DE" baseline="0" dirty="0" err="1" smtClean="0"/>
              <a:t>seen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towards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B7AAD-765A-4F2B-81F2-ACF5205C7323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5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achieved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great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progress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lithium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8µs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a high-</a:t>
            </a:r>
            <a:r>
              <a:rPr lang="de-DE" baseline="0" dirty="0" err="1" smtClean="0"/>
              <a:t>numerical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aperture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objective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resulting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10%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scattered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short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exposure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employed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provides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opportunity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atoms</a:t>
            </a:r>
            <a:r>
              <a:rPr lang="de-DE" baseline="0" dirty="0" smtClean="0"/>
              <a:t>, in a </a:t>
            </a:r>
            <a:r>
              <a:rPr lang="de-DE" baseline="0" dirty="0" err="1" smtClean="0"/>
              <a:t>spin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selective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either</a:t>
            </a:r>
            <a:r>
              <a:rPr lang="de-DE" baseline="0" dirty="0" smtClean="0"/>
              <a:t> in real </a:t>
            </a:r>
            <a:r>
              <a:rPr lang="de-DE" baseline="0" dirty="0" err="1" smtClean="0"/>
              <a:t>space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after time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flight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limited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microns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diffusion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absolutely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magnificent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aspect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demonstrated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atom</a:t>
            </a:r>
            <a:r>
              <a:rPr lang="de-DE" baseline="0" dirty="0" smtClean="0"/>
              <a:t> will also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100 </a:t>
            </a:r>
            <a:r>
              <a:rPr lang="de-DE" baseline="0" dirty="0" err="1" smtClean="0"/>
              <a:t>atoms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determination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simple </a:t>
            </a:r>
            <a:r>
              <a:rPr lang="de-DE" baseline="0" dirty="0" err="1" smtClean="0"/>
              <a:t>coherence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properties</a:t>
            </a:r>
            <a:r>
              <a:rPr lang="de-DE" baseline="0" dirty="0" smtClean="0"/>
              <a:t>, but also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excessively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hardcore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25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0319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u="none" strike="noStrike" kern="1200" dirty="0" smtClean="0">
              <a:solidFill>
                <a:schemeClr val="tx1"/>
              </a:solidFill>
              <a:effectLst/>
              <a:latin typeface="+mn-lt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F68F2-FCBA-4F50-82AA-7DAB788B7902}" type="slidenum">
              <a:rPr lang="en-US" altLang="en-US" smtClean="0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4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BD99BC-3410-49E2-AC45-0DB681B42A7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8AB8F-BBFF-4D8A-AEC6-02314D80C82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6BC8-8C73-46BA-82AE-E36BF2F7FD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2725" y="157428"/>
            <a:ext cx="2103438" cy="485113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57428"/>
            <a:ext cx="6159500" cy="485113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50E7A-8567-4648-A5E3-ED4AFD5F4E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229600" cy="522552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48043"/>
            <a:ext cx="1860550" cy="328083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 smtClean="0"/>
              <a:t>Helvetica 16 bold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81666"/>
            <a:ext cx="1860550" cy="33866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Normal 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1526" y="987226"/>
            <a:ext cx="5375275" cy="994833"/>
          </a:xfrm>
        </p:spPr>
        <p:txBody>
          <a:bodyPr/>
          <a:lstStyle>
            <a:lvl2pPr marL="0" indent="0" algn="l">
              <a:buFont typeface="Arial"/>
              <a:buNone/>
              <a:defRPr b="0" baseline="0"/>
            </a:lvl2pPr>
            <a:lvl3pPr marL="206992" algn="l">
              <a:defRPr baseline="0"/>
            </a:lvl3pPr>
            <a:lvl4pPr marL="359986" indent="-146994" algn="l">
              <a:defRPr/>
            </a:lvl4pPr>
          </a:lstStyle>
          <a:p>
            <a:pPr lvl="1"/>
            <a:r>
              <a:rPr lang="en-US" b="1" dirty="0" smtClean="0"/>
              <a:t>Default bullet list with title</a:t>
            </a:r>
          </a:p>
          <a:p>
            <a:pPr lvl="2"/>
            <a:r>
              <a:rPr lang="en-US" dirty="0" smtClean="0"/>
              <a:t>0.69 cm indent, 0.49cm hanging</a:t>
            </a:r>
          </a:p>
          <a:p>
            <a:pPr lvl="3"/>
            <a:r>
              <a:rPr lang="en-US" dirty="0" smtClean="0"/>
              <a:t>Second indent 1.2 cm, 0.49 hanging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311526" y="2457785"/>
            <a:ext cx="5375275" cy="994833"/>
          </a:xfrm>
        </p:spPr>
        <p:txBody>
          <a:bodyPr/>
          <a:lstStyle>
            <a:lvl2pPr marL="212991" indent="0" algn="l">
              <a:buFont typeface="Arial"/>
              <a:buNone/>
              <a:defRPr b="0" baseline="0"/>
            </a:lvl2pPr>
            <a:lvl3pPr marL="0" algn="l">
              <a:defRPr/>
            </a:lvl3pPr>
            <a:lvl4pPr marL="359986" indent="-146994" algn="l">
              <a:defRPr/>
            </a:lvl4pPr>
          </a:lstStyle>
          <a:p>
            <a:pPr lvl="2"/>
            <a:r>
              <a:rPr lang="en-US" dirty="0" smtClean="0"/>
              <a:t>0.49 cm hanging indent</a:t>
            </a:r>
          </a:p>
          <a:p>
            <a:pPr lvl="3"/>
            <a:r>
              <a:rPr lang="en-US" dirty="0" smtClean="0"/>
              <a:t>Second indent 1.2 cm, 0.49 hanging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038945"/>
            <a:ext cx="1860550" cy="338667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 smtClean="0"/>
              <a:t>Citation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2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38695-976D-42B6-9AD5-0FE76C4A64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Jochim – 3FLEX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4612-490F-4A60-BCB7-22AB9454E7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6563" y="1236928"/>
            <a:ext cx="4038600" cy="3771635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7563" y="1236928"/>
            <a:ext cx="4038600" cy="3771635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Jochim – 3FLEX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319A5-AF89-448E-AF22-250F9E42D9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Jochim – 3FLEX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B55A4-3172-4963-A257-CB5D07CD01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Jochim – 3FLEX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5BDC3-3114-469E-98B9-84125B8838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Selim Jochim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88A4-556B-4F0B-B30D-2A214A6E3E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5377657"/>
            <a:ext cx="2133600" cy="2328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75F31-14C1-455D-95A8-31B3AAB18C8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7414" y="35719"/>
            <a:ext cx="593725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Bild 8" descr="Logo HD_3_2010_4c.eps"/>
          <p:cNvPicPr>
            <a:picLocks noChangeAspect="1"/>
          </p:cNvPicPr>
          <p:nvPr/>
        </p:nvPicPr>
        <p:blipFill>
          <a:blip r:embed="rId15" cstate="print"/>
          <a:srcRect b="30232"/>
          <a:stretch>
            <a:fillRect/>
          </a:stretch>
        </p:blipFill>
        <p:spPr bwMode="auto">
          <a:xfrm>
            <a:off x="6838951" y="29105"/>
            <a:ext cx="1585913" cy="5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566208"/>
            <a:ext cx="9144000" cy="165365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728928"/>
            <a:ext cx="9144000" cy="33073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306220"/>
            <a:ext cx="9144000" cy="38364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5347230"/>
            <a:ext cx="9144000" cy="374386"/>
          </a:xfrm>
          <a:prstGeom prst="rect">
            <a:avLst/>
          </a:prstGeom>
          <a:solidFill>
            <a:srgbClr val="ECE8D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57427"/>
            <a:ext cx="4906963" cy="34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bearbeiten</a:t>
            </a:r>
          </a:p>
        </p:txBody>
      </p:sp>
      <p:sp>
        <p:nvSpPr>
          <p:cNvPr id="51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1236928"/>
            <a:ext cx="8229600" cy="37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550" y="5385595"/>
            <a:ext cx="2319338" cy="28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r>
              <a:rPr lang="en-US" dirty="0" smtClean="0"/>
              <a:t>Selim Jochim</a:t>
            </a:r>
            <a:endParaRPr lang="en-US" dirty="0"/>
          </a:p>
        </p:txBody>
      </p:sp>
      <p:pic>
        <p:nvPicPr>
          <p:cNvPr id="5132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1579" y="5348553"/>
            <a:ext cx="1560512" cy="37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Grafik 13" descr="PI-Logo_graustufen_transparent_(100x100).png"/>
          <p:cNvPicPr>
            <a:picLocks noChangeAspect="1"/>
          </p:cNvPicPr>
          <p:nvPr/>
        </p:nvPicPr>
        <p:blipFill>
          <a:blip r:embed="rId17" cstate="print">
            <a:lum bright="20000"/>
          </a:blip>
          <a:srcRect/>
          <a:stretch>
            <a:fillRect/>
          </a:stretch>
        </p:blipFill>
        <p:spPr bwMode="auto">
          <a:xfrm>
            <a:off x="8633842" y="5328709"/>
            <a:ext cx="474663" cy="39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•"/>
        <a:defRPr sz="1333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1167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4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8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2.w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505" y="4638937"/>
            <a:ext cx="6477000" cy="678398"/>
          </a:xfrm>
        </p:spPr>
        <p:txBody>
          <a:bodyPr/>
          <a:lstStyle/>
          <a:p>
            <a:r>
              <a:rPr lang="de-DE" b="0" dirty="0" smtClean="0"/>
              <a:t>Selim Jochim, Universität Heidelberg</a:t>
            </a:r>
            <a:endParaRPr lang="de-DE" b="0" dirty="0"/>
          </a:p>
        </p:txBody>
      </p:sp>
      <p:sp>
        <p:nvSpPr>
          <p:cNvPr id="11" name="Rechteck 10"/>
          <p:cNvSpPr/>
          <p:nvPr/>
        </p:nvSpPr>
        <p:spPr>
          <a:xfrm>
            <a:off x="467544" y="84127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 	High temperature pairing in a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strongly </a:t>
            </a:r>
            <a:r>
              <a:rPr lang="en-US" sz="2800" b="1" dirty="0"/>
              <a:t>interacting two-dimensional Fermi gas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878" t="3983" r="39209" b="21120"/>
          <a:stretch/>
        </p:blipFill>
        <p:spPr>
          <a:xfrm>
            <a:off x="2215835" y="2078850"/>
            <a:ext cx="2235037" cy="19856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2878" t="5139" r="38957" b="21119"/>
          <a:stretch/>
        </p:blipFill>
        <p:spPr>
          <a:xfrm>
            <a:off x="4691856" y="2065412"/>
            <a:ext cx="2256408" cy="19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2415828"/>
            <a:ext cx="1650000" cy="1237843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2428162"/>
            <a:ext cx="1650000" cy="1237843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28162"/>
            <a:ext cx="1650000" cy="123784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2428162"/>
            <a:ext cx="1650000" cy="123784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2428162"/>
            <a:ext cx="1650000" cy="123784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2944345"/>
            <a:ext cx="1650000" cy="123784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2930512"/>
            <a:ext cx="1650000" cy="123784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30512"/>
            <a:ext cx="1650000" cy="123784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2930512"/>
            <a:ext cx="1650000" cy="1237843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2930512"/>
            <a:ext cx="1650000" cy="123784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830278"/>
            <a:ext cx="1650000" cy="1237843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830278"/>
            <a:ext cx="1650000" cy="123784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30278"/>
            <a:ext cx="1650000" cy="1237843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830278"/>
            <a:ext cx="1650000" cy="123784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830278"/>
            <a:ext cx="1650000" cy="12378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31607" y="119453"/>
            <a:ext cx="317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Momentum</a:t>
            </a:r>
            <a:r>
              <a:rPr lang="de-DE" sz="2000" b="1" dirty="0"/>
              <a:t> </a:t>
            </a:r>
            <a:r>
              <a:rPr lang="de-DE" sz="2000" b="1" dirty="0" err="1"/>
              <a:t>distributions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1802859" y="120212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692G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472863"/>
            <a:ext cx="1650000" cy="123784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887312"/>
            <a:ext cx="1650000" cy="123784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358795"/>
            <a:ext cx="1650000" cy="12378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28619" y="122028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782G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3472862"/>
            <a:ext cx="1650000" cy="123784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1888102"/>
            <a:ext cx="1650000" cy="123784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3" y="1348042"/>
            <a:ext cx="1650000" cy="12378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398478" y="120693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832G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72862"/>
            <a:ext cx="1650000" cy="123784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8102"/>
            <a:ext cx="1650000" cy="1237843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8042"/>
            <a:ext cx="1650000" cy="123784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764113" y="12019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892G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3472862"/>
            <a:ext cx="1650000" cy="123784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1888102"/>
            <a:ext cx="1650000" cy="1237843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3" y="1348042"/>
            <a:ext cx="1650000" cy="123784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115055" y="122028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952G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3472862"/>
            <a:ext cx="1650000" cy="1237843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1888102"/>
            <a:ext cx="1650000" cy="1237843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1348042"/>
            <a:ext cx="1650000" cy="1237843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1241814" y="4648408"/>
            <a:ext cx="6990593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719526" y="46484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BEC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212293" y="46484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BCS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4632007" y="4588401"/>
            <a:ext cx="0" cy="120000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rot="16200000">
            <a:off x="-888374" y="2848441"/>
            <a:ext cx="4200000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-466773" y="274368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emperature</a:t>
            </a:r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dependence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0757" y="46764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1"/>
                </a:solidFill>
              </a:rPr>
              <a:t>cold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2539" y="82047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2"/>
                </a:solidFill>
              </a:rPr>
              <a:t>hot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161929" y="5380952"/>
            <a:ext cx="499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P. </a:t>
            </a:r>
            <a:r>
              <a:rPr lang="de-DE" dirty="0" err="1" smtClean="0"/>
              <a:t>Murthy</a:t>
            </a:r>
            <a:r>
              <a:rPr lang="de-DE" dirty="0" smtClean="0"/>
              <a:t> et al.,</a:t>
            </a:r>
            <a:r>
              <a:rPr lang="de-DE" dirty="0" err="1" smtClean="0"/>
              <a:t>Phys</a:t>
            </a:r>
            <a:r>
              <a:rPr lang="de-DE" dirty="0"/>
              <a:t>. Rev. </a:t>
            </a:r>
            <a:r>
              <a:rPr lang="de-DE" dirty="0" smtClean="0"/>
              <a:t>A 90, 043611 (2014)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14" y="1317362"/>
            <a:ext cx="6744024" cy="36154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762000" y="-113771"/>
            <a:ext cx="5158053" cy="793750"/>
          </a:xfrm>
        </p:spPr>
        <p:txBody>
          <a:bodyPr/>
          <a:lstStyle/>
          <a:p>
            <a:r>
              <a:rPr lang="en-US" dirty="0" smtClean="0"/>
              <a:t>Phase Diagram</a:t>
            </a:r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8181602" y="4770686"/>
            <a:ext cx="104881" cy="27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8076784" y="4502040"/>
            <a:ext cx="104818" cy="318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8159930" y="4784781"/>
            <a:ext cx="112756" cy="87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26"/>
          <p:cNvSpPr txBox="1"/>
          <p:nvPr/>
        </p:nvSpPr>
        <p:spPr>
          <a:xfrm>
            <a:off x="6660232" y="1201316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80985"/>
            <a:r>
              <a:rPr lang="en-US" sz="1000" dirty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Non-Gaussian </a:t>
            </a:r>
          </a:p>
          <a:p>
            <a:pPr algn="ctr" defTabSz="380985"/>
            <a:r>
              <a:rPr lang="en-US" sz="1000" dirty="0">
                <a:solidFill>
                  <a:srgbClr val="000000"/>
                </a:solidFill>
                <a:ea typeface="MS PGothic" pitchFamily="34" charset="-128"/>
                <a:cs typeface="Arial" charset="0"/>
              </a:rPr>
              <a:t>fraction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596517" y="2747829"/>
            <a:ext cx="1360181" cy="609995"/>
            <a:chOff x="4728369" y="3991475"/>
            <a:chExt cx="1632217" cy="731994"/>
          </a:xfrm>
        </p:grpSpPr>
        <p:cxnSp>
          <p:nvCxnSpPr>
            <p:cNvPr id="4" name="Gerade Verbindung mit Pfeil 3"/>
            <p:cNvCxnSpPr/>
            <p:nvPr/>
          </p:nvCxnSpPr>
          <p:spPr>
            <a:xfrm flipH="1">
              <a:off x="5199812" y="4421724"/>
              <a:ext cx="208648" cy="3017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4728369" y="3991475"/>
              <a:ext cx="1632217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exp</a:t>
              </a:r>
              <a:r>
                <a:rPr lang="de-DE" b="1" dirty="0" smtClean="0"/>
                <a:t>.:  </a:t>
              </a:r>
              <a:r>
                <a:rPr lang="de-DE" b="1" dirty="0" err="1" smtClean="0"/>
                <a:t>T</a:t>
              </a:r>
              <a:r>
                <a:rPr lang="de-DE" b="1" baseline="-25000" dirty="0" err="1" smtClean="0"/>
                <a:t>c</a:t>
              </a:r>
              <a:r>
                <a:rPr lang="de-DE" b="1" dirty="0" smtClean="0"/>
                <a:t>/T</a:t>
              </a:r>
              <a:r>
                <a:rPr lang="de-DE" b="1" baseline="-25000" dirty="0" smtClean="0"/>
                <a:t>F</a:t>
              </a:r>
              <a:endParaRPr lang="de-DE" b="1" baseline="-25000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107504" y="5377780"/>
            <a:ext cx="41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M. Ries et al., PRL</a:t>
            </a:r>
            <a:r>
              <a:rPr lang="de-DE" dirty="0"/>
              <a:t> </a:t>
            </a:r>
            <a:r>
              <a:rPr lang="de-DE" b="1" dirty="0"/>
              <a:t>114</a:t>
            </a:r>
            <a:r>
              <a:rPr lang="de-DE" dirty="0"/>
              <a:t>, 230401 (2015)</a:t>
            </a:r>
          </a:p>
        </p:txBody>
      </p:sp>
      <p:pic>
        <p:nvPicPr>
          <p:cNvPr id="16" name="Picture 57" descr="http://d22izw7byeupn1.cloudfront.net/files/thumb_EditorsSugges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12" y="5390139"/>
            <a:ext cx="334648" cy="3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14383"/>
            <a:ext cx="61079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Investigating </a:t>
            </a:r>
            <a:r>
              <a:rPr lang="en-US" sz="2400" b="1" dirty="0"/>
              <a:t>the phase coherence of these “condensates</a:t>
            </a:r>
            <a:r>
              <a:rPr lang="en-US" sz="2400" b="1" dirty="0" smtClean="0"/>
              <a:t>” reveals </a:t>
            </a:r>
            <a:endParaRPr lang="en-US" sz="2400" b="1" dirty="0"/>
          </a:p>
          <a:p>
            <a:r>
              <a:rPr lang="en-US" sz="2400" b="1" dirty="0" err="1" smtClean="0"/>
              <a:t>Beresinskii-Kosterlitz-Thouless</a:t>
            </a:r>
            <a:r>
              <a:rPr lang="en-US" sz="2400" b="1" dirty="0" smtClean="0"/>
              <a:t> phase </a:t>
            </a:r>
            <a:endParaRPr lang="en-US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9992"/>
            <a:ext cx="4320480" cy="324036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5035" y="5407223"/>
            <a:ext cx="433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P. </a:t>
            </a:r>
            <a:r>
              <a:rPr lang="de-DE" dirty="0" err="1"/>
              <a:t>Murthy</a:t>
            </a:r>
            <a:r>
              <a:rPr lang="de-DE" dirty="0"/>
              <a:t> et al., PRL </a:t>
            </a:r>
            <a:r>
              <a:rPr lang="de-DE" b="1" dirty="0"/>
              <a:t>115</a:t>
            </a:r>
            <a:r>
              <a:rPr lang="de-DE" dirty="0"/>
              <a:t>, 010401 (2015)</a:t>
            </a:r>
          </a:p>
        </p:txBody>
      </p:sp>
      <p:pic>
        <p:nvPicPr>
          <p:cNvPr id="6" name="Picture 57" descr="http://d22izw7byeupn1.cloudfront.net/files/thumb_EditorsSugges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68" y="5380352"/>
            <a:ext cx="334648" cy="3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7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62000" y="-113771"/>
            <a:ext cx="51580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 err="1"/>
              <a:t>Is</a:t>
            </a:r>
            <a:r>
              <a:rPr lang="de-DE" sz="2000" kern="0" dirty="0"/>
              <a:t> </a:t>
            </a:r>
            <a:r>
              <a:rPr lang="de-DE" sz="2000" kern="0" dirty="0" err="1"/>
              <a:t>it</a:t>
            </a:r>
            <a:r>
              <a:rPr lang="de-DE" sz="2000" kern="0" dirty="0"/>
              <a:t> </a:t>
            </a:r>
            <a:r>
              <a:rPr lang="de-DE" sz="2000" kern="0" dirty="0" err="1"/>
              <a:t>sufficient</a:t>
            </a:r>
            <a:r>
              <a:rPr lang="de-DE" sz="2000" kern="0" dirty="0"/>
              <a:t> </a:t>
            </a:r>
            <a:r>
              <a:rPr lang="de-DE" sz="2000" kern="0" dirty="0" err="1"/>
              <a:t>to</a:t>
            </a:r>
            <a:r>
              <a:rPr lang="de-DE" sz="2000" kern="0" dirty="0"/>
              <a:t> </a:t>
            </a:r>
            <a:r>
              <a:rPr lang="de-DE" sz="2000" kern="0" dirty="0" err="1"/>
              <a:t>think</a:t>
            </a:r>
            <a:r>
              <a:rPr lang="de-DE" sz="2000" kern="0" dirty="0"/>
              <a:t> </a:t>
            </a:r>
            <a:r>
              <a:rPr lang="de-DE" sz="2000" kern="0" dirty="0" err="1"/>
              <a:t>of</a:t>
            </a:r>
            <a:r>
              <a:rPr lang="de-DE" sz="2000" kern="0" dirty="0"/>
              <a:t> </a:t>
            </a:r>
            <a:r>
              <a:rPr lang="de-DE" sz="2000" kern="0" dirty="0" err="1"/>
              <a:t>pairs</a:t>
            </a:r>
            <a:r>
              <a:rPr lang="de-DE" sz="2000" kern="0" dirty="0"/>
              <a:t>?</a:t>
            </a:r>
            <a:endParaRPr lang="en-US" sz="2000" kern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405382" y="1232140"/>
            <a:ext cx="1246713" cy="890619"/>
            <a:chOff x="647135" y="2143412"/>
            <a:chExt cx="1496055" cy="1068743"/>
          </a:xfrm>
        </p:grpSpPr>
        <p:sp>
          <p:nvSpPr>
            <p:cNvPr id="5" name="Ellipse 4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 rot="18844695">
            <a:off x="861755" y="2633003"/>
            <a:ext cx="1246713" cy="890619"/>
            <a:chOff x="647135" y="2143412"/>
            <a:chExt cx="1496055" cy="1068743"/>
          </a:xfrm>
        </p:grpSpPr>
        <p:sp>
          <p:nvSpPr>
            <p:cNvPr id="9" name="Ellipse 8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uppieren 11"/>
          <p:cNvGrpSpPr/>
          <p:nvPr/>
        </p:nvGrpSpPr>
        <p:grpSpPr>
          <a:xfrm rot="16818293">
            <a:off x="1974856" y="2275879"/>
            <a:ext cx="1246713" cy="890619"/>
            <a:chOff x="647135" y="2143412"/>
            <a:chExt cx="1496055" cy="1068743"/>
          </a:xfrm>
        </p:grpSpPr>
        <p:sp>
          <p:nvSpPr>
            <p:cNvPr id="13" name="Ellipse 12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pieren 15"/>
          <p:cNvGrpSpPr/>
          <p:nvPr/>
        </p:nvGrpSpPr>
        <p:grpSpPr>
          <a:xfrm rot="17622986">
            <a:off x="3256360" y="2316534"/>
            <a:ext cx="1246713" cy="890619"/>
            <a:chOff x="647135" y="2143412"/>
            <a:chExt cx="1496055" cy="1068743"/>
          </a:xfrm>
        </p:grpSpPr>
        <p:sp>
          <p:nvSpPr>
            <p:cNvPr id="17" name="Ellipse 16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uppieren 19"/>
          <p:cNvGrpSpPr/>
          <p:nvPr/>
        </p:nvGrpSpPr>
        <p:grpSpPr>
          <a:xfrm rot="19364555">
            <a:off x="2664134" y="1286037"/>
            <a:ext cx="1246713" cy="890619"/>
            <a:chOff x="647135" y="2143412"/>
            <a:chExt cx="1496055" cy="1068743"/>
          </a:xfrm>
        </p:grpSpPr>
        <p:sp>
          <p:nvSpPr>
            <p:cNvPr id="21" name="Ellipse 20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uppieren 23"/>
          <p:cNvGrpSpPr/>
          <p:nvPr/>
        </p:nvGrpSpPr>
        <p:grpSpPr>
          <a:xfrm rot="5748195">
            <a:off x="2795114" y="3472173"/>
            <a:ext cx="1246713" cy="935608"/>
            <a:chOff x="647135" y="2143412"/>
            <a:chExt cx="1496055" cy="1068743"/>
          </a:xfrm>
        </p:grpSpPr>
        <p:sp>
          <p:nvSpPr>
            <p:cNvPr id="25" name="Ellipse 24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uppieren 27"/>
          <p:cNvGrpSpPr/>
          <p:nvPr/>
        </p:nvGrpSpPr>
        <p:grpSpPr>
          <a:xfrm rot="17969269">
            <a:off x="1635539" y="3520851"/>
            <a:ext cx="1246713" cy="890619"/>
            <a:chOff x="647135" y="2143412"/>
            <a:chExt cx="1496055" cy="1068743"/>
          </a:xfrm>
        </p:grpSpPr>
        <p:sp>
          <p:nvSpPr>
            <p:cNvPr id="29" name="Ellipse 28"/>
            <p:cNvSpPr/>
            <p:nvPr/>
          </p:nvSpPr>
          <p:spPr>
            <a:xfrm rot="20001717">
              <a:off x="647135" y="2441017"/>
              <a:ext cx="1496055" cy="51286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42" y="2578555"/>
              <a:ext cx="273844" cy="6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76" y="2143412"/>
              <a:ext cx="274010" cy="633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4"/>
          <a:srcRect r="13042"/>
          <a:stretch/>
        </p:blipFill>
        <p:spPr>
          <a:xfrm>
            <a:off x="4360862" y="1641213"/>
            <a:ext cx="3839834" cy="23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62000" y="-113771"/>
            <a:ext cx="51580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 err="1"/>
              <a:t>Beyond</a:t>
            </a:r>
            <a:r>
              <a:rPr lang="de-DE" sz="2000" kern="0" dirty="0"/>
              <a:t> </a:t>
            </a:r>
            <a:r>
              <a:rPr lang="de-DE" sz="2000" kern="0" dirty="0" smtClean="0"/>
              <a:t>Pairs?</a:t>
            </a:r>
            <a:endParaRPr lang="en-US" sz="2000" kern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179512" y="913284"/>
                <a:ext cx="612068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So </a:t>
                </a:r>
                <a:r>
                  <a:rPr lang="de-DE" dirty="0" err="1" smtClean="0"/>
                  <a:t>far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almost</a:t>
                </a:r>
                <a:r>
                  <a:rPr lang="de-DE" dirty="0" smtClean="0"/>
                  <a:t> all </a:t>
                </a:r>
                <a:r>
                  <a:rPr lang="de-DE" dirty="0" err="1" smtClean="0"/>
                  <a:t>data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presented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near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„BEC-regime“: Essential </a:t>
                </a:r>
                <a:r>
                  <a:rPr lang="de-DE" dirty="0" err="1" smtClean="0"/>
                  <a:t>physics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b="1" dirty="0" smtClean="0"/>
                  <a:t>a </a:t>
                </a:r>
                <a:r>
                  <a:rPr lang="de-DE" b="1" dirty="0" err="1" smtClean="0"/>
                  <a:t>two</a:t>
                </a:r>
                <a:r>
                  <a:rPr lang="de-DE" b="1" dirty="0" smtClean="0"/>
                  <a:t>-body </a:t>
                </a:r>
                <a:r>
                  <a:rPr lang="de-DE" b="1" dirty="0" err="1" smtClean="0"/>
                  <a:t>phenomenon</a:t>
                </a:r>
                <a:endParaRPr lang="de-DE" b="1" dirty="0" smtClean="0"/>
              </a:p>
              <a:p>
                <a:r>
                  <a:rPr lang="de-DE" dirty="0" err="1" smtClean="0"/>
                  <a:t>Here</a:t>
                </a:r>
                <a:r>
                  <a:rPr lang="de-DE" dirty="0" smtClean="0"/>
                  <a:t>: Pairing </a:t>
                </a:r>
                <a:r>
                  <a:rPr lang="de-DE" dirty="0" err="1" smtClean="0"/>
                  <a:t>occurs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when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𝐸𝐵</m:t>
                    </m:r>
                  </m:oMath>
                </a14:m>
                <a:endParaRPr lang="de-DE" baseline="-25000" dirty="0" smtClean="0"/>
              </a:p>
              <a:p>
                <a:endParaRPr lang="de-DE" dirty="0"/>
              </a:p>
              <a:p>
                <a:r>
                  <a:rPr lang="de-DE" dirty="0" smtClean="0"/>
                  <a:t>BCS: Pairing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inherently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many</a:t>
                </a:r>
                <a:r>
                  <a:rPr lang="de-DE" dirty="0" smtClean="0"/>
                  <a:t>-body, </a:t>
                </a:r>
                <a:r>
                  <a:rPr lang="de-DE" dirty="0" err="1" smtClean="0"/>
                  <a:t>associated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directly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superfluidity</a:t>
                </a:r>
                <a:r>
                  <a:rPr lang="de-DE" dirty="0" smtClean="0"/>
                  <a:t>.</a:t>
                </a:r>
              </a:p>
              <a:p>
                <a:endParaRPr lang="de-DE" dirty="0"/>
              </a:p>
              <a:p>
                <a:r>
                  <a:rPr lang="de-DE" dirty="0" smtClean="0"/>
                  <a:t>But</a:t>
                </a:r>
                <a:r>
                  <a:rPr lang="de-DE" dirty="0"/>
                  <a:t>: „</a:t>
                </a:r>
                <a:r>
                  <a:rPr lang="de-DE" dirty="0" err="1"/>
                  <a:t>Bosonic</a:t>
                </a:r>
                <a:r>
                  <a:rPr lang="de-DE" dirty="0"/>
                  <a:t>“ </a:t>
                </a:r>
                <a:r>
                  <a:rPr lang="de-DE" dirty="0" err="1" smtClean="0"/>
                  <a:t>behavior</a:t>
                </a:r>
                <a:r>
                  <a:rPr lang="de-DE" dirty="0" smtClean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observed</a:t>
                </a:r>
                <a:r>
                  <a:rPr lang="de-DE" dirty="0"/>
                  <a:t> </a:t>
                </a:r>
                <a:r>
                  <a:rPr lang="de-DE" dirty="0" err="1"/>
                  <a:t>very</a:t>
                </a:r>
                <a:r>
                  <a:rPr lang="de-DE" dirty="0"/>
                  <a:t> </a:t>
                </a:r>
                <a:r>
                  <a:rPr lang="de-DE" dirty="0" err="1"/>
                  <a:t>far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crossover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BCS </a:t>
                </a:r>
                <a:r>
                  <a:rPr lang="de-DE" dirty="0" err="1" smtClean="0"/>
                  <a:t>regime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what‘s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nature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pairing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there</a:t>
                </a:r>
                <a:r>
                  <a:rPr lang="de-DE" dirty="0" smtClean="0"/>
                  <a:t>?</a:t>
                </a:r>
              </a:p>
              <a:p>
                <a:endParaRPr lang="de-DE" dirty="0"/>
              </a:p>
              <a:p>
                <a:r>
                  <a:rPr lang="de-DE" dirty="0" err="1" smtClean="0"/>
                  <a:t>Mean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 BCS in 2D: </a:t>
                </a:r>
                <a:r>
                  <a:rPr lang="de-DE" dirty="0" err="1" smtClean="0"/>
                  <a:t>Predicts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many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body</a:t>
                </a:r>
                <a:r>
                  <a:rPr lang="de-DE" dirty="0" smtClean="0"/>
                  <a:t> </a:t>
                </a:r>
                <a:br>
                  <a:rPr lang="de-DE" dirty="0" smtClean="0"/>
                </a:br>
                <a:r>
                  <a:rPr lang="de-DE" dirty="0" err="1" smtClean="0"/>
                  <a:t>pairs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have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same </a:t>
                </a:r>
                <a:r>
                  <a:rPr lang="de-DE" dirty="0" err="1" smtClean="0"/>
                  <a:t>energy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as</a:t>
                </a:r>
                <a:r>
                  <a:rPr lang="de-DE" dirty="0" smtClean="0"/>
                  <a:t> 2-body </a:t>
                </a:r>
                <a:br>
                  <a:rPr lang="de-DE" dirty="0" smtClean="0"/>
                </a:br>
                <a:r>
                  <a:rPr lang="de-DE" dirty="0" err="1" smtClean="0"/>
                  <a:t>binding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energy</a:t>
                </a:r>
                <a:r>
                  <a:rPr lang="de-DE" dirty="0" smtClean="0"/>
                  <a:t>?!</a:t>
                </a:r>
              </a:p>
              <a:p>
                <a:endParaRPr lang="de-DE" dirty="0" smtClean="0"/>
              </a:p>
              <a:p>
                <a:endParaRPr lang="de-DE" dirty="0" smtClean="0"/>
              </a:p>
              <a:p>
                <a:r>
                  <a:rPr lang="de-DE" dirty="0" err="1" smtClean="0"/>
                  <a:t>Let‘s</a:t>
                </a:r>
                <a:r>
                  <a:rPr lang="de-DE" dirty="0" smtClean="0"/>
                  <a:t> do RF </a:t>
                </a:r>
                <a:r>
                  <a:rPr lang="de-DE" dirty="0" err="1" smtClean="0"/>
                  <a:t>spectroscopy</a:t>
                </a:r>
                <a:r>
                  <a:rPr lang="de-DE" dirty="0" smtClean="0"/>
                  <a:t>!</a:t>
                </a:r>
                <a:endParaRPr lang="de-DE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13284"/>
                <a:ext cx="6120680" cy="5078313"/>
              </a:xfrm>
              <a:prstGeom prst="rect">
                <a:avLst/>
              </a:prstGeom>
              <a:blipFill rotWithShape="0">
                <a:blip r:embed="rId2"/>
                <a:stretch>
                  <a:fillRect l="-797" t="-7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2841193"/>
            <a:ext cx="3478300" cy="16064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hteck 5"/>
          <p:cNvSpPr/>
          <p:nvPr/>
        </p:nvSpPr>
        <p:spPr>
          <a:xfrm>
            <a:off x="4877063" y="4435728"/>
            <a:ext cx="4266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Sommer et al., PRL </a:t>
            </a:r>
            <a:r>
              <a:rPr lang="de-DE" dirty="0"/>
              <a:t>108, 045302 (2012)</a:t>
            </a:r>
          </a:p>
        </p:txBody>
      </p:sp>
      <p:sp>
        <p:nvSpPr>
          <p:cNvPr id="7" name="Rechteck 6"/>
          <p:cNvSpPr/>
          <p:nvPr/>
        </p:nvSpPr>
        <p:spPr>
          <a:xfrm>
            <a:off x="4877063" y="4752961"/>
            <a:ext cx="381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Also</a:t>
            </a:r>
            <a:r>
              <a:rPr lang="fr-FR" dirty="0" smtClean="0">
                <a:solidFill>
                  <a:srgbClr val="222222"/>
                </a:solidFill>
                <a:latin typeface="Arial" panose="020B0604020202020204" pitchFamily="34" charset="0"/>
              </a:rPr>
              <a:t>: </a:t>
            </a:r>
            <a:r>
              <a:rPr lang="fr-F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Feld</a:t>
            </a:r>
            <a:r>
              <a:rPr lang="fr-FR" dirty="0" smtClean="0">
                <a:solidFill>
                  <a:srgbClr val="222222"/>
                </a:solidFill>
                <a:latin typeface="Arial" panose="020B0604020202020204" pitchFamily="34" charset="0"/>
              </a:rPr>
              <a:t> et al., Nature 480, 75 (2011)</a:t>
            </a:r>
            <a:endParaRPr lang="fr-F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62000" y="-113771"/>
            <a:ext cx="51580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/>
              <a:t>RF </a:t>
            </a:r>
            <a:r>
              <a:rPr lang="de-DE" sz="2000" kern="0" dirty="0" err="1"/>
              <a:t>spectroscopy</a:t>
            </a:r>
            <a:endParaRPr lang="en-US" sz="2000" kern="0" dirty="0"/>
          </a:p>
        </p:txBody>
      </p:sp>
      <p:cxnSp>
        <p:nvCxnSpPr>
          <p:cNvPr id="5" name="Gerader Verbinder 4"/>
          <p:cNvCxnSpPr/>
          <p:nvPr/>
        </p:nvCxnSpPr>
        <p:spPr>
          <a:xfrm>
            <a:off x="1249578" y="817273"/>
            <a:ext cx="2520280" cy="144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>
            <a:off x="1271633" y="1717373"/>
            <a:ext cx="2520280" cy="144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1271633" y="2617473"/>
            <a:ext cx="2520280" cy="144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854573" y="3903745"/>
                <a:ext cx="3879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087" y="4684494"/>
                <a:ext cx="46326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2368" r="-21053" b="-377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872579" y="2103545"/>
                <a:ext cx="3879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|3⟩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695" y="2524254"/>
                <a:ext cx="46326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1053" r="-22368" b="-377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854573" y="2977514"/>
                <a:ext cx="3879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|2⟩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087" y="3573016"/>
                <a:ext cx="46326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2368" r="-21053" b="-377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2179681" y="2077413"/>
            <a:ext cx="660073" cy="1530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87" y="2155471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35" y="3106692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feil nach rechts 13"/>
          <p:cNvSpPr/>
          <p:nvPr/>
        </p:nvSpPr>
        <p:spPr>
          <a:xfrm rot="16200000">
            <a:off x="2289643" y="1698939"/>
            <a:ext cx="467163" cy="245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650394"/>
              </p:ext>
            </p:extLst>
          </p:nvPr>
        </p:nvGraphicFramePr>
        <p:xfrm>
          <a:off x="4451987" y="1027956"/>
          <a:ext cx="4540105" cy="3188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90" name="Graph" r:id="rId8" imgW="4125600" imgH="2896560" progId="Origin50.Graph">
                  <p:embed/>
                </p:oleObj>
              </mc:Choice>
              <mc:Fallback>
                <p:oleObj name="Graph" r:id="rId8" imgW="4125600" imgH="289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51987" y="1027956"/>
                        <a:ext cx="4540105" cy="3188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1091613" y="4679129"/>
            <a:ext cx="522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challenge</a:t>
            </a:r>
            <a:r>
              <a:rPr lang="de-DE" dirty="0" smtClean="0"/>
              <a:t>: Final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interactions</a:t>
            </a:r>
            <a:r>
              <a:rPr lang="de-DE" dirty="0" smtClean="0"/>
              <a:t>! </a:t>
            </a:r>
            <a:r>
              <a:rPr lang="de-DE" dirty="0" err="1" smtClean="0"/>
              <a:t>Overlapping</a:t>
            </a:r>
            <a:r>
              <a:rPr lang="de-DE" dirty="0" smtClean="0"/>
              <a:t> </a:t>
            </a:r>
            <a:r>
              <a:rPr lang="de-DE" dirty="0" err="1" smtClean="0"/>
              <a:t>Feshbach</a:t>
            </a:r>
            <a:r>
              <a:rPr lang="de-DE" dirty="0" smtClean="0"/>
              <a:t> </a:t>
            </a:r>
            <a:r>
              <a:rPr lang="de-DE" dirty="0" err="1" smtClean="0"/>
              <a:t>resonances</a:t>
            </a:r>
            <a:r>
              <a:rPr lang="de-DE" dirty="0" smtClean="0"/>
              <a:t> </a:t>
            </a:r>
            <a:r>
              <a:rPr lang="de-DE" dirty="0" err="1" smtClean="0"/>
              <a:t>complicate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6492214" y="1657367"/>
            <a:ext cx="300033" cy="840093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6972267" y="2842499"/>
            <a:ext cx="300033" cy="840093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3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62000" y="-113771"/>
            <a:ext cx="51580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/>
              <a:t>RF </a:t>
            </a:r>
            <a:r>
              <a:rPr lang="de-DE" sz="2000" kern="0" dirty="0" err="1"/>
              <a:t>spectroscopy</a:t>
            </a:r>
            <a:r>
              <a:rPr lang="de-DE" sz="2000" kern="0" dirty="0"/>
              <a:t> – a </a:t>
            </a:r>
            <a:r>
              <a:rPr lang="de-DE" sz="2000" kern="0" dirty="0" err="1"/>
              <a:t>first</a:t>
            </a:r>
            <a:r>
              <a:rPr lang="de-DE" sz="2000" kern="0" dirty="0"/>
              <a:t> </a:t>
            </a:r>
            <a:r>
              <a:rPr lang="de-DE" sz="2000" kern="0" dirty="0" err="1"/>
              <a:t>impression</a:t>
            </a:r>
            <a:endParaRPr lang="en-US" sz="20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878" t="3983" r="39209" b="21120"/>
          <a:stretch/>
        </p:blipFill>
        <p:spPr>
          <a:xfrm>
            <a:off x="467544" y="2078850"/>
            <a:ext cx="2235037" cy="19856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878" t="5139" r="38957" b="21119"/>
          <a:stretch/>
        </p:blipFill>
        <p:spPr>
          <a:xfrm>
            <a:off x="2943565" y="2065412"/>
            <a:ext cx="2256408" cy="19990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1013526"/>
            <a:ext cx="60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Remaining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 after an RF pulse: In </a:t>
            </a:r>
            <a:r>
              <a:rPr lang="de-DE" dirty="0" err="1" smtClean="0"/>
              <a:t>the</a:t>
            </a:r>
            <a:r>
              <a:rPr lang="de-DE" dirty="0" smtClean="0"/>
              <a:t> 2D gas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resolve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440957" y="1849388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Challenges</a:t>
            </a:r>
            <a:r>
              <a:rPr lang="de-DE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Short </a:t>
            </a:r>
            <a:r>
              <a:rPr lang="de-DE" dirty="0" err="1" smtClean="0"/>
              <a:t>pulses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, </a:t>
            </a:r>
            <a:r>
              <a:rPr lang="de-DE" dirty="0" err="1" smtClean="0"/>
              <a:t>especially</a:t>
            </a:r>
            <a:r>
              <a:rPr lang="de-DE" dirty="0" smtClean="0"/>
              <a:t> on BCS </a:t>
            </a:r>
            <a:r>
              <a:rPr lang="de-DE" dirty="0" err="1" smtClean="0"/>
              <a:t>side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Manage/</a:t>
            </a:r>
            <a:r>
              <a:rPr lang="de-DE" dirty="0" err="1" smtClean="0"/>
              <a:t>understand</a:t>
            </a:r>
            <a:r>
              <a:rPr lang="de-DE" dirty="0" smtClean="0"/>
              <a:t> final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interactions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472970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Note: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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0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5346015"/>
            <a:ext cx="360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P. Murthy et al.: arxiv:1705.10577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1520" y="91579"/>
            <a:ext cx="518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dependence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RF </a:t>
            </a:r>
            <a:r>
              <a:rPr lang="de-DE" sz="2400" dirty="0" err="1" smtClean="0"/>
              <a:t>response</a:t>
            </a:r>
            <a:endParaRPr lang="de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/>
              <p:cNvSpPr txBox="1"/>
              <p:nvPr/>
            </p:nvSpPr>
            <p:spPr>
              <a:xfrm>
                <a:off x="128928" y="1169341"/>
                <a:ext cx="1658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=−0.5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28" y="1169341"/>
                <a:ext cx="1658467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941" r="-2941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>
              <a:xfrm>
                <a:off x="7092280" y="1168241"/>
                <a:ext cx="14821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1168241"/>
                <a:ext cx="1482137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279" r="-2869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390612"/>
            <a:ext cx="5832648" cy="38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7423" y="5345668"/>
            <a:ext cx="360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P. Murthy et al.: arxiv:1705.10577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49188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Pairing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vs. </a:t>
            </a:r>
            <a:r>
              <a:rPr lang="de-DE" sz="2400" dirty="0" err="1" smtClean="0"/>
              <a:t>temperature</a:t>
            </a:r>
            <a:endParaRPr lang="de-DE" sz="24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395536" y="913284"/>
            <a:ext cx="4780227" cy="3672408"/>
            <a:chOff x="1979712" y="912036"/>
            <a:chExt cx="4780227" cy="367240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56"/>
            <a:stretch/>
          </p:blipFill>
          <p:spPr>
            <a:xfrm>
              <a:off x="2051720" y="912036"/>
              <a:ext cx="4708219" cy="3672408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2058672" y="4224404"/>
              <a:ext cx="432048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1979712" y="912036"/>
              <a:ext cx="432048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5391787" y="1921396"/>
                <a:ext cx="37444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We </a:t>
                </a:r>
                <a:r>
                  <a:rPr lang="de-DE" dirty="0" err="1" smtClean="0"/>
                  <a:t>see</a:t>
                </a:r>
                <a:r>
                  <a:rPr lang="de-DE" dirty="0" smtClean="0"/>
                  <a:t> dimer-like </a:t>
                </a:r>
                <a:r>
                  <a:rPr lang="de-DE" dirty="0" err="1" smtClean="0"/>
                  <a:t>spectra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br>
                  <a:rPr lang="de-DE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de-DE" i="1" dirty="0" err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de-DE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i="1" dirty="0" err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)~0.5</m:t>
                    </m:r>
                  </m:oMath>
                </a14:m>
                <a:endParaRPr lang="de-DE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We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observe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molecules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very</a:t>
                </a:r>
                <a:r>
                  <a:rPr lang="de-DE" dirty="0" smtClean="0"/>
                  <a:t> high </a:t>
                </a:r>
                <a:r>
                  <a:rPr lang="de-DE" dirty="0" err="1" smtClean="0"/>
                  <a:t>temperatures</a:t>
                </a:r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787" y="1921396"/>
                <a:ext cx="374441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976" t="-253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9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0" b="1"/>
          <a:stretch/>
        </p:blipFill>
        <p:spPr>
          <a:xfrm>
            <a:off x="522237" y="1061779"/>
            <a:ext cx="5075190" cy="35914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5648" y="5345668"/>
            <a:ext cx="360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P. Murthy et al.: arxiv:1705.10577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1889" y="49188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body</a:t>
            </a:r>
            <a:r>
              <a:rPr lang="de-DE" sz="2400" dirty="0" smtClean="0"/>
              <a:t> </a:t>
            </a:r>
            <a:r>
              <a:rPr lang="de-DE" sz="2400" dirty="0" err="1" smtClean="0"/>
              <a:t>pairing</a:t>
            </a:r>
            <a:r>
              <a:rPr lang="de-DE" sz="2400" dirty="0" smtClean="0"/>
              <a:t>!</a:t>
            </a:r>
            <a:endParaRPr lang="de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5724128" y="1273324"/>
                <a:ext cx="3168352" cy="1812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Note: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&lt;&lt;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in </a:t>
                </a:r>
                <a:r>
                  <a:rPr lang="de-DE" dirty="0" err="1" smtClean="0"/>
                  <a:t>many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body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regime</a:t>
                </a:r>
                <a:endParaRPr lang="de-DE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Compare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interparticle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spacing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 with </a:t>
                </a:r>
                <a:r>
                  <a:rPr lang="de-DE" dirty="0" err="1" smtClean="0"/>
                  <a:t>size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molecules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273324"/>
                <a:ext cx="3168352" cy="1812740"/>
              </a:xfrm>
              <a:prstGeom prst="rect">
                <a:avLst/>
              </a:prstGeom>
              <a:blipFill rotWithShape="0">
                <a:blip r:embed="rId3"/>
                <a:stretch>
                  <a:fillRect l="-1731" t="-2020" b="-30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796136" y="444167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Size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r>
              <a:rPr lang="de-DE" dirty="0" smtClean="0"/>
              <a:t> </a:t>
            </a:r>
            <a:r>
              <a:rPr lang="de-DE" dirty="0" err="1" smtClean="0"/>
              <a:t>equals</a:t>
            </a:r>
            <a:r>
              <a:rPr lang="de-DE" dirty="0" smtClean="0"/>
              <a:t> </a:t>
            </a:r>
            <a:r>
              <a:rPr lang="de-DE" dirty="0" err="1" smtClean="0"/>
              <a:t>interparticle</a:t>
            </a:r>
            <a:r>
              <a:rPr lang="de-DE" dirty="0" smtClean="0"/>
              <a:t> </a:t>
            </a:r>
            <a:r>
              <a:rPr lang="de-DE" dirty="0" err="1" smtClean="0"/>
              <a:t>spacing</a:t>
            </a:r>
            <a:endParaRPr lang="de-DE" dirty="0"/>
          </a:p>
        </p:txBody>
      </p:sp>
      <p:sp>
        <p:nvSpPr>
          <p:cNvPr id="8" name="Freihandform 7"/>
          <p:cNvSpPr/>
          <p:nvPr/>
        </p:nvSpPr>
        <p:spPr>
          <a:xfrm>
            <a:off x="4954730" y="3961852"/>
            <a:ext cx="841406" cy="898148"/>
          </a:xfrm>
          <a:custGeom>
            <a:avLst/>
            <a:gdLst>
              <a:gd name="connsiteX0" fmla="*/ 661270 w 661270"/>
              <a:gd name="connsiteY0" fmla="*/ 898148 h 898148"/>
              <a:gd name="connsiteX1" fmla="*/ 222070 w 661270"/>
              <a:gd name="connsiteY1" fmla="*/ 660548 h 898148"/>
              <a:gd name="connsiteX2" fmla="*/ 13270 w 661270"/>
              <a:gd name="connsiteY2" fmla="*/ 41348 h 898148"/>
              <a:gd name="connsiteX3" fmla="*/ 20470 w 661270"/>
              <a:gd name="connsiteY3" fmla="*/ 55748 h 89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270" h="898148">
                <a:moveTo>
                  <a:pt x="661270" y="898148"/>
                </a:moveTo>
                <a:cubicBezTo>
                  <a:pt x="495670" y="850748"/>
                  <a:pt x="330070" y="803348"/>
                  <a:pt x="222070" y="660548"/>
                </a:cubicBezTo>
                <a:cubicBezTo>
                  <a:pt x="114070" y="517748"/>
                  <a:pt x="46870" y="142148"/>
                  <a:pt x="13270" y="41348"/>
                </a:cubicBezTo>
                <a:cubicBezTo>
                  <a:pt x="-20330" y="-59452"/>
                  <a:pt x="20470" y="55748"/>
                  <a:pt x="20470" y="55748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0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7300"/>
            <a:ext cx="5141405" cy="39898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1910" y="121196"/>
            <a:ext cx="4014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Our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strongly</a:t>
            </a:r>
            <a:r>
              <a:rPr lang="de-DE" sz="2000" b="1" dirty="0" smtClean="0"/>
              <a:t> </a:t>
            </a:r>
            <a:r>
              <a:rPr lang="de-DE" sz="2000" b="1" dirty="0" err="1"/>
              <a:t>interacting</a:t>
            </a:r>
            <a:r>
              <a:rPr lang="de-DE" sz="2000" b="1" dirty="0"/>
              <a:t> 2D gas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6372200" y="1273324"/>
                <a:ext cx="16091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kHz</m:t>
                      </m:r>
                    </m:oMath>
                  </m:oMathPara>
                </a14:m>
                <a:endParaRPr lang="de-DE" b="0" dirty="0" smtClean="0"/>
              </a:p>
              <a:p>
                <a:endParaRPr lang="de-DE" b="0" dirty="0" smtClean="0"/>
              </a:p>
              <a:p>
                <a:endParaRPr lang="de-DE" b="0" dirty="0" smtClean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273324"/>
                <a:ext cx="1609158" cy="830997"/>
              </a:xfrm>
              <a:prstGeom prst="rect">
                <a:avLst/>
              </a:prstGeom>
              <a:blipFill rotWithShape="0">
                <a:blip r:embed="rId3"/>
                <a:stretch>
                  <a:fillRect r="-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/>
              <p:cNvSpPr txBox="1"/>
              <p:nvPr/>
            </p:nvSpPr>
            <p:spPr>
              <a:xfrm>
                <a:off x="6372200" y="1633364"/>
                <a:ext cx="1548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de-DE" b="0" dirty="0" smtClean="0"/>
              </a:p>
            </p:txBody>
          </p:sp>
        </mc:Choice>
        <mc:Fallback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1633364"/>
                <a:ext cx="154805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575" r="-3150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6372200" y="2107893"/>
                <a:ext cx="914738" cy="519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~300</m:t>
                      </m:r>
                    </m:oMath>
                  </m:oMathPara>
                </a14:m>
                <a:endParaRPr lang="de-DE" b="0" dirty="0" smtClean="0"/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107893"/>
                <a:ext cx="914738" cy="5196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>
              <a:xfrm>
                <a:off x="6372200" y="2764169"/>
                <a:ext cx="1251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45000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764169"/>
                <a:ext cx="125124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398" r="-3883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5508104" y="3207830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4µm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2D </a:t>
            </a:r>
            <a:r>
              <a:rPr lang="de-DE" dirty="0" err="1" smtClean="0"/>
              <a:t>layers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Fill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986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918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</a:t>
            </a:r>
            <a:r>
              <a:rPr lang="de-DE" sz="2400" dirty="0" smtClean="0"/>
              <a:t>mall </a:t>
            </a:r>
            <a:r>
              <a:rPr lang="de-DE" sz="2400" dirty="0" err="1" smtClean="0"/>
              <a:t>excursion</a:t>
            </a:r>
            <a:r>
              <a:rPr lang="de-DE" sz="2400" dirty="0" smtClean="0"/>
              <a:t>: </a:t>
            </a:r>
            <a:r>
              <a:rPr lang="de-DE" sz="2400" dirty="0" err="1" smtClean="0"/>
              <a:t>Observe</a:t>
            </a:r>
            <a:r>
              <a:rPr lang="de-DE" sz="2400" dirty="0" smtClean="0"/>
              <a:t> a </a:t>
            </a:r>
            <a:r>
              <a:rPr lang="de-DE" sz="2400" dirty="0" err="1" smtClean="0"/>
              <a:t>quantum</a:t>
            </a:r>
            <a:r>
              <a:rPr lang="de-DE" sz="2400" dirty="0" smtClean="0"/>
              <a:t> </a:t>
            </a:r>
            <a:r>
              <a:rPr lang="de-DE" sz="2400" dirty="0" err="1" smtClean="0"/>
              <a:t>anomaly</a:t>
            </a:r>
            <a:endParaRPr lang="de-DE" sz="2400" dirty="0"/>
          </a:p>
        </p:txBody>
      </p:sp>
      <p:sp>
        <p:nvSpPr>
          <p:cNvPr id="2" name="Rechteck 1"/>
          <p:cNvSpPr/>
          <p:nvPr/>
        </p:nvSpPr>
        <p:spPr>
          <a:xfrm>
            <a:off x="539552" y="1129308"/>
            <a:ext cx="5742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Major ingredients:</a:t>
            </a:r>
          </a:p>
          <a:p>
            <a:pPr marL="342900" indent="-342900">
              <a:buAutoNum type="arabicPeriod"/>
            </a:pPr>
            <a:r>
              <a:rPr lang="en-US" dirty="0" smtClean="0"/>
              <a:t>exact </a:t>
            </a:r>
            <a:r>
              <a:rPr lang="en-US" dirty="0"/>
              <a:t>symmetry </a:t>
            </a:r>
            <a:r>
              <a:rPr lang="en-US" dirty="0" smtClean="0"/>
              <a:t>in </a:t>
            </a:r>
            <a:r>
              <a:rPr lang="en-US" dirty="0"/>
              <a:t>classical </a:t>
            </a:r>
            <a:r>
              <a:rPr lang="en-US" dirty="0" smtClean="0"/>
              <a:t>consideration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divergence in quantum </a:t>
            </a:r>
            <a:r>
              <a:rPr lang="en-US" dirty="0"/>
              <a:t>version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weak </a:t>
            </a:r>
            <a:r>
              <a:rPr lang="en-US" dirty="0"/>
              <a:t>violation of the original symmetry </a:t>
            </a:r>
            <a:r>
              <a:rPr lang="en-US" dirty="0" smtClean="0"/>
              <a:t>through regularization of </a:t>
            </a:r>
            <a:r>
              <a:rPr lang="en-US" dirty="0"/>
              <a:t>the quantum theory.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39552" y="307352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Theory prediction for cold atom system: </a:t>
            </a:r>
            <a:r>
              <a:rPr lang="en-US" dirty="0" err="1" smtClean="0"/>
              <a:t>Olshanii</a:t>
            </a:r>
            <a:r>
              <a:rPr lang="en-US" dirty="0" smtClean="0"/>
              <a:t> et al</a:t>
            </a:r>
            <a:r>
              <a:rPr lang="en-US" dirty="0"/>
              <a:t>. </a:t>
            </a:r>
            <a:r>
              <a:rPr lang="en-US" dirty="0" smtClean="0"/>
              <a:t>PRL </a:t>
            </a:r>
            <a:r>
              <a:rPr lang="en-US" b="1" dirty="0" smtClean="0"/>
              <a:t>105</a:t>
            </a:r>
            <a:r>
              <a:rPr lang="en-US" dirty="0" smtClean="0"/>
              <a:t>, 095302 (2010)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Interactions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tiny</a:t>
            </a:r>
            <a:r>
              <a:rPr lang="de-DE" dirty="0" smtClean="0"/>
              <a:t> </a:t>
            </a:r>
            <a:r>
              <a:rPr lang="de-DE" dirty="0" err="1" smtClean="0"/>
              <a:t>upshift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breathing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interacting</a:t>
            </a:r>
            <a:r>
              <a:rPr lang="de-DE" dirty="0" smtClean="0"/>
              <a:t> 2D gas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18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918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</a:t>
            </a:r>
            <a:r>
              <a:rPr lang="de-DE" sz="2400" dirty="0" smtClean="0"/>
              <a:t>mall </a:t>
            </a:r>
            <a:r>
              <a:rPr lang="de-DE" sz="2400" dirty="0" err="1" smtClean="0"/>
              <a:t>excursion</a:t>
            </a:r>
            <a:r>
              <a:rPr lang="de-DE" sz="2400" dirty="0" smtClean="0"/>
              <a:t>: </a:t>
            </a:r>
            <a:r>
              <a:rPr lang="de-DE" sz="2400" dirty="0" err="1" smtClean="0"/>
              <a:t>Observe</a:t>
            </a:r>
            <a:r>
              <a:rPr lang="de-DE" sz="2400" dirty="0" smtClean="0"/>
              <a:t> a </a:t>
            </a:r>
            <a:r>
              <a:rPr lang="de-DE" sz="2400" dirty="0" err="1" smtClean="0"/>
              <a:t>quantum</a:t>
            </a:r>
            <a:r>
              <a:rPr lang="de-DE" sz="2400" dirty="0" smtClean="0"/>
              <a:t> </a:t>
            </a:r>
            <a:r>
              <a:rPr lang="de-DE" sz="2400" dirty="0" err="1" smtClean="0"/>
              <a:t>anomaly</a:t>
            </a:r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09328"/>
            <a:ext cx="3753570" cy="30963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578" y="1201316"/>
            <a:ext cx="4455342" cy="35122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264218" y="4713557"/>
            <a:ext cx="48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Normalized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noninteracting</a:t>
            </a:r>
            <a:r>
              <a:rPr lang="de-DE" dirty="0" smtClean="0"/>
              <a:t> Fermi gas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72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918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</a:t>
            </a:r>
            <a:r>
              <a:rPr lang="de-DE" sz="2400" dirty="0" smtClean="0"/>
              <a:t>mall </a:t>
            </a:r>
            <a:r>
              <a:rPr lang="de-DE" sz="2400" dirty="0" err="1" smtClean="0"/>
              <a:t>excursion</a:t>
            </a:r>
            <a:r>
              <a:rPr lang="de-DE" sz="2400" dirty="0" smtClean="0"/>
              <a:t>: </a:t>
            </a:r>
            <a:r>
              <a:rPr lang="de-DE" sz="2400" dirty="0" err="1" smtClean="0"/>
              <a:t>Observe</a:t>
            </a:r>
            <a:r>
              <a:rPr lang="de-DE" sz="2400" dirty="0" smtClean="0"/>
              <a:t> a </a:t>
            </a:r>
            <a:r>
              <a:rPr lang="de-DE" sz="2400" dirty="0" err="1" smtClean="0"/>
              <a:t>quantum</a:t>
            </a:r>
            <a:r>
              <a:rPr lang="de-DE" sz="2400" dirty="0" smtClean="0"/>
              <a:t> </a:t>
            </a:r>
            <a:r>
              <a:rPr lang="de-DE" sz="2400" dirty="0" err="1" smtClean="0"/>
              <a:t>anomaly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01316"/>
            <a:ext cx="5432511" cy="31683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5536" y="4585692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Uuups</a:t>
            </a:r>
            <a:r>
              <a:rPr lang="de-DE" dirty="0" smtClean="0"/>
              <a:t>: </a:t>
            </a:r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interacting</a:t>
            </a:r>
            <a:r>
              <a:rPr lang="de-DE" dirty="0" smtClean="0"/>
              <a:t> gas </a:t>
            </a:r>
            <a:r>
              <a:rPr lang="de-DE" dirty="0" err="1" smtClean="0"/>
              <a:t>seems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larger???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6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918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</a:t>
            </a:r>
            <a:r>
              <a:rPr lang="de-DE" sz="2400" dirty="0" smtClean="0"/>
              <a:t>mall </a:t>
            </a:r>
            <a:r>
              <a:rPr lang="de-DE" sz="2400" dirty="0" err="1" smtClean="0"/>
              <a:t>excursion</a:t>
            </a:r>
            <a:r>
              <a:rPr lang="de-DE" sz="2400" dirty="0" smtClean="0"/>
              <a:t>: </a:t>
            </a:r>
            <a:r>
              <a:rPr lang="de-DE" sz="2400" dirty="0" err="1" smtClean="0"/>
              <a:t>Observe</a:t>
            </a:r>
            <a:r>
              <a:rPr lang="de-DE" sz="2400" dirty="0" smtClean="0"/>
              <a:t> a </a:t>
            </a:r>
            <a:r>
              <a:rPr lang="de-DE" sz="2400" dirty="0" err="1" smtClean="0"/>
              <a:t>quantum</a:t>
            </a:r>
            <a:r>
              <a:rPr lang="de-DE" sz="2400" dirty="0" smtClean="0"/>
              <a:t> </a:t>
            </a:r>
            <a:r>
              <a:rPr lang="de-DE" sz="2400" dirty="0" err="1" smtClean="0"/>
              <a:t>anomaly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5178943" y="815142"/>
            <a:ext cx="385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Preliminary</a:t>
            </a:r>
            <a:r>
              <a:rPr lang="de-DE" dirty="0" smtClean="0"/>
              <a:t> </a:t>
            </a:r>
            <a:r>
              <a:rPr lang="de-DE" dirty="0" err="1" smtClean="0"/>
              <a:t>result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previous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:</a:t>
            </a:r>
          </a:p>
          <a:p>
            <a:r>
              <a:rPr lang="de-DE" dirty="0" smtClean="0"/>
              <a:t>Hofmann: PRL </a:t>
            </a:r>
            <a:r>
              <a:rPr lang="de-DE" b="1" dirty="0"/>
              <a:t>108</a:t>
            </a:r>
            <a:r>
              <a:rPr lang="de-DE" dirty="0"/>
              <a:t>, 185303 (2012</a:t>
            </a:r>
            <a:r>
              <a:rPr lang="de-DE" dirty="0" smtClean="0"/>
              <a:t>)</a:t>
            </a:r>
          </a:p>
          <a:p>
            <a:r>
              <a:rPr lang="de-DE" dirty="0" smtClean="0"/>
              <a:t>Vogt et </a:t>
            </a:r>
            <a:r>
              <a:rPr lang="de-DE" dirty="0" err="1" smtClean="0"/>
              <a:t>al.,PRL</a:t>
            </a:r>
            <a:r>
              <a:rPr lang="de-DE" dirty="0" smtClean="0"/>
              <a:t> </a:t>
            </a:r>
            <a:r>
              <a:rPr lang="de-DE" b="1" dirty="0"/>
              <a:t>108</a:t>
            </a:r>
            <a:r>
              <a:rPr lang="de-DE" dirty="0"/>
              <a:t>, </a:t>
            </a:r>
            <a:r>
              <a:rPr lang="de-DE" dirty="0" smtClean="0"/>
              <a:t>070404 (2012)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72009"/>
            <a:ext cx="5013663" cy="40091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271" y="2662476"/>
            <a:ext cx="3733751" cy="2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4918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</a:t>
            </a:r>
            <a:r>
              <a:rPr lang="de-DE" sz="2400" dirty="0" smtClean="0"/>
              <a:t>mall </a:t>
            </a:r>
            <a:r>
              <a:rPr lang="de-DE" sz="2400" dirty="0" err="1" smtClean="0"/>
              <a:t>excursion</a:t>
            </a:r>
            <a:r>
              <a:rPr lang="de-DE" sz="2400" dirty="0" smtClean="0"/>
              <a:t>: </a:t>
            </a:r>
            <a:r>
              <a:rPr lang="de-DE" sz="2400" dirty="0" err="1" smtClean="0"/>
              <a:t>Observe</a:t>
            </a:r>
            <a:r>
              <a:rPr lang="de-DE" sz="2400" dirty="0" smtClean="0"/>
              <a:t> a </a:t>
            </a:r>
            <a:r>
              <a:rPr lang="de-DE" sz="2400" dirty="0" err="1" smtClean="0"/>
              <a:t>quantum</a:t>
            </a:r>
            <a:r>
              <a:rPr lang="de-DE" sz="2400" dirty="0" smtClean="0"/>
              <a:t> </a:t>
            </a:r>
            <a:r>
              <a:rPr lang="de-DE" sz="2400" dirty="0" err="1" smtClean="0"/>
              <a:t>anomaly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36409"/>
            <a:ext cx="3779912" cy="23206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67" y="1536409"/>
            <a:ext cx="4572000" cy="236769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985292"/>
            <a:ext cx="802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Cross </a:t>
            </a:r>
            <a:r>
              <a:rPr lang="de-DE" dirty="0" err="1" smtClean="0"/>
              <a:t>checks</a:t>
            </a:r>
            <a:r>
              <a:rPr lang="de-DE" dirty="0" smtClean="0"/>
              <a:t>: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,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did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miss?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39552" y="4153644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Superinteresting</a:t>
            </a:r>
            <a:r>
              <a:rPr lang="de-DE" b="1" dirty="0" smtClean="0"/>
              <a:t> </a:t>
            </a: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results</a:t>
            </a:r>
            <a:r>
              <a:rPr lang="de-DE" b="1" dirty="0" smtClean="0"/>
              <a:t> on </a:t>
            </a:r>
            <a:r>
              <a:rPr lang="de-DE" b="1" dirty="0" err="1" smtClean="0"/>
              <a:t>collective</a:t>
            </a:r>
            <a:r>
              <a:rPr lang="de-DE" b="1" dirty="0" smtClean="0"/>
              <a:t> </a:t>
            </a:r>
            <a:r>
              <a:rPr lang="de-DE" b="1" dirty="0" err="1" smtClean="0"/>
              <a:t>motion</a:t>
            </a:r>
            <a:r>
              <a:rPr lang="de-DE" b="1" dirty="0" smtClean="0"/>
              <a:t>:</a:t>
            </a:r>
          </a:p>
          <a:p>
            <a:endParaRPr lang="de-DE" b="1" dirty="0"/>
          </a:p>
          <a:p>
            <a:r>
              <a:rPr lang="de-DE" b="1" dirty="0" smtClean="0"/>
              <a:t>See Puneet </a:t>
            </a:r>
            <a:r>
              <a:rPr lang="de-DE" b="1" dirty="0" err="1" smtClean="0"/>
              <a:t>Murthy‘s</a:t>
            </a:r>
            <a:r>
              <a:rPr lang="de-DE" b="1" dirty="0" smtClean="0"/>
              <a:t> </a:t>
            </a:r>
            <a:r>
              <a:rPr lang="de-DE" b="1" dirty="0" err="1" smtClean="0"/>
              <a:t>poster</a:t>
            </a:r>
            <a:r>
              <a:rPr lang="de-D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96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3"/>
          <a:stretch/>
        </p:blipFill>
        <p:spPr>
          <a:xfrm>
            <a:off x="131507" y="1348100"/>
            <a:ext cx="4800533" cy="26682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Imaging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0594" y="808040"/>
            <a:ext cx="6858000" cy="54006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… </a:t>
            </a:r>
            <a:r>
              <a:rPr lang="de-DE" dirty="0" err="1" smtClean="0"/>
              <a:t>detect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 in 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, after time-</a:t>
            </a:r>
            <a:r>
              <a:rPr lang="de-DE" dirty="0" err="1" smtClean="0"/>
              <a:t>of</a:t>
            </a:r>
            <a:r>
              <a:rPr lang="de-DE" dirty="0" smtClean="0"/>
              <a:t>-</a:t>
            </a:r>
            <a:r>
              <a:rPr lang="de-DE" dirty="0" err="1" smtClean="0"/>
              <a:t>flight</a:t>
            </a:r>
            <a:r>
              <a:rPr lang="de-DE" dirty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in-situ</a:t>
            </a:r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851587" y="2549914"/>
            <a:ext cx="1261447" cy="108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EM-CCD:</a:t>
            </a:r>
          </a:p>
          <a:p>
            <a:r>
              <a:rPr lang="de-DE" sz="1167" dirty="0"/>
              <a:t>10% </a:t>
            </a:r>
            <a:r>
              <a:rPr lang="de-DE" sz="1167" dirty="0" err="1"/>
              <a:t>of</a:t>
            </a:r>
            <a:r>
              <a:rPr lang="de-DE" sz="1167" dirty="0"/>
              <a:t> all </a:t>
            </a:r>
            <a:r>
              <a:rPr lang="de-DE" sz="1167" dirty="0" err="1"/>
              <a:t>scattered</a:t>
            </a:r>
            <a:r>
              <a:rPr lang="de-DE" sz="1167" dirty="0"/>
              <a:t> </a:t>
            </a:r>
            <a:r>
              <a:rPr lang="de-DE" sz="1167" dirty="0" err="1"/>
              <a:t>photons</a:t>
            </a:r>
            <a:r>
              <a:rPr lang="de-DE" sz="1167" dirty="0"/>
              <a:t> </a:t>
            </a:r>
            <a:r>
              <a:rPr lang="de-DE" sz="1167" dirty="0" err="1"/>
              <a:t>are</a:t>
            </a:r>
            <a:r>
              <a:rPr lang="de-DE" sz="1167" dirty="0"/>
              <a:t> </a:t>
            </a:r>
            <a:r>
              <a:rPr lang="de-DE" sz="1167" dirty="0" err="1"/>
              <a:t>detected</a:t>
            </a:r>
            <a:endParaRPr lang="de-DE" sz="1167" dirty="0"/>
          </a:p>
        </p:txBody>
      </p:sp>
      <p:sp>
        <p:nvSpPr>
          <p:cNvPr id="4" name="AutoShape 2" descr="imap://sjochim@pi0.physi.uni-heidelberg.de:993/fetch%3EUID%3E/INBOX%3E24658?part=1.4&amp;type=image/jpeg&amp;filename=movingPSF_conv%20Kopie.jpg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imap://sjochim@pi0.physi.uni-heidelberg.de:993/fetch%3EUID%3E/INBOX%3E24658?part=1.4&amp;type=image/jpeg&amp;filename=movingPSF_conv%20Kopie.jpg"/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TextBox 25"/>
          <p:cNvSpPr txBox="1"/>
          <p:nvPr/>
        </p:nvSpPr>
        <p:spPr>
          <a:xfrm>
            <a:off x="851587" y="3988988"/>
            <a:ext cx="3329947" cy="142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33" dirty="0">
                <a:latin typeface="Helvetica"/>
                <a:cs typeface="Helvetica"/>
              </a:rPr>
              <a:t>5x </a:t>
            </a:r>
            <a:r>
              <a:rPr lang="de-DE" sz="1333" dirty="0" err="1">
                <a:latin typeface="Helvetica"/>
                <a:cs typeface="Helvetica"/>
              </a:rPr>
              <a:t>I</a:t>
            </a:r>
            <a:r>
              <a:rPr lang="de-DE" sz="1333" baseline="-25000" dirty="0" err="1">
                <a:latin typeface="Helvetica"/>
                <a:cs typeface="Helvetica"/>
              </a:rPr>
              <a:t>sat</a:t>
            </a:r>
            <a:r>
              <a:rPr lang="de-DE" sz="1333" baseline="-25000" dirty="0">
                <a:latin typeface="Helvetica"/>
                <a:cs typeface="Helvetica"/>
              </a:rPr>
              <a:t> </a:t>
            </a:r>
            <a:r>
              <a:rPr lang="de-DE" sz="1333" dirty="0" err="1">
                <a:latin typeface="Helvetica"/>
                <a:cs typeface="Helvetica"/>
              </a:rPr>
              <a:t>for</a:t>
            </a:r>
            <a:r>
              <a:rPr lang="de-DE" sz="1333" dirty="0">
                <a:latin typeface="Helvetica"/>
                <a:cs typeface="Helvetica"/>
              </a:rPr>
              <a:t> ≈20 </a:t>
            </a:r>
            <a:r>
              <a:rPr lang="de-DE" sz="1333" dirty="0" err="1">
                <a:latin typeface="Helvetica"/>
                <a:cs typeface="Helvetica"/>
              </a:rPr>
              <a:t>μs</a:t>
            </a:r>
            <a:endParaRPr lang="de-DE" sz="1333" dirty="0">
              <a:latin typeface="Helvetica"/>
              <a:cs typeface="Helvetica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de-DE" sz="1333" dirty="0">
                <a:latin typeface="Helvetica"/>
                <a:cs typeface="Helvetica"/>
              </a:rPr>
              <a:t>Atom diffuses 3μm RMS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de-DE" sz="1333" dirty="0" err="1">
                <a:latin typeface="Helvetica"/>
                <a:cs typeface="Helvetica"/>
              </a:rPr>
              <a:t>Scatter</a:t>
            </a:r>
            <a:r>
              <a:rPr lang="de-DE" sz="1333" dirty="0">
                <a:latin typeface="Helvetica"/>
                <a:cs typeface="Helvetica"/>
              </a:rPr>
              <a:t> ≈150 </a:t>
            </a:r>
            <a:r>
              <a:rPr lang="de-DE" sz="1333" dirty="0" err="1">
                <a:latin typeface="Helvetica"/>
                <a:cs typeface="Helvetica"/>
              </a:rPr>
              <a:t>photons</a:t>
            </a:r>
            <a:r>
              <a:rPr lang="de-DE" sz="1333" dirty="0">
                <a:latin typeface="Helvetica"/>
                <a:cs typeface="Helvetica"/>
              </a:rPr>
              <a:t>/</a:t>
            </a:r>
            <a:r>
              <a:rPr lang="de-DE" sz="1333" dirty="0" err="1">
                <a:latin typeface="Helvetica"/>
                <a:cs typeface="Helvetica"/>
              </a:rPr>
              <a:t>atoms</a:t>
            </a:r>
            <a:endParaRPr lang="de-DE" sz="1333" dirty="0">
              <a:latin typeface="Helvetica"/>
              <a:cs typeface="Helvetica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de-DE" sz="1333" dirty="0">
                <a:latin typeface="Helvetica"/>
                <a:cs typeface="Helvetica"/>
              </a:rPr>
              <a:t>EMCCD </a:t>
            </a:r>
            <a:r>
              <a:rPr lang="de-DE" sz="1333" dirty="0" err="1">
                <a:latin typeface="Helvetica"/>
                <a:cs typeface="Helvetica"/>
              </a:rPr>
              <a:t>camera</a:t>
            </a:r>
            <a:r>
              <a:rPr lang="de-DE" sz="1333" dirty="0">
                <a:latin typeface="Helvetica"/>
                <a:cs typeface="Helvetica"/>
              </a:rPr>
              <a:t> </a:t>
            </a:r>
            <a:r>
              <a:rPr lang="de-DE" sz="1333" dirty="0" err="1">
                <a:latin typeface="Helvetica"/>
                <a:cs typeface="Helvetica"/>
              </a:rPr>
              <a:t>to</a:t>
            </a:r>
            <a:r>
              <a:rPr lang="de-DE" sz="1333" dirty="0">
                <a:latin typeface="Helvetica"/>
                <a:cs typeface="Helvetica"/>
              </a:rPr>
              <a:t> </a:t>
            </a:r>
            <a:r>
              <a:rPr lang="de-DE" sz="1333" dirty="0" err="1">
                <a:latin typeface="Helvetica"/>
                <a:cs typeface="Helvetica"/>
              </a:rPr>
              <a:t>count</a:t>
            </a:r>
            <a:r>
              <a:rPr lang="de-DE" sz="1333" dirty="0">
                <a:latin typeface="Helvetica"/>
                <a:cs typeface="Helvetica"/>
              </a:rPr>
              <a:t> </a:t>
            </a:r>
            <a:r>
              <a:rPr lang="de-DE" sz="1333" dirty="0" err="1">
                <a:latin typeface="Helvetica"/>
                <a:cs typeface="Helvetica"/>
              </a:rPr>
              <a:t>photons</a:t>
            </a:r>
            <a:endParaRPr lang="de-DE" sz="1333" dirty="0">
              <a:latin typeface="Helvetica"/>
              <a:cs typeface="Helvetica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de-DE" sz="1333" dirty="0" err="1">
                <a:latin typeface="Helvetica"/>
                <a:cs typeface="Helvetica"/>
              </a:rPr>
              <a:t>Collect</a:t>
            </a:r>
            <a:r>
              <a:rPr lang="de-DE" sz="1333" dirty="0">
                <a:latin typeface="Helvetica"/>
                <a:cs typeface="Helvetica"/>
              </a:rPr>
              <a:t> ≈15 </a:t>
            </a:r>
            <a:r>
              <a:rPr lang="de-DE" sz="1333" dirty="0" err="1">
                <a:latin typeface="Helvetica"/>
                <a:cs typeface="Helvetica"/>
              </a:rPr>
              <a:t>photons</a:t>
            </a:r>
            <a:r>
              <a:rPr lang="de-DE" sz="1333" dirty="0">
                <a:latin typeface="Helvetica"/>
                <a:cs typeface="Helvetica"/>
              </a:rPr>
              <a:t> on CCD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de-DE" sz="1333" dirty="0">
              <a:latin typeface="Helvetica"/>
              <a:cs typeface="Helvetica"/>
            </a:endParaRPr>
          </a:p>
        </p:txBody>
      </p:sp>
      <p:sp>
        <p:nvSpPr>
          <p:cNvPr id="10" name="TextBox 26"/>
          <p:cNvSpPr txBox="1"/>
          <p:nvPr/>
        </p:nvSpPr>
        <p:spPr>
          <a:xfrm>
            <a:off x="4911058" y="4117640"/>
            <a:ext cx="4560507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b="1" dirty="0">
                <a:latin typeface="Helvetica"/>
                <a:cs typeface="Helvetica"/>
              </a:rPr>
              <a:t>Challenge: </a:t>
            </a:r>
            <a:r>
              <a:rPr lang="de-DE" sz="1333" b="1" dirty="0" err="1">
                <a:latin typeface="Helvetica"/>
                <a:cs typeface="Helvetica"/>
              </a:rPr>
              <a:t>Few</a:t>
            </a:r>
            <a:r>
              <a:rPr lang="de-DE" sz="1333" b="1" dirty="0">
                <a:latin typeface="Helvetica"/>
                <a:cs typeface="Helvetica"/>
              </a:rPr>
              <a:t> </a:t>
            </a:r>
            <a:r>
              <a:rPr lang="de-DE" sz="1333" b="1" dirty="0" err="1">
                <a:latin typeface="Helvetica"/>
                <a:cs typeface="Helvetica"/>
              </a:rPr>
              <a:t>photons</a:t>
            </a:r>
            <a:r>
              <a:rPr lang="de-DE" sz="1333" b="1" dirty="0">
                <a:latin typeface="Helvetica"/>
                <a:cs typeface="Helvetica"/>
              </a:rPr>
              <a:t> </a:t>
            </a:r>
            <a:r>
              <a:rPr lang="de-DE" sz="1333" b="1" dirty="0" err="1">
                <a:latin typeface="Helvetica"/>
                <a:cs typeface="Helvetica"/>
              </a:rPr>
              <a:t>vs</a:t>
            </a:r>
            <a:r>
              <a:rPr lang="de-DE" sz="1333" b="1" dirty="0">
                <a:latin typeface="Helvetica"/>
                <a:cs typeface="Helvetica"/>
              </a:rPr>
              <a:t> </a:t>
            </a:r>
            <a:r>
              <a:rPr lang="de-DE" sz="1333" b="1" dirty="0" err="1">
                <a:latin typeface="Helvetica"/>
                <a:cs typeface="Helvetica"/>
              </a:rPr>
              <a:t>noise</a:t>
            </a:r>
            <a:endParaRPr lang="de-DE" sz="1333" b="1" dirty="0">
              <a:latin typeface="Helvetica"/>
              <a:cs typeface="Helvetica"/>
            </a:endParaRPr>
          </a:p>
          <a:p>
            <a:pPr algn="ctr"/>
            <a:endParaRPr lang="de-DE" sz="1333" b="1" dirty="0">
              <a:latin typeface="Helvetica"/>
              <a:cs typeface="Helvetica"/>
            </a:endParaRPr>
          </a:p>
          <a:p>
            <a:pPr marL="285739" indent="-285739">
              <a:buFont typeface="Arial"/>
              <a:buChar char="•"/>
            </a:pPr>
            <a:r>
              <a:rPr lang="de-DE" sz="1333" dirty="0" err="1">
                <a:latin typeface="Helvetica"/>
                <a:cs typeface="Helvetica"/>
              </a:rPr>
              <a:t>Optimize</a:t>
            </a:r>
            <a:r>
              <a:rPr lang="de-DE" sz="1333" dirty="0">
                <a:latin typeface="Helvetica"/>
                <a:cs typeface="Helvetica"/>
              </a:rPr>
              <a:t> EMCCD </a:t>
            </a:r>
            <a:r>
              <a:rPr lang="de-DE" sz="1333" dirty="0" err="1">
                <a:latin typeface="Helvetica"/>
                <a:cs typeface="Helvetica"/>
              </a:rPr>
              <a:t>performance</a:t>
            </a:r>
            <a:endParaRPr lang="de-DE" sz="1333" dirty="0">
              <a:latin typeface="Helvetica"/>
              <a:cs typeface="Helvetica"/>
            </a:endParaRPr>
          </a:p>
          <a:p>
            <a:pPr marL="285739" indent="-285739">
              <a:buFont typeface="Arial"/>
              <a:buChar char="•"/>
            </a:pPr>
            <a:r>
              <a:rPr lang="de-DE" sz="1333" dirty="0">
                <a:latin typeface="Helvetica"/>
                <a:cs typeface="Helvetica"/>
              </a:rPr>
              <a:t>Close </a:t>
            </a:r>
            <a:r>
              <a:rPr lang="de-DE" sz="1333" dirty="0" err="1">
                <a:latin typeface="Helvetica"/>
                <a:cs typeface="Helvetica"/>
              </a:rPr>
              <a:t>transitions</a:t>
            </a:r>
            <a:r>
              <a:rPr lang="de-DE" sz="1333" dirty="0">
                <a:latin typeface="Helvetica"/>
                <a:cs typeface="Helvetica"/>
              </a:rPr>
              <a:t> </a:t>
            </a:r>
            <a:r>
              <a:rPr lang="de-DE" sz="1333" dirty="0" err="1">
                <a:latin typeface="Helvetica"/>
                <a:cs typeface="Helvetica"/>
              </a:rPr>
              <a:t>with</a:t>
            </a:r>
            <a:r>
              <a:rPr lang="de-DE" sz="1333" dirty="0">
                <a:latin typeface="Helvetica"/>
                <a:cs typeface="Helvetica"/>
              </a:rPr>
              <a:t> B &gt; 900G</a:t>
            </a:r>
          </a:p>
          <a:p>
            <a:endParaRPr lang="de-DE" sz="1333" b="1" dirty="0">
              <a:latin typeface="Helvetica"/>
              <a:cs typeface="Helvetica"/>
            </a:endParaRPr>
          </a:p>
          <a:p>
            <a:endParaRPr lang="de-DE" sz="1333" b="1" dirty="0">
              <a:latin typeface="Helvetica"/>
              <a:cs typeface="Helvetica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48365"/>
              </p:ext>
            </p:extLst>
          </p:nvPr>
        </p:nvGraphicFramePr>
        <p:xfrm>
          <a:off x="5060157" y="1461815"/>
          <a:ext cx="2836333" cy="2176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93" name="Graph" r:id="rId5" imgW="3876480" imgH="2973600" progId="Origin50.Graph">
                  <p:embed/>
                </p:oleObj>
              </mc:Choice>
              <mc:Fallback>
                <p:oleObj name="Graph" r:id="rId5" imgW="3876480" imgH="2973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157" y="1461815"/>
                        <a:ext cx="2836333" cy="2176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29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Single-atom detection</a:t>
            </a:r>
          </a:p>
        </p:txBody>
      </p:sp>
      <p:pic>
        <p:nvPicPr>
          <p:cNvPr id="3" name="Picture 2" descr="im7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71625"/>
            <a:ext cx="6096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30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485" y="1063131"/>
            <a:ext cx="4967356" cy="32808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hree-component system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894012" y="2081635"/>
            <a:ext cx="983427" cy="1279921"/>
            <a:chOff x="1397198" y="2201332"/>
            <a:chExt cx="1666205" cy="2168551"/>
          </a:xfrm>
        </p:grpSpPr>
        <p:pic>
          <p:nvPicPr>
            <p:cNvPr id="8" name="Picture 18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00"/>
            <a:stretch/>
          </p:blipFill>
          <p:spPr bwMode="auto">
            <a:xfrm>
              <a:off x="1397198" y="2201332"/>
              <a:ext cx="1666205" cy="2168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2" r="52892" b="20330"/>
            <a:stretch/>
          </p:blipFill>
          <p:spPr>
            <a:xfrm>
              <a:off x="1708989" y="2417790"/>
              <a:ext cx="272322" cy="541378"/>
            </a:xfrm>
            <a:prstGeom prst="rect">
              <a:avLst/>
            </a:prstGeom>
          </p:spPr>
        </p:pic>
        <p:pic>
          <p:nvPicPr>
            <p:cNvPr id="25" name="Picture 24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2" r="52892" b="20330"/>
            <a:stretch/>
          </p:blipFill>
          <p:spPr>
            <a:xfrm>
              <a:off x="2249075" y="3527286"/>
              <a:ext cx="272322" cy="541378"/>
            </a:xfrm>
            <a:prstGeom prst="rect">
              <a:avLst/>
            </a:prstGeom>
          </p:spPr>
        </p:pic>
        <p:pic>
          <p:nvPicPr>
            <p:cNvPr id="26" name="Picture 25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" t="8868" r="81275" b="1"/>
            <a:stretch/>
          </p:blipFill>
          <p:spPr>
            <a:xfrm>
              <a:off x="2543705" y="2413523"/>
              <a:ext cx="314624" cy="619264"/>
            </a:xfrm>
            <a:prstGeom prst="rect">
              <a:avLst/>
            </a:prstGeom>
          </p:spPr>
        </p:pic>
        <p:pic>
          <p:nvPicPr>
            <p:cNvPr id="27" name="Picture 26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" t="8868" r="81275" b="1"/>
            <a:stretch/>
          </p:blipFill>
          <p:spPr>
            <a:xfrm>
              <a:off x="2328099" y="2959168"/>
              <a:ext cx="314624" cy="619264"/>
            </a:xfrm>
            <a:prstGeom prst="rect">
              <a:avLst/>
            </a:prstGeom>
          </p:spPr>
        </p:pic>
        <p:pic>
          <p:nvPicPr>
            <p:cNvPr id="28" name="Picture 27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" t="8868" r="81275" b="1"/>
            <a:stretch/>
          </p:blipFill>
          <p:spPr>
            <a:xfrm>
              <a:off x="1927916" y="3493610"/>
              <a:ext cx="314624" cy="619264"/>
            </a:xfrm>
            <a:prstGeom prst="rect">
              <a:avLst/>
            </a:prstGeom>
          </p:spPr>
        </p:pic>
        <p:pic>
          <p:nvPicPr>
            <p:cNvPr id="31" name="Picture 30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0" t="28462" r="6543" b="35552"/>
            <a:stretch/>
          </p:blipFill>
          <p:spPr>
            <a:xfrm>
              <a:off x="2009680" y="2587619"/>
              <a:ext cx="534024" cy="244531"/>
            </a:xfrm>
            <a:prstGeom prst="rect">
              <a:avLst/>
            </a:prstGeom>
          </p:spPr>
        </p:pic>
        <p:pic>
          <p:nvPicPr>
            <p:cNvPr id="32" name="Picture 31" descr="threespin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0" t="28462" r="6543" b="35552"/>
            <a:stretch/>
          </p:blipFill>
          <p:spPr>
            <a:xfrm>
              <a:off x="1753958" y="3131930"/>
              <a:ext cx="534024" cy="24453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150441" y="3252589"/>
            <a:ext cx="2470571" cy="0"/>
            <a:chOff x="3076958" y="2487203"/>
            <a:chExt cx="2964685" cy="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5340547" y="2487203"/>
              <a:ext cx="701096" cy="0"/>
            </a:xfrm>
            <a:prstGeom prst="straightConnector1">
              <a:avLst/>
            </a:prstGeom>
            <a:ln w="38100" cmpd="sng">
              <a:solidFill>
                <a:srgbClr val="A6A6A6"/>
              </a:solidFill>
              <a:headEnd type="none"/>
              <a:tailEnd type="triangle" w="lg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076958" y="2487203"/>
              <a:ext cx="701096" cy="0"/>
            </a:xfrm>
            <a:prstGeom prst="straightConnector1">
              <a:avLst/>
            </a:prstGeom>
            <a:ln w="38100" cmpd="sng">
              <a:solidFill>
                <a:srgbClr val="A6A6A6"/>
              </a:solidFill>
              <a:headEnd type="none"/>
              <a:tailEnd type="triangle" w="lg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7504" y="283092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time of flight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Spin-resolved detection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95977" y="32872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state 2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95977" y="22571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state 1</a:t>
            </a: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95977" y="4317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state 3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threespin_noarrow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3"/>
          <a:stretch/>
        </p:blipFill>
        <p:spPr>
          <a:xfrm>
            <a:off x="4225334" y="2046232"/>
            <a:ext cx="4500000" cy="316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3114" y="4010041"/>
            <a:ext cx="4762500" cy="1164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48307" y="1777380"/>
            <a:ext cx="4762500" cy="1164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48307" y="2941547"/>
            <a:ext cx="4762500" cy="1164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11205" y="101731"/>
            <a:ext cx="5049180" cy="4860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50" dirty="0"/>
              <a:t>A single atom in a double well</a:t>
            </a:r>
            <a:endParaRPr lang="en-US" sz="25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9269" r="15562" b="34295"/>
          <a:stretch/>
        </p:blipFill>
        <p:spPr>
          <a:xfrm>
            <a:off x="2567394" y="3891062"/>
            <a:ext cx="3813970" cy="1026114"/>
          </a:xfrm>
          <a:prstGeom prst="rect">
            <a:avLst/>
          </a:prstGeom>
        </p:spPr>
      </p:pic>
      <p:pic>
        <p:nvPicPr>
          <p:cNvPr id="12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8" y="1264059"/>
            <a:ext cx="1603594" cy="4089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76175" y="4242536"/>
            <a:ext cx="3690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dirty="0"/>
              <a:t>x</a:t>
            </a:r>
            <a:r>
              <a:rPr lang="de-DE" sz="1650" baseline="-25000" dirty="0"/>
              <a:t>1</a:t>
            </a:r>
            <a:endParaRPr lang="en-US" sz="165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547665" y="230638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Insitu: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47665" y="298329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Momentum</a:t>
            </a:r>
          </a:p>
          <a:p>
            <a:r>
              <a:rPr lang="de-DE" dirty="0" smtClean="0"/>
              <a:t>Space: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3" r="89092" b="23610"/>
          <a:stretch/>
        </p:blipFill>
        <p:spPr>
          <a:xfrm>
            <a:off x="3977934" y="803669"/>
            <a:ext cx="2564356" cy="16830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735796" y="2273752"/>
            <a:ext cx="3807424" cy="1447844"/>
            <a:chOff x="3647727" y="2650670"/>
            <a:chExt cx="5076565" cy="19304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" t="38344" r="45539"/>
            <a:stretch/>
          </p:blipFill>
          <p:spPr>
            <a:xfrm>
              <a:off x="3647727" y="2650670"/>
              <a:ext cx="4694619" cy="193045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80176" y="2650670"/>
              <a:ext cx="936104" cy="412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88188" y="3596730"/>
              <a:ext cx="936104" cy="412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96976" y="2677786"/>
              <a:ext cx="936104" cy="412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79712" y="3588197"/>
              <a:ext cx="1972280" cy="339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23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1" y="2421024"/>
            <a:ext cx="3475898" cy="26059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3" y="2381793"/>
            <a:ext cx="3475898" cy="260593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19997" y="62036"/>
            <a:ext cx="5049180" cy="4860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50" dirty="0"/>
              <a:t>A single atom in a double well</a:t>
            </a:r>
            <a:endParaRPr lang="en-US" sz="25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2248" y="2010463"/>
                <a:ext cx="204094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330" y="2299617"/>
                <a:ext cx="2081019" cy="5722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54198" y="2053452"/>
                <a:ext cx="203190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2356935"/>
                <a:ext cx="2071977" cy="5722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3" r="43738"/>
          <a:stretch/>
        </p:blipFill>
        <p:spPr>
          <a:xfrm>
            <a:off x="5313803" y="1104464"/>
            <a:ext cx="1266176" cy="78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9" y="1092766"/>
            <a:ext cx="1420958" cy="8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5481546" y="3668012"/>
            <a:ext cx="660073" cy="743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219" name="Object 11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3499777"/>
              </p:ext>
            </p:extLst>
          </p:nvPr>
        </p:nvGraphicFramePr>
        <p:xfrm>
          <a:off x="4405706" y="631271"/>
          <a:ext cx="4345781" cy="2459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4" name="Graph" r:id="rId4" imgW="3876840" imgH="2194560" progId="Origin50.Graph">
                  <p:embed/>
                </p:oleObj>
              </mc:Choice>
              <mc:Fallback>
                <p:oleObj name="Graph" r:id="rId4" imgW="3876840" imgH="2194560" progId="Origin50.Grap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706" y="631271"/>
                        <a:ext cx="4345781" cy="2459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5"/>
          <p:cNvSpPr>
            <a:spLocks noGrp="1"/>
          </p:cNvSpPr>
          <p:nvPr>
            <p:ph type="title" idx="4294967295"/>
          </p:nvPr>
        </p:nvSpPr>
        <p:spPr>
          <a:xfrm>
            <a:off x="762000" y="157427"/>
            <a:ext cx="4830113" cy="347927"/>
          </a:xfrm>
        </p:spPr>
        <p:txBody>
          <a:bodyPr/>
          <a:lstStyle/>
          <a:p>
            <a:r>
              <a:rPr lang="de-DE" baseline="30000" dirty="0" smtClean="0"/>
              <a:t>6</a:t>
            </a:r>
            <a:r>
              <a:rPr lang="de-DE" dirty="0" smtClean="0"/>
              <a:t>Li: </a:t>
            </a:r>
            <a:r>
              <a:rPr lang="de-DE" dirty="0" err="1" smtClean="0"/>
              <a:t>interactions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states</a:t>
            </a:r>
            <a:endParaRPr lang="de-DE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21" name="Text Box 23"/>
              <p:cNvSpPr txBox="1">
                <a:spLocks noChangeArrowheads="1"/>
              </p:cNvSpPr>
              <p:nvPr/>
            </p:nvSpPr>
            <p:spPr bwMode="auto">
              <a:xfrm>
                <a:off x="395536" y="985292"/>
                <a:ext cx="3518399" cy="1518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761970" eaLnBrk="1" hangingPunct="1"/>
                <a:r>
                  <a:rPr lang="de-DE" sz="1667" dirty="0"/>
                  <a:t>3D </a:t>
                </a:r>
                <a:r>
                  <a:rPr lang="de-DE" sz="1667" dirty="0" err="1"/>
                  <a:t>scattering</a:t>
                </a:r>
                <a:r>
                  <a:rPr lang="de-DE" sz="1667" dirty="0"/>
                  <a:t>:</a:t>
                </a:r>
              </a:p>
              <a:p>
                <a:pPr defTabSz="761970" eaLnBrk="1" hangingPunct="1"/>
                <a:r>
                  <a:rPr lang="de-DE" sz="1667" dirty="0" err="1"/>
                  <a:t>For</a:t>
                </a:r>
                <a:r>
                  <a:rPr lang="de-DE" sz="1667" dirty="0"/>
                  <a:t> </a:t>
                </a:r>
                <a:r>
                  <a:rPr lang="de-DE" sz="1667" dirty="0" err="1"/>
                  <a:t>sufficiently</a:t>
                </a:r>
                <a:r>
                  <a:rPr lang="de-DE" sz="1667" dirty="0"/>
                  <a:t> large </a:t>
                </a:r>
                <a:r>
                  <a:rPr lang="de-DE" sz="1667" dirty="0" err="1"/>
                  <a:t>attraction</a:t>
                </a:r>
                <a:r>
                  <a:rPr lang="de-DE" sz="1667" dirty="0"/>
                  <a:t>:</a:t>
                </a:r>
              </a:p>
              <a:p>
                <a:pPr defTabSz="761970" eaLnBrk="1" hangingPunct="1"/>
                <a:r>
                  <a:rPr lang="de-DE" sz="1667" dirty="0"/>
                  <a:t>A </a:t>
                </a:r>
                <a:r>
                  <a:rPr lang="de-DE" sz="1667" dirty="0" err="1"/>
                  <a:t>bound</a:t>
                </a:r>
                <a:r>
                  <a:rPr lang="de-DE" sz="1667" dirty="0"/>
                  <a:t> </a:t>
                </a:r>
                <a:r>
                  <a:rPr lang="de-DE" sz="1667" dirty="0" err="1"/>
                  <a:t>state</a:t>
                </a:r>
                <a:r>
                  <a:rPr lang="de-DE" sz="1667" dirty="0"/>
                  <a:t> </a:t>
                </a:r>
                <a:r>
                  <a:rPr lang="de-DE" sz="1667" dirty="0" err="1"/>
                  <a:t>occurs</a:t>
                </a:r>
                <a:r>
                  <a:rPr lang="de-DE" sz="1667" dirty="0"/>
                  <a:t> </a:t>
                </a:r>
                <a:r>
                  <a:rPr lang="de-DE" sz="1667" dirty="0" err="1"/>
                  <a:t>with</a:t>
                </a:r>
                <a:r>
                  <a:rPr lang="de-DE" sz="1667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67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67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667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de-DE" sz="1667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67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667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67" i="1" dirty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667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667" i="1" dirty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de-DE" sz="1667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67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sz="1667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1667" dirty="0"/>
              </a:p>
              <a:p>
                <a:pPr defTabSz="761970" eaLnBrk="1" hangingPunct="1"/>
                <a:r>
                  <a:rPr lang="de-DE" sz="1667" dirty="0"/>
                  <a:t>(</a:t>
                </a:r>
                <a:r>
                  <a:rPr lang="de-DE" sz="1667" dirty="0" err="1"/>
                  <a:t>for</a:t>
                </a:r>
                <a:r>
                  <a:rPr lang="de-DE" sz="1667" dirty="0"/>
                  <a:t> </a:t>
                </a:r>
                <a:r>
                  <a:rPr lang="de-DE" sz="1667" dirty="0" err="1"/>
                  <a:t>very</a:t>
                </a:r>
                <a:r>
                  <a:rPr lang="de-DE" sz="1667" dirty="0"/>
                  <a:t> large </a:t>
                </a:r>
                <a14:m>
                  <m:oMath xmlns:m="http://schemas.openxmlformats.org/officeDocument/2006/math">
                    <m:r>
                      <a:rPr lang="de-DE" sz="1667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sz="1667" dirty="0"/>
                  <a:t>)</a:t>
                </a:r>
              </a:p>
              <a:p>
                <a:pPr defTabSz="761970" eaLnBrk="1" hangingPunct="1"/>
                <a:r>
                  <a:rPr lang="de-DE" sz="1667" dirty="0"/>
                  <a:t>Strong </a:t>
                </a:r>
                <a:r>
                  <a:rPr lang="de-DE" sz="1667" dirty="0" err="1"/>
                  <a:t>interactions</a:t>
                </a:r>
                <a:r>
                  <a:rPr lang="de-DE" sz="1667" dirty="0"/>
                  <a:t>, </a:t>
                </a:r>
                <a:r>
                  <a:rPr lang="de-DE" sz="1667" dirty="0" err="1"/>
                  <a:t>if</a:t>
                </a:r>
                <a:r>
                  <a:rPr lang="de-DE" sz="1667" dirty="0"/>
                  <a:t>: </a:t>
                </a:r>
                <a14:m>
                  <m:oMath xmlns:m="http://schemas.openxmlformats.org/officeDocument/2006/math">
                    <m:r>
                      <a:rPr lang="de-DE" sz="1667" i="1" dirty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de-DE" sz="1667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67" i="1" dirty="0" err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sz="1667" i="1" dirty="0" err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de-DE" sz="1667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1667" i="1" dirty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de-DE" sz="1667" dirty="0"/>
              </a:p>
            </p:txBody>
          </p:sp>
        </mc:Choice>
        <mc:Fallback>
          <p:sp>
            <p:nvSpPr>
              <p:cNvPr id="922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985292"/>
                <a:ext cx="3518399" cy="1518301"/>
              </a:xfrm>
              <a:prstGeom prst="rect">
                <a:avLst/>
              </a:prstGeom>
              <a:blipFill rotWithShape="0">
                <a:blip r:embed="rId6"/>
                <a:stretch>
                  <a:fillRect l="-1213" t="-1606" b="-4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570534"/>
              </p:ext>
            </p:extLst>
          </p:nvPr>
        </p:nvGraphicFramePr>
        <p:xfrm>
          <a:off x="4415053" y="2335575"/>
          <a:ext cx="4336433" cy="30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5" name="Graph" r:id="rId7" imgW="4153680" imgH="2901600" progId="Origin50.Graph">
                  <p:embed/>
                </p:oleObj>
              </mc:Choice>
              <mc:Fallback>
                <p:oleObj name="Graph" r:id="rId7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5053" y="2335575"/>
                        <a:ext cx="4336433" cy="303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58" y="3735159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17" y="3873564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750" y="3954323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26" y="3942719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61" y="1360478"/>
            <a:ext cx="3272693" cy="3248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7492" y="1438216"/>
            <a:ext cx="2785923" cy="2738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32599" r="15552" b="32964"/>
          <a:stretch/>
        </p:blipFill>
        <p:spPr>
          <a:xfrm>
            <a:off x="1206181" y="2108855"/>
            <a:ext cx="2933771" cy="977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08" y="3086778"/>
            <a:ext cx="2575598" cy="193096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-396552" y="28599"/>
            <a:ext cx="5049180" cy="4860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50" dirty="0"/>
              <a:t>Two identical fermions</a:t>
            </a:r>
            <a:endParaRPr lang="en-US" sz="25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7" y="1147965"/>
            <a:ext cx="1397109" cy="830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7169" y="2436234"/>
            <a:ext cx="3690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dirty="0"/>
              <a:t>x</a:t>
            </a:r>
            <a:r>
              <a:rPr lang="de-DE" sz="1650" baseline="-25000" dirty="0"/>
              <a:t>1</a:t>
            </a:r>
            <a:endParaRPr lang="en-US" sz="165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3271093" y="2579398"/>
            <a:ext cx="3690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dirty="0"/>
              <a:t>x</a:t>
            </a:r>
            <a:r>
              <a:rPr lang="de-DE" sz="1650" baseline="-25000" dirty="0"/>
              <a:t>2</a:t>
            </a:r>
            <a:endParaRPr lang="en-US" sz="1650" baseline="-25000" dirty="0"/>
          </a:p>
        </p:txBody>
      </p:sp>
      <p:sp>
        <p:nvSpPr>
          <p:cNvPr id="5" name="Oval 4"/>
          <p:cNvSpPr/>
          <p:nvPr/>
        </p:nvSpPr>
        <p:spPr>
          <a:xfrm>
            <a:off x="6732240" y="2209428"/>
            <a:ext cx="54006" cy="54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47964" y="2263435"/>
            <a:ext cx="2322258" cy="495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80289" y="1438216"/>
            <a:ext cx="1259879" cy="540060"/>
            <a:chOff x="191344" y="3789041"/>
            <a:chExt cx="1679838" cy="720080"/>
          </a:xfrm>
        </p:grpSpPr>
        <p:grpSp>
          <p:nvGrpSpPr>
            <p:cNvPr id="14" name="Group 13"/>
            <p:cNvGrpSpPr/>
            <p:nvPr/>
          </p:nvGrpSpPr>
          <p:grpSpPr>
            <a:xfrm>
              <a:off x="191344" y="3789041"/>
              <a:ext cx="1679838" cy="720080"/>
              <a:chOff x="191344" y="3789041"/>
              <a:chExt cx="1679838" cy="72008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9" t="-23985" b="-24249"/>
              <a:stretch/>
            </p:blipFill>
            <p:spPr>
              <a:xfrm>
                <a:off x="191344" y="3789041"/>
                <a:ext cx="1679838" cy="72008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91033" y="4005065"/>
                <a:ext cx="252439" cy="2880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91033" y="3857510"/>
              <a:ext cx="3488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-</a:t>
              </a:r>
              <a:endParaRPr lang="en-US" dirty="0"/>
            </a:p>
          </p:txBody>
        </p:sp>
      </p:grpSp>
      <p:sp>
        <p:nvSpPr>
          <p:cNvPr id="19" name="Oval 4"/>
          <p:cNvSpPr/>
          <p:nvPr/>
        </p:nvSpPr>
        <p:spPr>
          <a:xfrm>
            <a:off x="7758354" y="3289548"/>
            <a:ext cx="54006" cy="54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6"/>
          <p:cNvCxnSpPr/>
          <p:nvPr/>
        </p:nvCxnSpPr>
        <p:spPr>
          <a:xfrm>
            <a:off x="4362264" y="2873700"/>
            <a:ext cx="3072054" cy="469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18" grpId="0"/>
      <p:bldP spid="5" grpId="0" animBg="1"/>
      <p:bldP spid="5" grpId="1" animBg="1"/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-464009" y="47906"/>
            <a:ext cx="5049180" cy="4860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50" dirty="0" err="1"/>
              <a:t>Two-particle</a:t>
            </a:r>
            <a:r>
              <a:rPr lang="de-DE" sz="2550" dirty="0"/>
              <a:t> correlations</a:t>
            </a:r>
            <a:endParaRPr lang="en-US" sz="25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2" y="1513598"/>
            <a:ext cx="3132781" cy="26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15362"/>
            <a:ext cx="3689521" cy="2766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4775174"/>
            <a:ext cx="689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Hanbury</a:t>
            </a:r>
            <a:r>
              <a:rPr lang="de-DE" dirty="0" smtClean="0"/>
              <a:t> Brown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Twiss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fermionic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!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320540" y="2823210"/>
            <a:ext cx="270030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79406" y="18466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bunching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62444" y="35748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</a:t>
            </a:r>
            <a:r>
              <a:rPr lang="de-DE" dirty="0" smtClean="0"/>
              <a:t>nti-bunching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16073" y="-815522"/>
                <a:ext cx="3669915" cy="646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de-DE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097" y="-1087363"/>
                <a:ext cx="3670813" cy="6468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419578" y="1201061"/>
            <a:ext cx="372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Two-particle</a:t>
            </a:r>
            <a:r>
              <a:rPr lang="de-DE" dirty="0" smtClean="0"/>
              <a:t> </a:t>
            </a:r>
            <a:r>
              <a:rPr lang="de-DE" dirty="0" err="1" smtClean="0"/>
              <a:t>probability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07261" y="1236599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One</a:t>
            </a:r>
            <a:r>
              <a:rPr lang="de-DE" dirty="0" smtClean="0"/>
              <a:t>-dimensional 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55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-390973" y="49188"/>
            <a:ext cx="5049180" cy="4860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50" dirty="0" smtClean="0"/>
              <a:t>More </a:t>
            </a:r>
            <a:r>
              <a:rPr lang="de-DE" sz="2550" dirty="0" err="1" smtClean="0"/>
              <a:t>than</a:t>
            </a:r>
            <a:r>
              <a:rPr lang="de-DE" sz="2550" dirty="0" smtClean="0"/>
              <a:t> </a:t>
            </a:r>
            <a:r>
              <a:rPr lang="de-DE" sz="2550" dirty="0" err="1" smtClean="0"/>
              <a:t>two</a:t>
            </a:r>
            <a:r>
              <a:rPr lang="de-DE" sz="2550" dirty="0" smtClean="0"/>
              <a:t> </a:t>
            </a:r>
            <a:r>
              <a:rPr lang="de-DE" sz="2550" dirty="0" err="1" smtClean="0"/>
              <a:t>particles</a:t>
            </a:r>
            <a:endParaRPr lang="en-US" sz="2550" dirty="0"/>
          </a:p>
        </p:txBody>
      </p:sp>
      <p:grpSp>
        <p:nvGrpSpPr>
          <p:cNvPr id="3" name="Group 2"/>
          <p:cNvGrpSpPr/>
          <p:nvPr/>
        </p:nvGrpSpPr>
        <p:grpSpPr>
          <a:xfrm>
            <a:off x="683568" y="2265439"/>
            <a:ext cx="6860670" cy="1184122"/>
            <a:chOff x="479376" y="1090670"/>
            <a:chExt cx="9147560" cy="1578830"/>
          </a:xfrm>
        </p:grpSpPr>
        <p:grpSp>
          <p:nvGrpSpPr>
            <p:cNvPr id="37" name="Group 36"/>
            <p:cNvGrpSpPr/>
            <p:nvPr/>
          </p:nvGrpSpPr>
          <p:grpSpPr>
            <a:xfrm>
              <a:off x="2576591" y="1151661"/>
              <a:ext cx="7050345" cy="1517839"/>
              <a:chOff x="-9523621" y="34910066"/>
              <a:chExt cx="7050345" cy="1517839"/>
            </a:xfrm>
          </p:grpSpPr>
          <p:pic>
            <p:nvPicPr>
              <p:cNvPr id="41" name="Picture 40" descr="b617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321317" y="34910066"/>
                <a:ext cx="3848041" cy="151783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23621" y="36053970"/>
                <a:ext cx="2313528" cy="274361"/>
              </a:xfrm>
              <a:prstGeom prst="rect">
                <a:avLst/>
              </a:prstGeom>
            </p:spPr>
          </p:pic>
        </p:grpSp>
        <p:sp>
          <p:nvSpPr>
            <p:cNvPr id="40" name="Rechteck 100"/>
            <p:cNvSpPr/>
            <p:nvPr/>
          </p:nvSpPr>
          <p:spPr>
            <a:xfrm>
              <a:off x="479376" y="1090670"/>
              <a:ext cx="6972288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de-DE" sz="1650" b="1" dirty="0"/>
            </a:p>
            <a:p>
              <a:pPr>
                <a:defRPr/>
              </a:pPr>
              <a:r>
                <a:rPr lang="de-DE" sz="1650" dirty="0">
                  <a:sym typeface="Wingdings" panose="05000000000000000000" pitchFamily="2" charset="2"/>
                </a:rPr>
                <a:t> Beyond two-particle correlations</a:t>
              </a:r>
              <a:endParaRPr lang="de-DE" sz="16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7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1986" r="19015" b="2693"/>
          <a:stretch/>
        </p:blipFill>
        <p:spPr>
          <a:xfrm>
            <a:off x="-18764" y="-558190"/>
            <a:ext cx="9162764" cy="6872074"/>
          </a:xfrm>
          <a:prstGeom prst="rect">
            <a:avLst/>
          </a:prstGeom>
        </p:spPr>
      </p:pic>
      <p:pic>
        <p:nvPicPr>
          <p:cNvPr id="29" name="Picture 6" descr="https://europa.eu/european-union/sites/europaeu/files/docs/body/flag_yellow_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09" y="1334493"/>
            <a:ext cx="914883" cy="6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704932" y="4848265"/>
            <a:ext cx="7734137" cy="917761"/>
            <a:chOff x="68191" y="7203858"/>
            <a:chExt cx="9280964" cy="1101313"/>
          </a:xfrm>
        </p:grpSpPr>
        <p:sp>
          <p:nvSpPr>
            <p:cNvPr id="5" name="Rechteck 4"/>
            <p:cNvSpPr/>
            <p:nvPr/>
          </p:nvSpPr>
          <p:spPr>
            <a:xfrm>
              <a:off x="68191" y="7203858"/>
              <a:ext cx="9280964" cy="110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643" y="7469480"/>
              <a:ext cx="1966721" cy="691162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5738412" y="1910419"/>
            <a:ext cx="140455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Vincent Klinkhamer</a:t>
            </a:r>
          </a:p>
        </p:txBody>
      </p:sp>
      <p:sp>
        <p:nvSpPr>
          <p:cNvPr id="23" name="Rechteck 22"/>
          <p:cNvSpPr/>
          <p:nvPr/>
        </p:nvSpPr>
        <p:spPr>
          <a:xfrm>
            <a:off x="938715" y="1944302"/>
            <a:ext cx="1556836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Andrea</a:t>
            </a:r>
            <a:r>
              <a:rPr lang="de-DE" sz="11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Bergschneider</a:t>
            </a:r>
          </a:p>
        </p:txBody>
      </p:sp>
      <p:sp>
        <p:nvSpPr>
          <p:cNvPr id="20" name="Textfeld 2"/>
          <p:cNvSpPr txBox="1"/>
          <p:nvPr/>
        </p:nvSpPr>
        <p:spPr>
          <a:xfrm>
            <a:off x="3071834" y="3925282"/>
            <a:ext cx="101341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Gerhard Zürn</a:t>
            </a:r>
          </a:p>
        </p:txBody>
      </p:sp>
      <p:sp>
        <p:nvSpPr>
          <p:cNvPr id="38" name="Rechteck 16"/>
          <p:cNvSpPr/>
          <p:nvPr/>
        </p:nvSpPr>
        <p:spPr>
          <a:xfrm>
            <a:off x="988233" y="214303"/>
            <a:ext cx="6604000" cy="52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0985" eaLnBrk="0" hangingPunct="0">
              <a:defRPr/>
            </a:pPr>
            <a:r>
              <a:rPr lang="de-DE" sz="2833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Thank</a:t>
            </a:r>
            <a:r>
              <a:rPr lang="de-DE" sz="2833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2833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</a:t>
            </a:r>
            <a:r>
              <a:rPr lang="de-DE" sz="2833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2833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for</a:t>
            </a:r>
            <a:r>
              <a:rPr lang="de-DE" sz="2833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2833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your</a:t>
            </a:r>
            <a:r>
              <a:rPr lang="de-DE" sz="2833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2833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attention</a:t>
            </a:r>
            <a:r>
              <a:rPr lang="de-DE" sz="2833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!</a:t>
            </a:r>
          </a:p>
        </p:txBody>
      </p:sp>
      <p:sp>
        <p:nvSpPr>
          <p:cNvPr id="36" name="Rechteck 35"/>
          <p:cNvSpPr/>
          <p:nvPr/>
        </p:nvSpPr>
        <p:spPr>
          <a:xfrm>
            <a:off x="3279349" y="1892729"/>
            <a:ext cx="108357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Mathias Neidig</a:t>
            </a:r>
          </a:p>
        </p:txBody>
      </p:sp>
      <p:sp>
        <p:nvSpPr>
          <p:cNvPr id="37" name="Rechteck 36"/>
          <p:cNvSpPr/>
          <p:nvPr/>
        </p:nvSpPr>
        <p:spPr>
          <a:xfrm>
            <a:off x="2351753" y="4597693"/>
            <a:ext cx="1127232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67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Puneet</a:t>
            </a:r>
            <a:r>
              <a:rPr lang="de-DE" sz="11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Murthy</a:t>
            </a:r>
          </a:p>
        </p:txBody>
      </p:sp>
      <p:sp>
        <p:nvSpPr>
          <p:cNvPr id="28" name="Textfeld 2"/>
          <p:cNvSpPr txBox="1"/>
          <p:nvPr/>
        </p:nvSpPr>
        <p:spPr>
          <a:xfrm>
            <a:off x="5156678" y="3522232"/>
            <a:ext cx="840093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Michael</a:t>
            </a:r>
          </a:p>
          <a:p>
            <a:pPr algn="ctr"/>
            <a:r>
              <a:rPr lang="de-DE" sz="1167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Dehabe</a:t>
            </a:r>
            <a:endParaRPr lang="de-DE" sz="1167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224778" y="1800608"/>
            <a:ext cx="126669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Alexander Müller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788628" y="1988389"/>
            <a:ext cx="1082348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Marvin Holten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576725" y="1672368"/>
            <a:ext cx="126989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Benjamin Claßen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821137" y="1659321"/>
            <a:ext cx="90922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Ralf </a:t>
            </a:r>
            <a:r>
              <a:rPr lang="de-DE" sz="1167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Klempt</a:t>
            </a:r>
            <a:endParaRPr lang="de-DE" sz="1167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59133" y="4299290"/>
            <a:ext cx="1598516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Rodrigo </a:t>
            </a:r>
          </a:p>
          <a:p>
            <a:pPr algn="ctr"/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Rosa-Medina </a:t>
            </a:r>
            <a:r>
              <a:rPr lang="de-DE" sz="1167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Pimentel</a:t>
            </a:r>
            <a:endParaRPr lang="de-DE" sz="1167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701070" y="1750423"/>
            <a:ext cx="101341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67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Philipp Preiss</a:t>
            </a:r>
          </a:p>
        </p:txBody>
      </p:sp>
      <p:pic>
        <p:nvPicPr>
          <p:cNvPr id="283650" name="Picture 2" descr="https://erc.europa.eu/sites/default/files/content/LOGO-ER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2" y="4848265"/>
            <a:ext cx="1173326" cy="11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jochim\Desktop\cqd_left_100dpi_transparent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959926" y="4855790"/>
            <a:ext cx="1974446" cy="8820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3652" name="Picture 4" descr="Bra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3281" r="2823" b="2417"/>
          <a:stretch/>
        </p:blipFill>
        <p:spPr bwMode="auto">
          <a:xfrm>
            <a:off x="5870976" y="4858779"/>
            <a:ext cx="1368125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erc.europa.eu/sites/default/files/content/LOGO-ER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43" y="4848266"/>
            <a:ext cx="1173326" cy="11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" y="2531271"/>
            <a:ext cx="958306" cy="1277447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423110" y="3765414"/>
            <a:ext cx="1390124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67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Jan-Hendrik Becher</a:t>
            </a:r>
            <a:endParaRPr lang="de-DE" sz="1167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3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5478523" y="3554002"/>
            <a:ext cx="660073" cy="743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219" name="Object 11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8804709"/>
              </p:ext>
            </p:extLst>
          </p:nvPr>
        </p:nvGraphicFramePr>
        <p:xfrm>
          <a:off x="4402683" y="517261"/>
          <a:ext cx="4345781" cy="2459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0" name="Graph" r:id="rId4" imgW="3876840" imgH="2194560" progId="Origin50.Graph">
                  <p:embed/>
                </p:oleObj>
              </mc:Choice>
              <mc:Fallback>
                <p:oleObj name="Graph" r:id="rId4" imgW="3876840" imgH="2194560" progId="Origin50.Grap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683" y="517261"/>
                        <a:ext cx="4345781" cy="2459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5"/>
          <p:cNvSpPr>
            <a:spLocks noGrp="1"/>
          </p:cNvSpPr>
          <p:nvPr>
            <p:ph type="title" idx="4294967295"/>
          </p:nvPr>
        </p:nvSpPr>
        <p:spPr>
          <a:xfrm>
            <a:off x="762000" y="157427"/>
            <a:ext cx="4830113" cy="347927"/>
          </a:xfrm>
        </p:spPr>
        <p:txBody>
          <a:bodyPr/>
          <a:lstStyle/>
          <a:p>
            <a:r>
              <a:rPr lang="de-DE" baseline="30000" dirty="0" smtClean="0"/>
              <a:t>6</a:t>
            </a:r>
            <a:r>
              <a:rPr lang="de-DE" dirty="0" smtClean="0"/>
              <a:t>Li: </a:t>
            </a:r>
            <a:r>
              <a:rPr lang="de-DE" dirty="0" err="1" smtClean="0"/>
              <a:t>interactions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states</a:t>
            </a:r>
            <a:endParaRPr lang="de-DE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21" name="Text Box 23"/>
              <p:cNvSpPr txBox="1">
                <a:spLocks noChangeArrowheads="1"/>
              </p:cNvSpPr>
              <p:nvPr/>
            </p:nvSpPr>
            <p:spPr bwMode="auto">
              <a:xfrm>
                <a:off x="627339" y="948323"/>
                <a:ext cx="3784690" cy="1909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761970" eaLnBrk="1" hangingPunct="1"/>
                <a:r>
                  <a:rPr lang="de-DE" dirty="0"/>
                  <a:t>3D </a:t>
                </a:r>
                <a:r>
                  <a:rPr lang="de-DE" dirty="0" err="1"/>
                  <a:t>scattering</a:t>
                </a:r>
                <a:r>
                  <a:rPr lang="de-DE" dirty="0"/>
                  <a:t>:</a:t>
                </a:r>
              </a:p>
              <a:p>
                <a:pPr defTabSz="761970" eaLnBrk="1" hangingPunct="1"/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sufficiently</a:t>
                </a:r>
                <a:r>
                  <a:rPr lang="de-DE" dirty="0"/>
                  <a:t> large </a:t>
                </a:r>
                <a:r>
                  <a:rPr lang="de-DE" dirty="0" err="1"/>
                  <a:t>attraction</a:t>
                </a:r>
                <a:r>
                  <a:rPr lang="de-DE" dirty="0"/>
                  <a:t>:</a:t>
                </a:r>
              </a:p>
              <a:p>
                <a:pPr defTabSz="761970" eaLnBrk="1" hangingPunct="1"/>
                <a:r>
                  <a:rPr lang="de-DE" dirty="0"/>
                  <a:t>A </a:t>
                </a:r>
                <a:r>
                  <a:rPr lang="de-DE" dirty="0" err="1"/>
                  <a:t>bound</a:t>
                </a:r>
                <a:r>
                  <a:rPr lang="de-DE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occurs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dirty="0"/>
              </a:p>
              <a:p>
                <a:pPr defTabSz="761970" eaLnBrk="1" hangingPunct="1"/>
                <a:r>
                  <a:rPr lang="de-DE" dirty="0"/>
                  <a:t>(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very</a:t>
                </a:r>
                <a:r>
                  <a:rPr lang="de-DE" dirty="0"/>
                  <a:t> large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)</a:t>
                </a:r>
              </a:p>
              <a:p>
                <a:pPr defTabSz="761970" eaLnBrk="1" hangingPunct="1"/>
                <a:endParaRPr lang="de-DE" dirty="0"/>
              </a:p>
              <a:p>
                <a:pPr defTabSz="761970" eaLnBrk="1" hangingPunct="1"/>
                <a:endParaRPr lang="de-DE" dirty="0"/>
              </a:p>
            </p:txBody>
          </p:sp>
        </mc:Choice>
        <mc:Fallback>
          <p:sp>
            <p:nvSpPr>
              <p:cNvPr id="922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339" y="948323"/>
                <a:ext cx="3784690" cy="1909177"/>
              </a:xfrm>
              <a:prstGeom prst="rect">
                <a:avLst/>
              </a:prstGeom>
              <a:blipFill rotWithShape="0">
                <a:blip r:embed="rId6"/>
                <a:stretch>
                  <a:fillRect l="-1449" t="-19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03767"/>
              </p:ext>
            </p:extLst>
          </p:nvPr>
        </p:nvGraphicFramePr>
        <p:xfrm>
          <a:off x="4412030" y="2221565"/>
          <a:ext cx="4336433" cy="30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1" name="Graph" r:id="rId7" imgW="4153680" imgH="2901600" progId="Origin50.Graph">
                  <p:embed/>
                </p:oleObj>
              </mc:Choice>
              <mc:Fallback>
                <p:oleObj name="Graph" r:id="rId7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2030" y="2221565"/>
                        <a:ext cx="4336433" cy="303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611560" y="2635208"/>
                <a:ext cx="354002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Introduce 2D </a:t>
                </a:r>
                <a:r>
                  <a:rPr lang="de-DE" dirty="0" err="1" smtClean="0"/>
                  <a:t>physics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strong </a:t>
                </a:r>
                <a:r>
                  <a:rPr lang="de-DE" dirty="0" err="1" smtClean="0"/>
                  <a:t>confinement</a:t>
                </a:r>
                <a:r>
                  <a:rPr lang="de-DE" dirty="0" smtClean="0"/>
                  <a:t> in z-</a:t>
                </a:r>
                <a:r>
                  <a:rPr lang="de-DE" dirty="0" err="1" smtClean="0"/>
                  <a:t>direction</a:t>
                </a:r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In 2D, </a:t>
                </a:r>
                <a:r>
                  <a:rPr lang="de-DE" dirty="0" err="1" smtClean="0"/>
                  <a:t>there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always</a:t>
                </a:r>
                <a:r>
                  <a:rPr lang="de-DE" dirty="0" smtClean="0"/>
                  <a:t> a </a:t>
                </a:r>
                <a:r>
                  <a:rPr lang="de-DE" dirty="0" err="1" smtClean="0"/>
                  <a:t>bound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between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two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particles</a:t>
                </a:r>
                <a:r>
                  <a:rPr lang="de-DE" dirty="0"/>
                  <a:t> </a:t>
                </a:r>
                <a:r>
                  <a:rPr lang="de-DE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 smtClean="0"/>
                  <a:t> !</a:t>
                </a:r>
              </a:p>
              <a:p>
                <a:endParaRPr lang="de-DE" dirty="0"/>
              </a:p>
              <a:p>
                <a:r>
                  <a:rPr lang="de-DE" dirty="0" smtClean="0"/>
                  <a:t>Interaction </a:t>
                </a:r>
                <a:r>
                  <a:rPr lang="de-DE" dirty="0" err="1" smtClean="0"/>
                  <a:t>strength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635208"/>
                <a:ext cx="3540021" cy="2308324"/>
              </a:xfrm>
              <a:prstGeom prst="rect">
                <a:avLst/>
              </a:prstGeom>
              <a:blipFill rotWithShape="0">
                <a:blip r:embed="rId9"/>
                <a:stretch>
                  <a:fillRect l="-1377" t="-1319" b="-31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7158710" y="3037520"/>
            <a:ext cx="132014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67" dirty="0" err="1"/>
              <a:t>c</a:t>
            </a:r>
            <a:r>
              <a:rPr lang="de-DE" sz="1167" dirty="0" err="1"/>
              <a:t>onfinement</a:t>
            </a:r>
            <a:r>
              <a:rPr lang="de-DE" sz="1167" dirty="0"/>
              <a:t> </a:t>
            </a:r>
            <a:r>
              <a:rPr lang="de-DE" sz="1167" dirty="0" err="1"/>
              <a:t>induced</a:t>
            </a:r>
            <a:r>
              <a:rPr lang="de-DE" sz="1167" dirty="0"/>
              <a:t> </a:t>
            </a:r>
            <a:r>
              <a:rPr lang="de-DE" sz="1167" dirty="0" err="1"/>
              <a:t>state</a:t>
            </a:r>
            <a:endParaRPr lang="de-DE" sz="1167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35" y="3621149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94" y="3759554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497" y="3739894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29" y="3762939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5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1255749"/>
            <a:ext cx="1649999" cy="123784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1866210"/>
            <a:ext cx="1649999" cy="123784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2476672"/>
            <a:ext cx="1649999" cy="123784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3087134"/>
            <a:ext cx="1649999" cy="123784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637254"/>
            <a:ext cx="1649999" cy="1237843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637254"/>
            <a:ext cx="1649999" cy="123784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637254"/>
            <a:ext cx="1649999" cy="1237843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637254"/>
            <a:ext cx="1649999" cy="123784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54" y="645287"/>
            <a:ext cx="1649999" cy="12378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4423" y="97193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In situ </a:t>
            </a:r>
            <a:r>
              <a:rPr lang="de-DE" sz="2000" b="1" dirty="0" err="1"/>
              <a:t>density</a:t>
            </a:r>
            <a:r>
              <a:rPr lang="de-DE" sz="2000" b="1" dirty="0"/>
              <a:t> in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crossover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1708655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692G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3697594"/>
            <a:ext cx="1649998" cy="12378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42955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782G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3697594"/>
            <a:ext cx="1649999" cy="123784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3097527"/>
            <a:ext cx="1649999" cy="1237843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2475164"/>
            <a:ext cx="1649999" cy="123784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1875097"/>
            <a:ext cx="1649999" cy="123784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1237320"/>
            <a:ext cx="1649999" cy="12378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392922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832G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697594"/>
            <a:ext cx="1649999" cy="123784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075230"/>
            <a:ext cx="1649999" cy="1237843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2475164"/>
            <a:ext cx="1649999" cy="123784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875097"/>
            <a:ext cx="1649999" cy="1237843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237320"/>
            <a:ext cx="1649999" cy="123784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743254" y="87728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892G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3716449"/>
            <a:ext cx="1649999" cy="123784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3097527"/>
            <a:ext cx="1649999" cy="123784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2475164"/>
            <a:ext cx="1649999" cy="123784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1875097"/>
            <a:ext cx="1649999" cy="1237843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1237320"/>
            <a:ext cx="1649999" cy="123784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093222" y="87728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952G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3716449"/>
            <a:ext cx="1649999" cy="1237843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3097527"/>
            <a:ext cx="1649999" cy="123784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2475164"/>
            <a:ext cx="1649999" cy="1237843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1875097"/>
            <a:ext cx="1649999" cy="1237843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1237320"/>
            <a:ext cx="1649999" cy="1237843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1241814" y="4875430"/>
            <a:ext cx="6990593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840709" y="49015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BEC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822433" y="49015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BCS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4692013" y="4815437"/>
            <a:ext cx="0" cy="120000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flipV="1">
            <a:off x="1184870" y="763294"/>
            <a:ext cx="9553" cy="4127068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-527434" y="2590765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emperature</a:t>
            </a:r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dependence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7369" y="45950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1"/>
                </a:solidFill>
              </a:rPr>
              <a:t>cold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47369" y="7008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2"/>
                </a:solidFill>
              </a:rPr>
              <a:t>hot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50412" y="5383116"/>
            <a:ext cx="481433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ym typeface="Wingdings" panose="05000000000000000000" pitchFamily="2" charset="2"/>
              </a:rPr>
              <a:t>Equation of state: </a:t>
            </a:r>
            <a:r>
              <a:rPr lang="en-US" sz="1333" dirty="0">
                <a:sym typeface="Wingdings" panose="05000000000000000000" pitchFamily="2" charset="2"/>
              </a:rPr>
              <a:t>I. Boettcher et al. </a:t>
            </a:r>
            <a:r>
              <a:rPr lang="en-US" sz="1333" dirty="0">
                <a:sym typeface="Wingdings" panose="05000000000000000000" pitchFamily="2" charset="2"/>
              </a:rPr>
              <a:t>PRL,</a:t>
            </a:r>
            <a:r>
              <a:rPr lang="de-DE" sz="1333" b="1" dirty="0"/>
              <a:t> 116</a:t>
            </a:r>
            <a:r>
              <a:rPr lang="de-DE" sz="1333" dirty="0"/>
              <a:t>, </a:t>
            </a:r>
            <a:r>
              <a:rPr lang="de-DE" sz="1333" dirty="0"/>
              <a:t>045303 (2016)</a:t>
            </a:r>
            <a:endParaRPr lang="de-DE" sz="1333" dirty="0"/>
          </a:p>
          <a:p>
            <a:endParaRPr lang="en-US" sz="1333" dirty="0"/>
          </a:p>
        </p:txBody>
      </p:sp>
      <p:sp>
        <p:nvSpPr>
          <p:cNvPr id="62" name="Ellipse 61"/>
          <p:cNvSpPr/>
          <p:nvPr/>
        </p:nvSpPr>
        <p:spPr>
          <a:xfrm>
            <a:off x="1238416" y="4551434"/>
            <a:ext cx="660073" cy="689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86" y="4615160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10" y="4687656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80" y="4641263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39" y="4779667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194423" y="97193"/>
            <a:ext cx="471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Low-</a:t>
            </a:r>
            <a:r>
              <a:rPr lang="de-DE" sz="2000" b="1" dirty="0" err="1"/>
              <a:t>temperature</a:t>
            </a:r>
            <a:r>
              <a:rPr lang="de-DE" sz="2000" b="1" dirty="0"/>
              <a:t> </a:t>
            </a:r>
            <a:r>
              <a:rPr lang="de-DE" sz="2000" b="1" dirty="0" err="1"/>
              <a:t>equation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state</a:t>
            </a:r>
            <a:r>
              <a:rPr lang="de-DE" sz="2000" b="1" dirty="0"/>
              <a:t> …</a:t>
            </a:r>
            <a:endParaRPr lang="de-DE" sz="2000" b="1" dirty="0"/>
          </a:p>
        </p:txBody>
      </p:sp>
      <p:sp>
        <p:nvSpPr>
          <p:cNvPr id="61" name="Textfeld 60"/>
          <p:cNvSpPr txBox="1"/>
          <p:nvPr/>
        </p:nvSpPr>
        <p:spPr>
          <a:xfrm>
            <a:off x="190062" y="4804130"/>
            <a:ext cx="5122236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ym typeface="Wingdings" panose="05000000000000000000" pitchFamily="2" charset="2"/>
              </a:rPr>
              <a:t>Equation of state: </a:t>
            </a:r>
            <a:r>
              <a:rPr lang="en-US" sz="1333" dirty="0">
                <a:sym typeface="Wingdings" panose="05000000000000000000" pitchFamily="2" charset="2"/>
              </a:rPr>
              <a:t>I. Boettcher et al</a:t>
            </a:r>
            <a:r>
              <a:rPr lang="en-US" sz="1333" dirty="0">
                <a:sym typeface="Wingdings" panose="05000000000000000000" pitchFamily="2" charset="2"/>
              </a:rPr>
              <a:t>., PRL</a:t>
            </a:r>
            <a:r>
              <a:rPr lang="de-DE" sz="1333" b="1" dirty="0"/>
              <a:t> </a:t>
            </a:r>
            <a:r>
              <a:rPr lang="de-DE" sz="1333" b="1" dirty="0"/>
              <a:t>116</a:t>
            </a:r>
            <a:r>
              <a:rPr lang="de-DE" sz="1333" dirty="0"/>
              <a:t>, </a:t>
            </a:r>
            <a:r>
              <a:rPr lang="de-DE" sz="1333" dirty="0"/>
              <a:t>045303 (2016)</a:t>
            </a:r>
          </a:p>
          <a:p>
            <a:r>
              <a:rPr lang="de-DE" sz="1333" dirty="0"/>
              <a:t>See also: K. Fenech et al., PRL, </a:t>
            </a:r>
            <a:r>
              <a:rPr lang="de-DE" sz="1333" b="1" dirty="0"/>
              <a:t>116</a:t>
            </a:r>
            <a:r>
              <a:rPr lang="de-DE" sz="1333" dirty="0"/>
              <a:t>, </a:t>
            </a:r>
            <a:r>
              <a:rPr lang="de-DE" sz="1333" dirty="0"/>
              <a:t>045302 </a:t>
            </a:r>
            <a:r>
              <a:rPr lang="de-DE" sz="1333" dirty="0"/>
              <a:t>(2016</a:t>
            </a:r>
            <a:r>
              <a:rPr lang="de-DE" sz="1333" dirty="0"/>
              <a:t>) (Vale </a:t>
            </a:r>
            <a:r>
              <a:rPr lang="de-DE" sz="1333" dirty="0" err="1"/>
              <a:t>group</a:t>
            </a:r>
            <a:r>
              <a:rPr lang="de-DE" sz="1333" dirty="0"/>
              <a:t>)</a:t>
            </a:r>
            <a:endParaRPr lang="de-DE" sz="1333" dirty="0"/>
          </a:p>
          <a:p>
            <a:endParaRPr lang="de-DE" sz="1333" dirty="0"/>
          </a:p>
          <a:p>
            <a:endParaRPr lang="en-US" sz="1333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33" y="1125909"/>
            <a:ext cx="5879740" cy="37096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98191" y="35960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BEC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500889" y="2857500"/>
            <a:ext cx="660073" cy="676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1" y="2857501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0" y="2995906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feld 58"/>
          <p:cNvSpPr txBox="1"/>
          <p:nvPr/>
        </p:nvSpPr>
        <p:spPr>
          <a:xfrm>
            <a:off x="7606894" y="381100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BCS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151" y="3226767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27" y="3349282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121821" y="757267"/>
            <a:ext cx="46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 </a:t>
            </a:r>
            <a:r>
              <a:rPr lang="de-DE" dirty="0" err="1" smtClean="0"/>
              <a:t>from</a:t>
            </a:r>
            <a:r>
              <a:rPr lang="de-DE" dirty="0" smtClean="0"/>
              <a:t> Thomas-Fermi fit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79512" y="5367374"/>
            <a:ext cx="329782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de-DE" sz="1333" dirty="0" err="1">
                <a:latin typeface="Arial"/>
                <a:cs typeface="Arial"/>
              </a:rPr>
              <a:t>Viewpoint</a:t>
            </a:r>
            <a:r>
              <a:rPr lang="de-DE" sz="1333" dirty="0">
                <a:latin typeface="Arial"/>
                <a:cs typeface="Arial"/>
              </a:rPr>
              <a:t>: </a:t>
            </a:r>
            <a:r>
              <a:rPr lang="de-DE" sz="1333" dirty="0" err="1">
                <a:latin typeface="Arial"/>
                <a:cs typeface="Arial"/>
              </a:rPr>
              <a:t>M.Parish</a:t>
            </a:r>
            <a:r>
              <a:rPr lang="de-DE" sz="1333" dirty="0">
                <a:latin typeface="Arial"/>
                <a:cs typeface="Arial"/>
              </a:rPr>
              <a:t>, </a:t>
            </a:r>
            <a:r>
              <a:rPr lang="de-DE" sz="1333" dirty="0" err="1">
                <a:latin typeface="Arial"/>
                <a:cs typeface="Arial"/>
              </a:rPr>
              <a:t>Physics</a:t>
            </a:r>
            <a:r>
              <a:rPr lang="de-DE" sz="1333" dirty="0">
                <a:latin typeface="Arial"/>
                <a:cs typeface="Arial"/>
              </a:rPr>
              <a:t> </a:t>
            </a:r>
            <a:r>
              <a:rPr lang="de-DE" sz="1333" b="1" dirty="0">
                <a:latin typeface="Arial"/>
                <a:cs typeface="Arial"/>
              </a:rPr>
              <a:t>9</a:t>
            </a:r>
            <a:r>
              <a:rPr lang="de-DE" sz="1333" dirty="0">
                <a:latin typeface="Arial"/>
                <a:cs typeface="Arial"/>
              </a:rPr>
              <a:t>,10 (2016)</a:t>
            </a:r>
          </a:p>
        </p:txBody>
      </p:sp>
      <p:pic>
        <p:nvPicPr>
          <p:cNvPr id="14" name="Picture 57" descr="http://d22izw7byeupn1.cloudfront.net/files/thumb_EditorsSugges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74" y="4887654"/>
            <a:ext cx="334648" cy="3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1255749"/>
            <a:ext cx="1649999" cy="123784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1866210"/>
            <a:ext cx="1649999" cy="123784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2476672"/>
            <a:ext cx="1649999" cy="123784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3087134"/>
            <a:ext cx="1649999" cy="123784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637254"/>
            <a:ext cx="1649999" cy="1237843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637254"/>
            <a:ext cx="1649999" cy="123784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637254"/>
            <a:ext cx="1649999" cy="1237843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637254"/>
            <a:ext cx="1649999" cy="123784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54" y="645287"/>
            <a:ext cx="1649999" cy="12378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4423" y="97193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In situ </a:t>
            </a:r>
            <a:r>
              <a:rPr lang="de-DE" sz="2000" b="1" dirty="0" err="1"/>
              <a:t>density</a:t>
            </a:r>
            <a:r>
              <a:rPr lang="de-DE" sz="2000" b="1" dirty="0"/>
              <a:t> in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crossover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1708655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692G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3697594"/>
            <a:ext cx="1649998" cy="12378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42955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782G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3697594"/>
            <a:ext cx="1649999" cy="123784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3097527"/>
            <a:ext cx="1649999" cy="1237843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2475164"/>
            <a:ext cx="1649999" cy="123784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1875097"/>
            <a:ext cx="1649999" cy="123784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54" y="1237320"/>
            <a:ext cx="1649999" cy="123784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392922" y="8472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832G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697594"/>
            <a:ext cx="1649999" cy="123784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075230"/>
            <a:ext cx="1649999" cy="1237843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2475164"/>
            <a:ext cx="1649999" cy="123784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875097"/>
            <a:ext cx="1649999" cy="1237843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237320"/>
            <a:ext cx="1649999" cy="123784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743254" y="87728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892G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3716449"/>
            <a:ext cx="1649999" cy="123784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3097527"/>
            <a:ext cx="1649999" cy="123784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2475164"/>
            <a:ext cx="1649999" cy="123784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1875097"/>
            <a:ext cx="1649999" cy="1237843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54" y="1237320"/>
            <a:ext cx="1649999" cy="123784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093222" y="87728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952G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3716449"/>
            <a:ext cx="1649999" cy="1237843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3097527"/>
            <a:ext cx="1649999" cy="123784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2475164"/>
            <a:ext cx="1649999" cy="1237843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1875097"/>
            <a:ext cx="1649999" cy="1237843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1" y="1237320"/>
            <a:ext cx="1649999" cy="1237843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1241814" y="4875430"/>
            <a:ext cx="6990593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840709" y="49015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BEC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822433" y="49015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BCS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4692013" y="4815437"/>
            <a:ext cx="0" cy="120000"/>
          </a:xfrm>
          <a:prstGeom prst="line">
            <a:avLst/>
          </a:prstGeom>
          <a:ln w="317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rot="16200000">
            <a:off x="-888374" y="2775430"/>
            <a:ext cx="4200000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-527434" y="2590765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emperature</a:t>
            </a:r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2">
                    <a:lumMod val="75000"/>
                  </a:schemeClr>
                </a:solidFill>
              </a:rPr>
              <a:t>dependence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1076" y="467311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1"/>
                </a:solidFill>
              </a:rPr>
              <a:t>cold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42726" y="69261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2"/>
                </a:solidFill>
              </a:rPr>
              <a:t>hot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35130" y="2335494"/>
            <a:ext cx="6684843" cy="6052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333" dirty="0" err="1"/>
              <a:t>No</a:t>
            </a:r>
            <a:r>
              <a:rPr lang="de-DE" sz="3333" dirty="0"/>
              <a:t> </a:t>
            </a:r>
            <a:r>
              <a:rPr lang="de-DE" sz="3333" dirty="0" err="1"/>
              <a:t>signature</a:t>
            </a:r>
            <a:r>
              <a:rPr lang="de-DE" sz="3333" dirty="0"/>
              <a:t> </a:t>
            </a:r>
            <a:r>
              <a:rPr lang="de-DE" sz="3333" dirty="0" err="1"/>
              <a:t>of</a:t>
            </a:r>
            <a:r>
              <a:rPr lang="de-DE" sz="3333" dirty="0"/>
              <a:t> a </a:t>
            </a:r>
            <a:r>
              <a:rPr lang="de-DE" sz="3333" dirty="0" err="1"/>
              <a:t>phase</a:t>
            </a:r>
            <a:r>
              <a:rPr lang="de-DE" sz="3333" dirty="0"/>
              <a:t> </a:t>
            </a:r>
            <a:r>
              <a:rPr lang="de-DE" sz="3333" dirty="0" err="1"/>
              <a:t>transition</a:t>
            </a:r>
            <a:r>
              <a:rPr lang="de-DE" sz="3333" dirty="0"/>
              <a:t>!</a:t>
            </a:r>
            <a:endParaRPr lang="de-DE" sz="3333" dirty="0"/>
          </a:p>
        </p:txBody>
      </p:sp>
      <p:sp>
        <p:nvSpPr>
          <p:cNvPr id="62" name="Ellipse 61"/>
          <p:cNvSpPr/>
          <p:nvPr/>
        </p:nvSpPr>
        <p:spPr>
          <a:xfrm>
            <a:off x="1231314" y="4793830"/>
            <a:ext cx="660073" cy="676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21" y="4857777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84" y="4932234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58" y="4793417"/>
            <a:ext cx="228573" cy="4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72" y="4793417"/>
            <a:ext cx="228435" cy="4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7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021" y="157427"/>
            <a:ext cx="5101146" cy="347927"/>
          </a:xfrm>
        </p:spPr>
        <p:txBody>
          <a:bodyPr/>
          <a:lstStyle/>
          <a:p>
            <a:r>
              <a:rPr lang="de-DE" dirty="0" err="1" smtClean="0"/>
              <a:t>Obtaining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18" y="2595263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64152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37553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3784498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ihandform 8"/>
          <p:cNvSpPr/>
          <p:nvPr/>
        </p:nvSpPr>
        <p:spPr>
          <a:xfrm>
            <a:off x="1462216" y="3727622"/>
            <a:ext cx="6233298" cy="1228817"/>
          </a:xfrm>
          <a:custGeom>
            <a:avLst/>
            <a:gdLst>
              <a:gd name="connsiteX0" fmla="*/ 7479957 w 7479957"/>
              <a:gd name="connsiteY0" fmla="*/ 16476 h 1474580"/>
              <a:gd name="connsiteX1" fmla="*/ 3731741 w 7479957"/>
              <a:gd name="connsiteY1" fmla="*/ 1474573 h 1474580"/>
              <a:gd name="connsiteX2" fmla="*/ 0 w 7479957"/>
              <a:gd name="connsiteY2" fmla="*/ 0 h 1474580"/>
              <a:gd name="connsiteX3" fmla="*/ 0 w 7479957"/>
              <a:gd name="connsiteY3" fmla="*/ 0 h 14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9957" h="1474580">
                <a:moveTo>
                  <a:pt x="7479957" y="16476"/>
                </a:moveTo>
                <a:cubicBezTo>
                  <a:pt x="6229178" y="746897"/>
                  <a:pt x="4978400" y="1477319"/>
                  <a:pt x="3731741" y="1474573"/>
                </a:cubicBezTo>
                <a:cubicBezTo>
                  <a:pt x="2485082" y="147182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311379" y="2020985"/>
                <a:ext cx="811761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254" y="2425181"/>
                <a:ext cx="811761" cy="4103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/>
          <p:cNvSpPr txBox="1"/>
          <p:nvPr/>
        </p:nvSpPr>
        <p:spPr>
          <a:xfrm>
            <a:off x="187512" y="5385261"/>
            <a:ext cx="42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P. Murthy et al., PRA </a:t>
            </a:r>
            <a:r>
              <a:rPr lang="de-DE" b="1" dirty="0" smtClean="0"/>
              <a:t>90</a:t>
            </a:r>
            <a:r>
              <a:rPr lang="de-DE" dirty="0" smtClean="0"/>
              <a:t>, 043611 (2014)</a:t>
            </a:r>
            <a:endParaRPr lang="de-DE" dirty="0"/>
          </a:p>
        </p:txBody>
      </p:sp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882379" y="895424"/>
            <a:ext cx="6858000" cy="11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smtClean="0">
                <a:sym typeface="Wingdings" panose="05000000000000000000" pitchFamily="2" charset="2"/>
              </a:rPr>
              <a:t></a:t>
            </a:r>
            <a:r>
              <a:rPr lang="de-DE" kern="0" smtClean="0"/>
              <a:t>Measure first order coherence</a:t>
            </a:r>
          </a:p>
          <a:p>
            <a:pPr marL="0" indent="0">
              <a:buNone/>
            </a:pPr>
            <a:r>
              <a:rPr lang="de-DE" kern="0" smtClean="0"/>
              <a:t>Ballistic evolution for T/4 in a harmonic potential:</a:t>
            </a:r>
            <a:endParaRPr lang="de-DE" kern="0" dirty="0"/>
          </a:p>
        </p:txBody>
      </p:sp>
      <p:sp>
        <p:nvSpPr>
          <p:cNvPr id="27" name="Textfeld 26"/>
          <p:cNvSpPr txBox="1"/>
          <p:nvPr/>
        </p:nvSpPr>
        <p:spPr>
          <a:xfrm>
            <a:off x="6132173" y="997294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„Matter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focusing</a:t>
            </a:r>
            <a:r>
              <a:rPr lang="de-DE" dirty="0" smtClean="0"/>
              <a:t>“:</a:t>
            </a:r>
          </a:p>
          <a:p>
            <a:r>
              <a:rPr lang="de-DE" dirty="0" smtClean="0"/>
              <a:t>Amsterdam, JILA, Paris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1 L 0.02552 0.00861 C 0.0276 0.00722 0.05799 0.00722 0.08819 0.0016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3.33333E-6 L 0.02656 -0.01055 L 0.06371 -0.01055 C 0.09027 -0.01055 0.16545 -0.01055 0.18628 -0.0155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-7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25 L -0.02292 -0.02028 L -0.05677 -0.00861 C -0.075 -0.00611 -0.09115 -0.00139 -0.10903 0.0033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1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021" y="157427"/>
            <a:ext cx="5041139" cy="347927"/>
          </a:xfrm>
        </p:spPr>
        <p:txBody>
          <a:bodyPr/>
          <a:lstStyle/>
          <a:p>
            <a:r>
              <a:rPr lang="de-DE" dirty="0" err="1" smtClean="0"/>
              <a:t>Obtaining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28557" y="870101"/>
            <a:ext cx="6858000" cy="377163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coherence</a:t>
            </a: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Ballistic</a:t>
            </a:r>
            <a:r>
              <a:rPr lang="de-DE" dirty="0" smtClean="0"/>
              <a:t> </a:t>
            </a:r>
            <a:r>
              <a:rPr lang="de-DE" dirty="0" err="1" smtClean="0"/>
              <a:t>evolution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T/4 in a </a:t>
            </a:r>
            <a:r>
              <a:rPr lang="de-DE" dirty="0" err="1" smtClean="0"/>
              <a:t>harmonic</a:t>
            </a:r>
            <a:r>
              <a:rPr lang="de-DE" dirty="0" smtClean="0"/>
              <a:t> potential: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7" y="2617473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76518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77622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93604"/>
            <a:ext cx="194492" cy="4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ihandform 8"/>
          <p:cNvSpPr/>
          <p:nvPr/>
        </p:nvSpPr>
        <p:spPr>
          <a:xfrm>
            <a:off x="1462216" y="3727622"/>
            <a:ext cx="6233298" cy="1228817"/>
          </a:xfrm>
          <a:custGeom>
            <a:avLst/>
            <a:gdLst>
              <a:gd name="connsiteX0" fmla="*/ 7479957 w 7479957"/>
              <a:gd name="connsiteY0" fmla="*/ 16476 h 1474580"/>
              <a:gd name="connsiteX1" fmla="*/ 3731741 w 7479957"/>
              <a:gd name="connsiteY1" fmla="*/ 1474573 h 1474580"/>
              <a:gd name="connsiteX2" fmla="*/ 0 w 7479957"/>
              <a:gd name="connsiteY2" fmla="*/ 0 h 1474580"/>
              <a:gd name="connsiteX3" fmla="*/ 0 w 7479957"/>
              <a:gd name="connsiteY3" fmla="*/ 0 h 14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9957" h="1474580">
                <a:moveTo>
                  <a:pt x="7479957" y="16476"/>
                </a:moveTo>
                <a:cubicBezTo>
                  <a:pt x="6229178" y="746897"/>
                  <a:pt x="4978400" y="1477319"/>
                  <a:pt x="3731741" y="1474573"/>
                </a:cubicBezTo>
                <a:cubicBezTo>
                  <a:pt x="2485082" y="147182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3949166" y="1979191"/>
            <a:ext cx="1020113" cy="410305"/>
            <a:chOff x="3131840" y="2923488"/>
            <a:chExt cx="1224136" cy="492366"/>
          </a:xfrm>
        </p:grpSpPr>
        <p:cxnSp>
          <p:nvCxnSpPr>
            <p:cNvPr id="11" name="Gerade Verbindung mit Pfeil 10"/>
            <p:cNvCxnSpPr/>
            <p:nvPr/>
          </p:nvCxnSpPr>
          <p:spPr>
            <a:xfrm flipH="1">
              <a:off x="3131840" y="3410968"/>
              <a:ext cx="12241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3623753" y="2923488"/>
                  <a:ext cx="527453" cy="4923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3753" y="2923488"/>
                  <a:ext cx="527453" cy="49236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feld 22"/>
              <p:cNvSpPr txBox="1"/>
              <p:nvPr/>
            </p:nvSpPr>
            <p:spPr>
              <a:xfrm>
                <a:off x="1933367" y="4721599"/>
                <a:ext cx="1151277" cy="567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/4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367" y="4721599"/>
                <a:ext cx="1151277" cy="5671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/>
          <p:cNvSpPr txBox="1"/>
          <p:nvPr/>
        </p:nvSpPr>
        <p:spPr>
          <a:xfrm>
            <a:off x="187512" y="5385261"/>
            <a:ext cx="42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P. Murthy et al., PRA </a:t>
            </a:r>
            <a:r>
              <a:rPr lang="de-DE" b="1" dirty="0" smtClean="0"/>
              <a:t>90</a:t>
            </a:r>
            <a:r>
              <a:rPr lang="de-DE" dirty="0" smtClean="0"/>
              <a:t>, 043611 (2014)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12569 -0.0037 L -0.18698 -0.0037 C -0.20034 -0.00416 -0.2125 -0.00277 -0.22586 -0.003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10851 -0.00361 L -0.17361 -0.00361 C -0.1868 -0.00417 -0.21371 -0.005 -0.22708 -0.005 C -0.22656 -0.00417 -0.15851 -0.00417 -0.15799 -0.0030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2.22222E-6 L -0.05417 0.00083 L -0.10955 -0.00139 C -0.1283 -0.00222 -0.03646 0.0075 -0.05382 0.00694 C -0.03316 0.00805 -0.00938 0.00416 0.0052 0.0038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25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44444E-6 L -0.14792 -0.00389 C -0.1783 -0.00778 -0.24879 -0.00112 -0.27969 -0.005 C -0.31441 -0.00556 -0.33264 -0.00917 -0.35695 -0.0069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Office PowerPoint</Application>
  <PresentationFormat>Bildschirmpräsentation (16:10)</PresentationFormat>
  <Paragraphs>313</Paragraphs>
  <Slides>33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Cambria Math</vt:lpstr>
      <vt:lpstr>Helvetica</vt:lpstr>
      <vt:lpstr>Wingdings</vt:lpstr>
      <vt:lpstr>Standarddesign</vt:lpstr>
      <vt:lpstr>Graph</vt:lpstr>
      <vt:lpstr>Selim Jochim, Universität Heidelberg</vt:lpstr>
      <vt:lpstr>PowerPoint-Präsentation</vt:lpstr>
      <vt:lpstr>6Li: interactions and bound states</vt:lpstr>
      <vt:lpstr>6Li: interactions and bound states</vt:lpstr>
      <vt:lpstr>PowerPoint-Präsentation</vt:lpstr>
      <vt:lpstr>PowerPoint-Präsentation</vt:lpstr>
      <vt:lpstr>PowerPoint-Präsentation</vt:lpstr>
      <vt:lpstr>Obtaining the momentum distribution</vt:lpstr>
      <vt:lpstr>Obtaining the momentum distribution</vt:lpstr>
      <vt:lpstr>PowerPoint-Präsentation</vt:lpstr>
      <vt:lpstr>Phase Diagram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Imaging of free atoms …</vt:lpstr>
      <vt:lpstr>Single-atom detection</vt:lpstr>
      <vt:lpstr>Spin-resolved detection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MPI-K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</dc:creator>
  <cp:lastModifiedBy>Selim Jochim</cp:lastModifiedBy>
  <cp:revision>849</cp:revision>
  <dcterms:created xsi:type="dcterms:W3CDTF">2011-04-28T13:20:18Z</dcterms:created>
  <dcterms:modified xsi:type="dcterms:W3CDTF">2017-11-16T06:18:28Z</dcterms:modified>
</cp:coreProperties>
</file>