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6" r:id="rId3"/>
    <p:sldId id="261" r:id="rId4"/>
    <p:sldId id="266" r:id="rId5"/>
    <p:sldId id="283" r:id="rId6"/>
    <p:sldId id="284" r:id="rId7"/>
    <p:sldId id="292" r:id="rId8"/>
    <p:sldId id="293" r:id="rId9"/>
    <p:sldId id="269" r:id="rId10"/>
    <p:sldId id="281" r:id="rId11"/>
    <p:sldId id="288" r:id="rId12"/>
    <p:sldId id="290" r:id="rId13"/>
    <p:sldId id="287" r:id="rId14"/>
    <p:sldId id="289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86"/>
    <a:srgbClr val="FF737C"/>
    <a:srgbClr val="91F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nformacion\UDAPE\Trabajos\Junio%202017\Italy\Presentacion%20Bolivia\Resultados%20DTA%20Energia%20B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nformacion\UDAPE\Trabajos\Junio%202017\Italy\Presentacion%20Bolivia\Resultados%20DTA%20Energia%20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Informacion\UDAPE\Trabajos\Junio%202017\Italy\Presentacion%20Bolivia\Resultados%20DTA%20Energia%20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90311345278197E-2"/>
          <c:y val="3.844474098234156E-2"/>
          <c:w val="0.96533182768243098"/>
          <c:h val="0.83447186089883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'POTENCIA Y MIX'!$A$37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'POTENCIA Y MIX'!$B$36:$AA$36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cat>
          <c:val>
            <c:numRef>
              <c:f>'POTENCIA Y MIX'!$B$37:$AA$37</c:f>
              <c:numCache>
                <c:formatCode>#,##0</c:formatCode>
                <c:ptCount val="26"/>
                <c:pt idx="0">
                  <c:v>3.1E-2</c:v>
                </c:pt>
                <c:pt idx="1">
                  <c:v>25.831</c:v>
                </c:pt>
                <c:pt idx="2">
                  <c:v>15.431000000000001</c:v>
                </c:pt>
                <c:pt idx="3">
                  <c:v>24.730999999999998</c:v>
                </c:pt>
                <c:pt idx="4">
                  <c:v>16.730999999999998</c:v>
                </c:pt>
                <c:pt idx="5">
                  <c:v>47.720999999999997</c:v>
                </c:pt>
                <c:pt idx="6">
                  <c:v>6.7</c:v>
                </c:pt>
                <c:pt idx="7">
                  <c:v>6.7</c:v>
                </c:pt>
                <c:pt idx="8">
                  <c:v>6.7</c:v>
                </c:pt>
                <c:pt idx="9">
                  <c:v>6.7</c:v>
                </c:pt>
                <c:pt idx="10">
                  <c:v>33.291000000000004</c:v>
                </c:pt>
                <c:pt idx="11">
                  <c:v>6.7</c:v>
                </c:pt>
                <c:pt idx="12">
                  <c:v>6.7</c:v>
                </c:pt>
                <c:pt idx="13">
                  <c:v>6.7</c:v>
                </c:pt>
                <c:pt idx="14">
                  <c:v>6.7</c:v>
                </c:pt>
                <c:pt idx="15">
                  <c:v>6.7</c:v>
                </c:pt>
                <c:pt idx="16">
                  <c:v>6.7</c:v>
                </c:pt>
                <c:pt idx="17">
                  <c:v>6.7</c:v>
                </c:pt>
                <c:pt idx="18">
                  <c:v>6.7</c:v>
                </c:pt>
                <c:pt idx="19">
                  <c:v>6.7</c:v>
                </c:pt>
                <c:pt idx="20">
                  <c:v>6.7</c:v>
                </c:pt>
                <c:pt idx="21">
                  <c:v>6.7</c:v>
                </c:pt>
                <c:pt idx="22">
                  <c:v>6.7</c:v>
                </c:pt>
                <c:pt idx="23">
                  <c:v>6.7</c:v>
                </c:pt>
                <c:pt idx="24">
                  <c:v>6.7</c:v>
                </c:pt>
                <c:pt idx="25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96-4C77-A2F3-AC265421E214}"/>
            </c:ext>
          </c:extLst>
        </c:ser>
        <c:ser>
          <c:idx val="1"/>
          <c:order val="1"/>
          <c:tx>
            <c:strRef>
              <c:f>'POTENCIA Y MIX'!$A$38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numRef>
              <c:f>'POTENCIA Y MIX'!$B$36:$AA$36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cat>
          <c:val>
            <c:numRef>
              <c:f>'POTENCIA Y MIX'!$B$38:$AA$38</c:f>
              <c:numCache>
                <c:formatCode>#,##0</c:formatCode>
                <c:ptCount val="26"/>
                <c:pt idx="0">
                  <c:v>760.6</c:v>
                </c:pt>
                <c:pt idx="1">
                  <c:v>787</c:v>
                </c:pt>
                <c:pt idx="2">
                  <c:v>871.59999999999991</c:v>
                </c:pt>
                <c:pt idx="3">
                  <c:v>901.4</c:v>
                </c:pt>
                <c:pt idx="4">
                  <c:v>1102.3</c:v>
                </c:pt>
                <c:pt idx="5">
                  <c:v>1380.6100000000001</c:v>
                </c:pt>
                <c:pt idx="6">
                  <c:v>1380.6100000000001</c:v>
                </c:pt>
                <c:pt idx="7">
                  <c:v>1590.6100000000001</c:v>
                </c:pt>
                <c:pt idx="8">
                  <c:v>1590.6100000000001</c:v>
                </c:pt>
                <c:pt idx="9">
                  <c:v>2360.61</c:v>
                </c:pt>
                <c:pt idx="10">
                  <c:v>2511.29</c:v>
                </c:pt>
                <c:pt idx="11">
                  <c:v>2511.29</c:v>
                </c:pt>
                <c:pt idx="12">
                  <c:v>2511.29</c:v>
                </c:pt>
                <c:pt idx="13">
                  <c:v>2511.29</c:v>
                </c:pt>
                <c:pt idx="14">
                  <c:v>2511.29</c:v>
                </c:pt>
                <c:pt idx="15">
                  <c:v>2511.29</c:v>
                </c:pt>
                <c:pt idx="16">
                  <c:v>2564.5300000000002</c:v>
                </c:pt>
                <c:pt idx="17">
                  <c:v>2564.5300000000002</c:v>
                </c:pt>
                <c:pt idx="18">
                  <c:v>2564.5300000000002</c:v>
                </c:pt>
                <c:pt idx="19">
                  <c:v>2564.5300000000002</c:v>
                </c:pt>
                <c:pt idx="20">
                  <c:v>2564.5300000000002</c:v>
                </c:pt>
                <c:pt idx="21">
                  <c:v>2564.5300000000002</c:v>
                </c:pt>
                <c:pt idx="22">
                  <c:v>2564.5300000000002</c:v>
                </c:pt>
                <c:pt idx="23">
                  <c:v>2564.5300000000002</c:v>
                </c:pt>
                <c:pt idx="24">
                  <c:v>2564.5300000000002</c:v>
                </c:pt>
                <c:pt idx="25">
                  <c:v>2457.4299999999998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96-4C77-A2F3-AC265421E214}"/>
            </c:ext>
          </c:extLst>
        </c:ser>
        <c:ser>
          <c:idx val="2"/>
          <c:order val="2"/>
          <c:tx>
            <c:strRef>
              <c:f>'POTENCIA Y MIX'!$A$39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'POTENCIA Y MIX'!$B$36:$AA$36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cat>
          <c:val>
            <c:numRef>
              <c:f>'POTENCIA Y MIX'!$B$39:$AA$39</c:f>
              <c:numCache>
                <c:formatCode>#,##0</c:formatCode>
                <c:ptCount val="26"/>
                <c:pt idx="0">
                  <c:v>476.46899999999999</c:v>
                </c:pt>
                <c:pt idx="1">
                  <c:v>475.96900000000005</c:v>
                </c:pt>
                <c:pt idx="2">
                  <c:v>475.96900000000005</c:v>
                </c:pt>
                <c:pt idx="3">
                  <c:v>475.66899999999998</c:v>
                </c:pt>
                <c:pt idx="4">
                  <c:v>465.16899999999998</c:v>
                </c:pt>
                <c:pt idx="5">
                  <c:v>465.16899999999998</c:v>
                </c:pt>
                <c:pt idx="6">
                  <c:v>565.16899999999998</c:v>
                </c:pt>
                <c:pt idx="7">
                  <c:v>585.1690000000001</c:v>
                </c:pt>
                <c:pt idx="8">
                  <c:v>1000.4440000000001</c:v>
                </c:pt>
                <c:pt idx="9">
                  <c:v>1024.194</c:v>
                </c:pt>
                <c:pt idx="10">
                  <c:v>1867.1939999999997</c:v>
                </c:pt>
                <c:pt idx="11">
                  <c:v>2307.194</c:v>
                </c:pt>
                <c:pt idx="12">
                  <c:v>2681.194</c:v>
                </c:pt>
                <c:pt idx="13">
                  <c:v>2759.1940000000004</c:v>
                </c:pt>
                <c:pt idx="14">
                  <c:v>3059.1940000000004</c:v>
                </c:pt>
                <c:pt idx="15">
                  <c:v>10446.194</c:v>
                </c:pt>
                <c:pt idx="16">
                  <c:v>10586.194000000001</c:v>
                </c:pt>
                <c:pt idx="17">
                  <c:v>10907.194</c:v>
                </c:pt>
                <c:pt idx="18">
                  <c:v>11373.193999999998</c:v>
                </c:pt>
                <c:pt idx="19">
                  <c:v>11653.193999999998</c:v>
                </c:pt>
                <c:pt idx="20">
                  <c:v>11855.193999999998</c:v>
                </c:pt>
                <c:pt idx="21">
                  <c:v>11855.193999999998</c:v>
                </c:pt>
                <c:pt idx="22">
                  <c:v>11855.193999999998</c:v>
                </c:pt>
                <c:pt idx="23">
                  <c:v>11855.193999999998</c:v>
                </c:pt>
                <c:pt idx="24">
                  <c:v>11855.193999999998</c:v>
                </c:pt>
                <c:pt idx="25">
                  <c:v>11855.193999999998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96-4C77-A2F3-AC265421E214}"/>
            </c:ext>
          </c:extLst>
        </c:ser>
        <c:ser>
          <c:idx val="3"/>
          <c:order val="3"/>
          <c:tx>
            <c:strRef>
              <c:f>'POTENCIA Y MIX'!$A$40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9148C8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numRef>
              <c:f>'POTENCIA Y MIX'!$B$36:$AA$36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cat>
          <c:val>
            <c:numRef>
              <c:f>'POTENCIA Y MIX'!$B$40:$AA$40</c:f>
              <c:numCache>
                <c:formatCode>#,##0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3</c:v>
                </c:pt>
                <c:pt idx="6">
                  <c:v>27</c:v>
                </c:pt>
                <c:pt idx="7">
                  <c:v>87</c:v>
                </c:pt>
                <c:pt idx="8">
                  <c:v>159</c:v>
                </c:pt>
                <c:pt idx="9">
                  <c:v>159</c:v>
                </c:pt>
                <c:pt idx="10">
                  <c:v>159</c:v>
                </c:pt>
                <c:pt idx="11">
                  <c:v>159</c:v>
                </c:pt>
                <c:pt idx="12">
                  <c:v>159</c:v>
                </c:pt>
                <c:pt idx="13">
                  <c:v>159</c:v>
                </c:pt>
                <c:pt idx="14">
                  <c:v>159</c:v>
                </c:pt>
                <c:pt idx="15">
                  <c:v>159</c:v>
                </c:pt>
                <c:pt idx="16">
                  <c:v>189</c:v>
                </c:pt>
                <c:pt idx="17">
                  <c:v>219</c:v>
                </c:pt>
                <c:pt idx="18">
                  <c:v>249</c:v>
                </c:pt>
                <c:pt idx="19">
                  <c:v>249</c:v>
                </c:pt>
                <c:pt idx="20">
                  <c:v>249</c:v>
                </c:pt>
                <c:pt idx="21">
                  <c:v>249</c:v>
                </c:pt>
                <c:pt idx="22">
                  <c:v>249</c:v>
                </c:pt>
                <c:pt idx="23">
                  <c:v>249</c:v>
                </c:pt>
                <c:pt idx="24">
                  <c:v>249</c:v>
                </c:pt>
                <c:pt idx="25">
                  <c:v>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96-4C77-A2F3-AC265421E214}"/>
            </c:ext>
          </c:extLst>
        </c:ser>
        <c:ser>
          <c:idx val="4"/>
          <c:order val="4"/>
          <c:tx>
            <c:strRef>
              <c:f>'POTENCIA Y MIX'!$A$41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numRef>
              <c:f>'POTENCIA Y MIX'!$B$36:$AA$36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cat>
          <c:val>
            <c:numRef>
              <c:f>'POTENCIA Y MIX'!$B$41:$AA$41</c:f>
              <c:numCache>
                <c:formatCode>#,##0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120</c:v>
                </c:pt>
                <c:pt idx="8">
                  <c:v>120</c:v>
                </c:pt>
                <c:pt idx="9">
                  <c:v>170</c:v>
                </c:pt>
                <c:pt idx="10">
                  <c:v>170</c:v>
                </c:pt>
                <c:pt idx="11">
                  <c:v>170</c:v>
                </c:pt>
                <c:pt idx="12">
                  <c:v>170</c:v>
                </c:pt>
                <c:pt idx="13">
                  <c:v>170</c:v>
                </c:pt>
                <c:pt idx="14">
                  <c:v>170</c:v>
                </c:pt>
                <c:pt idx="15">
                  <c:v>170</c:v>
                </c:pt>
                <c:pt idx="16">
                  <c:v>170</c:v>
                </c:pt>
                <c:pt idx="17">
                  <c:v>200</c:v>
                </c:pt>
                <c:pt idx="18">
                  <c:v>230</c:v>
                </c:pt>
                <c:pt idx="19">
                  <c:v>230</c:v>
                </c:pt>
                <c:pt idx="20">
                  <c:v>230</c:v>
                </c:pt>
                <c:pt idx="21">
                  <c:v>230</c:v>
                </c:pt>
                <c:pt idx="22">
                  <c:v>230</c:v>
                </c:pt>
                <c:pt idx="23">
                  <c:v>230</c:v>
                </c:pt>
                <c:pt idx="24">
                  <c:v>230</c:v>
                </c:pt>
                <c:pt idx="25">
                  <c:v>230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796-4C77-A2F3-AC265421E214}"/>
            </c:ext>
          </c:extLst>
        </c:ser>
        <c:ser>
          <c:idx val="5"/>
          <c:order val="5"/>
          <c:tx>
            <c:strRef>
              <c:f>'POTENCIA Y MIX'!$A$42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rgbClr val="FF6565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'POTENCIA Y MIX'!$B$36:$AA$36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cat>
          <c:val>
            <c:numRef>
              <c:f>'POTENCIA Y MIX'!$B$42:$AA$42</c:f>
              <c:numCache>
                <c:formatCode>#,##0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110</c:v>
                </c:pt>
                <c:pt idx="14">
                  <c:v>110</c:v>
                </c:pt>
                <c:pt idx="15">
                  <c:v>110</c:v>
                </c:pt>
                <c:pt idx="16">
                  <c:v>110</c:v>
                </c:pt>
                <c:pt idx="17">
                  <c:v>110</c:v>
                </c:pt>
                <c:pt idx="18">
                  <c:v>110</c:v>
                </c:pt>
                <c:pt idx="19">
                  <c:v>110</c:v>
                </c:pt>
                <c:pt idx="20">
                  <c:v>110</c:v>
                </c:pt>
                <c:pt idx="21">
                  <c:v>110</c:v>
                </c:pt>
                <c:pt idx="22">
                  <c:v>110</c:v>
                </c:pt>
                <c:pt idx="23">
                  <c:v>110</c:v>
                </c:pt>
                <c:pt idx="24">
                  <c:v>110</c:v>
                </c:pt>
                <c:pt idx="25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796-4C77-A2F3-AC265421E214}"/>
            </c:ext>
          </c:extLst>
        </c:ser>
        <c:ser>
          <c:idx val="6"/>
          <c:order val="6"/>
          <c:tx>
            <c:strRef>
              <c:f>'POTENCIA Y MIX'!$A$43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numRef>
              <c:f>'POTENCIA Y MIX'!$B$36:$AA$36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cat>
          <c:val>
            <c:numRef>
              <c:f>'POTENCIA Y MIX'!$B$43:$AA$43</c:f>
              <c:numCache>
                <c:formatCode>#,##0</c:formatCode>
                <c:ptCount val="26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27.5</c:v>
                </c:pt>
                <c:pt idx="5">
                  <c:v>27.5</c:v>
                </c:pt>
                <c:pt idx="6">
                  <c:v>37.5</c:v>
                </c:pt>
                <c:pt idx="7">
                  <c:v>37.5</c:v>
                </c:pt>
                <c:pt idx="8">
                  <c:v>37.5</c:v>
                </c:pt>
                <c:pt idx="9">
                  <c:v>77.5</c:v>
                </c:pt>
                <c:pt idx="10">
                  <c:v>77.5</c:v>
                </c:pt>
                <c:pt idx="11">
                  <c:v>77.5</c:v>
                </c:pt>
                <c:pt idx="12">
                  <c:v>77.5</c:v>
                </c:pt>
                <c:pt idx="13">
                  <c:v>77.5</c:v>
                </c:pt>
                <c:pt idx="14">
                  <c:v>77.5</c:v>
                </c:pt>
                <c:pt idx="15">
                  <c:v>77.5</c:v>
                </c:pt>
                <c:pt idx="16">
                  <c:v>77.5</c:v>
                </c:pt>
                <c:pt idx="17">
                  <c:v>77.5</c:v>
                </c:pt>
                <c:pt idx="18">
                  <c:v>77.5</c:v>
                </c:pt>
                <c:pt idx="19">
                  <c:v>77.5</c:v>
                </c:pt>
                <c:pt idx="20">
                  <c:v>77.5</c:v>
                </c:pt>
                <c:pt idx="21">
                  <c:v>77.5</c:v>
                </c:pt>
                <c:pt idx="22">
                  <c:v>77.5</c:v>
                </c:pt>
                <c:pt idx="23">
                  <c:v>77.5</c:v>
                </c:pt>
                <c:pt idx="24">
                  <c:v>77.5</c:v>
                </c:pt>
                <c:pt idx="25">
                  <c:v>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796-4C77-A2F3-AC265421E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51706768"/>
        <c:axId val="251702456"/>
      </c:barChart>
      <c:lineChart>
        <c:grouping val="standard"/>
        <c:varyColors val="0"/>
        <c:ser>
          <c:idx val="7"/>
          <c:order val="7"/>
          <c:tx>
            <c:strRef>
              <c:f>'POTENCIA Y MIX'!$A$44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0796-4C77-A2F3-AC265421E214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0796-4C77-A2F3-AC265421E21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'POTENCIA Y MIX'!$B$36:$AA$36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cat>
          <c:val>
            <c:numRef>
              <c:f>'POTENCIA Y MIX'!$B$44:$AA$44</c:f>
              <c:numCache>
                <c:formatCode>#,##0</c:formatCode>
                <c:ptCount val="26"/>
                <c:pt idx="0">
                  <c:v>1258.0999999999999</c:v>
                </c:pt>
                <c:pt idx="1">
                  <c:v>1309.8000000000002</c:v>
                </c:pt>
                <c:pt idx="2">
                  <c:v>1384</c:v>
                </c:pt>
                <c:pt idx="3">
                  <c:v>1422.8</c:v>
                </c:pt>
                <c:pt idx="4">
                  <c:v>1614.6999999999998</c:v>
                </c:pt>
                <c:pt idx="5">
                  <c:v>1924</c:v>
                </c:pt>
                <c:pt idx="6">
                  <c:v>2016.9790000000003</c:v>
                </c:pt>
                <c:pt idx="7">
                  <c:v>2431.9790000000003</c:v>
                </c:pt>
                <c:pt idx="8">
                  <c:v>2919.2540000000004</c:v>
                </c:pt>
                <c:pt idx="9">
                  <c:v>3803.0039999999999</c:v>
                </c:pt>
                <c:pt idx="10">
                  <c:v>4878.2749999999996</c:v>
                </c:pt>
                <c:pt idx="11">
                  <c:v>5291.6839999999993</c:v>
                </c:pt>
                <c:pt idx="12">
                  <c:v>5665.6839999999993</c:v>
                </c:pt>
                <c:pt idx="13">
                  <c:v>5793.6840000000002</c:v>
                </c:pt>
                <c:pt idx="14">
                  <c:v>6093.6840000000002</c:v>
                </c:pt>
                <c:pt idx="15">
                  <c:v>13480.683999999999</c:v>
                </c:pt>
                <c:pt idx="16">
                  <c:v>13703.924000000001</c:v>
                </c:pt>
                <c:pt idx="17">
                  <c:v>14084.923999999999</c:v>
                </c:pt>
                <c:pt idx="18">
                  <c:v>14610.923999999997</c:v>
                </c:pt>
                <c:pt idx="19">
                  <c:v>14890.923999999997</c:v>
                </c:pt>
                <c:pt idx="20">
                  <c:v>15092.923999999997</c:v>
                </c:pt>
                <c:pt idx="21">
                  <c:v>15092.923999999997</c:v>
                </c:pt>
                <c:pt idx="22">
                  <c:v>15092.923999999997</c:v>
                </c:pt>
                <c:pt idx="23">
                  <c:v>15092.923999999997</c:v>
                </c:pt>
                <c:pt idx="24">
                  <c:v>15092.923999999997</c:v>
                </c:pt>
                <c:pt idx="25">
                  <c:v>14985.823999999997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0796-4C77-A2F3-AC265421E214}"/>
            </c:ext>
          </c:extLst>
        </c:ser>
        <c:ser>
          <c:idx val="8"/>
          <c:order val="8"/>
          <c:tx>
            <c:strRef>
              <c:f>'POTENCIA Y MIX'!$A$45</c:f>
              <c:strCache>
                <c:ptCount val="1"/>
                <c:pt idx="0">
                  <c:v>Demanda Interna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'POTENCIA Y MIX'!$B$36:$AA$36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cat>
          <c:val>
            <c:numRef>
              <c:f>'POTENCIA Y MIX'!$B$45:$AA$45</c:f>
              <c:numCache>
                <c:formatCode>#,##0</c:formatCode>
                <c:ptCount val="26"/>
                <c:pt idx="0">
                  <c:v>1009.4000000000001</c:v>
                </c:pt>
                <c:pt idx="1">
                  <c:v>1067.4000000000001</c:v>
                </c:pt>
                <c:pt idx="2">
                  <c:v>1109</c:v>
                </c:pt>
                <c:pt idx="3">
                  <c:v>1201.8</c:v>
                </c:pt>
                <c:pt idx="4">
                  <c:v>1298.2000000000003</c:v>
                </c:pt>
                <c:pt idx="5">
                  <c:v>1374.2</c:v>
                </c:pt>
                <c:pt idx="6">
                  <c:v>1465.08</c:v>
                </c:pt>
                <c:pt idx="7">
                  <c:v>1555.96</c:v>
                </c:pt>
                <c:pt idx="8">
                  <c:v>1646.8399999999997</c:v>
                </c:pt>
                <c:pt idx="9">
                  <c:v>1737.7199999999998</c:v>
                </c:pt>
                <c:pt idx="10">
                  <c:v>1828.6</c:v>
                </c:pt>
                <c:pt idx="11">
                  <c:v>1941.4932161774752</c:v>
                </c:pt>
                <c:pt idx="12">
                  <c:v>2053.7587443511097</c:v>
                </c:pt>
                <c:pt idx="13">
                  <c:v>2161.8169550223301</c:v>
                </c:pt>
                <c:pt idx="14">
                  <c:v>2268.0081645820396</c:v>
                </c:pt>
                <c:pt idx="15">
                  <c:v>2397.4578270209045</c:v>
                </c:pt>
                <c:pt idx="16">
                  <c:v>2503.0612259077311</c:v>
                </c:pt>
                <c:pt idx="17">
                  <c:v>2613.0956964092748</c:v>
                </c:pt>
                <c:pt idx="18">
                  <c:v>2732.3476258796381</c:v>
                </c:pt>
                <c:pt idx="19">
                  <c:v>2855.490298279019</c:v>
                </c:pt>
                <c:pt idx="20">
                  <c:v>3071.1965894412951</c:v>
                </c:pt>
                <c:pt idx="21">
                  <c:v>3206.667566468549</c:v>
                </c:pt>
                <c:pt idx="22">
                  <c:v>3349.6849695140922</c:v>
                </c:pt>
                <c:pt idx="23">
                  <c:v>3500.0705755910171</c:v>
                </c:pt>
                <c:pt idx="24">
                  <c:v>3660.3432905339369</c:v>
                </c:pt>
                <c:pt idx="25">
                  <c:v>3827.9666322299463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0796-4C77-A2F3-AC265421E214}"/>
            </c:ext>
          </c:extLst>
        </c:ser>
        <c:ser>
          <c:idx val="9"/>
          <c:order val="9"/>
          <c:tx>
            <c:strRef>
              <c:f>'POTENCIA Y MIX'!$A$46</c:f>
              <c:strCache>
                <c:ptCount val="1"/>
                <c:pt idx="0">
                  <c:v>EXPEL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numRef>
              <c:f>'POTENCIA Y MIX'!$B$36:$AA$36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cat>
          <c:val>
            <c:numRef>
              <c:f>'POTENCIA Y MIX'!$B$46:$AA$46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0796-4C77-A2F3-AC265421E214}"/>
            </c:ext>
          </c:extLst>
        </c:ser>
        <c:ser>
          <c:idx val="10"/>
          <c:order val="10"/>
          <c:tx>
            <c:strRef>
              <c:f>'POTENCIA Y MIX'!$A$47</c:f>
              <c:strCache>
                <c:ptCount val="1"/>
                <c:pt idx="0">
                  <c:v>Demanda</c:v>
                </c:pt>
              </c:strCache>
            </c:strRef>
          </c:tx>
          <c:spPr>
            <a:ln w="381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'POTENCIA Y MIX'!$B$36:$AA$36</c:f>
              <c:numCache>
                <c:formatCode>General</c:formatCode>
                <c:ptCount val="2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</c:numCache>
            </c:numRef>
          </c:cat>
          <c:val>
            <c:numRef>
              <c:f>'POTENCIA Y MIX'!$B$47:$AA$47</c:f>
              <c:numCache>
                <c:formatCode>General</c:formatCode>
                <c:ptCount val="26"/>
                <c:pt idx="4" formatCode="#,##0">
                  <c:v>1298.2000000000003</c:v>
                </c:pt>
                <c:pt idx="5" formatCode="#,##0">
                  <c:v>1731.6000000000001</c:v>
                </c:pt>
                <c:pt idx="6" formatCode="#,##0">
                  <c:v>1815.2811000000004</c:v>
                </c:pt>
                <c:pt idx="7" formatCode="#,##0">
                  <c:v>2188.7811000000002</c:v>
                </c:pt>
                <c:pt idx="8" formatCode="#,##0">
                  <c:v>2627.3286000000003</c:v>
                </c:pt>
                <c:pt idx="9" formatCode="#,##0">
                  <c:v>3422.7035999999998</c:v>
                </c:pt>
                <c:pt idx="10" formatCode="#,##0">
                  <c:v>4390.4475000000002</c:v>
                </c:pt>
                <c:pt idx="11" formatCode="#,##0">
                  <c:v>4762.5155999999997</c:v>
                </c:pt>
                <c:pt idx="12" formatCode="#,##0">
                  <c:v>5099.1155999999992</c:v>
                </c:pt>
                <c:pt idx="13" formatCode="#,##0">
                  <c:v>5214.3155999999999</c:v>
                </c:pt>
                <c:pt idx="14" formatCode="#,##0">
                  <c:v>5484.3155999999999</c:v>
                </c:pt>
                <c:pt idx="15" formatCode="#,##0">
                  <c:v>12132.615599999999</c:v>
                </c:pt>
                <c:pt idx="16" formatCode="#,##0">
                  <c:v>13018.727800000001</c:v>
                </c:pt>
                <c:pt idx="17" formatCode="#,##0">
                  <c:v>13380.677799999998</c:v>
                </c:pt>
                <c:pt idx="18" formatCode="#,##0">
                  <c:v>13880.377799999997</c:v>
                </c:pt>
                <c:pt idx="19" formatCode="#,##0">
                  <c:v>14146.377799999997</c:v>
                </c:pt>
                <c:pt idx="20" formatCode="#,##0">
                  <c:v>14338.277799999996</c:v>
                </c:pt>
                <c:pt idx="21" formatCode="#,##0">
                  <c:v>14338.277799999996</c:v>
                </c:pt>
                <c:pt idx="22" formatCode="#,##0">
                  <c:v>14338.277799999996</c:v>
                </c:pt>
                <c:pt idx="23" formatCode="#,##0">
                  <c:v>14338.277799999996</c:v>
                </c:pt>
                <c:pt idx="24" formatCode="#,##0">
                  <c:v>14338.277799999996</c:v>
                </c:pt>
                <c:pt idx="25" formatCode="#,##0">
                  <c:v>14236.532799999997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0796-4C77-A2F3-AC265421E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706768"/>
        <c:axId val="251702456"/>
      </c:lineChart>
      <c:catAx>
        <c:axId val="2517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1702456"/>
        <c:crosses val="autoZero"/>
        <c:auto val="1"/>
        <c:lblAlgn val="ctr"/>
        <c:lblOffset val="100"/>
        <c:noMultiLvlLbl val="0"/>
      </c:catAx>
      <c:valAx>
        <c:axId val="2517024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517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2.4197760828169119E-2"/>
          <c:y val="7.3988376313746509E-2"/>
          <c:w val="0.12328496289987075"/>
          <c:h val="0.38746871811731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GENERACION!$A$187</c:f>
              <c:strCache>
                <c:ptCount val="1"/>
                <c:pt idx="0">
                  <c:v>Renewables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5581011950792993E-3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19-4722-98C6-E59DAF94EC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5.55810119507928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E19-4722-98C6-E59DAF94EC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rgbClr val="F3FCFF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GENERACION!$B$186:$V$186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GENERACION!$B$187:$V$187</c:f>
              <c:numCache>
                <c:formatCode>General</c:formatCode>
                <c:ptCount val="21"/>
                <c:pt idx="0">
                  <c:v>46.76353421626775</c:v>
                </c:pt>
                <c:pt idx="1">
                  <c:v>53.300368052125854</c:v>
                </c:pt>
                <c:pt idx="2">
                  <c:v>52.496152903099379</c:v>
                </c:pt>
                <c:pt idx="3">
                  <c:v>50.829799867108107</c:v>
                </c:pt>
                <c:pt idx="4">
                  <c:v>49.06073216697277</c:v>
                </c:pt>
                <c:pt idx="5">
                  <c:v>47.50523065377191</c:v>
                </c:pt>
                <c:pt idx="6">
                  <c:v>45.992954225765004</c:v>
                </c:pt>
                <c:pt idx="7">
                  <c:v>44.532357197045272</c:v>
                </c:pt>
                <c:pt idx="8">
                  <c:v>43.11251878182172</c:v>
                </c:pt>
                <c:pt idx="9">
                  <c:v>41.874755596774307</c:v>
                </c:pt>
                <c:pt idx="10">
                  <c:v>40.537927575402733</c:v>
                </c:pt>
                <c:pt idx="11">
                  <c:v>38.509724339971271</c:v>
                </c:pt>
                <c:pt idx="12">
                  <c:v>39.605794182073026</c:v>
                </c:pt>
                <c:pt idx="13">
                  <c:v>38.335540097910162</c:v>
                </c:pt>
                <c:pt idx="14">
                  <c:v>37.108806926850207</c:v>
                </c:pt>
                <c:pt idx="15">
                  <c:v>35.916657170521589</c:v>
                </c:pt>
                <c:pt idx="16">
                  <c:v>34.761997082858265</c:v>
                </c:pt>
                <c:pt idx="17">
                  <c:v>33.64697370008745</c:v>
                </c:pt>
                <c:pt idx="18">
                  <c:v>32.563591799384881</c:v>
                </c:pt>
                <c:pt idx="19">
                  <c:v>31.517336961557518</c:v>
                </c:pt>
                <c:pt idx="20">
                  <c:v>30.500944466110731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8E19-4722-98C6-E59DAF94EC23}"/>
            </c:ext>
          </c:extLst>
        </c:ser>
        <c:ser>
          <c:idx val="1"/>
          <c:order val="1"/>
          <c:tx>
            <c:strRef>
              <c:f>GENERACION!$A$188</c:f>
              <c:strCache>
                <c:ptCount val="1"/>
                <c:pt idx="0">
                  <c:v>Non Renew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7790505975396557E-3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E19-4722-98C6-E59DAF94EC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8E19-4722-98C6-E59DAF94EC23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2.7790505975396431E-3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8E19-4722-98C6-E59DAF94EC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GENERACION!$B$186:$V$186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GENERACION!$B$188:$V$188</c:f>
              <c:numCache>
                <c:formatCode>General</c:formatCode>
                <c:ptCount val="21"/>
                <c:pt idx="0">
                  <c:v>53.236465783732257</c:v>
                </c:pt>
                <c:pt idx="1">
                  <c:v>46.699631947874138</c:v>
                </c:pt>
                <c:pt idx="2">
                  <c:v>47.503847096900621</c:v>
                </c:pt>
                <c:pt idx="3">
                  <c:v>49.170200132891885</c:v>
                </c:pt>
                <c:pt idx="4">
                  <c:v>50.939267833027237</c:v>
                </c:pt>
                <c:pt idx="5">
                  <c:v>52.49476934622809</c:v>
                </c:pt>
                <c:pt idx="6">
                  <c:v>54.007045774234996</c:v>
                </c:pt>
                <c:pt idx="7">
                  <c:v>55.467642802954721</c:v>
                </c:pt>
                <c:pt idx="8">
                  <c:v>56.88748121817828</c:v>
                </c:pt>
                <c:pt idx="9">
                  <c:v>58.125244403225686</c:v>
                </c:pt>
                <c:pt idx="10">
                  <c:v>59.462072424597267</c:v>
                </c:pt>
                <c:pt idx="11">
                  <c:v>61.490275660028736</c:v>
                </c:pt>
                <c:pt idx="12">
                  <c:v>60.394205817926974</c:v>
                </c:pt>
                <c:pt idx="13">
                  <c:v>61.664459902089831</c:v>
                </c:pt>
                <c:pt idx="14">
                  <c:v>62.891193073149786</c:v>
                </c:pt>
                <c:pt idx="15">
                  <c:v>64.083342829478411</c:v>
                </c:pt>
                <c:pt idx="16">
                  <c:v>65.238002917141742</c:v>
                </c:pt>
                <c:pt idx="17">
                  <c:v>66.353026299912557</c:v>
                </c:pt>
                <c:pt idx="18">
                  <c:v>67.436408200615119</c:v>
                </c:pt>
                <c:pt idx="19">
                  <c:v>68.482663038442482</c:v>
                </c:pt>
                <c:pt idx="20">
                  <c:v>69.499055533889276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8E19-4722-98C6-E59DAF94E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51701280"/>
        <c:axId val="251704024"/>
      </c:barChart>
      <c:catAx>
        <c:axId val="25170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1704024"/>
        <c:crosses val="autoZero"/>
        <c:auto val="1"/>
        <c:lblAlgn val="ctr"/>
        <c:lblOffset val="100"/>
        <c:noMultiLvlLbl val="0"/>
      </c:catAx>
      <c:valAx>
        <c:axId val="251704024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170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GENERACION!$A$194</c:f>
              <c:strCache>
                <c:ptCount val="1"/>
                <c:pt idx="0">
                  <c:v>Renewables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/>
                      <a:t>88,8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3B6-4D95-BB42-C5444FC238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rgbClr val="F3FCFF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GENERACION!$B$193:$V$193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GENERACION!$B$194:$V$194</c:f>
              <c:numCache>
                <c:formatCode>General</c:formatCode>
                <c:ptCount val="21"/>
                <c:pt idx="0">
                  <c:v>50.136576340568851</c:v>
                </c:pt>
                <c:pt idx="1">
                  <c:v>34.340830359277341</c:v>
                </c:pt>
                <c:pt idx="2">
                  <c:v>30.758273137036511</c:v>
                </c:pt>
                <c:pt idx="3">
                  <c:v>36.645025952038488</c:v>
                </c:pt>
                <c:pt idx="4">
                  <c:v>31.458155564790651</c:v>
                </c:pt>
                <c:pt idx="5">
                  <c:v>44.714017320843311</c:v>
                </c:pt>
                <c:pt idx="6">
                  <c:v>51.942873623008403</c:v>
                </c:pt>
                <c:pt idx="7">
                  <c:v>53.634027801009275</c:v>
                </c:pt>
                <c:pt idx="8">
                  <c:v>55.747492575119395</c:v>
                </c:pt>
                <c:pt idx="9">
                  <c:v>59.538623466511964</c:v>
                </c:pt>
                <c:pt idx="10">
                  <c:v>84.706369371391403</c:v>
                </c:pt>
                <c:pt idx="11">
                  <c:v>85.776267820174439</c:v>
                </c:pt>
                <c:pt idx="12">
                  <c:v>86.89547773825899</c:v>
                </c:pt>
                <c:pt idx="13">
                  <c:v>87.166124306472298</c:v>
                </c:pt>
                <c:pt idx="14">
                  <c:v>88.197321148079894</c:v>
                </c:pt>
                <c:pt idx="15">
                  <c:v>88.248170588047131</c:v>
                </c:pt>
                <c:pt idx="16">
                  <c:v>88.239590640521996</c:v>
                </c:pt>
                <c:pt idx="17">
                  <c:v>88.246068703348485</c:v>
                </c:pt>
                <c:pt idx="18">
                  <c:v>88.24362190665866</c:v>
                </c:pt>
                <c:pt idx="19">
                  <c:v>88.227562394287048</c:v>
                </c:pt>
                <c:pt idx="20">
                  <c:v>88.859870529364201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3B6-4D95-BB42-C5444FC23882}"/>
            </c:ext>
          </c:extLst>
        </c:ser>
        <c:ser>
          <c:idx val="2"/>
          <c:order val="1"/>
          <c:tx>
            <c:strRef>
              <c:f>GENERACION!$A$196</c:f>
              <c:strCache>
                <c:ptCount val="1"/>
                <c:pt idx="0">
                  <c:v>Combined Cycle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A3B6-4D95-BB42-C5444FC238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A3B6-4D95-BB42-C5444FC238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1.3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A3B6-4D95-BB42-C5444FC238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GENERACION!$B$193:$V$193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GENERACION!$B$196:$V$196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37.021580238774277</c:v>
                </c:pt>
                <c:pt idx="3">
                  <c:v>33.87410108768745</c:v>
                </c:pt>
                <c:pt idx="4">
                  <c:v>36.647373028314476</c:v>
                </c:pt>
                <c:pt idx="5">
                  <c:v>29.559841104001649</c:v>
                </c:pt>
                <c:pt idx="6">
                  <c:v>25.694777424194413</c:v>
                </c:pt>
                <c:pt idx="7">
                  <c:v>24.790565427562562</c:v>
                </c:pt>
                <c:pt idx="8">
                  <c:v>23.660555977171562</c:v>
                </c:pt>
                <c:pt idx="9">
                  <c:v>21.633546212248163</c:v>
                </c:pt>
                <c:pt idx="10">
                  <c:v>8.1683885938416125</c:v>
                </c:pt>
                <c:pt idx="11">
                  <c:v>7.5964282799232699</c:v>
                </c:pt>
                <c:pt idx="12">
                  <c:v>7.0066150049089782</c:v>
                </c:pt>
                <c:pt idx="13">
                  <c:v>6.8606423438933337</c:v>
                </c:pt>
                <c:pt idx="14">
                  <c:v>6.3105563934536386</c:v>
                </c:pt>
                <c:pt idx="15">
                  <c:v>6.2833686454419517</c:v>
                </c:pt>
                <c:pt idx="16">
                  <c:v>6.287956099136963</c:v>
                </c:pt>
                <c:pt idx="17">
                  <c:v>6.2844924633556509</c:v>
                </c:pt>
                <c:pt idx="18">
                  <c:v>6.2858006958923562</c:v>
                </c:pt>
                <c:pt idx="19">
                  <c:v>6.294387259988854</c:v>
                </c:pt>
                <c:pt idx="20">
                  <c:v>5.9563101001757071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A3B6-4D95-BB42-C5444FC23882}"/>
            </c:ext>
          </c:extLst>
        </c:ser>
        <c:ser>
          <c:idx val="1"/>
          <c:order val="2"/>
          <c:tx>
            <c:strRef>
              <c:f>GENERACION!$A$195</c:f>
              <c:strCache>
                <c:ptCount val="1"/>
                <c:pt idx="0">
                  <c:v>Non renew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A3B6-4D95-BB42-C5444FC23882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A3B6-4D95-BB42-C5444FC23882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GENERACION!$B$193:$V$193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GENERACION!$B$195:$V$195</c:f>
              <c:numCache>
                <c:formatCode>General</c:formatCode>
                <c:ptCount val="21"/>
                <c:pt idx="0">
                  <c:v>49.863423659431142</c:v>
                </c:pt>
                <c:pt idx="1">
                  <c:v>65.659169640722681</c:v>
                </c:pt>
                <c:pt idx="2">
                  <c:v>32.220146624189219</c:v>
                </c:pt>
                <c:pt idx="3">
                  <c:v>29.480872960274063</c:v>
                </c:pt>
                <c:pt idx="4">
                  <c:v>31.894471406894851</c:v>
                </c:pt>
                <c:pt idx="5">
                  <c:v>25.726141575155026</c:v>
                </c:pt>
                <c:pt idx="6">
                  <c:v>22.362348952797191</c:v>
                </c:pt>
                <c:pt idx="7">
                  <c:v>21.575406771428167</c:v>
                </c:pt>
                <c:pt idx="8">
                  <c:v>20.591951447709036</c:v>
                </c:pt>
                <c:pt idx="9">
                  <c:v>18.827830321239873</c:v>
                </c:pt>
                <c:pt idx="10">
                  <c:v>7.1090071379850199</c:v>
                </c:pt>
                <c:pt idx="11">
                  <c:v>6.6112259774076243</c:v>
                </c:pt>
                <c:pt idx="12">
                  <c:v>6.0979072568320456</c:v>
                </c:pt>
                <c:pt idx="13">
                  <c:v>5.9708662037296936</c:v>
                </c:pt>
                <c:pt idx="14">
                  <c:v>5.4921224584664765</c:v>
                </c:pt>
                <c:pt idx="15">
                  <c:v>5.4684607665109137</c:v>
                </c:pt>
                <c:pt idx="16">
                  <c:v>5.4724532603410436</c:v>
                </c:pt>
                <c:pt idx="17">
                  <c:v>5.4694388332958743</c:v>
                </c:pt>
                <c:pt idx="18">
                  <c:v>5.4705773974489791</c:v>
                </c:pt>
                <c:pt idx="19">
                  <c:v>5.478050345724089</c:v>
                </c:pt>
                <c:pt idx="20">
                  <c:v>5.1838193704600863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7-A3B6-4D95-BB42-C5444FC23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51699320"/>
        <c:axId val="251706376"/>
      </c:barChart>
      <c:catAx>
        <c:axId val="251699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1706376"/>
        <c:crosses val="autoZero"/>
        <c:auto val="1"/>
        <c:lblAlgn val="ctr"/>
        <c:lblOffset val="100"/>
        <c:noMultiLvlLbl val="0"/>
      </c:catAx>
      <c:valAx>
        <c:axId val="25170637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169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807550672135564E-2"/>
          <c:y val="0.11053538582942156"/>
          <c:w val="0.90430905262317496"/>
          <c:h val="0.64994198336173581"/>
        </c:manualLayout>
      </c:layout>
      <c:lineChart>
        <c:grouping val="stacked"/>
        <c:varyColors val="0"/>
        <c:ser>
          <c:idx val="0"/>
          <c:order val="0"/>
          <c:spPr>
            <a:ln w="38100"/>
          </c:spPr>
          <c:marker>
            <c:symbol val="circle"/>
            <c:size val="4"/>
            <c:spPr>
              <a:ln w="22225"/>
            </c:spPr>
          </c:marker>
          <c:dLbls>
            <c:dLbl>
              <c:idx val="3"/>
              <c:layout>
                <c:manualLayout>
                  <c:x val="-1.018103725673993E-2"/>
                  <c:y val="-4.2015345031282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E81-4FA5-BA74-F719ACC7D0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6832967248205714E-2"/>
                  <c:y val="-4.4902997610751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E81-4FA5-BA74-F719ACC7D0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10473299103208E-2"/>
                  <c:y val="-4.2015345031282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E81-4FA5-BA74-F719ACC7D0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9270534577556417E-2"/>
                  <c:y val="-3.3352387292873452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E81-4FA5-BA74-F719ACC7D0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Superficie!$A$2:$A$15</c:f>
              <c:strCache>
                <c:ptCount val="14"/>
                <c:pt idx="0">
                  <c:v>2001/02</c:v>
                </c:pt>
                <c:pt idx="1">
                  <c:v>2002/03</c:v>
                </c:pt>
                <c:pt idx="2">
                  <c:v>2003/04</c:v>
                </c:pt>
                <c:pt idx="3">
                  <c:v>2004/05</c:v>
                </c:pt>
                <c:pt idx="4">
                  <c:v>2005/06</c:v>
                </c:pt>
                <c:pt idx="5">
                  <c:v>2006/07</c:v>
                </c:pt>
                <c:pt idx="6">
                  <c:v>2007/08</c:v>
                </c:pt>
                <c:pt idx="7">
                  <c:v>2008/09</c:v>
                </c:pt>
                <c:pt idx="8">
                  <c:v>2009/10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 </c:v>
                </c:pt>
                <c:pt idx="13">
                  <c:v>2019/20</c:v>
                </c:pt>
              </c:strCache>
            </c:strRef>
          </c:cat>
          <c:val>
            <c:numRef>
              <c:f>Superficie!$B$2:$B$15</c:f>
              <c:numCache>
                <c:formatCode>General</c:formatCode>
                <c:ptCount val="14"/>
                <c:pt idx="0">
                  <c:v>2.1</c:v>
                </c:pt>
                <c:pt idx="1">
                  <c:v>2.6</c:v>
                </c:pt>
                <c:pt idx="2">
                  <c:v>2.2999999999999998</c:v>
                </c:pt>
                <c:pt idx="3">
                  <c:v>2.5</c:v>
                </c:pt>
                <c:pt idx="4">
                  <c:v>2.6</c:v>
                </c:pt>
                <c:pt idx="5">
                  <c:v>2.8</c:v>
                </c:pt>
                <c:pt idx="6">
                  <c:v>2.8</c:v>
                </c:pt>
                <c:pt idx="7" formatCode="0.0">
                  <c:v>3</c:v>
                </c:pt>
                <c:pt idx="8">
                  <c:v>2.8</c:v>
                </c:pt>
                <c:pt idx="9">
                  <c:v>2.9</c:v>
                </c:pt>
                <c:pt idx="10">
                  <c:v>3.2</c:v>
                </c:pt>
                <c:pt idx="11">
                  <c:v>3.3</c:v>
                </c:pt>
                <c:pt idx="12">
                  <c:v>3.5</c:v>
                </c:pt>
                <c:pt idx="13">
                  <c:v>4.7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7E81-4FA5-BA74-F719ACC7D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88000"/>
        <c:axId val="237388392"/>
      </c:lineChart>
      <c:catAx>
        <c:axId val="23738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37388392"/>
        <c:crosses val="autoZero"/>
        <c:auto val="1"/>
        <c:lblAlgn val="ctr"/>
        <c:lblOffset val="100"/>
        <c:noMultiLvlLbl val="0"/>
      </c:catAx>
      <c:valAx>
        <c:axId val="237388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738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638184115874404E-2"/>
          <c:y val="1.9559240586103671E-2"/>
          <c:w val="0.86535037798153103"/>
          <c:h val="0.71624940916968638"/>
        </c:manualLayout>
      </c:layout>
      <c:lineChart>
        <c:grouping val="standard"/>
        <c:varyColors val="0"/>
        <c:ser>
          <c:idx val="0"/>
          <c:order val="0"/>
          <c:tx>
            <c:strRef>
              <c:f>cultivos!$B$18</c:f>
              <c:strCache>
                <c:ptCount val="1"/>
                <c:pt idx="0">
                  <c:v>Wheat</c:v>
                </c:pt>
              </c:strCache>
            </c:strRef>
          </c:tx>
          <c:spPr>
            <a:ln w="25400"/>
          </c:spPr>
          <c:marker>
            <c:symbol val="diamond"/>
            <c:size val="5"/>
          </c:marker>
          <c:dLbls>
            <c:dLbl>
              <c:idx val="12"/>
              <c:layout>
                <c:manualLayout>
                  <c:x val="-4.2196623570201874E-2"/>
                  <c:y val="-4.3830597183410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2122257865914908E-2"/>
                  <c:y val="-3.6446110678242549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cultivos!$A$19:$A$32</c:f>
              <c:strCache>
                <c:ptCount val="14"/>
                <c:pt idx="0">
                  <c:v>2001/02</c:v>
                </c:pt>
                <c:pt idx="1">
                  <c:v>2002/03</c:v>
                </c:pt>
                <c:pt idx="2">
                  <c:v>2003/04</c:v>
                </c:pt>
                <c:pt idx="3">
                  <c:v>2004/05</c:v>
                </c:pt>
                <c:pt idx="4">
                  <c:v>2005/06</c:v>
                </c:pt>
                <c:pt idx="5">
                  <c:v>2006/07</c:v>
                </c:pt>
                <c:pt idx="6">
                  <c:v>2007/08</c:v>
                </c:pt>
                <c:pt idx="7">
                  <c:v>2008/09</c:v>
                </c:pt>
                <c:pt idx="8">
                  <c:v>2009/10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 </c:v>
                </c:pt>
                <c:pt idx="13">
                  <c:v>2019/20</c:v>
                </c:pt>
              </c:strCache>
            </c:strRef>
          </c:cat>
          <c:val>
            <c:numRef>
              <c:f>cultivos!$B$19:$B$32</c:f>
              <c:numCache>
                <c:formatCode>#,##0</c:formatCode>
                <c:ptCount val="14"/>
                <c:pt idx="0">
                  <c:v>115.131</c:v>
                </c:pt>
                <c:pt idx="1">
                  <c:v>107.633</c:v>
                </c:pt>
                <c:pt idx="2">
                  <c:v>93.908000000000001</c:v>
                </c:pt>
                <c:pt idx="3">
                  <c:v>112.431</c:v>
                </c:pt>
                <c:pt idx="4">
                  <c:v>138.44499999999999</c:v>
                </c:pt>
                <c:pt idx="5">
                  <c:v>162.715</c:v>
                </c:pt>
                <c:pt idx="6">
                  <c:v>161.553</c:v>
                </c:pt>
                <c:pt idx="7">
                  <c:v>201.50800000000001</c:v>
                </c:pt>
                <c:pt idx="8">
                  <c:v>255.35599999999999</c:v>
                </c:pt>
                <c:pt idx="9">
                  <c:v>249.66800000000001</c:v>
                </c:pt>
                <c:pt idx="10">
                  <c:v>145.86182405338582</c:v>
                </c:pt>
                <c:pt idx="11">
                  <c:v>226.864466190196</c:v>
                </c:pt>
                <c:pt idx="12">
                  <c:v>217</c:v>
                </c:pt>
                <c:pt idx="13">
                  <c:v>721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DFB-481D-9D05-50A0A41EEDEC}"/>
            </c:ext>
          </c:extLst>
        </c:ser>
        <c:ser>
          <c:idx val="1"/>
          <c:order val="1"/>
          <c:tx>
            <c:strRef>
              <c:f>cultivos!$C$18</c:f>
              <c:strCache>
                <c:ptCount val="1"/>
                <c:pt idx="0">
                  <c:v>Corn</c:v>
                </c:pt>
              </c:strCache>
            </c:strRef>
          </c:tx>
          <c:spPr>
            <a:ln w="25400"/>
          </c:spPr>
          <c:marker>
            <c:symbol val="square"/>
            <c:size val="5"/>
          </c:marker>
          <c:dLbls>
            <c:dLbl>
              <c:idx val="3"/>
              <c:layout>
                <c:manualLayout>
                  <c:x val="-2.593629500016198E-2"/>
                  <c:y val="4.2010981036215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051521337610576E-2"/>
                  <c:y val="-8.0822123811526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109134506334853E-2"/>
                  <c:y val="3.8048622815321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6090534979423866E-2"/>
                  <c:y val="-6.0732967631589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9629629629629633E-2"/>
                  <c:y val="-3.6958818306219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5802469135802472E-2"/>
                  <c:y val="-6.8657684073379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9629629629629633E-2"/>
                  <c:y val="-4.8845892968904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DFB-481D-9D05-50A0A41EEDEC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4320987654320982E-2"/>
                  <c:y val="-4.8845892968904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2720086547431441E-3"/>
                  <c:y val="1.3923704112178976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cultivos!$A$19:$A$32</c:f>
              <c:strCache>
                <c:ptCount val="14"/>
                <c:pt idx="0">
                  <c:v>2001/02</c:v>
                </c:pt>
                <c:pt idx="1">
                  <c:v>2002/03</c:v>
                </c:pt>
                <c:pt idx="2">
                  <c:v>2003/04</c:v>
                </c:pt>
                <c:pt idx="3">
                  <c:v>2004/05</c:v>
                </c:pt>
                <c:pt idx="4">
                  <c:v>2005/06</c:v>
                </c:pt>
                <c:pt idx="5">
                  <c:v>2006/07</c:v>
                </c:pt>
                <c:pt idx="6">
                  <c:v>2007/08</c:v>
                </c:pt>
                <c:pt idx="7">
                  <c:v>2008/09</c:v>
                </c:pt>
                <c:pt idx="8">
                  <c:v>2009/10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 </c:v>
                </c:pt>
                <c:pt idx="13">
                  <c:v>2019/20</c:v>
                </c:pt>
              </c:strCache>
            </c:strRef>
          </c:cat>
          <c:val>
            <c:numRef>
              <c:f>cultivos!$C$19:$C$32</c:f>
              <c:numCache>
                <c:formatCode>#,##0</c:formatCode>
                <c:ptCount val="14"/>
                <c:pt idx="0">
                  <c:v>653.69200000000001</c:v>
                </c:pt>
                <c:pt idx="1">
                  <c:v>708.995</c:v>
                </c:pt>
                <c:pt idx="2">
                  <c:v>581.50800000000004</c:v>
                </c:pt>
                <c:pt idx="3">
                  <c:v>840.69500000000005</c:v>
                </c:pt>
                <c:pt idx="4">
                  <c:v>930.952</c:v>
                </c:pt>
                <c:pt idx="5">
                  <c:v>812.31799999999998</c:v>
                </c:pt>
                <c:pt idx="6">
                  <c:v>1000.385</c:v>
                </c:pt>
                <c:pt idx="7">
                  <c:v>1174.4469999999999</c:v>
                </c:pt>
                <c:pt idx="8">
                  <c:v>718.01358269999992</c:v>
                </c:pt>
                <c:pt idx="9">
                  <c:v>1020.23176</c:v>
                </c:pt>
                <c:pt idx="10">
                  <c:v>1108.3820000000001</c:v>
                </c:pt>
                <c:pt idx="11">
                  <c:v>909.54200000000003</c:v>
                </c:pt>
                <c:pt idx="12">
                  <c:v>1000</c:v>
                </c:pt>
                <c:pt idx="13">
                  <c:v>1400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9DFB-481D-9D05-50A0A41EEDEC}"/>
            </c:ext>
          </c:extLst>
        </c:ser>
        <c:ser>
          <c:idx val="2"/>
          <c:order val="2"/>
          <c:tx>
            <c:strRef>
              <c:f>cultivos!$D$18</c:f>
              <c:strCache>
                <c:ptCount val="1"/>
                <c:pt idx="0">
                  <c:v>Quinoa</c:v>
                </c:pt>
              </c:strCache>
            </c:strRef>
          </c:tx>
          <c:spPr>
            <a:ln w="25400"/>
          </c:spPr>
          <c:marker>
            <c:symbol val="diamond"/>
            <c:size val="5"/>
          </c:marker>
          <c:dLbls>
            <c:dLbl>
              <c:idx val="0"/>
              <c:layout>
                <c:manualLayout>
                  <c:x val="-2.675934026765173E-2"/>
                  <c:y val="-1.9619612477181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DFB-481D-9D05-50A0A41EEDE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DFB-481D-9D05-50A0A41EEDE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75934026765173E-2"/>
                  <c:y val="-2.6537036678960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75934026765173E-2"/>
                  <c:y val="-2.9995748779850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75934026765173E-2"/>
                  <c:y val="-2.9995748779850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675934026765173E-2"/>
                  <c:y val="-2.9995748779850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75934026765173E-2"/>
                  <c:y val="-2.6537036678960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675934026765173E-2"/>
                  <c:y val="-2.9995748779850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8414725582064679E-2"/>
                  <c:y val="-8.446640917694691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8295097372087749E-2"/>
                  <c:y val="-5.0280959081801808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cultivos!$A$19:$A$32</c:f>
              <c:strCache>
                <c:ptCount val="14"/>
                <c:pt idx="0">
                  <c:v>2001/02</c:v>
                </c:pt>
                <c:pt idx="1">
                  <c:v>2002/03</c:v>
                </c:pt>
                <c:pt idx="2">
                  <c:v>2003/04</c:v>
                </c:pt>
                <c:pt idx="3">
                  <c:v>2004/05</c:v>
                </c:pt>
                <c:pt idx="4">
                  <c:v>2005/06</c:v>
                </c:pt>
                <c:pt idx="5">
                  <c:v>2006/07</c:v>
                </c:pt>
                <c:pt idx="6">
                  <c:v>2007/08</c:v>
                </c:pt>
                <c:pt idx="7">
                  <c:v>2008/09</c:v>
                </c:pt>
                <c:pt idx="8">
                  <c:v>2009/10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 </c:v>
                </c:pt>
                <c:pt idx="13">
                  <c:v>2019/20</c:v>
                </c:pt>
              </c:strCache>
            </c:strRef>
          </c:cat>
          <c:val>
            <c:numRef>
              <c:f>cultivos!$D$19:$D$32</c:f>
              <c:numCache>
                <c:formatCode>#,##0</c:formatCode>
                <c:ptCount val="14"/>
                <c:pt idx="0">
                  <c:v>23.786000000000001</c:v>
                </c:pt>
                <c:pt idx="1">
                  <c:v>24.594999999999999</c:v>
                </c:pt>
                <c:pt idx="2">
                  <c:v>24.748000000000001</c:v>
                </c:pt>
                <c:pt idx="3">
                  <c:v>26.785</c:v>
                </c:pt>
                <c:pt idx="4">
                  <c:v>27.739000000000001</c:v>
                </c:pt>
                <c:pt idx="5">
                  <c:v>28.231000000000002</c:v>
                </c:pt>
                <c:pt idx="6">
                  <c:v>28.809000000000001</c:v>
                </c:pt>
                <c:pt idx="7">
                  <c:v>34.155999999999999</c:v>
                </c:pt>
                <c:pt idx="8">
                  <c:v>36.106000000000002</c:v>
                </c:pt>
                <c:pt idx="9">
                  <c:v>38.256500000000003</c:v>
                </c:pt>
                <c:pt idx="10">
                  <c:v>50.565741595969612</c:v>
                </c:pt>
                <c:pt idx="11">
                  <c:v>61.182000000000002</c:v>
                </c:pt>
                <c:pt idx="12">
                  <c:v>84</c:v>
                </c:pt>
                <c:pt idx="13">
                  <c:v>220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9DFB-481D-9D05-50A0A41EEDEC}"/>
            </c:ext>
          </c:extLst>
        </c:ser>
        <c:ser>
          <c:idx val="4"/>
          <c:order val="3"/>
          <c:tx>
            <c:strRef>
              <c:f>cultivos!$F$18</c:f>
              <c:strCache>
                <c:ptCount val="1"/>
                <c:pt idx="0">
                  <c:v>Potato</c:v>
                </c:pt>
              </c:strCache>
            </c:strRef>
          </c:tx>
          <c:spPr>
            <a:ln w="25400"/>
          </c:spPr>
          <c:marker>
            <c:symbol val="triangle"/>
            <c:size val="5"/>
          </c:marker>
          <c:dLbls>
            <c:dLbl>
              <c:idx val="4"/>
              <c:layout>
                <c:manualLayout>
                  <c:x val="-2.9850944557856193E-2"/>
                  <c:y val="3.6958818306219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908557726580473E-2"/>
                  <c:y val="-3.8325987890783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3678105051683353E-2"/>
                  <c:y val="4.4883534748009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190855772658055E-2"/>
                  <c:y val="4.0921176527114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1908557726580473E-2"/>
                  <c:y val="-3.4363629669888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735718220407634E-2"/>
                  <c:y val="4.8845892968904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9850944557856193E-2"/>
                  <c:y val="5.2808251189799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9DFB-481D-9D05-50A0A41EEDEC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3678105051683353E-2"/>
                  <c:y val="4.0921176527114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5.8958589945743867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9DFB-481D-9D05-50A0A41EE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cultivos!$A$19:$A$32</c:f>
              <c:strCache>
                <c:ptCount val="14"/>
                <c:pt idx="0">
                  <c:v>2001/02</c:v>
                </c:pt>
                <c:pt idx="1">
                  <c:v>2002/03</c:v>
                </c:pt>
                <c:pt idx="2">
                  <c:v>2003/04</c:v>
                </c:pt>
                <c:pt idx="3">
                  <c:v>2004/05</c:v>
                </c:pt>
                <c:pt idx="4">
                  <c:v>2005/06</c:v>
                </c:pt>
                <c:pt idx="5">
                  <c:v>2006/07</c:v>
                </c:pt>
                <c:pt idx="6">
                  <c:v>2007/08</c:v>
                </c:pt>
                <c:pt idx="7">
                  <c:v>2008/09</c:v>
                </c:pt>
                <c:pt idx="8">
                  <c:v>2009/10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 </c:v>
                </c:pt>
                <c:pt idx="13">
                  <c:v>2019/20</c:v>
                </c:pt>
              </c:strCache>
            </c:strRef>
          </c:cat>
          <c:val>
            <c:numRef>
              <c:f>cultivos!$F$19:$F$32</c:f>
              <c:numCache>
                <c:formatCode>#,##0</c:formatCode>
                <c:ptCount val="14"/>
                <c:pt idx="0">
                  <c:v>725.94600000000003</c:v>
                </c:pt>
                <c:pt idx="1">
                  <c:v>765.27700000000004</c:v>
                </c:pt>
                <c:pt idx="2">
                  <c:v>798.577</c:v>
                </c:pt>
                <c:pt idx="3">
                  <c:v>836.58500000000004</c:v>
                </c:pt>
                <c:pt idx="4">
                  <c:v>859.67600000000004</c:v>
                </c:pt>
                <c:pt idx="5">
                  <c:v>892.55399999999997</c:v>
                </c:pt>
                <c:pt idx="6">
                  <c:v>935.86199999999997</c:v>
                </c:pt>
                <c:pt idx="7">
                  <c:v>956.95299999999997</c:v>
                </c:pt>
                <c:pt idx="8">
                  <c:v>975.41800000000001</c:v>
                </c:pt>
                <c:pt idx="9">
                  <c:v>966.41300000000001</c:v>
                </c:pt>
                <c:pt idx="10">
                  <c:v>974.029</c:v>
                </c:pt>
                <c:pt idx="11">
                  <c:v>928.61349614707899</c:v>
                </c:pt>
                <c:pt idx="12">
                  <c:v>942</c:v>
                </c:pt>
                <c:pt idx="13">
                  <c:v>1500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4-9DFB-481D-9D05-50A0A41EE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347464"/>
        <c:axId val="351346288"/>
      </c:lineChart>
      <c:catAx>
        <c:axId val="351347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51346288"/>
        <c:crosses val="autoZero"/>
        <c:auto val="1"/>
        <c:lblAlgn val="ctr"/>
        <c:lblOffset val="100"/>
        <c:noMultiLvlLbl val="0"/>
      </c:catAx>
      <c:valAx>
        <c:axId val="351346288"/>
        <c:scaling>
          <c:orientation val="minMax"/>
          <c:max val="15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crossAx val="351347464"/>
        <c:crosses val="autoZero"/>
        <c:crossBetween val="between"/>
        <c:majorUnit val="200"/>
        <c:minorUnit val="4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0.15268</cdr:x>
      <cdr:y>0.10431</cdr:y>
    </cdr:from>
    <cdr:to>
      <cdr:x>0.17905</cdr:x>
      <cdr:y>0.10431</cdr:y>
    </cdr:to>
    <cdr:cxnSp macro="">
      <cdr:nvCxnSpPr>
        <cdr:cNvPr id="2" name="Conector recto 1"/>
        <cdr:cNvCxnSpPr/>
      </cdr:nvCxnSpPr>
      <cdr:spPr>
        <a:xfrm xmlns:a="http://schemas.openxmlformats.org/drawingml/2006/main">
          <a:off x="1199029" y="359168"/>
          <a:ext cx="20706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0.17435</cdr:x>
      <cdr:y>0.06357</cdr:y>
    </cdr:from>
    <cdr:to>
      <cdr:x>0.33467</cdr:x>
      <cdr:y>0.11649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1369214" y="218888"/>
          <a:ext cx="1258957" cy="182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50">
              <a:latin typeface="Times New Roman" panose="02020603050405020304" pitchFamily="18" charset="0"/>
              <a:cs typeface="Times New Roman" panose="02020603050405020304" pitchFamily="18" charset="0"/>
            </a:rPr>
            <a:t>Local demand</a:t>
          </a:r>
        </a:p>
      </cdr:txBody>
    </cdr:sp>
  </cdr:relSizeAnchor>
  <cdr:relSizeAnchor xmlns:cdr="http://schemas.openxmlformats.org/drawingml/2006/chartDrawing">
    <cdr:from>
      <cdr:x>0.15268</cdr:x>
      <cdr:y>0.15524</cdr:y>
    </cdr:from>
    <cdr:to>
      <cdr:x>0.17905</cdr:x>
      <cdr:y>0.15524</cdr:y>
    </cdr:to>
    <cdr:cxnSp macro="">
      <cdr:nvCxnSpPr>
        <cdr:cNvPr id="4" name="Conector recto 3"/>
        <cdr:cNvCxnSpPr/>
      </cdr:nvCxnSpPr>
      <cdr:spPr>
        <a:xfrm xmlns:a="http://schemas.openxmlformats.org/drawingml/2006/main">
          <a:off x="1199029" y="534526"/>
          <a:ext cx="20706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0.17342</cdr:x>
      <cdr:y>0.1145</cdr:y>
    </cdr:from>
    <cdr:to>
      <cdr:x>0.33373</cdr:x>
      <cdr:y>0.16742</cdr:y>
    </cdr:to>
    <cdr:sp macro="" textlink="">
      <cdr:nvSpPr>
        <cdr:cNvPr id="5" name="CuadroTexto 2"/>
        <cdr:cNvSpPr txBox="1"/>
      </cdr:nvSpPr>
      <cdr:spPr>
        <a:xfrm xmlns:a="http://schemas.openxmlformats.org/drawingml/2006/main">
          <a:off x="1361888" y="394247"/>
          <a:ext cx="1258957" cy="182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New </a:t>
          </a:r>
          <a:r>
            <a:rPr lang="es-ES" sz="105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Supply</a:t>
          </a:r>
          <a:endParaRPr lang="es-ES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6C2F6-5E7C-4D39-AEA6-FCC92C87E2E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5E95C-4523-4C69-92BC-1CC0A1BCE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E95C-4523-4C69-92BC-1CC0A1BCE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9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E95C-4523-4C69-92BC-1CC0A1BCE4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E95C-4523-4C69-92BC-1CC0A1BCE4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8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6855-E248-45E4-94DE-A5D12522E9DF}" type="datetime1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34E1-DF22-4D8C-B8C1-38E12652A713}" type="datetime1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2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D0D1-3EBE-43FD-940B-FAE898C09940}" type="datetime1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5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53DC-E5AB-4F5D-9768-AC61B8A77E59}" type="datetime1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765" y="6356351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552406-BB25-4192-AA8C-D0364044DBC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99839"/>
            <a:ext cx="8136836" cy="322870"/>
          </a:xfrm>
          <a:prstGeom prst="rect">
            <a:avLst/>
          </a:prstGeom>
        </p:spPr>
      </p:pic>
      <p:sp>
        <p:nvSpPr>
          <p:cNvPr id="8" name="Rectángulo redondeado 7"/>
          <p:cNvSpPr/>
          <p:nvPr userDrawn="1"/>
        </p:nvSpPr>
        <p:spPr>
          <a:xfrm>
            <a:off x="8509787" y="6356351"/>
            <a:ext cx="442504" cy="365125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 userDrawn="1"/>
        </p:nvSpPr>
        <p:spPr>
          <a:xfrm>
            <a:off x="-1" y="195307"/>
            <a:ext cx="9144001" cy="771344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67500"/>
                  <a:satMod val="115000"/>
                  <a:alpha val="25000"/>
                </a:schemeClr>
              </a:gs>
              <a:gs pos="100000">
                <a:schemeClr val="bg1">
                  <a:lumMod val="95000"/>
                </a:schemeClr>
              </a:gs>
              <a:gs pos="49000">
                <a:schemeClr val="bg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7529-9479-4E7E-86F9-D3B2106F6496}" type="datetime1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8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FA43-23C6-46B3-8C19-E8827AA7CEDC}" type="datetime1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9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D670-6A60-4F87-A2A7-13A63ECC0667}" type="datetime1">
              <a:rPr lang="en-US" smtClean="0"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0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3C92-907A-4D0D-926E-BE40D038E918}" type="datetime1">
              <a:rPr lang="en-US" smtClean="0"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3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9509-ED24-4C87-B137-137D48A5BE25}" type="datetime1">
              <a:rPr lang="en-US" smtClean="0"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8F70-481F-4237-B8CB-1759FE3E8DBF}" type="datetime1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6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B18E-6852-485D-9BA6-5247EEEFE4E7}" type="datetime1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1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28FD1-02FA-4930-B6C3-F4B9303AF780}" type="datetime1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52406-BB25-4192-AA8C-D0364044DB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1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81635" y="3013502"/>
            <a:ext cx="704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BOLIVIA: MAIN DEVELOPMENT CHALLENGES AND SYSTEM MODELLING EXPERIENCES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790" y="1019279"/>
            <a:ext cx="2411898" cy="161241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04053" y="5351428"/>
            <a:ext cx="393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Trieste, June 2017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" y="2255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SECTORIAL POLICIES – NATIONAL DEVELOPMENT PLAN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92641" y="609495"/>
            <a:ext cx="215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objectives: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36884" y="1359274"/>
            <a:ext cx="3657600" cy="11040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DRINKING WATER:</a:t>
            </a:r>
          </a:p>
          <a:p>
            <a:endParaRPr lang="es-BO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BO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es-B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92%</a:t>
            </a:r>
          </a:p>
          <a:p>
            <a:endParaRPr lang="es-BO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B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Rural: 66%</a:t>
            </a:r>
            <a:endParaRPr lang="es-B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714397" y="972118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B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B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5354150" y="1359274"/>
            <a:ext cx="3595597" cy="11040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DRINKING </a:t>
            </a:r>
            <a:r>
              <a:rPr lang="es-B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WATER:</a:t>
            </a:r>
          </a:p>
          <a:p>
            <a:r>
              <a:rPr lang="es-BO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es-B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B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  <a:p>
            <a:r>
              <a:rPr lang="es-B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Rural: </a:t>
            </a:r>
            <a:r>
              <a:rPr lang="es-B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s-BO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BO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337228" y="2951538"/>
            <a:ext cx="3641958" cy="11318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BO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B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SEWERAGE AND SANITATION:</a:t>
            </a:r>
          </a:p>
          <a:p>
            <a:endParaRPr lang="es-BO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BO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es-B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63%</a:t>
            </a:r>
          </a:p>
          <a:p>
            <a:endParaRPr lang="es-BO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B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  <a:r>
              <a:rPr lang="es-B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42%</a:t>
            </a:r>
            <a:endParaRPr lang="es-B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B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5354052" y="2982261"/>
            <a:ext cx="3591443" cy="11066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SEWERAGE AND SANITATION:</a:t>
            </a:r>
          </a:p>
          <a:p>
            <a:r>
              <a:rPr lang="es-BO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es-B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BO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s-B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es-B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Rural: </a:t>
            </a:r>
            <a:r>
              <a:rPr lang="es-B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s-BO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BO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echa a la derecha con muesca 23"/>
          <p:cNvSpPr/>
          <p:nvPr/>
        </p:nvSpPr>
        <p:spPr>
          <a:xfrm>
            <a:off x="4368476" y="1802817"/>
            <a:ext cx="611485" cy="22901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echa a la derecha con muesca 23"/>
          <p:cNvSpPr/>
          <p:nvPr/>
        </p:nvSpPr>
        <p:spPr>
          <a:xfrm>
            <a:off x="4368476" y="3419217"/>
            <a:ext cx="611485" cy="22901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722830" y="954749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B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s-B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337227" y="4473283"/>
            <a:ext cx="3641959" cy="15617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COVERAGE:</a:t>
            </a:r>
          </a:p>
          <a:p>
            <a:endParaRPr lang="es-BO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BO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B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85,7%</a:t>
            </a:r>
          </a:p>
          <a:p>
            <a:endParaRPr lang="es-BO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BO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es-B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96,7%</a:t>
            </a:r>
          </a:p>
          <a:p>
            <a:endParaRPr lang="es-BO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B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Rural: 64,4%</a:t>
            </a:r>
            <a:endParaRPr lang="es-B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5354052" y="4513623"/>
            <a:ext cx="3591443" cy="15478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COVERAGE:</a:t>
            </a:r>
          </a:p>
          <a:p>
            <a:r>
              <a:rPr lang="es-BO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B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s-BO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97%</a:t>
            </a:r>
          </a:p>
          <a:p>
            <a:r>
              <a:rPr lang="es-BO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es-B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BO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  <a:p>
            <a:r>
              <a:rPr lang="es-B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  <a:r>
              <a:rPr lang="es-B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BO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endParaRPr lang="es-BO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echa a la derecha con muesca 23"/>
          <p:cNvSpPr/>
          <p:nvPr/>
        </p:nvSpPr>
        <p:spPr>
          <a:xfrm>
            <a:off x="4368476" y="5173036"/>
            <a:ext cx="611485" cy="22901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n 1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" r="632" b="11235"/>
          <a:stretch/>
        </p:blipFill>
        <p:spPr>
          <a:xfrm>
            <a:off x="1629097" y="2006264"/>
            <a:ext cx="4544516" cy="4851736"/>
          </a:xfrm>
          <a:prstGeom prst="rect">
            <a:avLst/>
          </a:prstGeom>
        </p:spPr>
      </p:pic>
      <p:pic>
        <p:nvPicPr>
          <p:cNvPr id="124" name="Imagen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48" y="4539792"/>
            <a:ext cx="192025" cy="208027"/>
          </a:xfrm>
          <a:prstGeom prst="rect">
            <a:avLst/>
          </a:prstGeom>
        </p:spPr>
      </p:pic>
      <p:pic>
        <p:nvPicPr>
          <p:cNvPr id="125" name="Imagen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34" y="6228642"/>
            <a:ext cx="192025" cy="208027"/>
          </a:xfrm>
          <a:prstGeom prst="rect">
            <a:avLst/>
          </a:prstGeom>
        </p:spPr>
      </p:pic>
      <p:pic>
        <p:nvPicPr>
          <p:cNvPr id="126" name="Imagen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10" y="4721576"/>
            <a:ext cx="192025" cy="208027"/>
          </a:xfrm>
          <a:prstGeom prst="rect">
            <a:avLst/>
          </a:prstGeom>
        </p:spPr>
      </p:pic>
      <p:pic>
        <p:nvPicPr>
          <p:cNvPr id="131" name="Imagen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89" y="5164142"/>
            <a:ext cx="192025" cy="208027"/>
          </a:xfrm>
          <a:prstGeom prst="rect">
            <a:avLst/>
          </a:prstGeom>
        </p:spPr>
      </p:pic>
      <p:pic>
        <p:nvPicPr>
          <p:cNvPr id="132" name="Imagen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77" y="4474379"/>
            <a:ext cx="192025" cy="208027"/>
          </a:xfrm>
          <a:prstGeom prst="rect">
            <a:avLst/>
          </a:prstGeom>
        </p:spPr>
      </p:pic>
      <p:pic>
        <p:nvPicPr>
          <p:cNvPr id="134" name="Imagen 1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1" y="5093932"/>
            <a:ext cx="192025" cy="208027"/>
          </a:xfrm>
          <a:prstGeom prst="rect">
            <a:avLst/>
          </a:prstGeom>
        </p:spPr>
      </p:pic>
      <p:pic>
        <p:nvPicPr>
          <p:cNvPr id="138" name="Imagen 1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62" y="3719802"/>
            <a:ext cx="192025" cy="196597"/>
          </a:xfrm>
          <a:prstGeom prst="rect">
            <a:avLst/>
          </a:prstGeom>
        </p:spPr>
      </p:pic>
      <p:pic>
        <p:nvPicPr>
          <p:cNvPr id="139" name="Imagen 1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61" y="2479877"/>
            <a:ext cx="192025" cy="196597"/>
          </a:xfrm>
          <a:prstGeom prst="rect">
            <a:avLst/>
          </a:prstGeom>
        </p:spPr>
      </p:pic>
      <p:pic>
        <p:nvPicPr>
          <p:cNvPr id="140" name="Imagen 1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3" y="2381578"/>
            <a:ext cx="192025" cy="196597"/>
          </a:xfrm>
          <a:prstGeom prst="rect">
            <a:avLst/>
          </a:prstGeom>
        </p:spPr>
      </p:pic>
      <p:pic>
        <p:nvPicPr>
          <p:cNvPr id="143" name="Imagen 1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68" y="4945288"/>
            <a:ext cx="230308" cy="230308"/>
          </a:xfrm>
          <a:prstGeom prst="rect">
            <a:avLst/>
          </a:prstGeom>
        </p:spPr>
      </p:pic>
      <p:pic>
        <p:nvPicPr>
          <p:cNvPr id="144" name="Imagen 1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84" y="5954355"/>
            <a:ext cx="230308" cy="230308"/>
          </a:xfrm>
          <a:prstGeom prst="rect">
            <a:avLst/>
          </a:prstGeom>
        </p:spPr>
      </p:pic>
      <p:pic>
        <p:nvPicPr>
          <p:cNvPr id="145" name="Imagen 1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97" y="2547994"/>
            <a:ext cx="230308" cy="230308"/>
          </a:xfrm>
          <a:prstGeom prst="rect">
            <a:avLst/>
          </a:prstGeom>
        </p:spPr>
      </p:pic>
      <p:pic>
        <p:nvPicPr>
          <p:cNvPr id="146" name="Imagen 1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09" y="6246365"/>
            <a:ext cx="190300" cy="190300"/>
          </a:xfrm>
          <a:prstGeom prst="rect">
            <a:avLst/>
          </a:prstGeom>
        </p:spPr>
      </p:pic>
      <p:pic>
        <p:nvPicPr>
          <p:cNvPr id="147" name="Imagen 1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62" y="4474356"/>
            <a:ext cx="225464" cy="317963"/>
          </a:xfrm>
          <a:prstGeom prst="rect">
            <a:avLst/>
          </a:prstGeom>
        </p:spPr>
      </p:pic>
      <p:pic>
        <p:nvPicPr>
          <p:cNvPr id="148" name="Imagen 1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22" y="4520880"/>
            <a:ext cx="249970" cy="352523"/>
          </a:xfrm>
          <a:prstGeom prst="rect">
            <a:avLst/>
          </a:prstGeom>
        </p:spPr>
      </p:pic>
      <p:pic>
        <p:nvPicPr>
          <p:cNvPr id="152" name="Imagen 1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36" y="4688532"/>
            <a:ext cx="249970" cy="352523"/>
          </a:xfrm>
          <a:prstGeom prst="rect">
            <a:avLst/>
          </a:prstGeom>
        </p:spPr>
      </p:pic>
      <p:pic>
        <p:nvPicPr>
          <p:cNvPr id="153" name="Imagen 1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23" y="4806281"/>
            <a:ext cx="249970" cy="352523"/>
          </a:xfrm>
          <a:prstGeom prst="rect">
            <a:avLst/>
          </a:prstGeom>
        </p:spPr>
      </p:pic>
      <p:pic>
        <p:nvPicPr>
          <p:cNvPr id="161" name="Imagen 1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86" y="6139923"/>
            <a:ext cx="214922" cy="303097"/>
          </a:xfrm>
          <a:prstGeom prst="rect">
            <a:avLst/>
          </a:prstGeom>
        </p:spPr>
      </p:pic>
      <p:pic>
        <p:nvPicPr>
          <p:cNvPr id="162" name="Imagen 1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73" y="6327605"/>
            <a:ext cx="217171" cy="256033"/>
          </a:xfrm>
          <a:prstGeom prst="rect">
            <a:avLst/>
          </a:prstGeom>
        </p:spPr>
      </p:pic>
      <p:pic>
        <p:nvPicPr>
          <p:cNvPr id="164" name="Imagen 1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83" y="4490876"/>
            <a:ext cx="217853" cy="179782"/>
          </a:xfrm>
          <a:prstGeom prst="rect">
            <a:avLst/>
          </a:prstGeom>
        </p:spPr>
      </p:pic>
      <p:pic>
        <p:nvPicPr>
          <p:cNvPr id="168" name="Imagen 1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95" y="4867552"/>
            <a:ext cx="197956" cy="163361"/>
          </a:xfrm>
          <a:prstGeom prst="rect">
            <a:avLst/>
          </a:prstGeom>
        </p:spPr>
      </p:pic>
      <p:pic>
        <p:nvPicPr>
          <p:cNvPr id="169" name="Imagen 1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59" y="4514606"/>
            <a:ext cx="194258" cy="160310"/>
          </a:xfrm>
          <a:prstGeom prst="rect">
            <a:avLst/>
          </a:prstGeom>
        </p:spPr>
      </p:pic>
      <p:pic>
        <p:nvPicPr>
          <p:cNvPr id="170" name="Imagen 16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99" y="4671336"/>
            <a:ext cx="200602" cy="165545"/>
          </a:xfrm>
          <a:prstGeom prst="rect">
            <a:avLst/>
          </a:prstGeom>
        </p:spPr>
      </p:pic>
      <p:pic>
        <p:nvPicPr>
          <p:cNvPr id="171" name="Imagen 17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95" y="6124445"/>
            <a:ext cx="235459" cy="194311"/>
          </a:xfrm>
          <a:prstGeom prst="rect">
            <a:avLst/>
          </a:prstGeom>
        </p:spPr>
      </p:pic>
      <p:pic>
        <p:nvPicPr>
          <p:cNvPr id="172" name="Imagen 17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02" y="4280560"/>
            <a:ext cx="213650" cy="176313"/>
          </a:xfrm>
          <a:prstGeom prst="rect">
            <a:avLst/>
          </a:prstGeom>
        </p:spPr>
      </p:pic>
      <p:pic>
        <p:nvPicPr>
          <p:cNvPr id="256" name="Imagen 2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71" y="3677187"/>
            <a:ext cx="235459" cy="194311"/>
          </a:xfrm>
          <a:prstGeom prst="rect">
            <a:avLst/>
          </a:prstGeom>
        </p:spPr>
      </p:pic>
      <p:pic>
        <p:nvPicPr>
          <p:cNvPr id="257" name="Imagen 2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94" y="5145947"/>
            <a:ext cx="187718" cy="154913"/>
          </a:xfrm>
          <a:prstGeom prst="rect">
            <a:avLst/>
          </a:prstGeom>
        </p:spPr>
      </p:pic>
      <p:pic>
        <p:nvPicPr>
          <p:cNvPr id="258" name="Imagen 25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91" y="5642638"/>
            <a:ext cx="235459" cy="194311"/>
          </a:xfrm>
          <a:prstGeom prst="rect">
            <a:avLst/>
          </a:prstGeom>
        </p:spPr>
      </p:pic>
      <p:pic>
        <p:nvPicPr>
          <p:cNvPr id="259" name="Imagen 2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18" y="5221539"/>
            <a:ext cx="235459" cy="194311"/>
          </a:xfrm>
          <a:prstGeom prst="rect">
            <a:avLst/>
          </a:prstGeom>
        </p:spPr>
      </p:pic>
      <p:pic>
        <p:nvPicPr>
          <p:cNvPr id="260" name="Imagen 2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04" y="6142276"/>
            <a:ext cx="198668" cy="163950"/>
          </a:xfrm>
          <a:prstGeom prst="rect">
            <a:avLst/>
          </a:prstGeom>
        </p:spPr>
      </p:pic>
      <p:pic>
        <p:nvPicPr>
          <p:cNvPr id="274" name="Imagen 2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38" y="6498873"/>
            <a:ext cx="235459" cy="194311"/>
          </a:xfrm>
          <a:prstGeom prst="rect">
            <a:avLst/>
          </a:prstGeom>
        </p:spPr>
      </p:pic>
      <p:pic>
        <p:nvPicPr>
          <p:cNvPr id="277" name="Imagen 27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79" y="2057691"/>
            <a:ext cx="235459" cy="194311"/>
          </a:xfrm>
          <a:prstGeom prst="rect">
            <a:avLst/>
          </a:prstGeom>
        </p:spPr>
      </p:pic>
      <p:sp>
        <p:nvSpPr>
          <p:cNvPr id="279" name="69 Rectángulo redondeado"/>
          <p:cNvSpPr/>
          <p:nvPr/>
        </p:nvSpPr>
        <p:spPr>
          <a:xfrm>
            <a:off x="6668044" y="2479012"/>
            <a:ext cx="1447941" cy="251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MX" sz="1100" b="1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Hydro</a:t>
            </a:r>
            <a:endParaRPr lang="es-MX" sz="1100" b="1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280" name="Imagen 27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16" y="2502569"/>
            <a:ext cx="235459" cy="194311"/>
          </a:xfrm>
          <a:prstGeom prst="rect">
            <a:avLst/>
          </a:prstGeom>
        </p:spPr>
      </p:pic>
      <p:sp>
        <p:nvSpPr>
          <p:cNvPr id="281" name="69 Rectángulo redondeado"/>
          <p:cNvSpPr/>
          <p:nvPr/>
        </p:nvSpPr>
        <p:spPr>
          <a:xfrm>
            <a:off x="6661749" y="3030293"/>
            <a:ext cx="1459896" cy="265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it-IT" sz="11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Biomass</a:t>
            </a:r>
            <a:endParaRPr lang="es-MX" sz="1100" b="1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282" name="Imagen 2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16" y="3048289"/>
            <a:ext cx="192025" cy="196597"/>
          </a:xfrm>
          <a:prstGeom prst="rect">
            <a:avLst/>
          </a:prstGeom>
        </p:spPr>
      </p:pic>
      <p:sp>
        <p:nvSpPr>
          <p:cNvPr id="283" name="69 Rectángulo redondeado"/>
          <p:cNvSpPr/>
          <p:nvPr/>
        </p:nvSpPr>
        <p:spPr>
          <a:xfrm>
            <a:off x="6666698" y="3633351"/>
            <a:ext cx="1447941" cy="287715"/>
          </a:xfrm>
          <a:prstGeom prst="roundRect">
            <a:avLst/>
          </a:prstGeom>
          <a:solidFill>
            <a:srgbClr val="FFF9E7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MX" sz="1100" b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Solar</a:t>
            </a:r>
          </a:p>
        </p:txBody>
      </p:sp>
      <p:pic>
        <p:nvPicPr>
          <p:cNvPr id="284" name="Imagen 2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33" y="3701739"/>
            <a:ext cx="230308" cy="230308"/>
          </a:xfrm>
          <a:prstGeom prst="rect">
            <a:avLst/>
          </a:prstGeom>
        </p:spPr>
      </p:pic>
      <p:sp>
        <p:nvSpPr>
          <p:cNvPr id="285" name="69 Rectángulo redondeado"/>
          <p:cNvSpPr/>
          <p:nvPr/>
        </p:nvSpPr>
        <p:spPr>
          <a:xfrm>
            <a:off x="6675156" y="2772784"/>
            <a:ext cx="1447940" cy="2177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MX" sz="1100" b="1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Thermo</a:t>
            </a:r>
            <a:endParaRPr lang="es-MX" sz="1100" b="1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286" name="Imagen 2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16" y="2744230"/>
            <a:ext cx="192025" cy="208027"/>
          </a:xfrm>
          <a:prstGeom prst="rect">
            <a:avLst/>
          </a:prstGeom>
        </p:spPr>
      </p:pic>
      <p:sp>
        <p:nvSpPr>
          <p:cNvPr id="287" name="69 Rectángulo redondeado"/>
          <p:cNvSpPr/>
          <p:nvPr/>
        </p:nvSpPr>
        <p:spPr>
          <a:xfrm>
            <a:off x="6661185" y="3962939"/>
            <a:ext cx="1458965" cy="257697"/>
          </a:xfrm>
          <a:prstGeom prst="roundRect">
            <a:avLst/>
          </a:prstGeom>
          <a:solidFill>
            <a:srgbClr val="E8D9F3"/>
          </a:solidFill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defRPr/>
            </a:pPr>
            <a:r>
              <a:rPr lang="es-MX" sz="1100" b="1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Geothermal</a:t>
            </a:r>
            <a:endParaRPr lang="es-MX" sz="1100" b="1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88" name="69 Rectángulo redondeado"/>
          <p:cNvSpPr/>
          <p:nvPr/>
        </p:nvSpPr>
        <p:spPr>
          <a:xfrm>
            <a:off x="6666698" y="3334404"/>
            <a:ext cx="1447941" cy="2570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MX" sz="1100" b="1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Wind</a:t>
            </a:r>
            <a:endParaRPr lang="es-MX" sz="1100" b="1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289" name="Imagen 2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19" y="3311392"/>
            <a:ext cx="214922" cy="303097"/>
          </a:xfrm>
          <a:prstGeom prst="rect">
            <a:avLst/>
          </a:prstGeom>
        </p:spPr>
      </p:pic>
      <p:pic>
        <p:nvPicPr>
          <p:cNvPr id="290" name="Imagen 2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542" y="3951692"/>
            <a:ext cx="217171" cy="256033"/>
          </a:xfrm>
          <a:prstGeom prst="rect">
            <a:avLst/>
          </a:prstGeom>
        </p:spPr>
      </p:pic>
      <p:pic>
        <p:nvPicPr>
          <p:cNvPr id="291" name="Imagen 29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66" y="4989014"/>
            <a:ext cx="197956" cy="163361"/>
          </a:xfrm>
          <a:prstGeom prst="rect">
            <a:avLst/>
          </a:prstGeom>
        </p:spPr>
      </p:pic>
      <p:sp>
        <p:nvSpPr>
          <p:cNvPr id="117" name="CuadroTexto 116"/>
          <p:cNvSpPr txBox="1"/>
          <p:nvPr/>
        </p:nvSpPr>
        <p:spPr>
          <a:xfrm>
            <a:off x="4622" y="21236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SECTORIAL POLICIES – NATIONAL DEVELOPMENT PLAN</a:t>
            </a:r>
          </a:p>
          <a:p>
            <a:pPr algn="ctr"/>
            <a:r>
              <a:rPr lang="es-B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 PLANTS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orma libre 49"/>
          <p:cNvSpPr/>
          <p:nvPr/>
        </p:nvSpPr>
        <p:spPr>
          <a:xfrm>
            <a:off x="6196111" y="1356813"/>
            <a:ext cx="1924039" cy="602101"/>
          </a:xfrm>
          <a:custGeom>
            <a:avLst/>
            <a:gdLst>
              <a:gd name="connsiteX0" fmla="*/ 0 w 1565378"/>
              <a:gd name="connsiteY0" fmla="*/ 78269 h 782689"/>
              <a:gd name="connsiteX1" fmla="*/ 78269 w 1565378"/>
              <a:gd name="connsiteY1" fmla="*/ 0 h 782689"/>
              <a:gd name="connsiteX2" fmla="*/ 1487109 w 1565378"/>
              <a:gd name="connsiteY2" fmla="*/ 0 h 782689"/>
              <a:gd name="connsiteX3" fmla="*/ 1565378 w 1565378"/>
              <a:gd name="connsiteY3" fmla="*/ 78269 h 782689"/>
              <a:gd name="connsiteX4" fmla="*/ 1565378 w 1565378"/>
              <a:gd name="connsiteY4" fmla="*/ 704420 h 782689"/>
              <a:gd name="connsiteX5" fmla="*/ 1487109 w 1565378"/>
              <a:gd name="connsiteY5" fmla="*/ 782689 h 782689"/>
              <a:gd name="connsiteX6" fmla="*/ 78269 w 1565378"/>
              <a:gd name="connsiteY6" fmla="*/ 782689 h 782689"/>
              <a:gd name="connsiteX7" fmla="*/ 0 w 1565378"/>
              <a:gd name="connsiteY7" fmla="*/ 704420 h 782689"/>
              <a:gd name="connsiteX8" fmla="*/ 0 w 1565378"/>
              <a:gd name="connsiteY8" fmla="*/ 78269 h 78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378" h="782689">
                <a:moveTo>
                  <a:pt x="0" y="78269"/>
                </a:moveTo>
                <a:cubicBezTo>
                  <a:pt x="0" y="35042"/>
                  <a:pt x="35042" y="0"/>
                  <a:pt x="78269" y="0"/>
                </a:cubicBezTo>
                <a:lnTo>
                  <a:pt x="1487109" y="0"/>
                </a:lnTo>
                <a:cubicBezTo>
                  <a:pt x="1530336" y="0"/>
                  <a:pt x="1565378" y="35042"/>
                  <a:pt x="1565378" y="78269"/>
                </a:cubicBezTo>
                <a:lnTo>
                  <a:pt x="1565378" y="704420"/>
                </a:lnTo>
                <a:cubicBezTo>
                  <a:pt x="1565378" y="747647"/>
                  <a:pt x="1530336" y="782689"/>
                  <a:pt x="1487109" y="782689"/>
                </a:cubicBezTo>
                <a:lnTo>
                  <a:pt x="78269" y="782689"/>
                </a:lnTo>
                <a:cubicBezTo>
                  <a:pt x="35042" y="782689"/>
                  <a:pt x="0" y="747647"/>
                  <a:pt x="0" y="704420"/>
                </a:cubicBezTo>
                <a:lnTo>
                  <a:pt x="0" y="7826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54" tIns="34354" rIns="34354" bIns="3435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2.286 MW</a:t>
            </a:r>
            <a:endParaRPr lang="es-BO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orma libre 50"/>
          <p:cNvSpPr/>
          <p:nvPr/>
        </p:nvSpPr>
        <p:spPr>
          <a:xfrm>
            <a:off x="3584612" y="1349025"/>
            <a:ext cx="1910274" cy="601132"/>
          </a:xfrm>
          <a:custGeom>
            <a:avLst/>
            <a:gdLst>
              <a:gd name="connsiteX0" fmla="*/ 0 w 1565378"/>
              <a:gd name="connsiteY0" fmla="*/ 78269 h 782689"/>
              <a:gd name="connsiteX1" fmla="*/ 78269 w 1565378"/>
              <a:gd name="connsiteY1" fmla="*/ 0 h 782689"/>
              <a:gd name="connsiteX2" fmla="*/ 1487109 w 1565378"/>
              <a:gd name="connsiteY2" fmla="*/ 0 h 782689"/>
              <a:gd name="connsiteX3" fmla="*/ 1565378 w 1565378"/>
              <a:gd name="connsiteY3" fmla="*/ 78269 h 782689"/>
              <a:gd name="connsiteX4" fmla="*/ 1565378 w 1565378"/>
              <a:gd name="connsiteY4" fmla="*/ 704420 h 782689"/>
              <a:gd name="connsiteX5" fmla="*/ 1487109 w 1565378"/>
              <a:gd name="connsiteY5" fmla="*/ 782689 h 782689"/>
              <a:gd name="connsiteX6" fmla="*/ 78269 w 1565378"/>
              <a:gd name="connsiteY6" fmla="*/ 782689 h 782689"/>
              <a:gd name="connsiteX7" fmla="*/ 0 w 1565378"/>
              <a:gd name="connsiteY7" fmla="*/ 704420 h 782689"/>
              <a:gd name="connsiteX8" fmla="*/ 0 w 1565378"/>
              <a:gd name="connsiteY8" fmla="*/ 78269 h 78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378" h="782689">
                <a:moveTo>
                  <a:pt x="0" y="78269"/>
                </a:moveTo>
                <a:cubicBezTo>
                  <a:pt x="0" y="35042"/>
                  <a:pt x="35042" y="0"/>
                  <a:pt x="78269" y="0"/>
                </a:cubicBezTo>
                <a:lnTo>
                  <a:pt x="1487109" y="0"/>
                </a:lnTo>
                <a:cubicBezTo>
                  <a:pt x="1530336" y="0"/>
                  <a:pt x="1565378" y="35042"/>
                  <a:pt x="1565378" y="78269"/>
                </a:cubicBezTo>
                <a:lnTo>
                  <a:pt x="1565378" y="704420"/>
                </a:lnTo>
                <a:cubicBezTo>
                  <a:pt x="1565378" y="747647"/>
                  <a:pt x="1530336" y="782689"/>
                  <a:pt x="1487109" y="782689"/>
                </a:cubicBezTo>
                <a:lnTo>
                  <a:pt x="78269" y="782689"/>
                </a:lnTo>
                <a:cubicBezTo>
                  <a:pt x="35042" y="782689"/>
                  <a:pt x="0" y="747647"/>
                  <a:pt x="0" y="704420"/>
                </a:cubicBezTo>
                <a:lnTo>
                  <a:pt x="0" y="7826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54" tIns="34354" rIns="34354" bIns="3435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2.592 MW</a:t>
            </a:r>
            <a:endParaRPr lang="es-BO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orma libre 51"/>
          <p:cNvSpPr/>
          <p:nvPr/>
        </p:nvSpPr>
        <p:spPr>
          <a:xfrm>
            <a:off x="318440" y="1249297"/>
            <a:ext cx="2303432" cy="728603"/>
          </a:xfrm>
          <a:custGeom>
            <a:avLst/>
            <a:gdLst>
              <a:gd name="connsiteX0" fmla="*/ 0 w 1565378"/>
              <a:gd name="connsiteY0" fmla="*/ 78269 h 782689"/>
              <a:gd name="connsiteX1" fmla="*/ 78269 w 1565378"/>
              <a:gd name="connsiteY1" fmla="*/ 0 h 782689"/>
              <a:gd name="connsiteX2" fmla="*/ 1487109 w 1565378"/>
              <a:gd name="connsiteY2" fmla="*/ 0 h 782689"/>
              <a:gd name="connsiteX3" fmla="*/ 1565378 w 1565378"/>
              <a:gd name="connsiteY3" fmla="*/ 78269 h 782689"/>
              <a:gd name="connsiteX4" fmla="*/ 1565378 w 1565378"/>
              <a:gd name="connsiteY4" fmla="*/ 704420 h 782689"/>
              <a:gd name="connsiteX5" fmla="*/ 1487109 w 1565378"/>
              <a:gd name="connsiteY5" fmla="*/ 782689 h 782689"/>
              <a:gd name="connsiteX6" fmla="*/ 78269 w 1565378"/>
              <a:gd name="connsiteY6" fmla="*/ 782689 h 782689"/>
              <a:gd name="connsiteX7" fmla="*/ 0 w 1565378"/>
              <a:gd name="connsiteY7" fmla="*/ 704420 h 782689"/>
              <a:gd name="connsiteX8" fmla="*/ 0 w 1565378"/>
              <a:gd name="connsiteY8" fmla="*/ 78269 h 78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378" h="782689">
                <a:moveTo>
                  <a:pt x="0" y="78269"/>
                </a:moveTo>
                <a:cubicBezTo>
                  <a:pt x="0" y="35042"/>
                  <a:pt x="35042" y="0"/>
                  <a:pt x="78269" y="0"/>
                </a:cubicBezTo>
                <a:lnTo>
                  <a:pt x="1487109" y="0"/>
                </a:lnTo>
                <a:cubicBezTo>
                  <a:pt x="1530336" y="0"/>
                  <a:pt x="1565378" y="35042"/>
                  <a:pt x="1565378" y="78269"/>
                </a:cubicBezTo>
                <a:lnTo>
                  <a:pt x="1565378" y="704420"/>
                </a:lnTo>
                <a:cubicBezTo>
                  <a:pt x="1565378" y="747647"/>
                  <a:pt x="1530336" y="782689"/>
                  <a:pt x="1487109" y="782689"/>
                </a:cubicBezTo>
                <a:lnTo>
                  <a:pt x="78269" y="782689"/>
                </a:lnTo>
                <a:cubicBezTo>
                  <a:pt x="35042" y="782689"/>
                  <a:pt x="0" y="747647"/>
                  <a:pt x="0" y="704420"/>
                </a:cubicBezTo>
                <a:lnTo>
                  <a:pt x="0" y="7826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54" tIns="34354" rIns="34354" bIns="3435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2020 4.878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ELECTRIC POWER</a:t>
            </a:r>
            <a:endParaRPr lang="es-BO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32335" y="984417"/>
            <a:ext cx="216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DEMAND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130366" y="973299"/>
            <a:ext cx="216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EXPORTS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ás 2"/>
          <p:cNvSpPr/>
          <p:nvPr/>
        </p:nvSpPr>
        <p:spPr>
          <a:xfrm>
            <a:off x="5649335" y="1438251"/>
            <a:ext cx="472022" cy="439224"/>
          </a:xfrm>
          <a:prstGeom prst="mathPlus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Igual que 3"/>
          <p:cNvSpPr/>
          <p:nvPr/>
        </p:nvSpPr>
        <p:spPr>
          <a:xfrm>
            <a:off x="2789376" y="1423530"/>
            <a:ext cx="538242" cy="439224"/>
          </a:xfrm>
          <a:prstGeom prst="mathEqual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1340" y="377377"/>
            <a:ext cx="765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 USAGE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541858" y="75077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(MILLION HECTARES)</a:t>
            </a:r>
            <a:endParaRPr lang="es-B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9851" y="5735904"/>
            <a:ext cx="409508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B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9359" y="5683744"/>
            <a:ext cx="2432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es-B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endParaRPr lang="es-B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44"/>
          <p:cNvSpPr txBox="1"/>
          <p:nvPr/>
        </p:nvSpPr>
        <p:spPr>
          <a:xfrm>
            <a:off x="2391786" y="5719673"/>
            <a:ext cx="409508" cy="180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B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45"/>
          <p:cNvSpPr txBox="1"/>
          <p:nvPr/>
        </p:nvSpPr>
        <p:spPr>
          <a:xfrm>
            <a:off x="2801294" y="5667513"/>
            <a:ext cx="2432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Illegal</a:t>
            </a:r>
            <a:r>
              <a:rPr lang="es-B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deforestation</a:t>
            </a:r>
            <a:endParaRPr lang="es-B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27"/>
          <p:cNvSpPr txBox="1"/>
          <p:nvPr/>
        </p:nvSpPr>
        <p:spPr>
          <a:xfrm>
            <a:off x="4441560" y="5719673"/>
            <a:ext cx="409508" cy="180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s-B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28"/>
          <p:cNvSpPr txBox="1"/>
          <p:nvPr/>
        </p:nvSpPr>
        <p:spPr>
          <a:xfrm>
            <a:off x="4851068" y="5667513"/>
            <a:ext cx="3095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Expanded</a:t>
            </a:r>
            <a:r>
              <a:rPr lang="es-B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cultivated</a:t>
            </a:r>
            <a:r>
              <a:rPr lang="es-B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B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livestocking</a:t>
            </a:r>
            <a:r>
              <a:rPr lang="es-B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lang="es-B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46"/>
          <p:cNvSpPr txBox="1"/>
          <p:nvPr/>
        </p:nvSpPr>
        <p:spPr>
          <a:xfrm>
            <a:off x="309850" y="6175426"/>
            <a:ext cx="409508" cy="1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B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47"/>
          <p:cNvSpPr txBox="1"/>
          <p:nvPr/>
        </p:nvSpPr>
        <p:spPr>
          <a:xfrm>
            <a:off x="719358" y="6123266"/>
            <a:ext cx="2432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Reforestation</a:t>
            </a:r>
            <a:endParaRPr lang="es-B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" y="1305000"/>
            <a:ext cx="9107358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000"/>
            <a:ext cx="9107357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05000"/>
            <a:ext cx="9107358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" y="1305000"/>
            <a:ext cx="9107358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upo 18"/>
          <p:cNvGrpSpPr/>
          <p:nvPr/>
        </p:nvGrpSpPr>
        <p:grpSpPr>
          <a:xfrm>
            <a:off x="7126941" y="1667435"/>
            <a:ext cx="1107533" cy="1102659"/>
            <a:chOff x="7126941" y="1667435"/>
            <a:chExt cx="1107533" cy="1102659"/>
          </a:xfrm>
        </p:grpSpPr>
        <p:sp>
          <p:nvSpPr>
            <p:cNvPr id="20" name="Cerrar llave 19"/>
            <p:cNvSpPr/>
            <p:nvPr/>
          </p:nvSpPr>
          <p:spPr>
            <a:xfrm>
              <a:off x="7126941" y="1667435"/>
              <a:ext cx="161365" cy="1102659"/>
            </a:xfrm>
            <a:prstGeom prst="rightBrace">
              <a:avLst>
                <a:gd name="adj1" fmla="val 56212"/>
                <a:gd name="adj2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306627" y="2080264"/>
              <a:ext cx="927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4,5 MM Ha</a:t>
              </a:r>
              <a:endParaRPr lang="es-E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9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" y="2255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SECTORIAL POLICIES – NATIONAL DEVELOPMENT PLAN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92641" y="609495"/>
            <a:ext cx="215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objectives: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101238"/>
              </p:ext>
            </p:extLst>
          </p:nvPr>
        </p:nvGraphicFramePr>
        <p:xfrm>
          <a:off x="312712" y="1366543"/>
          <a:ext cx="8613453" cy="497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44227" y="1003511"/>
            <a:ext cx="562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devoted</a:t>
            </a:r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crops</a:t>
            </a:r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s-B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A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es-A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Hectares</a:t>
            </a:r>
            <a:r>
              <a:rPr lang="es-AR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x-none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80108" y="6034652"/>
            <a:ext cx="5344359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</a:t>
            </a:r>
            <a:r>
              <a:rPr lang="x-none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MX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Ministerio de Desarrollo Rural y Tierras</a:t>
            </a:r>
            <a:endParaRPr lang="x-none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</a:t>
            </a:r>
            <a:r>
              <a:rPr lang="x-none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</a:t>
            </a:r>
            <a:r>
              <a:rPr lang="x-non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Análisis de Políticas Sociales y Económicas - UDAPE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" y="2255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SECTORIAL POLICIES – NATIONAL DEVELOPMENT PLAN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92641" y="609495"/>
            <a:ext cx="215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objectives: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" y="888144"/>
            <a:ext cx="532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crops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A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Thousand</a:t>
            </a:r>
            <a:r>
              <a:rPr lang="es-A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metric</a:t>
            </a:r>
            <a:r>
              <a:rPr lang="es-A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s-AR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x-none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783472"/>
              </p:ext>
            </p:extLst>
          </p:nvPr>
        </p:nvGraphicFramePr>
        <p:xfrm>
          <a:off x="102136" y="1373893"/>
          <a:ext cx="8659298" cy="50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812541"/>
              </p:ext>
            </p:extLst>
          </p:nvPr>
        </p:nvGraphicFramePr>
        <p:xfrm>
          <a:off x="279614" y="1165256"/>
          <a:ext cx="8544430" cy="5037738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422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2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27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766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07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MAMS </a:t>
                      </a:r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(CGE)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MACEPES (CGE)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MAMS II </a:t>
                      </a:r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(CGE)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CGE-OSEMOSYS/LEAP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7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Workshops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38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</a:t>
                      </a:r>
                      <a:r>
                        <a:rPr lang="es-ES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</a:t>
                      </a:r>
                      <a:endParaRPr lang="es-ES" sz="16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s-ES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trained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37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Invited</a:t>
                      </a:r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Institutions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UDAPE</a:t>
                      </a: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UDAPE</a:t>
                      </a: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UDAPE</a:t>
                      </a: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UDAPE, BCB, MEFP, INE, MHE, </a:t>
                      </a:r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CNDC, </a:t>
                      </a:r>
                    </a:p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YPFB</a:t>
                      </a:r>
                    </a:p>
                  </a:txBody>
                  <a:tcPr marL="8177" marR="8177" marT="817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36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marL="93663" indent="0" algn="ctr" fontAlgn="ctr"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es-ES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MDGs</a:t>
                      </a:r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r>
                        <a:rPr lang="es-ES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Book: “</a:t>
                      </a:r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Análisis de simulaciones ODM”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marL="93663" indent="0" algn="ctr" fontAlgn="ctr"/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marL="93663" indent="0" algn="ctr" fontAlgn="ctr"/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s-ES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</a:t>
                      </a:r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93663" indent="0" algn="ctr" fontAlgn="ctr"/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tc>
                  <a:txBody>
                    <a:bodyPr/>
                    <a:lstStyle/>
                    <a:p>
                      <a:pPr marL="93663" indent="0" algn="ctr" fontAlgn="ctr"/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 </a:t>
                      </a:r>
                      <a:r>
                        <a:rPr lang="es-ES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</a:t>
                      </a:r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93663" indent="0" algn="ctr" fontAlgn="ctr"/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  <a:p>
                      <a:pPr marL="93663" indent="0" algn="ctr" fontAlgn="ctr"/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ES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Drafts</a:t>
                      </a:r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7" marR="8177" marT="8177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41340" y="377377"/>
            <a:ext cx="765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MODELLING EXPERIENCES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311965" y="355889"/>
            <a:ext cx="638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9400" y="1622839"/>
            <a:ext cx="8420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INFORMATION.….……………………………………...……………3</a:t>
            </a:r>
          </a:p>
          <a:p>
            <a:pPr algn="r"/>
            <a:endParaRPr lang="es-BO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B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CLIMATE AND GEOGRAPHY..………………………………..….……….. </a:t>
            </a:r>
            <a:r>
              <a:rPr lang="es-B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r"/>
            <a:endParaRPr lang="es-BO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B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 ………………</a:t>
            </a:r>
            <a:r>
              <a:rPr lang="es-B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……………..……….……………..………….……. 7</a:t>
            </a:r>
          </a:p>
          <a:p>
            <a:pPr algn="r"/>
            <a:endParaRPr lang="es-BO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BO" sz="2000" b="1" dirty="0">
                <a:latin typeface="Arial" panose="020B0604020202020204" pitchFamily="34" charset="0"/>
                <a:cs typeface="Arial" panose="020B0604020202020204" pitchFamily="34" charset="0"/>
              </a:rPr>
              <a:t>LAND </a:t>
            </a:r>
            <a:r>
              <a:rPr lang="es-B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…………………….…………………………………........……..……. </a:t>
            </a:r>
            <a:r>
              <a:rPr lang="es-BO" sz="2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BO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BO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BO" sz="2000" b="1" dirty="0">
                <a:latin typeface="Arial" panose="020B0604020202020204" pitchFamily="34" charset="0"/>
                <a:cs typeface="Arial" panose="020B0604020202020204" pitchFamily="34" charset="0"/>
              </a:rPr>
              <a:t>WATER AVAILABILITY </a:t>
            </a:r>
            <a:r>
              <a:rPr lang="es-B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.….………………………..………......…………….</a:t>
            </a:r>
            <a:r>
              <a:rPr lang="es-B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r"/>
            <a:endParaRPr lang="es-B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B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SECTORIAL POLICIES (PDES</a:t>
            </a:r>
            <a:r>
              <a:rPr lang="es-B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)…………………………………….......…10</a:t>
            </a:r>
            <a:endParaRPr lang="es-BO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BO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B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MODELLING EXPERIENCES</a:t>
            </a:r>
            <a:r>
              <a:rPr lang="es-B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………………………………….…....…….15</a:t>
            </a:r>
            <a:endParaRPr lang="es-BO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11965" y="349814"/>
            <a:ext cx="638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INFORMATION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3" y="1297915"/>
            <a:ext cx="1427923" cy="2286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015409" y="1297915"/>
            <a:ext cx="4850293" cy="23083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2016 estimates: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10,985,059 people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Density: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persons per square kilometer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Scarcity of water: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low to medium</a:t>
            </a:r>
          </a:p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s-BO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GDP growth in 2016: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4.26%</a:t>
            </a:r>
          </a:p>
          <a:p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</a:t>
            </a:r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 GDP:</a:t>
            </a:r>
            <a:r>
              <a:rPr lang="es-BO" dirty="0" smtClean="0">
                <a:latin typeface="Arial" panose="020B0604020202020204" pitchFamily="34" charset="0"/>
                <a:cs typeface="Arial" panose="020B0604020202020204" pitchFamily="34" charset="0"/>
              </a:rPr>
              <a:t> USD3.100</a:t>
            </a:r>
          </a:p>
          <a:p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 Gas in Total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Exports</a:t>
            </a:r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BO" dirty="0" smtClean="0">
                <a:latin typeface="Arial" panose="020B0604020202020204" pitchFamily="34" charset="0"/>
                <a:cs typeface="Arial" panose="020B0604020202020204" pitchFamily="34" charset="0"/>
              </a:rPr>
              <a:t>Aprox. 45%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1912" y="4062362"/>
            <a:ext cx="3498576" cy="14773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201: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Poverty-Inequalities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Moderate Poverty Rate: 38.6%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Extreme Poverty Rate: 16,8%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Gini: 0,46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-19881" y="5995813"/>
            <a:ext cx="5327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s-B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BO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Statistic</a:t>
            </a:r>
            <a:r>
              <a:rPr lang="es-B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B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BO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es-B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UDAPE.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571500" y="1452401"/>
            <a:ext cx="1409700" cy="64310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606535" y="2502622"/>
            <a:ext cx="1525820" cy="4416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376" y="1233694"/>
            <a:ext cx="1913450" cy="1775386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976" y="3604344"/>
            <a:ext cx="4899726" cy="27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77201" y="343862"/>
            <a:ext cx="638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101" t="6395" r="3765" b="6140"/>
          <a:stretch/>
        </p:blipFill>
        <p:spPr>
          <a:xfrm>
            <a:off x="0" y="1004266"/>
            <a:ext cx="7328649" cy="5352085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6992471" y="1119055"/>
            <a:ext cx="2151529" cy="3416320"/>
          </a:xfrm>
          <a:prstGeom prst="roundRect">
            <a:avLst>
              <a:gd name="adj" fmla="val 854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/>
          <p:cNvSpPr txBox="1"/>
          <p:nvPr/>
        </p:nvSpPr>
        <p:spPr>
          <a:xfrm>
            <a:off x="7092396" y="1119055"/>
            <a:ext cx="20516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Landlocked country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Rugged Andes Mountains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Highland plateau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Hills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Lowland plains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77201" y="343862"/>
            <a:ext cx="638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CLIMATE: TEMPERATURE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56" y="1059632"/>
            <a:ext cx="4381450" cy="528467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321" y="1126060"/>
            <a:ext cx="40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DRY SEASON</a:t>
            </a:r>
          </a:p>
          <a:p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(June,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75967" y="1671827"/>
            <a:ext cx="186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(°C)</a:t>
            </a:r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976" y="1059632"/>
            <a:ext cx="4382120" cy="529671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718771" y="1125334"/>
            <a:ext cx="4207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HUMID SEASON </a:t>
            </a:r>
          </a:p>
          <a:p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057026" y="1671827"/>
            <a:ext cx="186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(°C)</a:t>
            </a:r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95255" y="6102962"/>
            <a:ext cx="2363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SENAMHI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77201" y="343862"/>
            <a:ext cx="638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CLIMATE: RAINFALL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75967" y="1671827"/>
            <a:ext cx="186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(°C)</a:t>
            </a:r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41" y="1262971"/>
            <a:ext cx="4510805" cy="4932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/>
          <p:cNvSpPr txBox="1"/>
          <p:nvPr/>
        </p:nvSpPr>
        <p:spPr>
          <a:xfrm>
            <a:off x="1539688" y="923600"/>
            <a:ext cx="4034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ANUAL RAINFALL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84567" y="6116456"/>
            <a:ext cx="2363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GeoBolivia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983946" y="1334207"/>
            <a:ext cx="2743196" cy="3693320"/>
          </a:xfrm>
          <a:prstGeom prst="roundRect">
            <a:avLst>
              <a:gd name="adj" fmla="val 854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>
            <a:off x="6083870" y="1334207"/>
            <a:ext cx="25491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Valleys and tropical areas.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Northwest and northern regions 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chance to experience floods (northern Bolivia)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chance to experience droughts (southern regions)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19541" y="312007"/>
            <a:ext cx="638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090094"/>
              </p:ext>
            </p:extLst>
          </p:nvPr>
        </p:nvGraphicFramePr>
        <p:xfrm>
          <a:off x="2199471" y="1021558"/>
          <a:ext cx="6545565" cy="291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407256"/>
              </p:ext>
            </p:extLst>
          </p:nvPr>
        </p:nvGraphicFramePr>
        <p:xfrm>
          <a:off x="242047" y="4000494"/>
          <a:ext cx="3925740" cy="235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607989"/>
              </p:ext>
            </p:extLst>
          </p:nvPr>
        </p:nvGraphicFramePr>
        <p:xfrm>
          <a:off x="4819660" y="4000494"/>
          <a:ext cx="3920928" cy="235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Flecha derecha 11"/>
          <p:cNvSpPr/>
          <p:nvPr/>
        </p:nvSpPr>
        <p:spPr>
          <a:xfrm>
            <a:off x="4183009" y="4558553"/>
            <a:ext cx="672353" cy="605118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343776" y="1062318"/>
            <a:ext cx="1748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Megawatts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1340" y="377377"/>
            <a:ext cx="765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 USAGE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541858" y="75077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(SQUARED KILOMETERS)</a:t>
            </a:r>
            <a:endParaRPr lang="es-B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204818"/>
              </p:ext>
            </p:extLst>
          </p:nvPr>
        </p:nvGraphicFramePr>
        <p:xfrm>
          <a:off x="541855" y="1564294"/>
          <a:ext cx="7859241" cy="3868320"/>
        </p:xfrm>
        <a:graphic>
          <a:graphicData uri="http://schemas.openxmlformats.org/drawingml/2006/table">
            <a:tbl>
              <a:tblPr/>
              <a:tblGrid>
                <a:gridCol w="3311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5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1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3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COVERAGE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5">
                      <a:fgClr>
                        <a:srgbClr val="008080"/>
                      </a:fgClr>
                      <a:bgClr>
                        <a:srgbClr val="008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AREA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5">
                      <a:fgClr>
                        <a:srgbClr val="008080"/>
                      </a:fgClr>
                      <a:bgClr>
                        <a:srgbClr val="008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5">
                      <a:fgClr>
                        <a:srgbClr val="008080"/>
                      </a:fgClr>
                      <a:bgClr>
                        <a:srgbClr val="008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Dense forest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527.083     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48,8 </a:t>
                      </a:r>
                    </a:p>
                  </a:txBody>
                  <a:tcPr marL="17597" marR="17597" marT="17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Thin forest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64.459     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6,0 </a:t>
                      </a:r>
                    </a:p>
                  </a:txBody>
                  <a:tcPr marL="17597" marR="17597" marT="17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Shrubbery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66.921     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6,2 </a:t>
                      </a:r>
                    </a:p>
                  </a:txBody>
                  <a:tcPr marL="17597" marR="17597" marT="17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Herbaceous vegetation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190.362     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17,6 </a:t>
                      </a:r>
                    </a:p>
                  </a:txBody>
                  <a:tcPr marL="17597" marR="17597" marT="17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Scattered vegetation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132.871     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12,3 </a:t>
                      </a:r>
                    </a:p>
                  </a:txBody>
                  <a:tcPr marL="17597" marR="17597" marT="17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Anthropic area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56.273     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5,2 </a:t>
                      </a:r>
                    </a:p>
                  </a:txBody>
                  <a:tcPr marL="17597" marR="17597" marT="17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Uncovered area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26.977     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2,5 </a:t>
                      </a:r>
                    </a:p>
                  </a:txBody>
                  <a:tcPr marL="17597" marR="17597" marT="17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999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 bodies and streams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14.861     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1,4 </a:t>
                      </a:r>
                    </a:p>
                  </a:txBody>
                  <a:tcPr marL="17597" marR="17597" marT="17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Snowfields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568     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0,1 </a:t>
                      </a:r>
                    </a:p>
                  </a:txBody>
                  <a:tcPr marL="17597" marR="17597" marT="17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9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1.080.375     </a:t>
                      </a:r>
                    </a:p>
                  </a:txBody>
                  <a:tcPr marL="17597" marR="17597" marT="17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9A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97" marR="17597" marT="17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8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260724" y="351577"/>
            <a:ext cx="8641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BO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WATER AVAILABILITY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17769" t="4238" r="19680" b="4064"/>
          <a:stretch/>
        </p:blipFill>
        <p:spPr>
          <a:xfrm>
            <a:off x="260724" y="981635"/>
            <a:ext cx="5382929" cy="587636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40" y="1504420"/>
            <a:ext cx="476190" cy="714343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991407" y="1386989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High</a:t>
            </a: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022784" y="1889011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Low</a:t>
            </a:r>
            <a:endParaRPr lang="es-MX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2406-BB25-4192-AA8C-D0364044DBC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ángulo redondeado 8"/>
          <p:cNvSpPr/>
          <p:nvPr/>
        </p:nvSpPr>
        <p:spPr>
          <a:xfrm>
            <a:off x="5983946" y="1334207"/>
            <a:ext cx="2823878" cy="1477328"/>
          </a:xfrm>
          <a:prstGeom prst="roundRect">
            <a:avLst>
              <a:gd name="adj" fmla="val 854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6083870" y="1334207"/>
            <a:ext cx="2723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Drinking water coverage (2014):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Urban 92%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Rural 66%</a:t>
            </a:r>
          </a:p>
        </p:txBody>
      </p:sp>
    </p:spTree>
    <p:extLst>
      <p:ext uri="{BB962C8B-B14F-4D97-AF65-F5344CB8AC3E}">
        <p14:creationId xmlns:p14="http://schemas.microsoft.com/office/powerpoint/2010/main" val="30059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1360</TotalTime>
  <Words>620</Words>
  <Application>Microsoft Office PowerPoint</Application>
  <PresentationFormat>Presentación en pantalla (4:3)</PresentationFormat>
  <Paragraphs>259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Mache Velázquez</dc:creator>
  <cp:lastModifiedBy>Mache Velázquez</cp:lastModifiedBy>
  <cp:revision>165</cp:revision>
  <dcterms:created xsi:type="dcterms:W3CDTF">2016-08-22T15:06:20Z</dcterms:created>
  <dcterms:modified xsi:type="dcterms:W3CDTF">2017-06-10T02:51:21Z</dcterms:modified>
</cp:coreProperties>
</file>