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6" r:id="rId4"/>
    <p:sldId id="263" r:id="rId5"/>
    <p:sldId id="265" r:id="rId6"/>
    <p:sldId id="264" r:id="rId7"/>
    <p:sldId id="256" r:id="rId8"/>
    <p:sldId id="257" r:id="rId9"/>
    <p:sldId id="262" r:id="rId10"/>
    <p:sldId id="25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files\desktop2016-17I-II\itali%20ClEW%20model\tomoohon%20goliin%20u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files\desktop2016-17I-II\itali%20ClEW%20model\tomookhon%20nuu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981038088801227"/>
          <c:w val="1"/>
          <c:h val="0.76449916477635826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019855156994271"/>
                  <c:y val="-0.265514906238488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 thermal power station</a:t>
                    </a:r>
                    <a:br>
                      <a:rPr lang="en-US"/>
                    </a:br>
                    <a:r>
                      <a:rPr lang="en-US"/>
                      <a:t>81%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605996812728143E-2"/>
                  <c:y val="0.1563961825878995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Imports</a:t>
                    </a:r>
                    <a:br>
                      <a:rPr lang="en-US" b="1"/>
                    </a:br>
                    <a:r>
                      <a:rPr lang="en-US" b="1"/>
                      <a:t>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928496132738696"/>
                  <c:y val="-2.823061469000641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Hydro-electric power station</a:t>
                    </a:r>
                    <a:br>
                      <a:rPr lang="en-US" sz="1400" b="1" i="0" u="none" strike="noStrike" baseline="0" dirty="0" smtClean="0"/>
                    </a:br>
                    <a:r>
                      <a:rPr lang="en-US" sz="1400" b="1" i="0" u="none" strike="noStrike" baseline="0" dirty="0" smtClean="0"/>
                      <a:t>3%</a:t>
                    </a:r>
                    <a:endParaRPr lang="en-US" sz="1400" b="1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807594920507339E-2"/>
                  <c:y val="-7.00529495235495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="1" i="0" u="none" strike="noStrike" baseline="0" dirty="0" smtClean="0"/>
                      <a:t>DIESEL;</a:t>
                    </a:r>
                    <a:br>
                      <a:rPr lang="en-US" sz="1800" b="1" i="0" u="none" strike="noStrike" baseline="0" dirty="0" smtClean="0"/>
                    </a:br>
                    <a:r>
                      <a:rPr lang="en-US" sz="1800" b="1" i="0" u="none" strike="noStrike" baseline="0" dirty="0" smtClean="0"/>
                      <a:t>8%</a:t>
                    </a:r>
                    <a:endParaRPr lang="en-US" sz="1800" b="1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671223768187413"/>
                  <c:y val="3.516924294324802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Sun and Wind</a:t>
                    </a:r>
                    <a:br>
                      <a:rPr lang="en-US"/>
                    </a:br>
                    <a:r>
                      <a:rPr lang="en-US"/>
                      <a:t>0.16%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CHP!$B$137:$B$141</c:f>
              <c:strCache>
                <c:ptCount val="5"/>
                <c:pt idx="0">
                  <c:v>CHP Coal fired </c:v>
                </c:pt>
                <c:pt idx="1">
                  <c:v>Import</c:v>
                </c:pt>
                <c:pt idx="2">
                  <c:v>Hydropower</c:v>
                </c:pt>
                <c:pt idx="3">
                  <c:v>Disel generators</c:v>
                </c:pt>
                <c:pt idx="4">
                  <c:v>Solar &amp; Wind</c:v>
                </c:pt>
              </c:strCache>
            </c:strRef>
          </c:cat>
          <c:val>
            <c:numRef>
              <c:f>CHP!$C$137:$C$141</c:f>
              <c:numCache>
                <c:formatCode>General</c:formatCode>
                <c:ptCount val="5"/>
                <c:pt idx="0" formatCode="0.00">
                  <c:v>855.7</c:v>
                </c:pt>
                <c:pt idx="1">
                  <c:v>84.5</c:v>
                </c:pt>
                <c:pt idx="2">
                  <c:v>27.75</c:v>
                </c:pt>
                <c:pt idx="3">
                  <c:v>88</c:v>
                </c:pt>
                <c:pt idx="4">
                  <c:v>1.7000000000000015</c:v>
                </c:pt>
              </c:numCache>
            </c:numRef>
          </c:val>
        </c:ser>
        <c:ser>
          <c:idx val="1"/>
          <c:order val="1"/>
          <c:explosion val="4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CHP!$B$137:$B$141</c:f>
              <c:strCache>
                <c:ptCount val="5"/>
                <c:pt idx="0">
                  <c:v>CHP Coal fired </c:v>
                </c:pt>
                <c:pt idx="1">
                  <c:v>Import</c:v>
                </c:pt>
                <c:pt idx="2">
                  <c:v>Hydropower</c:v>
                </c:pt>
                <c:pt idx="3">
                  <c:v>Disel generators</c:v>
                </c:pt>
                <c:pt idx="4">
                  <c:v>Solar &amp; Wind</c:v>
                </c:pt>
              </c:strCache>
            </c:strRef>
          </c:cat>
          <c:val>
            <c:numRef>
              <c:f>CHP!$D$137:$D$141</c:f>
              <c:numCache>
                <c:formatCode>0.00%</c:formatCode>
                <c:ptCount val="5"/>
                <c:pt idx="0">
                  <c:v>0.80905781685813083</c:v>
                </c:pt>
                <c:pt idx="1">
                  <c:v>7.9894104855103745E-2</c:v>
                </c:pt>
                <c:pt idx="2">
                  <c:v>2.6237413132888951E-2</c:v>
                </c:pt>
                <c:pt idx="3">
                  <c:v>8.3203328133125587E-2</c:v>
                </c:pt>
                <c:pt idx="4">
                  <c:v>1.607337020753565E-3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112274853531779E-2"/>
          <c:y val="8.9215443557381424E-2"/>
          <c:w val="0.89059755683888286"/>
          <c:h val="0.8618175341064426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"/>
                  <c:y val="-0.1768954320449364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Industrial applications (40.69%)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70470010693124"/>
                  <c:y val="-5.6122862692425885E-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Transport and</a:t>
                    </a:r>
                    <a:br>
                      <a:rPr lang="en-US" sz="1400" b="1" i="0" u="none" strike="noStrike" baseline="0" dirty="0" smtClean="0"/>
                    </a:br>
                    <a:r>
                      <a:rPr lang="en-US" sz="1400" b="1" i="0" u="none" strike="noStrike" baseline="0" dirty="0" smtClean="0"/>
                      <a:t>Contact</a:t>
                    </a:r>
                    <a:br>
                      <a:rPr lang="en-US" sz="1400" b="1" i="0" u="none" strike="noStrike" baseline="0" dirty="0" smtClean="0"/>
                    </a:br>
                    <a:r>
                      <a:rPr lang="en-US" sz="1400" b="1" i="0" u="none" strike="noStrike" baseline="0" dirty="0" smtClean="0"/>
                      <a:t>(3.07%)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25919954436763E-2"/>
                  <c:y val="-1.4797420354296988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Agriculture (0.78%)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349830874422028E-2"/>
                  <c:y val="-5.8551384487438338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Household consumption</a:t>
                    </a:r>
                    <a:br>
                      <a:rPr lang="en-US" sz="1400" b="1" i="0" u="none" strike="noStrike" baseline="0" dirty="0" smtClean="0"/>
                    </a:br>
                    <a:r>
                      <a:rPr lang="en-US" sz="1400" b="1" i="0" u="none" strike="noStrike" baseline="0" dirty="0" smtClean="0"/>
                      <a:t>(17.68%)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8.03195387817032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Other * (3.47%)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802825925817352E-4"/>
                  <c:y val="-0.1963408446354203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Transmission and distribution losses</a:t>
                    </a:r>
                    <a:br>
                      <a:rPr lang="en-US" sz="1400" b="1" i="0" u="none" strike="noStrike" baseline="0" dirty="0" smtClean="0"/>
                    </a:br>
                    <a:r>
                      <a:rPr lang="en-US" sz="1400" b="1" i="0" u="none" strike="noStrike" baseline="0" dirty="0" smtClean="0"/>
                      <a:t>(18.38%)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315266341323238E-2"/>
                  <c:y val="6.5146579804560459E-4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The plant's internal needs (15.56%)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999602159228435E-2"/>
                  <c:y val="-2.5802013091056467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i="0" u="none" strike="noStrike" baseline="0" dirty="0" smtClean="0"/>
                      <a:t>Exports (0.38%)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           Industry and construction</c:v>
                </c:pt>
                <c:pt idx="1">
                  <c:v>          Transport and communication</c:v>
                </c:pt>
                <c:pt idx="2">
                  <c:v>          Agriculture </c:v>
                </c:pt>
                <c:pt idx="3">
                  <c:v>           Household and Communal housing</c:v>
                </c:pt>
                <c:pt idx="4">
                  <c:v>          Other</c:v>
                </c:pt>
                <c:pt idx="5">
                  <c:v> Losses in transmission and distribution</c:v>
                </c:pt>
                <c:pt idx="6">
                  <c:v>Station internal use</c:v>
                </c:pt>
                <c:pt idx="7">
                  <c:v>Export</c:v>
                </c:pt>
              </c:strCache>
            </c:strRef>
          </c:cat>
          <c:val>
            <c:numRef>
              <c:f>Sheet1!$C$11:$C$18</c:f>
              <c:numCache>
                <c:formatCode>0.00%</c:formatCode>
                <c:ptCount val="8"/>
                <c:pt idx="0">
                  <c:v>0.45689761647954591</c:v>
                </c:pt>
                <c:pt idx="1">
                  <c:v>3.0662724151036977E-2</c:v>
                </c:pt>
                <c:pt idx="2">
                  <c:v>7.7770875525579094E-3</c:v>
                </c:pt>
                <c:pt idx="3">
                  <c:v>0.17682044286045306</c:v>
                </c:pt>
                <c:pt idx="4">
                  <c:v>6.4663764765590992E-2</c:v>
                </c:pt>
                <c:pt idx="5">
                  <c:v>0.10382790243437658</c:v>
                </c:pt>
                <c:pt idx="6">
                  <c:v>0.15558377399838028</c:v>
                </c:pt>
                <c:pt idx="7">
                  <c:v>3.7873374303273124E-3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river </a:t>
            </a:r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length, km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947189026460596"/>
          <c:y val="1.0789390919342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52967416368301E-3"/>
                  <c:y val="-0.114713694080666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Data!$B$2:$B$17</c:f>
              <c:strCache>
                <c:ptCount val="16"/>
                <c:pt idx="0">
                  <c:v>Orkhon</c:v>
                </c:pt>
                <c:pt idx="1">
                  <c:v>Kherlen</c:v>
                </c:pt>
                <c:pt idx="2">
                  <c:v>Tuul</c:v>
                </c:pt>
                <c:pt idx="3">
                  <c:v>Zavkhan</c:v>
                </c:pt>
                <c:pt idx="4">
                  <c:v>Selenge</c:v>
                </c:pt>
                <c:pt idx="5">
                  <c:v>Tes</c:v>
                </c:pt>
                <c:pt idx="6">
                  <c:v>Khovd</c:v>
                </c:pt>
                <c:pt idx="7">
                  <c:v>Eg</c:v>
                </c:pt>
                <c:pt idx="8">
                  <c:v>Ider</c:v>
                </c:pt>
                <c:pt idx="9">
                  <c:v>Delger</c:v>
                </c:pt>
                <c:pt idx="10">
                  <c:v>Ongi</c:v>
                </c:pt>
                <c:pt idx="11">
                  <c:v>Khanui</c:v>
                </c:pt>
                <c:pt idx="12">
                  <c:v>Chuluut</c:v>
                </c:pt>
                <c:pt idx="13">
                  <c:v>Yoroo</c:v>
                </c:pt>
                <c:pt idx="14">
                  <c:v>Onon</c:v>
                </c:pt>
                <c:pt idx="15">
                  <c:v>Kharaa</c:v>
                </c:pt>
              </c:strCache>
            </c:strRef>
          </c:cat>
          <c:val>
            <c:numRef>
              <c:f>Data!$C$2:$C$17</c:f>
              <c:numCache>
                <c:formatCode>#,##0</c:formatCode>
                <c:ptCount val="16"/>
                <c:pt idx="0">
                  <c:v>1149</c:v>
                </c:pt>
                <c:pt idx="1">
                  <c:v>1163</c:v>
                </c:pt>
                <c:pt idx="2">
                  <c:v>871</c:v>
                </c:pt>
                <c:pt idx="3">
                  <c:v>776</c:v>
                </c:pt>
                <c:pt idx="4">
                  <c:v>1095</c:v>
                </c:pt>
                <c:pt idx="5">
                  <c:v>806</c:v>
                </c:pt>
                <c:pt idx="6">
                  <c:v>596</c:v>
                </c:pt>
                <c:pt idx="7">
                  <c:v>509</c:v>
                </c:pt>
                <c:pt idx="8">
                  <c:v>466</c:v>
                </c:pt>
                <c:pt idx="9">
                  <c:v>440</c:v>
                </c:pt>
                <c:pt idx="10">
                  <c:v>401</c:v>
                </c:pt>
                <c:pt idx="11">
                  <c:v>400</c:v>
                </c:pt>
                <c:pt idx="12">
                  <c:v>479</c:v>
                </c:pt>
                <c:pt idx="13">
                  <c:v>388</c:v>
                </c:pt>
                <c:pt idx="14">
                  <c:v>517</c:v>
                </c:pt>
                <c:pt idx="15">
                  <c:v>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817840"/>
        <c:axId val="299818400"/>
      </c:barChart>
      <c:catAx>
        <c:axId val="29981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9818400"/>
        <c:crosses val="autoZero"/>
        <c:auto val="1"/>
        <c:lblAlgn val="ctr"/>
        <c:lblOffset val="100"/>
        <c:noMultiLvlLbl val="0"/>
      </c:catAx>
      <c:valAx>
        <c:axId val="2998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1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Mongolia's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km</a:t>
            </a:r>
            <a:r>
              <a:rPr lang="en-US" sz="2400" b="1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Data!$B$2:$B$7</c:f>
              <c:strCache>
                <c:ptCount val="6"/>
                <c:pt idx="0">
                  <c:v>Uvs</c:v>
                </c:pt>
                <c:pt idx="1">
                  <c:v>Khuvsgul</c:v>
                </c:pt>
                <c:pt idx="2">
                  <c:v>Khar us</c:v>
                </c:pt>
                <c:pt idx="3">
                  <c:v>Khyargas</c:v>
                </c:pt>
                <c:pt idx="4">
                  <c:v>Buir</c:v>
                </c:pt>
                <c:pt idx="5">
                  <c:v>Khar</c:v>
                </c:pt>
              </c:strCache>
            </c:strRef>
          </c:cat>
          <c:val>
            <c:numRef>
              <c:f>Data!$C$2:$C$7</c:f>
              <c:numCache>
                <c:formatCode>#,##0</c:formatCode>
                <c:ptCount val="6"/>
                <c:pt idx="0">
                  <c:v>3548</c:v>
                </c:pt>
                <c:pt idx="1">
                  <c:v>2768</c:v>
                </c:pt>
                <c:pt idx="2">
                  <c:v>1014</c:v>
                </c:pt>
                <c:pt idx="3">
                  <c:v>1350</c:v>
                </c:pt>
                <c:pt idx="4">
                  <c:v>630</c:v>
                </c:pt>
                <c:pt idx="5">
                  <c:v>560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9820640"/>
        <c:axId val="299821200"/>
      </c:barChart>
      <c:catAx>
        <c:axId val="2998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9821200"/>
        <c:crosses val="autoZero"/>
        <c:auto val="1"/>
        <c:lblAlgn val="ctr"/>
        <c:lblOffset val="100"/>
        <c:noMultiLvlLbl val="0"/>
      </c:catAx>
      <c:valAx>
        <c:axId val="29982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2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10D5-B20F-4215-88DA-F0FBACD94A4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EC63-9DDB-46A8-8B2D-C30594E6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336800" y="274639"/>
            <a:ext cx="9245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342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6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3279-C5A4-4668-AEDF-5502AD2AF4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2158B-AD1C-4B29-8194-DB5C610F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881130" y="2072927"/>
            <a:ext cx="9906000" cy="16710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MONGOLIA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Shape 171"/>
          <p:cNvSpPr>
            <a:spLocks noGrp="1"/>
          </p:cNvSpPr>
          <p:nvPr>
            <p:ph type="body" sz="quarter" idx="4294967295"/>
          </p:nvPr>
        </p:nvSpPr>
        <p:spPr>
          <a:xfrm>
            <a:off x="3171362" y="6023245"/>
            <a:ext cx="6400801" cy="3765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786384">
              <a:spcBef>
                <a:spcPts val="600"/>
              </a:spcBef>
              <a:buNone/>
              <a:defRPr sz="1548" b="1">
                <a:solidFill>
                  <a:srgbClr val="9A743A"/>
                </a:solidFill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786384">
              <a:spcBef>
                <a:spcPts val="300"/>
              </a:spcBef>
              <a:buNone/>
              <a:defRPr sz="1548" b="1">
                <a:solidFill>
                  <a:srgbClr val="9A743A"/>
                </a:solidFill>
              </a:defRPr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JUNE, </a:t>
            </a:r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mn-M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8" y="3937180"/>
            <a:ext cx="2890871" cy="20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ng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71" y="337761"/>
            <a:ext cx="3424584" cy="17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төрийн сүл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8" y="314888"/>
            <a:ext cx="2930064" cy="17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Чингисийн хөшө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40" y="3916494"/>
            <a:ext cx="2511380" cy="20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Хөвсгөл нуу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71" y="3895807"/>
            <a:ext cx="3424584" cy="20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04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0"/>
          <p:cNvSpPr txBox="1">
            <a:spLocks/>
          </p:cNvSpPr>
          <p:nvPr/>
        </p:nvSpPr>
        <p:spPr>
          <a:xfrm>
            <a:off x="1009918" y="2511265"/>
            <a:ext cx="10156065" cy="122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2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3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2772" y="1019241"/>
            <a:ext cx="5021688" cy="5471710"/>
          </a:xfrm>
        </p:spPr>
        <p:txBody>
          <a:bodyPr>
            <a:noAutofit/>
          </a:bodyPr>
          <a:lstStyle/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Population: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3 million</a:t>
            </a: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Huge territory</a:t>
            </a:r>
            <a:r>
              <a:rPr kumimoji="1"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1.56 </a:t>
            </a:r>
            <a:r>
              <a:rPr kumimoji="1" lang="en-US" altLang="en-US" sz="2400" dirty="0">
                <a:latin typeface="Times New Roman" panose="02020603050405020304" pitchFamily="18" charset="0"/>
              </a:rPr>
              <a:t>mln.sq.km (11 times bigger than </a:t>
            </a:r>
            <a:r>
              <a:rPr kumimoji="1" lang="en-US" altLang="en-US" sz="2400" dirty="0" err="1">
                <a:latin typeface="Times New Roman" panose="02020603050405020304" pitchFamily="18" charset="0"/>
              </a:rPr>
              <a:t>Nefal</a:t>
            </a:r>
            <a:r>
              <a:rPr kumimoji="1" lang="en-US" altLang="en-US" sz="2400" dirty="0">
                <a:latin typeface="Times New Roman" panose="02020603050405020304" pitchFamily="18" charset="0"/>
              </a:rPr>
              <a:t>, 4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kumimoji="1" lang="en-US" altLang="en-US" sz="2400" dirty="0">
                <a:latin typeface="Times New Roman" panose="02020603050405020304" pitchFamily="18" charset="0"/>
              </a:rPr>
              <a:t>times bigger than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Japan);</a:t>
            </a:r>
          </a:p>
          <a:p>
            <a:pPr algn="just"/>
            <a:r>
              <a:rPr kumimoji="1" lang="en-US" altLang="en-US" sz="2400" b="1" dirty="0">
                <a:latin typeface="Times New Roman" panose="02020603050405020304" pitchFamily="18" charset="0"/>
              </a:rPr>
              <a:t>Rich of natural resources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– Coking Coal, Copper, Gold</a:t>
            </a:r>
            <a:r>
              <a:rPr kumimoji="1" lang="en-US" altLang="en-US" sz="2400" dirty="0">
                <a:latin typeface="Times New Roman" panose="02020603050405020304" pitchFamily="18" charset="0"/>
              </a:rPr>
              <a:t>,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Uranium…</a:t>
            </a: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Average life expectancy: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70.9 in 2015</a:t>
            </a: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Poverty: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21.6% in 2014</a:t>
            </a:r>
            <a:endParaRPr kumimoji="1" lang="en-US" altLang="en-US" sz="2400" dirty="0">
              <a:latin typeface="Times New Roman" panose="02020603050405020304" pitchFamily="18" charset="0"/>
            </a:endParaRP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literacy rate: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97.6% in 2015</a:t>
            </a: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GDP per capita: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3,603.7 in 2016</a:t>
            </a:r>
          </a:p>
          <a:p>
            <a:pPr algn="just"/>
            <a:r>
              <a:rPr kumimoji="1" lang="en-US" altLang="en-US" sz="2400" b="1" dirty="0" smtClean="0">
                <a:latin typeface="Times New Roman" panose="02020603050405020304" pitchFamily="18" charset="0"/>
              </a:rPr>
              <a:t>Real GDP growth</a:t>
            </a:r>
            <a:r>
              <a:rPr kumimoji="1"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17.3</a:t>
            </a:r>
            <a:r>
              <a:rPr kumimoji="1" lang="en-US" altLang="en-US" sz="2400" dirty="0" smtClean="0">
                <a:latin typeface="Times New Roman" panose="02020603050405020304" pitchFamily="18" charset="0"/>
              </a:rPr>
              <a:t>% in 2011, 1.0 % in 2016</a:t>
            </a:r>
          </a:p>
          <a:p>
            <a:pPr algn="just"/>
            <a:endParaRPr kumimoji="1" lang="en-US" altLang="en-US" sz="2400" dirty="0" smtClean="0">
              <a:latin typeface="Times New Roman" panose="02020603050405020304" pitchFamily="18" charset="0"/>
            </a:endParaRPr>
          </a:p>
          <a:p>
            <a:pPr algn="just"/>
            <a:endParaRPr kumimoji="1" lang="en-US" altLang="en-US" sz="2400" dirty="0">
              <a:latin typeface="Times New Roman" panose="02020603050405020304" pitchFamily="18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kumimoji="1" lang="en-US" altLang="en-US" sz="2400" dirty="0" smtClean="0">
                <a:latin typeface="Times New Roman" panose="02020603050405020304" pitchFamily="18" charset="0"/>
              </a:rPr>
              <a:t>	</a:t>
            </a:r>
            <a:endParaRPr lang="en-US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1083635"/>
            <a:ext cx="6515682" cy="51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70"/>
          <p:cNvSpPr>
            <a:spLocks noGrp="1"/>
          </p:cNvSpPr>
          <p:nvPr>
            <p:ph type="title"/>
          </p:nvPr>
        </p:nvSpPr>
        <p:spPr>
          <a:xfrm>
            <a:off x="546278" y="38064"/>
            <a:ext cx="10156065" cy="12240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IMFORMATION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924" y="139095"/>
            <a:ext cx="3214098" cy="621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5" y="1433247"/>
            <a:ext cx="8768869" cy="5424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9" y="461076"/>
            <a:ext cx="2344648" cy="1641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80" y="4917790"/>
            <a:ext cx="3354512" cy="188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585" y="1955335"/>
            <a:ext cx="3270554" cy="2113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861" y="323046"/>
            <a:ext cx="3910692" cy="16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0"/>
          <p:cNvSpPr txBox="1">
            <a:spLocks/>
          </p:cNvSpPr>
          <p:nvPr/>
        </p:nvSpPr>
        <p:spPr>
          <a:xfrm>
            <a:off x="546278" y="38065"/>
            <a:ext cx="10156065" cy="899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2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 RESOURCES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ЦАХИЛГААН СТАН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17" y="4826808"/>
            <a:ext cx="2746770" cy="16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ЦАХИЛГААН СТАН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51" y="2949049"/>
            <a:ext cx="2755936" cy="17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17" y="937902"/>
            <a:ext cx="2746770" cy="18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70877"/>
              </p:ext>
            </p:extLst>
          </p:nvPr>
        </p:nvGraphicFramePr>
        <p:xfrm>
          <a:off x="1556534" y="1262818"/>
          <a:ext cx="5183313" cy="265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5990" y="763242"/>
            <a:ext cx="4839327" cy="499576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source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613" y="3665596"/>
            <a:ext cx="4532220" cy="514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energy consumption structure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193325"/>
              </p:ext>
            </p:extLst>
          </p:nvPr>
        </p:nvGraphicFramePr>
        <p:xfrm>
          <a:off x="1720265" y="4214377"/>
          <a:ext cx="5280915" cy="264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13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831861"/>
              </p:ext>
            </p:extLst>
          </p:nvPr>
        </p:nvGraphicFramePr>
        <p:xfrm>
          <a:off x="451659" y="482138"/>
          <a:ext cx="11285912" cy="588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0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10085"/>
              </p:ext>
            </p:extLst>
          </p:nvPr>
        </p:nvGraphicFramePr>
        <p:xfrm>
          <a:off x="382385" y="432262"/>
          <a:ext cx="11488190" cy="608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4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00201" y="713582"/>
            <a:ext cx="762080" cy="1648509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</a:t>
            </a:r>
            <a:endParaRPr lang="mn-MN" sz="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mn-M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mn-MN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02077" y="2362091"/>
            <a:ext cx="759764" cy="2681223"/>
          </a:xfrm>
          <a:prstGeom prst="rect">
            <a:avLst/>
          </a:prstGeom>
          <a:solidFill>
            <a:srgbClr val="0BA3D3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TERM</a:t>
            </a:r>
            <a:endParaRPr lang="mn-MN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mn-M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mn-MN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fontAlgn="base">
              <a:spcBef>
                <a:spcPct val="0"/>
              </a:spcBef>
            </a:pPr>
            <a:r>
              <a:rPr lang="mn-M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01359" y="457201"/>
            <a:ext cx="773719" cy="224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01938" y="5070271"/>
            <a:ext cx="747024" cy="163533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TERM</a:t>
            </a:r>
            <a:endParaRPr lang="mn-MN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mn-M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5078" y="457201"/>
            <a:ext cx="8142431" cy="1564328"/>
          </a:xfrm>
          <a:prstGeom prst="rect">
            <a:avLst/>
          </a:prstGeom>
          <a:solidFill>
            <a:srgbClr val="FF7C80"/>
          </a:soli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CONCEPT OF MONGOLIA</a:t>
            </a:r>
            <a:r>
              <a:rPr lang="mn-M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r>
              <a:rPr lang="mn-M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5078" y="2362200"/>
            <a:ext cx="8140521" cy="990600"/>
          </a:xfrm>
          <a:prstGeom prst="rect">
            <a:avLst/>
          </a:prstGeom>
          <a:solidFill>
            <a:srgbClr val="00B0F0"/>
          </a:solidFill>
          <a:ln w="38100">
            <a:solidFill>
              <a:srgbClr val="3609F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OF STATE</a:t>
            </a:r>
            <a:endParaRPr lang="mn-M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r>
              <a:rPr lang="mn-M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572001"/>
            <a:ext cx="8153398" cy="407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609F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PROGRAMM (</a:t>
            </a:r>
            <a:r>
              <a:rPr lang="mn-M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endParaRPr lang="mn-MN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88759" y="2407970"/>
            <a:ext cx="1676399" cy="46113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DEVELOPMENT POLICY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8513" y="3398367"/>
            <a:ext cx="8147086" cy="449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609F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ACTION PLAN (</a:t>
            </a:r>
            <a:r>
              <a:rPr lang="mn-M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1" y="3810001"/>
            <a:ext cx="8153398" cy="409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609F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FRAMEFORK</a:t>
            </a:r>
            <a:r>
              <a:rPr lang="mn-M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8593" y="4191000"/>
            <a:ext cx="8147005" cy="422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609F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MID-TERM INVESTMENT PROGRAMM (</a:t>
            </a:r>
            <a:r>
              <a:rPr lang="mn-M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YEARS)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88759" y="3436644"/>
            <a:ext cx="1676399" cy="15269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 ACTION PLANS</a:t>
            </a:r>
            <a:endParaRPr lang="mn-MN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348962" y="5723977"/>
            <a:ext cx="8153400" cy="490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MONETARY POLICY GUIDELINE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362199" y="5105400"/>
            <a:ext cx="8153400" cy="492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AND ECONOMIC GUIDELINE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362199" y="6325923"/>
            <a:ext cx="81534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mn-M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BUDGET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8807498" y="5127289"/>
            <a:ext cx="1676399" cy="11026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AND ECONOMIC GUIDELINE OF LOCAL GOVERNMENT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807498" y="6355547"/>
            <a:ext cx="1676399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BUDGET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88759" y="2912660"/>
            <a:ext cx="1676400" cy="44014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DEVELOPMENT POLICY</a:t>
            </a: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75078" y="2055435"/>
            <a:ext cx="6387923" cy="2611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LEVEL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775798" y="2064534"/>
            <a:ext cx="1739800" cy="2521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LEVEL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3276600" y="274639"/>
            <a:ext cx="7086600" cy="9445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3200" b="1" spc="-100">
                <a:solidFill>
                  <a:srgbClr val="000066"/>
                </a:solidFill>
              </a:defRP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MONGOLIA’S DEVELOPMENT VISION</a:t>
            </a:r>
            <a:endParaRPr lang="mn-MN" sz="2700" b="1" dirty="0">
              <a:solidFill>
                <a:srgbClr val="000066"/>
              </a:solidFill>
              <a:uFill>
                <a:solidFill>
                  <a:srgbClr val="499BC9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9937145" y="6406786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343" name="Shape 343"/>
          <p:cNvSpPr/>
          <p:nvPr/>
        </p:nvSpPr>
        <p:spPr>
          <a:xfrm>
            <a:off x="1637730" y="1511148"/>
            <a:ext cx="8840339" cy="229601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000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2030, Mongolia will</a:t>
            </a:r>
          </a:p>
          <a:p>
            <a:pPr>
              <a:defRPr sz="1600" i="1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  <a:defRPr>
                <a:solidFill>
                  <a:srgbClr val="000066"/>
                </a:solidFill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one of the leading MICs by per capita income</a:t>
            </a:r>
          </a:p>
          <a:p>
            <a:pPr marL="342900" indent="-342900" algn="just">
              <a:buFontTx/>
              <a:buChar char="-"/>
              <a:defRPr>
                <a:solidFill>
                  <a:srgbClr val="000066"/>
                </a:solidFill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diversified sustainable economy </a:t>
            </a:r>
          </a:p>
          <a:p>
            <a:pPr marL="342900" indent="-342900" algn="just">
              <a:buFontTx/>
              <a:buChar char="-"/>
              <a:defRPr>
                <a:solidFill>
                  <a:srgbClr val="000066"/>
                </a:solidFill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Eradicate income inequality and have a majority of population with average and higher level of income  </a:t>
            </a:r>
          </a:p>
          <a:p>
            <a:pPr marL="342900" indent="-342900" algn="just">
              <a:buFontTx/>
              <a:buChar char="-"/>
              <a:defRPr>
                <a:solidFill>
                  <a:srgbClr val="000066"/>
                </a:solidFill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virgin nature and sustainable ecology</a:t>
            </a:r>
          </a:p>
          <a:p>
            <a:pPr marL="342900" indent="-342900" algn="just">
              <a:buFontTx/>
              <a:buChar char="-"/>
              <a:defRPr>
                <a:solidFill>
                  <a:srgbClr val="000066"/>
                </a:solidFill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sustainable democratic governance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099109"/>
            <a:ext cx="3124199" cy="25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0" y="4099109"/>
            <a:ext cx="289674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99109"/>
            <a:ext cx="28194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38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022" y="1764402"/>
            <a:ext cx="10515600" cy="4889076"/>
          </a:xfrm>
        </p:spPr>
        <p:txBody>
          <a:bodyPr>
            <a:normAutofit/>
          </a:bodyPr>
          <a:lstStyle/>
          <a:p>
            <a:pPr marL="36576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21 MODEL;</a:t>
            </a:r>
          </a:p>
          <a:p>
            <a:pPr marL="36576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MODEL;</a:t>
            </a:r>
          </a:p>
          <a:p>
            <a:pPr marL="36576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PROGRAMM;</a:t>
            </a:r>
            <a:endParaRPr lang="mn-M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MNT MODEL FOR EXCHANGE RATE;</a:t>
            </a:r>
            <a:endParaRPr lang="mn-M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SVAR MODEL FOR INFLATION;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A537-6789-407A-8808-0CFAA95373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hape 170"/>
          <p:cNvSpPr txBox="1">
            <a:spLocks/>
          </p:cNvSpPr>
          <p:nvPr/>
        </p:nvSpPr>
        <p:spPr>
          <a:xfrm>
            <a:off x="546278" y="115795"/>
            <a:ext cx="10156065" cy="122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2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MODELS FOR ECONOMIC POLICIES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САНХҮ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44" y="1675250"/>
            <a:ext cx="3180167" cy="15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ЭКОНОМЕТ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14" y="3731163"/>
            <a:ext cx="3110097" cy="19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61c0657e52bccf43dae281aef6ee8d4e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322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MONGOLIA</vt:lpstr>
      <vt:lpstr>BASIC IMFORMATION</vt:lpstr>
      <vt:lpstr>Geography </vt:lpstr>
      <vt:lpstr>Power source structure</vt:lpstr>
      <vt:lpstr>PowerPoint Presentation</vt:lpstr>
      <vt:lpstr>PowerPoint Presentation</vt:lpstr>
      <vt:lpstr>PowerPoint Presentation</vt:lpstr>
      <vt:lpstr>MONGOLIA’S DEVELOPMENT VISION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Баярхүү Зандан</dc:creator>
  <cp:lastModifiedBy>gaagun demka</cp:lastModifiedBy>
  <cp:revision>41</cp:revision>
  <dcterms:created xsi:type="dcterms:W3CDTF">2017-06-06T00:35:17Z</dcterms:created>
  <dcterms:modified xsi:type="dcterms:W3CDTF">2017-06-12T12:35:48Z</dcterms:modified>
</cp:coreProperties>
</file>