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1"/>
    <p:sldMasterId id="2147483830" r:id="rId2"/>
  </p:sldMasterIdLst>
  <p:notesMasterIdLst>
    <p:notesMasterId r:id="rId19"/>
  </p:notesMasterIdLst>
  <p:handoutMasterIdLst>
    <p:handoutMasterId r:id="rId20"/>
  </p:handoutMasterIdLst>
  <p:sldIdLst>
    <p:sldId id="736" r:id="rId3"/>
    <p:sldId id="759" r:id="rId4"/>
    <p:sldId id="760" r:id="rId5"/>
    <p:sldId id="766" r:id="rId6"/>
    <p:sldId id="767" r:id="rId7"/>
    <p:sldId id="764" r:id="rId8"/>
    <p:sldId id="695" r:id="rId9"/>
    <p:sldId id="697" r:id="rId10"/>
    <p:sldId id="758" r:id="rId11"/>
    <p:sldId id="762" r:id="rId12"/>
    <p:sldId id="769" r:id="rId13"/>
    <p:sldId id="770" r:id="rId14"/>
    <p:sldId id="772" r:id="rId15"/>
    <p:sldId id="773" r:id="rId16"/>
    <p:sldId id="774" r:id="rId17"/>
    <p:sldId id="756" r:id="rId18"/>
  </p:sldIdLst>
  <p:sldSz cx="12192000" cy="6858000"/>
  <p:notesSz cx="6858000" cy="9144000"/>
  <p:defaultTextStyle>
    <a:defPPr>
      <a:defRPr lang="en-US"/>
    </a:defPPr>
    <a:lvl1pPr marL="0" algn="l" defTabSz="913956" rtl="0" eaLnBrk="1" latinLnBrk="0" hangingPunct="1">
      <a:defRPr sz="1800" kern="1200">
        <a:solidFill>
          <a:schemeClr val="tx1"/>
        </a:solidFill>
        <a:latin typeface="+mn-lt"/>
        <a:ea typeface="+mn-ea"/>
        <a:cs typeface="+mn-cs"/>
      </a:defRPr>
    </a:lvl1pPr>
    <a:lvl2pPr marL="456977" algn="l" defTabSz="913956" rtl="0" eaLnBrk="1" latinLnBrk="0" hangingPunct="1">
      <a:defRPr sz="1800" kern="1200">
        <a:solidFill>
          <a:schemeClr val="tx1"/>
        </a:solidFill>
        <a:latin typeface="+mn-lt"/>
        <a:ea typeface="+mn-ea"/>
        <a:cs typeface="+mn-cs"/>
      </a:defRPr>
    </a:lvl2pPr>
    <a:lvl3pPr marL="913956" algn="l" defTabSz="913956" rtl="0" eaLnBrk="1" latinLnBrk="0" hangingPunct="1">
      <a:defRPr sz="1800" kern="1200">
        <a:solidFill>
          <a:schemeClr val="tx1"/>
        </a:solidFill>
        <a:latin typeface="+mn-lt"/>
        <a:ea typeface="+mn-ea"/>
        <a:cs typeface="+mn-cs"/>
      </a:defRPr>
    </a:lvl3pPr>
    <a:lvl4pPr marL="1370932" algn="l" defTabSz="913956" rtl="0" eaLnBrk="1" latinLnBrk="0" hangingPunct="1">
      <a:defRPr sz="1800" kern="1200">
        <a:solidFill>
          <a:schemeClr val="tx1"/>
        </a:solidFill>
        <a:latin typeface="+mn-lt"/>
        <a:ea typeface="+mn-ea"/>
        <a:cs typeface="+mn-cs"/>
      </a:defRPr>
    </a:lvl4pPr>
    <a:lvl5pPr marL="1827911" algn="l" defTabSz="913956" rtl="0" eaLnBrk="1" latinLnBrk="0" hangingPunct="1">
      <a:defRPr sz="1800" kern="1200">
        <a:solidFill>
          <a:schemeClr val="tx1"/>
        </a:solidFill>
        <a:latin typeface="+mn-lt"/>
        <a:ea typeface="+mn-ea"/>
        <a:cs typeface="+mn-cs"/>
      </a:defRPr>
    </a:lvl5pPr>
    <a:lvl6pPr marL="2284888" algn="l" defTabSz="913956" rtl="0" eaLnBrk="1" latinLnBrk="0" hangingPunct="1">
      <a:defRPr sz="1800" kern="1200">
        <a:solidFill>
          <a:schemeClr val="tx1"/>
        </a:solidFill>
        <a:latin typeface="+mn-lt"/>
        <a:ea typeface="+mn-ea"/>
        <a:cs typeface="+mn-cs"/>
      </a:defRPr>
    </a:lvl6pPr>
    <a:lvl7pPr marL="2741865" algn="l" defTabSz="913956" rtl="0" eaLnBrk="1" latinLnBrk="0" hangingPunct="1">
      <a:defRPr sz="1800" kern="1200">
        <a:solidFill>
          <a:schemeClr val="tx1"/>
        </a:solidFill>
        <a:latin typeface="+mn-lt"/>
        <a:ea typeface="+mn-ea"/>
        <a:cs typeface="+mn-cs"/>
      </a:defRPr>
    </a:lvl7pPr>
    <a:lvl8pPr marL="3198843" algn="l" defTabSz="913956" rtl="0" eaLnBrk="1" latinLnBrk="0" hangingPunct="1">
      <a:defRPr sz="1800" kern="1200">
        <a:solidFill>
          <a:schemeClr val="tx1"/>
        </a:solidFill>
        <a:latin typeface="+mn-lt"/>
        <a:ea typeface="+mn-ea"/>
        <a:cs typeface="+mn-cs"/>
      </a:defRPr>
    </a:lvl8pPr>
    <a:lvl9pPr marL="3655820" algn="l" defTabSz="9139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FSTAD, Thomas" initials="AT" lastIdx="15" clrIdx="0"/>
  <p:cmAuthor id="1" name="Taliotis Constantinos" initials="TC" lastIdx="1" clrIdx="1">
    <p:extLst/>
  </p:cmAuthor>
  <p:cmAuthor id="2" name="G. Avgerinopoulos" initials="GA" lastIdx="1" clrIdx="2">
    <p:extLst/>
  </p:cmAuthor>
  <p:cmAuthor id="3" name="Holger" initials="H" lastIdx="8" clrIdx="3">
    <p:extLst/>
  </p:cmAuthor>
  <p:cmAuthor id="4" name="mark howells" initials="mh" lastIdx="3"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7BE"/>
    <a:srgbClr val="EE8B1E"/>
    <a:srgbClr val="51C9CF"/>
    <a:srgbClr val="F43A8A"/>
    <a:srgbClr val="F664A3"/>
    <a:srgbClr val="F775AD"/>
    <a:srgbClr val="EA58A4"/>
    <a:srgbClr val="E92BB7"/>
    <a:srgbClr val="BF27CC"/>
    <a:srgbClr val="195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80503" autoAdjust="0"/>
  </p:normalViewPr>
  <p:slideViewPr>
    <p:cSldViewPr snapToGrid="0">
      <p:cViewPr>
        <p:scale>
          <a:sx n="40" d="100"/>
          <a:sy n="40" d="100"/>
        </p:scale>
        <p:origin x="1680" y="653"/>
      </p:cViewPr>
      <p:guideLst>
        <p:guide orient="horz" pos="2160"/>
        <p:guide pos="3840"/>
      </p:guideLst>
    </p:cSldViewPr>
  </p:slideViewPr>
  <p:outlineViewPr>
    <p:cViewPr>
      <p:scale>
        <a:sx n="33" d="100"/>
        <a:sy n="33" d="100"/>
      </p:scale>
      <p:origin x="0" y="-9282"/>
    </p:cViewPr>
  </p:outlineViewPr>
  <p:notesTextViewPr>
    <p:cViewPr>
      <p:scale>
        <a:sx n="100" d="100"/>
        <a:sy n="100" d="100"/>
      </p:scale>
      <p:origin x="0" y="0"/>
    </p:cViewPr>
  </p:notesTextViewPr>
  <p:sorterViewPr>
    <p:cViewPr>
      <p:scale>
        <a:sx n="100" d="100"/>
        <a:sy n="100" d="100"/>
      </p:scale>
      <p:origin x="0" y="-13458"/>
    </p:cViewPr>
  </p:sorterViewPr>
  <p:notesViewPr>
    <p:cSldViewPr snapToGrid="0">
      <p:cViewPr varScale="1">
        <p:scale>
          <a:sx n="111" d="100"/>
          <a:sy n="111" d="100"/>
        </p:scale>
        <p:origin x="-22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E1F988A6-6C68-4CE7-9A4B-829593E585E4}" type="datetimeFigureOut">
              <a:rPr lang="en-GB" smtClean="0"/>
              <a:t>13/06/2017</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4273E6-5D5A-48A8-A01E-682DEC55A2D8}" type="slidenum">
              <a:rPr lang="en-GB" smtClean="0"/>
              <a:t>‹#›</a:t>
            </a:fld>
            <a:endParaRPr lang="en-GB" dirty="0"/>
          </a:p>
        </p:txBody>
      </p:sp>
    </p:spTree>
    <p:extLst>
      <p:ext uri="{BB962C8B-B14F-4D97-AF65-F5344CB8AC3E}">
        <p14:creationId xmlns:p14="http://schemas.microsoft.com/office/powerpoint/2010/main" val="447448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0DCE150-BEAF-4C29-B380-D4971166C81A}" type="datetimeFigureOut">
              <a:rPr lang="en-GB" smtClean="0"/>
              <a:t>13/06/2017</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DF510-92B0-49DE-9C99-E21626351E91}" type="slidenum">
              <a:rPr lang="en-GB" smtClean="0"/>
              <a:t>‹#›</a:t>
            </a:fld>
            <a:endParaRPr lang="en-GB" dirty="0"/>
          </a:p>
        </p:txBody>
      </p:sp>
    </p:spTree>
    <p:extLst>
      <p:ext uri="{BB962C8B-B14F-4D97-AF65-F5344CB8AC3E}">
        <p14:creationId xmlns:p14="http://schemas.microsoft.com/office/powerpoint/2010/main" val="1616494730"/>
      </p:ext>
    </p:extLst>
  </p:cSld>
  <p:clrMap bg1="lt1" tx1="dk1" bg2="lt2" tx2="dk2" accent1="accent1" accent2="accent2" accent3="accent3" accent4="accent4" accent5="accent5" accent6="accent6" hlink="hlink" folHlink="folHlink"/>
  <p:notesStyle>
    <a:lvl1pPr marL="0" algn="l" defTabSz="913956" rtl="0" eaLnBrk="1" latinLnBrk="0" hangingPunct="1">
      <a:defRPr sz="1200" kern="1200">
        <a:solidFill>
          <a:schemeClr val="tx1"/>
        </a:solidFill>
        <a:latin typeface="+mn-lt"/>
        <a:ea typeface="+mn-ea"/>
        <a:cs typeface="+mn-cs"/>
      </a:defRPr>
    </a:lvl1pPr>
    <a:lvl2pPr marL="456977" algn="l" defTabSz="913956" rtl="0" eaLnBrk="1" latinLnBrk="0" hangingPunct="1">
      <a:defRPr sz="1200" kern="1200">
        <a:solidFill>
          <a:schemeClr val="tx1"/>
        </a:solidFill>
        <a:latin typeface="+mn-lt"/>
        <a:ea typeface="+mn-ea"/>
        <a:cs typeface="+mn-cs"/>
      </a:defRPr>
    </a:lvl2pPr>
    <a:lvl3pPr marL="913956" algn="l" defTabSz="913956" rtl="0" eaLnBrk="1" latinLnBrk="0" hangingPunct="1">
      <a:defRPr sz="1200" kern="1200">
        <a:solidFill>
          <a:schemeClr val="tx1"/>
        </a:solidFill>
        <a:latin typeface="+mn-lt"/>
        <a:ea typeface="+mn-ea"/>
        <a:cs typeface="+mn-cs"/>
      </a:defRPr>
    </a:lvl3pPr>
    <a:lvl4pPr marL="1370932" algn="l" defTabSz="913956" rtl="0" eaLnBrk="1" latinLnBrk="0" hangingPunct="1">
      <a:defRPr sz="1200" kern="1200">
        <a:solidFill>
          <a:schemeClr val="tx1"/>
        </a:solidFill>
        <a:latin typeface="+mn-lt"/>
        <a:ea typeface="+mn-ea"/>
        <a:cs typeface="+mn-cs"/>
      </a:defRPr>
    </a:lvl4pPr>
    <a:lvl5pPr marL="1827911" algn="l" defTabSz="913956" rtl="0" eaLnBrk="1" latinLnBrk="0" hangingPunct="1">
      <a:defRPr sz="1200" kern="1200">
        <a:solidFill>
          <a:schemeClr val="tx1"/>
        </a:solidFill>
        <a:latin typeface="+mn-lt"/>
        <a:ea typeface="+mn-ea"/>
        <a:cs typeface="+mn-cs"/>
      </a:defRPr>
    </a:lvl5pPr>
    <a:lvl6pPr marL="2284888" algn="l" defTabSz="913956" rtl="0" eaLnBrk="1" latinLnBrk="0" hangingPunct="1">
      <a:defRPr sz="1200" kern="1200">
        <a:solidFill>
          <a:schemeClr val="tx1"/>
        </a:solidFill>
        <a:latin typeface="+mn-lt"/>
        <a:ea typeface="+mn-ea"/>
        <a:cs typeface="+mn-cs"/>
      </a:defRPr>
    </a:lvl6pPr>
    <a:lvl7pPr marL="2741865" algn="l" defTabSz="913956" rtl="0" eaLnBrk="1" latinLnBrk="0" hangingPunct="1">
      <a:defRPr sz="1200" kern="1200">
        <a:solidFill>
          <a:schemeClr val="tx1"/>
        </a:solidFill>
        <a:latin typeface="+mn-lt"/>
        <a:ea typeface="+mn-ea"/>
        <a:cs typeface="+mn-cs"/>
      </a:defRPr>
    </a:lvl7pPr>
    <a:lvl8pPr marL="3198843" algn="l" defTabSz="913956" rtl="0" eaLnBrk="1" latinLnBrk="0" hangingPunct="1">
      <a:defRPr sz="1200" kern="1200">
        <a:solidFill>
          <a:schemeClr val="tx1"/>
        </a:solidFill>
        <a:latin typeface="+mn-lt"/>
        <a:ea typeface="+mn-ea"/>
        <a:cs typeface="+mn-cs"/>
      </a:defRPr>
    </a:lvl8pPr>
    <a:lvl9pPr marL="3655820" algn="l" defTabSz="91395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1</a:t>
            </a:fld>
            <a:endParaRPr lang="en-GB" dirty="0"/>
          </a:p>
        </p:txBody>
      </p:sp>
    </p:spTree>
    <p:extLst>
      <p:ext uri="{BB962C8B-B14F-4D97-AF65-F5344CB8AC3E}">
        <p14:creationId xmlns:p14="http://schemas.microsoft.com/office/powerpoint/2010/main" val="334559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2</a:t>
            </a:fld>
            <a:endParaRPr lang="en-GB" dirty="0"/>
          </a:p>
        </p:txBody>
      </p:sp>
    </p:spTree>
    <p:extLst>
      <p:ext uri="{BB962C8B-B14F-4D97-AF65-F5344CB8AC3E}">
        <p14:creationId xmlns:p14="http://schemas.microsoft.com/office/powerpoint/2010/main" val="485969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4ADF510-92B0-49DE-9C99-E21626351E91}" type="slidenum">
              <a:rPr lang="en-GB" smtClean="0"/>
              <a:t>7</a:t>
            </a:fld>
            <a:endParaRPr lang="en-GB" dirty="0"/>
          </a:p>
        </p:txBody>
      </p:sp>
    </p:spTree>
    <p:extLst>
      <p:ext uri="{BB962C8B-B14F-4D97-AF65-F5344CB8AC3E}">
        <p14:creationId xmlns:p14="http://schemas.microsoft.com/office/powerpoint/2010/main" val="1000375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dirty="0"/>
          </a:p>
        </p:txBody>
      </p:sp>
      <p:sp>
        <p:nvSpPr>
          <p:cNvPr id="4" name="Slide Number Placeholder 3"/>
          <p:cNvSpPr>
            <a:spLocks noGrp="1"/>
          </p:cNvSpPr>
          <p:nvPr>
            <p:ph type="sldNum" sz="quarter" idx="10"/>
          </p:nvPr>
        </p:nvSpPr>
        <p:spPr/>
        <p:txBody>
          <a:bodyPr/>
          <a:lstStyle/>
          <a:p>
            <a:fld id="{F4ADF510-92B0-49DE-9C99-E21626351E91}" type="slidenum">
              <a:rPr lang="en-GB" smtClean="0"/>
              <a:t>8</a:t>
            </a:fld>
            <a:endParaRPr lang="en-GB" dirty="0"/>
          </a:p>
        </p:txBody>
      </p:sp>
    </p:spTree>
    <p:extLst>
      <p:ext uri="{BB962C8B-B14F-4D97-AF65-F5344CB8AC3E}">
        <p14:creationId xmlns:p14="http://schemas.microsoft.com/office/powerpoint/2010/main" val="109828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b="0" i="0" kern="1200" dirty="0">
                <a:solidFill>
                  <a:schemeClr val="tx1"/>
                </a:solidFill>
                <a:effectLst/>
                <a:latin typeface="+mn-lt"/>
                <a:ea typeface="+mn-ea"/>
                <a:cs typeface="+mn-cs"/>
              </a:rPr>
              <a:t>A key driver for water depletion is food</a:t>
            </a:r>
            <a:r>
              <a:rPr lang="en-GB" sz="1200" b="0" i="0" kern="1200" baseline="0" dirty="0">
                <a:solidFill>
                  <a:schemeClr val="tx1"/>
                </a:solidFill>
                <a:effectLst/>
                <a:latin typeface="+mn-lt"/>
                <a:ea typeface="+mn-ea"/>
                <a:cs typeface="+mn-cs"/>
              </a:rPr>
              <a:t> demand (i.e. 1.2 billion mouths to feed). </a:t>
            </a:r>
          </a:p>
          <a:p>
            <a:pPr lvl="1"/>
            <a:endParaRPr lang="en-GB" sz="1200" b="0" i="0" kern="1200" baseline="0" dirty="0">
              <a:solidFill>
                <a:schemeClr val="tx1"/>
              </a:solidFill>
              <a:effectLst/>
              <a:latin typeface="+mn-lt"/>
              <a:ea typeface="+mn-ea"/>
              <a:cs typeface="+mn-cs"/>
            </a:endParaRPr>
          </a:p>
          <a:p>
            <a:pPr lvl="1"/>
            <a:r>
              <a:rPr lang="en-GB" sz="1200" b="0" i="0" kern="1200" dirty="0">
                <a:solidFill>
                  <a:schemeClr val="tx1"/>
                </a:solidFill>
                <a:effectLst/>
                <a:latin typeface="+mn-lt"/>
                <a:ea typeface="+mn-ea"/>
                <a:cs typeface="+mn-cs"/>
              </a:rPr>
              <a:t>As the law stands, landowners have the right to draw as much as they see fit from their wells. A system of government-set prices encourages farmers to plant water-intensive crops such as sugarcane and rice. And state governments provide electricity to farms at no charge or at heavily subsidized flat rates, making the water completely free to pump in many areas (as long as the water level doesn’t drop so low that you need a new well or a</a:t>
            </a:r>
            <a:r>
              <a:rPr lang="en-GB" sz="1200" b="0" i="0" kern="1200" baseline="0" dirty="0">
                <a:solidFill>
                  <a:schemeClr val="tx1"/>
                </a:solidFill>
                <a:effectLst/>
                <a:latin typeface="+mn-lt"/>
                <a:ea typeface="+mn-ea"/>
                <a:cs typeface="+mn-cs"/>
              </a:rPr>
              <a:t> new pump)</a:t>
            </a:r>
            <a:r>
              <a:rPr lang="en-GB" sz="1200" b="0" i="0" kern="1200" dirty="0">
                <a:solidFill>
                  <a:schemeClr val="tx1"/>
                </a:solidFill>
                <a:effectLst/>
                <a:latin typeface="+mn-lt"/>
                <a:ea typeface="+mn-ea"/>
                <a:cs typeface="+mn-cs"/>
              </a:rPr>
              <a:t>.</a:t>
            </a:r>
            <a:endParaRPr lang="en-US" b="0" dirty="0"/>
          </a:p>
        </p:txBody>
      </p:sp>
      <p:sp>
        <p:nvSpPr>
          <p:cNvPr id="4" name="Slide Number Placeholder 3"/>
          <p:cNvSpPr>
            <a:spLocks noGrp="1"/>
          </p:cNvSpPr>
          <p:nvPr>
            <p:ph type="sldNum" sz="quarter" idx="10"/>
          </p:nvPr>
        </p:nvSpPr>
        <p:spPr/>
        <p:txBody>
          <a:bodyPr/>
          <a:lstStyle/>
          <a:p>
            <a:fld id="{F4ADF510-92B0-49DE-9C99-E21626351E91}" type="slidenum">
              <a:rPr lang="en-GB" smtClean="0"/>
              <a:t>10</a:t>
            </a:fld>
            <a:endParaRPr lang="en-GB" dirty="0"/>
          </a:p>
        </p:txBody>
      </p:sp>
    </p:spTree>
    <p:extLst>
      <p:ext uri="{BB962C8B-B14F-4D97-AF65-F5344CB8AC3E}">
        <p14:creationId xmlns:p14="http://schemas.microsoft.com/office/powerpoint/2010/main" val="302597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4ADF510-92B0-49DE-9C99-E21626351E91}" type="slidenum">
              <a:rPr lang="en-GB" smtClean="0"/>
              <a:t>12</a:t>
            </a:fld>
            <a:endParaRPr lang="en-GB" dirty="0"/>
          </a:p>
        </p:txBody>
      </p:sp>
    </p:spTree>
    <p:extLst>
      <p:ext uri="{BB962C8B-B14F-4D97-AF65-F5344CB8AC3E}">
        <p14:creationId xmlns:p14="http://schemas.microsoft.com/office/powerpoint/2010/main" val="431993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charset="0"/>
                <a:cs typeface="Arial" charset="0"/>
              </a:defRPr>
            </a:lvl1pPr>
            <a:lvl2pPr marL="702756" indent="-270291" eaLnBrk="0" hangingPunct="0">
              <a:defRPr b="1" i="1">
                <a:solidFill>
                  <a:schemeClr val="tx1"/>
                </a:solidFill>
                <a:latin typeface="Arial" charset="0"/>
                <a:cs typeface="Arial" charset="0"/>
              </a:defRPr>
            </a:lvl2pPr>
            <a:lvl3pPr marL="1081164" indent="-216233" eaLnBrk="0" hangingPunct="0">
              <a:defRPr b="1" i="1">
                <a:solidFill>
                  <a:schemeClr val="tx1"/>
                </a:solidFill>
                <a:latin typeface="Arial" charset="0"/>
                <a:cs typeface="Arial" charset="0"/>
              </a:defRPr>
            </a:lvl3pPr>
            <a:lvl4pPr marL="1513629" indent="-216233" eaLnBrk="0" hangingPunct="0">
              <a:defRPr b="1" i="1">
                <a:solidFill>
                  <a:schemeClr val="tx1"/>
                </a:solidFill>
                <a:latin typeface="Arial" charset="0"/>
                <a:cs typeface="Arial" charset="0"/>
              </a:defRPr>
            </a:lvl4pPr>
            <a:lvl5pPr marL="1946095" indent="-216233" eaLnBrk="0" hangingPunct="0">
              <a:defRPr b="1" i="1">
                <a:solidFill>
                  <a:schemeClr val="tx1"/>
                </a:solidFill>
                <a:latin typeface="Arial" charset="0"/>
                <a:cs typeface="Arial" charset="0"/>
              </a:defRPr>
            </a:lvl5pPr>
            <a:lvl6pPr marL="2378560" indent="-216233" eaLnBrk="0" fontAlgn="base" hangingPunct="0">
              <a:spcBef>
                <a:spcPct val="0"/>
              </a:spcBef>
              <a:spcAft>
                <a:spcPct val="0"/>
              </a:spcAft>
              <a:defRPr b="1" i="1">
                <a:solidFill>
                  <a:schemeClr val="tx1"/>
                </a:solidFill>
                <a:latin typeface="Arial" charset="0"/>
                <a:cs typeface="Arial" charset="0"/>
              </a:defRPr>
            </a:lvl6pPr>
            <a:lvl7pPr marL="2811026" indent="-216233" eaLnBrk="0" fontAlgn="base" hangingPunct="0">
              <a:spcBef>
                <a:spcPct val="0"/>
              </a:spcBef>
              <a:spcAft>
                <a:spcPct val="0"/>
              </a:spcAft>
              <a:defRPr b="1" i="1">
                <a:solidFill>
                  <a:schemeClr val="tx1"/>
                </a:solidFill>
                <a:latin typeface="Arial" charset="0"/>
                <a:cs typeface="Arial" charset="0"/>
              </a:defRPr>
            </a:lvl7pPr>
            <a:lvl8pPr marL="3243491" indent="-216233" eaLnBrk="0" fontAlgn="base" hangingPunct="0">
              <a:spcBef>
                <a:spcPct val="0"/>
              </a:spcBef>
              <a:spcAft>
                <a:spcPct val="0"/>
              </a:spcAft>
              <a:defRPr b="1" i="1">
                <a:solidFill>
                  <a:schemeClr val="tx1"/>
                </a:solidFill>
                <a:latin typeface="Arial" charset="0"/>
                <a:cs typeface="Arial" charset="0"/>
              </a:defRPr>
            </a:lvl8pPr>
            <a:lvl9pPr marL="3675957" indent="-216233" eaLnBrk="0" fontAlgn="base" hangingPunct="0">
              <a:spcBef>
                <a:spcPct val="0"/>
              </a:spcBef>
              <a:spcAft>
                <a:spcPct val="0"/>
              </a:spcAft>
              <a:defRPr b="1" i="1">
                <a:solidFill>
                  <a:schemeClr val="tx1"/>
                </a:solidFill>
                <a:latin typeface="Arial" charset="0"/>
                <a:cs typeface="Arial" charset="0"/>
              </a:defRPr>
            </a:lvl9pPr>
          </a:lstStyle>
          <a:p>
            <a:pPr eaLnBrk="1" hangingPunct="1"/>
            <a:fld id="{DFB136C7-1127-41C1-990D-F8AF90B1B956}" type="slidenum">
              <a:rPr lang="en-GB" b="0" i="0" smtClean="0">
                <a:solidFill>
                  <a:prstClr val="black"/>
                </a:solidFill>
              </a:rPr>
              <a:pPr eaLnBrk="1" hangingPunct="1"/>
              <a:t>13</a:t>
            </a:fld>
            <a:endParaRPr lang="en-GB" b="0" i="0" smtClean="0">
              <a:solidFill>
                <a:prstClr val="black"/>
              </a:solidFill>
            </a:endParaRPr>
          </a:p>
        </p:txBody>
      </p:sp>
    </p:spTree>
    <p:extLst>
      <p:ext uri="{BB962C8B-B14F-4D97-AF65-F5344CB8AC3E}">
        <p14:creationId xmlns:p14="http://schemas.microsoft.com/office/powerpoint/2010/main" val="698939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charset="0"/>
                <a:cs typeface="Arial" charset="0"/>
              </a:defRPr>
            </a:lvl1pPr>
            <a:lvl2pPr marL="702756" indent="-270291" eaLnBrk="0" hangingPunct="0">
              <a:defRPr b="1" i="1">
                <a:solidFill>
                  <a:schemeClr val="tx1"/>
                </a:solidFill>
                <a:latin typeface="Arial" charset="0"/>
                <a:cs typeface="Arial" charset="0"/>
              </a:defRPr>
            </a:lvl2pPr>
            <a:lvl3pPr marL="1081164" indent="-216233" eaLnBrk="0" hangingPunct="0">
              <a:defRPr b="1" i="1">
                <a:solidFill>
                  <a:schemeClr val="tx1"/>
                </a:solidFill>
                <a:latin typeface="Arial" charset="0"/>
                <a:cs typeface="Arial" charset="0"/>
              </a:defRPr>
            </a:lvl3pPr>
            <a:lvl4pPr marL="1513629" indent="-216233" eaLnBrk="0" hangingPunct="0">
              <a:defRPr b="1" i="1">
                <a:solidFill>
                  <a:schemeClr val="tx1"/>
                </a:solidFill>
                <a:latin typeface="Arial" charset="0"/>
                <a:cs typeface="Arial" charset="0"/>
              </a:defRPr>
            </a:lvl4pPr>
            <a:lvl5pPr marL="1946095" indent="-216233" eaLnBrk="0" hangingPunct="0">
              <a:defRPr b="1" i="1">
                <a:solidFill>
                  <a:schemeClr val="tx1"/>
                </a:solidFill>
                <a:latin typeface="Arial" charset="0"/>
                <a:cs typeface="Arial" charset="0"/>
              </a:defRPr>
            </a:lvl5pPr>
            <a:lvl6pPr marL="2378560" indent="-216233" eaLnBrk="0" fontAlgn="base" hangingPunct="0">
              <a:spcBef>
                <a:spcPct val="0"/>
              </a:spcBef>
              <a:spcAft>
                <a:spcPct val="0"/>
              </a:spcAft>
              <a:defRPr b="1" i="1">
                <a:solidFill>
                  <a:schemeClr val="tx1"/>
                </a:solidFill>
                <a:latin typeface="Arial" charset="0"/>
                <a:cs typeface="Arial" charset="0"/>
              </a:defRPr>
            </a:lvl6pPr>
            <a:lvl7pPr marL="2811026" indent="-216233" eaLnBrk="0" fontAlgn="base" hangingPunct="0">
              <a:spcBef>
                <a:spcPct val="0"/>
              </a:spcBef>
              <a:spcAft>
                <a:spcPct val="0"/>
              </a:spcAft>
              <a:defRPr b="1" i="1">
                <a:solidFill>
                  <a:schemeClr val="tx1"/>
                </a:solidFill>
                <a:latin typeface="Arial" charset="0"/>
                <a:cs typeface="Arial" charset="0"/>
              </a:defRPr>
            </a:lvl7pPr>
            <a:lvl8pPr marL="3243491" indent="-216233" eaLnBrk="0" fontAlgn="base" hangingPunct="0">
              <a:spcBef>
                <a:spcPct val="0"/>
              </a:spcBef>
              <a:spcAft>
                <a:spcPct val="0"/>
              </a:spcAft>
              <a:defRPr b="1" i="1">
                <a:solidFill>
                  <a:schemeClr val="tx1"/>
                </a:solidFill>
                <a:latin typeface="Arial" charset="0"/>
                <a:cs typeface="Arial" charset="0"/>
              </a:defRPr>
            </a:lvl8pPr>
            <a:lvl9pPr marL="3675957" indent="-216233" eaLnBrk="0" fontAlgn="base" hangingPunct="0">
              <a:spcBef>
                <a:spcPct val="0"/>
              </a:spcBef>
              <a:spcAft>
                <a:spcPct val="0"/>
              </a:spcAft>
              <a:defRPr b="1" i="1">
                <a:solidFill>
                  <a:schemeClr val="tx1"/>
                </a:solidFill>
                <a:latin typeface="Arial" charset="0"/>
                <a:cs typeface="Arial" charset="0"/>
              </a:defRPr>
            </a:lvl9pPr>
          </a:lstStyle>
          <a:p>
            <a:pPr eaLnBrk="1" hangingPunct="1"/>
            <a:fld id="{0F260C96-962F-4E6C-8791-39FA3D123ACB}" type="slidenum">
              <a:rPr lang="en-GB" b="0" i="0" smtClean="0">
                <a:solidFill>
                  <a:prstClr val="black"/>
                </a:solidFill>
              </a:rPr>
              <a:pPr eaLnBrk="1" hangingPunct="1"/>
              <a:t>14</a:t>
            </a:fld>
            <a:endParaRPr lang="en-GB" b="0" i="0" smtClean="0">
              <a:solidFill>
                <a:prstClr val="black"/>
              </a:solidFill>
            </a:endParaRPr>
          </a:p>
        </p:txBody>
      </p:sp>
    </p:spTree>
    <p:extLst>
      <p:ext uri="{BB962C8B-B14F-4D97-AF65-F5344CB8AC3E}">
        <p14:creationId xmlns:p14="http://schemas.microsoft.com/office/powerpoint/2010/main" val="44184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charset="0"/>
                <a:cs typeface="Arial" charset="0"/>
              </a:defRPr>
            </a:lvl1pPr>
            <a:lvl2pPr marL="702756" indent="-270291" eaLnBrk="0" hangingPunct="0">
              <a:defRPr b="1" i="1">
                <a:solidFill>
                  <a:schemeClr val="tx1"/>
                </a:solidFill>
                <a:latin typeface="Arial" charset="0"/>
                <a:cs typeface="Arial" charset="0"/>
              </a:defRPr>
            </a:lvl2pPr>
            <a:lvl3pPr marL="1081164" indent="-216233" eaLnBrk="0" hangingPunct="0">
              <a:defRPr b="1" i="1">
                <a:solidFill>
                  <a:schemeClr val="tx1"/>
                </a:solidFill>
                <a:latin typeface="Arial" charset="0"/>
                <a:cs typeface="Arial" charset="0"/>
              </a:defRPr>
            </a:lvl3pPr>
            <a:lvl4pPr marL="1513629" indent="-216233" eaLnBrk="0" hangingPunct="0">
              <a:defRPr b="1" i="1">
                <a:solidFill>
                  <a:schemeClr val="tx1"/>
                </a:solidFill>
                <a:latin typeface="Arial" charset="0"/>
                <a:cs typeface="Arial" charset="0"/>
              </a:defRPr>
            </a:lvl4pPr>
            <a:lvl5pPr marL="1946095" indent="-216233" eaLnBrk="0" hangingPunct="0">
              <a:defRPr b="1" i="1">
                <a:solidFill>
                  <a:schemeClr val="tx1"/>
                </a:solidFill>
                <a:latin typeface="Arial" charset="0"/>
                <a:cs typeface="Arial" charset="0"/>
              </a:defRPr>
            </a:lvl5pPr>
            <a:lvl6pPr marL="2378560" indent="-216233" eaLnBrk="0" fontAlgn="base" hangingPunct="0">
              <a:spcBef>
                <a:spcPct val="0"/>
              </a:spcBef>
              <a:spcAft>
                <a:spcPct val="0"/>
              </a:spcAft>
              <a:defRPr b="1" i="1">
                <a:solidFill>
                  <a:schemeClr val="tx1"/>
                </a:solidFill>
                <a:latin typeface="Arial" charset="0"/>
                <a:cs typeface="Arial" charset="0"/>
              </a:defRPr>
            </a:lvl6pPr>
            <a:lvl7pPr marL="2811026" indent="-216233" eaLnBrk="0" fontAlgn="base" hangingPunct="0">
              <a:spcBef>
                <a:spcPct val="0"/>
              </a:spcBef>
              <a:spcAft>
                <a:spcPct val="0"/>
              </a:spcAft>
              <a:defRPr b="1" i="1">
                <a:solidFill>
                  <a:schemeClr val="tx1"/>
                </a:solidFill>
                <a:latin typeface="Arial" charset="0"/>
                <a:cs typeface="Arial" charset="0"/>
              </a:defRPr>
            </a:lvl7pPr>
            <a:lvl8pPr marL="3243491" indent="-216233" eaLnBrk="0" fontAlgn="base" hangingPunct="0">
              <a:spcBef>
                <a:spcPct val="0"/>
              </a:spcBef>
              <a:spcAft>
                <a:spcPct val="0"/>
              </a:spcAft>
              <a:defRPr b="1" i="1">
                <a:solidFill>
                  <a:schemeClr val="tx1"/>
                </a:solidFill>
                <a:latin typeface="Arial" charset="0"/>
                <a:cs typeface="Arial" charset="0"/>
              </a:defRPr>
            </a:lvl8pPr>
            <a:lvl9pPr marL="3675957" indent="-216233" eaLnBrk="0" fontAlgn="base" hangingPunct="0">
              <a:spcBef>
                <a:spcPct val="0"/>
              </a:spcBef>
              <a:spcAft>
                <a:spcPct val="0"/>
              </a:spcAft>
              <a:defRPr b="1" i="1">
                <a:solidFill>
                  <a:schemeClr val="tx1"/>
                </a:solidFill>
                <a:latin typeface="Arial" charset="0"/>
                <a:cs typeface="Arial" charset="0"/>
              </a:defRPr>
            </a:lvl9pPr>
          </a:lstStyle>
          <a:p>
            <a:pPr eaLnBrk="1" hangingPunct="1"/>
            <a:fld id="{BA305548-7AA9-4EDE-A08B-28A8728F963A}" type="slidenum">
              <a:rPr lang="en-GB" b="0" i="0" smtClean="0">
                <a:solidFill>
                  <a:prstClr val="black"/>
                </a:solidFill>
              </a:rPr>
              <a:pPr eaLnBrk="1" hangingPunct="1"/>
              <a:t>15</a:t>
            </a:fld>
            <a:endParaRPr lang="en-GB" b="0" i="0" smtClean="0">
              <a:solidFill>
                <a:prstClr val="black"/>
              </a:solidFill>
            </a:endParaRPr>
          </a:p>
        </p:txBody>
      </p:sp>
    </p:spTree>
    <p:extLst>
      <p:ext uri="{BB962C8B-B14F-4D97-AF65-F5344CB8AC3E}">
        <p14:creationId xmlns:p14="http://schemas.microsoft.com/office/powerpoint/2010/main" val="1967481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C66006FE-8858-49B2-8B87-26F14AAD223A}" type="datetime2">
              <a:rPr lang="en-US" smtClean="0"/>
              <a:t>Tuesday, June 13, 2017</a:t>
            </a:fld>
            <a:endParaRPr lang="en-US" dirty="0"/>
          </a:p>
        </p:txBody>
      </p:sp>
      <p:sp>
        <p:nvSpPr>
          <p:cNvPr id="8" name="Slide Number Placeholder 7"/>
          <p:cNvSpPr>
            <a:spLocks noGrp="1"/>
          </p:cNvSpPr>
          <p:nvPr>
            <p:ph type="sldNum" sz="quarter" idx="11"/>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265477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A5FF9-A3FA-486B-AA91-9BE4E3F357CC}" type="datetime2">
              <a:rPr lang="en-US" smtClean="0"/>
              <a:t>Tuesday, June 13, 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51721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04218-2B5F-428E-84D1-C9C13AC707B7}" type="datetime2">
              <a:rPr lang="en-US" smtClean="0"/>
              <a:t>Tuesday, June 13, 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948084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06D76B-682B-487A-BA99-0774F422D236}" type="datetime2">
              <a:rPr lang="en-US" smtClean="0"/>
              <a:t>Tuesday, June 13,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3848379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A61F4-F062-4F15-B64F-7D5E71A6C625}" type="datetime2">
              <a:rPr lang="en-US" smtClean="0"/>
              <a:t>Tuesday, June 13,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357963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E8B95E-52B5-48F7-8746-64C6B6253E14}" type="datetime2">
              <a:rPr lang="en-US" smtClean="0"/>
              <a:t>Tuesday, June 13,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1013821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0F960B-D4E0-437C-AE18-EBF0BEED3787}" type="datetime2">
              <a:rPr lang="en-US" smtClean="0"/>
              <a:t>Tuesday, June 13,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4130068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EEFDB0-0151-4355-A9B9-6B7A8EBF93BB}" type="datetime2">
              <a:rPr lang="en-US" smtClean="0"/>
              <a:t>Tuesday, June 13,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62029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219E3A-37A6-4EE6-80CF-EF4623AE700E}" type="datetime2">
              <a:rPr lang="en-US" smtClean="0"/>
              <a:t>Tuesday, June 13,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2250323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7EEA4-8D97-4B9E-A129-F40B410CBC24}" type="datetime2">
              <a:rPr lang="en-US" smtClean="0"/>
              <a:t>Tuesday, June 13,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947264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55D845-2A6D-4BAE-995E-19E38C7E9397}" type="datetime2">
              <a:rPr lang="en-US" smtClean="0"/>
              <a:t>Tuesday, June 13,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272741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032B64-D814-4EC6-A01E-4FAE4B98D786}" type="datetime2">
              <a:rPr lang="en-US" smtClean="0"/>
              <a:t>Tuesday, June 13, 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1838331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46890-C623-465A-AF51-B949A5152A55}" type="datetime2">
              <a:rPr lang="en-US" smtClean="0"/>
              <a:t>Tuesday, June 13,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2842894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DFD075-3A04-4B88-B127-12C2D38D07AD}" type="datetime2">
              <a:rPr lang="en-US" smtClean="0"/>
              <a:t>Tuesday, June 13,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1694173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B65DC0-9E4D-46C7-A857-62A399535A1B}" type="datetime2">
              <a:rPr lang="en-US" smtClean="0"/>
              <a:t>Tuesday, June 13,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144030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CBC951-B703-481A-A16A-7A2416AAD975}" type="datetime2">
              <a:rPr lang="en-US" smtClean="0"/>
              <a:t>Tuesday, June 13, 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159634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A3529-11A6-45A2-A768-E669E40C8C1D}" type="datetime2">
              <a:rPr lang="en-US" smtClean="0"/>
              <a:t>Tuesday, June 13, 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15422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AFB0D3-4269-42F9-8629-3C82FD50EC61}" type="datetime2">
              <a:rPr lang="en-US" smtClean="0"/>
              <a:t>Tuesday, June 13, 2017</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205670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904AD604-04C9-42D4-B129-AD1507C0928E}" type="datetime2">
              <a:rPr lang="en-US" smtClean="0"/>
              <a:t>Tuesday, June 13, 2017</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29323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FA714B27-C9EC-4EC4-9884-64921AE41624}" type="datetime2">
              <a:rPr lang="en-US" smtClean="0"/>
              <a:t>Tuesday, June 13, 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D18D0D83-F1B6-4004-B459-0B75880765E5}" type="slidenum">
              <a:rPr lang="en-US" smtClean="0"/>
              <a:pPr/>
              <a:t>‹#›</a:t>
            </a:fld>
            <a:endParaRPr lang="en-US" dirty="0"/>
          </a:p>
        </p:txBody>
      </p:sp>
    </p:spTree>
    <p:extLst>
      <p:ext uri="{BB962C8B-B14F-4D97-AF65-F5344CB8AC3E}">
        <p14:creationId xmlns:p14="http://schemas.microsoft.com/office/powerpoint/2010/main" val="212336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1E1DDC-9CD8-4398-8574-D9F499298E09}" type="datetime2">
              <a:rPr lang="en-US" smtClean="0"/>
              <a:t>Tuesday, June 13, 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98879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63F4FA-0F20-4FE1-8A7B-75F4FD900A7E}" type="datetime2">
              <a:rPr lang="en-US" smtClean="0"/>
              <a:t>Tuesday, June 13, 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55981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3882966D-5C0A-4A66-B3A7-A8AC9B913D0E}" type="datetime2">
              <a:rPr lang="en-US" smtClean="0"/>
              <a:t>Tuesday, June 13, 2017</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D18D0D83-F1B6-4004-B459-0B75880765E5}" type="slidenum">
              <a:rPr lang="en-US" smtClean="0"/>
              <a:pPr/>
              <a:t>‹#›</a:t>
            </a:fld>
            <a:endParaRPr lang="en-US" dirty="0"/>
          </a:p>
        </p:txBody>
      </p:sp>
    </p:spTree>
    <p:extLst>
      <p:ext uri="{BB962C8B-B14F-4D97-AF65-F5344CB8AC3E}">
        <p14:creationId xmlns:p14="http://schemas.microsoft.com/office/powerpoint/2010/main" val="90206066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45996452-1103-461E-A222-49C650440277}" type="datetime2">
              <a:rPr lang="en-US" smtClean="0"/>
              <a:t>Tuesday, June 13, 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38E7A181-8241-4433-B622-E5AD31C56B6D}" type="slidenum">
              <a:rPr lang="en-US" smtClean="0"/>
              <a:pPr/>
              <a:t>‹#›</a:t>
            </a:fld>
            <a:endParaRPr lang="en-US" dirty="0"/>
          </a:p>
        </p:txBody>
      </p:sp>
    </p:spTree>
    <p:extLst>
      <p:ext uri="{BB962C8B-B14F-4D97-AF65-F5344CB8AC3E}">
        <p14:creationId xmlns:p14="http://schemas.microsoft.com/office/powerpoint/2010/main" val="33040994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91" y="5046"/>
            <a:ext cx="11747921" cy="68529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82048" y="2630307"/>
            <a:ext cx="6498362" cy="584775"/>
          </a:xfrm>
          <a:prstGeom prst="rect">
            <a:avLst/>
          </a:prstGeom>
          <a:solidFill>
            <a:schemeClr val="tx2">
              <a:lumMod val="20000"/>
              <a:lumOff val="80000"/>
            </a:schemeClr>
          </a:solidFill>
        </p:spPr>
        <p:txBody>
          <a:bodyPr wrap="square">
            <a:spAutoFit/>
          </a:bodyPr>
          <a:lstStyle/>
          <a:p>
            <a:r>
              <a:rPr lang="en-US" sz="3200" dirty="0"/>
              <a:t>https://un-desa-modelling.github.io/</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17" y="79023"/>
            <a:ext cx="8941981" cy="91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450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smtClean="0"/>
              <a:t>Punjab</a:t>
            </a:r>
            <a:r>
              <a:rPr lang="en-GB" sz="4400" dirty="0"/>
              <a:t>, India</a:t>
            </a:r>
          </a:p>
        </p:txBody>
      </p:sp>
      <p:sp>
        <p:nvSpPr>
          <p:cNvPr id="7" name="Content Placeholder 6"/>
          <p:cNvSpPr txBox="1">
            <a:spLocks/>
          </p:cNvSpPr>
          <p:nvPr/>
        </p:nvSpPr>
        <p:spPr>
          <a:xfrm>
            <a:off x="5621867" y="1255677"/>
            <a:ext cx="5731932" cy="5465797"/>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500" dirty="0"/>
              <a:t>Punjab has only 1.5% of India’s land, but its rice and wheat production accounts for 50% of the grain the government purchases and distributes to feed more than 400 million poor Indians. </a:t>
            </a:r>
          </a:p>
          <a:p>
            <a:pPr marL="342900" indent="-342900" algn="l">
              <a:spcAft>
                <a:spcPts val="600"/>
              </a:spcAft>
              <a:buFont typeface="Arial" panose="020B0604020202020204" pitchFamily="34" charset="0"/>
              <a:buChar char="•"/>
            </a:pPr>
            <a:r>
              <a:rPr lang="en-US" sz="2500" dirty="0"/>
              <a:t>Groundwater is being </a:t>
            </a:r>
            <a:r>
              <a:rPr lang="en-US" sz="2500" b="1" dirty="0"/>
              <a:t>withdrawn faster than it can be replenished</a:t>
            </a:r>
          </a:p>
          <a:p>
            <a:pPr marL="800100" lvl="1" indent="-342900" algn="l">
              <a:spcAft>
                <a:spcPts val="600"/>
              </a:spcAft>
              <a:buFont typeface="Arial" panose="020B0604020202020204" pitchFamily="34" charset="0"/>
              <a:buChar char="•"/>
            </a:pPr>
            <a:r>
              <a:rPr lang="en-GB" sz="2100" b="1" dirty="0"/>
              <a:t>No restriction </a:t>
            </a:r>
            <a:r>
              <a:rPr lang="en-GB" sz="2100" dirty="0"/>
              <a:t>on landowners’ rights to pump water on their own land.</a:t>
            </a:r>
          </a:p>
          <a:p>
            <a:pPr marL="800100" lvl="1" indent="-342900" algn="l">
              <a:spcAft>
                <a:spcPts val="600"/>
              </a:spcAft>
              <a:buFont typeface="Arial" panose="020B0604020202020204" pitchFamily="34" charset="0"/>
              <a:buChar char="•"/>
            </a:pPr>
            <a:r>
              <a:rPr lang="en-GB" sz="2100" dirty="0"/>
              <a:t>Government-set prices </a:t>
            </a:r>
            <a:r>
              <a:rPr lang="en-GB" sz="2100" b="1" dirty="0"/>
              <a:t>incentivises planting of water-intensive crops</a:t>
            </a:r>
          </a:p>
          <a:p>
            <a:pPr marL="800100" lvl="1" indent="-342900" algn="l">
              <a:spcAft>
                <a:spcPts val="600"/>
              </a:spcAft>
              <a:buFont typeface="Arial" panose="020B0604020202020204" pitchFamily="34" charset="0"/>
              <a:buChar char="•"/>
            </a:pPr>
            <a:r>
              <a:rPr lang="en-GB" sz="2100" dirty="0"/>
              <a:t>Electricity is </a:t>
            </a:r>
            <a:r>
              <a:rPr lang="en-GB" sz="2100" b="1" dirty="0"/>
              <a:t>provided for free </a:t>
            </a:r>
            <a:r>
              <a:rPr lang="en-GB" sz="2100" dirty="0"/>
              <a:t>to farmers </a:t>
            </a:r>
            <a:endParaRPr lang="en-US" sz="2100" dirty="0"/>
          </a:p>
          <a:p>
            <a:pPr marL="342900" indent="-342900" algn="l">
              <a:spcAft>
                <a:spcPts val="600"/>
              </a:spcAft>
              <a:buFont typeface="Arial" panose="020B0604020202020204" pitchFamily="34" charset="0"/>
              <a:buChar char="•"/>
            </a:pPr>
            <a:r>
              <a:rPr lang="en-US" sz="2500" b="1" dirty="0"/>
              <a:t>Water levels drop </a:t>
            </a:r>
            <a:r>
              <a:rPr lang="en-US" sz="2500" dirty="0"/>
              <a:t>and increased pumping is putting additional stress on an already fragile and overtaxed electricity grid. </a:t>
            </a:r>
          </a:p>
          <a:p>
            <a:pPr marL="800100" lvl="1" indent="-342900" algn="l">
              <a:spcAft>
                <a:spcPts val="600"/>
              </a:spcAft>
              <a:buFont typeface="Arial" panose="020B0604020202020204" pitchFamily="34" charset="0"/>
              <a:buChar char="•"/>
            </a:pPr>
            <a:r>
              <a:rPr lang="en-US" sz="2100" dirty="0"/>
              <a:t>Excessive pumping not only leads to over-exploitation of aquifers it also leads to high electricity demand. </a:t>
            </a:r>
          </a:p>
          <a:p>
            <a:pPr marL="800100" lvl="1" indent="-342900" algn="l">
              <a:spcAft>
                <a:spcPts val="600"/>
              </a:spcAft>
              <a:buFont typeface="Arial" panose="020B0604020202020204" pitchFamily="34" charset="0"/>
              <a:buChar char="•"/>
            </a:pPr>
            <a:r>
              <a:rPr lang="en-US" sz="2100" b="1" dirty="0"/>
              <a:t>Irrigation accounts for about 15–20% of India’s total electricity use</a:t>
            </a:r>
            <a:r>
              <a:rPr lang="en-US" sz="2100" dirty="0"/>
              <a:t>. </a:t>
            </a:r>
            <a:endParaRPr lang="en-GB" sz="21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40" y="1921721"/>
            <a:ext cx="5158316" cy="4067175"/>
          </a:xfrm>
          <a:prstGeom prst="rect">
            <a:avLst/>
          </a:prstGeom>
        </p:spPr>
      </p:pic>
    </p:spTree>
    <p:extLst>
      <p:ext uri="{BB962C8B-B14F-4D97-AF65-F5344CB8AC3E}">
        <p14:creationId xmlns:p14="http://schemas.microsoft.com/office/powerpoint/2010/main" val="2051208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69EEE3-3703-4990-B76E-929A729607EB}" type="slidenum">
              <a:rPr lang="en-GB" smtClean="0"/>
              <a:t>11</a:t>
            </a:fld>
            <a:endParaRPr lang="en-GB" dirty="0"/>
          </a:p>
        </p:txBody>
      </p:sp>
      <p:sp>
        <p:nvSpPr>
          <p:cNvPr id="5" name="Date Placeholder 4"/>
          <p:cNvSpPr>
            <a:spLocks noGrp="1"/>
          </p:cNvSpPr>
          <p:nvPr>
            <p:ph type="dt" sz="half" idx="4294967295"/>
          </p:nvPr>
        </p:nvSpPr>
        <p:spPr/>
        <p:txBody>
          <a:bodyPr/>
          <a:lstStyle/>
          <a:p>
            <a:endParaRPr lang="en-GB" dirty="0"/>
          </a:p>
        </p:txBody>
      </p:sp>
      <p:pic>
        <p:nvPicPr>
          <p:cNvPr id="7" name="Picture 6"/>
          <p:cNvPicPr>
            <a:picLocks noChangeAspect="1"/>
          </p:cNvPicPr>
          <p:nvPr/>
        </p:nvPicPr>
        <p:blipFill rotWithShape="1">
          <a:blip r:embed="rId2"/>
          <a:srcRect l="32143" t="11904" r="32976" b="10000"/>
          <a:stretch/>
        </p:blipFill>
        <p:spPr>
          <a:xfrm>
            <a:off x="6705600" y="7282"/>
            <a:ext cx="5086350" cy="7117418"/>
          </a:xfrm>
          <a:prstGeom prst="rect">
            <a:avLst/>
          </a:prstGeom>
        </p:spPr>
      </p:pic>
      <p:pic>
        <p:nvPicPr>
          <p:cNvPr id="8" name="Picture 7"/>
          <p:cNvPicPr>
            <a:picLocks noChangeAspect="1"/>
          </p:cNvPicPr>
          <p:nvPr/>
        </p:nvPicPr>
        <p:blipFill rotWithShape="1">
          <a:blip r:embed="rId3"/>
          <a:srcRect l="31785" t="14191" r="36905" b="10951"/>
          <a:stretch/>
        </p:blipFill>
        <p:spPr>
          <a:xfrm rot="5400000">
            <a:off x="1238250" y="290511"/>
            <a:ext cx="5010150" cy="7486650"/>
          </a:xfrm>
          <a:prstGeom prst="rect">
            <a:avLst/>
          </a:prstGeom>
        </p:spPr>
      </p:pic>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smtClean="0"/>
              <a:t>Alazani River Basin</a:t>
            </a:r>
            <a:endParaRPr lang="en-GB" sz="4400" dirty="0"/>
          </a:p>
        </p:txBody>
      </p:sp>
    </p:spTree>
    <p:extLst>
      <p:ext uri="{BB962C8B-B14F-4D97-AF65-F5344CB8AC3E}">
        <p14:creationId xmlns:p14="http://schemas.microsoft.com/office/powerpoint/2010/main" val="1898187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Burkina Faso</a:t>
            </a:r>
          </a:p>
        </p:txBody>
      </p:sp>
      <p:sp>
        <p:nvSpPr>
          <p:cNvPr id="4" name="AutoShape 9"/>
          <p:cNvSpPr>
            <a:spLocks noChangeArrowheads="1"/>
          </p:cNvSpPr>
          <p:nvPr/>
        </p:nvSpPr>
        <p:spPr bwMode="auto">
          <a:xfrm>
            <a:off x="5594143" y="2782105"/>
            <a:ext cx="6051648" cy="3240089"/>
          </a:xfrm>
          <a:prstGeom prst="roundRect">
            <a:avLst>
              <a:gd name="adj" fmla="val 3868"/>
            </a:avLst>
          </a:prstGeom>
          <a:noFill/>
          <a:ln w="25400">
            <a:solidFill>
              <a:srgbClr val="F8B046"/>
            </a:solidFill>
          </a:ln>
          <a:extLst/>
        </p:spPr>
        <p:txBody>
          <a:bodyPr wrap="square" lIns="107972" tIns="0" rIns="107972" bIns="0" anchor="ctr"/>
          <a:lstStyle/>
          <a:p>
            <a:pPr marL="85678">
              <a:lnSpc>
                <a:spcPct val="110000"/>
              </a:lnSpc>
              <a:spcAft>
                <a:spcPts val="600"/>
              </a:spcAft>
            </a:pPr>
            <a:r>
              <a:rPr lang="en-GB" sz="1799" b="1" dirty="0">
                <a:solidFill>
                  <a:prstClr val="black"/>
                </a:solidFill>
                <a:ea typeface="Tahoma" pitchFamily="34" charset="0"/>
                <a:cs typeface="Tahoma" pitchFamily="34" charset="0"/>
              </a:rPr>
              <a:t>Why: </a:t>
            </a:r>
            <a:r>
              <a:rPr lang="en-GB" sz="1799" dirty="0">
                <a:solidFill>
                  <a:prstClr val="black"/>
                </a:solidFill>
                <a:ea typeface="Tahoma" pitchFamily="34" charset="0"/>
                <a:cs typeface="Tahoma" pitchFamily="34" charset="0"/>
              </a:rPr>
              <a:t>Fuel wood, energy security, food security:</a:t>
            </a:r>
          </a:p>
          <a:p>
            <a:pPr marL="285594" indent="-285594">
              <a:lnSpc>
                <a:spcPct val="110000"/>
              </a:lnSpc>
              <a:spcAft>
                <a:spcPts val="300"/>
              </a:spcAft>
              <a:buFont typeface="Arial" pitchFamily="34" charset="0"/>
              <a:buChar char="•"/>
            </a:pPr>
            <a:r>
              <a:rPr lang="en-GB" sz="1799" dirty="0">
                <a:solidFill>
                  <a:prstClr val="black"/>
                </a:solidFill>
                <a:ea typeface="Tahoma" pitchFamily="34" charset="0"/>
                <a:cs typeface="Tahoma" pitchFamily="34" charset="0"/>
              </a:rPr>
              <a:t>Deforestation, loss of CO2 sink and fuel source</a:t>
            </a:r>
          </a:p>
          <a:p>
            <a:pPr marL="285594" indent="-285594">
              <a:lnSpc>
                <a:spcPct val="110000"/>
              </a:lnSpc>
              <a:spcAft>
                <a:spcPts val="300"/>
              </a:spcAft>
              <a:buFont typeface="Arial" pitchFamily="34" charset="0"/>
              <a:buChar char="•"/>
            </a:pPr>
            <a:r>
              <a:rPr lang="sv-SE" sz="1799" dirty="0" err="1">
                <a:solidFill>
                  <a:prstClr val="black"/>
                </a:solidFill>
                <a:ea typeface="Tahoma" pitchFamily="34" charset="0"/>
                <a:cs typeface="Tahoma" pitchFamily="34" charset="0"/>
              </a:rPr>
              <a:t>Agriculture</a:t>
            </a:r>
            <a:r>
              <a:rPr lang="sv-SE" sz="1799" dirty="0">
                <a:solidFill>
                  <a:prstClr val="black"/>
                </a:solidFill>
                <a:ea typeface="Tahoma" pitchFamily="34" charset="0"/>
                <a:cs typeface="Tahoma" pitchFamily="34" charset="0"/>
              </a:rPr>
              <a:t> is extensive and </a:t>
            </a:r>
            <a:r>
              <a:rPr lang="sv-SE" sz="1799" dirty="0" err="1">
                <a:solidFill>
                  <a:prstClr val="black"/>
                </a:solidFill>
                <a:ea typeface="Tahoma" pitchFamily="34" charset="0"/>
                <a:cs typeface="Tahoma" pitchFamily="34" charset="0"/>
              </a:rPr>
              <a:t>expanding</a:t>
            </a:r>
            <a:endParaRPr lang="en-GB" sz="1799" dirty="0">
              <a:solidFill>
                <a:prstClr val="black"/>
              </a:solidFill>
              <a:ea typeface="Tahoma" pitchFamily="34" charset="0"/>
              <a:cs typeface="Tahoma" pitchFamily="34" charset="0"/>
            </a:endParaRPr>
          </a:p>
          <a:p>
            <a:pPr marL="285594" indent="-285594">
              <a:lnSpc>
                <a:spcPct val="110000"/>
              </a:lnSpc>
              <a:spcAft>
                <a:spcPts val="300"/>
              </a:spcAft>
              <a:buFont typeface="Arial" pitchFamily="34" charset="0"/>
              <a:buChar char="•"/>
            </a:pPr>
            <a:r>
              <a:rPr lang="en-GB" sz="1799" dirty="0">
                <a:solidFill>
                  <a:prstClr val="black"/>
                </a:solidFill>
                <a:ea typeface="Tahoma" pitchFamily="34" charset="0"/>
                <a:cs typeface="Tahoma" pitchFamily="34" charset="0"/>
              </a:rPr>
              <a:t>Fuel imports are expensive</a:t>
            </a:r>
          </a:p>
          <a:p>
            <a:pPr marL="285594" indent="-285594">
              <a:lnSpc>
                <a:spcPct val="110000"/>
              </a:lnSpc>
              <a:spcAft>
                <a:spcPts val="300"/>
              </a:spcAft>
              <a:buFont typeface="Arial" pitchFamily="34" charset="0"/>
              <a:buChar char="•"/>
            </a:pPr>
            <a:r>
              <a:rPr lang="en-GB" sz="1799" dirty="0">
                <a:solidFill>
                  <a:prstClr val="black"/>
                </a:solidFill>
                <a:ea typeface="Tahoma" pitchFamily="34" charset="0"/>
                <a:cs typeface="Tahoma" pitchFamily="34" charset="0"/>
              </a:rPr>
              <a:t>Fuel security is impacted as BKF is land-locked</a:t>
            </a:r>
          </a:p>
          <a:p>
            <a:pPr marL="285594" indent="-285594">
              <a:lnSpc>
                <a:spcPct val="110000"/>
              </a:lnSpc>
              <a:spcAft>
                <a:spcPts val="300"/>
              </a:spcAft>
              <a:buFont typeface="Arial" pitchFamily="34" charset="0"/>
              <a:buChar char="•"/>
            </a:pPr>
            <a:r>
              <a:rPr lang="en-GB" sz="1799" dirty="0">
                <a:solidFill>
                  <a:prstClr val="black"/>
                </a:solidFill>
                <a:ea typeface="Tahoma" pitchFamily="34" charset="0"/>
                <a:cs typeface="Tahoma" pitchFamily="34" charset="0"/>
              </a:rPr>
              <a:t>Integrated agricultural and energy policy </a:t>
            </a:r>
          </a:p>
        </p:txBody>
      </p:sp>
      <p:sp>
        <p:nvSpPr>
          <p:cNvPr id="5" name="AutoShape 9"/>
          <p:cNvSpPr>
            <a:spLocks noChangeArrowheads="1"/>
          </p:cNvSpPr>
          <p:nvPr/>
        </p:nvSpPr>
        <p:spPr bwMode="auto">
          <a:xfrm>
            <a:off x="538467" y="1624582"/>
            <a:ext cx="4523537" cy="1019388"/>
          </a:xfrm>
          <a:prstGeom prst="roundRect">
            <a:avLst>
              <a:gd name="adj" fmla="val 12646"/>
            </a:avLst>
          </a:prstGeom>
          <a:noFill/>
          <a:ln w="25400">
            <a:solidFill>
              <a:srgbClr val="F8B046"/>
            </a:solidFill>
          </a:ln>
          <a:extLst/>
        </p:spPr>
        <p:txBody>
          <a:bodyPr wrap="square" lIns="107972" tIns="0" rIns="107972" bIns="0" anchor="ctr"/>
          <a:lstStyle/>
          <a:p>
            <a:pPr>
              <a:lnSpc>
                <a:spcPct val="110000"/>
              </a:lnSpc>
              <a:spcAft>
                <a:spcPts val="600"/>
              </a:spcAft>
            </a:pPr>
            <a:r>
              <a:rPr lang="en-GB" sz="1799" b="1">
                <a:solidFill>
                  <a:prstClr val="black"/>
                </a:solidFill>
                <a:ea typeface="Tahoma" pitchFamily="34" charset="0"/>
                <a:cs typeface="Tahoma" pitchFamily="34" charset="0"/>
              </a:rPr>
              <a:t>Aim: </a:t>
            </a:r>
            <a:r>
              <a:rPr lang="en-GB" sz="1799">
                <a:solidFill>
                  <a:prstClr val="black"/>
                </a:solidFill>
                <a:ea typeface="Tahoma" pitchFamily="34" charset="0"/>
                <a:cs typeface="Tahoma" pitchFamily="34" charset="0"/>
              </a:rPr>
              <a:t>to quantitatively demonstrate the added value of an integrated CLEWS assessment. </a:t>
            </a:r>
            <a:endParaRPr lang="en-GB" sz="1799" dirty="0">
              <a:solidFill>
                <a:prstClr val="black"/>
              </a:solidFill>
              <a:ea typeface="Tahoma" pitchFamily="34" charset="0"/>
              <a:cs typeface="Tahoma" pitchFamily="34" charset="0"/>
            </a:endParaRPr>
          </a:p>
        </p:txBody>
      </p:sp>
      <p:sp>
        <p:nvSpPr>
          <p:cNvPr id="8" name="AutoShape 9"/>
          <p:cNvSpPr>
            <a:spLocks noChangeArrowheads="1"/>
          </p:cNvSpPr>
          <p:nvPr/>
        </p:nvSpPr>
        <p:spPr bwMode="auto">
          <a:xfrm>
            <a:off x="5594126" y="1615628"/>
            <a:ext cx="6051734" cy="1019388"/>
          </a:xfrm>
          <a:prstGeom prst="roundRect">
            <a:avLst>
              <a:gd name="adj" fmla="val 12646"/>
            </a:avLst>
          </a:prstGeom>
          <a:noFill/>
          <a:ln w="25400">
            <a:solidFill>
              <a:srgbClr val="F8B046"/>
            </a:solidFill>
          </a:ln>
          <a:extLst/>
        </p:spPr>
        <p:txBody>
          <a:bodyPr wrap="square" lIns="107972" tIns="0" rIns="107972" bIns="0" anchor="ctr"/>
          <a:lstStyle/>
          <a:p>
            <a:pPr>
              <a:lnSpc>
                <a:spcPct val="110000"/>
              </a:lnSpc>
              <a:spcAft>
                <a:spcPts val="600"/>
              </a:spcAft>
            </a:pPr>
            <a:r>
              <a:rPr lang="en-GB" sz="1799" b="1" dirty="0">
                <a:solidFill>
                  <a:prstClr val="black"/>
                </a:solidFill>
                <a:ea typeface="Tahoma" pitchFamily="34" charset="0"/>
                <a:cs typeface="Tahoma" pitchFamily="34" charset="0"/>
              </a:rPr>
              <a:t>How: </a:t>
            </a:r>
            <a:r>
              <a:rPr lang="en-GB" sz="1799" dirty="0">
                <a:solidFill>
                  <a:prstClr val="black"/>
                </a:solidFill>
                <a:ea typeface="Tahoma" pitchFamily="34" charset="0"/>
                <a:cs typeface="Tahoma" pitchFamily="34" charset="0"/>
              </a:rPr>
              <a:t>by deriving conclusions derived from an agricultural model (“Current Practice Approach”) with those of an integrated “CLEWS approach”.</a:t>
            </a:r>
          </a:p>
        </p:txBody>
      </p:sp>
      <p:sp>
        <p:nvSpPr>
          <p:cNvPr id="9" name="AutoShape 9"/>
          <p:cNvSpPr>
            <a:spLocks noChangeArrowheads="1"/>
          </p:cNvSpPr>
          <p:nvPr/>
        </p:nvSpPr>
        <p:spPr bwMode="auto">
          <a:xfrm>
            <a:off x="538467" y="2775838"/>
            <a:ext cx="4523536" cy="3240089"/>
          </a:xfrm>
          <a:prstGeom prst="roundRect">
            <a:avLst>
              <a:gd name="adj" fmla="val 5652"/>
            </a:avLst>
          </a:prstGeom>
          <a:noFill/>
          <a:ln w="25400">
            <a:solidFill>
              <a:srgbClr val="F8B046"/>
            </a:solidFill>
          </a:ln>
          <a:extLst/>
        </p:spPr>
        <p:txBody>
          <a:bodyPr wrap="square" lIns="107972" tIns="0" rIns="107972" bIns="0" anchor="t"/>
          <a:lstStyle/>
          <a:p>
            <a:pPr>
              <a:lnSpc>
                <a:spcPct val="110000"/>
              </a:lnSpc>
              <a:spcAft>
                <a:spcPts val="600"/>
              </a:spcAft>
            </a:pPr>
            <a:r>
              <a:rPr lang="en-GB" sz="1799" b="1" dirty="0">
                <a:solidFill>
                  <a:prstClr val="black"/>
                </a:solidFill>
                <a:ea typeface="Tahoma" pitchFamily="34" charset="0"/>
                <a:cs typeface="Tahoma" pitchFamily="34" charset="0"/>
              </a:rPr>
              <a:t>Where: </a:t>
            </a:r>
            <a:r>
              <a:rPr lang="en-GB" sz="1799" dirty="0">
                <a:solidFill>
                  <a:prstClr val="black"/>
                </a:solidFill>
                <a:ea typeface="Tahoma" pitchFamily="34" charset="0"/>
                <a:cs typeface="Tahoma" pitchFamily="34" charset="0"/>
              </a:rPr>
              <a:t>Burkina Faso</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686" y="2795750"/>
            <a:ext cx="4333012" cy="3131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38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3"/>
          <p:cNvGrpSpPr>
            <a:grpSpLocks/>
          </p:cNvGrpSpPr>
          <p:nvPr/>
        </p:nvGrpSpPr>
        <p:grpSpPr bwMode="auto">
          <a:xfrm>
            <a:off x="4204758" y="476250"/>
            <a:ext cx="7315201" cy="3024187"/>
            <a:chOff x="539552" y="475786"/>
            <a:chExt cx="8172792" cy="3378696"/>
          </a:xfrm>
        </p:grpSpPr>
        <p:pic>
          <p:nvPicPr>
            <p:cNvPr id="235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5786"/>
              <a:ext cx="8172792" cy="337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236346" y="3428465"/>
              <a:ext cx="1295815" cy="143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228824" y="3572202"/>
              <a:ext cx="2159191" cy="145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235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2" y="3500437"/>
            <a:ext cx="731520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
          <p:cNvSpPr txBox="1">
            <a:spLocks noChangeArrowheads="1"/>
          </p:cNvSpPr>
          <p:nvPr/>
        </p:nvSpPr>
        <p:spPr bwMode="auto">
          <a:xfrm>
            <a:off x="1658046" y="541087"/>
            <a:ext cx="912071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cs typeface="Arial" charset="0"/>
              </a:defRPr>
            </a:lvl1pPr>
            <a:lvl2pPr marL="742950" indent="-285750" eaLnBrk="0" hangingPunct="0">
              <a:defRPr b="1" i="1">
                <a:solidFill>
                  <a:schemeClr val="tx1"/>
                </a:solidFill>
                <a:latin typeface="Arial" charset="0"/>
                <a:cs typeface="Arial" charset="0"/>
              </a:defRPr>
            </a:lvl2pPr>
            <a:lvl3pPr marL="1143000" indent="-228600" eaLnBrk="0" hangingPunct="0">
              <a:defRPr b="1" i="1">
                <a:solidFill>
                  <a:schemeClr val="tx1"/>
                </a:solidFill>
                <a:latin typeface="Arial" charset="0"/>
                <a:cs typeface="Arial" charset="0"/>
              </a:defRPr>
            </a:lvl3pPr>
            <a:lvl4pPr marL="1600200" indent="-228600" eaLnBrk="0" hangingPunct="0">
              <a:defRPr b="1" i="1">
                <a:solidFill>
                  <a:schemeClr val="tx1"/>
                </a:solidFill>
                <a:latin typeface="Arial" charset="0"/>
                <a:cs typeface="Arial" charset="0"/>
              </a:defRPr>
            </a:lvl4pPr>
            <a:lvl5pPr marL="2057400" indent="-228600" eaLnBrk="0" hangingPunct="0">
              <a:defRPr b="1" i="1">
                <a:solidFill>
                  <a:schemeClr val="tx1"/>
                </a:solidFill>
                <a:latin typeface="Arial" charset="0"/>
                <a:cs typeface="Arial" charset="0"/>
              </a:defRPr>
            </a:lvl5pPr>
            <a:lvl6pPr marL="2514600" indent="-228600" eaLnBrk="0" fontAlgn="base" hangingPunct="0">
              <a:spcBef>
                <a:spcPct val="0"/>
              </a:spcBef>
              <a:spcAft>
                <a:spcPct val="0"/>
              </a:spcAft>
              <a:defRPr b="1" i="1">
                <a:solidFill>
                  <a:schemeClr val="tx1"/>
                </a:solidFill>
                <a:latin typeface="Arial" charset="0"/>
                <a:cs typeface="Arial" charset="0"/>
              </a:defRPr>
            </a:lvl6pPr>
            <a:lvl7pPr marL="2971800" indent="-228600" eaLnBrk="0" fontAlgn="base" hangingPunct="0">
              <a:spcBef>
                <a:spcPct val="0"/>
              </a:spcBef>
              <a:spcAft>
                <a:spcPct val="0"/>
              </a:spcAft>
              <a:defRPr b="1" i="1">
                <a:solidFill>
                  <a:schemeClr val="tx1"/>
                </a:solidFill>
                <a:latin typeface="Arial" charset="0"/>
                <a:cs typeface="Arial" charset="0"/>
              </a:defRPr>
            </a:lvl7pPr>
            <a:lvl8pPr marL="3429000" indent="-228600" eaLnBrk="0" fontAlgn="base" hangingPunct="0">
              <a:spcBef>
                <a:spcPct val="0"/>
              </a:spcBef>
              <a:spcAft>
                <a:spcPct val="0"/>
              </a:spcAft>
              <a:defRPr b="1" i="1">
                <a:solidFill>
                  <a:schemeClr val="tx1"/>
                </a:solidFill>
                <a:latin typeface="Arial" charset="0"/>
                <a:cs typeface="Arial" charset="0"/>
              </a:defRPr>
            </a:lvl8pPr>
            <a:lvl9pPr marL="3886200" indent="-228600" eaLnBrk="0" fontAlgn="base" hangingPunct="0">
              <a:spcBef>
                <a:spcPct val="0"/>
              </a:spcBef>
              <a:spcAft>
                <a:spcPct val="0"/>
              </a:spcAft>
              <a:defRPr b="1" i="1">
                <a:solidFill>
                  <a:schemeClr val="tx1"/>
                </a:solidFill>
                <a:latin typeface="Arial" charset="0"/>
                <a:cs typeface="Arial" charset="0"/>
              </a:defRPr>
            </a:lvl9pPr>
          </a:lstStyle>
          <a:p>
            <a:pPr eaLnBrk="1" hangingPunct="1"/>
            <a:r>
              <a:rPr lang="sv-SE" sz="2800" b="0" i="0" dirty="0" smtClean="0">
                <a:solidFill>
                  <a:prstClr val="black"/>
                </a:solidFill>
              </a:rPr>
              <a:t>Burkina </a:t>
            </a:r>
            <a:r>
              <a:rPr lang="sv-SE" sz="2800" b="0" i="0" dirty="0">
                <a:solidFill>
                  <a:prstClr val="black"/>
                </a:solidFill>
              </a:rPr>
              <a:t>Faso</a:t>
            </a:r>
            <a:endParaRPr lang="en-US" sz="2400" b="0" i="0" dirty="0">
              <a:solidFill>
                <a:prstClr val="black"/>
              </a:solidFill>
            </a:endParaRPr>
          </a:p>
        </p:txBody>
      </p:sp>
    </p:spTree>
    <p:extLst>
      <p:ext uri="{BB962C8B-B14F-4D97-AF65-F5344CB8AC3E}">
        <p14:creationId xmlns:p14="http://schemas.microsoft.com/office/powerpoint/2010/main" val="1762273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TextBox 1"/>
          <p:cNvSpPr txBox="1">
            <a:spLocks noChangeArrowheads="1"/>
          </p:cNvSpPr>
          <p:nvPr/>
        </p:nvSpPr>
        <p:spPr bwMode="auto">
          <a:xfrm>
            <a:off x="1471902" y="393890"/>
            <a:ext cx="912071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cs typeface="Arial" charset="0"/>
              </a:defRPr>
            </a:lvl1pPr>
            <a:lvl2pPr marL="742950" indent="-285750" eaLnBrk="0" hangingPunct="0">
              <a:defRPr b="1" i="1">
                <a:solidFill>
                  <a:schemeClr val="tx1"/>
                </a:solidFill>
                <a:latin typeface="Arial" charset="0"/>
                <a:cs typeface="Arial" charset="0"/>
              </a:defRPr>
            </a:lvl2pPr>
            <a:lvl3pPr marL="1143000" indent="-228600" eaLnBrk="0" hangingPunct="0">
              <a:defRPr b="1" i="1">
                <a:solidFill>
                  <a:schemeClr val="tx1"/>
                </a:solidFill>
                <a:latin typeface="Arial" charset="0"/>
                <a:cs typeface="Arial" charset="0"/>
              </a:defRPr>
            </a:lvl3pPr>
            <a:lvl4pPr marL="1600200" indent="-228600" eaLnBrk="0" hangingPunct="0">
              <a:defRPr b="1" i="1">
                <a:solidFill>
                  <a:schemeClr val="tx1"/>
                </a:solidFill>
                <a:latin typeface="Arial" charset="0"/>
                <a:cs typeface="Arial" charset="0"/>
              </a:defRPr>
            </a:lvl4pPr>
            <a:lvl5pPr marL="2057400" indent="-228600" eaLnBrk="0" hangingPunct="0">
              <a:defRPr b="1" i="1">
                <a:solidFill>
                  <a:schemeClr val="tx1"/>
                </a:solidFill>
                <a:latin typeface="Arial" charset="0"/>
                <a:cs typeface="Arial" charset="0"/>
              </a:defRPr>
            </a:lvl5pPr>
            <a:lvl6pPr marL="2514600" indent="-228600" eaLnBrk="0" fontAlgn="base" hangingPunct="0">
              <a:spcBef>
                <a:spcPct val="0"/>
              </a:spcBef>
              <a:spcAft>
                <a:spcPct val="0"/>
              </a:spcAft>
              <a:defRPr b="1" i="1">
                <a:solidFill>
                  <a:schemeClr val="tx1"/>
                </a:solidFill>
                <a:latin typeface="Arial" charset="0"/>
                <a:cs typeface="Arial" charset="0"/>
              </a:defRPr>
            </a:lvl6pPr>
            <a:lvl7pPr marL="2971800" indent="-228600" eaLnBrk="0" fontAlgn="base" hangingPunct="0">
              <a:spcBef>
                <a:spcPct val="0"/>
              </a:spcBef>
              <a:spcAft>
                <a:spcPct val="0"/>
              </a:spcAft>
              <a:defRPr b="1" i="1">
                <a:solidFill>
                  <a:schemeClr val="tx1"/>
                </a:solidFill>
                <a:latin typeface="Arial" charset="0"/>
                <a:cs typeface="Arial" charset="0"/>
              </a:defRPr>
            </a:lvl7pPr>
            <a:lvl8pPr marL="3429000" indent="-228600" eaLnBrk="0" fontAlgn="base" hangingPunct="0">
              <a:spcBef>
                <a:spcPct val="0"/>
              </a:spcBef>
              <a:spcAft>
                <a:spcPct val="0"/>
              </a:spcAft>
              <a:defRPr b="1" i="1">
                <a:solidFill>
                  <a:schemeClr val="tx1"/>
                </a:solidFill>
                <a:latin typeface="Arial" charset="0"/>
                <a:cs typeface="Arial" charset="0"/>
              </a:defRPr>
            </a:lvl8pPr>
            <a:lvl9pPr marL="3886200" indent="-228600" eaLnBrk="0" fontAlgn="base" hangingPunct="0">
              <a:spcBef>
                <a:spcPct val="0"/>
              </a:spcBef>
              <a:spcAft>
                <a:spcPct val="0"/>
              </a:spcAft>
              <a:defRPr b="1" i="1">
                <a:solidFill>
                  <a:schemeClr val="tx1"/>
                </a:solidFill>
                <a:latin typeface="Arial" charset="0"/>
                <a:cs typeface="Arial" charset="0"/>
              </a:defRPr>
            </a:lvl9pPr>
          </a:lstStyle>
          <a:p>
            <a:pPr eaLnBrk="1" hangingPunct="1"/>
            <a:r>
              <a:rPr lang="sv-SE" sz="2800" b="0" i="0" dirty="0" smtClean="0">
                <a:solidFill>
                  <a:prstClr val="black"/>
                </a:solidFill>
              </a:rPr>
              <a:t>Insights from Burkina </a:t>
            </a:r>
            <a:r>
              <a:rPr lang="sv-SE" sz="2800" b="0" i="0" dirty="0">
                <a:solidFill>
                  <a:prstClr val="black"/>
                </a:solidFill>
              </a:rPr>
              <a:t>Faso</a:t>
            </a:r>
            <a:endParaRPr lang="en-US" sz="2400" b="0" i="0" dirty="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902" y="1078172"/>
            <a:ext cx="10720098" cy="5090615"/>
          </a:xfrm>
          <a:prstGeom prst="rect">
            <a:avLst/>
          </a:prstGeom>
        </p:spPr>
      </p:pic>
    </p:spTree>
    <p:extLst>
      <p:ext uri="{BB962C8B-B14F-4D97-AF65-F5344CB8AC3E}">
        <p14:creationId xmlns:p14="http://schemas.microsoft.com/office/powerpoint/2010/main" val="1829537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0" name="TextBox 1"/>
          <p:cNvSpPr txBox="1">
            <a:spLocks noChangeArrowheads="1"/>
          </p:cNvSpPr>
          <p:nvPr/>
        </p:nvSpPr>
        <p:spPr bwMode="auto">
          <a:xfrm>
            <a:off x="1489976" y="352947"/>
            <a:ext cx="912071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cs typeface="Arial" charset="0"/>
              </a:defRPr>
            </a:lvl1pPr>
            <a:lvl2pPr marL="742950" indent="-285750" eaLnBrk="0" hangingPunct="0">
              <a:defRPr b="1" i="1">
                <a:solidFill>
                  <a:schemeClr val="tx1"/>
                </a:solidFill>
                <a:latin typeface="Arial" charset="0"/>
                <a:cs typeface="Arial" charset="0"/>
              </a:defRPr>
            </a:lvl2pPr>
            <a:lvl3pPr marL="1143000" indent="-228600" eaLnBrk="0" hangingPunct="0">
              <a:defRPr b="1" i="1">
                <a:solidFill>
                  <a:schemeClr val="tx1"/>
                </a:solidFill>
                <a:latin typeface="Arial" charset="0"/>
                <a:cs typeface="Arial" charset="0"/>
              </a:defRPr>
            </a:lvl3pPr>
            <a:lvl4pPr marL="1600200" indent="-228600" eaLnBrk="0" hangingPunct="0">
              <a:defRPr b="1" i="1">
                <a:solidFill>
                  <a:schemeClr val="tx1"/>
                </a:solidFill>
                <a:latin typeface="Arial" charset="0"/>
                <a:cs typeface="Arial" charset="0"/>
              </a:defRPr>
            </a:lvl4pPr>
            <a:lvl5pPr marL="2057400" indent="-228600" eaLnBrk="0" hangingPunct="0">
              <a:defRPr b="1" i="1">
                <a:solidFill>
                  <a:schemeClr val="tx1"/>
                </a:solidFill>
                <a:latin typeface="Arial" charset="0"/>
                <a:cs typeface="Arial" charset="0"/>
              </a:defRPr>
            </a:lvl5pPr>
            <a:lvl6pPr marL="2514600" indent="-228600" eaLnBrk="0" fontAlgn="base" hangingPunct="0">
              <a:spcBef>
                <a:spcPct val="0"/>
              </a:spcBef>
              <a:spcAft>
                <a:spcPct val="0"/>
              </a:spcAft>
              <a:defRPr b="1" i="1">
                <a:solidFill>
                  <a:schemeClr val="tx1"/>
                </a:solidFill>
                <a:latin typeface="Arial" charset="0"/>
                <a:cs typeface="Arial" charset="0"/>
              </a:defRPr>
            </a:lvl6pPr>
            <a:lvl7pPr marL="2971800" indent="-228600" eaLnBrk="0" fontAlgn="base" hangingPunct="0">
              <a:spcBef>
                <a:spcPct val="0"/>
              </a:spcBef>
              <a:spcAft>
                <a:spcPct val="0"/>
              </a:spcAft>
              <a:defRPr b="1" i="1">
                <a:solidFill>
                  <a:schemeClr val="tx1"/>
                </a:solidFill>
                <a:latin typeface="Arial" charset="0"/>
                <a:cs typeface="Arial" charset="0"/>
              </a:defRPr>
            </a:lvl7pPr>
            <a:lvl8pPr marL="3429000" indent="-228600" eaLnBrk="0" fontAlgn="base" hangingPunct="0">
              <a:spcBef>
                <a:spcPct val="0"/>
              </a:spcBef>
              <a:spcAft>
                <a:spcPct val="0"/>
              </a:spcAft>
              <a:defRPr b="1" i="1">
                <a:solidFill>
                  <a:schemeClr val="tx1"/>
                </a:solidFill>
                <a:latin typeface="Arial" charset="0"/>
                <a:cs typeface="Arial" charset="0"/>
              </a:defRPr>
            </a:lvl8pPr>
            <a:lvl9pPr marL="3886200" indent="-228600" eaLnBrk="0" fontAlgn="base" hangingPunct="0">
              <a:spcBef>
                <a:spcPct val="0"/>
              </a:spcBef>
              <a:spcAft>
                <a:spcPct val="0"/>
              </a:spcAft>
              <a:defRPr b="1" i="1">
                <a:solidFill>
                  <a:schemeClr val="tx1"/>
                </a:solidFill>
                <a:latin typeface="Arial" charset="0"/>
                <a:cs typeface="Arial" charset="0"/>
              </a:defRPr>
            </a:lvl9pPr>
          </a:lstStyle>
          <a:p>
            <a:pPr eaLnBrk="1" hangingPunct="1"/>
            <a:r>
              <a:rPr lang="sv-SE" sz="2800" b="0" i="0" dirty="0" smtClean="0">
                <a:solidFill>
                  <a:prstClr val="black"/>
                </a:solidFill>
              </a:rPr>
              <a:t>Insights from Burkina </a:t>
            </a:r>
            <a:r>
              <a:rPr lang="sv-SE" sz="2800" b="0" i="0" dirty="0">
                <a:solidFill>
                  <a:prstClr val="black"/>
                </a:solidFill>
              </a:rPr>
              <a:t>Faso</a:t>
            </a:r>
            <a:endParaRPr lang="en-US" sz="2400" b="0" i="0" dirty="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976" y="995736"/>
            <a:ext cx="10702024" cy="5209704"/>
          </a:xfrm>
          <a:prstGeom prst="rect">
            <a:avLst/>
          </a:prstGeom>
        </p:spPr>
      </p:pic>
    </p:spTree>
    <p:extLst>
      <p:ext uri="{BB962C8B-B14F-4D97-AF65-F5344CB8AC3E}">
        <p14:creationId xmlns:p14="http://schemas.microsoft.com/office/powerpoint/2010/main" val="650867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building and communication ….</a:t>
            </a:r>
            <a:endParaRPr lang="en-US" dirty="0"/>
          </a:p>
        </p:txBody>
      </p:sp>
      <p:pic>
        <p:nvPicPr>
          <p:cNvPr id="4" name="Picture 3"/>
          <p:cNvPicPr>
            <a:picLocks noChangeAspect="1"/>
          </p:cNvPicPr>
          <p:nvPr/>
        </p:nvPicPr>
        <p:blipFill rotWithShape="1">
          <a:blip r:embed="rId2"/>
          <a:srcRect l="51904" t="24350" r="18572" b="16984"/>
          <a:stretch/>
        </p:blipFill>
        <p:spPr>
          <a:xfrm>
            <a:off x="838200" y="1922206"/>
            <a:ext cx="3708400" cy="4605594"/>
          </a:xfrm>
          <a:prstGeom prst="rect">
            <a:avLst/>
          </a:prstGeom>
        </p:spPr>
      </p:pic>
      <p:pic>
        <p:nvPicPr>
          <p:cNvPr id="5" name="Picture 4"/>
          <p:cNvPicPr>
            <a:picLocks noChangeAspect="1"/>
          </p:cNvPicPr>
          <p:nvPr/>
        </p:nvPicPr>
        <p:blipFill rotWithShape="1">
          <a:blip r:embed="rId3"/>
          <a:srcRect l="19365" t="22825" r="17936" b="18000"/>
          <a:stretch/>
        </p:blipFill>
        <p:spPr>
          <a:xfrm>
            <a:off x="4509426" y="2286000"/>
            <a:ext cx="6717373" cy="3962400"/>
          </a:xfrm>
          <a:prstGeom prst="rect">
            <a:avLst/>
          </a:prstGeom>
        </p:spPr>
      </p:pic>
    </p:spTree>
    <p:extLst>
      <p:ext uri="{BB962C8B-B14F-4D97-AF65-F5344CB8AC3E}">
        <p14:creationId xmlns:p14="http://schemas.microsoft.com/office/powerpoint/2010/main" val="806459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297951" y="179329"/>
            <a:ext cx="11558427" cy="894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Agenda 2030 for sustainable development</a:t>
            </a:r>
            <a:endParaRPr lang="en-GB" sz="4400" strike="sngStrike" dirty="0"/>
          </a:p>
        </p:txBody>
      </p:sp>
      <p:sp>
        <p:nvSpPr>
          <p:cNvPr id="5" name="TextBox 4"/>
          <p:cNvSpPr txBox="1"/>
          <p:nvPr/>
        </p:nvSpPr>
        <p:spPr>
          <a:xfrm>
            <a:off x="575352" y="1355278"/>
            <a:ext cx="4006922"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t>A plan of action for people, planet and prosperity</a:t>
            </a:r>
          </a:p>
          <a:p>
            <a:pPr marL="285750" indent="-285750">
              <a:buFont typeface="Arial" panose="020B0604020202020204" pitchFamily="34" charset="0"/>
              <a:buChar char="•"/>
            </a:pPr>
            <a:r>
              <a:rPr lang="en-GB" sz="2400" dirty="0"/>
              <a:t>Provides a powerful aspiration for improving our world – laying out where we collectively need to go and how to get there</a:t>
            </a:r>
            <a:endParaRPr lang="en-US" sz="2400" dirty="0"/>
          </a:p>
          <a:p>
            <a:pPr marL="285750" indent="-285750">
              <a:buFont typeface="Arial" panose="020B0604020202020204" pitchFamily="34" charset="0"/>
              <a:buChar char="•"/>
            </a:pPr>
            <a:r>
              <a:rPr lang="en-US" sz="2400" dirty="0"/>
              <a:t>The SDGs are not 17 separate ambitions, but highly interlinked challenges that require coordinated action</a:t>
            </a:r>
          </a:p>
          <a:p>
            <a:endParaRPr lang="en-GB" sz="2400" dirty="0"/>
          </a:p>
        </p:txBody>
      </p:sp>
      <p:pic>
        <p:nvPicPr>
          <p:cNvPr id="6" name="Picture 2" descr="_1_0B9846BC0B98F6140071BE7C85257F5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989" y="1073853"/>
            <a:ext cx="5983706" cy="531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540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E69EEE3-3703-4990-B76E-929A729607EB}" type="slidenum">
              <a:rPr lang="en-GB" smtClean="0"/>
              <a:t>3</a:t>
            </a:fld>
            <a:endParaRPr lang="en-GB"/>
          </a:p>
        </p:txBody>
      </p:sp>
      <p:sp>
        <p:nvSpPr>
          <p:cNvPr id="7" name="Date Placeholder 6"/>
          <p:cNvSpPr>
            <a:spLocks noGrp="1"/>
          </p:cNvSpPr>
          <p:nvPr>
            <p:ph type="dt" sz="half" idx="4294967295"/>
          </p:nvPr>
        </p:nvSpPr>
        <p:spPr/>
        <p:txBody>
          <a:bodyPr/>
          <a:lstStyle/>
          <a:p>
            <a:endParaRPr lang="en-GB" dirty="0"/>
          </a:p>
        </p:txBody>
      </p:sp>
      <p:sp>
        <p:nvSpPr>
          <p:cNvPr id="10" name="Title 3"/>
          <p:cNvSpPr>
            <a:spLocks noGrp="1"/>
          </p:cNvSpPr>
          <p:nvPr>
            <p:ph type="title"/>
          </p:nvPr>
        </p:nvSpPr>
        <p:spPr>
          <a:xfrm>
            <a:off x="1439999" y="165270"/>
            <a:ext cx="9913800" cy="1074875"/>
          </a:xfrm>
        </p:spPr>
        <p:txBody>
          <a:bodyPr/>
          <a:lstStyle/>
          <a:p>
            <a:r>
              <a:rPr lang="en-US" dirty="0" smtClean="0"/>
              <a:t>The CLEWs framework and interlinkages ….</a:t>
            </a:r>
            <a:endParaRPr lang="en-US"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4269"/>
          <a:stretch/>
        </p:blipFill>
        <p:spPr>
          <a:xfrm>
            <a:off x="2132021" y="1240145"/>
            <a:ext cx="8049137" cy="4940760"/>
          </a:xfrm>
          <a:prstGeom prst="rect">
            <a:avLst/>
          </a:prstGeom>
        </p:spPr>
      </p:pic>
    </p:spTree>
    <p:extLst>
      <p:ext uri="{BB962C8B-B14F-4D97-AF65-F5344CB8AC3E}">
        <p14:creationId xmlns:p14="http://schemas.microsoft.com/office/powerpoint/2010/main" val="298142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in detail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667" y="1764170"/>
            <a:ext cx="10488969" cy="4853907"/>
          </a:xfrm>
          <a:prstGeom prst="rect">
            <a:avLst/>
          </a:prstGeom>
        </p:spPr>
      </p:pic>
    </p:spTree>
    <p:extLst>
      <p:ext uri="{BB962C8B-B14F-4D97-AF65-F5344CB8AC3E}">
        <p14:creationId xmlns:p14="http://schemas.microsoft.com/office/powerpoint/2010/main" val="335059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667" t="14000" r="30595" b="12667"/>
          <a:stretch/>
        </p:blipFill>
        <p:spPr>
          <a:xfrm>
            <a:off x="5105400" y="102161"/>
            <a:ext cx="5562600" cy="6755839"/>
          </a:xfrm>
          <a:prstGeom prst="rect">
            <a:avLst/>
          </a:prstGeom>
        </p:spPr>
      </p:pic>
      <p:sp>
        <p:nvSpPr>
          <p:cNvPr id="5" name="Title 1"/>
          <p:cNvSpPr>
            <a:spLocks noGrp="1"/>
          </p:cNvSpPr>
          <p:nvPr>
            <p:ph type="title"/>
          </p:nvPr>
        </p:nvSpPr>
        <p:spPr>
          <a:xfrm>
            <a:off x="838200" y="365125"/>
            <a:ext cx="10515600" cy="1325563"/>
          </a:xfrm>
        </p:spPr>
        <p:txBody>
          <a:bodyPr/>
          <a:lstStyle/>
          <a:p>
            <a:r>
              <a:rPr lang="en-US" dirty="0" smtClean="0"/>
              <a:t>Energy in detail ….</a:t>
            </a:r>
            <a:endParaRPr lang="en-US" dirty="0"/>
          </a:p>
        </p:txBody>
      </p:sp>
    </p:spTree>
    <p:extLst>
      <p:ext uri="{BB962C8B-B14F-4D97-AF65-F5344CB8AC3E}">
        <p14:creationId xmlns:p14="http://schemas.microsoft.com/office/powerpoint/2010/main" val="1105598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Arc 3098"/>
          <p:cNvSpPr/>
          <p:nvPr/>
        </p:nvSpPr>
        <p:spPr>
          <a:xfrm>
            <a:off x="2438400" y="1219280"/>
            <a:ext cx="6553201" cy="5456630"/>
          </a:xfrm>
          <a:prstGeom prst="arc">
            <a:avLst>
              <a:gd name="adj1" fmla="val 16145468"/>
              <a:gd name="adj2" fmla="val 16100383"/>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itle 6"/>
          <p:cNvSpPr>
            <a:spLocks noGrp="1"/>
          </p:cNvSpPr>
          <p:nvPr>
            <p:ph type="title"/>
          </p:nvPr>
        </p:nvSpPr>
        <p:spPr>
          <a:xfrm>
            <a:off x="2006995" y="228600"/>
            <a:ext cx="8229600" cy="1143000"/>
          </a:xfrm>
        </p:spPr>
        <p:txBody>
          <a:bodyPr/>
          <a:lstStyle/>
          <a:p>
            <a:pPr algn="l"/>
            <a:r>
              <a:rPr lang="en-US" dirty="0" smtClean="0"/>
              <a:t>CLEWs and the SDGs</a:t>
            </a:r>
            <a:endParaRPr lang="en-GB" dirty="0"/>
          </a:p>
        </p:txBody>
      </p:sp>
      <p:cxnSp>
        <p:nvCxnSpPr>
          <p:cNvPr id="6" name="Straight Connector 5"/>
          <p:cNvCxnSpPr/>
          <p:nvPr/>
        </p:nvCxnSpPr>
        <p:spPr>
          <a:xfrm>
            <a:off x="1981200" y="1128046"/>
            <a:ext cx="73914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367597" y="1762015"/>
            <a:ext cx="1180880" cy="523220"/>
          </a:xfrm>
          <a:prstGeom prst="rect">
            <a:avLst/>
          </a:prstGeom>
          <a:noFill/>
        </p:spPr>
        <p:txBody>
          <a:bodyPr wrap="square" rtlCol="0">
            <a:spAutoFit/>
          </a:bodyPr>
          <a:lstStyle/>
          <a:p>
            <a:r>
              <a:rPr lang="en-US" sz="1400" dirty="0"/>
              <a:t>Demand for food</a:t>
            </a:r>
            <a:endParaRPr lang="en-GB" sz="1400" dirty="0"/>
          </a:p>
        </p:txBody>
      </p:sp>
      <p:sp>
        <p:nvSpPr>
          <p:cNvPr id="26" name="TextBox 25"/>
          <p:cNvSpPr txBox="1"/>
          <p:nvPr/>
        </p:nvSpPr>
        <p:spPr>
          <a:xfrm>
            <a:off x="9400373" y="2406135"/>
            <a:ext cx="1156824" cy="738664"/>
          </a:xfrm>
          <a:prstGeom prst="rect">
            <a:avLst/>
          </a:prstGeom>
          <a:noFill/>
        </p:spPr>
        <p:txBody>
          <a:bodyPr wrap="square" rtlCol="0">
            <a:spAutoFit/>
          </a:bodyPr>
          <a:lstStyle/>
          <a:p>
            <a:r>
              <a:rPr lang="en-US" sz="1400" dirty="0"/>
              <a:t>Demand &amp; source of energy</a:t>
            </a:r>
            <a:endParaRPr lang="en-GB" sz="1400" dirty="0"/>
          </a:p>
        </p:txBody>
      </p:sp>
      <p:sp>
        <p:nvSpPr>
          <p:cNvPr id="30" name="TextBox 29"/>
          <p:cNvSpPr txBox="1"/>
          <p:nvPr/>
        </p:nvSpPr>
        <p:spPr>
          <a:xfrm>
            <a:off x="8249449" y="5657080"/>
            <a:ext cx="1158758" cy="738664"/>
          </a:xfrm>
          <a:prstGeom prst="rect">
            <a:avLst/>
          </a:prstGeom>
          <a:noFill/>
        </p:spPr>
        <p:txBody>
          <a:bodyPr wrap="square" rtlCol="0">
            <a:spAutoFit/>
          </a:bodyPr>
          <a:lstStyle/>
          <a:p>
            <a:r>
              <a:rPr lang="en-US" sz="1400" dirty="0"/>
              <a:t>Accounts for Carbon emissions</a:t>
            </a:r>
            <a:endParaRPr lang="en-GB" sz="1400" dirty="0"/>
          </a:p>
        </p:txBody>
      </p:sp>
      <p:sp>
        <p:nvSpPr>
          <p:cNvPr id="42" name="TextBox 41"/>
          <p:cNvSpPr txBox="1"/>
          <p:nvPr/>
        </p:nvSpPr>
        <p:spPr>
          <a:xfrm>
            <a:off x="9386505" y="3424375"/>
            <a:ext cx="1024070" cy="523220"/>
          </a:xfrm>
          <a:prstGeom prst="rect">
            <a:avLst/>
          </a:prstGeom>
          <a:noFill/>
        </p:spPr>
        <p:txBody>
          <a:bodyPr wrap="square" rtlCol="0">
            <a:spAutoFit/>
          </a:bodyPr>
          <a:lstStyle/>
          <a:p>
            <a:r>
              <a:rPr lang="en-US" sz="1400" dirty="0"/>
              <a:t>Industrial production</a:t>
            </a:r>
            <a:endParaRPr lang="en-GB" sz="1400" dirty="0"/>
          </a:p>
        </p:txBody>
      </p:sp>
      <p:sp>
        <p:nvSpPr>
          <p:cNvPr id="52" name="TextBox 51"/>
          <p:cNvSpPr txBox="1"/>
          <p:nvPr/>
        </p:nvSpPr>
        <p:spPr>
          <a:xfrm>
            <a:off x="8958037" y="4343401"/>
            <a:ext cx="1666480" cy="954107"/>
          </a:xfrm>
          <a:prstGeom prst="rect">
            <a:avLst/>
          </a:prstGeom>
          <a:noFill/>
        </p:spPr>
        <p:txBody>
          <a:bodyPr wrap="square" rtlCol="0">
            <a:spAutoFit/>
          </a:bodyPr>
          <a:lstStyle/>
          <a:p>
            <a:r>
              <a:rPr lang="en-US" sz="1400" dirty="0"/>
              <a:t>Assess alternative technologies &amp; consumption patterns</a:t>
            </a:r>
            <a:endParaRPr lang="en-GB" sz="1400" dirty="0"/>
          </a:p>
        </p:txBody>
      </p:sp>
      <p:pic>
        <p:nvPicPr>
          <p:cNvPr id="57" name="Picture 30" descr="https://sustainabledevelopment.un.org/content/images/E_SDG_Icons-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6599" y="5907122"/>
            <a:ext cx="945893" cy="945893"/>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6990013" y="6334780"/>
            <a:ext cx="1180880" cy="523220"/>
          </a:xfrm>
          <a:prstGeom prst="rect">
            <a:avLst/>
          </a:prstGeom>
          <a:noFill/>
        </p:spPr>
        <p:txBody>
          <a:bodyPr wrap="square" rtlCol="0">
            <a:spAutoFit/>
          </a:bodyPr>
          <a:lstStyle/>
          <a:p>
            <a:r>
              <a:rPr lang="en-US" sz="1400" dirty="0"/>
              <a:t>Deforestation &amp; land use</a:t>
            </a:r>
            <a:endParaRPr lang="en-GB" sz="1400" dirty="0"/>
          </a:p>
        </p:txBody>
      </p:sp>
      <p:pic>
        <p:nvPicPr>
          <p:cNvPr id="61" name="Picture 4" descr="https://sustainabledevelopment.un.org/content/images/E_SDG_Icons-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6900" y="1143000"/>
            <a:ext cx="945894" cy="945894"/>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6634902" y="1179890"/>
            <a:ext cx="2661499" cy="523220"/>
          </a:xfrm>
          <a:prstGeom prst="rect">
            <a:avLst/>
          </a:prstGeom>
          <a:noFill/>
        </p:spPr>
        <p:txBody>
          <a:bodyPr wrap="square" rtlCol="0">
            <a:spAutoFit/>
          </a:bodyPr>
          <a:lstStyle/>
          <a:p>
            <a:r>
              <a:rPr lang="en-US" sz="1400" dirty="0"/>
              <a:t>Increased income, energy use &amp; material consumption </a:t>
            </a:r>
            <a:endParaRPr lang="en-GB" sz="1400" dirty="0"/>
          </a:p>
        </p:txBody>
      </p:sp>
      <p:pic>
        <p:nvPicPr>
          <p:cNvPr id="9" name="Picture 6" descr="https://sustainabledevelopment.un.org/content/images/E_SDG_Icons-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1814" y="1693561"/>
            <a:ext cx="945893" cy="9458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https://sustainabledevelopment.un.org/content/images/E_SDG_Icons-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7423" y="2289314"/>
            <a:ext cx="949409" cy="94940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https://sustainabledevelopment.un.org/content/images/E_SDG_Icons-0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32143" y="3271482"/>
            <a:ext cx="954363" cy="95436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4" descr="https://sustainabledevelopment.un.org/content/images/E_SDG_Icons-1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45706" y="4343400"/>
            <a:ext cx="945894" cy="94589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https://sustainabledevelopment.un.org/content/images/E_SDG_Icons-1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39005" y="5388888"/>
            <a:ext cx="945893" cy="945893"/>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34" descr="https://sustainabledevelopment.un.org/content/images/E_SDG_Icons-1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40361" y="5665045"/>
            <a:ext cx="1069557" cy="1069557"/>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p:cNvSpPr txBox="1"/>
          <p:nvPr/>
        </p:nvSpPr>
        <p:spPr>
          <a:xfrm>
            <a:off x="4993999" y="5731130"/>
            <a:ext cx="1180880" cy="954107"/>
          </a:xfrm>
          <a:prstGeom prst="rect">
            <a:avLst/>
          </a:prstGeom>
          <a:noFill/>
        </p:spPr>
        <p:txBody>
          <a:bodyPr wrap="square" rtlCol="0">
            <a:spAutoFit/>
          </a:bodyPr>
          <a:lstStyle/>
          <a:p>
            <a:r>
              <a:rPr lang="en-US" sz="1400" dirty="0"/>
              <a:t>Technology and investment options</a:t>
            </a:r>
            <a:endParaRPr lang="en-GB" sz="1400" dirty="0"/>
          </a:p>
        </p:txBody>
      </p:sp>
      <p:pic>
        <p:nvPicPr>
          <p:cNvPr id="33" name="Picture 12" descr="https://sustainabledevelopment.un.org/content/images/E_SDG_Icons-06.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14601" y="5671498"/>
            <a:ext cx="1073831" cy="1073831"/>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752601" y="5182588"/>
            <a:ext cx="1088611" cy="523220"/>
          </a:xfrm>
          <a:prstGeom prst="rect">
            <a:avLst/>
          </a:prstGeom>
          <a:noFill/>
        </p:spPr>
        <p:txBody>
          <a:bodyPr wrap="square" rtlCol="0">
            <a:spAutoFit/>
          </a:bodyPr>
          <a:lstStyle/>
          <a:p>
            <a:r>
              <a:rPr lang="en-US" sz="1400" dirty="0"/>
              <a:t>Demand for clean water</a:t>
            </a:r>
            <a:endParaRPr lang="en-GB" sz="1400" dirty="0"/>
          </a:p>
        </p:txBody>
      </p:sp>
      <p:pic>
        <p:nvPicPr>
          <p:cNvPr id="40" name="Picture 16" descr="https://sustainabledevelopment.un.org/content/images/E_SDG_Icons-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90800" y="1668215"/>
            <a:ext cx="1073830" cy="107383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1714500" y="1871226"/>
            <a:ext cx="876300" cy="523220"/>
          </a:xfrm>
          <a:prstGeom prst="rect">
            <a:avLst/>
          </a:prstGeom>
          <a:noFill/>
        </p:spPr>
        <p:txBody>
          <a:bodyPr wrap="square" rtlCol="0">
            <a:spAutoFit/>
          </a:bodyPr>
          <a:lstStyle/>
          <a:p>
            <a:r>
              <a:rPr lang="en-US" sz="1400" dirty="0"/>
              <a:t>Growth scenarios</a:t>
            </a:r>
            <a:endParaRPr lang="en-GB" sz="1400" dirty="0"/>
          </a:p>
        </p:txBody>
      </p:sp>
      <p:pic>
        <p:nvPicPr>
          <p:cNvPr id="44" name="Picture 22" descr="https://sustainabledevelopment.un.org/content/images/E_SDG_Icons-1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45664" y="117989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2057401" y="1219280"/>
            <a:ext cx="1888264" cy="307777"/>
          </a:xfrm>
          <a:prstGeom prst="rect">
            <a:avLst/>
          </a:prstGeom>
          <a:noFill/>
        </p:spPr>
        <p:txBody>
          <a:bodyPr wrap="square" rtlCol="0">
            <a:spAutoFit/>
          </a:bodyPr>
          <a:lstStyle/>
          <a:p>
            <a:r>
              <a:rPr lang="en-US" sz="1400" dirty="0"/>
              <a:t>Housing (rural &amp; urban)</a:t>
            </a:r>
            <a:endParaRPr lang="en-GB" sz="1400" dirty="0"/>
          </a:p>
        </p:txBody>
      </p:sp>
      <p:pic>
        <p:nvPicPr>
          <p:cNvPr id="49" name="Picture 48"/>
          <p:cNvPicPr>
            <a:picLocks noChangeAspect="1"/>
          </p:cNvPicPr>
          <p:nvPr/>
        </p:nvPicPr>
        <p:blipFill rotWithShape="1">
          <a:blip r:embed="rId13" cstate="print">
            <a:extLst>
              <a:ext uri="{28A0092B-C50C-407E-A947-70E740481C1C}">
                <a14:useLocalDpi xmlns:a14="http://schemas.microsoft.com/office/drawing/2010/main" val="0"/>
              </a:ext>
            </a:extLst>
          </a:blip>
          <a:srcRect t="14269"/>
          <a:stretch/>
        </p:blipFill>
        <p:spPr>
          <a:xfrm>
            <a:off x="3564468" y="2671314"/>
            <a:ext cx="4267530" cy="2651799"/>
          </a:xfrm>
          <a:prstGeom prst="rect">
            <a:avLst/>
          </a:prstGeom>
        </p:spPr>
      </p:pic>
    </p:spTree>
    <p:extLst>
      <p:ext uri="{BB962C8B-B14F-4D97-AF65-F5344CB8AC3E}">
        <p14:creationId xmlns:p14="http://schemas.microsoft.com/office/powerpoint/2010/main" val="417285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Mauritius</a:t>
            </a:r>
          </a:p>
        </p:txBody>
      </p:sp>
      <p:sp>
        <p:nvSpPr>
          <p:cNvPr id="7" name="Content Placeholder 6"/>
          <p:cNvSpPr txBox="1">
            <a:spLocks/>
          </p:cNvSpPr>
          <p:nvPr/>
        </p:nvSpPr>
        <p:spPr>
          <a:xfrm>
            <a:off x="764499" y="1255677"/>
            <a:ext cx="8199620" cy="546579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600"/>
              </a:spcAft>
              <a:buFont typeface="Arial" panose="020B0604020202020204" pitchFamily="34" charset="0"/>
              <a:buChar char="•"/>
            </a:pPr>
            <a:r>
              <a:rPr lang="en-US" dirty="0"/>
              <a:t>Main revenue has been tourism and sugar exports</a:t>
            </a:r>
          </a:p>
          <a:p>
            <a:pPr marL="800100" lvl="1" indent="-342900" algn="l">
              <a:spcAft>
                <a:spcPts val="600"/>
              </a:spcAft>
              <a:buFont typeface="Arial" panose="020B0604020202020204" pitchFamily="34" charset="0"/>
              <a:buChar char="•"/>
            </a:pPr>
            <a:r>
              <a:rPr lang="en-US" dirty="0"/>
              <a:t>Expiration of EU agreement and collapse of revenue from the latter.</a:t>
            </a:r>
          </a:p>
          <a:p>
            <a:pPr marL="342900" indent="-342900" algn="l">
              <a:spcAft>
                <a:spcPts val="600"/>
              </a:spcAft>
              <a:buFont typeface="Arial" panose="020B0604020202020204" pitchFamily="34" charset="0"/>
              <a:buChar char="•"/>
            </a:pPr>
            <a:r>
              <a:rPr lang="en-US" dirty="0"/>
              <a:t>Diversification away from sugar cane to food crops and vegetables </a:t>
            </a:r>
          </a:p>
          <a:p>
            <a:pPr marL="342900" indent="-342900" algn="l">
              <a:spcAft>
                <a:spcPts val="600"/>
              </a:spcAft>
              <a:buFont typeface="Arial" panose="020B0604020202020204" pitchFamily="34" charset="0"/>
              <a:buChar char="•"/>
            </a:pPr>
            <a:r>
              <a:rPr lang="en-US" dirty="0"/>
              <a:t>Sugar cane production and refining – staple industry </a:t>
            </a:r>
          </a:p>
          <a:p>
            <a:pPr marL="342900" indent="-342900" algn="l">
              <a:spcAft>
                <a:spcPts val="600"/>
              </a:spcAft>
              <a:buFont typeface="Arial" panose="020B0604020202020204" pitchFamily="34" charset="0"/>
              <a:buChar char="•"/>
            </a:pPr>
            <a:r>
              <a:rPr lang="en-US" dirty="0"/>
              <a:t>Bagasse from refining – cogeneration of heat and electricity</a:t>
            </a:r>
          </a:p>
          <a:p>
            <a:pPr marL="800100" lvl="1" indent="-342900" algn="l">
              <a:spcAft>
                <a:spcPts val="600"/>
              </a:spcAft>
              <a:buFont typeface="Arial" panose="020B0604020202020204" pitchFamily="34" charset="0"/>
              <a:buChar char="•"/>
            </a:pPr>
            <a:r>
              <a:rPr lang="en-US" dirty="0"/>
              <a:t>Reduction in sugar production led to lower electricity generation from bagasse</a:t>
            </a:r>
          </a:p>
          <a:p>
            <a:pPr marL="342900" indent="-342900" algn="l">
              <a:spcAft>
                <a:spcPts val="600"/>
              </a:spcAft>
              <a:buFont typeface="Arial" panose="020B0604020202020204" pitchFamily="34" charset="0"/>
              <a:buChar char="•"/>
            </a:pPr>
            <a:r>
              <a:rPr lang="en-US" dirty="0"/>
              <a:t>Consequent increase in fuel imports – coincided with increase in international fuel prices</a:t>
            </a:r>
          </a:p>
          <a:p>
            <a:pPr marL="342900" indent="-342900" algn="l">
              <a:spcAft>
                <a:spcPts val="600"/>
              </a:spcAft>
              <a:buFont typeface="Arial" panose="020B0604020202020204" pitchFamily="34" charset="0"/>
              <a:buChar char="•"/>
            </a:pPr>
            <a:r>
              <a:rPr lang="en-US" dirty="0"/>
              <a:t>Irrigation requirements higher for food crops-vegetables than for sugar cane</a:t>
            </a:r>
          </a:p>
          <a:p>
            <a:pPr marL="800100" lvl="1" indent="-342900" algn="l">
              <a:spcAft>
                <a:spcPts val="600"/>
              </a:spcAft>
              <a:buFont typeface="Arial" panose="020B0604020202020204" pitchFamily="34" charset="0"/>
              <a:buChar char="•"/>
            </a:pPr>
            <a:r>
              <a:rPr lang="en-US" dirty="0"/>
              <a:t>Increased water demand</a:t>
            </a:r>
          </a:p>
        </p:txBody>
      </p:sp>
      <p:pic>
        <p:nvPicPr>
          <p:cNvPr id="3" name="Picture 2"/>
          <p:cNvPicPr>
            <a:picLocks noChangeAspect="1"/>
          </p:cNvPicPr>
          <p:nvPr/>
        </p:nvPicPr>
        <p:blipFill>
          <a:blip r:embed="rId3"/>
          <a:stretch>
            <a:fillRect/>
          </a:stretch>
        </p:blipFill>
        <p:spPr>
          <a:xfrm>
            <a:off x="8916538" y="2519300"/>
            <a:ext cx="3275462" cy="2307345"/>
          </a:xfrm>
          <a:prstGeom prst="rect">
            <a:avLst/>
          </a:prstGeom>
        </p:spPr>
      </p:pic>
    </p:spTree>
    <p:extLst>
      <p:ext uri="{BB962C8B-B14F-4D97-AF65-F5344CB8AC3E}">
        <p14:creationId xmlns:p14="http://schemas.microsoft.com/office/powerpoint/2010/main" val="4030938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356461" y="199100"/>
            <a:ext cx="11313763"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t>Impact of shifting two major sugar refineries to produce 2nd generation ethanol </a:t>
            </a:r>
            <a:endParaRPr lang="en-GB" sz="4400"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888761" y="1182004"/>
            <a:ext cx="8716641" cy="5599432"/>
          </a:xfrm>
          <a:prstGeom prst="rect">
            <a:avLst/>
          </a:prstGeom>
          <a:noFill/>
          <a:ln>
            <a:noFill/>
          </a:ln>
        </p:spPr>
      </p:pic>
    </p:spTree>
    <p:extLst>
      <p:ext uri="{BB962C8B-B14F-4D97-AF65-F5344CB8AC3E}">
        <p14:creationId xmlns:p14="http://schemas.microsoft.com/office/powerpoint/2010/main" val="3837050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206" t="38318" r="19841" b="33238"/>
          <a:stretch/>
        </p:blipFill>
        <p:spPr>
          <a:xfrm>
            <a:off x="308429" y="2235200"/>
            <a:ext cx="11756571" cy="3429000"/>
          </a:xfrm>
          <a:prstGeom prst="rect">
            <a:avLst/>
          </a:prstGeom>
        </p:spPr>
      </p:pic>
      <p:sp>
        <p:nvSpPr>
          <p:cNvPr id="3" name="Title 5"/>
          <p:cNvSpPr txBox="1">
            <a:spLocks/>
          </p:cNvSpPr>
          <p:nvPr/>
        </p:nvSpPr>
        <p:spPr>
          <a:xfrm>
            <a:off x="356461" y="199100"/>
            <a:ext cx="11313763"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t>Impact of </a:t>
            </a:r>
            <a:r>
              <a:rPr lang="en-US" sz="4400" dirty="0" smtClean="0"/>
              <a:t>climate change in a CLEWs framework </a:t>
            </a:r>
            <a:endParaRPr lang="en-GB" sz="4400" dirty="0"/>
          </a:p>
        </p:txBody>
      </p:sp>
    </p:spTree>
    <p:extLst>
      <p:ext uri="{BB962C8B-B14F-4D97-AF65-F5344CB8AC3E}">
        <p14:creationId xmlns:p14="http://schemas.microsoft.com/office/powerpoint/2010/main" val="1959104892"/>
      </p:ext>
    </p:extLst>
  </p:cSld>
  <p:clrMapOvr>
    <a:masterClrMapping/>
  </p:clrMapOvr>
</p:sld>
</file>

<file path=ppt/theme/theme1.xml><?xml version="1.0" encoding="utf-8"?>
<a:theme xmlns:a="http://schemas.openxmlformats.org/drawingml/2006/main" name="dESA">
  <a:themeElements>
    <a:clrScheme name="Custom 2">
      <a:dk1>
        <a:sysClr val="windowText" lastClr="000000"/>
      </a:dk1>
      <a:lt1>
        <a:sysClr val="window" lastClr="FFFFFF"/>
      </a:lt1>
      <a:dk2>
        <a:srgbClr val="1F497D"/>
      </a:dk2>
      <a:lt2>
        <a:srgbClr val="EEECE1"/>
      </a:lt2>
      <a:accent1>
        <a:srgbClr val="1954A6"/>
      </a:accent1>
      <a:accent2>
        <a:srgbClr val="5893E5"/>
      </a:accent2>
      <a:accent3>
        <a:srgbClr val="9D102D"/>
      </a:accent3>
      <a:accent4>
        <a:srgbClr val="EC4769"/>
      </a:accent4>
      <a:accent5>
        <a:srgbClr val="62922E"/>
      </a:accent5>
      <a:accent6>
        <a:srgbClr val="A1D16D"/>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lumMod val="95000"/>
              <a:lumOff val="5000"/>
            </a:schemeClr>
          </a:solidFill>
          <a:tailEnd type="triangl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17073</TotalTime>
  <Words>573</Words>
  <Application>Microsoft Office PowerPoint</Application>
  <PresentationFormat>Widescreen</PresentationFormat>
  <Paragraphs>70</Paragraphs>
  <Slides>16</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Tahoma</vt:lpstr>
      <vt:lpstr>dESA</vt:lpstr>
      <vt:lpstr>1_Custom Design</vt:lpstr>
      <vt:lpstr>PowerPoint Presentation</vt:lpstr>
      <vt:lpstr>PowerPoint Presentation</vt:lpstr>
      <vt:lpstr>The CLEWs framework and interlinkages ….</vt:lpstr>
      <vt:lpstr>Water in detail ….</vt:lpstr>
      <vt:lpstr>Energy in detail ….</vt:lpstr>
      <vt:lpstr>CLEWs and the SDGs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Capacity building and communication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dimitris mentis</dc:creator>
  <cp:lastModifiedBy>mark howells</cp:lastModifiedBy>
  <cp:revision>758</cp:revision>
  <cp:lastPrinted>2014-11-04T10:49:49Z</cp:lastPrinted>
  <dcterms:created xsi:type="dcterms:W3CDTF">2014-10-01T08:48:32Z</dcterms:created>
  <dcterms:modified xsi:type="dcterms:W3CDTF">2017-06-12T23:02:32Z</dcterms:modified>
</cp:coreProperties>
</file>