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171" autoAdjust="0"/>
  </p:normalViewPr>
  <p:slideViewPr>
    <p:cSldViewPr>
      <p:cViewPr varScale="1">
        <p:scale>
          <a:sx n="100" d="100"/>
          <a:sy n="100" d="100"/>
        </p:scale>
        <p:origin x="-19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25130-2F7C-46C6-A786-7931A759AA67}" type="datetimeFigureOut">
              <a:rPr lang="en-GB" smtClean="0"/>
              <a:t>09/08/2018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3247A-46DB-4520-B3D0-9817D236BC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657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28C0B-2348-4FD8-BF51-EC56E7D6ED2C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042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 marL="685817" indent="-263776" defTabSz="914423" eaLnBrk="0" hangingPunct="0">
              <a:defRPr sz="2200">
                <a:solidFill>
                  <a:schemeClr val="tx1"/>
                </a:solidFill>
                <a:latin typeface="Arial" pitchFamily="34" charset="0"/>
              </a:defRPr>
            </a:lvl2pPr>
            <a:lvl3pPr marL="1055103" indent="-211021" defTabSz="914423" eaLnBrk="0" hangingPunct="0"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477145" indent="-211021" defTabSz="914423" eaLnBrk="0" hangingPunct="0"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1899186" indent="-211021" defTabSz="914423" eaLnBrk="0" hangingPunct="0"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321227" indent="-211021" defTabSz="91442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743269" indent="-211021" defTabSz="91442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165310" indent="-211021" defTabSz="91442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587351" indent="-211021" defTabSz="91442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B33A5E4-4D20-421C-B824-BCD5C99D13EA}" type="slidenum">
              <a:rPr lang="en-GB" alt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23</a:t>
            </a:fld>
            <a:endParaRPr lang="en-GB" alt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5805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35094-64D1-F647-9BB8-82B15787932B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0984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38FC-B7B4-4E5A-8F05-99E0ADE8939C}" type="slidenum">
              <a:rPr lang="en-GB" smtClean="0">
                <a:solidFill>
                  <a:prstClr val="black"/>
                </a:solidFill>
              </a:rPr>
              <a:pPr/>
              <a:t>30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881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GB" altLang="en-US" dirty="0">
              <a:latin typeface="Calibri" pitchFamily="34" charset="0"/>
            </a:endParaRPr>
          </a:p>
        </p:txBody>
      </p:sp>
      <p:sp>
        <p:nvSpPr>
          <p:cNvPr id="50180" name="Slide Number Placeholder 3"/>
          <p:cNvSpPr txBox="1">
            <a:spLocks noChangeArrowheads="1"/>
          </p:cNvSpPr>
          <p:nvPr/>
        </p:nvSpPr>
        <p:spPr bwMode="auto">
          <a:xfrm>
            <a:off x="3884463" y="8685878"/>
            <a:ext cx="2972004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b"/>
          <a:lstStyle>
            <a:lvl1pPr defTabSz="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94B736B4-059E-4333-89B9-02C7F676C6C2}" type="slidenum">
              <a:rPr lang="en-GB" altLang="en-US" sz="1200">
                <a:solidFill>
                  <a:srgbClr val="000000"/>
                </a:solidFill>
              </a:rPr>
              <a:pPr algn="r"/>
              <a:t>31</a:t>
            </a:fld>
            <a:endParaRPr lang="en-GB" altLang="en-US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GB" altLang="en-US" dirty="0">
              <a:latin typeface="Calibri" pitchFamily="34" charset="0"/>
            </a:endParaRPr>
          </a:p>
        </p:txBody>
      </p:sp>
      <p:sp>
        <p:nvSpPr>
          <p:cNvPr id="51204" name="Slide Number Placeholder 3"/>
          <p:cNvSpPr txBox="1">
            <a:spLocks noChangeArrowheads="1"/>
          </p:cNvSpPr>
          <p:nvPr/>
        </p:nvSpPr>
        <p:spPr bwMode="auto">
          <a:xfrm>
            <a:off x="3884463" y="8685879"/>
            <a:ext cx="2972004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0" rIns="91421" bIns="45710" anchor="b"/>
          <a:lstStyle>
            <a:lvl1pPr defTabSz="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480E83B1-3EA5-42D9-94E6-230A409D4AC0}" type="slidenum">
              <a:rPr lang="en-GB" altLang="en-US" sz="1200">
                <a:solidFill>
                  <a:srgbClr val="000000"/>
                </a:solidFill>
              </a:rPr>
              <a:pPr algn="r"/>
              <a:t>33</a:t>
            </a:fld>
            <a:endParaRPr lang="en-GB" altLang="en-US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28C0B-2348-4FD8-BF51-EC56E7D6ED2C}" type="slidenum">
              <a:rPr lang="en-GB" smtClean="0">
                <a:solidFill>
                  <a:prstClr val="black"/>
                </a:solidFill>
              </a:rPr>
              <a:pPr/>
              <a:t>34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6070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 hangingPunct="1"/>
            <a:endParaRPr lang="en-GB" altLang="en-US" dirty="0">
              <a:latin typeface="Calibri" pitchFamily="34" charset="0"/>
            </a:endParaRPr>
          </a:p>
        </p:txBody>
      </p:sp>
      <p:sp>
        <p:nvSpPr>
          <p:cNvPr id="44036" name="Slide Number Placeholder 3"/>
          <p:cNvSpPr txBox="1">
            <a:spLocks noChangeArrowheads="1"/>
          </p:cNvSpPr>
          <p:nvPr/>
        </p:nvSpPr>
        <p:spPr bwMode="auto">
          <a:xfrm>
            <a:off x="3884463" y="8685879"/>
            <a:ext cx="2972004" cy="45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0" rIns="91421" bIns="45710" anchor="b"/>
          <a:lstStyle/>
          <a:p>
            <a:pPr algn="r" defTabSz="422000"/>
            <a:fld id="{A4290AAF-2D36-41A9-8F6D-4C8F6518E487}" type="slidenum">
              <a:rPr lang="en-GB" altLang="en-US" sz="1200">
                <a:solidFill>
                  <a:srgbClr val="000000"/>
                </a:solidFill>
              </a:rPr>
              <a:pPr algn="r" defTabSz="422000"/>
              <a:t>36</a:t>
            </a:fld>
            <a:endParaRPr lang="en-GB" altLang="en-US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28C0B-2348-4FD8-BF51-EC56E7D6ED2C}" type="slidenum">
              <a:rPr lang="en-GB" smtClean="0">
                <a:solidFill>
                  <a:prstClr val="black"/>
                </a:solidFill>
              </a:rPr>
              <a:pPr/>
              <a:t>38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1672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[hand</a:t>
            </a:r>
            <a:r>
              <a:rPr lang="nl-NL" baseline="0"/>
              <a:t> out the template]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35094-64D1-F647-9BB8-82B15787932B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108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55ADE-B8A9-4A3C-8429-DACEBD80F4DB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871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55ADE-B8A9-4A3C-8429-DACEBD80F4DB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356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r>
              <a:rPr lang="en-US" dirty="0">
                <a:latin typeface="Arial" charset="0"/>
                <a:cs typeface="Geneva" charset="0"/>
              </a:rPr>
              <a:t>From Cambridge</a:t>
            </a:r>
            <a:r>
              <a:rPr lang="en-US" baseline="0" dirty="0">
                <a:latin typeface="Arial" charset="0"/>
                <a:cs typeface="Geneva" charset="0"/>
              </a:rPr>
              <a:t> University workshop, 33 participants</a:t>
            </a:r>
          </a:p>
          <a:p>
            <a:pPr marL="171450" indent="-171450">
              <a:buFontTx/>
              <a:buChar char="•"/>
            </a:pPr>
            <a:r>
              <a:rPr lang="en-US" baseline="0" dirty="0">
                <a:latin typeface="Arial" charset="0"/>
                <a:cs typeface="Geneva" charset="0"/>
              </a:rPr>
              <a:t>Asked what species the study was on and a range of answers denoting humans were provided</a:t>
            </a:r>
          </a:p>
          <a:p>
            <a:pPr marL="171450" indent="-171450">
              <a:buFontTx/>
              <a:buChar char="•"/>
            </a:pPr>
            <a:r>
              <a:rPr lang="en-US" baseline="0" dirty="0">
                <a:latin typeface="Arial" charset="0"/>
                <a:cs typeface="Geneva" charset="0"/>
              </a:rPr>
              <a:t>Humans can see these all mean the same things but computers can’t</a:t>
            </a:r>
            <a:endParaRPr lang="en-US" dirty="0">
              <a:latin typeface="Arial" charset="0"/>
              <a:cs typeface="Geneva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A9ADD38-3B13-134E-9EFE-614C5DCBC12B}" type="slidenum">
              <a:rPr lang="de-DE" sz="1200">
                <a:solidFill>
                  <a:prstClr val="black"/>
                </a:solidFill>
                <a:cs typeface="Geneva" charset="0"/>
              </a:rPr>
              <a:pPr/>
              <a:t>9</a:t>
            </a:fld>
            <a:endParaRPr lang="de-DE" sz="1200">
              <a:solidFill>
                <a:prstClr val="black"/>
              </a:solidFill>
              <a:cs typeface="Gene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39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55ADE-B8A9-4A3C-8429-DACEBD80F4DB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215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err="1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Jupyter</a:t>
            </a:r>
            <a:r>
              <a:rPr lang="en-GB" sz="1200" b="0" i="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is</a:t>
            </a:r>
            <a:r>
              <a:rPr lang="en-GB" sz="1200" b="0" i="0" kern="1200" baseline="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an open-source web application that allows you to create and share documents that contain live code, equations, visualizations and narrative text.</a:t>
            </a:r>
          </a:p>
          <a:p>
            <a:endParaRPr lang="en-GB" sz="1200" b="0" i="0" kern="1200" dirty="0">
              <a:solidFill>
                <a:srgbClr val="FF0000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Openwetware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an effort to promote the sharing of information, know-how, and wisdom among researchers and groups who are working in biology &amp; biological engineering.</a:t>
            </a:r>
          </a:p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28C0B-2348-4FD8-BF51-EC56E7D6ED2C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728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38FC-B7B4-4E5A-8F05-99E0ADE8939C}" type="slidenum">
              <a:rPr lang="en-GB" smtClean="0">
                <a:solidFill>
                  <a:prstClr val="black"/>
                </a:solidFill>
              </a:rPr>
              <a:pPr/>
              <a:t>14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725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28C0B-2348-4FD8-BF51-EC56E7D6ED2C}" type="slidenum">
              <a:rPr lang="en-GB" smtClean="0">
                <a:solidFill>
                  <a:prstClr val="black"/>
                </a:solidFill>
              </a:rPr>
              <a:pPr/>
              <a:t>15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96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28C0B-2348-4FD8-BF51-EC56E7D6ED2C}" type="slidenum">
              <a:rPr lang="en-GB" smtClean="0">
                <a:solidFill>
                  <a:prstClr val="black"/>
                </a:solidFill>
              </a:rPr>
              <a:pPr/>
              <a:t>18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149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636912"/>
            <a:ext cx="7772400" cy="216368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4000" cap="none" spc="-8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>
                <a:solidFill>
                  <a:prstClr val="black"/>
                </a:solidFill>
              </a:rPr>
              <a:pPr/>
              <a:t>09/08/2018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rgbClr val="9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67BDBC9-2DB0-46F3-A943-B0F145512E6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471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>
                <a:solidFill>
                  <a:prstClr val="black"/>
                </a:solidFill>
              </a:rPr>
              <a:pPr/>
              <a:t>09/08/2018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>
                <a:solidFill>
                  <a:srgbClr val="1F497D"/>
                </a:solidFill>
              </a:rPr>
              <a:pPr/>
              <a:t>‹#›</a:t>
            </a:fld>
            <a:endParaRPr lang="en-GB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767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>
                <a:solidFill>
                  <a:prstClr val="black"/>
                </a:solidFill>
              </a:rPr>
              <a:pPr/>
              <a:t>09/08/2018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>
                <a:solidFill>
                  <a:srgbClr val="1F497D"/>
                </a:solidFill>
              </a:rPr>
              <a:pPr/>
              <a:t>‹#›</a:t>
            </a:fld>
            <a:endParaRPr lang="en-GB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903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270" y="4808764"/>
            <a:ext cx="8645979" cy="1318287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 b="0" cap="all" baseline="0">
                <a:solidFill>
                  <a:srgbClr val="ED7C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55121"/>
            <a:ext cx="9143999" cy="444431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566863" y="5543550"/>
            <a:ext cx="6286500" cy="734786"/>
          </a:xfrm>
        </p:spPr>
        <p:txBody>
          <a:bodyPr/>
          <a:lstStyle>
            <a:lvl1pPr algn="ctr">
              <a:buNone/>
              <a:defRPr/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0599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453544"/>
            <a:ext cx="8229600" cy="132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/>
          </p:nvPr>
        </p:nvSpPr>
        <p:spPr bwMode="auto">
          <a:xfrm>
            <a:off x="457200" y="1938867"/>
            <a:ext cx="8229600" cy="441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08080"/>
                </a:solidFill>
              </a:defRPr>
            </a:lvl1pPr>
            <a:lvl2pPr>
              <a:defRPr>
                <a:solidFill>
                  <a:srgbClr val="808080"/>
                </a:solidFill>
              </a:defRPr>
            </a:lvl2pPr>
            <a:lvl3pPr>
              <a:defRPr>
                <a:solidFill>
                  <a:srgbClr val="808080"/>
                </a:solidFill>
              </a:defRPr>
            </a:lvl3pPr>
            <a:lvl4pPr>
              <a:defRPr>
                <a:solidFill>
                  <a:srgbClr val="808080"/>
                </a:solidFill>
              </a:defRPr>
            </a:lvl4pPr>
            <a:lvl5pPr>
              <a:defRPr>
                <a:solidFill>
                  <a:srgbClr val="808080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524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0750"/>
            <a:ext cx="8363272" cy="6839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>
                <a:solidFill>
                  <a:prstClr val="black"/>
                </a:solidFill>
              </a:rPr>
              <a:pPr/>
              <a:t>09/08/2018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>
                <a:solidFill>
                  <a:srgbClr val="1F497D"/>
                </a:solidFill>
              </a:rPr>
              <a:pPr/>
              <a:t>‹#›</a:t>
            </a:fld>
            <a:endParaRPr lang="en-GB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611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>
                <a:solidFill>
                  <a:prstClr val="black"/>
                </a:solidFill>
              </a:rPr>
              <a:pPr/>
              <a:t>09/08/2018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7BDBC9-2DB0-46F3-A943-B0F145512E68}" type="slidenum">
              <a:rPr lang="en-GB" smtClean="0">
                <a:solidFill>
                  <a:srgbClr val="1F497D"/>
                </a:solidFill>
              </a:rPr>
              <a:pPr/>
              <a:t>‹#›</a:t>
            </a:fld>
            <a:endParaRPr lang="en-GB">
              <a:solidFill>
                <a:srgbClr val="1F497D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86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63272" cy="756002"/>
          </a:xfrm>
        </p:spPr>
        <p:txBody>
          <a:bodyPr>
            <a:normAutofit/>
          </a:bodyPr>
          <a:lstStyle>
            <a:lvl1pPr>
              <a:defRPr sz="4000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196752"/>
            <a:ext cx="3816424" cy="4904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7984" y="1196752"/>
            <a:ext cx="3954016" cy="4904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>
                <a:solidFill>
                  <a:prstClr val="black"/>
                </a:solidFill>
              </a:rPr>
              <a:pPr/>
              <a:t>09/08/2018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>
                <a:solidFill>
                  <a:srgbClr val="1F497D"/>
                </a:solidFill>
              </a:rPr>
              <a:pPr/>
              <a:t>‹#›</a:t>
            </a:fld>
            <a:endParaRPr lang="en-GB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446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>
                <a:solidFill>
                  <a:prstClr val="black"/>
                </a:solidFill>
              </a:rPr>
              <a:pPr/>
              <a:t>09/08/2018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>
                <a:solidFill>
                  <a:srgbClr val="1F497D"/>
                </a:solidFill>
              </a:rPr>
              <a:pPr/>
              <a:t>‹#›</a:t>
            </a:fld>
            <a:endParaRPr lang="en-GB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417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>
                <a:solidFill>
                  <a:prstClr val="black"/>
                </a:solidFill>
              </a:rPr>
              <a:pPr/>
              <a:t>09/08/2018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>
                <a:solidFill>
                  <a:srgbClr val="1F497D"/>
                </a:solidFill>
              </a:rPr>
              <a:pPr/>
              <a:t>‹#›</a:t>
            </a:fld>
            <a:endParaRPr lang="en-GB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365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>
                <a:solidFill>
                  <a:prstClr val="black"/>
                </a:solidFill>
              </a:rPr>
              <a:pPr/>
              <a:t>09/08/2018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>
                <a:solidFill>
                  <a:srgbClr val="1F497D"/>
                </a:solidFill>
              </a:rPr>
              <a:pPr/>
              <a:t>‹#›</a:t>
            </a:fld>
            <a:endParaRPr lang="en-GB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496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>
                <a:solidFill>
                  <a:prstClr val="black"/>
                </a:solidFill>
              </a:rPr>
              <a:pPr/>
              <a:t>09/08/2018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>
                <a:solidFill>
                  <a:srgbClr val="1F497D"/>
                </a:solidFill>
              </a:rPr>
              <a:pPr/>
              <a:t>‹#›</a:t>
            </a:fld>
            <a:endParaRPr lang="en-GB">
              <a:solidFill>
                <a:srgbClr val="1F497D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30499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>
                <a:solidFill>
                  <a:prstClr val="black"/>
                </a:solidFill>
              </a:rPr>
              <a:pPr/>
              <a:t>09/08/2018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67BDBC9-2DB0-46F3-A943-B0F145512E68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620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96734"/>
            <a:ext cx="8363272" cy="6839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075240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8064" y="6453336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DDDCEC77-EEAF-49C6-AC3C-F1C0AAE629F2}" type="datetimeFigureOut">
              <a:rPr lang="en-GB" smtClean="0">
                <a:solidFill>
                  <a:prstClr val="black"/>
                </a:solidFill>
              </a:rPr>
              <a:pPr/>
              <a:t>09/08/2018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67BDBC9-2DB0-46F3-A943-B0F145512E68}" type="slidenum">
              <a:rPr lang="en-GB" smtClean="0">
                <a:solidFill>
                  <a:srgbClr val="1F497D"/>
                </a:solidFill>
              </a:rPr>
              <a:pPr/>
              <a:t>‹#›</a:t>
            </a:fld>
            <a:endParaRPr lang="en-GB" dirty="0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rgbClr val="9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362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 cap="none" spc="-60" baseline="0">
          <a:solidFill>
            <a:srgbClr val="0635BA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sarah.jones@glasgow.ac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atadryad.org/pages/readm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www.lib.umn.edu/datamanagement/metadata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://openwetware.org/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http://www.myexperiment.org/workflows/16.html" TargetMode="Externa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sf.io/" TargetMode="Externa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microscopy.org/site/products/omero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owncloud.org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lse.ac.uk/intranet/LSEServices/IMT/guides/softwareGuides/other/usingDropboxCloudStorageServices.aspx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hyperlink" Target="http://www.ed.ac.uk/information-services/research-support/research-data-service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hyperlink" Target="https://www.fosteropenscience.eu/toolkit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://www.fosteropenscience.eu/learning-paths" TargetMode="Externa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okfn.or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cc.ac.uk/resources/how-guides/license-research-data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fal.github.io/lindat-license-selector" TargetMode="External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osteropenscience.eu/content/re3data-demo" TargetMode="External"/><Relationship Id="rId5" Type="http://schemas.openxmlformats.org/officeDocument/2006/relationships/image" Target="../media/image56.png"/><Relationship Id="rId4" Type="http://schemas.openxmlformats.org/officeDocument/2006/relationships/hyperlink" Target="http://www.re3data.org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3data.org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png"/><Relationship Id="rId5" Type="http://schemas.openxmlformats.org/officeDocument/2006/relationships/hyperlink" Target="https://biosharing.org/" TargetMode="External"/><Relationship Id="rId4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enodo.org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guides.github.com/activities/citable-code" TargetMode="Externa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ands.org.au/cite-data" TargetMode="Externa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ta-archive.ac.uk/create-manage/consent-ethics/consent?index=3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cc.ac.uk/resources/briefing-papers/introduction-curation/data-citation-and-linking" TargetMode="Externa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3data.org/" TargetMode="External"/><Relationship Id="rId7" Type="http://schemas.openxmlformats.org/officeDocument/2006/relationships/image" Target="../media/image68.jpeg"/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hyperlink" Target="http://www.dcc.ac.uk/resources/how-guides/license-research-data" TargetMode="External"/><Relationship Id="rId4" Type="http://schemas.openxmlformats.org/officeDocument/2006/relationships/hyperlink" Target="http://www.dcc.ac.uk/resources/how-guides/cite-datasets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repositorian.github.io/DOAJ_Exercise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hyperlink" Target="http://www.re3data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hyperlink" Target="http://www.data-archive.ac.uk/create-manage/format/formats-tabl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jiscdigitalmedia.ac.uk/guide/choosing-a-file-nam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://www.arm.gov/data/docs/plan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d-alliance.github.io/metadata-director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6508" y="1628800"/>
            <a:ext cx="6897960" cy="2163687"/>
          </a:xfrm>
        </p:spPr>
        <p:txBody>
          <a:bodyPr/>
          <a:lstStyle/>
          <a:p>
            <a:r>
              <a:rPr lang="en-GB" sz="4800" dirty="0" smtClean="0">
                <a:solidFill>
                  <a:srgbClr val="0635BA"/>
                </a:solidFill>
              </a:rPr>
              <a:t>Managing </a:t>
            </a:r>
            <a:r>
              <a:rPr lang="en-GB" sz="4800" dirty="0">
                <a:solidFill>
                  <a:srgbClr val="0635BA"/>
                </a:solidFill>
              </a:rPr>
              <a:t>and Sharing Research Data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9104" y="4005064"/>
            <a:ext cx="4625752" cy="1728192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2000" cap="none" dirty="0">
                <a:solidFill>
                  <a:schemeClr val="tx1"/>
                </a:solidFill>
                <a:latin typeface="+mn-lt"/>
              </a:rPr>
              <a:t>Sarah Jones</a:t>
            </a:r>
          </a:p>
          <a:p>
            <a:pPr algn="ctr">
              <a:spcAft>
                <a:spcPts val="0"/>
              </a:spcAft>
            </a:pPr>
            <a:r>
              <a:rPr lang="en-GB" sz="2000" cap="none" dirty="0">
                <a:solidFill>
                  <a:schemeClr val="tx1"/>
                </a:solidFill>
                <a:latin typeface="+mn-lt"/>
              </a:rPr>
              <a:t>Digital Curation Centre, Glasgow</a:t>
            </a:r>
          </a:p>
          <a:p>
            <a:pPr algn="ctr">
              <a:spcAft>
                <a:spcPts val="0"/>
              </a:spcAft>
            </a:pPr>
            <a:r>
              <a:rPr lang="en-GB" sz="2000" cap="none" dirty="0">
                <a:solidFill>
                  <a:schemeClr val="tx1"/>
                </a:solidFill>
                <a:latin typeface="+mn-lt"/>
                <a:hlinkClick r:id="rId2"/>
              </a:rPr>
              <a:t>sarah.jones@glasgow.ac.uk</a:t>
            </a:r>
            <a:endParaRPr lang="en-GB" sz="2000" cap="none" dirty="0">
              <a:solidFill>
                <a:schemeClr val="tx1"/>
              </a:solidFill>
              <a:latin typeface="+mn-lt"/>
            </a:endParaRPr>
          </a:p>
          <a:p>
            <a:pPr algn="ctr">
              <a:spcAft>
                <a:spcPts val="0"/>
              </a:spcAft>
            </a:pPr>
            <a:r>
              <a:rPr lang="en-GB" sz="2000" cap="none" dirty="0">
                <a:solidFill>
                  <a:schemeClr val="tx1"/>
                </a:solidFill>
                <a:latin typeface="+mn-lt"/>
              </a:rPr>
              <a:t>Twitter: @</a:t>
            </a:r>
            <a:r>
              <a:rPr lang="en-GB" sz="2000" cap="none" dirty="0" err="1">
                <a:solidFill>
                  <a:schemeClr val="tx1"/>
                </a:solidFill>
                <a:latin typeface="+mn-lt"/>
              </a:rPr>
              <a:t>sjDCC</a:t>
            </a:r>
            <a:endParaRPr lang="en-GB" sz="2000" cap="none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Picture 3" descr="DCC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404664"/>
            <a:ext cx="40386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43608" y="6381328"/>
            <a:ext cx="6696744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400" i="1" dirty="0">
                <a:solidFill>
                  <a:prstClr val="black"/>
                </a:solidFill>
              </a:rPr>
              <a:t>CODATA Research Data Science School, </a:t>
            </a:r>
            <a:r>
              <a:rPr lang="en-GB" sz="1400" i="1" dirty="0" smtClean="0">
                <a:solidFill>
                  <a:prstClr val="black"/>
                </a:solidFill>
              </a:rPr>
              <a:t>10 </a:t>
            </a:r>
            <a:r>
              <a:rPr lang="en-GB" sz="1400" i="1" dirty="0">
                <a:solidFill>
                  <a:prstClr val="black"/>
                </a:solidFill>
              </a:rPr>
              <a:t>August 2018, Trieste #</a:t>
            </a:r>
            <a:r>
              <a:rPr lang="en-GB" sz="1400" i="1" dirty="0" err="1">
                <a:solidFill>
                  <a:prstClr val="black"/>
                </a:solidFill>
              </a:rPr>
              <a:t>DataTrieste</a:t>
            </a:r>
            <a:endParaRPr lang="en-GB" sz="1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915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Controlled vocabularies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158" y="1583588"/>
            <a:ext cx="4310826" cy="4997165"/>
          </a:xfrm>
        </p:spPr>
        <p:txBody>
          <a:bodyPr>
            <a:normAutofit/>
          </a:bodyPr>
          <a:lstStyle/>
          <a:p>
            <a:r>
              <a:rPr lang="en-GB" dirty="0"/>
              <a:t>E.g. SNOMED CT (clinical terms) or </a:t>
            </a:r>
            <a:r>
              <a:rPr lang="en-GB" dirty="0" err="1"/>
              <a:t>MeSH</a:t>
            </a:r>
            <a:endParaRPr lang="en-GB" dirty="0"/>
          </a:p>
          <a:p>
            <a:r>
              <a:rPr lang="en-GB" dirty="0"/>
              <a:t>Include ontologies as well</a:t>
            </a:r>
          </a:p>
          <a:p>
            <a:pPr lvl="1"/>
            <a:r>
              <a:rPr lang="en-GB" dirty="0"/>
              <a:t>Defined terms + taxonomy</a:t>
            </a:r>
          </a:p>
          <a:p>
            <a:r>
              <a:rPr lang="en-GB" dirty="0"/>
              <a:t>Useful for selecting keywords to tag datasets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556792"/>
            <a:ext cx="4499435" cy="460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255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683994"/>
          </a:xfrm>
        </p:spPr>
        <p:txBody>
          <a:bodyPr/>
          <a:lstStyle/>
          <a:p>
            <a:r>
              <a:rPr lang="en-GB" altLang="en-US" dirty="0"/>
              <a:t>Documentation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352928" cy="4968552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  <a:defRPr/>
            </a:pPr>
            <a:r>
              <a:rPr lang="en-GB" dirty="0"/>
              <a:t>Think about what is needed in order to evaluate, understand, and reuse the data.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Why was the data created?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Have you documented what you did and how?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Did you develop code to run analyses? If so, this should be kept and shared too.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Important to provide wider context for trust</a:t>
            </a:r>
          </a:p>
        </p:txBody>
      </p:sp>
    </p:spTree>
    <p:extLst>
      <p:ext uri="{BB962C8B-B14F-4D97-AF65-F5344CB8AC3E}">
        <p14:creationId xmlns:p14="http://schemas.microsoft.com/office/powerpoint/2010/main" val="614486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ReadMe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075240" cy="4896544"/>
          </a:xfrm>
        </p:spPr>
        <p:txBody>
          <a:bodyPr>
            <a:noAutofit/>
          </a:bodyPr>
          <a:lstStyle/>
          <a:p>
            <a:pPr fontAlgn="base">
              <a:buNone/>
            </a:pPr>
            <a:r>
              <a:rPr lang="en-GB" sz="2000" dirty="0"/>
              <a:t>We recommend that a ReadMe be a plain text file containing the following:</a:t>
            </a:r>
          </a:p>
          <a:p>
            <a:pPr marL="457200" indent="-457200" fontAlgn="base">
              <a:buFont typeface="Arial"/>
              <a:buChar char="•"/>
            </a:pPr>
            <a:r>
              <a:rPr lang="en-GB" sz="2000" dirty="0"/>
              <a:t>for each filename, a short description of what data it includes, optionally describing the relationship to the tables, figures, or sections within the accompanying publication</a:t>
            </a:r>
          </a:p>
          <a:p>
            <a:pPr marL="457200" indent="-457200" fontAlgn="base">
              <a:buFont typeface="Arial"/>
              <a:buChar char="•"/>
            </a:pPr>
            <a:r>
              <a:rPr lang="en-GB" sz="2000" dirty="0"/>
              <a:t>for tabular data: definitions of column headings and row labels; data codes (including missing data); and measurement units</a:t>
            </a:r>
          </a:p>
          <a:p>
            <a:pPr marL="457200" indent="-457200" fontAlgn="base">
              <a:buFont typeface="Arial"/>
              <a:buChar char="•"/>
            </a:pPr>
            <a:r>
              <a:rPr lang="en-GB" sz="2000" dirty="0"/>
              <a:t>any data processing steps, especially if not described in the publication, that may affect interpretation of results</a:t>
            </a:r>
          </a:p>
          <a:p>
            <a:pPr marL="457200" indent="-457200" fontAlgn="base">
              <a:buFont typeface="Arial"/>
              <a:buChar char="•"/>
            </a:pPr>
            <a:r>
              <a:rPr lang="en-GB" sz="2000" dirty="0"/>
              <a:t>a description of what associated datasets are stored elsewhere, if applicable</a:t>
            </a:r>
          </a:p>
          <a:p>
            <a:pPr marL="457200" indent="-457200" fontAlgn="base">
              <a:buFont typeface="Arial"/>
              <a:buChar char="•"/>
            </a:pPr>
            <a:r>
              <a:rPr lang="en-GB" sz="2000" dirty="0"/>
              <a:t>whom to contact with questions</a:t>
            </a:r>
          </a:p>
          <a:p>
            <a:pPr algn="ctr" fontAlgn="base">
              <a:spcAft>
                <a:spcPts val="1800"/>
              </a:spcAft>
            </a:pPr>
            <a:r>
              <a:rPr lang="en-GB" sz="2000" dirty="0">
                <a:hlinkClick r:id="rId3"/>
              </a:rPr>
              <a:t>http://datadryad.org/pages/readme</a:t>
            </a:r>
            <a:r>
              <a:rPr lang="en-GB" sz="2000" dirty="0"/>
              <a:t>  </a:t>
            </a:r>
          </a:p>
          <a:p>
            <a:pPr algn="ctr" fontAlgn="base"/>
            <a:r>
              <a:rPr lang="en-GB" sz="2000" dirty="0">
                <a:solidFill>
                  <a:srgbClr val="444444"/>
                </a:solidFill>
              </a:rPr>
              <a:t>Example template: </a:t>
            </a:r>
            <a:r>
              <a:rPr lang="en-GB" sz="2000" u="sng" dirty="0">
                <a:hlinkClick r:id="rId4"/>
              </a:rPr>
              <a:t>https://www.lib.umn.edu/datamanagement/metadata</a:t>
            </a:r>
            <a:r>
              <a:rPr lang="en-GB" sz="2000" u="sng" dirty="0"/>
              <a:t> </a:t>
            </a:r>
            <a:endParaRPr lang="en-GB" sz="2000" dirty="0">
              <a:solidFill>
                <a:srgbClr val="444444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39" y="116632"/>
            <a:ext cx="1777035" cy="99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720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758" y="404664"/>
            <a:ext cx="8363272" cy="683994"/>
          </a:xfrm>
        </p:spPr>
        <p:txBody>
          <a:bodyPr/>
          <a:lstStyle/>
          <a:p>
            <a:r>
              <a:rPr lang="en-GB" dirty="0"/>
              <a:t>Useful tools for documentation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3930453" cy="4592179"/>
          </a:xfrm>
        </p:spPr>
        <p:txBody>
          <a:bodyPr>
            <a:normAutofit/>
          </a:bodyPr>
          <a:lstStyle/>
          <a:p>
            <a:r>
              <a:rPr lang="en-GB" dirty="0"/>
              <a:t>E-lab notebooks, wikis </a:t>
            </a:r>
            <a:r>
              <a:rPr lang="en-GB" dirty="0" err="1"/>
              <a:t>etc</a:t>
            </a:r>
            <a:endParaRPr lang="en-GB" dirty="0"/>
          </a:p>
          <a:p>
            <a:endParaRPr lang="en-GB" sz="11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Record experiment procedures and results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1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Share protocols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168322" y="6006479"/>
            <a:ext cx="32201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  <a:hlinkClick r:id="rId3"/>
              </a:rPr>
              <a:t>http://openwetware.org</a:t>
            </a:r>
            <a:r>
              <a:rPr lang="en-GB" sz="2400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29924"/>
            <a:ext cx="1656184" cy="4521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703" y="4857878"/>
            <a:ext cx="1242072" cy="1242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5385658"/>
            <a:ext cx="2304255" cy="7371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551" y="6237312"/>
            <a:ext cx="2365627" cy="4250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511" y="2332539"/>
            <a:ext cx="4544350" cy="341720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noFill/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259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Workflow tools e.g. </a:t>
            </a:r>
            <a:r>
              <a:rPr lang="en-GB" dirty="0" err="1"/>
              <a:t>MyExperiment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06" y="1268145"/>
            <a:ext cx="5633956" cy="4876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95"/>
          <a:stretch/>
        </p:blipFill>
        <p:spPr>
          <a:xfrm>
            <a:off x="6637670" y="1254559"/>
            <a:ext cx="1462844" cy="47860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51920" y="6341873"/>
            <a:ext cx="48566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Trebuchet MS" panose="020B0603020202020204" pitchFamily="34" charset="0"/>
                <a:hlinkClick r:id="rId5"/>
              </a:rPr>
              <a:t>www.myexperiment.org/workflows/16.html</a:t>
            </a:r>
            <a:r>
              <a:rPr lang="en-GB" dirty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</a:p>
        </p:txBody>
      </p:sp>
      <p:pic>
        <p:nvPicPr>
          <p:cNvPr id="7" name="Picture 20" descr="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341873"/>
            <a:ext cx="199072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3369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475656" y="5229200"/>
            <a:ext cx="6286500" cy="734786"/>
          </a:xfrm>
        </p:spPr>
        <p:txBody>
          <a:bodyPr>
            <a:noAutofit/>
          </a:bodyPr>
          <a:lstStyle/>
          <a:p>
            <a:r>
              <a:rPr lang="en-GB" sz="4800" b="1" spc="-60" dirty="0">
                <a:solidFill>
                  <a:srgbClr val="0635BA"/>
                </a:solidFill>
                <a:latin typeface="+mj-lt"/>
                <a:ea typeface="+mj-ea"/>
                <a:cs typeface="+mj-cs"/>
              </a:rPr>
              <a:t>Managing data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11960" y="6550223"/>
            <a:ext cx="5256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black"/>
                </a:solidFill>
              </a:rPr>
              <a:t>Image ‘tools’ CC-BY by </a:t>
            </a:r>
            <a:r>
              <a:rPr lang="en-GB" sz="1200" dirty="0" err="1">
                <a:solidFill>
                  <a:prstClr val="black"/>
                </a:solidFill>
              </a:rPr>
              <a:t>zzpza</a:t>
            </a:r>
            <a:r>
              <a:rPr lang="en-GB" sz="1200" dirty="0">
                <a:solidFill>
                  <a:prstClr val="black"/>
                </a:solidFill>
              </a:rPr>
              <a:t> www.flickr.com/photos/zzpza/3269784239 </a:t>
            </a:r>
          </a:p>
        </p:txBody>
      </p:sp>
      <p:pic>
        <p:nvPicPr>
          <p:cNvPr id="5" name="Picture Placeholder 9" descr="3269784239_4254e1cc22_z.jpg"/>
          <p:cNvPicPr>
            <a:picLocks noChangeAspect="1"/>
          </p:cNvPicPr>
          <p:nvPr/>
        </p:nvPicPr>
        <p:blipFill>
          <a:blip r:embed="rId3" cstate="print"/>
          <a:srcRect t="14103" b="14103"/>
          <a:stretch>
            <a:fillRect/>
          </a:stretch>
        </p:blipFill>
        <p:spPr>
          <a:xfrm>
            <a:off x="-36512" y="0"/>
            <a:ext cx="9036496" cy="486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903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Where will you store the data?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/>
          <a:lstStyle/>
          <a:p>
            <a:pPr marL="360000" indent="-360000">
              <a:buFont typeface="Arial" pitchFamily="34" charset="0"/>
              <a:buChar char="•"/>
            </a:pPr>
            <a:r>
              <a:rPr lang="en-GB" altLang="en-US" dirty="0"/>
              <a:t>Your own device (laptop, flash drive, server etc.)</a:t>
            </a:r>
          </a:p>
          <a:p>
            <a:pPr marL="1045800" lvl="2" indent="-360000">
              <a:buClrTx/>
              <a:buFont typeface="Calibri" pitchFamily="34" charset="0"/>
              <a:buChar char="–"/>
            </a:pPr>
            <a:r>
              <a:rPr lang="en-GB" altLang="en-US" dirty="0"/>
              <a:t>And if you lose it? Or it breaks?</a:t>
            </a:r>
          </a:p>
          <a:p>
            <a:pPr marL="360000" indent="-360000">
              <a:buFont typeface="Arial" pitchFamily="34" charset="0"/>
              <a:buChar char="•"/>
            </a:pPr>
            <a:endParaRPr lang="en-GB" altLang="en-US" sz="2000" dirty="0"/>
          </a:p>
          <a:p>
            <a:pPr marL="360000" indent="-360000">
              <a:buFont typeface="Arial" pitchFamily="34" charset="0"/>
              <a:buChar char="•"/>
            </a:pPr>
            <a:r>
              <a:rPr lang="en-GB" altLang="en-US" dirty="0"/>
              <a:t>Departmental drives or university servers</a:t>
            </a:r>
          </a:p>
          <a:p>
            <a:pPr marL="360000" indent="-360000">
              <a:buFont typeface="Arial" pitchFamily="34" charset="0"/>
              <a:buChar char="•"/>
            </a:pPr>
            <a:endParaRPr lang="en-GB" altLang="en-US" sz="2000" dirty="0"/>
          </a:p>
          <a:p>
            <a:pPr marL="360000" indent="-360000">
              <a:buFont typeface="Arial" pitchFamily="34" charset="0"/>
              <a:buChar char="•"/>
            </a:pPr>
            <a:r>
              <a:rPr lang="en-GB" altLang="en-US" dirty="0"/>
              <a:t>“Cloud” storage </a:t>
            </a:r>
          </a:p>
          <a:p>
            <a:pPr marL="1045800" lvl="2" indent="-360000">
              <a:buClrTx/>
              <a:buFont typeface="Calibri" pitchFamily="34" charset="0"/>
              <a:buChar char="–"/>
            </a:pPr>
            <a:r>
              <a:rPr lang="en-GB" altLang="en-US" dirty="0"/>
              <a:t>Do they care as much about your data as you do?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27731" y="5229200"/>
            <a:ext cx="7230653" cy="1328023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prstClr val="white"/>
                </a:solidFill>
              </a:rPr>
              <a:t>The decision will be based on how sensitive your data are, how robust you need the storage to be, and </a:t>
            </a:r>
          </a:p>
          <a:p>
            <a:pPr algn="ctr"/>
            <a:r>
              <a:rPr lang="en-GB" sz="2400" dirty="0">
                <a:solidFill>
                  <a:prstClr val="white"/>
                </a:solidFill>
              </a:rPr>
              <a:t>who needs access to the data and when</a:t>
            </a:r>
          </a:p>
        </p:txBody>
      </p:sp>
    </p:spTree>
    <p:extLst>
      <p:ext uri="{BB962C8B-B14F-4D97-AF65-F5344CB8AC3E}">
        <p14:creationId xmlns:p14="http://schemas.microsoft.com/office/powerpoint/2010/main" val="3762776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555" y="332656"/>
            <a:ext cx="8363272" cy="683994"/>
          </a:xfrm>
        </p:spPr>
        <p:txBody>
          <a:bodyPr/>
          <a:lstStyle/>
          <a:p>
            <a:r>
              <a:rPr lang="en-GB" dirty="0"/>
              <a:t>How to keep your data secure?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01802"/>
            <a:ext cx="8568952" cy="5160993"/>
          </a:xfrm>
        </p:spPr>
        <p:txBody>
          <a:bodyPr>
            <a:normAutofit/>
          </a:bodyPr>
          <a:lstStyle/>
          <a:p>
            <a:r>
              <a:rPr lang="en-GB" dirty="0"/>
              <a:t>Develop a practical solution that fits your circumstances</a:t>
            </a:r>
          </a:p>
          <a:p>
            <a:pPr lvl="1" indent="-457200">
              <a:buClrTx/>
              <a:buFont typeface="Calibri" panose="020F0502020204030204" pitchFamily="34" charset="0"/>
              <a:buChar char="–"/>
            </a:pPr>
            <a:r>
              <a:rPr lang="en-GB" sz="2400" dirty="0"/>
              <a:t>Store your data on managed servers</a:t>
            </a:r>
          </a:p>
          <a:p>
            <a:pPr lvl="1" indent="-457200">
              <a:buClrTx/>
              <a:buFont typeface="Calibri" panose="020F0502020204030204" pitchFamily="34" charset="0"/>
              <a:buChar char="–"/>
            </a:pPr>
            <a:r>
              <a:rPr lang="en-GB" sz="2400" dirty="0"/>
              <a:t>Restrict access to collaborators or smaller subset</a:t>
            </a:r>
          </a:p>
          <a:p>
            <a:pPr lvl="1" indent="-457200">
              <a:buClrTx/>
              <a:buFont typeface="Calibri" panose="020F0502020204030204" pitchFamily="34" charset="0"/>
              <a:buChar char="–"/>
            </a:pPr>
            <a:r>
              <a:rPr lang="en-GB" sz="2400" dirty="0"/>
              <a:t>Encrypt mobile devices carrying sensitive information</a:t>
            </a:r>
          </a:p>
          <a:p>
            <a:pPr lvl="1" indent="-457200">
              <a:buClrTx/>
              <a:buFont typeface="Calibri" panose="020F0502020204030204" pitchFamily="34" charset="0"/>
              <a:buChar char="–"/>
            </a:pPr>
            <a:r>
              <a:rPr lang="en-GB" sz="2400" dirty="0"/>
              <a:t>Keep anti-virus software up-to-date</a:t>
            </a:r>
          </a:p>
          <a:p>
            <a:pPr lvl="1" indent="-457200">
              <a:buClrTx/>
              <a:buFont typeface="Calibri" panose="020F0502020204030204" pitchFamily="34" charset="0"/>
              <a:buChar char="–"/>
            </a:pPr>
            <a:r>
              <a:rPr lang="en-GB" sz="2400" dirty="0"/>
              <a:t>Use secure data services for long-term sharing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129" y="4280087"/>
            <a:ext cx="5515697" cy="21830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79912" y="6522923"/>
            <a:ext cx="55156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prstClr val="black"/>
                </a:solidFill>
              </a:rPr>
              <a:t>www.wsj.com/articles/SB10001424052748703843804575534122591921594</a:t>
            </a:r>
          </a:p>
        </p:txBody>
      </p:sp>
    </p:spTree>
    <p:extLst>
      <p:ext uri="{BB962C8B-B14F-4D97-AF65-F5344CB8AC3E}">
        <p14:creationId xmlns:p14="http://schemas.microsoft.com/office/powerpoint/2010/main" val="1030601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Collaborative platforms e.g. OSF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5832648" cy="306151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861048"/>
            <a:ext cx="5117704" cy="27700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99592" y="4722863"/>
            <a:ext cx="21593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  <a:hlinkClick r:id="rId5"/>
              </a:rPr>
              <a:t>https://osf.io</a:t>
            </a:r>
            <a:r>
              <a:rPr lang="en-GB" sz="2800" dirty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7389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Data-specific platforms e.g. OMERO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7945" y="1445231"/>
            <a:ext cx="4824536" cy="687625"/>
          </a:xfrm>
        </p:spPr>
        <p:txBody>
          <a:bodyPr>
            <a:normAutofit/>
          </a:bodyPr>
          <a:lstStyle/>
          <a:p>
            <a:r>
              <a:rPr lang="en-GB" dirty="0"/>
              <a:t>Open Microscopy Environment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41" y="2132856"/>
            <a:ext cx="8165754" cy="3873732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34379" y="6165304"/>
            <a:ext cx="8075240" cy="522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prstClr val="black"/>
                </a:solidFill>
                <a:hlinkClick r:id="rId3"/>
              </a:rPr>
              <a:t>http://www.openmicroscopy.org/site/products/omero</a:t>
            </a:r>
            <a:r>
              <a:rPr lang="en-GB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87592"/>
            <a:ext cx="3709590" cy="64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557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475656" y="5445224"/>
            <a:ext cx="6286500" cy="734786"/>
          </a:xfrm>
        </p:spPr>
        <p:txBody>
          <a:bodyPr>
            <a:noAutofit/>
          </a:bodyPr>
          <a:lstStyle/>
          <a:p>
            <a:r>
              <a:rPr lang="en-GB" sz="4800" b="1" spc="-60" dirty="0">
                <a:solidFill>
                  <a:srgbClr val="0635BA"/>
                </a:solidFill>
                <a:latin typeface="+mj-lt"/>
                <a:ea typeface="+mj-ea"/>
                <a:cs typeface="+mj-cs"/>
              </a:rPr>
              <a:t>Creating data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35896" y="6550223"/>
            <a:ext cx="5832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black"/>
                </a:solidFill>
              </a:rPr>
              <a:t>Image CC-SA-ND by Bill Dickinson www.flickr.com/photos/skynoir/8270436894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2" b="9957"/>
          <a:stretch/>
        </p:blipFill>
        <p:spPr>
          <a:xfrm>
            <a:off x="-36512" y="0"/>
            <a:ext cx="9036496" cy="520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5295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363272" cy="756002"/>
          </a:xfrm>
        </p:spPr>
        <p:txBody>
          <a:bodyPr/>
          <a:lstStyle/>
          <a:p>
            <a:r>
              <a:rPr lang="en-GB" dirty="0"/>
              <a:t>Third-party tools for collaboration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16016" y="1340768"/>
            <a:ext cx="3954016" cy="4904011"/>
          </a:xfrm>
        </p:spPr>
        <p:txBody>
          <a:bodyPr>
            <a:normAutofit/>
          </a:bodyPr>
          <a:lstStyle/>
          <a:p>
            <a:pPr algn="ctr"/>
            <a:r>
              <a:rPr lang="en-GB" b="1" dirty="0" err="1"/>
              <a:t>ownCloud</a:t>
            </a:r>
            <a:endParaRPr lang="en-GB" b="1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Open source product with Dropbox-like functionality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Used by many unis and service providers to offer ‘approved’ solution</a:t>
            </a:r>
          </a:p>
          <a:p>
            <a:pPr algn="ctr">
              <a:spcAft>
                <a:spcPts val="1200"/>
              </a:spcAft>
            </a:pPr>
            <a:r>
              <a:rPr lang="en-GB" sz="2400" dirty="0">
                <a:hlinkClick r:id="rId2"/>
              </a:rPr>
              <a:t>https://owncloud.org</a:t>
            </a:r>
            <a:r>
              <a:rPr lang="en-GB" sz="2400" dirty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971" y="6021288"/>
            <a:ext cx="1472070" cy="8059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88840"/>
            <a:ext cx="2533272" cy="28083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91" y="1340768"/>
            <a:ext cx="2606003" cy="8640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9512" y="4939445"/>
            <a:ext cx="425013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</a:rPr>
              <a:t>Using Dropbox and other cloud services – LSE guidelines</a:t>
            </a:r>
          </a:p>
          <a:p>
            <a:endParaRPr lang="en-GB" sz="1000" b="1" dirty="0">
              <a:solidFill>
                <a:prstClr val="black"/>
              </a:solidFill>
            </a:endParaRPr>
          </a:p>
          <a:p>
            <a:r>
              <a:rPr lang="en-GB" dirty="0">
                <a:solidFill>
                  <a:prstClr val="black"/>
                </a:solidFill>
                <a:hlinkClick r:id="rId6"/>
              </a:rPr>
              <a:t>http://www.lse.ac.uk/intranet/LSEServices/IMT/guides/softwareGuides/other/usingDropboxCloudStorageServices.aspx</a:t>
            </a:r>
            <a:r>
              <a:rPr lang="en-GB" dirty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0156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University RDM services e.g. Edinburgh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412776"/>
            <a:ext cx="8510997" cy="5445224"/>
          </a:xfrm>
        </p:spPr>
        <p:txBody>
          <a:bodyPr>
            <a:normAutofit fontScale="40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6000" dirty="0" err="1"/>
              <a:t>DataStore</a:t>
            </a:r>
            <a:endParaRPr lang="en-GB" sz="6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6000" dirty="0"/>
              <a:t>Compute &amp; Data Facility (HPC)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6000" dirty="0" err="1"/>
              <a:t>DataSync</a:t>
            </a:r>
            <a:endParaRPr lang="en-GB" sz="6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6000" dirty="0"/>
              <a:t>Wiki service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6000" dirty="0"/>
              <a:t>Subversion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6000" dirty="0"/>
              <a:t>Electronic Lab Notebook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6000" dirty="0" err="1"/>
              <a:t>DataShare</a:t>
            </a:r>
            <a:r>
              <a:rPr lang="en-GB" sz="6000" dirty="0"/>
              <a:t> repository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6000" dirty="0" err="1"/>
              <a:t>DataVault</a:t>
            </a:r>
            <a:endParaRPr lang="en-GB" sz="6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6000" dirty="0"/>
              <a:t>Pure (research info)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6000" dirty="0"/>
              <a:t>Secure data service</a:t>
            </a:r>
            <a:endParaRPr lang="en-GB" sz="1800" dirty="0"/>
          </a:p>
          <a:p>
            <a:pPr algn="ctr"/>
            <a:r>
              <a:rPr lang="en-GB" sz="5000" dirty="0">
                <a:hlinkClick r:id="rId2"/>
              </a:rPr>
              <a:t>www.ed.ac.uk/information-services/research-support/research-data-service</a:t>
            </a:r>
            <a:r>
              <a:rPr lang="en-GB" sz="50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9" r="15455"/>
          <a:stretch/>
        </p:blipFill>
        <p:spPr>
          <a:xfrm>
            <a:off x="4139952" y="2420888"/>
            <a:ext cx="4694573" cy="304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544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farm4.staticflickr.com/3038/3091261141_7c76d2d97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9875" y="0"/>
            <a:ext cx="9413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 rot="16200000">
            <a:off x="7799387" y="5595938"/>
            <a:ext cx="2259013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prstClr val="white">
                    <a:lumMod val="75000"/>
                  </a:prstClr>
                </a:solidFill>
                <a:latin typeface="Trebuchet MS"/>
                <a:cs typeface="Trebuchet MS"/>
              </a:rPr>
              <a:t>CC image by </a:t>
            </a:r>
            <a:r>
              <a:rPr lang="en-US" sz="900" dirty="0" err="1">
                <a:solidFill>
                  <a:prstClr val="white">
                    <a:lumMod val="75000"/>
                  </a:prstClr>
                </a:solidFill>
                <a:latin typeface="Trebuchet MS"/>
                <a:cs typeface="Trebuchet MS"/>
              </a:rPr>
              <a:t>momboleum</a:t>
            </a:r>
            <a:r>
              <a:rPr lang="en-US" sz="900" dirty="0">
                <a:solidFill>
                  <a:prstClr val="white">
                    <a:lumMod val="75000"/>
                  </a:prstClr>
                </a:solidFill>
                <a:latin typeface="Trebuchet MS"/>
                <a:cs typeface="Trebuchet MS"/>
              </a:rPr>
              <a:t>  on Flickr</a:t>
            </a:r>
          </a:p>
        </p:txBody>
      </p:sp>
      <p:pic>
        <p:nvPicPr>
          <p:cNvPr id="22532" name="Picture 2" descr="http://farm3.staticflickr.com/2552/3718131356_7d3486875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184339">
            <a:off x="641350" y="4403725"/>
            <a:ext cx="2730500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 rot="20349117">
            <a:off x="1198563" y="6018213"/>
            <a:ext cx="3463925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prstClr val="white">
                    <a:lumMod val="75000"/>
                  </a:prstClr>
                </a:solidFill>
                <a:latin typeface="Trebuchet MS"/>
                <a:cs typeface="Trebuchet MS"/>
              </a:rPr>
              <a:t>CC image by </a:t>
            </a:r>
            <a:r>
              <a:rPr lang="en-US" sz="900" dirty="0" err="1">
                <a:solidFill>
                  <a:prstClr val="white">
                    <a:lumMod val="75000"/>
                  </a:prstClr>
                </a:solidFill>
                <a:latin typeface="Trebuchet MS"/>
                <a:cs typeface="Trebuchet MS"/>
              </a:rPr>
              <a:t>Sharyn</a:t>
            </a:r>
            <a:r>
              <a:rPr lang="en-US" sz="900" dirty="0">
                <a:solidFill>
                  <a:prstClr val="white">
                    <a:lumMod val="75000"/>
                  </a:prstClr>
                </a:solidFill>
                <a:latin typeface="Trebuchet MS"/>
                <a:cs typeface="Trebuchet MS"/>
              </a:rPr>
              <a:t> Morrow on Flickr</a:t>
            </a:r>
          </a:p>
        </p:txBody>
      </p:sp>
      <p:sp>
        <p:nvSpPr>
          <p:cNvPr id="225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 copy = risk of data loss</a:t>
            </a:r>
          </a:p>
        </p:txBody>
      </p:sp>
    </p:spTree>
    <p:extLst>
      <p:ext uri="{BB962C8B-B14F-4D97-AF65-F5344CB8AC3E}">
        <p14:creationId xmlns:p14="http://schemas.microsoft.com/office/powerpoint/2010/main" val="42028733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Who will do the backup?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075240" cy="492941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GB" altLang="en-US" dirty="0"/>
              <a:t>Use managed services where possible (e.g. University filestores rather than local or external hard drives), so backup is done automatically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altLang="en-US" sz="2400" dirty="0"/>
          </a:p>
          <a:p>
            <a:pPr>
              <a:spcAft>
                <a:spcPts val="1200"/>
              </a:spcAft>
            </a:pPr>
            <a:r>
              <a:rPr lang="en-GB" altLang="en-US" sz="2800" dirty="0">
                <a:ea typeface="ＭＳ Ｐゴシック" pitchFamily="34" charset="-128"/>
              </a:rPr>
              <a:t>3… 2… 1…  backup!</a:t>
            </a:r>
          </a:p>
          <a:p>
            <a:pPr marL="274320" lvl="1" indent="0">
              <a:spcBef>
                <a:spcPct val="0"/>
              </a:spcBef>
              <a:buNone/>
            </a:pPr>
            <a:r>
              <a:rPr lang="en-GB" altLang="en-US" sz="2400" dirty="0"/>
              <a:t>at least </a:t>
            </a:r>
            <a:r>
              <a:rPr lang="en-GB" altLang="en-US" sz="2400" dirty="0">
                <a:solidFill>
                  <a:srgbClr val="FF0000"/>
                </a:solidFill>
              </a:rPr>
              <a:t>3</a:t>
            </a:r>
            <a:r>
              <a:rPr lang="en-GB" altLang="en-US" sz="2400" dirty="0"/>
              <a:t> copies of a file</a:t>
            </a:r>
          </a:p>
          <a:p>
            <a:pPr marL="274320" lvl="1" indent="0">
              <a:spcBef>
                <a:spcPct val="0"/>
              </a:spcBef>
              <a:buNone/>
            </a:pPr>
            <a:r>
              <a:rPr lang="en-GB" altLang="en-US" sz="2400" dirty="0"/>
              <a:t>on at least </a:t>
            </a:r>
            <a:r>
              <a:rPr lang="en-GB" altLang="en-US" sz="2400" dirty="0">
                <a:solidFill>
                  <a:srgbClr val="FF0000"/>
                </a:solidFill>
              </a:rPr>
              <a:t>2</a:t>
            </a:r>
            <a:r>
              <a:rPr lang="en-GB" altLang="en-US" sz="2400" dirty="0"/>
              <a:t> different media</a:t>
            </a:r>
          </a:p>
          <a:p>
            <a:pPr marL="274320" lvl="1" indent="0">
              <a:spcBef>
                <a:spcPct val="0"/>
              </a:spcBef>
              <a:buNone/>
            </a:pPr>
            <a:r>
              <a:rPr lang="en-GB" altLang="en-US" sz="2400" dirty="0"/>
              <a:t>with at least </a:t>
            </a:r>
            <a:r>
              <a:rPr lang="en-GB" altLang="en-US" sz="2400" dirty="0">
                <a:solidFill>
                  <a:srgbClr val="FF0000"/>
                </a:solidFill>
              </a:rPr>
              <a:t>1</a:t>
            </a:r>
            <a:r>
              <a:rPr lang="en-GB" altLang="en-US" sz="2400" dirty="0"/>
              <a:t> offsite</a:t>
            </a:r>
          </a:p>
          <a:p>
            <a:pPr marL="274320" lvl="1" indent="0">
              <a:spcBef>
                <a:spcPct val="0"/>
              </a:spcBef>
              <a:buNone/>
            </a:pPr>
            <a:endParaRPr lang="en-GB" altLang="en-US" sz="2400" dirty="0"/>
          </a:p>
          <a:p>
            <a:r>
              <a:rPr lang="en-GB" altLang="en-US" sz="2800" dirty="0"/>
              <a:t>Ask central IT team for advice</a:t>
            </a:r>
          </a:p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842676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8991600" cy="1096962"/>
          </a:xfrm>
        </p:spPr>
        <p:txBody>
          <a:bodyPr>
            <a:noAutofit/>
          </a:bodyPr>
          <a:lstStyle/>
          <a:p>
            <a:r>
              <a:rPr lang="en-GB" dirty="0"/>
              <a:t>Backup and preservation </a:t>
            </a:r>
            <a:br>
              <a:rPr lang="en-GB" dirty="0"/>
            </a:br>
            <a:r>
              <a:rPr lang="en-GB" dirty="0"/>
              <a:t>– not the same thing!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440616" cy="4947138"/>
          </a:xfrm>
        </p:spPr>
        <p:txBody>
          <a:bodyPr>
            <a:normAutofit/>
          </a:bodyPr>
          <a:lstStyle/>
          <a:p>
            <a:r>
              <a:rPr lang="en-US" dirty="0"/>
              <a:t>Backups</a:t>
            </a:r>
          </a:p>
          <a:p>
            <a:pPr lvl="1">
              <a:buSzPct val="90000"/>
              <a:buFont typeface="Calibri" pitchFamily="34" charset="0"/>
              <a:buChar char="–"/>
            </a:pPr>
            <a:r>
              <a:rPr lang="en-US" sz="2000" dirty="0"/>
              <a:t>Used to take periodic snapshots of data in case the current version is destroyed or lost</a:t>
            </a:r>
          </a:p>
          <a:p>
            <a:pPr lvl="1">
              <a:buSzPct val="90000"/>
              <a:buFont typeface="Calibri" pitchFamily="34" charset="0"/>
              <a:buChar char="–"/>
            </a:pPr>
            <a:r>
              <a:rPr lang="en-US" sz="2000" dirty="0"/>
              <a:t>Backups are copies of files stored for short or near-long-term</a:t>
            </a:r>
          </a:p>
          <a:p>
            <a:pPr lvl="1">
              <a:buSzPct val="90000"/>
              <a:buFont typeface="Calibri" pitchFamily="34" charset="0"/>
              <a:buChar char="–"/>
            </a:pPr>
            <a:r>
              <a:rPr lang="en-US" sz="2000" dirty="0"/>
              <a:t>Often performed on a somewhat frequent schedule</a:t>
            </a:r>
          </a:p>
          <a:p>
            <a:pPr marL="457200" lvl="1" indent="0">
              <a:buClr>
                <a:schemeClr val="accent1">
                  <a:lumMod val="75000"/>
                </a:schemeClr>
              </a:buClr>
              <a:buSzPct val="90000"/>
              <a:buNone/>
            </a:pPr>
            <a:endParaRPr lang="en-US" dirty="0"/>
          </a:p>
          <a:p>
            <a:r>
              <a:rPr lang="en-US" dirty="0"/>
              <a:t>Archiving</a:t>
            </a:r>
          </a:p>
          <a:p>
            <a:pPr lvl="1">
              <a:buSzPct val="90000"/>
              <a:buFont typeface="Calibri" pitchFamily="34" charset="0"/>
              <a:buChar char="–"/>
            </a:pPr>
            <a:r>
              <a:rPr lang="en-US" sz="2000" dirty="0"/>
              <a:t>Used to preserve data for historical reference or potentially during disasters</a:t>
            </a:r>
          </a:p>
          <a:p>
            <a:pPr lvl="1">
              <a:buSzPct val="90000"/>
              <a:buFont typeface="Calibri" pitchFamily="34" charset="0"/>
              <a:buChar char="–"/>
            </a:pPr>
            <a:r>
              <a:rPr lang="en-US" sz="2000" dirty="0"/>
              <a:t>Archives are usually the final version, stored for long-term, and generally not copied over</a:t>
            </a:r>
          </a:p>
          <a:p>
            <a:pPr lvl="1">
              <a:buSzPct val="90000"/>
              <a:buFont typeface="Calibri" pitchFamily="34" charset="0"/>
              <a:buChar char="–"/>
            </a:pPr>
            <a:r>
              <a:rPr lang="en-US" sz="2000" dirty="0"/>
              <a:t>Often performed at the end of a project or during major milestones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56430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71600" y="5517232"/>
            <a:ext cx="7582644" cy="734786"/>
          </a:xfrm>
        </p:spPr>
        <p:txBody>
          <a:bodyPr>
            <a:noAutofit/>
          </a:bodyPr>
          <a:lstStyle/>
          <a:p>
            <a:r>
              <a:rPr lang="en-GB" sz="4800" b="1" spc="-60" dirty="0">
                <a:solidFill>
                  <a:srgbClr val="0635BA"/>
                </a:solidFill>
                <a:latin typeface="+mj-lt"/>
                <a:ea typeface="+mj-ea"/>
                <a:cs typeface="+mj-cs"/>
              </a:rPr>
              <a:t>Data </a:t>
            </a:r>
            <a:r>
              <a:rPr lang="en-GB" sz="4800" b="1" spc="-60" dirty="0" smtClean="0">
                <a:solidFill>
                  <a:srgbClr val="0635BA"/>
                </a:solidFill>
                <a:latin typeface="+mj-lt"/>
                <a:ea typeface="+mj-ea"/>
                <a:cs typeface="+mj-cs"/>
              </a:rPr>
              <a:t>sharing and being Open</a:t>
            </a:r>
            <a:endParaRPr lang="en-GB" sz="4800" b="1" spc="-60" dirty="0">
              <a:solidFill>
                <a:srgbClr val="0635BA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5856" y="6550223"/>
            <a:ext cx="61926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black"/>
                </a:solidFill>
              </a:rPr>
              <a:t>Image CC-BY-NC-ND by talkingplant  www.flickr.com/photos/talkingplant/2256485110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69"/>
          <a:stretch/>
        </p:blipFill>
        <p:spPr>
          <a:xfrm>
            <a:off x="-1" y="0"/>
            <a:ext cx="9036497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732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FOSTER Open Science toolkit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8" y="1510607"/>
            <a:ext cx="3505904" cy="192635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272" y="1500485"/>
            <a:ext cx="3507700" cy="19364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1" y="3488444"/>
            <a:ext cx="3523751" cy="19364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501008"/>
            <a:ext cx="3500320" cy="1923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88"/>
          <a:stretch/>
        </p:blipFill>
        <p:spPr>
          <a:xfrm>
            <a:off x="7158704" y="3470513"/>
            <a:ext cx="1790706" cy="19904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4" t="1511" r="221" b="809"/>
          <a:stretch/>
        </p:blipFill>
        <p:spPr>
          <a:xfrm>
            <a:off x="7123176" y="1510941"/>
            <a:ext cx="1800199" cy="194421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051720" y="5733256"/>
            <a:ext cx="55720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  <a:hlinkClick r:id="rId7"/>
              </a:rPr>
              <a:t>https://www.fosteropenscience.eu/toolkit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3003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3544"/>
            <a:ext cx="8229600" cy="743208"/>
          </a:xfrm>
        </p:spPr>
        <p:txBody>
          <a:bodyPr/>
          <a:lstStyle/>
          <a:p>
            <a:r>
              <a:rPr lang="en-GB" b="1" dirty="0"/>
              <a:t>Open Peer Review module example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2"/>
          <a:stretch/>
        </p:blipFill>
        <p:spPr>
          <a:xfrm>
            <a:off x="62821" y="1484784"/>
            <a:ext cx="4932523" cy="38127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" t="2243" r="1864" b="3336"/>
          <a:stretch/>
        </p:blipFill>
        <p:spPr>
          <a:xfrm>
            <a:off x="2549671" y="3711645"/>
            <a:ext cx="3684496" cy="27650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64" y="1818560"/>
            <a:ext cx="3658825" cy="22834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582" y="4556111"/>
            <a:ext cx="3036367" cy="161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0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2384" y="185849"/>
            <a:ext cx="8229600" cy="1320800"/>
          </a:xfrm>
        </p:spPr>
        <p:txBody>
          <a:bodyPr/>
          <a:lstStyle/>
          <a:p>
            <a:r>
              <a:rPr lang="en-GB" b="1" dirty="0"/>
              <a:t>Specialisation pathways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251520" y="1628800"/>
            <a:ext cx="5648834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2400" kern="1200">
                <a:solidFill>
                  <a:srgbClr val="808080"/>
                </a:solidFill>
                <a:latin typeface="Trebuchet MS"/>
                <a:ea typeface="+mn-ea"/>
                <a:cs typeface="Trebuchet M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rgbClr val="808080"/>
                </a:solidFill>
                <a:latin typeface="Trebuchet MS"/>
                <a:ea typeface="+mn-ea"/>
                <a:cs typeface="Trebuchet M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808080"/>
                </a:solidFill>
                <a:latin typeface="Trebuchet MS"/>
                <a:ea typeface="+mn-ea"/>
                <a:cs typeface="Trebuchet M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808080"/>
                </a:solidFill>
                <a:latin typeface="Trebuchet MS"/>
                <a:ea typeface="+mn-ea"/>
                <a:cs typeface="Trebuchet M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808080"/>
                </a:solidFill>
                <a:latin typeface="Trebuchet MS"/>
                <a:ea typeface="+mn-ea"/>
                <a:cs typeface="Trebuchet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00024"/>
            <a:r>
              <a:rPr lang="en-GB" sz="2800" dirty="0">
                <a:solidFill>
                  <a:prstClr val="black"/>
                </a:solidFill>
                <a:latin typeface="Calibri"/>
                <a:cs typeface="+mn-cs"/>
              </a:rPr>
              <a:t>2-4 hours of content</a:t>
            </a:r>
          </a:p>
          <a:p>
            <a:pPr marL="270000" lvl="1" indent="-270000">
              <a:buFont typeface="Trebuchet MS" panose="020B0603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Calibri"/>
                <a:cs typeface="+mn-cs"/>
              </a:rPr>
              <a:t>The reproducible research practitioner</a:t>
            </a:r>
          </a:p>
          <a:p>
            <a:pPr marL="270000" lvl="1" indent="-270000">
              <a:buFont typeface="Trebuchet MS" panose="020B0603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Calibri"/>
                <a:cs typeface="+mn-cs"/>
              </a:rPr>
              <a:t>The responsible data sharer</a:t>
            </a:r>
          </a:p>
          <a:p>
            <a:pPr marL="270000" lvl="1" indent="-270000">
              <a:buFont typeface="Trebuchet MS" panose="020B0603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Calibri"/>
                <a:cs typeface="+mn-cs"/>
              </a:rPr>
              <a:t>The Open Access Author</a:t>
            </a:r>
          </a:p>
          <a:p>
            <a:pPr marL="270000" lvl="1" indent="-270000">
              <a:buFont typeface="Trebuchet MS" panose="020B0603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Calibri"/>
                <a:cs typeface="+mn-cs"/>
              </a:rPr>
              <a:t>The open peer reviewer</a:t>
            </a:r>
          </a:p>
          <a:p>
            <a:pPr marL="270000" lvl="1" indent="-270000">
              <a:buFont typeface="Trebuchet MS" panose="020B0603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Calibri"/>
                <a:cs typeface="+mn-cs"/>
              </a:rPr>
              <a:t>The open innovator</a:t>
            </a:r>
          </a:p>
          <a:p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49C3700-8E55-4225-B927-BE9C7ABA13CE}"/>
              </a:ext>
            </a:extLst>
          </p:cNvPr>
          <p:cNvSpPr/>
          <p:nvPr/>
        </p:nvSpPr>
        <p:spPr>
          <a:xfrm>
            <a:off x="410614" y="5810036"/>
            <a:ext cx="8494090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prstClr val="black"/>
                </a:solidFill>
              </a:rPr>
              <a:t>For more information, see </a:t>
            </a:r>
            <a:r>
              <a:rPr lang="en-GB" sz="2800" dirty="0">
                <a:solidFill>
                  <a:prstClr val="black"/>
                </a:solidFill>
                <a:hlinkClick r:id="rId2"/>
              </a:rPr>
              <a:t>www.fosteropenscience.eu/learning-paths</a:t>
            </a:r>
            <a:r>
              <a:rPr lang="en-GB" sz="2800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917" y="1687079"/>
            <a:ext cx="3301067" cy="325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8679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3544"/>
            <a:ext cx="8229600" cy="641040"/>
          </a:xfrm>
        </p:spPr>
        <p:txBody>
          <a:bodyPr>
            <a:noAutofit/>
          </a:bodyPr>
          <a:lstStyle/>
          <a:p>
            <a:r>
              <a:rPr lang="en-GB" dirty="0"/>
              <a:t>Case study approach</a:t>
            </a:r>
          </a:p>
        </p:txBody>
      </p:sp>
      <p:sp>
        <p:nvSpPr>
          <p:cNvPr id="2" name="Rectangle 1"/>
          <p:cNvSpPr/>
          <p:nvPr/>
        </p:nvSpPr>
        <p:spPr>
          <a:xfrm>
            <a:off x="161703" y="1433873"/>
            <a:ext cx="3993749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prstClr val="black"/>
                </a:solidFill>
              </a:rPr>
              <a:t>Using the EC Open Science Monitor approach to share practical examples of activity from the Life Sciences, Social Sciences and Humanities. </a:t>
            </a:r>
          </a:p>
          <a:p>
            <a:pPr defTabSz="457189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545454"/>
              </a:solidFill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683" y="1677635"/>
            <a:ext cx="4259117" cy="2808312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106617" y="4485947"/>
            <a:ext cx="9037383" cy="1983753"/>
            <a:chOff x="106617" y="3114457"/>
            <a:chExt cx="9037383" cy="1983753"/>
          </a:xfrm>
        </p:grpSpPr>
        <p:grpSp>
          <p:nvGrpSpPr>
            <p:cNvPr id="11" name="Group 10"/>
            <p:cNvGrpSpPr/>
            <p:nvPr/>
          </p:nvGrpSpPr>
          <p:grpSpPr>
            <a:xfrm>
              <a:off x="106617" y="3226319"/>
              <a:ext cx="1757303" cy="874225"/>
              <a:chOff x="163135" y="3222665"/>
              <a:chExt cx="1757303" cy="874225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135" y="3391942"/>
                <a:ext cx="1390844" cy="704948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289675" y="3222665"/>
                <a:ext cx="16307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b="1" dirty="0">
                    <a:solidFill>
                      <a:prstClr val="black"/>
                    </a:solidFill>
                  </a:rPr>
                  <a:t>Open Access</a:t>
                </a: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273220" y="4191528"/>
              <a:ext cx="2076596" cy="866629"/>
              <a:chOff x="1511203" y="4236227"/>
              <a:chExt cx="2076596" cy="866629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511203" y="4236227"/>
                <a:ext cx="20765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b="1" dirty="0">
                    <a:solidFill>
                      <a:prstClr val="black"/>
                    </a:solidFill>
                  </a:rPr>
                  <a:t>Open Peer Review</a:t>
                </a:r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6040" y="4562767"/>
                <a:ext cx="1445863" cy="540089"/>
              </a:xfrm>
              <a:prstGeom prst="rect">
                <a:avLst/>
              </a:prstGeom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2675143" y="4058085"/>
              <a:ext cx="1926521" cy="999715"/>
              <a:chOff x="2130691" y="4082006"/>
              <a:chExt cx="1926521" cy="999715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30691" y="4394379"/>
                <a:ext cx="1926521" cy="687342"/>
              </a:xfrm>
              <a:prstGeom prst="rect">
                <a:avLst/>
              </a:prstGeom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2729241" y="4082006"/>
                <a:ext cx="89346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2000" b="1" dirty="0">
                    <a:solidFill>
                      <a:prstClr val="black"/>
                    </a:solidFill>
                  </a:rPr>
                  <a:t>Ethics</a:t>
                </a: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4776967" y="3519191"/>
              <a:ext cx="2101026" cy="1579019"/>
              <a:chOff x="5088531" y="3503059"/>
              <a:chExt cx="2101026" cy="1579019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5088531" y="3503059"/>
                <a:ext cx="21010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b="1" dirty="0">
                    <a:solidFill>
                      <a:prstClr val="black"/>
                    </a:solidFill>
                  </a:rPr>
                  <a:t>Open Research Data</a:t>
                </a:r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27156" y="3877961"/>
                <a:ext cx="1698665" cy="1204117"/>
              </a:xfrm>
              <a:prstGeom prst="rect">
                <a:avLst/>
              </a:prstGeom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7270728" y="4330047"/>
              <a:ext cx="1873272" cy="768163"/>
              <a:chOff x="2183940" y="2999247"/>
              <a:chExt cx="1873272" cy="768163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2183940" y="2999247"/>
                <a:ext cx="187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b="1" dirty="0">
                    <a:solidFill>
                      <a:prstClr val="black"/>
                    </a:solidFill>
                  </a:rPr>
                  <a:t>Open Innovation</a:t>
                </a:r>
              </a:p>
            </p:txBody>
          </p:sp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80978" y="3337801"/>
                <a:ext cx="1140929" cy="429609"/>
              </a:xfrm>
              <a:prstGeom prst="rect">
                <a:avLst/>
              </a:prstGeom>
            </p:spPr>
          </p:pic>
        </p:grpSp>
        <p:grpSp>
          <p:nvGrpSpPr>
            <p:cNvPr id="26" name="Group 25"/>
            <p:cNvGrpSpPr/>
            <p:nvPr/>
          </p:nvGrpSpPr>
          <p:grpSpPr>
            <a:xfrm>
              <a:off x="1745984" y="3114457"/>
              <a:ext cx="2351365" cy="825790"/>
              <a:chOff x="1745984" y="3138378"/>
              <a:chExt cx="2351365" cy="825790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1745984" y="3138378"/>
                <a:ext cx="23513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18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b="1" dirty="0">
                    <a:solidFill>
                      <a:prstClr val="black"/>
                    </a:solidFill>
                  </a:rPr>
                  <a:t>Open Source Licensing</a:t>
                </a:r>
              </a:p>
            </p:txBody>
          </p:sp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05267" y="3380504"/>
                <a:ext cx="1633136" cy="58366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95136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creation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075240" cy="4569371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dirty="0"/>
              <a:t>Ensure consent forms, licences and agreements don’t restrict opportunities to share data</a:t>
            </a: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dirty="0"/>
              <a:t>Choose appropriate formats</a:t>
            </a: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dirty="0"/>
              <a:t>Adopt a file naming convention</a:t>
            </a: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dirty="0"/>
              <a:t>Create </a:t>
            </a:r>
            <a:r>
              <a:rPr lang="en-GB" b="1" dirty="0"/>
              <a:t>metadata</a:t>
            </a:r>
            <a:r>
              <a:rPr lang="en-GB" dirty="0"/>
              <a:t> and documentation as you go</a:t>
            </a:r>
          </a:p>
        </p:txBody>
      </p:sp>
    </p:spTree>
    <p:extLst>
      <p:ext uri="{BB962C8B-B14F-4D97-AF65-F5344CB8AC3E}">
        <p14:creationId xmlns:p14="http://schemas.microsoft.com/office/powerpoint/2010/main" val="7467771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639" y="476672"/>
            <a:ext cx="8363272" cy="683994"/>
          </a:xfrm>
        </p:spPr>
        <p:txBody>
          <a:bodyPr>
            <a:noAutofit/>
          </a:bodyPr>
          <a:lstStyle/>
          <a:p>
            <a:r>
              <a:rPr lang="en-GB" dirty="0"/>
              <a:t>How to make data open?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15662" y="1596961"/>
            <a:ext cx="6590009" cy="4901809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GB" dirty="0"/>
              <a:t>Choose your dataset(s) </a:t>
            </a:r>
          </a:p>
          <a:p>
            <a:pPr lvl="1">
              <a:spcBef>
                <a:spcPts val="1200"/>
              </a:spcBef>
              <a:buClrTx/>
              <a:buFont typeface="Calibri" pitchFamily="34" charset="0"/>
              <a:buChar char="–"/>
            </a:pPr>
            <a:r>
              <a:rPr lang="en-GB" sz="1600" dirty="0"/>
              <a:t>What can you may open? You may need to revisit this step if you encounter problems later.</a:t>
            </a:r>
          </a:p>
          <a:p>
            <a:pPr lvl="1">
              <a:spcBef>
                <a:spcPts val="1200"/>
              </a:spcBef>
            </a:pPr>
            <a:endParaRPr lang="en-GB" sz="1000" dirty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GB" dirty="0"/>
              <a:t>Apply an open license</a:t>
            </a:r>
            <a:r>
              <a:rPr lang="en-GB" sz="2000" dirty="0"/>
              <a:t> </a:t>
            </a:r>
          </a:p>
          <a:p>
            <a:pPr lvl="1">
              <a:spcBef>
                <a:spcPts val="1200"/>
              </a:spcBef>
              <a:buClrTx/>
              <a:buFont typeface="Calibri" pitchFamily="34" charset="0"/>
              <a:buChar char="–"/>
            </a:pPr>
            <a:r>
              <a:rPr lang="en-GB" sz="1600" dirty="0"/>
              <a:t>Determine what IP exists. Apply a suitable licence e.g. CC-BY</a:t>
            </a:r>
          </a:p>
          <a:p>
            <a:pPr marL="274320" lvl="1" indent="0">
              <a:spcBef>
                <a:spcPts val="1200"/>
              </a:spcBef>
              <a:buNone/>
            </a:pPr>
            <a:endParaRPr lang="en-GB" sz="1000" dirty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GB" dirty="0"/>
              <a:t>Make the data available </a:t>
            </a:r>
          </a:p>
          <a:p>
            <a:pPr lvl="1">
              <a:spcBef>
                <a:spcPts val="1200"/>
              </a:spcBef>
              <a:buClrTx/>
              <a:buFont typeface="Calibri" pitchFamily="34" charset="0"/>
              <a:buChar char="–"/>
            </a:pPr>
            <a:r>
              <a:rPr lang="en-GB" sz="1600" dirty="0"/>
              <a:t>Provide the data in a suitable format. Use repositories.</a:t>
            </a:r>
          </a:p>
          <a:p>
            <a:pPr marL="274320" lvl="1" indent="0">
              <a:spcBef>
                <a:spcPts val="1200"/>
              </a:spcBef>
              <a:buNone/>
            </a:pPr>
            <a:r>
              <a:rPr lang="en-GB" sz="1000" dirty="0"/>
              <a:t> 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GB" dirty="0"/>
              <a:t>Make it discoverable</a:t>
            </a:r>
            <a:r>
              <a:rPr lang="en-GB" sz="2800" dirty="0"/>
              <a:t> </a:t>
            </a:r>
          </a:p>
          <a:p>
            <a:pPr lvl="1">
              <a:spcBef>
                <a:spcPts val="1200"/>
              </a:spcBef>
              <a:buClrTx/>
              <a:buFont typeface="Calibri" pitchFamily="34" charset="0"/>
              <a:buChar char="–"/>
            </a:pPr>
            <a:r>
              <a:rPr lang="en-GB" sz="1600" dirty="0"/>
              <a:t>Post on the web, register in catalogues…</a:t>
            </a:r>
          </a:p>
        </p:txBody>
      </p:sp>
      <p:sp>
        <p:nvSpPr>
          <p:cNvPr id="7" name="Rectangle 6"/>
          <p:cNvSpPr/>
          <p:nvPr/>
        </p:nvSpPr>
        <p:spPr>
          <a:xfrm>
            <a:off x="301752" y="3497329"/>
            <a:ext cx="19139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prstClr val="black"/>
                </a:solidFill>
                <a:hlinkClick r:id="rId3"/>
              </a:rPr>
              <a:t>https://okfn.org</a:t>
            </a:r>
            <a:r>
              <a:rPr lang="en-GB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10" y="1596961"/>
            <a:ext cx="1425474" cy="17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4910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3"/>
          <p:cNvSpPr>
            <a:spLocks noChangeArrowheads="1"/>
          </p:cNvSpPr>
          <p:nvPr/>
        </p:nvSpPr>
        <p:spPr bwMode="auto">
          <a:xfrm>
            <a:off x="144016" y="6413266"/>
            <a:ext cx="867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Ctr="1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2000" dirty="0">
                <a:solidFill>
                  <a:srgbClr val="000000"/>
                </a:solidFill>
                <a:latin typeface="Calibri"/>
              </a:rPr>
              <a:t>DCC how-to guide: </a:t>
            </a:r>
            <a:r>
              <a:rPr lang="en-GB" altLang="en-US" sz="2000" dirty="0">
                <a:solidFill>
                  <a:srgbClr val="000000"/>
                </a:solidFill>
                <a:latin typeface="Calibri"/>
                <a:hlinkClick r:id="rId3"/>
              </a:rPr>
              <a:t>www.dcc.ac.uk/resources/how-guides/license-research-data</a:t>
            </a:r>
            <a:r>
              <a:rPr lang="en-GB" altLang="en-US" sz="2000" dirty="0">
                <a:solidFill>
                  <a:srgbClr val="000000"/>
                </a:solidFill>
                <a:latin typeface="Calibri"/>
              </a:rPr>
              <a:t> </a:t>
            </a:r>
          </a:p>
        </p:txBody>
      </p:sp>
      <p:sp>
        <p:nvSpPr>
          <p:cNvPr id="28675" name="Title 1"/>
          <p:cNvSpPr txBox="1">
            <a:spLocks noGrp="1"/>
          </p:cNvSpPr>
          <p:nvPr>
            <p:ph type="title"/>
          </p:nvPr>
        </p:nvSpPr>
        <p:spPr>
          <a:xfrm>
            <a:off x="390650" y="332656"/>
            <a:ext cx="8363272" cy="683994"/>
          </a:xfrm>
        </p:spPr>
        <p:txBody>
          <a:bodyPr>
            <a:noAutofit/>
          </a:bodyPr>
          <a:lstStyle/>
          <a:p>
            <a:pPr eaLnBrk="1"/>
            <a:r>
              <a:rPr lang="en-GB" altLang="en-US" dirty="0">
                <a:latin typeface="+mn-lt"/>
              </a:rPr>
              <a:t>License research data openly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24744"/>
            <a:ext cx="6814134" cy="518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6908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EUDAT licensing tool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075240" cy="485740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Answer questions to determine which licence(s) are appropriate to use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4" name="Group 5"/>
          <p:cNvGrpSpPr/>
          <p:nvPr/>
        </p:nvGrpSpPr>
        <p:grpSpPr>
          <a:xfrm>
            <a:off x="1048861" y="2482863"/>
            <a:ext cx="6671219" cy="3469530"/>
            <a:chOff x="3275856" y="3032816"/>
            <a:chExt cx="5659996" cy="311896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6930" y="4567605"/>
              <a:ext cx="4880284" cy="158417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590"/>
            <a:stretch/>
          </p:blipFill>
          <p:spPr>
            <a:xfrm>
              <a:off x="3718647" y="3812286"/>
              <a:ext cx="5217205" cy="771633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399"/>
            <a:stretch/>
          </p:blipFill>
          <p:spPr>
            <a:xfrm>
              <a:off x="3275856" y="3032816"/>
              <a:ext cx="5442842" cy="836917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</p:grpSp>
      <p:sp>
        <p:nvSpPr>
          <p:cNvPr id="9" name="Rectangle 8"/>
          <p:cNvSpPr/>
          <p:nvPr/>
        </p:nvSpPr>
        <p:spPr>
          <a:xfrm>
            <a:off x="2520879" y="6282601"/>
            <a:ext cx="60159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000" dirty="0">
                <a:solidFill>
                  <a:srgbClr val="000000"/>
                </a:solidFill>
                <a:hlinkClick r:id="rId5"/>
              </a:rPr>
              <a:t>http://ufal.github.io/lindat-license-selector</a:t>
            </a:r>
            <a:endParaRPr lang="en-GB" alt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7187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44470"/>
            <a:ext cx="5465808" cy="386933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9698" name="Title 1"/>
          <p:cNvSpPr txBox="1">
            <a:spLocks noGrp="1"/>
          </p:cNvSpPr>
          <p:nvPr>
            <p:ph type="title"/>
          </p:nvPr>
        </p:nvSpPr>
        <p:spPr>
          <a:xfrm>
            <a:off x="251520" y="332656"/>
            <a:ext cx="8363272" cy="683994"/>
          </a:xfrm>
        </p:spPr>
        <p:txBody>
          <a:bodyPr>
            <a:noAutofit/>
          </a:bodyPr>
          <a:lstStyle/>
          <a:p>
            <a:r>
              <a:rPr lang="en-GB" altLang="en-US" dirty="0"/>
              <a:t>Deposit in a data repository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3105150" y="4529138"/>
            <a:ext cx="19129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600">
                <a:solidFill>
                  <a:srgbClr val="FFFFFF"/>
                </a:solidFill>
                <a:latin typeface="Georgia" pitchFamily="18" charset="0"/>
              </a:rPr>
              <a:t>http://databib.org </a:t>
            </a:r>
          </a:p>
        </p:txBody>
      </p:sp>
      <p:sp>
        <p:nvSpPr>
          <p:cNvPr id="29702" name="Rectangle 7"/>
          <p:cNvSpPr>
            <a:spLocks noChangeArrowheads="1"/>
          </p:cNvSpPr>
          <p:nvPr/>
        </p:nvSpPr>
        <p:spPr bwMode="auto">
          <a:xfrm>
            <a:off x="219576" y="6103648"/>
            <a:ext cx="43543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1600" dirty="0">
                <a:solidFill>
                  <a:prstClr val="black"/>
                </a:solidFill>
                <a:latin typeface="Calibri"/>
                <a:hlinkClick r:id="rId4"/>
              </a:rPr>
              <a:t>www.re3data.org</a:t>
            </a:r>
            <a:endParaRPr lang="en-GB" alt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1312363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</a:rPr>
              <a:t>The Re3data catalogue can be searched to find a home for data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5" y="3548920"/>
            <a:ext cx="4180854" cy="238906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796136" y="5937980"/>
            <a:ext cx="2440813" cy="6698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600" dirty="0">
                <a:hlinkClick r:id="rId6"/>
              </a:rPr>
              <a:t>www.fosteropenscience.eu/content/re3data-demo</a:t>
            </a:r>
            <a:r>
              <a:rPr lang="en-GB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89867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363272" cy="756002"/>
          </a:xfrm>
        </p:spPr>
        <p:txBody>
          <a:bodyPr/>
          <a:lstStyle/>
          <a:p>
            <a:r>
              <a:rPr lang="en-GB" dirty="0"/>
              <a:t>National / domain repositories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772922" y="1412776"/>
            <a:ext cx="3954016" cy="4668162"/>
          </a:xfrm>
        </p:spPr>
        <p:txBody>
          <a:bodyPr/>
          <a:lstStyle/>
          <a:p>
            <a:r>
              <a:rPr lang="en-GB" dirty="0"/>
              <a:t>BioSharing portal of databases in life sciences</a:t>
            </a:r>
          </a:p>
        </p:txBody>
      </p:sp>
      <p:sp>
        <p:nvSpPr>
          <p:cNvPr id="3" name="Rectangle 2"/>
          <p:cNvSpPr/>
          <p:nvPr/>
        </p:nvSpPr>
        <p:spPr>
          <a:xfrm>
            <a:off x="993849" y="5573943"/>
            <a:ext cx="27199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altLang="en-US" sz="2800" dirty="0">
                <a:solidFill>
                  <a:prstClr val="black"/>
                </a:solidFill>
                <a:hlinkClick r:id="rId3"/>
              </a:rPr>
              <a:t>www.re3data.org</a:t>
            </a:r>
            <a:endParaRPr lang="en-GB" altLang="en-US" sz="2800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157" y="2629759"/>
            <a:ext cx="3610479" cy="26292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50157" y="5835553"/>
            <a:ext cx="34862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  <a:hlinkClick r:id="rId5"/>
              </a:rPr>
              <a:t>https://biosharing.org</a:t>
            </a:r>
            <a:r>
              <a:rPr lang="en-GB" sz="2800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l="38993" t="28542" r="40139" b="28758"/>
          <a:stretch/>
        </p:blipFill>
        <p:spPr>
          <a:xfrm>
            <a:off x="664589" y="1628800"/>
            <a:ext cx="3378497" cy="388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5107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109" y="306330"/>
            <a:ext cx="6516960" cy="868362"/>
          </a:xfrm>
        </p:spPr>
        <p:txBody>
          <a:bodyPr>
            <a:normAutofit/>
          </a:bodyPr>
          <a:lstStyle/>
          <a:p>
            <a:r>
              <a:rPr lang="nl-NL" dirty="0"/>
              <a:t>How to select a repository?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51500"/>
            <a:ext cx="8420864" cy="3373644"/>
          </a:xfrm>
        </p:spPr>
        <p:txBody>
          <a:bodyPr>
            <a:normAutofit/>
          </a:bodyPr>
          <a:lstStyle/>
          <a:p>
            <a:pPr marL="342900" lvl="1" indent="-342900">
              <a:spcAft>
                <a:spcPts val="1800"/>
              </a:spcAft>
              <a:buClrTx/>
              <a:buFont typeface="Arial" charset="0"/>
              <a:buChar char="•"/>
            </a:pPr>
            <a:r>
              <a:rPr lang="nl-NL" sz="2000" dirty="0"/>
              <a:t>Better to use a subject specific repository if available</a:t>
            </a:r>
          </a:p>
          <a:p>
            <a:pPr marL="342900" lvl="1" indent="-342900">
              <a:spcAft>
                <a:spcPts val="1800"/>
              </a:spcAft>
              <a:buClrTx/>
              <a:buFont typeface="Arial" charset="0"/>
              <a:buChar char="•"/>
            </a:pPr>
            <a:r>
              <a:rPr lang="nl-NL" sz="2000" dirty="0"/>
              <a:t>Check they match particular data needs e.g. formats accepted, mixture of Open and Restricted Access. </a:t>
            </a:r>
          </a:p>
          <a:p>
            <a:pPr marL="342900" lvl="1" indent="-342900">
              <a:spcAft>
                <a:spcPts val="1800"/>
              </a:spcAft>
              <a:buClrTx/>
              <a:buFont typeface="Arial" charset="0"/>
              <a:buChar char="•"/>
            </a:pPr>
            <a:r>
              <a:rPr lang="nl-NL" sz="2000" dirty="0"/>
              <a:t>Do they assign a persistent and globally unique identifier for sustainable citations and to links back to particular researchers and grants?</a:t>
            </a:r>
          </a:p>
          <a:p>
            <a:pPr marL="342900" lvl="1" indent="-342900">
              <a:spcAft>
                <a:spcPts val="1800"/>
              </a:spcAft>
              <a:buClrTx/>
              <a:buFont typeface="Arial" charset="0"/>
              <a:buChar char="•"/>
            </a:pPr>
            <a:r>
              <a:rPr lang="nl-NL" sz="2000" dirty="0"/>
              <a:t>Look for certification as a ‘</a:t>
            </a:r>
            <a:r>
              <a:rPr lang="nl-NL" sz="2000" i="1" dirty="0"/>
              <a:t>Trustworthy Digital Repository</a:t>
            </a:r>
            <a:r>
              <a:rPr lang="nl-NL" sz="2000" dirty="0"/>
              <a:t>’ with an explicit ambition to keep the data available in long term. </a:t>
            </a:r>
          </a:p>
          <a:p>
            <a:pPr marL="342900" lvl="1" indent="-342900">
              <a:buClrTx/>
              <a:buFont typeface="Arial" charset="0"/>
              <a:buChar char="•"/>
            </a:pPr>
            <a:endParaRPr lang="nl-NL" sz="1800" dirty="0"/>
          </a:p>
          <a:p>
            <a:pPr>
              <a:buFont typeface="Arial" charset="0"/>
              <a:buChar char="•"/>
            </a:pPr>
            <a:endParaRPr lang="nl-NL" sz="2000" dirty="0"/>
          </a:p>
          <a:p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169" y="4426100"/>
            <a:ext cx="4938844" cy="1932051"/>
          </a:xfrm>
          <a:prstGeom prst="rect">
            <a:avLst/>
          </a:prstGeom>
        </p:spPr>
      </p:pic>
      <p:sp>
        <p:nvSpPr>
          <p:cNvPr id="10" name="Left Arrow 9"/>
          <p:cNvSpPr/>
          <p:nvPr/>
        </p:nvSpPr>
        <p:spPr>
          <a:xfrm>
            <a:off x="6327163" y="4485289"/>
            <a:ext cx="1008112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672721" y="4541851"/>
            <a:ext cx="2232248" cy="16233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white"/>
                </a:solidFill>
                <a:latin typeface="Trebuchet MS" panose="020B0603020202020204" pitchFamily="34" charset="0"/>
              </a:rPr>
              <a:t>Icons to note open access, licenses, PIDs, certificates…</a:t>
            </a:r>
          </a:p>
        </p:txBody>
      </p:sp>
    </p:spTree>
    <p:extLst>
      <p:ext uri="{BB962C8B-B14F-4D97-AF65-F5344CB8AC3E}">
        <p14:creationId xmlns:p14="http://schemas.microsoft.com/office/powerpoint/2010/main" val="17921189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/>
          <p:cNvSpPr txBox="1">
            <a:spLocks noGrp="1"/>
          </p:cNvSpPr>
          <p:nvPr>
            <p:ph idx="1"/>
          </p:nvPr>
        </p:nvSpPr>
        <p:spPr>
          <a:xfrm>
            <a:off x="395536" y="1412776"/>
            <a:ext cx="8111554" cy="4657725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1800"/>
              </a:spcAft>
              <a:buNone/>
              <a:defRPr/>
            </a:pPr>
            <a:r>
              <a:rPr lang="en-GB" dirty="0" err="1"/>
              <a:t>Zenodo</a:t>
            </a:r>
            <a:r>
              <a:rPr lang="en-GB" dirty="0"/>
              <a:t> is a multi-disciplinary repository that can be used for the long-tail of research data</a:t>
            </a:r>
          </a:p>
          <a:p>
            <a:pPr lvl="1" indent="-457200">
              <a:spcBef>
                <a:spcPts val="600"/>
              </a:spcBef>
              <a:spcAft>
                <a:spcPts val="600"/>
              </a:spcAft>
              <a:buClrTx/>
              <a:defRPr/>
            </a:pPr>
            <a:r>
              <a:rPr lang="en-GB" sz="2400" dirty="0"/>
              <a:t>An </a:t>
            </a:r>
            <a:r>
              <a:rPr lang="en-GB" sz="2400" dirty="0" err="1"/>
              <a:t>OpenAIRE</a:t>
            </a:r>
            <a:r>
              <a:rPr lang="en-GB" sz="2400" dirty="0"/>
              <a:t>-CERN joint effort</a:t>
            </a:r>
          </a:p>
          <a:p>
            <a:pPr lvl="1" indent="-457200">
              <a:spcBef>
                <a:spcPts val="600"/>
              </a:spcBef>
              <a:spcAft>
                <a:spcPts val="600"/>
              </a:spcAft>
              <a:buClrTx/>
              <a:defRPr/>
            </a:pPr>
            <a:r>
              <a:rPr lang="en-GB" sz="2400" dirty="0"/>
              <a:t>Multidisciplinary repository accepting</a:t>
            </a:r>
          </a:p>
          <a:p>
            <a:pPr marL="792000" lvl="3" indent="-252000">
              <a:spcBef>
                <a:spcPts val="0"/>
              </a:spcBef>
              <a:buClrTx/>
              <a:buFont typeface="Trebuchet MS" pitchFamily="34" charset="0"/>
              <a:buChar char="–"/>
              <a:defRPr/>
            </a:pPr>
            <a:r>
              <a:rPr lang="en-GB" dirty="0"/>
              <a:t>Multiple data types</a:t>
            </a:r>
          </a:p>
          <a:p>
            <a:pPr marL="792000" lvl="3" indent="-252000">
              <a:spcBef>
                <a:spcPts val="0"/>
              </a:spcBef>
              <a:buClrTx/>
              <a:buFont typeface="Trebuchet MS" pitchFamily="34" charset="0"/>
              <a:buChar char="–"/>
              <a:defRPr/>
            </a:pPr>
            <a:r>
              <a:rPr lang="en-GB" dirty="0"/>
              <a:t>Publications</a:t>
            </a:r>
          </a:p>
          <a:p>
            <a:pPr marL="792000" lvl="3" indent="-252000">
              <a:spcBef>
                <a:spcPts val="0"/>
              </a:spcBef>
              <a:spcAft>
                <a:spcPts val="600"/>
              </a:spcAft>
              <a:buClrTx/>
              <a:buFont typeface="Trebuchet MS" pitchFamily="34" charset="0"/>
              <a:buChar char="–"/>
              <a:defRPr/>
            </a:pPr>
            <a:r>
              <a:rPr lang="en-GB" dirty="0"/>
              <a:t>Software</a:t>
            </a:r>
          </a:p>
          <a:p>
            <a:pPr lvl="1" indent="-457200">
              <a:spcBef>
                <a:spcPts val="600"/>
              </a:spcBef>
              <a:spcAft>
                <a:spcPts val="600"/>
              </a:spcAft>
              <a:buClrTx/>
              <a:defRPr/>
            </a:pPr>
            <a:r>
              <a:rPr lang="en-GB" sz="2400" dirty="0"/>
              <a:t>Assigns a Digital Object Identifier (DOI) </a:t>
            </a:r>
          </a:p>
          <a:p>
            <a:pPr lvl="1" indent="-457200">
              <a:spcBef>
                <a:spcPts val="600"/>
              </a:spcBef>
              <a:spcAft>
                <a:spcPts val="600"/>
              </a:spcAft>
              <a:buClrTx/>
              <a:defRPr/>
            </a:pPr>
            <a:r>
              <a:rPr lang="en-GB" sz="2400" dirty="0"/>
              <a:t>Links funding, publications, data &amp; software</a:t>
            </a:r>
          </a:p>
          <a:p>
            <a:pPr lvl="1" indent="-457200" algn="ctr">
              <a:spcBef>
                <a:spcPts val="1800"/>
              </a:spcBef>
              <a:spcAft>
                <a:spcPts val="600"/>
              </a:spcAft>
              <a:buNone/>
              <a:defRPr/>
            </a:pPr>
            <a:r>
              <a:rPr lang="en-GB" sz="2400" dirty="0">
                <a:solidFill>
                  <a:srgbClr val="5877EB"/>
                </a:solidFill>
                <a:latin typeface="Trebuchet MS" panose="020B0603020202020204" pitchFamily="34" charset="0"/>
                <a:cs typeface="PF Paperback"/>
                <a:hlinkClick r:id="rId3"/>
              </a:rPr>
              <a:t>www.zenodo.org</a:t>
            </a: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323528" y="422031"/>
            <a:ext cx="8363272" cy="6839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spcBef>
                <a:spcPct val="0"/>
              </a:spcBef>
            </a:pPr>
            <a:r>
              <a:rPr lang="en-GB" altLang="en-US" sz="4000" b="1" spc="-60" dirty="0" err="1">
                <a:solidFill>
                  <a:srgbClr val="0635BA"/>
                </a:solidFill>
              </a:rPr>
              <a:t>Zenodo</a:t>
            </a:r>
            <a:r>
              <a:rPr lang="en-GB" altLang="en-US" sz="3600" b="1" spc="-100" dirty="0">
                <a:solidFill>
                  <a:srgbClr val="ED7C00"/>
                </a:solidFill>
                <a:latin typeface="Trebuchet MS"/>
                <a:cs typeface="Trebuchet MS"/>
              </a:rPr>
              <a:t> </a:t>
            </a:r>
          </a:p>
        </p:txBody>
      </p:sp>
      <p:sp>
        <p:nvSpPr>
          <p:cNvPr id="24578" name="AutoShape 2" descr="Image result for zeno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3140968"/>
            <a:ext cx="2549769" cy="101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953958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Archiving code in </a:t>
            </a:r>
            <a:r>
              <a:rPr lang="en-GB" dirty="0" err="1"/>
              <a:t>Zenodo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0768"/>
            <a:ext cx="5382012" cy="5359135"/>
          </a:xfrm>
        </p:spPr>
      </p:pic>
      <p:sp>
        <p:nvSpPr>
          <p:cNvPr id="5" name="TextBox 4"/>
          <p:cNvSpPr txBox="1"/>
          <p:nvPr/>
        </p:nvSpPr>
        <p:spPr>
          <a:xfrm>
            <a:off x="4716016" y="4509120"/>
            <a:ext cx="432048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Get a DOI for each release</a:t>
            </a:r>
          </a:p>
          <a:p>
            <a:endParaRPr lang="en-GB" sz="2800" dirty="0">
              <a:solidFill>
                <a:prstClr val="black"/>
              </a:solidFill>
            </a:endParaRPr>
          </a:p>
          <a:p>
            <a:r>
              <a:rPr lang="en-GB" sz="2400" dirty="0">
                <a:solidFill>
                  <a:prstClr val="black"/>
                </a:solidFill>
                <a:hlinkClick r:id="rId3"/>
              </a:rPr>
              <a:t>https://guides.github.com/ activities/citable-code</a:t>
            </a:r>
            <a:r>
              <a:rPr lang="en-GB" sz="2400" dirty="0">
                <a:solidFill>
                  <a:prstClr val="black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7312214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Persistent Identifier?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342" y="3861048"/>
            <a:ext cx="2531774" cy="2891123"/>
          </a:xfrm>
        </p:spPr>
      </p:pic>
      <p:sp>
        <p:nvSpPr>
          <p:cNvPr id="5" name="Down Arrow 4"/>
          <p:cNvSpPr/>
          <p:nvPr/>
        </p:nvSpPr>
        <p:spPr>
          <a:xfrm rot="2290635">
            <a:off x="8069398" y="3815709"/>
            <a:ext cx="504056" cy="773148"/>
          </a:xfrm>
          <a:prstGeom prst="downArrow">
            <a:avLst>
              <a:gd name="adj1" fmla="val 3534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20511" y="1412776"/>
            <a:ext cx="8479605" cy="3777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Aft>
                <a:spcPts val="3000"/>
              </a:spcAft>
              <a:buClrTx/>
              <a:buFont typeface="Arial" pitchFamily="34" charset="0"/>
              <a:buNone/>
            </a:pPr>
            <a:r>
              <a:rPr lang="en-GB" sz="2400" i="1" dirty="0">
                <a:solidFill>
                  <a:prstClr val="black"/>
                </a:solidFill>
                <a:latin typeface="Trebuchet MS"/>
                <a:cs typeface="Trebuchet MS"/>
              </a:rPr>
              <a:t>a long-lasting reference to a document, file or other object</a:t>
            </a:r>
          </a:p>
          <a:p>
            <a:pPr marL="342900" lvl="1" indent="-342900">
              <a:spcAft>
                <a:spcPts val="1800"/>
              </a:spcAft>
              <a:buClrTx/>
              <a:buFont typeface="Arial" charset="0"/>
              <a:buChar char="•"/>
            </a:pPr>
            <a:r>
              <a:rPr lang="nl-NL" sz="2000" dirty="0">
                <a:solidFill>
                  <a:prstClr val="black"/>
                </a:solidFill>
                <a:latin typeface="Trebuchet MS"/>
                <a:cs typeface="Trebuchet MS"/>
              </a:rPr>
              <a:t>PIDs come in various forms e.g. ARK, DOI, URN, PURL, Handles...</a:t>
            </a:r>
          </a:p>
          <a:p>
            <a:pPr marL="342900" lvl="1" indent="-342900">
              <a:spcAft>
                <a:spcPts val="1800"/>
              </a:spcAft>
              <a:buClrTx/>
              <a:buFont typeface="Arial" charset="0"/>
              <a:buChar char="•"/>
            </a:pPr>
            <a:r>
              <a:rPr lang="nl-NL" sz="2000" dirty="0">
                <a:solidFill>
                  <a:prstClr val="black"/>
                </a:solidFill>
                <a:latin typeface="Trebuchet MS"/>
                <a:cs typeface="Trebuchet MS"/>
              </a:rPr>
              <a:t>Typically they’re actionable i.e. type it into web browser to access</a:t>
            </a:r>
          </a:p>
          <a:p>
            <a:pPr marL="342900" lvl="1" indent="-342900">
              <a:spcAft>
                <a:spcPts val="1800"/>
              </a:spcAft>
              <a:buClrTx/>
              <a:buFont typeface="Arial" charset="0"/>
              <a:buChar char="•"/>
            </a:pPr>
            <a:r>
              <a:rPr lang="nl-NL" sz="2000" dirty="0">
                <a:solidFill>
                  <a:prstClr val="black"/>
                </a:solidFill>
                <a:latin typeface="Trebuchet MS"/>
                <a:cs typeface="Trebuchet MS"/>
              </a:rPr>
              <a:t>Many repositories will assign them on deposit</a:t>
            </a:r>
          </a:p>
          <a:p>
            <a:pPr marL="342900" lvl="1" indent="-342900">
              <a:spcAft>
                <a:spcPts val="1800"/>
              </a:spcAft>
              <a:buClrTx/>
              <a:buFont typeface="Arial" charset="0"/>
              <a:buChar char="•"/>
            </a:pPr>
            <a:endParaRPr lang="nl-NL" sz="1800" dirty="0">
              <a:solidFill>
                <a:prstClr val="black"/>
              </a:solidFill>
            </a:endParaRPr>
          </a:p>
          <a:p>
            <a:pPr marL="342900" lvl="1" indent="-342900">
              <a:buClrTx/>
              <a:buFont typeface="Arial" charset="0"/>
              <a:buChar char="•"/>
            </a:pPr>
            <a:endParaRPr lang="nl-NL" sz="1800" dirty="0">
              <a:solidFill>
                <a:prstClr val="black"/>
              </a:solidFill>
            </a:endParaRPr>
          </a:p>
          <a:p>
            <a:pPr>
              <a:buFont typeface="Arial" charset="0"/>
              <a:buChar char="•"/>
            </a:pPr>
            <a:endParaRPr lang="nl-NL" sz="2000" dirty="0">
              <a:solidFill>
                <a:prstClr val="black"/>
              </a:solidFill>
            </a:endParaRPr>
          </a:p>
          <a:p>
            <a:endParaRPr lang="en-GB" sz="2000" dirty="0">
              <a:solidFill>
                <a:prstClr val="black"/>
              </a:solidFill>
            </a:endParaRPr>
          </a:p>
        </p:txBody>
      </p:sp>
      <p:pic>
        <p:nvPicPr>
          <p:cNvPr id="1026" name="Picture 2" descr="Image result for persistent identifi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00302"/>
            <a:ext cx="4437527" cy="197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2845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Citing research data: why?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817" y="1295400"/>
            <a:ext cx="6696725" cy="4727101"/>
          </a:xfrm>
        </p:spPr>
      </p:pic>
      <p:sp>
        <p:nvSpPr>
          <p:cNvPr id="5" name="Rectangle 4"/>
          <p:cNvSpPr/>
          <p:nvPr/>
        </p:nvSpPr>
        <p:spPr>
          <a:xfrm>
            <a:off x="2771800" y="6176688"/>
            <a:ext cx="3766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solidFill>
                  <a:prstClr val="black"/>
                </a:solidFill>
                <a:hlinkClick r:id="rId3"/>
              </a:rPr>
              <a:t>http://ands.org.au/cite-data</a:t>
            </a:r>
            <a:r>
              <a:rPr lang="en-GB" sz="2400" dirty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1228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101" y="116632"/>
            <a:ext cx="8229600" cy="936104"/>
          </a:xfrm>
        </p:spPr>
        <p:txBody>
          <a:bodyPr>
            <a:noAutofit/>
          </a:bodyPr>
          <a:lstStyle/>
          <a:p>
            <a:r>
              <a:rPr lang="en-GB" dirty="0"/>
              <a:t>Ask for </a:t>
            </a:r>
            <a:r>
              <a:rPr lang="en-GB" sz="4000" dirty="0"/>
              <a:t>consent for data sharing</a:t>
            </a:r>
          </a:p>
        </p:txBody>
      </p:sp>
      <p:pic>
        <p:nvPicPr>
          <p:cNvPr id="8" name="Content Placeholder 7" descr="Captur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33142" y="2636912"/>
            <a:ext cx="5133699" cy="3312368"/>
          </a:xfrm>
        </p:spPr>
      </p:pic>
      <p:sp>
        <p:nvSpPr>
          <p:cNvPr id="9" name="TextBox 8"/>
          <p:cNvSpPr txBox="1"/>
          <p:nvPr/>
        </p:nvSpPr>
        <p:spPr>
          <a:xfrm>
            <a:off x="323528" y="1412776"/>
            <a:ext cx="842493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</a:rPr>
              <a:t>If not, data centres won’t be able to accept the data</a:t>
            </a:r>
          </a:p>
          <a:p>
            <a:pPr algn="ctr"/>
            <a:r>
              <a:rPr lang="en-GB" sz="2800" dirty="0">
                <a:solidFill>
                  <a:prstClr val="black"/>
                </a:solidFill>
              </a:rPr>
              <a:t>– regardless of any conditions on the original grant. </a:t>
            </a:r>
          </a:p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504" y="6128839"/>
            <a:ext cx="87849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200" dirty="0">
                <a:solidFill>
                  <a:prstClr val="black"/>
                </a:solidFill>
                <a:hlinkClick r:id="rId3"/>
              </a:rPr>
              <a:t>www.data-archive.ac.uk/create-manage/consent-ethics/consent?index=3</a:t>
            </a:r>
            <a:r>
              <a:rPr lang="en-GB" sz="2200" dirty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96524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cite data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12776"/>
            <a:ext cx="3037181" cy="4330700"/>
          </a:xfr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827584" y="6002551"/>
            <a:ext cx="72111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prstClr val="black"/>
                </a:solidFill>
                <a:hlinkClick r:id="rId3"/>
              </a:rPr>
              <a:t>www.dcc.ac.uk/resources/briefing-papers/introduction-curation/data-citation-and-linking</a:t>
            </a:r>
            <a:r>
              <a:rPr lang="en-GB" sz="24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1601765"/>
            <a:ext cx="4572000" cy="34470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GB" sz="2800" dirty="0">
                <a:solidFill>
                  <a:prstClr val="black"/>
                </a:solidFill>
                <a:sym typeface="Arial" charset="0"/>
              </a:rPr>
              <a:t>Key citation elements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prstClr val="black"/>
                </a:solidFill>
                <a:sym typeface="Arial" charset="0"/>
              </a:rPr>
              <a:t>Author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prstClr val="black"/>
                </a:solidFill>
                <a:sym typeface="Arial" charset="0"/>
              </a:rPr>
              <a:t>Publication date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prstClr val="black"/>
                </a:solidFill>
                <a:sym typeface="Arial" charset="0"/>
              </a:rPr>
              <a:t>Title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prstClr val="black"/>
                </a:solidFill>
                <a:sym typeface="Arial" charset="0"/>
              </a:rPr>
              <a:t>Location (= identifier)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prstClr val="black"/>
                </a:solidFill>
                <a:sym typeface="Arial" charset="0"/>
              </a:rPr>
              <a:t>Funder (if applicable</a:t>
            </a:r>
            <a:r>
              <a:rPr lang="en-GB" dirty="0">
                <a:solidFill>
                  <a:prstClr val="black"/>
                </a:solidFill>
                <a:sym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899142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2966">
            <a:off x="6573827" y="1560397"/>
            <a:ext cx="2105318" cy="13981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you share data effectively?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6840760" cy="5544616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Use appropriate repositories, this catalogue is a good place to start</a:t>
            </a:r>
          </a:p>
          <a:p>
            <a:pPr marL="468000" lvl="1" indent="0">
              <a:buNone/>
            </a:pPr>
            <a:r>
              <a:rPr lang="en-GB" sz="2400" dirty="0">
                <a:hlinkClick r:id="rId3"/>
              </a:rPr>
              <a:t>http://www.re3data.org</a:t>
            </a:r>
            <a:endParaRPr lang="en-GB" sz="2400" dirty="0"/>
          </a:p>
          <a:p>
            <a:pPr marL="468000" lvl="1" indent="0">
              <a:buNone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Document and describe it enough for others to understand, use and cite</a:t>
            </a:r>
          </a:p>
          <a:p>
            <a:pPr marL="468000"/>
            <a:r>
              <a:rPr lang="en-GB" sz="2400" dirty="0">
                <a:hlinkClick r:id="rId4"/>
              </a:rPr>
              <a:t>http://www.dcc.ac.uk/resources/how-guides/cite-datasets</a:t>
            </a:r>
            <a:r>
              <a:rPr lang="en-GB" sz="2400" dirty="0">
                <a:hlinkClick r:id="rId5"/>
              </a:rPr>
              <a:t> </a:t>
            </a: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Licence it so others can reuse</a:t>
            </a:r>
          </a:p>
          <a:p>
            <a:pPr marL="468000" lvl="1" indent="0">
              <a:buNone/>
            </a:pPr>
            <a:r>
              <a:rPr lang="en-GB" sz="2400" dirty="0">
                <a:hlinkClick r:id="rId5"/>
              </a:rPr>
              <a:t>www.dcc.ac.uk/resources/how-guides/license-research-data</a:t>
            </a:r>
            <a:endParaRPr lang="en-GB" sz="2400" dirty="0"/>
          </a:p>
          <a:p>
            <a:pPr lvl="1"/>
            <a:endParaRPr lang="en-GB" sz="2400" dirty="0"/>
          </a:p>
          <a:p>
            <a:pPr lvl="1"/>
            <a:endParaRPr lang="en-GB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2578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854" y="3645024"/>
            <a:ext cx="1601264" cy="1200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8201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9987" y="620688"/>
            <a:ext cx="8675238" cy="418058"/>
          </a:xfrm>
        </p:spPr>
        <p:txBody>
          <a:bodyPr>
            <a:noAutofit/>
          </a:bodyPr>
          <a:lstStyle/>
          <a:p>
            <a:r>
              <a:rPr lang="en-GB" dirty="0"/>
              <a:t>Using Re3data to find a repository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89342" y="1512818"/>
            <a:ext cx="8208912" cy="5369768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GB" sz="4400" dirty="0"/>
              <a:t>Review the Open Access Journal DMP and identify what should be kept for the long term </a:t>
            </a:r>
            <a:r>
              <a:rPr lang="en-GB" sz="4400" dirty="0" smtClean="0"/>
              <a:t>(10 </a:t>
            </a:r>
            <a:r>
              <a:rPr lang="en-GB" sz="4400" dirty="0"/>
              <a:t>mins). </a:t>
            </a:r>
          </a:p>
          <a:p>
            <a:r>
              <a:rPr lang="nl-NL" sz="4400" u="sng" dirty="0">
                <a:hlinkClick r:id="rId3"/>
              </a:rPr>
              <a:t>https://repositorian.github.io/DOAJ_Exercise</a:t>
            </a:r>
            <a:r>
              <a:rPr lang="nl-NL" sz="4400" u="sng" dirty="0"/>
              <a:t>  </a:t>
            </a:r>
          </a:p>
          <a:p>
            <a:pPr lvl="0"/>
            <a:endParaRPr lang="en-GB" sz="6700" dirty="0"/>
          </a:p>
          <a:p>
            <a:pPr lvl="0"/>
            <a:r>
              <a:rPr lang="en-GB" sz="4400" dirty="0"/>
              <a:t>Using Re3data, search for appropriate repositories </a:t>
            </a:r>
            <a:r>
              <a:rPr lang="en-GB" sz="4400" dirty="0" smtClean="0"/>
              <a:t>(25 </a:t>
            </a:r>
            <a:r>
              <a:rPr lang="en-GB" sz="4400" dirty="0"/>
              <a:t>mins) considering:</a:t>
            </a:r>
            <a:endParaRPr lang="nl-NL" sz="2000" dirty="0"/>
          </a:p>
          <a:p>
            <a:pPr marL="914400" lvl="1" indent="-457200">
              <a:buFont typeface="+mj-lt"/>
              <a:buAutoNum type="arabicPeriod"/>
            </a:pPr>
            <a:r>
              <a:rPr lang="en-GB" sz="4400" dirty="0"/>
              <a:t>Data type(s)</a:t>
            </a:r>
            <a:endParaRPr lang="nl-NL" sz="2000" dirty="0"/>
          </a:p>
          <a:p>
            <a:pPr marL="914400" lvl="1" indent="-457200">
              <a:buFont typeface="+mj-lt"/>
              <a:buAutoNum type="arabicPeriod"/>
            </a:pPr>
            <a:r>
              <a:rPr lang="en-GB" sz="4400" dirty="0"/>
              <a:t>Discipline</a:t>
            </a:r>
            <a:endParaRPr lang="nl-NL" sz="2000" dirty="0"/>
          </a:p>
          <a:p>
            <a:pPr marL="914400" lvl="1" indent="-457200">
              <a:buFont typeface="+mj-lt"/>
              <a:buAutoNum type="arabicPeriod"/>
            </a:pPr>
            <a:r>
              <a:rPr lang="en-GB" sz="4400" dirty="0"/>
              <a:t>Repository features</a:t>
            </a:r>
          </a:p>
          <a:p>
            <a:pPr marL="0" indent="0">
              <a:buNone/>
            </a:pPr>
            <a:r>
              <a:rPr lang="en-GB" sz="6700" dirty="0"/>
              <a:t>   </a:t>
            </a:r>
            <a:endParaRPr lang="nl-NL" sz="6700" dirty="0"/>
          </a:p>
          <a:p>
            <a:pPr lvl="0"/>
            <a:r>
              <a:rPr lang="en-GB" sz="4400" dirty="0"/>
              <a:t>Decide what to keep and where to deposit this. </a:t>
            </a:r>
          </a:p>
          <a:p>
            <a:pPr lvl="0"/>
            <a:r>
              <a:rPr lang="en-GB" sz="4400" dirty="0"/>
              <a:t>Record your decision by filling in section 7 (</a:t>
            </a:r>
            <a:r>
              <a:rPr lang="en-GB" sz="4400" dirty="0" smtClean="0"/>
              <a:t>15 </a:t>
            </a:r>
            <a:r>
              <a:rPr lang="en-GB" sz="4400" dirty="0"/>
              <a:t>mins)</a:t>
            </a:r>
          </a:p>
          <a:p>
            <a:pPr lvl="0"/>
            <a:endParaRPr lang="en-GB" sz="4100" dirty="0"/>
          </a:p>
          <a:p>
            <a:r>
              <a:rPr lang="en-US" sz="4200" u="sng" dirty="0">
                <a:hlinkClick r:id="rId4"/>
              </a:rPr>
              <a:t>http://www.re3data.org</a:t>
            </a:r>
            <a:r>
              <a:rPr lang="en-US" sz="4200" u="sng" dirty="0"/>
              <a:t> </a:t>
            </a:r>
            <a:endParaRPr lang="nl-NL" sz="4200" dirty="0"/>
          </a:p>
          <a:p>
            <a:pPr lvl="0"/>
            <a:endParaRPr lang="nl-NL" sz="1600" dirty="0"/>
          </a:p>
        </p:txBody>
      </p:sp>
      <p:pic>
        <p:nvPicPr>
          <p:cNvPr id="8" name="Picture 7" descr="https://images.duckduckgo.com/iu/?u=https%3A%2F%2Ftse3.mm.bing.net%2Fth%3Fid%3DOIP.BigFCbpvAbgoaetE_GGkCAEsEs%26pid%3D15.1&amp;f=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058" y="4714412"/>
            <a:ext cx="2099256" cy="194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al 3"/>
          <p:cNvSpPr/>
          <p:nvPr/>
        </p:nvSpPr>
        <p:spPr>
          <a:xfrm>
            <a:off x="6942534" y="5206821"/>
            <a:ext cx="1378304" cy="124738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7" name="Cirkel 4"/>
          <p:cNvSpPr/>
          <p:nvPr/>
        </p:nvSpPr>
        <p:spPr>
          <a:xfrm rot="15736507">
            <a:off x="6970642" y="5178712"/>
            <a:ext cx="1322089" cy="1378305"/>
          </a:xfrm>
          <a:prstGeom prst="pie">
            <a:avLst>
              <a:gd name="adj1" fmla="val 447953"/>
              <a:gd name="adj2" fmla="val 18196192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449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6"/>
          <p:cNvSpPr>
            <a:spLocks noGrp="1"/>
          </p:cNvSpPr>
          <p:nvPr>
            <p:ph type="title"/>
          </p:nvPr>
        </p:nvSpPr>
        <p:spPr>
          <a:xfrm>
            <a:off x="323528" y="606887"/>
            <a:ext cx="8229600" cy="576262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/>
              <a:t>Choose appropriate file formats</a:t>
            </a:r>
          </a:p>
        </p:txBody>
      </p:sp>
      <p:sp>
        <p:nvSpPr>
          <p:cNvPr id="25603" name="Content Placeholder 17"/>
          <p:cNvSpPr>
            <a:spLocks noGrp="1"/>
          </p:cNvSpPr>
          <p:nvPr>
            <p:ph idx="1"/>
          </p:nvPr>
        </p:nvSpPr>
        <p:spPr>
          <a:xfrm>
            <a:off x="395536" y="1506153"/>
            <a:ext cx="8364538" cy="5086662"/>
          </a:xfrm>
        </p:spPr>
        <p:txBody>
          <a:bodyPr>
            <a:normAutofit/>
          </a:bodyPr>
          <a:lstStyle/>
          <a:p>
            <a:pPr marL="342900" indent="-342900" eaLnBrk="0" hangingPunct="0">
              <a:buClr>
                <a:schemeClr val="tx2"/>
              </a:buClr>
              <a:defRPr/>
            </a:pPr>
            <a:r>
              <a:rPr lang="en-GB" sz="2400" dirty="0"/>
              <a:t>Different formats are good for different things</a:t>
            </a:r>
          </a:p>
          <a:p>
            <a:pPr marL="342900" indent="-342900" eaLnBrk="0" hangingPunct="0">
              <a:buFontTx/>
              <a:buChar char="-"/>
              <a:defRPr/>
            </a:pPr>
            <a:r>
              <a:rPr lang="en-GB" sz="2000" dirty="0"/>
              <a:t>open, lossless formats are more sustainable e.g. rtf, xml, </a:t>
            </a:r>
            <a:r>
              <a:rPr lang="en-GB" sz="2000" dirty="0" err="1"/>
              <a:t>tif</a:t>
            </a:r>
            <a:r>
              <a:rPr lang="en-GB" sz="2000" dirty="0"/>
              <a:t>, wav </a:t>
            </a:r>
          </a:p>
          <a:p>
            <a:pPr marL="342900" indent="-342900" eaLnBrk="0" hangingPunct="0">
              <a:buFontTx/>
              <a:buChar char="-"/>
              <a:defRPr/>
            </a:pPr>
            <a:r>
              <a:rPr lang="en-GB" sz="2000" dirty="0"/>
              <a:t>proprietary and/or compressed formats are less preservable but are often in widespread use e.g. doc, jpg, mp3</a:t>
            </a:r>
          </a:p>
          <a:p>
            <a:pPr marL="342900" indent="-342900" eaLnBrk="0" hangingPunct="0">
              <a:buClr>
                <a:schemeClr val="tx2"/>
              </a:buClr>
              <a:defRPr/>
            </a:pPr>
            <a:endParaRPr lang="en-GB" sz="2400" dirty="0"/>
          </a:p>
          <a:p>
            <a:pPr marL="342900" indent="-342900" eaLnBrk="0" hangingPunct="0">
              <a:spcAft>
                <a:spcPts val="0"/>
              </a:spcAft>
              <a:buClr>
                <a:schemeClr val="tx2"/>
              </a:buClr>
              <a:defRPr/>
            </a:pPr>
            <a:r>
              <a:rPr lang="en-GB" sz="2400" dirty="0"/>
              <a:t>One format for analysis then </a:t>
            </a:r>
          </a:p>
          <a:p>
            <a:pPr marL="342900" indent="-342900" eaLnBrk="0" hangingPunct="0">
              <a:spcAft>
                <a:spcPts val="0"/>
              </a:spcAft>
              <a:buClr>
                <a:schemeClr val="tx2"/>
              </a:buClr>
              <a:defRPr/>
            </a:pPr>
            <a:r>
              <a:rPr lang="en-GB" sz="2400" dirty="0"/>
              <a:t>convert to a standard format</a:t>
            </a:r>
          </a:p>
          <a:p>
            <a:pPr eaLnBrk="0" hangingPunct="0">
              <a:buClr>
                <a:schemeClr val="tx2"/>
              </a:buClr>
              <a:defRPr/>
            </a:pPr>
            <a:endParaRPr lang="en-GB" sz="1800" dirty="0"/>
          </a:p>
          <a:p>
            <a:pPr eaLnBrk="0" hangingPunct="0">
              <a:buClr>
                <a:schemeClr val="tx2"/>
              </a:buClr>
              <a:defRPr/>
            </a:pPr>
            <a:endParaRPr lang="en-GB" sz="1800" dirty="0"/>
          </a:p>
          <a:p>
            <a:pPr eaLnBrk="0" hangingPunct="0">
              <a:buClr>
                <a:schemeClr val="tx2"/>
              </a:buClr>
              <a:defRPr/>
            </a:pPr>
            <a:r>
              <a:rPr lang="en-GB" sz="2400" dirty="0"/>
              <a:t>Data centres may suggest preferred formats for deposit</a:t>
            </a:r>
          </a:p>
          <a:p>
            <a:pPr eaLnBrk="0" hangingPunct="0">
              <a:buClr>
                <a:schemeClr val="tx2"/>
              </a:buClr>
              <a:defRPr/>
            </a:pPr>
            <a:r>
              <a:rPr lang="en-GB" sz="2000" dirty="0">
                <a:hlinkClick r:id="rId4"/>
              </a:rPr>
              <a:t>www.data-archive.ac.uk/create-manage/format/formats-table</a:t>
            </a:r>
            <a:endParaRPr lang="en-GB" sz="2000" dirty="0"/>
          </a:p>
          <a:p>
            <a:pPr eaLnBrk="1" hangingPunct="1">
              <a:buFontTx/>
              <a:buChar char="•"/>
            </a:pPr>
            <a:endParaRPr lang="en-US" altLang="en-US" sz="2000" dirty="0"/>
          </a:p>
        </p:txBody>
      </p:sp>
      <p:sp>
        <p:nvSpPr>
          <p:cNvPr id="32802" name="TextBox 2"/>
          <p:cNvSpPr txBox="1">
            <a:spLocks noChangeArrowheads="1"/>
          </p:cNvSpPr>
          <p:nvPr/>
        </p:nvSpPr>
        <p:spPr bwMode="auto">
          <a:xfrm>
            <a:off x="1043608" y="6408149"/>
            <a:ext cx="2375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499992" y="3501008"/>
            <a:ext cx="4191000" cy="136815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BioformatsConverter batch converts a variety of proprietary microscopy image formats to the Open Microscopy Environment format - OME-TIFF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5844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67684"/>
            <a:ext cx="8363272" cy="683994"/>
          </a:xfrm>
        </p:spPr>
        <p:txBody>
          <a:bodyPr/>
          <a:lstStyle/>
          <a:p>
            <a:r>
              <a:rPr lang="en-GB" dirty="0"/>
              <a:t>How will you organise your data?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978314"/>
            <a:ext cx="8131726" cy="2985195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Keep file and folder names short, but meaningful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Agree a method for versioning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Include dates in a set format e.g. YYYYMMDD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Avoid using non-alphanumeric characters in file names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Use hyphens or underscores not spaces e.g. day-sheet, day_sheet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Order the elements in the most appropriate way to retrieve the record</a:t>
            </a:r>
            <a:endParaRPr lang="en-GB" sz="1800" dirty="0">
              <a:hlinkClick r:id="rId2"/>
            </a:endParaRPr>
          </a:p>
          <a:p>
            <a:pPr algn="ctr">
              <a:buNone/>
            </a:pPr>
            <a:r>
              <a:rPr lang="en-GB" sz="1800" dirty="0">
                <a:hlinkClick r:id="rId2"/>
              </a:rPr>
              <a:t>www.jiscdigitalmedia.ac.uk/guide/choosing-a-file-name</a:t>
            </a:r>
            <a:r>
              <a:rPr lang="en-GB" sz="1800" dirty="0"/>
              <a:t> 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31"/>
          <a:stretch/>
        </p:blipFill>
        <p:spPr>
          <a:xfrm>
            <a:off x="683568" y="1196753"/>
            <a:ext cx="5194801" cy="21602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3356993"/>
            <a:ext cx="489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black"/>
                </a:solidFill>
              </a:rPr>
              <a:t>Example from ARM Climate Research Facility </a:t>
            </a:r>
            <a:r>
              <a:rPr lang="en-GB" sz="1200" dirty="0">
                <a:solidFill>
                  <a:prstClr val="black"/>
                </a:solidFill>
                <a:hlinkClick r:id="rId4"/>
              </a:rPr>
              <a:t>www.arm.gov/data/docs/plan</a:t>
            </a:r>
            <a:r>
              <a:rPr lang="en-GB" sz="1200" dirty="0">
                <a:solidFill>
                  <a:prstClr val="black"/>
                </a:solidFill>
              </a:rPr>
              <a:t> </a:t>
            </a:r>
          </a:p>
        </p:txBody>
      </p:sp>
      <p:grpSp>
        <p:nvGrpSpPr>
          <p:cNvPr id="7" name="Groeperen 27"/>
          <p:cNvGrpSpPr/>
          <p:nvPr/>
        </p:nvGrpSpPr>
        <p:grpSpPr>
          <a:xfrm>
            <a:off x="5878369" y="2276873"/>
            <a:ext cx="2731141" cy="3046218"/>
            <a:chOff x="5536757" y="2634260"/>
            <a:chExt cx="2832065" cy="2728223"/>
          </a:xfrm>
        </p:grpSpPr>
        <p:pic>
          <p:nvPicPr>
            <p:cNvPr id="8" name="Picture 7" descr="http://datasupport.researchdata.nl/uploads/pics/folderstructuur_04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6757" y="2634260"/>
              <a:ext cx="2832065" cy="2728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ng file related to document icon documents icon playcons icon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9243" y="2820366"/>
              <a:ext cx="483282" cy="4830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pic>
          <p:nvPicPr>
            <p:cNvPr id="10" name="Picture 9" descr="ng file related to document icon documents icon playcons icon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9243" y="3349047"/>
              <a:ext cx="483282" cy="4830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pic>
          <p:nvPicPr>
            <p:cNvPr id="11" name="Picture 10" descr="ng file related to document icon documents icon playcons icon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9876" y="3898226"/>
              <a:ext cx="483282" cy="4830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472003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metadata?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83066"/>
            <a:ext cx="3960440" cy="4786294"/>
          </a:xfrm>
        </p:spPr>
        <p:txBody>
          <a:bodyPr>
            <a:normAutofit fontScale="92500"/>
          </a:bodyPr>
          <a:lstStyle/>
          <a:p>
            <a:r>
              <a:rPr lang="en-GB" dirty="0"/>
              <a:t>Metadata </a:t>
            </a:r>
          </a:p>
          <a:p>
            <a:pPr lvl="1" indent="-457200">
              <a:buClrTx/>
            </a:pPr>
            <a:r>
              <a:rPr lang="en-GB" dirty="0"/>
              <a:t>Standardised</a:t>
            </a:r>
          </a:p>
          <a:p>
            <a:pPr lvl="1" indent="-457200">
              <a:buClrTx/>
            </a:pPr>
            <a:r>
              <a:rPr lang="en-GB" dirty="0"/>
              <a:t>Structured</a:t>
            </a:r>
          </a:p>
          <a:p>
            <a:pPr lvl="1" indent="-457200">
              <a:buClrTx/>
            </a:pPr>
            <a:r>
              <a:rPr lang="en-GB" dirty="0"/>
              <a:t>Machine and human readable</a:t>
            </a:r>
          </a:p>
          <a:p>
            <a:pPr lvl="1"/>
            <a:endParaRPr lang="en-GB" dirty="0"/>
          </a:p>
          <a:p>
            <a:pPr indent="-182880"/>
            <a:r>
              <a:rPr lang="en-GB" dirty="0"/>
              <a:t>Metadata helps to cite &amp; disambiguate data</a:t>
            </a:r>
          </a:p>
          <a:p>
            <a:pPr indent="-182880"/>
            <a:endParaRPr lang="en-GB" sz="1500" dirty="0"/>
          </a:p>
          <a:p>
            <a:pPr indent="-182880"/>
            <a:r>
              <a:rPr lang="en-GB" dirty="0"/>
              <a:t>Documentation aids reuse</a:t>
            </a:r>
          </a:p>
        </p:txBody>
      </p:sp>
      <p:sp>
        <p:nvSpPr>
          <p:cNvPr id="4" name="Oval 3"/>
          <p:cNvSpPr/>
          <p:nvPr/>
        </p:nvSpPr>
        <p:spPr>
          <a:xfrm>
            <a:off x="3779912" y="1484784"/>
            <a:ext cx="4896544" cy="4824536"/>
          </a:xfrm>
          <a:prstGeom prst="ellipse">
            <a:avLst/>
          </a:prstGeom>
          <a:solidFill>
            <a:schemeClr val="accent6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511915" y="3642665"/>
            <a:ext cx="2300445" cy="2326232"/>
          </a:xfrm>
          <a:prstGeom prst="ellipse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16996" y="4546530"/>
            <a:ext cx="1690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Metadata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4008" y="2171099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prstClr val="black"/>
                </a:solidFill>
              </a:rPr>
              <a:t>Documentation</a:t>
            </a:r>
          </a:p>
        </p:txBody>
      </p:sp>
    </p:spTree>
    <p:extLst>
      <p:ext uri="{BB962C8B-B14F-4D97-AF65-F5344CB8AC3E}">
        <p14:creationId xmlns:p14="http://schemas.microsoft.com/office/powerpoint/2010/main" val="3900682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Metadata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075240" cy="5001419"/>
          </a:xfrm>
        </p:spPr>
        <p:txBody>
          <a:bodyPr/>
          <a:lstStyle/>
          <a:p>
            <a:r>
              <a:rPr lang="en-GB" dirty="0"/>
              <a:t>These can be general – such as Dublin Core</a:t>
            </a:r>
          </a:p>
          <a:p>
            <a:r>
              <a:rPr lang="en-GB" dirty="0"/>
              <a:t>Or discipline specific</a:t>
            </a:r>
          </a:p>
          <a:p>
            <a:pPr lvl="1" indent="-457200">
              <a:buFont typeface="Calibri" panose="020F0502020204030204" pitchFamily="34" charset="0"/>
              <a:buChar char="–"/>
            </a:pPr>
            <a:r>
              <a:rPr lang="en-GB" sz="2400" dirty="0"/>
              <a:t>Data Documentation Initiative (DDI) – social science</a:t>
            </a:r>
          </a:p>
          <a:p>
            <a:pPr lvl="1" indent="-457200">
              <a:buFont typeface="Calibri" panose="020F0502020204030204" pitchFamily="34" charset="0"/>
              <a:buChar char="–"/>
            </a:pPr>
            <a:r>
              <a:rPr lang="en-GB" sz="2400" dirty="0"/>
              <a:t>Ecological Metadata Language (EML) - ecology</a:t>
            </a:r>
          </a:p>
          <a:p>
            <a:pPr lvl="1" indent="-457200">
              <a:buFont typeface="Calibri" panose="020F0502020204030204" pitchFamily="34" charset="0"/>
              <a:buChar char="–"/>
            </a:pPr>
            <a:r>
              <a:rPr lang="en-GB" sz="2400" dirty="0"/>
              <a:t>Flexible Image Transport System (FITS) – astronomy</a:t>
            </a:r>
          </a:p>
          <a:p>
            <a:pPr marL="274320" lvl="1" indent="0">
              <a:buNone/>
            </a:pPr>
            <a:endParaRPr lang="en-GB" sz="2400" dirty="0"/>
          </a:p>
          <a:p>
            <a:r>
              <a:rPr lang="en-GB" dirty="0"/>
              <a:t>Search for standards in catalogues like: </a:t>
            </a:r>
          </a:p>
          <a:p>
            <a:r>
              <a:rPr lang="en-GB" dirty="0">
                <a:hlinkClick r:id="rId3"/>
              </a:rPr>
              <a:t>http://rd-alliance.github.io/metadata-directory</a:t>
            </a:r>
            <a:r>
              <a:rPr lang="en-GB" dirty="0"/>
              <a:t> </a:t>
            </a:r>
          </a:p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8963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1259632" y="1353217"/>
            <a:ext cx="6081894" cy="86836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2400" b="0" i="1" dirty="0">
                <a:latin typeface="+mn-lt"/>
                <a:cs typeface="Geneva" charset="0"/>
              </a:rPr>
              <a:t>“MTBLS1: A metabolomic study of urinary changes in type 2 diabetes in</a:t>
            </a:r>
            <a:r>
              <a:rPr lang="mr-IN" sz="2400" b="0" i="1" dirty="0">
                <a:latin typeface="+mn-lt"/>
                <a:cs typeface="Geneva" charset="0"/>
              </a:rPr>
              <a:t>……</a:t>
            </a:r>
            <a:r>
              <a:rPr lang="en-GB" sz="2400" b="0" i="1" dirty="0">
                <a:latin typeface="+mn-lt"/>
                <a:cs typeface="Geneva" charset="0"/>
              </a:rPr>
              <a:t>”</a:t>
            </a:r>
            <a:endParaRPr lang="en-US" sz="1600" b="0" i="1" dirty="0">
              <a:latin typeface="+mn-lt"/>
              <a:cs typeface="Geneva" charset="0"/>
            </a:endParaRPr>
          </a:p>
        </p:txBody>
      </p:sp>
      <p:pic>
        <p:nvPicPr>
          <p:cNvPr id="4" name="Picture 3" descr="Screen Shot 2013-01-30 at 12.08.27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14"/>
          <a:stretch/>
        </p:blipFill>
        <p:spPr>
          <a:xfrm>
            <a:off x="45431" y="2252411"/>
            <a:ext cx="6896992" cy="440102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944268" y="332656"/>
            <a:ext cx="7359203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entury Gothic" pitchFamily="34" charset="0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entury Gothic" pitchFamily="34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entury Gothic" pitchFamily="34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entury Gothic" pitchFamily="34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entury Gothic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entury Gothic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entury Gothic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entury Gothic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GB" sz="4000" spc="-60" dirty="0">
                <a:solidFill>
                  <a:srgbClr val="0635BA"/>
                </a:solidFill>
                <a:latin typeface="Calibri"/>
              </a:rPr>
              <a:t>Why are ontologies important?</a:t>
            </a:r>
          </a:p>
        </p:txBody>
      </p:sp>
      <p:sp>
        <p:nvSpPr>
          <p:cNvPr id="2" name="Rectangle 1"/>
          <p:cNvSpPr/>
          <p:nvPr/>
        </p:nvSpPr>
        <p:spPr>
          <a:xfrm>
            <a:off x="45431" y="6350837"/>
            <a:ext cx="9156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prstClr val="black"/>
                </a:solidFill>
              </a:rPr>
              <a:t>Example courtesy of Ken </a:t>
            </a:r>
            <a:r>
              <a:rPr lang="en-GB" dirty="0" err="1">
                <a:solidFill>
                  <a:prstClr val="black"/>
                </a:solidFill>
              </a:rPr>
              <a:t>Haug</a:t>
            </a:r>
            <a:r>
              <a:rPr lang="en-GB" dirty="0">
                <a:solidFill>
                  <a:prstClr val="black"/>
                </a:solidFill>
              </a:rPr>
              <a:t>, European Bioinformatics Institute (EMBL-EBI)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117" y="4928188"/>
            <a:ext cx="2634755" cy="14060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15803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1571</Words>
  <Application>Microsoft Office PowerPoint</Application>
  <PresentationFormat>On-screen Show (4:3)</PresentationFormat>
  <Paragraphs>296</Paragraphs>
  <Slides>42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Essential</vt:lpstr>
      <vt:lpstr>Managing and Sharing Research Data</vt:lpstr>
      <vt:lpstr>PowerPoint Presentation</vt:lpstr>
      <vt:lpstr>Data creation tips</vt:lpstr>
      <vt:lpstr>Ask for consent for data sharing</vt:lpstr>
      <vt:lpstr>Choose appropriate file formats</vt:lpstr>
      <vt:lpstr>How will you organise your data?</vt:lpstr>
      <vt:lpstr>What is metadata?</vt:lpstr>
      <vt:lpstr>Metadata standards</vt:lpstr>
      <vt:lpstr>“MTBLS1: A metabolomic study of urinary changes in type 2 diabetes in……”</vt:lpstr>
      <vt:lpstr>Controlled vocabularies</vt:lpstr>
      <vt:lpstr>Documentation</vt:lpstr>
      <vt:lpstr>ReadMe files</vt:lpstr>
      <vt:lpstr>Useful tools for documentation</vt:lpstr>
      <vt:lpstr>Workflow tools e.g. MyExperiment</vt:lpstr>
      <vt:lpstr>PowerPoint Presentation</vt:lpstr>
      <vt:lpstr>Where will you store the data?</vt:lpstr>
      <vt:lpstr>How to keep your data secure?</vt:lpstr>
      <vt:lpstr>Collaborative platforms e.g. OSF</vt:lpstr>
      <vt:lpstr>Data-specific platforms e.g. OMERO</vt:lpstr>
      <vt:lpstr>Third-party tools for collaboration</vt:lpstr>
      <vt:lpstr>University RDM services e.g. Edinburgh</vt:lpstr>
      <vt:lpstr>One copy = risk of data loss</vt:lpstr>
      <vt:lpstr>Who will do the backup?</vt:lpstr>
      <vt:lpstr>Backup and preservation  – not the same thing!</vt:lpstr>
      <vt:lpstr>PowerPoint Presentation</vt:lpstr>
      <vt:lpstr>FOSTER Open Science toolkit</vt:lpstr>
      <vt:lpstr>Open Peer Review module example</vt:lpstr>
      <vt:lpstr>Specialisation pathways</vt:lpstr>
      <vt:lpstr>Case study approach</vt:lpstr>
      <vt:lpstr>How to make data open?</vt:lpstr>
      <vt:lpstr>License research data openly</vt:lpstr>
      <vt:lpstr>EUDAT licensing tool</vt:lpstr>
      <vt:lpstr>Deposit in a data repository</vt:lpstr>
      <vt:lpstr>National / domain repositories</vt:lpstr>
      <vt:lpstr>How to select a repository? </vt:lpstr>
      <vt:lpstr>PowerPoint Presentation</vt:lpstr>
      <vt:lpstr>Archiving code in Zenodo</vt:lpstr>
      <vt:lpstr>What is a Persistent Identifier?</vt:lpstr>
      <vt:lpstr>Citing research data: why?</vt:lpstr>
      <vt:lpstr>How to cite data</vt:lpstr>
      <vt:lpstr>How do you share data effectively?</vt:lpstr>
      <vt:lpstr>Using Re3data to find a repository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and Sharing Research Data</dc:title>
  <dc:creator>Sarah Jones</dc:creator>
  <cp:lastModifiedBy>Sarah Jones</cp:lastModifiedBy>
  <cp:revision>3</cp:revision>
  <dcterms:created xsi:type="dcterms:W3CDTF">2018-08-08T10:00:15Z</dcterms:created>
  <dcterms:modified xsi:type="dcterms:W3CDTF">2018-08-09T10:08:13Z</dcterms:modified>
</cp:coreProperties>
</file>