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9" r:id="rId4"/>
    <p:sldMasterId id="2147483712" r:id="rId5"/>
    <p:sldMasterId id="2147483724" r:id="rId6"/>
    <p:sldMasterId id="2147483739" r:id="rId7"/>
    <p:sldMasterId id="2147483755" r:id="rId8"/>
    <p:sldMasterId id="2147483767" r:id="rId9"/>
    <p:sldMasterId id="2147483780" r:id="rId10"/>
  </p:sldMasterIdLst>
  <p:notesMasterIdLst>
    <p:notesMasterId r:id="rId59"/>
  </p:notesMasterIdLst>
  <p:sldIdLst>
    <p:sldId id="296" r:id="rId11"/>
    <p:sldId id="272" r:id="rId12"/>
    <p:sldId id="297" r:id="rId13"/>
    <p:sldId id="1485" r:id="rId14"/>
    <p:sldId id="1483" r:id="rId15"/>
    <p:sldId id="393" r:id="rId16"/>
    <p:sldId id="392" r:id="rId17"/>
    <p:sldId id="1486" r:id="rId18"/>
    <p:sldId id="882" r:id="rId19"/>
    <p:sldId id="394" r:id="rId20"/>
    <p:sldId id="395" r:id="rId21"/>
    <p:sldId id="396" r:id="rId22"/>
    <p:sldId id="397" r:id="rId23"/>
    <p:sldId id="1487" r:id="rId24"/>
    <p:sldId id="398" r:id="rId25"/>
    <p:sldId id="399" r:id="rId26"/>
    <p:sldId id="257" r:id="rId27"/>
    <p:sldId id="787" r:id="rId28"/>
    <p:sldId id="1492" r:id="rId29"/>
    <p:sldId id="647" r:id="rId30"/>
    <p:sldId id="638" r:id="rId31"/>
    <p:sldId id="639" r:id="rId32"/>
    <p:sldId id="644" r:id="rId33"/>
    <p:sldId id="646" r:id="rId34"/>
    <p:sldId id="1474" r:id="rId35"/>
    <p:sldId id="1488" r:id="rId36"/>
    <p:sldId id="269" r:id="rId37"/>
    <p:sldId id="1476" r:id="rId38"/>
    <p:sldId id="1491" r:id="rId39"/>
    <p:sldId id="893" r:id="rId40"/>
    <p:sldId id="946" r:id="rId41"/>
    <p:sldId id="929" r:id="rId42"/>
    <p:sldId id="1481" r:id="rId43"/>
    <p:sldId id="1482" r:id="rId44"/>
    <p:sldId id="1478" r:id="rId45"/>
    <p:sldId id="1480" r:id="rId46"/>
    <p:sldId id="1493" r:id="rId47"/>
    <p:sldId id="576" r:id="rId48"/>
    <p:sldId id="577" r:id="rId49"/>
    <p:sldId id="578" r:id="rId50"/>
    <p:sldId id="579" r:id="rId51"/>
    <p:sldId id="575" r:id="rId52"/>
    <p:sldId id="580" r:id="rId53"/>
    <p:sldId id="582" r:id="rId54"/>
    <p:sldId id="330" r:id="rId55"/>
    <p:sldId id="406" r:id="rId56"/>
    <p:sldId id="391" r:id="rId57"/>
    <p:sldId id="276"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ED2C30"/>
    <a:srgbClr val="36599A"/>
    <a:srgbClr val="5DBDB9"/>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2" d="100"/>
          <a:sy n="112" d="100"/>
        </p:scale>
        <p:origin x="41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813BFE-E567-4F2C-9380-01EB377E507F}" type="datetimeFigureOut">
              <a:rPr lang="en-US" smtClean="0"/>
              <a:t>7/18/2019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E5FE29-A137-4BBE-9C40-A4A73F6F764D}" type="slidenum">
              <a:rPr lang="en-US" smtClean="0"/>
              <a:t>‹#›</a:t>
            </a:fld>
            <a:endParaRPr lang="en-US"/>
          </a:p>
        </p:txBody>
      </p:sp>
    </p:spTree>
    <p:extLst>
      <p:ext uri="{BB962C8B-B14F-4D97-AF65-F5344CB8AC3E}">
        <p14:creationId xmlns:p14="http://schemas.microsoft.com/office/powerpoint/2010/main" val="476348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501AB6B-C62F-DB40-9F1C-1629AC0EE56E}" type="slidenum">
              <a:rPr kumimoji="0" lang="en-US" sz="1300" b="0" i="0" u="none" strike="noStrike" kern="1200" cap="none" spc="0" normalizeH="0" baseline="0" noProof="0">
                <a:ln>
                  <a:noFill/>
                </a:ln>
                <a:solidFill>
                  <a:prstClr val="black"/>
                </a:solidFill>
                <a:effectLst/>
                <a:uLnTx/>
                <a:uFillTx/>
                <a:latin typeface="Times" panose="02020603050405020304" pitchFamily="18" charset="0"/>
                <a:ea typeface="ＭＳ Ｐゴシック" pitchFamily="-110" charset="-128"/>
                <a:cs typeface="ＭＳ Ｐゴシック" pitchFamily="-110" charset="-128"/>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300" b="0" i="0" u="none" strike="noStrike" kern="1200" cap="none" spc="0" normalizeH="0" baseline="0" noProof="0" dirty="0">
              <a:ln>
                <a:noFill/>
              </a:ln>
              <a:solidFill>
                <a:prstClr val="black"/>
              </a:solidFill>
              <a:effectLst/>
              <a:uLnTx/>
              <a:uFillTx/>
              <a:latin typeface="Times" panose="02020603050405020304" pitchFamily="18" charset="0"/>
              <a:ea typeface="ＭＳ Ｐゴシック" pitchFamily="-110" charset="-128"/>
              <a:cs typeface="ＭＳ Ｐゴシック" pitchFamily="-110" charset="-128"/>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en-US" dirty="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2338485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2519214-3267-684C-A73E-B6673C51BCA8}" type="slidenum">
              <a:rPr kumimoji="0" lang="en-US" sz="1300" b="0" i="0" u="none" strike="noStrike" kern="1200" cap="none" spc="0" normalizeH="0" baseline="0" noProof="0">
                <a:ln>
                  <a:noFill/>
                </a:ln>
                <a:solidFill>
                  <a:prstClr val="black"/>
                </a:solidFill>
                <a:effectLst/>
                <a:uLnTx/>
                <a:uFillTx/>
                <a:latin typeface="Times"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300" b="0" i="0" u="none" strike="noStrike" kern="1200" cap="none" spc="0" normalizeH="0" baseline="0" noProof="0">
              <a:ln>
                <a:noFill/>
              </a:ln>
              <a:solidFill>
                <a:prstClr val="black"/>
              </a:solidFill>
              <a:effectLst/>
              <a:uLnTx/>
              <a:uFillTx/>
              <a:latin typeface="Times" panose="02020603050405020304" pitchFamily="18" charset="0"/>
              <a:ea typeface="+mn-ea"/>
              <a:cs typeface="Arial" panose="020B0604020202020204" pitchFamily="34" charset="0"/>
            </a:endParaRPr>
          </a:p>
        </p:txBody>
      </p:sp>
      <p:sp>
        <p:nvSpPr>
          <p:cNvPr id="348162" name="Rectangle 2"/>
          <p:cNvSpPr>
            <a:spLocks noGrp="1" noRot="1" noChangeAspect="1" noChangeArrowheads="1"/>
          </p:cNvSpPr>
          <p:nvPr>
            <p:ph type="sldImg"/>
          </p:nvPr>
        </p:nvSpPr>
        <p:spPr bwMode="auto">
          <a:xfrm>
            <a:off x="390525" y="720725"/>
            <a:ext cx="6399213" cy="3600450"/>
          </a:xfrm>
          <a:prstGeom prst="rect">
            <a:avLst/>
          </a:prstGeom>
          <a:solidFill>
            <a:srgbClr val="FFFFFF"/>
          </a:solidFill>
          <a:ln>
            <a:solidFill>
              <a:srgbClr val="000000"/>
            </a:solidFill>
            <a:miter lim="800000"/>
            <a:headEnd/>
            <a:tailEnd/>
          </a:ln>
        </p:spPr>
      </p:sp>
      <p:sp>
        <p:nvSpPr>
          <p:cNvPr id="348163" name="Rectangle 3"/>
          <p:cNvSpPr>
            <a:spLocks noGrp="1" noChangeArrowheads="1"/>
          </p:cNvSpPr>
          <p:nvPr>
            <p:ph type="body" idx="1"/>
          </p:nvPr>
        </p:nvSpPr>
        <p:spPr bwMode="auto">
          <a:xfrm>
            <a:off x="957470" y="4560571"/>
            <a:ext cx="5266083" cy="432054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1414236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86A76FB-6444-A943-AEB5-E47089894AB6}" type="slidenum">
              <a:rPr kumimoji="0" lang="en-US" sz="1300" b="0" i="0" u="none" strike="noStrike" kern="1200" cap="none" spc="0" normalizeH="0" baseline="0" noProof="0">
                <a:ln>
                  <a:noFill/>
                </a:ln>
                <a:solidFill>
                  <a:prstClr val="black"/>
                </a:solidFill>
                <a:effectLst/>
                <a:uLnTx/>
                <a:uFillTx/>
                <a:latin typeface="Times"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Times" panose="02020603050405020304" pitchFamily="18" charset="0"/>
              <a:ea typeface="+mn-ea"/>
              <a:cs typeface="Arial" panose="020B0604020202020204" pitchFamily="34" charset="0"/>
            </a:endParaRPr>
          </a:p>
        </p:txBody>
      </p:sp>
      <p:sp>
        <p:nvSpPr>
          <p:cNvPr id="352258" name="Rectangle 2"/>
          <p:cNvSpPr>
            <a:spLocks noGrp="1" noRot="1" noChangeAspect="1" noChangeArrowheads="1"/>
          </p:cNvSpPr>
          <p:nvPr>
            <p:ph type="sldImg"/>
          </p:nvPr>
        </p:nvSpPr>
        <p:spPr bwMode="auto">
          <a:xfrm>
            <a:off x="390525" y="720725"/>
            <a:ext cx="6399213" cy="3600450"/>
          </a:xfrm>
          <a:prstGeom prst="rect">
            <a:avLst/>
          </a:prstGeom>
          <a:solidFill>
            <a:srgbClr val="FFFFFF"/>
          </a:solidFill>
          <a:ln>
            <a:solidFill>
              <a:srgbClr val="000000"/>
            </a:solidFill>
            <a:miter lim="800000"/>
            <a:headEnd/>
            <a:tailEnd/>
          </a:ln>
        </p:spPr>
      </p:sp>
      <p:sp>
        <p:nvSpPr>
          <p:cNvPr id="352259" name="Rectangle 3"/>
          <p:cNvSpPr>
            <a:spLocks noGrp="1" noChangeArrowheads="1"/>
          </p:cNvSpPr>
          <p:nvPr>
            <p:ph type="body" idx="1"/>
          </p:nvPr>
        </p:nvSpPr>
        <p:spPr bwMode="auto">
          <a:xfrm>
            <a:off x="957470" y="4560571"/>
            <a:ext cx="5266083" cy="432054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3711800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FD177EC-856C-1248-AD74-976C3D2628AC}" type="slidenum">
              <a:rPr kumimoji="0" lang="en-US" sz="1300" b="0" i="0" u="none" strike="noStrike" kern="1200" cap="none" spc="0" normalizeH="0" baseline="0" noProof="0">
                <a:ln>
                  <a:noFill/>
                </a:ln>
                <a:solidFill>
                  <a:prstClr val="black"/>
                </a:solidFill>
                <a:effectLst/>
                <a:uLnTx/>
                <a:uFillTx/>
                <a:latin typeface="Times"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300" b="0" i="0" u="none" strike="noStrike" kern="1200" cap="none" spc="0" normalizeH="0" baseline="0" noProof="0">
              <a:ln>
                <a:noFill/>
              </a:ln>
              <a:solidFill>
                <a:prstClr val="black"/>
              </a:solidFill>
              <a:effectLst/>
              <a:uLnTx/>
              <a:uFillTx/>
              <a:latin typeface="Times" panose="02020603050405020304" pitchFamily="18" charset="0"/>
              <a:ea typeface="+mn-ea"/>
              <a:cs typeface="Arial" panose="020B0604020202020204" pitchFamily="34" charset="0"/>
            </a:endParaRPr>
          </a:p>
        </p:txBody>
      </p:sp>
      <p:sp>
        <p:nvSpPr>
          <p:cNvPr id="126978" name="Rectangle 2"/>
          <p:cNvSpPr>
            <a:spLocks noGrp="1" noRot="1" noChangeAspect="1" noChangeArrowheads="1" noTextEdit="1"/>
          </p:cNvSpPr>
          <p:nvPr>
            <p:ph type="sldImg"/>
          </p:nvPr>
        </p:nvSpPr>
        <p:spPr>
          <a:xfrm>
            <a:off x="390525" y="720725"/>
            <a:ext cx="6399213" cy="3600450"/>
          </a:xfrm>
          <a:ln/>
        </p:spPr>
      </p:sp>
      <p:sp>
        <p:nvSpPr>
          <p:cNvPr id="1269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05063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F5B6E7D-EBAB-3646-98A6-899B2813C8A5}" type="slidenum">
              <a:rPr kumimoji="0" lang="en-US" sz="1300" b="0" i="0" u="none" strike="noStrike" kern="1200" cap="none" spc="0" normalizeH="0" baseline="0" noProof="0" smtClean="0">
                <a:ln>
                  <a:noFill/>
                </a:ln>
                <a:solidFill>
                  <a:prstClr val="black"/>
                </a:solidFill>
                <a:effectLst/>
                <a:uLnTx/>
                <a:uFillTx/>
                <a:latin typeface="Times"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Times"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77912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8215607-6EE0-4AE0-ABDB-587CFE001AF4}" type="slidenum">
              <a:rPr lang="en-US">
                <a:solidFill>
                  <a:prstClr val="black"/>
                </a:solidFill>
              </a:rPr>
              <a:pPr eaLnBrk="1" hangingPunct="1"/>
              <a:t>46</a:t>
            </a:fld>
            <a:endParaRPr lang="en-US">
              <a:solidFill>
                <a:prstClr val="black"/>
              </a:solidFill>
            </a:endParaRPr>
          </a:p>
        </p:txBody>
      </p:sp>
      <p:sp>
        <p:nvSpPr>
          <p:cNvPr id="1423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t>Different rates of nutrient supply lead to the production of different size classes of plankton…  Show Figure 1, now including the coastal plankton, then anchovy… then including offshore plankton and sardine</a:t>
            </a:r>
          </a:p>
        </p:txBody>
      </p:sp>
    </p:spTree>
    <p:extLst>
      <p:ext uri="{BB962C8B-B14F-4D97-AF65-F5344CB8AC3E}">
        <p14:creationId xmlns:p14="http://schemas.microsoft.com/office/powerpoint/2010/main" val="2948085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9D6CE6F-39BF-469B-AB6F-10C8DDD4E744}" type="datetimeFigureOut">
              <a:rPr lang="en-US" smtClean="0"/>
              <a:t>7/18/2019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C4E082-58C5-4A6F-86A3-1C8A6F1ED634}" type="slidenum">
              <a:rPr lang="en-US" smtClean="0"/>
              <a:t>‹#›</a:t>
            </a:fld>
            <a:endParaRPr lang="en-US"/>
          </a:p>
        </p:txBody>
      </p:sp>
    </p:spTree>
    <p:extLst>
      <p:ext uri="{BB962C8B-B14F-4D97-AF65-F5344CB8AC3E}">
        <p14:creationId xmlns:p14="http://schemas.microsoft.com/office/powerpoint/2010/main" val="1040932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D6CE6F-39BF-469B-AB6F-10C8DDD4E744}" type="datetimeFigureOut">
              <a:rPr lang="en-US" smtClean="0"/>
              <a:t>7/18/2019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C4E082-58C5-4A6F-86A3-1C8A6F1ED634}" type="slidenum">
              <a:rPr lang="en-US" smtClean="0"/>
              <a:t>‹#›</a:t>
            </a:fld>
            <a:endParaRPr lang="en-US"/>
          </a:p>
        </p:txBody>
      </p:sp>
    </p:spTree>
    <p:extLst>
      <p:ext uri="{BB962C8B-B14F-4D97-AF65-F5344CB8AC3E}">
        <p14:creationId xmlns:p14="http://schemas.microsoft.com/office/powerpoint/2010/main" val="36794423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2437EB-8E0F-4AA4-BD7D-991225BC78A2}" type="datetimeFigureOut">
              <a:rPr lang="en-US" smtClean="0"/>
              <a:t>7/18/2019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3AC96C-DFE7-481D-9E99-E10EED8AB47D}" type="slidenum">
              <a:rPr lang="en-US" smtClean="0"/>
              <a:t>‹#›</a:t>
            </a:fld>
            <a:endParaRPr lang="en-US"/>
          </a:p>
        </p:txBody>
      </p:sp>
    </p:spTree>
    <p:extLst>
      <p:ext uri="{BB962C8B-B14F-4D97-AF65-F5344CB8AC3E}">
        <p14:creationId xmlns:p14="http://schemas.microsoft.com/office/powerpoint/2010/main" val="1069141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12437EB-8E0F-4AA4-BD7D-991225BC78A2}" type="datetimeFigureOut">
              <a:rPr lang="en-US" smtClean="0"/>
              <a:t>7/18/2019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3AC96C-DFE7-481D-9E99-E10EED8AB47D}" type="slidenum">
              <a:rPr lang="en-US" smtClean="0"/>
              <a:t>‹#›</a:t>
            </a:fld>
            <a:endParaRPr lang="en-US"/>
          </a:p>
        </p:txBody>
      </p:sp>
    </p:spTree>
    <p:extLst>
      <p:ext uri="{BB962C8B-B14F-4D97-AF65-F5344CB8AC3E}">
        <p14:creationId xmlns:p14="http://schemas.microsoft.com/office/powerpoint/2010/main" val="41527247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12437EB-8E0F-4AA4-BD7D-991225BC78A2}" type="datetimeFigureOut">
              <a:rPr lang="en-US" smtClean="0"/>
              <a:t>7/18/2019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3AC96C-DFE7-481D-9E99-E10EED8AB47D}" type="slidenum">
              <a:rPr lang="en-US" smtClean="0"/>
              <a:t>‹#›</a:t>
            </a:fld>
            <a:endParaRPr lang="en-US"/>
          </a:p>
        </p:txBody>
      </p:sp>
    </p:spTree>
    <p:extLst>
      <p:ext uri="{BB962C8B-B14F-4D97-AF65-F5344CB8AC3E}">
        <p14:creationId xmlns:p14="http://schemas.microsoft.com/office/powerpoint/2010/main" val="7977959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2437EB-8E0F-4AA4-BD7D-991225BC78A2}" type="datetimeFigureOut">
              <a:rPr lang="en-US" smtClean="0"/>
              <a:t>7/18/2019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3AC96C-DFE7-481D-9E99-E10EED8AB47D}" type="slidenum">
              <a:rPr lang="en-US" smtClean="0"/>
              <a:t>‹#›</a:t>
            </a:fld>
            <a:endParaRPr lang="en-US"/>
          </a:p>
        </p:txBody>
      </p:sp>
    </p:spTree>
    <p:extLst>
      <p:ext uri="{BB962C8B-B14F-4D97-AF65-F5344CB8AC3E}">
        <p14:creationId xmlns:p14="http://schemas.microsoft.com/office/powerpoint/2010/main" val="6396852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2437EB-8E0F-4AA4-BD7D-991225BC78A2}" type="datetimeFigureOut">
              <a:rPr lang="en-US" smtClean="0"/>
              <a:t>7/18/2019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3AC96C-DFE7-481D-9E99-E10EED8AB47D}" type="slidenum">
              <a:rPr lang="en-US" smtClean="0"/>
              <a:t>‹#›</a:t>
            </a:fld>
            <a:endParaRPr lang="en-US"/>
          </a:p>
        </p:txBody>
      </p:sp>
    </p:spTree>
    <p:extLst>
      <p:ext uri="{BB962C8B-B14F-4D97-AF65-F5344CB8AC3E}">
        <p14:creationId xmlns:p14="http://schemas.microsoft.com/office/powerpoint/2010/main" val="19744426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12437EB-8E0F-4AA4-BD7D-991225BC78A2}" type="datetimeFigureOut">
              <a:rPr lang="en-US" smtClean="0"/>
              <a:t>7/18/2019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3AC96C-DFE7-481D-9E99-E10EED8AB47D}" type="slidenum">
              <a:rPr lang="en-US" smtClean="0"/>
              <a:t>‹#›</a:t>
            </a:fld>
            <a:endParaRPr lang="en-US"/>
          </a:p>
        </p:txBody>
      </p:sp>
    </p:spTree>
    <p:extLst>
      <p:ext uri="{BB962C8B-B14F-4D97-AF65-F5344CB8AC3E}">
        <p14:creationId xmlns:p14="http://schemas.microsoft.com/office/powerpoint/2010/main" val="17284142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12437EB-8E0F-4AA4-BD7D-991225BC78A2}" type="datetimeFigureOut">
              <a:rPr lang="en-US" smtClean="0"/>
              <a:t>7/18/2019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3AC96C-DFE7-481D-9E99-E10EED8AB47D}" type="slidenum">
              <a:rPr lang="en-US" smtClean="0"/>
              <a:t>‹#›</a:t>
            </a:fld>
            <a:endParaRPr lang="en-US"/>
          </a:p>
        </p:txBody>
      </p:sp>
    </p:spTree>
    <p:extLst>
      <p:ext uri="{BB962C8B-B14F-4D97-AF65-F5344CB8AC3E}">
        <p14:creationId xmlns:p14="http://schemas.microsoft.com/office/powerpoint/2010/main" val="7193265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2437EB-8E0F-4AA4-BD7D-991225BC78A2}" type="datetimeFigureOut">
              <a:rPr lang="en-US" smtClean="0"/>
              <a:t>7/18/2019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3AC96C-DFE7-481D-9E99-E10EED8AB47D}" type="slidenum">
              <a:rPr lang="en-US" smtClean="0"/>
              <a:t>‹#›</a:t>
            </a:fld>
            <a:endParaRPr lang="en-US"/>
          </a:p>
        </p:txBody>
      </p:sp>
    </p:spTree>
    <p:extLst>
      <p:ext uri="{BB962C8B-B14F-4D97-AF65-F5344CB8AC3E}">
        <p14:creationId xmlns:p14="http://schemas.microsoft.com/office/powerpoint/2010/main" val="367628113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2437EB-8E0F-4AA4-BD7D-991225BC78A2}" type="datetimeFigureOut">
              <a:rPr lang="en-US" smtClean="0"/>
              <a:t>7/18/2019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3AC96C-DFE7-481D-9E99-E10EED8AB47D}" type="slidenum">
              <a:rPr lang="en-US" smtClean="0"/>
              <a:t>‹#›</a:t>
            </a:fld>
            <a:endParaRPr lang="en-US"/>
          </a:p>
        </p:txBody>
      </p:sp>
    </p:spTree>
    <p:extLst>
      <p:ext uri="{BB962C8B-B14F-4D97-AF65-F5344CB8AC3E}">
        <p14:creationId xmlns:p14="http://schemas.microsoft.com/office/powerpoint/2010/main" val="50588857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7CA0A-2FB0-4E10-8188-FDA929127186}"/>
              </a:ext>
            </a:extLst>
          </p:cNvPr>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5DD9327-3762-4964-81FB-DD74DF36C484}"/>
              </a:ext>
            </a:extLst>
          </p:cNvPr>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12DFFD-CAB4-4E4F-9656-F1CBC6AD1206}"/>
              </a:ext>
            </a:extLst>
          </p:cNvPr>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BAC6D6F5-6C96-4108-9F2F-14B22D45DCC6}"/>
              </a:ext>
            </a:extLst>
          </p:cNvPr>
          <p:cNvSpPr>
            <a:spLocks noGrp="1"/>
          </p:cNvSpPr>
          <p:nvPr>
            <p:ph sz="quarter" idx="3"/>
          </p:nvPr>
        </p:nvSpPr>
        <p:spPr>
          <a:xfrm>
            <a:off x="6197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4DF3CEE7-DE8B-4111-AAC4-A87F3F17E723}"/>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4E76982F-46A6-4656-A4AB-8C1E60DF700E}"/>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0E510446-5F54-4392-8C54-632EB9A6041D}"/>
              </a:ext>
            </a:extLst>
          </p:cNvPr>
          <p:cNvSpPr>
            <a:spLocks noGrp="1"/>
          </p:cNvSpPr>
          <p:nvPr>
            <p:ph type="sldNum" sz="quarter" idx="12"/>
          </p:nvPr>
        </p:nvSpPr>
        <p:spPr>
          <a:xfrm>
            <a:off x="8737600" y="6245225"/>
            <a:ext cx="2844800" cy="476250"/>
          </a:xfrm>
        </p:spPr>
        <p:txBody>
          <a:bodyPr/>
          <a:lstStyle>
            <a:lvl1pPr>
              <a:defRPr/>
            </a:lvl1pPr>
          </a:lstStyle>
          <a:p>
            <a:fld id="{51C2F72F-012A-4FFD-B0C3-93FB3C6C1A94}" type="slidenum">
              <a:rPr lang="en-US" altLang="en-US"/>
              <a:pPr/>
              <a:t>‹#›</a:t>
            </a:fld>
            <a:endParaRPr lang="en-US" altLang="en-US"/>
          </a:p>
        </p:txBody>
      </p:sp>
    </p:spTree>
    <p:extLst>
      <p:ext uri="{BB962C8B-B14F-4D97-AF65-F5344CB8AC3E}">
        <p14:creationId xmlns:p14="http://schemas.microsoft.com/office/powerpoint/2010/main" val="2312436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D6CE6F-39BF-469B-AB6F-10C8DDD4E744}" type="datetimeFigureOut">
              <a:rPr lang="en-US" smtClean="0"/>
              <a:t>7/18/2019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C4E082-58C5-4A6F-86A3-1C8A6F1ED634}" type="slidenum">
              <a:rPr lang="en-US" smtClean="0"/>
              <a:t>‹#›</a:t>
            </a:fld>
            <a:endParaRPr lang="en-US"/>
          </a:p>
        </p:txBody>
      </p:sp>
    </p:spTree>
    <p:extLst>
      <p:ext uri="{BB962C8B-B14F-4D97-AF65-F5344CB8AC3E}">
        <p14:creationId xmlns:p14="http://schemas.microsoft.com/office/powerpoint/2010/main" val="243547995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F17B6-931D-4437-A7BE-257AD68AA1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A7A361-576B-45A1-8731-6603BFBF2F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3443C4-ABDA-4CBE-AD83-7160B0CA602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0B9349B-42DF-485A-BF91-AB57DCB2AE7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8E48038-2B32-4358-ADD2-2EC780B4BB3C}"/>
              </a:ext>
            </a:extLst>
          </p:cNvPr>
          <p:cNvSpPr>
            <a:spLocks noGrp="1"/>
          </p:cNvSpPr>
          <p:nvPr>
            <p:ph type="sldNum" sz="quarter" idx="12"/>
          </p:nvPr>
        </p:nvSpPr>
        <p:spPr/>
        <p:txBody>
          <a:bodyPr/>
          <a:lstStyle>
            <a:lvl1pPr>
              <a:defRPr/>
            </a:lvl1pPr>
          </a:lstStyle>
          <a:p>
            <a:fld id="{477F9226-3E66-49FB-9E54-1844793586F7}" type="slidenum">
              <a:rPr lang="en-US" altLang="en-US"/>
              <a:pPr/>
              <a:t>‹#›</a:t>
            </a:fld>
            <a:endParaRPr lang="en-US" altLang="en-US"/>
          </a:p>
        </p:txBody>
      </p:sp>
    </p:spTree>
    <p:extLst>
      <p:ext uri="{BB962C8B-B14F-4D97-AF65-F5344CB8AC3E}">
        <p14:creationId xmlns:p14="http://schemas.microsoft.com/office/powerpoint/2010/main" val="183341154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9CF18-A9F1-44D9-9F8A-88E2318B63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9645F0-EF39-4452-9DEE-E11C4CB4FF1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C35862-B9C7-4914-AD6B-35736FFBB4C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20561AB-E8FE-4BF2-8FD7-49754ADFFB0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2EC09D6-B4B8-409A-93F0-F4A523A194A3}"/>
              </a:ext>
            </a:extLst>
          </p:cNvPr>
          <p:cNvSpPr>
            <a:spLocks noGrp="1"/>
          </p:cNvSpPr>
          <p:nvPr>
            <p:ph type="sldNum" sz="quarter" idx="12"/>
          </p:nvPr>
        </p:nvSpPr>
        <p:spPr/>
        <p:txBody>
          <a:bodyPr/>
          <a:lstStyle>
            <a:lvl1pPr>
              <a:defRPr/>
            </a:lvl1pPr>
          </a:lstStyle>
          <a:p>
            <a:fld id="{4BF1D694-87F5-41CC-9E6C-E2F38D650EC0}" type="slidenum">
              <a:rPr lang="en-US" altLang="en-US"/>
              <a:pPr/>
              <a:t>‹#›</a:t>
            </a:fld>
            <a:endParaRPr lang="en-US" altLang="en-US"/>
          </a:p>
        </p:txBody>
      </p:sp>
    </p:spTree>
    <p:extLst>
      <p:ext uri="{BB962C8B-B14F-4D97-AF65-F5344CB8AC3E}">
        <p14:creationId xmlns:p14="http://schemas.microsoft.com/office/powerpoint/2010/main" val="110904182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C83C6-FE88-487E-8267-CBF723EFB41E}"/>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22C615-EA98-45A6-A365-C1D14008BD82}"/>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CFF0A38F-CBC2-4CA3-8086-7511BFDD397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BCBC177-AD7F-488F-9303-EC374CAFE3F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560EF28-CC8D-4F44-984E-48BF711F02B1}"/>
              </a:ext>
            </a:extLst>
          </p:cNvPr>
          <p:cNvSpPr>
            <a:spLocks noGrp="1"/>
          </p:cNvSpPr>
          <p:nvPr>
            <p:ph type="sldNum" sz="quarter" idx="12"/>
          </p:nvPr>
        </p:nvSpPr>
        <p:spPr/>
        <p:txBody>
          <a:bodyPr/>
          <a:lstStyle>
            <a:lvl1pPr>
              <a:defRPr/>
            </a:lvl1pPr>
          </a:lstStyle>
          <a:p>
            <a:fld id="{9C928E71-3C94-437D-9761-2B0E8FFC09D8}" type="slidenum">
              <a:rPr lang="en-US" altLang="en-US"/>
              <a:pPr/>
              <a:t>‹#›</a:t>
            </a:fld>
            <a:endParaRPr lang="en-US" altLang="en-US"/>
          </a:p>
        </p:txBody>
      </p:sp>
    </p:spTree>
    <p:extLst>
      <p:ext uri="{BB962C8B-B14F-4D97-AF65-F5344CB8AC3E}">
        <p14:creationId xmlns:p14="http://schemas.microsoft.com/office/powerpoint/2010/main" val="22266065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1A2E4-C823-4F5F-A49A-F698776146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740FCB-3DFC-49F4-B023-93A27857D9BB}"/>
              </a:ext>
            </a:extLst>
          </p:cNvPr>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28CB95-FF62-4B9E-9D72-507F74A2028C}"/>
              </a:ext>
            </a:extLst>
          </p:cNvPr>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89FD70-853A-495C-8258-6ED6BD7DC1A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D27ADBA-B591-4E11-AC5E-0F254BC4EB1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03A0AD1-8587-4867-9119-AEB13C362810}"/>
              </a:ext>
            </a:extLst>
          </p:cNvPr>
          <p:cNvSpPr>
            <a:spLocks noGrp="1"/>
          </p:cNvSpPr>
          <p:nvPr>
            <p:ph type="sldNum" sz="quarter" idx="12"/>
          </p:nvPr>
        </p:nvSpPr>
        <p:spPr/>
        <p:txBody>
          <a:bodyPr/>
          <a:lstStyle>
            <a:lvl1pPr>
              <a:defRPr/>
            </a:lvl1pPr>
          </a:lstStyle>
          <a:p>
            <a:fld id="{2504343E-FABB-49FC-95F5-FAF02CAF8FB5}" type="slidenum">
              <a:rPr lang="en-US" altLang="en-US"/>
              <a:pPr/>
              <a:t>‹#›</a:t>
            </a:fld>
            <a:endParaRPr lang="en-US" altLang="en-US"/>
          </a:p>
        </p:txBody>
      </p:sp>
    </p:spTree>
    <p:extLst>
      <p:ext uri="{BB962C8B-B14F-4D97-AF65-F5344CB8AC3E}">
        <p14:creationId xmlns:p14="http://schemas.microsoft.com/office/powerpoint/2010/main" val="34343248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D9577-D1C2-4CD1-B687-97A175BC96DA}"/>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67A031-CCB3-42E7-9CCD-2AA3B60A5761}"/>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00AF32B-19AE-4694-9B2F-8650A786690B}"/>
              </a:ext>
            </a:extLst>
          </p:cNvPr>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662340-3B1F-470B-9C2D-6AB39681BB94}"/>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11239D1-0177-4DD2-8C32-DFD49CD8979D}"/>
              </a:ext>
            </a:extLst>
          </p:cNvPr>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4E5307-2E86-4A65-8FF0-8F5589D14062}"/>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A682F79E-5CC4-4033-89B2-7E49E8061730}"/>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EDA76343-47B9-46F3-8BEE-C0B443DC7E0F}"/>
              </a:ext>
            </a:extLst>
          </p:cNvPr>
          <p:cNvSpPr>
            <a:spLocks noGrp="1"/>
          </p:cNvSpPr>
          <p:nvPr>
            <p:ph type="sldNum" sz="quarter" idx="12"/>
          </p:nvPr>
        </p:nvSpPr>
        <p:spPr/>
        <p:txBody>
          <a:bodyPr/>
          <a:lstStyle>
            <a:lvl1pPr>
              <a:defRPr/>
            </a:lvl1pPr>
          </a:lstStyle>
          <a:p>
            <a:fld id="{D4F40FF9-D8AE-4FF2-BBE6-CC6DE07BA6AB}" type="slidenum">
              <a:rPr lang="en-US" altLang="en-US"/>
              <a:pPr/>
              <a:t>‹#›</a:t>
            </a:fld>
            <a:endParaRPr lang="en-US" altLang="en-US"/>
          </a:p>
        </p:txBody>
      </p:sp>
    </p:spTree>
    <p:extLst>
      <p:ext uri="{BB962C8B-B14F-4D97-AF65-F5344CB8AC3E}">
        <p14:creationId xmlns:p14="http://schemas.microsoft.com/office/powerpoint/2010/main" val="100097768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E11A6-4707-4032-9231-5B58C8579F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E0F35E-E622-4EC0-920D-C3E2BA98B26E}"/>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ABBE4D86-6C9F-4F81-A3E3-A92C17535A99}"/>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8BA82EAF-3611-4005-A680-0A3219A847EF}"/>
              </a:ext>
            </a:extLst>
          </p:cNvPr>
          <p:cNvSpPr>
            <a:spLocks noGrp="1"/>
          </p:cNvSpPr>
          <p:nvPr>
            <p:ph type="sldNum" sz="quarter" idx="12"/>
          </p:nvPr>
        </p:nvSpPr>
        <p:spPr/>
        <p:txBody>
          <a:bodyPr/>
          <a:lstStyle>
            <a:lvl1pPr>
              <a:defRPr/>
            </a:lvl1pPr>
          </a:lstStyle>
          <a:p>
            <a:fld id="{BA78FFCA-4655-4DCE-8B3F-0EE7344831AD}" type="slidenum">
              <a:rPr lang="en-US" altLang="en-US"/>
              <a:pPr/>
              <a:t>‹#›</a:t>
            </a:fld>
            <a:endParaRPr lang="en-US" altLang="en-US"/>
          </a:p>
        </p:txBody>
      </p:sp>
    </p:spTree>
    <p:extLst>
      <p:ext uri="{BB962C8B-B14F-4D97-AF65-F5344CB8AC3E}">
        <p14:creationId xmlns:p14="http://schemas.microsoft.com/office/powerpoint/2010/main" val="10398902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6B3642-29FE-4853-9536-5ED2937667E9}"/>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B213898F-EA61-4AA8-8E3F-D82AC63A6B87}"/>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836073CA-E2F6-4C67-8733-8334E30195CC}"/>
              </a:ext>
            </a:extLst>
          </p:cNvPr>
          <p:cNvSpPr>
            <a:spLocks noGrp="1"/>
          </p:cNvSpPr>
          <p:nvPr>
            <p:ph type="sldNum" sz="quarter" idx="12"/>
          </p:nvPr>
        </p:nvSpPr>
        <p:spPr/>
        <p:txBody>
          <a:bodyPr/>
          <a:lstStyle>
            <a:lvl1pPr>
              <a:defRPr/>
            </a:lvl1pPr>
          </a:lstStyle>
          <a:p>
            <a:fld id="{0774CBD1-BB6A-4C7C-A325-E9AE15795FBE}" type="slidenum">
              <a:rPr lang="en-US" altLang="en-US"/>
              <a:pPr/>
              <a:t>‹#›</a:t>
            </a:fld>
            <a:endParaRPr lang="en-US" altLang="en-US"/>
          </a:p>
        </p:txBody>
      </p:sp>
    </p:spTree>
    <p:extLst>
      <p:ext uri="{BB962C8B-B14F-4D97-AF65-F5344CB8AC3E}">
        <p14:creationId xmlns:p14="http://schemas.microsoft.com/office/powerpoint/2010/main" val="47504982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60CE4-06F7-46F4-B113-46DB2D7852A2}"/>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541829-AE5A-44FE-969D-BA6DEC37BBB4}"/>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BF37DA-0DC9-4FD5-86AA-E8894CAF31CC}"/>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0E61C6D-6ECF-44C3-943E-CC546049099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30E5767-E44B-40F7-A228-D308A77C1E3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E181486-1F19-4882-AC9D-C87EFC98D424}"/>
              </a:ext>
            </a:extLst>
          </p:cNvPr>
          <p:cNvSpPr>
            <a:spLocks noGrp="1"/>
          </p:cNvSpPr>
          <p:nvPr>
            <p:ph type="sldNum" sz="quarter" idx="12"/>
          </p:nvPr>
        </p:nvSpPr>
        <p:spPr/>
        <p:txBody>
          <a:bodyPr/>
          <a:lstStyle>
            <a:lvl1pPr>
              <a:defRPr/>
            </a:lvl1pPr>
          </a:lstStyle>
          <a:p>
            <a:fld id="{79B835AF-9AF0-4D39-A5CD-310F9C935FA9}" type="slidenum">
              <a:rPr lang="en-US" altLang="en-US"/>
              <a:pPr/>
              <a:t>‹#›</a:t>
            </a:fld>
            <a:endParaRPr lang="en-US" altLang="en-US"/>
          </a:p>
        </p:txBody>
      </p:sp>
    </p:spTree>
    <p:extLst>
      <p:ext uri="{BB962C8B-B14F-4D97-AF65-F5344CB8AC3E}">
        <p14:creationId xmlns:p14="http://schemas.microsoft.com/office/powerpoint/2010/main" val="233540407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71BC4-8D92-4B2E-97E1-A542B9720871}"/>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A80D35-700F-4681-B204-92546CEE00B0}"/>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D70AD1-DBC0-4ECD-8855-934037D0551A}"/>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A8810F7-9CFA-479A-836D-CC0933DDEB7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A257654-A5C6-4714-A5E2-FC757DB1983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B5AA3C3-1439-445D-9246-5E33290610E0}"/>
              </a:ext>
            </a:extLst>
          </p:cNvPr>
          <p:cNvSpPr>
            <a:spLocks noGrp="1"/>
          </p:cNvSpPr>
          <p:nvPr>
            <p:ph type="sldNum" sz="quarter" idx="12"/>
          </p:nvPr>
        </p:nvSpPr>
        <p:spPr/>
        <p:txBody>
          <a:bodyPr/>
          <a:lstStyle>
            <a:lvl1pPr>
              <a:defRPr/>
            </a:lvl1pPr>
          </a:lstStyle>
          <a:p>
            <a:fld id="{2BD56051-ADAC-455B-B262-B6DC91068D12}" type="slidenum">
              <a:rPr lang="en-US" altLang="en-US"/>
              <a:pPr/>
              <a:t>‹#›</a:t>
            </a:fld>
            <a:endParaRPr lang="en-US" altLang="en-US"/>
          </a:p>
        </p:txBody>
      </p:sp>
    </p:spTree>
    <p:extLst>
      <p:ext uri="{BB962C8B-B14F-4D97-AF65-F5344CB8AC3E}">
        <p14:creationId xmlns:p14="http://schemas.microsoft.com/office/powerpoint/2010/main" val="56744253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37FAF-5A6D-49FA-9D3B-9D83043DD9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6BF7FD-9452-4CF8-ADCE-9DCEA1F35AD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CDD81C-C796-44E2-9192-DA3765C6AD7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E2C47BD-332A-42A6-B1A9-99E67E5E175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A2907DF-E862-404D-A68B-7B8D3CD26055}"/>
              </a:ext>
            </a:extLst>
          </p:cNvPr>
          <p:cNvSpPr>
            <a:spLocks noGrp="1"/>
          </p:cNvSpPr>
          <p:nvPr>
            <p:ph type="sldNum" sz="quarter" idx="12"/>
          </p:nvPr>
        </p:nvSpPr>
        <p:spPr/>
        <p:txBody>
          <a:bodyPr/>
          <a:lstStyle>
            <a:lvl1pPr>
              <a:defRPr/>
            </a:lvl1pPr>
          </a:lstStyle>
          <a:p>
            <a:fld id="{7ADC9DDD-6004-4CCD-AB49-00140433C3CC}" type="slidenum">
              <a:rPr lang="en-US" altLang="en-US"/>
              <a:pPr/>
              <a:t>‹#›</a:t>
            </a:fld>
            <a:endParaRPr lang="en-US" altLang="en-US"/>
          </a:p>
        </p:txBody>
      </p:sp>
    </p:spTree>
    <p:extLst>
      <p:ext uri="{BB962C8B-B14F-4D97-AF65-F5344CB8AC3E}">
        <p14:creationId xmlns:p14="http://schemas.microsoft.com/office/powerpoint/2010/main" val="815226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5FA21D6-6FF2-4EDB-B057-228AF4087DE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9010867"/>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F2029C-8A37-4BC2-AB5E-9C39B4E205A2}"/>
              </a:ext>
            </a:extLst>
          </p:cNvPr>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793869-5D9F-486B-9998-FFED302030E0}"/>
              </a:ext>
            </a:extLst>
          </p:cNvPr>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4AE65B-F39C-48A4-A697-3A7DD034DD1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867641F-DD63-4246-AD42-C3C7D4150DA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79AC72B-6E5D-494A-BF50-28F960D4B0B7}"/>
              </a:ext>
            </a:extLst>
          </p:cNvPr>
          <p:cNvSpPr>
            <a:spLocks noGrp="1"/>
          </p:cNvSpPr>
          <p:nvPr>
            <p:ph type="sldNum" sz="quarter" idx="12"/>
          </p:nvPr>
        </p:nvSpPr>
        <p:spPr/>
        <p:txBody>
          <a:bodyPr/>
          <a:lstStyle>
            <a:lvl1pPr>
              <a:defRPr/>
            </a:lvl1pPr>
          </a:lstStyle>
          <a:p>
            <a:fld id="{BF86FD8B-A490-43AA-9D21-26FECB7EA887}" type="slidenum">
              <a:rPr lang="en-US" altLang="en-US"/>
              <a:pPr/>
              <a:t>‹#›</a:t>
            </a:fld>
            <a:endParaRPr lang="en-US" altLang="en-US"/>
          </a:p>
        </p:txBody>
      </p:sp>
    </p:spTree>
    <p:extLst>
      <p:ext uri="{BB962C8B-B14F-4D97-AF65-F5344CB8AC3E}">
        <p14:creationId xmlns:p14="http://schemas.microsoft.com/office/powerpoint/2010/main" val="403299210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7CA0A-2FB0-4E10-8188-FDA929127186}"/>
              </a:ext>
            </a:extLst>
          </p:cNvPr>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5DD9327-3762-4964-81FB-DD74DF36C484}"/>
              </a:ext>
            </a:extLst>
          </p:cNvPr>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12DFFD-CAB4-4E4F-9656-F1CBC6AD1206}"/>
              </a:ext>
            </a:extLst>
          </p:cNvPr>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BAC6D6F5-6C96-4108-9F2F-14B22D45DCC6}"/>
              </a:ext>
            </a:extLst>
          </p:cNvPr>
          <p:cNvSpPr>
            <a:spLocks noGrp="1"/>
          </p:cNvSpPr>
          <p:nvPr>
            <p:ph sz="quarter" idx="3"/>
          </p:nvPr>
        </p:nvSpPr>
        <p:spPr>
          <a:xfrm>
            <a:off x="6197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4DF3CEE7-DE8B-4111-AAC4-A87F3F17E723}"/>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4E76982F-46A6-4656-A4AB-8C1E60DF700E}"/>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0E510446-5F54-4392-8C54-632EB9A6041D}"/>
              </a:ext>
            </a:extLst>
          </p:cNvPr>
          <p:cNvSpPr>
            <a:spLocks noGrp="1"/>
          </p:cNvSpPr>
          <p:nvPr>
            <p:ph type="sldNum" sz="quarter" idx="12"/>
          </p:nvPr>
        </p:nvSpPr>
        <p:spPr>
          <a:xfrm>
            <a:off x="8737600" y="6245225"/>
            <a:ext cx="2844800" cy="476250"/>
          </a:xfrm>
        </p:spPr>
        <p:txBody>
          <a:bodyPr/>
          <a:lstStyle>
            <a:lvl1pPr>
              <a:defRPr/>
            </a:lvl1pPr>
          </a:lstStyle>
          <a:p>
            <a:fld id="{51C2F72F-012A-4FFD-B0C3-93FB3C6C1A94}" type="slidenum">
              <a:rPr lang="en-US" altLang="en-US"/>
              <a:pPr/>
              <a:t>‹#›</a:t>
            </a:fld>
            <a:endParaRPr lang="en-US" altLang="en-US"/>
          </a:p>
        </p:txBody>
      </p:sp>
    </p:spTree>
    <p:extLst>
      <p:ext uri="{BB962C8B-B14F-4D97-AF65-F5344CB8AC3E}">
        <p14:creationId xmlns:p14="http://schemas.microsoft.com/office/powerpoint/2010/main" val="52062932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C3F92A-BFF0-4867-85D4-5B9A0B7D7189}"/>
              </a:ext>
            </a:extLst>
          </p:cNvPr>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D2C9EA5F-4980-4AEF-81FD-7608BDAE4591}"/>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310E108C-2941-4130-AA68-92235FEED283}"/>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6F9E84EB-C8A5-4E1F-9506-D7C95BD70675}"/>
              </a:ext>
            </a:extLst>
          </p:cNvPr>
          <p:cNvSpPr>
            <a:spLocks noGrp="1"/>
          </p:cNvSpPr>
          <p:nvPr>
            <p:ph type="sldNum" sz="quarter" idx="12"/>
          </p:nvPr>
        </p:nvSpPr>
        <p:spPr>
          <a:xfrm>
            <a:off x="8737600" y="6245225"/>
            <a:ext cx="2844800" cy="476250"/>
          </a:xfrm>
        </p:spPr>
        <p:txBody>
          <a:bodyPr/>
          <a:lstStyle>
            <a:lvl1pPr>
              <a:defRPr/>
            </a:lvl1pPr>
          </a:lstStyle>
          <a:p>
            <a:fld id="{D02F03E7-4468-4781-9BF3-F873A2016985}" type="slidenum">
              <a:rPr lang="en-US" altLang="en-US"/>
              <a:pPr/>
              <a:t>‹#›</a:t>
            </a:fld>
            <a:endParaRPr lang="en-US" altLang="en-US"/>
          </a:p>
        </p:txBody>
      </p:sp>
    </p:spTree>
    <p:extLst>
      <p:ext uri="{BB962C8B-B14F-4D97-AF65-F5344CB8AC3E}">
        <p14:creationId xmlns:p14="http://schemas.microsoft.com/office/powerpoint/2010/main" val="48995670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8CB76-892D-4EED-B068-A392AC69194F}"/>
              </a:ext>
            </a:extLst>
          </p:cNvPr>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2B9A67-AF1B-481B-8731-EA4C01FFDDD7}"/>
              </a:ext>
            </a:extLst>
          </p:cNvPr>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B466B0-4BBE-4D1C-9A2C-8FA30BBA9727}"/>
              </a:ext>
            </a:extLst>
          </p:cNvPr>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1D194C-1D31-4C78-B6A3-332B744AC24B}"/>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3FE9AF5-783F-47D8-A76D-92F07F8201A2}"/>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A78A656-3EF5-4DE9-9A57-8FA11278EEC9}"/>
              </a:ext>
            </a:extLst>
          </p:cNvPr>
          <p:cNvSpPr>
            <a:spLocks noGrp="1"/>
          </p:cNvSpPr>
          <p:nvPr>
            <p:ph type="sldNum" sz="quarter" idx="12"/>
          </p:nvPr>
        </p:nvSpPr>
        <p:spPr>
          <a:xfrm>
            <a:off x="8737600" y="6245225"/>
            <a:ext cx="2844800" cy="476250"/>
          </a:xfrm>
        </p:spPr>
        <p:txBody>
          <a:bodyPr/>
          <a:lstStyle>
            <a:lvl1pPr>
              <a:defRPr/>
            </a:lvl1pPr>
          </a:lstStyle>
          <a:p>
            <a:fld id="{F6B5B101-74D6-498D-AA42-E5842F25703D}" type="slidenum">
              <a:rPr lang="en-US" altLang="en-US"/>
              <a:pPr/>
              <a:t>‹#›</a:t>
            </a:fld>
            <a:endParaRPr lang="en-US" altLang="en-US"/>
          </a:p>
        </p:txBody>
      </p:sp>
    </p:spTree>
    <p:extLst>
      <p:ext uri="{BB962C8B-B14F-4D97-AF65-F5344CB8AC3E}">
        <p14:creationId xmlns:p14="http://schemas.microsoft.com/office/powerpoint/2010/main" val="284923904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15D0D-C9BB-4420-A585-4A2A92678E4D}"/>
              </a:ext>
            </a:extLst>
          </p:cNvPr>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C6296AB-24A3-4AE3-8398-8CF3CA6B71A9}"/>
              </a:ext>
            </a:extLst>
          </p:cNvPr>
          <p:cNvSpPr>
            <a:spLocks noGrp="1"/>
          </p:cNvSpPr>
          <p:nvPr>
            <p:ph sz="quarter" idx="1"/>
          </p:nvPr>
        </p:nvSpPr>
        <p:spPr>
          <a:xfrm>
            <a:off x="609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09CD54-A369-4B24-A59B-E507DA753C30}"/>
              </a:ext>
            </a:extLst>
          </p:cNvPr>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E302E049-9114-43EF-811C-FE19643C2C77}"/>
              </a:ext>
            </a:extLst>
          </p:cNvPr>
          <p:cNvSpPr>
            <a:spLocks noGrp="1"/>
          </p:cNvSpPr>
          <p:nvPr>
            <p:ph sz="quarter" idx="3"/>
          </p:nvPr>
        </p:nvSpPr>
        <p:spPr>
          <a:xfrm>
            <a:off x="609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6EB82896-1D8C-40E1-B9E1-D331A7F832E2}"/>
              </a:ext>
            </a:extLst>
          </p:cNvPr>
          <p:cNvSpPr>
            <a:spLocks noGrp="1"/>
          </p:cNvSpPr>
          <p:nvPr>
            <p:ph sz="quarter" idx="4"/>
          </p:nvPr>
        </p:nvSpPr>
        <p:spPr>
          <a:xfrm>
            <a:off x="6197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F97199-EFB9-4837-94FF-55E3643969CB}"/>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4A30A4EE-2BDE-4D98-81BA-C2DD95B30D22}"/>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E9327535-3CB6-446A-B18A-24C45A52BDDD}"/>
              </a:ext>
            </a:extLst>
          </p:cNvPr>
          <p:cNvSpPr>
            <a:spLocks noGrp="1"/>
          </p:cNvSpPr>
          <p:nvPr>
            <p:ph type="sldNum" sz="quarter" idx="12"/>
          </p:nvPr>
        </p:nvSpPr>
        <p:spPr>
          <a:xfrm>
            <a:off x="8737600" y="6245225"/>
            <a:ext cx="2844800" cy="476250"/>
          </a:xfrm>
        </p:spPr>
        <p:txBody>
          <a:bodyPr/>
          <a:lstStyle>
            <a:lvl1pPr>
              <a:defRPr/>
            </a:lvl1pPr>
          </a:lstStyle>
          <a:p>
            <a:fld id="{74CB1060-3F0F-4207-8D5F-906288236B31}" type="slidenum">
              <a:rPr lang="en-US" altLang="en-US"/>
              <a:pPr/>
              <a:t>‹#›</a:t>
            </a:fld>
            <a:endParaRPr lang="en-US" altLang="en-US"/>
          </a:p>
        </p:txBody>
      </p:sp>
    </p:spTree>
    <p:extLst>
      <p:ext uri="{BB962C8B-B14F-4D97-AF65-F5344CB8AC3E}">
        <p14:creationId xmlns:p14="http://schemas.microsoft.com/office/powerpoint/2010/main" val="19109521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B3B6A7D-EF5D-4DFB-8EBD-3B55E49FC4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089420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AF48336-FC7C-459D-B842-034BD43C88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761858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66CF8E-3844-4DD3-85A0-4F27B82E939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205592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73D7DF4-56A4-4B2F-9DEA-4034B57DD9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023410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35CC9E80-0CC3-4CB5-96FF-FD6548BD6A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319539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C437B30-4810-49AE-B192-569043F318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522069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A05C9E7-13E2-4CC8-B7F6-EEF6028E18A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344196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D6CE6F-39BF-469B-AB6F-10C8DDD4E744}" type="datetimeFigureOut">
              <a:rPr lang="en-US" smtClean="0"/>
              <a:t>7/18/2019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C4E082-58C5-4A6F-86A3-1C8A6F1ED634}" type="slidenum">
              <a:rPr lang="en-US" smtClean="0"/>
              <a:t>‹#›</a:t>
            </a:fld>
            <a:endParaRPr lang="en-US"/>
          </a:p>
        </p:txBody>
      </p:sp>
    </p:spTree>
    <p:extLst>
      <p:ext uri="{BB962C8B-B14F-4D97-AF65-F5344CB8AC3E}">
        <p14:creationId xmlns:p14="http://schemas.microsoft.com/office/powerpoint/2010/main" val="25395166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E13BD0E-1B11-4739-B516-618DA5645DC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969065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82C90E1-92F5-4D86-879D-FBE314CFC1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86204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3C78946-5761-47F6-96F2-B67A70CA06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564827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5AB5DC2-1718-4B1A-B8E1-7F5A0E4DA83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10432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35E9BAF4-1C1B-4FD4-B099-406A685A3F5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759502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9F78547-36CF-4912-8925-81AEF6410FB1}" type="datetimeFigureOut">
              <a:rPr lang="en-US" smtClean="0">
                <a:solidFill>
                  <a:prstClr val="black">
                    <a:tint val="75000"/>
                  </a:prstClr>
                </a:solidFill>
              </a:rPr>
              <a:pPr/>
              <a:t>7/18/2019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315E8B-7C34-4E68-931D-D063E2321B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29714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F78547-36CF-4912-8925-81AEF6410FB1}" type="datetimeFigureOut">
              <a:rPr lang="en-US" smtClean="0">
                <a:solidFill>
                  <a:prstClr val="black">
                    <a:tint val="75000"/>
                  </a:prstClr>
                </a:solidFill>
              </a:rPr>
              <a:pPr/>
              <a:t>7/18/2019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315E8B-7C34-4E68-931D-D063E2321B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18593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F78547-36CF-4912-8925-81AEF6410FB1}" type="datetimeFigureOut">
              <a:rPr lang="en-US" smtClean="0">
                <a:solidFill>
                  <a:prstClr val="black">
                    <a:tint val="75000"/>
                  </a:prstClr>
                </a:solidFill>
              </a:rPr>
              <a:pPr/>
              <a:t>7/18/2019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315E8B-7C34-4E68-931D-D063E2321B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64106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F78547-36CF-4912-8925-81AEF6410FB1}" type="datetimeFigureOut">
              <a:rPr lang="en-US" smtClean="0">
                <a:solidFill>
                  <a:prstClr val="black">
                    <a:tint val="75000"/>
                  </a:prstClr>
                </a:solidFill>
              </a:rPr>
              <a:pPr/>
              <a:t>7/18/2019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315E8B-7C34-4E68-931D-D063E2321B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06694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F78547-36CF-4912-8925-81AEF6410FB1}" type="datetimeFigureOut">
              <a:rPr lang="en-US" smtClean="0">
                <a:solidFill>
                  <a:prstClr val="black">
                    <a:tint val="75000"/>
                  </a:prstClr>
                </a:solidFill>
              </a:rPr>
              <a:pPr/>
              <a:t>7/18/2019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1315E8B-7C34-4E68-931D-D063E2321B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4363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D6CE6F-39BF-469B-AB6F-10C8DDD4E744}" type="datetimeFigureOut">
              <a:rPr lang="en-US" smtClean="0"/>
              <a:t>7/18/2019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C4E082-58C5-4A6F-86A3-1C8A6F1ED634}" type="slidenum">
              <a:rPr lang="en-US" smtClean="0"/>
              <a:t>‹#›</a:t>
            </a:fld>
            <a:endParaRPr lang="en-US"/>
          </a:p>
        </p:txBody>
      </p:sp>
    </p:spTree>
    <p:extLst>
      <p:ext uri="{BB962C8B-B14F-4D97-AF65-F5344CB8AC3E}">
        <p14:creationId xmlns:p14="http://schemas.microsoft.com/office/powerpoint/2010/main" val="38745522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F78547-36CF-4912-8925-81AEF6410FB1}" type="datetimeFigureOut">
              <a:rPr lang="en-US" smtClean="0">
                <a:solidFill>
                  <a:prstClr val="black">
                    <a:tint val="75000"/>
                  </a:prstClr>
                </a:solidFill>
              </a:rPr>
              <a:pPr/>
              <a:t>7/18/2019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1315E8B-7C34-4E68-931D-D063E2321B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41090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F78547-36CF-4912-8925-81AEF6410FB1}" type="datetimeFigureOut">
              <a:rPr lang="en-US" smtClean="0">
                <a:solidFill>
                  <a:prstClr val="black">
                    <a:tint val="75000"/>
                  </a:prstClr>
                </a:solidFill>
              </a:rPr>
              <a:pPr/>
              <a:t>7/18/2019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1315E8B-7C34-4E68-931D-D063E2321B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72945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F78547-36CF-4912-8925-81AEF6410FB1}" type="datetimeFigureOut">
              <a:rPr lang="en-US" smtClean="0">
                <a:solidFill>
                  <a:prstClr val="black">
                    <a:tint val="75000"/>
                  </a:prstClr>
                </a:solidFill>
              </a:rPr>
              <a:pPr/>
              <a:t>7/18/2019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315E8B-7C34-4E68-931D-D063E2321B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86391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F78547-36CF-4912-8925-81AEF6410FB1}" type="datetimeFigureOut">
              <a:rPr lang="en-US" smtClean="0">
                <a:solidFill>
                  <a:prstClr val="black">
                    <a:tint val="75000"/>
                  </a:prstClr>
                </a:solidFill>
              </a:rPr>
              <a:pPr/>
              <a:t>7/18/2019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315E8B-7C34-4E68-931D-D063E2321B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64681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F78547-36CF-4912-8925-81AEF6410FB1}" type="datetimeFigureOut">
              <a:rPr lang="en-US" smtClean="0">
                <a:solidFill>
                  <a:prstClr val="black">
                    <a:tint val="75000"/>
                  </a:prstClr>
                </a:solidFill>
              </a:rPr>
              <a:pPr/>
              <a:t>7/18/2019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315E8B-7C34-4E68-931D-D063E2321B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69950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F78547-36CF-4912-8925-81AEF6410FB1}" type="datetimeFigureOut">
              <a:rPr lang="en-US" smtClean="0">
                <a:solidFill>
                  <a:prstClr val="black">
                    <a:tint val="75000"/>
                  </a:prstClr>
                </a:solidFill>
              </a:rPr>
              <a:pPr/>
              <a:t>7/18/2019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315E8B-7C34-4E68-931D-D063E2321B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75179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03200" y="228600"/>
            <a:ext cx="11785600" cy="609600"/>
          </a:xfrm>
        </p:spPr>
        <p:txBody>
          <a:bodyPr/>
          <a:lstStyle/>
          <a:p>
            <a:r>
              <a:rPr lang="en-US"/>
              <a:t>Click to edit Master title style</a:t>
            </a:r>
          </a:p>
        </p:txBody>
      </p:sp>
      <p:sp>
        <p:nvSpPr>
          <p:cNvPr id="3" name="Content Placeholder 2"/>
          <p:cNvSpPr>
            <a:spLocks noGrp="1"/>
          </p:cNvSpPr>
          <p:nvPr>
            <p:ph sz="quarter" idx="1"/>
          </p:nvPr>
        </p:nvSpPr>
        <p:spPr>
          <a:xfrm>
            <a:off x="609600" y="1143000"/>
            <a:ext cx="5384800" cy="240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695700"/>
            <a:ext cx="5384800" cy="240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143000"/>
            <a:ext cx="53848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0"/>
          </p:nvPr>
        </p:nvSpPr>
        <p:spPr>
          <a:xfrm>
            <a:off x="4165600" y="6248400"/>
            <a:ext cx="3860800" cy="45720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1"/>
          </p:nvPr>
        </p:nvSpPr>
        <p:spPr>
          <a:xfrm>
            <a:off x="8737600" y="6324600"/>
            <a:ext cx="2844800" cy="381000"/>
          </a:xfrm>
        </p:spPr>
        <p:txBody>
          <a:bodyPr/>
          <a:lstStyle>
            <a:lvl1pPr>
              <a:defRPr/>
            </a:lvl1pPr>
          </a:lstStyle>
          <a:p>
            <a:fld id="{84A591DD-22E5-43C6-805F-CBB4A8C9EB0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18369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9F78547-36CF-4912-8925-81AEF6410FB1}" type="datetimeFigureOut">
              <a:rPr lang="en-US" smtClean="0">
                <a:solidFill>
                  <a:prstClr val="black">
                    <a:tint val="75000"/>
                  </a:prstClr>
                </a:solidFill>
              </a:rPr>
              <a:pPr/>
              <a:t>7/18/2019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315E8B-7C34-4E68-931D-D063E2321B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27849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F78547-36CF-4912-8925-81AEF6410FB1}" type="datetimeFigureOut">
              <a:rPr lang="en-US" smtClean="0">
                <a:solidFill>
                  <a:prstClr val="black">
                    <a:tint val="75000"/>
                  </a:prstClr>
                </a:solidFill>
              </a:rPr>
              <a:pPr/>
              <a:t>7/18/2019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315E8B-7C34-4E68-931D-D063E2321B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52881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F78547-36CF-4912-8925-81AEF6410FB1}" type="datetimeFigureOut">
              <a:rPr lang="en-US" smtClean="0">
                <a:solidFill>
                  <a:prstClr val="black">
                    <a:tint val="75000"/>
                  </a:prstClr>
                </a:solidFill>
              </a:rPr>
              <a:pPr/>
              <a:t>7/18/2019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315E8B-7C34-4E68-931D-D063E2321B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4961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D6CE6F-39BF-469B-AB6F-10C8DDD4E744}" type="datetimeFigureOut">
              <a:rPr lang="en-US" smtClean="0"/>
              <a:t>7/18/2019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C4E082-58C5-4A6F-86A3-1C8A6F1ED634}" type="slidenum">
              <a:rPr lang="en-US" smtClean="0"/>
              <a:t>‹#›</a:t>
            </a:fld>
            <a:endParaRPr lang="en-US"/>
          </a:p>
        </p:txBody>
      </p:sp>
    </p:spTree>
    <p:extLst>
      <p:ext uri="{BB962C8B-B14F-4D97-AF65-F5344CB8AC3E}">
        <p14:creationId xmlns:p14="http://schemas.microsoft.com/office/powerpoint/2010/main" val="25237704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F78547-36CF-4912-8925-81AEF6410FB1}" type="datetimeFigureOut">
              <a:rPr lang="en-US" smtClean="0">
                <a:solidFill>
                  <a:prstClr val="black">
                    <a:tint val="75000"/>
                  </a:prstClr>
                </a:solidFill>
              </a:rPr>
              <a:pPr/>
              <a:t>7/18/2019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315E8B-7C34-4E68-931D-D063E2321B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58976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F78547-36CF-4912-8925-81AEF6410FB1}" type="datetimeFigureOut">
              <a:rPr lang="en-US" smtClean="0">
                <a:solidFill>
                  <a:prstClr val="black">
                    <a:tint val="75000"/>
                  </a:prstClr>
                </a:solidFill>
              </a:rPr>
              <a:pPr/>
              <a:t>7/18/2019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1315E8B-7C34-4E68-931D-D063E2321B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97423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F78547-36CF-4912-8925-81AEF6410FB1}" type="datetimeFigureOut">
              <a:rPr lang="en-US" smtClean="0">
                <a:solidFill>
                  <a:prstClr val="black">
                    <a:tint val="75000"/>
                  </a:prstClr>
                </a:solidFill>
              </a:rPr>
              <a:pPr/>
              <a:t>7/18/2019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1315E8B-7C34-4E68-931D-D063E2321B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05591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F78547-36CF-4912-8925-81AEF6410FB1}" type="datetimeFigureOut">
              <a:rPr lang="en-US" smtClean="0">
                <a:solidFill>
                  <a:prstClr val="black">
                    <a:tint val="75000"/>
                  </a:prstClr>
                </a:solidFill>
              </a:rPr>
              <a:pPr/>
              <a:t>7/18/2019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1315E8B-7C34-4E68-931D-D063E2321B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22586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F78547-36CF-4912-8925-81AEF6410FB1}" type="datetimeFigureOut">
              <a:rPr lang="en-US" smtClean="0">
                <a:solidFill>
                  <a:prstClr val="black">
                    <a:tint val="75000"/>
                  </a:prstClr>
                </a:solidFill>
              </a:rPr>
              <a:pPr/>
              <a:t>7/18/2019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315E8B-7C34-4E68-931D-D063E2321B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89413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F78547-36CF-4912-8925-81AEF6410FB1}" type="datetimeFigureOut">
              <a:rPr lang="en-US" smtClean="0">
                <a:solidFill>
                  <a:prstClr val="black">
                    <a:tint val="75000"/>
                  </a:prstClr>
                </a:solidFill>
              </a:rPr>
              <a:pPr/>
              <a:t>7/18/2019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315E8B-7C34-4E68-931D-D063E2321B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00766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F78547-36CF-4912-8925-81AEF6410FB1}" type="datetimeFigureOut">
              <a:rPr lang="en-US" smtClean="0">
                <a:solidFill>
                  <a:prstClr val="black">
                    <a:tint val="75000"/>
                  </a:prstClr>
                </a:solidFill>
              </a:rPr>
              <a:pPr/>
              <a:t>7/18/2019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315E8B-7C34-4E68-931D-D063E2321B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7890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F78547-36CF-4912-8925-81AEF6410FB1}" type="datetimeFigureOut">
              <a:rPr lang="en-US" smtClean="0">
                <a:solidFill>
                  <a:prstClr val="black">
                    <a:tint val="75000"/>
                  </a:prstClr>
                </a:solidFill>
              </a:rPr>
              <a:pPr/>
              <a:t>7/18/2019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315E8B-7C34-4E68-931D-D063E2321B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67176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fld id="{ED392A58-DAF7-E046-849F-093471907A5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439354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fld id="{94FC75C2-A6B7-1141-9CDB-0DFC2F809A0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4168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D6CE6F-39BF-469B-AB6F-10C8DDD4E744}" type="datetimeFigureOut">
              <a:rPr lang="en-US" smtClean="0"/>
              <a:t>7/18/2019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C4E082-58C5-4A6F-86A3-1C8A6F1ED634}" type="slidenum">
              <a:rPr lang="en-US" smtClean="0"/>
              <a:t>‹#›</a:t>
            </a:fld>
            <a:endParaRPr lang="en-US"/>
          </a:p>
        </p:txBody>
      </p:sp>
    </p:spTree>
    <p:extLst>
      <p:ext uri="{BB962C8B-B14F-4D97-AF65-F5344CB8AC3E}">
        <p14:creationId xmlns:p14="http://schemas.microsoft.com/office/powerpoint/2010/main" val="35299405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fld id="{D4672848-D7EF-A043-862A-FB4C874463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78879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fld id="{BBE21C1E-E2CF-7D42-A709-4D2621A0CF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42436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smtClean="0"/>
            </a:lvl1pPr>
          </a:lstStyle>
          <a:p>
            <a:fld id="{805E7557-4E98-9241-B0A2-77B9457DDC4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40463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smtClean="0"/>
            </a:lvl1pPr>
          </a:lstStyle>
          <a:p>
            <a:fld id="{A1E5FC7B-C3CD-CB45-9C7A-5B5AE279729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29666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smtClean="0"/>
            </a:lvl1pPr>
          </a:lstStyle>
          <a:p>
            <a:fld id="{D6EC684F-E58C-214D-8C56-D85BAD778E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35446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fld id="{A7CA0429-1562-2B46-90BC-DA30352687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11663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fld id="{9356E37B-3BE3-4246-BD47-771AAD68D2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70341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fld id="{0780AFDF-6064-3B43-85C8-A22D5825ECA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38666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fld id="{06B0A551-F1AC-994E-85C5-970ACCB9A1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77558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ooter Placeholder 3"/>
          <p:cNvSpPr>
            <a:spLocks noGrp="1"/>
          </p:cNvSpPr>
          <p:nvPr>
            <p:ph type="ftr" sz="quarter"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fld id="{98E426BE-BBFB-4CC3-B39D-51303E79CF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6140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D6CE6F-39BF-469B-AB6F-10C8DDD4E744}" type="datetimeFigureOut">
              <a:rPr lang="en-US" smtClean="0"/>
              <a:t>7/18/2019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C4E082-58C5-4A6F-86A3-1C8A6F1ED634}" type="slidenum">
              <a:rPr lang="en-US" smtClean="0"/>
              <a:t>‹#›</a:t>
            </a:fld>
            <a:endParaRPr lang="en-US"/>
          </a:p>
        </p:txBody>
      </p:sp>
    </p:spTree>
    <p:extLst>
      <p:ext uri="{BB962C8B-B14F-4D97-AF65-F5344CB8AC3E}">
        <p14:creationId xmlns:p14="http://schemas.microsoft.com/office/powerpoint/2010/main" val="28440334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fld id="{D79DDA83-F606-42AB-9E3D-5504A906660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2977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fld id="{6182AB9A-B20E-4E55-A7D6-A1B55D674E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57926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143000"/>
            <a:ext cx="53848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143000"/>
            <a:ext cx="53848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1pPr>
              <a:defRPr/>
            </a:lvl1pPr>
          </a:lstStyle>
          <a:p>
            <a:fld id="{DDC9D4C2-C845-4C10-A179-57A1454F3C4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37452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1"/>
          </p:nvPr>
        </p:nvSpPr>
        <p:spPr/>
        <p:txBody>
          <a:bodyPr/>
          <a:lstStyle>
            <a:lvl1pPr>
              <a:defRPr/>
            </a:lvl1pPr>
          </a:lstStyle>
          <a:p>
            <a:fld id="{B20D952D-1409-4CF9-BDF5-135605BB3D7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40800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1"/>
          </p:nvPr>
        </p:nvSpPr>
        <p:spPr/>
        <p:txBody>
          <a:bodyPr/>
          <a:lstStyle>
            <a:lvl1pPr>
              <a:defRPr/>
            </a:lvl1pPr>
          </a:lstStyle>
          <a:p>
            <a:fld id="{3EAC7FD4-72FF-4A8C-8EC9-070F02D39BE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80117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solidFill>
                <a:srgbClr val="000000"/>
              </a:solidFill>
            </a:endParaRPr>
          </a:p>
        </p:txBody>
      </p:sp>
      <p:sp>
        <p:nvSpPr>
          <p:cNvPr id="3" name="Slide Number Placeholder 2"/>
          <p:cNvSpPr>
            <a:spLocks noGrp="1"/>
          </p:cNvSpPr>
          <p:nvPr>
            <p:ph type="sldNum" sz="quarter" idx="11"/>
          </p:nvPr>
        </p:nvSpPr>
        <p:spPr/>
        <p:txBody>
          <a:bodyPr/>
          <a:lstStyle>
            <a:lvl1pPr>
              <a:defRPr/>
            </a:lvl1pPr>
          </a:lstStyle>
          <a:p>
            <a:fld id="{0CD566AC-8EAD-4C88-90A9-5BDAF8B364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39426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1pPr>
              <a:defRPr/>
            </a:lvl1pPr>
          </a:lstStyle>
          <a:p>
            <a:fld id="{57E001F3-2E6C-413D-9BA9-D7DA99C388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30949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1pPr>
              <a:defRPr/>
            </a:lvl1pPr>
          </a:lstStyle>
          <a:p>
            <a:fld id="{5CDA3510-0138-44CF-8974-98AF4E0D52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26818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fld id="{1AC44F5C-6596-4CEB-BA63-85F306B146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94695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228600"/>
            <a:ext cx="29464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03200" y="228600"/>
            <a:ext cx="86360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fld id="{1038CEE1-6C34-4DF7-9EB8-42420ABAC5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59055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D6CE6F-39BF-469B-AB6F-10C8DDD4E744}" type="datetimeFigureOut">
              <a:rPr lang="en-US" smtClean="0"/>
              <a:t>7/18/2019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C4E082-58C5-4A6F-86A3-1C8A6F1ED634}" type="slidenum">
              <a:rPr lang="en-US" smtClean="0"/>
              <a:t>‹#›</a:t>
            </a:fld>
            <a:endParaRPr lang="en-US"/>
          </a:p>
        </p:txBody>
      </p:sp>
    </p:spTree>
    <p:extLst>
      <p:ext uri="{BB962C8B-B14F-4D97-AF65-F5344CB8AC3E}">
        <p14:creationId xmlns:p14="http://schemas.microsoft.com/office/powerpoint/2010/main" val="611857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03200" y="228600"/>
            <a:ext cx="11785600" cy="609600"/>
          </a:xfrm>
        </p:spPr>
        <p:txBody>
          <a:bodyPr/>
          <a:lstStyle/>
          <a:p>
            <a:r>
              <a:rPr lang="en-US"/>
              <a:t>Click to edit Master title style</a:t>
            </a:r>
          </a:p>
        </p:txBody>
      </p:sp>
      <p:sp>
        <p:nvSpPr>
          <p:cNvPr id="3" name="Content Placeholder 2"/>
          <p:cNvSpPr>
            <a:spLocks noGrp="1"/>
          </p:cNvSpPr>
          <p:nvPr>
            <p:ph sz="quarter" idx="1"/>
          </p:nvPr>
        </p:nvSpPr>
        <p:spPr>
          <a:xfrm>
            <a:off x="609600" y="1143000"/>
            <a:ext cx="5384800" cy="240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143000"/>
            <a:ext cx="5384800" cy="240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695700"/>
            <a:ext cx="5384800" cy="240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695700"/>
            <a:ext cx="5384800" cy="240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1"/>
          </p:nvPr>
        </p:nvSpPr>
        <p:spPr>
          <a:xfrm>
            <a:off x="8737600" y="6324600"/>
            <a:ext cx="2844800" cy="381000"/>
          </a:xfrm>
        </p:spPr>
        <p:txBody>
          <a:bodyPr/>
          <a:lstStyle>
            <a:lvl1pPr>
              <a:defRPr/>
            </a:lvl1pPr>
          </a:lstStyle>
          <a:p>
            <a:fld id="{2602901B-4AE4-4356-928D-9B254746E1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04339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03200" y="228600"/>
            <a:ext cx="11785600" cy="609600"/>
          </a:xfrm>
        </p:spPr>
        <p:txBody>
          <a:bodyPr/>
          <a:lstStyle/>
          <a:p>
            <a:r>
              <a:rPr lang="en-US"/>
              <a:t>Click to edit Master title style</a:t>
            </a:r>
          </a:p>
        </p:txBody>
      </p:sp>
      <p:sp>
        <p:nvSpPr>
          <p:cNvPr id="3" name="Content Placeholder 2"/>
          <p:cNvSpPr>
            <a:spLocks noGrp="1"/>
          </p:cNvSpPr>
          <p:nvPr>
            <p:ph sz="quarter" idx="1"/>
          </p:nvPr>
        </p:nvSpPr>
        <p:spPr>
          <a:xfrm>
            <a:off x="609600" y="1143000"/>
            <a:ext cx="5384800" cy="240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695700"/>
            <a:ext cx="5384800" cy="240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143000"/>
            <a:ext cx="53848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0"/>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1"/>
          </p:nvPr>
        </p:nvSpPr>
        <p:spPr>
          <a:xfrm>
            <a:off x="8737600" y="6324600"/>
            <a:ext cx="2844800" cy="381000"/>
          </a:xfrm>
        </p:spPr>
        <p:txBody>
          <a:bodyPr/>
          <a:lstStyle>
            <a:lvl1pPr>
              <a:defRPr/>
            </a:lvl1pPr>
          </a:lstStyle>
          <a:p>
            <a:fld id="{535EDB18-D526-40E4-80D9-0C05F0C3D0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0157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03200" y="228600"/>
            <a:ext cx="11785600" cy="609600"/>
          </a:xfrm>
        </p:spPr>
        <p:txBody>
          <a:bodyPr/>
          <a:lstStyle/>
          <a:p>
            <a:r>
              <a:rPr lang="en-US"/>
              <a:t>Click to edit Master title style</a:t>
            </a:r>
          </a:p>
        </p:txBody>
      </p:sp>
      <p:sp>
        <p:nvSpPr>
          <p:cNvPr id="3" name="Content Placeholder 2"/>
          <p:cNvSpPr>
            <a:spLocks noGrp="1"/>
          </p:cNvSpPr>
          <p:nvPr>
            <p:ph sz="half" idx="1"/>
          </p:nvPr>
        </p:nvSpPr>
        <p:spPr>
          <a:xfrm>
            <a:off x="609600" y="1143000"/>
            <a:ext cx="53848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143000"/>
            <a:ext cx="53848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a:xfrm>
            <a:off x="8737600" y="6324600"/>
            <a:ext cx="2844800" cy="381000"/>
          </a:xfrm>
        </p:spPr>
        <p:txBody>
          <a:bodyPr/>
          <a:lstStyle>
            <a:lvl1pPr>
              <a:defRPr/>
            </a:lvl1pPr>
          </a:lstStyle>
          <a:p>
            <a:fld id="{7D8C2A07-29FE-4815-B2BF-D97E4E13826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33245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9F78547-36CF-4912-8925-81AEF6410FB1}" type="datetimeFigureOut">
              <a:rPr lang="en-US" smtClean="0">
                <a:solidFill>
                  <a:prstClr val="black">
                    <a:tint val="75000"/>
                  </a:prstClr>
                </a:solidFill>
              </a:rPr>
              <a:pPr/>
              <a:t>7/18/2019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315E8B-7C34-4E68-931D-D063E2321B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35753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F78547-36CF-4912-8925-81AEF6410FB1}" type="datetimeFigureOut">
              <a:rPr lang="en-US" smtClean="0">
                <a:solidFill>
                  <a:prstClr val="black">
                    <a:tint val="75000"/>
                  </a:prstClr>
                </a:solidFill>
              </a:rPr>
              <a:pPr/>
              <a:t>7/18/2019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315E8B-7C34-4E68-931D-D063E2321B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26092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F78547-36CF-4912-8925-81AEF6410FB1}" type="datetimeFigureOut">
              <a:rPr lang="en-US" smtClean="0">
                <a:solidFill>
                  <a:prstClr val="black">
                    <a:tint val="75000"/>
                  </a:prstClr>
                </a:solidFill>
              </a:rPr>
              <a:pPr/>
              <a:t>7/18/2019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315E8B-7C34-4E68-931D-D063E2321B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30511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F78547-36CF-4912-8925-81AEF6410FB1}" type="datetimeFigureOut">
              <a:rPr lang="en-US" smtClean="0">
                <a:solidFill>
                  <a:prstClr val="black">
                    <a:tint val="75000"/>
                  </a:prstClr>
                </a:solidFill>
              </a:rPr>
              <a:pPr/>
              <a:t>7/18/2019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315E8B-7C34-4E68-931D-D063E2321B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66875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F78547-36CF-4912-8925-81AEF6410FB1}" type="datetimeFigureOut">
              <a:rPr lang="en-US" smtClean="0">
                <a:solidFill>
                  <a:prstClr val="black">
                    <a:tint val="75000"/>
                  </a:prstClr>
                </a:solidFill>
              </a:rPr>
              <a:pPr/>
              <a:t>7/18/2019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1315E8B-7C34-4E68-931D-D063E2321B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7895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F78547-36CF-4912-8925-81AEF6410FB1}" type="datetimeFigureOut">
              <a:rPr lang="en-US" smtClean="0">
                <a:solidFill>
                  <a:prstClr val="black">
                    <a:tint val="75000"/>
                  </a:prstClr>
                </a:solidFill>
              </a:rPr>
              <a:pPr/>
              <a:t>7/18/2019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1315E8B-7C34-4E68-931D-D063E2321B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70766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F78547-36CF-4912-8925-81AEF6410FB1}" type="datetimeFigureOut">
              <a:rPr lang="en-US" smtClean="0">
                <a:solidFill>
                  <a:prstClr val="black">
                    <a:tint val="75000"/>
                  </a:prstClr>
                </a:solidFill>
              </a:rPr>
              <a:pPr/>
              <a:t>7/18/2019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1315E8B-7C34-4E68-931D-D063E2321B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3689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9D6CE6F-39BF-469B-AB6F-10C8DDD4E744}" type="datetimeFigureOut">
              <a:rPr lang="en-US" smtClean="0"/>
              <a:t>7/18/2019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C4E082-58C5-4A6F-86A3-1C8A6F1ED634}" type="slidenum">
              <a:rPr lang="en-US" smtClean="0"/>
              <a:t>‹#›</a:t>
            </a:fld>
            <a:endParaRPr lang="en-US"/>
          </a:p>
        </p:txBody>
      </p:sp>
    </p:spTree>
    <p:extLst>
      <p:ext uri="{BB962C8B-B14F-4D97-AF65-F5344CB8AC3E}">
        <p14:creationId xmlns:p14="http://schemas.microsoft.com/office/powerpoint/2010/main" val="26422361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F78547-36CF-4912-8925-81AEF6410FB1}" type="datetimeFigureOut">
              <a:rPr lang="en-US" smtClean="0">
                <a:solidFill>
                  <a:prstClr val="black">
                    <a:tint val="75000"/>
                  </a:prstClr>
                </a:solidFill>
              </a:rPr>
              <a:pPr/>
              <a:t>7/18/2019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315E8B-7C34-4E68-931D-D063E2321B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85746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F78547-36CF-4912-8925-81AEF6410FB1}" type="datetimeFigureOut">
              <a:rPr lang="en-US" smtClean="0">
                <a:solidFill>
                  <a:prstClr val="black">
                    <a:tint val="75000"/>
                  </a:prstClr>
                </a:solidFill>
              </a:rPr>
              <a:pPr/>
              <a:t>7/18/2019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315E8B-7C34-4E68-931D-D063E2321B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44056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F78547-36CF-4912-8925-81AEF6410FB1}" type="datetimeFigureOut">
              <a:rPr lang="en-US" smtClean="0">
                <a:solidFill>
                  <a:prstClr val="black">
                    <a:tint val="75000"/>
                  </a:prstClr>
                </a:solidFill>
              </a:rPr>
              <a:pPr/>
              <a:t>7/18/2019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315E8B-7C34-4E68-931D-D063E2321B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61647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F78547-36CF-4912-8925-81AEF6410FB1}" type="datetimeFigureOut">
              <a:rPr lang="en-US" smtClean="0">
                <a:solidFill>
                  <a:prstClr val="black">
                    <a:tint val="75000"/>
                  </a:prstClr>
                </a:solidFill>
              </a:rPr>
              <a:pPr/>
              <a:t>7/18/2019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315E8B-7C34-4E68-931D-D063E2321B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7005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03200" y="228600"/>
            <a:ext cx="11785600" cy="609600"/>
          </a:xfrm>
        </p:spPr>
        <p:txBody>
          <a:bodyPr/>
          <a:lstStyle/>
          <a:p>
            <a:r>
              <a:rPr lang="en-US"/>
              <a:t>Click to edit Master title style</a:t>
            </a:r>
          </a:p>
        </p:txBody>
      </p:sp>
      <p:sp>
        <p:nvSpPr>
          <p:cNvPr id="3" name="Content Placeholder 2"/>
          <p:cNvSpPr>
            <a:spLocks noGrp="1"/>
          </p:cNvSpPr>
          <p:nvPr>
            <p:ph sz="quarter" idx="1"/>
          </p:nvPr>
        </p:nvSpPr>
        <p:spPr>
          <a:xfrm>
            <a:off x="609600" y="1143000"/>
            <a:ext cx="5384800" cy="240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695700"/>
            <a:ext cx="5384800" cy="240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143000"/>
            <a:ext cx="53848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0"/>
          </p:nvPr>
        </p:nvSpPr>
        <p:spPr>
          <a:xfrm>
            <a:off x="4165600" y="6248400"/>
            <a:ext cx="3860800" cy="45720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1"/>
          </p:nvPr>
        </p:nvSpPr>
        <p:spPr>
          <a:xfrm>
            <a:off x="8737600" y="6324600"/>
            <a:ext cx="2844800" cy="381000"/>
          </a:xfrm>
        </p:spPr>
        <p:txBody>
          <a:bodyPr/>
          <a:lstStyle>
            <a:lvl1pPr>
              <a:defRPr/>
            </a:lvl1pPr>
          </a:lstStyle>
          <a:p>
            <a:fld id="{84A591DD-22E5-43C6-805F-CBB4A8C9EB0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84548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pPr eaLnBrk="0" fontAlgn="base" hangingPunct="0">
              <a:spcBef>
                <a:spcPct val="0"/>
              </a:spcBef>
              <a:spcAft>
                <a:spcPct val="0"/>
              </a:spcAft>
              <a:defRPr/>
            </a:pPr>
            <a:endParaRPr lang="en-US">
              <a:solidFill>
                <a:srgbClr val="000000"/>
              </a:solidFill>
              <a:latin typeface="Comic Sans MS" panose="030F0702030302020204" pitchFamily="66" charset="0"/>
              <a:cs typeface="Arial" panose="020B0604020202020204" pitchFamily="34" charset="0"/>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pPr eaLnBrk="0" fontAlgn="base" hangingPunct="0">
              <a:spcBef>
                <a:spcPct val="0"/>
              </a:spcBef>
              <a:spcAft>
                <a:spcPct val="0"/>
              </a:spcAft>
              <a:defRPr/>
            </a:pPr>
            <a:endParaRPr lang="en-US">
              <a:solidFill>
                <a:srgbClr val="000000"/>
              </a:solidFill>
              <a:latin typeface="Comic Sans MS" panose="030F0702030302020204" pitchFamily="66" charset="0"/>
              <a:cs typeface="Arial" panose="020B0604020202020204" pitchFamily="34" charset="0"/>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smtClean="0"/>
            </a:lvl1pPr>
          </a:lstStyle>
          <a:p>
            <a:pPr eaLnBrk="0" fontAlgn="base" hangingPunct="0">
              <a:spcBef>
                <a:spcPct val="0"/>
              </a:spcBef>
              <a:spcAft>
                <a:spcPct val="0"/>
              </a:spcAft>
              <a:defRPr/>
            </a:pPr>
            <a:fld id="{66F38B9E-7F1B-9A48-B7D1-4A290FE461C3}" type="slidenum">
              <a:rPr lang="en-US" smtClean="0">
                <a:solidFill>
                  <a:srgbClr val="000000"/>
                </a:solidFill>
                <a:latin typeface="Comic Sans MS" panose="030F0702030302020204" pitchFamily="66" charset="0"/>
                <a:cs typeface="Arial" panose="020B0604020202020204" pitchFamily="34" charset="0"/>
              </a:rPr>
              <a:pPr eaLnBrk="0" fontAlgn="base" hangingPunct="0">
                <a:spcBef>
                  <a:spcPct val="0"/>
                </a:spcBef>
                <a:spcAft>
                  <a:spcPct val="0"/>
                </a:spcAft>
                <a:defRPr/>
              </a:pPr>
              <a:t>‹#›</a:t>
            </a:fld>
            <a:endParaRPr lang="en-US">
              <a:solidFill>
                <a:srgbClr val="000000"/>
              </a:solidFill>
              <a:latin typeface="Comic Sans MS" panose="030F0702030302020204" pitchFamily="66" charset="0"/>
              <a:cs typeface="Arial" panose="020B0604020202020204" pitchFamily="34" charset="0"/>
            </a:endParaRPr>
          </a:p>
        </p:txBody>
      </p:sp>
    </p:spTree>
    <p:extLst>
      <p:ext uri="{BB962C8B-B14F-4D97-AF65-F5344CB8AC3E}">
        <p14:creationId xmlns:p14="http://schemas.microsoft.com/office/powerpoint/2010/main" val="10853537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03200" y="228600"/>
            <a:ext cx="11785600" cy="609600"/>
          </a:xfrm>
        </p:spPr>
        <p:txBody>
          <a:bodyPr/>
          <a:lstStyle/>
          <a:p>
            <a:r>
              <a:rPr lang="en-US"/>
              <a:t>Click to edit Master title style</a:t>
            </a:r>
          </a:p>
        </p:txBody>
      </p:sp>
      <p:sp>
        <p:nvSpPr>
          <p:cNvPr id="3" name="Content Placeholder 2"/>
          <p:cNvSpPr>
            <a:spLocks noGrp="1"/>
          </p:cNvSpPr>
          <p:nvPr>
            <p:ph sz="half" idx="1"/>
          </p:nvPr>
        </p:nvSpPr>
        <p:spPr>
          <a:xfrm>
            <a:off x="609600" y="1143000"/>
            <a:ext cx="53848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143000"/>
            <a:ext cx="53848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4165600" y="6248400"/>
            <a:ext cx="3860800" cy="457200"/>
          </a:xfrm>
        </p:spPr>
        <p:txBody>
          <a:bodyPr/>
          <a:lstStyle>
            <a:lvl1pPr>
              <a:defRPr/>
            </a:lvl1pPr>
          </a:lstStyle>
          <a:p>
            <a:pPr eaLnBrk="0" fontAlgn="base" hangingPunct="0">
              <a:spcBef>
                <a:spcPct val="0"/>
              </a:spcBef>
              <a:spcAft>
                <a:spcPct val="0"/>
              </a:spcAft>
              <a:defRPr/>
            </a:pPr>
            <a:endParaRPr lang="en-US">
              <a:solidFill>
                <a:srgbClr val="000000"/>
              </a:solidFill>
              <a:latin typeface="Comic Sans MS" panose="030F0702030302020204" pitchFamily="66" charset="0"/>
              <a:cs typeface="Arial" panose="020B0604020202020204" pitchFamily="34" charset="0"/>
            </a:endParaRPr>
          </a:p>
        </p:txBody>
      </p:sp>
      <p:sp>
        <p:nvSpPr>
          <p:cNvPr id="6" name="Slide Number Placeholder 5"/>
          <p:cNvSpPr>
            <a:spLocks noGrp="1"/>
          </p:cNvSpPr>
          <p:nvPr>
            <p:ph type="sldNum" sz="quarter" idx="11"/>
          </p:nvPr>
        </p:nvSpPr>
        <p:spPr>
          <a:xfrm>
            <a:off x="8737600" y="6324600"/>
            <a:ext cx="2844800" cy="381000"/>
          </a:xfrm>
        </p:spPr>
        <p:txBody>
          <a:bodyPr/>
          <a:lstStyle>
            <a:lvl1pPr>
              <a:defRPr/>
            </a:lvl1pPr>
          </a:lstStyle>
          <a:p>
            <a:pPr eaLnBrk="0" fontAlgn="base" hangingPunct="0">
              <a:spcBef>
                <a:spcPct val="0"/>
              </a:spcBef>
              <a:spcAft>
                <a:spcPct val="0"/>
              </a:spcAft>
              <a:defRPr/>
            </a:pPr>
            <a:fld id="{3FB1BAED-10EF-4879-AEA7-74D2A5E0CA92}" type="slidenum">
              <a:rPr lang="en-US" smtClean="0">
                <a:solidFill>
                  <a:srgbClr val="000000"/>
                </a:solidFill>
                <a:latin typeface="Comic Sans MS" panose="030F0702030302020204" pitchFamily="66" charset="0"/>
                <a:cs typeface="Arial" panose="020B0604020202020204" pitchFamily="34" charset="0"/>
              </a:rPr>
              <a:pPr eaLnBrk="0" fontAlgn="base" hangingPunct="0">
                <a:spcBef>
                  <a:spcPct val="0"/>
                </a:spcBef>
                <a:spcAft>
                  <a:spcPct val="0"/>
                </a:spcAft>
                <a:defRPr/>
              </a:pPr>
              <a:t>‹#›</a:t>
            </a:fld>
            <a:endParaRPr lang="en-US">
              <a:solidFill>
                <a:srgbClr val="000000"/>
              </a:solidFill>
              <a:latin typeface="Comic Sans MS" panose="030F0702030302020204" pitchFamily="66" charset="0"/>
              <a:cs typeface="Arial" panose="020B0604020202020204" pitchFamily="34" charset="0"/>
            </a:endParaRPr>
          </a:p>
        </p:txBody>
      </p:sp>
    </p:spTree>
    <p:extLst>
      <p:ext uri="{BB962C8B-B14F-4D97-AF65-F5344CB8AC3E}">
        <p14:creationId xmlns:p14="http://schemas.microsoft.com/office/powerpoint/2010/main" val="7159788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fld id="{ED392A58-DAF7-E046-849F-093471907A5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68107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fld id="{94FC75C2-A6B7-1141-9CDB-0DFC2F809A0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50878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fld id="{D4672848-D7EF-A043-862A-FB4C874463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3114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9D6CE6F-39BF-469B-AB6F-10C8DDD4E744}" type="datetimeFigureOut">
              <a:rPr lang="en-US" smtClean="0"/>
              <a:t>7/18/2019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C4E082-58C5-4A6F-86A3-1C8A6F1ED634}" type="slidenum">
              <a:rPr lang="en-US" smtClean="0"/>
              <a:t>‹#›</a:t>
            </a:fld>
            <a:endParaRPr lang="en-US"/>
          </a:p>
        </p:txBody>
      </p:sp>
    </p:spTree>
    <p:extLst>
      <p:ext uri="{BB962C8B-B14F-4D97-AF65-F5344CB8AC3E}">
        <p14:creationId xmlns:p14="http://schemas.microsoft.com/office/powerpoint/2010/main" val="12751673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fld id="{BBE21C1E-E2CF-7D42-A709-4D2621A0CF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97615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smtClean="0"/>
            </a:lvl1pPr>
          </a:lstStyle>
          <a:p>
            <a:fld id="{805E7557-4E98-9241-B0A2-77B9457DDC4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15787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smtClean="0"/>
            </a:lvl1pPr>
          </a:lstStyle>
          <a:p>
            <a:fld id="{A1E5FC7B-C3CD-CB45-9C7A-5B5AE279729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17388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smtClean="0"/>
            </a:lvl1pPr>
          </a:lstStyle>
          <a:p>
            <a:fld id="{D6EC684F-E58C-214D-8C56-D85BAD778E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675728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fld id="{A7CA0429-1562-2B46-90BC-DA30352687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72583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fld id="{9356E37B-3BE3-4246-BD47-771AAD68D2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563162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fld id="{0780AFDF-6064-3B43-85C8-A22D5825ECA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64392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fld id="{06B0A551-F1AC-994E-85C5-970ACCB9A1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439273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12437EB-8E0F-4AA4-BD7D-991225BC78A2}" type="datetimeFigureOut">
              <a:rPr lang="en-US" smtClean="0"/>
              <a:t>7/18/2019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3AC96C-DFE7-481D-9E99-E10EED8AB47D}" type="slidenum">
              <a:rPr lang="en-US" smtClean="0"/>
              <a:t>‹#›</a:t>
            </a:fld>
            <a:endParaRPr lang="en-US"/>
          </a:p>
        </p:txBody>
      </p:sp>
    </p:spTree>
    <p:extLst>
      <p:ext uri="{BB962C8B-B14F-4D97-AF65-F5344CB8AC3E}">
        <p14:creationId xmlns:p14="http://schemas.microsoft.com/office/powerpoint/2010/main" val="20004898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2437EB-8E0F-4AA4-BD7D-991225BC78A2}" type="datetimeFigureOut">
              <a:rPr lang="en-US" smtClean="0"/>
              <a:t>7/18/2019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3AC96C-DFE7-481D-9E99-E10EED8AB47D}" type="slidenum">
              <a:rPr lang="en-US" smtClean="0"/>
              <a:t>‹#›</a:t>
            </a:fld>
            <a:endParaRPr lang="en-US"/>
          </a:p>
        </p:txBody>
      </p:sp>
    </p:spTree>
    <p:extLst>
      <p:ext uri="{BB962C8B-B14F-4D97-AF65-F5344CB8AC3E}">
        <p14:creationId xmlns:p14="http://schemas.microsoft.com/office/powerpoint/2010/main" val="2355814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6" Type="http://schemas.openxmlformats.org/officeDocument/2006/relationships/theme" Target="../theme/theme10.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theme" Target="../theme/theme6.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theme" Target="../theme/theme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theme" Target="../theme/theme9.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D6CE6F-39BF-469B-AB6F-10C8DDD4E744}" type="datetimeFigureOut">
              <a:rPr lang="en-US" smtClean="0"/>
              <a:t>7/18/2019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C4E082-58C5-4A6F-86A3-1C8A6F1ED634}" type="slidenum">
              <a:rPr lang="en-US" smtClean="0"/>
              <a:t>‹#›</a:t>
            </a:fld>
            <a:endParaRPr lang="en-US"/>
          </a:p>
        </p:txBody>
      </p:sp>
    </p:spTree>
    <p:extLst>
      <p:ext uri="{BB962C8B-B14F-4D97-AF65-F5344CB8AC3E}">
        <p14:creationId xmlns:p14="http://schemas.microsoft.com/office/powerpoint/2010/main" val="40984478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90BB598-95DF-4A1C-B8C5-4F5B2408B2C9}"/>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841BEA6-C013-4D76-B9D0-1CF002C067A0}"/>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686B073-04FB-4FAE-86DE-858F2D9EA948}"/>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5EF70EDB-14AF-4052-874D-8324D28F21B7}"/>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D70B290F-FAF5-49A9-A75E-94379C7E8D87}"/>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9D653681-8AC6-404A-A9D0-188F386B834D}" type="slidenum">
              <a:rPr lang="en-US" altLang="en-US"/>
              <a:pPr/>
              <a:t>‹#›</a:t>
            </a:fld>
            <a:endParaRPr lang="en-US" altLang="en-US"/>
          </a:p>
        </p:txBody>
      </p:sp>
    </p:spTree>
    <p:extLst>
      <p:ext uri="{BB962C8B-B14F-4D97-AF65-F5344CB8AC3E}">
        <p14:creationId xmlns:p14="http://schemas.microsoft.com/office/powerpoint/2010/main" val="2698283918"/>
      </p:ext>
    </p:extLst>
  </p:cSld>
  <p:clrMap bg1="dk2" tx1="lt1" bg2="dk1"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29B19B6-46E7-40B5-96A4-31902F733AC0}"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98534119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F78547-36CF-4912-8925-81AEF6410FB1}" type="datetimeFigureOut">
              <a:rPr lang="en-US" smtClean="0">
                <a:solidFill>
                  <a:prstClr val="black">
                    <a:tint val="75000"/>
                  </a:prstClr>
                </a:solidFill>
              </a:rPr>
              <a:pPr/>
              <a:t>7/18/2019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315E8B-7C34-4E68-931D-D063E2321B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333260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F78547-36CF-4912-8925-81AEF6410FB1}" type="datetimeFigureOut">
              <a:rPr lang="en-US" smtClean="0">
                <a:solidFill>
                  <a:prstClr val="black">
                    <a:tint val="75000"/>
                  </a:prstClr>
                </a:solidFill>
              </a:rPr>
              <a:pPr/>
              <a:t>7/18/2019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315E8B-7C34-4E68-931D-D063E2321B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253122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Gill Sans Light"/>
                <a:cs typeface="Gill Sans Ligh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Gill Sans Light"/>
                <a:cs typeface="Gill Sans Ligh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Gill Sans Light"/>
                <a:cs typeface="Gill Sans Light"/>
              </a:defRPr>
            </a:lvl1pPr>
          </a:lstStyle>
          <a:p>
            <a:fld id="{67E729A1-AE00-EC46-AD73-A07CE391DDA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545664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rtl="0" eaLnBrk="1" fontAlgn="base" hangingPunct="1">
        <a:spcBef>
          <a:spcPct val="0"/>
        </a:spcBef>
        <a:spcAft>
          <a:spcPct val="0"/>
        </a:spcAft>
        <a:defRPr sz="3600">
          <a:solidFill>
            <a:srgbClr val="000000"/>
          </a:solidFill>
          <a:latin typeface="Gill Sans Light"/>
          <a:ea typeface="+mj-ea"/>
          <a:cs typeface="Gill Sans Light"/>
        </a:defRPr>
      </a:lvl1pPr>
      <a:lvl2pPr algn="ctr" rtl="0" eaLnBrk="1" fontAlgn="base" hangingPunct="1">
        <a:spcBef>
          <a:spcPct val="0"/>
        </a:spcBef>
        <a:spcAft>
          <a:spcPct val="0"/>
        </a:spcAft>
        <a:defRPr sz="3600">
          <a:solidFill>
            <a:schemeClr val="tx2"/>
          </a:solidFill>
          <a:latin typeface="Comic Sans MS" pitchFamily="-111" charset="0"/>
        </a:defRPr>
      </a:lvl2pPr>
      <a:lvl3pPr algn="ctr" rtl="0" eaLnBrk="1" fontAlgn="base" hangingPunct="1">
        <a:spcBef>
          <a:spcPct val="0"/>
        </a:spcBef>
        <a:spcAft>
          <a:spcPct val="0"/>
        </a:spcAft>
        <a:defRPr sz="3600">
          <a:solidFill>
            <a:schemeClr val="tx2"/>
          </a:solidFill>
          <a:latin typeface="Comic Sans MS" pitchFamily="-111" charset="0"/>
        </a:defRPr>
      </a:lvl3pPr>
      <a:lvl4pPr algn="ctr" rtl="0" eaLnBrk="1" fontAlgn="base" hangingPunct="1">
        <a:spcBef>
          <a:spcPct val="0"/>
        </a:spcBef>
        <a:spcAft>
          <a:spcPct val="0"/>
        </a:spcAft>
        <a:defRPr sz="3600">
          <a:solidFill>
            <a:schemeClr val="tx2"/>
          </a:solidFill>
          <a:latin typeface="Comic Sans MS" pitchFamily="-111" charset="0"/>
        </a:defRPr>
      </a:lvl4pPr>
      <a:lvl5pPr algn="ctr" rtl="0" eaLnBrk="1" fontAlgn="base" hangingPunct="1">
        <a:spcBef>
          <a:spcPct val="0"/>
        </a:spcBef>
        <a:spcAft>
          <a:spcPct val="0"/>
        </a:spcAft>
        <a:defRPr sz="3600">
          <a:solidFill>
            <a:schemeClr val="tx2"/>
          </a:solidFill>
          <a:latin typeface="Comic Sans MS" pitchFamily="-111" charset="0"/>
        </a:defRPr>
      </a:lvl5pPr>
      <a:lvl6pPr marL="457200" algn="ctr" rtl="0" eaLnBrk="1" fontAlgn="base" hangingPunct="1">
        <a:spcBef>
          <a:spcPct val="0"/>
        </a:spcBef>
        <a:spcAft>
          <a:spcPct val="0"/>
        </a:spcAft>
        <a:defRPr sz="3600">
          <a:solidFill>
            <a:schemeClr val="tx2"/>
          </a:solidFill>
          <a:latin typeface="Comic Sans MS" pitchFamily="-111" charset="0"/>
        </a:defRPr>
      </a:lvl6pPr>
      <a:lvl7pPr marL="914400" algn="ctr" rtl="0" eaLnBrk="1" fontAlgn="base" hangingPunct="1">
        <a:spcBef>
          <a:spcPct val="0"/>
        </a:spcBef>
        <a:spcAft>
          <a:spcPct val="0"/>
        </a:spcAft>
        <a:defRPr sz="3600">
          <a:solidFill>
            <a:schemeClr val="tx2"/>
          </a:solidFill>
          <a:latin typeface="Comic Sans MS" pitchFamily="-111" charset="0"/>
        </a:defRPr>
      </a:lvl7pPr>
      <a:lvl8pPr marL="1371600" algn="ctr" rtl="0" eaLnBrk="1" fontAlgn="base" hangingPunct="1">
        <a:spcBef>
          <a:spcPct val="0"/>
        </a:spcBef>
        <a:spcAft>
          <a:spcPct val="0"/>
        </a:spcAft>
        <a:defRPr sz="3600">
          <a:solidFill>
            <a:schemeClr val="tx2"/>
          </a:solidFill>
          <a:latin typeface="Comic Sans MS" pitchFamily="-111" charset="0"/>
        </a:defRPr>
      </a:lvl8pPr>
      <a:lvl9pPr marL="1828800" algn="ctr" rtl="0" eaLnBrk="1" fontAlgn="base" hangingPunct="1">
        <a:spcBef>
          <a:spcPct val="0"/>
        </a:spcBef>
        <a:spcAft>
          <a:spcPct val="0"/>
        </a:spcAft>
        <a:defRPr sz="3600">
          <a:solidFill>
            <a:schemeClr val="tx2"/>
          </a:solidFill>
          <a:latin typeface="Comic Sans MS" pitchFamily="-111" charset="0"/>
        </a:defRPr>
      </a:lvl9pPr>
    </p:titleStyle>
    <p:bodyStyle>
      <a:lvl1pPr marL="342900" indent="-342900" algn="l" rtl="0" eaLnBrk="1" fontAlgn="base" hangingPunct="1">
        <a:spcBef>
          <a:spcPct val="20000"/>
        </a:spcBef>
        <a:spcAft>
          <a:spcPct val="0"/>
        </a:spcAft>
        <a:buClrTx/>
        <a:buSzPct val="80000"/>
        <a:buFont typeface="Lucida Grande"/>
        <a:buChar char="●"/>
        <a:defRPr sz="2800">
          <a:solidFill>
            <a:srgbClr val="000000"/>
          </a:solidFill>
          <a:latin typeface="Gill Sans Light"/>
          <a:ea typeface="+mn-ea"/>
          <a:cs typeface="Gill Sans Light"/>
        </a:defRPr>
      </a:lvl1pPr>
      <a:lvl2pPr marL="742950" indent="-285750" algn="l" rtl="0" eaLnBrk="1" fontAlgn="base" hangingPunct="1">
        <a:spcBef>
          <a:spcPct val="20000"/>
        </a:spcBef>
        <a:spcAft>
          <a:spcPct val="0"/>
        </a:spcAft>
        <a:buClrTx/>
        <a:buSzPct val="80000"/>
        <a:buFont typeface="Lucida Grande"/>
        <a:buChar char="−"/>
        <a:defRPr sz="2800">
          <a:solidFill>
            <a:srgbClr val="000000"/>
          </a:solidFill>
          <a:latin typeface="Gill Sans Light"/>
          <a:ea typeface="ＭＳ Ｐゴシック" pitchFamily="-111" charset="-128"/>
          <a:cs typeface="Gill Sans Light"/>
        </a:defRPr>
      </a:lvl2pPr>
      <a:lvl3pPr marL="1143000" indent="-228600" algn="l" rtl="0" eaLnBrk="1" fontAlgn="base" hangingPunct="1">
        <a:spcBef>
          <a:spcPct val="20000"/>
        </a:spcBef>
        <a:spcAft>
          <a:spcPct val="0"/>
        </a:spcAft>
        <a:buClrTx/>
        <a:buFont typeface="Wingdings" charset="2"/>
        <a:buChar char=""/>
        <a:defRPr sz="2800">
          <a:solidFill>
            <a:srgbClr val="000000"/>
          </a:solidFill>
          <a:latin typeface="Gill Sans Light"/>
          <a:ea typeface="ＭＳ Ｐゴシック" pitchFamily="-111" charset="-128"/>
          <a:cs typeface="Gill Sans Light"/>
        </a:defRPr>
      </a:lvl3pPr>
      <a:lvl4pPr marL="1600200" indent="-228600" algn="l" rtl="0" eaLnBrk="1" fontAlgn="base" hangingPunct="1">
        <a:spcBef>
          <a:spcPct val="20000"/>
        </a:spcBef>
        <a:spcAft>
          <a:spcPct val="0"/>
        </a:spcAft>
        <a:buFont typeface="Wingdings" charset="2"/>
        <a:buChar char=""/>
        <a:defRPr sz="2800">
          <a:solidFill>
            <a:srgbClr val="000000"/>
          </a:solidFill>
          <a:latin typeface="Gill Sans Light"/>
          <a:ea typeface="ＭＳ Ｐゴシック" pitchFamily="-111" charset="-128"/>
          <a:cs typeface="Gill Sans Light"/>
        </a:defRPr>
      </a:lvl4pPr>
      <a:lvl5pPr marL="2057400" indent="-228600" algn="l" rtl="0" eaLnBrk="1" fontAlgn="base" hangingPunct="1">
        <a:spcBef>
          <a:spcPct val="20000"/>
        </a:spcBef>
        <a:spcAft>
          <a:spcPct val="0"/>
        </a:spcAft>
        <a:buFont typeface="Wingdings" charset="2"/>
        <a:buChar char=""/>
        <a:defRPr sz="2800">
          <a:solidFill>
            <a:srgbClr val="000000"/>
          </a:solidFill>
          <a:latin typeface="Gill Sans Light"/>
          <a:ea typeface="ＭＳ Ｐゴシック" pitchFamily="-111" charset="-128"/>
          <a:cs typeface="Gill Sans Light"/>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03200" y="228600"/>
            <a:ext cx="117856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143000"/>
            <a:ext cx="10972800" cy="495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solidFill>
                <a:srgbClr val="000000"/>
              </a:solidFill>
              <a:latin typeface="Times" panose="02020603050405020304" pitchFamily="18" charset="0"/>
            </a:endParaRPr>
          </a:p>
        </p:txBody>
      </p:sp>
      <p:sp>
        <p:nvSpPr>
          <p:cNvPr id="1030" name="Rectangle 6"/>
          <p:cNvSpPr>
            <a:spLocks noGrp="1" noChangeArrowheads="1"/>
          </p:cNvSpPr>
          <p:nvPr>
            <p:ph type="sldNum" sz="quarter" idx="4"/>
          </p:nvPr>
        </p:nvSpPr>
        <p:spPr bwMode="auto">
          <a:xfrm>
            <a:off x="8737600" y="6324600"/>
            <a:ext cx="2844800" cy="38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7958C443-F10A-4860-8785-747A54DEA249}" type="slidenum">
              <a:rPr lang="en-US" smtClean="0">
                <a:solidFill>
                  <a:srgbClr val="000000"/>
                </a:solidFill>
                <a:latin typeface="Times" panose="02020603050405020304" pitchFamily="18" charset="0"/>
              </a:rPr>
              <a:pPr eaLnBrk="0" fontAlgn="base" hangingPunct="0">
                <a:spcBef>
                  <a:spcPct val="0"/>
                </a:spcBef>
                <a:spcAft>
                  <a:spcPct val="0"/>
                </a:spcAft>
              </a:pPr>
              <a:t>‹#›</a:t>
            </a:fld>
            <a:endParaRPr lang="en-US">
              <a:solidFill>
                <a:srgbClr val="000000"/>
              </a:solidFill>
              <a:latin typeface="Times" panose="02020603050405020304" pitchFamily="18" charset="0"/>
            </a:endParaRPr>
          </a:p>
        </p:txBody>
      </p:sp>
    </p:spTree>
    <p:extLst>
      <p:ext uri="{BB962C8B-B14F-4D97-AF65-F5344CB8AC3E}">
        <p14:creationId xmlns:p14="http://schemas.microsoft.com/office/powerpoint/2010/main" val="327686742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Lst>
  <p:txStyles>
    <p:titleStyle>
      <a:lvl1pPr algn="ctr" rtl="0" eaLnBrk="0" fontAlgn="base" hangingPunct="0">
        <a:spcBef>
          <a:spcPct val="0"/>
        </a:spcBef>
        <a:spcAft>
          <a:spcPct val="0"/>
        </a:spcAft>
        <a:defRPr sz="3600" kern="1200">
          <a:solidFill>
            <a:schemeClr val="tx1"/>
          </a:solidFill>
          <a:latin typeface="+mj-lt"/>
          <a:ea typeface="+mj-ea"/>
          <a:cs typeface="+mj-cs"/>
        </a:defRPr>
      </a:lvl1pPr>
      <a:lvl2pPr algn="ctr" rtl="0" eaLnBrk="0" fontAlgn="base" hangingPunct="0">
        <a:spcBef>
          <a:spcPct val="0"/>
        </a:spcBef>
        <a:spcAft>
          <a:spcPct val="0"/>
        </a:spcAft>
        <a:defRPr sz="3600">
          <a:solidFill>
            <a:schemeClr val="tx1"/>
          </a:solidFill>
          <a:latin typeface="Tahoma" panose="020B0604030504040204" pitchFamily="34" charset="0"/>
        </a:defRPr>
      </a:lvl2pPr>
      <a:lvl3pPr algn="ctr" rtl="0" eaLnBrk="0" fontAlgn="base" hangingPunct="0">
        <a:spcBef>
          <a:spcPct val="0"/>
        </a:spcBef>
        <a:spcAft>
          <a:spcPct val="0"/>
        </a:spcAft>
        <a:defRPr sz="3600">
          <a:solidFill>
            <a:schemeClr val="tx1"/>
          </a:solidFill>
          <a:latin typeface="Tahoma" panose="020B0604030504040204" pitchFamily="34" charset="0"/>
        </a:defRPr>
      </a:lvl3pPr>
      <a:lvl4pPr algn="ctr" rtl="0" eaLnBrk="0" fontAlgn="base" hangingPunct="0">
        <a:spcBef>
          <a:spcPct val="0"/>
        </a:spcBef>
        <a:spcAft>
          <a:spcPct val="0"/>
        </a:spcAft>
        <a:defRPr sz="3600">
          <a:solidFill>
            <a:schemeClr val="tx1"/>
          </a:solidFill>
          <a:latin typeface="Tahoma" panose="020B0604030504040204" pitchFamily="34" charset="0"/>
        </a:defRPr>
      </a:lvl4pPr>
      <a:lvl5pPr algn="ctr" rtl="0" eaLnBrk="0" fontAlgn="base" hangingPunct="0">
        <a:spcBef>
          <a:spcPct val="0"/>
        </a:spcBef>
        <a:spcAft>
          <a:spcPct val="0"/>
        </a:spcAft>
        <a:defRPr sz="3600">
          <a:solidFill>
            <a:schemeClr val="tx1"/>
          </a:solidFill>
          <a:latin typeface="Tahoma" panose="020B0604030504040204" pitchFamily="34" charset="0"/>
        </a:defRPr>
      </a:lvl5pPr>
      <a:lvl6pPr marL="457200" algn="ctr" rtl="0" eaLnBrk="0" fontAlgn="base" hangingPunct="0">
        <a:spcBef>
          <a:spcPct val="0"/>
        </a:spcBef>
        <a:spcAft>
          <a:spcPct val="0"/>
        </a:spcAft>
        <a:defRPr sz="3600">
          <a:solidFill>
            <a:schemeClr val="tx1"/>
          </a:solidFill>
          <a:latin typeface="Tahoma" panose="020B0604030504040204" pitchFamily="34" charset="0"/>
        </a:defRPr>
      </a:lvl6pPr>
      <a:lvl7pPr marL="914400" algn="ctr" rtl="0" eaLnBrk="0" fontAlgn="base" hangingPunct="0">
        <a:spcBef>
          <a:spcPct val="0"/>
        </a:spcBef>
        <a:spcAft>
          <a:spcPct val="0"/>
        </a:spcAft>
        <a:defRPr sz="3600">
          <a:solidFill>
            <a:schemeClr val="tx1"/>
          </a:solidFill>
          <a:latin typeface="Tahoma" panose="020B0604030504040204" pitchFamily="34" charset="0"/>
        </a:defRPr>
      </a:lvl7pPr>
      <a:lvl8pPr marL="1371600" algn="ctr" rtl="0" eaLnBrk="0" fontAlgn="base" hangingPunct="0">
        <a:spcBef>
          <a:spcPct val="0"/>
        </a:spcBef>
        <a:spcAft>
          <a:spcPct val="0"/>
        </a:spcAft>
        <a:defRPr sz="3600">
          <a:solidFill>
            <a:schemeClr val="tx1"/>
          </a:solidFill>
          <a:latin typeface="Tahoma" panose="020B0604030504040204" pitchFamily="34" charset="0"/>
        </a:defRPr>
      </a:lvl8pPr>
      <a:lvl9pPr marL="1828800" algn="ctr" rtl="0" eaLnBrk="0" fontAlgn="base" hangingPunct="0">
        <a:spcBef>
          <a:spcPct val="0"/>
        </a:spcBef>
        <a:spcAft>
          <a:spcPct val="0"/>
        </a:spcAft>
        <a:defRPr sz="3600">
          <a:solidFill>
            <a:schemeClr val="tx1"/>
          </a:solidFill>
          <a:latin typeface="Tahoma" panose="020B0604030504040204" pitchFamily="34" charset="0"/>
        </a:defRPr>
      </a:lvl9pPr>
    </p:titleStyle>
    <p:bodyStyle>
      <a:lvl1pPr marL="233363" indent="-233363" algn="l" rtl="0" eaLnBrk="0" fontAlgn="base" hangingPunct="0">
        <a:lnSpc>
          <a:spcPct val="90000"/>
        </a:lnSpc>
        <a:spcBef>
          <a:spcPct val="40000"/>
        </a:spcBef>
        <a:spcAft>
          <a:spcPct val="0"/>
        </a:spcAft>
        <a:defRPr sz="2400" kern="1200">
          <a:solidFill>
            <a:schemeClr val="tx1"/>
          </a:solidFill>
          <a:latin typeface="+mn-lt"/>
          <a:ea typeface="+mn-ea"/>
          <a:cs typeface="+mn-cs"/>
        </a:defRPr>
      </a:lvl1pPr>
      <a:lvl2pPr marL="569913" indent="-222250" algn="l" rtl="0" eaLnBrk="0" fontAlgn="base" hangingPunct="0">
        <a:lnSpc>
          <a:spcPct val="90000"/>
        </a:lnSpc>
        <a:spcBef>
          <a:spcPct val="40000"/>
        </a:spcBef>
        <a:spcAft>
          <a:spcPct val="0"/>
        </a:spcAft>
        <a:defRPr sz="2400" kern="1200">
          <a:solidFill>
            <a:schemeClr val="tx1"/>
          </a:solidFill>
          <a:latin typeface="+mn-lt"/>
          <a:ea typeface="+mn-ea"/>
          <a:cs typeface="+mn-cs"/>
        </a:defRPr>
      </a:lvl2pPr>
      <a:lvl3pPr marL="920750" indent="-182563" algn="l" rtl="0" eaLnBrk="0" fontAlgn="base" hangingPunct="0">
        <a:spcBef>
          <a:spcPct val="20000"/>
        </a:spcBef>
        <a:spcAft>
          <a:spcPct val="0"/>
        </a:spcAft>
        <a:defRPr sz="2400" kern="1200">
          <a:solidFill>
            <a:schemeClr val="tx1"/>
          </a:solidFill>
          <a:latin typeface="+mn-lt"/>
          <a:ea typeface="+mn-ea"/>
          <a:cs typeface="+mn-cs"/>
        </a:defRPr>
      </a:lvl3pPr>
      <a:lvl4pPr marL="1257300" indent="-168275" algn="l" rtl="0" eaLnBrk="0" fontAlgn="base" hangingPunct="0">
        <a:spcBef>
          <a:spcPct val="20000"/>
        </a:spcBef>
        <a:spcAft>
          <a:spcPct val="0"/>
        </a:spcAft>
        <a:defRPr sz="2400" kern="1200">
          <a:solidFill>
            <a:schemeClr val="tx1"/>
          </a:solidFill>
          <a:latin typeface="+mn-lt"/>
          <a:ea typeface="+mn-ea"/>
          <a:cs typeface="+mn-cs"/>
        </a:defRPr>
      </a:lvl4pPr>
      <a:lvl5pPr marL="1593850" indent="-168275" algn="l" rtl="0" eaLnBrk="0" fontAlgn="base" hangingPunct="0">
        <a:spcBef>
          <a:spcPct val="20000"/>
        </a:spcBef>
        <a:spcAft>
          <a:spcPct val="0"/>
        </a:spcAft>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F78547-36CF-4912-8925-81AEF6410FB1}" type="datetimeFigureOut">
              <a:rPr lang="en-US" smtClean="0">
                <a:solidFill>
                  <a:prstClr val="black">
                    <a:tint val="75000"/>
                  </a:prstClr>
                </a:solidFill>
              </a:rPr>
              <a:pPr/>
              <a:t>7/18/2019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315E8B-7C34-4E68-931D-D063E2321B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4475572"/>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Gill Sans Light"/>
                <a:cs typeface="Gill Sans Light"/>
              </a:defRPr>
            </a:lvl1pPr>
          </a:lstStyle>
          <a:p>
            <a:pPr eaLnBrk="0" fontAlgn="base" hangingPunct="0">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Gill Sans Light"/>
                <a:cs typeface="Gill Sans Light"/>
              </a:defRPr>
            </a:lvl1pPr>
          </a:lstStyle>
          <a:p>
            <a:pPr eaLnBrk="0" fontAlgn="base" hangingPunct="0">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Gill Sans Light"/>
                <a:cs typeface="Gill Sans Light"/>
              </a:defRPr>
            </a:lvl1pPr>
          </a:lstStyle>
          <a:p>
            <a:pPr eaLnBrk="0" fontAlgn="base" hangingPunct="0">
              <a:spcBef>
                <a:spcPct val="0"/>
              </a:spcBef>
              <a:spcAft>
                <a:spcPct val="0"/>
              </a:spcAft>
            </a:pPr>
            <a:fld id="{67E729A1-AE00-EC46-AD73-A07CE391DDA1}"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548386302"/>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ctr" rtl="0" eaLnBrk="1" fontAlgn="base" hangingPunct="1">
        <a:spcBef>
          <a:spcPct val="0"/>
        </a:spcBef>
        <a:spcAft>
          <a:spcPct val="0"/>
        </a:spcAft>
        <a:defRPr sz="3600">
          <a:solidFill>
            <a:srgbClr val="000000"/>
          </a:solidFill>
          <a:latin typeface="Gill Sans Light"/>
          <a:ea typeface="+mj-ea"/>
          <a:cs typeface="Gill Sans Light"/>
        </a:defRPr>
      </a:lvl1pPr>
      <a:lvl2pPr algn="ctr" rtl="0" eaLnBrk="1" fontAlgn="base" hangingPunct="1">
        <a:spcBef>
          <a:spcPct val="0"/>
        </a:spcBef>
        <a:spcAft>
          <a:spcPct val="0"/>
        </a:spcAft>
        <a:defRPr sz="3600">
          <a:solidFill>
            <a:schemeClr val="tx2"/>
          </a:solidFill>
          <a:latin typeface="Comic Sans MS" pitchFamily="-111" charset="0"/>
        </a:defRPr>
      </a:lvl2pPr>
      <a:lvl3pPr algn="ctr" rtl="0" eaLnBrk="1" fontAlgn="base" hangingPunct="1">
        <a:spcBef>
          <a:spcPct val="0"/>
        </a:spcBef>
        <a:spcAft>
          <a:spcPct val="0"/>
        </a:spcAft>
        <a:defRPr sz="3600">
          <a:solidFill>
            <a:schemeClr val="tx2"/>
          </a:solidFill>
          <a:latin typeface="Comic Sans MS" pitchFamily="-111" charset="0"/>
        </a:defRPr>
      </a:lvl3pPr>
      <a:lvl4pPr algn="ctr" rtl="0" eaLnBrk="1" fontAlgn="base" hangingPunct="1">
        <a:spcBef>
          <a:spcPct val="0"/>
        </a:spcBef>
        <a:spcAft>
          <a:spcPct val="0"/>
        </a:spcAft>
        <a:defRPr sz="3600">
          <a:solidFill>
            <a:schemeClr val="tx2"/>
          </a:solidFill>
          <a:latin typeface="Comic Sans MS" pitchFamily="-111" charset="0"/>
        </a:defRPr>
      </a:lvl4pPr>
      <a:lvl5pPr algn="ctr" rtl="0" eaLnBrk="1" fontAlgn="base" hangingPunct="1">
        <a:spcBef>
          <a:spcPct val="0"/>
        </a:spcBef>
        <a:spcAft>
          <a:spcPct val="0"/>
        </a:spcAft>
        <a:defRPr sz="3600">
          <a:solidFill>
            <a:schemeClr val="tx2"/>
          </a:solidFill>
          <a:latin typeface="Comic Sans MS" pitchFamily="-111" charset="0"/>
        </a:defRPr>
      </a:lvl5pPr>
      <a:lvl6pPr marL="457200" algn="ctr" rtl="0" eaLnBrk="1" fontAlgn="base" hangingPunct="1">
        <a:spcBef>
          <a:spcPct val="0"/>
        </a:spcBef>
        <a:spcAft>
          <a:spcPct val="0"/>
        </a:spcAft>
        <a:defRPr sz="3600">
          <a:solidFill>
            <a:schemeClr val="tx2"/>
          </a:solidFill>
          <a:latin typeface="Comic Sans MS" pitchFamily="-111" charset="0"/>
        </a:defRPr>
      </a:lvl6pPr>
      <a:lvl7pPr marL="914400" algn="ctr" rtl="0" eaLnBrk="1" fontAlgn="base" hangingPunct="1">
        <a:spcBef>
          <a:spcPct val="0"/>
        </a:spcBef>
        <a:spcAft>
          <a:spcPct val="0"/>
        </a:spcAft>
        <a:defRPr sz="3600">
          <a:solidFill>
            <a:schemeClr val="tx2"/>
          </a:solidFill>
          <a:latin typeface="Comic Sans MS" pitchFamily="-111" charset="0"/>
        </a:defRPr>
      </a:lvl7pPr>
      <a:lvl8pPr marL="1371600" algn="ctr" rtl="0" eaLnBrk="1" fontAlgn="base" hangingPunct="1">
        <a:spcBef>
          <a:spcPct val="0"/>
        </a:spcBef>
        <a:spcAft>
          <a:spcPct val="0"/>
        </a:spcAft>
        <a:defRPr sz="3600">
          <a:solidFill>
            <a:schemeClr val="tx2"/>
          </a:solidFill>
          <a:latin typeface="Comic Sans MS" pitchFamily="-111" charset="0"/>
        </a:defRPr>
      </a:lvl8pPr>
      <a:lvl9pPr marL="1828800" algn="ctr" rtl="0" eaLnBrk="1" fontAlgn="base" hangingPunct="1">
        <a:spcBef>
          <a:spcPct val="0"/>
        </a:spcBef>
        <a:spcAft>
          <a:spcPct val="0"/>
        </a:spcAft>
        <a:defRPr sz="3600">
          <a:solidFill>
            <a:schemeClr val="tx2"/>
          </a:solidFill>
          <a:latin typeface="Comic Sans MS" pitchFamily="-111" charset="0"/>
        </a:defRPr>
      </a:lvl9pPr>
    </p:titleStyle>
    <p:bodyStyle>
      <a:lvl1pPr marL="342900" indent="-342900" algn="l" rtl="0" eaLnBrk="1" fontAlgn="base" hangingPunct="1">
        <a:spcBef>
          <a:spcPct val="20000"/>
        </a:spcBef>
        <a:spcAft>
          <a:spcPct val="0"/>
        </a:spcAft>
        <a:buClrTx/>
        <a:buSzPct val="80000"/>
        <a:buFont typeface="Lucida Grande"/>
        <a:buChar char="●"/>
        <a:defRPr sz="2800">
          <a:solidFill>
            <a:srgbClr val="000000"/>
          </a:solidFill>
          <a:latin typeface="Gill Sans Light"/>
          <a:ea typeface="+mn-ea"/>
          <a:cs typeface="Gill Sans Light"/>
        </a:defRPr>
      </a:lvl1pPr>
      <a:lvl2pPr marL="742950" indent="-285750" algn="l" rtl="0" eaLnBrk="1" fontAlgn="base" hangingPunct="1">
        <a:spcBef>
          <a:spcPct val="20000"/>
        </a:spcBef>
        <a:spcAft>
          <a:spcPct val="0"/>
        </a:spcAft>
        <a:buClrTx/>
        <a:buSzPct val="80000"/>
        <a:buFont typeface="Lucida Grande"/>
        <a:buChar char="−"/>
        <a:defRPr sz="2800">
          <a:solidFill>
            <a:srgbClr val="000000"/>
          </a:solidFill>
          <a:latin typeface="Gill Sans Light"/>
          <a:ea typeface="ＭＳ Ｐゴシック" pitchFamily="-111" charset="-128"/>
          <a:cs typeface="Gill Sans Light"/>
        </a:defRPr>
      </a:lvl2pPr>
      <a:lvl3pPr marL="1143000" indent="-228600" algn="l" rtl="0" eaLnBrk="1" fontAlgn="base" hangingPunct="1">
        <a:spcBef>
          <a:spcPct val="20000"/>
        </a:spcBef>
        <a:spcAft>
          <a:spcPct val="0"/>
        </a:spcAft>
        <a:buClrTx/>
        <a:buFont typeface="Wingdings" charset="2"/>
        <a:buChar char=""/>
        <a:defRPr sz="2800">
          <a:solidFill>
            <a:srgbClr val="000000"/>
          </a:solidFill>
          <a:latin typeface="Gill Sans Light"/>
          <a:ea typeface="ＭＳ Ｐゴシック" pitchFamily="-111" charset="-128"/>
          <a:cs typeface="Gill Sans Light"/>
        </a:defRPr>
      </a:lvl3pPr>
      <a:lvl4pPr marL="1600200" indent="-228600" algn="l" rtl="0" eaLnBrk="1" fontAlgn="base" hangingPunct="1">
        <a:spcBef>
          <a:spcPct val="20000"/>
        </a:spcBef>
        <a:spcAft>
          <a:spcPct val="0"/>
        </a:spcAft>
        <a:buFont typeface="Wingdings" charset="2"/>
        <a:buChar char=""/>
        <a:defRPr sz="2800">
          <a:solidFill>
            <a:srgbClr val="000000"/>
          </a:solidFill>
          <a:latin typeface="Gill Sans Light"/>
          <a:ea typeface="ＭＳ Ｐゴシック" pitchFamily="-111" charset="-128"/>
          <a:cs typeface="Gill Sans Light"/>
        </a:defRPr>
      </a:lvl4pPr>
      <a:lvl5pPr marL="2057400" indent="-228600" algn="l" rtl="0" eaLnBrk="1" fontAlgn="base" hangingPunct="1">
        <a:spcBef>
          <a:spcPct val="20000"/>
        </a:spcBef>
        <a:spcAft>
          <a:spcPct val="0"/>
        </a:spcAft>
        <a:buFont typeface="Wingdings" charset="2"/>
        <a:buChar char=""/>
        <a:defRPr sz="2800">
          <a:solidFill>
            <a:srgbClr val="000000"/>
          </a:solidFill>
          <a:latin typeface="Gill Sans Light"/>
          <a:ea typeface="ＭＳ Ｐゴシック" pitchFamily="-111" charset="-128"/>
          <a:cs typeface="Gill Sans Light"/>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2437EB-8E0F-4AA4-BD7D-991225BC78A2}" type="datetimeFigureOut">
              <a:rPr lang="en-US" smtClean="0"/>
              <a:t>7/18/2019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3AC96C-DFE7-481D-9E99-E10EED8AB47D}" type="slidenum">
              <a:rPr lang="en-US" smtClean="0"/>
              <a:t>‹#›</a:t>
            </a:fld>
            <a:endParaRPr lang="en-US"/>
          </a:p>
        </p:txBody>
      </p:sp>
    </p:spTree>
    <p:extLst>
      <p:ext uri="{BB962C8B-B14F-4D97-AF65-F5344CB8AC3E}">
        <p14:creationId xmlns:p14="http://schemas.microsoft.com/office/powerpoint/2010/main" val="4146277631"/>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85.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54.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49.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6.png"/><Relationship Id="rId1" Type="http://schemas.openxmlformats.org/officeDocument/2006/relationships/slideLayout" Target="../slideLayouts/slideLayout74.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png"/><Relationship Id="rId1" Type="http://schemas.openxmlformats.org/officeDocument/2006/relationships/slideLayout" Target="../slideLayouts/slideLayout74.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5.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88.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0.png"/><Relationship Id="rId1" Type="http://schemas.openxmlformats.org/officeDocument/2006/relationships/slideLayout" Target="../slideLayouts/slideLayout88.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8.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8.xml"/></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8.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88.xml"/></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8.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99.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99.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99.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99.xml"/><Relationship Id="rId4" Type="http://schemas.openxmlformats.org/officeDocument/2006/relationships/image" Target="../media/image70.jpe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4.png"/><Relationship Id="rId2" Type="http://schemas.openxmlformats.org/officeDocument/2006/relationships/image" Target="../media/image68.jpeg"/><Relationship Id="rId1" Type="http://schemas.openxmlformats.org/officeDocument/2006/relationships/slideLayout" Target="../slideLayouts/slideLayout99.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99.xml"/></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7.png"/><Relationship Id="rId1" Type="http://schemas.openxmlformats.org/officeDocument/2006/relationships/slideLayout" Target="../slideLayouts/slideLayout99.xml"/></Relationships>
</file>

<file path=ppt/slides/_rels/slide4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11.xml"/></Relationships>
</file>

<file path=ppt/slides/_rels/slide4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6.xml"/><Relationship Id="rId1" Type="http://schemas.openxmlformats.org/officeDocument/2006/relationships/slideLayout" Target="../slideLayouts/slideLayout49.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jpe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gif"/><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jpe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gif"/><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4.jpeg"/><Relationship Id="rId3" Type="http://schemas.openxmlformats.org/officeDocument/2006/relationships/image" Target="../media/image8.jpe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12.png"/><Relationship Id="rId2" Type="http://schemas.openxmlformats.org/officeDocument/2006/relationships/image" Target="../media/image7.png"/><Relationship Id="rId16"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10.png"/><Relationship Id="rId10" Type="http://schemas.openxmlformats.org/officeDocument/2006/relationships/image" Target="../media/image19.emf"/><Relationship Id="rId19" Type="http://schemas.openxmlformats.org/officeDocument/2006/relationships/image" Target="../media/image25.png"/><Relationship Id="rId4" Type="http://schemas.openxmlformats.org/officeDocument/2006/relationships/image" Target="../media/image13.gif"/><Relationship Id="rId9" Type="http://schemas.openxmlformats.org/officeDocument/2006/relationships/image" Target="../media/image18.png"/><Relationship Id="rId1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15827"/>
          <a:stretch/>
        </p:blipFill>
        <p:spPr>
          <a:xfrm>
            <a:off x="0" y="-11876"/>
            <a:ext cx="12192000" cy="6869875"/>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199" y="-77009"/>
            <a:ext cx="12398198" cy="7051015"/>
          </a:xfrm>
          <a:prstGeom prst="rect">
            <a:avLst/>
          </a:prstGeom>
        </p:spPr>
      </p:pic>
      <p:sp>
        <p:nvSpPr>
          <p:cNvPr id="4" name="Rectangle 3"/>
          <p:cNvSpPr/>
          <p:nvPr/>
        </p:nvSpPr>
        <p:spPr>
          <a:xfrm>
            <a:off x="6424448" y="263632"/>
            <a:ext cx="5557346" cy="1938992"/>
          </a:xfrm>
          <a:prstGeom prst="rect">
            <a:avLst/>
          </a:prstGeom>
          <a:noFill/>
        </p:spPr>
        <p:txBody>
          <a:bodyPr wrap="square">
            <a:spAutoFit/>
          </a:bodyPr>
          <a:lstStyle/>
          <a:p>
            <a:pPr lvl="0" algn="ctr"/>
            <a:r>
              <a:rPr lang="en-US" sz="4000" i="1" dirty="0">
                <a:solidFill>
                  <a:prstClr val="black"/>
                </a:solidFill>
              </a:rPr>
              <a:t>Large-scale biogeochemistry and plankton ecology in EBUS</a:t>
            </a:r>
            <a:endParaRPr kumimoji="0" lang="en-US" sz="4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8268376" y="3267105"/>
            <a:ext cx="3631845" cy="80021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Ryan Rykaczewski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University of South Carolina</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6341" y="5045179"/>
            <a:ext cx="1659546" cy="947324"/>
          </a:xfrm>
          <a:prstGeom prst="rect">
            <a:avLst/>
          </a:prstGeom>
        </p:spPr>
      </p:pic>
      <p:sp>
        <p:nvSpPr>
          <p:cNvPr id="3" name="AutoShape 6" descr="Image search results for &quot;nippon foundation logo&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6" name="Picture 2" descr="Image result for noaa">
            <a:extLst>
              <a:ext uri="{FF2B5EF4-FFF2-40B4-BE49-F238E27FC236}">
                <a16:creationId xmlns:a16="http://schemas.microsoft.com/office/drawing/2014/main" id="{AC184F3B-2A92-431B-AD25-8D09E99DBEA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85888" y="4909321"/>
            <a:ext cx="1106680" cy="1106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7381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31EBA667-AEA9-4C60-BEC3-C7DF0E189146}"/>
              </a:ext>
            </a:extLst>
          </p:cNvPr>
          <p:cNvSpPr>
            <a:spLocks noChangeArrowheads="1"/>
          </p:cNvSpPr>
          <p:nvPr/>
        </p:nvSpPr>
        <p:spPr bwMode="auto">
          <a:xfrm>
            <a:off x="0" y="0"/>
            <a:ext cx="12192000" cy="1143000"/>
          </a:xfrm>
          <a:prstGeom prst="rect">
            <a:avLst/>
          </a:prstGeom>
          <a:solidFill>
            <a:srgbClr val="1F497D">
              <a:lumMod val="75000"/>
            </a:srgbClr>
          </a:solidFill>
          <a:ln>
            <a:noFill/>
          </a:ln>
          <a:effectLst/>
        </p:spPr>
        <p:txBody>
          <a:bodyPr anchor="ctr"/>
          <a:lstStyle/>
          <a:p>
            <a:pPr marL="228600" marR="0" lvl="0" indent="0" algn="l" defTabSz="914400" rtl="0" eaLnBrk="1" fontAlgn="auto" latinLnBrk="0" hangingPunct="1">
              <a:lnSpc>
                <a:spcPct val="100000"/>
              </a:lnSpc>
              <a:spcBef>
                <a:spcPts val="0"/>
              </a:spcBef>
              <a:spcAft>
                <a:spcPts val="0"/>
              </a:spcAft>
              <a:buClrTx/>
              <a:buSzTx/>
              <a:buFontTx/>
              <a:buNone/>
              <a:tabLst>
                <a:tab pos="5149850" algn="l"/>
              </a:tabLst>
              <a:defRPr/>
            </a:pPr>
            <a:r>
              <a:rPr kumimoji="0" lang="en-US" sz="2800" b="0" i="1" u="none" strike="noStrike" kern="0" cap="none" spc="0" normalizeH="0" baseline="0" noProof="0" dirty="0">
                <a:ln>
                  <a:noFill/>
                </a:ln>
                <a:solidFill>
                  <a:srgbClr val="FFFF00"/>
                </a:solidFill>
                <a:effectLst/>
                <a:uLnTx/>
                <a:uFillTx/>
                <a:latin typeface="Calibri"/>
                <a:ea typeface="+mn-ea"/>
                <a:cs typeface="Arial"/>
              </a:rPr>
              <a:t>How do we get from the atmosphere and ocean physics to the fish (or fisheries)?</a:t>
            </a:r>
          </a:p>
        </p:txBody>
      </p:sp>
      <p:graphicFrame>
        <p:nvGraphicFramePr>
          <p:cNvPr id="5" name="Table 4">
            <a:extLst>
              <a:ext uri="{FF2B5EF4-FFF2-40B4-BE49-F238E27FC236}">
                <a16:creationId xmlns:a16="http://schemas.microsoft.com/office/drawing/2014/main" id="{8A536305-E1DD-459C-82E2-E1B7598FA50E}"/>
              </a:ext>
            </a:extLst>
          </p:cNvPr>
          <p:cNvGraphicFramePr>
            <a:graphicFrameLocks noGrp="1"/>
          </p:cNvGraphicFramePr>
          <p:nvPr>
            <p:extLst>
              <p:ext uri="{D42A27DB-BD31-4B8C-83A1-F6EECF244321}">
                <p14:modId xmlns:p14="http://schemas.microsoft.com/office/powerpoint/2010/main" val="2605516178"/>
              </p:ext>
            </p:extLst>
          </p:nvPr>
        </p:nvGraphicFramePr>
        <p:xfrm>
          <a:off x="1060704" y="1436173"/>
          <a:ext cx="10326624" cy="5044182"/>
        </p:xfrm>
        <a:graphic>
          <a:graphicData uri="http://schemas.openxmlformats.org/drawingml/2006/table">
            <a:tbl>
              <a:tblPr firstRow="1" bandRow="1"/>
              <a:tblGrid>
                <a:gridCol w="3581287">
                  <a:extLst>
                    <a:ext uri="{9D8B030D-6E8A-4147-A177-3AD203B41FA5}">
                      <a16:colId xmlns:a16="http://schemas.microsoft.com/office/drawing/2014/main" val="20000"/>
                    </a:ext>
                  </a:extLst>
                </a:gridCol>
                <a:gridCol w="3303129">
                  <a:extLst>
                    <a:ext uri="{9D8B030D-6E8A-4147-A177-3AD203B41FA5}">
                      <a16:colId xmlns:a16="http://schemas.microsoft.com/office/drawing/2014/main" val="20001"/>
                    </a:ext>
                  </a:extLst>
                </a:gridCol>
                <a:gridCol w="3442208">
                  <a:extLst>
                    <a:ext uri="{9D8B030D-6E8A-4147-A177-3AD203B41FA5}">
                      <a16:colId xmlns:a16="http://schemas.microsoft.com/office/drawing/2014/main" val="20002"/>
                    </a:ext>
                  </a:extLst>
                </a:gridCol>
              </a:tblGrid>
              <a:tr h="502834">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r>
                        <a:rPr lang="en-US" sz="2600" dirty="0"/>
                        <a:t>Element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r>
                        <a:rPr lang="en-US" sz="2600"/>
                        <a:t>Forms in Ocean</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r>
                        <a:rPr lang="en-US" sz="2600"/>
                        <a:t>Major Cellular Role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772811">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2600" dirty="0"/>
                        <a:t>Carbon</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2600"/>
                        <a:t>CO</a:t>
                      </a:r>
                      <a:r>
                        <a:rPr lang="en-US" sz="2600" baseline="-25000"/>
                        <a:t>2</a:t>
                      </a:r>
                      <a:r>
                        <a:rPr lang="en-US" sz="2600" baseline="0"/>
                        <a:t>, HCO</a:t>
                      </a:r>
                      <a:r>
                        <a:rPr lang="en-US" sz="2600" baseline="-25000"/>
                        <a:t>3</a:t>
                      </a:r>
                      <a:r>
                        <a:rPr lang="en-US" sz="2600" baseline="30000"/>
                        <a:t>-</a:t>
                      </a:r>
                      <a:r>
                        <a:rPr lang="en-US" sz="2600" baseline="0"/>
                        <a:t>, CO</a:t>
                      </a:r>
                      <a:r>
                        <a:rPr lang="en-US" sz="2600" baseline="-25000"/>
                        <a:t>3</a:t>
                      </a:r>
                      <a:r>
                        <a:rPr lang="en-US" sz="2600" baseline="30000"/>
                        <a:t>2-</a:t>
                      </a:r>
                      <a:endParaRPr lang="en-US" sz="26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2600"/>
                        <a:t>energy storage, structure,</a:t>
                      </a:r>
                      <a:r>
                        <a:rPr lang="en-US" sz="2600" baseline="0"/>
                        <a:t> everything</a:t>
                      </a:r>
                      <a:endParaRPr lang="en-US" sz="26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502834">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2600" dirty="0"/>
                        <a:t>Nitrogen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2600" dirty="0"/>
                        <a:t>NO</a:t>
                      </a:r>
                      <a:r>
                        <a:rPr lang="en-US" sz="2600" baseline="-25000" dirty="0"/>
                        <a:t>3</a:t>
                      </a:r>
                      <a:r>
                        <a:rPr lang="en-US" sz="2600" baseline="30000" dirty="0"/>
                        <a:t>-</a:t>
                      </a:r>
                      <a:r>
                        <a:rPr lang="en-US" sz="2600" baseline="0" dirty="0"/>
                        <a:t>, NO</a:t>
                      </a:r>
                      <a:r>
                        <a:rPr lang="en-US" sz="2600" baseline="-25000" dirty="0"/>
                        <a:t>2</a:t>
                      </a:r>
                      <a:r>
                        <a:rPr lang="en-US" sz="2600" baseline="30000" dirty="0"/>
                        <a:t>-</a:t>
                      </a:r>
                      <a:r>
                        <a:rPr lang="en-US" sz="2600" baseline="0" dirty="0"/>
                        <a:t>, NH</a:t>
                      </a:r>
                      <a:r>
                        <a:rPr lang="en-US" sz="2600" baseline="-25000" dirty="0"/>
                        <a:t>4</a:t>
                      </a:r>
                      <a:r>
                        <a:rPr lang="en-US" sz="2600" baseline="30000" dirty="0"/>
                        <a:t>+</a:t>
                      </a:r>
                      <a:endParaRPr lang="en-US" sz="2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2600" dirty="0"/>
                        <a:t>proteins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502834">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2600" dirty="0"/>
                        <a:t>Phosphorus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2600" dirty="0"/>
                        <a:t>PO</a:t>
                      </a:r>
                      <a:r>
                        <a:rPr lang="en-US" sz="2600" baseline="-25000" dirty="0"/>
                        <a:t>4</a:t>
                      </a:r>
                      <a:r>
                        <a:rPr lang="en-US" sz="2600" baseline="30000" dirty="0"/>
                        <a:t>3-</a:t>
                      </a:r>
                      <a:endParaRPr lang="en-US" sz="2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2600"/>
                        <a:t>nucleic</a:t>
                      </a:r>
                      <a:r>
                        <a:rPr lang="en-US" sz="2600" baseline="0"/>
                        <a:t> acids, membrane lipids</a:t>
                      </a:r>
                      <a:endParaRPr lang="en-US" sz="26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502834">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2600"/>
                        <a:t>Silicon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2600" dirty="0"/>
                        <a:t>Si(OH)</a:t>
                      </a:r>
                      <a:r>
                        <a:rPr lang="en-US" sz="2600" baseline="-25000" dirty="0"/>
                        <a:t>4</a:t>
                      </a:r>
                      <a:endParaRPr lang="en-US" sz="2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2600" dirty="0"/>
                        <a:t>diatom frustules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502834">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2600" dirty="0"/>
                        <a:t>Iron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2600"/>
                        <a:t>Fe(OH)</a:t>
                      </a:r>
                      <a:r>
                        <a:rPr lang="en-US" sz="2600" baseline="-25000"/>
                        <a:t>x</a:t>
                      </a:r>
                      <a:r>
                        <a:rPr lang="en-US" sz="2600" baseline="0"/>
                        <a:t>, Fe</a:t>
                      </a:r>
                      <a:r>
                        <a:rPr lang="en-US" sz="2600" baseline="-25000"/>
                        <a:t>org</a:t>
                      </a:r>
                      <a:endParaRPr lang="en-US" sz="26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2600" dirty="0"/>
                        <a:t>photosynthetic and</a:t>
                      </a:r>
                      <a:r>
                        <a:rPr lang="en-US" sz="2600" baseline="0" dirty="0"/>
                        <a:t> respiratory proteins</a:t>
                      </a:r>
                      <a:endParaRPr lang="en-US" sz="2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502834">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2600"/>
                        <a:t>Other metals: Zn, Co, Mn, Cu</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endParaRPr lang="en-US" sz="2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2600" dirty="0"/>
                        <a:t>various</a:t>
                      </a:r>
                      <a:r>
                        <a:rPr lang="en-US" sz="2600" baseline="0" dirty="0"/>
                        <a:t> proteins</a:t>
                      </a:r>
                      <a:endParaRPr lang="en-US" sz="2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bl>
          </a:graphicData>
        </a:graphic>
      </p:graphicFrame>
      <p:sp>
        <p:nvSpPr>
          <p:cNvPr id="7" name="TextBox 6">
            <a:extLst>
              <a:ext uri="{FF2B5EF4-FFF2-40B4-BE49-F238E27FC236}">
                <a16:creationId xmlns:a16="http://schemas.microsoft.com/office/drawing/2014/main" id="{5770C63C-3ED2-4280-AB0B-130D9AEE08FE}"/>
              </a:ext>
            </a:extLst>
          </p:cNvPr>
          <p:cNvSpPr txBox="1"/>
          <p:nvPr/>
        </p:nvSpPr>
        <p:spPr>
          <a:xfrm rot="19047539">
            <a:off x="2560719" y="3437695"/>
            <a:ext cx="2186128" cy="430887"/>
          </a:xfrm>
          <a:prstGeom prst="rect">
            <a:avLst/>
          </a:prstGeom>
          <a:solidFill>
            <a:srgbClr val="FFFF00"/>
          </a:solidFill>
        </p:spPr>
        <p:txBody>
          <a:bodyPr wrap="square" rtlCol="0">
            <a:spAutoFit/>
          </a:bodyPr>
          <a:lstStyle/>
          <a:p>
            <a:pPr algn="ctr">
              <a:defRPr/>
            </a:pPr>
            <a:r>
              <a:rPr lang="en-US" dirty="0">
                <a:solidFill>
                  <a:prstClr val="black"/>
                </a:solidFill>
                <a:latin typeface="Calibri"/>
                <a:cs typeface="Arial" panose="020B0604020202020204" pitchFamily="34" charset="0"/>
              </a:rPr>
              <a:t>“</a:t>
            </a:r>
            <a:r>
              <a:rPr lang="en-US" sz="2200" dirty="0">
                <a:solidFill>
                  <a:prstClr val="black"/>
                </a:solidFill>
                <a:latin typeface="Calibri"/>
                <a:cs typeface="Arial" panose="020B0604020202020204" pitchFamily="34" charset="0"/>
              </a:rPr>
              <a:t>macronutrients</a:t>
            </a:r>
            <a:r>
              <a:rPr lang="en-US" dirty="0">
                <a:solidFill>
                  <a:prstClr val="black"/>
                </a:solidFill>
                <a:latin typeface="Calibri"/>
                <a:cs typeface="Arial" panose="020B0604020202020204" pitchFamily="34" charset="0"/>
              </a:rPr>
              <a:t>”</a:t>
            </a:r>
          </a:p>
        </p:txBody>
      </p:sp>
      <p:sp>
        <p:nvSpPr>
          <p:cNvPr id="8" name="TextBox 7">
            <a:extLst>
              <a:ext uri="{FF2B5EF4-FFF2-40B4-BE49-F238E27FC236}">
                <a16:creationId xmlns:a16="http://schemas.microsoft.com/office/drawing/2014/main" id="{BC0DDD5B-D8B0-40F0-BEE9-126527BF50A0}"/>
              </a:ext>
            </a:extLst>
          </p:cNvPr>
          <p:cNvSpPr txBox="1"/>
          <p:nvPr/>
        </p:nvSpPr>
        <p:spPr>
          <a:xfrm rot="19047539">
            <a:off x="1283896" y="5248799"/>
            <a:ext cx="2232124" cy="430887"/>
          </a:xfrm>
          <a:prstGeom prst="rect">
            <a:avLst/>
          </a:prstGeom>
          <a:solidFill>
            <a:srgbClr val="FFFF00"/>
          </a:solidFill>
        </p:spPr>
        <p:txBody>
          <a:bodyPr wrap="square" rtlCol="0">
            <a:spAutoFit/>
          </a:bodyPr>
          <a:lstStyle/>
          <a:p>
            <a:pPr algn="ctr">
              <a:defRPr/>
            </a:pPr>
            <a:r>
              <a:rPr lang="en-US" sz="2200" dirty="0">
                <a:solidFill>
                  <a:prstClr val="black"/>
                </a:solidFill>
                <a:latin typeface="Calibri"/>
                <a:cs typeface="Arial" panose="020B0604020202020204" pitchFamily="34" charset="0"/>
              </a:rPr>
              <a:t>“micronutrients”</a:t>
            </a:r>
          </a:p>
        </p:txBody>
      </p:sp>
    </p:spTree>
    <p:extLst>
      <p:ext uri="{BB962C8B-B14F-4D97-AF65-F5344CB8AC3E}">
        <p14:creationId xmlns:p14="http://schemas.microsoft.com/office/powerpoint/2010/main" val="1308448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31EBA667-AEA9-4C60-BEC3-C7DF0E189146}"/>
              </a:ext>
            </a:extLst>
          </p:cNvPr>
          <p:cNvSpPr>
            <a:spLocks noChangeArrowheads="1"/>
          </p:cNvSpPr>
          <p:nvPr/>
        </p:nvSpPr>
        <p:spPr bwMode="auto">
          <a:xfrm>
            <a:off x="0" y="0"/>
            <a:ext cx="12192000" cy="1143000"/>
          </a:xfrm>
          <a:prstGeom prst="rect">
            <a:avLst/>
          </a:prstGeom>
          <a:solidFill>
            <a:srgbClr val="1F497D">
              <a:lumMod val="75000"/>
            </a:srgbClr>
          </a:solidFill>
          <a:ln>
            <a:noFill/>
          </a:ln>
          <a:effectLst/>
        </p:spPr>
        <p:txBody>
          <a:bodyPr anchor="ctr"/>
          <a:lstStyle/>
          <a:p>
            <a:pPr marL="228600" marR="0" lvl="0" indent="0" algn="l" defTabSz="914400" rtl="0" eaLnBrk="1" fontAlgn="auto" latinLnBrk="0" hangingPunct="1">
              <a:lnSpc>
                <a:spcPct val="100000"/>
              </a:lnSpc>
              <a:spcBef>
                <a:spcPts val="0"/>
              </a:spcBef>
              <a:spcAft>
                <a:spcPts val="0"/>
              </a:spcAft>
              <a:buClrTx/>
              <a:buSzTx/>
              <a:buFontTx/>
              <a:buNone/>
              <a:tabLst>
                <a:tab pos="5149850" algn="l"/>
              </a:tabLst>
              <a:defRPr/>
            </a:pPr>
            <a:r>
              <a:rPr kumimoji="0" lang="en-US" sz="2800" b="0" i="1" u="none" strike="noStrike" kern="0" cap="none" spc="0" normalizeH="0" baseline="0" noProof="0" dirty="0">
                <a:ln>
                  <a:noFill/>
                </a:ln>
                <a:solidFill>
                  <a:srgbClr val="FFFF00"/>
                </a:solidFill>
                <a:effectLst/>
                <a:uLnTx/>
                <a:uFillTx/>
                <a:latin typeface="Calibri"/>
                <a:ea typeface="+mn-ea"/>
                <a:cs typeface="Arial"/>
              </a:rPr>
              <a:t>Nitrogen (and</a:t>
            </a:r>
            <a:r>
              <a:rPr kumimoji="0" lang="en-US" sz="2800" b="0" i="1" u="none" strike="noStrike" kern="0" cap="none" spc="0" normalizeH="0" noProof="0" dirty="0">
                <a:ln>
                  <a:noFill/>
                </a:ln>
                <a:solidFill>
                  <a:srgbClr val="FFFF00"/>
                </a:solidFill>
                <a:effectLst/>
                <a:uLnTx/>
                <a:uFillTx/>
                <a:latin typeface="Calibri"/>
                <a:ea typeface="+mn-ea"/>
                <a:cs typeface="Arial"/>
              </a:rPr>
              <a:t> specifically nitrate) gets the most attention, at least classically…</a:t>
            </a:r>
            <a:endParaRPr kumimoji="0" lang="en-US" sz="2800" b="0" i="1" u="none" strike="noStrike" kern="0" cap="none" spc="0" normalizeH="0" baseline="0" noProof="0" dirty="0">
              <a:ln>
                <a:noFill/>
              </a:ln>
              <a:solidFill>
                <a:srgbClr val="FFFF00"/>
              </a:solidFill>
              <a:effectLst/>
              <a:uLnTx/>
              <a:uFillTx/>
              <a:latin typeface="Calibri"/>
              <a:ea typeface="+mn-ea"/>
              <a:cs typeface="Arial"/>
            </a:endParaRPr>
          </a:p>
        </p:txBody>
      </p:sp>
      <p:sp>
        <p:nvSpPr>
          <p:cNvPr id="9" name="Text Box 10">
            <a:extLst>
              <a:ext uri="{FF2B5EF4-FFF2-40B4-BE49-F238E27FC236}">
                <a16:creationId xmlns:a16="http://schemas.microsoft.com/office/drawing/2014/main" id="{60975D08-8F60-4851-98D3-AFFB62D14C27}"/>
              </a:ext>
            </a:extLst>
          </p:cNvPr>
          <p:cNvSpPr txBox="1">
            <a:spLocks noChangeArrowheads="1"/>
          </p:cNvSpPr>
          <p:nvPr/>
        </p:nvSpPr>
        <p:spPr bwMode="auto">
          <a:xfrm>
            <a:off x="541421" y="1295401"/>
            <a:ext cx="792415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858838">
              <a:defRPr>
                <a:solidFill>
                  <a:schemeClr val="tx1"/>
                </a:solidFill>
                <a:latin typeface="Arial" charset="0"/>
              </a:defRPr>
            </a:lvl2pPr>
            <a:lvl3pPr marL="973138">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lvl="0">
              <a:defRPr/>
            </a:pPr>
            <a:r>
              <a:rPr lang="en-US" sz="2400" u="sng" dirty="0">
                <a:solidFill>
                  <a:prstClr val="black"/>
                </a:solidFill>
              </a:rPr>
              <a:t>Nitrogen</a:t>
            </a:r>
          </a:p>
          <a:p>
            <a:pPr marL="688975" lvl="1" indent="-342900">
              <a:buFont typeface="Arial" panose="020B0604020202020204" pitchFamily="34" charset="0"/>
              <a:buChar char="•"/>
              <a:defRPr/>
            </a:pPr>
            <a:r>
              <a:rPr lang="en-US" sz="2400" dirty="0">
                <a:solidFill>
                  <a:prstClr val="black"/>
                </a:solidFill>
              </a:rPr>
              <a:t>Nitrogen is a fundamental constituent of proteins, nucleic acids, enzymes, cofactors.</a:t>
            </a:r>
          </a:p>
        </p:txBody>
      </p:sp>
      <p:pic>
        <p:nvPicPr>
          <p:cNvPr id="2050" name="Picture 2" descr="https://upload.wikimedia.org/wikipedia/commons/thumb/4/4c/DNA_Structure%2BKey%2BLabelled.pn_NoBB.png/340px-DNA_Structure%2BKey%2BLabelled.pn_NoBB.png">
            <a:extLst>
              <a:ext uri="{FF2B5EF4-FFF2-40B4-BE49-F238E27FC236}">
                <a16:creationId xmlns:a16="http://schemas.microsoft.com/office/drawing/2014/main" id="{16A333BC-F30C-4854-A5B7-622EE1AFC8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6540" y="2163974"/>
            <a:ext cx="4502535" cy="4396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69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31EBA667-AEA9-4C60-BEC3-C7DF0E189146}"/>
              </a:ext>
            </a:extLst>
          </p:cNvPr>
          <p:cNvSpPr>
            <a:spLocks noChangeArrowheads="1"/>
          </p:cNvSpPr>
          <p:nvPr/>
        </p:nvSpPr>
        <p:spPr bwMode="auto">
          <a:xfrm>
            <a:off x="0" y="0"/>
            <a:ext cx="12192000" cy="1143000"/>
          </a:xfrm>
          <a:prstGeom prst="rect">
            <a:avLst/>
          </a:prstGeom>
          <a:solidFill>
            <a:srgbClr val="1F497D">
              <a:lumMod val="75000"/>
            </a:srgbClr>
          </a:solidFill>
          <a:ln>
            <a:noFill/>
          </a:ln>
          <a:effectLst/>
        </p:spPr>
        <p:txBody>
          <a:bodyPr anchor="ctr"/>
          <a:lstStyle/>
          <a:p>
            <a:pPr marL="228600" marR="0" lvl="0" indent="0" algn="l" defTabSz="914400" rtl="0" eaLnBrk="1" fontAlgn="auto" latinLnBrk="0" hangingPunct="1">
              <a:lnSpc>
                <a:spcPct val="100000"/>
              </a:lnSpc>
              <a:spcBef>
                <a:spcPts val="0"/>
              </a:spcBef>
              <a:spcAft>
                <a:spcPts val="0"/>
              </a:spcAft>
              <a:buClrTx/>
              <a:buSzTx/>
              <a:buFontTx/>
              <a:buNone/>
              <a:tabLst>
                <a:tab pos="5149850" algn="l"/>
              </a:tabLst>
              <a:defRPr/>
            </a:pPr>
            <a:r>
              <a:rPr kumimoji="0" lang="en-US" sz="2800" b="0" i="1" u="none" strike="noStrike" kern="0" cap="none" spc="0" normalizeH="0" baseline="0" noProof="0" dirty="0">
                <a:ln>
                  <a:noFill/>
                </a:ln>
                <a:solidFill>
                  <a:srgbClr val="FFFF00"/>
                </a:solidFill>
                <a:effectLst/>
                <a:uLnTx/>
                <a:uFillTx/>
                <a:latin typeface="Calibri"/>
                <a:ea typeface="+mn-ea"/>
                <a:cs typeface="Arial"/>
              </a:rPr>
              <a:t>Nitrogen (and</a:t>
            </a:r>
            <a:r>
              <a:rPr kumimoji="0" lang="en-US" sz="2800" b="0" i="1" u="none" strike="noStrike" kern="0" cap="none" spc="0" normalizeH="0" noProof="0" dirty="0">
                <a:ln>
                  <a:noFill/>
                </a:ln>
                <a:solidFill>
                  <a:srgbClr val="FFFF00"/>
                </a:solidFill>
                <a:effectLst/>
                <a:uLnTx/>
                <a:uFillTx/>
                <a:latin typeface="Calibri"/>
                <a:ea typeface="+mn-ea"/>
                <a:cs typeface="Arial"/>
              </a:rPr>
              <a:t> specifically nitrate) gets the most attention, at least classically…</a:t>
            </a:r>
            <a:endParaRPr kumimoji="0" lang="en-US" sz="2800" b="0" i="1" u="none" strike="noStrike" kern="0" cap="none" spc="0" normalizeH="0" baseline="0" noProof="0" dirty="0">
              <a:ln>
                <a:noFill/>
              </a:ln>
              <a:solidFill>
                <a:srgbClr val="FFFF00"/>
              </a:solidFill>
              <a:effectLst/>
              <a:uLnTx/>
              <a:uFillTx/>
              <a:latin typeface="Calibri"/>
              <a:ea typeface="+mn-ea"/>
              <a:cs typeface="Arial"/>
            </a:endParaRPr>
          </a:p>
        </p:txBody>
      </p:sp>
      <p:sp>
        <p:nvSpPr>
          <p:cNvPr id="9" name="Text Box 10">
            <a:extLst>
              <a:ext uri="{FF2B5EF4-FFF2-40B4-BE49-F238E27FC236}">
                <a16:creationId xmlns:a16="http://schemas.microsoft.com/office/drawing/2014/main" id="{60975D08-8F60-4851-98D3-AFFB62D14C27}"/>
              </a:ext>
            </a:extLst>
          </p:cNvPr>
          <p:cNvSpPr txBox="1">
            <a:spLocks noChangeArrowheads="1"/>
          </p:cNvSpPr>
          <p:nvPr/>
        </p:nvSpPr>
        <p:spPr bwMode="auto">
          <a:xfrm>
            <a:off x="541421" y="1295401"/>
            <a:ext cx="7924153"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858838">
              <a:defRPr>
                <a:solidFill>
                  <a:schemeClr val="tx1"/>
                </a:solidFill>
                <a:latin typeface="Arial" charset="0"/>
              </a:defRPr>
            </a:lvl2pPr>
            <a:lvl3pPr marL="973138">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lvl="0">
              <a:defRPr/>
            </a:pPr>
            <a:r>
              <a:rPr lang="en-US" sz="2400" u="sng" dirty="0">
                <a:solidFill>
                  <a:prstClr val="black"/>
                </a:solidFill>
              </a:rPr>
              <a:t>Nitrogen</a:t>
            </a:r>
          </a:p>
          <a:p>
            <a:pPr marL="688975" lvl="1" indent="-342900">
              <a:buFont typeface="Arial" panose="020B0604020202020204" pitchFamily="34" charset="0"/>
              <a:buChar char="•"/>
              <a:defRPr/>
            </a:pPr>
            <a:r>
              <a:rPr lang="en-US" sz="2400" dirty="0">
                <a:solidFill>
                  <a:prstClr val="black"/>
                </a:solidFill>
              </a:rPr>
              <a:t>Nitrogen is a fundamental constituent of proteins, nucleic acids, enzymes, cofactors.</a:t>
            </a:r>
          </a:p>
          <a:p>
            <a:pPr marL="688975" lvl="1" indent="-342900">
              <a:buFont typeface="Arial" panose="020B0604020202020204" pitchFamily="34" charset="0"/>
              <a:buChar char="•"/>
              <a:defRPr/>
            </a:pPr>
            <a:endParaRPr lang="en-US" sz="2400" dirty="0">
              <a:solidFill>
                <a:prstClr val="black"/>
              </a:solidFill>
            </a:endParaRPr>
          </a:p>
          <a:p>
            <a:pPr marL="688975" lvl="1" indent="-342900">
              <a:buFont typeface="Arial" panose="020B0604020202020204" pitchFamily="34" charset="0"/>
              <a:buChar char="•"/>
              <a:defRPr/>
            </a:pPr>
            <a:r>
              <a:rPr lang="en-US" sz="2400" dirty="0">
                <a:solidFill>
                  <a:prstClr val="black"/>
                </a:solidFill>
              </a:rPr>
              <a:t>Nitrogen limits phytoplankton growth in much of the ocean (rate of demand often exceeds rate of supply).</a:t>
            </a:r>
          </a:p>
        </p:txBody>
      </p:sp>
      <p:pic>
        <p:nvPicPr>
          <p:cNvPr id="5" name="Picture 2" descr="File:Minimum-Tonne.svg">
            <a:extLst>
              <a:ext uri="{FF2B5EF4-FFF2-40B4-BE49-F238E27FC236}">
                <a16:creationId xmlns:a16="http://schemas.microsoft.com/office/drawing/2014/main" id="{81606F42-44F8-4EFA-83B7-80B3D62EC6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5574" y="3730160"/>
            <a:ext cx="2895600" cy="26484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D0FC6E1-6D36-4A98-A21A-88CABA934DB1}"/>
              </a:ext>
            </a:extLst>
          </p:cNvPr>
          <p:cNvSpPr/>
          <p:nvPr/>
        </p:nvSpPr>
        <p:spPr>
          <a:xfrm>
            <a:off x="1682496" y="4161816"/>
            <a:ext cx="7376160" cy="1785104"/>
          </a:xfrm>
          <a:prstGeom prst="rect">
            <a:avLst/>
          </a:prstGeom>
        </p:spPr>
        <p:txBody>
          <a:bodyPr wrap="square">
            <a:spAutoFit/>
          </a:bodyPr>
          <a:lstStyle/>
          <a:p>
            <a:r>
              <a:rPr lang="en-US" sz="2200" i="1" dirty="0">
                <a:solidFill>
                  <a:srgbClr val="7030A0"/>
                </a:solidFill>
              </a:rPr>
              <a:t>Growth is controlled not by the total amount of resources available, but by the scarcest resource. </a:t>
            </a:r>
          </a:p>
          <a:p>
            <a:endParaRPr lang="en-US" sz="2200" i="1" dirty="0">
              <a:solidFill>
                <a:srgbClr val="7030A0"/>
              </a:solidFill>
            </a:endParaRPr>
          </a:p>
          <a:p>
            <a:r>
              <a:rPr lang="en-US" sz="2200" i="1" dirty="0">
                <a:solidFill>
                  <a:srgbClr val="7030A0"/>
                </a:solidFill>
              </a:rPr>
              <a:t>Further, it is not the amount of a resource that needs to be considered, but rather the demand relative to the supply.</a:t>
            </a:r>
          </a:p>
        </p:txBody>
      </p:sp>
    </p:spTree>
    <p:extLst>
      <p:ext uri="{BB962C8B-B14F-4D97-AF65-F5344CB8AC3E}">
        <p14:creationId xmlns:p14="http://schemas.microsoft.com/office/powerpoint/2010/main" val="2230220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31EBA667-AEA9-4C60-BEC3-C7DF0E189146}"/>
              </a:ext>
            </a:extLst>
          </p:cNvPr>
          <p:cNvSpPr>
            <a:spLocks noChangeArrowheads="1"/>
          </p:cNvSpPr>
          <p:nvPr/>
        </p:nvSpPr>
        <p:spPr bwMode="auto">
          <a:xfrm>
            <a:off x="0" y="0"/>
            <a:ext cx="12192000" cy="1143000"/>
          </a:xfrm>
          <a:prstGeom prst="rect">
            <a:avLst/>
          </a:prstGeom>
          <a:solidFill>
            <a:srgbClr val="1F497D">
              <a:lumMod val="75000"/>
            </a:srgbClr>
          </a:solidFill>
          <a:ln>
            <a:noFill/>
          </a:ln>
          <a:effectLst/>
        </p:spPr>
        <p:txBody>
          <a:bodyPr anchor="ctr"/>
          <a:lstStyle/>
          <a:p>
            <a:pPr marL="228600" marR="0" lvl="0" indent="0" algn="l" defTabSz="914400" rtl="0" eaLnBrk="1" fontAlgn="auto" latinLnBrk="0" hangingPunct="1">
              <a:lnSpc>
                <a:spcPct val="100000"/>
              </a:lnSpc>
              <a:spcBef>
                <a:spcPts val="0"/>
              </a:spcBef>
              <a:spcAft>
                <a:spcPts val="0"/>
              </a:spcAft>
              <a:buClrTx/>
              <a:buSzTx/>
              <a:buFontTx/>
              <a:buNone/>
              <a:tabLst>
                <a:tab pos="5149850" algn="l"/>
              </a:tabLst>
              <a:defRPr/>
            </a:pPr>
            <a:r>
              <a:rPr kumimoji="0" lang="en-US" sz="2800" b="0" i="1" u="none" strike="noStrike" kern="0" cap="none" spc="0" normalizeH="0" baseline="0" noProof="0" dirty="0">
                <a:ln>
                  <a:noFill/>
                </a:ln>
                <a:solidFill>
                  <a:srgbClr val="FFFF00"/>
                </a:solidFill>
                <a:effectLst/>
                <a:uLnTx/>
                <a:uFillTx/>
                <a:latin typeface="Calibri"/>
                <a:ea typeface="+mn-ea"/>
                <a:cs typeface="Arial"/>
              </a:rPr>
              <a:t>Nitrogen (and</a:t>
            </a:r>
            <a:r>
              <a:rPr kumimoji="0" lang="en-US" sz="2800" b="0" i="1" u="none" strike="noStrike" kern="0" cap="none" spc="0" normalizeH="0" noProof="0" dirty="0">
                <a:ln>
                  <a:noFill/>
                </a:ln>
                <a:solidFill>
                  <a:srgbClr val="FFFF00"/>
                </a:solidFill>
                <a:effectLst/>
                <a:uLnTx/>
                <a:uFillTx/>
                <a:latin typeface="Calibri"/>
                <a:ea typeface="+mn-ea"/>
                <a:cs typeface="Arial"/>
              </a:rPr>
              <a:t> specifically nitrate) gets the most attention, at least classically…</a:t>
            </a:r>
            <a:endParaRPr kumimoji="0" lang="en-US" sz="2800" b="0" i="1" u="none" strike="noStrike" kern="0" cap="none" spc="0" normalizeH="0" baseline="0" noProof="0" dirty="0">
              <a:ln>
                <a:noFill/>
              </a:ln>
              <a:solidFill>
                <a:srgbClr val="FFFF00"/>
              </a:solidFill>
              <a:effectLst/>
              <a:uLnTx/>
              <a:uFillTx/>
              <a:latin typeface="Calibri"/>
              <a:ea typeface="+mn-ea"/>
              <a:cs typeface="Arial"/>
            </a:endParaRPr>
          </a:p>
        </p:txBody>
      </p:sp>
      <p:sp>
        <p:nvSpPr>
          <p:cNvPr id="9" name="Text Box 10">
            <a:extLst>
              <a:ext uri="{FF2B5EF4-FFF2-40B4-BE49-F238E27FC236}">
                <a16:creationId xmlns:a16="http://schemas.microsoft.com/office/drawing/2014/main" id="{60975D08-8F60-4851-98D3-AFFB62D14C27}"/>
              </a:ext>
            </a:extLst>
          </p:cNvPr>
          <p:cNvSpPr txBox="1">
            <a:spLocks noChangeArrowheads="1"/>
          </p:cNvSpPr>
          <p:nvPr/>
        </p:nvSpPr>
        <p:spPr bwMode="auto">
          <a:xfrm>
            <a:off x="541421" y="1295401"/>
            <a:ext cx="7924153"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858838">
              <a:defRPr>
                <a:solidFill>
                  <a:schemeClr val="tx1"/>
                </a:solidFill>
                <a:latin typeface="Arial" charset="0"/>
              </a:defRPr>
            </a:lvl2pPr>
            <a:lvl3pPr marL="973138">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lvl="0">
              <a:defRPr/>
            </a:pPr>
            <a:r>
              <a:rPr lang="en-US" sz="2400" u="sng" dirty="0">
                <a:solidFill>
                  <a:prstClr val="black"/>
                </a:solidFill>
              </a:rPr>
              <a:t>Nitrogen</a:t>
            </a:r>
          </a:p>
          <a:p>
            <a:pPr marL="688975" lvl="1" indent="-342900">
              <a:buFont typeface="Arial" panose="020B0604020202020204" pitchFamily="34" charset="0"/>
              <a:buChar char="•"/>
              <a:defRPr/>
            </a:pPr>
            <a:r>
              <a:rPr lang="en-US" sz="2400" dirty="0">
                <a:solidFill>
                  <a:prstClr val="black"/>
                </a:solidFill>
              </a:rPr>
              <a:t>Nitrogen is a fundamental constituent of proteins, nucleic acids, enzymes, cofactors.</a:t>
            </a:r>
          </a:p>
          <a:p>
            <a:pPr marL="688975" lvl="1" indent="-342900">
              <a:buFont typeface="Arial" panose="020B0604020202020204" pitchFamily="34" charset="0"/>
              <a:buChar char="•"/>
              <a:defRPr/>
            </a:pPr>
            <a:endParaRPr lang="en-US" sz="2400" dirty="0">
              <a:solidFill>
                <a:prstClr val="black"/>
              </a:solidFill>
            </a:endParaRPr>
          </a:p>
          <a:p>
            <a:pPr marL="688975" lvl="1" indent="-342900">
              <a:buFont typeface="Arial" panose="020B0604020202020204" pitchFamily="34" charset="0"/>
              <a:buChar char="•"/>
              <a:defRPr/>
            </a:pPr>
            <a:r>
              <a:rPr lang="en-US" sz="2400" dirty="0">
                <a:solidFill>
                  <a:prstClr val="black"/>
                </a:solidFill>
              </a:rPr>
              <a:t>Nitrogen limits phytoplankton growth in much of the ocean (rate of demand often exceeds rate of supply).</a:t>
            </a:r>
          </a:p>
          <a:p>
            <a:pPr marL="688975" lvl="1" indent="-342900">
              <a:buFont typeface="Arial" panose="020B0604020202020204" pitchFamily="34" charset="0"/>
              <a:buChar char="•"/>
              <a:defRPr/>
            </a:pPr>
            <a:endParaRPr lang="en-US" sz="2400" dirty="0">
              <a:solidFill>
                <a:prstClr val="black"/>
              </a:solidFill>
            </a:endParaRPr>
          </a:p>
          <a:p>
            <a:pPr marL="688975" lvl="1" indent="-342900">
              <a:buFont typeface="Arial" panose="020B0604020202020204" pitchFamily="34" charset="0"/>
              <a:buChar char="•"/>
              <a:defRPr/>
            </a:pPr>
            <a:r>
              <a:rPr lang="en-US" sz="2400" dirty="0">
                <a:solidFill>
                  <a:prstClr val="black"/>
                </a:solidFill>
              </a:rPr>
              <a:t>Phytoplankton grow mainly on nitrate and ammonium (ammonium is energetically favored, but most have the capacity to take up nitrate as well).</a:t>
            </a:r>
          </a:p>
        </p:txBody>
      </p:sp>
      <p:pic>
        <p:nvPicPr>
          <p:cNvPr id="12" name="Picture 2" descr="File:Electron shell 007 Nitrogen (diatomic nonmetal) - no label.svg">
            <a:extLst>
              <a:ext uri="{FF2B5EF4-FFF2-40B4-BE49-F238E27FC236}">
                <a16:creationId xmlns:a16="http://schemas.microsoft.com/office/drawing/2014/main" id="{6E2C6B07-7558-41E4-AD07-F238A20CB4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3034" y="1392980"/>
            <a:ext cx="1996598" cy="1996598"/>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2" descr="Image result for ammonium">
            <a:extLst>
              <a:ext uri="{FF2B5EF4-FFF2-40B4-BE49-F238E27FC236}">
                <a16:creationId xmlns:a16="http://schemas.microsoft.com/office/drawing/2014/main" id="{DE3A38C2-2EEB-48F0-AB9B-EE788305C0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3764" y="3391182"/>
            <a:ext cx="1240453" cy="9964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 result for nitrate">
            <a:extLst>
              <a:ext uri="{FF2B5EF4-FFF2-40B4-BE49-F238E27FC236}">
                <a16:creationId xmlns:a16="http://schemas.microsoft.com/office/drawing/2014/main" id="{8F187BBF-A861-4009-9F4F-90FA3F3004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88945" y="4315700"/>
            <a:ext cx="1201373" cy="85360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Image result for nitrite">
            <a:extLst>
              <a:ext uri="{FF2B5EF4-FFF2-40B4-BE49-F238E27FC236}">
                <a16:creationId xmlns:a16="http://schemas.microsoft.com/office/drawing/2014/main" id="{29F3BE50-94D2-4E4B-9193-3213395841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99875" y="3560428"/>
            <a:ext cx="1201373" cy="5576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Image result for nitrous oxide">
            <a:extLst>
              <a:ext uri="{FF2B5EF4-FFF2-40B4-BE49-F238E27FC236}">
                <a16:creationId xmlns:a16="http://schemas.microsoft.com/office/drawing/2014/main" id="{665736AD-356B-417B-95B9-7F382A5FE8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51119" y="4059679"/>
            <a:ext cx="2030207" cy="1896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513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31EBA667-AEA9-4C60-BEC3-C7DF0E189146}"/>
              </a:ext>
            </a:extLst>
          </p:cNvPr>
          <p:cNvSpPr>
            <a:spLocks noChangeArrowheads="1"/>
          </p:cNvSpPr>
          <p:nvPr/>
        </p:nvSpPr>
        <p:spPr bwMode="auto">
          <a:xfrm>
            <a:off x="0" y="0"/>
            <a:ext cx="12192000" cy="1143000"/>
          </a:xfrm>
          <a:prstGeom prst="rect">
            <a:avLst/>
          </a:prstGeom>
          <a:solidFill>
            <a:srgbClr val="1F497D">
              <a:lumMod val="75000"/>
            </a:srgbClr>
          </a:solidFill>
          <a:ln>
            <a:noFill/>
          </a:ln>
          <a:effectLst/>
        </p:spPr>
        <p:txBody>
          <a:bodyPr anchor="ctr"/>
          <a:lstStyle/>
          <a:p>
            <a:pPr marL="228600" marR="0" lvl="0" indent="0" algn="l" defTabSz="914400" rtl="0" eaLnBrk="1" fontAlgn="auto" latinLnBrk="0" hangingPunct="1">
              <a:lnSpc>
                <a:spcPct val="100000"/>
              </a:lnSpc>
              <a:spcBef>
                <a:spcPts val="0"/>
              </a:spcBef>
              <a:spcAft>
                <a:spcPts val="0"/>
              </a:spcAft>
              <a:buClrTx/>
              <a:buSzTx/>
              <a:buFontTx/>
              <a:buNone/>
              <a:tabLst>
                <a:tab pos="5149850" algn="l"/>
              </a:tabLst>
              <a:defRPr/>
            </a:pPr>
            <a:r>
              <a:rPr kumimoji="0" lang="en-US" sz="2800" b="0" i="1" u="none" strike="noStrike" kern="0" cap="none" spc="0" normalizeH="0" baseline="0" noProof="0" dirty="0">
                <a:ln>
                  <a:noFill/>
                </a:ln>
                <a:solidFill>
                  <a:srgbClr val="FFFF00"/>
                </a:solidFill>
                <a:effectLst/>
                <a:uLnTx/>
                <a:uFillTx/>
                <a:latin typeface="Calibri"/>
                <a:ea typeface="+mn-ea"/>
                <a:cs typeface="Arial"/>
              </a:rPr>
              <a:t>Nitrogen (and</a:t>
            </a:r>
            <a:r>
              <a:rPr kumimoji="0" lang="en-US" sz="2800" b="0" i="1" u="none" strike="noStrike" kern="0" cap="none" spc="0" normalizeH="0" noProof="0" dirty="0">
                <a:ln>
                  <a:noFill/>
                </a:ln>
                <a:solidFill>
                  <a:srgbClr val="FFFF00"/>
                </a:solidFill>
                <a:effectLst/>
                <a:uLnTx/>
                <a:uFillTx/>
                <a:latin typeface="Calibri"/>
                <a:ea typeface="+mn-ea"/>
                <a:cs typeface="Arial"/>
              </a:rPr>
              <a:t> specifically nitrate) gets the most attention, at least classically…</a:t>
            </a:r>
            <a:endParaRPr kumimoji="0" lang="en-US" sz="2800" b="0" i="1" u="none" strike="noStrike" kern="0" cap="none" spc="0" normalizeH="0" baseline="0" noProof="0" dirty="0">
              <a:ln>
                <a:noFill/>
              </a:ln>
              <a:solidFill>
                <a:srgbClr val="FFFF00"/>
              </a:solidFill>
              <a:effectLst/>
              <a:uLnTx/>
              <a:uFillTx/>
              <a:latin typeface="Calibri"/>
              <a:ea typeface="+mn-ea"/>
              <a:cs typeface="Arial"/>
            </a:endParaRPr>
          </a:p>
        </p:txBody>
      </p:sp>
      <p:sp>
        <p:nvSpPr>
          <p:cNvPr id="9" name="Text Box 10">
            <a:extLst>
              <a:ext uri="{FF2B5EF4-FFF2-40B4-BE49-F238E27FC236}">
                <a16:creationId xmlns:a16="http://schemas.microsoft.com/office/drawing/2014/main" id="{60975D08-8F60-4851-98D3-AFFB62D14C27}"/>
              </a:ext>
            </a:extLst>
          </p:cNvPr>
          <p:cNvSpPr txBox="1">
            <a:spLocks noChangeArrowheads="1"/>
          </p:cNvSpPr>
          <p:nvPr/>
        </p:nvSpPr>
        <p:spPr bwMode="auto">
          <a:xfrm>
            <a:off x="541421" y="1295401"/>
            <a:ext cx="7924153"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858838">
              <a:defRPr>
                <a:solidFill>
                  <a:schemeClr val="tx1"/>
                </a:solidFill>
                <a:latin typeface="Arial" charset="0"/>
              </a:defRPr>
            </a:lvl2pPr>
            <a:lvl3pPr marL="973138">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lvl="0">
              <a:defRPr/>
            </a:pPr>
            <a:r>
              <a:rPr lang="en-US" sz="2400" u="sng" dirty="0">
                <a:solidFill>
                  <a:prstClr val="black"/>
                </a:solidFill>
              </a:rPr>
              <a:t>Nitrogen</a:t>
            </a:r>
          </a:p>
          <a:p>
            <a:pPr marL="688975" lvl="1" indent="-342900">
              <a:buFont typeface="Arial" panose="020B0604020202020204" pitchFamily="34" charset="0"/>
              <a:buChar char="•"/>
              <a:defRPr/>
            </a:pPr>
            <a:r>
              <a:rPr lang="en-US" sz="2400" dirty="0">
                <a:solidFill>
                  <a:prstClr val="black"/>
                </a:solidFill>
              </a:rPr>
              <a:t>Nitrogen is a fundamental constituent of proteins, nucleic acids, enzymes, cofactors.</a:t>
            </a:r>
          </a:p>
          <a:p>
            <a:pPr marL="688975" lvl="1" indent="-342900">
              <a:buFont typeface="Arial" panose="020B0604020202020204" pitchFamily="34" charset="0"/>
              <a:buChar char="•"/>
              <a:defRPr/>
            </a:pPr>
            <a:endParaRPr lang="en-US" sz="2400" dirty="0">
              <a:solidFill>
                <a:prstClr val="black"/>
              </a:solidFill>
            </a:endParaRPr>
          </a:p>
          <a:p>
            <a:pPr marL="688975" lvl="1" indent="-342900">
              <a:buFont typeface="Arial" panose="020B0604020202020204" pitchFamily="34" charset="0"/>
              <a:buChar char="•"/>
              <a:defRPr/>
            </a:pPr>
            <a:r>
              <a:rPr lang="en-US" sz="2400" dirty="0">
                <a:solidFill>
                  <a:prstClr val="black"/>
                </a:solidFill>
              </a:rPr>
              <a:t>Nitrogen limits phytoplankton growth in much of the ocean (rate of demand often exceeds rate of supply).</a:t>
            </a:r>
          </a:p>
          <a:p>
            <a:pPr marL="346075" lvl="1">
              <a:defRPr/>
            </a:pPr>
            <a:endParaRPr lang="en-US" sz="2400" dirty="0">
              <a:solidFill>
                <a:prstClr val="black"/>
              </a:solidFill>
            </a:endParaRPr>
          </a:p>
          <a:p>
            <a:pPr marL="688975" lvl="1" indent="-342900">
              <a:buFont typeface="Arial" panose="020B0604020202020204" pitchFamily="34" charset="0"/>
              <a:buChar char="•"/>
              <a:defRPr/>
            </a:pPr>
            <a:r>
              <a:rPr lang="en-US" sz="2400" dirty="0">
                <a:solidFill>
                  <a:prstClr val="black"/>
                </a:solidFill>
              </a:rPr>
              <a:t>Phytoplankton grow mainly on nitrate and ammonium (ammonium is energetically favored, but most have the capacity to take up nitrate as well).</a:t>
            </a:r>
          </a:p>
          <a:p>
            <a:pPr marL="688975" lvl="1" indent="-342900">
              <a:buFont typeface="Arial" panose="020B0604020202020204" pitchFamily="34" charset="0"/>
              <a:buChar char="•"/>
              <a:defRPr/>
            </a:pPr>
            <a:endParaRPr lang="en-US" sz="2400" dirty="0">
              <a:solidFill>
                <a:prstClr val="black"/>
              </a:solidFill>
            </a:endParaRPr>
          </a:p>
          <a:p>
            <a:pPr marL="688975" lvl="1" indent="-342900">
              <a:buFont typeface="Arial" panose="020B0604020202020204" pitchFamily="34" charset="0"/>
              <a:buChar char="•"/>
              <a:defRPr/>
            </a:pPr>
            <a:r>
              <a:rPr lang="en-US" sz="2400" dirty="0">
                <a:solidFill>
                  <a:prstClr val="black"/>
                </a:solidFill>
              </a:rPr>
              <a:t>Some bacteria are capable of fixing N</a:t>
            </a:r>
            <a:r>
              <a:rPr lang="en-US" sz="2400" baseline="-25000" dirty="0">
                <a:solidFill>
                  <a:prstClr val="black"/>
                </a:solidFill>
              </a:rPr>
              <a:t>2</a:t>
            </a:r>
            <a:r>
              <a:rPr lang="en-US" sz="2400" dirty="0">
                <a:solidFill>
                  <a:prstClr val="black"/>
                </a:solidFill>
              </a:rPr>
              <a:t> gas from the atmosphere or ocean (abundant).</a:t>
            </a:r>
          </a:p>
        </p:txBody>
      </p:sp>
      <p:pic>
        <p:nvPicPr>
          <p:cNvPr id="6" name="Picture 2" descr="File:Electron shell 007 Nitrogen (diatomic nonmetal) - no label.svg">
            <a:extLst>
              <a:ext uri="{FF2B5EF4-FFF2-40B4-BE49-F238E27FC236}">
                <a16:creationId xmlns:a16="http://schemas.microsoft.com/office/drawing/2014/main" id="{43A33711-A979-439D-8DF5-858FF6DEDA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3034" y="1392980"/>
            <a:ext cx="1996598" cy="1996598"/>
          </a:xfrm>
          <a:prstGeom prst="rect">
            <a:avLst/>
          </a:prstGeom>
          <a:noFill/>
          <a:extLst>
            <a:ext uri="{909E8E84-426E-40dd-AFC4-6F175D3DCCD1}">
              <a14:hiddenFill xmlns="" xmlns:a14="http://schemas.microsoft.com/office/drawing/2010/main">
                <a:solidFill>
                  <a:srgbClr val="FFFFFF"/>
                </a:solidFill>
              </a14:hiddenFill>
            </a:ext>
          </a:extLst>
        </p:spPr>
      </p:pic>
      <p:pic>
        <p:nvPicPr>
          <p:cNvPr id="6146" name="Picture 2" descr="Image result for ammonium">
            <a:extLst>
              <a:ext uri="{FF2B5EF4-FFF2-40B4-BE49-F238E27FC236}">
                <a16:creationId xmlns:a16="http://schemas.microsoft.com/office/drawing/2014/main" id="{E2592D3F-FC05-4BDC-A4BC-84A3637081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3764" y="3391182"/>
            <a:ext cx="1240453" cy="99642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nitrate">
            <a:extLst>
              <a:ext uri="{FF2B5EF4-FFF2-40B4-BE49-F238E27FC236}">
                <a16:creationId xmlns:a16="http://schemas.microsoft.com/office/drawing/2014/main" id="{29AE3EB3-3A01-4109-B753-74F036BA1F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88945" y="4315700"/>
            <a:ext cx="1201373" cy="85360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nitrite">
            <a:extLst>
              <a:ext uri="{FF2B5EF4-FFF2-40B4-BE49-F238E27FC236}">
                <a16:creationId xmlns:a16="http://schemas.microsoft.com/office/drawing/2014/main" id="{7FB8A8E8-C654-4642-B2DE-D6222E8D18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99875" y="3560428"/>
            <a:ext cx="1201373" cy="557637"/>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Full structural formula with dimensions">
            <a:extLst>
              <a:ext uri="{FF2B5EF4-FFF2-40B4-BE49-F238E27FC236}">
                <a16:creationId xmlns:a16="http://schemas.microsoft.com/office/drawing/2014/main" id="{15E3CE29-E0AB-4D76-B668-11DBC64959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19936" y="5582265"/>
            <a:ext cx="1742794" cy="900444"/>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Image result for nitrous oxide">
            <a:extLst>
              <a:ext uri="{FF2B5EF4-FFF2-40B4-BE49-F238E27FC236}">
                <a16:creationId xmlns:a16="http://schemas.microsoft.com/office/drawing/2014/main" id="{B93A4E8E-BDA0-4E42-BA44-DE465867F2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51119" y="4059679"/>
            <a:ext cx="2030207" cy="1896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808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8FB30B-84CF-4D5D-92CF-CA36987DD3FB}"/>
              </a:ext>
            </a:extLst>
          </p:cNvPr>
          <p:cNvPicPr>
            <a:picLocks noChangeAspect="1"/>
          </p:cNvPicPr>
          <p:nvPr/>
        </p:nvPicPr>
        <p:blipFill>
          <a:blip r:embed="rId2"/>
          <a:stretch>
            <a:fillRect/>
          </a:stretch>
        </p:blipFill>
        <p:spPr>
          <a:xfrm>
            <a:off x="253869" y="1143000"/>
            <a:ext cx="8268339" cy="5515978"/>
          </a:xfrm>
          <a:prstGeom prst="rect">
            <a:avLst/>
          </a:prstGeom>
        </p:spPr>
      </p:pic>
      <p:sp>
        <p:nvSpPr>
          <p:cNvPr id="5" name="Rectangle 7">
            <a:extLst>
              <a:ext uri="{FF2B5EF4-FFF2-40B4-BE49-F238E27FC236}">
                <a16:creationId xmlns:a16="http://schemas.microsoft.com/office/drawing/2014/main" id="{81E57843-AB0C-4DE5-9E2C-8E955A54571F}"/>
              </a:ext>
            </a:extLst>
          </p:cNvPr>
          <p:cNvSpPr>
            <a:spLocks noChangeArrowheads="1"/>
          </p:cNvSpPr>
          <p:nvPr/>
        </p:nvSpPr>
        <p:spPr bwMode="auto">
          <a:xfrm>
            <a:off x="0" y="0"/>
            <a:ext cx="12192000" cy="1143000"/>
          </a:xfrm>
          <a:prstGeom prst="rect">
            <a:avLst/>
          </a:prstGeom>
          <a:solidFill>
            <a:srgbClr val="1F497D">
              <a:lumMod val="75000"/>
            </a:srgbClr>
          </a:solidFill>
          <a:ln>
            <a:noFill/>
          </a:ln>
          <a:effectLst/>
        </p:spPr>
        <p:txBody>
          <a:bodyPr anchor="ctr"/>
          <a:lstStyle/>
          <a:p>
            <a:pPr marL="228600" marR="0" lvl="0" indent="0" algn="l" defTabSz="914400" rtl="0" eaLnBrk="1" fontAlgn="auto" latinLnBrk="0" hangingPunct="1">
              <a:lnSpc>
                <a:spcPct val="100000"/>
              </a:lnSpc>
              <a:spcBef>
                <a:spcPts val="0"/>
              </a:spcBef>
              <a:spcAft>
                <a:spcPts val="0"/>
              </a:spcAft>
              <a:buClrTx/>
              <a:buSzTx/>
              <a:buFontTx/>
              <a:buNone/>
              <a:tabLst>
                <a:tab pos="5149850" algn="l"/>
              </a:tabLst>
              <a:defRPr/>
            </a:pPr>
            <a:r>
              <a:rPr kumimoji="0" lang="en-US" sz="2800" b="0" i="1" u="none" strike="noStrike" kern="0" cap="none" spc="0" normalizeH="0" baseline="0" noProof="0" dirty="0">
                <a:ln>
                  <a:noFill/>
                </a:ln>
                <a:solidFill>
                  <a:srgbClr val="FFFF00"/>
                </a:solidFill>
                <a:effectLst/>
                <a:uLnTx/>
                <a:uFillTx/>
                <a:latin typeface="Calibri"/>
                <a:ea typeface="+mn-ea"/>
                <a:cs typeface="Arial"/>
              </a:rPr>
              <a:t>Nitrogen (and</a:t>
            </a:r>
            <a:r>
              <a:rPr kumimoji="0" lang="en-US" sz="2800" b="0" i="1" u="none" strike="noStrike" kern="0" cap="none" spc="0" normalizeH="0" noProof="0" dirty="0">
                <a:ln>
                  <a:noFill/>
                </a:ln>
                <a:solidFill>
                  <a:srgbClr val="FFFF00"/>
                </a:solidFill>
                <a:effectLst/>
                <a:uLnTx/>
                <a:uFillTx/>
                <a:latin typeface="Calibri"/>
                <a:ea typeface="+mn-ea"/>
                <a:cs typeface="Arial"/>
              </a:rPr>
              <a:t> specifically nitrate) gets the most attention, at least classically…</a:t>
            </a:r>
            <a:endParaRPr kumimoji="0" lang="en-US" sz="2800" b="0" i="1" u="none" strike="noStrike" kern="0" cap="none" spc="0" normalizeH="0" baseline="0" noProof="0" dirty="0">
              <a:ln>
                <a:noFill/>
              </a:ln>
              <a:solidFill>
                <a:srgbClr val="FFFF00"/>
              </a:solidFill>
              <a:effectLst/>
              <a:uLnTx/>
              <a:uFillTx/>
              <a:latin typeface="Calibri"/>
              <a:ea typeface="+mn-ea"/>
              <a:cs typeface="Arial"/>
            </a:endParaRPr>
          </a:p>
        </p:txBody>
      </p:sp>
      <p:sp>
        <p:nvSpPr>
          <p:cNvPr id="8" name="Rectangle 7">
            <a:extLst>
              <a:ext uri="{FF2B5EF4-FFF2-40B4-BE49-F238E27FC236}">
                <a16:creationId xmlns:a16="http://schemas.microsoft.com/office/drawing/2014/main" id="{232D2E78-059A-48D6-8B50-CD2C36B990F2}"/>
              </a:ext>
            </a:extLst>
          </p:cNvPr>
          <p:cNvSpPr/>
          <p:nvPr/>
        </p:nvSpPr>
        <p:spPr>
          <a:xfrm>
            <a:off x="8680704" y="2228671"/>
            <a:ext cx="3257427" cy="1477328"/>
          </a:xfrm>
          <a:prstGeom prst="rect">
            <a:avLst/>
          </a:prstGeom>
        </p:spPr>
        <p:txBody>
          <a:bodyPr wrap="square">
            <a:spAutoFit/>
          </a:bodyPr>
          <a:lstStyle/>
          <a:p>
            <a:r>
              <a:rPr lang="en-US" dirty="0">
                <a:latin typeface="Arial" panose="020B0604020202020204" pitchFamily="34" charset="0"/>
                <a:cs typeface="Arial" panose="020B0604020202020204" pitchFamily="34" charset="0"/>
              </a:rPr>
              <a:t>Schematic of the marine nitrogen cycle and its coupling to the marine cycles of oxygen, phosphorus, and carbon.</a:t>
            </a:r>
          </a:p>
        </p:txBody>
      </p:sp>
      <p:sp>
        <p:nvSpPr>
          <p:cNvPr id="9" name="Rectangle 8">
            <a:extLst>
              <a:ext uri="{FF2B5EF4-FFF2-40B4-BE49-F238E27FC236}">
                <a16:creationId xmlns:a16="http://schemas.microsoft.com/office/drawing/2014/main" id="{05715400-4458-4895-80CC-1A2B172ED64E}"/>
              </a:ext>
            </a:extLst>
          </p:cNvPr>
          <p:cNvSpPr/>
          <p:nvPr/>
        </p:nvSpPr>
        <p:spPr>
          <a:xfrm>
            <a:off x="9302496" y="6402062"/>
            <a:ext cx="2474976" cy="369332"/>
          </a:xfrm>
          <a:prstGeom prst="rect">
            <a:avLst/>
          </a:prstGeom>
        </p:spPr>
        <p:txBody>
          <a:bodyPr wrap="square">
            <a:spAutoFit/>
          </a:bodyPr>
          <a:lstStyle/>
          <a:p>
            <a:r>
              <a:rPr lang="en-US" dirty="0">
                <a:latin typeface="Arial" panose="020B0604020202020204" pitchFamily="34" charset="0"/>
                <a:cs typeface="Arial" panose="020B0604020202020204" pitchFamily="34" charset="0"/>
              </a:rPr>
              <a:t> Gruber (2008)</a:t>
            </a:r>
          </a:p>
        </p:txBody>
      </p:sp>
    </p:spTree>
    <p:extLst>
      <p:ext uri="{BB962C8B-B14F-4D97-AF65-F5344CB8AC3E}">
        <p14:creationId xmlns:p14="http://schemas.microsoft.com/office/powerpoint/2010/main" val="3215174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FDE062D-7625-4B93-B51C-8D7A5AF65165}"/>
              </a:ext>
            </a:extLst>
          </p:cNvPr>
          <p:cNvSpPr>
            <a:spLocks noChangeArrowheads="1"/>
          </p:cNvSpPr>
          <p:nvPr/>
        </p:nvSpPr>
        <p:spPr bwMode="auto">
          <a:xfrm>
            <a:off x="0" y="0"/>
            <a:ext cx="12192000" cy="1143000"/>
          </a:xfrm>
          <a:prstGeom prst="rect">
            <a:avLst/>
          </a:prstGeom>
          <a:solidFill>
            <a:srgbClr val="1F497D">
              <a:lumMod val="75000"/>
            </a:srgbClr>
          </a:solidFill>
          <a:ln>
            <a:noFill/>
          </a:ln>
          <a:effectLst/>
        </p:spPr>
        <p:txBody>
          <a:bodyPr anchor="ctr"/>
          <a:lstStyle/>
          <a:p>
            <a:pPr marL="228600" marR="0" lvl="0" indent="0" algn="l" defTabSz="914400" rtl="0" eaLnBrk="1" fontAlgn="auto" latinLnBrk="0" hangingPunct="1">
              <a:lnSpc>
                <a:spcPct val="100000"/>
              </a:lnSpc>
              <a:spcBef>
                <a:spcPts val="0"/>
              </a:spcBef>
              <a:spcAft>
                <a:spcPts val="0"/>
              </a:spcAft>
              <a:buClrTx/>
              <a:buSzTx/>
              <a:buFontTx/>
              <a:buNone/>
              <a:tabLst>
                <a:tab pos="5149850" algn="l"/>
              </a:tabLst>
              <a:defRPr/>
            </a:pPr>
            <a:r>
              <a:rPr kumimoji="0" lang="en-US" sz="2800" b="0" i="1" u="none" strike="noStrike" kern="0" cap="none" spc="0" normalizeH="0" baseline="0" noProof="0" dirty="0">
                <a:ln>
                  <a:noFill/>
                </a:ln>
                <a:solidFill>
                  <a:srgbClr val="FFFF00"/>
                </a:solidFill>
                <a:effectLst/>
                <a:uLnTx/>
                <a:uFillTx/>
                <a:latin typeface="Calibri"/>
                <a:ea typeface="+mn-ea"/>
                <a:cs typeface="Arial"/>
              </a:rPr>
              <a:t>Nitrogen (and</a:t>
            </a:r>
            <a:r>
              <a:rPr kumimoji="0" lang="en-US" sz="2800" b="0" i="1" u="none" strike="noStrike" kern="0" cap="none" spc="0" normalizeH="0" noProof="0" dirty="0">
                <a:ln>
                  <a:noFill/>
                </a:ln>
                <a:solidFill>
                  <a:srgbClr val="FFFF00"/>
                </a:solidFill>
                <a:effectLst/>
                <a:uLnTx/>
                <a:uFillTx/>
                <a:latin typeface="Calibri"/>
                <a:ea typeface="+mn-ea"/>
                <a:cs typeface="Arial"/>
              </a:rPr>
              <a:t> specifically nitrate) gets the most attention, at least classically…</a:t>
            </a:r>
            <a:endParaRPr kumimoji="0" lang="en-US" sz="2800" b="0" i="1" u="none" strike="noStrike" kern="0" cap="none" spc="0" normalizeH="0" baseline="0" noProof="0" dirty="0">
              <a:ln>
                <a:noFill/>
              </a:ln>
              <a:solidFill>
                <a:srgbClr val="FFFF00"/>
              </a:solidFill>
              <a:effectLst/>
              <a:uLnTx/>
              <a:uFillTx/>
              <a:latin typeface="Calibri"/>
              <a:ea typeface="+mn-ea"/>
              <a:cs typeface="Arial"/>
            </a:endParaRPr>
          </a:p>
        </p:txBody>
      </p:sp>
      <p:sp>
        <p:nvSpPr>
          <p:cNvPr id="7" name="Rectangle 6">
            <a:extLst>
              <a:ext uri="{FF2B5EF4-FFF2-40B4-BE49-F238E27FC236}">
                <a16:creationId xmlns:a16="http://schemas.microsoft.com/office/drawing/2014/main" id="{3306183E-3E8D-4AD7-93CC-701F6B6E8460}"/>
              </a:ext>
            </a:extLst>
          </p:cNvPr>
          <p:cNvSpPr/>
          <p:nvPr/>
        </p:nvSpPr>
        <p:spPr>
          <a:xfrm>
            <a:off x="10326624" y="6404028"/>
            <a:ext cx="2474976" cy="369332"/>
          </a:xfrm>
          <a:prstGeom prst="rect">
            <a:avLst/>
          </a:prstGeom>
        </p:spPr>
        <p:txBody>
          <a:bodyPr wrap="square">
            <a:spAutoFit/>
          </a:bodyPr>
          <a:lstStyle/>
          <a:p>
            <a:r>
              <a:rPr lang="en-US" dirty="0">
                <a:latin typeface="Arial" panose="020B0604020202020204" pitchFamily="34" charset="0"/>
                <a:cs typeface="Arial" panose="020B0604020202020204" pitchFamily="34" charset="0"/>
              </a:rPr>
              <a:t> Arrigo (2005)</a:t>
            </a:r>
          </a:p>
        </p:txBody>
      </p:sp>
      <p:pic>
        <p:nvPicPr>
          <p:cNvPr id="8" name="Picture 7">
            <a:extLst>
              <a:ext uri="{FF2B5EF4-FFF2-40B4-BE49-F238E27FC236}">
                <a16:creationId xmlns:a16="http://schemas.microsoft.com/office/drawing/2014/main" id="{0B54BBD5-5D00-4AA0-B686-A5A6534831BC}"/>
              </a:ext>
            </a:extLst>
          </p:cNvPr>
          <p:cNvPicPr>
            <a:picLocks noChangeAspect="1"/>
          </p:cNvPicPr>
          <p:nvPr/>
        </p:nvPicPr>
        <p:blipFill>
          <a:blip r:embed="rId2"/>
          <a:stretch>
            <a:fillRect/>
          </a:stretch>
        </p:blipFill>
        <p:spPr>
          <a:xfrm>
            <a:off x="2057781" y="1143000"/>
            <a:ext cx="8076438" cy="5630360"/>
          </a:xfrm>
          <a:prstGeom prst="rect">
            <a:avLst/>
          </a:prstGeom>
        </p:spPr>
      </p:pic>
    </p:spTree>
    <p:extLst>
      <p:ext uri="{BB962C8B-B14F-4D97-AF65-F5344CB8AC3E}">
        <p14:creationId xmlns:p14="http://schemas.microsoft.com/office/powerpoint/2010/main" val="2276712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2182368" y="2592607"/>
            <a:ext cx="8610600" cy="206200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ClrTx/>
              <a:buSzPct val="80000"/>
              <a:buFont typeface="Lucida Grande"/>
              <a:buNone/>
              <a:defRPr sz="2800">
                <a:solidFill>
                  <a:srgbClr val="000000"/>
                </a:solidFill>
                <a:latin typeface="Gill Sans Light"/>
                <a:ea typeface="+mn-ea"/>
                <a:cs typeface="Gill Sans Light"/>
              </a:defRPr>
            </a:lvl1pPr>
            <a:lvl2pPr marL="457200" indent="0" algn="ctr" rtl="0" eaLnBrk="1" fontAlgn="base" hangingPunct="1">
              <a:spcBef>
                <a:spcPct val="20000"/>
              </a:spcBef>
              <a:spcAft>
                <a:spcPct val="0"/>
              </a:spcAft>
              <a:buClrTx/>
              <a:buSzPct val="80000"/>
              <a:buFont typeface="Lucida Grande"/>
              <a:buNone/>
              <a:defRPr sz="2800">
                <a:solidFill>
                  <a:srgbClr val="000000"/>
                </a:solidFill>
                <a:latin typeface="Gill Sans Light"/>
                <a:ea typeface="ＭＳ Ｐゴシック" pitchFamily="-111" charset="-128"/>
                <a:cs typeface="Gill Sans Light"/>
              </a:defRPr>
            </a:lvl2pPr>
            <a:lvl3pPr marL="914400" indent="0" algn="ctr" rtl="0" eaLnBrk="1" fontAlgn="base" hangingPunct="1">
              <a:spcBef>
                <a:spcPct val="20000"/>
              </a:spcBef>
              <a:spcAft>
                <a:spcPct val="0"/>
              </a:spcAft>
              <a:buClrTx/>
              <a:buFont typeface="Wingdings" charset="2"/>
              <a:buNone/>
              <a:defRPr sz="2800">
                <a:solidFill>
                  <a:srgbClr val="000000"/>
                </a:solidFill>
                <a:latin typeface="Gill Sans Light"/>
                <a:ea typeface="ＭＳ Ｐゴシック" pitchFamily="-111" charset="-128"/>
                <a:cs typeface="Gill Sans Light"/>
              </a:defRPr>
            </a:lvl3pPr>
            <a:lvl4pPr marL="1371600" indent="0" algn="ctr" rtl="0" eaLnBrk="1" fontAlgn="base" hangingPunct="1">
              <a:spcBef>
                <a:spcPct val="20000"/>
              </a:spcBef>
              <a:spcAft>
                <a:spcPct val="0"/>
              </a:spcAft>
              <a:buFont typeface="Wingdings" charset="2"/>
              <a:buNone/>
              <a:defRPr sz="2800">
                <a:solidFill>
                  <a:srgbClr val="000000"/>
                </a:solidFill>
                <a:latin typeface="Gill Sans Light"/>
                <a:ea typeface="ＭＳ Ｐゴシック" pitchFamily="-111" charset="-128"/>
                <a:cs typeface="Gill Sans Light"/>
              </a:defRPr>
            </a:lvl4pPr>
            <a:lvl5pPr marL="1828800" indent="0" algn="ctr" rtl="0" eaLnBrk="1" fontAlgn="base" hangingPunct="1">
              <a:spcBef>
                <a:spcPct val="20000"/>
              </a:spcBef>
              <a:spcAft>
                <a:spcPct val="0"/>
              </a:spcAft>
              <a:buFont typeface="Wingdings" charset="2"/>
              <a:buNone/>
              <a:defRPr sz="2800">
                <a:solidFill>
                  <a:srgbClr val="000000"/>
                </a:solidFill>
                <a:latin typeface="Gill Sans Light"/>
                <a:ea typeface="ＭＳ Ｐゴシック" pitchFamily="-111" charset="-128"/>
                <a:cs typeface="Gill Sans Light"/>
              </a:defRPr>
            </a:lvl5pPr>
            <a:lvl6pPr marL="2286000" indent="0" algn="ctr" rtl="0" eaLnBrk="1" fontAlgn="base" hangingPunct="1">
              <a:spcBef>
                <a:spcPct val="20000"/>
              </a:spcBef>
              <a:spcAft>
                <a:spcPct val="0"/>
              </a:spcAft>
              <a:buNone/>
              <a:defRPr sz="2000">
                <a:solidFill>
                  <a:schemeClr val="tx1"/>
                </a:solidFill>
                <a:latin typeface="+mn-lt"/>
                <a:ea typeface="ＭＳ Ｐゴシック" pitchFamily="-111" charset="-128"/>
              </a:defRPr>
            </a:lvl6pPr>
            <a:lvl7pPr marL="2743200" indent="0" algn="ctr" rtl="0" eaLnBrk="1" fontAlgn="base" hangingPunct="1">
              <a:spcBef>
                <a:spcPct val="20000"/>
              </a:spcBef>
              <a:spcAft>
                <a:spcPct val="0"/>
              </a:spcAft>
              <a:buNone/>
              <a:defRPr sz="2000">
                <a:solidFill>
                  <a:schemeClr val="tx1"/>
                </a:solidFill>
                <a:latin typeface="+mn-lt"/>
                <a:ea typeface="ＭＳ Ｐゴシック" pitchFamily="-111" charset="-128"/>
              </a:defRPr>
            </a:lvl7pPr>
            <a:lvl8pPr marL="3200400" indent="0" algn="ctr" rtl="0" eaLnBrk="1" fontAlgn="base" hangingPunct="1">
              <a:spcBef>
                <a:spcPct val="20000"/>
              </a:spcBef>
              <a:spcAft>
                <a:spcPct val="0"/>
              </a:spcAft>
              <a:buNone/>
              <a:defRPr sz="2000">
                <a:solidFill>
                  <a:schemeClr val="tx1"/>
                </a:solidFill>
                <a:latin typeface="+mn-lt"/>
                <a:ea typeface="ＭＳ Ｐゴシック" pitchFamily="-111" charset="-128"/>
              </a:defRPr>
            </a:lvl8pPr>
            <a:lvl9pPr marL="3657600" indent="0" algn="ctr" rtl="0" eaLnBrk="1" fontAlgn="base" hangingPunct="1">
              <a:spcBef>
                <a:spcPct val="20000"/>
              </a:spcBef>
              <a:spcAft>
                <a:spcPct val="0"/>
              </a:spcAft>
              <a:buNone/>
              <a:defRPr sz="2000">
                <a:solidFill>
                  <a:schemeClr val="tx1"/>
                </a:solidFill>
                <a:latin typeface="+mn-lt"/>
                <a:ea typeface="ＭＳ Ｐゴシック" pitchFamily="-111" charset="-128"/>
              </a:defRPr>
            </a:lvl9pPr>
          </a:lstStyle>
          <a:p>
            <a:pPr algn="l">
              <a:defRPr/>
            </a:pPr>
            <a:endParaRPr lang="en-US" sz="1200" dirty="0">
              <a:latin typeface="Arial" panose="020B0604020202020204" pitchFamily="34" charset="0"/>
              <a:cs typeface="Arial" panose="020B0604020202020204" pitchFamily="34" charset="0"/>
            </a:endParaRPr>
          </a:p>
          <a:p>
            <a:pPr>
              <a:defRPr/>
            </a:pPr>
            <a:r>
              <a:rPr lang="en-US" sz="2200" dirty="0">
                <a:latin typeface="Arial" panose="020B0604020202020204" pitchFamily="34" charset="0"/>
                <a:cs typeface="Arial" panose="020B0604020202020204" pitchFamily="34" charset="0"/>
              </a:rPr>
              <a:t>106 CO</a:t>
            </a:r>
            <a:r>
              <a:rPr lang="en-US" sz="2200" baseline="-25000" dirty="0">
                <a:latin typeface="Arial" panose="020B0604020202020204" pitchFamily="34" charset="0"/>
                <a:cs typeface="Arial" panose="020B0604020202020204" pitchFamily="34" charset="0"/>
              </a:rPr>
              <a:t>2</a:t>
            </a:r>
            <a:r>
              <a:rPr lang="en-US" sz="2200" dirty="0">
                <a:latin typeface="Arial" panose="020B0604020202020204" pitchFamily="34" charset="0"/>
                <a:cs typeface="Arial" panose="020B0604020202020204" pitchFamily="34" charset="0"/>
              </a:rPr>
              <a:t> + 16 HNO</a:t>
            </a:r>
            <a:r>
              <a:rPr lang="en-US" sz="2200" baseline="-25000" dirty="0">
                <a:latin typeface="Arial" panose="020B0604020202020204" pitchFamily="34" charset="0"/>
                <a:cs typeface="Arial" panose="020B0604020202020204" pitchFamily="34" charset="0"/>
              </a:rPr>
              <a:t>3</a:t>
            </a:r>
            <a:r>
              <a:rPr lang="en-US" sz="2200" dirty="0">
                <a:latin typeface="Arial" panose="020B0604020202020204" pitchFamily="34" charset="0"/>
                <a:cs typeface="Arial" panose="020B0604020202020204" pitchFamily="34" charset="0"/>
              </a:rPr>
              <a:t> + H</a:t>
            </a:r>
            <a:r>
              <a:rPr lang="en-US" sz="2200" baseline="-25000" dirty="0">
                <a:latin typeface="Arial" panose="020B0604020202020204" pitchFamily="34" charset="0"/>
                <a:cs typeface="Arial" panose="020B0604020202020204" pitchFamily="34" charset="0"/>
              </a:rPr>
              <a:t>3</a:t>
            </a:r>
            <a:r>
              <a:rPr lang="en-US" sz="2200" dirty="0">
                <a:latin typeface="Arial" panose="020B0604020202020204" pitchFamily="34" charset="0"/>
                <a:cs typeface="Arial" panose="020B0604020202020204" pitchFamily="34" charset="0"/>
              </a:rPr>
              <a:t>PO</a:t>
            </a:r>
            <a:r>
              <a:rPr lang="en-US" sz="2200" baseline="-25000" dirty="0">
                <a:latin typeface="Arial" panose="020B0604020202020204" pitchFamily="34" charset="0"/>
                <a:cs typeface="Arial" panose="020B0604020202020204" pitchFamily="34" charset="0"/>
              </a:rPr>
              <a:t>4</a:t>
            </a:r>
            <a:r>
              <a:rPr lang="en-US" sz="2200" dirty="0">
                <a:latin typeface="Arial" panose="020B0604020202020204" pitchFamily="34" charset="0"/>
                <a:cs typeface="Arial" panose="020B0604020202020204" pitchFamily="34" charset="0"/>
              </a:rPr>
              <a:t> + 78 H</a:t>
            </a:r>
            <a:r>
              <a:rPr lang="en-US" sz="2200" baseline="-25000" dirty="0">
                <a:latin typeface="Arial" panose="020B0604020202020204" pitchFamily="34" charset="0"/>
                <a:cs typeface="Arial" panose="020B0604020202020204" pitchFamily="34" charset="0"/>
              </a:rPr>
              <a:t>2</a:t>
            </a:r>
            <a:r>
              <a:rPr lang="en-US" sz="2200" dirty="0">
                <a:latin typeface="Arial" panose="020B0604020202020204" pitchFamily="34" charset="0"/>
                <a:cs typeface="Arial" panose="020B0604020202020204" pitchFamily="34" charset="0"/>
              </a:rPr>
              <a:t>O</a:t>
            </a:r>
          </a:p>
          <a:p>
            <a:pPr>
              <a:defRPr/>
            </a:pPr>
            <a:endParaRPr lang="en-US" sz="2200" dirty="0">
              <a:latin typeface="Arial" panose="020B0604020202020204" pitchFamily="34" charset="0"/>
              <a:cs typeface="Arial" panose="020B0604020202020204" pitchFamily="34" charset="0"/>
            </a:endParaRPr>
          </a:p>
          <a:p>
            <a:pPr>
              <a:defRPr/>
            </a:pPr>
            <a:endParaRPr lang="en-US" sz="800" dirty="0">
              <a:latin typeface="Arial" panose="020B0604020202020204" pitchFamily="34" charset="0"/>
              <a:cs typeface="Arial" panose="020B0604020202020204" pitchFamily="34" charset="0"/>
            </a:endParaRPr>
          </a:p>
          <a:p>
            <a:pPr>
              <a:defRPr/>
            </a:pPr>
            <a:r>
              <a:rPr lang="en-US" sz="2200" dirty="0">
                <a:latin typeface="Arial" panose="020B0604020202020204" pitchFamily="34" charset="0"/>
                <a:cs typeface="Arial" panose="020B0604020202020204" pitchFamily="34" charset="0"/>
              </a:rPr>
              <a:t>C</a:t>
            </a:r>
            <a:r>
              <a:rPr lang="en-US" sz="2200" baseline="-25000" dirty="0">
                <a:latin typeface="Arial" panose="020B0604020202020204" pitchFamily="34" charset="0"/>
                <a:cs typeface="Arial" panose="020B0604020202020204" pitchFamily="34" charset="0"/>
              </a:rPr>
              <a:t>106</a:t>
            </a:r>
            <a:r>
              <a:rPr lang="en-US" sz="2200" dirty="0">
                <a:latin typeface="Arial" panose="020B0604020202020204" pitchFamily="34" charset="0"/>
                <a:cs typeface="Arial" panose="020B0604020202020204" pitchFamily="34" charset="0"/>
              </a:rPr>
              <a:t>H</a:t>
            </a:r>
            <a:r>
              <a:rPr lang="en-US" sz="2200" baseline="-25000" dirty="0">
                <a:latin typeface="Arial" panose="020B0604020202020204" pitchFamily="34" charset="0"/>
                <a:cs typeface="Arial" panose="020B0604020202020204" pitchFamily="34" charset="0"/>
              </a:rPr>
              <a:t>175</a:t>
            </a:r>
            <a:r>
              <a:rPr lang="en-US" sz="2200" dirty="0">
                <a:latin typeface="Arial" panose="020B0604020202020204" pitchFamily="34" charset="0"/>
                <a:cs typeface="Arial" panose="020B0604020202020204" pitchFamily="34" charset="0"/>
              </a:rPr>
              <a:t>O</a:t>
            </a:r>
            <a:r>
              <a:rPr lang="en-US" sz="2200" baseline="-25000" dirty="0">
                <a:latin typeface="Arial" panose="020B0604020202020204" pitchFamily="34" charset="0"/>
                <a:cs typeface="Arial" panose="020B0604020202020204" pitchFamily="34" charset="0"/>
              </a:rPr>
              <a:t>42</a:t>
            </a:r>
            <a:r>
              <a:rPr lang="en-US" sz="2200" dirty="0">
                <a:latin typeface="Arial" panose="020B0604020202020204" pitchFamily="34" charset="0"/>
                <a:cs typeface="Arial" panose="020B0604020202020204" pitchFamily="34" charset="0"/>
              </a:rPr>
              <a:t>N</a:t>
            </a:r>
            <a:r>
              <a:rPr lang="en-US" sz="2200" baseline="-25000" dirty="0">
                <a:latin typeface="Arial" panose="020B0604020202020204" pitchFamily="34" charset="0"/>
                <a:cs typeface="Arial" panose="020B0604020202020204" pitchFamily="34" charset="0"/>
              </a:rPr>
              <a:t>16</a:t>
            </a:r>
            <a:r>
              <a:rPr lang="en-US" sz="2200" dirty="0">
                <a:latin typeface="Arial" panose="020B0604020202020204" pitchFamily="34" charset="0"/>
                <a:cs typeface="Arial" panose="020B0604020202020204" pitchFamily="34" charset="0"/>
              </a:rPr>
              <a:t>P + 150 O</a:t>
            </a:r>
            <a:r>
              <a:rPr lang="en-US" sz="2200" baseline="-25000" dirty="0">
                <a:latin typeface="Arial" panose="020B0604020202020204" pitchFamily="34" charset="0"/>
                <a:cs typeface="Arial" panose="020B0604020202020204" pitchFamily="34" charset="0"/>
              </a:rPr>
              <a:t>2</a:t>
            </a:r>
          </a:p>
          <a:p>
            <a:pPr algn="l">
              <a:defRPr/>
            </a:pPr>
            <a:endParaRPr lang="en-US" sz="2200" dirty="0">
              <a:latin typeface="Arial" panose="020B0604020202020204" pitchFamily="34" charset="0"/>
              <a:cs typeface="Arial" panose="020B0604020202020204" pitchFamily="34" charset="0"/>
            </a:endParaRPr>
          </a:p>
          <a:p>
            <a:pPr algn="l">
              <a:defRPr/>
            </a:pPr>
            <a:endParaRPr lang="en-US" sz="2200" dirty="0">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A13EFA7F-15A6-42DF-AFD5-E2E58498033E}"/>
              </a:ext>
            </a:extLst>
          </p:cNvPr>
          <p:cNvGrpSpPr/>
          <p:nvPr/>
        </p:nvGrpSpPr>
        <p:grpSpPr>
          <a:xfrm>
            <a:off x="4116323" y="3334840"/>
            <a:ext cx="4572000" cy="152400"/>
            <a:chOff x="4116323" y="3334840"/>
            <a:chExt cx="4572000" cy="152400"/>
          </a:xfrm>
        </p:grpSpPr>
        <p:cxnSp>
          <p:nvCxnSpPr>
            <p:cNvPr id="7" name="Straight Connector 6"/>
            <p:cNvCxnSpPr/>
            <p:nvPr/>
          </p:nvCxnSpPr>
          <p:spPr>
            <a:xfrm>
              <a:off x="4116323" y="3487240"/>
              <a:ext cx="4572000"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459029" y="3334840"/>
              <a:ext cx="228600" cy="15240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D901516A-BD9A-4B9D-8E23-A8C6165C389B}"/>
              </a:ext>
            </a:extLst>
          </p:cNvPr>
          <p:cNvGrpSpPr/>
          <p:nvPr/>
        </p:nvGrpSpPr>
        <p:grpSpPr>
          <a:xfrm>
            <a:off x="4116323" y="3563440"/>
            <a:ext cx="4572000" cy="152400"/>
            <a:chOff x="4116323" y="3563440"/>
            <a:chExt cx="4572000" cy="152400"/>
          </a:xfrm>
        </p:grpSpPr>
        <p:cxnSp>
          <p:nvCxnSpPr>
            <p:cNvPr id="8" name="Straight Connector 7"/>
            <p:cNvCxnSpPr/>
            <p:nvPr/>
          </p:nvCxnSpPr>
          <p:spPr>
            <a:xfrm>
              <a:off x="4116323" y="3563440"/>
              <a:ext cx="4572000"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116323" y="3563440"/>
              <a:ext cx="228600" cy="15240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629FBA95-BBA8-4DC2-807D-2CF9D10C21B4}"/>
              </a:ext>
            </a:extLst>
          </p:cNvPr>
          <p:cNvSpPr txBox="1"/>
          <p:nvPr/>
        </p:nvSpPr>
        <p:spPr>
          <a:xfrm>
            <a:off x="5527725" y="3145630"/>
            <a:ext cx="17491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Photosynthesis</a:t>
            </a:r>
          </a:p>
        </p:txBody>
      </p:sp>
      <p:sp>
        <p:nvSpPr>
          <p:cNvPr id="15" name="TextBox 14">
            <a:extLst>
              <a:ext uri="{FF2B5EF4-FFF2-40B4-BE49-F238E27FC236}">
                <a16:creationId xmlns:a16="http://schemas.microsoft.com/office/drawing/2014/main" id="{63DD8014-12CC-4D5E-B17D-EB4827FBC2A0}"/>
              </a:ext>
            </a:extLst>
          </p:cNvPr>
          <p:cNvSpPr txBox="1"/>
          <p:nvPr/>
        </p:nvSpPr>
        <p:spPr>
          <a:xfrm>
            <a:off x="5709426" y="3531174"/>
            <a:ext cx="13516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Respiration</a:t>
            </a:r>
          </a:p>
        </p:txBody>
      </p:sp>
      <p:sp>
        <p:nvSpPr>
          <p:cNvPr id="16" name="Rectangle 15">
            <a:extLst>
              <a:ext uri="{FF2B5EF4-FFF2-40B4-BE49-F238E27FC236}">
                <a16:creationId xmlns:a16="http://schemas.microsoft.com/office/drawing/2014/main" id="{273C61B3-3A6B-43EE-8EC7-07DBDC5F85E2}"/>
              </a:ext>
            </a:extLst>
          </p:cNvPr>
          <p:cNvSpPr/>
          <p:nvPr/>
        </p:nvSpPr>
        <p:spPr>
          <a:xfrm>
            <a:off x="541421" y="4755056"/>
            <a:ext cx="11122742" cy="17851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Photosynthesis</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uses inorganic molecules (CO</a:t>
            </a:r>
            <a:r>
              <a:rPr kumimoji="0" lang="en-US" sz="22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nutrients) to build organic matter using energy from the sun.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Respiration</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(or “remineralization”) breaks down this organic matter to create energy while returning the nutrients and CO</a:t>
            </a:r>
            <a:r>
              <a:rPr kumimoji="0" lang="en-US" sz="22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to their inorganic forms.</a:t>
            </a:r>
          </a:p>
        </p:txBody>
      </p:sp>
      <p:sp>
        <p:nvSpPr>
          <p:cNvPr id="17" name="Rectangle 7">
            <a:extLst>
              <a:ext uri="{FF2B5EF4-FFF2-40B4-BE49-F238E27FC236}">
                <a16:creationId xmlns:a16="http://schemas.microsoft.com/office/drawing/2014/main" id="{8A5518EA-B027-4CBF-AB9B-C2B54D95C736}"/>
              </a:ext>
            </a:extLst>
          </p:cNvPr>
          <p:cNvSpPr>
            <a:spLocks noChangeArrowheads="1"/>
          </p:cNvSpPr>
          <p:nvPr/>
        </p:nvSpPr>
        <p:spPr bwMode="auto">
          <a:xfrm>
            <a:off x="0" y="0"/>
            <a:ext cx="12192000" cy="1143000"/>
          </a:xfrm>
          <a:prstGeom prst="rect">
            <a:avLst/>
          </a:prstGeom>
          <a:solidFill>
            <a:srgbClr val="1F497D">
              <a:lumMod val="75000"/>
            </a:srgbClr>
          </a:solidFill>
          <a:ln>
            <a:noFill/>
          </a:ln>
          <a:effectLst/>
        </p:spPr>
        <p:txBody>
          <a:bodyPr anchor="ctr"/>
          <a:lstStyle/>
          <a:p>
            <a:pPr marL="228600" marR="0" lvl="0" indent="0" algn="l" defTabSz="914400" rtl="0" eaLnBrk="1" fontAlgn="auto" latinLnBrk="0" hangingPunct="1">
              <a:lnSpc>
                <a:spcPct val="100000"/>
              </a:lnSpc>
              <a:spcBef>
                <a:spcPts val="0"/>
              </a:spcBef>
              <a:spcAft>
                <a:spcPts val="0"/>
              </a:spcAft>
              <a:buClrTx/>
              <a:buSzTx/>
              <a:buFontTx/>
              <a:buNone/>
              <a:tabLst>
                <a:tab pos="5149850" algn="l"/>
              </a:tabLst>
              <a:defRPr/>
            </a:pPr>
            <a:r>
              <a:rPr kumimoji="0" lang="en-US" sz="2800" b="0" i="1" u="none" strike="noStrike" kern="0" cap="none" spc="0" normalizeH="0" baseline="0" noProof="0" dirty="0">
                <a:ln>
                  <a:noFill/>
                </a:ln>
                <a:solidFill>
                  <a:srgbClr val="FFFF00"/>
                </a:solidFill>
                <a:effectLst/>
                <a:uLnTx/>
                <a:uFillTx/>
                <a:latin typeface="Calibri"/>
                <a:ea typeface="+mn-ea"/>
                <a:cs typeface="Arial"/>
              </a:rPr>
              <a:t>Photosynthesis and respiration govern stoichiometric relationships in the ocean</a:t>
            </a:r>
          </a:p>
        </p:txBody>
      </p:sp>
      <p:sp>
        <p:nvSpPr>
          <p:cNvPr id="18" name="Text Box 10">
            <a:extLst>
              <a:ext uri="{FF2B5EF4-FFF2-40B4-BE49-F238E27FC236}">
                <a16:creationId xmlns:a16="http://schemas.microsoft.com/office/drawing/2014/main" id="{069FEA27-A48A-4161-AB17-9B1E43FC5667}"/>
              </a:ext>
            </a:extLst>
          </p:cNvPr>
          <p:cNvSpPr txBox="1">
            <a:spLocks noChangeArrowheads="1"/>
          </p:cNvSpPr>
          <p:nvPr/>
        </p:nvSpPr>
        <p:spPr bwMode="auto">
          <a:xfrm>
            <a:off x="541421" y="1295401"/>
            <a:ext cx="1112274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858838">
              <a:defRPr>
                <a:solidFill>
                  <a:schemeClr val="tx1"/>
                </a:solidFill>
                <a:latin typeface="Arial" charset="0"/>
              </a:defRPr>
            </a:lvl2pPr>
            <a:lvl3pPr marL="973138">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lvl="0">
              <a:defRPr/>
            </a:pPr>
            <a:r>
              <a:rPr lang="en-US" sz="2400" dirty="0">
                <a:solidFill>
                  <a:prstClr val="black"/>
                </a:solidFill>
              </a:rPr>
              <a:t>The transformation of macronutrients and organic matter is governed by the processes of photosynthesis and respiration.  This provides a stoichiometric formula for the average macronutrient composition of phytoplankton organic matter in the ocean:</a:t>
            </a:r>
          </a:p>
          <a:p>
            <a:pPr lvl="0">
              <a:defRPr/>
            </a:pPr>
            <a:endParaRPr lang="en-US" sz="2400" dirty="0">
              <a:solidFill>
                <a:prstClr val="black"/>
              </a:solidFill>
            </a:endParaRPr>
          </a:p>
        </p:txBody>
      </p:sp>
    </p:spTree>
    <p:extLst>
      <p:ext uri="{BB962C8B-B14F-4D97-AF65-F5344CB8AC3E}">
        <p14:creationId xmlns:p14="http://schemas.microsoft.com/office/powerpoint/2010/main" val="54776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2A051AB-13D8-4879-A4C8-DBC999BDBDE6}"/>
              </a:ext>
            </a:extLst>
          </p:cNvPr>
          <p:cNvGrpSpPr>
            <a:grpSpLocks noChangeAspect="1"/>
          </p:cNvGrpSpPr>
          <p:nvPr/>
        </p:nvGrpSpPr>
        <p:grpSpPr>
          <a:xfrm>
            <a:off x="-267922" y="1143000"/>
            <a:ext cx="7729125" cy="5373582"/>
            <a:chOff x="2438400" y="762001"/>
            <a:chExt cx="6831382" cy="4749437"/>
          </a:xfrm>
        </p:grpSpPr>
        <p:grpSp>
          <p:nvGrpSpPr>
            <p:cNvPr id="2" name="Group 1">
              <a:extLst>
                <a:ext uri="{FF2B5EF4-FFF2-40B4-BE49-F238E27FC236}">
                  <a16:creationId xmlns:a16="http://schemas.microsoft.com/office/drawing/2014/main" id="{3DA0F937-F54D-4BCF-8789-1236C51610F1}"/>
                </a:ext>
              </a:extLst>
            </p:cNvPr>
            <p:cNvGrpSpPr/>
            <p:nvPr/>
          </p:nvGrpSpPr>
          <p:grpSpPr>
            <a:xfrm>
              <a:off x="2438400" y="762001"/>
              <a:ext cx="6831382" cy="4749437"/>
              <a:chOff x="2438400" y="762001"/>
              <a:chExt cx="6831382" cy="4749437"/>
            </a:xfrm>
          </p:grpSpPr>
          <p:pic>
            <p:nvPicPr>
              <p:cNvPr id="3" name="Picture 2"/>
              <p:cNvPicPr>
                <a:picLocks noChangeAspect="1"/>
              </p:cNvPicPr>
              <p:nvPr/>
            </p:nvPicPr>
            <p:blipFill>
              <a:blip r:embed="rId2"/>
              <a:stretch>
                <a:fillRect/>
              </a:stretch>
            </p:blipFill>
            <p:spPr>
              <a:xfrm>
                <a:off x="2438400" y="762001"/>
                <a:ext cx="6831382" cy="4749437"/>
              </a:xfrm>
              <a:prstGeom prst="rect">
                <a:avLst/>
              </a:prstGeom>
            </p:spPr>
          </p:pic>
          <p:pic>
            <p:nvPicPr>
              <p:cNvPr id="5" name="Picture 4"/>
              <p:cNvPicPr>
                <a:picLocks noChangeAspect="1"/>
              </p:cNvPicPr>
              <p:nvPr/>
            </p:nvPicPr>
            <p:blipFill rotWithShape="1">
              <a:blip r:embed="rId3"/>
              <a:srcRect l="703" r="-703"/>
              <a:stretch/>
            </p:blipFill>
            <p:spPr>
              <a:xfrm>
                <a:off x="5562600" y="2895600"/>
                <a:ext cx="1300162" cy="793044"/>
              </a:xfrm>
              <a:prstGeom prst="rect">
                <a:avLst/>
              </a:prstGeom>
            </p:spPr>
          </p:pic>
        </p:grpSp>
        <p:cxnSp>
          <p:nvCxnSpPr>
            <p:cNvPr id="7" name="Straight Arrow Connector 6"/>
            <p:cNvCxnSpPr/>
            <p:nvPr/>
          </p:nvCxnSpPr>
          <p:spPr>
            <a:xfrm flipH="1">
              <a:off x="6853618" y="3048000"/>
              <a:ext cx="909638"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4643818" y="3035893"/>
              <a:ext cx="909638"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10" name="Rectangle 3"/>
          <p:cNvSpPr txBox="1">
            <a:spLocks noChangeArrowheads="1"/>
          </p:cNvSpPr>
          <p:nvPr/>
        </p:nvSpPr>
        <p:spPr bwMode="auto">
          <a:xfrm>
            <a:off x="7570930" y="1524218"/>
            <a:ext cx="4450381" cy="505118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ClrTx/>
              <a:buSzPct val="80000"/>
              <a:buFont typeface="Lucida Grande"/>
              <a:buNone/>
              <a:defRPr sz="2800">
                <a:solidFill>
                  <a:srgbClr val="000000"/>
                </a:solidFill>
                <a:latin typeface="Gill Sans Light"/>
                <a:ea typeface="+mn-ea"/>
                <a:cs typeface="Gill Sans Light"/>
              </a:defRPr>
            </a:lvl1pPr>
            <a:lvl2pPr marL="457200" indent="0" algn="ctr" rtl="0" eaLnBrk="1" fontAlgn="base" hangingPunct="1">
              <a:spcBef>
                <a:spcPct val="20000"/>
              </a:spcBef>
              <a:spcAft>
                <a:spcPct val="0"/>
              </a:spcAft>
              <a:buClrTx/>
              <a:buSzPct val="80000"/>
              <a:buFont typeface="Lucida Grande"/>
              <a:buNone/>
              <a:defRPr sz="2800">
                <a:solidFill>
                  <a:srgbClr val="000000"/>
                </a:solidFill>
                <a:latin typeface="Gill Sans Light"/>
                <a:ea typeface="ＭＳ Ｐゴシック" pitchFamily="-111" charset="-128"/>
                <a:cs typeface="Gill Sans Light"/>
              </a:defRPr>
            </a:lvl2pPr>
            <a:lvl3pPr marL="914400" indent="0" algn="ctr" rtl="0" eaLnBrk="1" fontAlgn="base" hangingPunct="1">
              <a:spcBef>
                <a:spcPct val="20000"/>
              </a:spcBef>
              <a:spcAft>
                <a:spcPct val="0"/>
              </a:spcAft>
              <a:buClrTx/>
              <a:buFont typeface="Wingdings" charset="2"/>
              <a:buNone/>
              <a:defRPr sz="2800">
                <a:solidFill>
                  <a:srgbClr val="000000"/>
                </a:solidFill>
                <a:latin typeface="Gill Sans Light"/>
                <a:ea typeface="ＭＳ Ｐゴシック" pitchFamily="-111" charset="-128"/>
                <a:cs typeface="Gill Sans Light"/>
              </a:defRPr>
            </a:lvl3pPr>
            <a:lvl4pPr marL="1371600" indent="0" algn="ctr" rtl="0" eaLnBrk="1" fontAlgn="base" hangingPunct="1">
              <a:spcBef>
                <a:spcPct val="20000"/>
              </a:spcBef>
              <a:spcAft>
                <a:spcPct val="0"/>
              </a:spcAft>
              <a:buFont typeface="Wingdings" charset="2"/>
              <a:buNone/>
              <a:defRPr sz="2800">
                <a:solidFill>
                  <a:srgbClr val="000000"/>
                </a:solidFill>
                <a:latin typeface="Gill Sans Light"/>
                <a:ea typeface="ＭＳ Ｐゴシック" pitchFamily="-111" charset="-128"/>
                <a:cs typeface="Gill Sans Light"/>
              </a:defRPr>
            </a:lvl4pPr>
            <a:lvl5pPr marL="1828800" indent="0" algn="ctr" rtl="0" eaLnBrk="1" fontAlgn="base" hangingPunct="1">
              <a:spcBef>
                <a:spcPct val="20000"/>
              </a:spcBef>
              <a:spcAft>
                <a:spcPct val="0"/>
              </a:spcAft>
              <a:buFont typeface="Wingdings" charset="2"/>
              <a:buNone/>
              <a:defRPr sz="2800">
                <a:solidFill>
                  <a:srgbClr val="000000"/>
                </a:solidFill>
                <a:latin typeface="Gill Sans Light"/>
                <a:ea typeface="ＭＳ Ｐゴシック" pitchFamily="-111" charset="-128"/>
                <a:cs typeface="Gill Sans Light"/>
              </a:defRPr>
            </a:lvl5pPr>
            <a:lvl6pPr marL="2286000" indent="0" algn="ctr" rtl="0" eaLnBrk="1" fontAlgn="base" hangingPunct="1">
              <a:spcBef>
                <a:spcPct val="20000"/>
              </a:spcBef>
              <a:spcAft>
                <a:spcPct val="0"/>
              </a:spcAft>
              <a:buNone/>
              <a:defRPr sz="2000">
                <a:solidFill>
                  <a:schemeClr val="tx1"/>
                </a:solidFill>
                <a:latin typeface="+mn-lt"/>
                <a:ea typeface="ＭＳ Ｐゴシック" pitchFamily="-111" charset="-128"/>
              </a:defRPr>
            </a:lvl6pPr>
            <a:lvl7pPr marL="2743200" indent="0" algn="ctr" rtl="0" eaLnBrk="1" fontAlgn="base" hangingPunct="1">
              <a:spcBef>
                <a:spcPct val="20000"/>
              </a:spcBef>
              <a:spcAft>
                <a:spcPct val="0"/>
              </a:spcAft>
              <a:buNone/>
              <a:defRPr sz="2000">
                <a:solidFill>
                  <a:schemeClr val="tx1"/>
                </a:solidFill>
                <a:latin typeface="+mn-lt"/>
                <a:ea typeface="ＭＳ Ｐゴシック" pitchFamily="-111" charset="-128"/>
              </a:defRPr>
            </a:lvl7pPr>
            <a:lvl8pPr marL="3200400" indent="0" algn="ctr" rtl="0" eaLnBrk="1" fontAlgn="base" hangingPunct="1">
              <a:spcBef>
                <a:spcPct val="20000"/>
              </a:spcBef>
              <a:spcAft>
                <a:spcPct val="0"/>
              </a:spcAft>
              <a:buNone/>
              <a:defRPr sz="2000">
                <a:solidFill>
                  <a:schemeClr val="tx1"/>
                </a:solidFill>
                <a:latin typeface="+mn-lt"/>
                <a:ea typeface="ＭＳ Ｐゴシック" pitchFamily="-111" charset="-128"/>
              </a:defRPr>
            </a:lvl8pPr>
            <a:lvl9pPr marL="3657600" indent="0" algn="ctr" rtl="0" eaLnBrk="1" fontAlgn="base" hangingPunct="1">
              <a:spcBef>
                <a:spcPct val="20000"/>
              </a:spcBef>
              <a:spcAft>
                <a:spcPct val="0"/>
              </a:spcAft>
              <a:buNone/>
              <a:defRPr sz="2000">
                <a:solidFill>
                  <a:schemeClr val="tx1"/>
                </a:solidFill>
                <a:latin typeface="+mn-lt"/>
                <a:ea typeface="ＭＳ Ｐゴシック" pitchFamily="-111" charset="-128"/>
              </a:defRPr>
            </a:lvl9pPr>
          </a:lstStyle>
          <a:p>
            <a:pPr algn="l">
              <a:spcBef>
                <a:spcPct val="0"/>
              </a:spcBef>
              <a:buFont typeface="Wingdings" pitchFamily="2" charset="2"/>
              <a:buNone/>
              <a:defRPr/>
            </a:pPr>
            <a:r>
              <a:rPr lang="en-US" sz="2200" dirty="0">
                <a:solidFill>
                  <a:prstClr val="black"/>
                </a:solidFill>
                <a:latin typeface="Arial" panose="020B0604020202020204" pitchFamily="34" charset="0"/>
                <a:cs typeface="Arial" panose="020B0604020202020204" pitchFamily="34" charset="0"/>
              </a:rPr>
              <a:t>The primary chemical consequence of photosynthesis is the conversion of inorganic nutrients and carbon in the surface ocean into organic material.</a:t>
            </a:r>
          </a:p>
          <a:p>
            <a:pPr algn="l">
              <a:spcBef>
                <a:spcPct val="0"/>
              </a:spcBef>
              <a:buFont typeface="Wingdings" pitchFamily="2" charset="2"/>
              <a:buNone/>
              <a:defRPr/>
            </a:pPr>
            <a:endParaRPr lang="en-US" sz="2200" dirty="0">
              <a:solidFill>
                <a:prstClr val="black"/>
              </a:solidFill>
              <a:latin typeface="Arial" panose="020B0604020202020204" pitchFamily="34" charset="0"/>
              <a:cs typeface="Arial" panose="020B0604020202020204" pitchFamily="34" charset="0"/>
            </a:endParaRPr>
          </a:p>
          <a:p>
            <a:pPr algn="l">
              <a:spcBef>
                <a:spcPct val="0"/>
              </a:spcBef>
              <a:buFont typeface="Wingdings" pitchFamily="2" charset="2"/>
              <a:buNone/>
              <a:defRPr/>
            </a:pPr>
            <a:r>
              <a:rPr lang="en-US" sz="2200" dirty="0">
                <a:solidFill>
                  <a:prstClr val="black"/>
                </a:solidFill>
                <a:latin typeface="Arial" panose="020B0604020202020204" pitchFamily="34" charset="0"/>
                <a:cs typeface="Arial" panose="020B0604020202020204" pitchFamily="34" charset="0"/>
              </a:rPr>
              <a:t>Most of this organic matter is respired within the surface mixed layer.</a:t>
            </a:r>
          </a:p>
          <a:p>
            <a:pPr algn="l">
              <a:spcBef>
                <a:spcPct val="0"/>
              </a:spcBef>
              <a:buFont typeface="Wingdings" pitchFamily="2" charset="2"/>
              <a:buNone/>
              <a:defRPr/>
            </a:pPr>
            <a:endParaRPr lang="en-US" sz="2200" dirty="0">
              <a:solidFill>
                <a:prstClr val="black"/>
              </a:solidFill>
              <a:latin typeface="Arial" panose="020B0604020202020204" pitchFamily="34" charset="0"/>
              <a:cs typeface="Arial" panose="020B0604020202020204" pitchFamily="34" charset="0"/>
            </a:endParaRPr>
          </a:p>
          <a:p>
            <a:pPr algn="l">
              <a:spcBef>
                <a:spcPct val="0"/>
              </a:spcBef>
              <a:buFont typeface="Wingdings" pitchFamily="2" charset="2"/>
              <a:buNone/>
              <a:defRPr/>
            </a:pPr>
            <a:r>
              <a:rPr lang="en-US" sz="2200" dirty="0">
                <a:solidFill>
                  <a:prstClr val="black"/>
                </a:solidFill>
                <a:latin typeface="Arial" panose="020B0604020202020204" pitchFamily="34" charset="0"/>
                <a:cs typeface="Arial" panose="020B0604020202020204" pitchFamily="34" charset="0"/>
              </a:rPr>
              <a:t>A small fraction is transported to the deep via sinking (known as the “biological pump”).</a:t>
            </a:r>
            <a:endParaRPr lang="en-US" sz="2200" dirty="0">
              <a:solidFill>
                <a:srgbClr val="C00000"/>
              </a:solidFill>
              <a:latin typeface="Arial" panose="020B0604020202020204" pitchFamily="34" charset="0"/>
              <a:cs typeface="Arial" panose="020B0604020202020204" pitchFamily="34" charset="0"/>
            </a:endParaRPr>
          </a:p>
        </p:txBody>
      </p:sp>
      <p:sp>
        <p:nvSpPr>
          <p:cNvPr id="11" name="Rectangle 7">
            <a:extLst>
              <a:ext uri="{FF2B5EF4-FFF2-40B4-BE49-F238E27FC236}">
                <a16:creationId xmlns:a16="http://schemas.microsoft.com/office/drawing/2014/main" id="{C34BDD44-0539-40B3-BA7B-0A475A65FB0E}"/>
              </a:ext>
            </a:extLst>
          </p:cNvPr>
          <p:cNvSpPr>
            <a:spLocks noChangeArrowheads="1"/>
          </p:cNvSpPr>
          <p:nvPr/>
        </p:nvSpPr>
        <p:spPr bwMode="auto">
          <a:xfrm>
            <a:off x="0" y="0"/>
            <a:ext cx="12192000" cy="1143000"/>
          </a:xfrm>
          <a:prstGeom prst="rect">
            <a:avLst/>
          </a:prstGeom>
          <a:solidFill>
            <a:srgbClr val="1F497D">
              <a:lumMod val="75000"/>
            </a:srgbClr>
          </a:solidFill>
          <a:ln>
            <a:noFill/>
          </a:ln>
          <a:effectLst/>
        </p:spPr>
        <p:txBody>
          <a:bodyPr anchor="ctr"/>
          <a:lstStyle/>
          <a:p>
            <a:pPr marL="228600" marR="0" lvl="0" indent="0" algn="l" defTabSz="914400" rtl="0" eaLnBrk="1" fontAlgn="auto" latinLnBrk="0" hangingPunct="1">
              <a:lnSpc>
                <a:spcPct val="100000"/>
              </a:lnSpc>
              <a:spcBef>
                <a:spcPts val="0"/>
              </a:spcBef>
              <a:spcAft>
                <a:spcPts val="0"/>
              </a:spcAft>
              <a:buClrTx/>
              <a:buSzTx/>
              <a:buFontTx/>
              <a:buNone/>
              <a:tabLst>
                <a:tab pos="5149850" algn="l"/>
              </a:tabLst>
              <a:defRPr/>
            </a:pPr>
            <a:r>
              <a:rPr kumimoji="0" lang="en-US" sz="2800" b="0" i="1" u="none" strike="noStrike" kern="0" cap="none" spc="0" normalizeH="0" baseline="0" noProof="0" dirty="0">
                <a:ln>
                  <a:noFill/>
                </a:ln>
                <a:solidFill>
                  <a:srgbClr val="FFFF00"/>
                </a:solidFill>
                <a:effectLst/>
                <a:uLnTx/>
                <a:uFillTx/>
                <a:latin typeface="Calibri"/>
                <a:ea typeface="+mn-ea"/>
                <a:cs typeface="Arial"/>
              </a:rPr>
              <a:t>This can be further generalized…</a:t>
            </a:r>
          </a:p>
        </p:txBody>
      </p:sp>
      <p:sp>
        <p:nvSpPr>
          <p:cNvPr id="12" name="Rectangle 11">
            <a:extLst>
              <a:ext uri="{FF2B5EF4-FFF2-40B4-BE49-F238E27FC236}">
                <a16:creationId xmlns:a16="http://schemas.microsoft.com/office/drawing/2014/main" id="{59B3C860-F147-462C-880E-A59B30665341}"/>
              </a:ext>
            </a:extLst>
          </p:cNvPr>
          <p:cNvSpPr/>
          <p:nvPr/>
        </p:nvSpPr>
        <p:spPr>
          <a:xfrm rot="16200000">
            <a:off x="-763441" y="3050923"/>
            <a:ext cx="2474976" cy="369332"/>
          </a:xfrm>
          <a:prstGeom prst="rect">
            <a:avLst/>
          </a:prstGeom>
        </p:spPr>
        <p:txBody>
          <a:bodyPr wrap="square">
            <a:spAutoFit/>
          </a:bodyPr>
          <a:lstStyle/>
          <a:p>
            <a:pPr algn="ctr"/>
            <a:r>
              <a:rPr lang="en-US" dirty="0">
                <a:latin typeface="Arial" panose="020B0604020202020204" pitchFamily="34" charset="0"/>
                <a:cs typeface="Arial" panose="020B0604020202020204" pitchFamily="34" charset="0"/>
              </a:rPr>
              <a:t>euphotic</a:t>
            </a:r>
          </a:p>
        </p:txBody>
      </p:sp>
      <p:sp>
        <p:nvSpPr>
          <p:cNvPr id="13" name="Rectangle 12">
            <a:extLst>
              <a:ext uri="{FF2B5EF4-FFF2-40B4-BE49-F238E27FC236}">
                <a16:creationId xmlns:a16="http://schemas.microsoft.com/office/drawing/2014/main" id="{6CBBEF1C-2A91-4CC2-B9E1-5B0E676806A4}"/>
              </a:ext>
            </a:extLst>
          </p:cNvPr>
          <p:cNvSpPr/>
          <p:nvPr/>
        </p:nvSpPr>
        <p:spPr>
          <a:xfrm rot="16200000">
            <a:off x="-773787" y="4609807"/>
            <a:ext cx="2474976" cy="369332"/>
          </a:xfrm>
          <a:prstGeom prst="rect">
            <a:avLst/>
          </a:prstGeom>
        </p:spPr>
        <p:txBody>
          <a:bodyPr wrap="square">
            <a:spAutoFit/>
          </a:bodyPr>
          <a:lstStyle/>
          <a:p>
            <a:pPr algn="ctr"/>
            <a:r>
              <a:rPr lang="en-US" dirty="0">
                <a:latin typeface="Arial" panose="020B0604020202020204" pitchFamily="34" charset="0"/>
                <a:cs typeface="Arial" panose="020B0604020202020204" pitchFamily="34" charset="0"/>
              </a:rPr>
              <a:t>aphotic</a:t>
            </a:r>
          </a:p>
        </p:txBody>
      </p:sp>
      <p:sp>
        <p:nvSpPr>
          <p:cNvPr id="14" name="TextBox 13">
            <a:extLst>
              <a:ext uri="{FF2B5EF4-FFF2-40B4-BE49-F238E27FC236}">
                <a16:creationId xmlns:a16="http://schemas.microsoft.com/office/drawing/2014/main" id="{77B69583-AFE4-4816-90A7-7A6D0083A411}"/>
              </a:ext>
            </a:extLst>
          </p:cNvPr>
          <p:cNvSpPr txBox="1"/>
          <p:nvPr/>
        </p:nvSpPr>
        <p:spPr>
          <a:xfrm>
            <a:off x="8362335" y="6488668"/>
            <a:ext cx="3352800" cy="369332"/>
          </a:xfrm>
          <a:prstGeom prst="rect">
            <a:avLst/>
          </a:prstGeom>
          <a:noFill/>
        </p:spPr>
        <p:txBody>
          <a:bodyPr wrap="square" rtlCol="0">
            <a:spAutoFit/>
          </a:bodyPr>
          <a:lstStyle/>
          <a:p>
            <a:pPr algn="r" fontAlgn="base">
              <a:spcBef>
                <a:spcPct val="0"/>
              </a:spcBef>
              <a:spcAft>
                <a:spcPct val="0"/>
              </a:spcAft>
              <a:defRPr/>
            </a:pPr>
            <a:r>
              <a:rPr lang="en-US" dirty="0">
                <a:solidFill>
                  <a:srgbClr val="000000"/>
                </a:solidFill>
                <a:latin typeface="Arial" panose="020B0604020202020204" pitchFamily="34" charset="0"/>
                <a:cs typeface="Arial" panose="020B0604020202020204" pitchFamily="34" charset="0"/>
              </a:rPr>
              <a:t>Sarmiento &amp; Gruber (2006)</a:t>
            </a:r>
          </a:p>
        </p:txBody>
      </p:sp>
    </p:spTree>
    <p:extLst>
      <p:ext uri="{BB962C8B-B14F-4D97-AF65-F5344CB8AC3E}">
        <p14:creationId xmlns:p14="http://schemas.microsoft.com/office/powerpoint/2010/main" val="44907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ull-size image">
            <a:extLst>
              <a:ext uri="{FF2B5EF4-FFF2-40B4-BE49-F238E27FC236}">
                <a16:creationId xmlns:a16="http://schemas.microsoft.com/office/drawing/2014/main" id="{3331FCE1-E0F9-4345-AAB7-9410FFC26EA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18030" y="1501732"/>
            <a:ext cx="2786874" cy="50613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044D91D-9275-481E-8C61-93D8BE94D317}"/>
              </a:ext>
            </a:extLst>
          </p:cNvPr>
          <p:cNvSpPr txBox="1"/>
          <p:nvPr/>
        </p:nvSpPr>
        <p:spPr>
          <a:xfrm rot="16200000">
            <a:off x="10526365" y="5377031"/>
            <a:ext cx="2732030" cy="369332"/>
          </a:xfrm>
          <a:prstGeom prst="rect">
            <a:avLst/>
          </a:prstGeom>
          <a:noFill/>
        </p:spPr>
        <p:txBody>
          <a:bodyPr wrap="square" rtlCol="0">
            <a:spAutoFit/>
          </a:bodyPr>
          <a:lstStyle/>
          <a:p>
            <a:pPr algn="r" fontAlgn="base">
              <a:spcBef>
                <a:spcPct val="0"/>
              </a:spcBef>
              <a:spcAft>
                <a:spcPct val="0"/>
              </a:spcAft>
              <a:defRPr/>
            </a:pPr>
            <a:r>
              <a:rPr lang="en-US" dirty="0">
                <a:solidFill>
                  <a:srgbClr val="000000"/>
                </a:solidFill>
                <a:latin typeface="Arial" panose="020B0604020202020204" pitchFamily="34" charset="0"/>
                <a:cs typeface="Arial" panose="020B0604020202020204" pitchFamily="34" charset="0"/>
              </a:rPr>
              <a:t>Sverdrup et al. (1942)</a:t>
            </a:r>
          </a:p>
        </p:txBody>
      </p:sp>
      <p:sp>
        <p:nvSpPr>
          <p:cNvPr id="5" name="Rectangle 7">
            <a:extLst>
              <a:ext uri="{FF2B5EF4-FFF2-40B4-BE49-F238E27FC236}">
                <a16:creationId xmlns:a16="http://schemas.microsoft.com/office/drawing/2014/main" id="{6D163827-6078-439F-95BD-8159E898E124}"/>
              </a:ext>
            </a:extLst>
          </p:cNvPr>
          <p:cNvSpPr>
            <a:spLocks noChangeArrowheads="1"/>
          </p:cNvSpPr>
          <p:nvPr/>
        </p:nvSpPr>
        <p:spPr bwMode="auto">
          <a:xfrm>
            <a:off x="0" y="0"/>
            <a:ext cx="12192000" cy="1143000"/>
          </a:xfrm>
          <a:prstGeom prst="rect">
            <a:avLst/>
          </a:prstGeom>
          <a:solidFill>
            <a:srgbClr val="1F497D">
              <a:lumMod val="75000"/>
            </a:srgbClr>
          </a:solidFill>
          <a:ln>
            <a:noFill/>
          </a:ln>
          <a:effectLst/>
        </p:spPr>
        <p:txBody>
          <a:bodyPr anchor="ctr"/>
          <a:lstStyle/>
          <a:p>
            <a:pPr marL="228600" marR="0" lvl="0" indent="0" algn="l" defTabSz="914400" rtl="0" eaLnBrk="1" fontAlgn="auto" latinLnBrk="0" hangingPunct="1">
              <a:lnSpc>
                <a:spcPct val="100000"/>
              </a:lnSpc>
              <a:spcBef>
                <a:spcPts val="0"/>
              </a:spcBef>
              <a:spcAft>
                <a:spcPts val="0"/>
              </a:spcAft>
              <a:buClrTx/>
              <a:buSzTx/>
              <a:buFontTx/>
              <a:buNone/>
              <a:tabLst>
                <a:tab pos="5149850" algn="l"/>
              </a:tabLst>
              <a:defRPr/>
            </a:pPr>
            <a:r>
              <a:rPr kumimoji="0" lang="en-US" sz="2800" b="0" i="1" u="none" strike="noStrike" kern="0" cap="none" spc="0" normalizeH="0" baseline="0" noProof="0" dirty="0">
                <a:ln>
                  <a:noFill/>
                </a:ln>
                <a:solidFill>
                  <a:srgbClr val="FFFF00"/>
                </a:solidFill>
                <a:effectLst/>
                <a:uLnTx/>
                <a:uFillTx/>
                <a:latin typeface="Calibri"/>
                <a:ea typeface="+mn-ea"/>
                <a:cs typeface="Arial"/>
              </a:rPr>
              <a:t>What I understand boils down to these three statements…</a:t>
            </a:r>
          </a:p>
        </p:txBody>
      </p:sp>
      <p:sp>
        <p:nvSpPr>
          <p:cNvPr id="7" name="Text Box 10">
            <a:extLst>
              <a:ext uri="{FF2B5EF4-FFF2-40B4-BE49-F238E27FC236}">
                <a16:creationId xmlns:a16="http://schemas.microsoft.com/office/drawing/2014/main" id="{7B02AED3-B2C3-429E-B1C3-3F2F16DA1A15}"/>
              </a:ext>
            </a:extLst>
          </p:cNvPr>
          <p:cNvSpPr txBox="1">
            <a:spLocks noChangeArrowheads="1"/>
          </p:cNvSpPr>
          <p:nvPr/>
        </p:nvSpPr>
        <p:spPr bwMode="auto">
          <a:xfrm>
            <a:off x="541421" y="1295401"/>
            <a:ext cx="8334355"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858838">
              <a:defRPr>
                <a:solidFill>
                  <a:schemeClr val="tx1"/>
                </a:solidFill>
                <a:latin typeface="Arial" charset="0"/>
              </a:defRPr>
            </a:lvl2pPr>
            <a:lvl3pPr marL="973138">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lvl="0">
              <a:defRPr/>
            </a:pPr>
            <a:r>
              <a:rPr lang="en-US" sz="2400" dirty="0">
                <a:solidFill>
                  <a:prstClr val="black"/>
                </a:solidFill>
              </a:rPr>
              <a:t>Just a handful of factors can explain the large-scale horizontal and vertical distributions of macronutrients…</a:t>
            </a:r>
          </a:p>
          <a:p>
            <a:pPr lvl="0">
              <a:defRPr/>
            </a:pPr>
            <a:endParaRPr lang="en-US" sz="2400" dirty="0">
              <a:solidFill>
                <a:prstClr val="black"/>
              </a:solidFill>
            </a:endParaRPr>
          </a:p>
          <a:p>
            <a:pPr marL="342900" lvl="0" indent="-342900">
              <a:buFont typeface="Arial" panose="020B0604020202020204" pitchFamily="34" charset="0"/>
              <a:buChar char="•"/>
              <a:defRPr/>
            </a:pPr>
            <a:r>
              <a:rPr lang="en-US" sz="2400" dirty="0">
                <a:solidFill>
                  <a:prstClr val="black"/>
                </a:solidFill>
              </a:rPr>
              <a:t>Phytoplankton take in nutrients and CO</a:t>
            </a:r>
            <a:r>
              <a:rPr lang="en-US" sz="2400" baseline="-25000" dirty="0">
                <a:solidFill>
                  <a:prstClr val="black"/>
                </a:solidFill>
              </a:rPr>
              <a:t>2</a:t>
            </a:r>
            <a:r>
              <a:rPr lang="en-US" sz="2400" dirty="0">
                <a:solidFill>
                  <a:prstClr val="black"/>
                </a:solidFill>
              </a:rPr>
              <a:t> when light is abundant.</a:t>
            </a:r>
          </a:p>
          <a:p>
            <a:pPr marL="342900" lvl="0" indent="-342900">
              <a:buFont typeface="Arial" panose="020B0604020202020204" pitchFamily="34" charset="0"/>
              <a:buChar char="•"/>
              <a:defRPr/>
            </a:pPr>
            <a:r>
              <a:rPr lang="en-US" sz="2400" dirty="0">
                <a:solidFill>
                  <a:prstClr val="black"/>
                </a:solidFill>
              </a:rPr>
              <a:t>Organic matter sinks (with rates dependent on size, composition, aggregation, and repackaging).</a:t>
            </a:r>
          </a:p>
          <a:p>
            <a:pPr marL="342900" lvl="0" indent="-342900">
              <a:buFont typeface="Arial" panose="020B0604020202020204" pitchFamily="34" charset="0"/>
              <a:buChar char="•"/>
              <a:defRPr/>
            </a:pPr>
            <a:r>
              <a:rPr lang="en-US" sz="2400" dirty="0">
                <a:solidFill>
                  <a:prstClr val="black"/>
                </a:solidFill>
              </a:rPr>
              <a:t>Heterotrophs (bacteria and zooplankton) remineralize organic matter back into the inorganic nutrients and CO</a:t>
            </a:r>
            <a:r>
              <a:rPr lang="en-US" sz="2400" baseline="-25000" dirty="0">
                <a:solidFill>
                  <a:prstClr val="black"/>
                </a:solidFill>
              </a:rPr>
              <a:t>2</a:t>
            </a:r>
            <a:r>
              <a:rPr lang="en-US" sz="2400" dirty="0">
                <a:solidFill>
                  <a:prstClr val="black"/>
                </a:solidFill>
              </a:rPr>
              <a:t>.</a:t>
            </a:r>
          </a:p>
          <a:p>
            <a:pPr lvl="0">
              <a:defRPr/>
            </a:pPr>
            <a:endParaRPr lang="en-US" sz="2400" dirty="0">
              <a:solidFill>
                <a:prstClr val="black"/>
              </a:solidFill>
            </a:endParaRPr>
          </a:p>
          <a:p>
            <a:pPr lvl="0">
              <a:defRPr/>
            </a:pPr>
            <a:r>
              <a:rPr lang="en-US" sz="2400" dirty="0">
                <a:solidFill>
                  <a:prstClr val="black"/>
                </a:solidFill>
              </a:rPr>
              <a:t>Consequently, surface nutrients are near zero just about everywhere that light is available.  </a:t>
            </a:r>
            <a:r>
              <a:rPr lang="en-US" sz="2400" i="1" u="sng" dirty="0">
                <a:solidFill>
                  <a:srgbClr val="7030A0"/>
                </a:solidFill>
              </a:rPr>
              <a:t>Eastern Boundary Upwelling Systems</a:t>
            </a:r>
            <a:r>
              <a:rPr lang="en-US" sz="2400" i="1" dirty="0">
                <a:solidFill>
                  <a:srgbClr val="7030A0"/>
                </a:solidFill>
              </a:rPr>
              <a:t> are exceptional with their combination of relatively abundant nutrients and light!</a:t>
            </a:r>
          </a:p>
        </p:txBody>
      </p:sp>
    </p:spTree>
    <p:extLst>
      <p:ext uri="{BB962C8B-B14F-4D97-AF65-F5344CB8AC3E}">
        <p14:creationId xmlns:p14="http://schemas.microsoft.com/office/powerpoint/2010/main" val="341856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p:cNvSpPr>
            <a:spLocks noChangeArrowheads="1"/>
          </p:cNvSpPr>
          <p:nvPr/>
        </p:nvSpPr>
        <p:spPr bwMode="auto">
          <a:xfrm>
            <a:off x="0" y="0"/>
            <a:ext cx="12192000" cy="1143000"/>
          </a:xfrm>
          <a:prstGeom prst="rect">
            <a:avLst/>
          </a:prstGeom>
          <a:solidFill>
            <a:srgbClr val="1F497D">
              <a:lumMod val="75000"/>
            </a:srgbClr>
          </a:solidFill>
          <a:ln>
            <a:noFill/>
          </a:ln>
          <a:effectLst/>
        </p:spPr>
        <p:txBody>
          <a:bodyPr anchor="ctr"/>
          <a:lstStyle/>
          <a:p>
            <a:pPr marL="228600" marR="0" lvl="0" indent="0" algn="l" defTabSz="914400" rtl="0" eaLnBrk="1" fontAlgn="auto" latinLnBrk="0" hangingPunct="1">
              <a:lnSpc>
                <a:spcPct val="100000"/>
              </a:lnSpc>
              <a:spcBef>
                <a:spcPts val="0"/>
              </a:spcBef>
              <a:spcAft>
                <a:spcPts val="0"/>
              </a:spcAft>
              <a:buClrTx/>
              <a:buSzTx/>
              <a:buFontTx/>
              <a:buNone/>
              <a:tabLst>
                <a:tab pos="5149850" algn="l"/>
              </a:tabLst>
              <a:defRPr/>
            </a:pPr>
            <a:r>
              <a:rPr kumimoji="0" lang="en-US" sz="2800" b="0" i="1" u="none" strike="noStrike" kern="0" cap="none" spc="0" normalizeH="0" baseline="0" noProof="0" dirty="0">
                <a:ln>
                  <a:noFill/>
                </a:ln>
                <a:solidFill>
                  <a:srgbClr val="FFFF00"/>
                </a:solidFill>
                <a:effectLst/>
                <a:uLnTx/>
                <a:uFillTx/>
                <a:latin typeface="Calibri"/>
                <a:ea typeface="+mn-ea"/>
                <a:cs typeface="Arial"/>
              </a:rPr>
              <a:t>Eastern Boundary Upwelling Systems (EBUS)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9968" y="1143000"/>
            <a:ext cx="9178087" cy="5393616"/>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930" y="1655189"/>
            <a:ext cx="1038093" cy="4191837"/>
          </a:xfrm>
          <a:prstGeom prst="rect">
            <a:avLst/>
          </a:prstGeom>
        </p:spPr>
      </p:pic>
      <p:sp>
        <p:nvSpPr>
          <p:cNvPr id="13" name="Rounded Rectangle 12"/>
          <p:cNvSpPr/>
          <p:nvPr/>
        </p:nvSpPr>
        <p:spPr>
          <a:xfrm>
            <a:off x="2670424" y="2848174"/>
            <a:ext cx="1489728" cy="661089"/>
          </a:xfrm>
          <a:prstGeom prst="roundRect">
            <a:avLst>
              <a:gd name="adj" fmla="val 50000"/>
            </a:avLst>
          </a:prstGeom>
          <a:solidFill>
            <a:schemeClr val="bg1">
              <a:alpha val="9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a:ea typeface="+mn-ea"/>
                <a:cs typeface="Arial"/>
              </a:rPr>
              <a:t>California Current</a:t>
            </a:r>
          </a:p>
        </p:txBody>
      </p:sp>
      <p:sp>
        <p:nvSpPr>
          <p:cNvPr id="14" name="Rounded Rectangle 13"/>
          <p:cNvSpPr/>
          <p:nvPr/>
        </p:nvSpPr>
        <p:spPr>
          <a:xfrm>
            <a:off x="3741409" y="3991174"/>
            <a:ext cx="1489728" cy="661089"/>
          </a:xfrm>
          <a:prstGeom prst="roundRect">
            <a:avLst>
              <a:gd name="adj" fmla="val 50000"/>
            </a:avLst>
          </a:prstGeom>
          <a:solidFill>
            <a:schemeClr val="bg1">
              <a:alpha val="9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a:ea typeface="+mn-ea"/>
                <a:cs typeface="Arial"/>
              </a:rPr>
              <a:t>Humboldt Current</a:t>
            </a:r>
          </a:p>
        </p:txBody>
      </p:sp>
      <p:sp>
        <p:nvSpPr>
          <p:cNvPr id="16" name="Rounded Rectangle 15"/>
          <p:cNvSpPr/>
          <p:nvPr/>
        </p:nvSpPr>
        <p:spPr>
          <a:xfrm>
            <a:off x="6353797" y="3198081"/>
            <a:ext cx="1489728" cy="661089"/>
          </a:xfrm>
          <a:prstGeom prst="roundRect">
            <a:avLst>
              <a:gd name="adj" fmla="val 50000"/>
            </a:avLst>
          </a:prstGeom>
          <a:solidFill>
            <a:schemeClr val="bg1">
              <a:alpha val="9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a:ea typeface="+mn-ea"/>
                <a:cs typeface="Arial"/>
              </a:rPr>
              <a:t>Canary Current</a:t>
            </a:r>
          </a:p>
        </p:txBody>
      </p:sp>
      <p:sp>
        <p:nvSpPr>
          <p:cNvPr id="17" name="Rounded Rectangle 16"/>
          <p:cNvSpPr/>
          <p:nvPr/>
        </p:nvSpPr>
        <p:spPr>
          <a:xfrm>
            <a:off x="7517674" y="4206259"/>
            <a:ext cx="1489728" cy="661089"/>
          </a:xfrm>
          <a:prstGeom prst="roundRect">
            <a:avLst>
              <a:gd name="adj" fmla="val 50000"/>
            </a:avLst>
          </a:prstGeom>
          <a:solidFill>
            <a:schemeClr val="bg1">
              <a:alpha val="9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a:ea typeface="+mn-ea"/>
                <a:cs typeface="Arial"/>
              </a:rPr>
              <a:t>Benguela Current</a:t>
            </a:r>
          </a:p>
        </p:txBody>
      </p:sp>
    </p:spTree>
    <p:extLst>
      <p:ext uri="{BB962C8B-B14F-4D97-AF65-F5344CB8AC3E}">
        <p14:creationId xmlns:p14="http://schemas.microsoft.com/office/powerpoint/2010/main" val="90969125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agr_colorplate2_fig1_no3"/>
          <p:cNvPicPr>
            <a:picLocks noChangeAspect="1" noChangeArrowheads="1"/>
          </p:cNvPicPr>
          <p:nvPr/>
        </p:nvPicPr>
        <p:blipFill>
          <a:blip r:embed="rId3"/>
          <a:srcRect/>
          <a:stretch>
            <a:fillRect/>
          </a:stretch>
        </p:blipFill>
        <p:spPr bwMode="auto">
          <a:xfrm>
            <a:off x="1962911" y="1143000"/>
            <a:ext cx="8618271" cy="4612172"/>
          </a:xfrm>
          <a:prstGeom prst="rect">
            <a:avLst/>
          </a:prstGeom>
          <a:noFill/>
        </p:spPr>
      </p:pic>
      <p:sp>
        <p:nvSpPr>
          <p:cNvPr id="7" name="TextBox 6"/>
          <p:cNvSpPr txBox="1"/>
          <p:nvPr/>
        </p:nvSpPr>
        <p:spPr>
          <a:xfrm>
            <a:off x="207264" y="5679323"/>
            <a:ext cx="11507871" cy="1107996"/>
          </a:xfrm>
          <a:prstGeom prst="rect">
            <a:avLst/>
          </a:prstGeom>
          <a:noFill/>
        </p:spPr>
        <p:txBody>
          <a:bodyPr wrap="square" rtlCol="0">
            <a:spAutoFit/>
          </a:bodyPr>
          <a:lstStyle/>
          <a:p>
            <a:pPr fontAlgn="base">
              <a:spcBef>
                <a:spcPct val="0"/>
              </a:spcBef>
              <a:spcAft>
                <a:spcPct val="0"/>
              </a:spcAft>
              <a:defRPr/>
            </a:pPr>
            <a:r>
              <a:rPr lang="en-US" sz="2200" dirty="0">
                <a:solidFill>
                  <a:srgbClr val="000000"/>
                </a:solidFill>
                <a:latin typeface="Arial" panose="020B0604020202020204" pitchFamily="34" charset="0"/>
                <a:cs typeface="Arial" panose="020B0604020202020204" pitchFamily="34" charset="0"/>
              </a:rPr>
              <a:t>The biological pump depletes macronutrients over all the subtropical gyres (most of the ocean!).  Only areas of strong upwelling and deep mixing (or light limitation) have surface nitrate.</a:t>
            </a:r>
          </a:p>
        </p:txBody>
      </p:sp>
      <p:sp>
        <p:nvSpPr>
          <p:cNvPr id="5" name="TextBox 4"/>
          <p:cNvSpPr txBox="1"/>
          <p:nvPr/>
        </p:nvSpPr>
        <p:spPr>
          <a:xfrm>
            <a:off x="8362335" y="6488668"/>
            <a:ext cx="3352800" cy="369332"/>
          </a:xfrm>
          <a:prstGeom prst="rect">
            <a:avLst/>
          </a:prstGeom>
          <a:noFill/>
        </p:spPr>
        <p:txBody>
          <a:bodyPr wrap="square" rtlCol="0">
            <a:spAutoFit/>
          </a:bodyPr>
          <a:lstStyle/>
          <a:p>
            <a:pPr algn="r" fontAlgn="base">
              <a:spcBef>
                <a:spcPct val="0"/>
              </a:spcBef>
              <a:spcAft>
                <a:spcPct val="0"/>
              </a:spcAft>
              <a:defRPr/>
            </a:pPr>
            <a:r>
              <a:rPr lang="en-US" dirty="0">
                <a:solidFill>
                  <a:srgbClr val="000000"/>
                </a:solidFill>
                <a:latin typeface="Arial" panose="020B0604020202020204" pitchFamily="34" charset="0"/>
                <a:cs typeface="Arial" panose="020B0604020202020204" pitchFamily="34" charset="0"/>
              </a:rPr>
              <a:t>Sarmiento &amp; Gruber (2006)</a:t>
            </a:r>
          </a:p>
        </p:txBody>
      </p:sp>
      <p:sp>
        <p:nvSpPr>
          <p:cNvPr id="9" name="Rectangle 7">
            <a:extLst>
              <a:ext uri="{FF2B5EF4-FFF2-40B4-BE49-F238E27FC236}">
                <a16:creationId xmlns:a16="http://schemas.microsoft.com/office/drawing/2014/main" id="{22C10E7D-90CF-46F5-80A1-82F5144C74B5}"/>
              </a:ext>
            </a:extLst>
          </p:cNvPr>
          <p:cNvSpPr>
            <a:spLocks noChangeArrowheads="1"/>
          </p:cNvSpPr>
          <p:nvPr/>
        </p:nvSpPr>
        <p:spPr bwMode="auto">
          <a:xfrm>
            <a:off x="0" y="0"/>
            <a:ext cx="12192000" cy="1143000"/>
          </a:xfrm>
          <a:prstGeom prst="rect">
            <a:avLst/>
          </a:prstGeom>
          <a:solidFill>
            <a:srgbClr val="1F497D">
              <a:lumMod val="75000"/>
            </a:srgbClr>
          </a:solidFill>
          <a:ln>
            <a:noFill/>
          </a:ln>
          <a:effectLst/>
        </p:spPr>
        <p:txBody>
          <a:bodyPr anchor="ctr"/>
          <a:lstStyle/>
          <a:p>
            <a:pPr marL="228600" marR="0" lvl="0" indent="0" algn="l" defTabSz="914400" rtl="0" eaLnBrk="1" fontAlgn="auto" latinLnBrk="0" hangingPunct="1">
              <a:lnSpc>
                <a:spcPct val="100000"/>
              </a:lnSpc>
              <a:spcBef>
                <a:spcPts val="0"/>
              </a:spcBef>
              <a:spcAft>
                <a:spcPts val="0"/>
              </a:spcAft>
              <a:buClrTx/>
              <a:buSzTx/>
              <a:buFontTx/>
              <a:buNone/>
              <a:tabLst>
                <a:tab pos="5149850" algn="l"/>
              </a:tabLst>
              <a:defRPr/>
            </a:pPr>
            <a:r>
              <a:rPr kumimoji="0" lang="en-US" sz="2800" b="0" i="1" u="none" strike="noStrike" kern="0" cap="none" spc="0" normalizeH="0" baseline="0" noProof="0" dirty="0">
                <a:ln>
                  <a:noFill/>
                </a:ln>
                <a:solidFill>
                  <a:srgbClr val="FFFF00"/>
                </a:solidFill>
                <a:effectLst/>
                <a:uLnTx/>
                <a:uFillTx/>
                <a:latin typeface="Calibri"/>
                <a:ea typeface="+mn-ea"/>
                <a:cs typeface="Arial"/>
              </a:rPr>
              <a:t>Surface nitrate distribution </a:t>
            </a:r>
          </a:p>
        </p:txBody>
      </p:sp>
    </p:spTree>
    <p:extLst>
      <p:ext uri="{BB962C8B-B14F-4D97-AF65-F5344CB8AC3E}">
        <p14:creationId xmlns:p14="http://schemas.microsoft.com/office/powerpoint/2010/main" val="27378768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8" name="Picture 2"/>
          <p:cNvPicPr>
            <a:picLocks noChangeAspect="1" noChangeArrowheads="1"/>
          </p:cNvPicPr>
          <p:nvPr/>
        </p:nvPicPr>
        <p:blipFill>
          <a:blip r:embed="rId3"/>
          <a:srcRect l="1234" t="7764" b="7990"/>
          <a:stretch>
            <a:fillRect/>
          </a:stretch>
        </p:blipFill>
        <p:spPr bwMode="auto">
          <a:xfrm>
            <a:off x="1600200" y="663300"/>
            <a:ext cx="9144000" cy="6026426"/>
          </a:xfrm>
          <a:prstGeom prst="rect">
            <a:avLst/>
          </a:prstGeom>
          <a:solidFill>
            <a:schemeClr val="bg1"/>
          </a:solidFill>
        </p:spPr>
      </p:pic>
      <p:sp>
        <p:nvSpPr>
          <p:cNvPr id="347140" name="Text Box 4"/>
          <p:cNvSpPr txBox="1">
            <a:spLocks noChangeArrowheads="1"/>
          </p:cNvSpPr>
          <p:nvPr/>
        </p:nvSpPr>
        <p:spPr bwMode="auto">
          <a:xfrm>
            <a:off x="5638800" y="2645109"/>
            <a:ext cx="3200400" cy="400110"/>
          </a:xfrm>
          <a:prstGeom prst="rect">
            <a:avLst/>
          </a:prstGeom>
          <a:solidFill>
            <a:schemeClr val="bg1">
              <a:alpha val="83000"/>
            </a:schemeClr>
          </a:solidFill>
          <a:ln w="9525">
            <a:noFill/>
            <a:miter lim="800000"/>
            <a:headEnd/>
            <a:tailEnd/>
          </a:ln>
          <a:effectLst/>
        </p:spPr>
        <p:txBody>
          <a:bodyPr wrap="square">
            <a:prstTxWarp prst="textNoShape">
              <a:avLst/>
            </a:prstTxWarp>
            <a:spAutoFit/>
          </a:bodyPr>
          <a:lstStyle/>
          <a:p>
            <a:pPr>
              <a:defRPr/>
            </a:pPr>
            <a:r>
              <a:rPr lang="en-US" sz="2000" dirty="0">
                <a:solidFill>
                  <a:srgbClr val="000000"/>
                </a:solidFill>
                <a:latin typeface="+mj-lt"/>
                <a:cs typeface="Arial" panose="020B0604020202020204" pitchFamily="34" charset="0"/>
              </a:rPr>
              <a:t>North Atlantic Deep Water</a:t>
            </a:r>
          </a:p>
        </p:txBody>
      </p:sp>
      <p:sp>
        <p:nvSpPr>
          <p:cNvPr id="347141" name="Text Box 5"/>
          <p:cNvSpPr txBox="1">
            <a:spLocks noChangeArrowheads="1"/>
          </p:cNvSpPr>
          <p:nvPr/>
        </p:nvSpPr>
        <p:spPr bwMode="auto">
          <a:xfrm>
            <a:off x="3200400" y="1581090"/>
            <a:ext cx="3505200" cy="400110"/>
          </a:xfrm>
          <a:prstGeom prst="rect">
            <a:avLst/>
          </a:prstGeom>
          <a:solidFill>
            <a:schemeClr val="bg1">
              <a:alpha val="83000"/>
            </a:schemeClr>
          </a:solidFill>
          <a:ln w="9525">
            <a:noFill/>
            <a:miter lim="800000"/>
            <a:headEnd/>
            <a:tailEnd/>
          </a:ln>
          <a:effectLst/>
        </p:spPr>
        <p:txBody>
          <a:bodyPr wrap="square">
            <a:prstTxWarp prst="textNoShape">
              <a:avLst/>
            </a:prstTxWarp>
            <a:spAutoFit/>
          </a:bodyPr>
          <a:lstStyle/>
          <a:p>
            <a:pPr>
              <a:defRPr/>
            </a:pPr>
            <a:r>
              <a:rPr lang="en-US" sz="2000" dirty="0">
                <a:solidFill>
                  <a:srgbClr val="000000"/>
                </a:solidFill>
                <a:latin typeface="+mj-lt"/>
                <a:cs typeface="Arial" panose="020B0604020202020204" pitchFamily="34" charset="0"/>
              </a:rPr>
              <a:t>Antarctic Intermediate Water</a:t>
            </a:r>
          </a:p>
        </p:txBody>
      </p:sp>
      <p:sp>
        <p:nvSpPr>
          <p:cNvPr id="347142" name="Text Box 6"/>
          <p:cNvSpPr txBox="1">
            <a:spLocks noChangeArrowheads="1"/>
          </p:cNvSpPr>
          <p:nvPr/>
        </p:nvSpPr>
        <p:spPr bwMode="auto">
          <a:xfrm>
            <a:off x="2667000" y="4419600"/>
            <a:ext cx="2971800" cy="400110"/>
          </a:xfrm>
          <a:prstGeom prst="rect">
            <a:avLst/>
          </a:prstGeom>
          <a:solidFill>
            <a:schemeClr val="bg1">
              <a:alpha val="83000"/>
            </a:schemeClr>
          </a:solidFill>
          <a:ln w="9525">
            <a:noFill/>
            <a:miter lim="800000"/>
            <a:headEnd/>
            <a:tailEnd/>
          </a:ln>
          <a:effectLst/>
        </p:spPr>
        <p:txBody>
          <a:bodyPr wrap="square">
            <a:prstTxWarp prst="textNoShape">
              <a:avLst/>
            </a:prstTxWarp>
            <a:spAutoFit/>
          </a:bodyPr>
          <a:lstStyle/>
          <a:p>
            <a:pPr>
              <a:defRPr/>
            </a:pPr>
            <a:r>
              <a:rPr lang="en-US" sz="2000" dirty="0">
                <a:solidFill>
                  <a:srgbClr val="000000"/>
                </a:solidFill>
                <a:latin typeface="+mj-lt"/>
                <a:cs typeface="Arial" panose="020B0604020202020204" pitchFamily="34" charset="0"/>
              </a:rPr>
              <a:t>Antarctic Bottom Water</a:t>
            </a:r>
          </a:p>
        </p:txBody>
      </p:sp>
      <p:sp>
        <p:nvSpPr>
          <p:cNvPr id="8" name="TextBox 7"/>
          <p:cNvSpPr txBox="1"/>
          <p:nvPr/>
        </p:nvSpPr>
        <p:spPr>
          <a:xfrm>
            <a:off x="5410200" y="6500853"/>
            <a:ext cx="1066800" cy="369332"/>
          </a:xfrm>
          <a:prstGeom prst="rect">
            <a:avLst/>
          </a:prstGeom>
          <a:noFill/>
        </p:spPr>
        <p:txBody>
          <a:bodyPr wrap="square" rtlCol="0">
            <a:spAutoFit/>
          </a:bodyPr>
          <a:lstStyle/>
          <a:p>
            <a:pPr>
              <a:defRPr/>
            </a:pPr>
            <a:r>
              <a:rPr lang="en-US" dirty="0">
                <a:solidFill>
                  <a:srgbClr val="000000"/>
                </a:solidFill>
                <a:latin typeface="+mj-lt"/>
                <a:cs typeface="Arial" panose="020B0604020202020204" pitchFamily="34" charset="0"/>
              </a:rPr>
              <a:t>Equator</a:t>
            </a:r>
          </a:p>
        </p:txBody>
      </p:sp>
      <p:sp>
        <p:nvSpPr>
          <p:cNvPr id="9" name="TextBox 8"/>
          <p:cNvSpPr txBox="1"/>
          <p:nvPr/>
        </p:nvSpPr>
        <p:spPr>
          <a:xfrm>
            <a:off x="2057400" y="6500853"/>
            <a:ext cx="1066800" cy="369332"/>
          </a:xfrm>
          <a:prstGeom prst="rect">
            <a:avLst/>
          </a:prstGeom>
          <a:noFill/>
        </p:spPr>
        <p:txBody>
          <a:bodyPr wrap="square" rtlCol="0">
            <a:spAutoFit/>
          </a:bodyPr>
          <a:lstStyle/>
          <a:p>
            <a:pPr>
              <a:defRPr/>
            </a:pPr>
            <a:r>
              <a:rPr lang="en-US" dirty="0">
                <a:solidFill>
                  <a:srgbClr val="000000"/>
                </a:solidFill>
                <a:latin typeface="+mj-lt"/>
                <a:cs typeface="Arial" panose="020B0604020202020204" pitchFamily="34" charset="0"/>
              </a:rPr>
              <a:t>60°S</a:t>
            </a:r>
          </a:p>
        </p:txBody>
      </p:sp>
      <p:sp>
        <p:nvSpPr>
          <p:cNvPr id="10" name="TextBox 9"/>
          <p:cNvSpPr txBox="1"/>
          <p:nvPr/>
        </p:nvSpPr>
        <p:spPr>
          <a:xfrm>
            <a:off x="9906000" y="6500853"/>
            <a:ext cx="762000" cy="369332"/>
          </a:xfrm>
          <a:prstGeom prst="rect">
            <a:avLst/>
          </a:prstGeom>
          <a:noFill/>
        </p:spPr>
        <p:txBody>
          <a:bodyPr wrap="square" rtlCol="0">
            <a:spAutoFit/>
          </a:bodyPr>
          <a:lstStyle/>
          <a:p>
            <a:pPr>
              <a:defRPr/>
            </a:pPr>
            <a:r>
              <a:rPr lang="en-US" dirty="0">
                <a:solidFill>
                  <a:srgbClr val="000000"/>
                </a:solidFill>
                <a:latin typeface="+mj-lt"/>
                <a:cs typeface="Arial" panose="020B0604020202020204" pitchFamily="34" charset="0"/>
              </a:rPr>
              <a:t>60°N</a:t>
            </a:r>
          </a:p>
        </p:txBody>
      </p:sp>
      <p:sp>
        <p:nvSpPr>
          <p:cNvPr id="2" name="Rectangle 1"/>
          <p:cNvSpPr/>
          <p:nvPr/>
        </p:nvSpPr>
        <p:spPr>
          <a:xfrm>
            <a:off x="1524000" y="648262"/>
            <a:ext cx="9144000" cy="358240"/>
          </a:xfrm>
          <a:prstGeom prst="rect">
            <a:avLst/>
          </a:prstGeom>
          <a:solidFill>
            <a:schemeClr val="accent3">
              <a:lumMod val="60000"/>
              <a:lumOff val="40000"/>
            </a:schemeClr>
          </a:solidFill>
        </p:spPr>
        <p:txBody>
          <a:bodyPr wrap="square">
            <a:spAutoFit/>
          </a:bodyPr>
          <a:lstStyle/>
          <a:p>
            <a:pPr algn="ctr">
              <a:lnSpc>
                <a:spcPct val="96000"/>
              </a:lnSpc>
              <a:spcBef>
                <a:spcPts val="1500"/>
              </a:spcBef>
              <a:buClr>
                <a:srgbClr val="000000"/>
              </a:buClr>
              <a:buSzPct val="100000"/>
              <a:defRPr/>
            </a:pPr>
            <a:r>
              <a:rPr lang="en-GB" dirty="0">
                <a:solidFill>
                  <a:srgbClr val="000000"/>
                </a:solidFill>
                <a:latin typeface="+mj-lt"/>
                <a:cs typeface="Arial" panose="020B0604020202020204" pitchFamily="34" charset="0"/>
              </a:rPr>
              <a:t>Meridional Cross Section of the Atlantic – 25 W</a:t>
            </a:r>
          </a:p>
        </p:txBody>
      </p:sp>
    </p:spTree>
    <p:extLst>
      <p:ext uri="{BB962C8B-B14F-4D97-AF65-F5344CB8AC3E}">
        <p14:creationId xmlns:p14="http://schemas.microsoft.com/office/powerpoint/2010/main" val="22113157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4" name="Picture 2"/>
          <p:cNvPicPr>
            <a:picLocks noChangeAspect="1" noChangeArrowheads="1"/>
          </p:cNvPicPr>
          <p:nvPr/>
        </p:nvPicPr>
        <p:blipFill>
          <a:blip r:embed="rId3"/>
          <a:srcRect l="1964" t="13517" r="6726"/>
          <a:stretch>
            <a:fillRect/>
          </a:stretch>
        </p:blipFill>
        <p:spPr bwMode="auto">
          <a:xfrm>
            <a:off x="1676400" y="943084"/>
            <a:ext cx="8534400" cy="5908431"/>
          </a:xfrm>
          <a:prstGeom prst="rect">
            <a:avLst/>
          </a:prstGeom>
          <a:noFill/>
        </p:spPr>
      </p:pic>
      <p:sp>
        <p:nvSpPr>
          <p:cNvPr id="351236" name="Text Box 4"/>
          <p:cNvSpPr txBox="1">
            <a:spLocks noChangeArrowheads="1"/>
          </p:cNvSpPr>
          <p:nvPr/>
        </p:nvSpPr>
        <p:spPr bwMode="auto">
          <a:xfrm>
            <a:off x="7545228" y="1120914"/>
            <a:ext cx="3132589" cy="707886"/>
          </a:xfrm>
          <a:prstGeom prst="rect">
            <a:avLst/>
          </a:prstGeom>
          <a:solidFill>
            <a:schemeClr val="bg1">
              <a:alpha val="82000"/>
            </a:schemeClr>
          </a:solidFill>
          <a:ln w="9525">
            <a:noFill/>
            <a:miter lim="800000"/>
            <a:headEnd/>
            <a:tailEnd/>
          </a:ln>
          <a:effectLst/>
        </p:spPr>
        <p:txBody>
          <a:bodyPr wrap="none">
            <a:prstTxWarp prst="textNoShape">
              <a:avLst/>
            </a:prstTxWarp>
            <a:spAutoFit/>
          </a:bodyPr>
          <a:lstStyle/>
          <a:p>
            <a:pPr algn="ctr">
              <a:defRPr/>
            </a:pPr>
            <a:r>
              <a:rPr lang="en-US" sz="2000" dirty="0">
                <a:solidFill>
                  <a:srgbClr val="000000"/>
                </a:solidFill>
                <a:latin typeface="+mj-lt"/>
                <a:cs typeface="Arial" panose="020B0604020202020204" pitchFamily="34" charset="0"/>
              </a:rPr>
              <a:t>North Pacific Intermediate</a:t>
            </a:r>
          </a:p>
          <a:p>
            <a:pPr algn="ctr">
              <a:defRPr/>
            </a:pPr>
            <a:r>
              <a:rPr lang="en-US" sz="2000" dirty="0">
                <a:solidFill>
                  <a:srgbClr val="000000"/>
                </a:solidFill>
                <a:latin typeface="+mj-lt"/>
                <a:cs typeface="Arial" panose="020B0604020202020204" pitchFamily="34" charset="0"/>
              </a:rPr>
              <a:t>Water</a:t>
            </a:r>
          </a:p>
        </p:txBody>
      </p:sp>
      <p:sp>
        <p:nvSpPr>
          <p:cNvPr id="351237" name="Text Box 5"/>
          <p:cNvSpPr txBox="1">
            <a:spLocks noChangeArrowheads="1"/>
          </p:cNvSpPr>
          <p:nvPr/>
        </p:nvSpPr>
        <p:spPr bwMode="auto">
          <a:xfrm>
            <a:off x="2675214" y="1219200"/>
            <a:ext cx="2675734" cy="707886"/>
          </a:xfrm>
          <a:prstGeom prst="rect">
            <a:avLst/>
          </a:prstGeom>
          <a:solidFill>
            <a:schemeClr val="bg1">
              <a:alpha val="82000"/>
            </a:schemeClr>
          </a:solidFill>
          <a:ln w="9525">
            <a:noFill/>
            <a:miter lim="800000"/>
            <a:headEnd/>
            <a:tailEnd/>
          </a:ln>
          <a:effectLst/>
        </p:spPr>
        <p:txBody>
          <a:bodyPr wrap="none">
            <a:prstTxWarp prst="textNoShape">
              <a:avLst/>
            </a:prstTxWarp>
            <a:spAutoFit/>
          </a:bodyPr>
          <a:lstStyle/>
          <a:p>
            <a:pPr algn="ctr">
              <a:defRPr/>
            </a:pPr>
            <a:r>
              <a:rPr lang="en-US" sz="2000" dirty="0">
                <a:solidFill>
                  <a:srgbClr val="000000"/>
                </a:solidFill>
                <a:latin typeface="+mj-lt"/>
                <a:cs typeface="Arial" panose="020B0604020202020204" pitchFamily="34" charset="0"/>
              </a:rPr>
              <a:t>Antarctic Intermediate</a:t>
            </a:r>
          </a:p>
          <a:p>
            <a:pPr algn="ctr">
              <a:defRPr/>
            </a:pPr>
            <a:r>
              <a:rPr lang="en-US" sz="2000" dirty="0">
                <a:solidFill>
                  <a:srgbClr val="000000"/>
                </a:solidFill>
                <a:latin typeface="+mj-lt"/>
                <a:cs typeface="Arial" panose="020B0604020202020204" pitchFamily="34" charset="0"/>
              </a:rPr>
              <a:t>Water</a:t>
            </a:r>
          </a:p>
        </p:txBody>
      </p:sp>
      <p:sp>
        <p:nvSpPr>
          <p:cNvPr id="351238" name="Text Box 6"/>
          <p:cNvSpPr txBox="1">
            <a:spLocks noChangeArrowheads="1"/>
          </p:cNvSpPr>
          <p:nvPr/>
        </p:nvSpPr>
        <p:spPr bwMode="auto">
          <a:xfrm>
            <a:off x="2828953" y="4629090"/>
            <a:ext cx="2807308" cy="400110"/>
          </a:xfrm>
          <a:prstGeom prst="rect">
            <a:avLst/>
          </a:prstGeom>
          <a:solidFill>
            <a:schemeClr val="bg1">
              <a:alpha val="82000"/>
            </a:schemeClr>
          </a:solidFill>
          <a:ln w="9525">
            <a:noFill/>
            <a:miter lim="800000"/>
            <a:headEnd/>
            <a:tailEnd/>
          </a:ln>
          <a:effectLst/>
        </p:spPr>
        <p:txBody>
          <a:bodyPr wrap="none">
            <a:prstTxWarp prst="textNoShape">
              <a:avLst/>
            </a:prstTxWarp>
            <a:spAutoFit/>
          </a:bodyPr>
          <a:lstStyle/>
          <a:p>
            <a:pPr algn="ctr">
              <a:defRPr/>
            </a:pPr>
            <a:r>
              <a:rPr lang="en-US" sz="2000" dirty="0">
                <a:solidFill>
                  <a:srgbClr val="000000"/>
                </a:solidFill>
                <a:latin typeface="+mj-lt"/>
                <a:cs typeface="Arial" panose="020B0604020202020204" pitchFamily="34" charset="0"/>
              </a:rPr>
              <a:t>Antarctic Bottom Water</a:t>
            </a:r>
          </a:p>
        </p:txBody>
      </p:sp>
      <p:sp>
        <p:nvSpPr>
          <p:cNvPr id="351239" name="Text Box 7"/>
          <p:cNvSpPr txBox="1">
            <a:spLocks noChangeArrowheads="1"/>
          </p:cNvSpPr>
          <p:nvPr/>
        </p:nvSpPr>
        <p:spPr bwMode="auto">
          <a:xfrm>
            <a:off x="6837469" y="3124200"/>
            <a:ext cx="3066994" cy="400110"/>
          </a:xfrm>
          <a:prstGeom prst="rect">
            <a:avLst/>
          </a:prstGeom>
          <a:solidFill>
            <a:schemeClr val="bg1">
              <a:alpha val="82000"/>
            </a:schemeClr>
          </a:solidFill>
          <a:ln w="9525">
            <a:noFill/>
            <a:miter lim="800000"/>
            <a:headEnd/>
            <a:tailEnd/>
          </a:ln>
          <a:effectLst/>
        </p:spPr>
        <p:txBody>
          <a:bodyPr wrap="none">
            <a:prstTxWarp prst="textNoShape">
              <a:avLst/>
            </a:prstTxWarp>
            <a:spAutoFit/>
          </a:bodyPr>
          <a:lstStyle/>
          <a:p>
            <a:pPr algn="ctr">
              <a:defRPr/>
            </a:pPr>
            <a:r>
              <a:rPr lang="en-US" sz="2000" dirty="0">
                <a:solidFill>
                  <a:srgbClr val="000000"/>
                </a:solidFill>
                <a:latin typeface="+mj-lt"/>
                <a:cs typeface="Arial" panose="020B0604020202020204" pitchFamily="34" charset="0"/>
              </a:rPr>
              <a:t>North Pacific Deep Water</a:t>
            </a:r>
          </a:p>
        </p:txBody>
      </p:sp>
      <p:sp>
        <p:nvSpPr>
          <p:cNvPr id="8" name="TextBox 7"/>
          <p:cNvSpPr txBox="1"/>
          <p:nvPr/>
        </p:nvSpPr>
        <p:spPr>
          <a:xfrm>
            <a:off x="5943600" y="6553200"/>
            <a:ext cx="1066800" cy="369332"/>
          </a:xfrm>
          <a:prstGeom prst="rect">
            <a:avLst/>
          </a:prstGeom>
          <a:noFill/>
        </p:spPr>
        <p:txBody>
          <a:bodyPr wrap="square" rtlCol="0">
            <a:spAutoFit/>
          </a:bodyPr>
          <a:lstStyle/>
          <a:p>
            <a:pPr>
              <a:defRPr/>
            </a:pPr>
            <a:r>
              <a:rPr lang="en-US" dirty="0">
                <a:solidFill>
                  <a:srgbClr val="000000"/>
                </a:solidFill>
                <a:latin typeface="+mj-lt"/>
                <a:cs typeface="Arial" panose="020B0604020202020204" pitchFamily="34" charset="0"/>
              </a:rPr>
              <a:t>Equator</a:t>
            </a:r>
          </a:p>
        </p:txBody>
      </p:sp>
      <p:sp>
        <p:nvSpPr>
          <p:cNvPr id="9" name="TextBox 8"/>
          <p:cNvSpPr txBox="1"/>
          <p:nvPr/>
        </p:nvSpPr>
        <p:spPr>
          <a:xfrm>
            <a:off x="1905000" y="6553200"/>
            <a:ext cx="1066800" cy="369332"/>
          </a:xfrm>
          <a:prstGeom prst="rect">
            <a:avLst/>
          </a:prstGeom>
          <a:noFill/>
        </p:spPr>
        <p:txBody>
          <a:bodyPr wrap="square" rtlCol="0">
            <a:spAutoFit/>
          </a:bodyPr>
          <a:lstStyle/>
          <a:p>
            <a:pPr>
              <a:defRPr/>
            </a:pPr>
            <a:r>
              <a:rPr lang="en-US" dirty="0">
                <a:solidFill>
                  <a:srgbClr val="000000"/>
                </a:solidFill>
                <a:latin typeface="+mj-lt"/>
                <a:cs typeface="Arial" panose="020B0604020202020204" pitchFamily="34" charset="0"/>
              </a:rPr>
              <a:t>60°S</a:t>
            </a:r>
          </a:p>
        </p:txBody>
      </p:sp>
      <p:sp>
        <p:nvSpPr>
          <p:cNvPr id="10" name="TextBox 9"/>
          <p:cNvSpPr txBox="1"/>
          <p:nvPr/>
        </p:nvSpPr>
        <p:spPr>
          <a:xfrm>
            <a:off x="9753600" y="6553200"/>
            <a:ext cx="762000" cy="369332"/>
          </a:xfrm>
          <a:prstGeom prst="rect">
            <a:avLst/>
          </a:prstGeom>
          <a:noFill/>
        </p:spPr>
        <p:txBody>
          <a:bodyPr wrap="square" rtlCol="0">
            <a:spAutoFit/>
          </a:bodyPr>
          <a:lstStyle/>
          <a:p>
            <a:pPr>
              <a:defRPr/>
            </a:pPr>
            <a:r>
              <a:rPr lang="en-US" dirty="0">
                <a:solidFill>
                  <a:srgbClr val="000000"/>
                </a:solidFill>
                <a:latin typeface="+mj-lt"/>
                <a:cs typeface="Arial" panose="020B0604020202020204" pitchFamily="34" charset="0"/>
              </a:rPr>
              <a:t>50°N</a:t>
            </a:r>
          </a:p>
        </p:txBody>
      </p:sp>
      <p:sp>
        <p:nvSpPr>
          <p:cNvPr id="11" name="Rectangle 10"/>
          <p:cNvSpPr/>
          <p:nvPr/>
        </p:nvSpPr>
        <p:spPr>
          <a:xfrm>
            <a:off x="1524000" y="648262"/>
            <a:ext cx="9144000" cy="358240"/>
          </a:xfrm>
          <a:prstGeom prst="rect">
            <a:avLst/>
          </a:prstGeom>
          <a:solidFill>
            <a:schemeClr val="accent3">
              <a:lumMod val="60000"/>
              <a:lumOff val="40000"/>
            </a:schemeClr>
          </a:solidFill>
        </p:spPr>
        <p:txBody>
          <a:bodyPr wrap="square">
            <a:spAutoFit/>
          </a:bodyPr>
          <a:lstStyle/>
          <a:p>
            <a:pPr algn="ctr">
              <a:lnSpc>
                <a:spcPct val="96000"/>
              </a:lnSpc>
              <a:spcBef>
                <a:spcPts val="1500"/>
              </a:spcBef>
              <a:buClr>
                <a:srgbClr val="000000"/>
              </a:buClr>
              <a:buSzPct val="100000"/>
              <a:defRPr/>
            </a:pPr>
            <a:r>
              <a:rPr lang="en-GB" dirty="0">
                <a:solidFill>
                  <a:srgbClr val="000000"/>
                </a:solidFill>
                <a:latin typeface="+mj-lt"/>
                <a:cs typeface="Arial" panose="020B0604020202020204" pitchFamily="34" charset="0"/>
              </a:rPr>
              <a:t>Meridional Cross Section of the Pacific</a:t>
            </a:r>
          </a:p>
        </p:txBody>
      </p:sp>
    </p:spTree>
    <p:extLst>
      <p:ext uri="{BB962C8B-B14F-4D97-AF65-F5344CB8AC3E}">
        <p14:creationId xmlns:p14="http://schemas.microsoft.com/office/powerpoint/2010/main" val="11230603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4" name="Picture 4"/>
          <p:cNvPicPr>
            <a:picLocks noGrp="1" noChangeAspect="1" noChangeArrowheads="1"/>
          </p:cNvPicPr>
          <p:nvPr>
            <p:ph idx="1"/>
          </p:nvPr>
        </p:nvPicPr>
        <p:blipFill>
          <a:blip r:embed="rId3"/>
          <a:srcRect/>
          <a:stretch>
            <a:fillRect/>
          </a:stretch>
        </p:blipFill>
        <p:spPr>
          <a:xfrm>
            <a:off x="963168" y="1143000"/>
            <a:ext cx="10549128" cy="5731164"/>
          </a:xfrm>
          <a:noFill/>
          <a:ln/>
        </p:spPr>
      </p:pic>
      <p:pic>
        <p:nvPicPr>
          <p:cNvPr id="122885" name="Picture 5"/>
          <p:cNvPicPr>
            <a:picLocks noChangeAspect="1" noChangeArrowheads="1"/>
          </p:cNvPicPr>
          <p:nvPr/>
        </p:nvPicPr>
        <p:blipFill>
          <a:blip r:embed="rId4"/>
          <a:srcRect/>
          <a:stretch>
            <a:fillRect/>
          </a:stretch>
        </p:blipFill>
        <p:spPr bwMode="auto">
          <a:xfrm>
            <a:off x="4635467" y="5405692"/>
            <a:ext cx="2921066" cy="1579562"/>
          </a:xfrm>
          <a:prstGeom prst="rect">
            <a:avLst/>
          </a:prstGeom>
          <a:noFill/>
          <a:ln w="9525">
            <a:noFill/>
            <a:miter lim="800000"/>
            <a:headEnd/>
            <a:tailEnd/>
          </a:ln>
          <a:effectLst/>
        </p:spPr>
      </p:pic>
      <p:sp>
        <p:nvSpPr>
          <p:cNvPr id="2" name="TextBox 1"/>
          <p:cNvSpPr txBox="1"/>
          <p:nvPr/>
        </p:nvSpPr>
        <p:spPr>
          <a:xfrm>
            <a:off x="370369" y="1176837"/>
            <a:ext cx="922498" cy="307777"/>
          </a:xfrm>
          <a:prstGeom prst="rect">
            <a:avLst/>
          </a:prstGeom>
          <a:noFill/>
        </p:spPr>
        <p:txBody>
          <a:bodyPr wrap="square" rtlCol="0">
            <a:spAutoFit/>
          </a:bodyPr>
          <a:lstStyle/>
          <a:p>
            <a:pPr>
              <a:defRPr/>
            </a:pPr>
            <a:r>
              <a:rPr lang="en-US" sz="1400" dirty="0">
                <a:solidFill>
                  <a:srgbClr val="000000"/>
                </a:solidFill>
                <a:latin typeface="Arial"/>
                <a:cs typeface="Arial" panose="020B0604020202020204" pitchFamily="34" charset="0"/>
              </a:rPr>
              <a:t>Atlantic</a:t>
            </a:r>
          </a:p>
        </p:txBody>
      </p:sp>
      <p:sp>
        <p:nvSpPr>
          <p:cNvPr id="7" name="TextBox 6"/>
          <p:cNvSpPr txBox="1"/>
          <p:nvPr/>
        </p:nvSpPr>
        <p:spPr>
          <a:xfrm>
            <a:off x="10559880" y="1176837"/>
            <a:ext cx="851713" cy="307777"/>
          </a:xfrm>
          <a:prstGeom prst="rect">
            <a:avLst/>
          </a:prstGeom>
          <a:noFill/>
        </p:spPr>
        <p:txBody>
          <a:bodyPr wrap="square" rtlCol="0">
            <a:spAutoFit/>
          </a:bodyPr>
          <a:lstStyle/>
          <a:p>
            <a:pPr>
              <a:defRPr/>
            </a:pPr>
            <a:r>
              <a:rPr lang="en-US" sz="1400" dirty="0">
                <a:solidFill>
                  <a:srgbClr val="000000"/>
                </a:solidFill>
                <a:latin typeface="Arial"/>
                <a:cs typeface="Arial" panose="020B0604020202020204" pitchFamily="34" charset="0"/>
              </a:rPr>
              <a:t>Pacific</a:t>
            </a:r>
          </a:p>
        </p:txBody>
      </p:sp>
      <p:sp>
        <p:nvSpPr>
          <p:cNvPr id="9" name="Rectangle 7">
            <a:extLst>
              <a:ext uri="{FF2B5EF4-FFF2-40B4-BE49-F238E27FC236}">
                <a16:creationId xmlns:a16="http://schemas.microsoft.com/office/drawing/2014/main" id="{96E079B5-A357-43BB-B974-5C271394B31E}"/>
              </a:ext>
            </a:extLst>
          </p:cNvPr>
          <p:cNvSpPr>
            <a:spLocks noChangeArrowheads="1"/>
          </p:cNvSpPr>
          <p:nvPr/>
        </p:nvSpPr>
        <p:spPr bwMode="auto">
          <a:xfrm>
            <a:off x="0" y="0"/>
            <a:ext cx="12192000" cy="1143000"/>
          </a:xfrm>
          <a:prstGeom prst="rect">
            <a:avLst/>
          </a:prstGeom>
          <a:solidFill>
            <a:srgbClr val="1F497D">
              <a:lumMod val="75000"/>
            </a:srgbClr>
          </a:solidFill>
          <a:ln>
            <a:noFill/>
          </a:ln>
          <a:effectLst/>
        </p:spPr>
        <p:txBody>
          <a:bodyPr anchor="ctr"/>
          <a:lstStyle/>
          <a:p>
            <a:pPr marL="228600" marR="0" lvl="0" indent="0" algn="l" defTabSz="914400" rtl="0" eaLnBrk="1" fontAlgn="auto" latinLnBrk="0" hangingPunct="1">
              <a:lnSpc>
                <a:spcPct val="100000"/>
              </a:lnSpc>
              <a:spcBef>
                <a:spcPts val="0"/>
              </a:spcBef>
              <a:spcAft>
                <a:spcPts val="0"/>
              </a:spcAft>
              <a:buClrTx/>
              <a:buSzTx/>
              <a:buFontTx/>
              <a:buNone/>
              <a:tabLst>
                <a:tab pos="5149850" algn="l"/>
              </a:tabLst>
              <a:defRPr/>
            </a:pPr>
            <a:r>
              <a:rPr kumimoji="0" lang="en-US" sz="2800" b="0" i="1" u="none" strike="noStrike" kern="0" cap="none" spc="0" normalizeH="0" baseline="0" noProof="0" dirty="0" err="1">
                <a:ln>
                  <a:noFill/>
                </a:ln>
                <a:solidFill>
                  <a:srgbClr val="FFFF00"/>
                </a:solidFill>
                <a:effectLst/>
                <a:uLnTx/>
                <a:uFillTx/>
                <a:latin typeface="Calibri"/>
                <a:ea typeface="+mn-ea"/>
                <a:cs typeface="Arial"/>
              </a:rPr>
              <a:t>Interbasin</a:t>
            </a:r>
            <a:r>
              <a:rPr kumimoji="0" lang="en-US" sz="2800" b="0" i="1" u="none" strike="noStrike" kern="0" cap="none" spc="0" normalizeH="0" baseline="0" noProof="0" dirty="0">
                <a:ln>
                  <a:noFill/>
                </a:ln>
                <a:solidFill>
                  <a:srgbClr val="FFFF00"/>
                </a:solidFill>
                <a:effectLst/>
                <a:uLnTx/>
                <a:uFillTx/>
                <a:latin typeface="Calibri"/>
                <a:ea typeface="+mn-ea"/>
                <a:cs typeface="Arial"/>
              </a:rPr>
              <a:t> differences in subsurface biogeochemistry are associated with the THC</a:t>
            </a:r>
          </a:p>
        </p:txBody>
      </p:sp>
    </p:spTree>
    <p:extLst>
      <p:ext uri="{BB962C8B-B14F-4D97-AF65-F5344CB8AC3E}">
        <p14:creationId xmlns:p14="http://schemas.microsoft.com/office/powerpoint/2010/main" val="9572089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3"/>
          <a:srcRect/>
          <a:stretch>
            <a:fillRect/>
          </a:stretch>
        </p:blipFill>
        <p:spPr bwMode="auto">
          <a:xfrm>
            <a:off x="1524000" y="1066800"/>
            <a:ext cx="9144000" cy="5856288"/>
          </a:xfrm>
          <a:prstGeom prst="rect">
            <a:avLst/>
          </a:prstGeom>
          <a:noFill/>
          <a:ln w="9525">
            <a:noFill/>
            <a:miter lim="800000"/>
            <a:headEnd/>
            <a:tailEnd/>
          </a:ln>
        </p:spPr>
      </p:pic>
      <p:sp>
        <p:nvSpPr>
          <p:cNvPr id="4" name="TextBox 3"/>
          <p:cNvSpPr txBox="1"/>
          <p:nvPr/>
        </p:nvSpPr>
        <p:spPr>
          <a:xfrm>
            <a:off x="4876800" y="2590800"/>
            <a:ext cx="1447800" cy="369332"/>
          </a:xfrm>
          <a:prstGeom prst="rect">
            <a:avLst/>
          </a:prstGeom>
          <a:noFill/>
        </p:spPr>
        <p:txBody>
          <a:bodyPr wrap="square" rtlCol="0">
            <a:spAutoFit/>
          </a:bodyPr>
          <a:lstStyle/>
          <a:p>
            <a:pPr>
              <a:defRPr/>
            </a:pPr>
            <a:r>
              <a:rPr lang="en-US" dirty="0">
                <a:solidFill>
                  <a:srgbClr val="000000"/>
                </a:solidFill>
                <a:latin typeface="Arial"/>
                <a:cs typeface="Arial"/>
              </a:rPr>
              <a:t>&gt;1000 years</a:t>
            </a:r>
          </a:p>
        </p:txBody>
      </p:sp>
      <p:sp>
        <p:nvSpPr>
          <p:cNvPr id="5" name="TextBox 4"/>
          <p:cNvSpPr txBox="1"/>
          <p:nvPr/>
        </p:nvSpPr>
        <p:spPr>
          <a:xfrm>
            <a:off x="6477000" y="1371600"/>
            <a:ext cx="1447800" cy="369332"/>
          </a:xfrm>
          <a:prstGeom prst="rect">
            <a:avLst/>
          </a:prstGeom>
          <a:solidFill>
            <a:srgbClr val="FFFFFF"/>
          </a:solidFill>
        </p:spPr>
        <p:txBody>
          <a:bodyPr wrap="square" rtlCol="0">
            <a:spAutoFit/>
          </a:bodyPr>
          <a:lstStyle/>
          <a:p>
            <a:pPr>
              <a:defRPr/>
            </a:pPr>
            <a:r>
              <a:rPr lang="en-US" dirty="0">
                <a:solidFill>
                  <a:srgbClr val="000000"/>
                </a:solidFill>
                <a:latin typeface="Arial"/>
                <a:cs typeface="Arial"/>
              </a:rPr>
              <a:t>&lt;200 years</a:t>
            </a:r>
          </a:p>
        </p:txBody>
      </p:sp>
      <p:cxnSp>
        <p:nvCxnSpPr>
          <p:cNvPr id="7" name="Straight Arrow Connector 6"/>
          <p:cNvCxnSpPr>
            <a:stCxn id="5" idx="2"/>
          </p:cNvCxnSpPr>
          <p:nvPr/>
        </p:nvCxnSpPr>
        <p:spPr bwMode="auto">
          <a:xfrm rot="16200000" flipH="1">
            <a:off x="7099816" y="1842016"/>
            <a:ext cx="849868" cy="647700"/>
          </a:xfrm>
          <a:prstGeom prst="straightConnector1">
            <a:avLst/>
          </a:prstGeom>
          <a:solidFill>
            <a:schemeClr val="accent1"/>
          </a:solidFill>
          <a:ln w="19050" cap="flat" cmpd="sng" algn="ctr">
            <a:solidFill>
              <a:srgbClr val="000000"/>
            </a:solidFill>
            <a:prstDash val="solid"/>
            <a:round/>
            <a:headEnd type="none" w="med" len="med"/>
            <a:tailEnd type="arrow" w="med" len="med"/>
          </a:ln>
          <a:effectLst/>
        </p:spPr>
      </p:cxnSp>
      <p:sp>
        <p:nvSpPr>
          <p:cNvPr id="8" name="TextBox 7"/>
          <p:cNvSpPr txBox="1"/>
          <p:nvPr/>
        </p:nvSpPr>
        <p:spPr>
          <a:xfrm>
            <a:off x="6324600" y="5955268"/>
            <a:ext cx="1371600" cy="369332"/>
          </a:xfrm>
          <a:prstGeom prst="rect">
            <a:avLst/>
          </a:prstGeom>
          <a:solidFill>
            <a:srgbClr val="FFFFFF"/>
          </a:solidFill>
        </p:spPr>
        <p:txBody>
          <a:bodyPr wrap="square" rtlCol="0">
            <a:spAutoFit/>
          </a:bodyPr>
          <a:lstStyle/>
          <a:p>
            <a:pPr>
              <a:defRPr/>
            </a:pPr>
            <a:r>
              <a:rPr lang="en-US" dirty="0">
                <a:solidFill>
                  <a:srgbClr val="000000"/>
                </a:solidFill>
                <a:latin typeface="Arial"/>
                <a:cs typeface="Arial"/>
              </a:rPr>
              <a:t>&lt;200 years</a:t>
            </a:r>
          </a:p>
        </p:txBody>
      </p:sp>
      <p:cxnSp>
        <p:nvCxnSpPr>
          <p:cNvPr id="12" name="Straight Arrow Connector 11"/>
          <p:cNvCxnSpPr>
            <a:stCxn id="8" idx="3"/>
          </p:cNvCxnSpPr>
          <p:nvPr/>
        </p:nvCxnSpPr>
        <p:spPr bwMode="auto">
          <a:xfrm flipV="1">
            <a:off x="7696200" y="5715000"/>
            <a:ext cx="457200" cy="424934"/>
          </a:xfrm>
          <a:prstGeom prst="straightConnector1">
            <a:avLst/>
          </a:prstGeom>
          <a:solidFill>
            <a:schemeClr val="accent1"/>
          </a:solidFill>
          <a:ln w="19050" cap="flat" cmpd="sng" algn="ctr">
            <a:solidFill>
              <a:srgbClr val="000000"/>
            </a:solidFill>
            <a:prstDash val="solid"/>
            <a:round/>
            <a:headEnd type="none" w="med" len="med"/>
            <a:tailEnd type="arrow" w="med" len="med"/>
          </a:ln>
          <a:effectLst/>
        </p:spPr>
      </p:cxnSp>
      <p:cxnSp>
        <p:nvCxnSpPr>
          <p:cNvPr id="16" name="Straight Arrow Connector 15"/>
          <p:cNvCxnSpPr/>
          <p:nvPr/>
        </p:nvCxnSpPr>
        <p:spPr bwMode="auto">
          <a:xfrm rot="16200000" flipV="1">
            <a:off x="6057900" y="5829300"/>
            <a:ext cx="304800" cy="228600"/>
          </a:xfrm>
          <a:prstGeom prst="straightConnector1">
            <a:avLst/>
          </a:prstGeom>
          <a:solidFill>
            <a:schemeClr val="accent1"/>
          </a:solidFill>
          <a:ln w="19050" cap="flat" cmpd="sng" algn="ctr">
            <a:solidFill>
              <a:srgbClr val="000000"/>
            </a:solidFill>
            <a:prstDash val="solid"/>
            <a:round/>
            <a:headEnd type="none" w="med" len="med"/>
            <a:tailEnd type="arrow" w="med" len="med"/>
          </a:ln>
          <a:effectLst/>
        </p:spPr>
      </p:cxnSp>
      <p:sp>
        <p:nvSpPr>
          <p:cNvPr id="10" name="TextBox 9"/>
          <p:cNvSpPr txBox="1"/>
          <p:nvPr/>
        </p:nvSpPr>
        <p:spPr>
          <a:xfrm>
            <a:off x="8787581" y="6488668"/>
            <a:ext cx="2971800" cy="369332"/>
          </a:xfrm>
          <a:prstGeom prst="rect">
            <a:avLst/>
          </a:prstGeom>
          <a:noFill/>
        </p:spPr>
        <p:txBody>
          <a:bodyPr wrap="square" rtlCol="0">
            <a:spAutoFit/>
          </a:bodyPr>
          <a:lstStyle/>
          <a:p>
            <a:pPr algn="r">
              <a:defRPr/>
            </a:pPr>
            <a:r>
              <a:rPr lang="en-US" dirty="0">
                <a:solidFill>
                  <a:srgbClr val="000000"/>
                </a:solidFill>
                <a:latin typeface="+mj-lt"/>
                <a:cs typeface="Gill Sans Light"/>
              </a:rPr>
              <a:t>Matsumoto (2007)</a:t>
            </a:r>
          </a:p>
        </p:txBody>
      </p:sp>
      <p:sp>
        <p:nvSpPr>
          <p:cNvPr id="13" name="Rectangle 7">
            <a:extLst>
              <a:ext uri="{FF2B5EF4-FFF2-40B4-BE49-F238E27FC236}">
                <a16:creationId xmlns:a16="http://schemas.microsoft.com/office/drawing/2014/main" id="{67A4E79F-04FC-4B55-9D99-C4B4E740F4C4}"/>
              </a:ext>
            </a:extLst>
          </p:cNvPr>
          <p:cNvSpPr>
            <a:spLocks noChangeArrowheads="1"/>
          </p:cNvSpPr>
          <p:nvPr/>
        </p:nvSpPr>
        <p:spPr bwMode="auto">
          <a:xfrm>
            <a:off x="0" y="0"/>
            <a:ext cx="12192000" cy="1143000"/>
          </a:xfrm>
          <a:prstGeom prst="rect">
            <a:avLst/>
          </a:prstGeom>
          <a:solidFill>
            <a:srgbClr val="1F497D">
              <a:lumMod val="75000"/>
            </a:srgbClr>
          </a:solidFill>
          <a:ln>
            <a:noFill/>
          </a:ln>
          <a:effectLst/>
        </p:spPr>
        <p:txBody>
          <a:bodyPr anchor="ctr"/>
          <a:lstStyle/>
          <a:p>
            <a:pPr marL="228600" marR="0" lvl="0" indent="0" algn="l" defTabSz="914400" rtl="0" eaLnBrk="1" fontAlgn="auto" latinLnBrk="0" hangingPunct="1">
              <a:lnSpc>
                <a:spcPct val="100000"/>
              </a:lnSpc>
              <a:spcBef>
                <a:spcPts val="0"/>
              </a:spcBef>
              <a:spcAft>
                <a:spcPts val="0"/>
              </a:spcAft>
              <a:buClrTx/>
              <a:buSzTx/>
              <a:buFontTx/>
              <a:buNone/>
              <a:tabLst>
                <a:tab pos="5149850" algn="l"/>
              </a:tabLst>
              <a:defRPr/>
            </a:pPr>
            <a:r>
              <a:rPr kumimoji="0" lang="en-US" sz="2800" b="0" i="1" u="none" strike="noStrike" kern="0" cap="none" spc="0" normalizeH="0" baseline="0" noProof="0" dirty="0" err="1">
                <a:ln>
                  <a:noFill/>
                </a:ln>
                <a:solidFill>
                  <a:srgbClr val="FFFF00"/>
                </a:solidFill>
                <a:effectLst/>
                <a:uLnTx/>
                <a:uFillTx/>
                <a:latin typeface="Calibri"/>
                <a:ea typeface="+mn-ea"/>
                <a:cs typeface="Arial"/>
              </a:rPr>
              <a:t>Interbasin</a:t>
            </a:r>
            <a:r>
              <a:rPr kumimoji="0" lang="en-US" sz="2800" b="0" i="1" u="none" strike="noStrike" kern="0" cap="none" spc="0" normalizeH="0" baseline="0" noProof="0" dirty="0">
                <a:ln>
                  <a:noFill/>
                </a:ln>
                <a:solidFill>
                  <a:srgbClr val="FFFF00"/>
                </a:solidFill>
                <a:effectLst/>
                <a:uLnTx/>
                <a:uFillTx/>
                <a:latin typeface="Calibri"/>
                <a:ea typeface="+mn-ea"/>
                <a:cs typeface="Arial"/>
              </a:rPr>
              <a:t> differences in subsurface biogeochemistry are associated with the THC</a:t>
            </a:r>
          </a:p>
        </p:txBody>
      </p:sp>
    </p:spTree>
    <p:extLst>
      <p:ext uri="{BB962C8B-B14F-4D97-AF65-F5344CB8AC3E}">
        <p14:creationId xmlns:p14="http://schemas.microsoft.com/office/powerpoint/2010/main" val="41373566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Grp="1" noChangeAspect="1" noChangeArrowheads="1"/>
          </p:cNvPicPr>
          <p:nvPr>
            <p:ph idx="1"/>
          </p:nvPr>
        </p:nvPicPr>
        <p:blipFill rotWithShape="1">
          <a:blip r:embed="rId2"/>
          <a:srcRect r="49138" b="53859"/>
          <a:stretch/>
        </p:blipFill>
        <p:spPr>
          <a:xfrm>
            <a:off x="63828" y="907892"/>
            <a:ext cx="11384460" cy="5761132"/>
          </a:xfrm>
          <a:noFill/>
          <a:ln/>
        </p:spPr>
      </p:pic>
      <p:sp>
        <p:nvSpPr>
          <p:cNvPr id="9" name="TextBox 8"/>
          <p:cNvSpPr txBox="1"/>
          <p:nvPr/>
        </p:nvSpPr>
        <p:spPr>
          <a:xfrm>
            <a:off x="2609088" y="1354723"/>
            <a:ext cx="856324" cy="338554"/>
          </a:xfrm>
          <a:prstGeom prst="rect">
            <a:avLst/>
          </a:prstGeom>
          <a:solidFill>
            <a:schemeClr val="bg1"/>
          </a:solidFill>
          <a:ln w="38100">
            <a:solidFill>
              <a:schemeClr val="tx1"/>
            </a:solidFill>
          </a:ln>
        </p:spPr>
        <p:txBody>
          <a:bodyPr wrap="none" rtlCol="0">
            <a:spAutoFit/>
          </a:bodyPr>
          <a:lstStyle/>
          <a:p>
            <a:pPr algn="ctr">
              <a:defRPr/>
            </a:pPr>
            <a:r>
              <a:rPr lang="en-US" sz="1600" dirty="0">
                <a:solidFill>
                  <a:srgbClr val="000000"/>
                </a:solidFill>
                <a:latin typeface="Arial"/>
              </a:rPr>
              <a:t>Atlantic</a:t>
            </a:r>
          </a:p>
        </p:txBody>
      </p:sp>
      <p:sp>
        <p:nvSpPr>
          <p:cNvPr id="10" name="TextBox 9"/>
          <p:cNvSpPr txBox="1"/>
          <p:nvPr/>
        </p:nvSpPr>
        <p:spPr>
          <a:xfrm>
            <a:off x="5497690" y="1354723"/>
            <a:ext cx="1016625" cy="338554"/>
          </a:xfrm>
          <a:prstGeom prst="rect">
            <a:avLst/>
          </a:prstGeom>
          <a:solidFill>
            <a:schemeClr val="bg1"/>
          </a:solidFill>
          <a:ln w="38100">
            <a:solidFill>
              <a:schemeClr val="tx1"/>
            </a:solidFill>
          </a:ln>
        </p:spPr>
        <p:txBody>
          <a:bodyPr wrap="none" rtlCol="0">
            <a:spAutoFit/>
          </a:bodyPr>
          <a:lstStyle/>
          <a:p>
            <a:pPr algn="ctr">
              <a:defRPr/>
            </a:pPr>
            <a:r>
              <a:rPr lang="en-US" sz="1600" dirty="0">
                <a:solidFill>
                  <a:srgbClr val="000000"/>
                </a:solidFill>
                <a:latin typeface="Arial"/>
              </a:rPr>
              <a:t>Southern</a:t>
            </a:r>
          </a:p>
        </p:txBody>
      </p:sp>
      <p:sp>
        <p:nvSpPr>
          <p:cNvPr id="11" name="TextBox 10"/>
          <p:cNvSpPr txBox="1"/>
          <p:nvPr/>
        </p:nvSpPr>
        <p:spPr>
          <a:xfrm>
            <a:off x="8332892" y="1354723"/>
            <a:ext cx="787395" cy="338554"/>
          </a:xfrm>
          <a:prstGeom prst="rect">
            <a:avLst/>
          </a:prstGeom>
          <a:solidFill>
            <a:schemeClr val="bg1"/>
          </a:solidFill>
          <a:ln w="38100">
            <a:solidFill>
              <a:schemeClr val="tx1"/>
            </a:solidFill>
          </a:ln>
        </p:spPr>
        <p:txBody>
          <a:bodyPr wrap="none" rtlCol="0">
            <a:spAutoFit/>
          </a:bodyPr>
          <a:lstStyle/>
          <a:p>
            <a:pPr algn="ctr">
              <a:defRPr/>
            </a:pPr>
            <a:r>
              <a:rPr lang="en-US" sz="1600" dirty="0">
                <a:solidFill>
                  <a:srgbClr val="000000"/>
                </a:solidFill>
                <a:latin typeface="Arial"/>
              </a:rPr>
              <a:t>Pacific</a:t>
            </a:r>
          </a:p>
        </p:txBody>
      </p:sp>
      <p:pic>
        <p:nvPicPr>
          <p:cNvPr id="8" name="Picture 4">
            <a:extLst>
              <a:ext uri="{FF2B5EF4-FFF2-40B4-BE49-F238E27FC236}">
                <a16:creationId xmlns:a16="http://schemas.microsoft.com/office/drawing/2014/main" id="{43333A6B-39F3-415B-8F95-24242B634E2C}"/>
              </a:ext>
            </a:extLst>
          </p:cNvPr>
          <p:cNvPicPr>
            <a:picLocks noChangeAspect="1" noChangeArrowheads="1"/>
          </p:cNvPicPr>
          <p:nvPr/>
        </p:nvPicPr>
        <p:blipFill>
          <a:blip r:embed="rId3"/>
          <a:srcRect/>
          <a:stretch>
            <a:fillRect/>
          </a:stretch>
        </p:blipFill>
        <p:spPr bwMode="auto">
          <a:xfrm>
            <a:off x="4926835" y="5666486"/>
            <a:ext cx="2203450" cy="1191514"/>
          </a:xfrm>
          <a:prstGeom prst="rect">
            <a:avLst/>
          </a:prstGeom>
          <a:noFill/>
          <a:ln w="9525">
            <a:noFill/>
            <a:miter lim="800000"/>
            <a:headEnd/>
            <a:tailEnd/>
          </a:ln>
          <a:effectLst/>
        </p:spPr>
      </p:pic>
      <p:sp>
        <p:nvSpPr>
          <p:cNvPr id="13" name="Rectangle 7">
            <a:extLst>
              <a:ext uri="{FF2B5EF4-FFF2-40B4-BE49-F238E27FC236}">
                <a16:creationId xmlns:a16="http://schemas.microsoft.com/office/drawing/2014/main" id="{CB8AD040-A1BC-4109-9606-475567D89BCC}"/>
              </a:ext>
            </a:extLst>
          </p:cNvPr>
          <p:cNvSpPr>
            <a:spLocks noChangeArrowheads="1"/>
          </p:cNvSpPr>
          <p:nvPr/>
        </p:nvSpPr>
        <p:spPr bwMode="auto">
          <a:xfrm>
            <a:off x="0" y="0"/>
            <a:ext cx="12192000" cy="1143000"/>
          </a:xfrm>
          <a:prstGeom prst="rect">
            <a:avLst/>
          </a:prstGeom>
          <a:solidFill>
            <a:srgbClr val="1F497D">
              <a:lumMod val="75000"/>
            </a:srgbClr>
          </a:solidFill>
          <a:ln>
            <a:noFill/>
          </a:ln>
          <a:effectLst/>
        </p:spPr>
        <p:txBody>
          <a:bodyPr anchor="ctr"/>
          <a:lstStyle/>
          <a:p>
            <a:pPr marL="228600" marR="0" lvl="0" indent="0" algn="l" defTabSz="914400" rtl="0" eaLnBrk="1" fontAlgn="auto" latinLnBrk="0" hangingPunct="1">
              <a:lnSpc>
                <a:spcPct val="100000"/>
              </a:lnSpc>
              <a:spcBef>
                <a:spcPts val="0"/>
              </a:spcBef>
              <a:spcAft>
                <a:spcPts val="0"/>
              </a:spcAft>
              <a:buClrTx/>
              <a:buSzTx/>
              <a:buFontTx/>
              <a:buNone/>
              <a:tabLst>
                <a:tab pos="5149850" algn="l"/>
              </a:tabLst>
              <a:defRPr/>
            </a:pPr>
            <a:r>
              <a:rPr kumimoji="0" lang="en-US" sz="2800" b="0" i="1" u="none" strike="noStrike" kern="0" cap="none" spc="0" normalizeH="0" baseline="0" noProof="0" dirty="0">
                <a:ln>
                  <a:noFill/>
                </a:ln>
                <a:solidFill>
                  <a:srgbClr val="FFFF00"/>
                </a:solidFill>
                <a:effectLst/>
                <a:uLnTx/>
                <a:uFillTx/>
                <a:latin typeface="Calibri"/>
                <a:ea typeface="+mn-ea"/>
                <a:cs typeface="Arial"/>
              </a:rPr>
              <a:t>The deep Pacific has greater nutrient concentrations and lower oxygen concentrations than the Atlantic</a:t>
            </a:r>
          </a:p>
        </p:txBody>
      </p:sp>
    </p:spTree>
    <p:extLst>
      <p:ext uri="{BB962C8B-B14F-4D97-AF65-F5344CB8AC3E}">
        <p14:creationId xmlns:p14="http://schemas.microsoft.com/office/powerpoint/2010/main" val="37280617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Figure 1.5 Vertical sections of (A) nitrate, (B) remineralized nitrate, and (C) preformed nitrate (all in mmol kg-1) along a section that follows the global conveyor belt circulation (see map inset in (A)). Based onWOCEdata fromtheA16, S4, and P16 cruises.">
            <a:extLst>
              <a:ext uri="{FF2B5EF4-FFF2-40B4-BE49-F238E27FC236}">
                <a16:creationId xmlns:a16="http://schemas.microsoft.com/office/drawing/2014/main" id="{921A9D64-5712-4628-A9B5-1635D04A81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2711"/>
          <a:stretch/>
        </p:blipFill>
        <p:spPr bwMode="auto">
          <a:xfrm>
            <a:off x="5327904" y="3048"/>
            <a:ext cx="6267655" cy="65022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F613C71D-FB79-4561-8658-FB811351EAED}"/>
              </a:ext>
            </a:extLst>
          </p:cNvPr>
          <p:cNvPicPr>
            <a:picLocks noGrp="1" noChangeAspect="1" noChangeArrowheads="1"/>
          </p:cNvPicPr>
          <p:nvPr>
            <p:ph idx="1"/>
          </p:nvPr>
        </p:nvPicPr>
        <p:blipFill rotWithShape="1">
          <a:blip r:embed="rId3"/>
          <a:srcRect r="49138" b="48778"/>
          <a:stretch/>
        </p:blipFill>
        <p:spPr>
          <a:xfrm>
            <a:off x="0" y="3832527"/>
            <a:ext cx="5041583" cy="2832258"/>
          </a:xfrm>
          <a:noFill/>
          <a:ln/>
        </p:spPr>
      </p:pic>
      <p:sp>
        <p:nvSpPr>
          <p:cNvPr id="7" name="Text Box 10">
            <a:extLst>
              <a:ext uri="{FF2B5EF4-FFF2-40B4-BE49-F238E27FC236}">
                <a16:creationId xmlns:a16="http://schemas.microsoft.com/office/drawing/2014/main" id="{04965E1F-7ABF-4753-8DF0-524A9FCCC00E}"/>
              </a:ext>
            </a:extLst>
          </p:cNvPr>
          <p:cNvSpPr txBox="1">
            <a:spLocks noChangeArrowheads="1"/>
          </p:cNvSpPr>
          <p:nvPr/>
        </p:nvSpPr>
        <p:spPr bwMode="auto">
          <a:xfrm>
            <a:off x="127376" y="224783"/>
            <a:ext cx="4914207"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858838">
              <a:defRPr>
                <a:solidFill>
                  <a:schemeClr val="tx1"/>
                </a:solidFill>
                <a:latin typeface="Arial" charset="0"/>
              </a:defRPr>
            </a:lvl2pPr>
            <a:lvl3pPr marL="973138">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lvl="0">
              <a:defRPr/>
            </a:pPr>
            <a:r>
              <a:rPr lang="en-US" sz="2400" dirty="0">
                <a:solidFill>
                  <a:prstClr val="black"/>
                </a:solidFill>
              </a:rPr>
              <a:t>Subsurface nitrate concentrations can be fractioned into:</a:t>
            </a:r>
          </a:p>
          <a:p>
            <a:pPr lvl="0">
              <a:defRPr/>
            </a:pPr>
            <a:endParaRPr lang="en-US" sz="2400" dirty="0">
              <a:solidFill>
                <a:prstClr val="black"/>
              </a:solidFill>
            </a:endParaRPr>
          </a:p>
          <a:p>
            <a:pPr lvl="0">
              <a:defRPr/>
            </a:pPr>
            <a:r>
              <a:rPr lang="en-US" sz="2400" dirty="0">
                <a:solidFill>
                  <a:prstClr val="black"/>
                </a:solidFill>
              </a:rPr>
              <a:t>a </a:t>
            </a:r>
            <a:r>
              <a:rPr lang="en-US" sz="2400" u="sng" dirty="0">
                <a:solidFill>
                  <a:prstClr val="black"/>
                </a:solidFill>
              </a:rPr>
              <a:t>remineralized</a:t>
            </a:r>
            <a:r>
              <a:rPr lang="en-US" sz="2400" dirty="0">
                <a:solidFill>
                  <a:prstClr val="black"/>
                </a:solidFill>
              </a:rPr>
              <a:t> portion</a:t>
            </a:r>
          </a:p>
          <a:p>
            <a:pPr lvl="0">
              <a:defRPr/>
            </a:pPr>
            <a:endParaRPr lang="en-US" sz="2400" dirty="0">
              <a:solidFill>
                <a:prstClr val="black"/>
              </a:solidFill>
            </a:endParaRPr>
          </a:p>
          <a:p>
            <a:pPr lvl="0">
              <a:defRPr/>
            </a:pPr>
            <a:r>
              <a:rPr lang="en-US" sz="2400" dirty="0">
                <a:solidFill>
                  <a:prstClr val="black"/>
                </a:solidFill>
              </a:rPr>
              <a:t>and</a:t>
            </a:r>
          </a:p>
          <a:p>
            <a:pPr lvl="0">
              <a:defRPr/>
            </a:pPr>
            <a:endParaRPr lang="en-US" sz="2400" dirty="0">
              <a:solidFill>
                <a:prstClr val="black"/>
              </a:solidFill>
            </a:endParaRPr>
          </a:p>
          <a:p>
            <a:pPr lvl="0">
              <a:defRPr/>
            </a:pPr>
            <a:r>
              <a:rPr lang="en-US" sz="2400" dirty="0">
                <a:solidFill>
                  <a:prstClr val="black"/>
                </a:solidFill>
              </a:rPr>
              <a:t>a </a:t>
            </a:r>
            <a:r>
              <a:rPr lang="en-US" sz="2400" u="sng" dirty="0">
                <a:solidFill>
                  <a:prstClr val="black"/>
                </a:solidFill>
              </a:rPr>
              <a:t>preformed</a:t>
            </a:r>
            <a:r>
              <a:rPr lang="en-US" sz="2400" dirty="0">
                <a:solidFill>
                  <a:prstClr val="black"/>
                </a:solidFill>
              </a:rPr>
              <a:t> portion</a:t>
            </a:r>
          </a:p>
          <a:p>
            <a:pPr lvl="0">
              <a:defRPr/>
            </a:pPr>
            <a:endParaRPr lang="en-US" sz="2400" dirty="0">
              <a:solidFill>
                <a:prstClr val="black"/>
              </a:solidFill>
            </a:endParaRPr>
          </a:p>
          <a:p>
            <a:pPr lvl="0">
              <a:defRPr/>
            </a:pPr>
            <a:r>
              <a:rPr lang="en-US" sz="2400" dirty="0">
                <a:solidFill>
                  <a:prstClr val="black"/>
                </a:solidFill>
              </a:rPr>
              <a:t>using apparent oxygen utilization.</a:t>
            </a:r>
            <a:endParaRPr lang="en-US" sz="2400" dirty="0">
              <a:solidFill>
                <a:srgbClr val="7030A0"/>
              </a:solidFill>
            </a:endParaRPr>
          </a:p>
        </p:txBody>
      </p:sp>
      <p:sp>
        <p:nvSpPr>
          <p:cNvPr id="9" name="Rectangle 8">
            <a:extLst>
              <a:ext uri="{FF2B5EF4-FFF2-40B4-BE49-F238E27FC236}">
                <a16:creationId xmlns:a16="http://schemas.microsoft.com/office/drawing/2014/main" id="{3AAE1556-28B4-45A7-9123-58D41C2CE6B5}"/>
              </a:ext>
            </a:extLst>
          </p:cNvPr>
          <p:cNvSpPr/>
          <p:nvPr/>
        </p:nvSpPr>
        <p:spPr>
          <a:xfrm>
            <a:off x="5327904" y="0"/>
            <a:ext cx="6412992"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3F05354-C9EB-4874-8BF1-942B731875F9}"/>
              </a:ext>
            </a:extLst>
          </p:cNvPr>
          <p:cNvSpPr/>
          <p:nvPr/>
        </p:nvSpPr>
        <p:spPr>
          <a:xfrm>
            <a:off x="5261679" y="3416808"/>
            <a:ext cx="6412992"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407D476E-7E8C-484F-BDBC-3DBCB32FB97E}"/>
              </a:ext>
            </a:extLst>
          </p:cNvPr>
          <p:cNvCxnSpPr>
            <a:cxnSpLocks/>
          </p:cNvCxnSpPr>
          <p:nvPr/>
        </p:nvCxnSpPr>
        <p:spPr>
          <a:xfrm>
            <a:off x="3029712" y="3025473"/>
            <a:ext cx="2432304" cy="615696"/>
          </a:xfrm>
          <a:prstGeom prst="straightConnector1">
            <a:avLst/>
          </a:prstGeom>
          <a:ln w="38100">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5" name="Straight Arrow Connector 4">
            <a:extLst>
              <a:ext uri="{FF2B5EF4-FFF2-40B4-BE49-F238E27FC236}">
                <a16:creationId xmlns:a16="http://schemas.microsoft.com/office/drawing/2014/main" id="{A8B4ABE8-E571-4A32-94DF-18EB759AC8DB}"/>
              </a:ext>
            </a:extLst>
          </p:cNvPr>
          <p:cNvCxnSpPr/>
          <p:nvPr/>
        </p:nvCxnSpPr>
        <p:spPr>
          <a:xfrm>
            <a:off x="3486912" y="1609344"/>
            <a:ext cx="2097024" cy="0"/>
          </a:xfrm>
          <a:prstGeom prst="straightConnector1">
            <a:avLst/>
          </a:prstGeom>
          <a:ln w="38100">
            <a:headEnd type="none" w="med" len="med"/>
            <a:tailEnd type="arrow"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2386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xit"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7412" y="1452748"/>
            <a:ext cx="4147816" cy="5217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7">
            <a:extLst>
              <a:ext uri="{FF2B5EF4-FFF2-40B4-BE49-F238E27FC236}">
                <a16:creationId xmlns:a16="http://schemas.microsoft.com/office/drawing/2014/main" id="{5302AB51-56DA-4B34-B8B7-E0D19756B698}"/>
              </a:ext>
            </a:extLst>
          </p:cNvPr>
          <p:cNvSpPr>
            <a:spLocks noChangeArrowheads="1"/>
          </p:cNvSpPr>
          <p:nvPr/>
        </p:nvSpPr>
        <p:spPr bwMode="auto">
          <a:xfrm>
            <a:off x="0" y="0"/>
            <a:ext cx="12192000" cy="1143000"/>
          </a:xfrm>
          <a:prstGeom prst="rect">
            <a:avLst/>
          </a:prstGeom>
          <a:solidFill>
            <a:srgbClr val="1F497D">
              <a:lumMod val="75000"/>
            </a:srgbClr>
          </a:solidFill>
          <a:ln>
            <a:noFill/>
          </a:ln>
          <a:effectLst/>
        </p:spPr>
        <p:txBody>
          <a:bodyPr anchor="ctr"/>
          <a:lstStyle/>
          <a:p>
            <a:pPr marL="228600" marR="0" lvl="0" indent="0" algn="l" defTabSz="914400" rtl="0" eaLnBrk="1" fontAlgn="auto" latinLnBrk="0" hangingPunct="1">
              <a:lnSpc>
                <a:spcPct val="100000"/>
              </a:lnSpc>
              <a:spcBef>
                <a:spcPts val="0"/>
              </a:spcBef>
              <a:spcAft>
                <a:spcPts val="0"/>
              </a:spcAft>
              <a:buClrTx/>
              <a:buSzTx/>
              <a:buFontTx/>
              <a:buNone/>
              <a:tabLst>
                <a:tab pos="5149850" algn="l"/>
              </a:tabLst>
              <a:defRPr/>
            </a:pPr>
            <a:r>
              <a:rPr kumimoji="0" lang="en-US" sz="2800" b="0" i="1" u="none" strike="noStrike" kern="0" cap="none" spc="0" normalizeH="0" baseline="0" noProof="0" dirty="0">
                <a:ln>
                  <a:noFill/>
                </a:ln>
                <a:solidFill>
                  <a:srgbClr val="FFFF00"/>
                </a:solidFill>
                <a:effectLst/>
                <a:uLnTx/>
                <a:uFillTx/>
                <a:latin typeface="Calibri"/>
                <a:ea typeface="+mn-ea"/>
                <a:cs typeface="Arial"/>
              </a:rPr>
              <a:t>The deep Pacific has greater nutrient concentrations and lower oxygen concentrations than the Atlantic</a:t>
            </a:r>
          </a:p>
        </p:txBody>
      </p:sp>
      <p:sp>
        <p:nvSpPr>
          <p:cNvPr id="5" name="Rectangle 3">
            <a:extLst>
              <a:ext uri="{FF2B5EF4-FFF2-40B4-BE49-F238E27FC236}">
                <a16:creationId xmlns:a16="http://schemas.microsoft.com/office/drawing/2014/main" id="{CA0593EF-0BA8-41E8-BA0C-503827F16631}"/>
              </a:ext>
            </a:extLst>
          </p:cNvPr>
          <p:cNvSpPr txBox="1">
            <a:spLocks noChangeArrowheads="1"/>
          </p:cNvSpPr>
          <p:nvPr/>
        </p:nvSpPr>
        <p:spPr bwMode="auto">
          <a:xfrm>
            <a:off x="-833188" y="2865061"/>
            <a:ext cx="8610600" cy="206200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ClrTx/>
              <a:buSzPct val="80000"/>
              <a:buFont typeface="Lucida Grande"/>
              <a:buNone/>
              <a:defRPr sz="2800">
                <a:solidFill>
                  <a:srgbClr val="000000"/>
                </a:solidFill>
                <a:latin typeface="Gill Sans Light"/>
                <a:ea typeface="+mn-ea"/>
                <a:cs typeface="Gill Sans Light"/>
              </a:defRPr>
            </a:lvl1pPr>
            <a:lvl2pPr marL="457200" indent="0" algn="ctr" rtl="0" eaLnBrk="1" fontAlgn="base" hangingPunct="1">
              <a:spcBef>
                <a:spcPct val="20000"/>
              </a:spcBef>
              <a:spcAft>
                <a:spcPct val="0"/>
              </a:spcAft>
              <a:buClrTx/>
              <a:buSzPct val="80000"/>
              <a:buFont typeface="Lucida Grande"/>
              <a:buNone/>
              <a:defRPr sz="2800">
                <a:solidFill>
                  <a:srgbClr val="000000"/>
                </a:solidFill>
                <a:latin typeface="Gill Sans Light"/>
                <a:ea typeface="ＭＳ Ｐゴシック" pitchFamily="-111" charset="-128"/>
                <a:cs typeface="Gill Sans Light"/>
              </a:defRPr>
            </a:lvl2pPr>
            <a:lvl3pPr marL="914400" indent="0" algn="ctr" rtl="0" eaLnBrk="1" fontAlgn="base" hangingPunct="1">
              <a:spcBef>
                <a:spcPct val="20000"/>
              </a:spcBef>
              <a:spcAft>
                <a:spcPct val="0"/>
              </a:spcAft>
              <a:buClrTx/>
              <a:buFont typeface="Wingdings" charset="2"/>
              <a:buNone/>
              <a:defRPr sz="2800">
                <a:solidFill>
                  <a:srgbClr val="000000"/>
                </a:solidFill>
                <a:latin typeface="Gill Sans Light"/>
                <a:ea typeface="ＭＳ Ｐゴシック" pitchFamily="-111" charset="-128"/>
                <a:cs typeface="Gill Sans Light"/>
              </a:defRPr>
            </a:lvl3pPr>
            <a:lvl4pPr marL="1371600" indent="0" algn="ctr" rtl="0" eaLnBrk="1" fontAlgn="base" hangingPunct="1">
              <a:spcBef>
                <a:spcPct val="20000"/>
              </a:spcBef>
              <a:spcAft>
                <a:spcPct val="0"/>
              </a:spcAft>
              <a:buFont typeface="Wingdings" charset="2"/>
              <a:buNone/>
              <a:defRPr sz="2800">
                <a:solidFill>
                  <a:srgbClr val="000000"/>
                </a:solidFill>
                <a:latin typeface="Gill Sans Light"/>
                <a:ea typeface="ＭＳ Ｐゴシック" pitchFamily="-111" charset="-128"/>
                <a:cs typeface="Gill Sans Light"/>
              </a:defRPr>
            </a:lvl4pPr>
            <a:lvl5pPr marL="1828800" indent="0" algn="ctr" rtl="0" eaLnBrk="1" fontAlgn="base" hangingPunct="1">
              <a:spcBef>
                <a:spcPct val="20000"/>
              </a:spcBef>
              <a:spcAft>
                <a:spcPct val="0"/>
              </a:spcAft>
              <a:buFont typeface="Wingdings" charset="2"/>
              <a:buNone/>
              <a:defRPr sz="2800">
                <a:solidFill>
                  <a:srgbClr val="000000"/>
                </a:solidFill>
                <a:latin typeface="Gill Sans Light"/>
                <a:ea typeface="ＭＳ Ｐゴシック" pitchFamily="-111" charset="-128"/>
                <a:cs typeface="Gill Sans Light"/>
              </a:defRPr>
            </a:lvl5pPr>
            <a:lvl6pPr marL="2286000" indent="0" algn="ctr" rtl="0" eaLnBrk="1" fontAlgn="base" hangingPunct="1">
              <a:spcBef>
                <a:spcPct val="20000"/>
              </a:spcBef>
              <a:spcAft>
                <a:spcPct val="0"/>
              </a:spcAft>
              <a:buNone/>
              <a:defRPr sz="2000">
                <a:solidFill>
                  <a:schemeClr val="tx1"/>
                </a:solidFill>
                <a:latin typeface="+mn-lt"/>
                <a:ea typeface="ＭＳ Ｐゴシック" pitchFamily="-111" charset="-128"/>
              </a:defRPr>
            </a:lvl6pPr>
            <a:lvl7pPr marL="2743200" indent="0" algn="ctr" rtl="0" eaLnBrk="1" fontAlgn="base" hangingPunct="1">
              <a:spcBef>
                <a:spcPct val="20000"/>
              </a:spcBef>
              <a:spcAft>
                <a:spcPct val="0"/>
              </a:spcAft>
              <a:buNone/>
              <a:defRPr sz="2000">
                <a:solidFill>
                  <a:schemeClr val="tx1"/>
                </a:solidFill>
                <a:latin typeface="+mn-lt"/>
                <a:ea typeface="ＭＳ Ｐゴシック" pitchFamily="-111" charset="-128"/>
              </a:defRPr>
            </a:lvl7pPr>
            <a:lvl8pPr marL="3200400" indent="0" algn="ctr" rtl="0" eaLnBrk="1" fontAlgn="base" hangingPunct="1">
              <a:spcBef>
                <a:spcPct val="20000"/>
              </a:spcBef>
              <a:spcAft>
                <a:spcPct val="0"/>
              </a:spcAft>
              <a:buNone/>
              <a:defRPr sz="2000">
                <a:solidFill>
                  <a:schemeClr val="tx1"/>
                </a:solidFill>
                <a:latin typeface="+mn-lt"/>
                <a:ea typeface="ＭＳ Ｐゴシック" pitchFamily="-111" charset="-128"/>
              </a:defRPr>
            </a:lvl8pPr>
            <a:lvl9pPr marL="3657600" indent="0" algn="ctr" rtl="0" eaLnBrk="1" fontAlgn="base" hangingPunct="1">
              <a:spcBef>
                <a:spcPct val="20000"/>
              </a:spcBef>
              <a:spcAft>
                <a:spcPct val="0"/>
              </a:spcAft>
              <a:buNone/>
              <a:defRPr sz="2000">
                <a:solidFill>
                  <a:schemeClr val="tx1"/>
                </a:solidFill>
                <a:latin typeface="+mn-lt"/>
                <a:ea typeface="ＭＳ Ｐゴシック" pitchFamily="-111" charset="-128"/>
              </a:defRPr>
            </a:lvl9pPr>
          </a:lstStyle>
          <a:p>
            <a:pPr algn="l">
              <a:defRPr/>
            </a:pPr>
            <a:endParaRPr lang="en-US" sz="1200" dirty="0">
              <a:latin typeface="Arial" panose="020B0604020202020204" pitchFamily="34" charset="0"/>
              <a:cs typeface="Arial" panose="020B0604020202020204" pitchFamily="34" charset="0"/>
            </a:endParaRPr>
          </a:p>
          <a:p>
            <a:pPr>
              <a:defRPr/>
            </a:pPr>
            <a:r>
              <a:rPr lang="en-US" sz="2200" dirty="0">
                <a:latin typeface="Arial" panose="020B0604020202020204" pitchFamily="34" charset="0"/>
                <a:cs typeface="Arial" panose="020B0604020202020204" pitchFamily="34" charset="0"/>
              </a:rPr>
              <a:t>106 CO</a:t>
            </a:r>
            <a:r>
              <a:rPr lang="en-US" sz="2200" baseline="-25000" dirty="0">
                <a:latin typeface="Arial" panose="020B0604020202020204" pitchFamily="34" charset="0"/>
                <a:cs typeface="Arial" panose="020B0604020202020204" pitchFamily="34" charset="0"/>
              </a:rPr>
              <a:t>2</a:t>
            </a:r>
            <a:r>
              <a:rPr lang="en-US" sz="2200" dirty="0">
                <a:latin typeface="Arial" panose="020B0604020202020204" pitchFamily="34" charset="0"/>
                <a:cs typeface="Arial" panose="020B0604020202020204" pitchFamily="34" charset="0"/>
              </a:rPr>
              <a:t> + 16 HNO</a:t>
            </a:r>
            <a:r>
              <a:rPr lang="en-US" sz="2200" baseline="-25000" dirty="0">
                <a:latin typeface="Arial" panose="020B0604020202020204" pitchFamily="34" charset="0"/>
                <a:cs typeface="Arial" panose="020B0604020202020204" pitchFamily="34" charset="0"/>
              </a:rPr>
              <a:t>3</a:t>
            </a:r>
            <a:r>
              <a:rPr lang="en-US" sz="2200" dirty="0">
                <a:latin typeface="Arial" panose="020B0604020202020204" pitchFamily="34" charset="0"/>
                <a:cs typeface="Arial" panose="020B0604020202020204" pitchFamily="34" charset="0"/>
              </a:rPr>
              <a:t> + H</a:t>
            </a:r>
            <a:r>
              <a:rPr lang="en-US" sz="2200" baseline="-25000" dirty="0">
                <a:latin typeface="Arial" panose="020B0604020202020204" pitchFamily="34" charset="0"/>
                <a:cs typeface="Arial" panose="020B0604020202020204" pitchFamily="34" charset="0"/>
              </a:rPr>
              <a:t>3</a:t>
            </a:r>
            <a:r>
              <a:rPr lang="en-US" sz="2200" dirty="0">
                <a:latin typeface="Arial" panose="020B0604020202020204" pitchFamily="34" charset="0"/>
                <a:cs typeface="Arial" panose="020B0604020202020204" pitchFamily="34" charset="0"/>
              </a:rPr>
              <a:t>PO</a:t>
            </a:r>
            <a:r>
              <a:rPr lang="en-US" sz="2200" baseline="-25000" dirty="0">
                <a:latin typeface="Arial" panose="020B0604020202020204" pitchFamily="34" charset="0"/>
                <a:cs typeface="Arial" panose="020B0604020202020204" pitchFamily="34" charset="0"/>
              </a:rPr>
              <a:t>4</a:t>
            </a:r>
            <a:r>
              <a:rPr lang="en-US" sz="2200" dirty="0">
                <a:latin typeface="Arial" panose="020B0604020202020204" pitchFamily="34" charset="0"/>
                <a:cs typeface="Arial" panose="020B0604020202020204" pitchFamily="34" charset="0"/>
              </a:rPr>
              <a:t> + 78 H</a:t>
            </a:r>
            <a:r>
              <a:rPr lang="en-US" sz="2200" baseline="-25000" dirty="0">
                <a:latin typeface="Arial" panose="020B0604020202020204" pitchFamily="34" charset="0"/>
                <a:cs typeface="Arial" panose="020B0604020202020204" pitchFamily="34" charset="0"/>
              </a:rPr>
              <a:t>2</a:t>
            </a:r>
            <a:r>
              <a:rPr lang="en-US" sz="2200" dirty="0">
                <a:latin typeface="Arial" panose="020B0604020202020204" pitchFamily="34" charset="0"/>
                <a:cs typeface="Arial" panose="020B0604020202020204" pitchFamily="34" charset="0"/>
              </a:rPr>
              <a:t>O</a:t>
            </a:r>
          </a:p>
          <a:p>
            <a:pPr>
              <a:defRPr/>
            </a:pPr>
            <a:endParaRPr lang="en-US" sz="2200" dirty="0">
              <a:latin typeface="Arial" panose="020B0604020202020204" pitchFamily="34" charset="0"/>
              <a:cs typeface="Arial" panose="020B0604020202020204" pitchFamily="34" charset="0"/>
            </a:endParaRPr>
          </a:p>
          <a:p>
            <a:pPr>
              <a:defRPr/>
            </a:pPr>
            <a:endParaRPr lang="en-US" sz="800" dirty="0">
              <a:latin typeface="Arial" panose="020B0604020202020204" pitchFamily="34" charset="0"/>
              <a:cs typeface="Arial" panose="020B0604020202020204" pitchFamily="34" charset="0"/>
            </a:endParaRPr>
          </a:p>
          <a:p>
            <a:pPr>
              <a:defRPr/>
            </a:pPr>
            <a:r>
              <a:rPr lang="en-US" sz="2200" dirty="0">
                <a:latin typeface="Arial" panose="020B0604020202020204" pitchFamily="34" charset="0"/>
                <a:cs typeface="Arial" panose="020B0604020202020204" pitchFamily="34" charset="0"/>
              </a:rPr>
              <a:t>C</a:t>
            </a:r>
            <a:r>
              <a:rPr lang="en-US" sz="2200" baseline="-25000" dirty="0">
                <a:latin typeface="Arial" panose="020B0604020202020204" pitchFamily="34" charset="0"/>
                <a:cs typeface="Arial" panose="020B0604020202020204" pitchFamily="34" charset="0"/>
              </a:rPr>
              <a:t>106</a:t>
            </a:r>
            <a:r>
              <a:rPr lang="en-US" sz="2200" dirty="0">
                <a:latin typeface="Arial" panose="020B0604020202020204" pitchFamily="34" charset="0"/>
                <a:cs typeface="Arial" panose="020B0604020202020204" pitchFamily="34" charset="0"/>
              </a:rPr>
              <a:t>H</a:t>
            </a:r>
            <a:r>
              <a:rPr lang="en-US" sz="2200" baseline="-25000" dirty="0">
                <a:latin typeface="Arial" panose="020B0604020202020204" pitchFamily="34" charset="0"/>
                <a:cs typeface="Arial" panose="020B0604020202020204" pitchFamily="34" charset="0"/>
              </a:rPr>
              <a:t>175</a:t>
            </a:r>
            <a:r>
              <a:rPr lang="en-US" sz="2200" dirty="0">
                <a:latin typeface="Arial" panose="020B0604020202020204" pitchFamily="34" charset="0"/>
                <a:cs typeface="Arial" panose="020B0604020202020204" pitchFamily="34" charset="0"/>
              </a:rPr>
              <a:t>O</a:t>
            </a:r>
            <a:r>
              <a:rPr lang="en-US" sz="2200" baseline="-25000" dirty="0">
                <a:latin typeface="Arial" panose="020B0604020202020204" pitchFamily="34" charset="0"/>
                <a:cs typeface="Arial" panose="020B0604020202020204" pitchFamily="34" charset="0"/>
              </a:rPr>
              <a:t>42</a:t>
            </a:r>
            <a:r>
              <a:rPr lang="en-US" sz="2200" dirty="0">
                <a:latin typeface="Arial" panose="020B0604020202020204" pitchFamily="34" charset="0"/>
                <a:cs typeface="Arial" panose="020B0604020202020204" pitchFamily="34" charset="0"/>
              </a:rPr>
              <a:t>N</a:t>
            </a:r>
            <a:r>
              <a:rPr lang="en-US" sz="2200" baseline="-25000" dirty="0">
                <a:latin typeface="Arial" panose="020B0604020202020204" pitchFamily="34" charset="0"/>
                <a:cs typeface="Arial" panose="020B0604020202020204" pitchFamily="34" charset="0"/>
              </a:rPr>
              <a:t>16</a:t>
            </a:r>
            <a:r>
              <a:rPr lang="en-US" sz="2200" dirty="0">
                <a:latin typeface="Arial" panose="020B0604020202020204" pitchFamily="34" charset="0"/>
                <a:cs typeface="Arial" panose="020B0604020202020204" pitchFamily="34" charset="0"/>
              </a:rPr>
              <a:t>P + 150 O</a:t>
            </a:r>
            <a:r>
              <a:rPr lang="en-US" sz="2200" baseline="-25000" dirty="0">
                <a:latin typeface="Arial" panose="020B0604020202020204" pitchFamily="34" charset="0"/>
                <a:cs typeface="Arial" panose="020B0604020202020204" pitchFamily="34" charset="0"/>
              </a:rPr>
              <a:t>2</a:t>
            </a:r>
          </a:p>
          <a:p>
            <a:pPr algn="l">
              <a:defRPr/>
            </a:pPr>
            <a:endParaRPr lang="en-US" sz="2200" dirty="0">
              <a:latin typeface="Arial" panose="020B0604020202020204" pitchFamily="34" charset="0"/>
              <a:cs typeface="Arial" panose="020B0604020202020204" pitchFamily="34" charset="0"/>
            </a:endParaRPr>
          </a:p>
          <a:p>
            <a:pPr algn="l">
              <a:defRPr/>
            </a:pPr>
            <a:endParaRPr lang="en-US" sz="2200" dirty="0">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12028849-D742-4E98-8FA1-F76BBA56648F}"/>
              </a:ext>
            </a:extLst>
          </p:cNvPr>
          <p:cNvGrpSpPr/>
          <p:nvPr/>
        </p:nvGrpSpPr>
        <p:grpSpPr>
          <a:xfrm>
            <a:off x="1343596" y="3657700"/>
            <a:ext cx="4572000" cy="152400"/>
            <a:chOff x="4116323" y="3334840"/>
            <a:chExt cx="4572000" cy="152400"/>
          </a:xfrm>
        </p:grpSpPr>
        <p:cxnSp>
          <p:nvCxnSpPr>
            <p:cNvPr id="9" name="Straight Connector 8">
              <a:extLst>
                <a:ext uri="{FF2B5EF4-FFF2-40B4-BE49-F238E27FC236}">
                  <a16:creationId xmlns:a16="http://schemas.microsoft.com/office/drawing/2014/main" id="{12A215E8-7EFA-428F-B565-9F8290678E14}"/>
                </a:ext>
              </a:extLst>
            </p:cNvPr>
            <p:cNvCxnSpPr/>
            <p:nvPr/>
          </p:nvCxnSpPr>
          <p:spPr>
            <a:xfrm>
              <a:off x="4116323" y="3487240"/>
              <a:ext cx="4572000"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0946496-6BF2-4998-A847-4092562DBA83}"/>
                </a:ext>
              </a:extLst>
            </p:cNvPr>
            <p:cNvCxnSpPr/>
            <p:nvPr/>
          </p:nvCxnSpPr>
          <p:spPr>
            <a:xfrm>
              <a:off x="8459029" y="3334840"/>
              <a:ext cx="228600" cy="15240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3AC3C92D-7367-4E16-9E36-166BBBF1B77F}"/>
              </a:ext>
            </a:extLst>
          </p:cNvPr>
          <p:cNvGrpSpPr/>
          <p:nvPr/>
        </p:nvGrpSpPr>
        <p:grpSpPr>
          <a:xfrm>
            <a:off x="1343596" y="3886300"/>
            <a:ext cx="4572000" cy="152400"/>
            <a:chOff x="4116323" y="3563440"/>
            <a:chExt cx="4572000" cy="152400"/>
          </a:xfrm>
        </p:grpSpPr>
        <p:cxnSp>
          <p:nvCxnSpPr>
            <p:cNvPr id="12" name="Straight Connector 11">
              <a:extLst>
                <a:ext uri="{FF2B5EF4-FFF2-40B4-BE49-F238E27FC236}">
                  <a16:creationId xmlns:a16="http://schemas.microsoft.com/office/drawing/2014/main" id="{09AA0B52-00A0-4B51-BB4A-BE3FB893C525}"/>
                </a:ext>
              </a:extLst>
            </p:cNvPr>
            <p:cNvCxnSpPr/>
            <p:nvPr/>
          </p:nvCxnSpPr>
          <p:spPr>
            <a:xfrm>
              <a:off x="4116323" y="3563440"/>
              <a:ext cx="4572000"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7FD1F64-3E05-4FF2-8579-51FFD9D93B1B}"/>
                </a:ext>
              </a:extLst>
            </p:cNvPr>
            <p:cNvCxnSpPr/>
            <p:nvPr/>
          </p:nvCxnSpPr>
          <p:spPr>
            <a:xfrm>
              <a:off x="4116323" y="3563440"/>
              <a:ext cx="228600" cy="15240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Text Box 6">
            <a:extLst>
              <a:ext uri="{FF2B5EF4-FFF2-40B4-BE49-F238E27FC236}">
                <a16:creationId xmlns:a16="http://schemas.microsoft.com/office/drawing/2014/main" id="{DECF74CC-A5F5-4278-9E06-6FB7448B754E}"/>
              </a:ext>
            </a:extLst>
          </p:cNvPr>
          <p:cNvSpPr txBox="1">
            <a:spLocks noChangeArrowheads="1"/>
          </p:cNvSpPr>
          <p:nvPr/>
        </p:nvSpPr>
        <p:spPr bwMode="auto">
          <a:xfrm rot="16200000">
            <a:off x="10082076" y="4399080"/>
            <a:ext cx="2401824"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r>
              <a:rPr lang="en-US" sz="2400" dirty="0">
                <a:latin typeface="Arial" panose="020B0604020202020204" pitchFamily="34" charset="0"/>
                <a:cs typeface="Arial" panose="020B0604020202020204" pitchFamily="34" charset="0"/>
              </a:rPr>
              <a:t>Redfield (1958)</a:t>
            </a:r>
          </a:p>
        </p:txBody>
      </p:sp>
      <p:sp>
        <p:nvSpPr>
          <p:cNvPr id="15" name="Text Box 10">
            <a:extLst>
              <a:ext uri="{FF2B5EF4-FFF2-40B4-BE49-F238E27FC236}">
                <a16:creationId xmlns:a16="http://schemas.microsoft.com/office/drawing/2014/main" id="{FC1D126E-B59F-4B3C-BF8A-6BE1CFFE95C7}"/>
              </a:ext>
            </a:extLst>
          </p:cNvPr>
          <p:cNvSpPr txBox="1">
            <a:spLocks noChangeArrowheads="1"/>
          </p:cNvSpPr>
          <p:nvPr/>
        </p:nvSpPr>
        <p:spPr bwMode="auto">
          <a:xfrm>
            <a:off x="541421" y="1295401"/>
            <a:ext cx="707857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858838">
              <a:defRPr>
                <a:solidFill>
                  <a:schemeClr val="tx1"/>
                </a:solidFill>
                <a:latin typeface="Arial" charset="0"/>
              </a:defRPr>
            </a:lvl2pPr>
            <a:lvl3pPr marL="973138">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lvl="0">
              <a:defRPr/>
            </a:pPr>
            <a:r>
              <a:rPr lang="en-US" sz="2400" dirty="0">
                <a:solidFill>
                  <a:prstClr val="black"/>
                </a:solidFill>
              </a:rPr>
              <a:t>Coupling of carbon, nitrogen, phosphorous, and oxygen through photosynthesis and respiration acts to maintain changes in macronutrient concentrations near the Redfield ratio.</a:t>
            </a:r>
            <a:endParaRPr lang="en-US" sz="2400" i="1" dirty="0">
              <a:solidFill>
                <a:srgbClr val="7030A0"/>
              </a:solidFill>
            </a:endParaRPr>
          </a:p>
        </p:txBody>
      </p:sp>
      <p:sp>
        <p:nvSpPr>
          <p:cNvPr id="16" name="Text Box 10">
            <a:extLst>
              <a:ext uri="{FF2B5EF4-FFF2-40B4-BE49-F238E27FC236}">
                <a16:creationId xmlns:a16="http://schemas.microsoft.com/office/drawing/2014/main" id="{5D339090-957A-4803-878B-55DAF51953CE}"/>
              </a:ext>
            </a:extLst>
          </p:cNvPr>
          <p:cNvSpPr txBox="1">
            <a:spLocks noChangeArrowheads="1"/>
          </p:cNvSpPr>
          <p:nvPr/>
        </p:nvSpPr>
        <p:spPr bwMode="auto">
          <a:xfrm>
            <a:off x="2151116" y="5147100"/>
            <a:ext cx="2956959" cy="830997"/>
          </a:xfrm>
          <a:prstGeom prst="rect">
            <a:avLst/>
          </a:prstGeom>
          <a:noFill/>
          <a:ln w="38100">
            <a:solidFill>
              <a:srgbClr val="703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858838">
              <a:defRPr>
                <a:solidFill>
                  <a:schemeClr val="tx1"/>
                </a:solidFill>
                <a:latin typeface="Arial" charset="0"/>
              </a:defRPr>
            </a:lvl2pPr>
            <a:lvl3pPr marL="973138">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lvl="0" algn="ctr">
              <a:defRPr/>
            </a:pPr>
            <a:r>
              <a:rPr lang="en-US" sz="2400" dirty="0">
                <a:solidFill>
                  <a:srgbClr val="7030A0"/>
                </a:solidFill>
                <a:latin typeface="Arial" panose="020B0604020202020204" pitchFamily="34" charset="0"/>
                <a:cs typeface="Arial" panose="020B0604020202020204" pitchFamily="34" charset="0"/>
              </a:rPr>
              <a:t>106: 16 : 1 : -150</a:t>
            </a:r>
          </a:p>
          <a:p>
            <a:pPr lvl="0" algn="ctr">
              <a:defRPr/>
            </a:pPr>
            <a:r>
              <a:rPr lang="en-US" sz="2400" dirty="0">
                <a:solidFill>
                  <a:srgbClr val="7030A0"/>
                </a:solidFill>
                <a:latin typeface="Arial" panose="020B0604020202020204" pitchFamily="34" charset="0"/>
                <a:cs typeface="Arial" panose="020B0604020202020204" pitchFamily="34" charset="0"/>
              </a:rPr>
              <a:t>C :  N : P :   O</a:t>
            </a:r>
          </a:p>
        </p:txBody>
      </p:sp>
    </p:spTree>
    <p:extLst>
      <p:ext uri="{BB962C8B-B14F-4D97-AF65-F5344CB8AC3E}">
        <p14:creationId xmlns:p14="http://schemas.microsoft.com/office/powerpoint/2010/main" val="154986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Grp="1" noChangeAspect="1" noChangeArrowheads="1"/>
          </p:cNvPicPr>
          <p:nvPr>
            <p:ph idx="1"/>
          </p:nvPr>
        </p:nvPicPr>
        <p:blipFill>
          <a:blip r:embed="rId2"/>
          <a:srcRect/>
          <a:stretch>
            <a:fillRect/>
          </a:stretch>
        </p:blipFill>
        <p:spPr>
          <a:xfrm>
            <a:off x="424015" y="597375"/>
            <a:ext cx="10966704" cy="6117561"/>
          </a:xfrm>
          <a:noFill/>
          <a:ln/>
        </p:spPr>
      </p:pic>
      <p:pic>
        <p:nvPicPr>
          <p:cNvPr id="6" name="Picture 6"/>
          <p:cNvPicPr>
            <a:picLocks noChangeAspect="1" noChangeArrowheads="1"/>
          </p:cNvPicPr>
          <p:nvPr/>
        </p:nvPicPr>
        <p:blipFill>
          <a:blip r:embed="rId3"/>
          <a:srcRect l="10345" b="5177"/>
          <a:stretch>
            <a:fillRect/>
          </a:stretch>
        </p:blipFill>
        <p:spPr bwMode="auto">
          <a:xfrm>
            <a:off x="6203022" y="3928872"/>
            <a:ext cx="5059680" cy="2822204"/>
          </a:xfrm>
          <a:prstGeom prst="rect">
            <a:avLst/>
          </a:prstGeom>
          <a:noFill/>
          <a:ln w="9525">
            <a:noFill/>
            <a:miter lim="800000"/>
            <a:headEnd/>
            <a:tailEnd/>
          </a:ln>
          <a:effectLst/>
        </p:spPr>
      </p:pic>
      <p:sp>
        <p:nvSpPr>
          <p:cNvPr id="9" name="TextBox 8"/>
          <p:cNvSpPr txBox="1"/>
          <p:nvPr/>
        </p:nvSpPr>
        <p:spPr>
          <a:xfrm>
            <a:off x="726464" y="273802"/>
            <a:ext cx="856324" cy="338554"/>
          </a:xfrm>
          <a:prstGeom prst="rect">
            <a:avLst/>
          </a:prstGeom>
          <a:noFill/>
          <a:ln w="38100">
            <a:solidFill>
              <a:schemeClr val="tx1"/>
            </a:solidFill>
          </a:ln>
        </p:spPr>
        <p:txBody>
          <a:bodyPr wrap="none" rtlCol="0">
            <a:spAutoFit/>
          </a:bodyPr>
          <a:lstStyle/>
          <a:p>
            <a:pPr algn="ctr">
              <a:defRPr/>
            </a:pPr>
            <a:r>
              <a:rPr lang="en-US" sz="1600" dirty="0">
                <a:solidFill>
                  <a:srgbClr val="000000"/>
                </a:solidFill>
                <a:latin typeface="Arial"/>
              </a:rPr>
              <a:t>Atlantic</a:t>
            </a:r>
          </a:p>
        </p:txBody>
      </p:sp>
      <p:sp>
        <p:nvSpPr>
          <p:cNvPr id="10" name="TextBox 9"/>
          <p:cNvSpPr txBox="1"/>
          <p:nvPr/>
        </p:nvSpPr>
        <p:spPr>
          <a:xfrm>
            <a:off x="2715624" y="273802"/>
            <a:ext cx="1016625" cy="338554"/>
          </a:xfrm>
          <a:prstGeom prst="rect">
            <a:avLst/>
          </a:prstGeom>
          <a:noFill/>
          <a:ln w="38100">
            <a:solidFill>
              <a:schemeClr val="tx1"/>
            </a:solidFill>
          </a:ln>
        </p:spPr>
        <p:txBody>
          <a:bodyPr wrap="none" rtlCol="0">
            <a:spAutoFit/>
          </a:bodyPr>
          <a:lstStyle/>
          <a:p>
            <a:pPr algn="ctr">
              <a:defRPr/>
            </a:pPr>
            <a:r>
              <a:rPr lang="en-US" sz="1600" dirty="0">
                <a:solidFill>
                  <a:srgbClr val="000000"/>
                </a:solidFill>
                <a:latin typeface="Arial"/>
              </a:rPr>
              <a:t>Southern</a:t>
            </a:r>
          </a:p>
        </p:txBody>
      </p:sp>
      <p:sp>
        <p:nvSpPr>
          <p:cNvPr id="11" name="TextBox 10"/>
          <p:cNvSpPr txBox="1"/>
          <p:nvPr/>
        </p:nvSpPr>
        <p:spPr>
          <a:xfrm>
            <a:off x="5045507" y="258821"/>
            <a:ext cx="787395" cy="338554"/>
          </a:xfrm>
          <a:prstGeom prst="rect">
            <a:avLst/>
          </a:prstGeom>
          <a:noFill/>
          <a:ln w="38100">
            <a:solidFill>
              <a:schemeClr val="tx1"/>
            </a:solidFill>
          </a:ln>
        </p:spPr>
        <p:txBody>
          <a:bodyPr wrap="none" rtlCol="0">
            <a:spAutoFit/>
          </a:bodyPr>
          <a:lstStyle/>
          <a:p>
            <a:pPr algn="ctr">
              <a:defRPr/>
            </a:pPr>
            <a:r>
              <a:rPr lang="en-US" sz="1600" dirty="0">
                <a:solidFill>
                  <a:srgbClr val="000000"/>
                </a:solidFill>
                <a:latin typeface="Arial"/>
              </a:rPr>
              <a:t>Pacific</a:t>
            </a:r>
          </a:p>
        </p:txBody>
      </p:sp>
      <p:sp>
        <p:nvSpPr>
          <p:cNvPr id="12" name="TextBox 11"/>
          <p:cNvSpPr txBox="1"/>
          <p:nvPr/>
        </p:nvSpPr>
        <p:spPr>
          <a:xfrm>
            <a:off x="6276174" y="258821"/>
            <a:ext cx="856324" cy="338554"/>
          </a:xfrm>
          <a:prstGeom prst="rect">
            <a:avLst/>
          </a:prstGeom>
          <a:noFill/>
          <a:ln w="38100">
            <a:solidFill>
              <a:schemeClr val="tx1"/>
            </a:solidFill>
          </a:ln>
        </p:spPr>
        <p:txBody>
          <a:bodyPr wrap="none" rtlCol="0">
            <a:spAutoFit/>
          </a:bodyPr>
          <a:lstStyle/>
          <a:p>
            <a:pPr algn="ctr">
              <a:defRPr/>
            </a:pPr>
            <a:r>
              <a:rPr lang="en-US" sz="1600" dirty="0">
                <a:solidFill>
                  <a:srgbClr val="000000"/>
                </a:solidFill>
                <a:latin typeface="Arial"/>
              </a:rPr>
              <a:t>Atlantic</a:t>
            </a:r>
          </a:p>
        </p:txBody>
      </p:sp>
      <p:sp>
        <p:nvSpPr>
          <p:cNvPr id="13" name="TextBox 12"/>
          <p:cNvSpPr txBox="1"/>
          <p:nvPr/>
        </p:nvSpPr>
        <p:spPr>
          <a:xfrm>
            <a:off x="8044211" y="273802"/>
            <a:ext cx="1016625" cy="338554"/>
          </a:xfrm>
          <a:prstGeom prst="rect">
            <a:avLst/>
          </a:prstGeom>
          <a:noFill/>
          <a:ln w="38100">
            <a:solidFill>
              <a:schemeClr val="tx1"/>
            </a:solidFill>
          </a:ln>
        </p:spPr>
        <p:txBody>
          <a:bodyPr wrap="none" rtlCol="0">
            <a:spAutoFit/>
          </a:bodyPr>
          <a:lstStyle/>
          <a:p>
            <a:pPr algn="ctr">
              <a:defRPr/>
            </a:pPr>
            <a:r>
              <a:rPr lang="en-US" sz="1600" dirty="0">
                <a:solidFill>
                  <a:srgbClr val="000000"/>
                </a:solidFill>
                <a:latin typeface="Arial"/>
              </a:rPr>
              <a:t>Southern</a:t>
            </a:r>
          </a:p>
        </p:txBody>
      </p:sp>
      <p:sp>
        <p:nvSpPr>
          <p:cNvPr id="14" name="TextBox 13"/>
          <p:cNvSpPr txBox="1"/>
          <p:nvPr/>
        </p:nvSpPr>
        <p:spPr>
          <a:xfrm>
            <a:off x="9972550" y="258821"/>
            <a:ext cx="787395" cy="338554"/>
          </a:xfrm>
          <a:prstGeom prst="rect">
            <a:avLst/>
          </a:prstGeom>
          <a:noFill/>
          <a:ln w="38100">
            <a:solidFill>
              <a:schemeClr val="tx1"/>
            </a:solidFill>
          </a:ln>
        </p:spPr>
        <p:txBody>
          <a:bodyPr wrap="none" rtlCol="0">
            <a:spAutoFit/>
          </a:bodyPr>
          <a:lstStyle/>
          <a:p>
            <a:pPr algn="ctr">
              <a:defRPr/>
            </a:pPr>
            <a:r>
              <a:rPr lang="en-US" sz="1600" dirty="0">
                <a:solidFill>
                  <a:srgbClr val="000000"/>
                </a:solidFill>
                <a:latin typeface="Arial"/>
              </a:rPr>
              <a:t>Pacific</a:t>
            </a:r>
          </a:p>
        </p:txBody>
      </p:sp>
      <p:sp>
        <p:nvSpPr>
          <p:cNvPr id="15" name="Rectangle 14">
            <a:extLst>
              <a:ext uri="{FF2B5EF4-FFF2-40B4-BE49-F238E27FC236}">
                <a16:creationId xmlns:a16="http://schemas.microsoft.com/office/drawing/2014/main" id="{51181829-EB16-4CB5-96DA-6A3CBD46D20E}"/>
              </a:ext>
            </a:extLst>
          </p:cNvPr>
          <p:cNvSpPr/>
          <p:nvPr/>
        </p:nvSpPr>
        <p:spPr>
          <a:xfrm>
            <a:off x="6110563" y="106924"/>
            <a:ext cx="6412992" cy="3429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3603EDE-BA77-4BDA-8BE6-073F6C4D7FCB}"/>
              </a:ext>
            </a:extLst>
          </p:cNvPr>
          <p:cNvSpPr/>
          <p:nvPr/>
        </p:nvSpPr>
        <p:spPr>
          <a:xfrm>
            <a:off x="0" y="3840480"/>
            <a:ext cx="5988979" cy="29994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CAA9D36-6AC1-45BF-B357-2F6A4D53E8B5}"/>
              </a:ext>
            </a:extLst>
          </p:cNvPr>
          <p:cNvSpPr/>
          <p:nvPr/>
        </p:nvSpPr>
        <p:spPr>
          <a:xfrm>
            <a:off x="6096000" y="3776387"/>
            <a:ext cx="6412992" cy="3429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779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agr_colorplate2_fig1_no3">
            <a:extLst>
              <a:ext uri="{FF2B5EF4-FFF2-40B4-BE49-F238E27FC236}">
                <a16:creationId xmlns:a16="http://schemas.microsoft.com/office/drawing/2014/main" id="{D43E1BCD-2444-4D62-A825-F373D4746273}"/>
              </a:ext>
            </a:extLst>
          </p:cNvPr>
          <p:cNvPicPr>
            <a:picLocks noChangeAspect="1" noChangeArrowheads="1"/>
          </p:cNvPicPr>
          <p:nvPr/>
        </p:nvPicPr>
        <p:blipFill>
          <a:blip r:embed="rId2"/>
          <a:srcRect/>
          <a:stretch>
            <a:fillRect/>
          </a:stretch>
        </p:blipFill>
        <p:spPr bwMode="auto">
          <a:xfrm>
            <a:off x="0" y="195890"/>
            <a:ext cx="7562056" cy="4046926"/>
          </a:xfrm>
          <a:prstGeom prst="rect">
            <a:avLst/>
          </a:prstGeom>
          <a:noFill/>
        </p:spPr>
      </p:pic>
      <p:pic>
        <p:nvPicPr>
          <p:cNvPr id="17410" name="Picture 2" descr="Figure 1.13 Global plots of oxygen (mmol kg-1) on (A) the sy = 26.50 surface and on (B) the sy= 27.10 surface. Based on data from theWorldOceanAtlas (Conkright et al., 2002).">
            <a:extLst>
              <a:ext uri="{FF2B5EF4-FFF2-40B4-BE49-F238E27FC236}">
                <a16:creationId xmlns:a16="http://schemas.microsoft.com/office/drawing/2014/main" id="{EA4D9E34-7A22-4C63-B765-C3B917ED13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5120640" y="2776551"/>
            <a:ext cx="6900672" cy="4081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436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lab_coast_future">
            <a:extLst>
              <a:ext uri="{FF2B5EF4-FFF2-40B4-BE49-F238E27FC236}">
                <a16:creationId xmlns:a16="http://schemas.microsoft.com/office/drawing/2014/main" id="{0017C324-C5C9-49D6-81BE-A056A2693C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172257" y="2726253"/>
            <a:ext cx="3512148" cy="127095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7">
            <a:extLst>
              <a:ext uri="{FF2B5EF4-FFF2-40B4-BE49-F238E27FC236}">
                <a16:creationId xmlns:a16="http://schemas.microsoft.com/office/drawing/2014/main" id="{016F4C25-FABB-4DCC-A4CA-CF7545E7CA25}"/>
              </a:ext>
            </a:extLst>
          </p:cNvPr>
          <p:cNvSpPr>
            <a:spLocks noChangeArrowheads="1"/>
          </p:cNvSpPr>
          <p:nvPr/>
        </p:nvSpPr>
        <p:spPr bwMode="auto">
          <a:xfrm>
            <a:off x="0" y="0"/>
            <a:ext cx="12192000" cy="1143000"/>
          </a:xfrm>
          <a:prstGeom prst="rect">
            <a:avLst/>
          </a:prstGeom>
          <a:solidFill>
            <a:srgbClr val="1F497D">
              <a:lumMod val="75000"/>
            </a:srgbClr>
          </a:solidFill>
          <a:ln>
            <a:noFill/>
          </a:ln>
          <a:effectLst/>
        </p:spPr>
        <p:txBody>
          <a:bodyPr anchor="ctr"/>
          <a:lstStyle/>
          <a:p>
            <a:pPr marL="228600" marR="0" lvl="0" indent="0" algn="l" defTabSz="914400" rtl="0" eaLnBrk="1" fontAlgn="auto" latinLnBrk="0" hangingPunct="1">
              <a:lnSpc>
                <a:spcPct val="100000"/>
              </a:lnSpc>
              <a:spcBef>
                <a:spcPts val="0"/>
              </a:spcBef>
              <a:spcAft>
                <a:spcPts val="0"/>
              </a:spcAft>
              <a:buClrTx/>
              <a:buSzTx/>
              <a:buFontTx/>
              <a:buNone/>
              <a:tabLst>
                <a:tab pos="5149850" algn="l"/>
              </a:tabLst>
              <a:defRPr/>
            </a:pPr>
            <a:r>
              <a:rPr kumimoji="0" lang="en-US" sz="2800" b="0" i="1" u="none" strike="noStrike" kern="0" cap="none" spc="0" normalizeH="0" baseline="0" noProof="0" dirty="0">
                <a:ln>
                  <a:noFill/>
                </a:ln>
                <a:solidFill>
                  <a:srgbClr val="FFFF00"/>
                </a:solidFill>
                <a:effectLst/>
                <a:uLnTx/>
                <a:uFillTx/>
                <a:latin typeface="Calibri"/>
                <a:ea typeface="+mn-ea"/>
                <a:cs typeface="Arial"/>
              </a:rPr>
              <a:t>How do we get from the atmosphere and ocean physics to the fish (or fisheries)?</a:t>
            </a:r>
          </a:p>
        </p:txBody>
      </p:sp>
      <p:pic>
        <p:nvPicPr>
          <p:cNvPr id="1026" name="Picture 2" descr="Image result for wind god">
            <a:extLst>
              <a:ext uri="{FF2B5EF4-FFF2-40B4-BE49-F238E27FC236}">
                <a16:creationId xmlns:a16="http://schemas.microsoft.com/office/drawing/2014/main" id="{B32DF731-DED5-4FA5-A2F2-6F5CCDFD4B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122" t="23447" r="30280" b="25705"/>
          <a:stretch/>
        </p:blipFill>
        <p:spPr bwMode="auto">
          <a:xfrm>
            <a:off x="1642188" y="1432300"/>
            <a:ext cx="1787466" cy="14885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www.captainmarks.com/images/sardines.jpg">
            <a:extLst>
              <a:ext uri="{FF2B5EF4-FFF2-40B4-BE49-F238E27FC236}">
                <a16:creationId xmlns:a16="http://schemas.microsoft.com/office/drawing/2014/main" id="{F88C6AA9-6F02-432B-ACC7-B37DE9190E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3739" y="2107890"/>
            <a:ext cx="2350804" cy="17631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971AE196-4019-487C-9AD1-894341A75ECA}"/>
              </a:ext>
            </a:extLst>
          </p:cNvPr>
          <p:cNvCxnSpPr/>
          <p:nvPr/>
        </p:nvCxnSpPr>
        <p:spPr>
          <a:xfrm>
            <a:off x="5262465" y="2920897"/>
            <a:ext cx="2015413" cy="0"/>
          </a:xfrm>
          <a:prstGeom prst="straightConnector1">
            <a:avLst/>
          </a:prstGeom>
          <a:ln w="76200">
            <a:tailEnd type="triangle"/>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4EC92E50-5FC5-4EA5-9703-7D42DF8F0A44}"/>
              </a:ext>
            </a:extLst>
          </p:cNvPr>
          <p:cNvSpPr txBox="1"/>
          <p:nvPr/>
        </p:nvSpPr>
        <p:spPr>
          <a:xfrm>
            <a:off x="877078" y="4180984"/>
            <a:ext cx="4249881" cy="646331"/>
          </a:xfrm>
          <a:prstGeom prst="rect">
            <a:avLst/>
          </a:prstGeom>
          <a:noFill/>
        </p:spPr>
        <p:txBody>
          <a:bodyPr wrap="none" rtlCol="0">
            <a:spAutoFit/>
          </a:bodyPr>
          <a:lstStyle/>
          <a:p>
            <a:pPr algn="ctr"/>
            <a:r>
              <a:rPr lang="en-US" i="1" dirty="0">
                <a:latin typeface="Arial" panose="020B0604020202020204" pitchFamily="34" charset="0"/>
                <a:cs typeface="Arial" panose="020B0604020202020204" pitchFamily="34" charset="0"/>
              </a:rPr>
              <a:t>Physics happen.</a:t>
            </a:r>
          </a:p>
          <a:p>
            <a:pPr algn="ctr"/>
            <a:r>
              <a:rPr lang="en-US" dirty="0">
                <a:latin typeface="Arial" panose="020B0604020202020204" pitchFamily="34" charset="0"/>
                <a:cs typeface="Arial" panose="020B0604020202020204" pitchFamily="34" charset="0"/>
              </a:rPr>
              <a:t>Deep waters are brought to the surface.</a:t>
            </a:r>
          </a:p>
        </p:txBody>
      </p:sp>
      <p:sp>
        <p:nvSpPr>
          <p:cNvPr id="10" name="TextBox 9">
            <a:extLst>
              <a:ext uri="{FF2B5EF4-FFF2-40B4-BE49-F238E27FC236}">
                <a16:creationId xmlns:a16="http://schemas.microsoft.com/office/drawing/2014/main" id="{292FD4FE-9B82-44D4-81FD-79A653C59527}"/>
              </a:ext>
            </a:extLst>
          </p:cNvPr>
          <p:cNvSpPr txBox="1"/>
          <p:nvPr/>
        </p:nvSpPr>
        <p:spPr>
          <a:xfrm>
            <a:off x="7400522" y="4180983"/>
            <a:ext cx="3057248" cy="369332"/>
          </a:xfrm>
          <a:prstGeom prst="rect">
            <a:avLst/>
          </a:prstGeom>
          <a:noFill/>
        </p:spPr>
        <p:txBody>
          <a:bodyPr wrap="none" rtlCol="0">
            <a:spAutoFit/>
          </a:bodyPr>
          <a:lstStyle/>
          <a:p>
            <a:pPr algn="ctr"/>
            <a:r>
              <a:rPr lang="en-US" i="1" dirty="0">
                <a:latin typeface="Arial" panose="020B0604020202020204" pitchFamily="34" charset="0"/>
                <a:cs typeface="Arial" panose="020B0604020202020204" pitchFamily="34" charset="0"/>
              </a:rPr>
              <a:t>Fisheries production is high.</a:t>
            </a:r>
            <a:endParaRPr lang="en-US"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E57DA6EA-4F50-4B72-AA4C-8A3AEDACD3CD}"/>
              </a:ext>
            </a:extLst>
          </p:cNvPr>
          <p:cNvSpPr txBox="1"/>
          <p:nvPr/>
        </p:nvSpPr>
        <p:spPr>
          <a:xfrm>
            <a:off x="4168304" y="5435661"/>
            <a:ext cx="3999813" cy="523220"/>
          </a:xfrm>
          <a:prstGeom prst="rect">
            <a:avLst/>
          </a:prstGeom>
          <a:noFill/>
        </p:spPr>
        <p:txBody>
          <a:bodyPr wrap="none" rtlCol="0">
            <a:spAutoFit/>
          </a:bodyPr>
          <a:lstStyle/>
          <a:p>
            <a:pPr algn="ctr"/>
            <a:r>
              <a:rPr lang="en-US" sz="2800" i="1" dirty="0">
                <a:solidFill>
                  <a:srgbClr val="FF0000"/>
                </a:solidFill>
                <a:latin typeface="Arial" panose="020B0604020202020204" pitchFamily="34" charset="0"/>
                <a:cs typeface="Arial" panose="020B0604020202020204" pitchFamily="34" charset="0"/>
              </a:rPr>
              <a:t>If only it were so easy…</a:t>
            </a:r>
            <a:endParaRPr lang="en-US" sz="2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380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263964D-C502-48D7-A8BF-921EA60534E9}"/>
              </a:ext>
            </a:extLst>
          </p:cNvPr>
          <p:cNvPicPr>
            <a:picLocks noChangeAspect="1"/>
          </p:cNvPicPr>
          <p:nvPr/>
        </p:nvPicPr>
        <p:blipFill>
          <a:blip r:embed="rId2"/>
          <a:stretch>
            <a:fillRect/>
          </a:stretch>
        </p:blipFill>
        <p:spPr>
          <a:xfrm>
            <a:off x="4908141" y="464404"/>
            <a:ext cx="7035393" cy="6393596"/>
          </a:xfrm>
          <a:prstGeom prst="rect">
            <a:avLst/>
          </a:prstGeom>
        </p:spPr>
      </p:pic>
      <p:sp>
        <p:nvSpPr>
          <p:cNvPr id="2" name="Oval 1">
            <a:extLst>
              <a:ext uri="{FF2B5EF4-FFF2-40B4-BE49-F238E27FC236}">
                <a16:creationId xmlns:a16="http://schemas.microsoft.com/office/drawing/2014/main" id="{2AACC599-F32A-4510-A3B0-9E802E979687}"/>
              </a:ext>
            </a:extLst>
          </p:cNvPr>
          <p:cNvSpPr/>
          <p:nvPr/>
        </p:nvSpPr>
        <p:spPr>
          <a:xfrm>
            <a:off x="10497312" y="4882896"/>
            <a:ext cx="182880" cy="195072"/>
          </a:xfrm>
          <a:prstGeom prst="ellipse">
            <a:avLst/>
          </a:prstGeom>
          <a:solidFill>
            <a:srgbClr val="ED2C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DEDBD05-9040-401A-895E-E5FA2B1D24D6}"/>
              </a:ext>
            </a:extLst>
          </p:cNvPr>
          <p:cNvSpPr/>
          <p:nvPr/>
        </p:nvSpPr>
        <p:spPr>
          <a:xfrm>
            <a:off x="10497312" y="5114544"/>
            <a:ext cx="182880" cy="195072"/>
          </a:xfrm>
          <a:prstGeom prst="ellipse">
            <a:avLst/>
          </a:prstGeom>
          <a:solidFill>
            <a:srgbClr val="3659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10FDB8A-C5EC-4895-955D-7057E02E7A07}"/>
              </a:ext>
            </a:extLst>
          </p:cNvPr>
          <p:cNvSpPr/>
          <p:nvPr/>
        </p:nvSpPr>
        <p:spPr>
          <a:xfrm>
            <a:off x="10497312" y="5346192"/>
            <a:ext cx="182880" cy="195072"/>
          </a:xfrm>
          <a:prstGeom prst="ellipse">
            <a:avLst/>
          </a:prstGeom>
          <a:solidFill>
            <a:srgbClr val="5DBD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643FE52-37E7-4E76-8BD6-119FC7483A72}"/>
              </a:ext>
            </a:extLst>
          </p:cNvPr>
          <p:cNvSpPr/>
          <p:nvPr/>
        </p:nvSpPr>
        <p:spPr>
          <a:xfrm rot="16200000">
            <a:off x="10044527" y="3267143"/>
            <a:ext cx="3057247" cy="369332"/>
          </a:xfrm>
          <a:prstGeom prst="rect">
            <a:avLst/>
          </a:prstGeom>
        </p:spPr>
        <p:txBody>
          <a:bodyPr wrap="none">
            <a:spAutoFit/>
          </a:bodyPr>
          <a:lstStyle/>
          <a:p>
            <a:r>
              <a:rPr lang="de-DE" dirty="0">
                <a:latin typeface="Arial" panose="020B0604020202020204" pitchFamily="34" charset="0"/>
                <a:cs typeface="Arial" panose="020B0604020202020204" pitchFamily="34" charset="0"/>
              </a:rPr>
              <a:t> Gruber and Deutsch (2014)</a:t>
            </a:r>
          </a:p>
        </p:txBody>
      </p:sp>
      <p:sp>
        <p:nvSpPr>
          <p:cNvPr id="8" name="Text Box 10">
            <a:extLst>
              <a:ext uri="{FF2B5EF4-FFF2-40B4-BE49-F238E27FC236}">
                <a16:creationId xmlns:a16="http://schemas.microsoft.com/office/drawing/2014/main" id="{807B2C85-81E6-4194-BCA5-CC11BB0FA9B8}"/>
              </a:ext>
            </a:extLst>
          </p:cNvPr>
          <p:cNvSpPr txBox="1">
            <a:spLocks noChangeArrowheads="1"/>
          </p:cNvSpPr>
          <p:nvPr/>
        </p:nvSpPr>
        <p:spPr bwMode="auto">
          <a:xfrm>
            <a:off x="438387" y="919527"/>
            <a:ext cx="4226386"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858838">
              <a:defRPr>
                <a:solidFill>
                  <a:schemeClr val="tx1"/>
                </a:solidFill>
                <a:latin typeface="Arial" charset="0"/>
              </a:defRPr>
            </a:lvl2pPr>
            <a:lvl3pPr marL="973138">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lvl="0">
              <a:defRPr/>
            </a:pPr>
            <a:r>
              <a:rPr lang="en-US" sz="2400" dirty="0"/>
              <a:t>The Redfield Ratio and displacement off the regular 16:1 line can tell us something about the processes that are occurring in a region…</a:t>
            </a:r>
          </a:p>
          <a:p>
            <a:pPr lvl="0">
              <a:defRPr/>
            </a:pPr>
            <a:endParaRPr lang="en-US" sz="2400" dirty="0"/>
          </a:p>
          <a:p>
            <a:pPr lvl="0">
              <a:defRPr/>
            </a:pPr>
            <a:r>
              <a:rPr lang="en-US" sz="2400" dirty="0"/>
              <a:t>A better way to look at this deviation from the 16:1 relationship is called </a:t>
            </a:r>
            <a:r>
              <a:rPr lang="en-US" sz="2400" b="1" dirty="0"/>
              <a:t>N*</a:t>
            </a:r>
            <a:r>
              <a:rPr lang="en-US" sz="2400" dirty="0"/>
              <a:t>.</a:t>
            </a:r>
          </a:p>
        </p:txBody>
      </p:sp>
      <p:sp>
        <p:nvSpPr>
          <p:cNvPr id="9" name="Rectangle 8">
            <a:extLst>
              <a:ext uri="{FF2B5EF4-FFF2-40B4-BE49-F238E27FC236}">
                <a16:creationId xmlns:a16="http://schemas.microsoft.com/office/drawing/2014/main" id="{4964537F-22BF-46F0-AF34-9FF9503D3309}"/>
              </a:ext>
            </a:extLst>
          </p:cNvPr>
          <p:cNvSpPr/>
          <p:nvPr/>
        </p:nvSpPr>
        <p:spPr>
          <a:xfrm>
            <a:off x="10268512" y="4818888"/>
            <a:ext cx="1158240" cy="786384"/>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5683BBD-4D88-4C09-8350-C75E828C4F57}"/>
              </a:ext>
            </a:extLst>
          </p:cNvPr>
          <p:cNvSpPr/>
          <p:nvPr/>
        </p:nvSpPr>
        <p:spPr>
          <a:xfrm rot="18999958">
            <a:off x="10032492" y="1243154"/>
            <a:ext cx="1600199" cy="9881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11" name="TextBox 10">
            <a:extLst>
              <a:ext uri="{FF2B5EF4-FFF2-40B4-BE49-F238E27FC236}">
                <a16:creationId xmlns:a16="http://schemas.microsoft.com/office/drawing/2014/main" id="{782FF439-3B85-4323-B414-830F969CB524}"/>
              </a:ext>
            </a:extLst>
          </p:cNvPr>
          <p:cNvSpPr txBox="1"/>
          <p:nvPr/>
        </p:nvSpPr>
        <p:spPr>
          <a:xfrm>
            <a:off x="7904492" y="464404"/>
            <a:ext cx="2519668" cy="830997"/>
          </a:xfrm>
          <a:prstGeom prst="rect">
            <a:avLst/>
          </a:prstGeom>
          <a:solidFill>
            <a:schemeClr val="bg2"/>
          </a:solidFill>
        </p:spPr>
        <p:txBody>
          <a:bodyPr wrap="square" rtlCol="0">
            <a:spAutoFit/>
          </a:bodyPr>
          <a:lstStyle/>
          <a:p>
            <a:pPr>
              <a:defRPr/>
            </a:pPr>
            <a:r>
              <a:rPr lang="en-US" sz="1600" i="1" dirty="0">
                <a:solidFill>
                  <a:prstClr val="black"/>
                </a:solidFill>
                <a:latin typeface="Calibri"/>
                <a:cs typeface="Arial" panose="020B0604020202020204" pitchFamily="34" charset="0"/>
              </a:rPr>
              <a:t>Denitrification in the Pacific removes NO</a:t>
            </a:r>
            <a:r>
              <a:rPr lang="en-US" sz="1600" i="1" baseline="-25000" dirty="0">
                <a:solidFill>
                  <a:prstClr val="black"/>
                </a:solidFill>
                <a:latin typeface="Calibri"/>
                <a:cs typeface="Arial" panose="020B0604020202020204" pitchFamily="34" charset="0"/>
              </a:rPr>
              <a:t>3</a:t>
            </a:r>
            <a:r>
              <a:rPr lang="en-US" sz="1600" i="1" dirty="0">
                <a:solidFill>
                  <a:prstClr val="black"/>
                </a:solidFill>
                <a:latin typeface="Calibri"/>
                <a:cs typeface="Arial" panose="020B0604020202020204" pitchFamily="34" charset="0"/>
              </a:rPr>
              <a:t> from the system (relative to PO</a:t>
            </a:r>
            <a:r>
              <a:rPr lang="en-US" sz="1600" i="1" baseline="-25000" dirty="0">
                <a:solidFill>
                  <a:prstClr val="black"/>
                </a:solidFill>
                <a:latin typeface="Calibri"/>
                <a:cs typeface="Arial" panose="020B0604020202020204" pitchFamily="34" charset="0"/>
              </a:rPr>
              <a:t>4</a:t>
            </a:r>
            <a:r>
              <a:rPr lang="en-US" sz="1600" i="1" dirty="0">
                <a:solidFill>
                  <a:prstClr val="black"/>
                </a:solidFill>
                <a:latin typeface="Calibri"/>
                <a:cs typeface="Arial" panose="020B0604020202020204" pitchFamily="34" charset="0"/>
              </a:rPr>
              <a:t>)</a:t>
            </a:r>
          </a:p>
        </p:txBody>
      </p:sp>
      <p:sp>
        <p:nvSpPr>
          <p:cNvPr id="12" name="Oval 11">
            <a:extLst>
              <a:ext uri="{FF2B5EF4-FFF2-40B4-BE49-F238E27FC236}">
                <a16:creationId xmlns:a16="http://schemas.microsoft.com/office/drawing/2014/main" id="{048AD3F4-4152-4011-9F78-EDCB84DA073F}"/>
              </a:ext>
            </a:extLst>
          </p:cNvPr>
          <p:cNvSpPr/>
          <p:nvPr/>
        </p:nvSpPr>
        <p:spPr>
          <a:xfrm rot="18999958">
            <a:off x="5751193" y="4127133"/>
            <a:ext cx="2829622" cy="6724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13" name="TextBox 12">
            <a:extLst>
              <a:ext uri="{FF2B5EF4-FFF2-40B4-BE49-F238E27FC236}">
                <a16:creationId xmlns:a16="http://schemas.microsoft.com/office/drawing/2014/main" id="{C5B8C486-1A45-428D-858F-BDA7BAB2256B}"/>
              </a:ext>
            </a:extLst>
          </p:cNvPr>
          <p:cNvSpPr txBox="1"/>
          <p:nvPr/>
        </p:nvSpPr>
        <p:spPr>
          <a:xfrm>
            <a:off x="3907848" y="4705179"/>
            <a:ext cx="2231679" cy="830997"/>
          </a:xfrm>
          <a:prstGeom prst="rect">
            <a:avLst/>
          </a:prstGeom>
          <a:solidFill>
            <a:schemeClr val="bg2"/>
          </a:solidFill>
        </p:spPr>
        <p:txBody>
          <a:bodyPr wrap="square" rtlCol="0">
            <a:spAutoFit/>
          </a:bodyPr>
          <a:lstStyle/>
          <a:p>
            <a:pPr>
              <a:defRPr/>
            </a:pPr>
            <a:r>
              <a:rPr lang="en-US" sz="1600" i="1" dirty="0">
                <a:solidFill>
                  <a:prstClr val="black"/>
                </a:solidFill>
                <a:latin typeface="Calibri"/>
                <a:cs typeface="Arial" panose="020B0604020202020204" pitchFamily="34" charset="0"/>
              </a:rPr>
              <a:t>Nitrogen fixation in the Atlantic adds NO</a:t>
            </a:r>
            <a:r>
              <a:rPr lang="en-US" sz="1600" i="1" baseline="-25000" dirty="0">
                <a:solidFill>
                  <a:prstClr val="black"/>
                </a:solidFill>
                <a:latin typeface="Calibri"/>
                <a:cs typeface="Arial" panose="020B0604020202020204" pitchFamily="34" charset="0"/>
              </a:rPr>
              <a:t>3</a:t>
            </a:r>
            <a:r>
              <a:rPr lang="en-US" sz="1600" i="1" dirty="0">
                <a:solidFill>
                  <a:prstClr val="black"/>
                </a:solidFill>
                <a:latin typeface="Calibri"/>
                <a:cs typeface="Arial" panose="020B0604020202020204" pitchFamily="34" charset="0"/>
              </a:rPr>
              <a:t> to the system (relative to PO</a:t>
            </a:r>
            <a:r>
              <a:rPr lang="en-US" sz="1600" i="1" baseline="-25000" dirty="0">
                <a:solidFill>
                  <a:prstClr val="black"/>
                </a:solidFill>
                <a:latin typeface="Calibri"/>
                <a:cs typeface="Arial" panose="020B0604020202020204" pitchFamily="34" charset="0"/>
              </a:rPr>
              <a:t>4</a:t>
            </a:r>
            <a:r>
              <a:rPr lang="en-US" sz="1600" i="1" dirty="0">
                <a:solidFill>
                  <a:prstClr val="black"/>
                </a:solidFill>
                <a:latin typeface="Calibri"/>
                <a:cs typeface="Arial" panose="020B0604020202020204" pitchFamily="34" charset="0"/>
              </a:rPr>
              <a:t>)</a:t>
            </a:r>
          </a:p>
        </p:txBody>
      </p:sp>
    </p:spTree>
    <p:extLst>
      <p:ext uri="{BB962C8B-B14F-4D97-AF65-F5344CB8AC3E}">
        <p14:creationId xmlns:p14="http://schemas.microsoft.com/office/powerpoint/2010/main" val="112208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a:xfrm>
            <a:off x="377952" y="1417638"/>
            <a:ext cx="11216640" cy="94947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defRPr/>
            </a:pPr>
            <a:r>
              <a:rPr lang="en-US" sz="2200" dirty="0">
                <a:solidFill>
                  <a:srgbClr val="000000"/>
                </a:solidFill>
                <a:latin typeface="Arial" panose="020B0604020202020204" pitchFamily="34" charset="0"/>
                <a:cs typeface="Arial" panose="020B0604020202020204" pitchFamily="34" charset="0"/>
              </a:rPr>
              <a:t>N* = ([NO</a:t>
            </a:r>
            <a:r>
              <a:rPr lang="en-US" sz="2200" baseline="-25000" dirty="0">
                <a:solidFill>
                  <a:srgbClr val="000000"/>
                </a:solidFill>
                <a:latin typeface="Arial" panose="020B0604020202020204" pitchFamily="34" charset="0"/>
                <a:cs typeface="Arial" panose="020B0604020202020204" pitchFamily="34" charset="0"/>
              </a:rPr>
              <a:t>3</a:t>
            </a:r>
            <a:r>
              <a:rPr lang="en-US" sz="2200" dirty="0">
                <a:solidFill>
                  <a:srgbClr val="000000"/>
                </a:solidFill>
                <a:latin typeface="Arial" panose="020B0604020202020204" pitchFamily="34" charset="0"/>
                <a:cs typeface="Arial" panose="020B0604020202020204" pitchFamily="34" charset="0"/>
              </a:rPr>
              <a:t>]</a:t>
            </a:r>
            <a:r>
              <a:rPr lang="en-US" sz="2200" baseline="-25000" dirty="0">
                <a:solidFill>
                  <a:srgbClr val="000000"/>
                </a:solidFill>
                <a:latin typeface="Arial" panose="020B0604020202020204" pitchFamily="34" charset="0"/>
                <a:cs typeface="Arial" panose="020B0604020202020204" pitchFamily="34" charset="0"/>
              </a:rPr>
              <a:t> </a:t>
            </a:r>
            <a:r>
              <a:rPr lang="en-US" sz="2200" dirty="0">
                <a:solidFill>
                  <a:srgbClr val="000000"/>
                </a:solidFill>
                <a:latin typeface="Arial" panose="020B0604020202020204" pitchFamily="34" charset="0"/>
                <a:cs typeface="Arial" panose="020B0604020202020204" pitchFamily="34" charset="0"/>
              </a:rPr>
              <a:t>– 16 * [PO</a:t>
            </a:r>
            <a:r>
              <a:rPr lang="en-US" sz="2200" baseline="-25000" dirty="0">
                <a:solidFill>
                  <a:srgbClr val="000000"/>
                </a:solidFill>
                <a:latin typeface="Arial" panose="020B0604020202020204" pitchFamily="34" charset="0"/>
                <a:cs typeface="Arial" panose="020B0604020202020204" pitchFamily="34" charset="0"/>
              </a:rPr>
              <a:t>4</a:t>
            </a:r>
            <a:r>
              <a:rPr lang="en-US" sz="2200" dirty="0">
                <a:solidFill>
                  <a:srgbClr val="000000"/>
                </a:solidFill>
                <a:latin typeface="Arial" panose="020B0604020202020204" pitchFamily="34" charset="0"/>
                <a:cs typeface="Arial" panose="020B0604020202020204" pitchFamily="34" charset="0"/>
              </a:rPr>
              <a:t>] + 2.9) * 0.85</a:t>
            </a:r>
          </a:p>
          <a:p>
            <a:pPr marL="0" indent="0">
              <a:spcBef>
                <a:spcPts val="0"/>
              </a:spcBef>
              <a:buNone/>
              <a:defRPr/>
            </a:pPr>
            <a:endParaRPr lang="en-US" sz="2200" dirty="0">
              <a:solidFill>
                <a:srgbClr val="000000"/>
              </a:solidFill>
              <a:latin typeface="Arial" panose="020B0604020202020204" pitchFamily="34" charset="0"/>
              <a:cs typeface="Arial" panose="020B0604020202020204" pitchFamily="34" charset="0"/>
            </a:endParaRPr>
          </a:p>
          <a:p>
            <a:pPr marL="0" indent="0">
              <a:spcBef>
                <a:spcPts val="0"/>
              </a:spcBef>
              <a:buNone/>
              <a:defRPr/>
            </a:pPr>
            <a:r>
              <a:rPr lang="en-US" sz="2200" dirty="0">
                <a:solidFill>
                  <a:srgbClr val="000000"/>
                </a:solidFill>
                <a:latin typeface="Arial" panose="020B0604020202020204" pitchFamily="34" charset="0"/>
                <a:cs typeface="Arial" panose="020B0604020202020204" pitchFamily="34" charset="0"/>
              </a:rPr>
              <a:t>Note: That 2.9 accounts for residual surface concentrations of phosphate.  The 0.85 accounts for the fact that denitrification uses the N in dissolved NO</a:t>
            </a:r>
            <a:r>
              <a:rPr lang="en-US" sz="2200" baseline="-25000" dirty="0">
                <a:solidFill>
                  <a:srgbClr val="000000"/>
                </a:solidFill>
                <a:latin typeface="Arial" panose="020B0604020202020204" pitchFamily="34" charset="0"/>
                <a:cs typeface="Arial" panose="020B0604020202020204" pitchFamily="34" charset="0"/>
              </a:rPr>
              <a:t>3</a:t>
            </a:r>
            <a:r>
              <a:rPr lang="en-US" sz="2200" dirty="0">
                <a:solidFill>
                  <a:srgbClr val="000000"/>
                </a:solidFill>
                <a:latin typeface="Arial" panose="020B0604020202020204" pitchFamily="34" charset="0"/>
                <a:cs typeface="Arial" panose="020B0604020202020204" pitchFamily="34" charset="0"/>
              </a:rPr>
              <a:t> in the water column, but also the N in the organic matter.</a:t>
            </a:r>
          </a:p>
          <a:p>
            <a:pPr marL="0" indent="0">
              <a:spcBef>
                <a:spcPts val="0"/>
              </a:spcBef>
              <a:buNone/>
              <a:defRPr/>
            </a:pPr>
            <a:endParaRPr lang="en-US" sz="2200" dirty="0">
              <a:solidFill>
                <a:srgbClr val="000000"/>
              </a:solidFill>
              <a:latin typeface="Arial" panose="020B0604020202020204" pitchFamily="34" charset="0"/>
              <a:cs typeface="Arial" panose="020B0604020202020204" pitchFamily="34" charset="0"/>
            </a:endParaRPr>
          </a:p>
          <a:p>
            <a:pPr marL="400050" indent="-400050">
              <a:spcBef>
                <a:spcPts val="0"/>
              </a:spcBef>
              <a:buNone/>
              <a:defRPr/>
            </a:pPr>
            <a:r>
              <a:rPr lang="en-US" sz="2200" dirty="0">
                <a:solidFill>
                  <a:srgbClr val="000000"/>
                </a:solidFill>
                <a:latin typeface="Arial" panose="020B0604020202020204" pitchFamily="34" charset="0"/>
                <a:cs typeface="Arial" panose="020B0604020202020204" pitchFamily="34" charset="0"/>
              </a:rPr>
              <a:t>Q:	If we want to predict what this N* looks like globally, what do we need to know?</a:t>
            </a:r>
          </a:p>
          <a:p>
            <a:pPr marL="0" indent="0">
              <a:spcBef>
                <a:spcPts val="0"/>
              </a:spcBef>
              <a:buNone/>
              <a:defRPr/>
            </a:pPr>
            <a:endParaRPr lang="en-US" sz="2200" dirty="0">
              <a:solidFill>
                <a:srgbClr val="000000"/>
              </a:solidFill>
              <a:latin typeface="Arial" panose="020B0604020202020204" pitchFamily="34" charset="0"/>
              <a:cs typeface="Arial" panose="020B0604020202020204" pitchFamily="34" charset="0"/>
            </a:endParaRPr>
          </a:p>
          <a:p>
            <a:pPr marL="400050" indent="-400050">
              <a:spcBef>
                <a:spcPts val="0"/>
              </a:spcBef>
              <a:buNone/>
              <a:defRPr/>
            </a:pPr>
            <a:r>
              <a:rPr lang="en-US" sz="2200" dirty="0">
                <a:solidFill>
                  <a:srgbClr val="000000"/>
                </a:solidFill>
                <a:latin typeface="Arial" panose="020B0604020202020204" pitchFamily="34" charset="0"/>
                <a:cs typeface="Arial" panose="020B0604020202020204" pitchFamily="34" charset="0"/>
              </a:rPr>
              <a:t>A:	Areas of denitrification and nitrogen fixation.</a:t>
            </a:r>
          </a:p>
          <a:p>
            <a:pPr marL="400050" indent="-400050">
              <a:spcBef>
                <a:spcPts val="0"/>
              </a:spcBef>
              <a:buNone/>
              <a:defRPr/>
            </a:pPr>
            <a:r>
              <a:rPr lang="en-US" sz="2200" dirty="0">
                <a:solidFill>
                  <a:srgbClr val="000000"/>
                </a:solidFill>
                <a:latin typeface="Arial" panose="020B0604020202020204" pitchFamily="34" charset="0"/>
                <a:cs typeface="Arial" panose="020B0604020202020204" pitchFamily="34" charset="0"/>
              </a:rPr>
              <a:t>	And those are dependent on?</a:t>
            </a:r>
          </a:p>
          <a:p>
            <a:pPr marL="400050" indent="-400050">
              <a:spcBef>
                <a:spcPts val="0"/>
              </a:spcBef>
              <a:buNone/>
              <a:defRPr/>
            </a:pPr>
            <a:r>
              <a:rPr lang="en-US" sz="2200" dirty="0">
                <a:solidFill>
                  <a:srgbClr val="000000"/>
                </a:solidFill>
                <a:latin typeface="Arial" panose="020B0604020202020204" pitchFamily="34" charset="0"/>
                <a:cs typeface="Arial" panose="020B0604020202020204" pitchFamily="34" charset="0"/>
              </a:rPr>
              <a:t>		Areas of low oxygen </a:t>
            </a:r>
            <a:r>
              <a:rPr lang="en-US" sz="1800" dirty="0">
                <a:solidFill>
                  <a:srgbClr val="000000"/>
                </a:solidFill>
                <a:latin typeface="Arial" panose="020B0604020202020204" pitchFamily="34" charset="0"/>
                <a:cs typeface="Arial" panose="020B0604020202020204" pitchFamily="34" charset="0"/>
              </a:rPr>
              <a:t>(which is the result of high remineralization).</a:t>
            </a:r>
          </a:p>
          <a:p>
            <a:pPr marL="0" indent="0">
              <a:spcBef>
                <a:spcPts val="0"/>
              </a:spcBef>
              <a:buNone/>
              <a:defRPr/>
            </a:pPr>
            <a:r>
              <a:rPr lang="en-US" sz="2200" dirty="0">
                <a:solidFill>
                  <a:srgbClr val="000000"/>
                </a:solidFill>
                <a:latin typeface="Arial" panose="020B0604020202020204" pitchFamily="34" charset="0"/>
                <a:cs typeface="Arial" panose="020B0604020202020204" pitchFamily="34" charset="0"/>
              </a:rPr>
              <a:t>	And areas where you have some Fe at the surface.</a:t>
            </a:r>
          </a:p>
        </p:txBody>
      </p:sp>
      <p:sp>
        <p:nvSpPr>
          <p:cNvPr id="8" name="Rectangle 7"/>
          <p:cNvSpPr/>
          <p:nvPr/>
        </p:nvSpPr>
        <p:spPr>
          <a:xfrm>
            <a:off x="9143374" y="6456044"/>
            <a:ext cx="2342308" cy="307777"/>
          </a:xfrm>
          <a:prstGeom prst="rect">
            <a:avLst/>
          </a:prstGeom>
        </p:spPr>
        <p:txBody>
          <a:bodyPr wrap="none">
            <a:spAutoFit/>
          </a:bodyPr>
          <a:lstStyle/>
          <a:p>
            <a:pPr>
              <a:defRPr/>
            </a:pPr>
            <a:r>
              <a:rPr lang="en-US" sz="1400" dirty="0">
                <a:solidFill>
                  <a:srgbClr val="000000"/>
                </a:solidFill>
                <a:latin typeface="Arial" panose="020B0604020202020204" pitchFamily="34" charset="0"/>
                <a:cs typeface="Arial" panose="020B0604020202020204" pitchFamily="34" charset="0"/>
              </a:rPr>
              <a:t>Gruber &amp; Sarmiento (1997)</a:t>
            </a:r>
            <a:endParaRPr lang="en-US" sz="1400" dirty="0">
              <a:solidFill>
                <a:prstClr val="black"/>
              </a:solidFill>
              <a:latin typeface="Arial" panose="020B0604020202020204" pitchFamily="34" charset="0"/>
              <a:cs typeface="Arial" panose="020B0604020202020204" pitchFamily="34" charset="0"/>
            </a:endParaRPr>
          </a:p>
        </p:txBody>
      </p:sp>
      <p:sp>
        <p:nvSpPr>
          <p:cNvPr id="5" name="Rectangle 7">
            <a:extLst>
              <a:ext uri="{FF2B5EF4-FFF2-40B4-BE49-F238E27FC236}">
                <a16:creationId xmlns:a16="http://schemas.microsoft.com/office/drawing/2014/main" id="{18127399-23D0-4083-A83C-5E4E556FEBBE}"/>
              </a:ext>
            </a:extLst>
          </p:cNvPr>
          <p:cNvSpPr>
            <a:spLocks noChangeArrowheads="1"/>
          </p:cNvSpPr>
          <p:nvPr/>
        </p:nvSpPr>
        <p:spPr bwMode="auto">
          <a:xfrm>
            <a:off x="0" y="0"/>
            <a:ext cx="12192000" cy="1143000"/>
          </a:xfrm>
          <a:prstGeom prst="rect">
            <a:avLst/>
          </a:prstGeom>
          <a:solidFill>
            <a:srgbClr val="1F497D">
              <a:lumMod val="75000"/>
            </a:srgbClr>
          </a:solidFill>
          <a:ln>
            <a:noFill/>
          </a:ln>
          <a:effectLst/>
        </p:spPr>
        <p:txBody>
          <a:bodyPr anchor="ctr"/>
          <a:lstStyle/>
          <a:p>
            <a:pPr marL="228600" lvl="0">
              <a:tabLst>
                <a:tab pos="5149850" algn="l"/>
              </a:tabLst>
              <a:defRPr/>
            </a:pPr>
            <a:r>
              <a:rPr lang="en-US" sz="2800" i="1" kern="0" dirty="0">
                <a:solidFill>
                  <a:srgbClr val="FFFF00"/>
                </a:solidFill>
                <a:cs typeface="Arial"/>
              </a:rPr>
              <a:t>N*, a synthetic tracer that illustrates the biological processes that are influencing the nitrogen cycle</a:t>
            </a:r>
          </a:p>
        </p:txBody>
      </p:sp>
    </p:spTree>
    <p:extLst>
      <p:ext uri="{BB962C8B-B14F-4D97-AF65-F5344CB8AC3E}">
        <p14:creationId xmlns:p14="http://schemas.microsoft.com/office/powerpoint/2010/main" val="191285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nature.com/nature/journal/v445/n7124/images/445159a-f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2275" y="1143000"/>
            <a:ext cx="8747450"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12606" y="2086154"/>
            <a:ext cx="742950" cy="246221"/>
          </a:xfrm>
          <a:prstGeom prst="rect">
            <a:avLst/>
          </a:prstGeom>
          <a:solidFill>
            <a:srgbClr val="BFE4F6"/>
          </a:solidFill>
        </p:spPr>
        <p:txBody>
          <a:bodyPr wrap="square" lIns="0" tIns="0" rIns="0" bIns="0" rtlCol="0">
            <a:spAutoFit/>
          </a:bodyPr>
          <a:lstStyle/>
          <a:p>
            <a:pPr>
              <a:defRPr/>
            </a:pPr>
            <a:r>
              <a:rPr lang="en-US" sz="1600" dirty="0">
                <a:solidFill>
                  <a:prstClr val="black"/>
                </a:solidFill>
                <a:latin typeface="Calibri"/>
                <a:cs typeface="Arial" panose="020B0604020202020204" pitchFamily="34" charset="0"/>
              </a:rPr>
              <a:t>N* &lt; 0</a:t>
            </a:r>
          </a:p>
        </p:txBody>
      </p:sp>
      <p:sp>
        <p:nvSpPr>
          <p:cNvPr id="6" name="TextBox 5"/>
          <p:cNvSpPr txBox="1"/>
          <p:nvPr/>
        </p:nvSpPr>
        <p:spPr>
          <a:xfrm>
            <a:off x="2612240" y="2124587"/>
            <a:ext cx="742950" cy="246221"/>
          </a:xfrm>
          <a:prstGeom prst="rect">
            <a:avLst/>
          </a:prstGeom>
          <a:solidFill>
            <a:srgbClr val="BFE4F6"/>
          </a:solidFill>
        </p:spPr>
        <p:txBody>
          <a:bodyPr wrap="square" lIns="0" tIns="0" rIns="0" bIns="0" rtlCol="0">
            <a:spAutoFit/>
          </a:bodyPr>
          <a:lstStyle/>
          <a:p>
            <a:pPr>
              <a:defRPr/>
            </a:pPr>
            <a:r>
              <a:rPr lang="en-US" sz="1600" dirty="0">
                <a:solidFill>
                  <a:prstClr val="black"/>
                </a:solidFill>
                <a:latin typeface="Calibri"/>
                <a:cs typeface="Arial" panose="020B0604020202020204" pitchFamily="34" charset="0"/>
              </a:rPr>
              <a:t>N* ≈ 0</a:t>
            </a:r>
          </a:p>
        </p:txBody>
      </p:sp>
      <p:sp>
        <p:nvSpPr>
          <p:cNvPr id="7" name="TextBox 6"/>
          <p:cNvSpPr txBox="1"/>
          <p:nvPr/>
        </p:nvSpPr>
        <p:spPr>
          <a:xfrm>
            <a:off x="4626814" y="2086154"/>
            <a:ext cx="2285643" cy="184666"/>
          </a:xfrm>
          <a:prstGeom prst="rect">
            <a:avLst/>
          </a:prstGeom>
          <a:solidFill>
            <a:srgbClr val="BFE4F6"/>
          </a:solidFill>
        </p:spPr>
        <p:txBody>
          <a:bodyPr wrap="square" lIns="0" tIns="0" rIns="0" bIns="0" rtlCol="0">
            <a:spAutoFit/>
          </a:bodyPr>
          <a:lstStyle/>
          <a:p>
            <a:pPr>
              <a:defRPr/>
            </a:pPr>
            <a:r>
              <a:rPr lang="en-US" sz="1200" dirty="0">
                <a:solidFill>
                  <a:prstClr val="black"/>
                </a:solidFill>
                <a:latin typeface="Calibri"/>
                <a:cs typeface="Arial" panose="020B0604020202020204" pitchFamily="34" charset="0"/>
              </a:rPr>
              <a:t>N* is increasing back towards 0</a:t>
            </a:r>
          </a:p>
        </p:txBody>
      </p:sp>
      <p:sp>
        <p:nvSpPr>
          <p:cNvPr id="8" name="TextBox 7"/>
          <p:cNvSpPr txBox="1"/>
          <p:nvPr/>
        </p:nvSpPr>
        <p:spPr>
          <a:xfrm>
            <a:off x="3663696" y="6448045"/>
            <a:ext cx="742950" cy="246221"/>
          </a:xfrm>
          <a:prstGeom prst="rect">
            <a:avLst/>
          </a:prstGeom>
          <a:solidFill>
            <a:srgbClr val="02617C"/>
          </a:solidFill>
        </p:spPr>
        <p:txBody>
          <a:bodyPr wrap="square" lIns="0" tIns="0" rIns="0" bIns="0" rtlCol="0">
            <a:spAutoFit/>
          </a:bodyPr>
          <a:lstStyle/>
          <a:p>
            <a:pPr>
              <a:defRPr/>
            </a:pPr>
            <a:r>
              <a:rPr lang="en-US" sz="1600" dirty="0">
                <a:solidFill>
                  <a:prstClr val="white"/>
                </a:solidFill>
                <a:latin typeface="Calibri"/>
                <a:cs typeface="Arial" panose="020B0604020202020204" pitchFamily="34" charset="0"/>
              </a:rPr>
              <a:t>N* ≈ 0</a:t>
            </a:r>
          </a:p>
        </p:txBody>
      </p:sp>
      <p:sp>
        <p:nvSpPr>
          <p:cNvPr id="10" name="Rectangle 7">
            <a:extLst>
              <a:ext uri="{FF2B5EF4-FFF2-40B4-BE49-F238E27FC236}">
                <a16:creationId xmlns:a16="http://schemas.microsoft.com/office/drawing/2014/main" id="{5D22A767-6D3B-4025-A091-4A34D33597F7}"/>
              </a:ext>
            </a:extLst>
          </p:cNvPr>
          <p:cNvSpPr>
            <a:spLocks noChangeArrowheads="1"/>
          </p:cNvSpPr>
          <p:nvPr/>
        </p:nvSpPr>
        <p:spPr bwMode="auto">
          <a:xfrm>
            <a:off x="0" y="0"/>
            <a:ext cx="12192000" cy="1143000"/>
          </a:xfrm>
          <a:prstGeom prst="rect">
            <a:avLst/>
          </a:prstGeom>
          <a:solidFill>
            <a:srgbClr val="1F497D">
              <a:lumMod val="75000"/>
            </a:srgbClr>
          </a:solidFill>
          <a:ln>
            <a:noFill/>
          </a:ln>
          <a:effectLst/>
        </p:spPr>
        <p:txBody>
          <a:bodyPr anchor="ctr"/>
          <a:lstStyle/>
          <a:p>
            <a:pPr marL="228600" lvl="0">
              <a:tabLst>
                <a:tab pos="5149850" algn="l"/>
              </a:tabLst>
              <a:defRPr/>
            </a:pPr>
            <a:r>
              <a:rPr lang="en-US" sz="2800" i="1" kern="0" dirty="0">
                <a:solidFill>
                  <a:srgbClr val="FFFF00"/>
                </a:solidFill>
                <a:cs typeface="Arial"/>
              </a:rPr>
              <a:t>N* processes on a simple plot</a:t>
            </a:r>
          </a:p>
        </p:txBody>
      </p:sp>
    </p:spTree>
    <p:extLst>
      <p:ext uri="{BB962C8B-B14F-4D97-AF65-F5344CB8AC3E}">
        <p14:creationId xmlns:p14="http://schemas.microsoft.com/office/powerpoint/2010/main" val="23208957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823B92-6B1C-400C-AB0F-6DAD235D281B}"/>
              </a:ext>
            </a:extLst>
          </p:cNvPr>
          <p:cNvPicPr>
            <a:picLocks noChangeAspect="1"/>
          </p:cNvPicPr>
          <p:nvPr/>
        </p:nvPicPr>
        <p:blipFill>
          <a:blip r:embed="rId2"/>
          <a:stretch>
            <a:fillRect/>
          </a:stretch>
        </p:blipFill>
        <p:spPr>
          <a:xfrm>
            <a:off x="406987" y="1543424"/>
            <a:ext cx="11378025" cy="4442848"/>
          </a:xfrm>
          <a:prstGeom prst="rect">
            <a:avLst/>
          </a:prstGeom>
        </p:spPr>
      </p:pic>
      <p:sp>
        <p:nvSpPr>
          <p:cNvPr id="6" name="TextBox 5">
            <a:extLst>
              <a:ext uri="{FF2B5EF4-FFF2-40B4-BE49-F238E27FC236}">
                <a16:creationId xmlns:a16="http://schemas.microsoft.com/office/drawing/2014/main" id="{AA9FCFC2-68E8-492E-BAD2-E0FC225944EB}"/>
              </a:ext>
            </a:extLst>
          </p:cNvPr>
          <p:cNvSpPr txBox="1"/>
          <p:nvPr/>
        </p:nvSpPr>
        <p:spPr>
          <a:xfrm>
            <a:off x="8899908" y="6488668"/>
            <a:ext cx="2941831" cy="369332"/>
          </a:xfrm>
          <a:prstGeom prst="rect">
            <a:avLst/>
          </a:prstGeom>
          <a:noFill/>
        </p:spPr>
        <p:txBody>
          <a:bodyPr wrap="none" rtlCol="0">
            <a:spAutoFit/>
          </a:bodyPr>
          <a:lstStyle/>
          <a:p>
            <a:r>
              <a:rPr lang="en-US" dirty="0"/>
              <a:t>Chavez and </a:t>
            </a:r>
            <a:r>
              <a:rPr lang="en-US" dirty="0" err="1"/>
              <a:t>Messié</a:t>
            </a:r>
            <a:r>
              <a:rPr lang="en-US" dirty="0"/>
              <a:t> (2009)</a:t>
            </a:r>
          </a:p>
        </p:txBody>
      </p:sp>
      <p:pic>
        <p:nvPicPr>
          <p:cNvPr id="7" name="Picture 6">
            <a:extLst>
              <a:ext uri="{FF2B5EF4-FFF2-40B4-BE49-F238E27FC236}">
                <a16:creationId xmlns:a16="http://schemas.microsoft.com/office/drawing/2014/main" id="{AF128093-CB51-4A33-A18F-7FEE67DB7B9F}"/>
              </a:ext>
            </a:extLst>
          </p:cNvPr>
          <p:cNvPicPr>
            <a:picLocks noChangeAspect="1"/>
          </p:cNvPicPr>
          <p:nvPr/>
        </p:nvPicPr>
        <p:blipFill>
          <a:blip r:embed="rId3"/>
          <a:stretch>
            <a:fillRect/>
          </a:stretch>
        </p:blipFill>
        <p:spPr>
          <a:xfrm>
            <a:off x="187071" y="244476"/>
            <a:ext cx="8712837" cy="941466"/>
          </a:xfrm>
          <a:prstGeom prst="rect">
            <a:avLst/>
          </a:prstGeom>
        </p:spPr>
      </p:pic>
      <p:pic>
        <p:nvPicPr>
          <p:cNvPr id="8" name="Picture 7">
            <a:extLst>
              <a:ext uri="{FF2B5EF4-FFF2-40B4-BE49-F238E27FC236}">
                <a16:creationId xmlns:a16="http://schemas.microsoft.com/office/drawing/2014/main" id="{BE9AF2DE-E956-420D-B4E7-7DFA943C3804}"/>
              </a:ext>
            </a:extLst>
          </p:cNvPr>
          <p:cNvPicPr>
            <a:picLocks noChangeAspect="1"/>
          </p:cNvPicPr>
          <p:nvPr/>
        </p:nvPicPr>
        <p:blipFill>
          <a:blip r:embed="rId4"/>
          <a:stretch>
            <a:fillRect/>
          </a:stretch>
        </p:blipFill>
        <p:spPr>
          <a:xfrm>
            <a:off x="187071" y="1234381"/>
            <a:ext cx="3590925" cy="266700"/>
          </a:xfrm>
          <a:prstGeom prst="rect">
            <a:avLst/>
          </a:prstGeom>
        </p:spPr>
      </p:pic>
    </p:spTree>
    <p:extLst>
      <p:ext uri="{BB962C8B-B14F-4D97-AF65-F5344CB8AC3E}">
        <p14:creationId xmlns:p14="http://schemas.microsoft.com/office/powerpoint/2010/main" val="26503921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F2B904-9BC2-45BC-9353-2CC6C42E6A1C}"/>
              </a:ext>
            </a:extLst>
          </p:cNvPr>
          <p:cNvPicPr>
            <a:picLocks noChangeAspect="1"/>
          </p:cNvPicPr>
          <p:nvPr/>
        </p:nvPicPr>
        <p:blipFill>
          <a:blip r:embed="rId2"/>
          <a:stretch>
            <a:fillRect/>
          </a:stretch>
        </p:blipFill>
        <p:spPr>
          <a:xfrm>
            <a:off x="514350" y="504825"/>
            <a:ext cx="11163300" cy="5848350"/>
          </a:xfrm>
          <a:prstGeom prst="rect">
            <a:avLst/>
          </a:prstGeom>
        </p:spPr>
      </p:pic>
      <p:sp>
        <p:nvSpPr>
          <p:cNvPr id="5" name="TextBox 4">
            <a:extLst>
              <a:ext uri="{FF2B5EF4-FFF2-40B4-BE49-F238E27FC236}">
                <a16:creationId xmlns:a16="http://schemas.microsoft.com/office/drawing/2014/main" id="{F9939A3B-483C-419E-AC08-61DDF364A6E3}"/>
              </a:ext>
            </a:extLst>
          </p:cNvPr>
          <p:cNvSpPr txBox="1"/>
          <p:nvPr/>
        </p:nvSpPr>
        <p:spPr>
          <a:xfrm>
            <a:off x="8899908" y="6488668"/>
            <a:ext cx="2941831" cy="369332"/>
          </a:xfrm>
          <a:prstGeom prst="rect">
            <a:avLst/>
          </a:prstGeom>
          <a:noFill/>
        </p:spPr>
        <p:txBody>
          <a:bodyPr wrap="none" rtlCol="0">
            <a:spAutoFit/>
          </a:bodyPr>
          <a:lstStyle/>
          <a:p>
            <a:r>
              <a:rPr lang="en-US" dirty="0"/>
              <a:t>Chavez and </a:t>
            </a:r>
            <a:r>
              <a:rPr lang="en-US" dirty="0" err="1"/>
              <a:t>Messié</a:t>
            </a:r>
            <a:r>
              <a:rPr lang="en-US" dirty="0"/>
              <a:t> (2009)</a:t>
            </a:r>
          </a:p>
        </p:txBody>
      </p:sp>
    </p:spTree>
    <p:extLst>
      <p:ext uri="{BB962C8B-B14F-4D97-AF65-F5344CB8AC3E}">
        <p14:creationId xmlns:p14="http://schemas.microsoft.com/office/powerpoint/2010/main" val="5653496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ED07BB-13C9-4548-AD8A-55B9EB3BC856}"/>
              </a:ext>
            </a:extLst>
          </p:cNvPr>
          <p:cNvPicPr>
            <a:picLocks noChangeAspect="1"/>
          </p:cNvPicPr>
          <p:nvPr/>
        </p:nvPicPr>
        <p:blipFill>
          <a:blip r:embed="rId2"/>
          <a:stretch>
            <a:fillRect/>
          </a:stretch>
        </p:blipFill>
        <p:spPr>
          <a:xfrm>
            <a:off x="737419" y="171214"/>
            <a:ext cx="11025662" cy="6502120"/>
          </a:xfrm>
          <a:prstGeom prst="rect">
            <a:avLst/>
          </a:prstGeom>
        </p:spPr>
      </p:pic>
      <p:sp>
        <p:nvSpPr>
          <p:cNvPr id="5" name="TextBox 4">
            <a:extLst>
              <a:ext uri="{FF2B5EF4-FFF2-40B4-BE49-F238E27FC236}">
                <a16:creationId xmlns:a16="http://schemas.microsoft.com/office/drawing/2014/main" id="{54A0CE0B-4805-4FE0-8F63-B6955769C311}"/>
              </a:ext>
            </a:extLst>
          </p:cNvPr>
          <p:cNvSpPr txBox="1"/>
          <p:nvPr/>
        </p:nvSpPr>
        <p:spPr>
          <a:xfrm>
            <a:off x="8899908" y="6488668"/>
            <a:ext cx="2941831" cy="369332"/>
          </a:xfrm>
          <a:prstGeom prst="rect">
            <a:avLst/>
          </a:prstGeom>
          <a:noFill/>
        </p:spPr>
        <p:txBody>
          <a:bodyPr wrap="none" rtlCol="0">
            <a:spAutoFit/>
          </a:bodyPr>
          <a:lstStyle/>
          <a:p>
            <a:r>
              <a:rPr lang="en-US" dirty="0"/>
              <a:t>Chavez and </a:t>
            </a:r>
            <a:r>
              <a:rPr lang="en-US" dirty="0" err="1"/>
              <a:t>Messié</a:t>
            </a:r>
            <a:r>
              <a:rPr lang="en-US" dirty="0"/>
              <a:t> (2009)</a:t>
            </a:r>
          </a:p>
        </p:txBody>
      </p:sp>
    </p:spTree>
    <p:extLst>
      <p:ext uri="{BB962C8B-B14F-4D97-AF65-F5344CB8AC3E}">
        <p14:creationId xmlns:p14="http://schemas.microsoft.com/office/powerpoint/2010/main" val="31611255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F51FF5-D9A7-412A-ABAB-5DA307F30EA3}"/>
              </a:ext>
            </a:extLst>
          </p:cNvPr>
          <p:cNvPicPr>
            <a:picLocks noChangeAspect="1"/>
          </p:cNvPicPr>
          <p:nvPr/>
        </p:nvPicPr>
        <p:blipFill>
          <a:blip r:embed="rId2"/>
          <a:stretch>
            <a:fillRect/>
          </a:stretch>
        </p:blipFill>
        <p:spPr>
          <a:xfrm>
            <a:off x="1637347" y="536066"/>
            <a:ext cx="9268390" cy="5047869"/>
          </a:xfrm>
          <a:prstGeom prst="rect">
            <a:avLst/>
          </a:prstGeom>
        </p:spPr>
      </p:pic>
      <p:pic>
        <p:nvPicPr>
          <p:cNvPr id="5" name="Picture 4">
            <a:extLst>
              <a:ext uri="{FF2B5EF4-FFF2-40B4-BE49-F238E27FC236}">
                <a16:creationId xmlns:a16="http://schemas.microsoft.com/office/drawing/2014/main" id="{7843AA8D-AA09-4CD4-8E1D-D516A869316A}"/>
              </a:ext>
            </a:extLst>
          </p:cNvPr>
          <p:cNvPicPr>
            <a:picLocks noChangeAspect="1"/>
          </p:cNvPicPr>
          <p:nvPr/>
        </p:nvPicPr>
        <p:blipFill>
          <a:blip r:embed="rId3"/>
          <a:stretch>
            <a:fillRect/>
          </a:stretch>
        </p:blipFill>
        <p:spPr>
          <a:xfrm>
            <a:off x="-1" y="5724525"/>
            <a:ext cx="12058731" cy="834771"/>
          </a:xfrm>
          <a:prstGeom prst="rect">
            <a:avLst/>
          </a:prstGeom>
        </p:spPr>
      </p:pic>
      <p:sp>
        <p:nvSpPr>
          <p:cNvPr id="6" name="TextBox 5">
            <a:extLst>
              <a:ext uri="{FF2B5EF4-FFF2-40B4-BE49-F238E27FC236}">
                <a16:creationId xmlns:a16="http://schemas.microsoft.com/office/drawing/2014/main" id="{1B3DF5D1-D58D-4F46-B471-C11ED141CA8D}"/>
              </a:ext>
            </a:extLst>
          </p:cNvPr>
          <p:cNvSpPr txBox="1"/>
          <p:nvPr/>
        </p:nvSpPr>
        <p:spPr>
          <a:xfrm>
            <a:off x="8899908" y="6488668"/>
            <a:ext cx="2941831" cy="369332"/>
          </a:xfrm>
          <a:prstGeom prst="rect">
            <a:avLst/>
          </a:prstGeom>
          <a:noFill/>
        </p:spPr>
        <p:txBody>
          <a:bodyPr wrap="none" rtlCol="0">
            <a:spAutoFit/>
          </a:bodyPr>
          <a:lstStyle/>
          <a:p>
            <a:r>
              <a:rPr lang="en-US" dirty="0"/>
              <a:t>Chavez and </a:t>
            </a:r>
            <a:r>
              <a:rPr lang="en-US" dirty="0" err="1"/>
              <a:t>Messié</a:t>
            </a:r>
            <a:r>
              <a:rPr lang="en-US" dirty="0"/>
              <a:t> (2009)</a:t>
            </a:r>
          </a:p>
        </p:txBody>
      </p:sp>
    </p:spTree>
    <p:extLst>
      <p:ext uri="{BB962C8B-B14F-4D97-AF65-F5344CB8AC3E}">
        <p14:creationId xmlns:p14="http://schemas.microsoft.com/office/powerpoint/2010/main" val="7006219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C69BCD32-E26E-451B-BC08-C73AF80F8DA0}"/>
              </a:ext>
            </a:extLst>
          </p:cNvPr>
          <p:cNvSpPr>
            <a:spLocks noChangeArrowheads="1"/>
          </p:cNvSpPr>
          <p:nvPr/>
        </p:nvSpPr>
        <p:spPr bwMode="auto">
          <a:xfrm>
            <a:off x="0" y="0"/>
            <a:ext cx="12192000" cy="1143000"/>
          </a:xfrm>
          <a:prstGeom prst="rect">
            <a:avLst/>
          </a:prstGeom>
          <a:solidFill>
            <a:srgbClr val="1F497D">
              <a:lumMod val="75000"/>
            </a:srgbClr>
          </a:solidFill>
          <a:ln>
            <a:noFill/>
          </a:ln>
          <a:effectLst/>
        </p:spPr>
        <p:txBody>
          <a:bodyPr anchor="ctr"/>
          <a:lstStyle/>
          <a:p>
            <a:pPr marL="228600" lvl="0">
              <a:tabLst>
                <a:tab pos="5149850" algn="l"/>
              </a:tabLst>
              <a:defRPr/>
            </a:pPr>
            <a:r>
              <a:rPr lang="en-US" sz="2800" i="1" kern="0" dirty="0">
                <a:solidFill>
                  <a:srgbClr val="FFFF00"/>
                </a:solidFill>
                <a:latin typeface="Calibri" panose="020F0502020204030204" pitchFamily="34" charset="0"/>
                <a:cs typeface="Calibri" panose="020F0502020204030204" pitchFamily="34" charset="0"/>
              </a:rPr>
              <a:t>What are the implications of nutrient supply for plankton communities?</a:t>
            </a:r>
          </a:p>
        </p:txBody>
      </p:sp>
      <p:sp>
        <p:nvSpPr>
          <p:cNvPr id="5" name="Text Box 10">
            <a:extLst>
              <a:ext uri="{FF2B5EF4-FFF2-40B4-BE49-F238E27FC236}">
                <a16:creationId xmlns:a16="http://schemas.microsoft.com/office/drawing/2014/main" id="{D87F6A31-5CA1-4382-90B4-4F578CFF36A6}"/>
              </a:ext>
            </a:extLst>
          </p:cNvPr>
          <p:cNvSpPr txBox="1">
            <a:spLocks noChangeArrowheads="1"/>
          </p:cNvSpPr>
          <p:nvPr/>
        </p:nvSpPr>
        <p:spPr bwMode="auto">
          <a:xfrm>
            <a:off x="541422" y="1295401"/>
            <a:ext cx="5725266"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858838">
              <a:defRPr>
                <a:solidFill>
                  <a:schemeClr val="tx1"/>
                </a:solidFill>
                <a:latin typeface="Arial" charset="0"/>
              </a:defRPr>
            </a:lvl2pPr>
            <a:lvl3pPr marL="973138">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lvl="0">
              <a:defRPr/>
            </a:pPr>
            <a:r>
              <a:rPr lang="en-US" sz="2400" dirty="0">
                <a:solidFill>
                  <a:prstClr val="black"/>
                </a:solidFill>
              </a:rPr>
              <a:t>Phytoplankton are taxonomically diverse, with adaptations and acclimation abilities to take advantage of changing nutrient and light availability, mixing, predation, and buoyancy.</a:t>
            </a:r>
          </a:p>
          <a:p>
            <a:pPr lvl="0">
              <a:defRPr/>
            </a:pPr>
            <a:endParaRPr lang="en-US" sz="2400" dirty="0">
              <a:solidFill>
                <a:prstClr val="black"/>
              </a:solidFill>
            </a:endParaRPr>
          </a:p>
          <a:p>
            <a:pPr lvl="0">
              <a:defRPr/>
            </a:pPr>
            <a:r>
              <a:rPr lang="en-US" sz="2400" dirty="0">
                <a:solidFill>
                  <a:prstClr val="black"/>
                </a:solidFill>
              </a:rPr>
              <a:t>These factors vary at the event, seasonal, and </a:t>
            </a:r>
            <a:r>
              <a:rPr lang="en-US" sz="2400" dirty="0" err="1">
                <a:solidFill>
                  <a:prstClr val="black"/>
                </a:solidFill>
              </a:rPr>
              <a:t>intrannual</a:t>
            </a:r>
            <a:r>
              <a:rPr lang="en-US" sz="2400" dirty="0">
                <a:solidFill>
                  <a:prstClr val="black"/>
                </a:solidFill>
              </a:rPr>
              <a:t> time scales.</a:t>
            </a:r>
          </a:p>
          <a:p>
            <a:pPr lvl="0">
              <a:defRPr/>
            </a:pPr>
            <a:endParaRPr lang="en-US" sz="2400" i="1" dirty="0">
              <a:solidFill>
                <a:prstClr val="black"/>
              </a:solidFill>
            </a:endParaRPr>
          </a:p>
          <a:p>
            <a:pPr lvl="0">
              <a:defRPr/>
            </a:pPr>
            <a:r>
              <a:rPr lang="en-US" sz="2400" i="1" dirty="0">
                <a:solidFill>
                  <a:prstClr val="black"/>
                </a:solidFill>
              </a:rPr>
              <a:t>Perhaps one of the most popular strategies to simplify the complexity of planktonic ecosystems is to organize trophic interactions by size.</a:t>
            </a:r>
            <a:endParaRPr lang="en-US" sz="2400" i="1" dirty="0">
              <a:solidFill>
                <a:srgbClr val="7030A0"/>
              </a:solidFill>
            </a:endParaRPr>
          </a:p>
        </p:txBody>
      </p:sp>
      <p:pic>
        <p:nvPicPr>
          <p:cNvPr id="6" name="Picture 5">
            <a:extLst>
              <a:ext uri="{FF2B5EF4-FFF2-40B4-BE49-F238E27FC236}">
                <a16:creationId xmlns:a16="http://schemas.microsoft.com/office/drawing/2014/main" id="{39B522E0-8718-4BCD-9728-24E5108F9B11}"/>
              </a:ext>
            </a:extLst>
          </p:cNvPr>
          <p:cNvPicPr>
            <a:picLocks noChangeAspect="1"/>
          </p:cNvPicPr>
          <p:nvPr/>
        </p:nvPicPr>
        <p:blipFill>
          <a:blip r:embed="rId2"/>
          <a:stretch>
            <a:fillRect/>
          </a:stretch>
        </p:blipFill>
        <p:spPr>
          <a:xfrm>
            <a:off x="6433364" y="1399032"/>
            <a:ext cx="5587948" cy="4550664"/>
          </a:xfrm>
          <a:prstGeom prst="rect">
            <a:avLst/>
          </a:prstGeom>
        </p:spPr>
      </p:pic>
      <p:sp>
        <p:nvSpPr>
          <p:cNvPr id="7" name="Rectangle 6">
            <a:extLst>
              <a:ext uri="{FF2B5EF4-FFF2-40B4-BE49-F238E27FC236}">
                <a16:creationId xmlns:a16="http://schemas.microsoft.com/office/drawing/2014/main" id="{F922FAA3-F9E0-44AA-B55A-B7830CEDCAE5}"/>
              </a:ext>
            </a:extLst>
          </p:cNvPr>
          <p:cNvSpPr/>
          <p:nvPr/>
        </p:nvSpPr>
        <p:spPr>
          <a:xfrm>
            <a:off x="9582912" y="6488668"/>
            <a:ext cx="2438400" cy="369332"/>
          </a:xfrm>
          <a:prstGeom prst="rect">
            <a:avLst/>
          </a:prstGeom>
        </p:spPr>
        <p:txBody>
          <a:bodyPr wrap="square">
            <a:spAutoFit/>
          </a:bodyPr>
          <a:lstStyle/>
          <a:p>
            <a:r>
              <a:rPr lang="en-US" dirty="0" err="1"/>
              <a:t>Figueiras</a:t>
            </a:r>
            <a:r>
              <a:rPr lang="en-US" dirty="0"/>
              <a:t> et al. (2002)</a:t>
            </a:r>
          </a:p>
        </p:txBody>
      </p:sp>
    </p:spTree>
    <p:extLst>
      <p:ext uri="{BB962C8B-B14F-4D97-AF65-F5344CB8AC3E}">
        <p14:creationId xmlns:p14="http://schemas.microsoft.com/office/powerpoint/2010/main" val="299797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ChangeArrowheads="1"/>
          </p:cNvSpPr>
          <p:nvPr/>
        </p:nvSpPr>
        <p:spPr bwMode="auto">
          <a:xfrm>
            <a:off x="0" y="0"/>
            <a:ext cx="12192000" cy="1143000"/>
          </a:xfrm>
          <a:prstGeom prst="rect">
            <a:avLst/>
          </a:prstGeom>
          <a:solidFill>
            <a:srgbClr val="1F497D">
              <a:lumMod val="75000"/>
            </a:srgbClr>
          </a:solidFill>
          <a:ln>
            <a:noFill/>
          </a:ln>
          <a:effectLst/>
        </p:spPr>
        <p:txBody>
          <a:bodyPr anchor="ctr"/>
          <a:lstStyle/>
          <a:p>
            <a:pPr marL="228600" marR="0" lvl="0" indent="0" algn="l" defTabSz="914400" rtl="0" eaLnBrk="1" fontAlgn="auto" latinLnBrk="0" hangingPunct="1">
              <a:lnSpc>
                <a:spcPct val="100000"/>
              </a:lnSpc>
              <a:spcBef>
                <a:spcPts val="0"/>
              </a:spcBef>
              <a:spcAft>
                <a:spcPts val="0"/>
              </a:spcAft>
              <a:buClrTx/>
              <a:buSzTx/>
              <a:buFontTx/>
              <a:buNone/>
              <a:tabLst>
                <a:tab pos="5149850" algn="l"/>
              </a:tabLst>
              <a:defRPr/>
            </a:pPr>
            <a:r>
              <a:rPr kumimoji="0" lang="en-US" sz="2800" b="0" i="1" u="none" strike="noStrike" kern="0" cap="none" spc="0" normalizeH="0" baseline="0" noProof="0" dirty="0">
                <a:ln>
                  <a:noFill/>
                </a:ln>
                <a:solidFill>
                  <a:srgbClr val="FFFF00"/>
                </a:solidFill>
                <a:effectLst/>
                <a:uLnTx/>
                <a:uFillTx/>
                <a:latin typeface="Calibri" panose="020F0502020204030204"/>
                <a:ea typeface="+mn-ea"/>
                <a:cs typeface="+mn-cs"/>
              </a:rPr>
              <a:t>The great the availability of nutrients, the larger the phytoplankton</a:t>
            </a:r>
          </a:p>
        </p:txBody>
      </p:sp>
      <p:pic>
        <p:nvPicPr>
          <p:cNvPr id="12" name="Picture 8" descr="mullin">
            <a:extLst>
              <a:ext uri="{FF2B5EF4-FFF2-40B4-BE49-F238E27FC236}">
                <a16:creationId xmlns:a16="http://schemas.microsoft.com/office/drawing/2014/main" id="{DAA589A4-09CF-4C0F-B96E-42778A22F3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67003" y="2383682"/>
            <a:ext cx="4965714" cy="339770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11" descr="chisholm_size">
            <a:extLst>
              <a:ext uri="{FF2B5EF4-FFF2-40B4-BE49-F238E27FC236}">
                <a16:creationId xmlns:a16="http://schemas.microsoft.com/office/drawing/2014/main" id="{ACDB9F47-CD85-4029-AE5A-A77E836E09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659283" y="2207718"/>
            <a:ext cx="4965714" cy="335488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Text Box 19">
            <a:extLst>
              <a:ext uri="{FF2B5EF4-FFF2-40B4-BE49-F238E27FC236}">
                <a16:creationId xmlns:a16="http://schemas.microsoft.com/office/drawing/2014/main" id="{7B14DB53-3BC7-480C-998C-963E1A6B4C8A}"/>
              </a:ext>
            </a:extLst>
          </p:cNvPr>
          <p:cNvSpPr txBox="1">
            <a:spLocks noChangeArrowheads="1"/>
          </p:cNvSpPr>
          <p:nvPr/>
        </p:nvSpPr>
        <p:spPr bwMode="auto">
          <a:xfrm>
            <a:off x="1504590" y="3061597"/>
            <a:ext cx="15452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54325" algn="l"/>
                <a:tab pos="6110288" algn="l"/>
              </a:tabLst>
              <a:defRPr>
                <a:solidFill>
                  <a:schemeClr val="tx1"/>
                </a:solidFill>
                <a:latin typeface="Arial" panose="020B0604020202020204" pitchFamily="34" charset="0"/>
              </a:defRPr>
            </a:lvl1pPr>
            <a:lvl2pPr>
              <a:tabLst>
                <a:tab pos="2854325" algn="l"/>
                <a:tab pos="6110288" algn="l"/>
              </a:tabLst>
              <a:defRPr>
                <a:solidFill>
                  <a:schemeClr val="tx1"/>
                </a:solidFill>
                <a:latin typeface="Arial" panose="020B0604020202020204" pitchFamily="34" charset="0"/>
              </a:defRPr>
            </a:lvl2pPr>
            <a:lvl3pPr>
              <a:tabLst>
                <a:tab pos="2854325" algn="l"/>
                <a:tab pos="6110288" algn="l"/>
              </a:tabLst>
              <a:defRPr>
                <a:solidFill>
                  <a:schemeClr val="tx1"/>
                </a:solidFill>
                <a:latin typeface="Arial" panose="020B0604020202020204" pitchFamily="34" charset="0"/>
              </a:defRPr>
            </a:lvl3pPr>
            <a:lvl4pPr>
              <a:tabLst>
                <a:tab pos="2854325" algn="l"/>
                <a:tab pos="6110288" algn="l"/>
              </a:tabLst>
              <a:defRPr>
                <a:solidFill>
                  <a:schemeClr val="tx1"/>
                </a:solidFill>
                <a:latin typeface="Arial" panose="020B0604020202020204" pitchFamily="34" charset="0"/>
              </a:defRPr>
            </a:lvl4pPr>
            <a:lvl5pPr>
              <a:tabLst>
                <a:tab pos="2854325" algn="l"/>
                <a:tab pos="6110288" algn="l"/>
              </a:tabLst>
              <a:defRPr>
                <a:solidFill>
                  <a:schemeClr val="tx1"/>
                </a:solidFill>
                <a:latin typeface="Arial" panose="020B0604020202020204" pitchFamily="34" charset="0"/>
              </a:defRPr>
            </a:lvl5pPr>
            <a:lvl6pPr fontAlgn="base">
              <a:spcBef>
                <a:spcPct val="0"/>
              </a:spcBef>
              <a:spcAft>
                <a:spcPct val="0"/>
              </a:spcAft>
              <a:tabLst>
                <a:tab pos="2854325" algn="l"/>
                <a:tab pos="6110288" algn="l"/>
              </a:tabLst>
              <a:defRPr>
                <a:solidFill>
                  <a:schemeClr val="tx1"/>
                </a:solidFill>
                <a:latin typeface="Arial" panose="020B0604020202020204" pitchFamily="34" charset="0"/>
              </a:defRPr>
            </a:lvl6pPr>
            <a:lvl7pPr fontAlgn="base">
              <a:spcBef>
                <a:spcPct val="0"/>
              </a:spcBef>
              <a:spcAft>
                <a:spcPct val="0"/>
              </a:spcAft>
              <a:tabLst>
                <a:tab pos="2854325" algn="l"/>
                <a:tab pos="6110288" algn="l"/>
              </a:tabLst>
              <a:defRPr>
                <a:solidFill>
                  <a:schemeClr val="tx1"/>
                </a:solidFill>
                <a:latin typeface="Arial" panose="020B0604020202020204" pitchFamily="34" charset="0"/>
              </a:defRPr>
            </a:lvl7pPr>
            <a:lvl8pPr fontAlgn="base">
              <a:spcBef>
                <a:spcPct val="0"/>
              </a:spcBef>
              <a:spcAft>
                <a:spcPct val="0"/>
              </a:spcAft>
              <a:tabLst>
                <a:tab pos="2854325" algn="l"/>
                <a:tab pos="6110288" algn="l"/>
              </a:tabLst>
              <a:defRPr>
                <a:solidFill>
                  <a:schemeClr val="tx1"/>
                </a:solidFill>
                <a:latin typeface="Arial" panose="020B0604020202020204" pitchFamily="34" charset="0"/>
              </a:defRPr>
            </a:lvl8pPr>
            <a:lvl9pPr fontAlgn="base">
              <a:spcBef>
                <a:spcPct val="0"/>
              </a:spcBef>
              <a:spcAft>
                <a:spcPct val="0"/>
              </a:spcAft>
              <a:tabLst>
                <a:tab pos="2854325" algn="l"/>
                <a:tab pos="6110288" algn="l"/>
              </a:tabLs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Mullin (1998)</a:t>
            </a:r>
          </a:p>
        </p:txBody>
      </p:sp>
      <p:sp>
        <p:nvSpPr>
          <p:cNvPr id="2" name="Rectangle 1">
            <a:extLst>
              <a:ext uri="{FF2B5EF4-FFF2-40B4-BE49-F238E27FC236}">
                <a16:creationId xmlns:a16="http://schemas.microsoft.com/office/drawing/2014/main" id="{62098DC0-0DDA-4270-A689-2784B0A9040F}"/>
              </a:ext>
            </a:extLst>
          </p:cNvPr>
          <p:cNvSpPr/>
          <p:nvPr/>
        </p:nvSpPr>
        <p:spPr>
          <a:xfrm>
            <a:off x="7368152" y="2689148"/>
            <a:ext cx="1787669"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Raimbault</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et 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(1988)</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 Box 20">
            <a:extLst>
              <a:ext uri="{FF2B5EF4-FFF2-40B4-BE49-F238E27FC236}">
                <a16:creationId xmlns:a16="http://schemas.microsoft.com/office/drawing/2014/main" id="{C9CFFF47-AFD0-427B-B404-E709767A09D4}"/>
              </a:ext>
            </a:extLst>
          </p:cNvPr>
          <p:cNvSpPr txBox="1">
            <a:spLocks noChangeArrowheads="1"/>
          </p:cNvSpPr>
          <p:nvPr/>
        </p:nvSpPr>
        <p:spPr bwMode="auto">
          <a:xfrm>
            <a:off x="567003" y="5797737"/>
            <a:ext cx="1143140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contribution of large phytoplankters increases as nutrients and total chlorophyll increase.  How do these changes affect higher trophic levels?</a:t>
            </a:r>
          </a:p>
        </p:txBody>
      </p:sp>
      <p:sp>
        <p:nvSpPr>
          <p:cNvPr id="10" name="Text Box 10">
            <a:extLst>
              <a:ext uri="{FF2B5EF4-FFF2-40B4-BE49-F238E27FC236}">
                <a16:creationId xmlns:a16="http://schemas.microsoft.com/office/drawing/2014/main" id="{95FE9EBA-6BAE-4D01-86A1-5F084076A927}"/>
              </a:ext>
            </a:extLst>
          </p:cNvPr>
          <p:cNvSpPr txBox="1">
            <a:spLocks noChangeArrowheads="1"/>
          </p:cNvSpPr>
          <p:nvPr/>
        </p:nvSpPr>
        <p:spPr bwMode="auto">
          <a:xfrm>
            <a:off x="541420" y="1295401"/>
            <a:ext cx="10927035"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858838">
              <a:defRPr>
                <a:solidFill>
                  <a:schemeClr val="tx1"/>
                </a:solidFill>
                <a:latin typeface="Arial" charset="0"/>
              </a:defRPr>
            </a:lvl2pPr>
            <a:lvl3pPr marL="973138">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lvl="0">
              <a:defRPr/>
            </a:pPr>
            <a:r>
              <a:rPr lang="en-US" sz="2200" dirty="0">
                <a:solidFill>
                  <a:prstClr val="black"/>
                </a:solidFill>
              </a:rPr>
              <a:t>Nutrient demand by phytoplankters is a function of their volume, while supply depends on their surface area.  Hence, larger cells are competitive only when nutrient availability is not the factor limiting growth.</a:t>
            </a:r>
          </a:p>
        </p:txBody>
      </p:sp>
    </p:spTree>
    <p:extLst>
      <p:ext uri="{BB962C8B-B14F-4D97-AF65-F5344CB8AC3E}">
        <p14:creationId xmlns:p14="http://schemas.microsoft.com/office/powerpoint/2010/main" val="100377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6B561CFF-465B-4959-A75A-AB0BF65E9D42}"/>
              </a:ext>
            </a:extLst>
          </p:cNvPr>
          <p:cNvSpPr>
            <a:spLocks noChangeArrowheads="1"/>
          </p:cNvSpPr>
          <p:nvPr/>
        </p:nvSpPr>
        <p:spPr bwMode="auto">
          <a:xfrm>
            <a:off x="0" y="0"/>
            <a:ext cx="12192000" cy="1143000"/>
          </a:xfrm>
          <a:prstGeom prst="rect">
            <a:avLst/>
          </a:prstGeom>
          <a:solidFill>
            <a:srgbClr val="1F497D">
              <a:lumMod val="75000"/>
            </a:srgbClr>
          </a:solidFill>
          <a:ln>
            <a:noFill/>
          </a:ln>
          <a:effectLst/>
        </p:spPr>
        <p:txBody>
          <a:bodyPr anchor="ctr"/>
          <a:lstStyle/>
          <a:p>
            <a:pPr marL="228600" marR="0" lvl="0" indent="0" algn="l" defTabSz="914400" rtl="0" eaLnBrk="1" fontAlgn="auto" latinLnBrk="0" hangingPunct="1">
              <a:lnSpc>
                <a:spcPct val="100000"/>
              </a:lnSpc>
              <a:spcBef>
                <a:spcPts val="0"/>
              </a:spcBef>
              <a:spcAft>
                <a:spcPts val="0"/>
              </a:spcAft>
              <a:buClrTx/>
              <a:buSzTx/>
              <a:buFontTx/>
              <a:buNone/>
              <a:tabLst>
                <a:tab pos="5149850" algn="l"/>
              </a:tabLst>
              <a:defRPr/>
            </a:pPr>
            <a:r>
              <a:rPr kumimoji="0" lang="en-US" sz="2800" b="0" i="1" u="none" strike="noStrike" kern="0" cap="none" spc="0" normalizeH="0" baseline="0" noProof="0" dirty="0">
                <a:ln>
                  <a:noFill/>
                </a:ln>
                <a:solidFill>
                  <a:srgbClr val="FFFF00"/>
                </a:solidFill>
                <a:effectLst/>
                <a:uLnTx/>
                <a:uFillTx/>
                <a:latin typeface="Calibri" panose="020F0502020204030204"/>
                <a:ea typeface="+mn-ea"/>
                <a:cs typeface="+mn-cs"/>
              </a:rPr>
              <a:t>Conceptually, changes in the size structure of the phytoplankton influences the structure of the zooplankton assemblage</a:t>
            </a:r>
          </a:p>
        </p:txBody>
      </p:sp>
      <p:pic>
        <p:nvPicPr>
          <p:cNvPr id="6" name="Picture 14" descr="landry">
            <a:extLst>
              <a:ext uri="{FF2B5EF4-FFF2-40B4-BE49-F238E27FC236}">
                <a16:creationId xmlns:a16="http://schemas.microsoft.com/office/drawing/2014/main" id="{B4130648-4053-4990-9F3D-F3CFBA6E40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7542" y="2796816"/>
            <a:ext cx="3605091" cy="36457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17">
            <a:extLst>
              <a:ext uri="{FF2B5EF4-FFF2-40B4-BE49-F238E27FC236}">
                <a16:creationId xmlns:a16="http://schemas.microsoft.com/office/drawing/2014/main" id="{AF22AC04-F753-4ABD-A2F1-236101C36A9E}"/>
              </a:ext>
            </a:extLst>
          </p:cNvPr>
          <p:cNvSpPr txBox="1">
            <a:spLocks noChangeArrowheads="1"/>
          </p:cNvSpPr>
          <p:nvPr/>
        </p:nvSpPr>
        <p:spPr bwMode="auto">
          <a:xfrm>
            <a:off x="4798607" y="1293543"/>
            <a:ext cx="660091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There is evidence of optimal predator-to-prey size ratios for broad categories of marine taxa.</a:t>
            </a:r>
          </a:p>
        </p:txBody>
      </p:sp>
      <p:pic>
        <p:nvPicPr>
          <p:cNvPr id="8" name="Picture 19" descr="hansen2">
            <a:extLst>
              <a:ext uri="{FF2B5EF4-FFF2-40B4-BE49-F238E27FC236}">
                <a16:creationId xmlns:a16="http://schemas.microsoft.com/office/drawing/2014/main" id="{154509AF-A755-4650-9608-BDDB7C6F89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730" y="3534977"/>
            <a:ext cx="4257942" cy="29938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0" descr="hansen">
            <a:extLst>
              <a:ext uri="{FF2B5EF4-FFF2-40B4-BE49-F238E27FC236}">
                <a16:creationId xmlns:a16="http://schemas.microsoft.com/office/drawing/2014/main" id="{A0E4102C-D1BA-429A-9ED1-DA1E40C057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665" y="1327380"/>
            <a:ext cx="4257942" cy="220759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21">
            <a:extLst>
              <a:ext uri="{FF2B5EF4-FFF2-40B4-BE49-F238E27FC236}">
                <a16:creationId xmlns:a16="http://schemas.microsoft.com/office/drawing/2014/main" id="{92266551-85C8-4755-A296-66F67D2C6DD7}"/>
              </a:ext>
            </a:extLst>
          </p:cNvPr>
          <p:cNvSpPr>
            <a:spLocks noChangeArrowheads="1"/>
          </p:cNvSpPr>
          <p:nvPr/>
        </p:nvSpPr>
        <p:spPr bwMode="auto">
          <a:xfrm>
            <a:off x="8290148" y="3458292"/>
            <a:ext cx="3484821" cy="1886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2200" b="0" i="0" u="sng" strike="noStrike" kern="1200" cap="none" spc="0" normalizeH="0" baseline="0" noProof="0" dirty="0">
                <a:ln>
                  <a:noFill/>
                </a:ln>
                <a:solidFill>
                  <a:prstClr val="black"/>
                </a:solidFill>
                <a:effectLst/>
                <a:uLnTx/>
                <a:uFillTx/>
                <a:latin typeface="Arial" panose="020B0604020202020204" pitchFamily="34" charset="0"/>
                <a:ea typeface="+mn-ea"/>
                <a:cs typeface="+mn-cs"/>
              </a:rPr>
              <a:t>Question:</a:t>
            </a: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Is such variation in zooplankter sizes evident across a trophic gradient in the California Current?</a:t>
            </a:r>
          </a:p>
        </p:txBody>
      </p:sp>
    </p:spTree>
    <p:extLst>
      <p:ext uri="{BB962C8B-B14F-4D97-AF65-F5344CB8AC3E}">
        <p14:creationId xmlns:p14="http://schemas.microsoft.com/office/powerpoint/2010/main" val="272211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lab_coast_future">
            <a:extLst>
              <a:ext uri="{FF2B5EF4-FFF2-40B4-BE49-F238E27FC236}">
                <a16:creationId xmlns:a16="http://schemas.microsoft.com/office/drawing/2014/main" id="{0017C324-C5C9-49D6-81BE-A056A2693C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172257" y="2726253"/>
            <a:ext cx="3512148" cy="127095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6" name="Picture 2" descr="Image result for wind god">
            <a:extLst>
              <a:ext uri="{FF2B5EF4-FFF2-40B4-BE49-F238E27FC236}">
                <a16:creationId xmlns:a16="http://schemas.microsoft.com/office/drawing/2014/main" id="{B32DF731-DED5-4FA5-A2F2-6F5CCDFD4B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122" t="23447" r="30280" b="25705"/>
          <a:stretch/>
        </p:blipFill>
        <p:spPr bwMode="auto">
          <a:xfrm>
            <a:off x="1642188" y="1432300"/>
            <a:ext cx="1787466" cy="14885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www.captainmarks.com/images/sardines.jpg">
            <a:extLst>
              <a:ext uri="{FF2B5EF4-FFF2-40B4-BE49-F238E27FC236}">
                <a16:creationId xmlns:a16="http://schemas.microsoft.com/office/drawing/2014/main" id="{F88C6AA9-6F02-432B-ACC7-B37DE9190E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3739" y="2107890"/>
            <a:ext cx="2350804" cy="17631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971AE196-4019-487C-9AD1-894341A75ECA}"/>
              </a:ext>
            </a:extLst>
          </p:cNvPr>
          <p:cNvCxnSpPr/>
          <p:nvPr/>
        </p:nvCxnSpPr>
        <p:spPr>
          <a:xfrm>
            <a:off x="5262465" y="2920897"/>
            <a:ext cx="2015413" cy="0"/>
          </a:xfrm>
          <a:prstGeom prst="straightConnector1">
            <a:avLst/>
          </a:prstGeom>
          <a:ln w="76200">
            <a:tailEnd type="triangle"/>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2" name="Rectangle 7">
            <a:extLst>
              <a:ext uri="{FF2B5EF4-FFF2-40B4-BE49-F238E27FC236}">
                <a16:creationId xmlns:a16="http://schemas.microsoft.com/office/drawing/2014/main" id="{C9490419-EA14-4E76-ADAD-5DA49E0D9829}"/>
              </a:ext>
            </a:extLst>
          </p:cNvPr>
          <p:cNvSpPr>
            <a:spLocks noChangeArrowheads="1"/>
          </p:cNvSpPr>
          <p:nvPr/>
        </p:nvSpPr>
        <p:spPr bwMode="auto">
          <a:xfrm>
            <a:off x="0" y="0"/>
            <a:ext cx="12192000" cy="1143000"/>
          </a:xfrm>
          <a:prstGeom prst="rect">
            <a:avLst/>
          </a:prstGeom>
          <a:solidFill>
            <a:srgbClr val="1F497D">
              <a:lumMod val="75000"/>
            </a:srgbClr>
          </a:solidFill>
          <a:ln>
            <a:noFill/>
          </a:ln>
          <a:effectLst/>
        </p:spPr>
        <p:txBody>
          <a:bodyPr anchor="ctr"/>
          <a:lstStyle/>
          <a:p>
            <a:pPr marL="228600" marR="0" lvl="0" indent="0" algn="l" defTabSz="914400" rtl="0" eaLnBrk="1" fontAlgn="auto" latinLnBrk="0" hangingPunct="1">
              <a:lnSpc>
                <a:spcPct val="100000"/>
              </a:lnSpc>
              <a:spcBef>
                <a:spcPts val="0"/>
              </a:spcBef>
              <a:spcAft>
                <a:spcPts val="0"/>
              </a:spcAft>
              <a:buClrTx/>
              <a:buSzTx/>
              <a:buFontTx/>
              <a:buNone/>
              <a:tabLst>
                <a:tab pos="5149850" algn="l"/>
              </a:tabLst>
              <a:defRPr/>
            </a:pPr>
            <a:r>
              <a:rPr kumimoji="0" lang="en-US" sz="2800" b="0" i="1" u="none" strike="noStrike" kern="0" cap="none" spc="0" normalizeH="0" baseline="0" noProof="0" dirty="0">
                <a:ln>
                  <a:noFill/>
                </a:ln>
                <a:solidFill>
                  <a:srgbClr val="FFFF00"/>
                </a:solidFill>
                <a:effectLst/>
                <a:uLnTx/>
                <a:uFillTx/>
                <a:latin typeface="Calibri"/>
                <a:ea typeface="+mn-ea"/>
                <a:cs typeface="Arial"/>
              </a:rPr>
              <a:t>How do we get from the atmosphere and ocean physics to the fish (or fisheries)?</a:t>
            </a:r>
          </a:p>
        </p:txBody>
      </p:sp>
    </p:spTree>
    <p:extLst>
      <p:ext uri="{BB962C8B-B14F-4D97-AF65-F5344CB8AC3E}">
        <p14:creationId xmlns:p14="http://schemas.microsoft.com/office/powerpoint/2010/main" val="10178348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CDBAF4E-7560-4888-BBAE-AEC840D9CF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9880" y="1601068"/>
            <a:ext cx="4002136" cy="5125725"/>
          </a:xfrm>
          <a:prstGeom prst="rect">
            <a:avLst/>
          </a:prstGeom>
        </p:spPr>
      </p:pic>
      <p:sp>
        <p:nvSpPr>
          <p:cNvPr id="12" name="Rectangle 40">
            <a:extLst>
              <a:ext uri="{FF2B5EF4-FFF2-40B4-BE49-F238E27FC236}">
                <a16:creationId xmlns:a16="http://schemas.microsoft.com/office/drawing/2014/main" id="{C8072F8F-A862-45D5-9532-C763CBA8C121}"/>
              </a:ext>
            </a:extLst>
          </p:cNvPr>
          <p:cNvSpPr>
            <a:spLocks noChangeArrowheads="1"/>
          </p:cNvSpPr>
          <p:nvPr/>
        </p:nvSpPr>
        <p:spPr bwMode="auto">
          <a:xfrm>
            <a:off x="9055765" y="1625782"/>
            <a:ext cx="1051560" cy="4720271"/>
          </a:xfrm>
          <a:prstGeom prst="rect">
            <a:avLst/>
          </a:prstGeom>
          <a:noFill/>
          <a:ln w="38100">
            <a:solidFill>
              <a:srgbClr val="00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Rectangle 41">
            <a:extLst>
              <a:ext uri="{FF2B5EF4-FFF2-40B4-BE49-F238E27FC236}">
                <a16:creationId xmlns:a16="http://schemas.microsoft.com/office/drawing/2014/main" id="{5D8202C4-E0EF-445F-9CF7-D36322271C80}"/>
              </a:ext>
            </a:extLst>
          </p:cNvPr>
          <p:cNvSpPr>
            <a:spLocks noChangeArrowheads="1"/>
          </p:cNvSpPr>
          <p:nvPr/>
        </p:nvSpPr>
        <p:spPr bwMode="auto">
          <a:xfrm>
            <a:off x="7029126" y="1601068"/>
            <a:ext cx="1941879" cy="4720271"/>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 Box 42">
            <a:extLst>
              <a:ext uri="{FF2B5EF4-FFF2-40B4-BE49-F238E27FC236}">
                <a16:creationId xmlns:a16="http://schemas.microsoft.com/office/drawing/2014/main" id="{C185FCF2-58BE-4C96-932D-6605ECF629DB}"/>
              </a:ext>
            </a:extLst>
          </p:cNvPr>
          <p:cNvSpPr txBox="1">
            <a:spLocks noChangeArrowheads="1"/>
          </p:cNvSpPr>
          <p:nvPr/>
        </p:nvSpPr>
        <p:spPr bwMode="auto">
          <a:xfrm>
            <a:off x="8699672" y="1281627"/>
            <a:ext cx="134684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200" b="0" i="0" u="none" strike="noStrike" kern="1200" cap="none" spc="0" normalizeH="0" baseline="0" noProof="0">
                <a:ln>
                  <a:noFill/>
                </a:ln>
                <a:solidFill>
                  <a:prstClr val="black"/>
                </a:solidFill>
                <a:effectLst/>
                <a:uLnTx/>
                <a:uFillTx/>
                <a:latin typeface="Arial" panose="020B0604020202020204" pitchFamily="34" charset="0"/>
                <a:ea typeface="+mn-ea"/>
                <a:cs typeface="+mn-cs"/>
              </a:rPr>
              <a:t>eutrophic</a:t>
            </a:r>
          </a:p>
        </p:txBody>
      </p:sp>
      <p:sp>
        <p:nvSpPr>
          <p:cNvPr id="15" name="Text Box 43">
            <a:extLst>
              <a:ext uri="{FF2B5EF4-FFF2-40B4-BE49-F238E27FC236}">
                <a16:creationId xmlns:a16="http://schemas.microsoft.com/office/drawing/2014/main" id="{136A1DA3-1954-421E-B283-0476F180C29B}"/>
              </a:ext>
            </a:extLst>
          </p:cNvPr>
          <p:cNvSpPr txBox="1">
            <a:spLocks noChangeArrowheads="1"/>
          </p:cNvSpPr>
          <p:nvPr/>
        </p:nvSpPr>
        <p:spPr bwMode="auto">
          <a:xfrm>
            <a:off x="7175672" y="1281627"/>
            <a:ext cx="162897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oligotrophic</a:t>
            </a:r>
          </a:p>
        </p:txBody>
      </p:sp>
      <p:pic>
        <p:nvPicPr>
          <p:cNvPr id="19" name="Picture 18">
            <a:extLst>
              <a:ext uri="{FF2B5EF4-FFF2-40B4-BE49-F238E27FC236}">
                <a16:creationId xmlns:a16="http://schemas.microsoft.com/office/drawing/2014/main" id="{38D40375-E70B-42AB-89F1-7E5B7AC088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20" y="787350"/>
            <a:ext cx="5760732" cy="6010668"/>
          </a:xfrm>
          <a:prstGeom prst="rect">
            <a:avLst/>
          </a:prstGeom>
        </p:spPr>
      </p:pic>
      <p:sp>
        <p:nvSpPr>
          <p:cNvPr id="22" name="Rectangle 7">
            <a:extLst>
              <a:ext uri="{FF2B5EF4-FFF2-40B4-BE49-F238E27FC236}">
                <a16:creationId xmlns:a16="http://schemas.microsoft.com/office/drawing/2014/main" id="{FECA6480-5341-457D-BA8C-5411A5BF7F09}"/>
              </a:ext>
            </a:extLst>
          </p:cNvPr>
          <p:cNvSpPr>
            <a:spLocks noChangeArrowheads="1"/>
          </p:cNvSpPr>
          <p:nvPr/>
        </p:nvSpPr>
        <p:spPr bwMode="auto">
          <a:xfrm>
            <a:off x="0" y="0"/>
            <a:ext cx="12192000" cy="1143000"/>
          </a:xfrm>
          <a:prstGeom prst="rect">
            <a:avLst/>
          </a:prstGeom>
          <a:solidFill>
            <a:srgbClr val="1F497D">
              <a:lumMod val="75000"/>
            </a:srgbClr>
          </a:solidFill>
          <a:ln>
            <a:noFill/>
          </a:ln>
          <a:effectLst/>
        </p:spPr>
        <p:txBody>
          <a:bodyPr anchor="ctr"/>
          <a:lstStyle/>
          <a:p>
            <a:pPr marL="228600" marR="0" lvl="0" indent="0" algn="l" defTabSz="914400" rtl="0" eaLnBrk="1" fontAlgn="auto" latinLnBrk="0" hangingPunct="1">
              <a:lnSpc>
                <a:spcPct val="100000"/>
              </a:lnSpc>
              <a:spcBef>
                <a:spcPts val="0"/>
              </a:spcBef>
              <a:spcAft>
                <a:spcPts val="0"/>
              </a:spcAft>
              <a:buClrTx/>
              <a:buSzTx/>
              <a:buFontTx/>
              <a:buNone/>
              <a:tabLst>
                <a:tab pos="5149850" algn="l"/>
              </a:tabLst>
              <a:defRPr/>
            </a:pPr>
            <a:r>
              <a:rPr kumimoji="0" lang="en-US" sz="2800" b="0" i="1" u="none" strike="noStrike" kern="0" cap="none" spc="0" normalizeH="0" baseline="0" noProof="0" dirty="0">
                <a:ln>
                  <a:noFill/>
                </a:ln>
                <a:solidFill>
                  <a:srgbClr val="FFFF00"/>
                </a:solidFill>
                <a:effectLst/>
                <a:uLnTx/>
                <a:uFillTx/>
                <a:latin typeface="Calibri" panose="020F0502020204030204"/>
                <a:ea typeface="+mn-ea"/>
                <a:cs typeface="+mn-cs"/>
              </a:rPr>
              <a:t>Oceanographic conditions during sampling cruises (spring 2006 and 2007)</a:t>
            </a:r>
          </a:p>
        </p:txBody>
      </p:sp>
      <p:sp>
        <p:nvSpPr>
          <p:cNvPr id="9" name="Rectangle 8">
            <a:extLst>
              <a:ext uri="{FF2B5EF4-FFF2-40B4-BE49-F238E27FC236}">
                <a16:creationId xmlns:a16="http://schemas.microsoft.com/office/drawing/2014/main" id="{CDD3002F-1E0C-4CAB-839F-B75E50A1D48B}"/>
              </a:ext>
            </a:extLst>
          </p:cNvPr>
          <p:cNvSpPr/>
          <p:nvPr/>
        </p:nvSpPr>
        <p:spPr>
          <a:xfrm>
            <a:off x="10249509" y="6497315"/>
            <a:ext cx="1787669" cy="307777"/>
          </a:xfrm>
          <a:prstGeom prst="rect">
            <a:avLst/>
          </a:prstGeom>
        </p:spPr>
        <p:txBody>
          <a:bodyPr wrap="none">
            <a:spAutoFit/>
          </a:bodyPr>
          <a:lstStyle/>
          <a:p>
            <a:pPr>
              <a:defRPr/>
            </a:pPr>
            <a:r>
              <a:rPr lang="en-US" sz="1400" dirty="0">
                <a:solidFill>
                  <a:srgbClr val="000000"/>
                </a:solidFill>
                <a:latin typeface="Arial" panose="020B0604020202020204" pitchFamily="34" charset="0"/>
                <a:cs typeface="Arial" panose="020B0604020202020204" pitchFamily="34" charset="0"/>
              </a:rPr>
              <a:t>Rykaczewski (2019)</a:t>
            </a:r>
            <a:endParaRPr lang="en-US" sz="1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941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http://barbeaulab.ucsd.edu/images/pod/pod_20070405b.jpg">
            <a:extLst>
              <a:ext uri="{FF2B5EF4-FFF2-40B4-BE49-F238E27FC236}">
                <a16:creationId xmlns:a16="http://schemas.microsoft.com/office/drawing/2014/main" id="{3D44BCD0-7131-425A-B994-DCE68776C65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514350" y="1320799"/>
            <a:ext cx="3919666" cy="522622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12" descr="filter_samples">
            <a:extLst>
              <a:ext uri="{FF2B5EF4-FFF2-40B4-BE49-F238E27FC236}">
                <a16:creationId xmlns:a16="http://schemas.microsoft.com/office/drawing/2014/main" id="{E6BFAD7E-A01E-42CC-B446-4641E371A7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682"/>
          <a:stretch>
            <a:fillRect/>
          </a:stretch>
        </p:blipFill>
        <p:spPr bwMode="auto">
          <a:xfrm>
            <a:off x="5078016" y="1095205"/>
            <a:ext cx="6549021" cy="15860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 name="Text Box 29">
            <a:extLst>
              <a:ext uri="{FF2B5EF4-FFF2-40B4-BE49-F238E27FC236}">
                <a16:creationId xmlns:a16="http://schemas.microsoft.com/office/drawing/2014/main" id="{8DE55A55-6202-470D-B0A6-570B5E3F30F7}"/>
              </a:ext>
            </a:extLst>
          </p:cNvPr>
          <p:cNvSpPr txBox="1">
            <a:spLocks noChangeArrowheads="1"/>
          </p:cNvSpPr>
          <p:nvPr/>
        </p:nvSpPr>
        <p:spPr bwMode="auto">
          <a:xfrm>
            <a:off x="9919937" y="2412243"/>
            <a:ext cx="1600200" cy="21272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 tIns="0" rIns="0" bIns="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dry-weight analysis</a:t>
            </a:r>
          </a:p>
        </p:txBody>
      </p:sp>
      <p:sp>
        <p:nvSpPr>
          <p:cNvPr id="22" name="Rectangle 7">
            <a:extLst>
              <a:ext uri="{FF2B5EF4-FFF2-40B4-BE49-F238E27FC236}">
                <a16:creationId xmlns:a16="http://schemas.microsoft.com/office/drawing/2014/main" id="{AA0271CF-3725-4FE5-9AE9-CF3B8895154F}"/>
              </a:ext>
            </a:extLst>
          </p:cNvPr>
          <p:cNvSpPr>
            <a:spLocks noChangeArrowheads="1"/>
          </p:cNvSpPr>
          <p:nvPr/>
        </p:nvSpPr>
        <p:spPr bwMode="auto">
          <a:xfrm>
            <a:off x="0" y="0"/>
            <a:ext cx="12192000" cy="1143000"/>
          </a:xfrm>
          <a:prstGeom prst="rect">
            <a:avLst/>
          </a:prstGeom>
          <a:solidFill>
            <a:srgbClr val="1F497D">
              <a:lumMod val="75000"/>
            </a:srgbClr>
          </a:solidFill>
          <a:ln>
            <a:noFill/>
          </a:ln>
          <a:effectLst/>
        </p:spPr>
        <p:txBody>
          <a:bodyPr anchor="ctr"/>
          <a:lstStyle/>
          <a:p>
            <a:pPr marL="228600" marR="0" lvl="0" indent="0" algn="l" defTabSz="914400" rtl="0" eaLnBrk="1" fontAlgn="auto" latinLnBrk="0" hangingPunct="1">
              <a:lnSpc>
                <a:spcPct val="100000"/>
              </a:lnSpc>
              <a:spcBef>
                <a:spcPts val="0"/>
              </a:spcBef>
              <a:spcAft>
                <a:spcPts val="0"/>
              </a:spcAft>
              <a:buClrTx/>
              <a:buSzTx/>
              <a:buFontTx/>
              <a:buNone/>
              <a:tabLst>
                <a:tab pos="5149850" algn="l"/>
              </a:tabLst>
              <a:defRPr/>
            </a:pPr>
            <a:r>
              <a:rPr kumimoji="0" lang="en-US" sz="2800" b="0" i="1" u="none" strike="noStrike" kern="0" cap="none" spc="0" normalizeH="0" baseline="0" noProof="0" dirty="0">
                <a:ln>
                  <a:noFill/>
                </a:ln>
                <a:solidFill>
                  <a:srgbClr val="FFFF00"/>
                </a:solidFill>
                <a:effectLst/>
                <a:uLnTx/>
                <a:uFillTx/>
                <a:latin typeface="Calibri" panose="020F0502020204030204"/>
                <a:ea typeface="+mn-ea"/>
                <a:cs typeface="+mn-cs"/>
              </a:rPr>
              <a:t>Oceanographic conditions during sampling cruises (spring 2006 and 2007)</a:t>
            </a:r>
          </a:p>
        </p:txBody>
      </p:sp>
      <p:pic>
        <p:nvPicPr>
          <p:cNvPr id="1026" name="Picture 2" descr="Related image">
            <a:extLst>
              <a:ext uri="{FF2B5EF4-FFF2-40B4-BE49-F238E27FC236}">
                <a16:creationId xmlns:a16="http://schemas.microsoft.com/office/drawing/2014/main" id="{8118EC26-19F8-4E5B-B643-222EB95D7B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9044" y="2681296"/>
            <a:ext cx="5178139" cy="3883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23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http://barbeaulab.ucsd.edu/images/pod/pod_20070405b.jpg">
            <a:extLst>
              <a:ext uri="{FF2B5EF4-FFF2-40B4-BE49-F238E27FC236}">
                <a16:creationId xmlns:a16="http://schemas.microsoft.com/office/drawing/2014/main" id="{3D44BCD0-7131-425A-B994-DCE68776C65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514350" y="1320799"/>
            <a:ext cx="3919666" cy="522622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12" descr="filter_samples">
            <a:extLst>
              <a:ext uri="{FF2B5EF4-FFF2-40B4-BE49-F238E27FC236}">
                <a16:creationId xmlns:a16="http://schemas.microsoft.com/office/drawing/2014/main" id="{E6BFAD7E-A01E-42CC-B446-4641E371A7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682"/>
          <a:stretch>
            <a:fillRect/>
          </a:stretch>
        </p:blipFill>
        <p:spPr bwMode="auto">
          <a:xfrm>
            <a:off x="5078016" y="1095205"/>
            <a:ext cx="6549021" cy="15860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Picture 13">
            <a:extLst>
              <a:ext uri="{FF2B5EF4-FFF2-40B4-BE49-F238E27FC236}">
                <a16:creationId xmlns:a16="http://schemas.microsoft.com/office/drawing/2014/main" id="{DE5E69A2-E7BD-412E-B131-7A869E8D55D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8088" y="2695357"/>
            <a:ext cx="6233696" cy="209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0">
            <a:extLst>
              <a:ext uri="{FF2B5EF4-FFF2-40B4-BE49-F238E27FC236}">
                <a16:creationId xmlns:a16="http://schemas.microsoft.com/office/drawing/2014/main" id="{4590D1FE-53C9-4C79-8B72-8EA1445935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0081" b="4016"/>
          <a:stretch>
            <a:fillRect/>
          </a:stretch>
        </p:blipFill>
        <p:spPr bwMode="auto">
          <a:xfrm>
            <a:off x="5235965" y="4901801"/>
            <a:ext cx="2873724" cy="1630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1">
            <a:extLst>
              <a:ext uri="{FF2B5EF4-FFF2-40B4-BE49-F238E27FC236}">
                <a16:creationId xmlns:a16="http://schemas.microsoft.com/office/drawing/2014/main" id="{732AA312-333A-42EB-AE03-2F2ADCD4A5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1330" r="6400" b="5333"/>
          <a:stretch>
            <a:fillRect/>
          </a:stretch>
        </p:blipFill>
        <p:spPr bwMode="auto">
          <a:xfrm>
            <a:off x="10080504" y="4927247"/>
            <a:ext cx="1411280" cy="1675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2">
            <a:extLst>
              <a:ext uri="{FF2B5EF4-FFF2-40B4-BE49-F238E27FC236}">
                <a16:creationId xmlns:a16="http://schemas.microsoft.com/office/drawing/2014/main" id="{66CEA07B-9061-4EDE-8FF2-4CF7307420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15997" b="6856"/>
          <a:stretch>
            <a:fillRect/>
          </a:stretch>
        </p:blipFill>
        <p:spPr bwMode="auto">
          <a:xfrm>
            <a:off x="8307380" y="4929379"/>
            <a:ext cx="1575433" cy="1673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 Box 29">
            <a:extLst>
              <a:ext uri="{FF2B5EF4-FFF2-40B4-BE49-F238E27FC236}">
                <a16:creationId xmlns:a16="http://schemas.microsoft.com/office/drawing/2014/main" id="{8DE55A55-6202-470D-B0A6-570B5E3F30F7}"/>
              </a:ext>
            </a:extLst>
          </p:cNvPr>
          <p:cNvSpPr txBox="1">
            <a:spLocks noChangeArrowheads="1"/>
          </p:cNvSpPr>
          <p:nvPr/>
        </p:nvSpPr>
        <p:spPr bwMode="auto">
          <a:xfrm>
            <a:off x="9919937" y="2412243"/>
            <a:ext cx="1600200" cy="21272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 tIns="0" rIns="0" bIns="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dry-weight analysis</a:t>
            </a:r>
          </a:p>
        </p:txBody>
      </p:sp>
      <p:sp>
        <p:nvSpPr>
          <p:cNvPr id="18" name="Text Box 30">
            <a:extLst>
              <a:ext uri="{FF2B5EF4-FFF2-40B4-BE49-F238E27FC236}">
                <a16:creationId xmlns:a16="http://schemas.microsoft.com/office/drawing/2014/main" id="{7A1799CB-7D59-419D-98EA-DB906BBF4E13}"/>
              </a:ext>
            </a:extLst>
          </p:cNvPr>
          <p:cNvSpPr txBox="1">
            <a:spLocks noChangeArrowheads="1"/>
          </p:cNvSpPr>
          <p:nvPr/>
        </p:nvSpPr>
        <p:spPr bwMode="auto">
          <a:xfrm>
            <a:off x="10136910" y="4555940"/>
            <a:ext cx="1371600" cy="21272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0" cap="none" spc="0" normalizeH="0" baseline="0" noProof="0" dirty="0" err="1">
                <a:ln>
                  <a:noFill/>
                </a:ln>
                <a:solidFill>
                  <a:srgbClr val="000000"/>
                </a:solidFill>
                <a:effectLst/>
                <a:uLnTx/>
                <a:uFillTx/>
                <a:latin typeface="Arial" panose="020B0604020202020204" pitchFamily="34" charset="0"/>
                <a:ea typeface="+mn-ea"/>
                <a:cs typeface="+mn-cs"/>
              </a:rPr>
              <a:t>Zooscan</a:t>
            </a:r>
            <a:r>
              <a:rPr kumimoji="0" lang="en-US" altLang="en-US" sz="14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 analysis</a:t>
            </a:r>
          </a:p>
        </p:txBody>
      </p:sp>
      <p:sp>
        <p:nvSpPr>
          <p:cNvPr id="19" name="Line 26">
            <a:extLst>
              <a:ext uri="{FF2B5EF4-FFF2-40B4-BE49-F238E27FC236}">
                <a16:creationId xmlns:a16="http://schemas.microsoft.com/office/drawing/2014/main" id="{6736C9C2-56F4-42F4-A69D-699FE89D0E7E}"/>
              </a:ext>
            </a:extLst>
          </p:cNvPr>
          <p:cNvSpPr>
            <a:spLocks noChangeShapeType="1"/>
          </p:cNvSpPr>
          <p:nvPr/>
        </p:nvSpPr>
        <p:spPr bwMode="auto">
          <a:xfrm flipV="1">
            <a:off x="5823948" y="5152333"/>
            <a:ext cx="1823134" cy="444210"/>
          </a:xfrm>
          <a:prstGeom prst="line">
            <a:avLst/>
          </a:prstGeom>
          <a:noFill/>
          <a:ln w="952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a:endParaRPr>
          </a:p>
        </p:txBody>
      </p:sp>
      <p:sp>
        <p:nvSpPr>
          <p:cNvPr id="20" name="Freeform 27">
            <a:extLst>
              <a:ext uri="{FF2B5EF4-FFF2-40B4-BE49-F238E27FC236}">
                <a16:creationId xmlns:a16="http://schemas.microsoft.com/office/drawing/2014/main" id="{E3122919-2977-468F-800A-416658320B97}"/>
              </a:ext>
            </a:extLst>
          </p:cNvPr>
          <p:cNvSpPr>
            <a:spLocks/>
          </p:cNvSpPr>
          <p:nvPr/>
        </p:nvSpPr>
        <p:spPr bwMode="auto">
          <a:xfrm>
            <a:off x="6926359" y="5076133"/>
            <a:ext cx="120649" cy="555262"/>
          </a:xfrm>
          <a:custGeom>
            <a:avLst/>
            <a:gdLst>
              <a:gd name="T0" fmla="*/ 0 w 54"/>
              <a:gd name="T1" fmla="*/ 0 h 240"/>
              <a:gd name="T2" fmla="*/ 2147483647 w 54"/>
              <a:gd name="T3" fmla="*/ 2147483647 h 240"/>
              <a:gd name="T4" fmla="*/ 0 60000 65536"/>
              <a:gd name="T5" fmla="*/ 0 60000 65536"/>
            </a:gdLst>
            <a:ahLst/>
            <a:cxnLst>
              <a:cxn ang="T4">
                <a:pos x="T0" y="T1"/>
              </a:cxn>
              <a:cxn ang="T5">
                <a:pos x="T2" y="T3"/>
              </a:cxn>
            </a:cxnLst>
            <a:rect l="0" t="0" r="r" b="b"/>
            <a:pathLst>
              <a:path w="54" h="240">
                <a:moveTo>
                  <a:pt x="0" y="0"/>
                </a:moveTo>
                <a:lnTo>
                  <a:pt x="54" y="240"/>
                </a:lnTo>
              </a:path>
            </a:pathLst>
          </a:custGeom>
          <a:noFill/>
          <a:ln w="9525">
            <a:solidFill>
              <a:srgbClr val="FF0000"/>
            </a:solidFill>
            <a:round/>
            <a:headEnd type="triangl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a:endParaRPr>
          </a:p>
        </p:txBody>
      </p:sp>
      <p:sp>
        <p:nvSpPr>
          <p:cNvPr id="21" name="Oval 28">
            <a:extLst>
              <a:ext uri="{FF2B5EF4-FFF2-40B4-BE49-F238E27FC236}">
                <a16:creationId xmlns:a16="http://schemas.microsoft.com/office/drawing/2014/main" id="{E8FD06BA-13D4-4E12-8B43-4013C98B916E}"/>
              </a:ext>
            </a:extLst>
          </p:cNvPr>
          <p:cNvSpPr>
            <a:spLocks noChangeArrowheads="1"/>
          </p:cNvSpPr>
          <p:nvPr/>
        </p:nvSpPr>
        <p:spPr bwMode="auto">
          <a:xfrm rot="-807521">
            <a:off x="5851474" y="5143090"/>
            <a:ext cx="1823134" cy="555262"/>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2" name="Rectangle 7">
            <a:extLst>
              <a:ext uri="{FF2B5EF4-FFF2-40B4-BE49-F238E27FC236}">
                <a16:creationId xmlns:a16="http://schemas.microsoft.com/office/drawing/2014/main" id="{AA0271CF-3725-4FE5-9AE9-CF3B8895154F}"/>
              </a:ext>
            </a:extLst>
          </p:cNvPr>
          <p:cNvSpPr>
            <a:spLocks noChangeArrowheads="1"/>
          </p:cNvSpPr>
          <p:nvPr/>
        </p:nvSpPr>
        <p:spPr bwMode="auto">
          <a:xfrm>
            <a:off x="0" y="0"/>
            <a:ext cx="12192000" cy="1143000"/>
          </a:xfrm>
          <a:prstGeom prst="rect">
            <a:avLst/>
          </a:prstGeom>
          <a:solidFill>
            <a:srgbClr val="1F497D">
              <a:lumMod val="75000"/>
            </a:srgbClr>
          </a:solidFill>
          <a:ln>
            <a:noFill/>
          </a:ln>
          <a:effectLst/>
        </p:spPr>
        <p:txBody>
          <a:bodyPr anchor="ctr"/>
          <a:lstStyle/>
          <a:p>
            <a:pPr marL="228600" marR="0" lvl="0" indent="0" algn="l" defTabSz="914400" rtl="0" eaLnBrk="1" fontAlgn="auto" latinLnBrk="0" hangingPunct="1">
              <a:lnSpc>
                <a:spcPct val="100000"/>
              </a:lnSpc>
              <a:spcBef>
                <a:spcPts val="0"/>
              </a:spcBef>
              <a:spcAft>
                <a:spcPts val="0"/>
              </a:spcAft>
              <a:buClrTx/>
              <a:buSzTx/>
              <a:buFontTx/>
              <a:buNone/>
              <a:tabLst>
                <a:tab pos="5149850" algn="l"/>
              </a:tabLst>
              <a:defRPr/>
            </a:pPr>
            <a:r>
              <a:rPr kumimoji="0" lang="en-US" sz="2800" b="0" i="1" u="none" strike="noStrike" kern="0" cap="none" spc="0" normalizeH="0" baseline="0" noProof="0" dirty="0">
                <a:ln>
                  <a:noFill/>
                </a:ln>
                <a:solidFill>
                  <a:srgbClr val="FFFF00"/>
                </a:solidFill>
                <a:effectLst/>
                <a:uLnTx/>
                <a:uFillTx/>
                <a:latin typeface="Calibri" panose="020F0502020204030204"/>
                <a:ea typeface="+mn-ea"/>
                <a:cs typeface="+mn-cs"/>
              </a:rPr>
              <a:t>Oceanographic conditions during sampling cruises (spring 2006 and 2007)</a:t>
            </a:r>
          </a:p>
        </p:txBody>
      </p:sp>
    </p:spTree>
    <p:extLst>
      <p:ext uri="{BB962C8B-B14F-4D97-AF65-F5344CB8AC3E}">
        <p14:creationId xmlns:p14="http://schemas.microsoft.com/office/powerpoint/2010/main" val="38892175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typical_spectrum2 [Converted]">
            <a:extLst>
              <a:ext uri="{FF2B5EF4-FFF2-40B4-BE49-F238E27FC236}">
                <a16:creationId xmlns:a16="http://schemas.microsoft.com/office/drawing/2014/main" id="{BD9924AE-C697-4819-9E01-100F805015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50888" y="965886"/>
            <a:ext cx="3973512"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12">
            <a:extLst>
              <a:ext uri="{FF2B5EF4-FFF2-40B4-BE49-F238E27FC236}">
                <a16:creationId xmlns:a16="http://schemas.microsoft.com/office/drawing/2014/main" id="{259D3F68-A473-486F-8D25-975A5B67A4BA}"/>
              </a:ext>
            </a:extLst>
          </p:cNvPr>
          <p:cNvSpPr>
            <a:spLocks noChangeArrowheads="1"/>
          </p:cNvSpPr>
          <p:nvPr/>
        </p:nvSpPr>
        <p:spPr bwMode="auto">
          <a:xfrm>
            <a:off x="2951163" y="1327836"/>
            <a:ext cx="457200" cy="182563"/>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14">
            <a:extLst>
              <a:ext uri="{FF2B5EF4-FFF2-40B4-BE49-F238E27FC236}">
                <a16:creationId xmlns:a16="http://schemas.microsoft.com/office/drawing/2014/main" id="{A8C70870-B80F-4261-89D5-907D7DE88129}"/>
              </a:ext>
            </a:extLst>
          </p:cNvPr>
          <p:cNvSpPr>
            <a:spLocks noChangeArrowheads="1"/>
          </p:cNvSpPr>
          <p:nvPr/>
        </p:nvSpPr>
        <p:spPr bwMode="auto">
          <a:xfrm>
            <a:off x="2328863" y="3956736"/>
            <a:ext cx="457200" cy="182563"/>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 Box 21">
            <a:extLst>
              <a:ext uri="{FF2B5EF4-FFF2-40B4-BE49-F238E27FC236}">
                <a16:creationId xmlns:a16="http://schemas.microsoft.com/office/drawing/2014/main" id="{3CBD6387-CBDE-415E-83E9-57879C4860B5}"/>
              </a:ext>
            </a:extLst>
          </p:cNvPr>
          <p:cNvSpPr txBox="1">
            <a:spLocks noChangeArrowheads="1"/>
          </p:cNvSpPr>
          <p:nvPr/>
        </p:nvSpPr>
        <p:spPr bwMode="auto">
          <a:xfrm>
            <a:off x="609600" y="4852086"/>
            <a:ext cx="41910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a:t>
            </a:r>
            <a:r>
              <a:rPr kumimoji="0" lang="en-US" altLang="en-US" sz="2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a:t>
            </a:r>
            <a:r>
              <a:rPr kumimoji="0" lang="en-US" alt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2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negative</a:t>
            </a: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slope indicates a greater contribution of </a:t>
            </a:r>
            <a:r>
              <a:rPr kumimoji="0" lang="en-US" altLang="en-US" sz="2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small</a:t>
            </a: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individuals relative to larger individuals.</a:t>
            </a:r>
          </a:p>
        </p:txBody>
      </p:sp>
      <p:pic>
        <p:nvPicPr>
          <p:cNvPr id="8" name="Picture 8" descr="phytopl3 [Converted]">
            <a:extLst>
              <a:ext uri="{FF2B5EF4-FFF2-40B4-BE49-F238E27FC236}">
                <a16:creationId xmlns:a16="http://schemas.microsoft.com/office/drawing/2014/main" id="{E5ABDECD-E654-4A88-A5C2-2B170B90067F}"/>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t="7867" r="12677"/>
          <a:stretch>
            <a:fillRect/>
          </a:stretch>
        </p:blipFill>
        <p:spPr>
          <a:xfrm>
            <a:off x="5609968" y="1525345"/>
            <a:ext cx="5972432" cy="509612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Rectangle 15">
            <a:extLst>
              <a:ext uri="{FF2B5EF4-FFF2-40B4-BE49-F238E27FC236}">
                <a16:creationId xmlns:a16="http://schemas.microsoft.com/office/drawing/2014/main" id="{6F5F6319-1CC9-4024-8FAA-572BFF60162A}"/>
              </a:ext>
            </a:extLst>
          </p:cNvPr>
          <p:cNvSpPr>
            <a:spLocks noChangeArrowheads="1"/>
          </p:cNvSpPr>
          <p:nvPr/>
        </p:nvSpPr>
        <p:spPr bwMode="auto">
          <a:xfrm>
            <a:off x="9748305" y="1605421"/>
            <a:ext cx="1706409" cy="4447330"/>
          </a:xfrm>
          <a:prstGeom prst="rect">
            <a:avLst/>
          </a:prstGeom>
          <a:noFill/>
          <a:ln w="381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ectangle 16">
            <a:extLst>
              <a:ext uri="{FF2B5EF4-FFF2-40B4-BE49-F238E27FC236}">
                <a16:creationId xmlns:a16="http://schemas.microsoft.com/office/drawing/2014/main" id="{0AA4C387-9B2F-43AE-A031-5439302736A4}"/>
              </a:ext>
            </a:extLst>
          </p:cNvPr>
          <p:cNvSpPr>
            <a:spLocks noChangeArrowheads="1"/>
          </p:cNvSpPr>
          <p:nvPr/>
        </p:nvSpPr>
        <p:spPr bwMode="auto">
          <a:xfrm>
            <a:off x="6652055" y="1605421"/>
            <a:ext cx="3071536" cy="444733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7">
            <a:extLst>
              <a:ext uri="{FF2B5EF4-FFF2-40B4-BE49-F238E27FC236}">
                <a16:creationId xmlns:a16="http://schemas.microsoft.com/office/drawing/2014/main" id="{5671D016-BF5E-4E98-87ED-84AB3BAE9270}"/>
              </a:ext>
            </a:extLst>
          </p:cNvPr>
          <p:cNvSpPr>
            <a:spLocks noChangeArrowheads="1"/>
          </p:cNvSpPr>
          <p:nvPr/>
        </p:nvSpPr>
        <p:spPr bwMode="auto">
          <a:xfrm>
            <a:off x="0" y="0"/>
            <a:ext cx="12192000" cy="1143000"/>
          </a:xfrm>
          <a:prstGeom prst="rect">
            <a:avLst/>
          </a:prstGeom>
          <a:solidFill>
            <a:srgbClr val="1F497D">
              <a:lumMod val="75000"/>
            </a:srgbClr>
          </a:solidFill>
          <a:ln>
            <a:noFill/>
          </a:ln>
          <a:effectLst/>
        </p:spPr>
        <p:txBody>
          <a:bodyPr anchor="ctr"/>
          <a:lstStyle/>
          <a:p>
            <a:pPr marL="228600" marR="0" lvl="0" indent="0" algn="l" defTabSz="914400" rtl="0" eaLnBrk="1" fontAlgn="auto" latinLnBrk="0" hangingPunct="1">
              <a:lnSpc>
                <a:spcPct val="100000"/>
              </a:lnSpc>
              <a:spcBef>
                <a:spcPts val="0"/>
              </a:spcBef>
              <a:spcAft>
                <a:spcPts val="0"/>
              </a:spcAft>
              <a:buClrTx/>
              <a:buSzTx/>
              <a:buFontTx/>
              <a:buNone/>
              <a:tabLst>
                <a:tab pos="5149850" algn="l"/>
              </a:tabLst>
              <a:defRPr/>
            </a:pPr>
            <a:r>
              <a:rPr kumimoji="0" lang="en-US" sz="2800" b="0" i="1" u="none" strike="noStrike" kern="0" cap="none" spc="0" normalizeH="0" baseline="0" noProof="0" dirty="0">
                <a:ln>
                  <a:noFill/>
                </a:ln>
                <a:solidFill>
                  <a:srgbClr val="FFFF00"/>
                </a:solidFill>
                <a:effectLst/>
                <a:uLnTx/>
                <a:uFillTx/>
                <a:latin typeface="Calibri" panose="020F0502020204030204"/>
                <a:ea typeface="+mn-ea"/>
                <a:cs typeface="+mn-cs"/>
              </a:rPr>
              <a:t>Phytoplankter sizes</a:t>
            </a:r>
          </a:p>
        </p:txBody>
      </p:sp>
      <p:sp>
        <p:nvSpPr>
          <p:cNvPr id="12" name="Rectangle 11">
            <a:extLst>
              <a:ext uri="{FF2B5EF4-FFF2-40B4-BE49-F238E27FC236}">
                <a16:creationId xmlns:a16="http://schemas.microsoft.com/office/drawing/2014/main" id="{C055BFF6-9A88-449A-860F-452204DB5797}"/>
              </a:ext>
            </a:extLst>
          </p:cNvPr>
          <p:cNvSpPr/>
          <p:nvPr/>
        </p:nvSpPr>
        <p:spPr>
          <a:xfrm>
            <a:off x="6524369" y="1242691"/>
            <a:ext cx="2710999"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Phytoplankter sizes:</a:t>
            </a:r>
          </a:p>
        </p:txBody>
      </p:sp>
      <p:sp>
        <p:nvSpPr>
          <p:cNvPr id="13" name="Rectangle 12">
            <a:extLst>
              <a:ext uri="{FF2B5EF4-FFF2-40B4-BE49-F238E27FC236}">
                <a16:creationId xmlns:a16="http://schemas.microsoft.com/office/drawing/2014/main" id="{04F78F4E-69C5-4F4B-82B1-F9B80A02A09F}"/>
              </a:ext>
            </a:extLst>
          </p:cNvPr>
          <p:cNvSpPr/>
          <p:nvPr/>
        </p:nvSpPr>
        <p:spPr>
          <a:xfrm>
            <a:off x="10249509" y="6497315"/>
            <a:ext cx="1787669" cy="307777"/>
          </a:xfrm>
          <a:prstGeom prst="rect">
            <a:avLst/>
          </a:prstGeom>
        </p:spPr>
        <p:txBody>
          <a:bodyPr wrap="none">
            <a:spAutoFit/>
          </a:bodyPr>
          <a:lstStyle/>
          <a:p>
            <a:pPr>
              <a:defRPr/>
            </a:pPr>
            <a:r>
              <a:rPr lang="en-US" sz="1400" dirty="0">
                <a:solidFill>
                  <a:srgbClr val="000000"/>
                </a:solidFill>
                <a:latin typeface="Arial" panose="020B0604020202020204" pitchFamily="34" charset="0"/>
                <a:cs typeface="Arial" panose="020B0604020202020204" pitchFamily="34" charset="0"/>
              </a:rPr>
              <a:t>Rykaczewski (2019)</a:t>
            </a:r>
            <a:endParaRPr lang="en-US" sz="1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8384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zoopl2 [Converted]">
            <a:extLst>
              <a:ext uri="{FF2B5EF4-FFF2-40B4-BE49-F238E27FC236}">
                <a16:creationId xmlns:a16="http://schemas.microsoft.com/office/drawing/2014/main" id="{E541E188-B1BF-44D5-85F3-A88A24B9E7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54" t="-580" r="-1756"/>
          <a:stretch>
            <a:fillRect/>
          </a:stretch>
        </p:blipFill>
        <p:spPr bwMode="auto">
          <a:xfrm>
            <a:off x="5649299" y="1510399"/>
            <a:ext cx="5970172" cy="5039742"/>
          </a:xfrm>
          <a:prstGeom prst="rect">
            <a:avLst/>
          </a:prstGeom>
          <a:solidFill>
            <a:srgbClr val="FF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6" descr="typical_spectrum2 [Converted]">
            <a:extLst>
              <a:ext uri="{FF2B5EF4-FFF2-40B4-BE49-F238E27FC236}">
                <a16:creationId xmlns:a16="http://schemas.microsoft.com/office/drawing/2014/main" id="{BD9924AE-C697-4819-9E01-100F805015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50888" y="965886"/>
            <a:ext cx="3973512"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12">
            <a:extLst>
              <a:ext uri="{FF2B5EF4-FFF2-40B4-BE49-F238E27FC236}">
                <a16:creationId xmlns:a16="http://schemas.microsoft.com/office/drawing/2014/main" id="{259D3F68-A473-486F-8D25-975A5B67A4BA}"/>
              </a:ext>
            </a:extLst>
          </p:cNvPr>
          <p:cNvSpPr>
            <a:spLocks noChangeArrowheads="1"/>
          </p:cNvSpPr>
          <p:nvPr/>
        </p:nvSpPr>
        <p:spPr bwMode="auto">
          <a:xfrm>
            <a:off x="2951163" y="1327836"/>
            <a:ext cx="457200" cy="182563"/>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14">
            <a:extLst>
              <a:ext uri="{FF2B5EF4-FFF2-40B4-BE49-F238E27FC236}">
                <a16:creationId xmlns:a16="http://schemas.microsoft.com/office/drawing/2014/main" id="{A8C70870-B80F-4261-89D5-907D7DE88129}"/>
              </a:ext>
            </a:extLst>
          </p:cNvPr>
          <p:cNvSpPr>
            <a:spLocks noChangeArrowheads="1"/>
          </p:cNvSpPr>
          <p:nvPr/>
        </p:nvSpPr>
        <p:spPr bwMode="auto">
          <a:xfrm>
            <a:off x="2328863" y="3956736"/>
            <a:ext cx="457200" cy="182563"/>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 Box 21">
            <a:extLst>
              <a:ext uri="{FF2B5EF4-FFF2-40B4-BE49-F238E27FC236}">
                <a16:creationId xmlns:a16="http://schemas.microsoft.com/office/drawing/2014/main" id="{3CBD6387-CBDE-415E-83E9-57879C4860B5}"/>
              </a:ext>
            </a:extLst>
          </p:cNvPr>
          <p:cNvSpPr txBox="1">
            <a:spLocks noChangeArrowheads="1"/>
          </p:cNvSpPr>
          <p:nvPr/>
        </p:nvSpPr>
        <p:spPr bwMode="auto">
          <a:xfrm>
            <a:off x="609600" y="4852086"/>
            <a:ext cx="41910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a:t>
            </a:r>
            <a:r>
              <a:rPr kumimoji="0" lang="en-US" altLang="en-US" sz="2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a:t>
            </a:r>
            <a:r>
              <a:rPr kumimoji="0" lang="en-US" alt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2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negative</a:t>
            </a: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slope indicates a greater contribution of </a:t>
            </a:r>
            <a:r>
              <a:rPr kumimoji="0" lang="en-US" altLang="en-US" sz="2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small</a:t>
            </a: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individuals relative to larger individuals.</a:t>
            </a:r>
          </a:p>
        </p:txBody>
      </p:sp>
      <p:sp>
        <p:nvSpPr>
          <p:cNvPr id="9" name="Rectangle 15">
            <a:extLst>
              <a:ext uri="{FF2B5EF4-FFF2-40B4-BE49-F238E27FC236}">
                <a16:creationId xmlns:a16="http://schemas.microsoft.com/office/drawing/2014/main" id="{6F5F6319-1CC9-4024-8FAA-572BFF60162A}"/>
              </a:ext>
            </a:extLst>
          </p:cNvPr>
          <p:cNvSpPr>
            <a:spLocks noChangeArrowheads="1"/>
          </p:cNvSpPr>
          <p:nvPr/>
        </p:nvSpPr>
        <p:spPr bwMode="auto">
          <a:xfrm>
            <a:off x="9748305" y="1605421"/>
            <a:ext cx="1706409" cy="4447330"/>
          </a:xfrm>
          <a:prstGeom prst="rect">
            <a:avLst/>
          </a:prstGeom>
          <a:noFill/>
          <a:ln w="381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ectangle 16">
            <a:extLst>
              <a:ext uri="{FF2B5EF4-FFF2-40B4-BE49-F238E27FC236}">
                <a16:creationId xmlns:a16="http://schemas.microsoft.com/office/drawing/2014/main" id="{0AA4C387-9B2F-43AE-A031-5439302736A4}"/>
              </a:ext>
            </a:extLst>
          </p:cNvPr>
          <p:cNvSpPr>
            <a:spLocks noChangeArrowheads="1"/>
          </p:cNvSpPr>
          <p:nvPr/>
        </p:nvSpPr>
        <p:spPr bwMode="auto">
          <a:xfrm>
            <a:off x="6652055" y="1605421"/>
            <a:ext cx="3071536" cy="444733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Rectangle 7">
            <a:extLst>
              <a:ext uri="{FF2B5EF4-FFF2-40B4-BE49-F238E27FC236}">
                <a16:creationId xmlns:a16="http://schemas.microsoft.com/office/drawing/2014/main" id="{54A7BEC3-9079-4AA6-92F2-CA1C1A5E22AC}"/>
              </a:ext>
            </a:extLst>
          </p:cNvPr>
          <p:cNvSpPr>
            <a:spLocks noChangeArrowheads="1"/>
          </p:cNvSpPr>
          <p:nvPr/>
        </p:nvSpPr>
        <p:spPr bwMode="auto">
          <a:xfrm>
            <a:off x="0" y="0"/>
            <a:ext cx="12192000" cy="1143000"/>
          </a:xfrm>
          <a:prstGeom prst="rect">
            <a:avLst/>
          </a:prstGeom>
          <a:solidFill>
            <a:srgbClr val="1F497D">
              <a:lumMod val="75000"/>
            </a:srgbClr>
          </a:solidFill>
          <a:ln>
            <a:noFill/>
          </a:ln>
          <a:effectLst/>
        </p:spPr>
        <p:txBody>
          <a:bodyPr anchor="ctr"/>
          <a:lstStyle/>
          <a:p>
            <a:pPr marL="228600" marR="0" lvl="0" indent="0" algn="l" defTabSz="914400" rtl="0" eaLnBrk="1" fontAlgn="auto" latinLnBrk="0" hangingPunct="1">
              <a:lnSpc>
                <a:spcPct val="100000"/>
              </a:lnSpc>
              <a:spcBef>
                <a:spcPts val="0"/>
              </a:spcBef>
              <a:spcAft>
                <a:spcPts val="0"/>
              </a:spcAft>
              <a:buClrTx/>
              <a:buSzTx/>
              <a:buFontTx/>
              <a:buNone/>
              <a:tabLst>
                <a:tab pos="5149850" algn="l"/>
              </a:tabLst>
              <a:defRPr/>
            </a:pPr>
            <a:r>
              <a:rPr kumimoji="0" lang="en-US" sz="2800" b="0" i="1" u="none" strike="noStrike" kern="0" cap="none" spc="0" normalizeH="0" baseline="0" noProof="0" dirty="0">
                <a:ln>
                  <a:noFill/>
                </a:ln>
                <a:solidFill>
                  <a:srgbClr val="FFFF00"/>
                </a:solidFill>
                <a:effectLst/>
                <a:uLnTx/>
                <a:uFillTx/>
                <a:latin typeface="Calibri" panose="020F0502020204030204"/>
                <a:ea typeface="+mn-ea"/>
                <a:cs typeface="+mn-cs"/>
              </a:rPr>
              <a:t>Zooplankter sizes</a:t>
            </a:r>
          </a:p>
        </p:txBody>
      </p:sp>
      <p:sp>
        <p:nvSpPr>
          <p:cNvPr id="15" name="Rectangle 14">
            <a:extLst>
              <a:ext uri="{FF2B5EF4-FFF2-40B4-BE49-F238E27FC236}">
                <a16:creationId xmlns:a16="http://schemas.microsoft.com/office/drawing/2014/main" id="{773C6C41-4858-4BA5-B3D3-18136835B268}"/>
              </a:ext>
            </a:extLst>
          </p:cNvPr>
          <p:cNvSpPr/>
          <p:nvPr/>
        </p:nvSpPr>
        <p:spPr>
          <a:xfrm>
            <a:off x="6524369" y="1242691"/>
            <a:ext cx="2476960"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Zooplankter sizes:</a:t>
            </a:r>
          </a:p>
        </p:txBody>
      </p:sp>
      <p:sp>
        <p:nvSpPr>
          <p:cNvPr id="11" name="Rectangle 10">
            <a:extLst>
              <a:ext uri="{FF2B5EF4-FFF2-40B4-BE49-F238E27FC236}">
                <a16:creationId xmlns:a16="http://schemas.microsoft.com/office/drawing/2014/main" id="{38AA4E10-7219-4FF1-8984-D20CA977B857}"/>
              </a:ext>
            </a:extLst>
          </p:cNvPr>
          <p:cNvSpPr/>
          <p:nvPr/>
        </p:nvSpPr>
        <p:spPr>
          <a:xfrm>
            <a:off x="10249509" y="6497315"/>
            <a:ext cx="1787669" cy="307777"/>
          </a:xfrm>
          <a:prstGeom prst="rect">
            <a:avLst/>
          </a:prstGeom>
        </p:spPr>
        <p:txBody>
          <a:bodyPr wrap="none">
            <a:spAutoFit/>
          </a:bodyPr>
          <a:lstStyle/>
          <a:p>
            <a:pPr>
              <a:defRPr/>
            </a:pPr>
            <a:r>
              <a:rPr lang="en-US" sz="1400" dirty="0">
                <a:solidFill>
                  <a:srgbClr val="000000"/>
                </a:solidFill>
                <a:latin typeface="Arial" panose="020B0604020202020204" pitchFamily="34" charset="0"/>
                <a:cs typeface="Arial" panose="020B0604020202020204" pitchFamily="34" charset="0"/>
              </a:rPr>
              <a:t>Rykaczewski (2019)</a:t>
            </a:r>
            <a:endParaRPr lang="en-US" sz="1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22022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3477" name="Picture 5" descr="phyto_zoop_comp3 [Converted]">
            <a:extLst>
              <a:ext uri="{FF2B5EF4-FFF2-40B4-BE49-F238E27FC236}">
                <a16:creationId xmlns:a16="http://schemas.microsoft.com/office/drawing/2014/main" id="{92B39087-69D5-4E66-8081-9C2702FEC39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3955" r="6339"/>
          <a:stretch>
            <a:fillRect/>
          </a:stretch>
        </p:blipFill>
        <p:spPr>
          <a:xfrm>
            <a:off x="5105400" y="1639888"/>
            <a:ext cx="5145088" cy="4227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3480" name="Text Box 8">
            <a:extLst>
              <a:ext uri="{FF2B5EF4-FFF2-40B4-BE49-F238E27FC236}">
                <a16:creationId xmlns:a16="http://schemas.microsoft.com/office/drawing/2014/main" id="{BC822B21-7114-437D-82AA-3C51CA34275A}"/>
              </a:ext>
            </a:extLst>
          </p:cNvPr>
          <p:cNvSpPr txBox="1">
            <a:spLocks noChangeArrowheads="1"/>
          </p:cNvSpPr>
          <p:nvPr/>
        </p:nvSpPr>
        <p:spPr bwMode="auto">
          <a:xfrm>
            <a:off x="8786814" y="4572000"/>
            <a:ext cx="7381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r = 0.66</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p &lt; 0.05</a:t>
            </a:r>
          </a:p>
        </p:txBody>
      </p:sp>
      <p:sp>
        <p:nvSpPr>
          <p:cNvPr id="233482" name="Text Box 10">
            <a:extLst>
              <a:ext uri="{FF2B5EF4-FFF2-40B4-BE49-F238E27FC236}">
                <a16:creationId xmlns:a16="http://schemas.microsoft.com/office/drawing/2014/main" id="{95FF050C-12EF-4F9B-8684-E1985CB4ED01}"/>
              </a:ext>
            </a:extLst>
          </p:cNvPr>
          <p:cNvSpPr txBox="1">
            <a:spLocks noChangeArrowheads="1"/>
          </p:cNvSpPr>
          <p:nvPr/>
        </p:nvSpPr>
        <p:spPr bwMode="auto">
          <a:xfrm>
            <a:off x="890016" y="2286001"/>
            <a:ext cx="4062984" cy="2292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Zooplankter sizes increase with increases in phytoplankter sizes.</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Sizes are smaller offshore where nutrient supply and concentration are reduced.</a:t>
            </a:r>
          </a:p>
        </p:txBody>
      </p:sp>
      <p:sp>
        <p:nvSpPr>
          <p:cNvPr id="9" name="Rectangle 7">
            <a:extLst>
              <a:ext uri="{FF2B5EF4-FFF2-40B4-BE49-F238E27FC236}">
                <a16:creationId xmlns:a16="http://schemas.microsoft.com/office/drawing/2014/main" id="{EA9E491C-46B2-40AE-B16C-17182844FFDE}"/>
              </a:ext>
            </a:extLst>
          </p:cNvPr>
          <p:cNvSpPr>
            <a:spLocks noChangeArrowheads="1"/>
          </p:cNvSpPr>
          <p:nvPr/>
        </p:nvSpPr>
        <p:spPr bwMode="auto">
          <a:xfrm>
            <a:off x="0" y="0"/>
            <a:ext cx="12192000" cy="1143000"/>
          </a:xfrm>
          <a:prstGeom prst="rect">
            <a:avLst/>
          </a:prstGeom>
          <a:solidFill>
            <a:srgbClr val="1F497D">
              <a:lumMod val="75000"/>
            </a:srgbClr>
          </a:solidFill>
          <a:ln>
            <a:noFill/>
          </a:ln>
          <a:effectLst/>
        </p:spPr>
        <p:txBody>
          <a:bodyPr anchor="ctr"/>
          <a:lstStyle/>
          <a:p>
            <a:pPr marL="228600" marR="0" lvl="0" indent="0" algn="l" defTabSz="914400" rtl="0" eaLnBrk="1" fontAlgn="auto" latinLnBrk="0" hangingPunct="1">
              <a:lnSpc>
                <a:spcPct val="100000"/>
              </a:lnSpc>
              <a:spcBef>
                <a:spcPts val="0"/>
              </a:spcBef>
              <a:spcAft>
                <a:spcPts val="0"/>
              </a:spcAft>
              <a:buClrTx/>
              <a:buSzTx/>
              <a:buFontTx/>
              <a:buNone/>
              <a:tabLst>
                <a:tab pos="5149850" algn="l"/>
              </a:tabLst>
              <a:defRPr/>
            </a:pPr>
            <a:r>
              <a:rPr kumimoji="0" lang="en-US" sz="2800" b="0" i="1" u="none" strike="noStrike" kern="0" cap="none" spc="0" normalizeH="0" baseline="0" noProof="0" dirty="0">
                <a:ln>
                  <a:noFill/>
                </a:ln>
                <a:solidFill>
                  <a:srgbClr val="FFFF00"/>
                </a:solidFill>
                <a:effectLst/>
                <a:uLnTx/>
                <a:uFillTx/>
                <a:latin typeface="Arial"/>
                <a:ea typeface="+mn-ea"/>
                <a:cs typeface="+mn-cs"/>
              </a:rPr>
              <a:t>Comparison of phytoplankton and zooplankton sizes</a:t>
            </a:r>
          </a:p>
        </p:txBody>
      </p:sp>
      <p:sp>
        <p:nvSpPr>
          <p:cNvPr id="6" name="Rectangle 5">
            <a:extLst>
              <a:ext uri="{FF2B5EF4-FFF2-40B4-BE49-F238E27FC236}">
                <a16:creationId xmlns:a16="http://schemas.microsoft.com/office/drawing/2014/main" id="{77AF361D-ECF8-4489-9B13-E282AAE15E34}"/>
              </a:ext>
            </a:extLst>
          </p:cNvPr>
          <p:cNvSpPr/>
          <p:nvPr/>
        </p:nvSpPr>
        <p:spPr>
          <a:xfrm>
            <a:off x="10249509" y="6497315"/>
            <a:ext cx="1787669" cy="307777"/>
          </a:xfrm>
          <a:prstGeom prst="rect">
            <a:avLst/>
          </a:prstGeom>
        </p:spPr>
        <p:txBody>
          <a:bodyPr wrap="none">
            <a:spAutoFit/>
          </a:bodyPr>
          <a:lstStyle/>
          <a:p>
            <a:pPr>
              <a:defRPr/>
            </a:pPr>
            <a:r>
              <a:rPr lang="en-US" sz="1400" dirty="0">
                <a:solidFill>
                  <a:srgbClr val="000000"/>
                </a:solidFill>
                <a:latin typeface="Arial" panose="020B0604020202020204" pitchFamily="34" charset="0"/>
                <a:cs typeface="Arial" panose="020B0604020202020204" pitchFamily="34" charset="0"/>
              </a:rPr>
              <a:t>Rykaczewski (2019)</a:t>
            </a:r>
            <a:endParaRPr lang="en-US" sz="1400" dirty="0">
              <a:solidFill>
                <a:prstClr val="black"/>
              </a:solidFill>
              <a:latin typeface="Arial" panose="020B0604020202020204" pitchFamily="34" charset="0"/>
              <a:cs typeface="Arial"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376" y="1987550"/>
            <a:ext cx="8291513" cy="418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4376" y="1987550"/>
            <a:ext cx="8291513" cy="418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4376" y="1987550"/>
            <a:ext cx="8291513" cy="418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4376" y="1987550"/>
            <a:ext cx="8291513" cy="418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4376" y="1987550"/>
            <a:ext cx="8291513" cy="418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4376" y="1987550"/>
            <a:ext cx="8291513" cy="418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70" name="Oval 13"/>
          <p:cNvSpPr>
            <a:spLocks noChangeArrowheads="1"/>
          </p:cNvSpPr>
          <p:nvPr/>
        </p:nvSpPr>
        <p:spPr bwMode="auto">
          <a:xfrm>
            <a:off x="5946776" y="4876801"/>
            <a:ext cx="219075" cy="220663"/>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solidFill>
                <a:srgbClr val="000000"/>
              </a:solidFill>
            </a:endParaRPr>
          </a:p>
        </p:txBody>
      </p:sp>
      <p:sp>
        <p:nvSpPr>
          <p:cNvPr id="15371" name="Text Box 14"/>
          <p:cNvSpPr txBox="1">
            <a:spLocks noChangeArrowheads="1"/>
          </p:cNvSpPr>
          <p:nvPr/>
        </p:nvSpPr>
        <p:spPr bwMode="auto">
          <a:xfrm>
            <a:off x="5870575" y="4876801"/>
            <a:ext cx="381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sz="1000">
                <a:solidFill>
                  <a:srgbClr val="000000"/>
                </a:solidFill>
              </a:rPr>
              <a:t>Fe</a:t>
            </a:r>
          </a:p>
        </p:txBody>
      </p:sp>
      <p:sp>
        <p:nvSpPr>
          <p:cNvPr id="15372" name="Text Box 16"/>
          <p:cNvSpPr txBox="1">
            <a:spLocks noChangeArrowheads="1"/>
          </p:cNvSpPr>
          <p:nvPr/>
        </p:nvSpPr>
        <p:spPr bwMode="auto">
          <a:xfrm>
            <a:off x="3213100" y="6373813"/>
            <a:ext cx="18923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solidFill>
                  <a:srgbClr val="000000"/>
                </a:solidFill>
              </a:rPr>
              <a:t>= macronutrients</a:t>
            </a:r>
          </a:p>
        </p:txBody>
      </p:sp>
      <p:sp>
        <p:nvSpPr>
          <p:cNvPr id="16401" name="Text Box 17"/>
          <p:cNvSpPr txBox="1">
            <a:spLocks noChangeArrowheads="1"/>
          </p:cNvSpPr>
          <p:nvPr/>
        </p:nvSpPr>
        <p:spPr bwMode="auto">
          <a:xfrm>
            <a:off x="5260975" y="6096001"/>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dirty="0">
                <a:solidFill>
                  <a:srgbClr val="000000"/>
                </a:solidFill>
              </a:rPr>
              <a:t>anchovy</a:t>
            </a:r>
          </a:p>
        </p:txBody>
      </p:sp>
      <p:sp>
        <p:nvSpPr>
          <p:cNvPr id="16402" name="Text Box 18"/>
          <p:cNvSpPr txBox="1">
            <a:spLocks noChangeArrowheads="1"/>
          </p:cNvSpPr>
          <p:nvPr/>
        </p:nvSpPr>
        <p:spPr bwMode="auto">
          <a:xfrm>
            <a:off x="3432175" y="6096001"/>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solidFill>
                  <a:srgbClr val="000000"/>
                </a:solidFill>
              </a:rPr>
              <a:t>sardine</a:t>
            </a:r>
          </a:p>
        </p:txBody>
      </p:sp>
      <p:sp>
        <p:nvSpPr>
          <p:cNvPr id="15376" name="Oval 44"/>
          <p:cNvSpPr>
            <a:spLocks noChangeArrowheads="1"/>
          </p:cNvSpPr>
          <p:nvPr/>
        </p:nvSpPr>
        <p:spPr bwMode="auto">
          <a:xfrm>
            <a:off x="6934201" y="4800601"/>
            <a:ext cx="219075" cy="220663"/>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solidFill>
                <a:srgbClr val="000000"/>
              </a:solidFill>
            </a:endParaRPr>
          </a:p>
        </p:txBody>
      </p:sp>
      <p:sp>
        <p:nvSpPr>
          <p:cNvPr id="15377" name="Oval 50"/>
          <p:cNvSpPr>
            <a:spLocks noChangeArrowheads="1"/>
          </p:cNvSpPr>
          <p:nvPr/>
        </p:nvSpPr>
        <p:spPr bwMode="auto">
          <a:xfrm>
            <a:off x="6781801" y="5334001"/>
            <a:ext cx="219075" cy="220663"/>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solidFill>
                <a:srgbClr val="000000"/>
              </a:solidFill>
            </a:endParaRPr>
          </a:p>
        </p:txBody>
      </p:sp>
      <p:grpSp>
        <p:nvGrpSpPr>
          <p:cNvPr id="3" name="Group 2">
            <a:extLst>
              <a:ext uri="{FF2B5EF4-FFF2-40B4-BE49-F238E27FC236}">
                <a16:creationId xmlns:a16="http://schemas.microsoft.com/office/drawing/2014/main" id="{41609ADC-5629-4F90-BABA-F33130DDEAB3}"/>
              </a:ext>
            </a:extLst>
          </p:cNvPr>
          <p:cNvGrpSpPr/>
          <p:nvPr/>
        </p:nvGrpSpPr>
        <p:grpSpPr>
          <a:xfrm>
            <a:off x="6274038" y="5791201"/>
            <a:ext cx="381000" cy="244475"/>
            <a:chOff x="4750038" y="5791200"/>
            <a:chExt cx="381000" cy="244475"/>
          </a:xfrm>
        </p:grpSpPr>
        <p:sp>
          <p:nvSpPr>
            <p:cNvPr id="15375" name="Oval 40"/>
            <p:cNvSpPr>
              <a:spLocks noChangeArrowheads="1"/>
            </p:cNvSpPr>
            <p:nvPr/>
          </p:nvSpPr>
          <p:spPr bwMode="auto">
            <a:xfrm>
              <a:off x="4800600" y="5791200"/>
              <a:ext cx="219075" cy="220663"/>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solidFill>
                  <a:srgbClr val="000000"/>
                </a:solidFill>
              </a:endParaRPr>
            </a:p>
          </p:txBody>
        </p:sp>
        <p:sp>
          <p:nvSpPr>
            <p:cNvPr id="15378" name="Text Box 41"/>
            <p:cNvSpPr txBox="1">
              <a:spLocks noChangeArrowheads="1"/>
            </p:cNvSpPr>
            <p:nvPr/>
          </p:nvSpPr>
          <p:spPr bwMode="auto">
            <a:xfrm>
              <a:off x="4750038" y="5791200"/>
              <a:ext cx="381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sz="1000" dirty="0">
                  <a:solidFill>
                    <a:srgbClr val="000000"/>
                  </a:solidFill>
                </a:rPr>
                <a:t>Fe</a:t>
              </a:r>
            </a:p>
          </p:txBody>
        </p:sp>
      </p:grpSp>
      <p:sp>
        <p:nvSpPr>
          <p:cNvPr id="15379" name="Text Box 45"/>
          <p:cNvSpPr txBox="1">
            <a:spLocks noChangeArrowheads="1"/>
          </p:cNvSpPr>
          <p:nvPr/>
        </p:nvSpPr>
        <p:spPr bwMode="auto">
          <a:xfrm>
            <a:off x="6858000" y="4800601"/>
            <a:ext cx="381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sz="1000">
                <a:solidFill>
                  <a:srgbClr val="000000"/>
                </a:solidFill>
              </a:rPr>
              <a:t>Fe</a:t>
            </a:r>
          </a:p>
        </p:txBody>
      </p:sp>
      <p:sp>
        <p:nvSpPr>
          <p:cNvPr id="15380" name="Text Box 51"/>
          <p:cNvSpPr txBox="1">
            <a:spLocks noChangeArrowheads="1"/>
          </p:cNvSpPr>
          <p:nvPr/>
        </p:nvSpPr>
        <p:spPr bwMode="auto">
          <a:xfrm>
            <a:off x="6705600" y="5334001"/>
            <a:ext cx="381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sz="1000">
                <a:solidFill>
                  <a:srgbClr val="000000"/>
                </a:solidFill>
              </a:rPr>
              <a:t>Fe</a:t>
            </a:r>
          </a:p>
        </p:txBody>
      </p:sp>
      <p:sp>
        <p:nvSpPr>
          <p:cNvPr id="31" name="Freeform 66"/>
          <p:cNvSpPr>
            <a:spLocks/>
          </p:cNvSpPr>
          <p:nvPr/>
        </p:nvSpPr>
        <p:spPr bwMode="auto">
          <a:xfrm>
            <a:off x="6489700" y="2108200"/>
            <a:ext cx="3352800" cy="1803400"/>
          </a:xfrm>
          <a:custGeom>
            <a:avLst/>
            <a:gdLst>
              <a:gd name="T0" fmla="*/ 2147483647 w 2112"/>
              <a:gd name="T1" fmla="*/ 2147483647 h 1136"/>
              <a:gd name="T2" fmla="*/ 2147483647 w 2112"/>
              <a:gd name="T3" fmla="*/ 2147483647 h 1136"/>
              <a:gd name="T4" fmla="*/ 2147483647 w 2112"/>
              <a:gd name="T5" fmla="*/ 2147483647 h 1136"/>
              <a:gd name="T6" fmla="*/ 2147483647 w 2112"/>
              <a:gd name="T7" fmla="*/ 2147483647 h 1136"/>
              <a:gd name="T8" fmla="*/ 2147483647 w 2112"/>
              <a:gd name="T9" fmla="*/ 2147483647 h 1136"/>
              <a:gd name="T10" fmla="*/ 2147483647 w 2112"/>
              <a:gd name="T11" fmla="*/ 2147483647 h 1136"/>
              <a:gd name="T12" fmla="*/ 2147483647 w 2112"/>
              <a:gd name="T13" fmla="*/ 2147483647 h 1136"/>
              <a:gd name="T14" fmla="*/ 2147483647 w 2112"/>
              <a:gd name="T15" fmla="*/ 2147483647 h 11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12" h="1136">
                <a:moveTo>
                  <a:pt x="2008" y="208"/>
                </a:moveTo>
                <a:cubicBezTo>
                  <a:pt x="2112" y="120"/>
                  <a:pt x="1968" y="0"/>
                  <a:pt x="1720" y="64"/>
                </a:cubicBezTo>
                <a:cubicBezTo>
                  <a:pt x="1472" y="128"/>
                  <a:pt x="800" y="440"/>
                  <a:pt x="520" y="592"/>
                </a:cubicBezTo>
                <a:cubicBezTo>
                  <a:pt x="240" y="744"/>
                  <a:pt x="80" y="888"/>
                  <a:pt x="40" y="976"/>
                </a:cubicBezTo>
                <a:cubicBezTo>
                  <a:pt x="0" y="1064"/>
                  <a:pt x="200" y="1136"/>
                  <a:pt x="280" y="1120"/>
                </a:cubicBezTo>
                <a:cubicBezTo>
                  <a:pt x="360" y="1104"/>
                  <a:pt x="384" y="968"/>
                  <a:pt x="520" y="880"/>
                </a:cubicBezTo>
                <a:cubicBezTo>
                  <a:pt x="656" y="792"/>
                  <a:pt x="848" y="704"/>
                  <a:pt x="1096" y="592"/>
                </a:cubicBezTo>
                <a:cubicBezTo>
                  <a:pt x="1344" y="480"/>
                  <a:pt x="1904" y="296"/>
                  <a:pt x="2008" y="208"/>
                </a:cubicBezTo>
                <a:close/>
              </a:path>
            </a:pathLst>
          </a:custGeom>
          <a:solidFill>
            <a:srgbClr val="FF0000">
              <a:alpha val="25882"/>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2" name="Freeform 68"/>
          <p:cNvSpPr>
            <a:spLocks/>
          </p:cNvSpPr>
          <p:nvPr/>
        </p:nvSpPr>
        <p:spPr bwMode="auto">
          <a:xfrm>
            <a:off x="3124200" y="1981200"/>
            <a:ext cx="4851400" cy="1955800"/>
          </a:xfrm>
          <a:custGeom>
            <a:avLst/>
            <a:gdLst>
              <a:gd name="T0" fmla="*/ 2147483647 w 3056"/>
              <a:gd name="T1" fmla="*/ 2147483647 h 1232"/>
              <a:gd name="T2" fmla="*/ 2147483647 w 3056"/>
              <a:gd name="T3" fmla="*/ 2147483647 h 1232"/>
              <a:gd name="T4" fmla="*/ 2147483647 w 3056"/>
              <a:gd name="T5" fmla="*/ 2147483647 h 1232"/>
              <a:gd name="T6" fmla="*/ 2147483647 w 3056"/>
              <a:gd name="T7" fmla="*/ 2147483647 h 1232"/>
              <a:gd name="T8" fmla="*/ 2147483647 w 3056"/>
              <a:gd name="T9" fmla="*/ 2147483647 h 1232"/>
              <a:gd name="T10" fmla="*/ 2147483647 w 3056"/>
              <a:gd name="T11" fmla="*/ 2147483647 h 1232"/>
              <a:gd name="T12" fmla="*/ 2147483647 w 3056"/>
              <a:gd name="T13" fmla="*/ 2147483647 h 12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6" h="1232">
                <a:moveTo>
                  <a:pt x="2584" y="136"/>
                </a:moveTo>
                <a:cubicBezTo>
                  <a:pt x="2320" y="112"/>
                  <a:pt x="1856" y="0"/>
                  <a:pt x="1432" y="136"/>
                </a:cubicBezTo>
                <a:cubicBezTo>
                  <a:pt x="1008" y="272"/>
                  <a:pt x="80" y="776"/>
                  <a:pt x="40" y="952"/>
                </a:cubicBezTo>
                <a:cubicBezTo>
                  <a:pt x="0" y="1128"/>
                  <a:pt x="808" y="1232"/>
                  <a:pt x="1192" y="1192"/>
                </a:cubicBezTo>
                <a:cubicBezTo>
                  <a:pt x="1576" y="1152"/>
                  <a:pt x="2040" y="864"/>
                  <a:pt x="2344" y="712"/>
                </a:cubicBezTo>
                <a:cubicBezTo>
                  <a:pt x="2648" y="560"/>
                  <a:pt x="2976" y="376"/>
                  <a:pt x="3016" y="280"/>
                </a:cubicBezTo>
                <a:cubicBezTo>
                  <a:pt x="3056" y="184"/>
                  <a:pt x="2848" y="160"/>
                  <a:pt x="2584" y="136"/>
                </a:cubicBezTo>
                <a:close/>
              </a:path>
            </a:pathLst>
          </a:custGeom>
          <a:solidFill>
            <a:srgbClr val="FFFF00">
              <a:alpha val="34117"/>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3" name="Text Box 69"/>
          <p:cNvSpPr txBox="1">
            <a:spLocks noChangeArrowheads="1"/>
          </p:cNvSpPr>
          <p:nvPr/>
        </p:nvSpPr>
        <p:spPr bwMode="auto">
          <a:xfrm>
            <a:off x="8229600" y="1905001"/>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solidFill>
                  <a:srgbClr val="000000"/>
                </a:solidFill>
                <a:latin typeface="Microsoft Sans Serif" panose="020B0604020202020204" pitchFamily="34" charset="0"/>
              </a:rPr>
              <a:t>coastal upwelling</a:t>
            </a:r>
          </a:p>
        </p:txBody>
      </p:sp>
      <p:sp>
        <p:nvSpPr>
          <p:cNvPr id="34" name="Text Box 70"/>
          <p:cNvSpPr txBox="1">
            <a:spLocks noChangeArrowheads="1"/>
          </p:cNvSpPr>
          <p:nvPr/>
        </p:nvSpPr>
        <p:spPr bwMode="auto">
          <a:xfrm>
            <a:off x="4038600" y="1981201"/>
            <a:ext cx="228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solidFill>
                  <a:srgbClr val="000000"/>
                </a:solidFill>
                <a:latin typeface="Microsoft Sans Serif" panose="020B0604020202020204" pitchFamily="34" charset="0"/>
              </a:rPr>
              <a:t>curl-driven upwelling</a:t>
            </a:r>
          </a:p>
        </p:txBody>
      </p:sp>
      <p:sp>
        <p:nvSpPr>
          <p:cNvPr id="36" name="Text Box 74"/>
          <p:cNvSpPr txBox="1">
            <a:spLocks noChangeArrowheads="1"/>
          </p:cNvSpPr>
          <p:nvPr/>
        </p:nvSpPr>
        <p:spPr bwMode="auto">
          <a:xfrm>
            <a:off x="5562600" y="2819400"/>
            <a:ext cx="3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sz="3000" b="1">
                <a:solidFill>
                  <a:srgbClr val="FFCC00"/>
                </a:solidFill>
                <a:latin typeface="Microsoft Sans Serif" panose="020B0604020202020204" pitchFamily="34" charset="0"/>
              </a:rPr>
              <a:t>+</a:t>
            </a:r>
          </a:p>
        </p:txBody>
      </p:sp>
      <p:grpSp>
        <p:nvGrpSpPr>
          <p:cNvPr id="2" name="Group 1">
            <a:extLst>
              <a:ext uri="{FF2B5EF4-FFF2-40B4-BE49-F238E27FC236}">
                <a16:creationId xmlns:a16="http://schemas.microsoft.com/office/drawing/2014/main" id="{428E73F8-C02F-490C-BC10-FA6C36B69624}"/>
              </a:ext>
            </a:extLst>
          </p:cNvPr>
          <p:cNvGrpSpPr/>
          <p:nvPr/>
        </p:nvGrpSpPr>
        <p:grpSpPr>
          <a:xfrm>
            <a:off x="3005139" y="6423025"/>
            <a:ext cx="255587" cy="241300"/>
            <a:chOff x="1481138" y="6423025"/>
            <a:chExt cx="255587" cy="241300"/>
          </a:xfrm>
        </p:grpSpPr>
        <p:cxnSp>
          <p:nvCxnSpPr>
            <p:cNvPr id="63" name="Straight Connector 62"/>
            <p:cNvCxnSpPr>
              <a:stCxn id="43" idx="4"/>
              <a:endCxn id="44" idx="0"/>
            </p:cNvCxnSpPr>
            <p:nvPr/>
          </p:nvCxnSpPr>
          <p:spPr>
            <a:xfrm flipV="1">
              <a:off x="1614488" y="6423025"/>
              <a:ext cx="0" cy="18256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43" idx="1"/>
              <a:endCxn id="45" idx="5"/>
            </p:cNvCxnSpPr>
            <p:nvPr/>
          </p:nvCxnSpPr>
          <p:spPr>
            <a:xfrm>
              <a:off x="1590675" y="6548438"/>
              <a:ext cx="136525" cy="1031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Oval 43"/>
            <p:cNvSpPr>
              <a:spLocks noChangeAspect="1"/>
            </p:cNvSpPr>
            <p:nvPr/>
          </p:nvSpPr>
          <p:spPr>
            <a:xfrm>
              <a:off x="1581150" y="6423025"/>
              <a:ext cx="66675" cy="6826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ndParaRPr>
            </a:p>
          </p:txBody>
        </p:sp>
        <p:sp>
          <p:nvSpPr>
            <p:cNvPr id="45" name="Oval 44"/>
            <p:cNvSpPr>
              <a:spLocks noChangeAspect="1"/>
            </p:cNvSpPr>
            <p:nvPr/>
          </p:nvSpPr>
          <p:spPr>
            <a:xfrm>
              <a:off x="1670050" y="6594475"/>
              <a:ext cx="66675" cy="666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ndParaRPr>
            </a:p>
          </p:txBody>
        </p:sp>
        <p:cxnSp>
          <p:nvCxnSpPr>
            <p:cNvPr id="6" name="Straight Connector 5"/>
            <p:cNvCxnSpPr>
              <a:stCxn id="40" idx="3"/>
              <a:endCxn id="43" idx="7"/>
            </p:cNvCxnSpPr>
            <p:nvPr/>
          </p:nvCxnSpPr>
          <p:spPr>
            <a:xfrm flipV="1">
              <a:off x="1492250" y="6548438"/>
              <a:ext cx="146050" cy="10636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p:cNvSpPr>
              <a:spLocks noChangeAspect="1"/>
            </p:cNvSpPr>
            <p:nvPr/>
          </p:nvSpPr>
          <p:spPr>
            <a:xfrm>
              <a:off x="1481138" y="6597650"/>
              <a:ext cx="66675" cy="666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ndParaRPr>
            </a:p>
          </p:txBody>
        </p:sp>
        <p:sp>
          <p:nvSpPr>
            <p:cNvPr id="43" name="Oval 42"/>
            <p:cNvSpPr>
              <a:spLocks noChangeAspect="1"/>
            </p:cNvSpPr>
            <p:nvPr/>
          </p:nvSpPr>
          <p:spPr>
            <a:xfrm>
              <a:off x="1581150" y="6538913"/>
              <a:ext cx="66675" cy="66675"/>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ndParaRPr>
            </a:p>
          </p:txBody>
        </p:sp>
      </p:grpSp>
      <p:sp>
        <p:nvSpPr>
          <p:cNvPr id="15392" name="Text Box 12"/>
          <p:cNvSpPr txBox="1">
            <a:spLocks noChangeArrowheads="1"/>
          </p:cNvSpPr>
          <p:nvPr/>
        </p:nvSpPr>
        <p:spPr bwMode="auto">
          <a:xfrm>
            <a:off x="7772400" y="6515101"/>
            <a:ext cx="25146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fontAlgn="base" hangingPunct="1">
              <a:spcBef>
                <a:spcPct val="50000"/>
              </a:spcBef>
              <a:spcAft>
                <a:spcPct val="0"/>
              </a:spcAft>
            </a:pPr>
            <a:r>
              <a:rPr lang="en-US" sz="1200">
                <a:solidFill>
                  <a:srgbClr val="000000"/>
                </a:solidFill>
              </a:rPr>
              <a:t>Rykaczewski and Checkley (2008)</a:t>
            </a:r>
          </a:p>
        </p:txBody>
      </p:sp>
      <p:sp>
        <p:nvSpPr>
          <p:cNvPr id="37" name="Rectangle 36"/>
          <p:cNvSpPr>
            <a:spLocks noChangeArrowheads="1"/>
          </p:cNvSpPr>
          <p:nvPr/>
        </p:nvSpPr>
        <p:spPr bwMode="auto">
          <a:xfrm>
            <a:off x="0" y="0"/>
            <a:ext cx="12192000" cy="1143000"/>
          </a:xfrm>
          <a:prstGeom prst="rect">
            <a:avLst/>
          </a:prstGeom>
          <a:solidFill>
            <a:srgbClr val="1F497D">
              <a:lumMod val="75000"/>
            </a:srgbClr>
          </a:solidFill>
          <a:ln>
            <a:noFill/>
          </a:ln>
          <a:effectLst/>
        </p:spPr>
        <p:txBody>
          <a:bodyPr anchor="ctr"/>
          <a:lstStyle/>
          <a:p>
            <a:pPr marL="228600">
              <a:tabLst>
                <a:tab pos="5149850" algn="l"/>
              </a:tabLst>
            </a:pPr>
            <a:r>
              <a:rPr lang="en-US" sz="2800" i="1" kern="0" dirty="0">
                <a:solidFill>
                  <a:srgbClr val="FFFF00"/>
                </a:solidFill>
                <a:latin typeface="Calibri"/>
              </a:rPr>
              <a:t>Wind-driven upwelling processes and the food web</a:t>
            </a:r>
          </a:p>
        </p:txBody>
      </p:sp>
      <p:sp>
        <p:nvSpPr>
          <p:cNvPr id="38" name="Oval 72">
            <a:extLst>
              <a:ext uri="{FF2B5EF4-FFF2-40B4-BE49-F238E27FC236}">
                <a16:creationId xmlns:a16="http://schemas.microsoft.com/office/drawing/2014/main" id="{26FA4FEA-6E55-484E-A209-AA04B7FF8A95}"/>
              </a:ext>
            </a:extLst>
          </p:cNvPr>
          <p:cNvSpPr>
            <a:spLocks noChangeArrowheads="1"/>
          </p:cNvSpPr>
          <p:nvPr/>
        </p:nvSpPr>
        <p:spPr bwMode="auto">
          <a:xfrm>
            <a:off x="5486400" y="2819400"/>
            <a:ext cx="457200" cy="457200"/>
          </a:xfrm>
          <a:prstGeom prst="ellipse">
            <a:avLst/>
          </a:prstGeom>
          <a:noFill/>
          <a:ln w="25400">
            <a:solidFill>
              <a:srgbClr val="FF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solidFill>
                <a:srgbClr val="000000"/>
              </a:solidFill>
            </a:endParaRPr>
          </a:p>
        </p:txBody>
      </p:sp>
      <p:sp>
        <p:nvSpPr>
          <p:cNvPr id="39" name="Line 73">
            <a:extLst>
              <a:ext uri="{FF2B5EF4-FFF2-40B4-BE49-F238E27FC236}">
                <a16:creationId xmlns:a16="http://schemas.microsoft.com/office/drawing/2014/main" id="{51E5C0E2-2519-46D2-BCB0-CB00C8DD540B}"/>
              </a:ext>
            </a:extLst>
          </p:cNvPr>
          <p:cNvSpPr>
            <a:spLocks noChangeShapeType="1"/>
          </p:cNvSpPr>
          <p:nvPr/>
        </p:nvSpPr>
        <p:spPr bwMode="auto">
          <a:xfrm flipH="1" flipV="1">
            <a:off x="5791200" y="2819400"/>
            <a:ext cx="76200" cy="76200"/>
          </a:xfrm>
          <a:prstGeom prst="line">
            <a:avLst/>
          </a:prstGeom>
          <a:noFill/>
          <a:ln w="38100">
            <a:solidFill>
              <a:srgbClr val="FFCC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28794432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16389"/>
                                        </p:tgtEl>
                                        <p:attrNameLst>
                                          <p:attrName>style.visibility</p:attrName>
                                        </p:attrNameLst>
                                      </p:cBhvr>
                                      <p:to>
                                        <p:strVal val="visible"/>
                                      </p:to>
                                    </p:set>
                                    <p:animEffect transition="in" filter="fade">
                                      <p:cBhvr>
                                        <p:cTn id="17" dur="500"/>
                                        <p:tgtEl>
                                          <p:spTgt spid="16389"/>
                                        </p:tgtEl>
                                      </p:cBhvr>
                                    </p:animEffect>
                                  </p:childTnLst>
                                </p:cTn>
                              </p:par>
                            </p:childTnLst>
                          </p:cTn>
                        </p:par>
                        <p:par>
                          <p:cTn id="18" fill="hold" nodeType="afterGroup">
                            <p:stCondLst>
                              <p:cond delay="500"/>
                            </p:stCondLst>
                            <p:childTnLst>
                              <p:par>
                                <p:cTn id="19" presetID="10" presetClass="entr" presetSubtype="0" fill="hold" nodeType="afterEffect">
                                  <p:stCondLst>
                                    <p:cond delay="0"/>
                                  </p:stCondLst>
                                  <p:childTnLst>
                                    <p:set>
                                      <p:cBhvr>
                                        <p:cTn id="20" dur="1" fill="hold">
                                          <p:stCondLst>
                                            <p:cond delay="0"/>
                                          </p:stCondLst>
                                        </p:cTn>
                                        <p:tgtEl>
                                          <p:spTgt spid="16390"/>
                                        </p:tgtEl>
                                        <p:attrNameLst>
                                          <p:attrName>style.visibility</p:attrName>
                                        </p:attrNameLst>
                                      </p:cBhvr>
                                      <p:to>
                                        <p:strVal val="visible"/>
                                      </p:to>
                                    </p:set>
                                    <p:animEffect transition="in" filter="fade">
                                      <p:cBhvr>
                                        <p:cTn id="21" dur="500"/>
                                        <p:tgtEl>
                                          <p:spTgt spid="1639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401"/>
                                        </p:tgtEl>
                                        <p:attrNameLst>
                                          <p:attrName>style.visibility</p:attrName>
                                        </p:attrNameLst>
                                      </p:cBhvr>
                                      <p:to>
                                        <p:strVal val="visible"/>
                                      </p:to>
                                    </p:set>
                                    <p:animEffect transition="in" filter="fade">
                                      <p:cBhvr>
                                        <p:cTn id="24" dur="500"/>
                                        <p:tgtEl>
                                          <p:spTgt spid="1640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16392"/>
                                        </p:tgtEl>
                                        <p:attrNameLst>
                                          <p:attrName>style.visibility</p:attrName>
                                        </p:attrNameLst>
                                      </p:cBhvr>
                                      <p:to>
                                        <p:strVal val="visible"/>
                                      </p:to>
                                    </p:set>
                                    <p:animEffect transition="in" filter="fade">
                                      <p:cBhvr>
                                        <p:cTn id="29" dur="500"/>
                                        <p:tgtEl>
                                          <p:spTgt spid="16392"/>
                                        </p:tgtEl>
                                      </p:cBhvr>
                                    </p:animEffect>
                                  </p:childTnLst>
                                </p:cTn>
                              </p:par>
                            </p:childTnLst>
                          </p:cTn>
                        </p:par>
                        <p:par>
                          <p:cTn id="30" fill="hold" nodeType="afterGroup">
                            <p:stCondLst>
                              <p:cond delay="500"/>
                            </p:stCondLst>
                            <p:childTnLst>
                              <p:par>
                                <p:cTn id="31" presetID="10" presetClass="entr" presetSubtype="0" fill="hold" nodeType="afterEffect">
                                  <p:stCondLst>
                                    <p:cond delay="0"/>
                                  </p:stCondLst>
                                  <p:childTnLst>
                                    <p:set>
                                      <p:cBhvr>
                                        <p:cTn id="32" dur="1" fill="hold">
                                          <p:stCondLst>
                                            <p:cond delay="0"/>
                                          </p:stCondLst>
                                        </p:cTn>
                                        <p:tgtEl>
                                          <p:spTgt spid="16393"/>
                                        </p:tgtEl>
                                        <p:attrNameLst>
                                          <p:attrName>style.visibility</p:attrName>
                                        </p:attrNameLst>
                                      </p:cBhvr>
                                      <p:to>
                                        <p:strVal val="visible"/>
                                      </p:to>
                                    </p:set>
                                    <p:animEffect transition="in" filter="fade">
                                      <p:cBhvr>
                                        <p:cTn id="33" dur="500"/>
                                        <p:tgtEl>
                                          <p:spTgt spid="16393"/>
                                        </p:tgtEl>
                                      </p:cBhvr>
                                    </p:animEffect>
                                  </p:childTnLst>
                                </p:cTn>
                              </p:par>
                            </p:childTnLst>
                          </p:cTn>
                        </p:par>
                        <p:par>
                          <p:cTn id="34" fill="hold" nodeType="afterGroup">
                            <p:stCondLst>
                              <p:cond delay="1000"/>
                            </p:stCondLst>
                            <p:childTnLst>
                              <p:par>
                                <p:cTn id="35" presetID="10" presetClass="entr" presetSubtype="0" fill="hold" nodeType="afterEffect">
                                  <p:stCondLst>
                                    <p:cond delay="0"/>
                                  </p:stCondLst>
                                  <p:childTnLst>
                                    <p:set>
                                      <p:cBhvr>
                                        <p:cTn id="36" dur="1" fill="hold">
                                          <p:stCondLst>
                                            <p:cond delay="0"/>
                                          </p:stCondLst>
                                        </p:cTn>
                                        <p:tgtEl>
                                          <p:spTgt spid="16394"/>
                                        </p:tgtEl>
                                        <p:attrNameLst>
                                          <p:attrName>style.visibility</p:attrName>
                                        </p:attrNameLst>
                                      </p:cBhvr>
                                      <p:to>
                                        <p:strVal val="visible"/>
                                      </p:to>
                                    </p:set>
                                    <p:animEffect transition="in" filter="fade">
                                      <p:cBhvr>
                                        <p:cTn id="37" dur="1000"/>
                                        <p:tgtEl>
                                          <p:spTgt spid="1639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402"/>
                                        </p:tgtEl>
                                        <p:attrNameLst>
                                          <p:attrName>style.visibility</p:attrName>
                                        </p:attrNameLst>
                                      </p:cBhvr>
                                      <p:to>
                                        <p:strVal val="visible"/>
                                      </p:to>
                                    </p:set>
                                    <p:animEffect transition="in" filter="fade">
                                      <p:cBhvr>
                                        <p:cTn id="40" dur="500"/>
                                        <p:tgtEl>
                                          <p:spTgt spid="16402"/>
                                        </p:tgtEl>
                                      </p:cBhvr>
                                    </p:animEffect>
                                  </p:childTnLst>
                                </p:cTn>
                              </p:par>
                              <p:par>
                                <p:cTn id="41" presetID="1"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01" grpId="0"/>
      <p:bldP spid="16402" grpId="0"/>
      <p:bldP spid="31" grpId="0" animBg="1"/>
      <p:bldP spid="32" grpId="0" animBg="1"/>
      <p:bldP spid="33" grpId="0"/>
      <p:bldP spid="34" grpId="0"/>
      <p:bldP spid="36" grpId="0"/>
      <p:bldP spid="38" grpId="0" animBg="1"/>
      <p:bldP spid="3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a:spLocks noChangeArrowheads="1"/>
          </p:cNvSpPr>
          <p:nvPr/>
        </p:nvSpPr>
        <p:spPr bwMode="auto">
          <a:xfrm>
            <a:off x="0" y="0"/>
            <a:ext cx="12192000" cy="1143000"/>
          </a:xfrm>
          <a:prstGeom prst="rect">
            <a:avLst/>
          </a:prstGeom>
          <a:solidFill>
            <a:srgbClr val="1F497D">
              <a:lumMod val="75000"/>
            </a:srgbClr>
          </a:solidFill>
          <a:ln>
            <a:noFill/>
          </a:ln>
          <a:effectLst/>
        </p:spPr>
        <p:txBody>
          <a:bodyPr anchor="ctr"/>
          <a:lstStyle/>
          <a:p>
            <a:pPr marL="228600" marR="0" lvl="0" indent="0" algn="l" defTabSz="914400" rtl="0" eaLnBrk="1" fontAlgn="auto" latinLnBrk="0" hangingPunct="1">
              <a:lnSpc>
                <a:spcPct val="100000"/>
              </a:lnSpc>
              <a:spcBef>
                <a:spcPts val="0"/>
              </a:spcBef>
              <a:spcAft>
                <a:spcPts val="0"/>
              </a:spcAft>
              <a:buClrTx/>
              <a:buSzTx/>
              <a:buFontTx/>
              <a:buNone/>
              <a:tabLst>
                <a:tab pos="5149850" algn="l"/>
              </a:tabLst>
              <a:defRPr/>
            </a:pPr>
            <a:r>
              <a:rPr kumimoji="0" lang="en-US" sz="2800" b="0" i="1" u="none" strike="noStrike" kern="0" cap="none" spc="0" normalizeH="0" baseline="0" noProof="0" dirty="0">
                <a:ln>
                  <a:noFill/>
                </a:ln>
                <a:solidFill>
                  <a:srgbClr val="FFFF00"/>
                </a:solidFill>
                <a:effectLst/>
                <a:uLnTx/>
                <a:uFillTx/>
                <a:latin typeface="Calibri"/>
                <a:ea typeface="+mn-ea"/>
                <a:cs typeface="Arial"/>
              </a:rPr>
              <a:t>Summary</a:t>
            </a:r>
          </a:p>
        </p:txBody>
      </p:sp>
      <p:sp>
        <p:nvSpPr>
          <p:cNvPr id="44" name="Text Box 10">
            <a:extLst>
              <a:ext uri="{FF2B5EF4-FFF2-40B4-BE49-F238E27FC236}">
                <a16:creationId xmlns:a16="http://schemas.microsoft.com/office/drawing/2014/main" id="{91C2340C-2411-48BD-B255-C5549778297F}"/>
              </a:ext>
            </a:extLst>
          </p:cNvPr>
          <p:cNvSpPr txBox="1">
            <a:spLocks noChangeArrowheads="1"/>
          </p:cNvSpPr>
          <p:nvPr/>
        </p:nvSpPr>
        <p:spPr bwMode="auto">
          <a:xfrm>
            <a:off x="541420" y="1295401"/>
            <a:ext cx="11297011"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858838">
              <a:defRPr>
                <a:solidFill>
                  <a:schemeClr val="tx1"/>
                </a:solidFill>
                <a:latin typeface="Arial" charset="0"/>
              </a:defRPr>
            </a:lvl2pPr>
            <a:lvl3pPr marL="973138">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charset="0"/>
                <a:ea typeface="+mn-ea"/>
                <a:cs typeface="+mn-cs"/>
              </a:rPr>
              <a:t>When considering changes in the biogeochemistry of EBUS, at least four factors ought to be considered</a:t>
            </a:r>
            <a:endParaRPr lang="en-US" sz="2200" dirty="0">
              <a:solidFill>
                <a:prstClr val="black"/>
              </a:solidFill>
            </a:endParaRPr>
          </a:p>
          <a:p>
            <a:pPr marL="627063" marR="0" lvl="0" algn="l" defTabSz="914400" rtl="0" eaLnBrk="1" fontAlgn="auto" latinLnBrk="0" hangingPunct="1">
              <a:lnSpc>
                <a:spcPct val="100000"/>
              </a:lnSpc>
              <a:spcBef>
                <a:spcPts val="0"/>
              </a:spcBef>
              <a:spcAft>
                <a:spcPts val="0"/>
              </a:spcAft>
              <a:buClrTx/>
              <a:buSzTx/>
              <a:buFontTx/>
              <a:buNone/>
              <a:tabLst/>
              <a:defRPr/>
            </a:pPr>
            <a:endParaRPr lang="en-US" sz="2200" dirty="0">
              <a:solidFill>
                <a:prstClr val="black"/>
              </a:solidFill>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200" b="0" i="0" u="none" strike="noStrike" kern="1200" cap="none" spc="0" normalizeH="0" baseline="0" noProof="0" dirty="0">
                <a:ln>
                  <a:noFill/>
                </a:ln>
                <a:solidFill>
                  <a:prstClr val="black"/>
                </a:solidFill>
                <a:effectLst/>
                <a:uLnTx/>
                <a:uFillTx/>
                <a:latin typeface="Arial" charset="0"/>
                <a:ea typeface="+mn-ea"/>
                <a:cs typeface="+mn-cs"/>
              </a:rPr>
              <a:t>What are</a:t>
            </a:r>
            <a:r>
              <a:rPr kumimoji="0" lang="en-US" sz="2200" b="0" i="0" u="none" strike="noStrike" kern="1200" cap="none" spc="0" normalizeH="0" noProof="0" dirty="0">
                <a:ln>
                  <a:noFill/>
                </a:ln>
                <a:solidFill>
                  <a:prstClr val="black"/>
                </a:solidFill>
                <a:effectLst/>
                <a:uLnTx/>
                <a:uFillTx/>
                <a:latin typeface="Arial" charset="0"/>
                <a:ea typeface="+mn-ea"/>
                <a:cs typeface="+mn-cs"/>
              </a:rPr>
              <a:t> the contributions of different source waters to the region, and do they vary?</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US" sz="2200" b="0" i="0" u="none" strike="noStrike" kern="1200" cap="none" spc="0" normalizeH="0" noProof="0" dirty="0">
              <a:ln>
                <a:noFill/>
              </a:ln>
              <a:solidFill>
                <a:prstClr val="black"/>
              </a:solidFill>
              <a:effectLst/>
              <a:uLnTx/>
              <a:uFillTx/>
              <a:latin typeface="Arial"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n-US" sz="2200" baseline="0" dirty="0">
                <a:solidFill>
                  <a:prstClr val="black"/>
                </a:solidFill>
              </a:rPr>
              <a:t>What are the properties of those source waters, and might they be expected to change over time (preformed nutrients, remineralized nutrients, ventilation</a:t>
            </a:r>
            <a:r>
              <a:rPr lang="en-US" sz="2200" dirty="0">
                <a:solidFill>
                  <a:prstClr val="black"/>
                </a:solidFill>
              </a:rPr>
              <a:t> history)?</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lang="en-US" sz="2200" dirty="0">
              <a:solidFill>
                <a:prstClr val="black"/>
              </a:solidFill>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200" b="0" i="0" u="none" strike="noStrike" kern="1200" cap="none" spc="0" normalizeH="0" baseline="0" noProof="0" dirty="0">
                <a:ln>
                  <a:noFill/>
                </a:ln>
                <a:solidFill>
                  <a:prstClr val="black"/>
                </a:solidFill>
                <a:effectLst/>
                <a:uLnTx/>
                <a:uFillTx/>
                <a:latin typeface="Arial" charset="0"/>
                <a:ea typeface="+mn-ea"/>
                <a:cs typeface="+mn-cs"/>
              </a:rPr>
              <a:t>What local processes can influence the efficacy of upwelling (density</a:t>
            </a:r>
            <a:r>
              <a:rPr kumimoji="0" lang="en-US" sz="2200" b="0" i="0" u="none" strike="noStrike" kern="1200" cap="none" spc="0" normalizeH="0" noProof="0" dirty="0">
                <a:ln>
                  <a:noFill/>
                </a:ln>
                <a:solidFill>
                  <a:prstClr val="black"/>
                </a:solidFill>
                <a:effectLst/>
                <a:uLnTx/>
                <a:uFillTx/>
                <a:latin typeface="Arial" charset="0"/>
                <a:ea typeface="+mn-ea"/>
                <a:cs typeface="+mn-cs"/>
              </a:rPr>
              <a:t> stratification, shifts in location of upwelling cells, changes in winds and their variability, nutrient or freshwater runoff)?</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lang="en-US" sz="2200" baseline="0" dirty="0">
              <a:solidFill>
                <a:prstClr val="black"/>
              </a:solidFill>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200" b="0" i="0" u="none" strike="noStrike" kern="1200" cap="none" spc="0" normalizeH="0" noProof="0" dirty="0">
                <a:ln>
                  <a:noFill/>
                </a:ln>
                <a:solidFill>
                  <a:prstClr val="black"/>
                </a:solidFill>
                <a:effectLst/>
                <a:uLnTx/>
                <a:uFillTx/>
                <a:latin typeface="Arial" charset="0"/>
                <a:ea typeface="+mn-ea"/>
                <a:cs typeface="+mn-cs"/>
              </a:rPr>
              <a:t>What local biological processes might affect the biogeochemistry (changes in export and remineralization, shifts in species distribution, HABs)?</a:t>
            </a:r>
            <a:endParaRPr kumimoji="0" lang="en-US" sz="2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6892070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69492"/>
            <a:ext cx="12192000" cy="8127492"/>
          </a:xfrm>
          <a:prstGeom prst="rect">
            <a:avLst/>
          </a:prstGeom>
        </p:spPr>
      </p:pic>
    </p:spTree>
    <p:extLst>
      <p:ext uri="{BB962C8B-B14F-4D97-AF65-F5344CB8AC3E}">
        <p14:creationId xmlns:p14="http://schemas.microsoft.com/office/powerpoint/2010/main" val="186139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C2EFBC0-A47A-4A32-97E7-D4829481B8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2354" y="1715654"/>
            <a:ext cx="2122168" cy="591787"/>
          </a:xfrm>
          <a:prstGeom prst="rect">
            <a:avLst/>
          </a:prstGeom>
        </p:spPr>
      </p:pic>
      <p:pic>
        <p:nvPicPr>
          <p:cNvPr id="6" name="Picture 2" descr="slab_coast_future">
            <a:extLst>
              <a:ext uri="{FF2B5EF4-FFF2-40B4-BE49-F238E27FC236}">
                <a16:creationId xmlns:a16="http://schemas.microsoft.com/office/drawing/2014/main" id="{0017C324-C5C9-49D6-81BE-A056A2693C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172257" y="2726253"/>
            <a:ext cx="3512148" cy="127095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7">
            <a:extLst>
              <a:ext uri="{FF2B5EF4-FFF2-40B4-BE49-F238E27FC236}">
                <a16:creationId xmlns:a16="http://schemas.microsoft.com/office/drawing/2014/main" id="{016F4C25-FABB-4DCC-A4CA-CF7545E7CA25}"/>
              </a:ext>
            </a:extLst>
          </p:cNvPr>
          <p:cNvSpPr>
            <a:spLocks noChangeArrowheads="1"/>
          </p:cNvSpPr>
          <p:nvPr/>
        </p:nvSpPr>
        <p:spPr bwMode="auto">
          <a:xfrm>
            <a:off x="0" y="0"/>
            <a:ext cx="12192000" cy="1143000"/>
          </a:xfrm>
          <a:prstGeom prst="rect">
            <a:avLst/>
          </a:prstGeom>
          <a:solidFill>
            <a:srgbClr val="1F497D">
              <a:lumMod val="75000"/>
            </a:srgbClr>
          </a:solidFill>
          <a:ln>
            <a:noFill/>
          </a:ln>
          <a:effectLst/>
        </p:spPr>
        <p:txBody>
          <a:bodyPr anchor="ctr"/>
          <a:lstStyle/>
          <a:p>
            <a:pPr marL="228600" marR="0" lvl="0" indent="0" algn="l" defTabSz="914400" rtl="0" eaLnBrk="1" fontAlgn="auto" latinLnBrk="0" hangingPunct="1">
              <a:lnSpc>
                <a:spcPct val="100000"/>
              </a:lnSpc>
              <a:spcBef>
                <a:spcPts val="0"/>
              </a:spcBef>
              <a:spcAft>
                <a:spcPts val="0"/>
              </a:spcAft>
              <a:buClrTx/>
              <a:buSzTx/>
              <a:buFontTx/>
              <a:buNone/>
              <a:tabLst>
                <a:tab pos="5149850" algn="l"/>
              </a:tabLst>
              <a:defRPr/>
            </a:pPr>
            <a:r>
              <a:rPr kumimoji="0" lang="en-US" sz="2800" b="0" i="1" u="none" strike="noStrike" kern="0" cap="none" spc="0" normalizeH="0" baseline="0" noProof="0" dirty="0">
                <a:ln>
                  <a:noFill/>
                </a:ln>
                <a:solidFill>
                  <a:srgbClr val="FFFF00"/>
                </a:solidFill>
                <a:effectLst/>
                <a:uLnTx/>
                <a:uFillTx/>
                <a:latin typeface="Calibri"/>
                <a:ea typeface="+mn-ea"/>
                <a:cs typeface="Arial"/>
              </a:rPr>
              <a:t>How do we get from the atmosphere and ocean physics to the fish (or fisheries)?</a:t>
            </a:r>
          </a:p>
        </p:txBody>
      </p:sp>
      <p:pic>
        <p:nvPicPr>
          <p:cNvPr id="1026" name="Picture 2" descr="Image result for wind god">
            <a:extLst>
              <a:ext uri="{FF2B5EF4-FFF2-40B4-BE49-F238E27FC236}">
                <a16:creationId xmlns:a16="http://schemas.microsoft.com/office/drawing/2014/main" id="{B32DF731-DED5-4FA5-A2F2-6F5CCDFD4B4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122" t="23447" r="30280" b="25705"/>
          <a:stretch/>
        </p:blipFill>
        <p:spPr bwMode="auto">
          <a:xfrm>
            <a:off x="1642188" y="1432300"/>
            <a:ext cx="1787466" cy="1488597"/>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971AE196-4019-487C-9AD1-894341A75ECA}"/>
              </a:ext>
            </a:extLst>
          </p:cNvPr>
          <p:cNvCxnSpPr/>
          <p:nvPr/>
        </p:nvCxnSpPr>
        <p:spPr>
          <a:xfrm>
            <a:off x="5262465" y="2920897"/>
            <a:ext cx="2015413" cy="0"/>
          </a:xfrm>
          <a:prstGeom prst="straightConnector1">
            <a:avLst/>
          </a:prstGeom>
          <a:ln w="76200">
            <a:tailEnd type="triangle"/>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pic>
        <p:nvPicPr>
          <p:cNvPr id="18" name="Picture 17">
            <a:extLst>
              <a:ext uri="{FF2B5EF4-FFF2-40B4-BE49-F238E27FC236}">
                <a16:creationId xmlns:a16="http://schemas.microsoft.com/office/drawing/2014/main" id="{765A4DFA-643A-47DB-AE4C-D0A2FBA450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5761" y="2502842"/>
            <a:ext cx="2796994" cy="875982"/>
          </a:xfrm>
          <a:prstGeom prst="rect">
            <a:avLst/>
          </a:prstGeom>
        </p:spPr>
      </p:pic>
      <p:pic>
        <p:nvPicPr>
          <p:cNvPr id="19" name="Picture 18">
            <a:extLst>
              <a:ext uri="{FF2B5EF4-FFF2-40B4-BE49-F238E27FC236}">
                <a16:creationId xmlns:a16="http://schemas.microsoft.com/office/drawing/2014/main" id="{06CCA099-E3CC-4F4C-90F8-9CB46964A1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997027" y="2112082"/>
            <a:ext cx="2015033" cy="711548"/>
          </a:xfrm>
          <a:prstGeom prst="rect">
            <a:avLst/>
          </a:prstGeom>
        </p:spPr>
      </p:pic>
      <p:pic>
        <p:nvPicPr>
          <p:cNvPr id="21" name="Picture 20">
            <a:extLst>
              <a:ext uri="{FF2B5EF4-FFF2-40B4-BE49-F238E27FC236}">
                <a16:creationId xmlns:a16="http://schemas.microsoft.com/office/drawing/2014/main" id="{54148119-A60C-4F92-9287-0274A58D80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3438" y="3196189"/>
            <a:ext cx="2122168" cy="591787"/>
          </a:xfrm>
          <a:prstGeom prst="rect">
            <a:avLst/>
          </a:prstGeom>
        </p:spPr>
      </p:pic>
    </p:spTree>
    <p:extLst>
      <p:ext uri="{BB962C8B-B14F-4D97-AF65-F5344CB8AC3E}">
        <p14:creationId xmlns:p14="http://schemas.microsoft.com/office/powerpoint/2010/main" val="3275285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lab_coast_future">
            <a:extLst>
              <a:ext uri="{FF2B5EF4-FFF2-40B4-BE49-F238E27FC236}">
                <a16:creationId xmlns:a16="http://schemas.microsoft.com/office/drawing/2014/main" id="{0017C324-C5C9-49D6-81BE-A056A2693C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172257" y="2726253"/>
            <a:ext cx="3512148" cy="127095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7">
            <a:extLst>
              <a:ext uri="{FF2B5EF4-FFF2-40B4-BE49-F238E27FC236}">
                <a16:creationId xmlns:a16="http://schemas.microsoft.com/office/drawing/2014/main" id="{016F4C25-FABB-4DCC-A4CA-CF7545E7CA25}"/>
              </a:ext>
            </a:extLst>
          </p:cNvPr>
          <p:cNvSpPr>
            <a:spLocks noChangeArrowheads="1"/>
          </p:cNvSpPr>
          <p:nvPr/>
        </p:nvSpPr>
        <p:spPr bwMode="auto">
          <a:xfrm>
            <a:off x="0" y="0"/>
            <a:ext cx="12192000" cy="1143000"/>
          </a:xfrm>
          <a:prstGeom prst="rect">
            <a:avLst/>
          </a:prstGeom>
          <a:solidFill>
            <a:srgbClr val="1F497D">
              <a:lumMod val="75000"/>
            </a:srgbClr>
          </a:solidFill>
          <a:ln>
            <a:noFill/>
          </a:ln>
          <a:effectLst/>
        </p:spPr>
        <p:txBody>
          <a:bodyPr anchor="ctr"/>
          <a:lstStyle/>
          <a:p>
            <a:pPr marL="228600" marR="0" lvl="0" indent="0" algn="l" defTabSz="914400" rtl="0" eaLnBrk="1" fontAlgn="auto" latinLnBrk="0" hangingPunct="1">
              <a:lnSpc>
                <a:spcPct val="100000"/>
              </a:lnSpc>
              <a:spcBef>
                <a:spcPts val="0"/>
              </a:spcBef>
              <a:spcAft>
                <a:spcPts val="0"/>
              </a:spcAft>
              <a:buClrTx/>
              <a:buSzTx/>
              <a:buFontTx/>
              <a:buNone/>
              <a:tabLst>
                <a:tab pos="5149850" algn="l"/>
              </a:tabLst>
              <a:defRPr/>
            </a:pPr>
            <a:r>
              <a:rPr kumimoji="0" lang="en-US" sz="2800" b="0" i="1" u="none" strike="noStrike" kern="0" cap="none" spc="0" normalizeH="0" baseline="0" noProof="0" dirty="0">
                <a:ln>
                  <a:noFill/>
                </a:ln>
                <a:solidFill>
                  <a:srgbClr val="FFFF00"/>
                </a:solidFill>
                <a:effectLst/>
                <a:uLnTx/>
                <a:uFillTx/>
                <a:latin typeface="Calibri"/>
                <a:ea typeface="+mn-ea"/>
                <a:cs typeface="Arial"/>
              </a:rPr>
              <a:t>How do we get from the atmosphere and ocean physics to the fish (or fisheries)?</a:t>
            </a:r>
          </a:p>
        </p:txBody>
      </p:sp>
      <p:pic>
        <p:nvPicPr>
          <p:cNvPr id="1026" name="Picture 2" descr="Image result for wind god">
            <a:extLst>
              <a:ext uri="{FF2B5EF4-FFF2-40B4-BE49-F238E27FC236}">
                <a16:creationId xmlns:a16="http://schemas.microsoft.com/office/drawing/2014/main" id="{B32DF731-DED5-4FA5-A2F2-6F5CCDFD4B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122" t="23447" r="30280" b="25705"/>
          <a:stretch/>
        </p:blipFill>
        <p:spPr bwMode="auto">
          <a:xfrm>
            <a:off x="1642188" y="1432300"/>
            <a:ext cx="1787466" cy="1488597"/>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971AE196-4019-487C-9AD1-894341A75ECA}"/>
              </a:ext>
            </a:extLst>
          </p:cNvPr>
          <p:cNvCxnSpPr/>
          <p:nvPr/>
        </p:nvCxnSpPr>
        <p:spPr>
          <a:xfrm>
            <a:off x="5262465" y="2920897"/>
            <a:ext cx="2015413" cy="0"/>
          </a:xfrm>
          <a:prstGeom prst="straightConnector1">
            <a:avLst/>
          </a:prstGeom>
          <a:ln w="76200">
            <a:tailEnd type="triangle"/>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pic>
        <p:nvPicPr>
          <p:cNvPr id="12" name="Picture 6" descr="http://www.badinotti.com/images/fishing%20purseseine.gif">
            <a:extLst>
              <a:ext uri="{FF2B5EF4-FFF2-40B4-BE49-F238E27FC236}">
                <a16:creationId xmlns:a16="http://schemas.microsoft.com/office/drawing/2014/main" id="{D61FB0D9-CF1F-4D14-B270-E383F0DF01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9770" y="4664100"/>
            <a:ext cx="2301185" cy="167986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tuxpaint.org/stamps/stamps/animals/mammals/aquatic/whale.png">
            <a:extLst>
              <a:ext uri="{FF2B5EF4-FFF2-40B4-BE49-F238E27FC236}">
                <a16:creationId xmlns:a16="http://schemas.microsoft.com/office/drawing/2014/main" id="{902AEA6D-815B-4A6B-AE0C-AF51CD5C94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8490" y="3305803"/>
            <a:ext cx="3046770" cy="176310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4150448B-DB01-4EB3-9125-D475504B3924}"/>
              </a:ext>
            </a:extLst>
          </p:cNvPr>
          <p:cNvPicPr>
            <a:picLocks noChangeAspect="1"/>
          </p:cNvPicPr>
          <p:nvPr/>
        </p:nvPicPr>
        <p:blipFill>
          <a:blip r:embed="rId6"/>
          <a:stretch>
            <a:fillRect/>
          </a:stretch>
        </p:blipFill>
        <p:spPr>
          <a:xfrm>
            <a:off x="10104543" y="1361058"/>
            <a:ext cx="1492740" cy="993351"/>
          </a:xfrm>
          <a:prstGeom prst="rect">
            <a:avLst/>
          </a:prstGeom>
        </p:spPr>
      </p:pic>
      <p:cxnSp>
        <p:nvCxnSpPr>
          <p:cNvPr id="15" name="Straight Arrow Connector 14">
            <a:extLst>
              <a:ext uri="{FF2B5EF4-FFF2-40B4-BE49-F238E27FC236}">
                <a16:creationId xmlns:a16="http://schemas.microsoft.com/office/drawing/2014/main" id="{B983D10F-4722-423F-AA71-B79E31D9EC90}"/>
              </a:ext>
            </a:extLst>
          </p:cNvPr>
          <p:cNvCxnSpPr/>
          <p:nvPr/>
        </p:nvCxnSpPr>
        <p:spPr>
          <a:xfrm>
            <a:off x="10076942" y="2777169"/>
            <a:ext cx="612942" cy="528634"/>
          </a:xfrm>
          <a:prstGeom prst="straightConnector1">
            <a:avLst/>
          </a:prstGeom>
          <a:ln w="603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DF6F94F-FD01-4449-8DEC-F29D1E48BC51}"/>
              </a:ext>
            </a:extLst>
          </p:cNvPr>
          <p:cNvCxnSpPr/>
          <p:nvPr/>
        </p:nvCxnSpPr>
        <p:spPr>
          <a:xfrm flipV="1">
            <a:off x="10093267" y="2409467"/>
            <a:ext cx="877215" cy="326000"/>
          </a:xfrm>
          <a:prstGeom prst="straightConnector1">
            <a:avLst/>
          </a:prstGeom>
          <a:ln w="603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8194603-0CA1-4FDA-AB88-5BE6105AE64B}"/>
              </a:ext>
            </a:extLst>
          </p:cNvPr>
          <p:cNvCxnSpPr>
            <a:cxnSpLocks/>
          </p:cNvCxnSpPr>
          <p:nvPr/>
        </p:nvCxnSpPr>
        <p:spPr>
          <a:xfrm flipH="1">
            <a:off x="8161212" y="3870995"/>
            <a:ext cx="633046" cy="688494"/>
          </a:xfrm>
          <a:prstGeom prst="straightConnector1">
            <a:avLst/>
          </a:prstGeom>
          <a:ln w="603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5FF36736-3210-423D-AECC-CEF85924300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12354" y="1715654"/>
            <a:ext cx="2122168" cy="591787"/>
          </a:xfrm>
          <a:prstGeom prst="rect">
            <a:avLst/>
          </a:prstGeom>
        </p:spPr>
      </p:pic>
      <p:pic>
        <p:nvPicPr>
          <p:cNvPr id="40" name="Picture 39">
            <a:extLst>
              <a:ext uri="{FF2B5EF4-FFF2-40B4-BE49-F238E27FC236}">
                <a16:creationId xmlns:a16="http://schemas.microsoft.com/office/drawing/2014/main" id="{063EB918-974D-4238-ADB7-AB871FEE624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95761" y="2502842"/>
            <a:ext cx="2796994" cy="875982"/>
          </a:xfrm>
          <a:prstGeom prst="rect">
            <a:avLst/>
          </a:prstGeom>
        </p:spPr>
      </p:pic>
      <p:pic>
        <p:nvPicPr>
          <p:cNvPr id="41" name="Picture 40">
            <a:extLst>
              <a:ext uri="{FF2B5EF4-FFF2-40B4-BE49-F238E27FC236}">
                <a16:creationId xmlns:a16="http://schemas.microsoft.com/office/drawing/2014/main" id="{124FF690-BFF1-48FD-B2C9-B4C1602F662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7997027" y="2112082"/>
            <a:ext cx="2015033" cy="711548"/>
          </a:xfrm>
          <a:prstGeom prst="rect">
            <a:avLst/>
          </a:prstGeom>
        </p:spPr>
      </p:pic>
      <p:pic>
        <p:nvPicPr>
          <p:cNvPr id="42" name="Picture 41">
            <a:extLst>
              <a:ext uri="{FF2B5EF4-FFF2-40B4-BE49-F238E27FC236}">
                <a16:creationId xmlns:a16="http://schemas.microsoft.com/office/drawing/2014/main" id="{48FEDF17-FC93-467D-9337-658822D49F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73438" y="3196189"/>
            <a:ext cx="2122168" cy="591787"/>
          </a:xfrm>
          <a:prstGeom prst="rect">
            <a:avLst/>
          </a:prstGeom>
        </p:spPr>
      </p:pic>
    </p:spTree>
    <p:extLst>
      <p:ext uri="{BB962C8B-B14F-4D97-AF65-F5344CB8AC3E}">
        <p14:creationId xmlns:p14="http://schemas.microsoft.com/office/powerpoint/2010/main" val="997609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lab_coast_future">
            <a:extLst>
              <a:ext uri="{FF2B5EF4-FFF2-40B4-BE49-F238E27FC236}">
                <a16:creationId xmlns:a16="http://schemas.microsoft.com/office/drawing/2014/main" id="{0017C324-C5C9-49D6-81BE-A056A2693C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172257" y="2726253"/>
            <a:ext cx="3512148" cy="127095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7">
            <a:extLst>
              <a:ext uri="{FF2B5EF4-FFF2-40B4-BE49-F238E27FC236}">
                <a16:creationId xmlns:a16="http://schemas.microsoft.com/office/drawing/2014/main" id="{016F4C25-FABB-4DCC-A4CA-CF7545E7CA25}"/>
              </a:ext>
            </a:extLst>
          </p:cNvPr>
          <p:cNvSpPr>
            <a:spLocks noChangeArrowheads="1"/>
          </p:cNvSpPr>
          <p:nvPr/>
        </p:nvSpPr>
        <p:spPr bwMode="auto">
          <a:xfrm>
            <a:off x="0" y="0"/>
            <a:ext cx="12192000" cy="1143000"/>
          </a:xfrm>
          <a:prstGeom prst="rect">
            <a:avLst/>
          </a:prstGeom>
          <a:solidFill>
            <a:srgbClr val="1F497D">
              <a:lumMod val="75000"/>
            </a:srgbClr>
          </a:solidFill>
          <a:ln>
            <a:noFill/>
          </a:ln>
          <a:effectLst/>
        </p:spPr>
        <p:txBody>
          <a:bodyPr anchor="ctr"/>
          <a:lstStyle/>
          <a:p>
            <a:pPr marL="228600" marR="0" lvl="0" indent="0" algn="l" defTabSz="914400" rtl="0" eaLnBrk="1" fontAlgn="auto" latinLnBrk="0" hangingPunct="1">
              <a:lnSpc>
                <a:spcPct val="100000"/>
              </a:lnSpc>
              <a:spcBef>
                <a:spcPts val="0"/>
              </a:spcBef>
              <a:spcAft>
                <a:spcPts val="0"/>
              </a:spcAft>
              <a:buClrTx/>
              <a:buSzTx/>
              <a:buFontTx/>
              <a:buNone/>
              <a:tabLst>
                <a:tab pos="5149850" algn="l"/>
              </a:tabLst>
              <a:defRPr/>
            </a:pPr>
            <a:r>
              <a:rPr kumimoji="0" lang="en-US" sz="2800" b="0" i="1" u="none" strike="noStrike" kern="0" cap="none" spc="0" normalizeH="0" baseline="0" noProof="0" dirty="0">
                <a:ln>
                  <a:noFill/>
                </a:ln>
                <a:solidFill>
                  <a:srgbClr val="FFFF00"/>
                </a:solidFill>
                <a:effectLst/>
                <a:uLnTx/>
                <a:uFillTx/>
                <a:latin typeface="Calibri"/>
                <a:ea typeface="+mn-ea"/>
                <a:cs typeface="Arial"/>
              </a:rPr>
              <a:t>How do we get from the atmosphere and ocean physics to the fish (or fisheries)?</a:t>
            </a:r>
          </a:p>
        </p:txBody>
      </p:sp>
      <p:pic>
        <p:nvPicPr>
          <p:cNvPr id="1026" name="Picture 2" descr="Image result for wind god">
            <a:extLst>
              <a:ext uri="{FF2B5EF4-FFF2-40B4-BE49-F238E27FC236}">
                <a16:creationId xmlns:a16="http://schemas.microsoft.com/office/drawing/2014/main" id="{B32DF731-DED5-4FA5-A2F2-6F5CCDFD4B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122" t="23447" r="30280" b="25705"/>
          <a:stretch/>
        </p:blipFill>
        <p:spPr bwMode="auto">
          <a:xfrm>
            <a:off x="1642188" y="1432300"/>
            <a:ext cx="1787466" cy="1488597"/>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971AE196-4019-487C-9AD1-894341A75ECA}"/>
              </a:ext>
            </a:extLst>
          </p:cNvPr>
          <p:cNvCxnSpPr/>
          <p:nvPr/>
        </p:nvCxnSpPr>
        <p:spPr>
          <a:xfrm>
            <a:off x="5262465" y="2920897"/>
            <a:ext cx="2015413" cy="0"/>
          </a:xfrm>
          <a:prstGeom prst="straightConnector1">
            <a:avLst/>
          </a:prstGeom>
          <a:ln w="76200">
            <a:tailEnd type="triangle"/>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pic>
        <p:nvPicPr>
          <p:cNvPr id="12" name="Picture 6" descr="http://www.badinotti.com/images/fishing%20purseseine.gif">
            <a:extLst>
              <a:ext uri="{FF2B5EF4-FFF2-40B4-BE49-F238E27FC236}">
                <a16:creationId xmlns:a16="http://schemas.microsoft.com/office/drawing/2014/main" id="{D61FB0D9-CF1F-4D14-B270-E383F0DF01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9770" y="4664100"/>
            <a:ext cx="2301185" cy="167986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tuxpaint.org/stamps/stamps/animals/mammals/aquatic/whale.png">
            <a:extLst>
              <a:ext uri="{FF2B5EF4-FFF2-40B4-BE49-F238E27FC236}">
                <a16:creationId xmlns:a16="http://schemas.microsoft.com/office/drawing/2014/main" id="{902AEA6D-815B-4A6B-AE0C-AF51CD5C94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8490" y="3305803"/>
            <a:ext cx="3046770" cy="176310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4150448B-DB01-4EB3-9125-D475504B3924}"/>
              </a:ext>
            </a:extLst>
          </p:cNvPr>
          <p:cNvPicPr>
            <a:picLocks noChangeAspect="1"/>
          </p:cNvPicPr>
          <p:nvPr/>
        </p:nvPicPr>
        <p:blipFill>
          <a:blip r:embed="rId6"/>
          <a:stretch>
            <a:fillRect/>
          </a:stretch>
        </p:blipFill>
        <p:spPr>
          <a:xfrm>
            <a:off x="10104543" y="1361058"/>
            <a:ext cx="1492740" cy="993351"/>
          </a:xfrm>
          <a:prstGeom prst="rect">
            <a:avLst/>
          </a:prstGeom>
        </p:spPr>
      </p:pic>
      <p:cxnSp>
        <p:nvCxnSpPr>
          <p:cNvPr id="15" name="Straight Arrow Connector 14">
            <a:extLst>
              <a:ext uri="{FF2B5EF4-FFF2-40B4-BE49-F238E27FC236}">
                <a16:creationId xmlns:a16="http://schemas.microsoft.com/office/drawing/2014/main" id="{B983D10F-4722-423F-AA71-B79E31D9EC90}"/>
              </a:ext>
            </a:extLst>
          </p:cNvPr>
          <p:cNvCxnSpPr/>
          <p:nvPr/>
        </p:nvCxnSpPr>
        <p:spPr>
          <a:xfrm>
            <a:off x="10076942" y="2777169"/>
            <a:ext cx="612942" cy="528634"/>
          </a:xfrm>
          <a:prstGeom prst="straightConnector1">
            <a:avLst/>
          </a:prstGeom>
          <a:ln w="603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DF6F94F-FD01-4449-8DEC-F29D1E48BC51}"/>
              </a:ext>
            </a:extLst>
          </p:cNvPr>
          <p:cNvCxnSpPr/>
          <p:nvPr/>
        </p:nvCxnSpPr>
        <p:spPr>
          <a:xfrm flipV="1">
            <a:off x="10093267" y="2409467"/>
            <a:ext cx="877215" cy="326000"/>
          </a:xfrm>
          <a:prstGeom prst="straightConnector1">
            <a:avLst/>
          </a:prstGeom>
          <a:ln w="603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8194603-0CA1-4FDA-AB88-5BE6105AE64B}"/>
              </a:ext>
            </a:extLst>
          </p:cNvPr>
          <p:cNvCxnSpPr>
            <a:cxnSpLocks/>
          </p:cNvCxnSpPr>
          <p:nvPr/>
        </p:nvCxnSpPr>
        <p:spPr>
          <a:xfrm flipH="1">
            <a:off x="8161212" y="3870995"/>
            <a:ext cx="633046" cy="688494"/>
          </a:xfrm>
          <a:prstGeom prst="straightConnector1">
            <a:avLst/>
          </a:prstGeom>
          <a:ln w="603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FB66695-55E3-4689-9F50-6A366A720436}"/>
              </a:ext>
            </a:extLst>
          </p:cNvPr>
          <p:cNvSpPr/>
          <p:nvPr/>
        </p:nvSpPr>
        <p:spPr>
          <a:xfrm>
            <a:off x="671804" y="1361058"/>
            <a:ext cx="4062999" cy="3303027"/>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CB45E905-F7FE-4AD9-9694-D3932FA969AD}"/>
              </a:ext>
            </a:extLst>
          </p:cNvPr>
          <p:cNvSpPr/>
          <p:nvPr/>
        </p:nvSpPr>
        <p:spPr>
          <a:xfrm>
            <a:off x="6850857" y="3614245"/>
            <a:ext cx="5249068" cy="3131789"/>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DEEA55C-83FB-43CA-910F-4BD0C949DA1E}"/>
              </a:ext>
            </a:extLst>
          </p:cNvPr>
          <p:cNvSpPr/>
          <p:nvPr/>
        </p:nvSpPr>
        <p:spPr>
          <a:xfrm>
            <a:off x="10051535" y="1150191"/>
            <a:ext cx="2042095" cy="2464054"/>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7DCF40B2-7D9D-4D49-B713-912F2B6761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12354" y="1715654"/>
            <a:ext cx="2122168" cy="591787"/>
          </a:xfrm>
          <a:prstGeom prst="rect">
            <a:avLst/>
          </a:prstGeom>
        </p:spPr>
      </p:pic>
      <p:pic>
        <p:nvPicPr>
          <p:cNvPr id="45" name="Picture 44">
            <a:extLst>
              <a:ext uri="{FF2B5EF4-FFF2-40B4-BE49-F238E27FC236}">
                <a16:creationId xmlns:a16="http://schemas.microsoft.com/office/drawing/2014/main" id="{E83BA2A2-D5F8-47E2-BA75-6F17EA6307B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95761" y="2502842"/>
            <a:ext cx="2796994" cy="875982"/>
          </a:xfrm>
          <a:prstGeom prst="rect">
            <a:avLst/>
          </a:prstGeom>
        </p:spPr>
      </p:pic>
      <p:pic>
        <p:nvPicPr>
          <p:cNvPr id="46" name="Picture 45">
            <a:extLst>
              <a:ext uri="{FF2B5EF4-FFF2-40B4-BE49-F238E27FC236}">
                <a16:creationId xmlns:a16="http://schemas.microsoft.com/office/drawing/2014/main" id="{5E2BB3DB-4E65-4CAB-9BC1-2C7A76C0AB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7997027" y="2112082"/>
            <a:ext cx="2015033" cy="711548"/>
          </a:xfrm>
          <a:prstGeom prst="rect">
            <a:avLst/>
          </a:prstGeom>
        </p:spPr>
      </p:pic>
      <p:pic>
        <p:nvPicPr>
          <p:cNvPr id="47" name="Picture 46">
            <a:extLst>
              <a:ext uri="{FF2B5EF4-FFF2-40B4-BE49-F238E27FC236}">
                <a16:creationId xmlns:a16="http://schemas.microsoft.com/office/drawing/2014/main" id="{1F8C16B9-4EB7-4019-BB0C-A7EAC494BD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73438" y="3196189"/>
            <a:ext cx="2122168" cy="591787"/>
          </a:xfrm>
          <a:prstGeom prst="rect">
            <a:avLst/>
          </a:prstGeom>
        </p:spPr>
      </p:pic>
    </p:spTree>
    <p:extLst>
      <p:ext uri="{BB962C8B-B14F-4D97-AF65-F5344CB8AC3E}">
        <p14:creationId xmlns:p14="http://schemas.microsoft.com/office/powerpoint/2010/main" val="3223483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lab_coast_future">
            <a:extLst>
              <a:ext uri="{FF2B5EF4-FFF2-40B4-BE49-F238E27FC236}">
                <a16:creationId xmlns:a16="http://schemas.microsoft.com/office/drawing/2014/main" id="{0017C324-C5C9-49D6-81BE-A056A2693C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172257" y="2726253"/>
            <a:ext cx="3512148" cy="127095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7">
            <a:extLst>
              <a:ext uri="{FF2B5EF4-FFF2-40B4-BE49-F238E27FC236}">
                <a16:creationId xmlns:a16="http://schemas.microsoft.com/office/drawing/2014/main" id="{016F4C25-FABB-4DCC-A4CA-CF7545E7CA25}"/>
              </a:ext>
            </a:extLst>
          </p:cNvPr>
          <p:cNvSpPr>
            <a:spLocks noChangeArrowheads="1"/>
          </p:cNvSpPr>
          <p:nvPr/>
        </p:nvSpPr>
        <p:spPr bwMode="auto">
          <a:xfrm>
            <a:off x="0" y="0"/>
            <a:ext cx="12192000" cy="1143000"/>
          </a:xfrm>
          <a:prstGeom prst="rect">
            <a:avLst/>
          </a:prstGeom>
          <a:solidFill>
            <a:srgbClr val="1F497D">
              <a:lumMod val="75000"/>
            </a:srgbClr>
          </a:solidFill>
          <a:ln>
            <a:noFill/>
          </a:ln>
          <a:effectLst/>
        </p:spPr>
        <p:txBody>
          <a:bodyPr anchor="ctr"/>
          <a:lstStyle/>
          <a:p>
            <a:pPr marL="228600" marR="0" lvl="0" indent="0" algn="l" defTabSz="914400" rtl="0" eaLnBrk="1" fontAlgn="auto" latinLnBrk="0" hangingPunct="1">
              <a:lnSpc>
                <a:spcPct val="100000"/>
              </a:lnSpc>
              <a:spcBef>
                <a:spcPts val="0"/>
              </a:spcBef>
              <a:spcAft>
                <a:spcPts val="0"/>
              </a:spcAft>
              <a:buClrTx/>
              <a:buSzTx/>
              <a:buFontTx/>
              <a:buNone/>
              <a:tabLst>
                <a:tab pos="5149850" algn="l"/>
              </a:tabLst>
              <a:defRPr/>
            </a:pPr>
            <a:r>
              <a:rPr kumimoji="0" lang="en-US" sz="2800" b="0" i="1" u="none" strike="noStrike" kern="0" cap="none" spc="0" normalizeH="0" baseline="0" noProof="0" dirty="0">
                <a:ln>
                  <a:noFill/>
                </a:ln>
                <a:solidFill>
                  <a:srgbClr val="FFFF00"/>
                </a:solidFill>
                <a:effectLst/>
                <a:uLnTx/>
                <a:uFillTx/>
                <a:latin typeface="Calibri"/>
                <a:ea typeface="+mn-ea"/>
                <a:cs typeface="Arial"/>
              </a:rPr>
              <a:t>How do we get from the atmosphere and ocean physics to the fish (or fisheries)?</a:t>
            </a:r>
          </a:p>
        </p:txBody>
      </p:sp>
      <p:pic>
        <p:nvPicPr>
          <p:cNvPr id="1026" name="Picture 2" descr="Image result for wind god">
            <a:extLst>
              <a:ext uri="{FF2B5EF4-FFF2-40B4-BE49-F238E27FC236}">
                <a16:creationId xmlns:a16="http://schemas.microsoft.com/office/drawing/2014/main" id="{B32DF731-DED5-4FA5-A2F2-6F5CCDFD4B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122" t="23447" r="30280" b="25705"/>
          <a:stretch/>
        </p:blipFill>
        <p:spPr bwMode="auto">
          <a:xfrm>
            <a:off x="1642188" y="1432300"/>
            <a:ext cx="1787466" cy="1488597"/>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971AE196-4019-487C-9AD1-894341A75ECA}"/>
              </a:ext>
            </a:extLst>
          </p:cNvPr>
          <p:cNvCxnSpPr/>
          <p:nvPr/>
        </p:nvCxnSpPr>
        <p:spPr>
          <a:xfrm>
            <a:off x="5262465" y="2920897"/>
            <a:ext cx="2015413" cy="0"/>
          </a:xfrm>
          <a:prstGeom prst="straightConnector1">
            <a:avLst/>
          </a:prstGeom>
          <a:ln w="76200">
            <a:tailEnd type="triangle"/>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pic>
        <p:nvPicPr>
          <p:cNvPr id="12" name="Picture 6" descr="http://www.badinotti.com/images/fishing%20purseseine.gif">
            <a:extLst>
              <a:ext uri="{FF2B5EF4-FFF2-40B4-BE49-F238E27FC236}">
                <a16:creationId xmlns:a16="http://schemas.microsoft.com/office/drawing/2014/main" id="{D61FB0D9-CF1F-4D14-B270-E383F0DF01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9770" y="4664100"/>
            <a:ext cx="2301185" cy="167986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tuxpaint.org/stamps/stamps/animals/mammals/aquatic/whale.png">
            <a:extLst>
              <a:ext uri="{FF2B5EF4-FFF2-40B4-BE49-F238E27FC236}">
                <a16:creationId xmlns:a16="http://schemas.microsoft.com/office/drawing/2014/main" id="{902AEA6D-815B-4A6B-AE0C-AF51CD5C94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8490" y="3305803"/>
            <a:ext cx="3046770" cy="176310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4150448B-DB01-4EB3-9125-D475504B3924}"/>
              </a:ext>
            </a:extLst>
          </p:cNvPr>
          <p:cNvPicPr>
            <a:picLocks noChangeAspect="1"/>
          </p:cNvPicPr>
          <p:nvPr/>
        </p:nvPicPr>
        <p:blipFill>
          <a:blip r:embed="rId6"/>
          <a:stretch>
            <a:fillRect/>
          </a:stretch>
        </p:blipFill>
        <p:spPr>
          <a:xfrm>
            <a:off x="10104543" y="1361058"/>
            <a:ext cx="1492740" cy="993351"/>
          </a:xfrm>
          <a:prstGeom prst="rect">
            <a:avLst/>
          </a:prstGeom>
        </p:spPr>
      </p:pic>
      <p:cxnSp>
        <p:nvCxnSpPr>
          <p:cNvPr id="15" name="Straight Arrow Connector 14">
            <a:extLst>
              <a:ext uri="{FF2B5EF4-FFF2-40B4-BE49-F238E27FC236}">
                <a16:creationId xmlns:a16="http://schemas.microsoft.com/office/drawing/2014/main" id="{B983D10F-4722-423F-AA71-B79E31D9EC90}"/>
              </a:ext>
            </a:extLst>
          </p:cNvPr>
          <p:cNvCxnSpPr/>
          <p:nvPr/>
        </p:nvCxnSpPr>
        <p:spPr>
          <a:xfrm>
            <a:off x="10076942" y="2777169"/>
            <a:ext cx="612942" cy="528634"/>
          </a:xfrm>
          <a:prstGeom prst="straightConnector1">
            <a:avLst/>
          </a:prstGeom>
          <a:ln w="603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DF6F94F-FD01-4449-8DEC-F29D1E48BC51}"/>
              </a:ext>
            </a:extLst>
          </p:cNvPr>
          <p:cNvCxnSpPr/>
          <p:nvPr/>
        </p:nvCxnSpPr>
        <p:spPr>
          <a:xfrm flipV="1">
            <a:off x="10093267" y="2409467"/>
            <a:ext cx="877215" cy="326000"/>
          </a:xfrm>
          <a:prstGeom prst="straightConnector1">
            <a:avLst/>
          </a:prstGeom>
          <a:ln w="603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8194603-0CA1-4FDA-AB88-5BE6105AE64B}"/>
              </a:ext>
            </a:extLst>
          </p:cNvPr>
          <p:cNvCxnSpPr>
            <a:cxnSpLocks/>
          </p:cNvCxnSpPr>
          <p:nvPr/>
        </p:nvCxnSpPr>
        <p:spPr>
          <a:xfrm flipH="1">
            <a:off x="8161212" y="3870995"/>
            <a:ext cx="633046" cy="688494"/>
          </a:xfrm>
          <a:prstGeom prst="straightConnector1">
            <a:avLst/>
          </a:prstGeom>
          <a:ln w="603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pic>
        <p:nvPicPr>
          <p:cNvPr id="18" name="Picture 26">
            <a:extLst>
              <a:ext uri="{FF2B5EF4-FFF2-40B4-BE49-F238E27FC236}">
                <a16:creationId xmlns:a16="http://schemas.microsoft.com/office/drawing/2014/main" id="{890FE0C1-9E34-4F9A-93E7-81256C048AE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81092" y="2064321"/>
            <a:ext cx="105568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a:extLst>
              <a:ext uri="{FF2B5EF4-FFF2-40B4-BE49-F238E27FC236}">
                <a16:creationId xmlns:a16="http://schemas.microsoft.com/office/drawing/2014/main" id="{BD73E615-0F98-4CB7-9B9F-4A19B53F51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54717" y="1968397"/>
            <a:ext cx="644525"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5">
            <a:extLst>
              <a:ext uri="{FF2B5EF4-FFF2-40B4-BE49-F238E27FC236}">
                <a16:creationId xmlns:a16="http://schemas.microsoft.com/office/drawing/2014/main" id="{0CC0DD18-8935-4026-8A5F-84F83EC045D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654717" y="3187661"/>
            <a:ext cx="105727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
            <a:extLst>
              <a:ext uri="{FF2B5EF4-FFF2-40B4-BE49-F238E27FC236}">
                <a16:creationId xmlns:a16="http://schemas.microsoft.com/office/drawing/2014/main" id="{562DD2A2-CEC4-4B3D-82CC-C73662FB506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00742" y="4048086"/>
            <a:ext cx="330200" cy="26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a:extLst>
              <a:ext uri="{FF2B5EF4-FFF2-40B4-BE49-F238E27FC236}">
                <a16:creationId xmlns:a16="http://schemas.microsoft.com/office/drawing/2014/main" id="{A2078A77-3531-4256-A084-2E3466CA2E2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73754" y="3730586"/>
            <a:ext cx="268288"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Oval 22">
            <a:extLst>
              <a:ext uri="{FF2B5EF4-FFF2-40B4-BE49-F238E27FC236}">
                <a16:creationId xmlns:a16="http://schemas.microsoft.com/office/drawing/2014/main" id="{D594C806-46CA-48AB-9D1C-205A1D47FB4E}"/>
              </a:ext>
            </a:extLst>
          </p:cNvPr>
          <p:cNvSpPr/>
          <p:nvPr/>
        </p:nvSpPr>
        <p:spPr>
          <a:xfrm>
            <a:off x="6278604" y="3816311"/>
            <a:ext cx="46038" cy="46038"/>
          </a:xfrm>
          <a:prstGeom prst="ellipse">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Oval 23">
            <a:extLst>
              <a:ext uri="{FF2B5EF4-FFF2-40B4-BE49-F238E27FC236}">
                <a16:creationId xmlns:a16="http://schemas.microsoft.com/office/drawing/2014/main" id="{F4260C33-EB0E-4F5B-958E-5B9F14816D9F}"/>
              </a:ext>
            </a:extLst>
          </p:cNvPr>
          <p:cNvSpPr/>
          <p:nvPr/>
        </p:nvSpPr>
        <p:spPr>
          <a:xfrm>
            <a:off x="6431004" y="3968711"/>
            <a:ext cx="46038" cy="46038"/>
          </a:xfrm>
          <a:prstGeom prst="ellipse">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Oval 24">
            <a:extLst>
              <a:ext uri="{FF2B5EF4-FFF2-40B4-BE49-F238E27FC236}">
                <a16:creationId xmlns:a16="http://schemas.microsoft.com/office/drawing/2014/main" id="{4E39795C-1DE7-4418-87DB-D6CC4D355E33}"/>
              </a:ext>
            </a:extLst>
          </p:cNvPr>
          <p:cNvSpPr/>
          <p:nvPr/>
        </p:nvSpPr>
        <p:spPr>
          <a:xfrm>
            <a:off x="6161129" y="3725824"/>
            <a:ext cx="44450" cy="44450"/>
          </a:xfrm>
          <a:prstGeom prst="ellipse">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Oval 25">
            <a:extLst>
              <a:ext uri="{FF2B5EF4-FFF2-40B4-BE49-F238E27FC236}">
                <a16:creationId xmlns:a16="http://schemas.microsoft.com/office/drawing/2014/main" id="{95AEF05E-B755-4139-8AA9-E96E90D89ED1}"/>
              </a:ext>
            </a:extLst>
          </p:cNvPr>
          <p:cNvSpPr/>
          <p:nvPr/>
        </p:nvSpPr>
        <p:spPr>
          <a:xfrm>
            <a:off x="6431004" y="3794086"/>
            <a:ext cx="46038" cy="46038"/>
          </a:xfrm>
          <a:prstGeom prst="ellipse">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Oval 26">
            <a:extLst>
              <a:ext uri="{FF2B5EF4-FFF2-40B4-BE49-F238E27FC236}">
                <a16:creationId xmlns:a16="http://schemas.microsoft.com/office/drawing/2014/main" id="{E1D8FB7B-9AEB-4FEA-819F-96B4E6D5B06A}"/>
              </a:ext>
            </a:extLst>
          </p:cNvPr>
          <p:cNvSpPr/>
          <p:nvPr/>
        </p:nvSpPr>
        <p:spPr>
          <a:xfrm>
            <a:off x="6169067" y="3963949"/>
            <a:ext cx="46037" cy="46037"/>
          </a:xfrm>
          <a:prstGeom prst="ellipse">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6" name="Group 35">
            <a:extLst>
              <a:ext uri="{FF2B5EF4-FFF2-40B4-BE49-F238E27FC236}">
                <a16:creationId xmlns:a16="http://schemas.microsoft.com/office/drawing/2014/main" id="{32C82983-2845-499E-8B39-545618EE74DC}"/>
              </a:ext>
            </a:extLst>
          </p:cNvPr>
          <p:cNvGrpSpPr/>
          <p:nvPr/>
        </p:nvGrpSpPr>
        <p:grpSpPr>
          <a:xfrm>
            <a:off x="4955335" y="3736288"/>
            <a:ext cx="428452" cy="273698"/>
            <a:chOff x="4750038" y="5791200"/>
            <a:chExt cx="381000" cy="244475"/>
          </a:xfrm>
        </p:grpSpPr>
        <p:sp>
          <p:nvSpPr>
            <p:cNvPr id="37" name="Oval 40">
              <a:extLst>
                <a:ext uri="{FF2B5EF4-FFF2-40B4-BE49-F238E27FC236}">
                  <a16:creationId xmlns:a16="http://schemas.microsoft.com/office/drawing/2014/main" id="{610D7942-D6DA-4720-9A6E-59EB0805E740}"/>
                </a:ext>
              </a:extLst>
            </p:cNvPr>
            <p:cNvSpPr>
              <a:spLocks noChangeArrowheads="1"/>
            </p:cNvSpPr>
            <p:nvPr/>
          </p:nvSpPr>
          <p:spPr bwMode="auto">
            <a:xfrm>
              <a:off x="4800600" y="5791200"/>
              <a:ext cx="219075" cy="220663"/>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solidFill>
                  <a:srgbClr val="000000"/>
                </a:solidFill>
              </a:endParaRPr>
            </a:p>
          </p:txBody>
        </p:sp>
        <p:sp>
          <p:nvSpPr>
            <p:cNvPr id="38" name="Text Box 41">
              <a:extLst>
                <a:ext uri="{FF2B5EF4-FFF2-40B4-BE49-F238E27FC236}">
                  <a16:creationId xmlns:a16="http://schemas.microsoft.com/office/drawing/2014/main" id="{5B86F29F-1BAF-4158-9F39-7D06142123BF}"/>
                </a:ext>
              </a:extLst>
            </p:cNvPr>
            <p:cNvSpPr txBox="1">
              <a:spLocks noChangeArrowheads="1"/>
            </p:cNvSpPr>
            <p:nvPr/>
          </p:nvSpPr>
          <p:spPr bwMode="auto">
            <a:xfrm>
              <a:off x="4750038" y="5791200"/>
              <a:ext cx="381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sz="1000" dirty="0">
                  <a:solidFill>
                    <a:srgbClr val="000000"/>
                  </a:solidFill>
                </a:rPr>
                <a:t>Fe</a:t>
              </a:r>
            </a:p>
          </p:txBody>
        </p:sp>
      </p:grpSp>
      <p:sp>
        <p:nvSpPr>
          <p:cNvPr id="4" name="Rectangle 3">
            <a:extLst>
              <a:ext uri="{FF2B5EF4-FFF2-40B4-BE49-F238E27FC236}">
                <a16:creationId xmlns:a16="http://schemas.microsoft.com/office/drawing/2014/main" id="{1FB66695-55E3-4689-9F50-6A366A720436}"/>
              </a:ext>
            </a:extLst>
          </p:cNvPr>
          <p:cNvSpPr/>
          <p:nvPr/>
        </p:nvSpPr>
        <p:spPr>
          <a:xfrm>
            <a:off x="671804" y="1361058"/>
            <a:ext cx="4062999" cy="3303027"/>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CB45E905-F7FE-4AD9-9694-D3932FA969AD}"/>
              </a:ext>
            </a:extLst>
          </p:cNvPr>
          <p:cNvSpPr/>
          <p:nvPr/>
        </p:nvSpPr>
        <p:spPr>
          <a:xfrm>
            <a:off x="6850857" y="3614245"/>
            <a:ext cx="5249068" cy="3131789"/>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DEEA55C-83FB-43CA-910F-4BD0C949DA1E}"/>
              </a:ext>
            </a:extLst>
          </p:cNvPr>
          <p:cNvSpPr/>
          <p:nvPr/>
        </p:nvSpPr>
        <p:spPr>
          <a:xfrm>
            <a:off x="10051535" y="1150191"/>
            <a:ext cx="2042095" cy="2464054"/>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9B720BFC-F61E-4E2B-A66B-2A9F0BA5A3A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4559" y="2999861"/>
            <a:ext cx="243840" cy="298705"/>
          </a:xfrm>
          <a:prstGeom prst="rect">
            <a:avLst/>
          </a:prstGeom>
        </p:spPr>
      </p:pic>
      <p:pic>
        <p:nvPicPr>
          <p:cNvPr id="42" name="Picture 41">
            <a:extLst>
              <a:ext uri="{FF2B5EF4-FFF2-40B4-BE49-F238E27FC236}">
                <a16:creationId xmlns:a16="http://schemas.microsoft.com/office/drawing/2014/main" id="{203D21B8-2A48-4311-A218-41DC2B5D338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805114" y="2225397"/>
            <a:ext cx="772930" cy="537918"/>
          </a:xfrm>
          <a:prstGeom prst="rect">
            <a:avLst/>
          </a:prstGeom>
        </p:spPr>
      </p:pic>
      <p:pic>
        <p:nvPicPr>
          <p:cNvPr id="43" name="Picture 42">
            <a:extLst>
              <a:ext uri="{FF2B5EF4-FFF2-40B4-BE49-F238E27FC236}">
                <a16:creationId xmlns:a16="http://schemas.microsoft.com/office/drawing/2014/main" id="{AC3F760C-93E2-435C-9481-00129599429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132875">
            <a:off x="6639699" y="1523969"/>
            <a:ext cx="171625" cy="1138837"/>
          </a:xfrm>
          <a:prstGeom prst="rect">
            <a:avLst/>
          </a:prstGeom>
        </p:spPr>
      </p:pic>
      <p:pic>
        <p:nvPicPr>
          <p:cNvPr id="44" name="Picture 43">
            <a:extLst>
              <a:ext uri="{FF2B5EF4-FFF2-40B4-BE49-F238E27FC236}">
                <a16:creationId xmlns:a16="http://schemas.microsoft.com/office/drawing/2014/main" id="{7DCF40B2-7D9D-4D49-B713-912F2B6761C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112354" y="1715654"/>
            <a:ext cx="2122168" cy="591787"/>
          </a:xfrm>
          <a:prstGeom prst="rect">
            <a:avLst/>
          </a:prstGeom>
        </p:spPr>
      </p:pic>
      <p:pic>
        <p:nvPicPr>
          <p:cNvPr id="45" name="Picture 44">
            <a:extLst>
              <a:ext uri="{FF2B5EF4-FFF2-40B4-BE49-F238E27FC236}">
                <a16:creationId xmlns:a16="http://schemas.microsoft.com/office/drawing/2014/main" id="{E83BA2A2-D5F8-47E2-BA75-6F17EA6307B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95761" y="2502842"/>
            <a:ext cx="2796994" cy="875982"/>
          </a:xfrm>
          <a:prstGeom prst="rect">
            <a:avLst/>
          </a:prstGeom>
        </p:spPr>
      </p:pic>
      <p:pic>
        <p:nvPicPr>
          <p:cNvPr id="46" name="Picture 45">
            <a:extLst>
              <a:ext uri="{FF2B5EF4-FFF2-40B4-BE49-F238E27FC236}">
                <a16:creationId xmlns:a16="http://schemas.microsoft.com/office/drawing/2014/main" id="{5E2BB3DB-4E65-4CAB-9BC1-2C7A76C0AB1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7997027" y="2112082"/>
            <a:ext cx="2015033" cy="711548"/>
          </a:xfrm>
          <a:prstGeom prst="rect">
            <a:avLst/>
          </a:prstGeom>
        </p:spPr>
      </p:pic>
      <p:pic>
        <p:nvPicPr>
          <p:cNvPr id="47" name="Picture 46">
            <a:extLst>
              <a:ext uri="{FF2B5EF4-FFF2-40B4-BE49-F238E27FC236}">
                <a16:creationId xmlns:a16="http://schemas.microsoft.com/office/drawing/2014/main" id="{1F8C16B9-4EB7-4019-BB0C-A7EAC494BD9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173438" y="3196189"/>
            <a:ext cx="2122168" cy="591787"/>
          </a:xfrm>
          <a:prstGeom prst="rect">
            <a:avLst/>
          </a:prstGeom>
        </p:spPr>
      </p:pic>
      <p:pic>
        <p:nvPicPr>
          <p:cNvPr id="48" name="Picture 2" descr="Image result for oxygen o2">
            <a:extLst>
              <a:ext uri="{FF2B5EF4-FFF2-40B4-BE49-F238E27FC236}">
                <a16:creationId xmlns:a16="http://schemas.microsoft.com/office/drawing/2014/main" id="{C78FA93F-5605-4499-81CF-2EE51F4D931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871701" y="4375375"/>
            <a:ext cx="338539" cy="14466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co2">
            <a:extLst>
              <a:ext uri="{FF2B5EF4-FFF2-40B4-BE49-F238E27FC236}">
                <a16:creationId xmlns:a16="http://schemas.microsoft.com/office/drawing/2014/main" id="{F1E30926-4DEE-40A2-A3F6-A976A324506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465131" y="3567233"/>
            <a:ext cx="510507" cy="362460"/>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2EAE8C35-3D05-4200-9BB0-11F1C74E0F22}"/>
              </a:ext>
            </a:extLst>
          </p:cNvPr>
          <p:cNvGrpSpPr/>
          <p:nvPr/>
        </p:nvGrpSpPr>
        <p:grpSpPr>
          <a:xfrm>
            <a:off x="4570909" y="3889129"/>
            <a:ext cx="432389" cy="390851"/>
            <a:chOff x="1481138" y="6423025"/>
            <a:chExt cx="255587" cy="241300"/>
          </a:xfrm>
        </p:grpSpPr>
        <p:cxnSp>
          <p:nvCxnSpPr>
            <p:cNvPr id="29" name="Straight Connector 28">
              <a:extLst>
                <a:ext uri="{FF2B5EF4-FFF2-40B4-BE49-F238E27FC236}">
                  <a16:creationId xmlns:a16="http://schemas.microsoft.com/office/drawing/2014/main" id="{7295EE55-1F6E-48AF-84A7-9AA4DE35940B}"/>
                </a:ext>
              </a:extLst>
            </p:cNvPr>
            <p:cNvCxnSpPr>
              <a:stCxn id="35" idx="4"/>
              <a:endCxn id="31" idx="0"/>
            </p:cNvCxnSpPr>
            <p:nvPr/>
          </p:nvCxnSpPr>
          <p:spPr>
            <a:xfrm flipV="1">
              <a:off x="1614488" y="6423025"/>
              <a:ext cx="0" cy="18256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927F022-C640-4F29-9475-608068645BDB}"/>
                </a:ext>
              </a:extLst>
            </p:cNvPr>
            <p:cNvCxnSpPr>
              <a:stCxn id="35" idx="1"/>
              <a:endCxn id="32" idx="5"/>
            </p:cNvCxnSpPr>
            <p:nvPr/>
          </p:nvCxnSpPr>
          <p:spPr>
            <a:xfrm>
              <a:off x="1590675" y="6548438"/>
              <a:ext cx="136525" cy="1031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A4545BA0-C8EB-4166-8153-4F601674A833}"/>
                </a:ext>
              </a:extLst>
            </p:cNvPr>
            <p:cNvSpPr>
              <a:spLocks noChangeAspect="1"/>
            </p:cNvSpPr>
            <p:nvPr/>
          </p:nvSpPr>
          <p:spPr>
            <a:xfrm>
              <a:off x="1581150" y="6423025"/>
              <a:ext cx="66675" cy="6826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ndParaRPr>
            </a:p>
          </p:txBody>
        </p:sp>
        <p:sp>
          <p:nvSpPr>
            <p:cNvPr id="32" name="Oval 31">
              <a:extLst>
                <a:ext uri="{FF2B5EF4-FFF2-40B4-BE49-F238E27FC236}">
                  <a16:creationId xmlns:a16="http://schemas.microsoft.com/office/drawing/2014/main" id="{58F1F08C-2B11-41E4-92F4-D38B7D0E000C}"/>
                </a:ext>
              </a:extLst>
            </p:cNvPr>
            <p:cNvSpPr>
              <a:spLocks noChangeAspect="1"/>
            </p:cNvSpPr>
            <p:nvPr/>
          </p:nvSpPr>
          <p:spPr>
            <a:xfrm>
              <a:off x="1670050" y="6594475"/>
              <a:ext cx="66675" cy="666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ndParaRPr>
            </a:p>
          </p:txBody>
        </p:sp>
        <p:cxnSp>
          <p:nvCxnSpPr>
            <p:cNvPr id="33" name="Straight Connector 32">
              <a:extLst>
                <a:ext uri="{FF2B5EF4-FFF2-40B4-BE49-F238E27FC236}">
                  <a16:creationId xmlns:a16="http://schemas.microsoft.com/office/drawing/2014/main" id="{8C0A38E2-5194-4956-A1D7-8AF577E3E6D6}"/>
                </a:ext>
              </a:extLst>
            </p:cNvPr>
            <p:cNvCxnSpPr>
              <a:stCxn id="34" idx="3"/>
              <a:endCxn id="35" idx="7"/>
            </p:cNvCxnSpPr>
            <p:nvPr/>
          </p:nvCxnSpPr>
          <p:spPr>
            <a:xfrm flipV="1">
              <a:off x="1492250" y="6548438"/>
              <a:ext cx="146050" cy="10636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1559C152-2248-478C-AD64-2B79880BEF17}"/>
                </a:ext>
              </a:extLst>
            </p:cNvPr>
            <p:cNvSpPr>
              <a:spLocks noChangeAspect="1"/>
            </p:cNvSpPr>
            <p:nvPr/>
          </p:nvSpPr>
          <p:spPr>
            <a:xfrm>
              <a:off x="1481138" y="6597650"/>
              <a:ext cx="66675" cy="666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ndParaRPr>
            </a:p>
          </p:txBody>
        </p:sp>
        <p:sp>
          <p:nvSpPr>
            <p:cNvPr id="35" name="Oval 34">
              <a:extLst>
                <a:ext uri="{FF2B5EF4-FFF2-40B4-BE49-F238E27FC236}">
                  <a16:creationId xmlns:a16="http://schemas.microsoft.com/office/drawing/2014/main" id="{969F8FA5-F63A-47D9-86C1-732FB7DACCF4}"/>
                </a:ext>
              </a:extLst>
            </p:cNvPr>
            <p:cNvSpPr>
              <a:spLocks noChangeAspect="1"/>
            </p:cNvSpPr>
            <p:nvPr/>
          </p:nvSpPr>
          <p:spPr>
            <a:xfrm>
              <a:off x="1581150" y="6538913"/>
              <a:ext cx="66675" cy="66675"/>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ndParaRPr>
            </a:p>
          </p:txBody>
        </p:sp>
      </p:grpSp>
      <p:sp>
        <p:nvSpPr>
          <p:cNvPr id="2" name="Oval 1">
            <a:extLst>
              <a:ext uri="{FF2B5EF4-FFF2-40B4-BE49-F238E27FC236}">
                <a16:creationId xmlns:a16="http://schemas.microsoft.com/office/drawing/2014/main" id="{5A714B4E-E56A-4B22-B655-A4E3F0B292B6}"/>
              </a:ext>
            </a:extLst>
          </p:cNvPr>
          <p:cNvSpPr/>
          <p:nvPr/>
        </p:nvSpPr>
        <p:spPr>
          <a:xfrm>
            <a:off x="4024341" y="3403802"/>
            <a:ext cx="1487594" cy="137110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79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Image result for microbial lo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392" y="0"/>
            <a:ext cx="1057619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939FC4F-8EA9-48A0-8024-25F5129F1BA1}"/>
              </a:ext>
            </a:extLst>
          </p:cNvPr>
          <p:cNvSpPr/>
          <p:nvPr/>
        </p:nvSpPr>
        <p:spPr>
          <a:xfrm>
            <a:off x="9302496" y="6402062"/>
            <a:ext cx="2474976" cy="369332"/>
          </a:xfrm>
          <a:prstGeom prst="rect">
            <a:avLst/>
          </a:prstGeom>
        </p:spPr>
        <p:txBody>
          <a:bodyPr wrap="square">
            <a:spAutoFit/>
          </a:bodyPr>
          <a:lstStyle/>
          <a:p>
            <a:r>
              <a:rPr lang="en-US" dirty="0">
                <a:solidFill>
                  <a:schemeClr val="bg1"/>
                </a:solidFill>
                <a:latin typeface="Arial" panose="020B0604020202020204" pitchFamily="34" charset="0"/>
                <a:cs typeface="Arial" panose="020B0604020202020204" pitchFamily="34" charset="0"/>
              </a:rPr>
              <a:t> Worden et al. (2013)</a:t>
            </a:r>
          </a:p>
        </p:txBody>
      </p:sp>
      <p:sp>
        <p:nvSpPr>
          <p:cNvPr id="3" name="Star: 5 Points 2">
            <a:extLst>
              <a:ext uri="{FF2B5EF4-FFF2-40B4-BE49-F238E27FC236}">
                <a16:creationId xmlns:a16="http://schemas.microsoft.com/office/drawing/2014/main" id="{CF25365A-E5B9-400A-8F13-F288411DDE2B}"/>
              </a:ext>
            </a:extLst>
          </p:cNvPr>
          <p:cNvSpPr/>
          <p:nvPr/>
        </p:nvSpPr>
        <p:spPr>
          <a:xfrm>
            <a:off x="4852416" y="2243328"/>
            <a:ext cx="1048512" cy="978408"/>
          </a:xfrm>
          <a:prstGeom prst="star5">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C574FDF-D23E-4044-AC52-25A0F5190BEF}"/>
              </a:ext>
            </a:extLst>
          </p:cNvPr>
          <p:cNvSpPr/>
          <p:nvPr/>
        </p:nvSpPr>
        <p:spPr>
          <a:xfrm>
            <a:off x="4974336" y="2621280"/>
            <a:ext cx="1463040" cy="35356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969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GEO202 lectures">
  <a:themeElements>
    <a:clrScheme name="">
      <a:dk1>
        <a:srgbClr val="000000"/>
      </a:dk1>
      <a:lt1>
        <a:srgbClr val="FFFF00"/>
      </a:lt1>
      <a:dk2>
        <a:srgbClr val="000099"/>
      </a:dk2>
      <a:lt2>
        <a:srgbClr val="FFFFFF"/>
      </a:lt2>
      <a:accent1>
        <a:srgbClr val="FF0066"/>
      </a:accent1>
      <a:accent2>
        <a:srgbClr val="00FFFF"/>
      </a:accent2>
      <a:accent3>
        <a:srgbClr val="AAAACA"/>
      </a:accent3>
      <a:accent4>
        <a:srgbClr val="DADA00"/>
      </a:accent4>
      <a:accent5>
        <a:srgbClr val="FFAAB8"/>
      </a:accent5>
      <a:accent6>
        <a:srgbClr val="00E7E7"/>
      </a:accent6>
      <a:hlink>
        <a:srgbClr val="FF0000"/>
      </a:hlink>
      <a:folHlink>
        <a:srgbClr val="96969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ahoma"/>
        <a:ea typeface=""/>
        <a:cs typeface=""/>
      </a:majorFont>
      <a:minorFont>
        <a:latin typeface="Chalkboar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anose="02020603050405020304"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GEO202 lectures">
  <a:themeElements>
    <a:clrScheme name="">
      <a:dk1>
        <a:srgbClr val="000000"/>
      </a:dk1>
      <a:lt1>
        <a:srgbClr val="FFFF00"/>
      </a:lt1>
      <a:dk2>
        <a:srgbClr val="000099"/>
      </a:dk2>
      <a:lt2>
        <a:srgbClr val="FFFFFF"/>
      </a:lt2>
      <a:accent1>
        <a:srgbClr val="FF0066"/>
      </a:accent1>
      <a:accent2>
        <a:srgbClr val="00FFFF"/>
      </a:accent2>
      <a:accent3>
        <a:srgbClr val="AAAACA"/>
      </a:accent3>
      <a:accent4>
        <a:srgbClr val="DADA00"/>
      </a:accent4>
      <a:accent5>
        <a:srgbClr val="FFAAB8"/>
      </a:accent5>
      <a:accent6>
        <a:srgbClr val="00E7E7"/>
      </a:accent6>
      <a:hlink>
        <a:srgbClr val="FF0000"/>
      </a:hlink>
      <a:folHlink>
        <a:srgbClr val="96969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3616</TotalTime>
  <Words>1862</Words>
  <Application>Microsoft Office PowerPoint</Application>
  <PresentationFormat>Widescreen</PresentationFormat>
  <Paragraphs>258</Paragraphs>
  <Slides>48</Slides>
  <Notes>6</Notes>
  <HiddenSlides>0</HiddenSlides>
  <MMClips>0</MMClips>
  <ScaleCrop>false</ScaleCrop>
  <HeadingPairs>
    <vt:vector size="6" baseType="variant">
      <vt:variant>
        <vt:lpstr>Fonts Used</vt:lpstr>
      </vt:variant>
      <vt:variant>
        <vt:i4>11</vt:i4>
      </vt:variant>
      <vt:variant>
        <vt:lpstr>Theme</vt:lpstr>
      </vt:variant>
      <vt:variant>
        <vt:i4>10</vt:i4>
      </vt:variant>
      <vt:variant>
        <vt:lpstr>Slide Titles</vt:lpstr>
      </vt:variant>
      <vt:variant>
        <vt:i4>48</vt:i4>
      </vt:variant>
    </vt:vector>
  </HeadingPairs>
  <TitlesOfParts>
    <vt:vector size="69" baseType="lpstr">
      <vt:lpstr>Arial</vt:lpstr>
      <vt:lpstr>Calibri</vt:lpstr>
      <vt:lpstr>Calibri Light</vt:lpstr>
      <vt:lpstr>Chalkboard</vt:lpstr>
      <vt:lpstr>Comic Sans MS</vt:lpstr>
      <vt:lpstr>Gill Sans Light</vt:lpstr>
      <vt:lpstr>Lucida Grande</vt:lpstr>
      <vt:lpstr>Microsoft Sans Serif</vt:lpstr>
      <vt:lpstr>Tahoma</vt:lpstr>
      <vt:lpstr>Times</vt:lpstr>
      <vt:lpstr>Wingdings</vt:lpstr>
      <vt:lpstr>1_Office Theme</vt:lpstr>
      <vt:lpstr>Default Design</vt:lpstr>
      <vt:lpstr>3_Office Theme</vt:lpstr>
      <vt:lpstr>4_Office Theme</vt:lpstr>
      <vt:lpstr>1_GEO202 lectures</vt:lpstr>
      <vt:lpstr>2_Blank Presentation</vt:lpstr>
      <vt:lpstr>5_Office Theme</vt:lpstr>
      <vt:lpstr>GEO202 lectures</vt:lpstr>
      <vt:lpstr>Office Theme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 Rykaczewski</dc:creator>
  <cp:lastModifiedBy>Ryan Rykaczewski</cp:lastModifiedBy>
  <cp:revision>137</cp:revision>
  <dcterms:created xsi:type="dcterms:W3CDTF">2019-07-13T21:41:14Z</dcterms:created>
  <dcterms:modified xsi:type="dcterms:W3CDTF">2019-07-18T10:35:57Z</dcterms:modified>
</cp:coreProperties>
</file>