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260" r:id="rId3"/>
    <p:sldId id="422" r:id="rId4"/>
    <p:sldId id="423" r:id="rId5"/>
    <p:sldId id="322" r:id="rId6"/>
    <p:sldId id="324" r:id="rId7"/>
    <p:sldId id="328" r:id="rId8"/>
    <p:sldId id="330" r:id="rId9"/>
    <p:sldId id="344" r:id="rId10"/>
    <p:sldId id="329" r:id="rId11"/>
    <p:sldId id="326" r:id="rId12"/>
    <p:sldId id="257" r:id="rId13"/>
    <p:sldId id="426" r:id="rId14"/>
    <p:sldId id="351" r:id="rId15"/>
    <p:sldId id="420" r:id="rId16"/>
    <p:sldId id="331" r:id="rId17"/>
    <p:sldId id="335" r:id="rId18"/>
    <p:sldId id="332" r:id="rId19"/>
    <p:sldId id="334" r:id="rId20"/>
    <p:sldId id="339" r:id="rId21"/>
    <p:sldId id="427" r:id="rId22"/>
    <p:sldId id="428" r:id="rId23"/>
    <p:sldId id="333" r:id="rId24"/>
    <p:sldId id="424" r:id="rId25"/>
    <p:sldId id="425" r:id="rId26"/>
    <p:sldId id="350" r:id="rId27"/>
    <p:sldId id="337" r:id="rId28"/>
    <p:sldId id="343" r:id="rId29"/>
    <p:sldId id="348" r:id="rId30"/>
    <p:sldId id="259" r:id="rId31"/>
    <p:sldId id="352" r:id="rId32"/>
    <p:sldId id="349" r:id="rId3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FF"/>
    <a:srgbClr val="000000"/>
    <a:srgbClr val="00A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44" d="100"/>
          <a:sy n="44" d="100"/>
        </p:scale>
        <p:origin x="1388" y="4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7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60171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2207418"/>
            <a:ext cx="10464800" cy="1615282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pic>
        <p:nvPicPr>
          <p:cNvPr id="12" name="GWA_feature_graphic_mirrored.png" descr="GWA_feature_graphic_mirror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666" y="5025466"/>
            <a:ext cx="11061579" cy="3419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GWA_Full_Colour_Landscape.png" descr="GWA_Full_Colour_Landscap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035" y="8497112"/>
            <a:ext cx="4718840" cy="61054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952500" y="713316"/>
            <a:ext cx="11099801" cy="124036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953683"/>
            <a:ext cx="11099800" cy="6131984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>
              <a:defRPr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9" name="GWA_Full_Colour_Landscape.png" descr="GWA_Full_Colour_Landsc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56" y="9045075"/>
            <a:ext cx="4621434" cy="597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GWA_feature_graphic_stretched_mirrored.png" descr="GWA_feature_graphic_stretched_mirror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" y="7014340"/>
            <a:ext cx="13004801" cy="2701453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5" r:id="rId4"/>
  </p:sldLayoutIdLst>
  <p:transition spd="med"/>
  <p:txStyles>
    <p:title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1pPr>
      <a:lvl2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2pPr>
      <a:lvl3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3pPr>
      <a:lvl4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4pPr>
      <a:lvl5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5pPr>
      <a:lvl6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6pPr>
      <a:lvl7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7pPr>
      <a:lvl8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8pPr>
      <a:lvl9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3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Keynote Example"/>
          <p:cNvSpPr txBox="1">
            <a:spLocks noGrp="1"/>
          </p:cNvSpPr>
          <p:nvPr>
            <p:ph type="ctrTitle"/>
          </p:nvPr>
        </p:nvSpPr>
        <p:spPr>
          <a:xfrm>
            <a:off x="1270000" y="2207418"/>
            <a:ext cx="10464800" cy="1345275"/>
          </a:xfrm>
          <a:prstGeom prst="rect">
            <a:avLst/>
          </a:prstGeom>
        </p:spPr>
        <p:txBody>
          <a:bodyPr lIns="45719" tIns="45719" rIns="45719" bIns="45719">
            <a:normAutofit fontScale="90000"/>
          </a:bodyPr>
          <a:lstStyle>
            <a:lvl1pPr defTabSz="914400">
              <a:lnSpc>
                <a:spcPct val="90000"/>
              </a:lnSpc>
            </a:lvl1pPr>
          </a:lstStyle>
          <a:p>
            <a:r>
              <a:rPr lang="en-GB" dirty="0"/>
              <a:t>Strategies for GW Science above 1GHz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A29C25-7159-4CAA-9138-3DF0ED6C7919}"/>
              </a:ext>
            </a:extLst>
          </p:cNvPr>
          <p:cNvSpPr txBox="1"/>
          <p:nvPr/>
        </p:nvSpPr>
        <p:spPr>
          <a:xfrm>
            <a:off x="4400550" y="4905098"/>
            <a:ext cx="3286125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Mike Cruise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E09966-474A-4B66-80EC-90A918EE1A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1" y="8290457"/>
            <a:ext cx="3497943" cy="116889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AB779-2CE4-446D-8122-35B8290DE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24" y="416610"/>
            <a:ext cx="11099801" cy="1240368"/>
          </a:xfrm>
        </p:spPr>
        <p:txBody>
          <a:bodyPr/>
          <a:lstStyle/>
          <a:p>
            <a:r>
              <a:rPr lang="en-GB" dirty="0"/>
              <a:t>Plasma-EMW instabilities</a:t>
            </a:r>
          </a:p>
        </p:txBody>
      </p:sp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4AC56E44-9958-4E0C-AB72-DF50406BDC56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5581227" y="4468143"/>
          <a:ext cx="5888284" cy="1316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2" name="Equation" r:id="rId3" imgW="2057400" imgH="482600" progId="Equation.3">
                  <p:embed/>
                </p:oleObj>
              </mc:Choice>
              <mc:Fallback>
                <p:oleObj name="Equation" r:id="rId3" imgW="2057400" imgH="482600" progId="Equation.3">
                  <p:embed/>
                  <p:pic>
                    <p:nvPicPr>
                      <p:cNvPr id="27652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1227" y="4468143"/>
                        <a:ext cx="5888284" cy="13162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AD4597AB-21A5-4E23-A4A4-402FBA591BB6}"/>
              </a:ext>
            </a:extLst>
          </p:cNvPr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005109645"/>
              </p:ext>
            </p:extLst>
          </p:nvPr>
        </p:nvGraphicFramePr>
        <p:xfrm>
          <a:off x="5179343" y="6535561"/>
          <a:ext cx="6439182" cy="1264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3" name="Equation" r:id="rId5" imgW="2197100" imgH="431800" progId="Equation.3">
                  <p:embed/>
                </p:oleObj>
              </mc:Choice>
              <mc:Fallback>
                <p:oleObj name="Equation" r:id="rId5" imgW="2197100" imgH="431800" progId="Equation.3">
                  <p:embed/>
                  <p:pic>
                    <p:nvPicPr>
                      <p:cNvPr id="27653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9343" y="6535561"/>
                        <a:ext cx="6439182" cy="12643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0" descr="bllac_highres">
            <a:extLst>
              <a:ext uri="{FF2B5EF4-FFF2-40B4-BE49-F238E27FC236}">
                <a16:creationId xmlns:a16="http://schemas.microsoft.com/office/drawing/2014/main" id="{0DB9D5EE-A939-41CE-9573-A9BBECEB5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36" y="1843314"/>
            <a:ext cx="4744341" cy="499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9">
            <a:extLst>
              <a:ext uri="{FF2B5EF4-FFF2-40B4-BE49-F238E27FC236}">
                <a16:creationId xmlns:a16="http://schemas.microsoft.com/office/drawing/2014/main" id="{E4C298FE-7915-4048-90AE-E8048223C2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487649" y="2055988"/>
            <a:ext cx="2358355" cy="2058634"/>
          </a:xfrm>
          <a:prstGeom prst="wedgeRectCallout">
            <a:avLst>
              <a:gd name="adj1" fmla="val 44310"/>
              <a:gd name="adj2" fmla="val 7394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sz="2560" dirty="0">
                <a:latin typeface="Comic Sans MS" panose="030F0702030302020204" pitchFamily="66" charset="0"/>
              </a:rPr>
              <a:t>Tidal forces affect charge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sz="2560" dirty="0">
                <a:latin typeface="Comic Sans MS" panose="030F0702030302020204" pitchFamily="66" charset="0"/>
              </a:rPr>
              <a:t>density</a:t>
            </a:r>
            <a:endParaRPr lang="en-US" sz="2560" dirty="0">
              <a:latin typeface="Comic Sans MS" panose="030F0702030302020204" pitchFamily="66" charset="0"/>
            </a:endParaRPr>
          </a:p>
        </p:txBody>
      </p:sp>
      <p:sp>
        <p:nvSpPr>
          <p:cNvPr id="9" name="AutoShape 8">
            <a:extLst>
              <a:ext uri="{FF2B5EF4-FFF2-40B4-BE49-F238E27FC236}">
                <a16:creationId xmlns:a16="http://schemas.microsoft.com/office/drawing/2014/main" id="{758F5DD5-C755-4D9F-91BE-C2EB38482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1200326"/>
            <a:ext cx="2251004" cy="2826738"/>
          </a:xfrm>
          <a:prstGeom prst="wedgeRectCallout">
            <a:avLst>
              <a:gd name="adj1" fmla="val -17301"/>
              <a:gd name="adj2" fmla="val 7001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sz="2560" dirty="0">
                <a:latin typeface="Comic Sans MS" panose="030F0702030302020204" pitchFamily="66" charset="0"/>
              </a:rPr>
              <a:t>Increased charge density contributes to stress energy tensor</a:t>
            </a:r>
            <a:endParaRPr lang="en-US" sz="2560" dirty="0">
              <a:latin typeface="Comic Sans MS" panose="030F0702030302020204" pitchFamily="66" charset="0"/>
            </a:endParaRPr>
          </a:p>
        </p:txBody>
      </p:sp>
      <p:sp>
        <p:nvSpPr>
          <p:cNvPr id="10" name="AutoShape 6">
            <a:extLst>
              <a:ext uri="{FF2B5EF4-FFF2-40B4-BE49-F238E27FC236}">
                <a16:creationId xmlns:a16="http://schemas.microsoft.com/office/drawing/2014/main" id="{50889C61-B579-4778-967C-7FE6805DB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9505" y="4625481"/>
            <a:ext cx="1025031" cy="3174436"/>
          </a:xfrm>
          <a:prstGeom prst="curvedRightArrow">
            <a:avLst>
              <a:gd name="adj1" fmla="val 61938"/>
              <a:gd name="adj2" fmla="val 123877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sz="2560"/>
          </a:p>
        </p:txBody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EA3EA402-2F3E-4DE9-BDBA-3C65F3248BF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1490961" y="4283992"/>
            <a:ext cx="1280159" cy="3379894"/>
          </a:xfrm>
          <a:prstGeom prst="curvedRightArrow">
            <a:avLst>
              <a:gd name="adj1" fmla="val 52804"/>
              <a:gd name="adj2" fmla="val 105609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sz="256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283EEC-C78A-48DD-AB15-C358A39CDA9F}"/>
              </a:ext>
            </a:extLst>
          </p:cNvPr>
          <p:cNvSpPr txBox="1"/>
          <p:nvPr/>
        </p:nvSpPr>
        <p:spPr>
          <a:xfrm>
            <a:off x="1698171" y="7847564"/>
            <a:ext cx="3207658" cy="841256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Servin and </a:t>
            </a:r>
            <a:r>
              <a:rPr kumimoji="0" lang="en-GB" sz="24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Brodin</a:t>
            </a:r>
            <a:endParaRPr kumimoji="0" lang="en-GB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/>
              <a:t>Phys Rev 2003</a:t>
            </a:r>
            <a:endParaRPr kumimoji="0" lang="en-GB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923282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C40A0-26C3-452F-9625-26C514F1E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8" y="167113"/>
            <a:ext cx="11099801" cy="1240368"/>
          </a:xfrm>
        </p:spPr>
        <p:txBody>
          <a:bodyPr/>
          <a:lstStyle/>
          <a:p>
            <a:r>
              <a:rPr lang="en-GB" dirty="0"/>
              <a:t>Cosmological Processes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00A7F1-0381-4F23-91D1-BEE9947A5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61" y="4473528"/>
            <a:ext cx="2877561" cy="291414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14FA4-A52F-49E1-8821-8AD54F2FC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4158" y="8085667"/>
            <a:ext cx="11099800" cy="6131984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557F24E-5C30-4579-81DD-3FAD893F7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322" y="1680582"/>
            <a:ext cx="9694863" cy="613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09CD72-D231-4170-B5B9-11AA29EA8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06" y="1109447"/>
            <a:ext cx="3584759" cy="35603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D8C0BC-F0B0-4884-94FC-30994B28CC3E}"/>
              </a:ext>
            </a:extLst>
          </p:cNvPr>
          <p:cNvSpPr txBox="1"/>
          <p:nvPr/>
        </p:nvSpPr>
        <p:spPr>
          <a:xfrm>
            <a:off x="2264229" y="7667672"/>
            <a:ext cx="358475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Many, many , many</a:t>
            </a:r>
          </a:p>
        </p:txBody>
      </p:sp>
    </p:spTree>
    <p:extLst>
      <p:ext uri="{BB962C8B-B14F-4D97-AF65-F5344CB8AC3E}">
        <p14:creationId xmlns:p14="http://schemas.microsoft.com/office/powerpoint/2010/main" val="179404386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Different forms of inflation</a:t>
            </a:r>
            <a:endParaRPr dirty="0"/>
          </a:p>
        </p:txBody>
      </p:sp>
      <p:sp>
        <p:nvSpPr>
          <p:cNvPr id="81" name="Bla bla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CC62465-49E1-47D0-A55B-9EF4DFA77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72" y="1953684"/>
            <a:ext cx="12338755" cy="6131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CE8A89-566C-4B44-BFA7-802F846588BA}"/>
              </a:ext>
            </a:extLst>
          </p:cNvPr>
          <p:cNvSpPr txBox="1"/>
          <p:nvPr/>
        </p:nvSpPr>
        <p:spPr>
          <a:xfrm>
            <a:off x="1596571" y="7416155"/>
            <a:ext cx="2842624" cy="1210588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Garcia-</a:t>
            </a:r>
            <a:r>
              <a:rPr kumimoji="0" lang="en-GB" sz="24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Bellido</a:t>
            </a:r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and Figueroa, Phys Rev Letts 2007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AC25B-CC56-48CE-A786-439CAD49C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Cosmology at High Frequencies in h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91784F-D835-44AC-82CA-7DC6DCE40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914" y="1953684"/>
            <a:ext cx="10130972" cy="645937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9185C8-D55D-4919-98FC-450881A1FE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34739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E8D1D-3B55-405E-B485-E90355878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790" y="212749"/>
            <a:ext cx="11099801" cy="1240368"/>
          </a:xfrm>
        </p:spPr>
        <p:txBody>
          <a:bodyPr/>
          <a:lstStyle/>
          <a:p>
            <a:r>
              <a:rPr lang="en-GB" dirty="0"/>
              <a:t>Laboratory 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EFD87-2F44-4D17-BEF4-F0C7A1BC3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lvl="0">
              <a:lnSpc>
                <a:spcPct val="80000"/>
              </a:lnSpc>
            </a:pPr>
            <a:r>
              <a:rPr lang="en-GB" altLang="en-US" sz="3100" dirty="0">
                <a:latin typeface="Helvetica Neue"/>
                <a:sym typeface="Helvetica Neue"/>
              </a:rPr>
              <a:t>GW losses in from quadrupole systems go as </a:t>
            </a:r>
            <a:r>
              <a:rPr lang="en-GB" altLang="en-US" sz="3100" dirty="0">
                <a:latin typeface="Symbol" panose="05050102010706020507" pitchFamily="18" charset="2"/>
                <a:sym typeface="Helvetica Neue"/>
              </a:rPr>
              <a:t>w</a:t>
            </a:r>
            <a:r>
              <a:rPr lang="en-GB" altLang="en-US" sz="3100" baseline="30000" dirty="0">
                <a:latin typeface="Helvetica Neue"/>
                <a:sym typeface="Helvetica Neue"/>
              </a:rPr>
              <a:t>6, </a:t>
            </a:r>
            <a:r>
              <a:rPr lang="en-GB" altLang="en-US" sz="3100" dirty="0">
                <a:latin typeface="Helvetica Neue"/>
                <a:sym typeface="Helvetica Neue"/>
              </a:rPr>
              <a:t>hence interest in the move to high </a:t>
            </a:r>
            <a:r>
              <a:rPr lang="en-GB" altLang="en-US" sz="3100" dirty="0">
                <a:latin typeface="Symbol" panose="05050102010706020507" pitchFamily="18" charset="2"/>
                <a:sym typeface="Helvetica Neue"/>
              </a:rPr>
              <a:t>w.</a:t>
            </a:r>
            <a:endParaRPr lang="en-GB" altLang="en-US" sz="3100" dirty="0">
              <a:latin typeface="Helvetica Neue"/>
              <a:sym typeface="Helvetica Neue"/>
            </a:endParaRPr>
          </a:p>
          <a:p>
            <a:pPr lvl="0">
              <a:lnSpc>
                <a:spcPct val="80000"/>
              </a:lnSpc>
            </a:pPr>
            <a:r>
              <a:rPr lang="en-GB" altLang="en-US" sz="3100" dirty="0">
                <a:latin typeface="Helvetica Neue"/>
                <a:sym typeface="Helvetica Neue"/>
              </a:rPr>
              <a:t>High </a:t>
            </a:r>
            <a:r>
              <a:rPr lang="en-GB" altLang="en-US" sz="3100" dirty="0">
                <a:latin typeface="Symbol" panose="05050102010706020507" pitchFamily="18" charset="2"/>
                <a:sym typeface="Helvetica Neue"/>
              </a:rPr>
              <a:t>w</a:t>
            </a:r>
            <a:r>
              <a:rPr lang="en-GB" altLang="en-US" sz="3100" dirty="0">
                <a:latin typeface="Helvetica Neue"/>
                <a:sym typeface="Helvetica Neue"/>
              </a:rPr>
              <a:t> means small size of oscillator</a:t>
            </a:r>
          </a:p>
          <a:p>
            <a:pPr lvl="0">
              <a:lnSpc>
                <a:spcPct val="80000"/>
              </a:lnSpc>
            </a:pPr>
            <a:r>
              <a:rPr lang="en-GB" altLang="en-US" sz="3100" dirty="0">
                <a:latin typeface="Helvetica Neue"/>
                <a:sym typeface="Helvetica Neue"/>
              </a:rPr>
              <a:t>Small size means dense packing of oscillators is possible</a:t>
            </a:r>
          </a:p>
          <a:p>
            <a:pPr lvl="0">
              <a:lnSpc>
                <a:spcPct val="80000"/>
              </a:lnSpc>
            </a:pPr>
            <a:r>
              <a:rPr lang="en-GB" altLang="en-US" sz="3100" dirty="0">
                <a:latin typeface="Helvetica Neue"/>
                <a:sym typeface="Helvetica Neue"/>
              </a:rPr>
              <a:t>Many oscillators means that coherent beaming is possible</a:t>
            </a:r>
          </a:p>
          <a:p>
            <a:pPr lvl="0">
              <a:lnSpc>
                <a:spcPct val="80000"/>
              </a:lnSpc>
            </a:pPr>
            <a:r>
              <a:rPr lang="en-GB" altLang="en-US" sz="3100" dirty="0">
                <a:latin typeface="Helvetica Neue"/>
                <a:sym typeface="Helvetica Neue"/>
              </a:rPr>
              <a:t>See reviews  by </a:t>
            </a:r>
            <a:r>
              <a:rPr lang="en-GB" altLang="en-US" sz="3100" dirty="0" err="1">
                <a:latin typeface="Helvetica Neue"/>
                <a:sym typeface="Helvetica Neue"/>
              </a:rPr>
              <a:t>Grishuk</a:t>
            </a:r>
            <a:r>
              <a:rPr lang="en-GB" altLang="en-US" sz="3100" dirty="0">
                <a:latin typeface="Helvetica Neue"/>
                <a:sym typeface="Helvetica Neue"/>
              </a:rPr>
              <a:t>, Rudenko et al</a:t>
            </a:r>
          </a:p>
          <a:p>
            <a:pPr lvl="0">
              <a:lnSpc>
                <a:spcPct val="80000"/>
              </a:lnSpc>
            </a:pPr>
            <a:r>
              <a:rPr lang="en-GB" altLang="en-US" sz="3100" dirty="0">
                <a:latin typeface="Helvetica Neue"/>
                <a:sym typeface="Helvetica Neue"/>
              </a:rPr>
              <a:t>Assuming GR and </a:t>
            </a:r>
            <a:r>
              <a:rPr lang="en-GB" altLang="en-US" sz="3100" dirty="0">
                <a:solidFill>
                  <a:srgbClr val="FF0066"/>
                </a:solidFill>
                <a:latin typeface="Helvetica Neue"/>
                <a:sym typeface="Helvetica Neue"/>
              </a:rPr>
              <a:t>conventional physics</a:t>
            </a:r>
          </a:p>
          <a:p>
            <a:pPr lvl="0">
              <a:lnSpc>
                <a:spcPct val="80000"/>
              </a:lnSpc>
              <a:buNone/>
            </a:pPr>
            <a:r>
              <a:rPr lang="en-GB" altLang="en-US" sz="3100" dirty="0">
                <a:latin typeface="Helvetica Neue"/>
                <a:sym typeface="Helvetica Neue"/>
              </a:rPr>
              <a:t>   results in P=10</a:t>
            </a:r>
            <a:r>
              <a:rPr lang="en-GB" altLang="en-US" sz="3100" baseline="30000" dirty="0">
                <a:latin typeface="Helvetica Neue"/>
                <a:sym typeface="Helvetica Neue"/>
              </a:rPr>
              <a:t>-18</a:t>
            </a:r>
            <a:r>
              <a:rPr lang="en-GB" altLang="en-US" sz="3100" dirty="0">
                <a:latin typeface="Helvetica Neue"/>
                <a:sym typeface="Helvetica Neue"/>
              </a:rPr>
              <a:t> W at </a:t>
            </a:r>
            <a:r>
              <a:rPr lang="en-GB" altLang="en-US" sz="3100" dirty="0">
                <a:latin typeface="Symbol" panose="05050102010706020507" pitchFamily="18" charset="2"/>
                <a:sym typeface="Helvetica Neue"/>
              </a:rPr>
              <a:t>n</a:t>
            </a:r>
            <a:r>
              <a:rPr lang="en-GB" altLang="en-US" sz="3100" dirty="0">
                <a:latin typeface="Helvetica Neue"/>
                <a:sym typeface="Helvetica Neue"/>
              </a:rPr>
              <a:t>=10</a:t>
            </a:r>
            <a:r>
              <a:rPr lang="en-GB" altLang="en-US" sz="3100" baseline="30000" dirty="0">
                <a:latin typeface="Helvetica Neue"/>
                <a:sym typeface="Helvetica Neue"/>
              </a:rPr>
              <a:t>10</a:t>
            </a:r>
            <a:r>
              <a:rPr lang="en-GB" altLang="en-US" sz="3100" dirty="0">
                <a:latin typeface="Helvetica Neue"/>
                <a:sym typeface="Helvetica Neue"/>
              </a:rPr>
              <a:t> Hz </a:t>
            </a:r>
            <a:r>
              <a:rPr lang="en-GB" altLang="en-US" sz="3100" b="1" i="1" dirty="0">
                <a:solidFill>
                  <a:srgbClr val="FF3300"/>
                </a:solidFill>
                <a:latin typeface="Helvetica Neue"/>
                <a:sym typeface="Helvetica Neue"/>
              </a:rPr>
              <a:t>h</a:t>
            </a:r>
            <a:r>
              <a:rPr lang="en-GB" altLang="en-US" sz="3100" b="1" dirty="0">
                <a:solidFill>
                  <a:srgbClr val="FF3300"/>
                </a:solidFill>
                <a:latin typeface="Helvetica Neue"/>
                <a:sym typeface="Helvetica Neue"/>
              </a:rPr>
              <a:t>~10</a:t>
            </a:r>
            <a:r>
              <a:rPr lang="en-GB" altLang="en-US" sz="3100" b="1" baseline="30000" dirty="0">
                <a:solidFill>
                  <a:srgbClr val="FF3300"/>
                </a:solidFill>
                <a:latin typeface="Helvetica Neue"/>
                <a:sym typeface="Helvetica Neue"/>
              </a:rPr>
              <a:t>-36  - </a:t>
            </a:r>
            <a:r>
              <a:rPr lang="en-GB" altLang="en-US" sz="3100" b="1" dirty="0">
                <a:solidFill>
                  <a:srgbClr val="FF3300"/>
                </a:solidFill>
                <a:latin typeface="Helvetica Neue"/>
                <a:sym typeface="Helvetica Neue"/>
              </a:rPr>
              <a:t>10</a:t>
            </a:r>
            <a:r>
              <a:rPr lang="en-GB" altLang="en-US" sz="3100" b="1" baseline="30000" dirty="0">
                <a:solidFill>
                  <a:srgbClr val="FF3300"/>
                </a:solidFill>
                <a:latin typeface="Helvetica Neue"/>
                <a:sym typeface="Helvetica Neue"/>
              </a:rPr>
              <a:t>-33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201492-693B-42FB-AE65-17991B54B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0323" y="2192918"/>
            <a:ext cx="2164268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207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15F96-DF3D-4AEE-AA46-C2B896588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power supply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DCB6D7-6685-4ABB-A10F-4EC3C251C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15" y="1651736"/>
            <a:ext cx="11467570" cy="645012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A63E9-41D5-49D6-9B82-565253D71D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457BD3-8701-4560-B33F-F50A7CF941F3}"/>
              </a:ext>
            </a:extLst>
          </p:cNvPr>
          <p:cNvSpPr/>
          <p:nvPr/>
        </p:nvSpPr>
        <p:spPr>
          <a:xfrm>
            <a:off x="2695974" y="8101863"/>
            <a:ext cx="65678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3600" dirty="0">
                <a:solidFill>
                  <a:srgbClr val="FF3300"/>
                </a:solidFill>
              </a:rPr>
              <a:t>note that Pin =  2.2 10</a:t>
            </a:r>
            <a:r>
              <a:rPr lang="en-GB" altLang="en-US" sz="3600" baseline="30000" dirty="0">
                <a:solidFill>
                  <a:srgbClr val="FF3300"/>
                </a:solidFill>
              </a:rPr>
              <a:t>10</a:t>
            </a:r>
            <a:r>
              <a:rPr lang="en-GB" altLang="en-US" sz="3600" dirty="0">
                <a:solidFill>
                  <a:srgbClr val="FF3300"/>
                </a:solidFill>
              </a:rPr>
              <a:t> watts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41141639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D8932-968F-4F32-86F8-972AC3E3A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93132"/>
            <a:ext cx="11099801" cy="1240368"/>
          </a:xfrm>
        </p:spPr>
        <p:txBody>
          <a:bodyPr/>
          <a:lstStyle/>
          <a:p>
            <a:r>
              <a:rPr lang="en-GB" dirty="0"/>
              <a:t>Detector Concepts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C85BD-7C09-4F3B-A070-AFCDFA89E8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4C49C5-698C-4A3B-B3AB-5CE42C9CEF38}"/>
              </a:ext>
            </a:extLst>
          </p:cNvPr>
          <p:cNvSpPr/>
          <p:nvPr/>
        </p:nvSpPr>
        <p:spPr>
          <a:xfrm>
            <a:off x="642938" y="3586163"/>
            <a:ext cx="11409362" cy="1600200"/>
          </a:xfrm>
          <a:prstGeom prst="rect">
            <a:avLst/>
          </a:prstGeom>
          <a:solidFill>
            <a:srgbClr val="00B0F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7E2A41F-4D17-4146-ABB6-56AB10F999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193962" y="-1222637"/>
            <a:ext cx="6827519" cy="121988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BCFD67-FD2E-4732-848B-2D4E6D07CD57}"/>
              </a:ext>
            </a:extLst>
          </p:cNvPr>
          <p:cNvSpPr/>
          <p:nvPr/>
        </p:nvSpPr>
        <p:spPr>
          <a:xfrm>
            <a:off x="642938" y="3586163"/>
            <a:ext cx="11558587" cy="1600200"/>
          </a:xfrm>
          <a:prstGeom prst="rect">
            <a:avLst/>
          </a:prstGeom>
          <a:solidFill>
            <a:srgbClr val="6699FF">
              <a:alpha val="5098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166572-D825-47E1-A765-8AAF3F30B01F}"/>
              </a:ext>
            </a:extLst>
          </p:cNvPr>
          <p:cNvSpPr/>
          <p:nvPr/>
        </p:nvSpPr>
        <p:spPr>
          <a:xfrm>
            <a:off x="642937" y="6199717"/>
            <a:ext cx="11558587" cy="486833"/>
          </a:xfrm>
          <a:prstGeom prst="rect">
            <a:avLst/>
          </a:prstGeom>
          <a:solidFill>
            <a:srgbClr val="6699FF">
              <a:alpha val="5098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A1D332-4622-40C4-849D-CAB908AB4217}"/>
              </a:ext>
            </a:extLst>
          </p:cNvPr>
          <p:cNvSpPr/>
          <p:nvPr/>
        </p:nvSpPr>
        <p:spPr>
          <a:xfrm>
            <a:off x="571499" y="7177193"/>
            <a:ext cx="11558587" cy="292311"/>
          </a:xfrm>
          <a:prstGeom prst="rect">
            <a:avLst/>
          </a:prstGeom>
          <a:solidFill>
            <a:srgbClr val="6699FF">
              <a:alpha val="5098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9725259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B3282-3C8F-43EB-91AB-AAB22FD6A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Laser Interferometers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7C68529-2D29-4C9E-B47A-C9D99D85D43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GB" dirty="0"/>
                  <a:t>Quite obviously these have been enormously successful, but:</a:t>
                </a:r>
              </a:p>
              <a:p>
                <a:pPr lvl="1"/>
                <a:r>
                  <a:rPr lang="en-GB" dirty="0"/>
                  <a:t>The sensitivity decreases with frequency, essentially because, for a given laser power, there are fewer and fewer photons available in any data sample.</a:t>
                </a:r>
              </a:p>
              <a:p>
                <a:pPr lvl="1"/>
                <a:r>
                  <a:rPr lang="en-GB" dirty="0"/>
                  <a:t>So the minimum detectable signal goes as</a:t>
                </a:r>
              </a:p>
              <a:p>
                <a:pPr marL="8890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𝐹𝐿</m:t>
                          </m:r>
                        </m:den>
                      </m:f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η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den>
                          </m:f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  <m:rad>
                        <m:radPr>
                          <m:degHide m:val="on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νπτ</m:t>
                                  </m:r>
                                </m:e>
                              </m:d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i="1" dirty="0" err="1"/>
                  <a:t>h</a:t>
                </a:r>
                <a:r>
                  <a:rPr lang="en-GB" i="1" baseline="-25000" dirty="0" err="1"/>
                  <a:t>min</a:t>
                </a:r>
                <a:r>
                  <a:rPr lang="en-GB" i="1" dirty="0"/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ν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1/2</m:t>
                        </m:r>
                      </m:sup>
                    </m:sSup>
                  </m:oMath>
                </a14:m>
                <a:endParaRPr lang="en-GB" i="1" baseline="-25000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7C68529-2D29-4C9E-B47A-C9D99D85D4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3075" t="-4473" b="-38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33673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58D83-046D-4F65-BEB2-9FAD78496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Possibilities above 1 GHz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69D01E-0150-4B36-B382-6416298FA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682346"/>
            <a:ext cx="11099800" cy="6131984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600"/>
              </a:spcBef>
            </a:pPr>
            <a:r>
              <a:rPr lang="en-GB" dirty="0"/>
              <a:t>GW Effect on EMW Direction ( Fakir, </a:t>
            </a:r>
            <a:r>
              <a:rPr lang="en-GB" dirty="0" err="1"/>
              <a:t>Labeyrie</a:t>
            </a:r>
            <a:r>
              <a:rPr lang="en-GB" dirty="0"/>
              <a:t> &amp; Bracco )</a:t>
            </a:r>
          </a:p>
          <a:p>
            <a:pPr>
              <a:spcBef>
                <a:spcPts val="600"/>
              </a:spcBef>
            </a:pPr>
            <a:r>
              <a:rPr lang="en-GB" dirty="0"/>
              <a:t>GW Effect on EMW Frequency ( </a:t>
            </a:r>
            <a:r>
              <a:rPr lang="en-GB" dirty="0" err="1"/>
              <a:t>Baierlein</a:t>
            </a:r>
            <a:r>
              <a:rPr lang="en-GB" dirty="0"/>
              <a:t> )</a:t>
            </a:r>
          </a:p>
          <a:p>
            <a:pPr>
              <a:spcBef>
                <a:spcPts val="600"/>
              </a:spcBef>
            </a:pPr>
            <a:r>
              <a:rPr lang="en-GB" dirty="0"/>
              <a:t>GW Effect on EMW Amplitude ( </a:t>
            </a:r>
            <a:r>
              <a:rPr lang="en-GB" dirty="0" err="1"/>
              <a:t>Zipoy</a:t>
            </a:r>
            <a:r>
              <a:rPr lang="en-GB" dirty="0"/>
              <a:t> )</a:t>
            </a:r>
          </a:p>
          <a:p>
            <a:pPr>
              <a:spcBef>
                <a:spcPts val="600"/>
              </a:spcBef>
            </a:pPr>
            <a:r>
              <a:rPr lang="en-GB" dirty="0"/>
              <a:t>GW Effect on Polarisation ( Cruise )</a:t>
            </a:r>
          </a:p>
          <a:p>
            <a:pPr>
              <a:spcBef>
                <a:spcPts val="600"/>
              </a:spcBef>
            </a:pPr>
            <a:r>
              <a:rPr lang="en-GB" dirty="0"/>
              <a:t>GW Resonant Effect on EMW Polarisation (Cruise )</a:t>
            </a:r>
          </a:p>
          <a:p>
            <a:pPr>
              <a:spcBef>
                <a:spcPts val="600"/>
              </a:spcBef>
            </a:pPr>
            <a:r>
              <a:rPr lang="en-GB" dirty="0"/>
              <a:t>Conversion of GW to EMW in static Magnetic Field              													( </a:t>
            </a:r>
            <a:r>
              <a:rPr lang="en-GB" dirty="0" err="1"/>
              <a:t>Gershenstein</a:t>
            </a:r>
            <a:r>
              <a:rPr lang="en-GB" dirty="0"/>
              <a:t> ) </a:t>
            </a:r>
          </a:p>
          <a:p>
            <a:pPr>
              <a:spcBef>
                <a:spcPts val="600"/>
              </a:spcBef>
            </a:pPr>
            <a:r>
              <a:rPr lang="en-GB" dirty="0"/>
              <a:t>Conversion of GW to EMW in static Electric Field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dirty="0"/>
              <a:t>													( </a:t>
            </a:r>
            <a:r>
              <a:rPr lang="en-GB" dirty="0" err="1"/>
              <a:t>Lupanov</a:t>
            </a:r>
            <a:r>
              <a:rPr lang="en-GB" dirty="0"/>
              <a:t> ) </a:t>
            </a:r>
          </a:p>
          <a:p>
            <a:pPr>
              <a:spcBef>
                <a:spcPts val="600"/>
              </a:spcBef>
            </a:pPr>
            <a:r>
              <a:rPr lang="en-GB" dirty="0"/>
              <a:t>Bulk </a:t>
            </a:r>
            <a:r>
              <a:rPr lang="en-GB" dirty="0" err="1"/>
              <a:t>accoustic</a:t>
            </a:r>
            <a:r>
              <a:rPr lang="en-GB" dirty="0"/>
              <a:t>  wave resonator ( </a:t>
            </a:r>
            <a:r>
              <a:rPr lang="en-GB" dirty="0" err="1"/>
              <a:t>Goryachev</a:t>
            </a:r>
            <a:r>
              <a:rPr lang="en-GB" dirty="0"/>
              <a:t> &amp; </a:t>
            </a:r>
            <a:r>
              <a:rPr lang="en-GB" dirty="0" err="1"/>
              <a:t>Tobar</a:t>
            </a:r>
            <a:r>
              <a:rPr lang="en-GB" dirty="0"/>
              <a:t> )</a:t>
            </a:r>
          </a:p>
          <a:p>
            <a:pPr>
              <a:spcBef>
                <a:spcPts val="600"/>
              </a:spcBef>
            </a:pPr>
            <a:r>
              <a:rPr lang="en-GB" dirty="0"/>
              <a:t>Superconducting rings/</a:t>
            </a:r>
            <a:r>
              <a:rPr lang="en-GB" dirty="0" err="1"/>
              <a:t>Sagnac</a:t>
            </a:r>
            <a:r>
              <a:rPr lang="en-GB" dirty="0"/>
              <a:t> effect ( </a:t>
            </a:r>
            <a:r>
              <a:rPr lang="en-GB" dirty="0" err="1"/>
              <a:t>Anandan</a:t>
            </a:r>
            <a:r>
              <a:rPr lang="en-GB" dirty="0"/>
              <a:t> and </a:t>
            </a:r>
            <a:r>
              <a:rPr lang="en-GB" dirty="0" err="1"/>
              <a:t>Chiao</a:t>
            </a:r>
            <a:r>
              <a:rPr lang="en-GB" dirty="0"/>
              <a:t> )</a:t>
            </a:r>
          </a:p>
          <a:p>
            <a:pPr>
              <a:spcBef>
                <a:spcPts val="600"/>
              </a:spcBef>
            </a:pPr>
            <a:r>
              <a:rPr lang="en-GB" dirty="0"/>
              <a:t>Heterodyne amplification of magnetic conversion signals ( Li )</a:t>
            </a:r>
          </a:p>
          <a:p>
            <a:pPr>
              <a:spcBef>
                <a:spcPts val="600"/>
              </a:spcBef>
            </a:pPr>
            <a:endParaRPr lang="en-GB" dirty="0"/>
          </a:p>
          <a:p>
            <a:pPr>
              <a:spcBef>
                <a:spcPts val="600"/>
              </a:spcBef>
            </a:pPr>
            <a:endParaRPr lang="en-GB" dirty="0"/>
          </a:p>
          <a:p>
            <a:pPr>
              <a:spcBef>
                <a:spcPts val="600"/>
              </a:spcBef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053504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2176B-4E85-43BF-A8A7-A2AE26444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Magnetic Conversion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A150A8-5E29-4A15-BBCA-8192AB8DCA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4" descr="interaction6">
            <a:extLst>
              <a:ext uri="{FF2B5EF4-FFF2-40B4-BE49-F238E27FC236}">
                <a16:creationId xmlns:a16="http://schemas.microsoft.com/office/drawing/2014/main" id="{6C341ED8-844E-4226-A017-4AD91816C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18" y="584442"/>
            <a:ext cx="11620783" cy="823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FC913E9-08A1-405D-B932-B703ED8F75B6}"/>
              </a:ext>
            </a:extLst>
          </p:cNvPr>
          <p:cNvGrpSpPr/>
          <p:nvPr/>
        </p:nvGrpSpPr>
        <p:grpSpPr>
          <a:xfrm>
            <a:off x="1698171" y="2828857"/>
            <a:ext cx="1930400" cy="2367257"/>
            <a:chOff x="1698171" y="2828857"/>
            <a:chExt cx="1930400" cy="2367257"/>
          </a:xfrm>
        </p:grpSpPr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B765E6A7-46A5-48AB-96C0-093F4A09A6A5}"/>
                </a:ext>
              </a:extLst>
            </p:cNvPr>
            <p:cNvSpPr/>
            <p:nvPr/>
          </p:nvSpPr>
          <p:spPr>
            <a:xfrm rot="673014">
              <a:off x="1872343" y="3730171"/>
              <a:ext cx="1480457" cy="1465943"/>
            </a:xfrm>
            <a:prstGeom prst="rightArrow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B00613-1626-4309-923B-61D60F1B4892}"/>
                </a:ext>
              </a:extLst>
            </p:cNvPr>
            <p:cNvSpPr txBox="1"/>
            <p:nvPr/>
          </p:nvSpPr>
          <p:spPr>
            <a:xfrm>
              <a:off x="1698171" y="2828857"/>
              <a:ext cx="1930400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GW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927472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64791-578C-445C-8686-D11F62E36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132"/>
            <a:ext cx="11099801" cy="1240368"/>
          </a:xfrm>
        </p:spPr>
        <p:txBody>
          <a:bodyPr/>
          <a:lstStyle/>
          <a:p>
            <a:r>
              <a:rPr lang="en-GB" dirty="0"/>
              <a:t>Overview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934C654-F160-422E-87D5-6426D8EB3E6D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952500" y="947585"/>
                <a:ext cx="11099800" cy="6131984"/>
              </a:xfrm>
            </p:spPr>
            <p:txBody>
              <a:bodyPr>
                <a:normAutofit fontScale="77500" lnSpcReduction="20000"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GB" dirty="0"/>
                  <a:t>Sources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GB" dirty="0"/>
                  <a:t>Cosmological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GB" dirty="0"/>
                  <a:t>Astronomical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GB" dirty="0"/>
                  <a:t>Laboratory</a:t>
                </a:r>
              </a:p>
              <a:p>
                <a:pPr>
                  <a:spcBef>
                    <a:spcPts val="600"/>
                  </a:spcBef>
                </a:pPr>
                <a:r>
                  <a:rPr lang="en-GB" dirty="0"/>
                  <a:t>Detector Issues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GB" dirty="0"/>
                  <a:t>VHF detectors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GB" dirty="0"/>
                  <a:t>Correlation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GB" dirty="0"/>
                  <a:t>Cavities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GB" dirty="0"/>
                  <a:t>Li-Baker scheme</a:t>
                </a:r>
              </a:p>
              <a:p>
                <a:pPr marL="444500" lvl="1" indent="0">
                  <a:spcBef>
                    <a:spcPts val="600"/>
                  </a:spcBef>
                  <a:buNone/>
                </a:pPr>
                <a:endParaRPr lang="en-GB" dirty="0"/>
              </a:p>
              <a:p>
                <a:pPr>
                  <a:spcBef>
                    <a:spcPts val="600"/>
                  </a:spcBef>
                </a:pPr>
                <a:r>
                  <a:rPr lang="en-GB" dirty="0"/>
                  <a:t>Units</a:t>
                </a:r>
              </a:p>
              <a:p>
                <a:pPr marL="0" indent="0">
                  <a:spcBef>
                    <a:spcPts val="600"/>
                  </a:spcBef>
                  <a:buNone/>
                </a:pPr>
                <a:r>
                  <a:rPr lang="en-GB" dirty="0"/>
                  <a:t>  </a:t>
                </a:r>
                <a:r>
                  <a:rPr lang="en-GB" i="1" dirty="0"/>
                  <a:t>h(f)- </a:t>
                </a:r>
                <a:r>
                  <a:rPr lang="en-GB" dirty="0"/>
                  <a:t>spectral density of dimensionless amplitude</a:t>
                </a:r>
              </a:p>
              <a:p>
                <a:pPr marL="0" indent="0">
                  <a:spcBef>
                    <a:spcPts val="600"/>
                  </a:spcBef>
                  <a:buNone/>
                </a:pPr>
                <a:r>
                  <a:rPr lang="en-GB" dirty="0"/>
                  <a:t>  </a:t>
                </a:r>
                <a14:m>
                  <m:oMath xmlns:m="http://schemas.openxmlformats.org/officeDocument/2006/math">
                    <m:r>
                      <a:rPr lang="el-GR" i="1" smtClean="0"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r>
                  <a:rPr lang="en-GB" dirty="0"/>
                  <a:t>-energy density in GW as a fraction of the critical energy density </a:t>
                </a:r>
              </a:p>
              <a:p>
                <a:pPr marL="0" indent="0">
                  <a:spcBef>
                    <a:spcPts val="600"/>
                  </a:spcBef>
                  <a:buNone/>
                </a:pPr>
                <a:r>
                  <a:rPr lang="en-GB" b="0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r>
                  <a:rPr lang="en-GB" b="0" i="1" dirty="0">
                    <a:latin typeface="Cambria Math" panose="02040503050406030204" pitchFamily="18" charset="0"/>
                  </a:rPr>
                  <a:t>≲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    </m:t>
                    </m:r>
                  </m:oMath>
                </a14:m>
                <a:r>
                  <a:rPr lang="en-GB" b="0" dirty="0">
                    <a:latin typeface="Cambria Math" panose="02040503050406030204" pitchFamily="18" charset="0"/>
                  </a:rPr>
                  <a:t>from nucleosynthesis limits</a:t>
                </a:r>
                <a:endParaRPr lang="en-GB" b="0" i="1" dirty="0">
                  <a:latin typeface="Cambria Math" panose="02040503050406030204" pitchFamily="18" charset="0"/>
                </a:endParaRPr>
              </a:p>
              <a:p>
                <a:pPr marL="0" indent="0">
                  <a:spcBef>
                    <a:spcPts val="600"/>
                  </a:spcBef>
                  <a:buNone/>
                </a:pPr>
                <a:r>
                  <a:rPr lang="en-GB" b="0" dirty="0"/>
                  <a:t> 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r>
                  <a:rPr lang="en-GB" dirty="0"/>
                  <a:t>~3. 10</a:t>
                </a:r>
                <a:r>
                  <a:rPr lang="en-GB" baseline="30000" dirty="0"/>
                  <a:t>-20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Ω</m:t>
                        </m:r>
                        <m:d>
                          <m:dPr>
                            <m:ctrlPr>
                              <a:rPr lang="el-G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  <m:r>
                      <a:rPr lang="en-GB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100</m:t>
                            </m:r>
                          </m:num>
                          <m:den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den>
                        </m:f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𝐻𝑧</m:t>
                        </m:r>
                      </m:e>
                    </m:d>
                  </m:oMath>
                </a14:m>
                <a:r>
                  <a:rPr lang="en-GB" dirty="0"/>
                  <a:t>       (averaged over a bandwidth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GB" dirty="0"/>
                  <a:t>)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934C654-F160-422E-87D5-6426D8EB3E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52500" y="947585"/>
                <a:ext cx="11099800" cy="6131984"/>
              </a:xfrm>
              <a:blipFill>
                <a:blip r:embed="rId2"/>
                <a:stretch>
                  <a:fillRect l="-2306" t="-50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34590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04B00-1626-4637-928D-1EC96C2C7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How does a GW interact with a magnetic field?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653095-1735-40C0-9A58-D89465B5D0FE}"/>
              </a:ext>
            </a:extLst>
          </p:cNvPr>
          <p:cNvGrpSpPr/>
          <p:nvPr/>
        </p:nvGrpSpPr>
        <p:grpSpPr>
          <a:xfrm>
            <a:off x="7937222" y="1650603"/>
            <a:ext cx="4450275" cy="2672526"/>
            <a:chOff x="1176303" y="3851770"/>
            <a:chExt cx="5838613" cy="3262670"/>
          </a:xfrm>
        </p:grpSpPr>
        <p:sp>
          <p:nvSpPr>
            <p:cNvPr id="5" name="Line 4">
              <a:extLst>
                <a:ext uri="{FF2B5EF4-FFF2-40B4-BE49-F238E27FC236}">
                  <a16:creationId xmlns:a16="http://schemas.microsoft.com/office/drawing/2014/main" id="{8F839410-95E8-4D84-8FE6-AD139A7DCA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35022" y="4978401"/>
              <a:ext cx="0" cy="14336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lg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3413"/>
            </a:p>
          </p:txBody>
        </p:sp>
        <p:sp>
          <p:nvSpPr>
            <p:cNvPr id="6" name="Line 5">
              <a:extLst>
                <a:ext uri="{FF2B5EF4-FFF2-40B4-BE49-F238E27FC236}">
                  <a16:creationId xmlns:a16="http://schemas.microsoft.com/office/drawing/2014/main" id="{8349C0E1-7FF3-431E-B8D0-6163527255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76303" y="4775202"/>
              <a:ext cx="2354862" cy="101599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3413"/>
            </a:p>
          </p:txBody>
        </p:sp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19712C23-B850-4B55-A088-7BDD817C43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635022" y="4876801"/>
              <a:ext cx="3379894" cy="10385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3413"/>
            </a:p>
          </p:txBody>
        </p:sp>
        <p:sp>
          <p:nvSpPr>
            <p:cNvPr id="8" name="Text Box 7">
              <a:extLst>
                <a:ext uri="{FF2B5EF4-FFF2-40B4-BE49-F238E27FC236}">
                  <a16:creationId xmlns:a16="http://schemas.microsoft.com/office/drawing/2014/main" id="{1497C1D2-2E6E-4C68-8B4C-DCC364E81E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0453" y="3955627"/>
              <a:ext cx="1375697" cy="48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sz="2560" dirty="0">
                  <a:latin typeface="Calibri" panose="020F0502020204030204" pitchFamily="34" charset="0"/>
                  <a:cs typeface="Calibri" panose="020F0502020204030204" pitchFamily="34" charset="0"/>
                </a:rPr>
                <a:t>Graviton</a:t>
              </a:r>
              <a:endParaRPr lang="en-US" sz="256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1F2F0268-D706-40E9-9E90-016BEB5E7D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9563" y="5840245"/>
              <a:ext cx="3395481" cy="1274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sz="2560" dirty="0">
                  <a:latin typeface="Calibri" panose="020F0502020204030204" pitchFamily="34" charset="0"/>
                  <a:cs typeface="Calibri" panose="020F0502020204030204" pitchFamily="34" charset="0"/>
                </a:rPr>
                <a:t>Virtual Photon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sz="2560" dirty="0">
                  <a:latin typeface="Calibri" panose="020F0502020204030204" pitchFamily="34" charset="0"/>
                  <a:cs typeface="Calibri" panose="020F0502020204030204" pitchFamily="34" charset="0"/>
                </a:rPr>
                <a:t>( Static Magnetic Field </a:t>
              </a:r>
              <a:r>
                <a:rPr lang="en-GB" sz="2560" dirty="0">
                  <a:latin typeface="Comic Sans MS" panose="030F0702030302020204" pitchFamily="66" charset="0"/>
                </a:rPr>
                <a:t>)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2560" dirty="0"/>
            </a:p>
          </p:txBody>
        </p:sp>
        <p:sp>
          <p:nvSpPr>
            <p:cNvPr id="10" name="Text Box 9">
              <a:extLst>
                <a:ext uri="{FF2B5EF4-FFF2-40B4-BE49-F238E27FC236}">
                  <a16:creationId xmlns:a16="http://schemas.microsoft.com/office/drawing/2014/main" id="{E79934FC-BE6F-4891-AEAE-C8FD62D30F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7754" y="3851770"/>
              <a:ext cx="1221809" cy="48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sz="2560" dirty="0">
                  <a:latin typeface="Calibri" panose="020F0502020204030204" pitchFamily="34" charset="0"/>
                  <a:cs typeface="Calibri" panose="020F0502020204030204" pitchFamily="34" charset="0"/>
                </a:rPr>
                <a:t>Photon</a:t>
              </a:r>
              <a:endParaRPr lang="en-US" sz="256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91CF81B8-F120-4E6E-8C38-72FEDC6856BB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37789003"/>
              </p:ext>
            </p:extLst>
          </p:nvPr>
        </p:nvGraphicFramePr>
        <p:xfrm>
          <a:off x="1195739" y="3514189"/>
          <a:ext cx="3776043" cy="1617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5" name="Equation" r:id="rId3" imgW="977900" imgH="419100" progId="Equation.3">
                  <p:embed/>
                </p:oleObj>
              </mc:Choice>
              <mc:Fallback>
                <p:oleObj name="Equation" r:id="rId3" imgW="977900" imgH="419100" progId="Equation.3">
                  <p:embed/>
                  <p:pic>
                    <p:nvPicPr>
                      <p:cNvPr id="24586" name="Object 1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5739" y="3514189"/>
                        <a:ext cx="3776043" cy="16178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13F6EEF-E88D-4337-B46A-A5BA7932FE5B}"/>
              </a:ext>
            </a:extLst>
          </p:cNvPr>
          <p:cNvSpPr/>
          <p:nvPr/>
        </p:nvSpPr>
        <p:spPr>
          <a:xfrm>
            <a:off x="4971782" y="4095665"/>
            <a:ext cx="42402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>
              <a:spcBef>
                <a:spcPct val="0"/>
              </a:spcBef>
            </a:pP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Spin states of g, B and 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7DD3AE-DE3F-4B84-AB5A-0D9876199A9E}"/>
              </a:ext>
            </a:extLst>
          </p:cNvPr>
          <p:cNvSpPr/>
          <p:nvPr/>
        </p:nvSpPr>
        <p:spPr>
          <a:xfrm>
            <a:off x="617303" y="2469747"/>
            <a:ext cx="49329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spcBef>
                <a:spcPct val="0"/>
              </a:spcBef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Transition rate For one incoming </a:t>
            </a:r>
          </a:p>
          <a:p>
            <a:pPr hangingPunct="1">
              <a:spcBef>
                <a:spcPct val="0"/>
              </a:spcBef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graviton per second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4" name="Content Placeholder 4">
            <a:extLst>
              <a:ext uri="{FF2B5EF4-FFF2-40B4-BE49-F238E27FC236}">
                <a16:creationId xmlns:a16="http://schemas.microsoft.com/office/drawing/2014/main" id="{9E3E0968-C109-4EA3-9A36-9F76A9E064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615940"/>
              </p:ext>
            </p:extLst>
          </p:nvPr>
        </p:nvGraphicFramePr>
        <p:xfrm>
          <a:off x="1195739" y="5261916"/>
          <a:ext cx="4688114" cy="13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6" name="Equation" r:id="rId5" imgW="1511300" imgH="419100" progId="Equation.3">
                  <p:embed/>
                </p:oleObj>
              </mc:Choice>
              <mc:Fallback>
                <p:oleObj name="Equation" r:id="rId5" imgW="1511300" imgH="419100" progId="Equation.3">
                  <p:embed/>
                  <p:pic>
                    <p:nvPicPr>
                      <p:cNvPr id="5" name="Content Placeholder 4">
                        <a:extLst>
                          <a:ext uri="{FF2B5EF4-FFF2-40B4-BE49-F238E27FC236}">
                            <a16:creationId xmlns:a16="http://schemas.microsoft.com/office/drawing/2014/main" id="{3458DAD9-3F1B-479E-912B-6C60DC2C50B0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5739" y="5261916"/>
                        <a:ext cx="4688114" cy="1300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5">
            <a:extLst>
              <a:ext uri="{FF2B5EF4-FFF2-40B4-BE49-F238E27FC236}">
                <a16:creationId xmlns:a16="http://schemas.microsoft.com/office/drawing/2014/main" id="{11786E6F-9899-4A92-8715-B044D1D57F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211901"/>
              </p:ext>
            </p:extLst>
          </p:nvPr>
        </p:nvGraphicFramePr>
        <p:xfrm>
          <a:off x="4595259" y="6751190"/>
          <a:ext cx="4993308" cy="126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7" name="Equation" r:id="rId7" imgW="1701800" imgH="431800" progId="Equation.3">
                  <p:embed/>
                </p:oleObj>
              </mc:Choice>
              <mc:Fallback>
                <p:oleObj name="Equation" r:id="rId7" imgW="1701800" imgH="431800" progId="Equation.3">
                  <p:embed/>
                  <p:pic>
                    <p:nvPicPr>
                      <p:cNvPr id="4" name="Object 5">
                        <a:extLst>
                          <a:ext uri="{FF2B5EF4-FFF2-40B4-BE49-F238E27FC236}">
                            <a16:creationId xmlns:a16="http://schemas.microsoft.com/office/drawing/2014/main" id="{67DBB866-34ED-43BD-B43D-BC346DDA8C32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5259" y="6751190"/>
                        <a:ext cx="4993308" cy="1266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CA06B8B-586C-4127-89F3-AE50C309C323}"/>
              </a:ext>
            </a:extLst>
          </p:cNvPr>
          <p:cNvSpPr txBox="1"/>
          <p:nvPr/>
        </p:nvSpPr>
        <p:spPr>
          <a:xfrm>
            <a:off x="9105901" y="4589794"/>
            <a:ext cx="2946400" cy="157992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De </a:t>
            </a:r>
            <a:r>
              <a:rPr kumimoji="0" lang="en-GB" sz="24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Logi</a:t>
            </a:r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and Mickelson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/>
              <a:t>Phys Rev D 1977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16, 2915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705585-8E5E-46DE-837D-4CE9C8203A71}"/>
              </a:ext>
            </a:extLst>
          </p:cNvPr>
          <p:cNvSpPr txBox="1"/>
          <p:nvPr/>
        </p:nvSpPr>
        <p:spPr>
          <a:xfrm>
            <a:off x="9811293" y="7178300"/>
            <a:ext cx="2632530" cy="841256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Cruise CQG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/>
              <a:t>2012, 29, 095003</a:t>
            </a:r>
            <a:endParaRPr kumimoji="0" lang="en-GB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218457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3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028C5-0AD2-492D-A2E3-D73FDFA80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EA8A5D-AE4B-4D40-BB7E-4D381CF4B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" y="2191657"/>
            <a:ext cx="13003895" cy="665093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3D00DD-E37B-48DE-B021-C28A912701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921094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12D38-969B-44BD-9BE7-044BFF7FC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18DF9-F944-4896-94B6-CF9BAE1E69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4" descr="IMGP1321">
            <a:extLst>
              <a:ext uri="{FF2B5EF4-FFF2-40B4-BE49-F238E27FC236}">
                <a16:creationId xmlns:a16="http://schemas.microsoft.com/office/drawing/2014/main" id="{64D26DB0-3FC6-4116-888E-607CACADF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4984" y="2971167"/>
            <a:ext cx="6496597" cy="446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MGP1320">
            <a:extLst>
              <a:ext uri="{FF2B5EF4-FFF2-40B4-BE49-F238E27FC236}">
                <a16:creationId xmlns:a16="http://schemas.microsoft.com/office/drawing/2014/main" id="{B2FEE52A-ADC2-4B39-AA19-E5CD01188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2239282"/>
            <a:ext cx="6328229" cy="404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BG3">
            <a:extLst>
              <a:ext uri="{FF2B5EF4-FFF2-40B4-BE49-F238E27FC236}">
                <a16:creationId xmlns:a16="http://schemas.microsoft.com/office/drawing/2014/main" id="{0199CD4D-FAED-4B98-A111-E02636872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84" y="2239282"/>
            <a:ext cx="10094316" cy="6178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06150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4E52F-39CB-4C9E-9EF6-34AB7A9A0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Futuristic Possibility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6198B-A91C-40EB-9ECC-D4A6BE2B92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4" descr="g5599">
            <a:extLst>
              <a:ext uri="{FF2B5EF4-FFF2-40B4-BE49-F238E27FC236}">
                <a16:creationId xmlns:a16="http://schemas.microsoft.com/office/drawing/2014/main" id="{345C5D17-DCC7-4E34-96E8-1C9CC3BE3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820" y="2156090"/>
            <a:ext cx="8805158" cy="644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75px-USA_NM_VeryLargeArray_02">
            <a:extLst>
              <a:ext uri="{FF2B5EF4-FFF2-40B4-BE49-F238E27FC236}">
                <a16:creationId xmlns:a16="http://schemas.microsoft.com/office/drawing/2014/main" id="{1FA5C57A-88DB-4963-9C59-3E6D5BA3C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87" y="6168249"/>
            <a:ext cx="2560320" cy="2293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4351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AE63CAD-74D8-458E-A893-5C9ECFE92441}"/>
              </a:ext>
            </a:extLst>
          </p:cNvPr>
          <p:cNvGrpSpPr/>
          <p:nvPr/>
        </p:nvGrpSpPr>
        <p:grpSpPr>
          <a:xfrm>
            <a:off x="4999166" y="1858282"/>
            <a:ext cx="8005634" cy="6037036"/>
            <a:chOff x="4999166" y="-244626"/>
            <a:chExt cx="8005634" cy="603703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11BB7EA-F6A4-4208-A468-97A310D00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99166" y="-244626"/>
              <a:ext cx="8005634" cy="6037036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1114EB2-2590-4526-A1EF-9948BF83389A}"/>
                </a:ext>
              </a:extLst>
            </p:cNvPr>
            <p:cNvCxnSpPr/>
            <p:nvPr/>
          </p:nvCxnSpPr>
          <p:spPr>
            <a:xfrm>
              <a:off x="5965371" y="3309257"/>
              <a:ext cx="6086930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2569DF6-5CAD-4FC5-A026-6CFDE257F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626231"/>
            <a:ext cx="11099801" cy="1240368"/>
          </a:xfrm>
        </p:spPr>
        <p:txBody>
          <a:bodyPr>
            <a:normAutofit fontScale="90000"/>
          </a:bodyPr>
          <a:lstStyle/>
          <a:p>
            <a:r>
              <a:rPr lang="en-US" dirty="0"/>
              <a:t>Best possible  Magnetic Conversion  detector: </a:t>
            </a:r>
            <a:r>
              <a:rPr lang="en-US" dirty="0">
                <a:latin typeface="Symbol" panose="05050102010706020507" pitchFamily="18" charset="2"/>
              </a:rPr>
              <a:t>W</a:t>
            </a:r>
            <a:endParaRPr lang="en-GB" dirty="0">
              <a:latin typeface="Symbol" panose="05050102010706020507" pitchFamily="18" charset="2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AB45DC-51E3-435C-BCAB-4BA506FA4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382814" y="2823633"/>
            <a:ext cx="11099800" cy="541503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DE3DF8-C198-45CE-91E7-CB210031A05E}"/>
              </a:ext>
            </a:extLst>
          </p:cNvPr>
          <p:cNvSpPr txBox="1"/>
          <p:nvPr/>
        </p:nvSpPr>
        <p:spPr>
          <a:xfrm>
            <a:off x="297880" y="3119362"/>
            <a:ext cx="5355772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Specification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Length 100M, 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 Field 5.6 T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Detector noise: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Thermal up to 100microns 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with T=100mK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Photon limited at higher frequency 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with noise= 1 photon per </a:t>
            </a:r>
            <a:r>
              <a:rPr lang="en-US" dirty="0" err="1"/>
              <a:t>Tobs</a:t>
            </a:r>
            <a:endParaRPr lang="en-US" dirty="0"/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Tobs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= 1year</a:t>
            </a:r>
            <a:endParaRPr kumimoji="0" lang="en-GB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151033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254FA-E15E-4A89-9DB6-974E561B5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Best possible Magnetic Conversion detector: Amplitude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F6446E-11C9-4E87-9EC9-B6CE71D45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281" y="2157791"/>
            <a:ext cx="7166375" cy="540415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29CE8C-F9EF-4F18-935E-3F76D831E7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FFE89D-FBB5-4C62-835B-270BE7A599F5}"/>
              </a:ext>
            </a:extLst>
          </p:cNvPr>
          <p:cNvSpPr/>
          <p:nvPr/>
        </p:nvSpPr>
        <p:spPr>
          <a:xfrm>
            <a:off x="478972" y="3166138"/>
            <a:ext cx="65024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dirty="0"/>
              <a:t>Specification</a:t>
            </a:r>
          </a:p>
          <a:p>
            <a:pPr algn="l"/>
            <a:r>
              <a:rPr lang="en-US" dirty="0"/>
              <a:t>Length 100M, B Field 5.6 T</a:t>
            </a:r>
          </a:p>
          <a:p>
            <a:pPr algn="l"/>
            <a:r>
              <a:rPr lang="en-US" dirty="0"/>
              <a:t>Detector noise:</a:t>
            </a:r>
          </a:p>
          <a:p>
            <a:pPr algn="l"/>
            <a:r>
              <a:rPr lang="en-US" dirty="0"/>
              <a:t>Thermal up to 100microns </a:t>
            </a:r>
          </a:p>
          <a:p>
            <a:pPr algn="l"/>
            <a:r>
              <a:rPr lang="en-US" dirty="0"/>
              <a:t>with T=100mK</a:t>
            </a:r>
          </a:p>
          <a:p>
            <a:pPr algn="l"/>
            <a:r>
              <a:rPr lang="en-US" dirty="0"/>
              <a:t>Photon limited at higher frequency </a:t>
            </a:r>
          </a:p>
          <a:p>
            <a:pPr algn="l"/>
            <a:r>
              <a:rPr lang="en-US" dirty="0"/>
              <a:t>with noise= 1 photon per </a:t>
            </a:r>
            <a:r>
              <a:rPr lang="en-US" dirty="0" err="1"/>
              <a:t>Tobs</a:t>
            </a:r>
            <a:endParaRPr lang="en-US" dirty="0"/>
          </a:p>
          <a:p>
            <a:pPr algn="l"/>
            <a:r>
              <a:rPr lang="en-US" dirty="0" err="1"/>
              <a:t>Tobs</a:t>
            </a:r>
            <a:r>
              <a:rPr lang="en-US" dirty="0"/>
              <a:t>= 1year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055063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ED52B-0870-4F1D-BC09-C8C85F430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Strategy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BDC355E-216F-49EC-8832-20BC21FA573D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1123950" y="2339446"/>
                <a:ext cx="11099800" cy="6131984"/>
              </a:xfrm>
            </p:spPr>
            <p:txBody>
              <a:bodyPr>
                <a:normAutofit fontScale="92500" lnSpcReduction="20000"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GB" dirty="0"/>
                  <a:t>We need to be aiming for h&lt;10</a:t>
                </a:r>
                <a:r>
                  <a:rPr lang="en-GB" baseline="30000" dirty="0"/>
                  <a:t>-36</a:t>
                </a:r>
                <a:r>
                  <a:rPr lang="en-GB" dirty="0"/>
                  <a:t>, or 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r>
                  <a:rPr lang="en-GB" dirty="0"/>
                  <a:t>&lt; 10</a:t>
                </a:r>
                <a:r>
                  <a:rPr lang="en-GB" baseline="30000" dirty="0"/>
                  <a:t>-7  </a:t>
                </a:r>
                <a:r>
                  <a:rPr lang="en-GB" dirty="0"/>
                  <a:t>  at frequencies above 1 GHz.</a:t>
                </a:r>
              </a:p>
              <a:p>
                <a:pPr>
                  <a:spcBef>
                    <a:spcPts val="1200"/>
                  </a:spcBef>
                </a:pPr>
                <a:r>
                  <a:rPr lang="en-GB" dirty="0"/>
                  <a:t>Magnetic conversion detectors can get us to 10</a:t>
                </a:r>
                <a:r>
                  <a:rPr lang="en-GB" baseline="30000" dirty="0"/>
                  <a:t>-32</a:t>
                </a:r>
                <a:r>
                  <a:rPr lang="en-GB" dirty="0"/>
                  <a:t> or so but not realistically much further</a:t>
                </a:r>
              </a:p>
              <a:p>
                <a:pPr>
                  <a:spcBef>
                    <a:spcPts val="1200"/>
                  </a:spcBef>
                </a:pPr>
                <a:r>
                  <a:rPr lang="en-GB" dirty="0"/>
                  <a:t>What routes are there?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GB" dirty="0"/>
                  <a:t>Correlate the signals from two detectors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GB" dirty="0"/>
                  <a:t>Try to implement the Li-Baker concept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GB" dirty="0"/>
                  <a:t>Use Fabry Perot cavities in the conversion volume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GB" dirty="0"/>
                  <a:t>Look at completely different systems</a:t>
                </a:r>
              </a:p>
              <a:p>
                <a:pPr lvl="2">
                  <a:spcBef>
                    <a:spcPts val="1200"/>
                  </a:spcBef>
                </a:pPr>
                <a:r>
                  <a:rPr lang="en-GB" dirty="0"/>
                  <a:t>Superconducting rings/</a:t>
                </a:r>
                <a:r>
                  <a:rPr lang="en-GB" dirty="0" err="1"/>
                  <a:t>Sagnac</a:t>
                </a:r>
                <a:r>
                  <a:rPr lang="en-GB" dirty="0"/>
                  <a:t> effects</a:t>
                </a:r>
              </a:p>
              <a:p>
                <a:pPr lvl="2">
                  <a:spcBef>
                    <a:spcPts val="1200"/>
                  </a:spcBef>
                </a:pPr>
                <a:r>
                  <a:rPr lang="en-GB" dirty="0"/>
                  <a:t>Bulk acoustic wave resonators</a:t>
                </a:r>
              </a:p>
              <a:p>
                <a:pPr lvl="2">
                  <a:spcBef>
                    <a:spcPts val="1200"/>
                  </a:spcBef>
                </a:pPr>
                <a:r>
                  <a:rPr lang="en-GB" dirty="0"/>
                  <a:t>Etc…………………. 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BDC355E-216F-49EC-8832-20BC21FA57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23950" y="2339446"/>
                <a:ext cx="11099800" cy="6131984"/>
              </a:xfrm>
              <a:blipFill>
                <a:blip r:embed="rId2"/>
                <a:stretch>
                  <a:fillRect l="-2856" t="-125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6327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DE8BF-5986-496C-A1E3-E95C19C7F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302497"/>
            <a:ext cx="11099801" cy="1240368"/>
          </a:xfrm>
        </p:spPr>
        <p:txBody>
          <a:bodyPr/>
          <a:lstStyle/>
          <a:p>
            <a:r>
              <a:rPr lang="en-GB" dirty="0"/>
              <a:t>Correlation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3B26C5-5BBC-4147-B00D-6A02A5199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195" y="4806846"/>
            <a:ext cx="6654800" cy="357241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D81194-C3BD-43C5-B198-0B2B4F2E2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5337" y="1374344"/>
            <a:ext cx="11099800" cy="6131984"/>
          </a:xfrm>
        </p:spPr>
        <p:txBody>
          <a:bodyPr/>
          <a:lstStyle/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E0650A3-C0DA-44B6-BDA3-101C303A3D7A}"/>
                  </a:ext>
                </a:extLst>
              </p:cNvPr>
              <p:cNvSpPr/>
              <p:nvPr/>
            </p:nvSpPr>
            <p:spPr>
              <a:xfrm>
                <a:off x="5660527" y="3397563"/>
                <a:ext cx="5477871" cy="12410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en-GB" sz="3200" b="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GB" sz="3200" b="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3200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GB" sz="3200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3200" b="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GB" sz="3200" b="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  <m:sup>
                              <m:r>
                                <a:rPr lang="en-GB" sz="3200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GB" sz="3200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3200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3200" b="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  <m:r>
                                <a:rPr lang="en-GB" sz="32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GB" sz="3200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sz="3200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3200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32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GB" sz="32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32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τ</m:t>
                                  </m:r>
                                </m:e>
                              </m:d>
                            </m:e>
                            <m:sup>
                              <m:r>
                                <a:rPr lang="en-GB" sz="3200" b="0" i="1"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GB" sz="3200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3200" b="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GB" sz="3200" b="0" i="1">
                                  <a:latin typeface="Cambria Math" panose="02040503050406030204" pitchFamily="18" charset="0"/>
                                </a:rPr>
                                <m:t>𝑑𝑒𝑡</m:t>
                              </m:r>
                            </m:sub>
                            <m:sup>
                              <m:r>
                                <a:rPr lang="en-GB" sz="3200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ctrlPr>
                                <a:rPr lang="en-GB" sz="3200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3200" b="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den>
                      </m:f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E0650A3-C0DA-44B6-BDA3-101C303A3D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0527" y="3397563"/>
                <a:ext cx="5477871" cy="124104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CECC19-4AA5-4A6B-A6B5-01A4DBCD7F29}"/>
                  </a:ext>
                </a:extLst>
              </p:cNvPr>
              <p:cNvSpPr txBox="1"/>
              <p:nvPr/>
            </p:nvSpPr>
            <p:spPr>
              <a:xfrm>
                <a:off x="795337" y="1624886"/>
                <a:ext cx="10606087" cy="169065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342900" marR="0" indent="-3429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:r>
                  <a:rPr kumimoji="0" lang="en-GB" sz="32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Helvetica Neue"/>
                  </a:rPr>
                  <a:t>For two detectors with spectral density strain noise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GB" sz="3200" b="1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sSubSupPr>
                      <m:e>
                        <m:r>
                          <a:rPr kumimoji="0" lang="en-GB" sz="3200" b="1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Neue"/>
                          </a:rPr>
                          <m:t>𝒉</m:t>
                        </m:r>
                      </m:e>
                      <m:sub>
                        <m:r>
                          <a:rPr kumimoji="0" lang="en-GB" sz="3200" b="1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Neue"/>
                          </a:rPr>
                          <m:t>𝒅𝒆𝒕</m:t>
                        </m:r>
                      </m:sub>
                      <m:sup>
                        <m:r>
                          <a:rPr kumimoji="0" lang="en-GB" sz="3200" b="1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Neue"/>
                          </a:rPr>
                          <m:t>𝟐</m:t>
                        </m:r>
                      </m:sup>
                    </m:sSubSup>
                  </m:oMath>
                </a14:m>
                <a:r>
                  <a:rPr kumimoji="0" lang="en-GB" sz="32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Helvetica Neue"/>
                  </a:rPr>
                  <a:t> observing signal with spectral density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GB" sz="3200" b="1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sSubSupPr>
                      <m:e>
                        <m:r>
                          <a:rPr kumimoji="0" lang="en-GB" sz="3200" b="1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Neue"/>
                          </a:rPr>
                          <m:t>𝒉</m:t>
                        </m:r>
                      </m:e>
                      <m:sub>
                        <m:r>
                          <a:rPr kumimoji="0" lang="en-GB" sz="3200" b="1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Neue"/>
                          </a:rPr>
                          <m:t>𝒈𝒘</m:t>
                        </m:r>
                      </m:sub>
                      <m:sup>
                        <m:r>
                          <a:rPr kumimoji="0" lang="en-GB" sz="3200" b="1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Neue"/>
                          </a:rPr>
                          <m:t>𝟐</m:t>
                        </m:r>
                      </m:sup>
                    </m:sSubSup>
                  </m:oMath>
                </a14:m>
                <a:r>
                  <a:rPr kumimoji="0" lang="en-GB" sz="32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Helvetica Neue"/>
                  </a:rPr>
                  <a:t> over a bandwidth </a:t>
                </a:r>
                <a:r>
                  <a:rPr kumimoji="0" lang="el-GR" sz="32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  <a:sym typeface="Helvetica Neue"/>
                  </a:rPr>
                  <a:t>Δ</a:t>
                </a:r>
                <a:r>
                  <a:rPr kumimoji="0" lang="en-GB" sz="32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  <a:sym typeface="Helvetica Neue"/>
                  </a:rPr>
                  <a:t>f over a time </a:t>
                </a:r>
                <a:r>
                  <a:rPr kumimoji="0" lang="el-GR" sz="32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  <a:sym typeface="Helvetica Neue"/>
                  </a:rPr>
                  <a:t>τ</a:t>
                </a:r>
                <a:r>
                  <a:rPr kumimoji="0" lang="en-GB" sz="32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Helvetica Neue"/>
                  </a:rPr>
                  <a:t> the signal to noise , S/N, goes as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CECC19-4AA5-4A6B-A6B5-01A4DBCD7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337" y="1624886"/>
                <a:ext cx="10606087" cy="1690656"/>
              </a:xfrm>
              <a:prstGeom prst="rect">
                <a:avLst/>
              </a:prstGeom>
              <a:blipFill>
                <a:blip r:embed="rId4"/>
                <a:stretch>
                  <a:fillRect l="-1667" t="-1444" r="-1839" b="-1119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57741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9660-8CCE-4CCD-AA7E-81BC5680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Li-Baker detector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D0DCEE-8702-47EE-8675-2C921C415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34" y="2057401"/>
            <a:ext cx="11801890" cy="574251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D6E32-5673-4B5F-A74B-248FDF49F1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629418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96B63-B5A5-4DD2-AE2A-FEC0A8473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Cavity effect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D760916-4E47-4073-87FD-87E1B1D44510}"/>
              </a:ext>
            </a:extLst>
          </p:cNvPr>
          <p:cNvGrpSpPr/>
          <p:nvPr/>
        </p:nvGrpSpPr>
        <p:grpSpPr>
          <a:xfrm>
            <a:off x="1368426" y="1953684"/>
            <a:ext cx="7889088" cy="6374619"/>
            <a:chOff x="1368426" y="1953684"/>
            <a:chExt cx="7889088" cy="6374619"/>
          </a:xfrm>
        </p:grpSpPr>
        <p:pic>
          <p:nvPicPr>
            <p:cNvPr id="12290" name="Picture 2">
              <a:extLst>
                <a:ext uri="{FF2B5EF4-FFF2-40B4-BE49-F238E27FC236}">
                  <a16:creationId xmlns:a16="http://schemas.microsoft.com/office/drawing/2014/main" id="{8116E226-D9BA-4966-A46F-5772673003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8426" y="1953684"/>
              <a:ext cx="7889088" cy="3370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3080013-71A0-4981-A391-ACF725578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71014" y="5185053"/>
              <a:ext cx="6286500" cy="3143250"/>
            </a:xfrm>
            <a:prstGeom prst="rect">
              <a:avLst/>
            </a:prstGeom>
          </p:spPr>
        </p:pic>
      </p:grpSp>
      <p:sp>
        <p:nvSpPr>
          <p:cNvPr id="5" name="AutoShape 4" descr="{\displaystyle \Gamma _{i\rightarrow f}={\frac {2\pi }{\hbar }}\left|\langle f|H'|i\rangle \right|^{2}g(\hbar \omega )}">
            <a:extLst>
              <a:ext uri="{FF2B5EF4-FFF2-40B4-BE49-F238E27FC236}">
                <a16:creationId xmlns:a16="http://schemas.microsoft.com/office/drawing/2014/main" id="{C43F218A-AFED-4847-9701-88DF8AE673B5}"/>
              </a:ext>
            </a:extLst>
          </p:cNvPr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080286" y="1810808"/>
            <a:ext cx="11099800" cy="613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8795A8-5D4E-4AF8-B3CC-F35155F0C56B}"/>
              </a:ext>
            </a:extLst>
          </p:cNvPr>
          <p:cNvGrpSpPr/>
          <p:nvPr/>
        </p:nvGrpSpPr>
        <p:grpSpPr>
          <a:xfrm>
            <a:off x="1019174" y="1664631"/>
            <a:ext cx="10617200" cy="6663672"/>
            <a:chOff x="1092200" y="1756428"/>
            <a:chExt cx="10617200" cy="666367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6F1EDFB-C819-4E8E-91D2-68F01A378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2200" y="1756428"/>
              <a:ext cx="10617200" cy="666367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BB6287F-C4DC-45C3-B71F-F95048ABCA33}"/>
                    </a:ext>
                  </a:extLst>
                </p:cNvPr>
                <p:cNvSpPr txBox="1"/>
                <p:nvPr/>
              </p:nvSpPr>
              <p:spPr>
                <a:xfrm>
                  <a:off x="4101707" y="2150940"/>
                  <a:ext cx="5772150" cy="8002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l-GR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l-GR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/>
                            </a:rPr>
                            <m:t>Γ</m:t>
                          </m:r>
                        </m:e>
                        <m:sub>
                          <m:r>
                            <a:rPr kumimoji="0" lang="en-GB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/>
                            </a:rPr>
                            <m:t>𝒊</m:t>
                          </m:r>
                          <m:r>
                            <a:rPr kumimoji="0" lang="en-GB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/>
                            </a:rPr>
                            <m:t>−</m:t>
                          </m:r>
                          <m:r>
                            <a:rPr kumimoji="0" lang="en-GB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/>
                            </a:rPr>
                            <m:t>𝒋</m:t>
                          </m:r>
                        </m:sub>
                      </m:sSub>
                      <m:r>
                        <a:rPr kumimoji="0" lang="en-GB" sz="3600" b="1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 Neue"/>
                        </a:rPr>
                        <m:t>=</m:t>
                      </m:r>
                      <m:f>
                        <m:fPr>
                          <m:ctrlPr>
                            <a:rPr kumimoji="0" lang="en-GB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/>
                            </a:rPr>
                          </m:ctrlPr>
                        </m:fPr>
                        <m:num>
                          <m:r>
                            <a:rPr kumimoji="0" lang="en-GB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/>
                            </a:rPr>
                            <m:t>𝟐</m:t>
                          </m:r>
                          <m:r>
                            <a:rPr kumimoji="0" lang="en-GB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/>
                            </a:rPr>
                            <m:t>𝝅</m:t>
                          </m:r>
                        </m:num>
                        <m:den>
                          <m:r>
                            <a:rPr kumimoji="0" lang="en-GB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/>
                            </a:rPr>
                            <m:t>𝒉</m:t>
                          </m:r>
                        </m:den>
                      </m:f>
                      <m:sSup>
                        <m:sSupPr>
                          <m:ctrlPr>
                            <a:rPr kumimoji="0" lang="en-GB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kumimoji="0" lang="en-GB" sz="3600" b="1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Helvetica Neue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kumimoji="0" lang="en-GB" sz="3600" b="1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Helvetica Neue"/>
                                    </a:rPr>
                                  </m:ctrlPr>
                                </m:dPr>
                                <m:e>
                                  <m:r>
                                    <a:rPr kumimoji="0" lang="en-GB" sz="3600" b="1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Helvetica Neue"/>
                                    </a:rPr>
                                    <m:t>𝒊</m:t>
                                  </m:r>
                                  <m:r>
                                    <a:rPr kumimoji="0" lang="en-GB" sz="3600" b="1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Helvetica Neue"/>
                                    </a:rPr>
                                    <m:t>|</m:t>
                                  </m:r>
                                  <m:r>
                                    <a:rPr kumimoji="0" lang="en-GB" sz="3600" b="1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Helvetica Neue"/>
                                    </a:rPr>
                                    <m:t>𝑯</m:t>
                                  </m:r>
                                  <m:r>
                                    <a:rPr kumimoji="0" lang="en-GB" sz="3600" b="1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Helvetica Neue"/>
                                    </a:rPr>
                                    <m:t>|</m:t>
                                  </m:r>
                                  <m:r>
                                    <a:rPr kumimoji="0" lang="en-GB" sz="3600" b="1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Helvetica Neue"/>
                                    </a:rPr>
                                    <m:t>𝒋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kumimoji="0" lang="en-GB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/>
                            </a:rPr>
                            <m:t>𝟐</m:t>
                          </m:r>
                        </m:sup>
                      </m:sSup>
                    </m:oMath>
                  </a14:m>
                  <a:r>
                    <a:rPr kumimoji="0" lang="en-GB" sz="3600" b="1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sym typeface="Helvetica Neue"/>
                    </a:rPr>
                    <a:t>g(</a:t>
                  </a:r>
                  <a:r>
                    <a:rPr kumimoji="0" lang="el-GR" sz="3600" b="1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sym typeface="Helvetica Neue"/>
                    </a:rPr>
                    <a:t>ω</a:t>
                  </a:r>
                  <a:r>
                    <a:rPr kumimoji="0" lang="en-GB" sz="3600" b="1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sym typeface="Helvetica Neue"/>
                    </a:rPr>
                    <a:t>)</a:t>
                  </a:r>
                  <a:endParaRPr kumimoji="0" lang="en-GB" sz="36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sym typeface="Helvetica Neue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BB6287F-C4DC-45C3-B71F-F95048ABCA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1707" y="2150940"/>
                  <a:ext cx="5772150" cy="800219"/>
                </a:xfrm>
                <a:prstGeom prst="rect">
                  <a:avLst/>
                </a:prstGeom>
                <a:blipFill>
                  <a:blip r:embed="rId5"/>
                  <a:stretch>
                    <a:fillRect t="-3053" b="-18321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864401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577B2-B399-47A5-BD55-17F2C1F8F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Cosmology at High Frequencies in </a:t>
            </a:r>
            <a:r>
              <a:rPr lang="en-US" dirty="0">
                <a:latin typeface="Symbol" panose="05050102010706020507" pitchFamily="18" charset="2"/>
              </a:rPr>
              <a:t>W</a:t>
            </a:r>
            <a:endParaRPr lang="en-GB" dirty="0">
              <a:latin typeface="Symbol" panose="05050102010706020507" pitchFamily="18" charset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985022-9B14-4FA5-B60A-F992F5507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685" y="1953684"/>
            <a:ext cx="10087429" cy="630494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2C3348-C09D-4A57-95CB-C893193F7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483361"/>
            <a:ext cx="11099800" cy="5602306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078550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35F8C-7EB5-4744-9B3D-284C8BE19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41841"/>
            <a:ext cx="11099801" cy="1240368"/>
          </a:xfrm>
        </p:spPr>
        <p:txBody>
          <a:bodyPr>
            <a:normAutofit fontScale="90000"/>
          </a:bodyPr>
          <a:lstStyle/>
          <a:p>
            <a:r>
              <a:rPr lang="en-GB" dirty="0"/>
              <a:t>Will the cavity effect work with magnetic conversion?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429641C-E914-402C-B2D8-0201CC7176C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527049" y="2353732"/>
                <a:ext cx="11549063" cy="6131984"/>
              </a:xfrm>
            </p:spPr>
            <p:txBody>
              <a:bodyPr>
                <a:normAutofit fontScale="92500" lnSpcReduction="20000"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GB" dirty="0">
                    <a:ea typeface="Cambria Math" panose="02040503050406030204" pitchFamily="18" charset="0"/>
                    <a:sym typeface="Helvetica Neue"/>
                  </a:rPr>
                  <a:t>The transition rate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  <m:t>Γ</m:t>
                        </m:r>
                      </m:e>
                      <m:sub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  <m:t>𝒊</m:t>
                        </m:r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  <m:t>−</m:t>
                        </m:r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  <m:t>𝒋</m:t>
                        </m:r>
                      </m:sub>
                    </m:sSub>
                    <m:r>
                      <a:rPr lang="en-GB" b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Helvetica Neue"/>
                      </a:rPr>
                      <m:t>=</m:t>
                    </m:r>
                    <m:d>
                      <m:dPr>
                        <m:ctrlP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Helvetica Neue"/>
                              </a:rPr>
                            </m:ctrlPr>
                          </m:fPr>
                          <m:num>
                            <m:r>
                              <a:rPr lang="en-GB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Helvetica Neue"/>
                              </a:rPr>
                              <m:t>𝟐</m:t>
                            </m:r>
                            <m:r>
                              <a:rPr lang="en-GB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Helvetica Neue"/>
                              </a:rPr>
                              <m:t>𝝅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GB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Helvetica Neue"/>
                                  </a:rPr>
                                </m:ctrlPr>
                              </m:sSupPr>
                              <m:e>
                                <m:r>
                                  <a:rPr lang="en-GB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Helvetica Neue"/>
                                  </a:rPr>
                                  <m:t>ℏ</m:t>
                                </m:r>
                              </m:e>
                              <m:sup>
                                <m:r>
                                  <a:rPr lang="en-GB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Helvetica Neue"/>
                                  </a:rPr>
                                  <m:t>𝟐</m:t>
                                </m:r>
                              </m:sup>
                            </m:sSup>
                          </m:den>
                        </m:f>
                      </m:e>
                    </m:d>
                    <m:sSup>
                      <m:sSup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GB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Helvetica Neue"/>
                              </a:rPr>
                            </m:ctrlPr>
                          </m:d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GB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Helvetica Neue"/>
                                  </a:rPr>
                                </m:ctrlPr>
                              </m:dPr>
                              <m:e>
                                <m:r>
                                  <a:rPr lang="en-GB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Helvetica Neue"/>
                                  </a:rPr>
                                  <m:t>𝒊</m:t>
                                </m:r>
                                <m:r>
                                  <a:rPr lang="en-GB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Helvetica Neue"/>
                                  </a:rPr>
                                  <m:t>|</m:t>
                                </m:r>
                                <m:r>
                                  <a:rPr lang="en-GB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Helvetica Neue"/>
                                  </a:rPr>
                                  <m:t>𝑯</m:t>
                                </m:r>
                                <m:r>
                                  <a:rPr lang="en-GB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Helvetica Neue"/>
                                  </a:rPr>
                                  <m:t>|</m:t>
                                </m:r>
                                <m:r>
                                  <a:rPr lang="en-GB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Helvetica Neue"/>
                                  </a:rPr>
                                  <m:t>𝒋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GB" b="1" dirty="0">
                    <a:sym typeface="Helvetica Neue"/>
                  </a:rPr>
                  <a:t>g(</a:t>
                </a:r>
                <a:r>
                  <a:rPr lang="el-GR" b="1" dirty="0">
                    <a:latin typeface="Cambria Math" panose="02040503050406030204" pitchFamily="18" charset="0"/>
                    <a:ea typeface="Cambria Math" panose="02040503050406030204" pitchFamily="18" charset="0"/>
                    <a:sym typeface="Helvetica Neue"/>
                  </a:rPr>
                  <a:t>ω</a:t>
                </a:r>
                <a:r>
                  <a:rPr lang="en-GB" b="1" dirty="0">
                    <a:latin typeface="Cambria Math" panose="02040503050406030204" pitchFamily="18" charset="0"/>
                    <a:ea typeface="Cambria Math" panose="02040503050406030204" pitchFamily="18" charset="0"/>
                    <a:sym typeface="Helvetica Neue"/>
                  </a:rPr>
                  <a:t>)     </a:t>
                </a:r>
                <a:r>
                  <a:rPr lang="en-GB" dirty="0">
                    <a:latin typeface="Cambria Math" panose="02040503050406030204" pitchFamily="18" charset="0"/>
                    <a:ea typeface="Cambria Math" panose="02040503050406030204" pitchFamily="18" charset="0"/>
                    <a:sym typeface="Helvetica Neue"/>
                  </a:rPr>
                  <a:t>from Fermi’s Golden Rule</a:t>
                </a:r>
              </a:p>
              <a:p>
                <a:pPr>
                  <a:spcBef>
                    <a:spcPts val="1200"/>
                  </a:spcBef>
                </a:pPr>
                <a:r>
                  <a:rPr lang="en-GB" dirty="0">
                    <a:latin typeface="Cambria Math" panose="02040503050406030204" pitchFamily="18" charset="0"/>
                    <a:ea typeface="Cambria Math" panose="02040503050406030204" pitchFamily="18" charset="0"/>
                    <a:sym typeface="Helvetica Neue"/>
                  </a:rPr>
                  <a:t>For the magnetic conversion transition,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  <m:t>Γ</m:t>
                        </m:r>
                      </m:e>
                      <m:sub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  <m:t>𝒊</m:t>
                        </m:r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  <m:t>−</m:t>
                        </m:r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GB" b="1" dirty="0">
                    <a:latin typeface="Cambria Math" panose="02040503050406030204" pitchFamily="18" charset="0"/>
                    <a:ea typeface="Cambria Math" panose="02040503050406030204" pitchFamily="18" charset="0"/>
                    <a:sym typeface="Helvetica Neue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Helvetica Neue"/>
                              </a:rPr>
                            </m:ctrlPr>
                          </m:sSupPr>
                          <m:e>
                            <m:r>
                              <a:rPr lang="en-GB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Helvetica Neue"/>
                              </a:rPr>
                              <m:t>𝒉</m:t>
                            </m:r>
                          </m:e>
                          <m:sup>
                            <m:r>
                              <a:rPr lang="en-GB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Helvetica Neue"/>
                              </a:rPr>
                              <m:t>𝟐</m:t>
                            </m:r>
                          </m:sup>
                        </m:sSup>
                        <m:sSup>
                          <m:sSupPr>
                            <m:ctrlPr>
                              <a:rPr lang="en-GB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Helvetica Neue"/>
                              </a:rPr>
                            </m:ctrlPr>
                          </m:sSupPr>
                          <m:e>
                            <m:r>
                              <a:rPr lang="en-GB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Helvetica Neue"/>
                              </a:rPr>
                              <m:t>𝑩</m:t>
                            </m:r>
                          </m:e>
                          <m:sup>
                            <m:r>
                              <a:rPr lang="en-GB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Helvetica Neue"/>
                              </a:rPr>
                              <m:t>𝟐</m:t>
                            </m:r>
                          </m:sup>
                        </m:sSup>
                        <m:sSup>
                          <m:sSupPr>
                            <m:ctrlPr>
                              <a:rPr lang="en-GB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Helvetica Neue"/>
                              </a:rPr>
                            </m:ctrlPr>
                          </m:sSupPr>
                          <m:e>
                            <m:r>
                              <a:rPr lang="en-GB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Helvetica Neue"/>
                              </a:rPr>
                              <m:t>𝑳</m:t>
                            </m:r>
                          </m:e>
                          <m:sup>
                            <m:r>
                              <a:rPr lang="en-GB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Helvetica Neue"/>
                              </a:rPr>
                              <m:t>𝟐</m:t>
                            </m:r>
                          </m:sup>
                        </m:sSup>
                        <m:sSup>
                          <m:sSupPr>
                            <m:ctrlPr>
                              <a:rPr lang="en-GB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Helvetica Neue"/>
                              </a:rPr>
                            </m:ctrlPr>
                          </m:sSupPr>
                          <m:e>
                            <m:r>
                              <a:rPr lang="en-GB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Helvetica Neue"/>
                              </a:rPr>
                              <m:t>𝑲</m:t>
                            </m:r>
                          </m:e>
                          <m:sup>
                            <m:r>
                              <a:rPr lang="en-GB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Helvetica Neue"/>
                              </a:rPr>
                              <m:t>𝟐</m:t>
                            </m:r>
                          </m:sup>
                        </m:sSup>
                        <m:r>
                          <a:rPr lang="en-GB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  <m:t>𝒄𝑨</m:t>
                        </m:r>
                      </m:num>
                      <m:den>
                        <m:r>
                          <a:rPr lang="en-GB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  <m:t>𝟒</m:t>
                        </m:r>
                        <m:sSub>
                          <m:sSubPr>
                            <m:ctrlPr>
                              <a:rPr lang="en-GB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lang="en-GB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Helvetica Neue"/>
                              </a:rPr>
                              <m:t>𝝁</m:t>
                            </m:r>
                          </m:e>
                          <m:sub>
                            <m:r>
                              <a:rPr lang="en-GB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Helvetica Neue"/>
                              </a:rPr>
                              <m:t>𝟎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b="1" dirty="0">
                    <a:latin typeface="Cambria Math" panose="02040503050406030204" pitchFamily="18" charset="0"/>
                    <a:ea typeface="Cambria Math" panose="02040503050406030204" pitchFamily="18" charset="0"/>
                    <a:sym typeface="Helvetica Neue"/>
                  </a:rPr>
                  <a:t>= the signal</a:t>
                </a:r>
              </a:p>
              <a:p>
                <a:pPr>
                  <a:spcBef>
                    <a:spcPts val="1200"/>
                  </a:spcBef>
                </a:pPr>
                <a:r>
                  <a:rPr lang="en-GB" dirty="0">
                    <a:latin typeface="Cambria Math" panose="02040503050406030204" pitchFamily="18" charset="0"/>
                    <a:ea typeface="Cambria Math" panose="02040503050406030204" pitchFamily="18" charset="0"/>
                    <a:sym typeface="Helvetica Neue"/>
                  </a:rPr>
                  <a:t>In free space </a:t>
                </a:r>
                <a:r>
                  <a:rPr lang="en-GB" dirty="0">
                    <a:sym typeface="Helvetica Neue"/>
                  </a:rPr>
                  <a:t>g(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  <a:sym typeface="Helvetica Neue"/>
                  </a:rPr>
                  <a:t>ω</a:t>
                </a:r>
                <a:r>
                  <a:rPr lang="en-GB" dirty="0">
                    <a:latin typeface="Cambria Math" panose="02040503050406030204" pitchFamily="18" charset="0"/>
                    <a:ea typeface="Cambria Math" panose="02040503050406030204" pitchFamily="18" charset="0"/>
                    <a:sym typeface="Helvetica Neue"/>
                  </a:rPr>
                  <a:t>) =1, but in a cavity at resonance </a:t>
                </a:r>
                <a:r>
                  <a:rPr lang="en-GB" dirty="0">
                    <a:sym typeface="Helvetica Neue"/>
                  </a:rPr>
                  <a:t>g(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  <a:sym typeface="Helvetica Neue"/>
                  </a:rPr>
                  <a:t>ω</a:t>
                </a:r>
                <a:r>
                  <a:rPr lang="en-GB" baseline="-25000" dirty="0">
                    <a:latin typeface="Cambria Math" panose="02040503050406030204" pitchFamily="18" charset="0"/>
                    <a:ea typeface="Cambria Math" panose="02040503050406030204" pitchFamily="18" charset="0"/>
                    <a:sym typeface="Helvetica Neue"/>
                  </a:rPr>
                  <a:t>0</a:t>
                </a:r>
                <a:r>
                  <a:rPr lang="en-GB" dirty="0">
                    <a:latin typeface="Cambria Math" panose="02040503050406030204" pitchFamily="18" charset="0"/>
                    <a:ea typeface="Cambria Math" panose="02040503050406030204" pitchFamily="18" charset="0"/>
                    <a:sym typeface="Helvetica Neue"/>
                  </a:rPr>
                  <a:t>)=F, the cavity finesse.</a:t>
                </a:r>
              </a:p>
              <a:p>
                <a:pPr>
                  <a:spcBef>
                    <a:spcPts val="1200"/>
                  </a:spcBef>
                </a:pPr>
                <a:r>
                  <a:rPr lang="en-GB" dirty="0">
                    <a:latin typeface="Cambria Math" panose="02040503050406030204" pitchFamily="18" charset="0"/>
                    <a:ea typeface="Cambria Math" panose="02040503050406030204" pitchFamily="18" charset="0"/>
                    <a:sym typeface="Helvetica Neue"/>
                  </a:rPr>
                  <a:t>The cavity enhances modes having energy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Helvetica Neue"/>
                      </a:rPr>
                      <m:t>ℏ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  <m:t>𝜔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  <m:t>0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Helvetica Neue"/>
                      </a:rPr>
                      <m:t> 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Helvetica Neue"/>
                      </a:rPr>
                      <m:t>and</m:t>
                    </m:r>
                    <m: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Helvetica Neue"/>
                      </a:rPr>
                      <m:t> 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Helvetica Neue"/>
                      </a:rPr>
                      <m:t>magnetic</m:t>
                    </m:r>
                    <m: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Helvetica Neue"/>
                      </a:rPr>
                      <m:t> 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Helvetica Neue"/>
                      </a:rPr>
                      <m:t>field</m:t>
                    </m:r>
                  </m:oMath>
                </a14:m>
                <a:r>
                  <a:rPr lang="en-GB" dirty="0">
                    <a:latin typeface="Cambria Math" panose="02040503050406030204" pitchFamily="18" charset="0"/>
                    <a:ea typeface="Cambria Math" panose="02040503050406030204" pitchFamily="18" charset="0"/>
                    <a:sym typeface="Helvetica Neue"/>
                  </a:rPr>
                  <a:t>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  <a:sym typeface="Helvetica Neue"/>
                  </a:rPr>
                  <a:t>Δ</a:t>
                </a:r>
                <a:r>
                  <a:rPr lang="en-GB" dirty="0">
                    <a:latin typeface="Cambria Math" panose="02040503050406030204" pitchFamily="18" charset="0"/>
                    <a:ea typeface="Cambria Math" panose="02040503050406030204" pitchFamily="18" charset="0"/>
                    <a:sym typeface="Helvetica Neue"/>
                  </a:rPr>
                  <a:t>B=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</m:ctrlPr>
                      </m:radPr>
                      <m:deg/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  <m:t>2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Helvetica Neue"/>
                              </a:rPr>
                              <m:t>𝜇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Helvetica Neue"/>
                              </a:rPr>
                              <m:t>0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  <m:t>ℏ</m:t>
                        </m:r>
                      </m:e>
                    </m:rad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  <m:t>𝜔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>
                    <a:latin typeface="Cambria Math" panose="02040503050406030204" pitchFamily="18" charset="0"/>
                    <a:ea typeface="Cambria Math" panose="02040503050406030204" pitchFamily="18" charset="0"/>
                    <a:sym typeface="Helvetica Neue"/>
                  </a:rPr>
                  <a:t> , increasing the magnetic field causing the transition</a:t>
                </a:r>
              </a:p>
              <a:p>
                <a:pPr>
                  <a:spcBef>
                    <a:spcPts val="1200"/>
                  </a:spcBef>
                </a:pPr>
                <a:r>
                  <a:rPr lang="en-GB" dirty="0">
                    <a:latin typeface="Cambria Math" panose="02040503050406030204" pitchFamily="18" charset="0"/>
                    <a:ea typeface="Cambria Math" panose="02040503050406030204" pitchFamily="18" charset="0"/>
                    <a:sym typeface="Helvetica Neue"/>
                  </a:rPr>
                  <a:t>The EXTRA transition rate caused by the cavity is then</a:t>
                </a:r>
              </a:p>
              <a:p>
                <a:pPr marL="0" indent="0">
                  <a:spcBef>
                    <a:spcPts val="1200"/>
                  </a:spcBef>
                  <a:buNone/>
                </a:pPr>
                <a:r>
                  <a:rPr lang="en-GB" dirty="0">
                    <a:ea typeface="Cambria Math" panose="02040503050406030204" pitchFamily="18" charset="0"/>
                    <a:sym typeface="Helvetica Neue"/>
                  </a:rPr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</m:ctrlPr>
                      </m:fPr>
                      <m:num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  <m:t>Γ</m:t>
                        </m:r>
                        <m:r>
                          <m:rPr>
                            <m:nor/>
                          </m:rPr>
                          <a:rPr lang="en-GB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  <m:t> </m:t>
                        </m:r>
                      </m:num>
                      <m:den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  <m:t>𝜕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  <m:t>𝐵</m:t>
                        </m:r>
                      </m:den>
                    </m:f>
                  </m:oMath>
                </a14:m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  <a:sym typeface="Helvetica Neue"/>
                  </a:rPr>
                  <a:t> </a:t>
                </a:r>
                <a:r>
                  <a:rPr lang="en-GB" dirty="0">
                    <a:latin typeface="Cambria Math" panose="02040503050406030204" pitchFamily="18" charset="0"/>
                    <a:ea typeface="Cambria Math" panose="02040503050406030204" pitchFamily="18" charset="0"/>
                    <a:sym typeface="Helvetica Neue"/>
                  </a:rPr>
                  <a:t>.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  <a:sym typeface="Helvetica Neue"/>
                  </a:rPr>
                  <a:t>Δ</a:t>
                </a:r>
                <a:r>
                  <a:rPr lang="en-GB" dirty="0">
                    <a:latin typeface="Cambria Math" panose="02040503050406030204" pitchFamily="18" charset="0"/>
                    <a:ea typeface="Cambria Math" panose="02040503050406030204" pitchFamily="18" charset="0"/>
                    <a:sym typeface="Helvetica Neue"/>
                  </a:rPr>
                  <a:t>B.F=2.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Helvetica Neue"/>
                              </a:rPr>
                            </m:ctrlPr>
                          </m:sSupPr>
                          <m:e>
                            <m:r>
                              <a:rPr lang="en-GB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Helvetica Neue"/>
                              </a:rPr>
                              <m:t>𝒉</m:t>
                            </m:r>
                          </m:e>
                          <m:sup>
                            <m:r>
                              <a:rPr lang="en-GB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Helvetica Neue"/>
                              </a:rPr>
                              <m:t>𝟐</m:t>
                            </m:r>
                          </m:sup>
                        </m:sSup>
                        <m:sSup>
                          <m:sSupPr>
                            <m:ctrlPr>
                              <a:rPr lang="en-GB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Helvetica Neue"/>
                              </a:rPr>
                            </m:ctrlPr>
                          </m:sSupPr>
                          <m:e>
                            <m:r>
                              <a:rPr lang="en-GB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Helvetica Neue"/>
                              </a:rPr>
                              <m:t>𝑩</m:t>
                            </m:r>
                          </m:e>
                          <m:sup/>
                        </m:sSup>
                        <m:sSup>
                          <m:sSupPr>
                            <m:ctrlPr>
                              <a:rPr lang="en-GB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Helvetica Neue"/>
                              </a:rPr>
                            </m:ctrlPr>
                          </m:sSupPr>
                          <m:e>
                            <m:r>
                              <a:rPr lang="en-GB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Helvetica Neue"/>
                              </a:rPr>
                              <m:t>𝑳</m:t>
                            </m:r>
                          </m:e>
                          <m:sup>
                            <m:r>
                              <a:rPr lang="en-GB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Helvetica Neue"/>
                              </a:rPr>
                              <m:t>𝟐</m:t>
                            </m:r>
                          </m:sup>
                        </m:sSup>
                        <m:sSup>
                          <m:sSupPr>
                            <m:ctrlPr>
                              <a:rPr lang="en-GB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Helvetica Neue"/>
                              </a:rPr>
                            </m:ctrlPr>
                          </m:sSupPr>
                          <m:e>
                            <m:r>
                              <a:rPr lang="en-GB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Helvetica Neue"/>
                              </a:rPr>
                              <m:t>𝑲</m:t>
                            </m:r>
                          </m:e>
                          <m:sup>
                            <m:r>
                              <a:rPr lang="en-GB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Helvetica Neue"/>
                              </a:rPr>
                              <m:t>𝟐</m:t>
                            </m:r>
                          </m:sup>
                        </m:sSup>
                        <m:r>
                          <a:rPr lang="en-GB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  <m:t>𝒄𝑨</m:t>
                        </m:r>
                      </m:num>
                      <m:den>
                        <m:r>
                          <a:rPr lang="en-GB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  <m:t>𝟒</m:t>
                        </m:r>
                        <m:sSub>
                          <m:sSubPr>
                            <m:ctrlPr>
                              <a:rPr lang="en-GB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lang="en-GB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Helvetica Neue"/>
                              </a:rPr>
                              <m:t>𝝁</m:t>
                            </m:r>
                          </m:e>
                          <m:sub>
                            <m:r>
                              <a:rPr lang="en-GB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Helvetica Neue"/>
                              </a:rPr>
                              <m:t>𝟎</m:t>
                            </m:r>
                          </m:sub>
                        </m:sSub>
                      </m:den>
                    </m:f>
                    <m:r>
                      <a:rPr lang="en-GB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Helvetica Neue"/>
                      </a:rPr>
                      <m:t> </m:t>
                    </m:r>
                    <m:r>
                      <a:rPr lang="en-GB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Helvetica Neue"/>
                      </a:rPr>
                      <m:t>.</m:t>
                    </m:r>
                    <m:r>
                      <m:rPr>
                        <m:nor/>
                      </m:rPr>
                      <a:rPr lang="el-GR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Helvetica Neue"/>
                      </a:rPr>
                      <m:t>Δ</m:t>
                    </m:r>
                    <m:r>
                      <m:rPr>
                        <m:nor/>
                      </m:rPr>
                      <a:rPr lang="en-GB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Helvetica Neue"/>
                      </a:rPr>
                      <m:t>B</m:t>
                    </m:r>
                    <m:r>
                      <m:rPr>
                        <m:nor/>
                      </m:rPr>
                      <a:rPr lang="en-GB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Helvetica Neue"/>
                      </a:rPr>
                      <m:t>.</m:t>
                    </m:r>
                    <m:r>
                      <m:rPr>
                        <m:nor/>
                      </m:rPr>
                      <a:rPr lang="en-GB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Helvetica Neue"/>
                      </a:rPr>
                      <m:t>F</m:t>
                    </m:r>
                    <m:r>
                      <a:rPr lang="en-GB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Helvetica Neue"/>
                      </a:rPr>
                      <m:t>=  </m:t>
                    </m:r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  <m:t>2 .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  <m:t>𝑠𝑖𝑔𝑛𝑎𝑙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  <m:t>𝐵</m:t>
                        </m:r>
                      </m:den>
                    </m:f>
                  </m:oMath>
                </a14:m>
                <a:r>
                  <a:rPr lang="en-GB" dirty="0">
                    <a:latin typeface="Cambria Math" panose="02040503050406030204" pitchFamily="18" charset="0"/>
                    <a:ea typeface="Cambria Math" panose="02040503050406030204" pitchFamily="18" charset="0"/>
                    <a:sym typeface="Helvetica Neue"/>
                  </a:rPr>
                  <a:t>.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  <a:sym typeface="Helvetica Neue"/>
                  </a:rPr>
                  <a:t> Δ</a:t>
                </a:r>
                <a:r>
                  <a:rPr lang="en-GB" dirty="0">
                    <a:latin typeface="Cambria Math" panose="02040503050406030204" pitchFamily="18" charset="0"/>
                    <a:ea typeface="Cambria Math" panose="02040503050406030204" pitchFamily="18" charset="0"/>
                    <a:sym typeface="Helvetica Neue"/>
                  </a:rPr>
                  <a:t>B.F</a:t>
                </a:r>
              </a:p>
              <a:p>
                <a:pPr>
                  <a:spcBef>
                    <a:spcPts val="1200"/>
                  </a:spcBef>
                </a:pPr>
                <a:r>
                  <a:rPr lang="en-GB" dirty="0">
                    <a:latin typeface="Cambria Math" panose="02040503050406030204" pitchFamily="18" charset="0"/>
                    <a:ea typeface="Cambria Math" panose="02040503050406030204" pitchFamily="18" charset="0"/>
                    <a:sym typeface="Helvetica Neue"/>
                  </a:rPr>
                  <a:t>For this to create a signal larger by a factor F we need 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  <a:sym typeface="Helvetica Neue"/>
                  </a:rPr>
                  <a:t>Δ</a:t>
                </a:r>
                <a:r>
                  <a:rPr lang="en-GB" dirty="0">
                    <a:latin typeface="Cambria Math" panose="02040503050406030204" pitchFamily="18" charset="0"/>
                    <a:ea typeface="Cambria Math" panose="02040503050406030204" pitchFamily="18" charset="0"/>
                    <a:sym typeface="Helvetica Neue"/>
                  </a:rPr>
                  <a:t>B/B~1, only possible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  <m:t>𝝎</m:t>
                        </m:r>
                      </m:e>
                      <m:sub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 Neue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GB" b="1" dirty="0">
                    <a:latin typeface="Cambria Math" panose="02040503050406030204" pitchFamily="18" charset="0"/>
                    <a:ea typeface="Cambria Math" panose="02040503050406030204" pitchFamily="18" charset="0"/>
                    <a:sym typeface="Helvetica Neue"/>
                  </a:rPr>
                  <a:t> &gt; 10</a:t>
                </a:r>
                <a:r>
                  <a:rPr lang="en-GB" b="1" baseline="30000" dirty="0">
                    <a:latin typeface="Cambria Math" panose="02040503050406030204" pitchFamily="18" charset="0"/>
                    <a:ea typeface="Cambria Math" panose="02040503050406030204" pitchFamily="18" charset="0"/>
                    <a:sym typeface="Helvetica Neue"/>
                  </a:rPr>
                  <a:t>38 </a:t>
                </a:r>
                <a:r>
                  <a:rPr lang="en-GB" b="1" dirty="0">
                    <a:latin typeface="Cambria Math" panose="02040503050406030204" pitchFamily="18" charset="0"/>
                    <a:ea typeface="Cambria Math" panose="02040503050406030204" pitchFamily="18" charset="0"/>
                    <a:sym typeface="Helvetica Neue"/>
                  </a:rPr>
                  <a:t>Hz, </a:t>
                </a:r>
                <a:r>
                  <a:rPr lang="en-GB" dirty="0">
                    <a:latin typeface="Cambria Math" panose="02040503050406030204" pitchFamily="18" charset="0"/>
                    <a:ea typeface="Cambria Math" panose="02040503050406030204" pitchFamily="18" charset="0"/>
                    <a:sym typeface="Helvetica Neue"/>
                  </a:rPr>
                  <a:t>or</a:t>
                </a:r>
                <a:r>
                  <a:rPr lang="en-GB" b="1" dirty="0">
                    <a:latin typeface="Cambria Math" panose="02040503050406030204" pitchFamily="18" charset="0"/>
                    <a:ea typeface="Cambria Math" panose="02040503050406030204" pitchFamily="18" charset="0"/>
                    <a:sym typeface="Helvetica Neue"/>
                  </a:rPr>
                  <a:t> F  &gt; 10</a:t>
                </a:r>
                <a:r>
                  <a:rPr lang="en-GB" b="1" baseline="30000" dirty="0">
                    <a:latin typeface="Cambria Math" panose="02040503050406030204" pitchFamily="18" charset="0"/>
                    <a:ea typeface="Cambria Math" panose="02040503050406030204" pitchFamily="18" charset="0"/>
                    <a:sym typeface="Helvetica Neue"/>
                  </a:rPr>
                  <a:t>13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429641C-E914-402C-B2D8-0201CC7176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27049" y="2353732"/>
                <a:ext cx="11549063" cy="6131984"/>
              </a:xfrm>
              <a:blipFill>
                <a:blip r:embed="rId2"/>
                <a:stretch>
                  <a:fillRect l="-2744" t="-10736" r="-22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18171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D61EC-44F3-41D1-AB92-6D9987407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Basic problem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FAB674-797A-441C-9E46-F1144ED22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499" y="1810808"/>
            <a:ext cx="11099800" cy="6131984"/>
          </a:xfrm>
        </p:spPr>
        <p:txBody>
          <a:bodyPr/>
          <a:lstStyle/>
          <a:p>
            <a:pPr marL="0" indent="0" algn="ctr" hangingPunct="0">
              <a:spcBef>
                <a:spcPts val="0"/>
              </a:spcBef>
              <a:buSzTx/>
              <a:buNone/>
            </a:pPr>
            <a:endParaRPr lang="en-GB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D957F7-2C3C-467A-9091-73B43906B497}"/>
              </a:ext>
            </a:extLst>
          </p:cNvPr>
          <p:cNvGrpSpPr/>
          <p:nvPr/>
        </p:nvGrpSpPr>
        <p:grpSpPr>
          <a:xfrm>
            <a:off x="791804" y="1984452"/>
            <a:ext cx="5089124" cy="1886858"/>
            <a:chOff x="4180115" y="5005161"/>
            <a:chExt cx="6066971" cy="1886858"/>
          </a:xfrm>
        </p:grpSpPr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76D9E145-1D8F-43BE-9E20-6E2D1798A95A}"/>
                </a:ext>
              </a:extLst>
            </p:cNvPr>
            <p:cNvSpPr/>
            <p:nvPr/>
          </p:nvSpPr>
          <p:spPr>
            <a:xfrm>
              <a:off x="4180115" y="5005161"/>
              <a:ext cx="6066971" cy="1886858"/>
            </a:xfrm>
            <a:prstGeom prst="cub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6" name="Sun 5">
              <a:extLst>
                <a:ext uri="{FF2B5EF4-FFF2-40B4-BE49-F238E27FC236}">
                  <a16:creationId xmlns:a16="http://schemas.microsoft.com/office/drawing/2014/main" id="{D9AB4337-07C3-474D-8F42-ECB4977C30AC}"/>
                </a:ext>
              </a:extLst>
            </p:cNvPr>
            <p:cNvSpPr/>
            <p:nvPr/>
          </p:nvSpPr>
          <p:spPr>
            <a:xfrm>
              <a:off x="4401137" y="5737551"/>
              <a:ext cx="783772" cy="696686"/>
            </a:xfrm>
            <a:prstGeom prst="sun">
              <a:avLst/>
            </a:prstGeom>
            <a:solidFill>
              <a:schemeClr val="accent5">
                <a:lumMod val="7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7" name="Double Wave 6">
              <a:extLst>
                <a:ext uri="{FF2B5EF4-FFF2-40B4-BE49-F238E27FC236}">
                  <a16:creationId xmlns:a16="http://schemas.microsoft.com/office/drawing/2014/main" id="{29CB2BF5-6A59-4B95-B5DE-6778A9D6F529}"/>
                </a:ext>
              </a:extLst>
            </p:cNvPr>
            <p:cNvSpPr/>
            <p:nvPr/>
          </p:nvSpPr>
          <p:spPr>
            <a:xfrm>
              <a:off x="6241141" y="5789540"/>
              <a:ext cx="1045029" cy="595085"/>
            </a:xfrm>
            <a:prstGeom prst="doubleWav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C92BCB2-400C-4659-8507-4F1220950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66370" y="5789541"/>
              <a:ext cx="1042506" cy="59746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CA7F78E-8396-4CAD-A038-5A279DEA9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08876" y="5811785"/>
              <a:ext cx="1042506" cy="59746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3E1C1AE-FBF5-4431-A8A3-A9AF5358E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28160" y="5787164"/>
              <a:ext cx="1042506" cy="597460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AF320EE-BFF5-4CA9-A26F-06FB2E9DDD02}"/>
              </a:ext>
            </a:extLst>
          </p:cNvPr>
          <p:cNvGrpSpPr/>
          <p:nvPr/>
        </p:nvGrpSpPr>
        <p:grpSpPr>
          <a:xfrm>
            <a:off x="805888" y="5319485"/>
            <a:ext cx="5269103" cy="1640115"/>
            <a:chOff x="5621751" y="5482620"/>
            <a:chExt cx="6299200" cy="1640115"/>
          </a:xfrm>
        </p:grpSpPr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AFA2E579-E892-4E14-A726-F0D557D257F9}"/>
                </a:ext>
              </a:extLst>
            </p:cNvPr>
            <p:cNvSpPr/>
            <p:nvPr/>
          </p:nvSpPr>
          <p:spPr>
            <a:xfrm>
              <a:off x="5621751" y="5482620"/>
              <a:ext cx="6299200" cy="1640115"/>
            </a:xfrm>
            <a:prstGeom prst="cub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3" name="Flowchart: Punched Tape 12">
              <a:extLst>
                <a:ext uri="{FF2B5EF4-FFF2-40B4-BE49-F238E27FC236}">
                  <a16:creationId xmlns:a16="http://schemas.microsoft.com/office/drawing/2014/main" id="{42F8A4A7-85F8-4051-A917-4BC62042BF87}"/>
                </a:ext>
              </a:extLst>
            </p:cNvPr>
            <p:cNvSpPr/>
            <p:nvPr/>
          </p:nvSpPr>
          <p:spPr>
            <a:xfrm>
              <a:off x="5965371" y="6139543"/>
              <a:ext cx="667658" cy="612777"/>
            </a:xfrm>
            <a:prstGeom prst="flowChartPunchedTape">
              <a:avLst/>
            </a:prstGeom>
            <a:solidFill>
              <a:schemeClr val="accent3">
                <a:lumMod val="7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E0CDD5A-8EAE-4F9C-9123-550435EB8BF2}"/>
                </a:ext>
              </a:extLst>
            </p:cNvPr>
            <p:cNvCxnSpPr/>
            <p:nvPr/>
          </p:nvCxnSpPr>
          <p:spPr>
            <a:xfrm>
              <a:off x="6858774" y="6386286"/>
              <a:ext cx="4166473" cy="0"/>
            </a:xfrm>
            <a:prstGeom prst="line">
              <a:avLst/>
            </a:prstGeom>
            <a:noFill/>
            <a:ln w="25400" cap="flat">
              <a:solidFill>
                <a:schemeClr val="accent5">
                  <a:lumMod val="20000"/>
                  <a:lumOff val="80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E3490C3-6B52-4D43-B8B4-EB61BB2A50A8}"/>
              </a:ext>
            </a:extLst>
          </p:cNvPr>
          <p:cNvGrpSpPr/>
          <p:nvPr/>
        </p:nvGrpSpPr>
        <p:grpSpPr>
          <a:xfrm>
            <a:off x="5906380" y="2349826"/>
            <a:ext cx="7337969" cy="1757446"/>
            <a:chOff x="3048000" y="4049486"/>
            <a:chExt cx="9632590" cy="175744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012F730-2984-4F3B-BBE8-9C12E7B33B08}"/>
                </a:ext>
              </a:extLst>
            </p:cNvPr>
            <p:cNvCxnSpPr/>
            <p:nvPr/>
          </p:nvCxnSpPr>
          <p:spPr>
            <a:xfrm>
              <a:off x="5621751" y="4049486"/>
              <a:ext cx="0" cy="100148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C6609A3-FD74-483E-A230-DAE3D4DC92A7}"/>
                </a:ext>
              </a:extLst>
            </p:cNvPr>
            <p:cNvCxnSpPr/>
            <p:nvPr/>
          </p:nvCxnSpPr>
          <p:spPr>
            <a:xfrm>
              <a:off x="5621751" y="5050971"/>
              <a:ext cx="5888078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F474648-302F-4466-813F-152F8D42EAA6}"/>
                </a:ext>
              </a:extLst>
            </p:cNvPr>
            <p:cNvCxnSpPr>
              <a:cxnSpLocks/>
            </p:cNvCxnSpPr>
            <p:nvPr/>
          </p:nvCxnSpPr>
          <p:spPr>
            <a:xfrm>
              <a:off x="5588000" y="4194629"/>
              <a:ext cx="5820229" cy="76351"/>
            </a:xfrm>
            <a:prstGeom prst="line">
              <a:avLst/>
            </a:prstGeom>
            <a:noFill/>
            <a:ln w="57150" cap="flat">
              <a:solidFill>
                <a:schemeClr val="accent4">
                  <a:lumMod val="75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0B6AD74-F7FA-4A34-B39A-45E6884DB973}"/>
                </a:ext>
              </a:extLst>
            </p:cNvPr>
            <p:cNvSpPr txBox="1"/>
            <p:nvPr/>
          </p:nvSpPr>
          <p:spPr>
            <a:xfrm>
              <a:off x="3048000" y="4379527"/>
              <a:ext cx="2264190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Interaction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1E0B2CF-D4BB-4411-A375-B34D7BCD290D}"/>
                </a:ext>
              </a:extLst>
            </p:cNvPr>
            <p:cNvSpPr txBox="1"/>
            <p:nvPr/>
          </p:nvSpPr>
          <p:spPr>
            <a:xfrm>
              <a:off x="10135869" y="5335008"/>
              <a:ext cx="2544721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Storage time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1F81340F-E40A-4951-AFF3-228FE91C5791}"/>
              </a:ext>
            </a:extLst>
          </p:cNvPr>
          <p:cNvGrpSpPr/>
          <p:nvPr/>
        </p:nvGrpSpPr>
        <p:grpSpPr>
          <a:xfrm>
            <a:off x="5809082" y="5640697"/>
            <a:ext cx="7007032" cy="2023485"/>
            <a:chOff x="5809082" y="5640697"/>
            <a:chExt cx="7007032" cy="2023485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F87C89D3-3F15-4BAF-9308-3217CC87409C}"/>
                </a:ext>
              </a:extLst>
            </p:cNvPr>
            <p:cNvGrpSpPr/>
            <p:nvPr/>
          </p:nvGrpSpPr>
          <p:grpSpPr>
            <a:xfrm>
              <a:off x="7807363" y="5892022"/>
              <a:ext cx="4433766" cy="781547"/>
              <a:chOff x="5588000" y="7402286"/>
              <a:chExt cx="5921829" cy="1045028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E245C5BE-CD23-4AA2-9EB2-65E4D7209845}"/>
                  </a:ext>
                </a:extLst>
              </p:cNvPr>
              <p:cNvCxnSpPr/>
              <p:nvPr/>
            </p:nvCxnSpPr>
            <p:spPr>
              <a:xfrm>
                <a:off x="5621751" y="7402286"/>
                <a:ext cx="0" cy="104502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A9A45200-8F3C-4335-B3AA-F946EF42BC67}"/>
                  </a:ext>
                </a:extLst>
              </p:cNvPr>
              <p:cNvCxnSpPr/>
              <p:nvPr/>
            </p:nvCxnSpPr>
            <p:spPr>
              <a:xfrm>
                <a:off x="5621751" y="8447314"/>
                <a:ext cx="5888078" cy="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4E03F601-CC63-422F-B109-65FFDA1443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8000" y="8115487"/>
                <a:ext cx="501517" cy="8508"/>
              </a:xfrm>
              <a:prstGeom prst="line">
                <a:avLst/>
              </a:prstGeom>
              <a:noFill/>
              <a:ln w="57150" cap="flat">
                <a:solidFill>
                  <a:schemeClr val="accent4">
                    <a:lumMod val="75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D4D61855-FB1B-411F-B006-382CAC9B88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75002" y="8073270"/>
                <a:ext cx="0" cy="374044"/>
              </a:xfrm>
              <a:prstGeom prst="line">
                <a:avLst/>
              </a:prstGeom>
              <a:noFill/>
              <a:ln w="38100" cap="flat">
                <a:solidFill>
                  <a:schemeClr val="accent4">
                    <a:lumMod val="75000"/>
                  </a:schemeClr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996EEBA-1313-4559-96CD-6322D08FEEC0}"/>
                </a:ext>
              </a:extLst>
            </p:cNvPr>
            <p:cNvSpPr txBox="1"/>
            <p:nvPr/>
          </p:nvSpPr>
          <p:spPr>
            <a:xfrm>
              <a:off x="5809082" y="5640697"/>
              <a:ext cx="2264190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Interaction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C5C7F57-E5F0-4792-ABEE-A3A0016802F9}"/>
                </a:ext>
              </a:extLst>
            </p:cNvPr>
            <p:cNvSpPr txBox="1"/>
            <p:nvPr/>
          </p:nvSpPr>
          <p:spPr>
            <a:xfrm>
              <a:off x="11437257" y="6822926"/>
              <a:ext cx="1378857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Storage time</a:t>
              </a: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56D09527-B20E-4327-A17B-69149775FC08}"/>
              </a:ext>
            </a:extLst>
          </p:cNvPr>
          <p:cNvSpPr txBox="1"/>
          <p:nvPr/>
        </p:nvSpPr>
        <p:spPr>
          <a:xfrm flipH="1">
            <a:off x="589311" y="1404399"/>
            <a:ext cx="320548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Atom in Cavity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3071E0B-F8F4-4445-8384-8175A7A96B88}"/>
              </a:ext>
            </a:extLst>
          </p:cNvPr>
          <p:cNvSpPr txBox="1"/>
          <p:nvPr/>
        </p:nvSpPr>
        <p:spPr>
          <a:xfrm>
            <a:off x="1096218" y="4774976"/>
            <a:ext cx="230102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GW in Cavity</a:t>
            </a:r>
          </a:p>
        </p:txBody>
      </p:sp>
    </p:spTree>
    <p:extLst>
      <p:ext uri="{BB962C8B-B14F-4D97-AF65-F5344CB8AC3E}">
        <p14:creationId xmlns:p14="http://schemas.microsoft.com/office/powerpoint/2010/main" val="1583190578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C3AA9-95BC-4DAE-BBD2-A029AA96D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234345"/>
            <a:ext cx="11099801" cy="1240368"/>
          </a:xfrm>
        </p:spPr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48AEF-50CD-4664-A9D4-66B1CB462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1" y="1810808"/>
            <a:ext cx="11099800" cy="6131984"/>
          </a:xfrm>
        </p:spPr>
        <p:txBody>
          <a:bodyPr>
            <a:normAutofit fontScale="55000" lnSpcReduction="20000"/>
          </a:bodyPr>
          <a:lstStyle/>
          <a:p>
            <a:r>
              <a:rPr lang="en-GB" sz="4500" dirty="0">
                <a:latin typeface="Calibri" panose="020F0502020204030204" pitchFamily="34" charset="0"/>
                <a:cs typeface="Calibri" panose="020F0502020204030204" pitchFamily="34" charset="0"/>
              </a:rPr>
              <a:t>Astronomical and Cosmological sources are speculative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GB" sz="4500" dirty="0">
                <a:latin typeface="Calibri" panose="020F0502020204030204" pitchFamily="34" charset="0"/>
                <a:cs typeface="Calibri" panose="020F0502020204030204" pitchFamily="34" charset="0"/>
              </a:rPr>
              <a:t>     -</a:t>
            </a:r>
            <a:r>
              <a:rPr lang="en-GB" sz="4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EXTREMELY INTERESTING</a:t>
            </a:r>
          </a:p>
          <a:p>
            <a:pPr>
              <a:spcBef>
                <a:spcPts val="1200"/>
              </a:spcBef>
            </a:pPr>
            <a:r>
              <a:rPr lang="en-GB" sz="4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Laboratory sources look very difficult but they would generate controllable, predictable single frequency signals.</a:t>
            </a:r>
          </a:p>
          <a:p>
            <a:pPr>
              <a:spcBef>
                <a:spcPts val="1200"/>
              </a:spcBef>
            </a:pPr>
            <a:r>
              <a:rPr lang="en-GB" sz="4500" dirty="0">
                <a:latin typeface="Calibri" panose="020F0502020204030204" pitchFamily="34" charset="0"/>
                <a:cs typeface="Calibri" panose="020F0502020204030204" pitchFamily="34" charset="0"/>
              </a:rPr>
              <a:t>At present, the magnetic conversion detectors seem to be the simplest to understand and might reach 10</a:t>
            </a:r>
            <a:r>
              <a:rPr lang="en-GB" sz="45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-24</a:t>
            </a:r>
            <a:r>
              <a:rPr lang="en-GB" sz="4500" dirty="0">
                <a:latin typeface="Calibri" panose="020F0502020204030204" pitchFamily="34" charset="0"/>
                <a:cs typeface="Calibri" panose="020F0502020204030204" pitchFamily="34" charset="0"/>
              </a:rPr>
              <a:t> at 10</a:t>
            </a:r>
            <a:r>
              <a:rPr lang="en-GB" sz="45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GB" sz="4500" dirty="0">
                <a:latin typeface="Calibri" panose="020F0502020204030204" pitchFamily="34" charset="0"/>
                <a:cs typeface="Calibri" panose="020F0502020204030204" pitchFamily="34" charset="0"/>
              </a:rPr>
              <a:t> Hz.</a:t>
            </a:r>
          </a:p>
          <a:p>
            <a:pPr>
              <a:spcBef>
                <a:spcPts val="1200"/>
              </a:spcBef>
            </a:pPr>
            <a:r>
              <a:rPr lang="en-GB" sz="4500" dirty="0">
                <a:latin typeface="Calibri" panose="020F0502020204030204" pitchFamily="34" charset="0"/>
                <a:cs typeface="Calibri" panose="020F0502020204030204" pitchFamily="34" charset="0"/>
              </a:rPr>
              <a:t>This is a factor of a million too insensitive.</a:t>
            </a:r>
          </a:p>
          <a:p>
            <a:pPr>
              <a:spcBef>
                <a:spcPts val="1200"/>
              </a:spcBef>
            </a:pPr>
            <a:r>
              <a:rPr lang="en-GB" sz="4500" dirty="0">
                <a:latin typeface="Calibri" panose="020F0502020204030204" pitchFamily="34" charset="0"/>
                <a:cs typeface="Calibri" panose="020F0502020204030204" pitchFamily="34" charset="0"/>
              </a:rPr>
              <a:t>Correlation looks difficult because the signal wavelength is much smaller than the detector and so there is no overlap.</a:t>
            </a:r>
          </a:p>
          <a:p>
            <a:pPr>
              <a:spcBef>
                <a:spcPts val="1200"/>
              </a:spcBef>
            </a:pPr>
            <a:r>
              <a:rPr lang="en-GB" sz="4500" dirty="0">
                <a:latin typeface="Calibri" panose="020F0502020204030204" pitchFamily="34" charset="0"/>
                <a:cs typeface="Calibri" panose="020F0502020204030204" pitchFamily="34" charset="0"/>
              </a:rPr>
              <a:t>The Li-Baker scheme requires huge separation of heterodyne pumping photons and the generated photons- by a factor of 10</a:t>
            </a:r>
            <a:r>
              <a:rPr lang="en-GB" sz="45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  <a:r>
              <a:rPr lang="en-GB" sz="4500" dirty="0">
                <a:latin typeface="Calibri" panose="020F0502020204030204" pitchFamily="34" charset="0"/>
                <a:cs typeface="Calibri" panose="020F0502020204030204" pitchFamily="34" charset="0"/>
              </a:rPr>
              <a:t> or more</a:t>
            </a:r>
          </a:p>
          <a:p>
            <a:pPr>
              <a:spcBef>
                <a:spcPts val="1200"/>
              </a:spcBef>
            </a:pPr>
            <a:r>
              <a:rPr lang="en-GB" sz="4500" dirty="0">
                <a:latin typeface="Calibri" panose="020F0502020204030204" pitchFamily="34" charset="0"/>
                <a:cs typeface="Calibri" panose="020F0502020204030204" pitchFamily="34" charset="0"/>
              </a:rPr>
              <a:t>Can Fabry Perot cavities enhance the sensitivity of magnetic conversion detectors sufficiently?</a:t>
            </a:r>
          </a:p>
          <a:p>
            <a:pPr>
              <a:spcBef>
                <a:spcPts val="1200"/>
              </a:spcBef>
            </a:pPr>
            <a:r>
              <a:rPr lang="en-GB" sz="4500" dirty="0">
                <a:latin typeface="Calibri" panose="020F0502020204030204" pitchFamily="34" charset="0"/>
                <a:cs typeface="Calibri" panose="020F0502020204030204" pitchFamily="34" charset="0"/>
              </a:rPr>
              <a:t>Could other detector concepts be more relevant?</a:t>
            </a:r>
          </a:p>
          <a:p>
            <a:pPr>
              <a:spcBef>
                <a:spcPts val="1200"/>
              </a:spcBef>
            </a:pPr>
            <a:r>
              <a:rPr lang="en-GB" sz="4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695212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AC25B-CC56-48CE-A786-439CAD49C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Cosmology at High Frequencies in h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91784F-D835-44AC-82CA-7DC6DCE40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914" y="1953684"/>
            <a:ext cx="10130972" cy="645937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9185C8-D55D-4919-98FC-450881A1FE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425564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5B118-0641-4291-BC82-6D827C3E6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297918"/>
            <a:ext cx="11099801" cy="1240368"/>
          </a:xfrm>
        </p:spPr>
        <p:txBody>
          <a:bodyPr/>
          <a:lstStyle/>
          <a:p>
            <a:r>
              <a:rPr lang="en-GB" dirty="0"/>
              <a:t>Sources- Philosophy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C59318-5D13-4745-8EFD-F40A924B6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499" y="1810808"/>
            <a:ext cx="11099800" cy="6131984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200"/>
              </a:spcBef>
            </a:pPr>
            <a:r>
              <a:rPr lang="en-GB" dirty="0"/>
              <a:t>These are inevitably speculative at this moment because:</a:t>
            </a:r>
          </a:p>
          <a:p>
            <a:pPr lvl="1">
              <a:spcBef>
                <a:spcPts val="1200"/>
              </a:spcBef>
            </a:pPr>
            <a:r>
              <a:rPr lang="en-GB" dirty="0"/>
              <a:t>Objects naturally emit radiation efficiently when the wavelength is ~ the same size as the emitter</a:t>
            </a:r>
          </a:p>
          <a:p>
            <a:pPr lvl="1">
              <a:spcBef>
                <a:spcPts val="1200"/>
              </a:spcBef>
            </a:pPr>
            <a:r>
              <a:rPr lang="en-GB" dirty="0"/>
              <a:t>For frequencies above 1GHz this means objects of a few cm in size or less</a:t>
            </a:r>
          </a:p>
          <a:p>
            <a:pPr lvl="1">
              <a:spcBef>
                <a:spcPts val="1200"/>
              </a:spcBef>
            </a:pPr>
            <a:r>
              <a:rPr lang="en-GB" dirty="0"/>
              <a:t>Such objects would have limited gravitational energy if they are to be found amongst classical astronomical objects</a:t>
            </a:r>
          </a:p>
          <a:p>
            <a:pPr>
              <a:spcBef>
                <a:spcPts val="1200"/>
              </a:spcBef>
            </a:pPr>
            <a:r>
              <a:rPr lang="en-GB" b="1" dirty="0">
                <a:solidFill>
                  <a:srgbClr val="FF0000"/>
                </a:solidFill>
              </a:rPr>
              <a:t>HOWEVER</a:t>
            </a:r>
          </a:p>
          <a:p>
            <a:pPr lvl="1">
              <a:spcBef>
                <a:spcPts val="1200"/>
              </a:spcBef>
            </a:pPr>
            <a:r>
              <a:rPr lang="en-GB" dirty="0"/>
              <a:t>We don’t know everything that exists</a:t>
            </a:r>
          </a:p>
          <a:p>
            <a:pPr lvl="1">
              <a:spcBef>
                <a:spcPts val="1200"/>
              </a:spcBef>
            </a:pPr>
            <a:r>
              <a:rPr lang="en-GB" dirty="0"/>
              <a:t>We don’t understand why gravity is so weak</a:t>
            </a:r>
          </a:p>
          <a:p>
            <a:pPr lvl="1">
              <a:spcBef>
                <a:spcPts val="1200"/>
              </a:spcBef>
            </a:pPr>
            <a:r>
              <a:rPr lang="en-GB" dirty="0"/>
              <a:t>We may use VHF GW upper limits to discount new, proposed particles, fields, etc.</a:t>
            </a:r>
          </a:p>
          <a:p>
            <a:pPr lvl="5">
              <a:spcBef>
                <a:spcPts val="1200"/>
              </a:spcBef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00073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6B26F-C3FD-41D8-8426-5A0885CBA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Source Characteristics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7CC2C-6C8E-41DA-879C-AF6B9F18C2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en-GB" dirty="0"/>
              <a:t>Different sources waveforms may need different detectors.</a:t>
            </a:r>
          </a:p>
          <a:p>
            <a:pPr lvl="1">
              <a:spcBef>
                <a:spcPts val="1200"/>
              </a:spcBef>
            </a:pPr>
            <a:r>
              <a:rPr lang="en-GB" dirty="0"/>
              <a:t>Monochromatic sources</a:t>
            </a:r>
          </a:p>
          <a:p>
            <a:pPr lvl="2">
              <a:spcBef>
                <a:spcPts val="1200"/>
              </a:spcBef>
            </a:pPr>
            <a:r>
              <a:rPr lang="en-GB" dirty="0"/>
              <a:t>Transient sources</a:t>
            </a:r>
          </a:p>
          <a:p>
            <a:pPr lvl="2">
              <a:spcBef>
                <a:spcPts val="1200"/>
              </a:spcBef>
            </a:pPr>
            <a:r>
              <a:rPr lang="en-GB" dirty="0"/>
              <a:t>Transient sources with prior warning</a:t>
            </a:r>
          </a:p>
          <a:p>
            <a:pPr lvl="2">
              <a:spcBef>
                <a:spcPts val="1200"/>
              </a:spcBef>
            </a:pPr>
            <a:r>
              <a:rPr lang="en-GB" dirty="0"/>
              <a:t>Long lasting</a:t>
            </a:r>
          </a:p>
          <a:p>
            <a:pPr lvl="2">
              <a:spcBef>
                <a:spcPts val="1200"/>
              </a:spcBef>
            </a:pPr>
            <a:r>
              <a:rPr lang="en-GB" dirty="0"/>
              <a:t>With frequency known a priori</a:t>
            </a:r>
          </a:p>
          <a:p>
            <a:pPr lvl="2">
              <a:spcBef>
                <a:spcPts val="1200"/>
              </a:spcBef>
            </a:pPr>
            <a:r>
              <a:rPr lang="en-GB" dirty="0"/>
              <a:t>With frequency unknown until observation</a:t>
            </a:r>
          </a:p>
          <a:p>
            <a:pPr lvl="1">
              <a:spcBef>
                <a:spcPts val="1200"/>
              </a:spcBef>
            </a:pPr>
            <a:r>
              <a:rPr lang="en-GB" dirty="0"/>
              <a:t>Stochastic sources</a:t>
            </a:r>
          </a:p>
          <a:p>
            <a:pPr lvl="2">
              <a:spcBef>
                <a:spcPts val="1200"/>
              </a:spcBef>
            </a:pPr>
            <a:r>
              <a:rPr lang="en-GB" dirty="0"/>
              <a:t>But you can’t switch them off!</a:t>
            </a:r>
          </a:p>
          <a:p>
            <a:pPr lvl="2">
              <a:spcBef>
                <a:spcPts val="1200"/>
              </a:spcBef>
            </a:pPr>
            <a:r>
              <a:rPr lang="en-GB" dirty="0"/>
              <a:t>They are very similar to thermal noise</a:t>
            </a:r>
          </a:p>
        </p:txBody>
      </p:sp>
    </p:spTree>
    <p:extLst>
      <p:ext uri="{BB962C8B-B14F-4D97-AF65-F5344CB8AC3E}">
        <p14:creationId xmlns:p14="http://schemas.microsoft.com/office/powerpoint/2010/main" val="15708233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156E4-9DDB-4070-89B9-2C50C455C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Higher Dimensional Gravity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7106F6D-726B-4B31-A0B1-8C93D64B1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109" y="2379135"/>
            <a:ext cx="9312390" cy="5420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93A2DB-25AD-49F4-BBCE-224C15FB7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2379135"/>
            <a:ext cx="3982442" cy="212312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F833B6-0776-4C7E-844A-95085E8F5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3086" y="2481943"/>
            <a:ext cx="5869214" cy="6604813"/>
          </a:xfrm>
        </p:spPr>
        <p:txBody>
          <a:bodyPr/>
          <a:lstStyle/>
          <a:p>
            <a:pPr lvl="8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E4ACD7-D0D4-4FC1-ADD5-84C747188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314" y="1848353"/>
            <a:ext cx="11437257" cy="61033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BA9727-AFBC-47AD-9F8E-F67D438C2A5D}"/>
              </a:ext>
            </a:extLst>
          </p:cNvPr>
          <p:cNvSpPr txBox="1"/>
          <p:nvPr/>
        </p:nvSpPr>
        <p:spPr>
          <a:xfrm>
            <a:off x="2359521" y="7627826"/>
            <a:ext cx="2168936" cy="1210588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Clarkson and </a:t>
            </a:r>
            <a:r>
              <a:rPr kumimoji="0" lang="en-GB" sz="24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Seahra</a:t>
            </a:r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2007, CQG</a:t>
            </a:r>
          </a:p>
        </p:txBody>
      </p:sp>
    </p:spTree>
    <p:extLst>
      <p:ext uri="{BB962C8B-B14F-4D97-AF65-F5344CB8AC3E}">
        <p14:creationId xmlns:p14="http://schemas.microsoft.com/office/powerpoint/2010/main" val="848315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FDDFB-E63D-4CEB-A90C-0175E4B16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Primordial Black Holes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D4FA2C-3CDD-459B-B856-8055D3B0B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213" y="1785974"/>
            <a:ext cx="10280649" cy="703261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94614-6F9F-4A99-AC04-BAD0F404F4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5213" y="1955423"/>
            <a:ext cx="11099800" cy="6131984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634B9F-7B60-4056-9184-6BE242BE7F08}"/>
              </a:ext>
            </a:extLst>
          </p:cNvPr>
          <p:cNvSpPr txBox="1"/>
          <p:nvPr/>
        </p:nvSpPr>
        <p:spPr>
          <a:xfrm>
            <a:off x="952500" y="8005635"/>
            <a:ext cx="2743200" cy="841256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Dolgov</a:t>
            </a:r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and </a:t>
            </a:r>
            <a:r>
              <a:rPr kumimoji="0" lang="en-GB" sz="24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Ejlli</a:t>
            </a:r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1105.2303</a:t>
            </a:r>
          </a:p>
        </p:txBody>
      </p:sp>
    </p:spTree>
    <p:extLst>
      <p:ext uri="{BB962C8B-B14F-4D97-AF65-F5344CB8AC3E}">
        <p14:creationId xmlns:p14="http://schemas.microsoft.com/office/powerpoint/2010/main" val="263793148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61969-03D8-4CBA-954D-1268018D7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Gravitational Atoms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2003D-A5BA-410C-9624-45048DE8E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890" y="2504018"/>
            <a:ext cx="9478272" cy="558164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03E567-48D2-4623-89A3-ACFC419CD3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85183A-70B1-473E-8F20-DFADFE915078}"/>
              </a:ext>
            </a:extLst>
          </p:cNvPr>
          <p:cNvSpPr txBox="1"/>
          <p:nvPr/>
        </p:nvSpPr>
        <p:spPr>
          <a:xfrm>
            <a:off x="2119085" y="7659157"/>
            <a:ext cx="3222171" cy="841256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Nielsen, </a:t>
            </a:r>
            <a:r>
              <a:rPr kumimoji="0" lang="en-GB" sz="24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Palessandro</a:t>
            </a:r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and Sloth 1903.1216</a:t>
            </a:r>
          </a:p>
        </p:txBody>
      </p:sp>
    </p:spTree>
    <p:extLst>
      <p:ext uri="{BB962C8B-B14F-4D97-AF65-F5344CB8AC3E}">
        <p14:creationId xmlns:p14="http://schemas.microsoft.com/office/powerpoint/2010/main" val="276906283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6651</TotalTime>
  <Words>1060</Words>
  <Application>Microsoft Office PowerPoint</Application>
  <PresentationFormat>Custom</PresentationFormat>
  <Paragraphs>165</Paragraphs>
  <Slides>32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Arial</vt:lpstr>
      <vt:lpstr>Calibri</vt:lpstr>
      <vt:lpstr>Cambria Math</vt:lpstr>
      <vt:lpstr>Comic Sans MS</vt:lpstr>
      <vt:lpstr>Helvetica Neue</vt:lpstr>
      <vt:lpstr>Helvetica Neue Light</vt:lpstr>
      <vt:lpstr>Helvetica Neue Medium</vt:lpstr>
      <vt:lpstr>Helvetica Neue Thin</vt:lpstr>
      <vt:lpstr>Open Sans</vt:lpstr>
      <vt:lpstr>Symbol</vt:lpstr>
      <vt:lpstr>White</vt:lpstr>
      <vt:lpstr>Equation</vt:lpstr>
      <vt:lpstr>Strategies for GW Science above 1GHz</vt:lpstr>
      <vt:lpstr>Overview</vt:lpstr>
      <vt:lpstr>Cosmology at High Frequencies in W</vt:lpstr>
      <vt:lpstr>Cosmology at High Frequencies in h</vt:lpstr>
      <vt:lpstr>Sources- Philosophy</vt:lpstr>
      <vt:lpstr>Source Characteristics</vt:lpstr>
      <vt:lpstr>Higher Dimensional Gravity</vt:lpstr>
      <vt:lpstr>Primordial Black Holes</vt:lpstr>
      <vt:lpstr>Gravitational Atoms</vt:lpstr>
      <vt:lpstr>Plasma-EMW instabilities</vt:lpstr>
      <vt:lpstr>Cosmological Processes</vt:lpstr>
      <vt:lpstr>Different forms of inflation</vt:lpstr>
      <vt:lpstr>Cosmology at High Frequencies in h</vt:lpstr>
      <vt:lpstr>Laboratory sources</vt:lpstr>
      <vt:lpstr>The power supply</vt:lpstr>
      <vt:lpstr>Detector Concepts</vt:lpstr>
      <vt:lpstr>Laser Interferometers</vt:lpstr>
      <vt:lpstr>Possibilities above 1 GHz</vt:lpstr>
      <vt:lpstr>Magnetic Conversion</vt:lpstr>
      <vt:lpstr>How does a GW interact with a magnetic field?</vt:lpstr>
      <vt:lpstr>An Example</vt:lpstr>
      <vt:lpstr>PowerPoint Presentation</vt:lpstr>
      <vt:lpstr>Futuristic Possibility</vt:lpstr>
      <vt:lpstr>Best possible  Magnetic Conversion  detector: W</vt:lpstr>
      <vt:lpstr>Best possible Magnetic Conversion detector: Amplitude</vt:lpstr>
      <vt:lpstr>Strategy</vt:lpstr>
      <vt:lpstr>Correlation</vt:lpstr>
      <vt:lpstr>Li-Baker detector</vt:lpstr>
      <vt:lpstr>The Cavity effect</vt:lpstr>
      <vt:lpstr>Will the cavity effect work with magnetic conversion?</vt:lpstr>
      <vt:lpstr>The Basic problem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Example</dc:title>
  <dc:creator>Mike Cruise</dc:creator>
  <cp:lastModifiedBy>Mike Cruise</cp:lastModifiedBy>
  <cp:revision>97</cp:revision>
  <dcterms:modified xsi:type="dcterms:W3CDTF">2019-10-15T13:57:35Z</dcterms:modified>
</cp:coreProperties>
</file>