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65" r:id="rId4"/>
    <p:sldId id="515" r:id="rId5"/>
    <p:sldId id="487" r:id="rId6"/>
    <p:sldId id="514" r:id="rId7"/>
    <p:sldId id="480" r:id="rId8"/>
    <p:sldId id="51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6D6DF56-D635-4987-9490-D3062CB5EDAD}" type="datetimeFigureOut">
              <a:rPr lang="es-AR" smtClean="0"/>
              <a:t>9/3/2021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43159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6D6DF56-D635-4987-9490-D3062CB5EDAD}" type="datetimeFigureOut">
              <a:rPr lang="es-AR" smtClean="0"/>
              <a:t>9/3/2021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00051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6D6DF56-D635-4987-9490-D3062CB5EDAD}" type="datetimeFigureOut">
              <a:rPr lang="es-AR" smtClean="0"/>
              <a:t>9/3/2021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138433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34530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395457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5333"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145917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6888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609602"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4" name="3 Marcador de contenido"/>
          <p:cNvSpPr>
            <a:spLocks noGrp="1"/>
          </p:cNvSpPr>
          <p:nvPr>
            <p:ph sz="half" idx="2"/>
          </p:nvPr>
        </p:nvSpPr>
        <p:spPr>
          <a:xfrm>
            <a:off x="609602"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6" name="5 Marcador de contenido"/>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17447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306910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16302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049"/>
            <a:ext cx="4011084" cy="1162051"/>
          </a:xfrm>
        </p:spPr>
        <p:txBody>
          <a:bodyPr anchor="b"/>
          <a:lstStyle>
            <a:lvl1pPr algn="l">
              <a:defRPr sz="2667" b="1"/>
            </a:lvl1pPr>
          </a:lstStyle>
          <a:p>
            <a:r>
              <a:rPr lang="es-ES"/>
              <a:t>Haga clic para modificar el estilo de título del patrón</a:t>
            </a:r>
            <a:endParaRPr lang="es-CR"/>
          </a:p>
        </p:txBody>
      </p:sp>
      <p:sp>
        <p:nvSpPr>
          <p:cNvPr id="3" name="2 Marcador de contenido"/>
          <p:cNvSpPr>
            <a:spLocks noGrp="1"/>
          </p:cNvSpPr>
          <p:nvPr>
            <p:ph idx="1"/>
          </p:nvPr>
        </p:nvSpPr>
        <p:spPr>
          <a:xfrm>
            <a:off x="4766734" y="273056"/>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37406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6D6DF56-D635-4987-9490-D3062CB5EDAD}" type="datetimeFigureOut">
              <a:rPr lang="es-AR" smtClean="0"/>
              <a:t>9/3/2021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2618930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667"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s-CR"/>
          </a:p>
        </p:txBody>
      </p:sp>
      <p:sp>
        <p:nvSpPr>
          <p:cNvPr id="4" name="3 Marcador de texto"/>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10843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48653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6376"/>
            <a:ext cx="2743200" cy="4387851"/>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609600" y="206376"/>
            <a:ext cx="8026400" cy="43878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F15D9FC7-8E9A-4FD6-B10C-3474998A4F62}" type="datetimeFigureOut">
              <a:rPr lang="es-CR" smtClean="0"/>
              <a:t>9/3/2021</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9249E59B-F87B-4EE3-8710-BC4A43212FA8}" type="slidenum">
              <a:rPr lang="es-CR" smtClean="0"/>
              <a:t>‹Nº›</a:t>
            </a:fld>
            <a:endParaRPr lang="es-CR"/>
          </a:p>
        </p:txBody>
      </p:sp>
    </p:spTree>
    <p:extLst>
      <p:ext uri="{BB962C8B-B14F-4D97-AF65-F5344CB8AC3E}">
        <p14:creationId xmlns:p14="http://schemas.microsoft.com/office/powerpoint/2010/main" val="1912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6D6DF56-D635-4987-9490-D3062CB5EDAD}" type="datetimeFigureOut">
              <a:rPr lang="es-AR" smtClean="0"/>
              <a:t>9/3/2021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51789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6D6DF56-D635-4987-9490-D3062CB5EDAD}" type="datetimeFigureOut">
              <a:rPr lang="es-AR" smtClean="0"/>
              <a:t>9/3/2021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25329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6D6DF56-D635-4987-9490-D3062CB5EDAD}" type="datetimeFigureOut">
              <a:rPr lang="es-AR" smtClean="0"/>
              <a:t>9/3/2021</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200739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6D6DF56-D635-4987-9490-D3062CB5EDAD}" type="datetimeFigureOut">
              <a:rPr lang="es-AR" smtClean="0"/>
              <a:t>9/3/2021</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03579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6DF56-D635-4987-9490-D3062CB5EDAD}" type="datetimeFigureOut">
              <a:rPr lang="es-AR" smtClean="0"/>
              <a:t>9/3/2021</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261982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6D6DF56-D635-4987-9490-D3062CB5EDAD}" type="datetimeFigureOut">
              <a:rPr lang="es-AR" smtClean="0"/>
              <a:t>9/3/2021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380775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6D6DF56-D635-4987-9490-D3062CB5EDAD}" type="datetimeFigureOut">
              <a:rPr lang="es-AR" smtClean="0"/>
              <a:t>9/3/2021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3129479-B1BA-4DA4-B353-BEEFE924C536}" type="slidenum">
              <a:rPr lang="es-AR" smtClean="0"/>
              <a:t>‹Nº›</a:t>
            </a:fld>
            <a:endParaRPr lang="es-AR"/>
          </a:p>
        </p:txBody>
      </p:sp>
    </p:spTree>
    <p:extLst>
      <p:ext uri="{BB962C8B-B14F-4D97-AF65-F5344CB8AC3E}">
        <p14:creationId xmlns:p14="http://schemas.microsoft.com/office/powerpoint/2010/main" val="21606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6DF56-D635-4987-9490-D3062CB5EDAD}" type="datetimeFigureOut">
              <a:rPr lang="es-AR" smtClean="0"/>
              <a:t>9/3/2021</a:t>
            </a:fld>
            <a:endParaRPr lang="es-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29479-B1BA-4DA4-B353-BEEFE924C536}" type="slidenum">
              <a:rPr lang="es-AR" smtClean="0"/>
              <a:t>‹Nº›</a:t>
            </a:fld>
            <a:endParaRPr lang="es-AR"/>
          </a:p>
        </p:txBody>
      </p:sp>
    </p:spTree>
    <p:extLst>
      <p:ext uri="{BB962C8B-B14F-4D97-AF65-F5344CB8AC3E}">
        <p14:creationId xmlns:p14="http://schemas.microsoft.com/office/powerpoint/2010/main" val="472962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15D9FC7-8E9A-4FD6-B10C-3474998A4F62}" type="datetimeFigureOut">
              <a:rPr lang="es-CR" smtClean="0"/>
              <a:t>9/3/2021</a:t>
            </a:fld>
            <a:endParaRPr lang="es-CR"/>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249E59B-F87B-4EE3-8710-BC4A43212FA8}" type="slidenum">
              <a:rPr lang="es-CR" smtClean="0"/>
              <a:t>‹Nº›</a:t>
            </a:fld>
            <a:endParaRPr lang="es-CR"/>
          </a:p>
        </p:txBody>
      </p:sp>
    </p:spTree>
    <p:extLst>
      <p:ext uri="{BB962C8B-B14F-4D97-AF65-F5344CB8AC3E}">
        <p14:creationId xmlns:p14="http://schemas.microsoft.com/office/powerpoint/2010/main" val="1380669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s-C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psl.noaa.gov/gcos_wgsp/Timeseries/DMI/" TargetMode="External"/><Relationship Id="rId2" Type="http://schemas.openxmlformats.org/officeDocument/2006/relationships/hyperlink" Target="https://origin.cpc.ncep.noaa.gov/products/analysis_monitoring/ensostuff/ONI_v5.php"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31636EC-131E-4F10-8EC6-C672A6A8F737}"/>
              </a:ext>
            </a:extLst>
          </p:cNvPr>
          <p:cNvSpPr txBox="1"/>
          <p:nvPr/>
        </p:nvSpPr>
        <p:spPr>
          <a:xfrm>
            <a:off x="1205493" y="3058061"/>
            <a:ext cx="101006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algn="ctr"/>
            <a:r>
              <a:rPr lang="en-US" b="1" dirty="0">
                <a:effectLst/>
                <a:latin typeface="Arial" panose="020B0604020202020204" pitchFamily="34" charset="0"/>
                <a:ea typeface="Calibri" panose="020F0502020204030204" pitchFamily="34" charset="0"/>
                <a:cs typeface="Times New Roman" panose="02020603050405020304" pitchFamily="18" charset="0"/>
              </a:rPr>
              <a:t>RELATIONSHIP BETWEEN THE INDIAN OCEAN AND ENSO WITH PRECIPITATION IN THE CARIBBEAN OF COSTA RICA. APPLIED TO THE PINEAPPLE AND BANANA CROPS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FCBB9E81-E1AD-4A3B-8841-74A91B6C6500}"/>
              </a:ext>
            </a:extLst>
          </p:cNvPr>
          <p:cNvSpPr txBox="1"/>
          <p:nvPr/>
        </p:nvSpPr>
        <p:spPr>
          <a:xfrm>
            <a:off x="1045692" y="4262898"/>
            <a:ext cx="1010060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prstClr val="black"/>
                </a:solidFill>
                <a:effectLst/>
                <a:uLnTx/>
                <a:uFillTx/>
                <a:latin typeface="Arial" panose="020B0604020202020204" pitchFamily="34" charset="0"/>
                <a:ea typeface="+mn-ea"/>
                <a:cs typeface="Arial" panose="020B0604020202020204" pitchFamily="34" charset="0"/>
              </a:rPr>
              <a:t>Autors</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Orozco-Montoya, Ricardo. A.</a:t>
            </a:r>
            <a:r>
              <a:rPr lang="en-US" sz="1600" baseline="30000" dirty="0">
                <a:effectLst/>
                <a:latin typeface="Arial" panose="020B0604020202020204" pitchFamily="34" charset="0"/>
                <a:ea typeface="Calibri" panose="020F0502020204030204" pitchFamily="34" charset="0"/>
                <a:cs typeface="Times New Roman" panose="02020603050405020304" pitchFamily="18" charset="0"/>
              </a:rPr>
              <a:t> 1, 2</a:t>
            </a:r>
            <a:endPar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Penalba, Olga.C. </a:t>
            </a:r>
            <a:r>
              <a:rPr lang="en-US" sz="1600" baseline="30000" dirty="0">
                <a:effectLst/>
                <a:latin typeface="Arial" panose="020B0604020202020204" pitchFamily="34" charset="0"/>
                <a:ea typeface="Calibri" panose="020F0502020204030204" pitchFamily="34" charset="0"/>
                <a:cs typeface="Times New Roman" panose="02020603050405020304" pitchFamily="18" charset="0"/>
              </a:rPr>
              <a:t>1</a:t>
            </a: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278B2E95-EB3E-468E-B762-BA60EFB69D2B}"/>
              </a:ext>
            </a:extLst>
          </p:cNvPr>
          <p:cNvSpPr txBox="1"/>
          <p:nvPr/>
        </p:nvSpPr>
        <p:spPr>
          <a:xfrm>
            <a:off x="1045692" y="5589530"/>
            <a:ext cx="1010060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Institutions</a:t>
            </a:r>
            <a:r>
              <a:rPr kumimoji="0" lang="es-A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ctr"/>
            <a:r>
              <a:rPr lang="en-US" sz="1600" baseline="30000" dirty="0">
                <a:effectLst/>
                <a:latin typeface="Arial" panose="020B0604020202020204" pitchFamily="34" charset="0"/>
                <a:ea typeface="Calibri" panose="020F0502020204030204" pitchFamily="34" charset="0"/>
                <a:cs typeface="Arial" panose="020B0604020202020204" pitchFamily="34" charset="0"/>
              </a:rPr>
              <a:t>1</a:t>
            </a:r>
            <a:r>
              <a:rPr lang="en-US" sz="1600" dirty="0">
                <a:effectLst/>
                <a:latin typeface="Arial" panose="020B0604020202020204" pitchFamily="34" charset="0"/>
                <a:ea typeface="Calibri" panose="020F0502020204030204" pitchFamily="34" charset="0"/>
                <a:cs typeface="Arial" panose="020B0604020202020204" pitchFamily="34" charset="0"/>
              </a:rPr>
              <a:t>Department of Atmospheric and Ocean Sciences,  University of Buenos Aires, Argentina.</a:t>
            </a:r>
          </a:p>
          <a:p>
            <a:pPr algn="ctr"/>
            <a:r>
              <a:rPr lang="en-US" sz="1600" baseline="30000" dirty="0">
                <a:effectLst/>
                <a:latin typeface="Arial" panose="020B0604020202020204" pitchFamily="34" charset="0"/>
                <a:ea typeface="Calibri" panose="020F0502020204030204" pitchFamily="34" charset="0"/>
                <a:cs typeface="Arial" panose="020B0604020202020204" pitchFamily="34" charset="0"/>
              </a:rPr>
              <a:t>2 </a:t>
            </a:r>
            <a:r>
              <a:rPr lang="en-US" sz="1600" dirty="0">
                <a:effectLst/>
                <a:latin typeface="Arial" panose="020B0604020202020204" pitchFamily="34" charset="0"/>
                <a:ea typeface="Calibri" panose="020F0502020204030204" pitchFamily="34" charset="0"/>
                <a:cs typeface="Arial" panose="020B0604020202020204" pitchFamily="34" charset="0"/>
              </a:rPr>
              <a:t>School of Geographical Sciences, Universidad Nacional, Costa Rica.</a:t>
            </a:r>
          </a:p>
        </p:txBody>
      </p:sp>
      <p:pic>
        <p:nvPicPr>
          <p:cNvPr id="4" name="Imagen 3">
            <a:extLst>
              <a:ext uri="{FF2B5EF4-FFF2-40B4-BE49-F238E27FC236}">
                <a16:creationId xmlns:a16="http://schemas.microsoft.com/office/drawing/2014/main" id="{0F3922C0-8F51-40FC-B7CA-E671DDF85224}"/>
              </a:ext>
            </a:extLst>
          </p:cNvPr>
          <p:cNvPicPr>
            <a:picLocks noChangeAspect="1"/>
          </p:cNvPicPr>
          <p:nvPr/>
        </p:nvPicPr>
        <p:blipFill rotWithShape="1">
          <a:blip r:embed="rId2"/>
          <a:srcRect l="8577" t="27185" r="12767" b="35534"/>
          <a:stretch/>
        </p:blipFill>
        <p:spPr>
          <a:xfrm>
            <a:off x="-7" y="1579804"/>
            <a:ext cx="6096000" cy="1296806"/>
          </a:xfrm>
          <a:prstGeom prst="rect">
            <a:avLst/>
          </a:prstGeom>
        </p:spPr>
      </p:pic>
      <p:pic>
        <p:nvPicPr>
          <p:cNvPr id="6" name="Imagen 5">
            <a:extLst>
              <a:ext uri="{FF2B5EF4-FFF2-40B4-BE49-F238E27FC236}">
                <a16:creationId xmlns:a16="http://schemas.microsoft.com/office/drawing/2014/main" id="{5E1CCBB1-B487-4912-9021-4F3F8029B98A}"/>
              </a:ext>
            </a:extLst>
          </p:cNvPr>
          <p:cNvPicPr>
            <a:picLocks noChangeAspect="1"/>
          </p:cNvPicPr>
          <p:nvPr/>
        </p:nvPicPr>
        <p:blipFill>
          <a:blip r:embed="rId3"/>
          <a:stretch>
            <a:fillRect/>
          </a:stretch>
        </p:blipFill>
        <p:spPr>
          <a:xfrm>
            <a:off x="0" y="-33663"/>
            <a:ext cx="12192000" cy="1296806"/>
          </a:xfrm>
          <a:prstGeom prst="rect">
            <a:avLst/>
          </a:prstGeom>
        </p:spPr>
      </p:pic>
    </p:spTree>
    <p:extLst>
      <p:ext uri="{BB962C8B-B14F-4D97-AF65-F5344CB8AC3E}">
        <p14:creationId xmlns:p14="http://schemas.microsoft.com/office/powerpoint/2010/main" val="251610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7966EC-E2D5-475F-8658-C2E182504902}"/>
              </a:ext>
            </a:extLst>
          </p:cNvPr>
          <p:cNvSpPr txBox="1">
            <a:spLocks/>
          </p:cNvSpPr>
          <p:nvPr/>
        </p:nvSpPr>
        <p:spPr>
          <a:xfrm>
            <a:off x="0" y="0"/>
            <a:ext cx="12191999"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3200" b="1" spc="400" dirty="0">
                <a:solidFill>
                  <a:prstClr val="white"/>
                </a:solidFill>
                <a:latin typeface="Arial"/>
              </a:rPr>
              <a:t>INTRODUCTION</a:t>
            </a:r>
            <a:endParaRPr kumimoji="0" lang="es-CR" sz="3200" b="1" i="0" u="none" strike="noStrike" kern="1200" cap="none" spc="400" normalizeH="0" baseline="0" noProof="0" dirty="0">
              <a:ln>
                <a:noFill/>
              </a:ln>
              <a:solidFill>
                <a:prstClr val="white"/>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2005A723-6284-435B-A103-C6B091A55E06}"/>
              </a:ext>
            </a:extLst>
          </p:cNvPr>
          <p:cNvSpPr txBox="1"/>
          <p:nvPr/>
        </p:nvSpPr>
        <p:spPr>
          <a:xfrm>
            <a:off x="0" y="1081854"/>
            <a:ext cx="11993732" cy="3416320"/>
          </a:xfrm>
          <a:prstGeom prst="rect">
            <a:avLst/>
          </a:prstGeom>
          <a:noFill/>
        </p:spPr>
        <p:txBody>
          <a:bodyPr wrap="square">
            <a:spAutoFit/>
          </a:bodyPr>
          <a:lstStyle/>
          <a:p>
            <a:pPr marL="285750" indent="-285750" algn="just">
              <a:buFont typeface="Wingdings" panose="05000000000000000000" pitchFamily="2" charset="2"/>
              <a:buChar char="§"/>
            </a:pPr>
            <a:r>
              <a:rPr lang="en-US" dirty="0">
                <a:effectLst/>
                <a:ea typeface="Calibri" panose="020F0502020204030204" pitchFamily="34" charset="0"/>
              </a:rPr>
              <a:t>In the framework of the doctoral research, one of the goals is to improve the knowledge of the physical mechanisms responsible for the spatio-temporal variability of the occurrence of extreme rainfall events in the Caribbean region of Costa Rica with focus in pineapple (</a:t>
            </a:r>
            <a:r>
              <a:rPr lang="en-US" i="1" dirty="0">
                <a:effectLst/>
                <a:ea typeface="Calibri" panose="020F0502020204030204" pitchFamily="34" charset="0"/>
              </a:rPr>
              <a:t>ananas comosus</a:t>
            </a:r>
            <a:r>
              <a:rPr lang="en-US" dirty="0">
                <a:effectLst/>
                <a:ea typeface="Calibri" panose="020F0502020204030204" pitchFamily="34" charset="0"/>
              </a:rPr>
              <a:t>) and banana (</a:t>
            </a:r>
            <a:r>
              <a:rPr lang="en-US" i="1" dirty="0" err="1">
                <a:effectLst/>
                <a:ea typeface="Calibri" panose="020F0502020204030204" pitchFamily="34" charset="0"/>
              </a:rPr>
              <a:t>musa</a:t>
            </a:r>
            <a:r>
              <a:rPr lang="en-US" i="1" dirty="0">
                <a:effectLst/>
                <a:ea typeface="Calibri" panose="020F0502020204030204" pitchFamily="34" charset="0"/>
              </a:rPr>
              <a:t> </a:t>
            </a:r>
            <a:r>
              <a:rPr lang="en-US" i="1" dirty="0" err="1">
                <a:effectLst/>
                <a:ea typeface="Calibri" panose="020F0502020204030204" pitchFamily="34" charset="0"/>
              </a:rPr>
              <a:t>spp</a:t>
            </a:r>
            <a:r>
              <a:rPr lang="en-US" i="1" dirty="0">
                <a:effectLst/>
                <a:ea typeface="Calibri" panose="020F0502020204030204" pitchFamily="34" charset="0"/>
              </a:rPr>
              <a:t>,)</a:t>
            </a:r>
            <a:r>
              <a:rPr lang="en-US" dirty="0">
                <a:effectLst/>
                <a:ea typeface="Calibri" panose="020F0502020204030204" pitchFamily="34" charset="0"/>
              </a:rPr>
              <a:t> main crops exported in the country.</a:t>
            </a:r>
          </a:p>
          <a:p>
            <a:pPr marL="285750" indent="-285750" algn="just">
              <a:buFont typeface="Wingdings" panose="05000000000000000000" pitchFamily="2" charset="2"/>
              <a:buChar char="§"/>
            </a:pPr>
            <a:endParaRPr lang="en-US" dirty="0">
              <a:ea typeface="Calibri" panose="020F0502020204030204" pitchFamily="34" charset="0"/>
            </a:endParaRPr>
          </a:p>
          <a:p>
            <a:pPr marL="285750" indent="-285750" algn="just">
              <a:buFont typeface="Wingdings" panose="05000000000000000000" pitchFamily="2" charset="2"/>
              <a:buChar char="§"/>
            </a:pPr>
            <a:r>
              <a:rPr lang="en-US" dirty="0">
                <a:ea typeface="Calibri" panose="020F0502020204030204" pitchFamily="34" charset="0"/>
              </a:rPr>
              <a:t>The </a:t>
            </a:r>
            <a:r>
              <a:rPr lang="en-US" dirty="0">
                <a:effectLst/>
                <a:ea typeface="Calibri" panose="020F0502020204030204" pitchFamily="34" charset="0"/>
              </a:rPr>
              <a:t>Caribbean region of Costa Rica presents the agricultural sector more vulnerable to changes in the climate (Bouroncle et al., 2015; Giorgi, 2006). </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Due to the relative predictability of the Indian Ocean Dipole (IOD) episodes and El Niño-Southern Oscillation (ENSO) (</a:t>
            </a:r>
            <a:r>
              <a:rPr lang="en-US" dirty="0" err="1">
                <a:effectLst/>
                <a:ea typeface="Calibri" panose="020F0502020204030204" pitchFamily="34" charset="0"/>
                <a:cs typeface="Times New Roman" panose="02020603050405020304" pitchFamily="18" charset="0"/>
              </a:rPr>
              <a:t>Saji</a:t>
            </a:r>
            <a:r>
              <a:rPr lang="en-US" dirty="0">
                <a:effectLst/>
                <a:ea typeface="Calibri" panose="020F0502020204030204" pitchFamily="34" charset="0"/>
                <a:cs typeface="Times New Roman" panose="02020603050405020304" pitchFamily="18" charset="0"/>
              </a:rPr>
              <a:t> et al., 1999; </a:t>
            </a:r>
            <a:r>
              <a:rPr lang="en-US" dirty="0" err="1">
                <a:effectLst/>
                <a:ea typeface="Calibri" panose="020F0502020204030204" pitchFamily="34" charset="0"/>
                <a:cs typeface="Times New Roman" panose="02020603050405020304" pitchFamily="18" charset="0"/>
              </a:rPr>
              <a:t>Saji</a:t>
            </a:r>
            <a:r>
              <a:rPr lang="en-US" dirty="0">
                <a:effectLst/>
                <a:ea typeface="Calibri" panose="020F0502020204030204" pitchFamily="34" charset="0"/>
                <a:cs typeface="Times New Roman" panose="02020603050405020304" pitchFamily="18" charset="0"/>
              </a:rPr>
              <a:t> &amp; Yamagata, 2003), the aim of this research is to understand the teleconnectivity of the Dipole Mode Index (DMI) and the Oceanic Niño Index (ONI) with the rainfall in December, critical month for pineapple and banana crops.</a:t>
            </a:r>
          </a:p>
        </p:txBody>
      </p:sp>
    </p:spTree>
    <p:extLst>
      <p:ext uri="{BB962C8B-B14F-4D97-AF65-F5344CB8AC3E}">
        <p14:creationId xmlns:p14="http://schemas.microsoft.com/office/powerpoint/2010/main" val="397780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6B7345D-B705-4F72-993A-F0BB2BE4348A}"/>
              </a:ext>
            </a:extLst>
          </p:cNvPr>
          <p:cNvSpPr txBox="1"/>
          <p:nvPr/>
        </p:nvSpPr>
        <p:spPr>
          <a:xfrm>
            <a:off x="183472" y="1108488"/>
            <a:ext cx="5231907" cy="4221669"/>
          </a:xfrm>
          <a:prstGeom prst="rect">
            <a:avLst/>
          </a:prstGeom>
          <a:noFill/>
        </p:spPr>
        <p:txBody>
          <a:bodyPr wrap="square">
            <a:spAutoFit/>
          </a:bodyPr>
          <a:lstStyle/>
          <a:p>
            <a:pPr marL="285750" indent="-285750" algn="just">
              <a:spcAft>
                <a:spcPts val="800"/>
              </a:spcAft>
              <a:buFont typeface="Wingdings" panose="05000000000000000000" pitchFamily="2" charset="2"/>
              <a:buChar char="§"/>
            </a:pPr>
            <a:r>
              <a:rPr lang="en-US" sz="1700" dirty="0">
                <a:effectLst/>
                <a:latin typeface="Arial" panose="020B0604020202020204" pitchFamily="34" charset="0"/>
                <a:ea typeface="Calibri" panose="020F0502020204030204" pitchFamily="34" charset="0"/>
                <a:cs typeface="Times New Roman" panose="02020603050405020304" pitchFamily="18" charset="0"/>
              </a:rPr>
              <a:t>28 monthly rainfall series located in the Caribbean region of Costa Rica were analyzed in 2 periods: 1985-2009 (23 stations) and 1997-2019 (5 stations, strategically located for crop analysis) (Figure 1). </a:t>
            </a:r>
          </a:p>
          <a:p>
            <a:pPr algn="just">
              <a:spcAft>
                <a:spcPts val="800"/>
              </a:spcAft>
            </a:pPr>
            <a:endParaRPr lang="en-US" sz="17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
            </a:pPr>
            <a:r>
              <a:rPr lang="en-US" sz="1700" dirty="0">
                <a:effectLst/>
                <a:latin typeface="Arial" panose="020B0604020202020204" pitchFamily="34" charset="0"/>
                <a:ea typeface="Calibri" panose="020F0502020204030204" pitchFamily="34" charset="0"/>
                <a:cs typeface="Times New Roman" panose="02020603050405020304" pitchFamily="18" charset="0"/>
              </a:rPr>
              <a:t>For each period, the correlation between December rainfall and the DMI for October, November and December </a:t>
            </a:r>
            <a:r>
              <a:rPr lang="en-US" sz="1700" dirty="0">
                <a:effectLst/>
                <a:latin typeface="Arial" panose="020B0604020202020204" pitchFamily="34" charset="0"/>
                <a:ea typeface="Calibri" panose="020F0502020204030204" pitchFamily="34" charset="0"/>
              </a:rPr>
              <a:t>(PSL-NOAA, 2021)</a:t>
            </a:r>
            <a:r>
              <a:rPr lang="en-US" sz="1700" dirty="0">
                <a:effectLst/>
                <a:latin typeface="Arial" panose="020B0604020202020204" pitchFamily="34" charset="0"/>
                <a:ea typeface="Calibri" panose="020F0502020204030204" pitchFamily="34" charset="0"/>
                <a:cs typeface="Times New Roman" panose="02020603050405020304" pitchFamily="18" charset="0"/>
              </a:rPr>
              <a:t>, and correlation between December rainfall and ONI in ASO, SON and OND were analyzed </a:t>
            </a:r>
            <a:r>
              <a:rPr lang="en-US" sz="1700" dirty="0">
                <a:effectLst/>
                <a:latin typeface="Arial" panose="020B0604020202020204" pitchFamily="34" charset="0"/>
                <a:ea typeface="Calibri" panose="020F0502020204030204" pitchFamily="34" charset="0"/>
              </a:rPr>
              <a:t>(CPC-NOAA, 2021)</a:t>
            </a:r>
            <a:r>
              <a:rPr lang="en-US" sz="1700" dirty="0">
                <a:latin typeface="Arial" panose="020B0604020202020204" pitchFamily="34" charset="0"/>
                <a:ea typeface="Calibri" panose="020F0502020204030204" pitchFamily="34" charset="0"/>
                <a:cs typeface="Times New Roman" panose="02020603050405020304" pitchFamily="18" charset="0"/>
              </a:rPr>
              <a:t>. </a:t>
            </a:r>
            <a:r>
              <a:rPr lang="en-US" sz="1700" dirty="0">
                <a:effectLst/>
                <a:latin typeface="Arial" panose="020B0604020202020204" pitchFamily="34" charset="0"/>
                <a:ea typeface="Calibri" panose="020F0502020204030204" pitchFamily="34" charset="0"/>
                <a:cs typeface="Times New Roman" panose="02020603050405020304" pitchFamily="18" charset="0"/>
              </a:rPr>
              <a:t>In some stations, as the case of Limón, it was possible to analyze both periods in order to perform if the teleconnection change in time.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4E9182D9-5AE7-4ADC-AACE-6ACA4AFF8782}"/>
              </a:ext>
            </a:extLst>
          </p:cNvPr>
          <p:cNvSpPr txBox="1">
            <a:spLocks/>
          </p:cNvSpPr>
          <p:nvPr/>
        </p:nvSpPr>
        <p:spPr>
          <a:xfrm>
            <a:off x="0" y="0"/>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3200" b="1" spc="400" dirty="0">
                <a:solidFill>
                  <a:prstClr val="white"/>
                </a:solidFill>
                <a:latin typeface="Arial"/>
              </a:rPr>
              <a:t>METHODOLOGY</a:t>
            </a:r>
            <a:endParaRPr kumimoji="0" lang="es-CR" sz="3200" b="1" i="0" u="none" strike="noStrike" kern="1200" cap="none" spc="400" normalizeH="0" baseline="0" noProof="0" dirty="0">
              <a:ln>
                <a:noFill/>
              </a:ln>
              <a:solidFill>
                <a:prstClr val="white"/>
              </a:solidFill>
              <a:effectLst/>
              <a:uLnTx/>
              <a:uFillTx/>
              <a:latin typeface="Arial"/>
              <a:ea typeface="+mn-ea"/>
              <a:cs typeface="+mn-cs"/>
            </a:endParaRPr>
          </a:p>
        </p:txBody>
      </p:sp>
      <p:pic>
        <p:nvPicPr>
          <p:cNvPr id="6" name="Imagen 5" descr="Mapa&#10;&#10;Descripción generada automáticamente">
            <a:extLst>
              <a:ext uri="{FF2B5EF4-FFF2-40B4-BE49-F238E27FC236}">
                <a16:creationId xmlns:a16="http://schemas.microsoft.com/office/drawing/2014/main" id="{B776B784-3CD2-41C5-B596-2F8961070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960" y="1636371"/>
            <a:ext cx="5691567" cy="4221669"/>
          </a:xfrm>
          <a:prstGeom prst="rect">
            <a:avLst/>
          </a:prstGeom>
        </p:spPr>
      </p:pic>
      <p:sp>
        <p:nvSpPr>
          <p:cNvPr id="14" name="CuadroTexto 13">
            <a:extLst>
              <a:ext uri="{FF2B5EF4-FFF2-40B4-BE49-F238E27FC236}">
                <a16:creationId xmlns:a16="http://schemas.microsoft.com/office/drawing/2014/main" id="{F48B16E9-2ACD-4C41-BF67-FB6900BFF362}"/>
              </a:ext>
            </a:extLst>
          </p:cNvPr>
          <p:cNvSpPr txBox="1"/>
          <p:nvPr/>
        </p:nvSpPr>
        <p:spPr>
          <a:xfrm>
            <a:off x="6396860" y="5989227"/>
            <a:ext cx="5243373" cy="311239"/>
          </a:xfrm>
          <a:prstGeom prst="rect">
            <a:avLst/>
          </a:prstGeom>
          <a:noFill/>
        </p:spPr>
        <p:txBody>
          <a:bodyPr wrap="square">
            <a:spAutoFit/>
          </a:bodyPr>
          <a:lstStyle/>
          <a:p>
            <a:pPr algn="ctr">
              <a:lnSpc>
                <a:spcPct val="107000"/>
              </a:lnSpc>
              <a:spcAft>
                <a:spcPts val="8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Figure 1.</a:t>
            </a:r>
            <a:r>
              <a:rPr lang="en-US" sz="1400" dirty="0">
                <a:effectLst/>
                <a:latin typeface="Arial" panose="020B0604020202020204" pitchFamily="34" charset="0"/>
                <a:ea typeface="Calibri" panose="020F0502020204030204" pitchFamily="34" charset="0"/>
                <a:cs typeface="Times New Roman" panose="02020603050405020304" pitchFamily="18" charset="0"/>
              </a:rPr>
              <a:t> Stations analyzed in study area by station number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0504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0E0521-0443-4B85-A455-576F51E9B162}"/>
              </a:ext>
            </a:extLst>
          </p:cNvPr>
          <p:cNvSpPr txBox="1">
            <a:spLocks/>
          </p:cNvSpPr>
          <p:nvPr/>
        </p:nvSpPr>
        <p:spPr>
          <a:xfrm>
            <a:off x="0" y="0"/>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3200" b="1" spc="400" dirty="0">
                <a:solidFill>
                  <a:prstClr val="white"/>
                </a:solidFill>
                <a:latin typeface="Arial"/>
              </a:rPr>
              <a:t>RESULTS</a:t>
            </a:r>
            <a:endParaRPr kumimoji="0" lang="es-CR" sz="3200" b="1" i="0" u="none" strike="noStrike" kern="1200" cap="none" spc="400" normalizeH="0" baseline="0" noProof="0" dirty="0">
              <a:ln>
                <a:noFill/>
              </a:ln>
              <a:solidFill>
                <a:prstClr val="white"/>
              </a:solidFill>
              <a:effectLst/>
              <a:uLnTx/>
              <a:uFillTx/>
              <a:latin typeface="Arial"/>
              <a:ea typeface="+mn-ea"/>
              <a:cs typeface="+mn-cs"/>
            </a:endParaRPr>
          </a:p>
        </p:txBody>
      </p:sp>
      <p:pic>
        <p:nvPicPr>
          <p:cNvPr id="7" name="Imagen 6" descr="Mapa&#10;&#10;Descripción generada automáticamente">
            <a:extLst>
              <a:ext uri="{FF2B5EF4-FFF2-40B4-BE49-F238E27FC236}">
                <a16:creationId xmlns:a16="http://schemas.microsoft.com/office/drawing/2014/main" id="{421CC29E-9241-47AF-9753-E34288186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40" y="2929363"/>
            <a:ext cx="3956853" cy="3104631"/>
          </a:xfrm>
          <a:prstGeom prst="rect">
            <a:avLst/>
          </a:prstGeom>
        </p:spPr>
      </p:pic>
      <p:sp>
        <p:nvSpPr>
          <p:cNvPr id="9" name="CuadroTexto 8">
            <a:extLst>
              <a:ext uri="{FF2B5EF4-FFF2-40B4-BE49-F238E27FC236}">
                <a16:creationId xmlns:a16="http://schemas.microsoft.com/office/drawing/2014/main" id="{7C49CE60-B88E-4C56-BBB2-9B74B045469C}"/>
              </a:ext>
            </a:extLst>
          </p:cNvPr>
          <p:cNvSpPr txBox="1"/>
          <p:nvPr/>
        </p:nvSpPr>
        <p:spPr>
          <a:xfrm>
            <a:off x="153140" y="1120016"/>
            <a:ext cx="11938247" cy="1256306"/>
          </a:xfrm>
          <a:prstGeom prst="rect">
            <a:avLst/>
          </a:prstGeom>
          <a:noFill/>
        </p:spPr>
        <p:txBody>
          <a:bodyPr wrap="square">
            <a:spAutoFit/>
          </a:bodyPr>
          <a:lstStyle/>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correlation analysis for the DMI highlighted that for the months of October and November, most of the stations of the 1985-2009 period (between 20 and 21) and all those of the 1997-2019 period show an inverse relationship, while for December there are a sign change in half of the stations for the first period, however, these correlations are only significant in 3 stations for November (Figure 2, center) and 2 for December</a:t>
            </a:r>
            <a:r>
              <a:rPr lang="en-US" dirty="0">
                <a:latin typeface="Arial" panose="020B0604020202020204" pitchFamily="34" charset="0"/>
                <a:ea typeface="Calibri" panose="020F0502020204030204" pitchFamily="34" charset="0"/>
                <a:cs typeface="Times New Roman" panose="02020603050405020304" pitchFamily="18" charset="0"/>
              </a:rPr>
              <a:t> (Figure 2, right).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Imagen 10" descr="Mapa&#10;&#10;Descripción generada automáticamente">
            <a:extLst>
              <a:ext uri="{FF2B5EF4-FFF2-40B4-BE49-F238E27FC236}">
                <a16:creationId xmlns:a16="http://schemas.microsoft.com/office/drawing/2014/main" id="{A39CE873-A7C0-42CB-81EC-772FD75FE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369" y="2929362"/>
            <a:ext cx="3799640" cy="3104631"/>
          </a:xfrm>
          <a:prstGeom prst="rect">
            <a:avLst/>
          </a:prstGeom>
        </p:spPr>
      </p:pic>
      <p:pic>
        <p:nvPicPr>
          <p:cNvPr id="13" name="Imagen 12" descr="Mapa&#10;&#10;Descripción generada automáticamente">
            <a:extLst>
              <a:ext uri="{FF2B5EF4-FFF2-40B4-BE49-F238E27FC236}">
                <a16:creationId xmlns:a16="http://schemas.microsoft.com/office/drawing/2014/main" id="{B910DE6F-BEA5-4F8D-B7FE-4E8AC0D9D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534" y="2929362"/>
            <a:ext cx="3932853" cy="3104631"/>
          </a:xfrm>
          <a:prstGeom prst="rect">
            <a:avLst/>
          </a:prstGeom>
        </p:spPr>
      </p:pic>
      <p:sp>
        <p:nvSpPr>
          <p:cNvPr id="15" name="CuadroTexto 14">
            <a:extLst>
              <a:ext uri="{FF2B5EF4-FFF2-40B4-BE49-F238E27FC236}">
                <a16:creationId xmlns:a16="http://schemas.microsoft.com/office/drawing/2014/main" id="{12416133-3505-48EA-B5C7-EB28661A0594}"/>
              </a:ext>
            </a:extLst>
          </p:cNvPr>
          <p:cNvSpPr txBox="1"/>
          <p:nvPr/>
        </p:nvSpPr>
        <p:spPr>
          <a:xfrm>
            <a:off x="153140" y="6159606"/>
            <a:ext cx="10304753" cy="307777"/>
          </a:xfrm>
          <a:prstGeom prst="rect">
            <a:avLst/>
          </a:prstGeom>
          <a:noFill/>
        </p:spPr>
        <p:txBody>
          <a:bodyPr wrap="square">
            <a:spAutoFit/>
          </a:bodyPr>
          <a:lstStyle/>
          <a:p>
            <a:r>
              <a:rPr lang="en-US" sz="1400" b="1" dirty="0">
                <a:effectLst/>
                <a:latin typeface="Arial" panose="020B0604020202020204" pitchFamily="34" charset="0"/>
                <a:ea typeface="Calibri" panose="020F0502020204030204" pitchFamily="34" charset="0"/>
              </a:rPr>
              <a:t>Figure 2.</a:t>
            </a:r>
            <a:r>
              <a:rPr lang="en-US" sz="1400" dirty="0">
                <a:effectLst/>
                <a:latin typeface="Arial" panose="020B0604020202020204" pitchFamily="34" charset="0"/>
                <a:ea typeface="Calibri" panose="020F0502020204030204" pitchFamily="34" charset="0"/>
              </a:rPr>
              <a:t> Correlation between December rainfall and October DMI (left), November DMI (center) and December DMI (right) </a:t>
            </a:r>
            <a:endParaRPr lang="en-US" sz="1400" dirty="0"/>
          </a:p>
        </p:txBody>
      </p:sp>
    </p:spTree>
    <p:extLst>
      <p:ext uri="{BB962C8B-B14F-4D97-AF65-F5344CB8AC3E}">
        <p14:creationId xmlns:p14="http://schemas.microsoft.com/office/powerpoint/2010/main" val="2539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0E0521-0443-4B85-A455-576F51E9B162}"/>
              </a:ext>
            </a:extLst>
          </p:cNvPr>
          <p:cNvSpPr txBox="1">
            <a:spLocks/>
          </p:cNvSpPr>
          <p:nvPr/>
        </p:nvSpPr>
        <p:spPr>
          <a:xfrm>
            <a:off x="0" y="0"/>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3200" b="1" spc="400" dirty="0">
                <a:solidFill>
                  <a:prstClr val="white"/>
                </a:solidFill>
                <a:latin typeface="Arial"/>
              </a:rPr>
              <a:t>RESULTS</a:t>
            </a:r>
            <a:endParaRPr kumimoji="0" lang="es-CR" sz="3200" b="1" i="0" u="none" strike="noStrike" kern="1200" cap="none" spc="400" normalizeH="0" baseline="0" noProof="0" dirty="0">
              <a:ln>
                <a:noFill/>
              </a:ln>
              <a:solidFill>
                <a:prstClr val="white"/>
              </a:solidFill>
              <a:effectLst/>
              <a:uLnTx/>
              <a:uFillTx/>
              <a:latin typeface="Arial"/>
              <a:ea typeface="+mn-ea"/>
              <a:cs typeface="+mn-cs"/>
            </a:endParaRPr>
          </a:p>
        </p:txBody>
      </p:sp>
      <p:pic>
        <p:nvPicPr>
          <p:cNvPr id="7" name="Imagen 6">
            <a:extLst>
              <a:ext uri="{FF2B5EF4-FFF2-40B4-BE49-F238E27FC236}">
                <a16:creationId xmlns:a16="http://schemas.microsoft.com/office/drawing/2014/main" id="{421CC29E-9241-47AF-9753-E342881865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409" y="3045040"/>
            <a:ext cx="4021585" cy="3024053"/>
          </a:xfrm>
          <a:prstGeom prst="rect">
            <a:avLst/>
          </a:prstGeom>
        </p:spPr>
      </p:pic>
      <p:sp>
        <p:nvSpPr>
          <p:cNvPr id="9" name="CuadroTexto 8">
            <a:extLst>
              <a:ext uri="{FF2B5EF4-FFF2-40B4-BE49-F238E27FC236}">
                <a16:creationId xmlns:a16="http://schemas.microsoft.com/office/drawing/2014/main" id="{7C49CE60-B88E-4C56-BBB2-9B74B045469C}"/>
              </a:ext>
            </a:extLst>
          </p:cNvPr>
          <p:cNvSpPr txBox="1"/>
          <p:nvPr/>
        </p:nvSpPr>
        <p:spPr>
          <a:xfrm>
            <a:off x="126876" y="1155526"/>
            <a:ext cx="11938247" cy="1256306"/>
          </a:xfrm>
          <a:prstGeom prst="rect">
            <a:avLst/>
          </a:prstGeom>
          <a:noFill/>
        </p:spPr>
        <p:txBody>
          <a:bodyPr wrap="square">
            <a:spAutoFit/>
          </a:bodyPr>
          <a:lstStyle/>
          <a:p>
            <a:pPr algn="just">
              <a:lnSpc>
                <a:spcPct val="107000"/>
              </a:lnSpc>
              <a:spcAft>
                <a:spcPts val="800"/>
              </a:spcAft>
            </a:pPr>
            <a:r>
              <a:rPr lang="en-US" sz="1800" dirty="0">
                <a:effectLst/>
                <a:latin typeface="Arial" panose="020B0604020202020204" pitchFamily="34" charset="0"/>
                <a:ea typeface="Calibri" panose="020F0502020204030204" pitchFamily="34" charset="0"/>
              </a:rPr>
              <a:t>Regarding the ONI, correlations with a negative sign are obtained for 21 stations in the period 1985-2009 and all those of the most current period for the 3 quarters analyzed. The correlations are mostly significant for October and December for the first period, usually the same seasons. For the most recent period, only the </a:t>
            </a:r>
            <a:r>
              <a:rPr lang="en-US" sz="1800" dirty="0" err="1">
                <a:effectLst/>
                <a:latin typeface="Arial" panose="020B0604020202020204" pitchFamily="34" charset="0"/>
                <a:ea typeface="Calibri" panose="020F0502020204030204" pitchFamily="34" charset="0"/>
              </a:rPr>
              <a:t>Upala</a:t>
            </a:r>
            <a:r>
              <a:rPr lang="en-US" sz="1800" dirty="0">
                <a:effectLst/>
                <a:latin typeface="Arial" panose="020B0604020202020204" pitchFamily="34" charset="0"/>
                <a:ea typeface="Calibri" panose="020F0502020204030204" pitchFamily="34" charset="0"/>
              </a:rPr>
              <a:t> station is significant for the 3 related ONI quarters. </a:t>
            </a:r>
          </a:p>
        </p:txBody>
      </p:sp>
      <p:pic>
        <p:nvPicPr>
          <p:cNvPr id="11" name="Imagen 10">
            <a:extLst>
              <a:ext uri="{FF2B5EF4-FFF2-40B4-BE49-F238E27FC236}">
                <a16:creationId xmlns:a16="http://schemas.microsoft.com/office/drawing/2014/main" id="{A39CE873-A7C0-42CB-81EC-772FD75FE9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3154" y="3045040"/>
            <a:ext cx="3932853" cy="3024053"/>
          </a:xfrm>
          <a:prstGeom prst="rect">
            <a:avLst/>
          </a:prstGeom>
        </p:spPr>
      </p:pic>
      <p:pic>
        <p:nvPicPr>
          <p:cNvPr id="13" name="Imagen 12">
            <a:extLst>
              <a:ext uri="{FF2B5EF4-FFF2-40B4-BE49-F238E27FC236}">
                <a16:creationId xmlns:a16="http://schemas.microsoft.com/office/drawing/2014/main" id="{B910DE6F-BEA5-4F8D-B7FE-4E8AC0D9DE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8153" y="3045041"/>
            <a:ext cx="3932853" cy="3024052"/>
          </a:xfrm>
          <a:prstGeom prst="rect">
            <a:avLst/>
          </a:prstGeom>
        </p:spPr>
      </p:pic>
      <p:sp>
        <p:nvSpPr>
          <p:cNvPr id="15" name="CuadroTexto 14">
            <a:extLst>
              <a:ext uri="{FF2B5EF4-FFF2-40B4-BE49-F238E27FC236}">
                <a16:creationId xmlns:a16="http://schemas.microsoft.com/office/drawing/2014/main" id="{12416133-3505-48EA-B5C7-EB28661A0594}"/>
              </a:ext>
            </a:extLst>
          </p:cNvPr>
          <p:cNvSpPr txBox="1"/>
          <p:nvPr/>
        </p:nvSpPr>
        <p:spPr>
          <a:xfrm>
            <a:off x="126876" y="6177360"/>
            <a:ext cx="10304753" cy="307777"/>
          </a:xfrm>
          <a:prstGeom prst="rect">
            <a:avLst/>
          </a:prstGeom>
          <a:noFill/>
        </p:spPr>
        <p:txBody>
          <a:bodyPr wrap="square">
            <a:spAutoFit/>
          </a:bodyPr>
          <a:lstStyle/>
          <a:p>
            <a:r>
              <a:rPr lang="en-US" sz="1400" b="1" dirty="0">
                <a:effectLst/>
                <a:latin typeface="Arial" panose="020B0604020202020204" pitchFamily="34" charset="0"/>
                <a:ea typeface="Calibri" panose="020F0502020204030204" pitchFamily="34" charset="0"/>
              </a:rPr>
              <a:t>Figure 3.</a:t>
            </a:r>
            <a:r>
              <a:rPr lang="en-US" sz="1400" dirty="0">
                <a:effectLst/>
                <a:latin typeface="Arial" panose="020B0604020202020204" pitchFamily="34" charset="0"/>
                <a:ea typeface="Calibri" panose="020F0502020204030204" pitchFamily="34" charset="0"/>
              </a:rPr>
              <a:t> Correlation between December rainfall and ONI-ASO (left), </a:t>
            </a:r>
            <a:r>
              <a:rPr lang="en-US" sz="1400" dirty="0">
                <a:latin typeface="Arial" panose="020B0604020202020204" pitchFamily="34" charset="0"/>
                <a:ea typeface="Calibri" panose="020F0502020204030204" pitchFamily="34" charset="0"/>
              </a:rPr>
              <a:t>ONI-SON</a:t>
            </a:r>
            <a:r>
              <a:rPr lang="en-US" sz="1400" dirty="0">
                <a:effectLst/>
                <a:latin typeface="Arial" panose="020B0604020202020204" pitchFamily="34" charset="0"/>
                <a:ea typeface="Calibri" panose="020F0502020204030204" pitchFamily="34" charset="0"/>
              </a:rPr>
              <a:t> (center) and </a:t>
            </a:r>
            <a:r>
              <a:rPr lang="en-US" sz="1400" dirty="0">
                <a:latin typeface="Arial" panose="020B0604020202020204" pitchFamily="34" charset="0"/>
                <a:ea typeface="Calibri" panose="020F0502020204030204" pitchFamily="34" charset="0"/>
              </a:rPr>
              <a:t>ONI-OND</a:t>
            </a:r>
            <a:r>
              <a:rPr lang="en-US" sz="1400" dirty="0">
                <a:effectLst/>
                <a:latin typeface="Arial" panose="020B0604020202020204" pitchFamily="34" charset="0"/>
                <a:ea typeface="Calibri" panose="020F0502020204030204" pitchFamily="34" charset="0"/>
              </a:rPr>
              <a:t> (right) </a:t>
            </a:r>
            <a:endParaRPr lang="en-US" sz="1400" dirty="0"/>
          </a:p>
        </p:txBody>
      </p:sp>
    </p:spTree>
    <p:extLst>
      <p:ext uri="{BB962C8B-B14F-4D97-AF65-F5344CB8AC3E}">
        <p14:creationId xmlns:p14="http://schemas.microsoft.com/office/powerpoint/2010/main" val="21534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893DF1-51A1-4657-BF7D-85167093BEFE}"/>
              </a:ext>
            </a:extLst>
          </p:cNvPr>
          <p:cNvSpPr txBox="1">
            <a:spLocks/>
          </p:cNvSpPr>
          <p:nvPr/>
        </p:nvSpPr>
        <p:spPr>
          <a:xfrm>
            <a:off x="0" y="0"/>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3200" b="1" i="0" u="none" strike="noStrike" kern="1200" cap="none" spc="400" normalizeH="0" baseline="0" noProof="0" dirty="0">
                <a:ln>
                  <a:noFill/>
                </a:ln>
                <a:solidFill>
                  <a:prstClr val="white"/>
                </a:solidFill>
                <a:effectLst/>
                <a:uLnTx/>
                <a:uFillTx/>
                <a:latin typeface="Arial"/>
                <a:ea typeface="+mn-ea"/>
                <a:cs typeface="+mn-cs"/>
              </a:rPr>
              <a:t>RESULTS</a:t>
            </a:r>
          </a:p>
        </p:txBody>
      </p:sp>
      <p:sp>
        <p:nvSpPr>
          <p:cNvPr id="13" name="CuadroTexto 12">
            <a:extLst>
              <a:ext uri="{FF2B5EF4-FFF2-40B4-BE49-F238E27FC236}">
                <a16:creationId xmlns:a16="http://schemas.microsoft.com/office/drawing/2014/main" id="{1BD7C25A-32B7-4CC3-9F33-17EAB519775B}"/>
              </a:ext>
            </a:extLst>
          </p:cNvPr>
          <p:cNvSpPr txBox="1"/>
          <p:nvPr/>
        </p:nvSpPr>
        <p:spPr>
          <a:xfrm>
            <a:off x="191979" y="876679"/>
            <a:ext cx="11863897" cy="2085699"/>
          </a:xfrm>
          <a:prstGeom prst="rect">
            <a:avLst/>
          </a:prstGeom>
          <a:noFill/>
        </p:spPr>
        <p:txBody>
          <a:bodyPr wrap="square">
            <a:spAutoFit/>
          </a:bodyPr>
          <a:lstStyle/>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teleconnection analysis shows an inverse relationship between DMI of October and November and December rainfall. The significant signal is located in the southern of the study area and to the north close to the coast (Figure </a:t>
            </a:r>
            <a:r>
              <a:rPr lang="en-US" dirty="0">
                <a:latin typeface="Arial" panose="020B0604020202020204" pitchFamily="34" charset="0"/>
                <a:ea typeface="Calibri" panose="020F0502020204030204" pitchFamily="34" charset="0"/>
                <a:cs typeface="Times New Roman" panose="02020603050405020304" pitchFamily="18" charset="0"/>
              </a:rPr>
              <a:t>2</a:t>
            </a:r>
            <a:r>
              <a:rPr lang="en-US" sz="1800" dirty="0">
                <a:effectLst/>
                <a:latin typeface="Arial" panose="020B0604020202020204" pitchFamily="34" charset="0"/>
                <a:ea typeface="Calibri" panose="020F0502020204030204" pitchFamily="34" charset="0"/>
                <a:cs typeface="Times New Roman" panose="02020603050405020304" pitchFamily="18" charset="0"/>
              </a:rPr>
              <a:t>). The correlation associated with the ONI is also present in the region mainly in SON in the southern (Figure 3, center). </a:t>
            </a:r>
          </a:p>
          <a:p>
            <a:pPr algn="just">
              <a:lnSpc>
                <a:spcPct val="115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Limón station shows changes in the correlations between both periods, being higher for the most recent period in both indices.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757555DA-0108-49AA-9589-FD5A7E480C71}"/>
              </a:ext>
            </a:extLst>
          </p:cNvPr>
          <p:cNvSpPr txBox="1">
            <a:spLocks/>
          </p:cNvSpPr>
          <p:nvPr/>
        </p:nvSpPr>
        <p:spPr>
          <a:xfrm>
            <a:off x="0" y="3570303"/>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3200" b="1" spc="400" dirty="0">
                <a:solidFill>
                  <a:prstClr val="white"/>
                </a:solidFill>
                <a:latin typeface="Arial"/>
              </a:rPr>
              <a:t>CONCLUSIONS</a:t>
            </a:r>
            <a:endParaRPr kumimoji="0" lang="es-CR" sz="3200" b="1" i="0" u="none" strike="noStrike" kern="1200" cap="none" spc="400" normalizeH="0" baseline="0" noProof="0" dirty="0">
              <a:ln>
                <a:noFill/>
              </a:ln>
              <a:solidFill>
                <a:prstClr val="white"/>
              </a:solidFill>
              <a:effectLst/>
              <a:uLnTx/>
              <a:uFillTx/>
              <a:latin typeface="Arial"/>
              <a:ea typeface="+mn-ea"/>
              <a:cs typeface="+mn-cs"/>
            </a:endParaRPr>
          </a:p>
        </p:txBody>
      </p:sp>
      <p:sp>
        <p:nvSpPr>
          <p:cNvPr id="15" name="CuadroTexto 14">
            <a:extLst>
              <a:ext uri="{FF2B5EF4-FFF2-40B4-BE49-F238E27FC236}">
                <a16:creationId xmlns:a16="http://schemas.microsoft.com/office/drawing/2014/main" id="{C281821D-CEFB-4306-A452-0FB952199384}"/>
              </a:ext>
            </a:extLst>
          </p:cNvPr>
          <p:cNvSpPr txBox="1"/>
          <p:nvPr/>
        </p:nvSpPr>
        <p:spPr>
          <a:xfrm>
            <a:off x="0" y="4446982"/>
            <a:ext cx="12055876" cy="2254528"/>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correlations with the ONI show greater significance than with the DMI, being these significant towards the interior, that is, further from the coast and close to mountainous areas. In general, the signal with a negative sign is preserved for both indices in the 2 analysis periods. The Limón station shows higher correlations for the most recent period, which shows a change in variability over time, this change being more evident with the DMI than with the ONI.</a:t>
            </a:r>
          </a:p>
          <a:p>
            <a:pPr marL="285750" indent="-285750" algn="just">
              <a:lnSpc>
                <a:spcPct val="107000"/>
              </a:lnSpc>
              <a:spcAft>
                <a:spcPts val="800"/>
              </a:spcAft>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The </a:t>
            </a:r>
            <a:r>
              <a:rPr lang="en-US" sz="1800" dirty="0">
                <a:effectLst/>
                <a:latin typeface="Arial" panose="020B0604020202020204" pitchFamily="34" charset="0"/>
                <a:ea typeface="Calibri" panose="020F0502020204030204" pitchFamily="34" charset="0"/>
                <a:cs typeface="Times New Roman" panose="02020603050405020304" pitchFamily="18" charset="0"/>
              </a:rPr>
              <a:t>results indicate a potentially relationship between IOD and rainfall in Caribbean region of Costa Rica, which will contribute to improve its predictability in the study region.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659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F028820-F991-4D71-B73F-FE90FFEA35FD}"/>
              </a:ext>
            </a:extLst>
          </p:cNvPr>
          <p:cNvSpPr txBox="1"/>
          <p:nvPr/>
        </p:nvSpPr>
        <p:spPr>
          <a:xfrm>
            <a:off x="226243" y="869030"/>
            <a:ext cx="11739514" cy="5140766"/>
          </a:xfrm>
          <a:prstGeom prst="rect">
            <a:avLst/>
          </a:prstGeom>
          <a:noFill/>
        </p:spPr>
        <p:txBody>
          <a:bodyPr wrap="square">
            <a:spAutoFit/>
          </a:bodyPr>
          <a:lstStyle/>
          <a:p>
            <a:pPr marL="144145" indent="-144145" algn="just"/>
            <a:endParaRPr lang="es-CR" sz="1600" dirty="0">
              <a:ea typeface="Times New Roman" panose="02020603050405020304" pitchFamily="18" charset="0"/>
            </a:endParaRPr>
          </a:p>
          <a:p>
            <a:pPr marL="144145" indent="-144145" algn="just"/>
            <a:r>
              <a:rPr lang="es-CR" sz="1600" dirty="0">
                <a:effectLst/>
                <a:ea typeface="Times New Roman" panose="02020603050405020304" pitchFamily="18" charset="0"/>
              </a:rPr>
              <a:t>Bouroncle, C; Imbach, P; Läderach, P; Rodríguez, B; Medellín, C; Fung, E; Martínez-Rodríguez, M.R; Donatti, C.I. 2015. La agricultura de Costa Rica y el cambio climático: ¿Dónde están las prioridades para la adaptación? </a:t>
            </a:r>
            <a:r>
              <a:rPr lang="en-US" sz="1600" dirty="0">
                <a:effectLst/>
                <a:ea typeface="Times New Roman" panose="02020603050405020304" pitchFamily="18" charset="0"/>
              </a:rPr>
              <a:t>CGIAR Research Program on Climate Change, Agriculture and Food Security (CCAFS). </a:t>
            </a:r>
            <a:r>
              <a:rPr lang="es-CR" sz="1600" dirty="0">
                <a:effectLst/>
                <a:ea typeface="Times New Roman" panose="02020603050405020304" pitchFamily="18" charset="0"/>
              </a:rPr>
              <a:t>Copenhague, Dinamarca. </a:t>
            </a:r>
          </a:p>
          <a:p>
            <a:pPr marL="144145" indent="-144145" algn="just"/>
            <a:endParaRPr lang="es-CR" sz="1600" dirty="0"/>
          </a:p>
          <a:p>
            <a:pPr marL="144145" indent="-144145" algn="just">
              <a:lnSpc>
                <a:spcPct val="107000"/>
              </a:lnSpc>
              <a:spcAft>
                <a:spcPts val="800"/>
              </a:spcAft>
            </a:pPr>
            <a:r>
              <a:rPr lang="es-CR" sz="1600" dirty="0"/>
              <a:t>CPC-NOAA. 2021. </a:t>
            </a:r>
            <a:r>
              <a:rPr lang="es-CR" sz="1600" dirty="0" err="1"/>
              <a:t>Historical</a:t>
            </a:r>
            <a:r>
              <a:rPr lang="es-CR" sz="1600" dirty="0"/>
              <a:t> El Nino / La Nina </a:t>
            </a:r>
            <a:r>
              <a:rPr lang="es-CR" sz="1600" dirty="0" err="1"/>
              <a:t>episodes</a:t>
            </a:r>
            <a:r>
              <a:rPr lang="es-CR" sz="1600" dirty="0"/>
              <a:t>. Disponible: </a:t>
            </a:r>
            <a:r>
              <a:rPr lang="es-CR" sz="1600" dirty="0">
                <a:hlinkClick r:id="rId2">
                  <a:extLst>
                    <a:ext uri="{A12FA001-AC4F-418D-AE19-62706E023703}">
                      <ahyp:hlinkClr xmlns:ahyp="http://schemas.microsoft.com/office/drawing/2018/hyperlinkcolor" val="tx"/>
                    </a:ext>
                  </a:extLst>
                </a:hlinkClick>
              </a:rPr>
              <a:t>https://origin.cpc.ncep.noaa.gov/products/analysis_monitoring/ensostuff/ONI_v5.php</a:t>
            </a:r>
            <a:endParaRPr lang="es-CR" sz="1600" dirty="0"/>
          </a:p>
          <a:p>
            <a:pPr marL="144145" indent="-144145" algn="just">
              <a:lnSpc>
                <a:spcPct val="107000"/>
              </a:lnSpc>
              <a:spcAft>
                <a:spcPts val="800"/>
              </a:spcAft>
            </a:pPr>
            <a:endParaRPr lang="en-US" sz="1600" dirty="0"/>
          </a:p>
          <a:p>
            <a:pPr marL="144145" indent="-144145" algn="just">
              <a:lnSpc>
                <a:spcPct val="107000"/>
              </a:lnSpc>
              <a:spcAft>
                <a:spcPts val="800"/>
              </a:spcAft>
            </a:pPr>
            <a:r>
              <a:rPr lang="en-US" sz="1600" dirty="0"/>
              <a:t>Giorgi F (2006) Climate change hotspots. </a:t>
            </a:r>
            <a:r>
              <a:rPr lang="en-US" sz="1600" dirty="0" err="1"/>
              <a:t>Geophys</a:t>
            </a:r>
            <a:r>
              <a:rPr lang="en-US" sz="1600" dirty="0"/>
              <a:t> Res Lett 33:1–4. doi:10.1029/2006GL025734</a:t>
            </a:r>
          </a:p>
          <a:p>
            <a:pPr marL="144145" indent="-144145" algn="just">
              <a:lnSpc>
                <a:spcPct val="107000"/>
              </a:lnSpc>
              <a:spcAft>
                <a:spcPts val="800"/>
              </a:spcAft>
            </a:pPr>
            <a:endParaRPr lang="en-US" sz="1600" dirty="0"/>
          </a:p>
          <a:p>
            <a:pPr marL="144145" indent="-144145" algn="just">
              <a:lnSpc>
                <a:spcPct val="107000"/>
              </a:lnSpc>
              <a:spcAft>
                <a:spcPts val="800"/>
              </a:spcAft>
            </a:pPr>
            <a:r>
              <a:rPr lang="en-US" sz="1600" dirty="0"/>
              <a:t>PSL-NOAA. 2021. Dipole Mode Index. Time-series. </a:t>
            </a:r>
            <a:r>
              <a:rPr lang="es-CR" sz="1600" dirty="0"/>
              <a:t>Disponible en: </a:t>
            </a:r>
            <a:r>
              <a:rPr lang="es-CR" sz="1600" dirty="0">
                <a:hlinkClick r:id="rId3">
                  <a:extLst>
                    <a:ext uri="{A12FA001-AC4F-418D-AE19-62706E023703}">
                      <ahyp:hlinkClr xmlns:ahyp="http://schemas.microsoft.com/office/drawing/2018/hyperlinkcolor" val="tx"/>
                    </a:ext>
                  </a:extLst>
                </a:hlinkClick>
              </a:rPr>
              <a:t>https://psl.noaa.gov/gcos_wgsp/Timeseries/DMI/</a:t>
            </a:r>
            <a:r>
              <a:rPr lang="es-CR" sz="1600" dirty="0"/>
              <a:t> </a:t>
            </a:r>
            <a:endParaRPr lang="en-US" sz="1600" dirty="0"/>
          </a:p>
          <a:p>
            <a:pPr marL="144145" indent="-144145" algn="just"/>
            <a:endParaRPr lang="es-CR" sz="1600" dirty="0">
              <a:ea typeface="Times New Roman" panose="02020603050405020304" pitchFamily="18" charset="0"/>
            </a:endParaRPr>
          </a:p>
          <a:p>
            <a:pPr marL="144145" indent="-144145" algn="just"/>
            <a:r>
              <a:rPr lang="es-CR" sz="1600" dirty="0" err="1">
                <a:effectLst/>
                <a:ea typeface="Times New Roman" panose="02020603050405020304" pitchFamily="18" charset="0"/>
              </a:rPr>
              <a:t>Saji</a:t>
            </a:r>
            <a:r>
              <a:rPr lang="es-CR" sz="1600" dirty="0">
                <a:ea typeface="Times New Roman" panose="02020603050405020304" pitchFamily="18" charset="0"/>
              </a:rPr>
              <a:t>, N. J., </a:t>
            </a:r>
            <a:r>
              <a:rPr lang="es-CR" sz="1600" dirty="0" err="1">
                <a:ea typeface="Times New Roman" panose="02020603050405020304" pitchFamily="18" charset="0"/>
              </a:rPr>
              <a:t>Goswami</a:t>
            </a:r>
            <a:r>
              <a:rPr lang="es-CR" sz="1600" dirty="0">
                <a:ea typeface="Times New Roman" panose="02020603050405020304" pitchFamily="18" charset="0"/>
              </a:rPr>
              <a:t>, B. N., </a:t>
            </a:r>
            <a:r>
              <a:rPr lang="es-CR" sz="1600" dirty="0" err="1">
                <a:ea typeface="Times New Roman" panose="02020603050405020304" pitchFamily="18" charset="0"/>
              </a:rPr>
              <a:t>Vinayachandran</a:t>
            </a:r>
            <a:r>
              <a:rPr lang="es-CR" sz="1600" dirty="0">
                <a:ea typeface="Times New Roman" panose="02020603050405020304" pitchFamily="18" charset="0"/>
              </a:rPr>
              <a:t>, P. N., Yamagata, T. 1999. A </a:t>
            </a:r>
            <a:r>
              <a:rPr lang="es-CR" sz="1600" dirty="0" err="1">
                <a:ea typeface="Times New Roman" panose="02020603050405020304" pitchFamily="18" charset="0"/>
              </a:rPr>
              <a:t>dipole</a:t>
            </a:r>
            <a:r>
              <a:rPr lang="es-CR" sz="1600" dirty="0">
                <a:ea typeface="Times New Roman" panose="02020603050405020304" pitchFamily="18" charset="0"/>
              </a:rPr>
              <a:t> </a:t>
            </a:r>
            <a:r>
              <a:rPr lang="es-CR" sz="1600" dirty="0" err="1">
                <a:ea typeface="Times New Roman" panose="02020603050405020304" pitchFamily="18" charset="0"/>
              </a:rPr>
              <a:t>mode</a:t>
            </a:r>
            <a:r>
              <a:rPr lang="es-CR" sz="1600" dirty="0">
                <a:ea typeface="Times New Roman" panose="02020603050405020304" pitchFamily="18" charset="0"/>
              </a:rPr>
              <a:t> in </a:t>
            </a:r>
            <a:r>
              <a:rPr lang="es-CR" sz="1600" dirty="0" err="1">
                <a:ea typeface="Times New Roman" panose="02020603050405020304" pitchFamily="18" charset="0"/>
              </a:rPr>
              <a:t>the</a:t>
            </a:r>
            <a:r>
              <a:rPr lang="es-CR" sz="1600" dirty="0">
                <a:ea typeface="Times New Roman" panose="02020603050405020304" pitchFamily="18" charset="0"/>
              </a:rPr>
              <a:t> tropical Indican </a:t>
            </a:r>
            <a:r>
              <a:rPr lang="es-CR" sz="1600" dirty="0" err="1">
                <a:ea typeface="Times New Roman" panose="02020603050405020304" pitchFamily="18" charset="0"/>
              </a:rPr>
              <a:t>Ocean</a:t>
            </a:r>
            <a:r>
              <a:rPr lang="es-CR" sz="1600" dirty="0">
                <a:ea typeface="Times New Roman" panose="02020603050405020304" pitchFamily="18" charset="0"/>
              </a:rPr>
              <a:t>. </a:t>
            </a:r>
            <a:r>
              <a:rPr lang="es-CR" sz="1600" dirty="0" err="1">
                <a:ea typeface="Times New Roman" panose="02020603050405020304" pitchFamily="18" charset="0"/>
              </a:rPr>
              <a:t>Nature</a:t>
            </a:r>
            <a:r>
              <a:rPr lang="es-CR" sz="1600" dirty="0">
                <a:ea typeface="Times New Roman" panose="02020603050405020304" pitchFamily="18" charset="0"/>
              </a:rPr>
              <a:t> (401), 360-363. </a:t>
            </a:r>
          </a:p>
          <a:p>
            <a:pPr marL="144145" indent="-144145" algn="just"/>
            <a:endParaRPr lang="es-CR" sz="1600" dirty="0">
              <a:effectLst/>
              <a:ea typeface="Times New Roman" panose="02020603050405020304" pitchFamily="18" charset="0"/>
            </a:endParaRPr>
          </a:p>
          <a:p>
            <a:pPr marL="144145" indent="-144145" algn="just"/>
            <a:r>
              <a:rPr lang="es-CR" sz="1600" dirty="0" err="1">
                <a:ea typeface="Times New Roman" panose="02020603050405020304" pitchFamily="18" charset="0"/>
              </a:rPr>
              <a:t>Saji</a:t>
            </a:r>
            <a:r>
              <a:rPr lang="es-CR" sz="1600" dirty="0">
                <a:ea typeface="Times New Roman" panose="02020603050405020304" pitchFamily="18" charset="0"/>
              </a:rPr>
              <a:t>, N. J. </a:t>
            </a:r>
            <a:r>
              <a:rPr lang="en-US" sz="1600" dirty="0">
                <a:ea typeface="Times New Roman" panose="02020603050405020304" pitchFamily="18" charset="0"/>
              </a:rPr>
              <a:t>&amp; Yamagata, T. 2003. Possible impacts of Indian Ocean Dipole mode events on global climate. Climate Research, 25, 151-169. </a:t>
            </a:r>
            <a:endParaRPr lang="es-CR" sz="1600" dirty="0">
              <a:effectLst/>
              <a:ea typeface="Times New Roman" panose="02020603050405020304" pitchFamily="18" charset="0"/>
            </a:endParaRPr>
          </a:p>
          <a:p>
            <a:pPr marL="144145" indent="-144145" algn="just"/>
            <a:endParaRPr lang="en-US" sz="1600" dirty="0">
              <a:effectLst/>
              <a:ea typeface="Times New Roman" panose="02020603050405020304" pitchFamily="18" charset="0"/>
            </a:endParaRPr>
          </a:p>
        </p:txBody>
      </p:sp>
      <p:sp>
        <p:nvSpPr>
          <p:cNvPr id="4" name="Title 1">
            <a:extLst>
              <a:ext uri="{FF2B5EF4-FFF2-40B4-BE49-F238E27FC236}">
                <a16:creationId xmlns:a16="http://schemas.microsoft.com/office/drawing/2014/main" id="{6B18AAA4-C186-4A51-AC7D-120B5E1656C4}"/>
              </a:ext>
            </a:extLst>
          </p:cNvPr>
          <p:cNvSpPr txBox="1">
            <a:spLocks/>
          </p:cNvSpPr>
          <p:nvPr/>
        </p:nvSpPr>
        <p:spPr>
          <a:xfrm>
            <a:off x="0" y="0"/>
            <a:ext cx="12192000" cy="692696"/>
          </a:xfrm>
          <a:prstGeom prst="rect">
            <a:avLst/>
          </a:prstGeom>
          <a:solidFill>
            <a:srgbClr val="143D8D"/>
          </a:solidFill>
          <a:ln w="381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3200" b="1" i="0" u="none" strike="noStrike" kern="1200" cap="none" spc="400" normalizeH="0" baseline="0" noProof="0" dirty="0">
                <a:ln>
                  <a:noFill/>
                </a:ln>
                <a:solidFill>
                  <a:prstClr val="white"/>
                </a:solidFill>
                <a:effectLst/>
                <a:uLnTx/>
                <a:uFillTx/>
                <a:latin typeface="Arial"/>
                <a:ea typeface="+mn-ea"/>
                <a:cs typeface="+mn-cs"/>
              </a:rPr>
              <a:t>REFERENCES</a:t>
            </a:r>
          </a:p>
        </p:txBody>
      </p:sp>
    </p:spTree>
    <p:extLst>
      <p:ext uri="{BB962C8B-B14F-4D97-AF65-F5344CB8AC3E}">
        <p14:creationId xmlns:p14="http://schemas.microsoft.com/office/powerpoint/2010/main" val="112948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999</Words>
  <Application>Microsoft Office PowerPoint</Application>
  <PresentationFormat>Panorámica</PresentationFormat>
  <Paragraphs>46</Paragraphs>
  <Slides>7</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7</vt:i4>
      </vt:variant>
    </vt:vector>
  </HeadingPairs>
  <TitlesOfParts>
    <vt:vector size="13" baseType="lpstr">
      <vt:lpstr>Arial</vt:lpstr>
      <vt:lpstr>Calibri</vt:lpstr>
      <vt:lpstr>Calibri Light</vt:lpstr>
      <vt:lpstr>Wingdings</vt:lpstr>
      <vt:lpstr>Office Theme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Orozco-Montoya</dc:creator>
  <cp:lastModifiedBy>Ricardo Orozco-Montoya</cp:lastModifiedBy>
  <cp:revision>25</cp:revision>
  <dcterms:created xsi:type="dcterms:W3CDTF">2021-03-08T15:58:35Z</dcterms:created>
  <dcterms:modified xsi:type="dcterms:W3CDTF">2021-03-09T21:15:33Z</dcterms:modified>
</cp:coreProperties>
</file>