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3" r:id="rId2"/>
    <p:sldId id="258" r:id="rId3"/>
    <p:sldId id="691" r:id="rId4"/>
    <p:sldId id="260" r:id="rId5"/>
    <p:sldId id="261" r:id="rId6"/>
    <p:sldId id="689" r:id="rId7"/>
    <p:sldId id="692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4"/>
  </p:normalViewPr>
  <p:slideViewPr>
    <p:cSldViewPr snapToGrid="0">
      <p:cViewPr varScale="1">
        <p:scale>
          <a:sx n="121" d="100"/>
          <a:sy n="121" d="100"/>
        </p:scale>
        <p:origin x="20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E3DA9-4BF1-4F23-A1FB-CA8D7CF201E2}" type="datetimeFigureOut">
              <a:rPr lang="en-IN" smtClean="0"/>
              <a:t>13/03/21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2FD296-4E75-4F94-9470-F955F1DC44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7502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3EDB4-16CA-42B6-BBDC-9986DF773210}" type="slidenum">
              <a:rPr lang="en-IN" smtClean="0"/>
              <a:pPr/>
              <a:t>1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FD296-4E75-4F94-9470-F955F1DC4461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773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FD296-4E75-4F94-9470-F955F1DC4461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3559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FD296-4E75-4F94-9470-F955F1DC4461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9614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7B280-A4D4-49F1-B9C4-B187DAA6A6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8B15CE-DE2F-458E-9ECD-85B6B1603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6D843-9545-48B0-9AD4-04C7B991D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DF7D-41C8-43D4-9B1D-3E781DC92D20}" type="datetimeFigureOut">
              <a:rPr lang="en-IN" smtClean="0"/>
              <a:t>13/03/21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07F4C-BAE3-4F4F-9F69-8022F1E2D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FDCCC-922C-4D10-B28B-A64A3A341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BE0D-D02D-4A72-9C62-43B29B3F8F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37247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90B93-150E-4D73-9EDC-CA0740B01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9233E2-2148-4055-BE6D-B8EECECB2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0906A5-8C27-4369-BA76-F69E4E904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DF7D-41C8-43D4-9B1D-3E781DC92D20}" type="datetimeFigureOut">
              <a:rPr lang="en-IN" smtClean="0"/>
              <a:t>13/03/21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837E7-74A5-434B-93B4-14805AE8F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B5A87-F320-4476-95BE-A9DF06F58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BE0D-D02D-4A72-9C62-43B29B3F8F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27345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F71986-1596-40D6-BF9B-1DD5889426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8B5D19-2CDA-4B61-97B6-8B77102067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B503B-56B1-4750-BC41-3108E4CCF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DF7D-41C8-43D4-9B1D-3E781DC92D20}" type="datetimeFigureOut">
              <a:rPr lang="en-IN" smtClean="0"/>
              <a:t>13/03/21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B934A-99A1-4B9F-BA75-99A2108EF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B079A-A1F2-44CD-99E1-C49CA4916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BE0D-D02D-4A72-9C62-43B29B3F8F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6870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93883-8E3A-4101-9209-FD407F7ED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73429-A613-4212-955E-5598C85BA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96C3E-310B-47F5-882C-F66DC59AA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DF7D-41C8-43D4-9B1D-3E781DC92D20}" type="datetimeFigureOut">
              <a:rPr lang="en-IN" smtClean="0"/>
              <a:t>13/03/21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70FEA-614A-4026-8F4D-1629D4DC1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BB8F2-D204-42F7-B199-8F30913D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BE0D-D02D-4A72-9C62-43B29B3F8F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6286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FAA3C-18B5-4E9A-AD8A-76221F21D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F6E996-7CB5-4FE7-8FC0-A8DAC8C8F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6AFEE-FEAD-48EF-8931-B303E42E7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DF7D-41C8-43D4-9B1D-3E781DC92D20}" type="datetimeFigureOut">
              <a:rPr lang="en-IN" smtClean="0"/>
              <a:t>13/03/21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1BF7A-C147-4CD6-95AD-BD9182E43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823D87-5AE1-46E1-9A33-8898E2593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BE0D-D02D-4A72-9C62-43B29B3F8F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43978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68BEB-B9C3-4884-9FBA-28B8333AF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4DE49-7716-4CDD-AB71-F51375F31E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4A9BB6-0FA5-4CBE-89C9-1102880C2E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E14750-FF49-41FF-9A9D-258B2F3A9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DF7D-41C8-43D4-9B1D-3E781DC92D20}" type="datetimeFigureOut">
              <a:rPr lang="en-IN" smtClean="0"/>
              <a:t>13/03/21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C5C4AD-9833-4EB3-82BC-58F76DFA7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5DA710-E9B1-4305-B180-791C9CD75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BE0D-D02D-4A72-9C62-43B29B3F8F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6140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9FDAF-14FA-4F4C-A128-0538B1543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C7D99D-C7BD-42B4-9DEC-80BA98CBB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24E50-F280-4A00-96F2-3F10F829D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931A3F-5478-43D5-9A4D-15FC238C53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8D6E4E-7A45-4383-8FBF-D773197094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78E677-BA2E-4BA6-8018-CB67519DD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DF7D-41C8-43D4-9B1D-3E781DC92D20}" type="datetimeFigureOut">
              <a:rPr lang="en-IN" smtClean="0"/>
              <a:t>13/03/21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8E94F3-1B62-451F-9F0A-1E38D38AA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7E5F2A-F0B0-4583-9FA5-1DD68AAF2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BE0D-D02D-4A72-9C62-43B29B3F8F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7355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D0876-2763-4770-9995-3F8FCE4EC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43E527-97F4-48A3-90BF-16CBD2B91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DF7D-41C8-43D4-9B1D-3E781DC92D20}" type="datetimeFigureOut">
              <a:rPr lang="en-IN" smtClean="0"/>
              <a:t>13/03/21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88EFCB-0781-49A1-8154-352F384AD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39AEA4-F2E4-411F-A661-082EDA51E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BE0D-D02D-4A72-9C62-43B29B3F8F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7908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3FE507-C81E-4637-9153-0637E8E0D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DF7D-41C8-43D4-9B1D-3E781DC92D20}" type="datetimeFigureOut">
              <a:rPr lang="en-IN" smtClean="0"/>
              <a:t>13/03/21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964A0A-6A5D-430E-BA55-660D9668B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9C2D86-FE84-4B7A-8E1E-E7B777261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BE0D-D02D-4A72-9C62-43B29B3F8F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94671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93722-916C-4108-863D-BA7940FAD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21618-588D-4762-BE58-4667A696A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12F624-0218-4909-B1A4-1F77A1676B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00828-FF9D-4675-AEB8-A3123DFDA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DF7D-41C8-43D4-9B1D-3E781DC92D20}" type="datetimeFigureOut">
              <a:rPr lang="en-IN" smtClean="0"/>
              <a:t>13/03/21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0EF9CF-785F-4794-87F8-E89BDE9DB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F2A901-A9EA-484F-BE01-334E6AE37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BE0D-D02D-4A72-9C62-43B29B3F8F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27080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EA8BB-9937-4A00-BBD7-872B89C82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CE7AAB-B297-4746-B081-D66434F576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8E5B07-0DA9-4FED-9935-9E6A05C2D6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04C80C-E8F7-4DAD-A007-F2B26F670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DF7D-41C8-43D4-9B1D-3E781DC92D20}" type="datetimeFigureOut">
              <a:rPr lang="en-IN" smtClean="0"/>
              <a:t>13/03/21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58C487-BA11-485A-93D4-461371E57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D4B750-FD2A-4865-88B7-47E1497C8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BE0D-D02D-4A72-9C62-43B29B3F8F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36663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CB0053-D251-4428-9F79-43C10C0AB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03D1B7-9315-4F9C-946C-746EA677A7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207FF8-B262-46B1-9B00-C0A004FFDE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6DF7D-41C8-43D4-9B1D-3E781DC92D20}" type="datetimeFigureOut">
              <a:rPr lang="en-IN" smtClean="0"/>
              <a:t>13/03/21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97A53-804A-40B9-8F79-CC98787040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5C12A-0D1E-42E8-9615-51EC3DD5B9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4BE0D-D02D-4A72-9C62-43B29B3F8F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11991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D713E0F-0A17-4C10-8B12-FE00C578550D}"/>
              </a:ext>
            </a:extLst>
          </p:cNvPr>
          <p:cNvGrpSpPr/>
          <p:nvPr/>
        </p:nvGrpSpPr>
        <p:grpSpPr>
          <a:xfrm>
            <a:off x="186813" y="164348"/>
            <a:ext cx="11818373" cy="6555641"/>
            <a:chOff x="39088" y="193845"/>
            <a:chExt cx="12113341" cy="6555641"/>
          </a:xfrm>
        </p:grpSpPr>
        <p:sp>
          <p:nvSpPr>
            <p:cNvPr id="2" name="TextBox 1"/>
            <p:cNvSpPr txBox="1"/>
            <p:nvPr/>
          </p:nvSpPr>
          <p:spPr>
            <a:xfrm>
              <a:off x="39088" y="193845"/>
              <a:ext cx="12113341" cy="6555641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2800" b="1" dirty="0">
                <a:solidFill>
                  <a:srgbClr val="FF0000"/>
                </a:solidFill>
                <a:cs typeface="Arial" panose="020B0604020202020204" pitchFamily="34" charset="0"/>
              </a:endParaRPr>
            </a:p>
            <a:p>
              <a:pPr algn="ctr"/>
              <a:r>
                <a:rPr lang="en-US" sz="4000" b="1" dirty="0">
                  <a:solidFill>
                    <a:schemeClr val="accent5">
                      <a:lumMod val="75000"/>
                    </a:schemeClr>
                  </a:solidFill>
                  <a:cs typeface="Arial" panose="020B0604020202020204" pitchFamily="34" charset="0"/>
                </a:rPr>
                <a:t>The subsurface temperature variability </a:t>
              </a:r>
            </a:p>
            <a:p>
              <a:pPr algn="ctr"/>
              <a:r>
                <a:rPr lang="en-US" sz="4000" b="1" dirty="0">
                  <a:solidFill>
                    <a:schemeClr val="accent5">
                      <a:lumMod val="75000"/>
                    </a:schemeClr>
                  </a:solidFill>
                  <a:cs typeface="Arial" panose="020B0604020202020204" pitchFamily="34" charset="0"/>
                </a:rPr>
                <a:t>in the Tropical Indian Ocean</a:t>
              </a:r>
              <a:endParaRPr lang="en-IN" sz="4000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endParaRPr>
            </a:p>
            <a:p>
              <a:pPr algn="ctr"/>
              <a:endParaRPr lang="en-IN" sz="3200" b="1" dirty="0">
                <a:solidFill>
                  <a:srgbClr val="122CAE"/>
                </a:solidFill>
                <a:cs typeface="Arial" panose="020B0604020202020204" pitchFamily="34" charset="0"/>
              </a:endParaRPr>
            </a:p>
            <a:p>
              <a:pPr algn="ctr"/>
              <a:endParaRPr lang="en-IN" sz="3200" b="1" dirty="0">
                <a:solidFill>
                  <a:srgbClr val="122CAE"/>
                </a:solidFill>
                <a:cs typeface="Arial" panose="020B0604020202020204" pitchFamily="34" charset="0"/>
              </a:endParaRPr>
            </a:p>
            <a:p>
              <a:pPr algn="ctr"/>
              <a:r>
                <a:rPr lang="en-US" altLang="en-US" sz="2400" dirty="0">
                  <a:solidFill>
                    <a:schemeClr val="tx1"/>
                  </a:solidFill>
                  <a:cs typeface="Arial" panose="020B0604020202020204" pitchFamily="34" charset="0"/>
                </a:rPr>
                <a:t>Rashmi Kakatkar, C. Gnanaseelan and J. S. Chowdary</a:t>
              </a:r>
            </a:p>
            <a:p>
              <a:pPr algn="ctr"/>
              <a:r>
                <a:rPr lang="en-US" altLang="en-US" sz="2400" dirty="0">
                  <a:solidFill>
                    <a:schemeClr val="tx1"/>
                  </a:solidFill>
                  <a:cs typeface="Arial" panose="020B0604020202020204" pitchFamily="34" charset="0"/>
                </a:rPr>
                <a:t>Indian Institute of Tropical Meteorology, Pune</a:t>
              </a:r>
            </a:p>
            <a:p>
              <a:pPr algn="ctr"/>
              <a:endParaRPr lang="en-IN" sz="2800" b="1" dirty="0">
                <a:solidFill>
                  <a:srgbClr val="C00000"/>
                </a:solidFill>
                <a:cs typeface="Arial" panose="020B0604020202020204" pitchFamily="34" charset="0"/>
              </a:endParaRPr>
            </a:p>
            <a:p>
              <a:pPr algn="ctr"/>
              <a:endParaRPr lang="en-IN" sz="2800" b="1" dirty="0">
                <a:solidFill>
                  <a:srgbClr val="C00000"/>
                </a:solidFill>
                <a:cs typeface="Arial" panose="020B0604020202020204" pitchFamily="34" charset="0"/>
              </a:endParaRPr>
            </a:p>
            <a:p>
              <a:pPr algn="ctr"/>
              <a:r>
                <a:rPr lang="en-IN" sz="2800" dirty="0">
                  <a:solidFill>
                    <a:schemeClr val="tx1"/>
                  </a:solidFill>
                  <a:cs typeface="Arial" panose="020B0604020202020204" pitchFamily="34" charset="0"/>
                </a:rPr>
                <a:t>Presented by:</a:t>
              </a:r>
            </a:p>
            <a:p>
              <a:pPr algn="ctr"/>
              <a:r>
                <a:rPr lang="en-IN" sz="2800" b="1" dirty="0">
                  <a:solidFill>
                    <a:schemeClr val="accent5">
                      <a:lumMod val="75000"/>
                    </a:schemeClr>
                  </a:solidFill>
                  <a:cs typeface="Arial" panose="020B0604020202020204" pitchFamily="34" charset="0"/>
                </a:rPr>
                <a:t>Rashmi Kakatkar</a:t>
              </a:r>
              <a:endParaRPr lang="en-IN" sz="3200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endParaRPr>
            </a:p>
            <a:p>
              <a:pPr algn="ctr"/>
              <a:endParaRPr lang="en-IN" sz="2800" b="1" dirty="0">
                <a:solidFill>
                  <a:srgbClr val="C00000"/>
                </a:solidFill>
                <a:cs typeface="Arial" panose="020B0604020202020204" pitchFamily="34" charset="0"/>
              </a:endParaRPr>
            </a:p>
            <a:p>
              <a:pPr algn="ctr"/>
              <a:endParaRPr lang="en-IN" sz="3200" b="1" dirty="0">
                <a:solidFill>
                  <a:srgbClr val="C00000"/>
                </a:solidFill>
                <a:cs typeface="Arial" panose="020B0604020202020204" pitchFamily="34" charset="0"/>
              </a:endParaRPr>
            </a:p>
            <a:p>
              <a:pPr algn="ctr"/>
              <a:r>
                <a:rPr lang="en-IN" sz="2400" dirty="0">
                  <a:solidFill>
                    <a:schemeClr val="tx1"/>
                  </a:solidFill>
                  <a:cs typeface="Arial" panose="020B0604020202020204" pitchFamily="34" charset="0"/>
                </a:rPr>
                <a:t>ICTP workshop on “</a:t>
              </a:r>
              <a:r>
                <a:rPr lang="en-US" sz="2400" dirty="0">
                  <a:solidFill>
                    <a:schemeClr val="tx1"/>
                  </a:solidFill>
                  <a:cs typeface="Arial" panose="020B0604020202020204" pitchFamily="34" charset="0"/>
                </a:rPr>
                <a:t>Indian Ocean Variability and Teleconnections</a:t>
              </a:r>
              <a:r>
                <a:rPr lang="en-IN" sz="2400" dirty="0">
                  <a:solidFill>
                    <a:schemeClr val="tx1"/>
                  </a:solidFill>
                  <a:cs typeface="Arial" panose="020B0604020202020204" pitchFamily="34" charset="0"/>
                </a:rPr>
                <a:t>”</a:t>
              </a:r>
            </a:p>
          </p:txBody>
        </p:sp>
        <p:pic>
          <p:nvPicPr>
            <p:cNvPr id="4" name="Picture 3" descr="iitm_logo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42990" y="3628101"/>
              <a:ext cx="705536" cy="7055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0581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0E05B6C-B786-4E92-AB43-C9022721FD80}"/>
              </a:ext>
            </a:extLst>
          </p:cNvPr>
          <p:cNvSpPr txBox="1"/>
          <p:nvPr/>
        </p:nvSpPr>
        <p:spPr>
          <a:xfrm>
            <a:off x="1608083" y="65544"/>
            <a:ext cx="9070427" cy="5847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3200" b="1" dirty="0">
                <a:solidFill>
                  <a:srgbClr val="002060"/>
                </a:solidFill>
              </a:rPr>
              <a:t>Subsurface Mode (SSM) in the Tropical Indian Ocean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7A207F-D111-49A1-A462-36353EDEB325}"/>
              </a:ext>
            </a:extLst>
          </p:cNvPr>
          <p:cNvSpPr txBox="1"/>
          <p:nvPr/>
        </p:nvSpPr>
        <p:spPr>
          <a:xfrm>
            <a:off x="9912000" y="6418828"/>
            <a:ext cx="2182571" cy="369332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IN" b="1" dirty="0"/>
              <a:t>Kakatkar et al., 2020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EF833E-E6CB-448E-932B-B10E1956DD7A}"/>
              </a:ext>
            </a:extLst>
          </p:cNvPr>
          <p:cNvSpPr txBox="1"/>
          <p:nvPr/>
        </p:nvSpPr>
        <p:spPr>
          <a:xfrm>
            <a:off x="8844179" y="948770"/>
            <a:ext cx="3119546" cy="10156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IN" sz="2000" b="1" dirty="0">
                <a:solidFill>
                  <a:srgbClr val="C00000"/>
                </a:solidFill>
              </a:rPr>
              <a:t>EOF1 of detrended 100m temperature anomalies averaged over SON season</a:t>
            </a:r>
          </a:p>
        </p:txBody>
      </p:sp>
      <p:sp>
        <p:nvSpPr>
          <p:cNvPr id="2" name="Rectangle 1"/>
          <p:cNvSpPr/>
          <p:nvPr/>
        </p:nvSpPr>
        <p:spPr>
          <a:xfrm>
            <a:off x="8749547" y="2233737"/>
            <a:ext cx="3308810" cy="255454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000" b="1" dirty="0"/>
              <a:t>The interannual subsurface temperature variability in the TIO displays a dominant north-south SSM of variability, which evolves during SON due to IOD forcing and intensifies in DJF season.</a:t>
            </a:r>
            <a:endParaRPr lang="en-IN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9026303" y="5299466"/>
            <a:ext cx="2534972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122CAE"/>
                </a:solidFill>
              </a:rPr>
              <a:t>PSSM years: PC1 ≥ 1 </a:t>
            </a:r>
          </a:p>
          <a:p>
            <a:pPr algn="ctr"/>
            <a:r>
              <a:rPr lang="en-US" sz="2000" b="1" dirty="0">
                <a:solidFill>
                  <a:srgbClr val="122CAE"/>
                </a:solidFill>
              </a:rPr>
              <a:t>NSSM years: PC1 ≤ 1 </a:t>
            </a:r>
            <a:endParaRPr lang="en-IN" sz="2000" b="1" dirty="0">
              <a:solidFill>
                <a:srgbClr val="122CA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25" y="948770"/>
            <a:ext cx="8175146" cy="5839390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7865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5EAFEC9-A492-4C94-88A3-C3567228F5F2}"/>
              </a:ext>
            </a:extLst>
          </p:cNvPr>
          <p:cNvSpPr txBox="1"/>
          <p:nvPr/>
        </p:nvSpPr>
        <p:spPr>
          <a:xfrm>
            <a:off x="3109889" y="35372"/>
            <a:ext cx="6329079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solidFill>
                  <a:srgbClr val="002060"/>
                </a:solidFill>
              </a:rPr>
              <a:t>Asymmetry in PSSM and NSSM years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A01A3A-A643-48A0-9AAF-7C7908F97BCE}"/>
              </a:ext>
            </a:extLst>
          </p:cNvPr>
          <p:cNvSpPr txBox="1"/>
          <p:nvPr/>
        </p:nvSpPr>
        <p:spPr>
          <a:xfrm>
            <a:off x="1568459" y="685959"/>
            <a:ext cx="4300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Composites for PSSM and NSSM years</a:t>
            </a:r>
            <a:endParaRPr lang="en-IN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D394CF-987C-4D54-A359-EEBD91BAF496}"/>
              </a:ext>
            </a:extLst>
          </p:cNvPr>
          <p:cNvSpPr txBox="1"/>
          <p:nvPr/>
        </p:nvSpPr>
        <p:spPr>
          <a:xfrm>
            <a:off x="7229657" y="1504049"/>
            <a:ext cx="4774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Positive and Negative phases of ENSO and IOD</a:t>
            </a:r>
            <a:endParaRPr lang="en-IN" b="1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66A45F5-132E-4B1F-A49B-45F3FA128E9F}"/>
              </a:ext>
            </a:extLst>
          </p:cNvPr>
          <p:cNvGrpSpPr/>
          <p:nvPr/>
        </p:nvGrpSpPr>
        <p:grpSpPr>
          <a:xfrm>
            <a:off x="226142" y="1103117"/>
            <a:ext cx="6488547" cy="5575913"/>
            <a:chOff x="226142" y="1021639"/>
            <a:chExt cx="6488547" cy="557591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D51A815-5756-4279-838D-83D4FA75AA49}"/>
                </a:ext>
              </a:extLst>
            </p:cNvPr>
            <p:cNvGrpSpPr/>
            <p:nvPr/>
          </p:nvGrpSpPr>
          <p:grpSpPr>
            <a:xfrm>
              <a:off x="226142" y="1067423"/>
              <a:ext cx="6488547" cy="5530129"/>
              <a:chOff x="256380" y="1068340"/>
              <a:chExt cx="6488547" cy="553012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FCC9B1A8-7B1E-49A3-BCA7-DAFCB33F1B1A}"/>
                  </a:ext>
                </a:extLst>
              </p:cNvPr>
              <p:cNvPicPr/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6380" y="1068340"/>
                <a:ext cx="6488547" cy="5530129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C00000"/>
                </a:solidFill>
              </a:ln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5B840E0-B76E-4F22-A1EC-384CF7740261}"/>
                  </a:ext>
                </a:extLst>
              </p:cNvPr>
              <p:cNvSpPr txBox="1"/>
              <p:nvPr/>
            </p:nvSpPr>
            <p:spPr>
              <a:xfrm>
                <a:off x="820784" y="1423488"/>
                <a:ext cx="77791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PSSM</a:t>
                </a:r>
                <a:endParaRPr lang="en-IN" b="1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ED90861-4FFC-4382-A77B-9764261A7A27}"/>
                  </a:ext>
                </a:extLst>
              </p:cNvPr>
              <p:cNvSpPr txBox="1"/>
              <p:nvPr/>
            </p:nvSpPr>
            <p:spPr>
              <a:xfrm>
                <a:off x="838057" y="3059668"/>
                <a:ext cx="91065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NSSM</a:t>
                </a:r>
                <a:endParaRPr lang="en-IN" b="1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FB96CE9-6946-4F00-9EE1-886351418B32}"/>
                  </a:ext>
                </a:extLst>
              </p:cNvPr>
              <p:cNvSpPr txBox="1"/>
              <p:nvPr/>
            </p:nvSpPr>
            <p:spPr>
              <a:xfrm>
                <a:off x="820784" y="4644402"/>
                <a:ext cx="149076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PSSM+NSSM</a:t>
                </a:r>
                <a:endParaRPr lang="en-IN" b="1" dirty="0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057053C-66EF-422D-A958-B916A23C2444}"/>
                </a:ext>
              </a:extLst>
            </p:cNvPr>
            <p:cNvSpPr txBox="1"/>
            <p:nvPr/>
          </p:nvSpPr>
          <p:spPr>
            <a:xfrm>
              <a:off x="1611747" y="1021639"/>
              <a:ext cx="95372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SON(0)</a:t>
              </a:r>
              <a:endParaRPr lang="en-IN" b="1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8BD8354-3B72-4770-8900-AE08E5584586}"/>
                </a:ext>
              </a:extLst>
            </p:cNvPr>
            <p:cNvSpPr txBox="1"/>
            <p:nvPr/>
          </p:nvSpPr>
          <p:spPr>
            <a:xfrm>
              <a:off x="4248029" y="1021639"/>
              <a:ext cx="106433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DJF(0/1)</a:t>
              </a:r>
              <a:endParaRPr lang="en-IN" b="1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3B217E9-EE77-41FB-BCB6-420C5C256290}"/>
              </a:ext>
            </a:extLst>
          </p:cNvPr>
          <p:cNvGrpSpPr/>
          <p:nvPr/>
        </p:nvGrpSpPr>
        <p:grpSpPr>
          <a:xfrm>
            <a:off x="6843893" y="1930402"/>
            <a:ext cx="5190149" cy="3854695"/>
            <a:chOff x="6875727" y="1989057"/>
            <a:chExt cx="5090131" cy="373331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E53EE55-D638-49CA-8EC4-B5776F685A4B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9059" y="2153797"/>
              <a:ext cx="4876799" cy="356857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C00000"/>
              </a:solidFill>
            </a:ln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B6D56EA-96ED-4275-A2F0-DFA2623803D1}"/>
                </a:ext>
              </a:extLst>
            </p:cNvPr>
            <p:cNvSpPr txBox="1"/>
            <p:nvPr/>
          </p:nvSpPr>
          <p:spPr>
            <a:xfrm>
              <a:off x="7905136" y="1989057"/>
              <a:ext cx="61943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IOD</a:t>
              </a:r>
              <a:endParaRPr lang="en-IN" b="1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D695520-F2F0-4792-8E78-282F65373EFC}"/>
                </a:ext>
              </a:extLst>
            </p:cNvPr>
            <p:cNvSpPr txBox="1"/>
            <p:nvPr/>
          </p:nvSpPr>
          <p:spPr>
            <a:xfrm>
              <a:off x="9217742" y="1989057"/>
              <a:ext cx="71283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ENSO</a:t>
              </a:r>
              <a:endParaRPr lang="en-IN" b="1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D5B699D-4449-42FE-8141-82FDA0AED6C0}"/>
                </a:ext>
              </a:extLst>
            </p:cNvPr>
            <p:cNvSpPr txBox="1"/>
            <p:nvPr/>
          </p:nvSpPr>
          <p:spPr>
            <a:xfrm>
              <a:off x="10346002" y="1989057"/>
              <a:ext cx="159036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Co-occurrence</a:t>
              </a:r>
              <a:endParaRPr lang="en-IN" b="1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AB89D38-D2DF-4F2A-9178-66C9FE1C1829}"/>
                </a:ext>
              </a:extLst>
            </p:cNvPr>
            <p:cNvSpPr txBox="1"/>
            <p:nvPr/>
          </p:nvSpPr>
          <p:spPr>
            <a:xfrm rot="16200000">
              <a:off x="6583528" y="2639965"/>
              <a:ext cx="95372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SON(0)</a:t>
              </a:r>
              <a:endParaRPr lang="en-IN" b="1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4DCB46B-5C15-4ADB-9061-C2C0DF49F7DD}"/>
                </a:ext>
              </a:extLst>
            </p:cNvPr>
            <p:cNvSpPr txBox="1"/>
            <p:nvPr/>
          </p:nvSpPr>
          <p:spPr>
            <a:xfrm rot="16200000">
              <a:off x="6537221" y="3751278"/>
              <a:ext cx="106433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DJF(0/1)</a:t>
              </a:r>
              <a:endParaRPr lang="en-IN" b="1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527FFDB-6902-49FE-A6DD-AEDF5B12C492}"/>
                </a:ext>
              </a:extLst>
            </p:cNvPr>
            <p:cNvSpPr txBox="1"/>
            <p:nvPr/>
          </p:nvSpPr>
          <p:spPr>
            <a:xfrm rot="16200000">
              <a:off x="6583529" y="2639965"/>
              <a:ext cx="95372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SON(0)</a:t>
              </a:r>
              <a:endParaRPr lang="en-IN" b="1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F3EF689-2F3E-43D6-B8EB-3FDD17997036}"/>
                </a:ext>
              </a:extLst>
            </p:cNvPr>
            <p:cNvSpPr txBox="1"/>
            <p:nvPr/>
          </p:nvSpPr>
          <p:spPr>
            <a:xfrm rot="16200000">
              <a:off x="6537222" y="3751278"/>
              <a:ext cx="106433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DJF(0/1)</a:t>
              </a:r>
              <a:endParaRPr lang="en-IN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71132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3279B5-9E75-4453-AD24-765EC5F2754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134" y="2120267"/>
            <a:ext cx="5331408" cy="3130159"/>
          </a:xfrm>
          <a:prstGeom prst="rect">
            <a:avLst/>
          </a:prstGeom>
          <a:solidFill>
            <a:srgbClr val="FFFFFF"/>
          </a:solidFill>
          <a:ln w="28575">
            <a:solidFill>
              <a:srgbClr val="C000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44D048-E3D3-4722-BC87-0DECA34DA0F3}"/>
              </a:ext>
            </a:extLst>
          </p:cNvPr>
          <p:cNvSpPr txBox="1"/>
          <p:nvPr/>
        </p:nvSpPr>
        <p:spPr>
          <a:xfrm>
            <a:off x="2192599" y="32304"/>
            <a:ext cx="8347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solidFill>
                  <a:srgbClr val="122CAE"/>
                </a:solidFill>
              </a:rPr>
              <a:t>Surface wind forcing during PSSM and NSSM years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36821D-18EE-40B0-915B-2D6E2041D6E1}"/>
              </a:ext>
            </a:extLst>
          </p:cNvPr>
          <p:cNvSpPr/>
          <p:nvPr/>
        </p:nvSpPr>
        <p:spPr>
          <a:xfrm>
            <a:off x="6021991" y="6030034"/>
            <a:ext cx="5956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i="0" u="none" strike="noStrike" baseline="0" dirty="0"/>
              <a:t>Composite of surface zonal wind stress anomalies (10</a:t>
            </a:r>
            <a:r>
              <a:rPr lang="en-US" sz="1600" b="1" i="0" u="none" strike="noStrike" baseline="30000" dirty="0"/>
              <a:t>-2</a:t>
            </a:r>
            <a:r>
              <a:rPr lang="en-US" sz="1600" b="1" i="0" u="none" strike="noStrike" baseline="0" dirty="0"/>
              <a:t> N/m</a:t>
            </a:r>
            <a:r>
              <a:rPr lang="en-US" sz="1600" b="1" i="0" u="none" strike="noStrike" baseline="30000" dirty="0"/>
              <a:t>2</a:t>
            </a:r>
            <a:r>
              <a:rPr lang="en-US" sz="1600" b="1" i="0" u="none" strike="noStrike" baseline="0" dirty="0"/>
              <a:t>) for SON(0) averaged over 2°S to 2°N.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D7C0A3-19C5-4082-A7D4-F2E236A5676D}"/>
              </a:ext>
            </a:extLst>
          </p:cNvPr>
          <p:cNvSpPr/>
          <p:nvPr/>
        </p:nvSpPr>
        <p:spPr>
          <a:xfrm>
            <a:off x="79820" y="425434"/>
            <a:ext cx="59473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i="0" u="none" strike="noStrike" baseline="0" dirty="0"/>
              <a:t>surface wind stress curl anomalies (shaded, 10</a:t>
            </a:r>
            <a:r>
              <a:rPr lang="en-US" sz="1600" b="1" i="0" u="none" strike="noStrike" baseline="30000" dirty="0"/>
              <a:t>−7</a:t>
            </a:r>
            <a:r>
              <a:rPr lang="en-US" sz="1600" b="1" i="0" u="none" strike="noStrike" baseline="0" dirty="0"/>
              <a:t> N/m</a:t>
            </a:r>
            <a:r>
              <a:rPr lang="en-US" sz="1600" b="1" i="0" u="none" strike="noStrike" baseline="30000" dirty="0"/>
              <a:t>3</a:t>
            </a:r>
            <a:r>
              <a:rPr lang="en-US" sz="1600" b="1" i="0" u="none" strike="noStrike" baseline="0" dirty="0"/>
              <a:t>)</a:t>
            </a:r>
          </a:p>
          <a:p>
            <a:pPr algn="ctr"/>
            <a:r>
              <a:rPr lang="en-US" sz="1600" b="1" i="0" u="none" strike="noStrike" baseline="0" dirty="0"/>
              <a:t> wind stress anomalies (vectors, 10</a:t>
            </a:r>
            <a:r>
              <a:rPr lang="en-US" sz="1600" b="1" i="0" u="none" strike="noStrike" baseline="30000" dirty="0"/>
              <a:t>-2</a:t>
            </a:r>
            <a:r>
              <a:rPr lang="en-US" sz="1600" b="1" i="0" u="none" strike="noStrike" baseline="0" dirty="0"/>
              <a:t> N/m</a:t>
            </a:r>
            <a:r>
              <a:rPr lang="en-US" sz="1600" b="1" i="0" u="none" strike="noStrike" baseline="30000" dirty="0"/>
              <a:t>2</a:t>
            </a:r>
            <a:r>
              <a:rPr lang="en-US" sz="1600" b="1" i="0" u="none" strike="noStrike" baseline="0" dirty="0"/>
              <a:t>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CA4D5D-B119-4639-A343-A69930AAD56C}"/>
              </a:ext>
            </a:extLst>
          </p:cNvPr>
          <p:cNvSpPr/>
          <p:nvPr/>
        </p:nvSpPr>
        <p:spPr>
          <a:xfrm>
            <a:off x="7407180" y="1663919"/>
            <a:ext cx="43269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R</a:t>
            </a:r>
            <a:r>
              <a:rPr lang="en-US" sz="1600" b="1" i="0" u="none" strike="noStrike" baseline="0" dirty="0"/>
              <a:t>otational component of surface wind anomalies</a:t>
            </a:r>
            <a:endParaRPr lang="en-IN" sz="4400" b="1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A140D7D-F24D-45AA-9644-7ACB8BF2F92A}"/>
              </a:ext>
            </a:extLst>
          </p:cNvPr>
          <p:cNvGrpSpPr/>
          <p:nvPr/>
        </p:nvGrpSpPr>
        <p:grpSpPr>
          <a:xfrm>
            <a:off x="24821" y="972479"/>
            <a:ext cx="5876859" cy="5742820"/>
            <a:chOff x="24821" y="972479"/>
            <a:chExt cx="5876859" cy="574282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86F8C27-BB0C-418C-99E6-FD260FC569A8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985" y="1027604"/>
              <a:ext cx="5687695" cy="5687695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C00000"/>
              </a:solidFill>
            </a:ln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ADCDB3B-D8C3-4438-82C7-095BA24820B6}"/>
                </a:ext>
              </a:extLst>
            </p:cNvPr>
            <p:cNvSpPr txBox="1"/>
            <p:nvPr/>
          </p:nvSpPr>
          <p:spPr>
            <a:xfrm rot="16200000">
              <a:off x="-139979" y="1877049"/>
              <a:ext cx="7779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PSSM</a:t>
              </a:r>
              <a:endParaRPr lang="en-IN" b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D75C5BD-3AA6-42D3-ADAA-98F9A9E10867}"/>
                </a:ext>
              </a:extLst>
            </p:cNvPr>
            <p:cNvSpPr txBox="1"/>
            <p:nvPr/>
          </p:nvSpPr>
          <p:spPr>
            <a:xfrm rot="16200000">
              <a:off x="-245839" y="3494607"/>
              <a:ext cx="91065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NSSM</a:t>
              </a:r>
              <a:endParaRPr lang="en-IN" b="1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1A25068-0E65-45E4-99BD-D21C795D9EC5}"/>
                </a:ext>
              </a:extLst>
            </p:cNvPr>
            <p:cNvSpPr txBox="1"/>
            <p:nvPr/>
          </p:nvSpPr>
          <p:spPr>
            <a:xfrm>
              <a:off x="1438825" y="982980"/>
              <a:ext cx="95372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SON(0)</a:t>
              </a:r>
              <a:endParaRPr lang="en-IN" b="1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9DB9EEA-9892-438E-89C6-FD98E21C8691}"/>
                </a:ext>
              </a:extLst>
            </p:cNvPr>
            <p:cNvSpPr txBox="1"/>
            <p:nvPr/>
          </p:nvSpPr>
          <p:spPr>
            <a:xfrm>
              <a:off x="3662080" y="972479"/>
              <a:ext cx="106433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DJF(0/1)</a:t>
              </a:r>
              <a:endParaRPr lang="en-IN" b="1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C62C3E7-E4A5-4661-9ABC-1C447482F88C}"/>
                </a:ext>
              </a:extLst>
            </p:cNvPr>
            <p:cNvSpPr txBox="1"/>
            <p:nvPr/>
          </p:nvSpPr>
          <p:spPr>
            <a:xfrm rot="16200000">
              <a:off x="-139978" y="1877050"/>
              <a:ext cx="7779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PSSM</a:t>
              </a:r>
              <a:endParaRPr lang="en-IN" b="1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A56AF30-D0F8-4161-B456-92D838429585}"/>
                </a:ext>
              </a:extLst>
            </p:cNvPr>
            <p:cNvSpPr txBox="1"/>
            <p:nvPr/>
          </p:nvSpPr>
          <p:spPr>
            <a:xfrm rot="16200000">
              <a:off x="-236507" y="3494608"/>
              <a:ext cx="91065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NSSM</a:t>
              </a:r>
              <a:endParaRPr lang="en-IN" b="1" dirty="0"/>
            </a:p>
          </p:txBody>
        </p:sp>
      </p:grpSp>
      <p:sp>
        <p:nvSpPr>
          <p:cNvPr id="22" name="Curved Up Arrow 20">
            <a:extLst>
              <a:ext uri="{FF2B5EF4-FFF2-40B4-BE49-F238E27FC236}">
                <a16:creationId xmlns:a16="http://schemas.microsoft.com/office/drawing/2014/main" id="{D58611BC-9059-4D7B-A186-81E83750883D}"/>
              </a:ext>
            </a:extLst>
          </p:cNvPr>
          <p:cNvSpPr/>
          <p:nvPr/>
        </p:nvSpPr>
        <p:spPr>
          <a:xfrm rot="2360050" flipH="1" flipV="1">
            <a:off x="5633741" y="5424742"/>
            <a:ext cx="924518" cy="32417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32B70A-0731-41FC-8F50-D5C249EED8E5}"/>
              </a:ext>
            </a:extLst>
          </p:cNvPr>
          <p:cNvSpPr txBox="1"/>
          <p:nvPr/>
        </p:nvSpPr>
        <p:spPr>
          <a:xfrm rot="16200000">
            <a:off x="6364086" y="2757040"/>
            <a:ext cx="7779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PSSM</a:t>
            </a:r>
            <a:endParaRPr lang="en-IN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3A55E8-9CC1-443A-B19E-187401C2AA93}"/>
              </a:ext>
            </a:extLst>
          </p:cNvPr>
          <p:cNvSpPr txBox="1"/>
          <p:nvPr/>
        </p:nvSpPr>
        <p:spPr>
          <a:xfrm rot="16200000">
            <a:off x="6258226" y="4325438"/>
            <a:ext cx="9106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NSSM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2425140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36673C-259D-4EDA-90D8-123CA3735D6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30" y="787153"/>
            <a:ext cx="4644440" cy="5950600"/>
          </a:xfrm>
          <a:prstGeom prst="rect">
            <a:avLst/>
          </a:prstGeom>
          <a:solidFill>
            <a:srgbClr val="FFFFFF"/>
          </a:solidFill>
          <a:ln w="28575">
            <a:solidFill>
              <a:srgbClr val="C000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FCDD0B-35CE-41DD-AF3D-F6C685F5575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504" y="787153"/>
            <a:ext cx="4727166" cy="596621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BF2B53-92FD-4B93-89F4-66A6DBF4BA59}"/>
              </a:ext>
            </a:extLst>
          </p:cNvPr>
          <p:cNvSpPr/>
          <p:nvPr/>
        </p:nvSpPr>
        <p:spPr>
          <a:xfrm>
            <a:off x="124206" y="299219"/>
            <a:ext cx="2386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Regression coefficient </a:t>
            </a:r>
            <a:endParaRPr lang="en-IN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352E3B-6A01-4A94-959E-A693E6C4457A}"/>
              </a:ext>
            </a:extLst>
          </p:cNvPr>
          <p:cNvSpPr txBox="1"/>
          <p:nvPr/>
        </p:nvSpPr>
        <p:spPr>
          <a:xfrm>
            <a:off x="3323303" y="10197"/>
            <a:ext cx="4326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122CAE"/>
                </a:solidFill>
              </a:rPr>
              <a:t>Subsurface-surface Interaction</a:t>
            </a:r>
            <a:endParaRPr lang="en-IN" sz="2400" b="1" dirty="0">
              <a:solidFill>
                <a:srgbClr val="122CA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EE533A-1205-4401-BF41-983F8C6303FE}"/>
              </a:ext>
            </a:extLst>
          </p:cNvPr>
          <p:cNvSpPr txBox="1"/>
          <p:nvPr/>
        </p:nvSpPr>
        <p:spPr>
          <a:xfrm>
            <a:off x="2935833" y="668551"/>
            <a:ext cx="61943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SON</a:t>
            </a:r>
            <a:endParaRPr lang="en-IN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0EAD66-0CD5-42A0-8E95-4E84FF306E9E}"/>
              </a:ext>
            </a:extLst>
          </p:cNvPr>
          <p:cNvSpPr txBox="1"/>
          <p:nvPr/>
        </p:nvSpPr>
        <p:spPr>
          <a:xfrm>
            <a:off x="2889782" y="3538150"/>
            <a:ext cx="632877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DJF</a:t>
            </a:r>
            <a:endParaRPr lang="en-IN" sz="16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92EB85-F3CF-49C2-9E01-1EC46E69B4AA}"/>
              </a:ext>
            </a:extLst>
          </p:cNvPr>
          <p:cNvSpPr txBox="1"/>
          <p:nvPr/>
        </p:nvSpPr>
        <p:spPr>
          <a:xfrm>
            <a:off x="8730483" y="675058"/>
            <a:ext cx="644150" cy="37480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DJF</a:t>
            </a:r>
            <a:endParaRPr lang="en-IN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6AC485-9591-40E6-8FA1-30114D21F33C}"/>
              </a:ext>
            </a:extLst>
          </p:cNvPr>
          <p:cNvSpPr/>
          <p:nvPr/>
        </p:nvSpPr>
        <p:spPr>
          <a:xfrm>
            <a:off x="8560998" y="249262"/>
            <a:ext cx="3527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Regression coefficient (no ENSO) 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888539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ure_CMIP5_eofSON_12models.png">
            <a:extLst>
              <a:ext uri="{FF2B5EF4-FFF2-40B4-BE49-F238E27FC236}">
                <a16:creationId xmlns:a16="http://schemas.microsoft.com/office/drawing/2014/main" id="{26F39464-D4FA-4794-BC29-A007F1035A9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608" y="1995839"/>
            <a:ext cx="4707802" cy="4501393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18AC95-065A-4CC9-835D-43480ACBBF49}"/>
              </a:ext>
            </a:extLst>
          </p:cNvPr>
          <p:cNvPicPr/>
          <p:nvPr/>
        </p:nvPicPr>
        <p:blipFill rotWithShape="1">
          <a:blip r:embed="rId4" cstate="print"/>
          <a:srcRect l="47740" t="1763" b="66917"/>
          <a:stretch/>
        </p:blipFill>
        <p:spPr bwMode="auto">
          <a:xfrm>
            <a:off x="268608" y="859379"/>
            <a:ext cx="1955696" cy="1075323"/>
          </a:xfrm>
          <a:prstGeom prst="rect">
            <a:avLst/>
          </a:prstGeom>
          <a:solidFill>
            <a:srgbClr val="FFFFFF"/>
          </a:solidFill>
          <a:ln w="2857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E05B6C-B786-4E92-AB43-C9022721FD80}"/>
              </a:ext>
            </a:extLst>
          </p:cNvPr>
          <p:cNvSpPr txBox="1"/>
          <p:nvPr/>
        </p:nvSpPr>
        <p:spPr>
          <a:xfrm>
            <a:off x="2764800" y="63800"/>
            <a:ext cx="5907252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solidFill>
                  <a:srgbClr val="002060"/>
                </a:solidFill>
              </a:rPr>
              <a:t>PSSM evolution in coupled models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5956AA-83BA-43CC-9B07-1101374C4E1D}"/>
              </a:ext>
            </a:extLst>
          </p:cNvPr>
          <p:cNvSpPr txBox="1"/>
          <p:nvPr/>
        </p:nvSpPr>
        <p:spPr>
          <a:xfrm>
            <a:off x="2310802" y="825267"/>
            <a:ext cx="821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CFSv2</a:t>
            </a:r>
            <a:endParaRPr lang="en-IN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0BDB7B-8C8E-4F3E-B0C0-7770CB96D7F7}"/>
              </a:ext>
            </a:extLst>
          </p:cNvPr>
          <p:cNvSpPr txBox="1"/>
          <p:nvPr/>
        </p:nvSpPr>
        <p:spPr>
          <a:xfrm>
            <a:off x="3308289" y="1649278"/>
            <a:ext cx="821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CMIP5</a:t>
            </a:r>
            <a:endParaRPr lang="en-IN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7A207F-D111-49A1-A462-36353EDEB325}"/>
              </a:ext>
            </a:extLst>
          </p:cNvPr>
          <p:cNvSpPr txBox="1"/>
          <p:nvPr/>
        </p:nvSpPr>
        <p:spPr>
          <a:xfrm>
            <a:off x="243043" y="6558369"/>
            <a:ext cx="2122227" cy="307777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IN" sz="1400" b="1" dirty="0"/>
              <a:t>Kakatkar et al., 2019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EF833E-E6CB-448E-932B-B10E1956DD7A}"/>
              </a:ext>
            </a:extLst>
          </p:cNvPr>
          <p:cNvSpPr txBox="1"/>
          <p:nvPr/>
        </p:nvSpPr>
        <p:spPr>
          <a:xfrm>
            <a:off x="4088273" y="797717"/>
            <a:ext cx="821647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rgbClr val="C00000"/>
                </a:solidFill>
              </a:rPr>
              <a:t>EOF1</a:t>
            </a:r>
          </a:p>
        </p:txBody>
      </p:sp>
      <p:pic>
        <p:nvPicPr>
          <p:cNvPr id="23" name="Picture 22" descr="figure_CMIP5_comp_t100manom_sig_12models.png">
            <a:extLst>
              <a:ext uri="{FF2B5EF4-FFF2-40B4-BE49-F238E27FC236}">
                <a16:creationId xmlns:a16="http://schemas.microsoft.com/office/drawing/2014/main" id="{5FD5977C-28F0-414A-B700-7C68FEE0AD02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63762" y="2584766"/>
            <a:ext cx="5389943" cy="4209863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grpSp>
        <p:nvGrpSpPr>
          <p:cNvPr id="3" name="Group 2"/>
          <p:cNvGrpSpPr/>
          <p:nvPr/>
        </p:nvGrpSpPr>
        <p:grpSpPr>
          <a:xfrm>
            <a:off x="9078289" y="650419"/>
            <a:ext cx="2875415" cy="1884552"/>
            <a:chOff x="8171578" y="656387"/>
            <a:chExt cx="3202765" cy="2077760"/>
          </a:xfrm>
        </p:grpSpPr>
        <p:pic>
          <p:nvPicPr>
            <p:cNvPr id="19" name="Picture 18"/>
            <p:cNvPicPr/>
            <p:nvPr/>
          </p:nvPicPr>
          <p:blipFill rotWithShape="1">
            <a:blip r:embed="rId6" cstate="print"/>
            <a:srcRect t="2294" r="63911" b="40445"/>
            <a:stretch/>
          </p:blipFill>
          <p:spPr bwMode="auto">
            <a:xfrm>
              <a:off x="8218787" y="709296"/>
              <a:ext cx="1464380" cy="179615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0"/>
            <p:cNvPicPr/>
            <p:nvPr/>
          </p:nvPicPr>
          <p:blipFill rotWithShape="1">
            <a:blip r:embed="rId6" cstate="print"/>
            <a:srcRect l="36089" t="2294" r="34323" b="40445"/>
            <a:stretch/>
          </p:blipFill>
          <p:spPr bwMode="auto">
            <a:xfrm>
              <a:off x="9659913" y="709296"/>
              <a:ext cx="1200589" cy="179615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6AAC890-B5D5-41B6-B20C-7B2D3A0D0021}"/>
                </a:ext>
              </a:extLst>
            </p:cNvPr>
            <p:cNvSpPr/>
            <p:nvPr/>
          </p:nvSpPr>
          <p:spPr>
            <a:xfrm>
              <a:off x="8171578" y="656387"/>
              <a:ext cx="3202765" cy="2077760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25" name="Picture 24"/>
            <p:cNvPicPr/>
            <p:nvPr/>
          </p:nvPicPr>
          <p:blipFill rotWithShape="1">
            <a:blip r:embed="rId6" cstate="print"/>
            <a:srcRect t="87440" r="63911" b="8520"/>
            <a:stretch/>
          </p:blipFill>
          <p:spPr bwMode="auto">
            <a:xfrm>
              <a:off x="8222331" y="2494987"/>
              <a:ext cx="1464380" cy="1267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25"/>
            <p:cNvPicPr/>
            <p:nvPr/>
          </p:nvPicPr>
          <p:blipFill rotWithShape="1">
            <a:blip r:embed="rId6" cstate="print"/>
            <a:srcRect l="36089" t="87637" r="34323" b="6879"/>
            <a:stretch/>
          </p:blipFill>
          <p:spPr bwMode="auto">
            <a:xfrm>
              <a:off x="9661846" y="2499515"/>
              <a:ext cx="1200589" cy="17201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27"/>
            <p:cNvPicPr/>
            <p:nvPr/>
          </p:nvPicPr>
          <p:blipFill rotWithShape="1">
            <a:blip r:embed="rId6" cstate="print"/>
            <a:srcRect l="6363" t="91813" r="36828" b="3065"/>
            <a:stretch/>
          </p:blipFill>
          <p:spPr bwMode="auto">
            <a:xfrm rot="16200000">
              <a:off x="10067900" y="1565268"/>
              <a:ext cx="1785694" cy="20048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10977849" y="2178142"/>
              <a:ext cx="389032" cy="2720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IN" sz="1100" b="1" dirty="0"/>
                <a:t>-2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976161" y="1847536"/>
              <a:ext cx="398182" cy="2720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IN" sz="1100" b="1" dirty="0"/>
                <a:t>-1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1008178" y="1525131"/>
              <a:ext cx="366165" cy="2720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IN" sz="1100" b="1" dirty="0"/>
                <a:t>0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1008178" y="1192790"/>
              <a:ext cx="302794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IN" sz="1100" b="1" dirty="0"/>
                <a:t>1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1006671" y="865362"/>
              <a:ext cx="302794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IN" sz="1100" b="1" dirty="0"/>
                <a:t>2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445956AA-83BA-43CC-9B07-1101374C4E1D}"/>
              </a:ext>
            </a:extLst>
          </p:cNvPr>
          <p:cNvSpPr txBox="1"/>
          <p:nvPr/>
        </p:nvSpPr>
        <p:spPr>
          <a:xfrm>
            <a:off x="7884770" y="829543"/>
            <a:ext cx="821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CFSv2</a:t>
            </a:r>
            <a:endParaRPr lang="en-IN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30BDB7B-8C8E-4F3E-B0C0-7770CB96D7F7}"/>
              </a:ext>
            </a:extLst>
          </p:cNvPr>
          <p:cNvSpPr txBox="1"/>
          <p:nvPr/>
        </p:nvSpPr>
        <p:spPr>
          <a:xfrm>
            <a:off x="6392674" y="2233524"/>
            <a:ext cx="821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CMIP5</a:t>
            </a:r>
            <a:endParaRPr lang="en-IN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DEF833E-E6CB-448E-932B-B10E1956DD7A}"/>
              </a:ext>
            </a:extLst>
          </p:cNvPr>
          <p:cNvSpPr txBox="1"/>
          <p:nvPr/>
        </p:nvSpPr>
        <p:spPr>
          <a:xfrm>
            <a:off x="6442982" y="1444554"/>
            <a:ext cx="1405598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rgbClr val="C00000"/>
                </a:solidFill>
              </a:rPr>
              <a:t>Composites </a:t>
            </a:r>
          </a:p>
        </p:txBody>
      </p:sp>
    </p:spTree>
    <p:extLst>
      <p:ext uri="{BB962C8B-B14F-4D97-AF65-F5344CB8AC3E}">
        <p14:creationId xmlns:p14="http://schemas.microsoft.com/office/powerpoint/2010/main" val="218066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/>
      <p:bldP spid="15" grpId="0" animBg="1"/>
      <p:bldP spid="17" grpId="0" animBg="1"/>
      <p:bldP spid="34" grpId="0"/>
      <p:bldP spid="35" grpId="0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536821"/>
              </p:ext>
            </p:extLst>
          </p:nvPr>
        </p:nvGraphicFramePr>
        <p:xfrm>
          <a:off x="1204106" y="469291"/>
          <a:ext cx="9499242" cy="5234388"/>
        </p:xfrm>
        <a:graphic>
          <a:graphicData uri="http://schemas.openxmlformats.org/drawingml/2006/table">
            <a:tbl>
              <a:tblPr/>
              <a:tblGrid>
                <a:gridCol w="2784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3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00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19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19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19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19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19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193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853088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Model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ENSO</a:t>
                      </a:r>
                    </a:p>
                    <a:p>
                      <a:pPr algn="ctr" fontAlgn="b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(NDJ)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IOD</a:t>
                      </a:r>
                    </a:p>
                    <a:p>
                      <a:pPr algn="ctr" fontAlgn="b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(SON)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Coupling Index (JJA)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Coupling Index (SON)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Coupling Index (DJF)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EQWIN (JJA)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EQWIN (SON)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EQWIN (DJF)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950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ORAS4/ERA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0.70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0.65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950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CFSv2freerun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0.44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0.83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0.17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-0.001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950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BCC(bcc-csm-1-1)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0.22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950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BCC(bcc-csm-1-1-m)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0.63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0.882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950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BNU(BNU-ESM)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950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CCCma(CanESM2)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0.29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0.17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0.12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950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CMCC(CMCC-CESM)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0.40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0.64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0.22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-0.16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950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CMCC(CMCC-CM)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0.29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0.76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950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CMCC(CMCC-CMS)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0.98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950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CNRM-CERFACS(CNRM-CM5)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0.98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0.70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0.47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950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CNRM-CERFACS(CNRM-CM5-2)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0.59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0.83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0.47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2950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MOHC(HadCM3)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0.76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0.36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2950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MPI-M(MPI-ESM-LR)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0.98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0.65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0.83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0.44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2950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NCC(NorESM1-M)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0.76</a:t>
                      </a:r>
                    </a:p>
                  </a:txBody>
                  <a:tcPr marL="8643" marR="8643" marT="86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92366" y="0"/>
            <a:ext cx="5962600" cy="40011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122CAE"/>
                </a:solidFill>
              </a:rPr>
              <a:t>Correlation between PC1 and different indices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4556" y="5849793"/>
            <a:ext cx="10939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solidFill>
                  <a:srgbClr val="C00000"/>
                </a:solidFill>
              </a:rPr>
              <a:t>Coupling Index </a:t>
            </a:r>
            <a:r>
              <a:rPr lang="en-IN" sz="1600" dirty="0"/>
              <a:t>= {(</a:t>
            </a:r>
            <a:r>
              <a:rPr lang="en-IN" sz="1600" dirty="0" err="1"/>
              <a:t>sstanom</a:t>
            </a:r>
            <a:r>
              <a:rPr lang="en-IN" sz="1600" dirty="0"/>
              <a:t> [50E:70E,10S:10N] – 90E:110E,10S:EQ]) - d20anom[90E:110E,10S:EQ] - </a:t>
            </a:r>
            <a:r>
              <a:rPr lang="en-IN" sz="1600" dirty="0" err="1"/>
              <a:t>uanom</a:t>
            </a:r>
            <a:r>
              <a:rPr lang="en-IN" sz="1600" dirty="0"/>
              <a:t>[60E:90E,2S:2N]}/3</a:t>
            </a:r>
          </a:p>
          <a:p>
            <a:r>
              <a:rPr lang="en-IN" sz="1600" dirty="0">
                <a:solidFill>
                  <a:srgbClr val="C00000"/>
                </a:solidFill>
              </a:rPr>
              <a:t>EQWIN</a:t>
            </a:r>
            <a:r>
              <a:rPr lang="en-IN" sz="1600" dirty="0"/>
              <a:t> = </a:t>
            </a:r>
            <a:r>
              <a:rPr lang="en-IN" sz="1600" dirty="0" err="1"/>
              <a:t>uanom</a:t>
            </a:r>
            <a:r>
              <a:rPr lang="en-IN" sz="1600" dirty="0"/>
              <a:t>[60E:90E,2.5S:2.5N]*(-1) ;   </a:t>
            </a:r>
            <a:r>
              <a:rPr lang="en-IN" sz="1600" dirty="0">
                <a:solidFill>
                  <a:srgbClr val="C00000"/>
                </a:solidFill>
              </a:rPr>
              <a:t>ENSO</a:t>
            </a:r>
            <a:r>
              <a:rPr lang="en-IN" sz="1600" dirty="0"/>
              <a:t> = Nino3.4 = </a:t>
            </a:r>
            <a:r>
              <a:rPr lang="en-IN" sz="1600" dirty="0" err="1"/>
              <a:t>sst</a:t>
            </a:r>
            <a:r>
              <a:rPr lang="en-IN" sz="1600" dirty="0"/>
              <a:t> </a:t>
            </a:r>
            <a:r>
              <a:rPr lang="en-IN" sz="1600" dirty="0" err="1"/>
              <a:t>anom</a:t>
            </a:r>
            <a:r>
              <a:rPr lang="en-IN" sz="1600" dirty="0"/>
              <a:t> [170W:120W,5S:5N] ; </a:t>
            </a:r>
          </a:p>
          <a:p>
            <a:r>
              <a:rPr lang="en-IN" sz="1600" dirty="0">
                <a:solidFill>
                  <a:srgbClr val="C00000"/>
                </a:solidFill>
              </a:rPr>
              <a:t>IOD</a:t>
            </a:r>
            <a:r>
              <a:rPr lang="en-IN" sz="1600" dirty="0"/>
              <a:t> = </a:t>
            </a:r>
            <a:r>
              <a:rPr lang="en-IN" sz="1600" dirty="0" err="1"/>
              <a:t>sst</a:t>
            </a:r>
            <a:r>
              <a:rPr lang="en-IN" sz="1600" dirty="0"/>
              <a:t> </a:t>
            </a:r>
            <a:r>
              <a:rPr lang="en-IN" sz="1600" dirty="0" err="1"/>
              <a:t>anom</a:t>
            </a:r>
            <a:r>
              <a:rPr lang="en-IN" sz="1600" dirty="0"/>
              <a:t> [</a:t>
            </a:r>
            <a:r>
              <a:rPr lang="en-US" sz="1600" dirty="0"/>
              <a:t>50E:70E, 10S:10N]- </a:t>
            </a:r>
            <a:r>
              <a:rPr lang="en-US" sz="1600" dirty="0" err="1"/>
              <a:t>sst</a:t>
            </a:r>
            <a:r>
              <a:rPr lang="en-US" sz="1600" dirty="0"/>
              <a:t> </a:t>
            </a:r>
            <a:r>
              <a:rPr lang="en-US" sz="1600" dirty="0" err="1"/>
              <a:t>anom</a:t>
            </a:r>
            <a:r>
              <a:rPr lang="en-US" sz="1600" dirty="0"/>
              <a:t> [90E:110E,10S:eq]</a:t>
            </a:r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1373628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D7A218B-9F5B-49F3-957F-17EA2D60F0D0}"/>
              </a:ext>
            </a:extLst>
          </p:cNvPr>
          <p:cNvSpPr txBox="1"/>
          <p:nvPr/>
        </p:nvSpPr>
        <p:spPr>
          <a:xfrm>
            <a:off x="5230762" y="58993"/>
            <a:ext cx="182168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Summary</a:t>
            </a:r>
            <a:endParaRPr lang="en-IN" sz="3200" b="1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479AB9-5E2E-447A-B4A0-5E4324FE997B}"/>
              </a:ext>
            </a:extLst>
          </p:cNvPr>
          <p:cNvSpPr txBox="1"/>
          <p:nvPr/>
        </p:nvSpPr>
        <p:spPr>
          <a:xfrm>
            <a:off x="145450" y="4737196"/>
            <a:ext cx="119923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/>
              <a:t>References: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2000" b="1" dirty="0"/>
              <a:t>Kakatkar Rashmi, Gnanaseelan C. and Chowdary J. S. (2020) "Asymmetry in the Tropical Indian Ocean subsurface temperature variability", Dynamics of Atmospheres and Oceans, 90, 101142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2000" b="1" dirty="0"/>
              <a:t>Kakatkar Rashmi, Gnanaseelan C., Chowdary J. S., Deepa J. S. and Parekh A. (2019) "Biases in the Tropical Indian Ocean subsurface temperature variability in a coupled model", Climate Dynamics, 52(9-10), 5325-5344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63CB3E-6DC6-4FCA-8183-3E4CF45B45EA}"/>
              </a:ext>
            </a:extLst>
          </p:cNvPr>
          <p:cNvSpPr txBox="1"/>
          <p:nvPr/>
        </p:nvSpPr>
        <p:spPr>
          <a:xfrm>
            <a:off x="145450" y="643768"/>
            <a:ext cx="11877552" cy="40934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C00000"/>
                </a:solidFill>
              </a:rPr>
              <a:t>Asymmetry in the evolution of subsurface dipole and associated subsurface-surface interaction is found in PSSM and NSSM years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002060"/>
                </a:solidFill>
              </a:rPr>
              <a:t>Subsurface-surface interaction is strong during PSSM years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C00000"/>
                </a:solidFill>
              </a:rPr>
              <a:t>Even though El Niño forcing helps to strengthen the PSSM during DJF season, the PSSM can self-maintain in absence of El Niño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002060"/>
                </a:solidFill>
              </a:rPr>
              <a:t>The improper representation of the subsurface mode is common in CFSv2 and in many of the CMIP5 coupled models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C00000"/>
                </a:solidFill>
              </a:rPr>
              <a:t>Proper temporal and spatial evolution of subsurface temperature mode in the coupled models might feedback to surface thereby improving the air–sea interaction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27142" y="6131113"/>
            <a:ext cx="2960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965767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</TotalTime>
  <Words>769</Words>
  <Application>Microsoft Macintosh PowerPoint</Application>
  <PresentationFormat>Widescreen</PresentationFormat>
  <Paragraphs>222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RASHMI KAKATKAR</dc:creator>
  <cp:lastModifiedBy>Microsoft Office User</cp:lastModifiedBy>
  <cp:revision>89</cp:revision>
  <dcterms:created xsi:type="dcterms:W3CDTF">2021-03-07T04:36:37Z</dcterms:created>
  <dcterms:modified xsi:type="dcterms:W3CDTF">2021-03-13T09:23:58Z</dcterms:modified>
</cp:coreProperties>
</file>