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  <p:sldMasterId id="2147483669" r:id="rId5"/>
  </p:sldMasterIdLst>
  <p:notesMasterIdLst>
    <p:notesMasterId r:id="rId14"/>
  </p:notesMasterIdLst>
  <p:sldIdLst>
    <p:sldId id="257" r:id="rId6"/>
    <p:sldId id="325" r:id="rId7"/>
    <p:sldId id="326" r:id="rId8"/>
    <p:sldId id="327" r:id="rId9"/>
    <p:sldId id="328" r:id="rId10"/>
    <p:sldId id="329" r:id="rId11"/>
    <p:sldId id="275" r:id="rId12"/>
    <p:sldId id="282" r:id="rId13"/>
  </p:sldIdLst>
  <p:sldSz cx="12192000" cy="6858000"/>
  <p:notesSz cx="7772400" cy="14173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15202A74-163D-4B71-BBA8-E2FCD164262F}">
          <p14:sldIdLst>
            <p14:sldId id="257"/>
            <p14:sldId id="325"/>
            <p14:sldId id="326"/>
            <p14:sldId id="327"/>
            <p14:sldId id="328"/>
            <p14:sldId id="329"/>
          </p14:sldIdLst>
        </p14:section>
        <p14:section name="General Closing" id="{4AB6C702-EE4D-4283-ACB0-770710E41AE6}">
          <p14:sldIdLst>
            <p14:sldId id="275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50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5812" autoAdjust="0"/>
  </p:normalViewPr>
  <p:slideViewPr>
    <p:cSldViewPr snapToGrid="0">
      <p:cViewPr varScale="1">
        <p:scale>
          <a:sx n="80" d="100"/>
          <a:sy n="80" d="100"/>
        </p:scale>
        <p:origin x="6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2844"/>
    </p:cViewPr>
  </p:sorter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040" cy="711121"/>
          </a:xfrm>
          <a:prstGeom prst="rect">
            <a:avLst/>
          </a:prstGeom>
        </p:spPr>
        <p:txBody>
          <a:bodyPr vert="horz" lIns="125379" tIns="62687" rIns="125379" bIns="62687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564" y="0"/>
            <a:ext cx="3368040" cy="711121"/>
          </a:xfrm>
          <a:prstGeom prst="rect">
            <a:avLst/>
          </a:prstGeom>
        </p:spPr>
        <p:txBody>
          <a:bodyPr vert="horz" lIns="125379" tIns="62687" rIns="125379" bIns="62687" rtlCol="0"/>
          <a:lstStyle>
            <a:lvl1pPr algn="r">
              <a:defRPr sz="1600"/>
            </a:lvl1pPr>
          </a:lstStyle>
          <a:p>
            <a:fld id="{E3775AAE-0936-40B9-ACF9-A981EEF95D23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65125" y="1771650"/>
            <a:ext cx="8502650" cy="4783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5379" tIns="62687" rIns="125379" bIns="626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241" y="6820852"/>
            <a:ext cx="6217920" cy="5580698"/>
          </a:xfrm>
          <a:prstGeom prst="rect">
            <a:avLst/>
          </a:prstGeom>
        </p:spPr>
        <p:txBody>
          <a:bodyPr vert="horz" lIns="125379" tIns="62687" rIns="125379" bIns="626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462084"/>
            <a:ext cx="3368040" cy="711119"/>
          </a:xfrm>
          <a:prstGeom prst="rect">
            <a:avLst/>
          </a:prstGeom>
        </p:spPr>
        <p:txBody>
          <a:bodyPr vert="horz" lIns="125379" tIns="62687" rIns="125379" bIns="62687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564" y="13462084"/>
            <a:ext cx="3368040" cy="711119"/>
          </a:xfrm>
          <a:prstGeom prst="rect">
            <a:avLst/>
          </a:prstGeom>
        </p:spPr>
        <p:txBody>
          <a:bodyPr vert="horz" lIns="125379" tIns="62687" rIns="125379" bIns="62687" rtlCol="0" anchor="b"/>
          <a:lstStyle>
            <a:lvl1pPr algn="r">
              <a:defRPr sz="1600"/>
            </a:lvl1pPr>
          </a:lstStyle>
          <a:p>
            <a:fld id="{B37B1F30-39B2-4CE2-8EF3-91F317956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We designed this template so that each member of the project team has a set of slides with its own theme. Members, here’s how you add a new slide to just your set: 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Mark where you want to add the slide: Select an existing one in the Thumbnails pane, click the New Slide button, then choose a layout. 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The new slide gets the same theme as the previous one you selected. 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Careful! Don’t annoy your fellow presenters by accidentally changing their themes. That can happen if you choose a theme Variant from the Design tab, which changes all of the slides in the presentation to that look.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5461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1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55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2CE9-D8BF-4279-9A06-DEC05DEC03E7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5110-E649-4312-80E8-9676FFF10766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9C42-B949-4386-8F78-A0BB5BCA1C58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AE9-F18D-423E-B62F-0805374968A3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5A47-E4B8-4B6F-A01B-0DD23258C846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82C4-2252-4753-85E8-6C63437EF97F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A598-1A72-4E67-A56B-AF324F004201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6023-9381-44F0-80E8-F421810A6941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125DAD2-6638-4BDC-B170-8E09510729B6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6A5D-20F8-4B61-A221-7CDE67C68B1F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EFF9-4DF4-4855-BD96-3629775A74F1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359C-A879-4527-8BB9-0D32A7031EA9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0248-E4CD-4158-8A3F-C06C06D154EB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B067-0F08-446F-AA04-9E4C7B527727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260E-8000-429C-8958-A81151238BBC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D71-C9F6-48B7-8468-6F38E4A8286D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8CB2-4E43-4880-9AEB-7B21FA35F16C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C24D-8CB1-4A1C-99FD-00C72C5B9A65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9BD8-615C-4756-834D-F73389A65C41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A39-81EB-4352-8D0A-2936359F5FEC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ED28-3B25-4068-B054-9766B27F01B1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CEB2-6CA3-47F0-B1E7-CDB07EEA6D9D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EB05-7D08-4649-9805-AB46301FF555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0677-12E0-4ECD-8259-E87D0084AA83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11BD-EBB9-420D-8BB2-6E2077D27D82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6497-5270-4266-A49D-9733F70B2D2D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E51C-019B-440B-8C9F-9CB7DC35F695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9150-7AB9-4BED-BA55-17B58A238B7F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6CBE0-DDC5-4A1C-812D-2DCE5A69D765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F1C27-6921-4CF2-B9BC-519592A984F5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29/2018JD02962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40479"/>
            <a:ext cx="8916447" cy="1373070"/>
          </a:xfrm>
        </p:spPr>
        <p:txBody>
          <a:bodyPr/>
          <a:lstStyle/>
          <a:p>
            <a:r>
              <a:rPr lang="en-IN" sz="2600" dirty="0"/>
              <a:t>Rapid Drying of Northeast India in the Last </a:t>
            </a:r>
            <a:r>
              <a:rPr lang="en-IN" sz="2600" dirty="0" smtClean="0"/>
              <a:t>Three Decades</a:t>
            </a:r>
            <a:r>
              <a:rPr lang="en-IN" sz="2600" dirty="0"/>
              <a:t>:</a:t>
            </a:r>
            <a:br>
              <a:rPr lang="en-IN" sz="2600" dirty="0"/>
            </a:br>
            <a:r>
              <a:rPr lang="en-IN" sz="2600" dirty="0"/>
              <a:t>Climate Change or Natural Variability?</a:t>
            </a:r>
            <a:endParaRPr lang="en-US" sz="2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697649" y="223933"/>
            <a:ext cx="6612604" cy="615553"/>
          </a:xfrm>
          <a:prstGeom prst="rect">
            <a:avLst/>
          </a:prstGeom>
          <a:solidFill>
            <a:schemeClr val="bg2"/>
          </a:solidFill>
          <a:ln w="28575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Workshop </a:t>
            </a:r>
            <a:r>
              <a:rPr lang="en-IN" b="1" dirty="0"/>
              <a:t>on Indian Ocean Variability and </a:t>
            </a:r>
            <a:r>
              <a:rPr lang="en-IN" b="1" dirty="0" err="1" smtClean="0"/>
              <a:t>Teleconnections</a:t>
            </a:r>
            <a:endParaRPr lang="en-IN" b="1" dirty="0" smtClean="0"/>
          </a:p>
          <a:p>
            <a:pPr algn="ctr"/>
            <a:r>
              <a:rPr lang="en-IN" sz="1600" dirty="0">
                <a:solidFill>
                  <a:srgbClr val="FFFF00"/>
                </a:solidFill>
              </a:rPr>
              <a:t>15 - 17 </a:t>
            </a:r>
            <a:r>
              <a:rPr lang="en-IN" sz="1600" dirty="0" smtClean="0">
                <a:solidFill>
                  <a:srgbClr val="FFFF00"/>
                </a:solidFill>
              </a:rPr>
              <a:t>March, 2021</a:t>
            </a:r>
            <a:endParaRPr lang="en-IN" sz="1600" b="1" i="1" dirty="0">
              <a:solidFill>
                <a:srgbClr val="FFFF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301340" y="4300871"/>
            <a:ext cx="8876629" cy="2404753"/>
          </a:xfrm>
        </p:spPr>
        <p:txBody>
          <a:bodyPr>
            <a:normAutofit/>
          </a:bodyPr>
          <a:lstStyle/>
          <a:p>
            <a:pPr algn="l"/>
            <a:r>
              <a:rPr lang="en-IN" sz="1400" dirty="0" smtClean="0"/>
              <a:t>Presented by:</a:t>
            </a:r>
          </a:p>
          <a:p>
            <a:pPr algn="l"/>
            <a:r>
              <a:rPr lang="en-IN" sz="1400" dirty="0" smtClean="0">
                <a:solidFill>
                  <a:srgbClr val="FFFF00"/>
                </a:solidFill>
              </a:rPr>
              <a:t>B</a:t>
            </a:r>
            <a:r>
              <a:rPr lang="en-IN" sz="1400" dirty="0">
                <a:solidFill>
                  <a:srgbClr val="FFFF00"/>
                </a:solidFill>
              </a:rPr>
              <a:t>. Abida </a:t>
            </a:r>
            <a:r>
              <a:rPr lang="en-IN" sz="1400" dirty="0" smtClean="0">
                <a:solidFill>
                  <a:srgbClr val="FFFF00"/>
                </a:solidFill>
              </a:rPr>
              <a:t>Choudhury</a:t>
            </a:r>
            <a:r>
              <a:rPr lang="en-IN" sz="1400" baseline="30000" dirty="0" smtClean="0">
                <a:solidFill>
                  <a:srgbClr val="FFFF00"/>
                </a:solidFill>
              </a:rPr>
              <a:t>1,3</a:t>
            </a:r>
            <a:endParaRPr lang="en-IN" sz="1400" dirty="0">
              <a:solidFill>
                <a:srgbClr val="FFFF00"/>
              </a:solidFill>
            </a:endParaRPr>
          </a:p>
          <a:p>
            <a:pPr algn="l"/>
            <a:r>
              <a:rPr lang="en-IN" sz="1400" dirty="0" smtClean="0"/>
              <a:t>In collaboration with </a:t>
            </a:r>
          </a:p>
          <a:p>
            <a:pPr algn="l"/>
            <a:r>
              <a:rPr lang="en-IN" sz="1400" dirty="0" err="1" smtClean="0"/>
              <a:t>Subodh</a:t>
            </a:r>
            <a:r>
              <a:rPr lang="en-IN" sz="1400" dirty="0" smtClean="0"/>
              <a:t> </a:t>
            </a:r>
            <a:r>
              <a:rPr lang="en-IN" sz="1400" dirty="0"/>
              <a:t>Kumar Saha</a:t>
            </a:r>
            <a:r>
              <a:rPr lang="en-IN" sz="1400" baseline="30000" dirty="0"/>
              <a:t>2</a:t>
            </a:r>
            <a:r>
              <a:rPr lang="en-IN" sz="1400" dirty="0"/>
              <a:t>, </a:t>
            </a:r>
            <a:r>
              <a:rPr lang="en-IN" sz="1400" dirty="0" err="1"/>
              <a:t>Mahen</a:t>
            </a:r>
            <a:r>
              <a:rPr lang="en-IN" sz="1400" dirty="0"/>
              <a:t> </a:t>
            </a:r>
            <a:r>
              <a:rPr lang="en-IN" sz="1400" dirty="0" smtClean="0"/>
              <a:t>Konwar</a:t>
            </a:r>
            <a:r>
              <a:rPr lang="en-IN" sz="1400" baseline="30000" dirty="0"/>
              <a:t>2</a:t>
            </a:r>
            <a:r>
              <a:rPr lang="en-IN" sz="1400" dirty="0" smtClean="0"/>
              <a:t>, K. Sujith</a:t>
            </a:r>
            <a:r>
              <a:rPr lang="en-IN" sz="1400" baseline="30000" dirty="0"/>
              <a:t>2</a:t>
            </a:r>
            <a:r>
              <a:rPr lang="en-IN" sz="1400" dirty="0" smtClean="0"/>
              <a:t>,and </a:t>
            </a:r>
            <a:r>
              <a:rPr lang="en-IN" sz="1400" dirty="0" err="1"/>
              <a:t>Atri</a:t>
            </a:r>
            <a:r>
              <a:rPr lang="en-IN" sz="1400" dirty="0"/>
              <a:t> </a:t>
            </a:r>
            <a:r>
              <a:rPr lang="en-IN" sz="1400" dirty="0" smtClean="0"/>
              <a:t>Deshamukhya</a:t>
            </a:r>
            <a:r>
              <a:rPr lang="en-IN" sz="1400" baseline="30000" dirty="0" smtClean="0"/>
              <a:t>1</a:t>
            </a:r>
            <a:r>
              <a:rPr lang="en-IN" sz="1400" dirty="0"/>
              <a:t/>
            </a:r>
            <a:br>
              <a:rPr lang="en-IN" sz="1400" dirty="0"/>
            </a:br>
            <a:endParaRPr lang="en-IN" sz="1400" dirty="0" smtClean="0"/>
          </a:p>
          <a:p>
            <a:pPr algn="l"/>
            <a:r>
              <a:rPr lang="en-IN" sz="1400" baseline="30000" dirty="0" smtClean="0"/>
              <a:t>1</a:t>
            </a:r>
            <a:r>
              <a:rPr lang="en-IN" sz="1400" dirty="0" smtClean="0"/>
              <a:t>Department </a:t>
            </a:r>
            <a:r>
              <a:rPr lang="en-IN" sz="1400" dirty="0"/>
              <a:t>of Physics, Assam University, Silchar, </a:t>
            </a:r>
            <a:r>
              <a:rPr lang="en-IN" sz="1400" dirty="0" smtClean="0"/>
              <a:t>India</a:t>
            </a:r>
          </a:p>
          <a:p>
            <a:pPr algn="l"/>
            <a:r>
              <a:rPr lang="en-IN" sz="1400" baseline="30000" dirty="0" smtClean="0"/>
              <a:t>2</a:t>
            </a:r>
            <a:r>
              <a:rPr lang="en-IN" sz="1400" dirty="0" smtClean="0"/>
              <a:t>Indian </a:t>
            </a:r>
            <a:r>
              <a:rPr lang="en-IN" sz="1400" dirty="0"/>
              <a:t>Institute of Tropical Meteorology, Pune, </a:t>
            </a:r>
            <a:r>
              <a:rPr lang="en-IN" sz="1400" dirty="0" smtClean="0"/>
              <a:t>India</a:t>
            </a:r>
          </a:p>
          <a:p>
            <a:pPr algn="l"/>
            <a:r>
              <a:rPr lang="en-IN" sz="1400" baseline="30000" dirty="0" smtClean="0"/>
              <a:t>3</a:t>
            </a:r>
            <a:r>
              <a:rPr lang="en-IN" sz="1400" dirty="0" smtClean="0"/>
              <a:t>Cotton </a:t>
            </a:r>
            <a:r>
              <a:rPr lang="en-IN" sz="1400" dirty="0"/>
              <a:t>University, Guwahati, Assam, </a:t>
            </a:r>
            <a:r>
              <a:rPr lang="en-IN" sz="1400" dirty="0" smtClean="0"/>
              <a:t>India</a:t>
            </a:r>
            <a:endParaRPr lang="en-IN" sz="1400" dirty="0"/>
          </a:p>
        </p:txBody>
      </p:sp>
      <p:pic>
        <p:nvPicPr>
          <p:cNvPr id="11" name="Picture 3" descr="C:\Users\Abida Choudhury\Pictures\Assam-University-Silchar-Notified-Recruitment-To-06-Posts-20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44" y="4307146"/>
            <a:ext cx="779178" cy="81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Abida Choudhury\Pictures\IIT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554" y="5061837"/>
            <a:ext cx="795742" cy="795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96" y="5820570"/>
            <a:ext cx="689616" cy="79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" y="230659"/>
            <a:ext cx="2534805" cy="80972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441756" y="3303264"/>
            <a:ext cx="2547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dirty="0"/>
              <a:t>SMR/3592/TA31048910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9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204">
        <p:fade/>
      </p:transition>
    </mc:Choice>
    <mc:Fallback xmlns="">
      <p:transition spd="med" advTm="232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96585" y="845658"/>
            <a:ext cx="50032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 smtClean="0">
                <a:latin typeface="+mj-lt"/>
              </a:rPr>
              <a:t>Fig.1: Spatial </a:t>
            </a:r>
            <a:r>
              <a:rPr lang="en-IN" dirty="0">
                <a:latin typeface="+mj-lt"/>
              </a:rPr>
              <a:t>trend of monsoonal rainfall (June to September) over (a) India </a:t>
            </a:r>
            <a:r>
              <a:rPr lang="en-IN" dirty="0" smtClean="0">
                <a:latin typeface="+mj-lt"/>
              </a:rPr>
              <a:t>and (b</a:t>
            </a:r>
            <a:r>
              <a:rPr lang="en-IN" dirty="0">
                <a:latin typeface="+mj-lt"/>
              </a:rPr>
              <a:t>) Northeast India (NEI) region during the last three decades (</a:t>
            </a:r>
            <a:r>
              <a:rPr lang="en-IN" dirty="0" smtClean="0">
                <a:latin typeface="+mj-lt"/>
              </a:rPr>
              <a:t>1979-2014</a:t>
            </a:r>
            <a:r>
              <a:rPr lang="en-IN" dirty="0">
                <a:latin typeface="+mj-lt"/>
              </a:rPr>
              <a:t>). Trends </a:t>
            </a:r>
            <a:r>
              <a:rPr lang="en-IN" dirty="0" smtClean="0">
                <a:latin typeface="+mj-lt"/>
              </a:rPr>
              <a:t>over NEI region significant </a:t>
            </a:r>
            <a:r>
              <a:rPr lang="en-IN" dirty="0">
                <a:latin typeface="+mj-lt"/>
              </a:rPr>
              <a:t>at 95% level are stippled. (c) Seven-year running mean of </a:t>
            </a:r>
            <a:r>
              <a:rPr lang="en-IN" dirty="0" smtClean="0">
                <a:latin typeface="+mj-lt"/>
              </a:rPr>
              <a:t>area averaged </a:t>
            </a:r>
            <a:r>
              <a:rPr lang="en-IN" dirty="0">
                <a:latin typeface="+mj-lt"/>
              </a:rPr>
              <a:t>NEI summer monsoon rainfall during </a:t>
            </a:r>
            <a:r>
              <a:rPr lang="en-IN" dirty="0" smtClean="0">
                <a:latin typeface="+mj-lt"/>
              </a:rPr>
              <a:t>1901-2014</a:t>
            </a:r>
            <a:r>
              <a:rPr lang="en-IN" dirty="0">
                <a:latin typeface="+mj-lt"/>
              </a:rPr>
              <a:t>. Linear trends in </a:t>
            </a:r>
            <a:r>
              <a:rPr lang="en-IN" dirty="0" smtClean="0">
                <a:latin typeface="+mj-lt"/>
              </a:rPr>
              <a:t>area-averaged NEI </a:t>
            </a:r>
            <a:r>
              <a:rPr lang="en-IN" dirty="0">
                <a:latin typeface="+mj-lt"/>
              </a:rPr>
              <a:t>summer monsoon rainfall in the last 114 years (</a:t>
            </a:r>
            <a:r>
              <a:rPr lang="en-IN" dirty="0" smtClean="0">
                <a:latin typeface="+mj-lt"/>
              </a:rPr>
              <a:t>1901-2014</a:t>
            </a:r>
            <a:r>
              <a:rPr lang="en-IN" dirty="0">
                <a:latin typeface="+mj-lt"/>
              </a:rPr>
              <a:t>; black) and in the last </a:t>
            </a:r>
            <a:r>
              <a:rPr lang="en-IN" dirty="0" smtClean="0">
                <a:latin typeface="+mj-lt"/>
              </a:rPr>
              <a:t>36 years </a:t>
            </a:r>
            <a:r>
              <a:rPr lang="en-IN" dirty="0">
                <a:latin typeface="+mj-lt"/>
              </a:rPr>
              <a:t>(</a:t>
            </a:r>
            <a:r>
              <a:rPr lang="en-IN" dirty="0" smtClean="0">
                <a:latin typeface="+mj-lt"/>
              </a:rPr>
              <a:t>1979-2014</a:t>
            </a:r>
            <a:r>
              <a:rPr lang="en-IN" dirty="0">
                <a:latin typeface="+mj-lt"/>
              </a:rPr>
              <a:t>; red).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221" y="5568287"/>
            <a:ext cx="11591569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FF0000"/>
                </a:solidFill>
                <a:latin typeface="Trebuchet MS" panose="020B0603020202020204" pitchFamily="34" charset="0"/>
              </a:rPr>
              <a:t>Whether the rapid decrease in NSMR in the last three decades is a signal of </a:t>
            </a:r>
            <a:r>
              <a:rPr lang="en-IN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long-term climate </a:t>
            </a:r>
            <a:r>
              <a:rPr lang="en-IN" dirty="0">
                <a:solidFill>
                  <a:srgbClr val="FF0000"/>
                </a:solidFill>
                <a:latin typeface="Trebuchet MS" panose="020B0603020202020204" pitchFamily="34" charset="0"/>
              </a:rPr>
              <a:t>change or a part of natural mode of climate </a:t>
            </a:r>
            <a:r>
              <a:rPr lang="en-IN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variability?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What </a:t>
            </a:r>
            <a:r>
              <a:rPr lang="en-IN" dirty="0">
                <a:solidFill>
                  <a:srgbClr val="FF0000"/>
                </a:solidFill>
                <a:latin typeface="Trebuchet MS" panose="020B0603020202020204" pitchFamily="34" charset="0"/>
              </a:rPr>
              <a:t>is the contribution of recycle rainfall to the mean and change of the NSMR </a:t>
            </a:r>
            <a:r>
              <a:rPr lang="en-IN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in the </a:t>
            </a:r>
            <a:r>
              <a:rPr lang="en-IN" dirty="0">
                <a:solidFill>
                  <a:srgbClr val="FF0000"/>
                </a:solidFill>
                <a:latin typeface="Trebuchet MS" panose="020B0603020202020204" pitchFamily="34" charset="0"/>
              </a:rPr>
              <a:t>last three decades?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55" y="15842"/>
            <a:ext cx="5967499" cy="55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015">
        <p:fade/>
      </p:transition>
    </mc:Choice>
    <mc:Fallback xmlns="">
      <p:transition spd="med" advTm="1360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02" y="369470"/>
            <a:ext cx="7200000" cy="47616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2888" y="5338316"/>
            <a:ext cx="7375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 smtClean="0">
                <a:latin typeface="+mj-lt"/>
              </a:rPr>
              <a:t>Fig.2: Comparison </a:t>
            </a:r>
            <a:r>
              <a:rPr lang="en-IN" dirty="0">
                <a:latin typeface="+mj-lt"/>
              </a:rPr>
              <a:t>of variations of Northeast India summer monsoon rainfall </a:t>
            </a:r>
            <a:r>
              <a:rPr lang="en-IN" dirty="0" smtClean="0">
                <a:latin typeface="+mj-lt"/>
              </a:rPr>
              <a:t>by excluding </a:t>
            </a:r>
            <a:r>
              <a:rPr lang="en-IN" dirty="0">
                <a:latin typeface="+mj-lt"/>
              </a:rPr>
              <a:t>four grid boxes one by one (</a:t>
            </a:r>
            <a:r>
              <a:rPr lang="en-IN" dirty="0" smtClean="0">
                <a:latin typeface="+mj-lt"/>
              </a:rPr>
              <a:t>0.25°) </a:t>
            </a:r>
            <a:r>
              <a:rPr lang="en-IN" dirty="0">
                <a:latin typeface="+mj-lt"/>
              </a:rPr>
              <a:t>from the extreme northern boundary </a:t>
            </a:r>
            <a:r>
              <a:rPr lang="en-IN" dirty="0" smtClean="0">
                <a:latin typeface="+mj-lt"/>
              </a:rPr>
              <a:t>edges. This </a:t>
            </a:r>
            <a:r>
              <a:rPr lang="en-IN" dirty="0">
                <a:latin typeface="+mj-lt"/>
              </a:rPr>
              <a:t>suggests that irrespective of the excluded grid boxes over hilly region, the </a:t>
            </a:r>
            <a:r>
              <a:rPr lang="en-IN" dirty="0" smtClean="0">
                <a:latin typeface="+mj-lt"/>
              </a:rPr>
              <a:t>decadal variations </a:t>
            </a:r>
            <a:r>
              <a:rPr lang="en-IN" dirty="0">
                <a:latin typeface="+mj-lt"/>
              </a:rPr>
              <a:t>are consistent.</a:t>
            </a:r>
          </a:p>
        </p:txBody>
      </p:sp>
    </p:spTree>
    <p:extLst>
      <p:ext uri="{BB962C8B-B14F-4D97-AF65-F5344CB8AC3E}">
        <p14:creationId xmlns:p14="http://schemas.microsoft.com/office/powerpoint/2010/main" val="412840763"/>
      </p:ext>
    </p:extLst>
  </p:cSld>
  <p:clrMapOvr>
    <a:masterClrMapping/>
  </p:clrMapOvr>
  <p:transition spd="med" advTm="60003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22324"/>
            <a:ext cx="7200000" cy="63798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61596" y="1756225"/>
            <a:ext cx="4557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 smtClean="0"/>
              <a:t>Fig.3: Correlation </a:t>
            </a:r>
            <a:r>
              <a:rPr lang="en-IN" dirty="0"/>
              <a:t>map of Northeast India summer monsoon rainfall with </a:t>
            </a:r>
            <a:r>
              <a:rPr lang="en-IN" dirty="0" smtClean="0"/>
              <a:t>global sea </a:t>
            </a:r>
            <a:r>
              <a:rPr lang="en-IN" dirty="0"/>
              <a:t>surface temperature (1901 to 2014) illustrating the </a:t>
            </a:r>
            <a:r>
              <a:rPr lang="en-IN" dirty="0" err="1"/>
              <a:t>interannual</a:t>
            </a:r>
            <a:r>
              <a:rPr lang="en-IN" dirty="0"/>
              <a:t> and </a:t>
            </a:r>
            <a:r>
              <a:rPr lang="en-IN" dirty="0" err="1" smtClean="0"/>
              <a:t>interdecadal</a:t>
            </a:r>
            <a:r>
              <a:rPr lang="en-IN" dirty="0" smtClean="0"/>
              <a:t> </a:t>
            </a:r>
            <a:r>
              <a:rPr lang="en-IN" dirty="0"/>
              <a:t>relationship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(</a:t>
            </a:r>
            <a:r>
              <a:rPr lang="en-IN" dirty="0"/>
              <a:t>a) Area-averaged Northeast India summer monsoon rainfall is correlated </a:t>
            </a:r>
            <a:r>
              <a:rPr lang="en-IN" dirty="0" smtClean="0"/>
              <a:t>with June </a:t>
            </a:r>
            <a:r>
              <a:rPr lang="en-IN" dirty="0"/>
              <a:t>to September-averaged sea </a:t>
            </a:r>
            <a:r>
              <a:rPr lang="en-IN" dirty="0" smtClean="0"/>
              <a:t>surface temperature </a:t>
            </a:r>
            <a:r>
              <a:rPr lang="en-IN" dirty="0"/>
              <a:t>at every grid point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(</a:t>
            </a:r>
            <a:r>
              <a:rPr lang="en-IN" dirty="0"/>
              <a:t>b) Same as (</a:t>
            </a:r>
            <a:r>
              <a:rPr lang="en-IN" dirty="0" smtClean="0"/>
              <a:t>a) but </a:t>
            </a:r>
            <a:r>
              <a:rPr lang="en-IN" dirty="0"/>
              <a:t>using 7-year running mean of both time series.</a:t>
            </a:r>
          </a:p>
        </p:txBody>
      </p:sp>
    </p:spTree>
    <p:extLst>
      <p:ext uri="{BB962C8B-B14F-4D97-AF65-F5344CB8AC3E}">
        <p14:creationId xmlns:p14="http://schemas.microsoft.com/office/powerpoint/2010/main" val="1496637043"/>
      </p:ext>
    </p:extLst>
  </p:cSld>
  <p:clrMapOvr>
    <a:masterClrMapping/>
  </p:clrMapOvr>
  <p:transition spd="med" advTm="91123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97" y="34040"/>
            <a:ext cx="6333874" cy="66585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72861" y="1738371"/>
            <a:ext cx="47233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/>
              <a:t> </a:t>
            </a:r>
            <a:r>
              <a:rPr lang="en-IN" dirty="0" smtClean="0"/>
              <a:t>Fig.4: (a</a:t>
            </a:r>
            <a:r>
              <a:rPr lang="en-IN" dirty="0"/>
              <a:t>) Decadal variation of JJAS-averaged anomalies. (a) First EOF of </a:t>
            </a:r>
            <a:r>
              <a:rPr lang="en-IN" dirty="0" err="1"/>
              <a:t>detrended</a:t>
            </a:r>
            <a:r>
              <a:rPr lang="en-IN" dirty="0"/>
              <a:t> SST anomaly over the North Pacific domain (</a:t>
            </a:r>
            <a:r>
              <a:rPr lang="en-IN" dirty="0" smtClean="0"/>
              <a:t>120</a:t>
            </a:r>
            <a:r>
              <a:rPr lang="en-IN" baseline="30000" dirty="0"/>
              <a:t>o</a:t>
            </a:r>
            <a:r>
              <a:rPr lang="en-IN" dirty="0" smtClean="0"/>
              <a:t>E </a:t>
            </a:r>
            <a:r>
              <a:rPr lang="en-IN" dirty="0"/>
              <a:t>to </a:t>
            </a:r>
            <a:r>
              <a:rPr lang="en-IN" dirty="0" smtClean="0"/>
              <a:t>120</a:t>
            </a:r>
            <a:r>
              <a:rPr lang="en-IN" baseline="30000" dirty="0"/>
              <a:t>o</a:t>
            </a:r>
            <a:r>
              <a:rPr lang="en-IN" dirty="0" smtClean="0"/>
              <a:t>W </a:t>
            </a:r>
            <a:r>
              <a:rPr lang="en-IN" dirty="0"/>
              <a:t>to </a:t>
            </a:r>
            <a:r>
              <a:rPr lang="en-IN" dirty="0" smtClean="0"/>
              <a:t>20-60</a:t>
            </a:r>
            <a:r>
              <a:rPr lang="en-IN" baseline="30000" dirty="0" smtClean="0"/>
              <a:t>o</a:t>
            </a:r>
            <a:r>
              <a:rPr lang="en-IN" dirty="0" smtClean="0"/>
              <a:t>N). Seven-year </a:t>
            </a:r>
            <a:r>
              <a:rPr lang="en-IN" dirty="0"/>
              <a:t>running mean of the </a:t>
            </a:r>
            <a:r>
              <a:rPr lang="en-IN" dirty="0" err="1"/>
              <a:t>detrended</a:t>
            </a:r>
            <a:r>
              <a:rPr lang="en-IN" dirty="0"/>
              <a:t> area-averaged (b) NSMR anomaly (in </a:t>
            </a:r>
            <a:r>
              <a:rPr lang="en-IN" dirty="0" smtClean="0"/>
              <a:t>mm/season</a:t>
            </a:r>
            <a:r>
              <a:rPr lang="en-IN" dirty="0"/>
              <a:t>), (c) North Pacific domain SST anomaly, (d) first principal component </a:t>
            </a:r>
            <a:r>
              <a:rPr lang="en-IN" dirty="0" smtClean="0"/>
              <a:t>of North </a:t>
            </a:r>
            <a:r>
              <a:rPr lang="en-IN" dirty="0"/>
              <a:t>Pacific domain SST anomaly (corresponding to EOF-1 shown in [a]), and (e) </a:t>
            </a:r>
            <a:r>
              <a:rPr lang="en-IN" dirty="0" smtClean="0"/>
              <a:t>first principal </a:t>
            </a:r>
            <a:r>
              <a:rPr lang="en-IN" dirty="0"/>
              <a:t>component of global </a:t>
            </a:r>
            <a:r>
              <a:rPr lang="el-GR" dirty="0"/>
              <a:t>χ </a:t>
            </a:r>
            <a:r>
              <a:rPr lang="en-IN" dirty="0" smtClean="0"/>
              <a:t>anomaly, shown by </a:t>
            </a:r>
            <a:r>
              <a:rPr lang="en-IN" dirty="0"/>
              <a:t>filled plot and magnitude of vertically integrated moisture flux anomaly of NEI </a:t>
            </a:r>
            <a:r>
              <a:rPr lang="en-IN" dirty="0" smtClean="0"/>
              <a:t>region, shown </a:t>
            </a:r>
            <a:r>
              <a:rPr lang="en-IN" dirty="0"/>
              <a:t>by black solid line (</a:t>
            </a:r>
            <a:r>
              <a:rPr lang="en-IN" dirty="0" smtClean="0"/>
              <a:t>kgm</a:t>
            </a:r>
            <a:r>
              <a:rPr lang="en-IN" baseline="30000" dirty="0"/>
              <a:t>−</a:t>
            </a:r>
            <a:r>
              <a:rPr lang="en-IN" baseline="30000" dirty="0" smtClean="0"/>
              <a:t>1</a:t>
            </a:r>
            <a:r>
              <a:rPr lang="en-IN" dirty="0" smtClean="0"/>
              <a:t>s</a:t>
            </a:r>
            <a:r>
              <a:rPr lang="en-IN" baseline="30000" dirty="0"/>
              <a:t>−1</a:t>
            </a:r>
            <a:r>
              <a:rPr lang="en-IN" dirty="0" smtClean="0"/>
              <a:t>).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3570999"/>
      </p:ext>
    </p:extLst>
  </p:cSld>
  <p:clrMapOvr>
    <a:masterClrMapping/>
  </p:clrMapOvr>
  <p:transition spd="med" advTm="62126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34" y="32340"/>
            <a:ext cx="7200000" cy="682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92704" y="1196158"/>
            <a:ext cx="459929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500" dirty="0" smtClean="0">
                <a:latin typeface="Trebuchet MS" panose="020B0603020202020204" pitchFamily="34" charset="0"/>
              </a:rPr>
              <a:t>Fig.5: The </a:t>
            </a:r>
            <a:r>
              <a:rPr lang="en-IN" sz="1500" dirty="0">
                <a:latin typeface="Trebuchet MS" panose="020B0603020202020204" pitchFamily="34" charset="0"/>
              </a:rPr>
              <a:t>estimated seasonal (June to </a:t>
            </a:r>
            <a:r>
              <a:rPr lang="en-IN" sz="1500" dirty="0" smtClean="0">
                <a:latin typeface="Trebuchet MS" panose="020B0603020202020204" pitchFamily="34" charset="0"/>
              </a:rPr>
              <a:t>September</a:t>
            </a:r>
            <a:r>
              <a:rPr lang="en-IN" sz="1500" dirty="0">
                <a:latin typeface="Trebuchet MS" panose="020B0603020202020204" pitchFamily="34" charset="0"/>
              </a:rPr>
              <a:t>) climatological </a:t>
            </a:r>
            <a:r>
              <a:rPr lang="en-IN" sz="1500" dirty="0" smtClean="0">
                <a:latin typeface="Trebuchet MS" panose="020B0603020202020204" pitchFamily="34" charset="0"/>
              </a:rPr>
              <a:t>mean, 1979-2014</a:t>
            </a:r>
            <a:r>
              <a:rPr lang="en-IN" sz="1500" dirty="0">
                <a:latin typeface="Trebuchet MS" panose="020B0603020202020204" pitchFamily="34" charset="0"/>
              </a:rPr>
              <a:t>, </a:t>
            </a:r>
            <a:endParaRPr lang="en-IN" sz="1500" dirty="0" smtClean="0">
              <a:latin typeface="Trebuchet MS" panose="020B0603020202020204" pitchFamily="34" charset="0"/>
            </a:endParaRPr>
          </a:p>
          <a:p>
            <a:pPr marL="342900" indent="-342900">
              <a:buAutoNum type="alphaLcParenBoth"/>
            </a:pPr>
            <a:r>
              <a:rPr lang="en-IN" sz="1500" dirty="0" smtClean="0">
                <a:latin typeface="Trebuchet MS" panose="020B0603020202020204" pitchFamily="34" charset="0"/>
              </a:rPr>
              <a:t>recycling </a:t>
            </a:r>
            <a:r>
              <a:rPr lang="en-IN" sz="1500" dirty="0">
                <a:latin typeface="Trebuchet MS" panose="020B0603020202020204" pitchFamily="34" charset="0"/>
              </a:rPr>
              <a:t>ratio (ρ) in percentage</a:t>
            </a:r>
            <a:r>
              <a:rPr lang="en-IN" sz="1500" dirty="0" smtClean="0">
                <a:latin typeface="Trebuchet MS" panose="020B0603020202020204" pitchFamily="34" charset="0"/>
              </a:rPr>
              <a:t>,</a:t>
            </a:r>
          </a:p>
          <a:p>
            <a:pPr marL="342900" indent="-342900">
              <a:buAutoNum type="alphaLcParenBoth"/>
            </a:pPr>
            <a:r>
              <a:rPr lang="en-IN" sz="1500" dirty="0" err="1" smtClean="0">
                <a:latin typeface="Trebuchet MS" panose="020B0603020202020204" pitchFamily="34" charset="0"/>
              </a:rPr>
              <a:t>advected</a:t>
            </a:r>
            <a:r>
              <a:rPr lang="en-IN" sz="1500" dirty="0" smtClean="0">
                <a:latin typeface="Trebuchet MS" panose="020B0603020202020204" pitchFamily="34" charset="0"/>
              </a:rPr>
              <a:t> </a:t>
            </a:r>
            <a:r>
              <a:rPr lang="en-IN" sz="1500" dirty="0">
                <a:latin typeface="Trebuchet MS" panose="020B0603020202020204" pitchFamily="34" charset="0"/>
              </a:rPr>
              <a:t>rainfall (mm), and </a:t>
            </a:r>
            <a:endParaRPr lang="en-IN" sz="1500" dirty="0" smtClean="0">
              <a:latin typeface="Trebuchet MS" panose="020B0603020202020204" pitchFamily="34" charset="0"/>
            </a:endParaRPr>
          </a:p>
          <a:p>
            <a:pPr marL="342900" indent="-342900">
              <a:buAutoNum type="alphaLcParenBoth"/>
            </a:pPr>
            <a:r>
              <a:rPr lang="en-IN" sz="1500" dirty="0" smtClean="0">
                <a:latin typeface="Trebuchet MS" panose="020B0603020202020204" pitchFamily="34" charset="0"/>
              </a:rPr>
              <a:t>recycled </a:t>
            </a:r>
            <a:r>
              <a:rPr lang="en-IN" sz="1500" dirty="0">
                <a:latin typeface="Trebuchet MS" panose="020B0603020202020204" pitchFamily="34" charset="0"/>
              </a:rPr>
              <a:t>rainfall (mm). </a:t>
            </a:r>
            <a:endParaRPr lang="en-IN" sz="1500" dirty="0" smtClean="0">
              <a:latin typeface="Trebuchet MS" panose="020B0603020202020204" pitchFamily="34" charset="0"/>
            </a:endParaRPr>
          </a:p>
          <a:p>
            <a:pPr marL="342900" indent="-342900">
              <a:buAutoNum type="alphaLcParenBoth"/>
            </a:pPr>
            <a:r>
              <a:rPr lang="en-IN" sz="1500" dirty="0" smtClean="0">
                <a:latin typeface="Trebuchet MS" panose="020B0603020202020204" pitchFamily="34" charset="0"/>
              </a:rPr>
              <a:t>Area-averaged </a:t>
            </a:r>
            <a:r>
              <a:rPr lang="en-IN" sz="1500" dirty="0">
                <a:latin typeface="Trebuchet MS" panose="020B0603020202020204" pitchFamily="34" charset="0"/>
              </a:rPr>
              <a:t>evapotranspiration over </a:t>
            </a:r>
            <a:r>
              <a:rPr lang="en-IN" sz="1500" dirty="0" smtClean="0">
                <a:latin typeface="Trebuchet MS" panose="020B0603020202020204" pitchFamily="34" charset="0"/>
              </a:rPr>
              <a:t>NEI using </a:t>
            </a:r>
            <a:r>
              <a:rPr lang="en-IN" sz="1500" dirty="0">
                <a:latin typeface="Trebuchet MS" panose="020B0603020202020204" pitchFamily="34" charset="0"/>
              </a:rPr>
              <a:t>ERA-Interim reanalysis (blue line) and observed pan evaporation from the </a:t>
            </a:r>
            <a:r>
              <a:rPr lang="en-IN" sz="1500" dirty="0" smtClean="0">
                <a:latin typeface="Trebuchet MS" panose="020B0603020202020204" pitchFamily="34" charset="0"/>
              </a:rPr>
              <a:t>station </a:t>
            </a:r>
            <a:r>
              <a:rPr lang="en-IN" sz="1500" dirty="0" err="1" smtClean="0">
                <a:latin typeface="Trebuchet MS" panose="020B0603020202020204" pitchFamily="34" charset="0"/>
              </a:rPr>
              <a:t>Jorhat</a:t>
            </a:r>
            <a:r>
              <a:rPr lang="en-IN" sz="1500" dirty="0" smtClean="0">
                <a:latin typeface="Trebuchet MS" panose="020B0603020202020204" pitchFamily="34" charset="0"/>
              </a:rPr>
              <a:t> </a:t>
            </a:r>
            <a:r>
              <a:rPr lang="en-IN" sz="1500" dirty="0">
                <a:latin typeface="Trebuchet MS" panose="020B0603020202020204" pitchFamily="34" charset="0"/>
              </a:rPr>
              <a:t>in NEI (star marked in [a]) shown by solid black line. The dotted lines show </a:t>
            </a:r>
            <a:r>
              <a:rPr lang="en-IN" sz="1500" dirty="0" smtClean="0">
                <a:latin typeface="Trebuchet MS" panose="020B0603020202020204" pitchFamily="34" charset="0"/>
              </a:rPr>
              <a:t>the linear </a:t>
            </a:r>
            <a:r>
              <a:rPr lang="en-IN" sz="1500" dirty="0">
                <a:latin typeface="Trebuchet MS" panose="020B0603020202020204" pitchFamily="34" charset="0"/>
              </a:rPr>
              <a:t>trend. </a:t>
            </a:r>
            <a:endParaRPr lang="en-IN" sz="1500" dirty="0" smtClean="0">
              <a:latin typeface="Trebuchet MS" panose="020B0603020202020204" pitchFamily="34" charset="0"/>
            </a:endParaRPr>
          </a:p>
          <a:p>
            <a:pPr marL="342900" indent="-342900">
              <a:buAutoNum type="alphaLcParenBoth"/>
            </a:pPr>
            <a:r>
              <a:rPr lang="en-IN" sz="1500" dirty="0" smtClean="0">
                <a:latin typeface="Trebuchet MS" panose="020B0603020202020204" pitchFamily="34" charset="0"/>
              </a:rPr>
              <a:t>NEI-averaged </a:t>
            </a:r>
            <a:r>
              <a:rPr lang="en-IN" sz="1500" dirty="0">
                <a:latin typeface="Trebuchet MS" panose="020B0603020202020204" pitchFamily="34" charset="0"/>
              </a:rPr>
              <a:t>seasonal recycled rainfall (mm) with original </a:t>
            </a:r>
            <a:r>
              <a:rPr lang="en-IN" sz="1500" dirty="0" smtClean="0">
                <a:latin typeface="Trebuchet MS" panose="020B0603020202020204" pitchFamily="34" charset="0"/>
              </a:rPr>
              <a:t>evapotranspiration </a:t>
            </a:r>
            <a:r>
              <a:rPr lang="en-IN" sz="1500" dirty="0">
                <a:latin typeface="Trebuchet MS" panose="020B0603020202020204" pitchFamily="34" charset="0"/>
              </a:rPr>
              <a:t>data (black line) and decreasing the slope by 20% (red line</a:t>
            </a:r>
            <a:r>
              <a:rPr lang="en-IN" sz="1500" dirty="0" smtClean="0">
                <a:latin typeface="Trebuchet MS" panose="020B0603020202020204" pitchFamily="34" charset="0"/>
              </a:rPr>
              <a:t>).</a:t>
            </a:r>
          </a:p>
          <a:p>
            <a:pPr marL="342900" indent="-342900">
              <a:buAutoNum type="alphaLcParenBoth"/>
            </a:pPr>
            <a:r>
              <a:rPr lang="en-IN" sz="1500" dirty="0">
                <a:latin typeface="Trebuchet MS" panose="020B0603020202020204" pitchFamily="34" charset="0"/>
              </a:rPr>
              <a:t> </a:t>
            </a:r>
            <a:r>
              <a:rPr lang="en-IN" sz="1500" dirty="0" smtClean="0">
                <a:latin typeface="Trebuchet MS" panose="020B0603020202020204" pitchFamily="34" charset="0"/>
              </a:rPr>
              <a:t>Linear </a:t>
            </a:r>
            <a:r>
              <a:rPr lang="en-IN" sz="1500" dirty="0">
                <a:latin typeface="Trebuchet MS" panose="020B0603020202020204" pitchFamily="34" charset="0"/>
              </a:rPr>
              <a:t>trend </a:t>
            </a:r>
            <a:r>
              <a:rPr lang="en-IN" sz="1500" dirty="0" smtClean="0">
                <a:latin typeface="Trebuchet MS" panose="020B0603020202020204" pitchFamily="34" charset="0"/>
              </a:rPr>
              <a:t>of the </a:t>
            </a:r>
            <a:r>
              <a:rPr lang="en-IN" sz="1500" dirty="0">
                <a:latin typeface="Trebuchet MS" panose="020B0603020202020204" pitchFamily="34" charset="0"/>
              </a:rPr>
              <a:t>seasonal recycled rainfall (mm) during the last 36 years (</a:t>
            </a:r>
            <a:r>
              <a:rPr lang="en-IN" sz="1500" dirty="0" smtClean="0">
                <a:latin typeface="Trebuchet MS" panose="020B0603020202020204" pitchFamily="34" charset="0"/>
              </a:rPr>
              <a:t>1979-2014</a:t>
            </a:r>
            <a:r>
              <a:rPr lang="en-IN" sz="1500" dirty="0">
                <a:latin typeface="Trebuchet MS" panose="020B0603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80415292"/>
      </p:ext>
    </p:extLst>
  </p:cSld>
  <p:clrMapOvr>
    <a:masterClrMapping/>
  </p:clrMapOvr>
  <p:transition spd="med" advTm="157945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73" y="763078"/>
            <a:ext cx="9613861" cy="1080938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97" y="2233694"/>
            <a:ext cx="9073154" cy="468800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IN" sz="1900" dirty="0" smtClean="0">
                <a:solidFill>
                  <a:schemeClr val="bg1"/>
                </a:solidFill>
              </a:rPr>
              <a:t>The Rapid </a:t>
            </a:r>
            <a:r>
              <a:rPr lang="en-IN" sz="1900" dirty="0">
                <a:solidFill>
                  <a:schemeClr val="bg1"/>
                </a:solidFill>
              </a:rPr>
              <a:t>drying of NEI since the last three decades is </a:t>
            </a:r>
            <a:r>
              <a:rPr lang="en-IN" sz="1900" dirty="0" smtClean="0">
                <a:solidFill>
                  <a:schemeClr val="bg1"/>
                </a:solidFill>
              </a:rPr>
              <a:t>a part </a:t>
            </a:r>
            <a:r>
              <a:rPr lang="en-IN" sz="1900" dirty="0">
                <a:solidFill>
                  <a:schemeClr val="bg1"/>
                </a:solidFill>
              </a:rPr>
              <a:t>of an </a:t>
            </a:r>
            <a:r>
              <a:rPr lang="en-IN" sz="1900" dirty="0" err="1">
                <a:solidFill>
                  <a:schemeClr val="bg1"/>
                </a:solidFill>
              </a:rPr>
              <a:t>interdecadal</a:t>
            </a:r>
            <a:r>
              <a:rPr lang="en-IN" sz="1900" dirty="0">
                <a:solidFill>
                  <a:schemeClr val="bg1"/>
                </a:solidFill>
              </a:rPr>
              <a:t> </a:t>
            </a:r>
            <a:r>
              <a:rPr lang="en-IN" sz="1900" dirty="0" smtClean="0">
                <a:solidFill>
                  <a:schemeClr val="bg1"/>
                </a:solidFill>
              </a:rPr>
              <a:t>natural variability </a:t>
            </a:r>
            <a:r>
              <a:rPr lang="en-IN" sz="1900" dirty="0">
                <a:solidFill>
                  <a:schemeClr val="bg1"/>
                </a:solidFill>
              </a:rPr>
              <a:t>of monsoonal rainfall persisting over this region. </a:t>
            </a:r>
            <a:r>
              <a:rPr lang="en-IN" sz="1900" dirty="0" smtClean="0">
                <a:solidFill>
                  <a:schemeClr val="bg1"/>
                </a:solidFill>
              </a:rPr>
              <a:t>This </a:t>
            </a:r>
            <a:r>
              <a:rPr lang="en-IN" sz="1900" dirty="0" err="1">
                <a:solidFill>
                  <a:schemeClr val="bg1"/>
                </a:solidFill>
              </a:rPr>
              <a:t>interdecadal</a:t>
            </a:r>
            <a:r>
              <a:rPr lang="en-IN" sz="1900" dirty="0">
                <a:solidFill>
                  <a:schemeClr val="bg1"/>
                </a:solidFill>
              </a:rPr>
              <a:t> variability, in turn, is found to be strongly associated with </a:t>
            </a:r>
            <a:r>
              <a:rPr lang="en-IN" sz="1900" dirty="0" smtClean="0">
                <a:solidFill>
                  <a:schemeClr val="bg1"/>
                </a:solidFill>
              </a:rPr>
              <a:t>the PDO</a:t>
            </a:r>
            <a:r>
              <a:rPr lang="en-IN" sz="1900" dirty="0">
                <a:solidFill>
                  <a:schemeClr val="bg1"/>
                </a:solidFill>
              </a:rPr>
              <a:t>. </a:t>
            </a:r>
            <a:endParaRPr lang="en-IN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IN" sz="1900" dirty="0">
                <a:solidFill>
                  <a:schemeClr val="bg1"/>
                </a:solidFill>
              </a:rPr>
              <a:t>The decreasing trend in NSMR is found to have a major contribution from the </a:t>
            </a:r>
            <a:r>
              <a:rPr lang="en-IN" sz="1900" dirty="0" smtClean="0">
                <a:solidFill>
                  <a:schemeClr val="bg1"/>
                </a:solidFill>
              </a:rPr>
              <a:t>global phenomenon </a:t>
            </a:r>
            <a:r>
              <a:rPr lang="en-IN" sz="1900" dirty="0">
                <a:solidFill>
                  <a:schemeClr val="bg1"/>
                </a:solidFill>
              </a:rPr>
              <a:t>than the local alterations such as LULC. </a:t>
            </a:r>
            <a:r>
              <a:rPr lang="en-IN" sz="1900" dirty="0" smtClean="0">
                <a:solidFill>
                  <a:schemeClr val="bg1"/>
                </a:solidFill>
              </a:rPr>
              <a:t>About </a:t>
            </a:r>
            <a:r>
              <a:rPr lang="en-IN" sz="1900" dirty="0">
                <a:solidFill>
                  <a:schemeClr val="bg1"/>
                </a:solidFill>
              </a:rPr>
              <a:t>7% of the total rainfall is contributed by the local moisture, </a:t>
            </a:r>
            <a:r>
              <a:rPr lang="en-IN" sz="1900" dirty="0" smtClean="0">
                <a:solidFill>
                  <a:schemeClr val="bg1"/>
                </a:solidFill>
              </a:rPr>
              <a:t>and decrease </a:t>
            </a:r>
            <a:r>
              <a:rPr lang="en-IN" sz="1900" dirty="0">
                <a:solidFill>
                  <a:schemeClr val="bg1"/>
                </a:solidFill>
              </a:rPr>
              <a:t>in recycled rainfall is about </a:t>
            </a:r>
            <a:r>
              <a:rPr lang="en-IN" sz="1900" dirty="0" smtClean="0">
                <a:solidFill>
                  <a:schemeClr val="bg1"/>
                </a:solidFill>
              </a:rPr>
              <a:t>30-50 </a:t>
            </a:r>
            <a:r>
              <a:rPr lang="en-IN" sz="1900" dirty="0">
                <a:solidFill>
                  <a:schemeClr val="bg1"/>
                </a:solidFill>
              </a:rPr>
              <a:t>mm over three </a:t>
            </a:r>
            <a:r>
              <a:rPr lang="en-IN" sz="1900" dirty="0" smtClean="0">
                <a:solidFill>
                  <a:schemeClr val="bg1"/>
                </a:solidFill>
              </a:rPr>
              <a:t>decades.</a:t>
            </a:r>
          </a:p>
          <a:p>
            <a:pPr algn="just">
              <a:lnSpc>
                <a:spcPct val="100000"/>
              </a:lnSpc>
            </a:pPr>
            <a:r>
              <a:rPr lang="en-IN" sz="1900" dirty="0">
                <a:solidFill>
                  <a:schemeClr val="bg1"/>
                </a:solidFill>
              </a:rPr>
              <a:t>The implication of this study is that the strong </a:t>
            </a:r>
            <a:r>
              <a:rPr lang="en-IN" sz="1900" dirty="0" err="1">
                <a:solidFill>
                  <a:schemeClr val="bg1"/>
                </a:solidFill>
              </a:rPr>
              <a:t>interdecadal</a:t>
            </a:r>
            <a:r>
              <a:rPr lang="en-IN" sz="1900" dirty="0">
                <a:solidFill>
                  <a:schemeClr val="bg1"/>
                </a:solidFill>
              </a:rPr>
              <a:t> variability of NSMR may point toward a </a:t>
            </a:r>
            <a:r>
              <a:rPr lang="en-IN" sz="1900" dirty="0" smtClean="0">
                <a:solidFill>
                  <a:schemeClr val="bg1"/>
                </a:solidFill>
              </a:rPr>
              <a:t>possible </a:t>
            </a:r>
            <a:r>
              <a:rPr lang="en-IN" sz="1900" dirty="0" err="1" smtClean="0">
                <a:solidFill>
                  <a:schemeClr val="bg1"/>
                </a:solidFill>
              </a:rPr>
              <a:t>skillful</a:t>
            </a:r>
            <a:r>
              <a:rPr lang="en-IN" sz="1900" dirty="0" smtClean="0">
                <a:solidFill>
                  <a:schemeClr val="bg1"/>
                </a:solidFill>
              </a:rPr>
              <a:t> </a:t>
            </a:r>
            <a:r>
              <a:rPr lang="en-IN" sz="1900" dirty="0">
                <a:solidFill>
                  <a:schemeClr val="bg1"/>
                </a:solidFill>
              </a:rPr>
              <a:t>decadal prediction of the monsoon rainfall</a:t>
            </a:r>
            <a:r>
              <a:rPr lang="en-IN" sz="1900" dirty="0" smtClean="0">
                <a:solidFill>
                  <a:schemeClr val="bg1"/>
                </a:solidFill>
              </a:rPr>
              <a:t>.</a:t>
            </a:r>
            <a:endParaRPr lang="en-IN" sz="19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304" y="1172614"/>
            <a:ext cx="2705446" cy="35656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/>
          <p:cNvSpPr/>
          <p:nvPr/>
        </p:nvSpPr>
        <p:spPr>
          <a:xfrm>
            <a:off x="281048" y="6169807"/>
            <a:ext cx="11910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>
                <a:solidFill>
                  <a:srgbClr val="DB8507"/>
                </a:solidFill>
              </a:rPr>
              <a:t>Choudhury, B. A.</a:t>
            </a:r>
            <a:r>
              <a:rPr lang="en-IN" sz="1200" dirty="0">
                <a:solidFill>
                  <a:srgbClr val="DB8507"/>
                </a:solidFill>
              </a:rPr>
              <a:t>, </a:t>
            </a:r>
            <a:r>
              <a:rPr lang="en-IN" sz="1200" dirty="0" err="1">
                <a:solidFill>
                  <a:srgbClr val="DB8507"/>
                </a:solidFill>
              </a:rPr>
              <a:t>Saha</a:t>
            </a:r>
            <a:r>
              <a:rPr lang="en-IN" sz="1200" dirty="0">
                <a:solidFill>
                  <a:srgbClr val="DB8507"/>
                </a:solidFill>
              </a:rPr>
              <a:t>, S. K., </a:t>
            </a:r>
            <a:r>
              <a:rPr lang="en-IN" sz="1200" dirty="0" err="1">
                <a:solidFill>
                  <a:srgbClr val="DB8507"/>
                </a:solidFill>
              </a:rPr>
              <a:t>Konwar</a:t>
            </a:r>
            <a:r>
              <a:rPr lang="en-IN" sz="1200" dirty="0">
                <a:solidFill>
                  <a:srgbClr val="DB8507"/>
                </a:solidFill>
              </a:rPr>
              <a:t>, M., </a:t>
            </a:r>
            <a:r>
              <a:rPr lang="en-IN" sz="1200" dirty="0" err="1">
                <a:solidFill>
                  <a:srgbClr val="DB8507"/>
                </a:solidFill>
              </a:rPr>
              <a:t>Sujith</a:t>
            </a:r>
            <a:r>
              <a:rPr lang="en-IN" sz="1200" dirty="0">
                <a:solidFill>
                  <a:srgbClr val="DB8507"/>
                </a:solidFill>
              </a:rPr>
              <a:t>, K. and </a:t>
            </a:r>
            <a:r>
              <a:rPr lang="en-IN" sz="1200" dirty="0" err="1">
                <a:solidFill>
                  <a:srgbClr val="DB8507"/>
                </a:solidFill>
              </a:rPr>
              <a:t>Deshamukhya</a:t>
            </a:r>
            <a:r>
              <a:rPr lang="en-IN" sz="1200" dirty="0">
                <a:solidFill>
                  <a:srgbClr val="DB8507"/>
                </a:solidFill>
              </a:rPr>
              <a:t>, A. (2019) Rapid drying of Northeast India in the last three decades: climate change or natural variability?. </a:t>
            </a:r>
            <a:r>
              <a:rPr lang="en-IN" sz="1200" b="1" i="1" dirty="0">
                <a:solidFill>
                  <a:srgbClr val="DB8507"/>
                </a:solidFill>
              </a:rPr>
              <a:t>Journal of Geophysical Research</a:t>
            </a:r>
            <a:r>
              <a:rPr lang="en-IN" sz="1200" dirty="0">
                <a:solidFill>
                  <a:srgbClr val="DB8507"/>
                </a:solidFill>
              </a:rPr>
              <a:t>, 124, 227-237. </a:t>
            </a:r>
            <a:r>
              <a:rPr lang="en-IN" sz="1200" dirty="0">
                <a:solidFill>
                  <a:srgbClr val="DB8507"/>
                </a:solidFill>
                <a:hlinkClick r:id="rId4"/>
              </a:rPr>
              <a:t>https://doi.org/10.1029/2018JD029625</a:t>
            </a:r>
            <a:endParaRPr lang="en-IN" sz="1200" dirty="0">
              <a:solidFill>
                <a:srgbClr val="DB85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396">
        <p:fade/>
      </p:transition>
    </mc:Choice>
    <mc:Fallback xmlns="">
      <p:transition spd="med" advTm="603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55662"/>
            <a:ext cx="9613861" cy="40200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The authors are thankful to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The organizing committee, ICTP for providing the platform to present the work.</a:t>
            </a:r>
            <a:endParaRPr lang="en-US" dirty="0">
              <a:solidFill>
                <a:schemeClr val="bg1"/>
              </a:solidFill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All the data sources that has been used for this analysis.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And finally the host institutes of the authors for the encouraging research environment.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40198" y="5790972"/>
            <a:ext cx="3307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DB8507"/>
                </a:solidFill>
              </a:rPr>
              <a:t>Thank you </a:t>
            </a:r>
            <a:r>
              <a:rPr lang="en-US" sz="3200" b="1" dirty="0" smtClean="0">
                <a:solidFill>
                  <a:srgbClr val="DB8507"/>
                </a:solidFill>
              </a:rPr>
              <a:t>all !! </a:t>
            </a:r>
            <a:endParaRPr lang="en-IN" sz="3200" b="1" dirty="0">
              <a:solidFill>
                <a:srgbClr val="DB850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146">
        <p:fade/>
      </p:transition>
    </mc:Choice>
    <mc:Fallback xmlns="">
      <p:transition spd="med" advTm="161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490D93-7B1B-411A-837B-D91624B8B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EF69EF-478E-4A34-9077-AD5B790C84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42A2DC-E608-45A4-8DCA-71E71A9E667F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812</Words>
  <Application>Microsoft Office PowerPoint</Application>
  <PresentationFormat>Widescreen</PresentationFormat>
  <Paragraphs>49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Berlin</vt:lpstr>
      <vt:lpstr>Office Theme</vt:lpstr>
      <vt:lpstr>Rapid Drying of Northeast India in the Last Three Decades: Climate Change or Natural Variability?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Acknowledgement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2013-06-18T13:57:10Z</dcterms:created>
  <dcterms:modified xsi:type="dcterms:W3CDTF">2021-03-10T11:34:55Z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