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PT Sans Narrow"/>
      <p:regular r:id="rId12"/>
      <p:bold r:id="rId13"/>
    </p:embeddedFont>
    <p:embeddedFont>
      <p:font typeface="Open Sans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PTSansNarrow-bold.fntdata"/><Relationship Id="rId12" Type="http://schemas.openxmlformats.org/officeDocument/2006/relationships/font" Target="fonts/PTSansNarrow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penSans-bold.fntdata"/><Relationship Id="rId14" Type="http://schemas.openxmlformats.org/officeDocument/2006/relationships/font" Target="fonts/OpenSans-regular.fntdata"/><Relationship Id="rId17" Type="http://schemas.openxmlformats.org/officeDocument/2006/relationships/font" Target="fonts/OpenSans-boldItalic.fntdata"/><Relationship Id="rId16" Type="http://schemas.openxmlformats.org/officeDocument/2006/relationships/font" Target="fonts/Open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c5b422fc1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c5b422fc1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c5b422fc17_0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c5b422fc17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c5b422fc17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c5b422fc17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c5b422fc17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c5b422fc17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c5b422fc17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c5b422fc17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Google Shape;18;p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1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Relationship Id="rId4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Relationship Id="rId4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ctrTitle"/>
          </p:nvPr>
        </p:nvSpPr>
        <p:spPr>
          <a:xfrm>
            <a:off x="1004125" y="1251656"/>
            <a:ext cx="7136700" cy="1598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3400"/>
              <a:t>Indian Ocean Dipole and ENSO, </a:t>
            </a:r>
            <a:endParaRPr sz="3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3400"/>
              <a:t>and their teleconnection to </a:t>
            </a:r>
            <a:endParaRPr sz="3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3400"/>
              <a:t>extreme rainfall events in South America</a:t>
            </a:r>
            <a:endParaRPr/>
          </a:p>
        </p:txBody>
      </p:sp>
      <p:sp>
        <p:nvSpPr>
          <p:cNvPr id="67" name="Google Shape;67;p13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/>
              <a:t>M. Florencia Iacovone</a:t>
            </a:r>
            <a:r>
              <a:rPr lang="es"/>
              <a:t>,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Olga C. Penalba, Vanesa C. Pántano</a:t>
            </a:r>
            <a:endParaRPr/>
          </a:p>
        </p:txBody>
      </p:sp>
      <p:sp>
        <p:nvSpPr>
          <p:cNvPr id="68" name="Google Shape;68;p13"/>
          <p:cNvSpPr txBox="1"/>
          <p:nvPr/>
        </p:nvSpPr>
        <p:spPr>
          <a:xfrm>
            <a:off x="452875" y="4217875"/>
            <a:ext cx="83949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Departamento de Ciencias de la Atmósfera y los Océanos. Universidad de Buenos Aires.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Consejo Nacional de Investigaciones Científicas y Técnica, CONICET. Argentina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 txBox="1"/>
          <p:nvPr/>
        </p:nvSpPr>
        <p:spPr>
          <a:xfrm>
            <a:off x="3448200" y="3550450"/>
            <a:ext cx="2247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fiacovone@at.fcen.uba.ar</a:t>
            </a:r>
            <a:endParaRPr/>
          </a:p>
        </p:txBody>
      </p:sp>
      <p:sp>
        <p:nvSpPr>
          <p:cNvPr id="70" name="Google Shape;70;p13"/>
          <p:cNvSpPr txBox="1"/>
          <p:nvPr/>
        </p:nvSpPr>
        <p:spPr>
          <a:xfrm>
            <a:off x="7327500" y="4743300"/>
            <a:ext cx="1816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/>
              <a:t>March 2021</a:t>
            </a:r>
            <a:endParaRPr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>
            <a:off x="311700" y="961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Objective</a:t>
            </a:r>
            <a:endParaRPr/>
          </a:p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>
            <a:off x="311700" y="769700"/>
            <a:ext cx="8520600" cy="421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In view of the relative predictability of El Niño-Southern Oscillation (</a:t>
            </a:r>
            <a:r>
              <a:rPr b="1" lang="es"/>
              <a:t>ENSO</a:t>
            </a:r>
            <a:r>
              <a:rPr lang="es"/>
              <a:t>) and Indian Ocean Dipole (</a:t>
            </a:r>
            <a:r>
              <a:rPr b="1" lang="es"/>
              <a:t>IOD</a:t>
            </a:r>
            <a:r>
              <a:rPr lang="es"/>
              <a:t>) episodes, the </a:t>
            </a:r>
            <a:r>
              <a:rPr lang="es">
                <a:solidFill>
                  <a:srgbClr val="000000"/>
                </a:solidFill>
              </a:rPr>
              <a:t>aim </a:t>
            </a:r>
            <a:r>
              <a:rPr lang="es"/>
              <a:t>of this research is to understand the spatial relationship between IOD and ENSO with two rainfall indices: maximum number of consecutive dry days (</a:t>
            </a:r>
            <a:r>
              <a:rPr b="1" lang="es"/>
              <a:t>CDD</a:t>
            </a:r>
            <a:r>
              <a:rPr lang="es"/>
              <a:t>) and wet days (</a:t>
            </a:r>
            <a:r>
              <a:rPr b="1" lang="es"/>
              <a:t>CWD</a:t>
            </a:r>
            <a:r>
              <a:rPr lang="es"/>
              <a:t>), in South America.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Period: trimester October-December, 1979-2005.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/>
          <p:nvPr>
            <p:ph type="title"/>
          </p:nvPr>
        </p:nvSpPr>
        <p:spPr>
          <a:xfrm>
            <a:off x="311700" y="55050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Data and Methodology</a:t>
            </a:r>
            <a:endParaRPr/>
          </a:p>
        </p:txBody>
      </p:sp>
      <p:sp>
        <p:nvSpPr>
          <p:cNvPr id="82" name="Google Shape;82;p15"/>
          <p:cNvSpPr txBox="1"/>
          <p:nvPr/>
        </p:nvSpPr>
        <p:spPr>
          <a:xfrm>
            <a:off x="389975" y="892850"/>
            <a:ext cx="1291500" cy="4002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Open Sans"/>
                <a:ea typeface="Open Sans"/>
                <a:cs typeface="Open Sans"/>
                <a:sym typeface="Open Sans"/>
              </a:rPr>
              <a:t>CDD &amp; CWD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83" name="Google Shape;83;p15"/>
          <p:cNvCxnSpPr/>
          <p:nvPr/>
        </p:nvCxnSpPr>
        <p:spPr>
          <a:xfrm>
            <a:off x="1785700" y="1092950"/>
            <a:ext cx="533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4" name="Google Shape;84;p15"/>
          <p:cNvSpPr txBox="1"/>
          <p:nvPr/>
        </p:nvSpPr>
        <p:spPr>
          <a:xfrm>
            <a:off x="2483600" y="821025"/>
            <a:ext cx="2586000" cy="12621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lang="es">
                <a:latin typeface="Open Sans"/>
                <a:ea typeface="Open Sans"/>
                <a:cs typeface="Open Sans"/>
                <a:sym typeface="Open Sans"/>
              </a:rPr>
              <a:t>CPC Global Unified Precipitation data del National Center for Environmental Prediction (NCEP)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5" name="Google Shape;85;p15"/>
          <p:cNvSpPr txBox="1"/>
          <p:nvPr/>
        </p:nvSpPr>
        <p:spPr>
          <a:xfrm>
            <a:off x="6680975" y="208650"/>
            <a:ext cx="1098000" cy="400200"/>
          </a:xfrm>
          <a:prstGeom prst="rect">
            <a:avLst/>
          </a:prstGeom>
          <a:noFill/>
          <a:ln cap="flat" cmpd="sng" w="28575">
            <a:solidFill>
              <a:srgbClr val="3C7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Open Sans"/>
                <a:ea typeface="Open Sans"/>
                <a:cs typeface="Open Sans"/>
                <a:sym typeface="Open Sans"/>
              </a:rPr>
              <a:t>IOD index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86" name="Google Shape;86;p15"/>
          <p:cNvCxnSpPr/>
          <p:nvPr/>
        </p:nvCxnSpPr>
        <p:spPr>
          <a:xfrm>
            <a:off x="7182325" y="692700"/>
            <a:ext cx="0" cy="497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7" name="Google Shape;87;p15"/>
          <p:cNvSpPr txBox="1"/>
          <p:nvPr/>
        </p:nvSpPr>
        <p:spPr>
          <a:xfrm>
            <a:off x="5336575" y="1274250"/>
            <a:ext cx="3693000" cy="615600"/>
          </a:xfrm>
          <a:prstGeom prst="rect">
            <a:avLst/>
          </a:prstGeom>
          <a:noFill/>
          <a:ln cap="flat" cmpd="sng" w="9525">
            <a:solidFill>
              <a:srgbClr val="3C7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Open Sans"/>
                <a:ea typeface="Open Sans"/>
                <a:cs typeface="Open Sans"/>
                <a:sym typeface="Open Sans"/>
              </a:rPr>
              <a:t>https://psl.noaa.gov/gcos_wgsp/Timeseries/DMI/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8" name="Google Shape;88;p15"/>
          <p:cNvSpPr txBox="1"/>
          <p:nvPr/>
        </p:nvSpPr>
        <p:spPr>
          <a:xfrm>
            <a:off x="311700" y="2083125"/>
            <a:ext cx="769800" cy="400200"/>
          </a:xfrm>
          <a:prstGeom prst="rect">
            <a:avLst/>
          </a:prstGeom>
          <a:noFill/>
          <a:ln cap="flat" cmpd="sng" w="28575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Open Sans"/>
                <a:ea typeface="Open Sans"/>
                <a:cs typeface="Open Sans"/>
                <a:sym typeface="Open Sans"/>
              </a:rPr>
              <a:t>ENSO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89" name="Google Shape;89;p15"/>
          <p:cNvCxnSpPr/>
          <p:nvPr/>
        </p:nvCxnSpPr>
        <p:spPr>
          <a:xfrm>
            <a:off x="696600" y="2571750"/>
            <a:ext cx="0" cy="374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0" name="Google Shape;90;p15"/>
          <p:cNvSpPr txBox="1"/>
          <p:nvPr/>
        </p:nvSpPr>
        <p:spPr>
          <a:xfrm>
            <a:off x="225800" y="3080875"/>
            <a:ext cx="2257800" cy="1908600"/>
          </a:xfrm>
          <a:prstGeom prst="rect">
            <a:avLst/>
          </a:prstGeom>
          <a:noFill/>
          <a:ln cap="flat" cmpd="sng" w="9525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Open Sans"/>
                <a:ea typeface="Open Sans"/>
                <a:cs typeface="Open Sans"/>
                <a:sym typeface="Open Sans"/>
              </a:rPr>
              <a:t>SST NOAA Extended Reconstructed Sea Surface Temperature (ERSST), Version 5, National Center for Atmospheric Research (NCAR)</a:t>
            </a:r>
            <a:endParaRPr sz="26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91" name="Google Shape;91;p15"/>
          <p:cNvCxnSpPr/>
          <p:nvPr/>
        </p:nvCxnSpPr>
        <p:spPr>
          <a:xfrm flipH="1" rot="10800000">
            <a:off x="2625625" y="3080875"/>
            <a:ext cx="473700" cy="238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2" name="Google Shape;92;p15"/>
          <p:cNvSpPr txBox="1"/>
          <p:nvPr/>
        </p:nvSpPr>
        <p:spPr>
          <a:xfrm>
            <a:off x="3241350" y="2680675"/>
            <a:ext cx="769800" cy="400200"/>
          </a:xfrm>
          <a:prstGeom prst="rect">
            <a:avLst/>
          </a:prstGeom>
          <a:noFill/>
          <a:ln cap="flat" cmpd="sng" w="28575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Open Sans"/>
                <a:ea typeface="Open Sans"/>
                <a:cs typeface="Open Sans"/>
                <a:sym typeface="Open Sans"/>
              </a:rPr>
              <a:t>ONI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93" name="Google Shape;93;p15"/>
          <p:cNvCxnSpPr/>
          <p:nvPr/>
        </p:nvCxnSpPr>
        <p:spPr>
          <a:xfrm>
            <a:off x="4166500" y="2838550"/>
            <a:ext cx="533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4" name="Google Shape;94;p15"/>
          <p:cNvSpPr txBox="1"/>
          <p:nvPr/>
        </p:nvSpPr>
        <p:spPr>
          <a:xfrm>
            <a:off x="4768900" y="2401650"/>
            <a:ext cx="3790200" cy="615600"/>
          </a:xfrm>
          <a:prstGeom prst="rect">
            <a:avLst/>
          </a:prstGeom>
          <a:noFill/>
          <a:ln cap="flat" cmpd="sng" w="9525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Open Sans"/>
                <a:ea typeface="Open Sans"/>
                <a:cs typeface="Open Sans"/>
                <a:sym typeface="Open Sans"/>
              </a:rPr>
              <a:t>El Niño 3.4 region (5° N–5° S, 120°–170° W)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95" name="Google Shape;95;p15"/>
          <p:cNvCxnSpPr/>
          <p:nvPr/>
        </p:nvCxnSpPr>
        <p:spPr>
          <a:xfrm>
            <a:off x="2625625" y="3811950"/>
            <a:ext cx="533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6" name="Google Shape;96;p15"/>
          <p:cNvSpPr txBox="1"/>
          <p:nvPr/>
        </p:nvSpPr>
        <p:spPr>
          <a:xfrm>
            <a:off x="3241350" y="3611850"/>
            <a:ext cx="1643700" cy="615600"/>
          </a:xfrm>
          <a:prstGeom prst="rect">
            <a:avLst/>
          </a:prstGeom>
          <a:noFill/>
          <a:ln cap="flat" cmpd="sng" w="28575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Open Sans"/>
                <a:ea typeface="Open Sans"/>
                <a:cs typeface="Open Sans"/>
                <a:sym typeface="Open Sans"/>
              </a:rPr>
              <a:t>EMI (Ashok et al. 2007)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97" name="Google Shape;97;p15"/>
          <p:cNvCxnSpPr/>
          <p:nvPr/>
        </p:nvCxnSpPr>
        <p:spPr>
          <a:xfrm>
            <a:off x="5069600" y="3811950"/>
            <a:ext cx="533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8" name="Google Shape;98;p15"/>
          <p:cNvSpPr txBox="1"/>
          <p:nvPr/>
        </p:nvSpPr>
        <p:spPr>
          <a:xfrm>
            <a:off x="5642800" y="3241650"/>
            <a:ext cx="3135000" cy="831300"/>
          </a:xfrm>
          <a:prstGeom prst="rect">
            <a:avLst/>
          </a:prstGeom>
          <a:noFill/>
          <a:ln cap="flat" cmpd="sng" w="9525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Open Sans"/>
                <a:ea typeface="Open Sans"/>
                <a:cs typeface="Open Sans"/>
                <a:sym typeface="Open Sans"/>
              </a:rPr>
              <a:t> EMI = |SSTA|A – 0,5*|SSTA|B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">
                <a:latin typeface="Open Sans"/>
                <a:ea typeface="Open Sans"/>
                <a:cs typeface="Open Sans"/>
                <a:sym typeface="Open Sans"/>
              </a:rPr>
              <a:t>– 0,5*|SSTA|C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99" name="Google Shape;99;p15"/>
          <p:cNvPicPr preferRelativeResize="0"/>
          <p:nvPr/>
        </p:nvPicPr>
        <p:blipFill rotWithShape="1">
          <a:blip r:embed="rId3">
            <a:alphaModFix/>
          </a:blip>
          <a:srcRect b="53308" l="48965" r="5541" t="25137"/>
          <a:stretch/>
        </p:blipFill>
        <p:spPr>
          <a:xfrm>
            <a:off x="5767550" y="3880875"/>
            <a:ext cx="2924851" cy="110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5"/>
          <p:cNvSpPr txBox="1"/>
          <p:nvPr/>
        </p:nvSpPr>
        <p:spPr>
          <a:xfrm>
            <a:off x="6915625" y="4227450"/>
            <a:ext cx="2667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900">
                <a:latin typeface="Open Sans"/>
                <a:ea typeface="Open Sans"/>
                <a:cs typeface="Open Sans"/>
                <a:sym typeface="Open Sans"/>
              </a:rPr>
              <a:t>A</a:t>
            </a:r>
            <a:endParaRPr sz="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1" name="Google Shape;101;p15"/>
          <p:cNvSpPr txBox="1"/>
          <p:nvPr/>
        </p:nvSpPr>
        <p:spPr>
          <a:xfrm>
            <a:off x="7869900" y="4297350"/>
            <a:ext cx="2667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900">
                <a:latin typeface="Open Sans"/>
                <a:ea typeface="Open Sans"/>
                <a:cs typeface="Open Sans"/>
                <a:sym typeface="Open Sans"/>
              </a:rPr>
              <a:t>B</a:t>
            </a:r>
            <a:endParaRPr sz="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2" name="Google Shape;102;p15"/>
          <p:cNvSpPr txBox="1"/>
          <p:nvPr/>
        </p:nvSpPr>
        <p:spPr>
          <a:xfrm>
            <a:off x="6154525" y="4072950"/>
            <a:ext cx="2667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900">
                <a:latin typeface="Open Sans"/>
                <a:ea typeface="Open Sans"/>
                <a:cs typeface="Open Sans"/>
                <a:sym typeface="Open Sans"/>
              </a:rPr>
              <a:t>C</a:t>
            </a:r>
            <a:endParaRPr sz="3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 txBox="1"/>
          <p:nvPr>
            <p:ph type="title"/>
          </p:nvPr>
        </p:nvSpPr>
        <p:spPr>
          <a:xfrm>
            <a:off x="106450" y="65325"/>
            <a:ext cx="1340700" cy="7074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Results</a:t>
            </a:r>
            <a:endParaRPr/>
          </a:p>
        </p:txBody>
      </p:sp>
      <p:pic>
        <p:nvPicPr>
          <p:cNvPr id="108" name="Google Shape;108;p16"/>
          <p:cNvPicPr preferRelativeResize="0"/>
          <p:nvPr/>
        </p:nvPicPr>
        <p:blipFill rotWithShape="1">
          <a:blip r:embed="rId3">
            <a:alphaModFix/>
          </a:blip>
          <a:srcRect b="21102" l="7614" r="860" t="20359"/>
          <a:stretch/>
        </p:blipFill>
        <p:spPr>
          <a:xfrm>
            <a:off x="1498350" y="65325"/>
            <a:ext cx="6680975" cy="25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6"/>
          <p:cNvSpPr txBox="1"/>
          <p:nvPr/>
        </p:nvSpPr>
        <p:spPr>
          <a:xfrm>
            <a:off x="123150" y="800475"/>
            <a:ext cx="15135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200">
                <a:latin typeface="Open Sans"/>
                <a:ea typeface="Open Sans"/>
                <a:cs typeface="Open Sans"/>
                <a:sym typeface="Open Sans"/>
              </a:rPr>
              <a:t>Significant positive correlation of IOD-CWD and ONI-CWD, over  Buenos Aires and Mesopotamia of Argentina, north of Uruguay and south of Brazil</a:t>
            </a:r>
            <a:endParaRPr b="1" sz="1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0" name="Google Shape;110;p16"/>
          <p:cNvSpPr/>
          <p:nvPr/>
        </p:nvSpPr>
        <p:spPr>
          <a:xfrm>
            <a:off x="6553250" y="1124275"/>
            <a:ext cx="697896" cy="707400"/>
          </a:xfrm>
          <a:prstGeom prst="cloud">
            <a:avLst/>
          </a:prstGeom>
          <a:noFill/>
          <a:ln cap="flat" cmpd="sng" w="19050">
            <a:solidFill>
              <a:srgbClr val="741B4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6"/>
          <p:cNvSpPr/>
          <p:nvPr/>
        </p:nvSpPr>
        <p:spPr>
          <a:xfrm>
            <a:off x="4428313" y="1124275"/>
            <a:ext cx="697896" cy="707400"/>
          </a:xfrm>
          <a:prstGeom prst="cloud">
            <a:avLst/>
          </a:prstGeom>
          <a:noFill/>
          <a:ln cap="flat" cmpd="sng" w="19050">
            <a:solidFill>
              <a:srgbClr val="741B4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6"/>
          <p:cNvSpPr/>
          <p:nvPr/>
        </p:nvSpPr>
        <p:spPr>
          <a:xfrm>
            <a:off x="2426525" y="1124275"/>
            <a:ext cx="697896" cy="707400"/>
          </a:xfrm>
          <a:prstGeom prst="cloud">
            <a:avLst/>
          </a:prstGeom>
          <a:noFill/>
          <a:ln cap="flat" cmpd="sng" w="19050">
            <a:solidFill>
              <a:srgbClr val="741B4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3" name="Google Shape;113;p16"/>
          <p:cNvPicPr preferRelativeResize="0"/>
          <p:nvPr/>
        </p:nvPicPr>
        <p:blipFill rotWithShape="1">
          <a:blip r:embed="rId4">
            <a:alphaModFix/>
          </a:blip>
          <a:srcRect b="38040" l="40921" r="19452" t="17632"/>
          <a:stretch/>
        </p:blipFill>
        <p:spPr>
          <a:xfrm>
            <a:off x="1636725" y="2571750"/>
            <a:ext cx="3679324" cy="2432275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16"/>
          <p:cNvSpPr/>
          <p:nvPr/>
        </p:nvSpPr>
        <p:spPr>
          <a:xfrm>
            <a:off x="4279525" y="3499225"/>
            <a:ext cx="697800" cy="707400"/>
          </a:xfrm>
          <a:prstGeom prst="teardrop">
            <a:avLst>
              <a:gd fmla="val 100000" name="adj"/>
            </a:avLst>
          </a:prstGeom>
          <a:noFill/>
          <a:ln cap="flat" cmpd="sng" w="19050">
            <a:solidFill>
              <a:srgbClr val="134F5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6"/>
          <p:cNvSpPr/>
          <p:nvPr/>
        </p:nvSpPr>
        <p:spPr>
          <a:xfrm>
            <a:off x="2508700" y="3569525"/>
            <a:ext cx="697800" cy="707400"/>
          </a:xfrm>
          <a:prstGeom prst="teardrop">
            <a:avLst>
              <a:gd fmla="val 100000" name="adj"/>
            </a:avLst>
          </a:prstGeom>
          <a:noFill/>
          <a:ln cap="flat" cmpd="sng" w="19050">
            <a:solidFill>
              <a:srgbClr val="134F5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6"/>
          <p:cNvSpPr txBox="1"/>
          <p:nvPr/>
        </p:nvSpPr>
        <p:spPr>
          <a:xfrm>
            <a:off x="6553250" y="2729850"/>
            <a:ext cx="25908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latin typeface="Open Sans"/>
                <a:ea typeface="Open Sans"/>
                <a:cs typeface="Open Sans"/>
                <a:sym typeface="Open Sans"/>
              </a:rPr>
              <a:t>The strongest signal is between IOD-CWD and ONI-CWD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7" name="Google Shape;117;p16"/>
          <p:cNvSpPr txBox="1"/>
          <p:nvPr/>
        </p:nvSpPr>
        <p:spPr>
          <a:xfrm>
            <a:off x="2175675" y="112900"/>
            <a:ext cx="1030800" cy="143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8" name="Google Shape;118;p16"/>
          <p:cNvSpPr txBox="1"/>
          <p:nvPr/>
        </p:nvSpPr>
        <p:spPr>
          <a:xfrm>
            <a:off x="3508275" y="6800"/>
            <a:ext cx="4923000" cy="219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9" name="Google Shape;119;p16"/>
          <p:cNvSpPr txBox="1"/>
          <p:nvPr/>
        </p:nvSpPr>
        <p:spPr>
          <a:xfrm>
            <a:off x="1892850" y="2555800"/>
            <a:ext cx="4178400" cy="219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0" name="Google Shape;120;p16"/>
          <p:cNvSpPr txBox="1"/>
          <p:nvPr/>
        </p:nvSpPr>
        <p:spPr>
          <a:xfrm>
            <a:off x="2052525" y="-37450"/>
            <a:ext cx="5896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800">
                <a:latin typeface="Open Sans"/>
                <a:ea typeface="Open Sans"/>
                <a:cs typeface="Open Sans"/>
                <a:sym typeface="Open Sans"/>
              </a:rPr>
              <a:t>Corr IOD</a:t>
            </a:r>
            <a:r>
              <a:rPr b="1" baseline="-25000" lang="es" sz="800">
                <a:latin typeface="Open Sans"/>
                <a:ea typeface="Open Sans"/>
                <a:cs typeface="Open Sans"/>
                <a:sym typeface="Open Sans"/>
              </a:rPr>
              <a:t>sep</a:t>
            </a:r>
            <a:r>
              <a:rPr b="1" lang="es" sz="800">
                <a:latin typeface="Open Sans"/>
                <a:ea typeface="Open Sans"/>
                <a:cs typeface="Open Sans"/>
                <a:sym typeface="Open Sans"/>
              </a:rPr>
              <a:t>- CWD			         Corr IOD</a:t>
            </a:r>
            <a:r>
              <a:rPr b="1" baseline="-25000" lang="es" sz="800">
                <a:latin typeface="Open Sans"/>
                <a:ea typeface="Open Sans"/>
                <a:cs typeface="Open Sans"/>
                <a:sym typeface="Open Sans"/>
              </a:rPr>
              <a:t>oct</a:t>
            </a:r>
            <a:r>
              <a:rPr b="1" lang="es" sz="800">
                <a:latin typeface="Open Sans"/>
                <a:ea typeface="Open Sans"/>
                <a:cs typeface="Open Sans"/>
                <a:sym typeface="Open Sans"/>
              </a:rPr>
              <a:t>- CWD			Corr IOD</a:t>
            </a:r>
            <a:r>
              <a:rPr b="1" baseline="-25000" lang="es" sz="800">
                <a:latin typeface="Open Sans"/>
                <a:ea typeface="Open Sans"/>
                <a:cs typeface="Open Sans"/>
                <a:sym typeface="Open Sans"/>
              </a:rPr>
              <a:t>nov</a:t>
            </a:r>
            <a:r>
              <a:rPr b="1" lang="es" sz="800">
                <a:latin typeface="Open Sans"/>
                <a:ea typeface="Open Sans"/>
                <a:cs typeface="Open Sans"/>
                <a:sym typeface="Open Sans"/>
              </a:rPr>
              <a:t> - CWD</a:t>
            </a:r>
            <a:endParaRPr b="1" sz="8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1" name="Google Shape;121;p16"/>
          <p:cNvSpPr txBox="1"/>
          <p:nvPr/>
        </p:nvSpPr>
        <p:spPr>
          <a:xfrm>
            <a:off x="1890602" y="2467300"/>
            <a:ext cx="4435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800">
                <a:latin typeface="Open Sans"/>
                <a:ea typeface="Open Sans"/>
                <a:cs typeface="Open Sans"/>
                <a:sym typeface="Open Sans"/>
              </a:rPr>
              <a:t>      </a:t>
            </a:r>
            <a:endParaRPr b="1" sz="8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800">
                <a:latin typeface="Open Sans"/>
                <a:ea typeface="Open Sans"/>
                <a:cs typeface="Open Sans"/>
                <a:sym typeface="Open Sans"/>
              </a:rPr>
              <a:t>       </a:t>
            </a:r>
            <a:r>
              <a:rPr b="1" lang="es" sz="800">
                <a:latin typeface="Open Sans"/>
                <a:ea typeface="Open Sans"/>
                <a:cs typeface="Open Sans"/>
                <a:sym typeface="Open Sans"/>
              </a:rPr>
              <a:t>Corr EMI - CWD		          Corr ONI - CWD			</a:t>
            </a:r>
            <a:endParaRPr b="1" sz="8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7"/>
          <p:cNvSpPr txBox="1"/>
          <p:nvPr>
            <p:ph type="title"/>
          </p:nvPr>
        </p:nvSpPr>
        <p:spPr>
          <a:xfrm>
            <a:off x="106450" y="65325"/>
            <a:ext cx="14331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Results</a:t>
            </a:r>
            <a:endParaRPr/>
          </a:p>
        </p:txBody>
      </p:sp>
      <p:pic>
        <p:nvPicPr>
          <p:cNvPr id="127" name="Google Shape;127;p17"/>
          <p:cNvPicPr preferRelativeResize="0"/>
          <p:nvPr/>
        </p:nvPicPr>
        <p:blipFill rotWithShape="1">
          <a:blip r:embed="rId3">
            <a:alphaModFix/>
          </a:blip>
          <a:srcRect b="19299" l="7313" r="1387" t="20087"/>
          <a:stretch/>
        </p:blipFill>
        <p:spPr>
          <a:xfrm>
            <a:off x="1816624" y="139525"/>
            <a:ext cx="6713999" cy="2521575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7"/>
          <p:cNvSpPr txBox="1"/>
          <p:nvPr/>
        </p:nvSpPr>
        <p:spPr>
          <a:xfrm>
            <a:off x="123150" y="800475"/>
            <a:ext cx="16524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200">
                <a:latin typeface="Open Sans"/>
                <a:ea typeface="Open Sans"/>
                <a:cs typeface="Open Sans"/>
                <a:sym typeface="Open Sans"/>
              </a:rPr>
              <a:t>Significant negative correlation of IOD-CDD, EMI-CDD and ONI-CDD over  Buenos Aires and Mesopotamia of Argentina, north of Uruguay and south of Brazil</a:t>
            </a:r>
            <a:endParaRPr b="1" sz="1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9" name="Google Shape;129;p17"/>
          <p:cNvSpPr/>
          <p:nvPr/>
        </p:nvSpPr>
        <p:spPr>
          <a:xfrm>
            <a:off x="6830325" y="1200750"/>
            <a:ext cx="697896" cy="707400"/>
          </a:xfrm>
          <a:prstGeom prst="cloud">
            <a:avLst/>
          </a:prstGeom>
          <a:noFill/>
          <a:ln cap="flat" cmpd="sng" w="19050">
            <a:solidFill>
              <a:srgbClr val="741B4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7"/>
          <p:cNvSpPr/>
          <p:nvPr/>
        </p:nvSpPr>
        <p:spPr>
          <a:xfrm>
            <a:off x="4824675" y="1200750"/>
            <a:ext cx="697896" cy="707400"/>
          </a:xfrm>
          <a:prstGeom prst="cloud">
            <a:avLst/>
          </a:prstGeom>
          <a:noFill/>
          <a:ln cap="flat" cmpd="sng" w="19050">
            <a:solidFill>
              <a:srgbClr val="741B4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7"/>
          <p:cNvSpPr/>
          <p:nvPr/>
        </p:nvSpPr>
        <p:spPr>
          <a:xfrm>
            <a:off x="2711800" y="1200750"/>
            <a:ext cx="697896" cy="707400"/>
          </a:xfrm>
          <a:prstGeom prst="cloud">
            <a:avLst/>
          </a:prstGeom>
          <a:noFill/>
          <a:ln cap="flat" cmpd="sng" w="19050">
            <a:solidFill>
              <a:srgbClr val="741B4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2" name="Google Shape;132;p17"/>
          <p:cNvPicPr preferRelativeResize="0"/>
          <p:nvPr/>
        </p:nvPicPr>
        <p:blipFill rotWithShape="1">
          <a:blip r:embed="rId4">
            <a:alphaModFix/>
          </a:blip>
          <a:srcRect b="38040" l="1021" r="58746" t="17632"/>
          <a:stretch/>
        </p:blipFill>
        <p:spPr>
          <a:xfrm>
            <a:off x="1898575" y="2571750"/>
            <a:ext cx="3735600" cy="2432275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17"/>
          <p:cNvSpPr/>
          <p:nvPr/>
        </p:nvSpPr>
        <p:spPr>
          <a:xfrm>
            <a:off x="4572000" y="3549000"/>
            <a:ext cx="697800" cy="707400"/>
          </a:xfrm>
          <a:prstGeom prst="teardrop">
            <a:avLst>
              <a:gd fmla="val 100000" name="adj"/>
            </a:avLst>
          </a:prstGeom>
          <a:noFill/>
          <a:ln cap="flat" cmpd="sng" w="19050">
            <a:solidFill>
              <a:srgbClr val="134F5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7"/>
          <p:cNvSpPr/>
          <p:nvPr/>
        </p:nvSpPr>
        <p:spPr>
          <a:xfrm>
            <a:off x="2666750" y="3549000"/>
            <a:ext cx="697800" cy="707400"/>
          </a:xfrm>
          <a:prstGeom prst="teardrop">
            <a:avLst>
              <a:gd fmla="val 100000" name="adj"/>
            </a:avLst>
          </a:prstGeom>
          <a:noFill/>
          <a:ln cap="flat" cmpd="sng" w="19050">
            <a:solidFill>
              <a:srgbClr val="134F5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7"/>
          <p:cNvSpPr txBox="1"/>
          <p:nvPr/>
        </p:nvSpPr>
        <p:spPr>
          <a:xfrm>
            <a:off x="5880500" y="2760650"/>
            <a:ext cx="3000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latin typeface="Open Sans"/>
                <a:ea typeface="Open Sans"/>
                <a:cs typeface="Open Sans"/>
                <a:sym typeface="Open Sans"/>
              </a:rPr>
              <a:t>The strongest signal is between ONI-CDD</a:t>
            </a:r>
            <a:endParaRPr/>
          </a:p>
        </p:txBody>
      </p:sp>
      <p:sp>
        <p:nvSpPr>
          <p:cNvPr id="136" name="Google Shape;136;p17"/>
          <p:cNvSpPr txBox="1"/>
          <p:nvPr/>
        </p:nvSpPr>
        <p:spPr>
          <a:xfrm>
            <a:off x="2463025" y="92375"/>
            <a:ext cx="5418600" cy="236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7" name="Google Shape;137;p17"/>
          <p:cNvSpPr txBox="1"/>
          <p:nvPr/>
        </p:nvSpPr>
        <p:spPr>
          <a:xfrm>
            <a:off x="2056900" y="2571750"/>
            <a:ext cx="3665400" cy="219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8" name="Google Shape;138;p17"/>
          <p:cNvSpPr txBox="1"/>
          <p:nvPr/>
        </p:nvSpPr>
        <p:spPr>
          <a:xfrm>
            <a:off x="2052525" y="-37450"/>
            <a:ext cx="5896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800">
                <a:latin typeface="Open Sans"/>
                <a:ea typeface="Open Sans"/>
                <a:cs typeface="Open Sans"/>
                <a:sym typeface="Open Sans"/>
              </a:rPr>
              <a:t>              </a:t>
            </a:r>
            <a:r>
              <a:rPr b="1" lang="es" sz="800">
                <a:latin typeface="Open Sans"/>
                <a:ea typeface="Open Sans"/>
                <a:cs typeface="Open Sans"/>
                <a:sym typeface="Open Sans"/>
              </a:rPr>
              <a:t>Corr IOD</a:t>
            </a:r>
            <a:r>
              <a:rPr b="1" baseline="-25000" lang="es" sz="800">
                <a:latin typeface="Open Sans"/>
                <a:ea typeface="Open Sans"/>
                <a:cs typeface="Open Sans"/>
                <a:sym typeface="Open Sans"/>
              </a:rPr>
              <a:t>sep</a:t>
            </a:r>
            <a:r>
              <a:rPr b="1" lang="es" sz="800">
                <a:latin typeface="Open Sans"/>
                <a:ea typeface="Open Sans"/>
                <a:cs typeface="Open Sans"/>
                <a:sym typeface="Open Sans"/>
              </a:rPr>
              <a:t>- CDD			         Corr IOD</a:t>
            </a:r>
            <a:r>
              <a:rPr b="1" baseline="-25000" lang="es" sz="800">
                <a:latin typeface="Open Sans"/>
                <a:ea typeface="Open Sans"/>
                <a:cs typeface="Open Sans"/>
                <a:sym typeface="Open Sans"/>
              </a:rPr>
              <a:t>oct</a:t>
            </a:r>
            <a:r>
              <a:rPr b="1" lang="es" sz="800">
                <a:latin typeface="Open Sans"/>
                <a:ea typeface="Open Sans"/>
                <a:cs typeface="Open Sans"/>
                <a:sym typeface="Open Sans"/>
              </a:rPr>
              <a:t>- CDD			Corr IOD</a:t>
            </a:r>
            <a:r>
              <a:rPr b="1" baseline="-25000" lang="es" sz="800">
                <a:latin typeface="Open Sans"/>
                <a:ea typeface="Open Sans"/>
                <a:cs typeface="Open Sans"/>
                <a:sym typeface="Open Sans"/>
              </a:rPr>
              <a:t>nov</a:t>
            </a:r>
            <a:r>
              <a:rPr b="1" lang="es" sz="800">
                <a:latin typeface="Open Sans"/>
                <a:ea typeface="Open Sans"/>
                <a:cs typeface="Open Sans"/>
                <a:sym typeface="Open Sans"/>
              </a:rPr>
              <a:t> - CDD</a:t>
            </a:r>
            <a:endParaRPr b="1" sz="8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9" name="Google Shape;139;p17"/>
          <p:cNvSpPr txBox="1"/>
          <p:nvPr/>
        </p:nvSpPr>
        <p:spPr>
          <a:xfrm>
            <a:off x="1890602" y="2467300"/>
            <a:ext cx="44352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800">
                <a:latin typeface="Open Sans"/>
                <a:ea typeface="Open Sans"/>
                <a:cs typeface="Open Sans"/>
                <a:sym typeface="Open Sans"/>
              </a:rPr>
              <a:t>               </a:t>
            </a:r>
            <a:endParaRPr b="1" sz="800"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800">
                <a:latin typeface="Open Sans"/>
                <a:ea typeface="Open Sans"/>
                <a:cs typeface="Open Sans"/>
                <a:sym typeface="Open Sans"/>
              </a:rPr>
              <a:t> Corr EMI - CDD			       Corr ONI - CDD			</a:t>
            </a:r>
            <a:endParaRPr b="1" sz="8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8"/>
          <p:cNvSpPr txBox="1"/>
          <p:nvPr>
            <p:ph type="title"/>
          </p:nvPr>
        </p:nvSpPr>
        <p:spPr>
          <a:xfrm>
            <a:off x="311700" y="106350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Conclusions</a:t>
            </a:r>
            <a:endParaRPr/>
          </a:p>
        </p:txBody>
      </p:sp>
      <p:sp>
        <p:nvSpPr>
          <p:cNvPr id="145" name="Google Shape;145;p18"/>
          <p:cNvSpPr txBox="1"/>
          <p:nvPr/>
        </p:nvSpPr>
        <p:spPr>
          <a:xfrm>
            <a:off x="307875" y="738900"/>
            <a:ext cx="8651400" cy="430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Font typeface="Open Sans"/>
              <a:buChar char="●"/>
            </a:pPr>
            <a:r>
              <a:rPr lang="es" sz="1900">
                <a:latin typeface="Open Sans"/>
                <a:ea typeface="Open Sans"/>
                <a:cs typeface="Open Sans"/>
                <a:sym typeface="Open Sans"/>
              </a:rPr>
              <a:t>Significant positive correlation of IOD-CWD suggests that positive (negative) IOD index are associated with longer (shorter) consecutive wet days in Southeastern South America.</a:t>
            </a:r>
            <a:br>
              <a:rPr lang="es" sz="1900">
                <a:latin typeface="Open Sans"/>
                <a:ea typeface="Open Sans"/>
                <a:cs typeface="Open Sans"/>
                <a:sym typeface="Open Sans"/>
              </a:rPr>
            </a:br>
            <a:endParaRPr sz="1900">
              <a:latin typeface="Open Sans"/>
              <a:ea typeface="Open Sans"/>
              <a:cs typeface="Open Sans"/>
              <a:sym typeface="Open Sans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Font typeface="Open Sans"/>
              <a:buChar char="●"/>
            </a:pPr>
            <a:r>
              <a:rPr lang="es" sz="1900">
                <a:latin typeface="Open Sans"/>
                <a:ea typeface="Open Sans"/>
                <a:cs typeface="Open Sans"/>
                <a:sym typeface="Open Sans"/>
              </a:rPr>
              <a:t>Significant negative correlation of IOD-CDD suggests that positive (negative) IOD index are associated with shorter (longer) consecutive dry days in Southeastern South America.</a:t>
            </a:r>
            <a:br>
              <a:rPr lang="es" sz="1900">
                <a:latin typeface="Open Sans"/>
                <a:ea typeface="Open Sans"/>
                <a:cs typeface="Open Sans"/>
                <a:sym typeface="Open Sans"/>
              </a:rPr>
            </a:br>
            <a:endParaRPr sz="1900">
              <a:latin typeface="Open Sans"/>
              <a:ea typeface="Open Sans"/>
              <a:cs typeface="Open Sans"/>
              <a:sym typeface="Open Sans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Font typeface="Open Sans"/>
              <a:buChar char="●"/>
            </a:pPr>
            <a:r>
              <a:rPr lang="es" sz="1900">
                <a:latin typeface="Open Sans"/>
                <a:ea typeface="Open Sans"/>
                <a:cs typeface="Open Sans"/>
                <a:sym typeface="Open Sans"/>
              </a:rPr>
              <a:t>The strongest signal is between IOD-CWD and ONI-CWD and between ONI-CDD.</a:t>
            </a:r>
            <a:br>
              <a:rPr lang="es" sz="1900">
                <a:latin typeface="Open Sans"/>
                <a:ea typeface="Open Sans"/>
                <a:cs typeface="Open Sans"/>
                <a:sym typeface="Open Sans"/>
              </a:rPr>
            </a:br>
            <a:endParaRPr sz="1900">
              <a:latin typeface="Open Sans"/>
              <a:ea typeface="Open Sans"/>
              <a:cs typeface="Open Sans"/>
              <a:sym typeface="Open Sans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Font typeface="Open Sans"/>
              <a:buChar char="●"/>
            </a:pPr>
            <a:r>
              <a:rPr lang="es" sz="1900">
                <a:latin typeface="Open Sans"/>
                <a:ea typeface="Open Sans"/>
                <a:cs typeface="Open Sans"/>
                <a:sym typeface="Open Sans"/>
              </a:rPr>
              <a:t>These results indicate a potentially strong relationship between IOD and South American extreme rainfall, which will contribute to improve the predictability of extreme indices in the study region.</a:t>
            </a:r>
            <a:endParaRPr sz="19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CE93D8"/>
      </a:accent2>
      <a:accent3>
        <a:srgbClr val="4DB6AC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