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9.png" ContentType="image/png"/>
  <Override PartName="/ppt/media/image8.png" ContentType="image/png"/>
  <Override PartName="/ppt/media/image7.png" ContentType="image/png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 113" descr=""/>
          <p:cNvPicPr/>
          <p:nvPr/>
        </p:nvPicPr>
        <p:blipFill>
          <a:blip r:embed="rId1"/>
          <a:stretch/>
        </p:blipFill>
        <p:spPr>
          <a:xfrm>
            <a:off x="86040" y="91440"/>
            <a:ext cx="2108520" cy="118836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1645920" y="3566160"/>
            <a:ext cx="7302960" cy="100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"/>
          <p:cNvSpPr/>
          <p:nvPr/>
        </p:nvSpPr>
        <p:spPr>
          <a:xfrm>
            <a:off x="2194560" y="3474720"/>
            <a:ext cx="5481360" cy="2692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9014400" y="144720"/>
            <a:ext cx="952560" cy="104400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1920240" y="365760"/>
            <a:ext cx="6949440" cy="640080"/>
          </a:xfrm>
          <a:prstGeom prst="rect">
            <a:avLst/>
          </a:prstGeom>
          <a:solidFill>
            <a:srgbClr val="0066b3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21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Workshop on Indian Ocean Variability and Teleconnections</a:t>
            </a:r>
            <a:endParaRPr b="1" lang="en-US" sz="2100" spc="-1" strike="noStrike">
              <a:solidFill>
                <a:srgbClr val="ffffff"/>
              </a:solidFill>
              <a:latin typeface="Arial"/>
            </a:endParaRPr>
          </a:p>
          <a:p>
            <a:pPr algn="ctr"/>
            <a:r>
              <a:rPr b="1" lang="en-US" sz="21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(from 15 March 2021 to 17 March 2021)</a:t>
            </a:r>
            <a:endParaRPr b="1" lang="en-U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182880" y="3291840"/>
            <a:ext cx="969264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200" spc="-1" strike="noStrike" baseline="33000">
                <a:latin typeface="Arial"/>
              </a:rPr>
              <a:t>2</a:t>
            </a:r>
            <a:r>
              <a:rPr b="0" lang="en-US" sz="1200" spc="-1" strike="noStrike">
                <a:latin typeface="Arial"/>
              </a:rPr>
              <a:t>Department of Physics, Higher Teacher Training College, University of Yaounde 1, Yaounde, Cameroon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640080" y="2560320"/>
            <a:ext cx="9052560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Moihamette Foupouapegnigni</a:t>
            </a:r>
            <a:r>
              <a:rPr b="0" lang="en-US" sz="19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1*</a:t>
            </a:r>
            <a:r>
              <a:rPr b="0" lang="en-US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W.M. Pokam</a:t>
            </a:r>
            <a:r>
              <a:rPr b="0" lang="en-US" sz="19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, R. Washington</a:t>
            </a:r>
            <a:r>
              <a:rPr b="0" lang="en-US" sz="19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b="0" lang="en-US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and I. </a:t>
            </a:r>
            <a:r>
              <a:rPr b="0" lang="en-US" sz="19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Diallo</a:t>
            </a:r>
            <a:r>
              <a:rPr b="0" lang="en-US" sz="19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b="0" lang="en-US" sz="1900" spc="-1" strike="noStrike"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182880" y="3017520"/>
            <a:ext cx="978408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200" spc="-1" strike="noStrike" baseline="33000">
                <a:latin typeface="Arial"/>
              </a:rPr>
              <a:t>1</a:t>
            </a:r>
            <a:r>
              <a:rPr b="0" lang="en-US" sz="1200" spc="-1" strike="noStrike">
                <a:latin typeface="Arial"/>
              </a:rPr>
              <a:t>Laboratory for Environmental Modelling and Atmospheric Physics (LEMAP), University of Yaounde 1, Yaounde, Cameroon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0" name="CustomShape 7"/>
          <p:cNvSpPr/>
          <p:nvPr/>
        </p:nvSpPr>
        <p:spPr>
          <a:xfrm>
            <a:off x="182880" y="3566160"/>
            <a:ext cx="969264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200" spc="-1" strike="noStrike" baseline="33000">
                <a:latin typeface="Arial"/>
              </a:rPr>
              <a:t>3</a:t>
            </a:r>
            <a:r>
              <a:rPr b="0" lang="en-US" sz="1200" spc="-1" strike="noStrike">
                <a:latin typeface="Arial"/>
              </a:rPr>
              <a:t>School of Geography and the Environment, University of Oxford, Oxford, UK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1" name="CustomShape 8"/>
          <p:cNvSpPr/>
          <p:nvPr/>
        </p:nvSpPr>
        <p:spPr>
          <a:xfrm>
            <a:off x="822960" y="3840480"/>
            <a:ext cx="868680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200" spc="-1" strike="noStrike" baseline="33000">
                <a:latin typeface="Arial"/>
              </a:rPr>
              <a:t>4</a:t>
            </a:r>
            <a:r>
              <a:rPr b="0" lang="en-US" sz="1200" spc="-1" strike="noStrike">
                <a:latin typeface="Arial"/>
              </a:rPr>
              <a:t>Department of Geography, University of California, Los Angeles (UCLA), Los Angeles, CA 90095, USA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62" name="CustomShape 9"/>
          <p:cNvSpPr/>
          <p:nvPr/>
        </p:nvSpPr>
        <p:spPr>
          <a:xfrm>
            <a:off x="457200" y="4389120"/>
            <a:ext cx="9326880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400" spc="-1" strike="noStrike" baseline="33000">
                <a:latin typeface="Times New Roman"/>
              </a:rPr>
              <a:t>*</a:t>
            </a:r>
            <a:r>
              <a:rPr b="0" lang="en-US" sz="1400" spc="-1" strike="noStrike">
                <a:latin typeface="Times New Roman"/>
              </a:rPr>
              <a:t>e-</a:t>
            </a:r>
            <a:r>
              <a:rPr b="0" lang="en-US" sz="1400" spc="-1" strike="noStrike">
                <a:latin typeface="Times New Roman"/>
              </a:rPr>
              <a:t>mail: </a:t>
            </a: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hmoihamette@yahoo.fr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3" name="CustomShape 10"/>
          <p:cNvSpPr/>
          <p:nvPr/>
        </p:nvSpPr>
        <p:spPr>
          <a:xfrm>
            <a:off x="365760" y="1463040"/>
            <a:ext cx="9509760" cy="8229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5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IMPACT OF INDIAN OCEAN DIPOLE ON RAINFALL VARIABILITY </a:t>
            </a:r>
            <a:endParaRPr b="0" lang="en-US" sz="2500" spc="-1" strike="noStrike">
              <a:latin typeface="Arial"/>
            </a:endParaRPr>
          </a:p>
          <a:p>
            <a:pPr algn="ctr"/>
            <a:r>
              <a:rPr b="0" lang="en-US" sz="25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OVER CENTRAL  AFRICA</a:t>
            </a:r>
            <a:endParaRPr b="0" lang="en-US" sz="25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737360" y="91440"/>
            <a:ext cx="7406640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800" spc="-1" strike="noStrike">
                <a:solidFill>
                  <a:srgbClr val="ed1c24"/>
                </a:solidFill>
                <a:latin typeface="Arial"/>
              </a:rPr>
              <a:t>Aim, Data and Methodology</a:t>
            </a:r>
            <a:endParaRPr b="1" lang="en-US" sz="1800" spc="-1" strike="noStrike">
              <a:solidFill>
                <a:srgbClr val="ed1c24"/>
              </a:solidFill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274320" y="548640"/>
            <a:ext cx="1828800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800" spc="-1" strike="noStrike">
                <a:solidFill>
                  <a:srgbClr val="0066b3"/>
                </a:solidFill>
                <a:latin typeface="Arial"/>
              </a:rPr>
              <a:t>Aim</a:t>
            </a:r>
            <a:endParaRPr b="1" lang="en-US" sz="1800" spc="-1" strike="noStrike">
              <a:solidFill>
                <a:srgbClr val="0066b3"/>
              </a:solidFill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365760" y="3474720"/>
            <a:ext cx="210312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800" spc="-1" strike="noStrike">
                <a:solidFill>
                  <a:srgbClr val="0066b3"/>
                </a:solidFill>
                <a:latin typeface="Times New Roman"/>
              </a:rPr>
              <a:t>Methodology</a:t>
            </a:r>
            <a:endParaRPr b="1" lang="en-US" sz="1800" spc="-1" strike="noStrike">
              <a:solidFill>
                <a:srgbClr val="0066b3"/>
              </a:solidFill>
              <a:latin typeface="Arial"/>
            </a:endParaRPr>
          </a:p>
        </p:txBody>
      </p:sp>
      <p:sp>
        <p:nvSpPr>
          <p:cNvPr id="167" name="CustomShape 4"/>
          <p:cNvSpPr/>
          <p:nvPr/>
        </p:nvSpPr>
        <p:spPr>
          <a:xfrm>
            <a:off x="365760" y="914400"/>
            <a:ext cx="9235440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The aim of this study is to assess the possible link between the IOD and Central Africa rainfall</a:t>
            </a:r>
            <a:r>
              <a:rPr b="0" lang="en-US" sz="16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8" name="CustomShape 5"/>
          <p:cNvSpPr/>
          <p:nvPr/>
        </p:nvSpPr>
        <p:spPr>
          <a:xfrm>
            <a:off x="365760" y="1371600"/>
            <a:ext cx="1645920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800" spc="-1" strike="noStrike">
                <a:solidFill>
                  <a:srgbClr val="0066b3"/>
                </a:solidFill>
                <a:latin typeface="Arial"/>
              </a:rPr>
              <a:t>Data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9" name="CustomShape 6"/>
          <p:cNvSpPr/>
          <p:nvPr/>
        </p:nvSpPr>
        <p:spPr>
          <a:xfrm>
            <a:off x="274320" y="1737360"/>
            <a:ext cx="96012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400" spc="-1" strike="noStrike">
                <a:latin typeface="Times New Roman"/>
              </a:rPr>
              <a:t>Precipitations</a:t>
            </a:r>
            <a:r>
              <a:rPr b="0" lang="en-US" sz="1400" spc="-1" strike="noStrike">
                <a:latin typeface="Times New Roman"/>
              </a:rPr>
              <a:t> : (GPCC) Full data (Schneider et al. 2014), (CRU TS4.04; Harris et al. 2020) at 0.5°×0.5°,                                </a:t>
            </a:r>
            <a:endParaRPr b="0" lang="en-US" sz="14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Times New Roman"/>
              </a:rPr>
              <a:t>MERRA-2 (Gelaro et al. 2017) at 0.5°×0.625° resolution and ERA5 (Hersbach et al. 2020) is on a 0.25°×0.25° spatial grid.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0" name="CustomShape 7"/>
          <p:cNvSpPr/>
          <p:nvPr/>
        </p:nvSpPr>
        <p:spPr>
          <a:xfrm>
            <a:off x="457200" y="2286000"/>
            <a:ext cx="914400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400" spc="-1" strike="noStrike">
                <a:latin typeface="Times New Roman"/>
                <a:ea typeface="Noto Sans CJK SC Regular"/>
              </a:rPr>
              <a:t>Sea Surface Temperature</a:t>
            </a:r>
            <a:r>
              <a:rPr b="0" lang="en-US" sz="1400" spc="-1" strike="noStrike">
                <a:latin typeface="Times New Roman"/>
                <a:ea typeface="Noto Sans CJK SC Regular"/>
              </a:rPr>
              <a:t> (SST) : ERA5 </a:t>
            </a:r>
            <a:r>
              <a:rPr b="0" lang="en-US" sz="1400" spc="-1" strike="noStrike">
                <a:latin typeface="Times New Roman"/>
              </a:rPr>
              <a:t>(Hersbach et al. 2020) is on a 0.25°×0.25°                                                                  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1" name="CustomShape 8"/>
          <p:cNvSpPr/>
          <p:nvPr/>
        </p:nvSpPr>
        <p:spPr>
          <a:xfrm>
            <a:off x="457200" y="2651760"/>
            <a:ext cx="941832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400" spc="-1" strike="noStrike">
                <a:latin typeface="Times New Roman"/>
                <a:ea typeface="Noto Sans CJK SC Regular"/>
              </a:rPr>
              <a:t>Dynamic variables</a:t>
            </a:r>
            <a:r>
              <a:rPr b="0" lang="en-US" sz="1800" spc="-1" strike="noStrike">
                <a:latin typeface="Arial"/>
                <a:ea typeface="Noto Sans CJK SC Regular"/>
              </a:rPr>
              <a:t> : </a:t>
            </a:r>
            <a:r>
              <a:rPr b="0" lang="en-US" sz="1400" spc="-1" strike="noStrike">
                <a:latin typeface="Times New Roman"/>
              </a:rPr>
              <a:t>MERRA-2 (Gelaro et al. 2017) at 0.5°×0.625° resolution and ERA5 (Hersbach et al. 2020)  at 0.25°×0.25°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2" name="CustomShape 9"/>
          <p:cNvSpPr/>
          <p:nvPr/>
        </p:nvSpPr>
        <p:spPr>
          <a:xfrm>
            <a:off x="457200" y="3017520"/>
            <a:ext cx="502920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400" spc="-1" strike="noStrike">
                <a:latin typeface="Times New Roman"/>
              </a:rPr>
              <a:t>Climatology</a:t>
            </a:r>
            <a:r>
              <a:rPr b="0" lang="en-US" sz="1400" spc="-1" strike="noStrike">
                <a:latin typeface="Times New Roman"/>
              </a:rPr>
              <a:t> : 1980-2016 from Septembre to December                    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73" name="CustomShape 10"/>
          <p:cNvSpPr/>
          <p:nvPr/>
        </p:nvSpPr>
        <p:spPr>
          <a:xfrm>
            <a:off x="182880" y="3840480"/>
            <a:ext cx="969264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-</a:t>
            </a: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An IOD event is detected using Dipole Mode Index (DMI) which is defined as the difference in SST anomalies between western(10°S–</a:t>
            </a:r>
            <a:endParaRPr b="0" lang="en-US" sz="1400" spc="-1" strike="noStrike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10°N, 50°–70° E) and eastern (10°S</a:t>
            </a: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–0°</a:t>
            </a: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, 90°–110°E) equatorial Indian Ocean (Saji et al. 1999). DMI is expected to be higher </a:t>
            </a:r>
            <a:endParaRPr b="0" lang="en-US" sz="1400" spc="-1" strike="noStrike">
              <a:latin typeface="Times New Roman"/>
            </a:endParaRPr>
          </a:p>
          <a:p>
            <a:pPr algn="ctr"/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than one standard deviation and should remain so for 3 to 4 months, in an IOD year (Vinayachandran et al., 2009).                               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74" name="CustomShape 11"/>
          <p:cNvSpPr/>
          <p:nvPr/>
        </p:nvSpPr>
        <p:spPr>
          <a:xfrm>
            <a:off x="274320" y="4663440"/>
            <a:ext cx="603504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4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-</a:t>
            </a:r>
            <a:r>
              <a:rPr b="0" lang="en-US" sz="1400" spc="-1" strike="noStrike">
                <a:latin typeface="Times New Roman"/>
              </a:rPr>
              <a:t> Use composite and statistical analysis to study rainfall and moisture flux patterns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3745800" y="544680"/>
            <a:ext cx="2704320" cy="1897200"/>
          </a:xfrm>
          <a:prstGeom prst="rect">
            <a:avLst/>
          </a:prstGeom>
          <a:ln>
            <a:noFill/>
          </a:ln>
        </p:spPr>
      </p:pic>
      <p:pic>
        <p:nvPicPr>
          <p:cNvPr id="176" name="" descr=""/>
          <p:cNvPicPr/>
          <p:nvPr/>
        </p:nvPicPr>
        <p:blipFill>
          <a:blip r:embed="rId2"/>
          <a:stretch/>
        </p:blipFill>
        <p:spPr>
          <a:xfrm>
            <a:off x="91440" y="2468880"/>
            <a:ext cx="3566160" cy="282348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3"/>
          <a:stretch/>
        </p:blipFill>
        <p:spPr>
          <a:xfrm>
            <a:off x="6400800" y="2468880"/>
            <a:ext cx="3490560" cy="278640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>
            <a:off x="6858000" y="548640"/>
            <a:ext cx="301752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It results in </a:t>
            </a:r>
            <a:r>
              <a:rPr b="1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12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IOD years including :  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6583680" y="1097280"/>
            <a:ext cx="329184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3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5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 positives IOD (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pIOD) events (</a:t>
            </a:r>
            <a:r>
              <a:rPr b="1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1982, 1994, 1997, </a:t>
            </a:r>
            <a:endParaRPr b="0" lang="en-US" sz="1300" spc="-1" strike="noStrike">
              <a:latin typeface="Arial"/>
            </a:endParaRPr>
          </a:p>
          <a:p>
            <a:pPr algn="ctr"/>
            <a:r>
              <a:rPr b="1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2006, 2015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>
            <a:off x="6544800" y="1645920"/>
            <a:ext cx="333072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sz="13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7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 negatives IOD (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nIOD) events (</a:t>
            </a:r>
            <a:r>
              <a:rPr b="1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1984, 1992, 1996, </a:t>
            </a:r>
            <a:endParaRPr b="0" lang="en-US" sz="1300" spc="-1" strike="noStrike">
              <a:latin typeface="Arial"/>
            </a:endParaRPr>
          </a:p>
          <a:p>
            <a:pPr algn="ctr"/>
            <a:r>
              <a:rPr b="1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1998, 2005, 2010, 2016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181" name="CustomShape 4"/>
          <p:cNvSpPr/>
          <p:nvPr/>
        </p:nvSpPr>
        <p:spPr>
          <a:xfrm>
            <a:off x="4754880" y="457200"/>
            <a:ext cx="1097280" cy="91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400" spc="-1" strike="noStrike">
                <a:latin typeface="Times New Roman"/>
              </a:rPr>
              <a:t>SON DMI (°C)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>
            <a:off x="640080" y="5394960"/>
            <a:ext cx="2468880" cy="182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400" spc="-1" strike="noStrike">
                <a:latin typeface="Times New Roman"/>
              </a:rPr>
              <a:t>nIOD events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3" name="CustomShape 6"/>
          <p:cNvSpPr/>
          <p:nvPr/>
        </p:nvSpPr>
        <p:spPr>
          <a:xfrm>
            <a:off x="7132320" y="5394960"/>
            <a:ext cx="2468880" cy="182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400" spc="-1" strike="noStrike">
                <a:latin typeface="Times New Roman"/>
              </a:rPr>
              <a:t>pIOD events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84" name="CustomShape 7"/>
          <p:cNvSpPr/>
          <p:nvPr/>
        </p:nvSpPr>
        <p:spPr>
          <a:xfrm>
            <a:off x="3931920" y="3566160"/>
            <a:ext cx="2286000" cy="1188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Anomalous Precipitation 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Composites (mm/day)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Stippling indicates statistically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significant at the 95% level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  <a:p>
            <a:pPr algn="ctr"/>
            <a:r>
              <a:rPr b="0" lang="en-US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using t-test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Line 8"/>
          <p:cNvSpPr/>
          <p:nvPr/>
        </p:nvSpPr>
        <p:spPr>
          <a:xfrm>
            <a:off x="3657600" y="2926080"/>
            <a:ext cx="731520" cy="731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Line 9"/>
          <p:cNvSpPr/>
          <p:nvPr/>
        </p:nvSpPr>
        <p:spPr>
          <a:xfrm flipH="1">
            <a:off x="5486400" y="2926080"/>
            <a:ext cx="914400" cy="7315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10"/>
          <p:cNvSpPr/>
          <p:nvPr/>
        </p:nvSpPr>
        <p:spPr>
          <a:xfrm>
            <a:off x="274320" y="91440"/>
            <a:ext cx="356616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1800" spc="-1" strike="noStrike">
                <a:solidFill>
                  <a:srgbClr val="ed1c24"/>
                </a:solidFill>
                <a:latin typeface="Times New Roman"/>
                <a:ea typeface="DejaVu Sans"/>
              </a:rPr>
              <a:t>Response of precipitation to IOD events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132320" y="91440"/>
            <a:ext cx="910080" cy="1785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IOD+ENSO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6582960" y="365040"/>
            <a:ext cx="1458720" cy="1785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                 </a:t>
            </a:r>
            <a:r>
              <a:rPr b="0" lang="en-US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(DMI w</a:t>
            </a:r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ith Nino-3.4 included)</a:t>
            </a:r>
            <a:r>
              <a:rPr b="0" lang="en-US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8686800" y="92160"/>
            <a:ext cx="910080" cy="1785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IOD-ENSO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9052560" y="5303520"/>
            <a:ext cx="1001520" cy="27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ERA5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3840480" y="822960"/>
            <a:ext cx="2464560" cy="270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In general, rainfall increases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with the intensity of DMI.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3931920" y="1645920"/>
            <a:ext cx="2373120" cy="3614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This increase is strengthened by 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removing the effects of ENSO.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6770880" y="640080"/>
            <a:ext cx="2921760" cy="4662360"/>
          </a:xfrm>
          <a:prstGeom prst="rect">
            <a:avLst/>
          </a:prstGeom>
          <a:ln>
            <a:noFill/>
          </a:ln>
        </p:spPr>
      </p:pic>
      <p:sp>
        <p:nvSpPr>
          <p:cNvPr id="195" name="CustomShape 7"/>
          <p:cNvSpPr/>
          <p:nvPr/>
        </p:nvSpPr>
        <p:spPr>
          <a:xfrm>
            <a:off x="1554480" y="182880"/>
            <a:ext cx="393192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ed1c24"/>
                </a:solidFill>
                <a:latin typeface="Times New Roman"/>
                <a:ea typeface="DejaVu Sans"/>
              </a:rPr>
              <a:t>Impact of 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ed1c24"/>
                </a:solidFill>
                <a:latin typeface="Times New Roman"/>
                <a:ea typeface="DejaVu Sans"/>
              </a:rPr>
              <a:t>IOD+ENSO vs IOD-ENSO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6" name="CustomShape 8"/>
          <p:cNvSpPr/>
          <p:nvPr/>
        </p:nvSpPr>
        <p:spPr>
          <a:xfrm>
            <a:off x="8686800" y="365760"/>
            <a:ext cx="1188720" cy="182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(DMI with Nino-3.4 removed)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2"/>
          <a:stretch/>
        </p:blipFill>
        <p:spPr>
          <a:xfrm>
            <a:off x="116640" y="907560"/>
            <a:ext cx="3104280" cy="2350440"/>
          </a:xfrm>
          <a:prstGeom prst="rect">
            <a:avLst/>
          </a:prstGeom>
          <a:ln>
            <a:noFill/>
          </a:ln>
        </p:spPr>
      </p:pic>
      <p:sp>
        <p:nvSpPr>
          <p:cNvPr id="198" name="Line 9"/>
          <p:cNvSpPr/>
          <p:nvPr/>
        </p:nvSpPr>
        <p:spPr>
          <a:xfrm flipH="1">
            <a:off x="5577840" y="3017520"/>
            <a:ext cx="1193040" cy="15544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10"/>
          <p:cNvSpPr/>
          <p:nvPr/>
        </p:nvSpPr>
        <p:spPr>
          <a:xfrm>
            <a:off x="4023360" y="4663440"/>
            <a:ext cx="2560320" cy="640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Regressions of 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Central Africa </a:t>
            </a:r>
            <a:endParaRPr b="0" lang="en-US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rainfall onto DMI.</a:t>
            </a:r>
            <a:endParaRPr b="0" lang="en-US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Stippling indicates statistically </a:t>
            </a:r>
            <a:endParaRPr b="0" lang="en-US" sz="1100" spc="-1" strike="noStrike">
              <a:latin typeface="Arial"/>
            </a:endParaRPr>
          </a:p>
          <a:p>
            <a:pPr algn="ctr"/>
            <a:r>
              <a:rPr b="0" lang="en-US" sz="11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significant at the 90% level</a:t>
            </a:r>
            <a:endParaRPr b="0" lang="en-US" sz="1100" spc="-1" strike="noStrike">
              <a:latin typeface="Arial"/>
            </a:endParaRPr>
          </a:p>
        </p:txBody>
      </p:sp>
      <p:sp>
        <p:nvSpPr>
          <p:cNvPr id="200" name="CustomShape 11"/>
          <p:cNvSpPr/>
          <p:nvPr/>
        </p:nvSpPr>
        <p:spPr>
          <a:xfrm>
            <a:off x="365760" y="4754880"/>
            <a:ext cx="2743200" cy="548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Scatter diagram revealing relationships between </a:t>
            </a:r>
            <a:endParaRPr b="0" lang="en-US" sz="1300" spc="-1" strike="noStrike">
              <a:latin typeface="Arial"/>
            </a:endParaRPr>
          </a:p>
          <a:p>
            <a:pPr algn="ctr"/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DMI and  Niño 3.4 during the SON season.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201" name="Line 12"/>
          <p:cNvSpPr/>
          <p:nvPr/>
        </p:nvSpPr>
        <p:spPr>
          <a:xfrm>
            <a:off x="1463040" y="3200400"/>
            <a:ext cx="0" cy="146304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640080" y="2011680"/>
            <a:ext cx="9519120" cy="145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 PL SungtiL GB"/>
              </a:rPr>
              <a:t>   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4480560" y="1828800"/>
            <a:ext cx="5299560" cy="7275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04" name="" descr=""/>
          <p:cNvPicPr/>
          <p:nvPr/>
        </p:nvPicPr>
        <p:blipFill>
          <a:blip r:embed="rId1"/>
          <a:stretch/>
        </p:blipFill>
        <p:spPr>
          <a:xfrm>
            <a:off x="157320" y="126000"/>
            <a:ext cx="3500280" cy="4537440"/>
          </a:xfrm>
          <a:prstGeom prst="rect">
            <a:avLst/>
          </a:prstGeom>
          <a:ln>
            <a:noFill/>
          </a:ln>
        </p:spPr>
      </p:pic>
      <p:sp>
        <p:nvSpPr>
          <p:cNvPr id="205" name="CustomShape 3"/>
          <p:cNvSpPr/>
          <p:nvPr/>
        </p:nvSpPr>
        <p:spPr>
          <a:xfrm>
            <a:off x="548640" y="4846320"/>
            <a:ext cx="4023360" cy="640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Composite anomaly of vertically integrated moisture flux(vectors:  kg m</a:t>
            </a:r>
            <a:r>
              <a:rPr b="0" lang="en-US" sz="13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−1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s</a:t>
            </a:r>
            <a:r>
              <a:rPr b="0" lang="en-US" sz="13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−1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 </a:t>
            </a:r>
            <a:endParaRPr b="0" lang="en-US" sz="13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and 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vertically integrated moisture flux convergence (shading: 10</a:t>
            </a:r>
            <a:r>
              <a:rPr b="0" lang="en-US" sz="1300" spc="-1" strike="noStrike" baseline="33000">
                <a:solidFill>
                  <a:srgbClr val="000000"/>
                </a:solidFill>
                <a:latin typeface="Times New Roman"/>
                <a:ea typeface="Noto Sans CJK SC Regular"/>
              </a:rPr>
              <a:t>5 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kg kg</a:t>
            </a:r>
            <a:r>
              <a:rPr b="0" lang="en-US" sz="1300" spc="-1" strike="noStrike" baseline="33000">
                <a:solidFill>
                  <a:srgbClr val="000000"/>
                </a:solidFill>
                <a:latin typeface="Times New Roman"/>
                <a:ea typeface="Noto Sans CJK SC Regular"/>
              </a:rPr>
              <a:t>-1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Noto Sans CJK SC Regular"/>
              </a:rPr>
              <a:t> 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</a:t>
            </a:r>
            <a:r>
              <a:rPr b="0" lang="en-US" sz="1300" spc="-1" strike="noStrike" baseline="33000">
                <a:solidFill>
                  <a:srgbClr val="000000"/>
                </a:solidFill>
                <a:latin typeface="Times New Roman"/>
                <a:ea typeface="DejaVu Sans"/>
              </a:rPr>
              <a:t>−1</a:t>
            </a:r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endParaRPr b="0" lang="en-US" sz="1300" spc="-1" strike="noStrike">
              <a:latin typeface="Arial"/>
            </a:endParaRPr>
          </a:p>
          <a:p>
            <a:pPr algn="ctr"/>
            <a:r>
              <a:rPr b="0" lang="en-US" sz="13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Only vectors significant at 95% are represented.</a:t>
            </a:r>
            <a:endParaRPr b="0" lang="en-US" sz="1300" spc="-1" strike="noStrike">
              <a:latin typeface="Arial"/>
            </a:endParaRPr>
          </a:p>
        </p:txBody>
      </p:sp>
      <p:sp>
        <p:nvSpPr>
          <p:cNvPr id="206" name="CustomShape 4"/>
          <p:cNvSpPr/>
          <p:nvPr/>
        </p:nvSpPr>
        <p:spPr>
          <a:xfrm>
            <a:off x="3840480" y="91440"/>
            <a:ext cx="2468880" cy="548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ed1c24"/>
                </a:solidFill>
                <a:latin typeface="Times New Roman"/>
                <a:ea typeface="DejaVu Sans"/>
              </a:rPr>
              <a:t>Response of moisture 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lang="en-US" sz="1800" spc="-1" strike="noStrike">
                <a:solidFill>
                  <a:srgbClr val="ed1c24"/>
                </a:solidFill>
                <a:latin typeface="Times New Roman"/>
                <a:ea typeface="DejaVu Sans"/>
              </a:rPr>
              <a:t>transport to IOD events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07" name="" descr=""/>
          <p:cNvPicPr/>
          <p:nvPr/>
        </p:nvPicPr>
        <p:blipFill>
          <a:blip r:embed="rId2"/>
          <a:stretch/>
        </p:blipFill>
        <p:spPr>
          <a:xfrm>
            <a:off x="7224480" y="164880"/>
            <a:ext cx="2559600" cy="4590000"/>
          </a:xfrm>
          <a:prstGeom prst="rect">
            <a:avLst/>
          </a:prstGeom>
          <a:ln>
            <a:noFill/>
          </a:ln>
        </p:spPr>
      </p:pic>
      <p:sp>
        <p:nvSpPr>
          <p:cNvPr id="208" name="CustomShape 5"/>
          <p:cNvSpPr/>
          <p:nvPr/>
        </p:nvSpPr>
        <p:spPr>
          <a:xfrm>
            <a:off x="7040880" y="4846320"/>
            <a:ext cx="283464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Longitude-height Cross-section</a:t>
            </a:r>
            <a:endParaRPr b="0" lang="en-US" sz="1200" spc="-1" strike="noStrike">
              <a:latin typeface="Arial"/>
            </a:endParaRPr>
          </a:p>
          <a:p>
            <a:pPr algn="ctr"/>
            <a:r>
              <a:rPr b="0" lang="en-US" sz="1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(10°S-10°N) of Zonal moisture flux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4114800" y="1554480"/>
            <a:ext cx="2834640" cy="548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Moisture flow advection is greater during pIOD</a:t>
            </a:r>
            <a:endParaRPr b="0" lang="en-US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than nIOD events and it is maximum between</a:t>
            </a:r>
            <a:endParaRPr b="0" lang="en-US" sz="14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0" lang="en-US" sz="1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600 and 700 hpa over CA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2468880" y="182880"/>
            <a:ext cx="4206240" cy="5486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en-US" sz="2000" spc="-1" strike="noStrike">
                <a:solidFill>
                  <a:srgbClr val="0066b3"/>
                </a:solidFill>
                <a:latin typeface="Arial"/>
              </a:rPr>
              <a:t>Summary</a:t>
            </a:r>
            <a:endParaRPr b="1" lang="en-US" sz="2000" spc="-1" strike="noStrike">
              <a:solidFill>
                <a:srgbClr val="0066b3"/>
              </a:solid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274320" y="914400"/>
            <a:ext cx="950976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</a:rPr>
              <a:t>  </a:t>
            </a:r>
            <a:r>
              <a:rPr b="0" lang="en-US" sz="1800" spc="-1" strike="noStrike">
                <a:latin typeface="Arial"/>
                <a:ea typeface="Arial"/>
              </a:rPr>
              <a:t>•</a:t>
            </a:r>
            <a:r>
              <a:rPr b="0" lang="en-US" sz="1800" spc="-1" strike="noStrike">
                <a:latin typeface="Arial"/>
                <a:ea typeface="Arial"/>
              </a:rPr>
              <a:t> </a:t>
            </a:r>
            <a:r>
              <a:rPr b="0" lang="en-US" sz="1400" spc="-1" strike="noStrike">
                <a:latin typeface="Times New Roman"/>
              </a:rPr>
              <a:t>Central Africa (CA) rainfall exhibits an opposite pattern between pIOD and nIOD events. Indeed, both observational and reanalysis</a:t>
            </a:r>
            <a:endParaRPr b="0" lang="en-US" sz="14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Times New Roman"/>
              </a:rPr>
              <a:t> </a:t>
            </a:r>
            <a:r>
              <a:rPr b="0" lang="en-US" sz="1400" spc="-1" strike="noStrike">
                <a:latin typeface="Times New Roman"/>
              </a:rPr>
              <a:t>data reveal that pIOD events are associated with above-normal rainfall while nIOD events result in a rainfall deficit over CA.</a:t>
            </a:r>
            <a:endParaRPr b="0" lang="en-US" sz="1400" spc="-1" strike="noStrike">
              <a:latin typeface="Arial"/>
            </a:endParaRPr>
          </a:p>
          <a:p>
            <a:pPr algn="ctr"/>
            <a:endParaRPr b="0" lang="en-US" sz="14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274320" y="1554480"/>
            <a:ext cx="8595360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latin typeface="Arial"/>
                <a:ea typeface="Arial"/>
              </a:rPr>
              <a:t>•</a:t>
            </a:r>
            <a:r>
              <a:rPr b="0" lang="en-US" sz="1400" spc="-1" strike="noStrike">
                <a:latin typeface="Arial"/>
                <a:ea typeface="Arial"/>
              </a:rPr>
              <a:t> </a:t>
            </a:r>
            <a:r>
              <a:rPr b="0" lang="en-US" sz="1400" spc="-1" strike="noStrike">
                <a:latin typeface="Times New Roman"/>
              </a:rPr>
              <a:t>Rainfall intensity increases with the strength of the DMI, although some regions show the opposite pattern.               </a:t>
            </a:r>
            <a:endParaRPr b="0" lang="en-US" sz="14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Times New Roman"/>
              </a:rPr>
              <a:t>The relationship between CA rainfall and IOD is stronger after removing the ENSO signal from the IOD.               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365760" y="2377440"/>
            <a:ext cx="8869680" cy="365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latin typeface="Arial"/>
                <a:ea typeface="Arial"/>
              </a:rPr>
              <a:t>          • </a:t>
            </a:r>
            <a:r>
              <a:rPr b="0" lang="en-US" sz="1400" spc="-1" strike="noStrike">
                <a:latin typeface="Times New Roman"/>
              </a:rPr>
              <a:t>Transport of the moisture flux shows a strengthening (weakening) of the moisture flux convergence over the entire troposphere. </a:t>
            </a:r>
            <a:endParaRPr b="0" lang="en-US" sz="14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Times New Roman"/>
              </a:rPr>
              <a:t>          </a:t>
            </a:r>
            <a:r>
              <a:rPr b="0" lang="en-US" sz="1400" spc="-1" strike="noStrike">
                <a:latin typeface="Times New Roman"/>
              </a:rPr>
              <a:t>Rainfall variability during both phases appears to be influenced by changes in circulation, with moisture flux from the equatorial</a:t>
            </a:r>
            <a:endParaRPr b="0" lang="en-US" sz="14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Times New Roman"/>
              </a:rPr>
              <a:t> </a:t>
            </a:r>
            <a:r>
              <a:rPr b="0" lang="en-US" sz="1400" spc="-1" strike="noStrike">
                <a:latin typeface="Times New Roman"/>
              </a:rPr>
              <a:t>and the eastern Indian Ocean above (below) normal during pIOD (nIOD) events.                                                                   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457200" y="3383280"/>
            <a:ext cx="8869680" cy="2743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     •  </a:t>
            </a: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Anomalous patterns are more evident in October and November with</a:t>
            </a: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an asymmetry in the magnitude of the anomalies of the two </a:t>
            </a:r>
            <a:endParaRPr b="0" lang="en-US" sz="14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Times New Roman"/>
              </a:rPr>
              <a:t>phases of the IOD  characterised by stronger pIOD events anomalies.                                                                                       </a:t>
            </a:r>
            <a:endParaRPr b="0" lang="en-US" sz="1400" spc="-1" strike="noStrike">
              <a:latin typeface="Arial"/>
            </a:endParaRPr>
          </a:p>
          <a:p>
            <a:pPr algn="ctr"/>
            <a:r>
              <a:rPr b="0" lang="en-US" sz="1400" spc="-1" strike="noStrike">
                <a:latin typeface="Times New Roman"/>
              </a:rPr>
              <a:t>  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937760" y="1463040"/>
            <a:ext cx="5018760" cy="4467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1645920" y="1554480"/>
            <a:ext cx="6392520" cy="2094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en-US" sz="3200" spc="-1" strike="noStrike">
                <a:solidFill>
                  <a:srgbClr val="0066b3"/>
                </a:solidFill>
                <a:latin typeface="Arial"/>
                <a:ea typeface="DejaVu Sans"/>
              </a:rPr>
              <a:t>Thank you for your kind attention</a:t>
            </a:r>
            <a:endParaRPr b="0" lang="en-US" sz="3200" spc="-1" strike="noStrike"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5291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2020-01-16T08:52:11Z</dcterms:created>
  <dc:creator>gkuete</dc:creator>
  <dc:description/>
  <dc:language>en-US</dc:language>
  <cp:lastModifiedBy/>
  <dcterms:modified xsi:type="dcterms:W3CDTF">2021-03-07T15:10:50Z</dcterms:modified>
  <cp:revision>100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16</vt:i4>
  </property>
</Properties>
</file>