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Cambria Math"/>
      <p:regular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3" roundtripDataSignature="AMtx7mjtYYmkK9+PaTD442Q2PZofj3GA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font" Target="fonts/CambriaMath-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CFE7F5"/>
          </a:solidFill>
          <a:ln cap="flat" cmpd="sng" w="25400">
            <a:solidFill>
              <a:srgbClr val="808080"/>
            </a:solidFill>
            <a:prstDash val="solid"/>
            <a:miter lim="800000"/>
            <a:headEnd len="sm" w="sm" type="none"/>
            <a:tailEnd len="sm" w="sm" type="none"/>
          </a:ln>
        </p:spPr>
      </p:sp>
      <p:sp>
        <p:nvSpPr>
          <p:cNvPr id="119" name="Google Shape;119;p4:notes"/>
          <p:cNvSpPr txBox="1"/>
          <p:nvPr>
            <p:ph idx="1" type="body"/>
          </p:nvPr>
        </p:nvSpPr>
        <p:spPr>
          <a:xfrm>
            <a:off x="755650" y="5078413"/>
            <a:ext cx="6048375" cy="481171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680972" y="410405"/>
            <a:ext cx="8830056" cy="1790158"/>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Times New Roman"/>
              <a:buNone/>
            </a:pPr>
            <a:r>
              <a:rPr b="1" lang="en-US" sz="3200">
                <a:latin typeface="Times New Roman"/>
                <a:ea typeface="Times New Roman"/>
                <a:cs typeface="Times New Roman"/>
                <a:sym typeface="Times New Roman"/>
              </a:rPr>
              <a:t>Spatial extent of extreme precipitation systems over the Indian summer monsoon region</a:t>
            </a:r>
            <a:endParaRPr sz="3200">
              <a:latin typeface="Times New Roman"/>
              <a:ea typeface="Times New Roman"/>
              <a:cs typeface="Times New Roman"/>
              <a:sym typeface="Times New Roman"/>
            </a:endParaRPr>
          </a:p>
        </p:txBody>
      </p:sp>
      <p:sp>
        <p:nvSpPr>
          <p:cNvPr id="90" name="Google Shape;90;p1"/>
          <p:cNvSpPr txBox="1"/>
          <p:nvPr>
            <p:ph idx="1" type="subTitle"/>
          </p:nvPr>
        </p:nvSpPr>
        <p:spPr>
          <a:xfrm>
            <a:off x="2402305" y="4862257"/>
            <a:ext cx="7387389" cy="1655762"/>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90000"/>
              </a:lnSpc>
              <a:spcBef>
                <a:spcPts val="0"/>
              </a:spcBef>
              <a:spcAft>
                <a:spcPts val="0"/>
              </a:spcAft>
              <a:buClr>
                <a:schemeClr val="dk1"/>
              </a:buClr>
              <a:buSzPct val="100000"/>
              <a:buNone/>
            </a:pPr>
            <a:r>
              <a:t/>
            </a:r>
            <a:endParaRPr sz="29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ct val="100000"/>
              <a:buNone/>
            </a:pPr>
            <a:r>
              <a:rPr lang="en-US" sz="6800">
                <a:latin typeface="Times New Roman"/>
                <a:ea typeface="Times New Roman"/>
                <a:cs typeface="Times New Roman"/>
                <a:sym typeface="Times New Roman"/>
              </a:rPr>
              <a:t>Anu Gupta </a:t>
            </a:r>
            <a:endParaRPr/>
          </a:p>
          <a:p>
            <a:pPr indent="0" lvl="0" marL="0" rtl="0" algn="ctr">
              <a:lnSpc>
                <a:spcPct val="90000"/>
              </a:lnSpc>
              <a:spcBef>
                <a:spcPts val="1000"/>
              </a:spcBef>
              <a:spcAft>
                <a:spcPts val="0"/>
              </a:spcAft>
              <a:buClr>
                <a:schemeClr val="dk1"/>
              </a:buClr>
              <a:buSzPct val="100000"/>
              <a:buNone/>
            </a:pPr>
            <a:r>
              <a:rPr lang="en-US" sz="6800">
                <a:latin typeface="Times New Roman"/>
                <a:ea typeface="Times New Roman"/>
                <a:cs typeface="Times New Roman"/>
                <a:sym typeface="Times New Roman"/>
              </a:rPr>
              <a:t>Hiroshi G. Takahashi</a:t>
            </a:r>
            <a:endParaRPr/>
          </a:p>
          <a:p>
            <a:pPr indent="0" lvl="0" marL="0" rtl="0" algn="ctr">
              <a:lnSpc>
                <a:spcPct val="90000"/>
              </a:lnSpc>
              <a:spcBef>
                <a:spcPts val="1000"/>
              </a:spcBef>
              <a:spcAft>
                <a:spcPts val="0"/>
              </a:spcAft>
              <a:buClr>
                <a:schemeClr val="dk1"/>
              </a:buClr>
              <a:buSzPct val="100000"/>
              <a:buNone/>
            </a:pPr>
            <a:r>
              <a:t/>
            </a:r>
            <a:endParaRPr sz="55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ct val="100000"/>
              <a:buNone/>
            </a:pPr>
            <a:r>
              <a:rPr lang="en-US" sz="5500">
                <a:latin typeface="Times New Roman"/>
                <a:ea typeface="Times New Roman"/>
                <a:cs typeface="Times New Roman"/>
                <a:sym typeface="Times New Roman"/>
              </a:rPr>
              <a:t>Department of Geography, </a:t>
            </a:r>
            <a:endParaRPr/>
          </a:p>
          <a:p>
            <a:pPr indent="0" lvl="0" marL="0" rtl="0" algn="ctr">
              <a:lnSpc>
                <a:spcPct val="90000"/>
              </a:lnSpc>
              <a:spcBef>
                <a:spcPts val="1000"/>
              </a:spcBef>
              <a:spcAft>
                <a:spcPts val="0"/>
              </a:spcAft>
              <a:buClr>
                <a:schemeClr val="dk1"/>
              </a:buClr>
              <a:buSzPct val="100000"/>
              <a:buNone/>
            </a:pPr>
            <a:r>
              <a:rPr lang="en-US" sz="5500">
                <a:latin typeface="Times New Roman"/>
                <a:ea typeface="Times New Roman"/>
                <a:cs typeface="Times New Roman"/>
                <a:sym typeface="Times New Roman"/>
              </a:rPr>
              <a:t>Tokyo Metropolitan University </a:t>
            </a:r>
            <a:endParaRPr/>
          </a:p>
          <a:p>
            <a:pPr indent="0" lvl="0" marL="0" rtl="0" algn="ctr">
              <a:lnSpc>
                <a:spcPct val="90000"/>
              </a:lnSpc>
              <a:spcBef>
                <a:spcPts val="1000"/>
              </a:spcBef>
              <a:spcAft>
                <a:spcPts val="0"/>
              </a:spcAft>
              <a:buClr>
                <a:schemeClr val="dk1"/>
              </a:buClr>
              <a:buSzPct val="100000"/>
              <a:buNone/>
            </a:pPr>
            <a:r>
              <a:rPr lang="en-US" sz="5500">
                <a:latin typeface="Times New Roman"/>
                <a:ea typeface="Times New Roman"/>
                <a:cs typeface="Times New Roman"/>
                <a:sym typeface="Times New Roman"/>
              </a:rPr>
              <a:t>Tokyo, Japan</a:t>
            </a:r>
            <a:br>
              <a:rPr lang="en-US" sz="5500"/>
            </a:br>
            <a:endParaRPr sz="5500"/>
          </a:p>
          <a:p>
            <a:pPr indent="0" lvl="0" marL="0" rtl="0" algn="ctr">
              <a:lnSpc>
                <a:spcPct val="90000"/>
              </a:lnSpc>
              <a:spcBef>
                <a:spcPts val="1000"/>
              </a:spcBef>
              <a:spcAft>
                <a:spcPts val="0"/>
              </a:spcAft>
              <a:buClr>
                <a:schemeClr val="dk1"/>
              </a:buClr>
              <a:buSzPct val="100000"/>
              <a:buNone/>
            </a:pPr>
            <a:r>
              <a:t/>
            </a:r>
            <a:endParaRPr sz="5500">
              <a:latin typeface="Times New Roman"/>
              <a:ea typeface="Times New Roman"/>
              <a:cs typeface="Times New Roman"/>
              <a:sym typeface="Times New Roman"/>
            </a:endParaRPr>
          </a:p>
          <a:p>
            <a:pPr indent="0" lvl="0" marL="0" rtl="0" algn="r">
              <a:lnSpc>
                <a:spcPct val="90000"/>
              </a:lnSpc>
              <a:spcBef>
                <a:spcPts val="1000"/>
              </a:spcBef>
              <a:spcAft>
                <a:spcPts val="0"/>
              </a:spcAft>
              <a:buClr>
                <a:schemeClr val="dk1"/>
              </a:buClr>
              <a:buSzPct val="100000"/>
              <a:buNone/>
            </a:pPr>
            <a:r>
              <a:t/>
            </a:r>
            <a:endParaRPr>
              <a:latin typeface="Times New Roman"/>
              <a:ea typeface="Times New Roman"/>
              <a:cs typeface="Times New Roman"/>
              <a:sym typeface="Times New Roman"/>
            </a:endParaRPr>
          </a:p>
        </p:txBody>
      </p:sp>
      <p:pic>
        <p:nvPicPr>
          <p:cNvPr descr="A picture containing drawing&#10;&#10;Description automatically generated" id="91" name="Google Shape;91;p1"/>
          <p:cNvPicPr preferRelativeResize="0"/>
          <p:nvPr/>
        </p:nvPicPr>
        <p:blipFill rotWithShape="1">
          <a:blip r:embed="rId3">
            <a:alphaModFix/>
          </a:blip>
          <a:srcRect b="0" l="0" r="0" t="0"/>
          <a:stretch/>
        </p:blipFill>
        <p:spPr>
          <a:xfrm>
            <a:off x="4464463" y="2409067"/>
            <a:ext cx="3263074" cy="24693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p:nvPr/>
        </p:nvSpPr>
        <p:spPr>
          <a:xfrm>
            <a:off x="103239" y="1"/>
            <a:ext cx="3897261" cy="723900"/>
          </a:xfrm>
          <a:prstGeom prst="homePlate">
            <a:avLst>
              <a:gd fmla="val 50000"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lt1"/>
                </a:solidFill>
                <a:latin typeface="Times New Roman"/>
                <a:ea typeface="Times New Roman"/>
                <a:cs typeface="Times New Roman"/>
                <a:sym typeface="Times New Roman"/>
              </a:rPr>
              <a:t>Introduction</a:t>
            </a:r>
            <a:endParaRPr/>
          </a:p>
        </p:txBody>
      </p:sp>
      <p:sp>
        <p:nvSpPr>
          <p:cNvPr id="97" name="Google Shape;97;p2"/>
          <p:cNvSpPr txBox="1"/>
          <p:nvPr/>
        </p:nvSpPr>
        <p:spPr>
          <a:xfrm>
            <a:off x="28454" y="1143820"/>
            <a:ext cx="5172420" cy="6278642"/>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Times New Roman"/>
                <a:ea typeface="Times New Roman"/>
                <a:cs typeface="Times New Roman"/>
                <a:sym typeface="Times New Roman"/>
              </a:rPr>
              <a:t>This study examines extreme rainfall events (ERE) over central India during the summer monsoon season, focusing on their spatial characteristics. </a:t>
            </a:r>
            <a:endParaRPr/>
          </a:p>
          <a:p>
            <a:pPr indent="-228600" lvl="0" marL="342900" marR="0" rtl="0" algn="just">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Times New Roman"/>
                <a:ea typeface="Times New Roman"/>
                <a:cs typeface="Times New Roman"/>
                <a:sym typeface="Times New Roman"/>
              </a:rPr>
              <a:t>ERE frequency based on conventional grid approach (hereafter referred as </a:t>
            </a:r>
            <a:r>
              <a:rPr b="1" i="0" lang="en-US" sz="1800" u="none" cap="none" strike="noStrike">
                <a:solidFill>
                  <a:schemeClr val="dk1"/>
                </a:solidFill>
                <a:latin typeface="Times New Roman"/>
                <a:ea typeface="Times New Roman"/>
                <a:cs typeface="Times New Roman"/>
                <a:sym typeface="Times New Roman"/>
              </a:rPr>
              <a:t>Grid-based study</a:t>
            </a:r>
            <a:r>
              <a:rPr b="0" i="0" lang="en-US" sz="1800" u="none" cap="none" strike="noStrike">
                <a:solidFill>
                  <a:schemeClr val="dk1"/>
                </a:solidFill>
                <a:latin typeface="Times New Roman"/>
                <a:ea typeface="Times New Roman"/>
                <a:cs typeface="Times New Roman"/>
                <a:sym typeface="Times New Roman"/>
              </a:rPr>
              <a:t>) is equivalent to the total number of grids. </a:t>
            </a:r>
            <a:endParaRPr/>
          </a:p>
          <a:p>
            <a:pPr indent="-228600" lvl="0" marL="342900" marR="0" rtl="0" algn="just">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Times New Roman"/>
                <a:ea typeface="Times New Roman"/>
                <a:cs typeface="Times New Roman"/>
                <a:sym typeface="Times New Roman"/>
              </a:rPr>
              <a:t>However, Extreme rainfall events usually occurs on a spatial extent, which is associated with many coherent precipitation systems. </a:t>
            </a:r>
            <a:endParaRPr/>
          </a:p>
          <a:p>
            <a:pPr indent="-228600" lvl="0" marL="342900" marR="0" rtl="0" algn="just">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Times New Roman"/>
                <a:ea typeface="Times New Roman"/>
                <a:cs typeface="Times New Roman"/>
                <a:sym typeface="Times New Roman"/>
              </a:rPr>
              <a:t>The analysis </a:t>
            </a:r>
            <a:r>
              <a:rPr b="0" i="0" lang="en-US" sz="1800" u="none" cap="none" strike="noStrike">
                <a:solidFill>
                  <a:srgbClr val="000000"/>
                </a:solidFill>
                <a:latin typeface="Times New Roman"/>
                <a:ea typeface="Times New Roman"/>
                <a:cs typeface="Times New Roman"/>
                <a:sym typeface="Times New Roman"/>
              </a:rPr>
              <a:t>based on the </a:t>
            </a:r>
            <a:r>
              <a:rPr b="1" i="0" lang="en-US" sz="1800" u="none" cap="none" strike="noStrike">
                <a:solidFill>
                  <a:srgbClr val="000000"/>
                </a:solidFill>
                <a:latin typeface="Times New Roman"/>
                <a:ea typeface="Times New Roman"/>
                <a:cs typeface="Times New Roman"/>
                <a:sym typeface="Times New Roman"/>
              </a:rPr>
              <a:t>Grid-based approach </a:t>
            </a:r>
            <a:r>
              <a:rPr b="0" i="0" lang="en-US" sz="1800" u="none" cap="none" strike="noStrike">
                <a:solidFill>
                  <a:srgbClr val="000000"/>
                </a:solidFill>
                <a:latin typeface="Times New Roman"/>
                <a:ea typeface="Times New Roman"/>
                <a:cs typeface="Times New Roman"/>
                <a:sym typeface="Times New Roman"/>
              </a:rPr>
              <a:t>is not able to provide the information on spatial extent of EREs, hence could not distinguish small and large scale EREs as shown in figure a) and b), which is associated with different physical phenomena. </a:t>
            </a:r>
            <a:endParaRPr/>
          </a:p>
          <a:p>
            <a:pPr indent="-215900" lvl="0" marL="342900" marR="0" rtl="0" algn="l">
              <a:spcBef>
                <a:spcPts val="0"/>
              </a:spcBef>
              <a:spcAft>
                <a:spcPts val="0"/>
              </a:spcAft>
              <a:buClr>
                <a:schemeClr val="dk1"/>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Times New Roman"/>
              <a:ea typeface="Times New Roman"/>
              <a:cs typeface="Times New Roman"/>
              <a:sym typeface="Times New Roman"/>
            </a:endParaRPr>
          </a:p>
        </p:txBody>
      </p:sp>
      <p:sp>
        <p:nvSpPr>
          <p:cNvPr id="98" name="Google Shape;98;p2"/>
          <p:cNvSpPr txBox="1"/>
          <p:nvPr/>
        </p:nvSpPr>
        <p:spPr>
          <a:xfrm>
            <a:off x="2598234" y="4248615"/>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2"/>
          <p:cNvSpPr/>
          <p:nvPr/>
        </p:nvSpPr>
        <p:spPr>
          <a:xfrm>
            <a:off x="5910146" y="4673703"/>
            <a:ext cx="6269830" cy="1785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000000"/>
                </a:solidFill>
                <a:latin typeface="Times New Roman"/>
                <a:ea typeface="Times New Roman"/>
                <a:cs typeface="Times New Roman"/>
                <a:sym typeface="Times New Roman"/>
              </a:rPr>
              <a:t>ERE Frequency (Grid-based approach) = 62 (</a:t>
            </a:r>
            <a:r>
              <a:rPr lang="en-US" sz="2200">
                <a:solidFill>
                  <a:srgbClr val="000000"/>
                </a:solidFill>
                <a:latin typeface="Cambria Math"/>
                <a:ea typeface="Cambria Math"/>
                <a:cs typeface="Cambria Math"/>
                <a:sym typeface="Cambria Math"/>
              </a:rPr>
              <a:t>8+3+6+10+3+4+26+1)</a:t>
            </a:r>
            <a:endParaRPr/>
          </a:p>
          <a:p>
            <a:pPr indent="0" lvl="0" marL="0" marR="0" rtl="0" algn="l">
              <a:spcBef>
                <a:spcPts val="0"/>
              </a:spcBef>
              <a:spcAft>
                <a:spcPts val="0"/>
              </a:spcAft>
              <a:buNone/>
            </a:pPr>
            <a:r>
              <a:t/>
            </a:r>
            <a:endParaRPr sz="22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rgbClr val="000000"/>
                </a:solidFill>
                <a:latin typeface="Times New Roman"/>
                <a:ea typeface="Times New Roman"/>
                <a:cs typeface="Times New Roman"/>
                <a:sym typeface="Times New Roman"/>
              </a:rPr>
              <a:t>ERE Frequency (Precipitation system Approach; </a:t>
            </a:r>
            <a:r>
              <a:rPr b="1" lang="en-US" sz="2200">
                <a:solidFill>
                  <a:srgbClr val="000000"/>
                </a:solidFill>
                <a:latin typeface="Times New Roman"/>
                <a:ea typeface="Times New Roman"/>
                <a:cs typeface="Times New Roman"/>
                <a:sym typeface="Times New Roman"/>
              </a:rPr>
              <a:t>PSA</a:t>
            </a:r>
            <a:r>
              <a:rPr lang="en-US" sz="2200">
                <a:solidFill>
                  <a:srgbClr val="000000"/>
                </a:solidFill>
                <a:latin typeface="Times New Roman"/>
                <a:ea typeface="Times New Roman"/>
                <a:cs typeface="Times New Roman"/>
                <a:sym typeface="Times New Roman"/>
              </a:rPr>
              <a:t>)= 8</a:t>
            </a:r>
            <a:endParaRPr sz="2200">
              <a:solidFill>
                <a:srgbClr val="000000"/>
              </a:solidFill>
              <a:latin typeface="Times New Roman"/>
              <a:ea typeface="Times New Roman"/>
              <a:cs typeface="Times New Roman"/>
              <a:sym typeface="Times New Roman"/>
            </a:endParaRPr>
          </a:p>
        </p:txBody>
      </p:sp>
      <p:grpSp>
        <p:nvGrpSpPr>
          <p:cNvPr id="100" name="Google Shape;100;p2"/>
          <p:cNvGrpSpPr/>
          <p:nvPr/>
        </p:nvGrpSpPr>
        <p:grpSpPr>
          <a:xfrm>
            <a:off x="8426718" y="1877742"/>
            <a:ext cx="3494591" cy="2740205"/>
            <a:chOff x="7994238" y="3240430"/>
            <a:chExt cx="3573486" cy="3429001"/>
          </a:xfrm>
        </p:grpSpPr>
        <p:pic>
          <p:nvPicPr>
            <p:cNvPr id="101" name="Google Shape;101;p2"/>
            <p:cNvPicPr preferRelativeResize="0"/>
            <p:nvPr/>
          </p:nvPicPr>
          <p:blipFill rotWithShape="1">
            <a:blip r:embed="rId3">
              <a:alphaModFix/>
            </a:blip>
            <a:srcRect b="17565" l="16298" r="21179" t="22439"/>
            <a:stretch/>
          </p:blipFill>
          <p:spPr>
            <a:xfrm>
              <a:off x="7994238" y="3240430"/>
              <a:ext cx="3573486" cy="3429001"/>
            </a:xfrm>
            <a:prstGeom prst="rect">
              <a:avLst/>
            </a:prstGeom>
            <a:noFill/>
            <a:ln>
              <a:noFill/>
            </a:ln>
          </p:spPr>
        </p:pic>
        <p:sp>
          <p:nvSpPr>
            <p:cNvPr id="102" name="Google Shape;102;p2"/>
            <p:cNvSpPr/>
            <p:nvPr/>
          </p:nvSpPr>
          <p:spPr>
            <a:xfrm>
              <a:off x="9238129" y="4087906"/>
              <a:ext cx="1963271" cy="927847"/>
            </a:xfrm>
            <a:prstGeom prst="pentagon">
              <a:avLst>
                <a:gd fmla="val 105146" name="hf"/>
                <a:gd fmla="val 110557" name="vf"/>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03" name="Google Shape;103;p2"/>
          <p:cNvPicPr preferRelativeResize="0"/>
          <p:nvPr/>
        </p:nvPicPr>
        <p:blipFill rotWithShape="1">
          <a:blip r:embed="rId4">
            <a:alphaModFix/>
          </a:blip>
          <a:srcRect b="0" l="0" r="0" t="0"/>
          <a:stretch/>
        </p:blipFill>
        <p:spPr>
          <a:xfrm>
            <a:off x="5064438" y="628233"/>
            <a:ext cx="3736368" cy="2800767"/>
          </a:xfrm>
          <a:prstGeom prst="rect">
            <a:avLst/>
          </a:prstGeom>
          <a:noFill/>
          <a:ln>
            <a:noFill/>
          </a:ln>
        </p:spPr>
      </p:pic>
      <p:sp>
        <p:nvSpPr>
          <p:cNvPr id="104" name="Google Shape;104;p2"/>
          <p:cNvSpPr txBox="1"/>
          <p:nvPr/>
        </p:nvSpPr>
        <p:spPr>
          <a:xfrm>
            <a:off x="5410123" y="502052"/>
            <a:ext cx="4413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105" name="Google Shape;105;p2"/>
          <p:cNvSpPr txBox="1"/>
          <p:nvPr/>
        </p:nvSpPr>
        <p:spPr>
          <a:xfrm>
            <a:off x="8823199" y="1508410"/>
            <a:ext cx="4413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A close up of a device&#10;&#10;Description automatically generated" id="110" name="Google Shape;110;p3"/>
          <p:cNvPicPr preferRelativeResize="0"/>
          <p:nvPr/>
        </p:nvPicPr>
        <p:blipFill rotWithShape="1">
          <a:blip r:embed="rId3">
            <a:alphaModFix/>
          </a:blip>
          <a:srcRect b="21577" l="58191" r="3482" t="20816"/>
          <a:stretch/>
        </p:blipFill>
        <p:spPr>
          <a:xfrm>
            <a:off x="6449562" y="1592056"/>
            <a:ext cx="3644269" cy="4352030"/>
          </a:xfrm>
          <a:prstGeom prst="rect">
            <a:avLst/>
          </a:prstGeom>
          <a:noFill/>
          <a:ln>
            <a:noFill/>
          </a:ln>
        </p:spPr>
      </p:pic>
      <p:sp>
        <p:nvSpPr>
          <p:cNvPr id="111" name="Google Shape;111;p3"/>
          <p:cNvSpPr/>
          <p:nvPr/>
        </p:nvSpPr>
        <p:spPr>
          <a:xfrm>
            <a:off x="144286" y="-10391"/>
            <a:ext cx="5298488" cy="721591"/>
          </a:xfrm>
          <a:prstGeom prst="homePlate">
            <a:avLst>
              <a:gd fmla="val 50000" name="adj"/>
            </a:avLst>
          </a:prstGeom>
          <a:solidFill>
            <a:schemeClr val="accent1"/>
          </a:solidFill>
          <a:ln cap="flat" cmpd="sng" w="12700">
            <a:solidFill>
              <a:srgbClr val="42719B"/>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ctr">
              <a:spcBef>
                <a:spcPts val="0"/>
              </a:spcBef>
              <a:spcAft>
                <a:spcPts val="0"/>
              </a:spcAft>
              <a:buNone/>
            </a:pPr>
            <a:r>
              <a:rPr lang="en-US" sz="3600">
                <a:solidFill>
                  <a:schemeClr val="lt1"/>
                </a:solidFill>
                <a:latin typeface="Times New Roman"/>
                <a:ea typeface="Times New Roman"/>
                <a:cs typeface="Times New Roman"/>
                <a:sym typeface="Times New Roman"/>
              </a:rPr>
              <a:t>Data and Methodology</a:t>
            </a:r>
            <a:endParaRPr/>
          </a:p>
          <a:p>
            <a:pPr indent="0" lvl="0" marL="0" marR="0" rtl="0" algn="ctr">
              <a:spcBef>
                <a:spcPts val="600"/>
              </a:spcBef>
              <a:spcAft>
                <a:spcPts val="0"/>
              </a:spcAft>
              <a:buNone/>
            </a:pPr>
            <a:r>
              <a:t/>
            </a:r>
            <a:endParaRPr sz="3600">
              <a:solidFill>
                <a:schemeClr val="lt1"/>
              </a:solidFill>
              <a:latin typeface="Times New Roman"/>
              <a:ea typeface="Times New Roman"/>
              <a:cs typeface="Times New Roman"/>
              <a:sym typeface="Times New Roman"/>
            </a:endParaRPr>
          </a:p>
        </p:txBody>
      </p:sp>
      <p:sp>
        <p:nvSpPr>
          <p:cNvPr id="112" name="Google Shape;112;p3"/>
          <p:cNvSpPr/>
          <p:nvPr/>
        </p:nvSpPr>
        <p:spPr>
          <a:xfrm>
            <a:off x="1353723" y="5903893"/>
            <a:ext cx="9484554"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rgbClr val="000000"/>
                </a:solidFill>
                <a:latin typeface="Times New Roman"/>
                <a:ea typeface="Times New Roman"/>
                <a:cs typeface="Times New Roman"/>
                <a:sym typeface="Times New Roman"/>
              </a:rPr>
              <a:t>Figure : a) </a:t>
            </a:r>
            <a:r>
              <a:rPr lang="en-US" sz="1400">
                <a:solidFill>
                  <a:srgbClr val="000000"/>
                </a:solidFill>
                <a:latin typeface="Times New Roman"/>
                <a:ea typeface="Times New Roman"/>
                <a:cs typeface="Times New Roman"/>
                <a:sym typeface="Times New Roman"/>
              </a:rPr>
              <a:t>Long term trends of the different percentile rainfall frequency over central India computed by using the India Meteorological Department (IMD) dataset. Four different periods (recent 30, 60, 90, and 118 years) were used to calculate. b) 99</a:t>
            </a:r>
            <a:r>
              <a:rPr baseline="30000" lang="en-US" sz="1400">
                <a:solidFill>
                  <a:srgbClr val="000000"/>
                </a:solidFill>
                <a:latin typeface="Times New Roman"/>
                <a:ea typeface="Times New Roman"/>
                <a:cs typeface="Times New Roman"/>
                <a:sym typeface="Times New Roman"/>
              </a:rPr>
              <a:t>th</a:t>
            </a:r>
            <a:r>
              <a:rPr lang="en-US" sz="1400">
                <a:solidFill>
                  <a:srgbClr val="000000"/>
                </a:solidFill>
                <a:latin typeface="Times New Roman"/>
                <a:ea typeface="Times New Roman"/>
                <a:cs typeface="Times New Roman"/>
                <a:sym typeface="Times New Roman"/>
              </a:rPr>
              <a:t> percentile extreme rainfall event (ERE) rainfall (mm/day) using the IMD dataset. The black box is central India (19º-26ºN and 76º-86º E), a region of interest.</a:t>
            </a:r>
            <a:endParaRPr sz="1400">
              <a:solidFill>
                <a:schemeClr val="dk1"/>
              </a:solidFill>
              <a:latin typeface="Calibri"/>
              <a:ea typeface="Calibri"/>
              <a:cs typeface="Calibri"/>
              <a:sym typeface="Calibri"/>
            </a:endParaRPr>
          </a:p>
        </p:txBody>
      </p:sp>
      <p:sp>
        <p:nvSpPr>
          <p:cNvPr id="113" name="Google Shape;113;p3"/>
          <p:cNvSpPr txBox="1"/>
          <p:nvPr/>
        </p:nvSpPr>
        <p:spPr>
          <a:xfrm>
            <a:off x="5692144" y="0"/>
            <a:ext cx="4823456" cy="1263376"/>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600">
                <a:solidFill>
                  <a:schemeClr val="dk1"/>
                </a:solidFill>
                <a:latin typeface="Times New Roman"/>
                <a:ea typeface="Times New Roman"/>
                <a:cs typeface="Times New Roman"/>
                <a:sym typeface="Times New Roman"/>
              </a:rPr>
              <a:t>Rainfall Dataset</a:t>
            </a:r>
            <a:endParaRPr/>
          </a:p>
          <a:p>
            <a:pPr indent="0" lvl="0" marL="0" marR="0" rtl="0" algn="ctr">
              <a:lnSpc>
                <a:spcPct val="150000"/>
              </a:lnSpc>
              <a:spcBef>
                <a:spcPts val="600"/>
              </a:spcBef>
              <a:spcAft>
                <a:spcPts val="0"/>
              </a:spcAft>
              <a:buNone/>
            </a:pPr>
            <a:r>
              <a:rPr lang="en-US" sz="1600">
                <a:solidFill>
                  <a:schemeClr val="dk1"/>
                </a:solidFill>
                <a:latin typeface="Times New Roman"/>
                <a:ea typeface="Times New Roman"/>
                <a:cs typeface="Times New Roman"/>
                <a:sym typeface="Times New Roman"/>
              </a:rPr>
              <a:t>Indian Meteorological Department dataset (IMD)</a:t>
            </a:r>
            <a:endParaRPr/>
          </a:p>
          <a:p>
            <a:pPr indent="0" lvl="0" marL="0" marR="0" rtl="0" algn="l">
              <a:spcBef>
                <a:spcPts val="600"/>
              </a:spcBef>
              <a:spcAft>
                <a:spcPts val="0"/>
              </a:spcAft>
              <a:buNone/>
            </a:pPr>
            <a:r>
              <a:rPr lang="en-US" sz="1600">
                <a:solidFill>
                  <a:schemeClr val="dk1"/>
                </a:solidFill>
                <a:latin typeface="Times New Roman"/>
                <a:ea typeface="Times New Roman"/>
                <a:cs typeface="Times New Roman"/>
                <a:sym typeface="Times New Roman"/>
              </a:rPr>
              <a:t>Time Interval            -   1901-2018</a:t>
            </a:r>
            <a:endParaRPr/>
          </a:p>
          <a:p>
            <a:pPr indent="0" lvl="0" marL="0" marR="0" rtl="0" algn="l">
              <a:spcBef>
                <a:spcPts val="600"/>
              </a:spcBef>
              <a:spcAft>
                <a:spcPts val="0"/>
              </a:spcAft>
              <a:buNone/>
            </a:pPr>
            <a:r>
              <a:rPr lang="en-US" sz="1600">
                <a:solidFill>
                  <a:schemeClr val="dk1"/>
                </a:solidFill>
                <a:latin typeface="Times New Roman"/>
                <a:ea typeface="Times New Roman"/>
                <a:cs typeface="Times New Roman"/>
                <a:sym typeface="Times New Roman"/>
              </a:rPr>
              <a:t>Spatial resolution      -   0.25º x 0.25º </a:t>
            </a:r>
            <a:endParaRPr/>
          </a:p>
        </p:txBody>
      </p:sp>
      <p:pic>
        <p:nvPicPr>
          <p:cNvPr id="114" name="Google Shape;114;p3"/>
          <p:cNvPicPr preferRelativeResize="0"/>
          <p:nvPr/>
        </p:nvPicPr>
        <p:blipFill rotWithShape="1">
          <a:blip r:embed="rId4">
            <a:alphaModFix/>
          </a:blip>
          <a:srcRect b="0" l="0" r="0" t="0"/>
          <a:stretch/>
        </p:blipFill>
        <p:spPr>
          <a:xfrm>
            <a:off x="797512" y="1695810"/>
            <a:ext cx="5298488" cy="4144523"/>
          </a:xfrm>
          <a:prstGeom prst="rect">
            <a:avLst/>
          </a:prstGeom>
          <a:noFill/>
          <a:ln>
            <a:noFill/>
          </a:ln>
        </p:spPr>
      </p:pic>
      <p:sp>
        <p:nvSpPr>
          <p:cNvPr id="115" name="Google Shape;115;p3"/>
          <p:cNvSpPr txBox="1"/>
          <p:nvPr/>
        </p:nvSpPr>
        <p:spPr>
          <a:xfrm>
            <a:off x="1247725" y="1304117"/>
            <a:ext cx="44114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p:nvPr/>
        </p:nvSpPr>
        <p:spPr>
          <a:xfrm>
            <a:off x="-1" y="-2614"/>
            <a:ext cx="9194801" cy="716227"/>
          </a:xfrm>
          <a:prstGeom prst="homePlate">
            <a:avLst>
              <a:gd fmla="val 50000" name="adj"/>
            </a:avLst>
          </a:prstGeom>
          <a:solidFill>
            <a:schemeClr val="accent1"/>
          </a:solidFill>
          <a:ln cap="flat" cmpd="sng" w="12700">
            <a:solidFill>
              <a:srgbClr val="42719B"/>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lang="en-US" sz="3600">
                <a:solidFill>
                  <a:schemeClr val="lt1"/>
                </a:solidFill>
                <a:latin typeface="Times New Roman"/>
                <a:ea typeface="Times New Roman"/>
                <a:cs typeface="Times New Roman"/>
                <a:sym typeface="Times New Roman"/>
              </a:rPr>
              <a:t>Methodology: Distribution of Number of grids </a:t>
            </a:r>
            <a:endParaRPr/>
          </a:p>
          <a:p>
            <a:pPr indent="0" lvl="0" marL="0" marR="0" rtl="0" algn="ctr">
              <a:lnSpc>
                <a:spcPct val="90000"/>
              </a:lnSpc>
              <a:spcBef>
                <a:spcPts val="600"/>
              </a:spcBef>
              <a:spcAft>
                <a:spcPts val="0"/>
              </a:spcAft>
              <a:buNone/>
            </a:pPr>
            <a:r>
              <a:t/>
            </a:r>
            <a:endParaRPr sz="3600">
              <a:solidFill>
                <a:schemeClr val="lt1"/>
              </a:solidFill>
              <a:latin typeface="Times New Roman"/>
              <a:ea typeface="Times New Roman"/>
              <a:cs typeface="Times New Roman"/>
              <a:sym typeface="Times New Roman"/>
            </a:endParaRPr>
          </a:p>
        </p:txBody>
      </p:sp>
      <p:pic>
        <p:nvPicPr>
          <p:cNvPr id="122" name="Google Shape;122;p4"/>
          <p:cNvPicPr preferRelativeResize="0"/>
          <p:nvPr/>
        </p:nvPicPr>
        <p:blipFill rotWithShape="1">
          <a:blip r:embed="rId3">
            <a:alphaModFix/>
          </a:blip>
          <a:srcRect b="0" l="0" r="0" t="3328"/>
          <a:stretch/>
        </p:blipFill>
        <p:spPr>
          <a:xfrm>
            <a:off x="2621" y="825501"/>
            <a:ext cx="6728380" cy="4812126"/>
          </a:xfrm>
          <a:prstGeom prst="rect">
            <a:avLst/>
          </a:prstGeom>
          <a:noFill/>
          <a:ln>
            <a:noFill/>
          </a:ln>
        </p:spPr>
      </p:pic>
      <p:sp>
        <p:nvSpPr>
          <p:cNvPr id="123" name="Google Shape;123;p4"/>
          <p:cNvSpPr txBox="1"/>
          <p:nvPr/>
        </p:nvSpPr>
        <p:spPr>
          <a:xfrm>
            <a:off x="6511010" y="825500"/>
            <a:ext cx="5367579" cy="4970591"/>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The frequency of EREs has a logarithmic distribution. The number of EREs decreases as their size increases. </a:t>
            </a:r>
            <a:endParaRPr/>
          </a:p>
          <a:p>
            <a:pPr indent="-342900" lvl="0" marL="342900" marR="0" rtl="0" algn="just">
              <a:lnSpc>
                <a:spcPct val="150000"/>
              </a:lnSpc>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The EREs with small spatial extent has high frequency and EREs with large spatial extent has low frequency.</a:t>
            </a:r>
            <a:endParaRPr/>
          </a:p>
          <a:p>
            <a:pPr indent="-285750" lvl="0" marL="285750" marR="0" rtl="0" algn="just">
              <a:lnSpc>
                <a:spcPct val="150000"/>
              </a:lnSpc>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Based on the size, frequency and number of grids of EREs, extreme events were categorized into three parts : sporadic(1-10grids; &lt;</a:t>
            </a:r>
            <a:r>
              <a:rPr lang="en-US" sz="1800">
                <a:solidFill>
                  <a:schemeClr val="dk1"/>
                </a:solidFill>
                <a:latin typeface="Calibri"/>
                <a:ea typeface="Calibri"/>
                <a:cs typeface="Calibri"/>
                <a:sym typeface="Calibri"/>
              </a:rPr>
              <a:t>6000 km</a:t>
            </a:r>
            <a:r>
              <a:rPr baseline="30000" lang="en-US" sz="1800">
                <a:solidFill>
                  <a:schemeClr val="dk1"/>
                </a:solidFill>
                <a:latin typeface="Calibri"/>
                <a:ea typeface="Calibri"/>
                <a:cs typeface="Calibri"/>
                <a:sym typeface="Calibri"/>
              </a:rPr>
              <a:t>2</a:t>
            </a:r>
            <a:r>
              <a:rPr lang="en-US" sz="1800">
                <a:solidFill>
                  <a:schemeClr val="dk1"/>
                </a:solidFill>
                <a:latin typeface="Times New Roman"/>
                <a:ea typeface="Times New Roman"/>
                <a:cs typeface="Times New Roman"/>
                <a:sym typeface="Times New Roman"/>
              </a:rPr>
              <a:t>), intermediate(</a:t>
            </a:r>
            <a:r>
              <a:rPr lang="en-US" sz="1800">
                <a:solidFill>
                  <a:schemeClr val="dk1"/>
                </a:solidFill>
                <a:latin typeface="Calibri"/>
                <a:ea typeface="Calibri"/>
                <a:cs typeface="Calibri"/>
                <a:sym typeface="Calibri"/>
              </a:rPr>
              <a:t>10–50 grids; 6000–30,000 km</a:t>
            </a:r>
            <a:r>
              <a:rPr baseline="30000" lang="en-US" sz="1800">
                <a:solidFill>
                  <a:schemeClr val="dk1"/>
                </a:solidFill>
                <a:latin typeface="Calibri"/>
                <a:ea typeface="Calibri"/>
                <a:cs typeface="Calibri"/>
                <a:sym typeface="Calibri"/>
              </a:rPr>
              <a:t>2</a:t>
            </a:r>
            <a:r>
              <a:rPr lang="en-US" sz="1800">
                <a:solidFill>
                  <a:schemeClr val="dk1"/>
                </a:solidFill>
                <a:latin typeface="Times New Roman"/>
                <a:ea typeface="Times New Roman"/>
                <a:cs typeface="Times New Roman"/>
                <a:sym typeface="Times New Roman"/>
              </a:rPr>
              <a:t>) and massive (</a:t>
            </a:r>
            <a:r>
              <a:rPr lang="en-US" sz="1800">
                <a:solidFill>
                  <a:schemeClr val="dk1"/>
                </a:solidFill>
                <a:latin typeface="Calibri"/>
                <a:ea typeface="Calibri"/>
                <a:cs typeface="Calibri"/>
                <a:sym typeface="Calibri"/>
              </a:rPr>
              <a:t>&gt;50 grids; &gt;30,000 km</a:t>
            </a:r>
            <a:r>
              <a:rPr baseline="30000" lang="en-US" sz="1800">
                <a:solidFill>
                  <a:schemeClr val="dk1"/>
                </a:solidFill>
                <a:latin typeface="Calibri"/>
                <a:ea typeface="Calibri"/>
                <a:cs typeface="Calibri"/>
                <a:sym typeface="Calibri"/>
              </a:rPr>
              <a:t>2</a:t>
            </a:r>
            <a:r>
              <a:rPr lang="en-US" sz="1800">
                <a:solidFill>
                  <a:schemeClr val="dk1"/>
                </a:solidFill>
                <a:latin typeface="Times New Roman"/>
                <a:ea typeface="Times New Roman"/>
                <a:cs typeface="Times New Roman"/>
                <a:sym typeface="Times New Roman"/>
              </a:rPr>
              <a:t>).</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Times New Roman"/>
              <a:ea typeface="Times New Roman"/>
              <a:cs typeface="Times New Roman"/>
              <a:sym typeface="Times New Roman"/>
            </a:endParaRPr>
          </a:p>
        </p:txBody>
      </p:sp>
      <p:sp>
        <p:nvSpPr>
          <p:cNvPr id="124" name="Google Shape;124;p4"/>
          <p:cNvSpPr txBox="1"/>
          <p:nvPr/>
        </p:nvSpPr>
        <p:spPr>
          <a:xfrm>
            <a:off x="283920" y="5637626"/>
            <a:ext cx="6563266"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imes New Roman"/>
                <a:ea typeface="Times New Roman"/>
                <a:cs typeface="Times New Roman"/>
                <a:sym typeface="Times New Roman"/>
              </a:rPr>
              <a:t>Figure : </a:t>
            </a:r>
            <a:r>
              <a:rPr lang="en-US" sz="1400">
                <a:solidFill>
                  <a:schemeClr val="dk1"/>
                </a:solidFill>
                <a:latin typeface="Times New Roman"/>
                <a:ea typeface="Times New Roman"/>
                <a:cs typeface="Times New Roman"/>
                <a:sym typeface="Times New Roman"/>
              </a:rPr>
              <a:t>a)</a:t>
            </a:r>
            <a:r>
              <a:rPr b="1" lang="en-US" sz="1400">
                <a:solidFill>
                  <a:schemeClr val="dk1"/>
                </a:solidFill>
                <a:latin typeface="Times New Roman"/>
                <a:ea typeface="Times New Roman"/>
                <a:cs typeface="Times New Roman"/>
                <a:sym typeface="Times New Roman"/>
              </a:rPr>
              <a:t> </a:t>
            </a:r>
            <a:r>
              <a:rPr lang="en-US" sz="1400">
                <a:solidFill>
                  <a:schemeClr val="dk1"/>
                </a:solidFill>
                <a:latin typeface="Times New Roman"/>
                <a:ea typeface="Times New Roman"/>
                <a:cs typeface="Times New Roman"/>
                <a:sym typeface="Times New Roman"/>
              </a:rPr>
              <a:t>Relation between extreme rainfall event (ERE) frequency based on the precipitation-system approach (PSA) and the number of grids in each ERE system. b) Categorization of PSA-based EREs into large (massive EREs), medium (intermediate EREs), and small (sporadic EREs) based on spatial average rainfall (mm/day) and the number of grids. </a:t>
            </a:r>
            <a:endParaRPr/>
          </a:p>
          <a:p>
            <a:pPr indent="0" lvl="0" marL="0" marR="0" rtl="0" algn="l">
              <a:spcBef>
                <a:spcPts val="0"/>
              </a:spcBef>
              <a:spcAft>
                <a:spcPts val="0"/>
              </a:spcAft>
              <a:buNone/>
            </a:pPr>
            <a:r>
              <a:rPr lang="en-US" sz="14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5"/>
          <p:cNvPicPr preferRelativeResize="0"/>
          <p:nvPr/>
        </p:nvPicPr>
        <p:blipFill rotWithShape="1">
          <a:blip r:embed="rId3">
            <a:alphaModFix/>
          </a:blip>
          <a:srcRect b="0" l="0" r="0" t="0"/>
          <a:stretch/>
        </p:blipFill>
        <p:spPr>
          <a:xfrm>
            <a:off x="1509388" y="636022"/>
            <a:ext cx="8679834" cy="3732569"/>
          </a:xfrm>
          <a:prstGeom prst="rect">
            <a:avLst/>
          </a:prstGeom>
          <a:noFill/>
          <a:ln>
            <a:noFill/>
          </a:ln>
        </p:spPr>
      </p:pic>
      <p:sp>
        <p:nvSpPr>
          <p:cNvPr id="131" name="Google Shape;131;p5"/>
          <p:cNvSpPr/>
          <p:nvPr/>
        </p:nvSpPr>
        <p:spPr>
          <a:xfrm>
            <a:off x="103239" y="1"/>
            <a:ext cx="3782961" cy="681682"/>
          </a:xfrm>
          <a:prstGeom prst="homePlate">
            <a:avLst>
              <a:gd fmla="val 50000"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Times New Roman"/>
                <a:ea typeface="Times New Roman"/>
                <a:cs typeface="Times New Roman"/>
                <a:sym typeface="Times New Roman"/>
              </a:rPr>
              <a:t>Results</a:t>
            </a:r>
            <a:endParaRPr/>
          </a:p>
        </p:txBody>
      </p:sp>
      <p:sp>
        <p:nvSpPr>
          <p:cNvPr id="132" name="Google Shape;132;p5"/>
          <p:cNvSpPr/>
          <p:nvPr/>
        </p:nvSpPr>
        <p:spPr>
          <a:xfrm>
            <a:off x="1471288" y="4255487"/>
            <a:ext cx="8893278" cy="523220"/>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Times New Roman"/>
              <a:buNone/>
            </a:pPr>
            <a:r>
              <a:rPr b="1" lang="en-US" sz="1400" u="none" cap="none" strike="noStrike">
                <a:solidFill>
                  <a:srgbClr val="000000"/>
                </a:solidFill>
                <a:latin typeface="Times New Roman"/>
                <a:ea typeface="Times New Roman"/>
                <a:cs typeface="Times New Roman"/>
                <a:sym typeface="Times New Roman"/>
              </a:rPr>
              <a:t>Figure : </a:t>
            </a:r>
            <a:r>
              <a:rPr b="0" lang="en-US" sz="1400" u="none" cap="none" strike="noStrike">
                <a:solidFill>
                  <a:srgbClr val="000000"/>
                </a:solidFill>
                <a:latin typeface="Times New Roman"/>
                <a:ea typeface="Times New Roman"/>
                <a:cs typeface="Times New Roman"/>
                <a:sym typeface="Times New Roman"/>
              </a:rPr>
              <a:t>Long term changes in the frequency of the EREs computed by a) grid-based approach and b) precipitation system approach (PSA).</a:t>
            </a:r>
            <a:endParaRPr b="0" sz="1400" u="none" cap="none" strike="noStrike">
              <a:solidFill>
                <a:schemeClr val="dk1"/>
              </a:solidFill>
              <a:latin typeface="Arial"/>
              <a:ea typeface="Arial"/>
              <a:cs typeface="Arial"/>
              <a:sym typeface="Arial"/>
            </a:endParaRPr>
          </a:p>
        </p:txBody>
      </p:sp>
      <p:sp>
        <p:nvSpPr>
          <p:cNvPr id="133" name="Google Shape;133;p5"/>
          <p:cNvSpPr txBox="1"/>
          <p:nvPr/>
        </p:nvSpPr>
        <p:spPr>
          <a:xfrm>
            <a:off x="4794045" y="25851"/>
            <a:ext cx="663677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PSA – Precipitation System based Approach</a:t>
            </a:r>
            <a:endParaRPr/>
          </a:p>
        </p:txBody>
      </p:sp>
      <p:sp>
        <p:nvSpPr>
          <p:cNvPr id="134" name="Google Shape;134;p5"/>
          <p:cNvSpPr txBox="1"/>
          <p:nvPr/>
        </p:nvSpPr>
        <p:spPr>
          <a:xfrm>
            <a:off x="932956" y="4826675"/>
            <a:ext cx="10326088" cy="203132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In long-term Grid-based EREs frequency is not showing much change, while PSA-based EREs are increasing. </a:t>
            </a:r>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It means that the number of precipitation are increasing, while the total number of grids are not showing much variation.</a:t>
            </a:r>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Two high peaks (1961 and 1994) in Grid-based frequency and PSA based frequency shows that these two frequency are not in proportion rather they are independent.</a:t>
            </a:r>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In 1972 and 2001, opposite peaks can be seen in both approaches.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6"/>
          <p:cNvSpPr/>
          <p:nvPr/>
        </p:nvSpPr>
        <p:spPr>
          <a:xfrm>
            <a:off x="144286" y="-10391"/>
            <a:ext cx="7094714" cy="899853"/>
          </a:xfrm>
          <a:prstGeom prst="homePlate">
            <a:avLst>
              <a:gd fmla="val 50000" name="adj"/>
            </a:avLst>
          </a:prstGeom>
          <a:solidFill>
            <a:schemeClr val="accent1"/>
          </a:solidFill>
          <a:ln cap="flat" cmpd="sng" w="12700">
            <a:solidFill>
              <a:srgbClr val="42719B"/>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ctr">
              <a:spcBef>
                <a:spcPts val="0"/>
              </a:spcBef>
              <a:spcAft>
                <a:spcPts val="0"/>
              </a:spcAft>
              <a:buNone/>
            </a:pPr>
            <a:r>
              <a:rPr lang="en-US" sz="3600">
                <a:solidFill>
                  <a:schemeClr val="lt1"/>
                </a:solidFill>
                <a:latin typeface="Times New Roman"/>
                <a:ea typeface="Times New Roman"/>
                <a:cs typeface="Times New Roman"/>
                <a:sym typeface="Times New Roman"/>
              </a:rPr>
              <a:t>Results: ERE spatial characteristics</a:t>
            </a:r>
            <a:endParaRPr/>
          </a:p>
        </p:txBody>
      </p:sp>
      <p:sp>
        <p:nvSpPr>
          <p:cNvPr id="140" name="Google Shape;140;p6"/>
          <p:cNvSpPr/>
          <p:nvPr/>
        </p:nvSpPr>
        <p:spPr>
          <a:xfrm>
            <a:off x="401321" y="5934670"/>
            <a:ext cx="11389358" cy="923330"/>
          </a:xfrm>
          <a:prstGeom prst="rect">
            <a:avLst/>
          </a:prstGeom>
          <a:noFill/>
          <a:ln>
            <a:noFill/>
          </a:ln>
        </p:spPr>
        <p:txBody>
          <a:bodyPr anchorCtr="0" anchor="t" bIns="45700" lIns="91425" spcFirstLastPara="1" rIns="91425" wrap="square" tIns="45700">
            <a:spAutoFit/>
          </a:bodyPr>
          <a:lstStyle/>
          <a:p>
            <a:pPr indent="0" lvl="1" marL="457200" marR="0" rtl="0" algn="just">
              <a:spcBef>
                <a:spcPts val="0"/>
              </a:spcBef>
              <a:spcAft>
                <a:spcPts val="0"/>
              </a:spcAft>
              <a:buNone/>
            </a:pPr>
            <a:r>
              <a:rPr b="1" i="0" lang="en-US" sz="1800" u="none" cap="none" strike="noStrike">
                <a:solidFill>
                  <a:srgbClr val="000000"/>
                </a:solidFill>
                <a:latin typeface="Times New Roman"/>
                <a:ea typeface="Times New Roman"/>
                <a:cs typeface="Times New Roman"/>
                <a:sym typeface="Times New Roman"/>
              </a:rPr>
              <a:t>Figure : </a:t>
            </a:r>
            <a:r>
              <a:rPr b="0" i="0" lang="en-US" sz="1800" u="none" cap="none" strike="noStrike">
                <a:solidFill>
                  <a:srgbClr val="000000"/>
                </a:solidFill>
                <a:latin typeface="Times New Roman"/>
                <a:ea typeface="Times New Roman"/>
                <a:cs typeface="Times New Roman"/>
                <a:sym typeface="Times New Roman"/>
              </a:rPr>
              <a:t>Time series of characteristics of extreme rain events for sporadic (column I), intermediate (column II), and massive (column III) systems in the time interval 1901-2018. Trend plot of frequency (a-c) and intensity (d-e) of extreme events. The smoothed blue line represents the 11-year running mean. </a:t>
            </a:r>
            <a:endParaRPr b="0" i="0" sz="1800" u="none" cap="none" strike="noStrike">
              <a:solidFill>
                <a:schemeClr val="dk1"/>
              </a:solidFill>
              <a:latin typeface="Calibri"/>
              <a:ea typeface="Calibri"/>
              <a:cs typeface="Calibri"/>
              <a:sym typeface="Calibri"/>
            </a:endParaRPr>
          </a:p>
        </p:txBody>
      </p:sp>
      <p:pic>
        <p:nvPicPr>
          <p:cNvPr id="141" name="Google Shape;141;p6"/>
          <p:cNvPicPr preferRelativeResize="0"/>
          <p:nvPr/>
        </p:nvPicPr>
        <p:blipFill rotWithShape="1">
          <a:blip r:embed="rId3">
            <a:alphaModFix/>
          </a:blip>
          <a:srcRect b="32419" l="0" r="0" t="6155"/>
          <a:stretch/>
        </p:blipFill>
        <p:spPr>
          <a:xfrm>
            <a:off x="1019432" y="889462"/>
            <a:ext cx="9927968" cy="4892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p:nvPr/>
        </p:nvSpPr>
        <p:spPr>
          <a:xfrm>
            <a:off x="144286" y="-10391"/>
            <a:ext cx="3513314" cy="677141"/>
          </a:xfrm>
          <a:prstGeom prst="homePlate">
            <a:avLst>
              <a:gd fmla="val 50000" name="adj"/>
            </a:avLst>
          </a:prstGeom>
          <a:solidFill>
            <a:schemeClr val="accent1"/>
          </a:solidFill>
          <a:ln cap="flat" cmpd="sng" w="12700">
            <a:solidFill>
              <a:srgbClr val="42719B"/>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ctr">
              <a:spcBef>
                <a:spcPts val="0"/>
              </a:spcBef>
              <a:spcAft>
                <a:spcPts val="0"/>
              </a:spcAft>
              <a:buNone/>
            </a:pPr>
            <a:r>
              <a:rPr lang="en-US" sz="3600">
                <a:solidFill>
                  <a:schemeClr val="lt1"/>
                </a:solidFill>
                <a:latin typeface="Times New Roman"/>
                <a:ea typeface="Times New Roman"/>
                <a:cs typeface="Times New Roman"/>
                <a:sym typeface="Times New Roman"/>
              </a:rPr>
              <a:t>Summary </a:t>
            </a:r>
            <a:endParaRPr/>
          </a:p>
        </p:txBody>
      </p:sp>
      <p:sp>
        <p:nvSpPr>
          <p:cNvPr id="147" name="Google Shape;147;p7"/>
          <p:cNvSpPr/>
          <p:nvPr/>
        </p:nvSpPr>
        <p:spPr>
          <a:xfrm>
            <a:off x="844550" y="793750"/>
            <a:ext cx="10502900" cy="618630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In previous analysis, it is studied that extreme rainfall events are increasing (specifically after 1950). This increasing trend signal in frequency of EREs is not consistent in different time domains (as shown on 3rd slide). However, the trend in frequency of EREs is dependent on time domain considered. The longer time-series of EREs frequency shows that extreme rainfall events were high in past as well.</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If we get an increasing trend signal by grid-based analysis, it could be either because of increasing frequency of EREs or increasing the number of grids corresponding to EREs. However, PSA can provide physically explainable information. </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In long term analysis, grid-based doesn’t show much change in EREs frequency, whereas PSA shows an increasing long-term pattern. Which means number of precipitation systems are increasing while total number of grids with extreme rainfall are not changing much.</a:t>
            </a:r>
            <a:endParaRPr/>
          </a:p>
          <a:p>
            <a:pPr indent="-171450" lvl="0" marL="285750" marR="0" rtl="0" algn="just">
              <a:spcBef>
                <a:spcPts val="0"/>
              </a:spcBef>
              <a:spcAft>
                <a:spcPts val="0"/>
              </a:spcAft>
              <a:buClr>
                <a:schemeClr val="dk1"/>
              </a:buClr>
              <a:buSzPts val="1800"/>
              <a:buFont typeface="Noto Sans Symbols"/>
              <a:buNone/>
            </a:pPr>
            <a:r>
              <a:t/>
            </a:r>
            <a:endParaRPr sz="1800">
              <a:solidFill>
                <a:srgbClr val="000000"/>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Events with the smallest spatial extent have the highest frequency, whereas massive EREs have the least frequency. </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Most of the contribution to the frequency of EREs comes from sporadic events. Therefore, sporadic and PSA-based EREs have the same pattern in EREs frequency.</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In long-term, massive EREs are not increasing in frequency and intensity. However, the sporadic and intermediate EREs are getting intensified.</a:t>
            </a:r>
            <a:endParaRPr/>
          </a:p>
          <a:p>
            <a:pPr indent="0" lvl="0" marL="0" marR="0" rtl="0" algn="just">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2020-05-18T04:02:43Z</dcterms:created>
  <dc:creator>rakesh teja</dc:creator>
</cp:coreProperties>
</file>