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9"/>
  </p:notesMasterIdLst>
  <p:handoutMasterIdLst>
    <p:handoutMasterId r:id="rId10"/>
  </p:handoutMasterIdLst>
  <p:sldIdLst>
    <p:sldId id="262" r:id="rId2"/>
    <p:sldId id="269" r:id="rId3"/>
    <p:sldId id="270" r:id="rId4"/>
    <p:sldId id="278" r:id="rId5"/>
    <p:sldId id="279" r:id="rId6"/>
    <p:sldId id="276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2C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1455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55626-605D-4080-B301-77E1E32B18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35D47-199F-4B91-913F-AE9CAFA63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42B49-2C38-4DA9-A353-70F287E41416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DB693-3D1E-4144-920B-225F52CBB8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B3717-FDA6-4D13-BF3D-82FF7FAA99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FF5FC-8F3B-45E4-ACD2-725713281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F9D72-9565-4E1D-ABF1-0F4B9F8340D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0C50A-E6F1-4E9B-B5B4-44901AAB0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10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7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88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0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83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0C50A-E6F1-4E9B-B5B4-44901AAB0F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2D1B1-3398-43EA-A082-33A670684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C79A0-4B9A-406B-AAF3-9DEDBA241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3F1AE-EE36-44D6-A142-3A528782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73263-23F4-426D-AC1C-F3ED38B9DD6F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E6FE-FD45-4409-96A0-3B1A1185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8B20-CF62-486B-8872-4A270342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AE2A-82CA-4DAE-AE2D-D64316D3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632C2-6EEB-4234-8AE6-29FA9F868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CC59A-670D-4657-A956-1743D37D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4BE52-6AF9-4532-9CA4-93E4B5DE76CD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C2850-39C9-4AA6-B2A2-22D852CC6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771E6-9727-4AF5-9CE0-85F09266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6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A3E0C-F927-41BB-A46D-D02598D5F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29483-13D1-43B3-9A1D-E3A38FC43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36A3D-C773-453B-9711-EF59B7F7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6B96-02B6-45B0-A490-31317A7EEA42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9937E-5559-40B4-AD0F-91B9663D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1DD42-52F8-4B47-B5F5-3D94A586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2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D3E3-DB5A-42BE-822F-8A21CF59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AEAB-2FBF-4363-8BBB-835007F41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11CE-658B-4B38-BD92-E021B578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8CA06-B1A3-4A0D-816A-C2D109AC6602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4CE45-05A0-4C31-8431-D59EFCEF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40DDA-3976-42FE-9357-83448935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DD9A-624F-4CAA-AF1A-535B3B8C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507DF-E623-4B4A-8656-21D1207F1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3D63C-CC2F-4FBB-B739-3B4CB52E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9301-14B4-4646-A756-6FEC8B4D8113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3011A-6946-4D51-A426-DE2FA610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8611-3D23-47DB-AC86-48A0CBBD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329E-D70E-4F61-B344-4602D65F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6215-C137-45B8-865A-AAC91568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92F29-BC81-4CF6-B67F-B975D78DB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259C2-3CFE-42AA-A4ED-309C251A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0FAA-B665-468D-931B-FB10397A1A36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3ED54-C21B-4DEE-92ED-ADDC700F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21E13-4EB6-49E8-96E6-77B80749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1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F598-F738-4577-9B9A-4DF36A2C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CE092-3F80-4817-B1D6-012B4936F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797A-DF61-48AC-BD41-B5A99ACE4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51FF9-8E5B-47C6-BAF4-D49F4A47F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13FC0-7783-4574-9FC1-184A9DBAA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4785C-9B40-488D-949C-79B35043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4F0A-32C8-4F27-840C-3B1DBC8DDB4D}" type="datetime1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3C3B1-C568-4B6A-B761-9A91271CE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F6E34-C282-46CD-A4E0-76AA70CFD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8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CA045-41BA-4777-A573-2982A03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091E1-91D0-4FBA-B499-3DFE6F4C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32D3-D7C0-4AD2-B38E-B705D092E296}" type="datetime1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72C91-33AD-437B-A7A6-E1BC1FF9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41056-7B3F-4D9C-94A5-16397793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3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6E443-79DA-4D44-9221-1F95F91F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2ED36-79AB-443A-A5D0-3FDEEAE75732}" type="datetime1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C63CD-54C7-4352-B2C1-4FB73376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FEB58-2EE1-4A96-83C3-81E72FAD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F172-AA4B-43E9-B07D-80A078CA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C466-E3AD-4368-B0DC-9CC393CBE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F72E3-CAFD-425A-9ECF-862464D59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14766-BD13-4669-8C89-5A1E6B77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B2F5-80F2-4B77-8295-58295DE8A199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EAB0B-9DBC-4796-B212-299C9700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836B-53D6-4B93-859C-7C5D8865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FFA9-3E41-444F-B4DF-ECC1BF45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B88CA-7ED9-49DF-B9E1-F5B83EC33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AD369-0550-4B51-9E8D-3CE85D5C1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CA15D-8184-4E7E-A449-9B465A97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C53D-CD83-477D-B6C0-BA13A0DD820B}" type="datetime1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319A5-D342-4839-A5DE-E39112C7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1D84E-8874-45D7-8FF6-479240F5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AEFEA1-105C-4403-9F02-09632507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30E8A-2A22-4C66-AC32-91AF8457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CA10D-2E49-4B11-B946-8D2B7EF6E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6F18-15E6-4E1A-938A-E7657FC4B34F}" type="datetime1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F5EB-FA92-42A5-B476-BF47B1961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54972-64F3-4692-8AD4-8C78D9B0D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8D5C-FF4C-4C4C-A1D3-3AEC38FB3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r.wikipedia.org/wiki/WhatsApp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Mail_(iOS).svg" TargetMode="External"/><Relationship Id="rId5" Type="http://schemas.openxmlformats.org/officeDocument/2006/relationships/image" Target="../media/image2.png"/><Relationship Id="rId4" Type="http://schemas.openxmlformats.org/officeDocument/2006/relationships/hyperlink" Target="mailto:Milad.Behravesh@ut.ac.i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F1FF-A6BC-49E3-B891-749F665D8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3524"/>
            <a:ext cx="9144000" cy="2479675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Investigating the effects of the extratropical transition of North Indian Ocean Cyclones over Iran in four case studies</a:t>
            </a:r>
            <a:b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411AA-D92C-4E74-9850-D005FB73B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3199"/>
            <a:ext cx="9144000" cy="1655762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Milad Behravesh</a:t>
            </a:r>
          </a:p>
          <a:p>
            <a:pPr algn="l"/>
            <a:endParaRPr lang="en-US" dirty="0">
              <a:latin typeface="Yas" panose="02000503080000020003" pitchFamily="2" charset="-78"/>
              <a:cs typeface="Yas" panose="02000503080000020003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FFD01-07EB-44E7-B22C-2642382FC40B}"/>
              </a:ext>
            </a:extLst>
          </p:cNvPr>
          <p:cNvSpPr txBox="1"/>
          <p:nvPr/>
        </p:nvSpPr>
        <p:spPr>
          <a:xfrm>
            <a:off x="2314818" y="6087271"/>
            <a:ext cx="7562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ICTP online workshop on Indian Ocean Variability and Teleconnections</a:t>
            </a:r>
          </a:p>
          <a:p>
            <a:pPr algn="ctr"/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to 17 March 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B17A72-2F4E-4964-A2DD-2DD65D097436}"/>
              </a:ext>
            </a:extLst>
          </p:cNvPr>
          <p:cNvCxnSpPr/>
          <p:nvPr/>
        </p:nvCxnSpPr>
        <p:spPr>
          <a:xfrm flipH="1">
            <a:off x="4979966" y="1324920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07B1EE-CD9A-4C83-8DC8-1B17895B9B62}"/>
              </a:ext>
            </a:extLst>
          </p:cNvPr>
          <p:cNvCxnSpPr/>
          <p:nvPr/>
        </p:nvCxnSpPr>
        <p:spPr>
          <a:xfrm>
            <a:off x="8229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351864-12F8-4091-8422-8561EEE9923E}"/>
              </a:ext>
            </a:extLst>
          </p:cNvPr>
          <p:cNvCxnSpPr/>
          <p:nvPr/>
        </p:nvCxnSpPr>
        <p:spPr>
          <a:xfrm flipH="1">
            <a:off x="213363" y="60633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24415F-EEB5-427C-B73A-A1CE4C94D014}"/>
              </a:ext>
            </a:extLst>
          </p:cNvPr>
          <p:cNvCxnSpPr/>
          <p:nvPr/>
        </p:nvCxnSpPr>
        <p:spPr>
          <a:xfrm>
            <a:off x="10775852" y="4515729"/>
            <a:ext cx="0" cy="234227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6F9C1BED-DE00-4F8E-8313-B1526B3A21E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89800" y="273084"/>
            <a:ext cx="1066320" cy="1066320"/>
          </a:xfrm>
          <a:prstGeom prst="rect">
            <a:avLst/>
          </a:prstGeom>
          <a:ln w="0">
            <a:noFill/>
          </a:ln>
        </p:spPr>
      </p:pic>
      <p:sp>
        <p:nvSpPr>
          <p:cNvPr id="14" name="CustomShape 8">
            <a:extLst>
              <a:ext uri="{FF2B5EF4-FFF2-40B4-BE49-F238E27FC236}">
                <a16:creationId xmlns:a16="http://schemas.microsoft.com/office/drawing/2014/main" id="{EABD6F6C-9433-49ED-8194-12057A635297}"/>
              </a:ext>
            </a:extLst>
          </p:cNvPr>
          <p:cNvSpPr/>
          <p:nvPr/>
        </p:nvSpPr>
        <p:spPr>
          <a:xfrm>
            <a:off x="10389712" y="360695"/>
            <a:ext cx="1656515" cy="891098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</a:p>
          <a:p>
            <a:pPr algn="ctr">
              <a:lnSpc>
                <a:spcPct val="100000"/>
              </a:lnSpc>
            </a:pPr>
            <a:r>
              <a:rPr lang="en-US" sz="1200" i="1" spc="-1" dirty="0">
                <a:solidFill>
                  <a:srgbClr val="00B0F0"/>
                </a:solidFill>
                <a:latin typeface="Times New Roman"/>
              </a:rPr>
              <a:t>Institute of Geophysics, University of Tehran</a:t>
            </a:r>
            <a:endParaRPr lang="en-US" sz="1200" b="0" i="1" strike="noStrike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6D518-5743-408F-AFF9-0BE48B28D34C}"/>
              </a:ext>
            </a:extLst>
          </p:cNvPr>
          <p:cNvSpPr txBox="1"/>
          <p:nvPr/>
        </p:nvSpPr>
        <p:spPr>
          <a:xfrm>
            <a:off x="2154318" y="5426629"/>
            <a:ext cx="265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milad.Behravesh@ut.ac.ir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F059DF-FFDA-4D8F-842F-47D8237732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80706" y="5426629"/>
            <a:ext cx="365760" cy="365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AB0BC-076C-4A63-BCD5-A52F73432474}"/>
              </a:ext>
            </a:extLst>
          </p:cNvPr>
          <p:cNvSpPr txBox="1"/>
          <p:nvPr/>
        </p:nvSpPr>
        <p:spPr>
          <a:xfrm>
            <a:off x="7717010" y="5426629"/>
            <a:ext cx="19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+98 911 140 6318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9D45B2-CB75-491B-AF45-FA042FFAA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52465" y="5426629"/>
            <a:ext cx="36454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Extratropical transition of NIOC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469264-2AD0-41D4-8C43-2B0164796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2762"/>
            <a:ext cx="5256106" cy="484632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2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D72D06-BAE4-409C-8B17-FDA413BBA611}"/>
              </a:ext>
            </a:extLst>
          </p:cNvPr>
          <p:cNvSpPr/>
          <p:nvPr/>
        </p:nvSpPr>
        <p:spPr>
          <a:xfrm>
            <a:off x="6169048" y="1782762"/>
            <a:ext cx="3014708" cy="108915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Chapala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27 Oct to 3 Nov 2015</a:t>
            </a:r>
            <a:endParaRPr lang="fa-IR" sz="2400" dirty="0">
              <a:solidFill>
                <a:schemeClr val="tx1"/>
              </a:solidFill>
              <a:latin typeface="Times New Roman" panose="02020603050405020304" pitchFamily="18" charset="0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12ACB56-477E-413E-ABF7-1AB226D5D7ED}"/>
              </a:ext>
            </a:extLst>
          </p:cNvPr>
          <p:cNvSpPr/>
          <p:nvPr/>
        </p:nvSpPr>
        <p:spPr>
          <a:xfrm>
            <a:off x="6169058" y="3002630"/>
            <a:ext cx="3014698" cy="1089152"/>
          </a:xfrm>
          <a:prstGeom prst="roundRect">
            <a:avLst/>
          </a:prstGeom>
          <a:solidFill>
            <a:srgbClr val="42C6C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Megh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4-10 Nov 2015</a:t>
            </a:r>
            <a:endParaRPr lang="fa-IR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23D069-27E5-43CB-A81C-AF5BD820CFDA}"/>
              </a:ext>
            </a:extLst>
          </p:cNvPr>
          <p:cNvSpPr/>
          <p:nvPr/>
        </p:nvSpPr>
        <p:spPr>
          <a:xfrm>
            <a:off x="6169064" y="4225711"/>
            <a:ext cx="3014689" cy="1089152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Phet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30 May to 7 June 2010</a:t>
            </a:r>
            <a:endParaRPr lang="fa-IR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A1E37E-A47D-4836-A32C-C20E041FAC5B}"/>
              </a:ext>
            </a:extLst>
          </p:cNvPr>
          <p:cNvSpPr/>
          <p:nvPr/>
        </p:nvSpPr>
        <p:spPr>
          <a:xfrm>
            <a:off x="6169065" y="5403726"/>
            <a:ext cx="3014688" cy="108914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Ashobaa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Yas" panose="02000503080000020003" pitchFamily="2" charset="-78"/>
              </a:rPr>
              <a:t>6-12 June 2015</a:t>
            </a:r>
            <a:endParaRPr lang="fa-IR" sz="2400" dirty="0">
              <a:solidFill>
                <a:schemeClr val="tx1"/>
              </a:solidFill>
              <a:latin typeface="Times New Roman" panose="02020603050405020304" pitchFamily="18" charset="0"/>
              <a:cs typeface="Yas" panose="02000503080000020003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5CF91-02EE-40A3-A53B-2805D41A6EDA}"/>
              </a:ext>
            </a:extLst>
          </p:cNvPr>
          <p:cNvSpPr txBox="1"/>
          <p:nvPr/>
        </p:nvSpPr>
        <p:spPr>
          <a:xfrm>
            <a:off x="838199" y="6578668"/>
            <a:ext cx="321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From </a:t>
            </a:r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zoom.earth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 by permission  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E7B0C2A-2E76-4509-8BB5-2D0FAB8394CA}"/>
              </a:ext>
            </a:extLst>
          </p:cNvPr>
          <p:cNvSpPr/>
          <p:nvPr/>
        </p:nvSpPr>
        <p:spPr>
          <a:xfrm>
            <a:off x="9356035" y="2107096"/>
            <a:ext cx="106017" cy="1630017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22CD006-D24D-4362-8AFF-FA394E38AD58}"/>
              </a:ext>
            </a:extLst>
          </p:cNvPr>
          <p:cNvSpPr/>
          <p:nvPr/>
        </p:nvSpPr>
        <p:spPr>
          <a:xfrm>
            <a:off x="9356036" y="4588717"/>
            <a:ext cx="106017" cy="1630017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71BF6-44FA-422B-AE9B-706614681EFC}"/>
              </a:ext>
            </a:extLst>
          </p:cNvPr>
          <p:cNvSpPr txBox="1"/>
          <p:nvPr/>
        </p:nvSpPr>
        <p:spPr>
          <a:xfrm>
            <a:off x="9464527" y="2660494"/>
            <a:ext cx="150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post-monsoon-season cyclones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5C4B05-BEFC-46BE-972E-547E42EFB0BA}"/>
              </a:ext>
            </a:extLst>
          </p:cNvPr>
          <p:cNvSpPr txBox="1"/>
          <p:nvPr/>
        </p:nvSpPr>
        <p:spPr>
          <a:xfrm>
            <a:off x="9464527" y="5142115"/>
            <a:ext cx="150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monsoon-season cyclones</a:t>
            </a:r>
          </a:p>
        </p:txBody>
      </p:sp>
    </p:spTree>
    <p:extLst>
      <p:ext uri="{BB962C8B-B14F-4D97-AF65-F5344CB8AC3E}">
        <p14:creationId xmlns:p14="http://schemas.microsoft.com/office/powerpoint/2010/main" val="96846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Extratropical transition of NIOC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3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94C1D95-F94D-4BCA-822F-D99265CC3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836"/>
            <a:ext cx="7799173" cy="36576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FB3B4B-D53B-4AB0-9CBF-0AD5CF22877D}"/>
              </a:ext>
            </a:extLst>
          </p:cNvPr>
          <p:cNvSpPr txBox="1"/>
          <p:nvPr/>
        </p:nvSpPr>
        <p:spPr>
          <a:xfrm>
            <a:off x="8951818" y="2488834"/>
            <a:ext cx="1445836" cy="40011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Yas" panose="02000503080000020003" pitchFamily="2" charset="-78"/>
              </a:rPr>
              <a:t>WRF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00A22-35E9-4DCA-A690-135EAE4A30BB}"/>
              </a:ext>
            </a:extLst>
          </p:cNvPr>
          <p:cNvSpPr txBox="1"/>
          <p:nvPr/>
        </p:nvSpPr>
        <p:spPr>
          <a:xfrm>
            <a:off x="1363062" y="5771575"/>
            <a:ext cx="510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Grid length in x-direction 30 km with 360 grid points </a:t>
            </a:r>
          </a:p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Grid length in y-direction 30 km with 165 grid 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6E8F6E-96D4-416D-B370-E332FC629791}"/>
              </a:ext>
            </a:extLst>
          </p:cNvPr>
          <p:cNvSpPr txBox="1"/>
          <p:nvPr/>
        </p:nvSpPr>
        <p:spPr>
          <a:xfrm>
            <a:off x="7208618" y="5606655"/>
            <a:ext cx="2576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Some physical schemes:</a:t>
            </a:r>
          </a:p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PBL: YSU</a:t>
            </a:r>
          </a:p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Convection: </a:t>
            </a:r>
            <a:r>
              <a:rPr lang="en-US" sz="1600" dirty="0">
                <a:latin typeface="Yas" panose="02000503080000020003" pitchFamily="2" charset="-78"/>
                <a:cs typeface="Yas" panose="02000503080000020003" pitchFamily="2" charset="-78"/>
              </a:rPr>
              <a:t>Kain-Fritsch</a:t>
            </a:r>
          </a:p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Microphysics: Purdue Lin</a:t>
            </a:r>
          </a:p>
        </p:txBody>
      </p:sp>
    </p:spTree>
    <p:extLst>
      <p:ext uri="{BB962C8B-B14F-4D97-AF65-F5344CB8AC3E}">
        <p14:creationId xmlns:p14="http://schemas.microsoft.com/office/powerpoint/2010/main" val="349894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Extratropical transition of NIOC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4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47A209D-4E95-4701-A003-26248AD2D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8107"/>
            <a:ext cx="4718314" cy="1805944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47F48B-EBE8-46E0-B395-3DCC7E546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06" y="1888107"/>
            <a:ext cx="4718314" cy="18059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FAC70E-610D-4B26-A9D6-BA14E4227C71}"/>
              </a:ext>
            </a:extLst>
          </p:cNvPr>
          <p:cNvSpPr txBox="1"/>
          <p:nvPr/>
        </p:nvSpPr>
        <p:spPr>
          <a:xfrm>
            <a:off x="1608416" y="1690688"/>
            <a:ext cx="268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Megh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: </a:t>
            </a:r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slp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-during the activity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431124-4F7B-4F01-9235-188399A9CDE8}"/>
              </a:ext>
            </a:extLst>
          </p:cNvPr>
          <p:cNvSpPr txBox="1"/>
          <p:nvPr/>
        </p:nvSpPr>
        <p:spPr>
          <a:xfrm>
            <a:off x="6841084" y="1690688"/>
            <a:ext cx="2592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Megh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: </a:t>
            </a:r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slp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-after the activity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15D8CD-566C-40DB-A4B1-D10296B21999}"/>
              </a:ext>
            </a:extLst>
          </p:cNvPr>
          <p:cNvSpPr txBox="1"/>
          <p:nvPr/>
        </p:nvSpPr>
        <p:spPr>
          <a:xfrm>
            <a:off x="1213757" y="3168948"/>
            <a:ext cx="150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8 Nov-12UTC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6E2F29-9753-47FB-B54B-65C5BA2D36CC}"/>
              </a:ext>
            </a:extLst>
          </p:cNvPr>
          <p:cNvSpPr txBox="1"/>
          <p:nvPr/>
        </p:nvSpPr>
        <p:spPr>
          <a:xfrm>
            <a:off x="6456803" y="3228535"/>
            <a:ext cx="1670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11 Nov-12UTC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3FF444-11BE-4491-B3E9-3569547E5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4652" r="13501" b="24653"/>
          <a:stretch/>
        </p:blipFill>
        <p:spPr>
          <a:xfrm>
            <a:off x="1033302" y="4115752"/>
            <a:ext cx="4328110" cy="21031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142C4A-6120-460B-B76C-4771C709A2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24652" r="13501" b="24653"/>
          <a:stretch/>
        </p:blipFill>
        <p:spPr>
          <a:xfrm>
            <a:off x="6094939" y="4115752"/>
            <a:ext cx="4336896" cy="21031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F65D57-A8B5-4801-B48F-DDD16C12792D}"/>
              </a:ext>
            </a:extLst>
          </p:cNvPr>
          <p:cNvSpPr txBox="1"/>
          <p:nvPr/>
        </p:nvSpPr>
        <p:spPr>
          <a:xfrm>
            <a:off x="938235" y="3978983"/>
            <a:ext cx="4439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Chapala: 500 </a:t>
            </a:r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hPa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 gph and wind-during the activity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352A0C-CC3B-41F4-8F4B-8EA470E4DF10}"/>
              </a:ext>
            </a:extLst>
          </p:cNvPr>
          <p:cNvSpPr txBox="1"/>
          <p:nvPr/>
        </p:nvSpPr>
        <p:spPr>
          <a:xfrm>
            <a:off x="5946178" y="3978274"/>
            <a:ext cx="4439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Chapala: 500 </a:t>
            </a:r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hPa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 gph and wind-after the activity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3E2446-D833-434A-888A-E0C6D076E6D4}"/>
              </a:ext>
            </a:extLst>
          </p:cNvPr>
          <p:cNvSpPr txBox="1"/>
          <p:nvPr/>
        </p:nvSpPr>
        <p:spPr>
          <a:xfrm>
            <a:off x="2202926" y="6163961"/>
            <a:ext cx="150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1 Nov-12UTC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65E7D3-51F7-48FB-B1C2-27A0FC11650F}"/>
              </a:ext>
            </a:extLst>
          </p:cNvPr>
          <p:cNvSpPr txBox="1"/>
          <p:nvPr/>
        </p:nvSpPr>
        <p:spPr>
          <a:xfrm>
            <a:off x="7292273" y="6163961"/>
            <a:ext cx="150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4 Nov-18UTC</a:t>
            </a:r>
          </a:p>
        </p:txBody>
      </p:sp>
    </p:spTree>
    <p:extLst>
      <p:ext uri="{BB962C8B-B14F-4D97-AF65-F5344CB8AC3E}">
        <p14:creationId xmlns:p14="http://schemas.microsoft.com/office/powerpoint/2010/main" val="327658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PV on 320 K isentropic surface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5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34C1B0-07C5-4787-AFC1-8A6D001C9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4" y="1859965"/>
            <a:ext cx="4309546" cy="210312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9CF2E7-EFB0-41AE-A977-40E2CEBBB31C}"/>
              </a:ext>
            </a:extLst>
          </p:cNvPr>
          <p:cNvSpPr txBox="1"/>
          <p:nvPr/>
        </p:nvSpPr>
        <p:spPr>
          <a:xfrm>
            <a:off x="1477788" y="1702443"/>
            <a:ext cx="32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Chapala: PV-after the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3A1E6F-8A18-497B-BC43-C1BF4AE3A64F}"/>
              </a:ext>
            </a:extLst>
          </p:cNvPr>
          <p:cNvSpPr txBox="1"/>
          <p:nvPr/>
        </p:nvSpPr>
        <p:spPr>
          <a:xfrm>
            <a:off x="2202926" y="3854242"/>
            <a:ext cx="150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4 Nov-18UTC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7AD3F4-433D-4179-AFAD-E609725FF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80" y="1859965"/>
            <a:ext cx="4309546" cy="21031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CBD9F2-7AE6-4427-B71F-F15BEE89772D}"/>
              </a:ext>
            </a:extLst>
          </p:cNvPr>
          <p:cNvSpPr txBox="1"/>
          <p:nvPr/>
        </p:nvSpPr>
        <p:spPr>
          <a:xfrm>
            <a:off x="6649633" y="1723819"/>
            <a:ext cx="32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Megh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: PV-after the 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EA1F08-B692-48B4-B88E-152F1D48897A}"/>
              </a:ext>
            </a:extLst>
          </p:cNvPr>
          <p:cNvSpPr txBox="1"/>
          <p:nvPr/>
        </p:nvSpPr>
        <p:spPr>
          <a:xfrm>
            <a:off x="7570589" y="3854242"/>
            <a:ext cx="170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11 Nov-12UTC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EC62F5-C070-41D5-9B63-D675E7E87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2" y="4525328"/>
            <a:ext cx="4309546" cy="2103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319BF2-F68F-4C83-8C18-644B6B9EEDB4}"/>
              </a:ext>
            </a:extLst>
          </p:cNvPr>
          <p:cNvSpPr txBox="1"/>
          <p:nvPr/>
        </p:nvSpPr>
        <p:spPr>
          <a:xfrm>
            <a:off x="1477788" y="4395413"/>
            <a:ext cx="32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Phet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: PV-after the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6A32FE-EB0C-4795-B302-A17712405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25328"/>
            <a:ext cx="4309546" cy="21031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3940B6A-3E1D-4562-9A24-C9DE94AD610E}"/>
              </a:ext>
            </a:extLst>
          </p:cNvPr>
          <p:cNvSpPr txBox="1"/>
          <p:nvPr/>
        </p:nvSpPr>
        <p:spPr>
          <a:xfrm>
            <a:off x="6803450" y="4395413"/>
            <a:ext cx="32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Ashobaa</a:t>
            </a:r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: PV-after the activity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46304E-DF5B-4582-9DB6-A4D6FA54DBD9}"/>
              </a:ext>
            </a:extLst>
          </p:cNvPr>
          <p:cNvSpPr txBox="1"/>
          <p:nvPr/>
        </p:nvSpPr>
        <p:spPr>
          <a:xfrm>
            <a:off x="2202925" y="6548517"/>
            <a:ext cx="150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8 June-18UTC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380A6D-5D60-46EF-A283-E0717ABD58D6}"/>
              </a:ext>
            </a:extLst>
          </p:cNvPr>
          <p:cNvSpPr txBox="1"/>
          <p:nvPr/>
        </p:nvSpPr>
        <p:spPr>
          <a:xfrm>
            <a:off x="7672487" y="6558758"/>
            <a:ext cx="1747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13 June-18UTC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92A8B3-1064-4BEF-862F-73AB7E3E477E}"/>
              </a:ext>
            </a:extLst>
          </p:cNvPr>
          <p:cNvSpPr/>
          <p:nvPr/>
        </p:nvSpPr>
        <p:spPr>
          <a:xfrm>
            <a:off x="1989311" y="3140176"/>
            <a:ext cx="530087" cy="47110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364F8-3BCC-4E8D-976B-70D7C57AB997}"/>
              </a:ext>
            </a:extLst>
          </p:cNvPr>
          <p:cNvSpPr/>
          <p:nvPr/>
        </p:nvSpPr>
        <p:spPr>
          <a:xfrm>
            <a:off x="7171400" y="3245103"/>
            <a:ext cx="399189" cy="33855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B7C21F-C99C-49E8-BD80-E5F3A9E14329}"/>
              </a:ext>
            </a:extLst>
          </p:cNvPr>
          <p:cNvSpPr/>
          <p:nvPr/>
        </p:nvSpPr>
        <p:spPr>
          <a:xfrm>
            <a:off x="2560121" y="5776331"/>
            <a:ext cx="530087" cy="5135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5D2C8B-800E-42A4-8498-9785D947837A}"/>
              </a:ext>
            </a:extLst>
          </p:cNvPr>
          <p:cNvSpPr/>
          <p:nvPr/>
        </p:nvSpPr>
        <p:spPr>
          <a:xfrm>
            <a:off x="7672487" y="5697415"/>
            <a:ext cx="530087" cy="47110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4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RH on 320 K isentropic surface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6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18798A-0C2D-4DF9-8185-563C7ED3B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4" y="2275372"/>
            <a:ext cx="5963464" cy="4351338"/>
          </a:xfrm>
        </p:spPr>
      </p:pic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AF1E5F05-ADCE-4D3F-A823-205197F64E34}"/>
              </a:ext>
            </a:extLst>
          </p:cNvPr>
          <p:cNvSpPr/>
          <p:nvPr/>
        </p:nvSpPr>
        <p:spPr>
          <a:xfrm>
            <a:off x="1061184" y="3309056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A542FE-A8C8-4A17-A0B2-77FC6370A324}"/>
              </a:ext>
            </a:extLst>
          </p:cNvPr>
          <p:cNvCxnSpPr>
            <a:cxnSpLocks/>
          </p:cNvCxnSpPr>
          <p:nvPr/>
        </p:nvCxnSpPr>
        <p:spPr>
          <a:xfrm flipH="1" flipV="1">
            <a:off x="892790" y="3213171"/>
            <a:ext cx="65405" cy="2082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3EF134BB-0C9B-4CEB-BED7-71E94BC3B73D}"/>
              </a:ext>
            </a:extLst>
          </p:cNvPr>
          <p:cNvCxnSpPr/>
          <p:nvPr/>
        </p:nvCxnSpPr>
        <p:spPr>
          <a:xfrm flipH="1" flipV="1">
            <a:off x="3838396" y="2958368"/>
            <a:ext cx="76200" cy="457200"/>
          </a:xfrm>
          <a:prstGeom prst="curvedConnector3">
            <a:avLst>
              <a:gd name="adj1" fmla="val 12994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BB057A4D-C96F-4B3D-A8B9-BD009E4D188D}"/>
              </a:ext>
            </a:extLst>
          </p:cNvPr>
          <p:cNvSpPr/>
          <p:nvPr/>
        </p:nvSpPr>
        <p:spPr>
          <a:xfrm>
            <a:off x="4033788" y="3322507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2DA81834-50A1-4BBD-AFD8-661D689AB690}"/>
              </a:ext>
            </a:extLst>
          </p:cNvPr>
          <p:cNvSpPr/>
          <p:nvPr/>
        </p:nvSpPr>
        <p:spPr>
          <a:xfrm>
            <a:off x="1061184" y="4776659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2B239F69-8F50-4C7E-8913-1B559AC2CDFD}"/>
              </a:ext>
            </a:extLst>
          </p:cNvPr>
          <p:cNvSpPr/>
          <p:nvPr/>
        </p:nvSpPr>
        <p:spPr>
          <a:xfrm>
            <a:off x="4033787" y="4787196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4153F21-B34E-43DF-B80F-26B1FA151FD8}"/>
              </a:ext>
            </a:extLst>
          </p:cNvPr>
          <p:cNvSpPr/>
          <p:nvPr/>
        </p:nvSpPr>
        <p:spPr>
          <a:xfrm>
            <a:off x="1061183" y="6195687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7F8225D5-EFEA-46B1-B66C-65024CC0ACB8}"/>
              </a:ext>
            </a:extLst>
          </p:cNvPr>
          <p:cNvSpPr/>
          <p:nvPr/>
        </p:nvSpPr>
        <p:spPr>
          <a:xfrm>
            <a:off x="4033786" y="6195687"/>
            <a:ext cx="130175" cy="112395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509E4A4-FA10-4BD5-8579-A380416351FB}"/>
              </a:ext>
            </a:extLst>
          </p:cNvPr>
          <p:cNvCxnSpPr>
            <a:cxnSpLocks/>
          </p:cNvCxnSpPr>
          <p:nvPr/>
        </p:nvCxnSpPr>
        <p:spPr>
          <a:xfrm flipV="1">
            <a:off x="903480" y="4368669"/>
            <a:ext cx="64770" cy="454660"/>
          </a:xfrm>
          <a:prstGeom prst="curvedConnector3">
            <a:avLst>
              <a:gd name="adj1" fmla="val -1200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10388EB3-2BBE-4C87-90D0-E7FB693CDC52}"/>
              </a:ext>
            </a:extLst>
          </p:cNvPr>
          <p:cNvCxnSpPr/>
          <p:nvPr/>
        </p:nvCxnSpPr>
        <p:spPr>
          <a:xfrm flipV="1">
            <a:off x="3876496" y="4391363"/>
            <a:ext cx="64770" cy="454660"/>
          </a:xfrm>
          <a:prstGeom prst="curvedConnector3">
            <a:avLst>
              <a:gd name="adj1" fmla="val -1200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8E41F399-FE5D-4403-89A3-E5A3F8125DBD}"/>
              </a:ext>
            </a:extLst>
          </p:cNvPr>
          <p:cNvCxnSpPr>
            <a:cxnSpLocks/>
          </p:cNvCxnSpPr>
          <p:nvPr/>
        </p:nvCxnSpPr>
        <p:spPr>
          <a:xfrm flipV="1">
            <a:off x="935600" y="5901690"/>
            <a:ext cx="94615" cy="454660"/>
          </a:xfrm>
          <a:prstGeom prst="curvedConnector3">
            <a:avLst>
              <a:gd name="adj1" fmla="val -760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CED670B9-0C79-4316-BFE9-2FBFB0F7F4E5}"/>
              </a:ext>
            </a:extLst>
          </p:cNvPr>
          <p:cNvCxnSpPr/>
          <p:nvPr/>
        </p:nvCxnSpPr>
        <p:spPr>
          <a:xfrm flipV="1">
            <a:off x="3910509" y="5935972"/>
            <a:ext cx="111125" cy="372110"/>
          </a:xfrm>
          <a:prstGeom prst="curvedConnector3">
            <a:avLst>
              <a:gd name="adj1" fmla="val -3325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D622247-CE71-47B0-B368-852B7BF1A5F2}"/>
              </a:ext>
            </a:extLst>
          </p:cNvPr>
          <p:cNvSpPr/>
          <p:nvPr/>
        </p:nvSpPr>
        <p:spPr>
          <a:xfrm>
            <a:off x="1737240" y="1728788"/>
            <a:ext cx="2565536" cy="528960"/>
          </a:xfrm>
          <a:prstGeom prst="round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s" panose="02000503080000020003" pitchFamily="2" charset="-78"/>
                <a:ea typeface="+mn-ea"/>
                <a:cs typeface="Yas" panose="02000503080000020003" pitchFamily="2" charset="-78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s" panose="02000503080000020003" pitchFamily="2" charset="-78"/>
                <a:ea typeface="+mn-ea"/>
                <a:cs typeface="Yas" panose="02000503080000020003" pitchFamily="2" charset="-78"/>
              </a:rPr>
              <a:t>apala</a:t>
            </a:r>
            <a:endParaRPr kumimoji="0" lang="fa-I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s" panose="02000503080000020003" pitchFamily="2" charset="-78"/>
              <a:ea typeface="+mn-ea"/>
              <a:cs typeface="Yas" panose="02000503080000020003" pitchFamily="2" charset="-78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2A3570-602E-48DB-A5CE-14A1212C8483}"/>
              </a:ext>
            </a:extLst>
          </p:cNvPr>
          <p:cNvSpPr/>
          <p:nvPr/>
        </p:nvSpPr>
        <p:spPr>
          <a:xfrm>
            <a:off x="7526014" y="1746412"/>
            <a:ext cx="2875188" cy="528960"/>
          </a:xfrm>
          <a:prstGeom prst="round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as" panose="02000503080000020003" pitchFamily="2" charset="-78"/>
                <a:ea typeface="+mn-ea"/>
                <a:cs typeface="Yas" panose="02000503080000020003" pitchFamily="2" charset="-78"/>
              </a:rPr>
              <a:t>Megh</a:t>
            </a:r>
            <a:endParaRPr kumimoji="0" lang="fa-I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as" panose="02000503080000020003" pitchFamily="2" charset="-78"/>
              <a:ea typeface="+mn-ea"/>
              <a:cs typeface="Yas" panose="02000503080000020003" pitchFamily="2" charset="-78"/>
            </a:endParaRPr>
          </a:p>
        </p:txBody>
      </p:sp>
      <p:pic>
        <p:nvPicPr>
          <p:cNvPr id="45" name="Content Placeholder 5">
            <a:extLst>
              <a:ext uri="{FF2B5EF4-FFF2-40B4-BE49-F238E27FC236}">
                <a16:creationId xmlns:a16="http://schemas.microsoft.com/office/drawing/2014/main" id="{01AA4E77-551A-47D5-B647-2958E42A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62" y="2314988"/>
            <a:ext cx="5939747" cy="2880360"/>
          </a:xfrm>
          <a:prstGeom prst="rect">
            <a:avLst/>
          </a:prstGeom>
        </p:spPr>
      </p:pic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78051822-66C7-4C2A-8AAC-BC438A8261CF}"/>
              </a:ext>
            </a:extLst>
          </p:cNvPr>
          <p:cNvSpPr/>
          <p:nvPr/>
        </p:nvSpPr>
        <p:spPr>
          <a:xfrm>
            <a:off x="7227822" y="3339157"/>
            <a:ext cx="107950" cy="101600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11D60513-1BCE-487A-A9C8-4DC9949AA6EB}"/>
              </a:ext>
            </a:extLst>
          </p:cNvPr>
          <p:cNvSpPr/>
          <p:nvPr/>
        </p:nvSpPr>
        <p:spPr>
          <a:xfrm>
            <a:off x="10125017" y="3358995"/>
            <a:ext cx="107950" cy="101600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2E3DFBEB-629E-4F9C-B5C5-731787D86259}"/>
              </a:ext>
            </a:extLst>
          </p:cNvPr>
          <p:cNvSpPr/>
          <p:nvPr/>
        </p:nvSpPr>
        <p:spPr>
          <a:xfrm>
            <a:off x="7227822" y="4765472"/>
            <a:ext cx="107950" cy="101600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3FA72DAE-DE24-4C2C-B2EA-CFAC97F7BBC2}"/>
              </a:ext>
            </a:extLst>
          </p:cNvPr>
          <p:cNvSpPr/>
          <p:nvPr/>
        </p:nvSpPr>
        <p:spPr>
          <a:xfrm>
            <a:off x="10124959" y="4785310"/>
            <a:ext cx="107950" cy="101600"/>
          </a:xfrm>
          <a:prstGeom prst="star5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51273A7C-A6B5-434C-B38E-F3481C6C604A}"/>
              </a:ext>
            </a:extLst>
          </p:cNvPr>
          <p:cNvCxnSpPr/>
          <p:nvPr/>
        </p:nvCxnSpPr>
        <p:spPr>
          <a:xfrm flipV="1">
            <a:off x="7046855" y="3205807"/>
            <a:ext cx="203200" cy="304800"/>
          </a:xfrm>
          <a:prstGeom prst="curvedConnector3">
            <a:avLst>
              <a:gd name="adj1" fmla="val -722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DB04B2A6-9438-46F2-BFFD-D1688EE9DB8B}"/>
              </a:ext>
            </a:extLst>
          </p:cNvPr>
          <p:cNvCxnSpPr/>
          <p:nvPr/>
        </p:nvCxnSpPr>
        <p:spPr>
          <a:xfrm flipV="1">
            <a:off x="10020184" y="3205807"/>
            <a:ext cx="209550" cy="215900"/>
          </a:xfrm>
          <a:prstGeom prst="curvedConnector3">
            <a:avLst>
              <a:gd name="adj1" fmla="val 6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9D877A2-019C-45B0-A689-A1FE6D7AC974}"/>
              </a:ext>
            </a:extLst>
          </p:cNvPr>
          <p:cNvCxnSpPr/>
          <p:nvPr/>
        </p:nvCxnSpPr>
        <p:spPr>
          <a:xfrm flipV="1">
            <a:off x="7092934" y="4425498"/>
            <a:ext cx="412750" cy="342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D7AB5B-32AE-483B-9F4C-D1D9F0F8E362}"/>
              </a:ext>
            </a:extLst>
          </p:cNvPr>
          <p:cNvCxnSpPr/>
          <p:nvPr/>
        </p:nvCxnSpPr>
        <p:spPr>
          <a:xfrm flipV="1">
            <a:off x="10032422" y="4463339"/>
            <a:ext cx="469900" cy="292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43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2F8-9F3C-4FFB-8B57-59FA117C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Yas" panose="02000503080000020003" pitchFamily="2" charset="-78"/>
              </a:rPr>
              <a:t>Conclusions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DE5F7C-831D-429C-B63A-1512F891C3C4}"/>
              </a:ext>
            </a:extLst>
          </p:cNvPr>
          <p:cNvCxnSpPr/>
          <p:nvPr/>
        </p:nvCxnSpPr>
        <p:spPr>
          <a:xfrm flipH="1">
            <a:off x="306366" y="1690688"/>
            <a:ext cx="686503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3E3CF6-A8C0-43ED-997D-5368A98C2D94}"/>
              </a:ext>
            </a:extLst>
          </p:cNvPr>
          <p:cNvCxnSpPr/>
          <p:nvPr/>
        </p:nvCxnSpPr>
        <p:spPr>
          <a:xfrm>
            <a:off x="622300" y="759655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038D5-241E-4C5D-8546-9397C263FDDF}"/>
              </a:ext>
            </a:extLst>
          </p:cNvPr>
          <p:cNvCxnSpPr/>
          <p:nvPr/>
        </p:nvCxnSpPr>
        <p:spPr>
          <a:xfrm>
            <a:off x="10970260" y="1690688"/>
            <a:ext cx="0" cy="49377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F1E2-F418-43F9-BBBB-E63B3429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D5C-FF4C-4C4C-A1D3-3AEC38FB3B04}" type="slidenum">
              <a:rPr lang="en-US" sz="2400" smtClean="0">
                <a:solidFill>
                  <a:srgbClr val="FF0066"/>
                </a:solidFill>
              </a:rPr>
              <a:t>7</a:t>
            </a:fld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9" name="CustomShape 8">
            <a:extLst>
              <a:ext uri="{FF2B5EF4-FFF2-40B4-BE49-F238E27FC236}">
                <a16:creationId xmlns:a16="http://schemas.microsoft.com/office/drawing/2014/main" id="{E86D7119-7B25-4895-81D0-E67948CC9BA5}"/>
              </a:ext>
            </a:extLst>
          </p:cNvPr>
          <p:cNvSpPr/>
          <p:nvPr/>
        </p:nvSpPr>
        <p:spPr>
          <a:xfrm>
            <a:off x="10727920" y="504232"/>
            <a:ext cx="1117080" cy="516960"/>
          </a:xfrm>
          <a:prstGeom prst="rect">
            <a:avLst/>
          </a:prstGeom>
          <a:noFill/>
          <a:ln w="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B0F0"/>
                </a:solidFill>
                <a:latin typeface="Times New Roman"/>
              </a:rPr>
              <a:t>IGUT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1A0627-5A6D-47EC-AFFB-63AFA363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3"/>
            <a:ext cx="10018484" cy="4528142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In all simulations, the surface pressure at higher latitudes has decreased after finishing the cyclones activity, especially over some parts of Europe and Russia. </a:t>
            </a:r>
          </a:p>
          <a:p>
            <a:pPr algn="just"/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Changes in the maximum wind speed location in the post-monsoon season cyclones have been noticed in the 500 </a:t>
            </a:r>
            <a:r>
              <a:rPr lang="en-US" sz="20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 trough from downstream to upstream. Also, a similar wind speed pattern displacement was noticed at 300 </a:t>
            </a:r>
            <a:r>
              <a:rPr lang="en-US" sz="20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hPa</a:t>
            </a:r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 jet-stream. </a:t>
            </a:r>
          </a:p>
          <a:p>
            <a:pPr algn="just"/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All simulations have proved the transfer of the potential vorticity (small amounts up to 0.5 PVU) into the midlatitudes by ascending on the 320 K isentropic surface. Moreover, a similar pattern was noticed in the relative humidity by ascending on the 320 K isentropic surface into the midlatitudes, especially towards the west of Iran in Chapala and south of Iran in </a:t>
            </a:r>
            <a:r>
              <a:rPr lang="en-US" sz="2000" dirty="0" err="1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Megh</a:t>
            </a:r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. </a:t>
            </a:r>
          </a:p>
          <a:p>
            <a:pPr algn="just"/>
            <a: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  <a:t>It seems that post-monsoon season cyclones with the westward movement toward the coast of Yemen (considering the topography of that region) have more indirect impacts on Iran.</a:t>
            </a:r>
            <a:b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</a:br>
            <a:br>
              <a:rPr lang="en-US" sz="2000" dirty="0">
                <a:solidFill>
                  <a:prstClr val="black"/>
                </a:solidFill>
                <a:latin typeface="Yas" panose="02000503080000020003" pitchFamily="2" charset="-78"/>
                <a:cs typeface="Yas" panose="02000503080000020003" pitchFamily="2" charset="-78"/>
              </a:rPr>
            </a:br>
            <a:endParaRPr lang="en-US" sz="2000" dirty="0">
              <a:solidFill>
                <a:prstClr val="black"/>
              </a:solidFill>
              <a:latin typeface="Yas" panose="02000503080000020003" pitchFamily="2" charset="-78"/>
              <a:cs typeface="Yas" panose="0200050308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636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</TotalTime>
  <Words>403</Words>
  <Application>Microsoft Office PowerPoint</Application>
  <PresentationFormat>Widescreen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Yas</vt:lpstr>
      <vt:lpstr>Office Theme</vt:lpstr>
      <vt:lpstr>Investigating the effects of the extratropical transition of North Indian Ocean Cyclones over Iran in four case studies  </vt:lpstr>
      <vt:lpstr>Extratropical transition of NIOC</vt:lpstr>
      <vt:lpstr>Extratropical transition of NIOC</vt:lpstr>
      <vt:lpstr>Extratropical transition of NIOC</vt:lpstr>
      <vt:lpstr>PV on 320 K isentropic surface</vt:lpstr>
      <vt:lpstr>RH on 320 K isentropic surface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مدلسازی گذار برون‌حاره‌ای چرخندهای حاره‌ای اقیانوس هند شمالی با کاربست شبیه‌سازی اثرات گذار برون‌حاره‌ای آنها برروی منطقه ایران با استفاده از یک مدل میان‌مقیاس جوّی در چند مطالعه موردی</dc:title>
  <dc:creator>Milad Behravesh</dc:creator>
  <cp:lastModifiedBy>Milad Behravesh</cp:lastModifiedBy>
  <cp:revision>238</cp:revision>
  <dcterms:created xsi:type="dcterms:W3CDTF">2020-11-26T14:35:55Z</dcterms:created>
  <dcterms:modified xsi:type="dcterms:W3CDTF">2021-03-09T19:05:19Z</dcterms:modified>
</cp:coreProperties>
</file>