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648" r:id="rId2"/>
    <p:sldMasterId id="2147483667" r:id="rId3"/>
  </p:sldMasterIdLst>
  <p:sldIdLst>
    <p:sldId id="261" r:id="rId4"/>
    <p:sldId id="273" r:id="rId5"/>
    <p:sldId id="277" r:id="rId6"/>
    <p:sldId id="263" r:id="rId7"/>
    <p:sldId id="264" r:id="rId8"/>
    <p:sldId id="300" r:id="rId9"/>
    <p:sldId id="274" r:id="rId10"/>
    <p:sldId id="301" r:id="rId11"/>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1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211"/>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A74977-68B8-4B21-B4D1-510FA0E76BBE}" v="311" dt="2021-03-10T23:28:39.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773"/>
        <p:guide pos="183"/>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25333" y="1557867"/>
            <a:ext cx="5096935" cy="2235200"/>
          </a:xfrm>
        </p:spPr>
        <p:txBody>
          <a:bodyPr anchor="b" anchorCtr="0">
            <a:noAutofit/>
          </a:bodyPr>
          <a:lstStyle>
            <a:lvl1pPr algn="l">
              <a:lnSpc>
                <a:spcPts val="3600"/>
              </a:lnSpc>
              <a:defRPr b="1" cap="all" spc="150">
                <a:solidFill>
                  <a:schemeClr val="tx1">
                    <a:lumMod val="50000"/>
                    <a:lumOff val="50000"/>
                  </a:schemeClr>
                </a:solidFill>
              </a:defRPr>
            </a:lvl1pPr>
          </a:lstStyle>
          <a:p>
            <a:r>
              <a:rPr lang="en-US"/>
              <a:t>Click to edit Master title style</a:t>
            </a:r>
          </a:p>
        </p:txBody>
      </p:sp>
      <p:sp>
        <p:nvSpPr>
          <p:cNvPr id="3" name="Subtitle 2"/>
          <p:cNvSpPr>
            <a:spLocks noGrp="1"/>
          </p:cNvSpPr>
          <p:nvPr>
            <p:ph type="subTitle" idx="1"/>
          </p:nvPr>
        </p:nvSpPr>
        <p:spPr>
          <a:xfrm>
            <a:off x="3725332" y="4275668"/>
            <a:ext cx="5096935" cy="1202267"/>
          </a:xfrm>
        </p:spPr>
        <p:txBody>
          <a:bodyPr>
            <a:noAutofit/>
          </a:bodyPr>
          <a:lstStyle>
            <a:lvl1pPr marL="0" indent="0" algn="l">
              <a:lnSpc>
                <a:spcPts val="2100"/>
              </a:lnSpc>
              <a:buNone/>
              <a:defRPr sz="1800" cap="all" spc="300">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2725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3"/>
          <p:cNvSpPr>
            <a:spLocks noGrp="1"/>
          </p:cNvSpPr>
          <p:nvPr>
            <p:ph type="pic" sz="quarter" idx="10"/>
          </p:nvPr>
        </p:nvSpPr>
        <p:spPr>
          <a:xfrm>
            <a:off x="254000" y="1371600"/>
            <a:ext cx="4216401" cy="2253044"/>
          </a:xfrm>
        </p:spPr>
        <p:txBody>
          <a:bodyPr/>
          <a:lstStyle/>
          <a:p>
            <a:endParaRPr lang="en-US"/>
          </a:p>
        </p:txBody>
      </p:sp>
      <p:sp>
        <p:nvSpPr>
          <p:cNvPr id="4" name="Picture Placeholder 3"/>
          <p:cNvSpPr>
            <a:spLocks noGrp="1"/>
          </p:cNvSpPr>
          <p:nvPr>
            <p:ph type="pic" sz="quarter" idx="11"/>
          </p:nvPr>
        </p:nvSpPr>
        <p:spPr>
          <a:xfrm>
            <a:off x="4656667" y="1371600"/>
            <a:ext cx="4207934" cy="2253044"/>
          </a:xfrm>
        </p:spPr>
        <p:txBody>
          <a:bodyPr/>
          <a:lstStyle/>
          <a:p>
            <a:endParaRPr lang="en-US"/>
          </a:p>
        </p:txBody>
      </p:sp>
      <p:sp>
        <p:nvSpPr>
          <p:cNvPr id="5" name="Picture Placeholder 3"/>
          <p:cNvSpPr>
            <a:spLocks noGrp="1"/>
          </p:cNvSpPr>
          <p:nvPr>
            <p:ph type="pic" sz="quarter" idx="12"/>
          </p:nvPr>
        </p:nvSpPr>
        <p:spPr>
          <a:xfrm>
            <a:off x="254000" y="3784602"/>
            <a:ext cx="4216401" cy="2459799"/>
          </a:xfrm>
        </p:spPr>
        <p:txBody>
          <a:bodyPr/>
          <a:lstStyle/>
          <a:p>
            <a:endParaRPr lang="en-US"/>
          </a:p>
        </p:txBody>
      </p:sp>
      <p:sp>
        <p:nvSpPr>
          <p:cNvPr id="6" name="Picture Placeholder 3"/>
          <p:cNvSpPr>
            <a:spLocks noGrp="1"/>
          </p:cNvSpPr>
          <p:nvPr>
            <p:ph type="pic" sz="quarter" idx="13"/>
          </p:nvPr>
        </p:nvSpPr>
        <p:spPr>
          <a:xfrm>
            <a:off x="4656667" y="3784600"/>
            <a:ext cx="4207934" cy="2459800"/>
          </a:xfrm>
        </p:spPr>
        <p:txBody>
          <a:bodyPr/>
          <a:lstStyle/>
          <a:p>
            <a:endParaRPr lang="en-US"/>
          </a:p>
        </p:txBody>
      </p:sp>
    </p:spTree>
    <p:extLst>
      <p:ext uri="{BB962C8B-B14F-4D97-AF65-F5344CB8AC3E}">
        <p14:creationId xmlns:p14="http://schemas.microsoft.com/office/powerpoint/2010/main" val="1729135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262467" y="1329267"/>
            <a:ext cx="2751666" cy="1400218"/>
          </a:xfrm>
        </p:spPr>
        <p:txBody>
          <a:bodyPr/>
          <a:lstStyle/>
          <a:p>
            <a:endParaRPr lang="en-US"/>
          </a:p>
        </p:txBody>
      </p:sp>
      <p:sp>
        <p:nvSpPr>
          <p:cNvPr id="6" name="Picture Placeholder 3"/>
          <p:cNvSpPr>
            <a:spLocks noGrp="1"/>
          </p:cNvSpPr>
          <p:nvPr>
            <p:ph type="pic" sz="quarter" idx="12"/>
          </p:nvPr>
        </p:nvSpPr>
        <p:spPr>
          <a:xfrm>
            <a:off x="6092776" y="1329267"/>
            <a:ext cx="2805693" cy="1400218"/>
          </a:xfrm>
        </p:spPr>
        <p:txBody>
          <a:bodyPr/>
          <a:lstStyle/>
          <a:p>
            <a:endParaRPr lang="en-US"/>
          </a:p>
        </p:txBody>
      </p:sp>
      <p:sp>
        <p:nvSpPr>
          <p:cNvPr id="7" name="Picture Placeholder 3"/>
          <p:cNvSpPr>
            <a:spLocks noGrp="1"/>
          </p:cNvSpPr>
          <p:nvPr>
            <p:ph type="pic" sz="quarter" idx="13"/>
          </p:nvPr>
        </p:nvSpPr>
        <p:spPr>
          <a:xfrm>
            <a:off x="3132668" y="1329267"/>
            <a:ext cx="2870200" cy="1400218"/>
          </a:xfrm>
        </p:spPr>
        <p:txBody>
          <a:bodyPr/>
          <a:lstStyle/>
          <a:p>
            <a:endParaRPr lang="en-US"/>
          </a:p>
        </p:txBody>
      </p:sp>
      <p:sp>
        <p:nvSpPr>
          <p:cNvPr id="8" name="Picture Placeholder 3"/>
          <p:cNvSpPr>
            <a:spLocks noGrp="1"/>
          </p:cNvSpPr>
          <p:nvPr>
            <p:ph type="pic" sz="quarter" idx="14"/>
          </p:nvPr>
        </p:nvSpPr>
        <p:spPr>
          <a:xfrm>
            <a:off x="262467" y="2946400"/>
            <a:ext cx="2751666" cy="1514524"/>
          </a:xfrm>
        </p:spPr>
        <p:txBody>
          <a:bodyPr/>
          <a:lstStyle/>
          <a:p>
            <a:endParaRPr lang="en-US"/>
          </a:p>
        </p:txBody>
      </p:sp>
      <p:sp>
        <p:nvSpPr>
          <p:cNvPr id="9" name="Picture Placeholder 3"/>
          <p:cNvSpPr>
            <a:spLocks noGrp="1"/>
          </p:cNvSpPr>
          <p:nvPr>
            <p:ph type="pic" sz="quarter" idx="15"/>
          </p:nvPr>
        </p:nvSpPr>
        <p:spPr>
          <a:xfrm>
            <a:off x="6092776" y="2946400"/>
            <a:ext cx="2805693" cy="1514524"/>
          </a:xfrm>
        </p:spPr>
        <p:txBody>
          <a:bodyPr/>
          <a:lstStyle/>
          <a:p>
            <a:endParaRPr lang="en-US"/>
          </a:p>
        </p:txBody>
      </p:sp>
      <p:sp>
        <p:nvSpPr>
          <p:cNvPr id="10" name="Picture Placeholder 3"/>
          <p:cNvSpPr>
            <a:spLocks noGrp="1"/>
          </p:cNvSpPr>
          <p:nvPr>
            <p:ph type="pic" sz="quarter" idx="16"/>
          </p:nvPr>
        </p:nvSpPr>
        <p:spPr>
          <a:xfrm>
            <a:off x="3132668" y="2946400"/>
            <a:ext cx="2870200" cy="1514524"/>
          </a:xfrm>
        </p:spPr>
        <p:txBody>
          <a:bodyPr/>
          <a:lstStyle/>
          <a:p>
            <a:endParaRPr lang="en-US"/>
          </a:p>
        </p:txBody>
      </p:sp>
      <p:sp>
        <p:nvSpPr>
          <p:cNvPr id="11" name="Picture Placeholder 3"/>
          <p:cNvSpPr>
            <a:spLocks noGrp="1"/>
          </p:cNvSpPr>
          <p:nvPr>
            <p:ph type="pic" sz="quarter" idx="17"/>
          </p:nvPr>
        </p:nvSpPr>
        <p:spPr>
          <a:xfrm>
            <a:off x="262467" y="4677839"/>
            <a:ext cx="2751666" cy="1507682"/>
          </a:xfrm>
        </p:spPr>
        <p:txBody>
          <a:bodyPr/>
          <a:lstStyle/>
          <a:p>
            <a:endParaRPr lang="en-US"/>
          </a:p>
        </p:txBody>
      </p:sp>
      <p:sp>
        <p:nvSpPr>
          <p:cNvPr id="12" name="Picture Placeholder 3"/>
          <p:cNvSpPr>
            <a:spLocks noGrp="1"/>
          </p:cNvSpPr>
          <p:nvPr>
            <p:ph type="pic" sz="quarter" idx="18"/>
          </p:nvPr>
        </p:nvSpPr>
        <p:spPr>
          <a:xfrm>
            <a:off x="6092776" y="4677839"/>
            <a:ext cx="2805692" cy="1507682"/>
          </a:xfrm>
        </p:spPr>
        <p:txBody>
          <a:bodyPr/>
          <a:lstStyle/>
          <a:p>
            <a:endParaRPr lang="en-US"/>
          </a:p>
        </p:txBody>
      </p:sp>
      <p:sp>
        <p:nvSpPr>
          <p:cNvPr id="13" name="Picture Placeholder 3"/>
          <p:cNvSpPr>
            <a:spLocks noGrp="1"/>
          </p:cNvSpPr>
          <p:nvPr>
            <p:ph type="pic" sz="quarter" idx="19"/>
          </p:nvPr>
        </p:nvSpPr>
        <p:spPr>
          <a:xfrm>
            <a:off x="3132668" y="4677839"/>
            <a:ext cx="2870200" cy="1507682"/>
          </a:xfrm>
        </p:spPr>
        <p:txBody>
          <a:bodyPr/>
          <a:lstStyle/>
          <a:p>
            <a:endParaRPr lang="en-US"/>
          </a:p>
        </p:txBody>
      </p:sp>
    </p:spTree>
    <p:extLst>
      <p:ext uri="{BB962C8B-B14F-4D97-AF65-F5344CB8AC3E}">
        <p14:creationId xmlns:p14="http://schemas.microsoft.com/office/powerpoint/2010/main" val="335747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25333" y="1557867"/>
            <a:ext cx="5096935" cy="2235200"/>
          </a:xfrm>
        </p:spPr>
        <p:txBody>
          <a:bodyPr anchor="b" anchorCtr="0">
            <a:noAutofit/>
          </a:bodyPr>
          <a:lstStyle>
            <a:lvl1pPr algn="l">
              <a:lnSpc>
                <a:spcPts val="3600"/>
              </a:lnSpc>
              <a:defRPr b="1" cap="all" spc="150">
                <a:solidFill>
                  <a:schemeClr val="tx1">
                    <a:lumMod val="50000"/>
                    <a:lumOff val="50000"/>
                  </a:schemeClr>
                </a:solidFill>
              </a:defRPr>
            </a:lvl1pPr>
          </a:lstStyle>
          <a:p>
            <a:r>
              <a:rPr lang="en-US"/>
              <a:t>Click to edit Master title SLIDE</a:t>
            </a:r>
          </a:p>
        </p:txBody>
      </p:sp>
      <p:sp>
        <p:nvSpPr>
          <p:cNvPr id="3" name="Subtitle 2"/>
          <p:cNvSpPr>
            <a:spLocks noGrp="1"/>
          </p:cNvSpPr>
          <p:nvPr>
            <p:ph type="subTitle" idx="1"/>
          </p:nvPr>
        </p:nvSpPr>
        <p:spPr>
          <a:xfrm>
            <a:off x="3725332" y="4275668"/>
            <a:ext cx="5096935" cy="1202267"/>
          </a:xfrm>
        </p:spPr>
        <p:txBody>
          <a:bodyPr>
            <a:noAutofit/>
          </a:bodyPr>
          <a:lstStyle>
            <a:lvl1pPr marL="0" indent="0" algn="l">
              <a:lnSpc>
                <a:spcPts val="2100"/>
              </a:lnSpc>
              <a:buNone/>
              <a:defRPr sz="1800" cap="all" spc="300">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44983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90133"/>
            <a:ext cx="8830733" cy="4673600"/>
          </a:xfrm>
        </p:spPr>
        <p:txBody>
          <a:bodyPr>
            <a:noAutofit/>
          </a:bodyPr>
          <a:lstStyle>
            <a:lvl1pPr marL="0" indent="0">
              <a:spcAft>
                <a:spcPts val="450"/>
              </a:spcAft>
              <a:buFontTx/>
              <a:buNone/>
              <a:defRPr sz="1800"/>
            </a:lvl1pPr>
            <a:lvl2pPr marL="349758" indent="-214313">
              <a:spcAft>
                <a:spcPts val="450"/>
              </a:spcAft>
              <a:buFont typeface="Lucida Grande"/>
              <a:buChar char="•"/>
              <a:defRPr sz="1575"/>
            </a:lvl2pPr>
            <a:lvl3pPr>
              <a:spcAft>
                <a:spcPts val="450"/>
              </a:spcAft>
              <a:defRPr sz="1575"/>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907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90133"/>
            <a:ext cx="8830733" cy="4673600"/>
          </a:xfrm>
        </p:spPr>
        <p:txBody>
          <a:bodyPr>
            <a:noAutofit/>
          </a:bodyPr>
          <a:lstStyle>
            <a:lvl1pPr marL="0" indent="0">
              <a:spcAft>
                <a:spcPts val="450"/>
              </a:spcAft>
              <a:buFontTx/>
              <a:buNone/>
              <a:defRPr sz="1800"/>
            </a:lvl1pPr>
            <a:lvl2pPr marL="349758" indent="-214313">
              <a:spcAft>
                <a:spcPts val="450"/>
              </a:spcAft>
              <a:buFont typeface="Lucida Grande"/>
              <a:buChar char="•"/>
              <a:defRPr sz="1575"/>
            </a:lvl2pPr>
            <a:lvl3pPr>
              <a:spcAft>
                <a:spcPts val="450"/>
              </a:spcAft>
              <a:defRPr sz="1575"/>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797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1668" y="1456269"/>
            <a:ext cx="4224866" cy="4765611"/>
          </a:xfrm>
        </p:spPr>
        <p:txBody>
          <a:bodyPr lIns="274320" rIns="274320"/>
          <a:lstStyle>
            <a:lvl1pPr>
              <a:spcAft>
                <a:spcPts val="450"/>
              </a:spcAft>
              <a:defRPr sz="1800">
                <a:solidFill>
                  <a:schemeClr val="bg1">
                    <a:lumMod val="50000"/>
                    <a:lumOff val="50000"/>
                  </a:schemeClr>
                </a:solidFill>
              </a:defRPr>
            </a:lvl1pPr>
            <a:lvl2pPr>
              <a:spcAft>
                <a:spcPts val="450"/>
              </a:spcAft>
              <a:defRPr sz="1350">
                <a:solidFill>
                  <a:schemeClr val="bg1">
                    <a:lumMod val="50000"/>
                    <a:lumOff val="50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749800" y="1456269"/>
            <a:ext cx="4106333" cy="4765611"/>
          </a:xfrm>
        </p:spPr>
        <p:txBody>
          <a:bodyPr lIns="274320" rIns="274320"/>
          <a:lstStyle>
            <a:lvl1pPr>
              <a:spcAft>
                <a:spcPts val="450"/>
              </a:spcAft>
              <a:defRPr sz="1800">
                <a:solidFill>
                  <a:schemeClr val="bg1">
                    <a:lumMod val="50000"/>
                    <a:lumOff val="50000"/>
                  </a:schemeClr>
                </a:solidFill>
              </a:defRPr>
            </a:lvl1pPr>
            <a:lvl2pPr>
              <a:spcAft>
                <a:spcPts val="450"/>
              </a:spcAft>
              <a:defRPr sz="1350">
                <a:solidFill>
                  <a:schemeClr val="bg1">
                    <a:lumMod val="50000"/>
                    <a:lumOff val="50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710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3"/>
          <p:cNvSpPr>
            <a:spLocks noGrp="1"/>
          </p:cNvSpPr>
          <p:nvPr>
            <p:ph type="pic" sz="quarter" idx="10"/>
          </p:nvPr>
        </p:nvSpPr>
        <p:spPr>
          <a:xfrm>
            <a:off x="313268" y="1278466"/>
            <a:ext cx="4131733" cy="2346178"/>
          </a:xfrm>
        </p:spPr>
        <p:txBody>
          <a:bodyPr/>
          <a:lstStyle/>
          <a:p>
            <a:endParaRPr lang="en-US"/>
          </a:p>
        </p:txBody>
      </p:sp>
      <p:sp>
        <p:nvSpPr>
          <p:cNvPr id="4" name="Picture Placeholder 3"/>
          <p:cNvSpPr>
            <a:spLocks noGrp="1"/>
          </p:cNvSpPr>
          <p:nvPr>
            <p:ph type="pic" sz="quarter" idx="11"/>
          </p:nvPr>
        </p:nvSpPr>
        <p:spPr>
          <a:xfrm>
            <a:off x="4648201" y="1278468"/>
            <a:ext cx="4174067" cy="2346177"/>
          </a:xfrm>
        </p:spPr>
        <p:txBody>
          <a:bodyPr/>
          <a:lstStyle/>
          <a:p>
            <a:endParaRPr lang="en-US"/>
          </a:p>
        </p:txBody>
      </p:sp>
      <p:sp>
        <p:nvSpPr>
          <p:cNvPr id="5" name="Picture Placeholder 3"/>
          <p:cNvSpPr>
            <a:spLocks noGrp="1"/>
          </p:cNvSpPr>
          <p:nvPr>
            <p:ph type="pic" sz="quarter" idx="12"/>
          </p:nvPr>
        </p:nvSpPr>
        <p:spPr>
          <a:xfrm>
            <a:off x="313268" y="3793066"/>
            <a:ext cx="4131733" cy="2451334"/>
          </a:xfrm>
        </p:spPr>
        <p:txBody>
          <a:bodyPr/>
          <a:lstStyle/>
          <a:p>
            <a:endParaRPr lang="en-US"/>
          </a:p>
        </p:txBody>
      </p:sp>
      <p:sp>
        <p:nvSpPr>
          <p:cNvPr id="6" name="Picture Placeholder 3"/>
          <p:cNvSpPr>
            <a:spLocks noGrp="1"/>
          </p:cNvSpPr>
          <p:nvPr>
            <p:ph type="pic" sz="quarter" idx="13"/>
          </p:nvPr>
        </p:nvSpPr>
        <p:spPr>
          <a:xfrm>
            <a:off x="4648201" y="3793068"/>
            <a:ext cx="4174067" cy="2451333"/>
          </a:xfrm>
        </p:spPr>
        <p:txBody>
          <a:bodyPr/>
          <a:lstStyle/>
          <a:p>
            <a:endParaRPr lang="en-US"/>
          </a:p>
        </p:txBody>
      </p:sp>
    </p:spTree>
    <p:extLst>
      <p:ext uri="{BB962C8B-B14F-4D97-AF65-F5344CB8AC3E}">
        <p14:creationId xmlns:p14="http://schemas.microsoft.com/office/powerpoint/2010/main" val="3314475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220134" y="1303867"/>
            <a:ext cx="2794000" cy="1425618"/>
          </a:xfrm>
        </p:spPr>
        <p:txBody>
          <a:bodyPr/>
          <a:lstStyle/>
          <a:p>
            <a:endParaRPr lang="en-US"/>
          </a:p>
        </p:txBody>
      </p:sp>
      <p:sp>
        <p:nvSpPr>
          <p:cNvPr id="6" name="Picture Placeholder 3"/>
          <p:cNvSpPr>
            <a:spLocks noGrp="1"/>
          </p:cNvSpPr>
          <p:nvPr>
            <p:ph type="pic" sz="quarter" idx="12"/>
          </p:nvPr>
        </p:nvSpPr>
        <p:spPr>
          <a:xfrm>
            <a:off x="6092776" y="1303867"/>
            <a:ext cx="2822625" cy="1425618"/>
          </a:xfrm>
        </p:spPr>
        <p:txBody>
          <a:bodyPr/>
          <a:lstStyle/>
          <a:p>
            <a:endParaRPr lang="en-US"/>
          </a:p>
        </p:txBody>
      </p:sp>
      <p:sp>
        <p:nvSpPr>
          <p:cNvPr id="7" name="Picture Placeholder 3"/>
          <p:cNvSpPr>
            <a:spLocks noGrp="1"/>
          </p:cNvSpPr>
          <p:nvPr>
            <p:ph type="pic" sz="quarter" idx="13"/>
          </p:nvPr>
        </p:nvSpPr>
        <p:spPr>
          <a:xfrm>
            <a:off x="3132667" y="1303867"/>
            <a:ext cx="2853266" cy="1425618"/>
          </a:xfrm>
        </p:spPr>
        <p:txBody>
          <a:bodyPr/>
          <a:lstStyle/>
          <a:p>
            <a:endParaRPr lang="en-US"/>
          </a:p>
        </p:txBody>
      </p:sp>
      <p:sp>
        <p:nvSpPr>
          <p:cNvPr id="8" name="Picture Placeholder 3"/>
          <p:cNvSpPr>
            <a:spLocks noGrp="1"/>
          </p:cNvSpPr>
          <p:nvPr>
            <p:ph type="pic" sz="quarter" idx="14"/>
          </p:nvPr>
        </p:nvSpPr>
        <p:spPr>
          <a:xfrm>
            <a:off x="220134" y="2878669"/>
            <a:ext cx="2794000" cy="1582257"/>
          </a:xfrm>
        </p:spPr>
        <p:txBody>
          <a:bodyPr/>
          <a:lstStyle/>
          <a:p>
            <a:endParaRPr lang="en-US"/>
          </a:p>
        </p:txBody>
      </p:sp>
      <p:sp>
        <p:nvSpPr>
          <p:cNvPr id="9" name="Picture Placeholder 3"/>
          <p:cNvSpPr>
            <a:spLocks noGrp="1"/>
          </p:cNvSpPr>
          <p:nvPr>
            <p:ph type="pic" sz="quarter" idx="15"/>
          </p:nvPr>
        </p:nvSpPr>
        <p:spPr>
          <a:xfrm>
            <a:off x="6092776" y="2878669"/>
            <a:ext cx="2822625" cy="1582257"/>
          </a:xfrm>
        </p:spPr>
        <p:txBody>
          <a:bodyPr/>
          <a:lstStyle/>
          <a:p>
            <a:endParaRPr lang="en-US"/>
          </a:p>
        </p:txBody>
      </p:sp>
      <p:sp>
        <p:nvSpPr>
          <p:cNvPr id="10" name="Picture Placeholder 3"/>
          <p:cNvSpPr>
            <a:spLocks noGrp="1"/>
          </p:cNvSpPr>
          <p:nvPr>
            <p:ph type="pic" sz="quarter" idx="16"/>
          </p:nvPr>
        </p:nvSpPr>
        <p:spPr>
          <a:xfrm>
            <a:off x="3120975" y="2878669"/>
            <a:ext cx="2864958" cy="1582257"/>
          </a:xfrm>
        </p:spPr>
        <p:txBody>
          <a:bodyPr/>
          <a:lstStyle/>
          <a:p>
            <a:endParaRPr lang="en-US"/>
          </a:p>
        </p:txBody>
      </p:sp>
      <p:sp>
        <p:nvSpPr>
          <p:cNvPr id="11" name="Picture Placeholder 3"/>
          <p:cNvSpPr>
            <a:spLocks noGrp="1"/>
          </p:cNvSpPr>
          <p:nvPr>
            <p:ph type="pic" sz="quarter" idx="17"/>
          </p:nvPr>
        </p:nvSpPr>
        <p:spPr>
          <a:xfrm>
            <a:off x="220134" y="4610108"/>
            <a:ext cx="2794000" cy="1575415"/>
          </a:xfrm>
        </p:spPr>
        <p:txBody>
          <a:bodyPr/>
          <a:lstStyle/>
          <a:p>
            <a:endParaRPr lang="en-US"/>
          </a:p>
        </p:txBody>
      </p:sp>
      <p:sp>
        <p:nvSpPr>
          <p:cNvPr id="12" name="Picture Placeholder 3"/>
          <p:cNvSpPr>
            <a:spLocks noGrp="1"/>
          </p:cNvSpPr>
          <p:nvPr>
            <p:ph type="pic" sz="quarter" idx="18"/>
          </p:nvPr>
        </p:nvSpPr>
        <p:spPr>
          <a:xfrm>
            <a:off x="6092776" y="4610108"/>
            <a:ext cx="2822625" cy="1575415"/>
          </a:xfrm>
        </p:spPr>
        <p:txBody>
          <a:bodyPr/>
          <a:lstStyle/>
          <a:p>
            <a:endParaRPr lang="en-US"/>
          </a:p>
        </p:txBody>
      </p:sp>
      <p:sp>
        <p:nvSpPr>
          <p:cNvPr id="13" name="Picture Placeholder 3"/>
          <p:cNvSpPr>
            <a:spLocks noGrp="1"/>
          </p:cNvSpPr>
          <p:nvPr>
            <p:ph type="pic" sz="quarter" idx="19"/>
          </p:nvPr>
        </p:nvSpPr>
        <p:spPr>
          <a:xfrm>
            <a:off x="3120975" y="4610108"/>
            <a:ext cx="2864958" cy="1575415"/>
          </a:xfrm>
        </p:spPr>
        <p:txBody>
          <a:bodyPr/>
          <a:lstStyle/>
          <a:p>
            <a:endParaRPr lang="en-US"/>
          </a:p>
        </p:txBody>
      </p:sp>
    </p:spTree>
    <p:extLst>
      <p:ext uri="{BB962C8B-B14F-4D97-AF65-F5344CB8AC3E}">
        <p14:creationId xmlns:p14="http://schemas.microsoft.com/office/powerpoint/2010/main" val="3456712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13933"/>
            <a:ext cx="8873067" cy="4749800"/>
          </a:xfrm>
        </p:spPr>
        <p:txBody>
          <a:bodyPr>
            <a:noAutofit/>
          </a:bodyPr>
          <a:lstStyle>
            <a:lvl1pPr marL="0" indent="0">
              <a:spcAft>
                <a:spcPts val="450"/>
              </a:spcAft>
              <a:buFontTx/>
              <a:buNone/>
              <a:defRPr sz="1800"/>
            </a:lvl1pPr>
            <a:lvl2pPr marL="349758" indent="-214313">
              <a:spcAft>
                <a:spcPts val="450"/>
              </a:spcAft>
              <a:buFont typeface="Lucida Grande"/>
              <a:buChar char="•"/>
              <a:defRPr sz="1575"/>
            </a:lvl2pPr>
            <a:lvl3pPr>
              <a:spcAft>
                <a:spcPts val="450"/>
              </a:spcAft>
              <a:defRPr sz="1575"/>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2362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1" y="1600200"/>
            <a:ext cx="4191000" cy="4621678"/>
          </a:xfrm>
        </p:spPr>
        <p:txBody>
          <a:bodyPr lIns="274320" rIns="274320"/>
          <a:lstStyle>
            <a:lvl1pPr>
              <a:spcAft>
                <a:spcPts val="450"/>
              </a:spcAft>
              <a:defRPr sz="1800">
                <a:solidFill>
                  <a:schemeClr val="bg1">
                    <a:lumMod val="85000"/>
                    <a:lumOff val="15000"/>
                  </a:schemeClr>
                </a:solidFill>
              </a:defRPr>
            </a:lvl1pPr>
            <a:lvl2pPr>
              <a:spcAft>
                <a:spcPts val="450"/>
              </a:spcAft>
              <a:defRPr sz="1350">
                <a:solidFill>
                  <a:schemeClr val="bg1">
                    <a:lumMod val="85000"/>
                    <a:lumOff val="15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563536" y="1600200"/>
            <a:ext cx="4351865" cy="4621678"/>
          </a:xfrm>
        </p:spPr>
        <p:txBody>
          <a:bodyPr lIns="274320" rIns="274320"/>
          <a:lstStyle>
            <a:lvl1pPr>
              <a:spcAft>
                <a:spcPts val="450"/>
              </a:spcAft>
              <a:defRPr sz="1800">
                <a:solidFill>
                  <a:schemeClr val="bg1">
                    <a:lumMod val="85000"/>
                    <a:lumOff val="15000"/>
                  </a:schemeClr>
                </a:solidFill>
              </a:defRPr>
            </a:lvl1pPr>
            <a:lvl2pPr>
              <a:spcAft>
                <a:spcPts val="450"/>
              </a:spcAft>
              <a:defRPr sz="1350">
                <a:solidFill>
                  <a:schemeClr val="bg1">
                    <a:lumMod val="85000"/>
                    <a:lumOff val="15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661701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0960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xStyles>
    <p:titleStyle>
      <a:lvl1pPr algn="l" defTabSz="342900" rtl="0" eaLnBrk="1" latinLnBrk="0" hangingPunct="1">
        <a:spcBef>
          <a:spcPct val="0"/>
        </a:spcBef>
        <a:buNone/>
        <a:defRPr sz="27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0"/>
            <a:ext cx="6138333" cy="991352"/>
          </a:xfrm>
          <a:prstGeom prst="rect">
            <a:avLst/>
          </a:prstGeom>
          <a:noFill/>
        </p:spPr>
        <p:txBody>
          <a:bodyPr vert="horz" lIns="27432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 y="1490133"/>
            <a:ext cx="8847667" cy="4707466"/>
          </a:xfrm>
          <a:prstGeom prst="rect">
            <a:avLst/>
          </a:prstGeom>
        </p:spPr>
        <p:txBody>
          <a:bodyPr vert="horz" lIns="274320" tIns="45720" rIns="27432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28507685"/>
      </p:ext>
    </p:extLst>
  </p:cSld>
  <p:clrMap bg1="dk1" tx1="lt1" bg2="dk2" tx2="lt2" accent1="accent1" accent2="accent2" accent3="accent3" accent4="accent4" accent5="accent5" accent6="accent6" hlink="hlink" folHlink="folHlink"/>
  <p:sldLayoutIdLst>
    <p:sldLayoutId id="2147483650" r:id="rId1"/>
    <p:sldLayoutId id="2147483652" r:id="rId2"/>
    <p:sldLayoutId id="2147483654" r:id="rId3"/>
    <p:sldLayoutId id="2147483653" r:id="rId4"/>
  </p:sldLayoutIdLst>
  <p:txStyles>
    <p:titleStyle>
      <a:lvl1pPr algn="l" defTabSz="342900" rtl="0" eaLnBrk="1" latinLnBrk="0" hangingPunct="1">
        <a:spcBef>
          <a:spcPct val="0"/>
        </a:spcBef>
        <a:buNone/>
        <a:defRPr sz="1800" kern="1200" cap="all" spc="150">
          <a:solidFill>
            <a:srgbClr val="EEB211"/>
          </a:solidFill>
          <a:latin typeface="Calibri"/>
          <a:ea typeface="+mj-ea"/>
          <a:cs typeface="+mj-cs"/>
        </a:defRPr>
      </a:lvl1pPr>
    </p:titleStyle>
    <p:bodyStyle>
      <a:lvl1pPr marL="0" indent="0" algn="l" defTabSz="342900" rtl="0" eaLnBrk="1" latinLnBrk="0" hangingPunct="1">
        <a:spcBef>
          <a:spcPct val="20000"/>
        </a:spcBef>
        <a:buFont typeface="Arial"/>
        <a:buNone/>
        <a:defRPr sz="2400" kern="1200">
          <a:solidFill>
            <a:schemeClr val="bg1">
              <a:lumMod val="50000"/>
              <a:lumOff val="50000"/>
            </a:schemeClr>
          </a:solidFill>
          <a:latin typeface="+mn-lt"/>
          <a:ea typeface="+mn-ea"/>
          <a:cs typeface="+mn-cs"/>
        </a:defRPr>
      </a:lvl1pPr>
      <a:lvl2pPr marL="349758" indent="-214313" algn="l" defTabSz="342900" rtl="0" eaLnBrk="1" latinLnBrk="0" hangingPunct="1">
        <a:spcBef>
          <a:spcPct val="20000"/>
        </a:spcBef>
        <a:buFont typeface="Arial"/>
        <a:buChar char="•"/>
        <a:defRPr sz="2100" kern="1200">
          <a:solidFill>
            <a:schemeClr val="bg1">
              <a:lumMod val="50000"/>
              <a:lumOff val="50000"/>
            </a:schemeClr>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bg1">
              <a:lumMod val="50000"/>
              <a:lumOff val="50000"/>
            </a:schemeClr>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bg1"/>
          </a:solidFill>
          <a:latin typeface="Roboto Light"/>
          <a:ea typeface="+mn-ea"/>
          <a:cs typeface="+mn-cs"/>
        </a:defRPr>
      </a:lvl4pPr>
      <a:lvl5pPr marL="1543050" indent="-171450" algn="l" defTabSz="342900" rtl="0" eaLnBrk="1" latinLnBrk="0" hangingPunct="1">
        <a:spcBef>
          <a:spcPct val="20000"/>
        </a:spcBef>
        <a:buFont typeface="Arial"/>
        <a:buChar char="»"/>
        <a:defRPr sz="1500" kern="1200">
          <a:solidFill>
            <a:schemeClr val="bg1"/>
          </a:solidFill>
          <a:latin typeface="Roboto Ligh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5765800" cy="991352"/>
          </a:xfrm>
          <a:prstGeom prst="rect">
            <a:avLst/>
          </a:prstGeom>
          <a:solidFill>
            <a:schemeClr val="bg1"/>
          </a:solidFill>
        </p:spPr>
        <p:txBody>
          <a:bodyPr vert="horz" lIns="27432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1" y="1363133"/>
            <a:ext cx="8924509" cy="4834466"/>
          </a:xfrm>
          <a:prstGeom prst="rect">
            <a:avLst/>
          </a:prstGeom>
        </p:spPr>
        <p:txBody>
          <a:bodyPr vert="horz" lIns="274320" tIns="45720" rIns="27432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27784912"/>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txStyles>
    <p:titleStyle>
      <a:lvl1pPr algn="l" defTabSz="342900" rtl="0" eaLnBrk="1" latinLnBrk="0" hangingPunct="1">
        <a:spcBef>
          <a:spcPct val="0"/>
        </a:spcBef>
        <a:buNone/>
        <a:defRPr sz="1800" kern="1200" cap="all" spc="150">
          <a:solidFill>
            <a:srgbClr val="EEB211"/>
          </a:solidFill>
          <a:latin typeface="Calibri"/>
          <a:ea typeface="+mj-ea"/>
          <a:cs typeface="+mj-cs"/>
        </a:defRPr>
      </a:lvl1pPr>
    </p:titleStyle>
    <p:bodyStyle>
      <a:lvl1pPr marL="0" indent="0" algn="l" defTabSz="342900" rtl="0" eaLnBrk="1" latinLnBrk="0" hangingPunct="1">
        <a:spcBef>
          <a:spcPct val="20000"/>
        </a:spcBef>
        <a:buFont typeface="Arial"/>
        <a:buNone/>
        <a:defRPr sz="2400" kern="1200">
          <a:solidFill>
            <a:srgbClr val="262626"/>
          </a:solidFill>
          <a:latin typeface="+mn-lt"/>
          <a:ea typeface="+mn-ea"/>
          <a:cs typeface="+mn-cs"/>
        </a:defRPr>
      </a:lvl1pPr>
      <a:lvl2pPr marL="349758" indent="-214313" algn="l" defTabSz="342900" rtl="0" eaLnBrk="1" latinLnBrk="0" hangingPunct="1">
        <a:spcBef>
          <a:spcPct val="20000"/>
        </a:spcBef>
        <a:buFont typeface="Arial"/>
        <a:buChar char="•"/>
        <a:defRPr sz="2100" kern="1200">
          <a:solidFill>
            <a:srgbClr val="262626"/>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262626"/>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bg1"/>
          </a:solidFill>
          <a:latin typeface="Roboto Light"/>
          <a:ea typeface="+mn-ea"/>
          <a:cs typeface="+mn-cs"/>
        </a:defRPr>
      </a:lvl4pPr>
      <a:lvl5pPr marL="1543050" indent="-171450" algn="l" defTabSz="342900" rtl="0" eaLnBrk="1" latinLnBrk="0" hangingPunct="1">
        <a:spcBef>
          <a:spcPct val="20000"/>
        </a:spcBef>
        <a:buFont typeface="Arial"/>
        <a:buChar char="»"/>
        <a:defRPr sz="1500" kern="1200">
          <a:solidFill>
            <a:schemeClr val="bg1"/>
          </a:solidFill>
          <a:latin typeface="Roboto Ligh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25333" y="1778466"/>
            <a:ext cx="5096935" cy="2014601"/>
          </a:xfrm>
        </p:spPr>
        <p:txBody>
          <a:bodyPr/>
          <a:lstStyle/>
          <a:p>
            <a:r>
              <a:rPr lang="fr-FR" sz="2400" b="1" i="0" u="none" strike="noStrike" baseline="0">
                <a:solidFill>
                  <a:schemeClr val="tx1"/>
                </a:solidFill>
                <a:latin typeface="Trebuchet MS" panose="020B0603020202020204" pitchFamily="34" charset="0"/>
              </a:rPr>
              <a:t>Information </a:t>
            </a:r>
            <a:r>
              <a:rPr lang="fr-FR" sz="2400" b="1" i="0" u="none" strike="noStrike" baseline="0" err="1">
                <a:solidFill>
                  <a:schemeClr val="tx1"/>
                </a:solidFill>
                <a:latin typeface="Trebuchet MS" panose="020B0603020202020204" pitchFamily="34" charset="0"/>
              </a:rPr>
              <a:t>entropy</a:t>
            </a:r>
            <a:r>
              <a:rPr lang="fr-FR" sz="2400" b="1" i="0" u="none" strike="noStrike" baseline="0">
                <a:solidFill>
                  <a:schemeClr val="tx1"/>
                </a:solidFill>
                <a:latin typeface="Trebuchet MS" panose="020B0603020202020204" pitchFamily="34" charset="0"/>
              </a:rPr>
              <a:t> as quantifier of </a:t>
            </a:r>
            <a:r>
              <a:rPr lang="en-US" sz="2400" b="1" i="0" u="none" strike="noStrike" baseline="0">
                <a:solidFill>
                  <a:schemeClr val="tx1"/>
                </a:solidFill>
                <a:latin typeface="Trebuchet MS" panose="020B0603020202020204" pitchFamily="34" charset="0"/>
              </a:rPr>
              <a:t>potential predictability in the tropical Indo-Pacific basin</a:t>
            </a:r>
            <a:endParaRPr lang="en-US" sz="2400">
              <a:solidFill>
                <a:schemeClr val="tx1"/>
              </a:solidFill>
            </a:endParaRPr>
          </a:p>
        </p:txBody>
      </p:sp>
      <p:sp>
        <p:nvSpPr>
          <p:cNvPr id="3" name="Subtitle 2"/>
          <p:cNvSpPr>
            <a:spLocks noGrp="1"/>
          </p:cNvSpPr>
          <p:nvPr>
            <p:ph type="subTitle" idx="1"/>
          </p:nvPr>
        </p:nvSpPr>
        <p:spPr>
          <a:xfrm>
            <a:off x="3725332" y="4247784"/>
            <a:ext cx="5096935" cy="1202267"/>
          </a:xfrm>
        </p:spPr>
        <p:txBody>
          <a:bodyPr/>
          <a:lstStyle/>
          <a:p>
            <a:r>
              <a:rPr lang="it-IT" sz="1200" b="1" i="0" u="none" strike="noStrike" baseline="0">
                <a:solidFill>
                  <a:schemeClr val="tx1"/>
                </a:solidFill>
                <a:latin typeface="Trebuchet MS" panose="020B0603020202020204" pitchFamily="34" charset="0"/>
              </a:rPr>
              <a:t>Olawale J. Ikuyajolu</a:t>
            </a:r>
            <a:r>
              <a:rPr lang="it-IT" sz="1200" b="1" i="0" u="none" strike="noStrike" baseline="0">
                <a:latin typeface="Trebuchet MS" panose="020B0603020202020204" pitchFamily="34" charset="0"/>
              </a:rPr>
              <a:t>, Fabrizio Falasca, Annalisa Bracco</a:t>
            </a:r>
            <a:endParaRPr lang="en-US" sz="1200" b="1"/>
          </a:p>
        </p:txBody>
      </p:sp>
    </p:spTree>
    <p:extLst>
      <p:ext uri="{BB962C8B-B14F-4D97-AF65-F5344CB8AC3E}">
        <p14:creationId xmlns:p14="http://schemas.microsoft.com/office/powerpoint/2010/main" val="1982245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CE3A1D20-0E01-4884-BBCC-241097EF0670}"/>
              </a:ext>
            </a:extLst>
          </p:cNvPr>
          <p:cNvPicPr>
            <a:picLocks noChangeAspect="1"/>
          </p:cNvPicPr>
          <p:nvPr/>
        </p:nvPicPr>
        <p:blipFill rotWithShape="1">
          <a:blip r:embed="rId2"/>
          <a:srcRect b="57098"/>
          <a:stretch/>
        </p:blipFill>
        <p:spPr>
          <a:xfrm>
            <a:off x="0" y="3565831"/>
            <a:ext cx="6014350" cy="2359993"/>
          </a:xfrm>
          <a:prstGeom prst="rect">
            <a:avLst/>
          </a:prstGeom>
        </p:spPr>
      </p:pic>
      <p:sp>
        <p:nvSpPr>
          <p:cNvPr id="3" name="Title 2"/>
          <p:cNvSpPr>
            <a:spLocks noGrp="1"/>
          </p:cNvSpPr>
          <p:nvPr>
            <p:ph type="title"/>
          </p:nvPr>
        </p:nvSpPr>
        <p:spPr>
          <a:xfrm>
            <a:off x="457200" y="249471"/>
            <a:ext cx="6096000" cy="1143000"/>
          </a:xfrm>
        </p:spPr>
        <p:txBody>
          <a:bodyPr>
            <a:normAutofit/>
          </a:bodyPr>
          <a:lstStyle/>
          <a:p>
            <a:br>
              <a:rPr lang="en-US" sz="3200" b="1">
                <a:solidFill>
                  <a:schemeClr val="bg1"/>
                </a:solidFill>
              </a:rPr>
            </a:br>
            <a:endParaRPr lang="en-US" sz="3200" b="1">
              <a:solidFill>
                <a:schemeClr val="bg1"/>
              </a:solidFill>
            </a:endParaRPr>
          </a:p>
        </p:txBody>
      </p:sp>
      <p:sp>
        <p:nvSpPr>
          <p:cNvPr id="7" name="TextBox 6">
            <a:extLst>
              <a:ext uri="{FF2B5EF4-FFF2-40B4-BE49-F238E27FC236}">
                <a16:creationId xmlns:a16="http://schemas.microsoft.com/office/drawing/2014/main" id="{D3CBC5AE-23A1-4385-907D-70EF01F984CD}"/>
              </a:ext>
            </a:extLst>
          </p:cNvPr>
          <p:cNvSpPr txBox="1"/>
          <p:nvPr/>
        </p:nvSpPr>
        <p:spPr>
          <a:xfrm>
            <a:off x="2114026" y="145880"/>
            <a:ext cx="4261607" cy="523220"/>
          </a:xfrm>
          <a:prstGeom prst="rect">
            <a:avLst/>
          </a:prstGeom>
          <a:noFill/>
        </p:spPr>
        <p:txBody>
          <a:bodyPr wrap="square" rtlCol="0">
            <a:spAutoFit/>
          </a:bodyPr>
          <a:lstStyle/>
          <a:p>
            <a:pPr algn="ctr"/>
            <a:r>
              <a:rPr lang="en-US" sz="2800" b="1">
                <a:solidFill>
                  <a:srgbClr val="EEB211"/>
                </a:solidFill>
              </a:rPr>
              <a:t>Tropical Indo-Pacific Basin</a:t>
            </a:r>
          </a:p>
        </p:txBody>
      </p:sp>
      <p:pic>
        <p:nvPicPr>
          <p:cNvPr id="1026" name="Picture 2" descr="Fig. 11">
            <a:extLst>
              <a:ext uri="{FF2B5EF4-FFF2-40B4-BE49-F238E27FC236}">
                <a16:creationId xmlns:a16="http://schemas.microsoft.com/office/drawing/2014/main" id="{49ADB3AB-92D1-4541-B934-1FA4F7E6A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04" y="867263"/>
            <a:ext cx="6896407" cy="22066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aphical user interface, application&#10;&#10;Description automatically generated">
            <a:extLst>
              <a:ext uri="{FF2B5EF4-FFF2-40B4-BE49-F238E27FC236}">
                <a16:creationId xmlns:a16="http://schemas.microsoft.com/office/drawing/2014/main" id="{FAFA8161-8FBE-4F97-AEF8-AF96E4422395}"/>
              </a:ext>
            </a:extLst>
          </p:cNvPr>
          <p:cNvPicPr>
            <a:picLocks noChangeAspect="1"/>
          </p:cNvPicPr>
          <p:nvPr/>
        </p:nvPicPr>
        <p:blipFill rotWithShape="1">
          <a:blip r:embed="rId2"/>
          <a:srcRect l="24882" t="44665" r="16101"/>
          <a:stretch/>
        </p:blipFill>
        <p:spPr>
          <a:xfrm>
            <a:off x="6283353" y="3565831"/>
            <a:ext cx="2483143" cy="2421110"/>
          </a:xfrm>
          <a:prstGeom prst="rect">
            <a:avLst/>
          </a:prstGeom>
        </p:spPr>
      </p:pic>
      <p:sp>
        <p:nvSpPr>
          <p:cNvPr id="12" name="TextBox 11">
            <a:extLst>
              <a:ext uri="{FF2B5EF4-FFF2-40B4-BE49-F238E27FC236}">
                <a16:creationId xmlns:a16="http://schemas.microsoft.com/office/drawing/2014/main" id="{E556D6CE-FC26-4150-99A7-0EE0197A7F81}"/>
              </a:ext>
            </a:extLst>
          </p:cNvPr>
          <p:cNvSpPr txBox="1"/>
          <p:nvPr/>
        </p:nvSpPr>
        <p:spPr>
          <a:xfrm>
            <a:off x="5947795" y="3023540"/>
            <a:ext cx="2063692" cy="369332"/>
          </a:xfrm>
          <a:prstGeom prst="rect">
            <a:avLst/>
          </a:prstGeom>
          <a:noFill/>
        </p:spPr>
        <p:txBody>
          <a:bodyPr wrap="square" rtlCol="0">
            <a:spAutoFit/>
          </a:bodyPr>
          <a:lstStyle/>
          <a:p>
            <a:r>
              <a:rPr lang="en-US"/>
              <a:t>Wang et al 2019</a:t>
            </a:r>
          </a:p>
        </p:txBody>
      </p:sp>
      <p:sp>
        <p:nvSpPr>
          <p:cNvPr id="14" name="TextBox 13">
            <a:extLst>
              <a:ext uri="{FF2B5EF4-FFF2-40B4-BE49-F238E27FC236}">
                <a16:creationId xmlns:a16="http://schemas.microsoft.com/office/drawing/2014/main" id="{54C50EBF-361D-48BE-819E-AAA685DAAF3C}"/>
              </a:ext>
            </a:extLst>
          </p:cNvPr>
          <p:cNvSpPr txBox="1"/>
          <p:nvPr/>
        </p:nvSpPr>
        <p:spPr>
          <a:xfrm>
            <a:off x="2875746" y="5975234"/>
            <a:ext cx="3273105" cy="369332"/>
          </a:xfrm>
          <a:prstGeom prst="rect">
            <a:avLst/>
          </a:prstGeom>
          <a:noFill/>
        </p:spPr>
        <p:txBody>
          <a:bodyPr wrap="square" rtlCol="0">
            <a:spAutoFit/>
          </a:bodyPr>
          <a:lstStyle/>
          <a:p>
            <a:r>
              <a:rPr lang="en-US"/>
              <a:t>ASON SST EOFs (1980 – 2018)</a:t>
            </a:r>
          </a:p>
        </p:txBody>
      </p:sp>
    </p:spTree>
    <p:extLst>
      <p:ext uri="{BB962C8B-B14F-4D97-AF65-F5344CB8AC3E}">
        <p14:creationId xmlns:p14="http://schemas.microsoft.com/office/powerpoint/2010/main" val="1221070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C22BC029-25A0-45C0-B585-053371C4DEAB}"/>
              </a:ext>
            </a:extLst>
          </p:cNvPr>
          <p:cNvPicPr>
            <a:picLocks noGrp="1" noChangeAspect="1"/>
          </p:cNvPicPr>
          <p:nvPr>
            <p:ph idx="1"/>
          </p:nvPr>
        </p:nvPicPr>
        <p:blipFill rotWithShape="1">
          <a:blip r:embed="rId2"/>
          <a:srcRect b="34803"/>
          <a:stretch/>
        </p:blipFill>
        <p:spPr>
          <a:xfrm>
            <a:off x="927774" y="1871085"/>
            <a:ext cx="7370051" cy="646331"/>
          </a:xfrm>
        </p:spPr>
      </p:pic>
      <p:sp>
        <p:nvSpPr>
          <p:cNvPr id="8" name="Title 7">
            <a:extLst>
              <a:ext uri="{FF2B5EF4-FFF2-40B4-BE49-F238E27FC236}">
                <a16:creationId xmlns:a16="http://schemas.microsoft.com/office/drawing/2014/main" id="{A4D448AF-EF1A-4C76-9C50-E8193234C905}"/>
              </a:ext>
            </a:extLst>
          </p:cNvPr>
          <p:cNvSpPr>
            <a:spLocks noGrp="1"/>
          </p:cNvSpPr>
          <p:nvPr>
            <p:ph type="title"/>
          </p:nvPr>
        </p:nvSpPr>
        <p:spPr>
          <a:xfrm>
            <a:off x="1" y="110927"/>
            <a:ext cx="6820249" cy="991352"/>
          </a:xfrm>
        </p:spPr>
        <p:txBody>
          <a:bodyPr/>
          <a:lstStyle/>
          <a:p>
            <a:r>
              <a:rPr lang="en-US" sz="2400" b="1" i="0" u="none" strike="noStrike" baseline="0">
                <a:latin typeface="TimesNewRomanPSMT"/>
              </a:rPr>
              <a:t>predictability potential? </a:t>
            </a:r>
            <a:r>
              <a:rPr lang="en-US" sz="2400" err="1">
                <a:latin typeface="TimesNewRomanPSMT"/>
              </a:rPr>
              <a:t>ReCURRENCE</a:t>
            </a:r>
            <a:r>
              <a:rPr lang="en-US" sz="2400">
                <a:latin typeface="TimesNewRomanPSMT"/>
              </a:rPr>
              <a:t> PLOT and Information </a:t>
            </a:r>
            <a:r>
              <a:rPr lang="en-US" sz="2400" err="1">
                <a:latin typeface="TimesNewRomanPSMT"/>
              </a:rPr>
              <a:t>EnTROPY</a:t>
            </a:r>
            <a:endParaRPr lang="en-US" sz="2400">
              <a:latin typeface="TimesNewRomanPSMT"/>
            </a:endParaRPr>
          </a:p>
        </p:txBody>
      </p:sp>
      <p:pic>
        <p:nvPicPr>
          <p:cNvPr id="12" name="Picture 11">
            <a:extLst>
              <a:ext uri="{FF2B5EF4-FFF2-40B4-BE49-F238E27FC236}">
                <a16:creationId xmlns:a16="http://schemas.microsoft.com/office/drawing/2014/main" id="{749DAF2C-C5F9-4997-8C04-2BF528596285}"/>
              </a:ext>
            </a:extLst>
          </p:cNvPr>
          <p:cNvPicPr>
            <a:picLocks noChangeAspect="1"/>
          </p:cNvPicPr>
          <p:nvPr/>
        </p:nvPicPr>
        <p:blipFill>
          <a:blip r:embed="rId3"/>
          <a:stretch>
            <a:fillRect/>
          </a:stretch>
        </p:blipFill>
        <p:spPr>
          <a:xfrm>
            <a:off x="3217386" y="4974798"/>
            <a:ext cx="1395413" cy="663167"/>
          </a:xfrm>
          <a:prstGeom prst="rect">
            <a:avLst/>
          </a:prstGeom>
        </p:spPr>
      </p:pic>
      <p:pic>
        <p:nvPicPr>
          <p:cNvPr id="14" name="Picture 13">
            <a:extLst>
              <a:ext uri="{FF2B5EF4-FFF2-40B4-BE49-F238E27FC236}">
                <a16:creationId xmlns:a16="http://schemas.microsoft.com/office/drawing/2014/main" id="{D6F878A2-DC92-4DF4-ADD2-15572CC9E720}"/>
              </a:ext>
            </a:extLst>
          </p:cNvPr>
          <p:cNvPicPr>
            <a:picLocks noChangeAspect="1"/>
          </p:cNvPicPr>
          <p:nvPr/>
        </p:nvPicPr>
        <p:blipFill>
          <a:blip r:embed="rId4"/>
          <a:stretch>
            <a:fillRect/>
          </a:stretch>
        </p:blipFill>
        <p:spPr>
          <a:xfrm>
            <a:off x="1567380" y="5637965"/>
            <a:ext cx="4446480" cy="663167"/>
          </a:xfrm>
          <a:prstGeom prst="rect">
            <a:avLst/>
          </a:prstGeom>
        </p:spPr>
      </p:pic>
      <p:sp>
        <p:nvSpPr>
          <p:cNvPr id="16" name="TextBox 15">
            <a:extLst>
              <a:ext uri="{FF2B5EF4-FFF2-40B4-BE49-F238E27FC236}">
                <a16:creationId xmlns:a16="http://schemas.microsoft.com/office/drawing/2014/main" id="{FBD47A66-D3DC-460C-8EA6-894AB58A0D2E}"/>
              </a:ext>
            </a:extLst>
          </p:cNvPr>
          <p:cNvSpPr txBox="1"/>
          <p:nvPr/>
        </p:nvSpPr>
        <p:spPr>
          <a:xfrm>
            <a:off x="293178" y="1216336"/>
            <a:ext cx="7864679" cy="646331"/>
          </a:xfrm>
          <a:prstGeom prst="rect">
            <a:avLst/>
          </a:prstGeom>
          <a:noFill/>
        </p:spPr>
        <p:txBody>
          <a:bodyPr wrap="square">
            <a:spAutoFit/>
          </a:bodyPr>
          <a:lstStyle/>
          <a:p>
            <a:r>
              <a:rPr lang="en-US" sz="1800" b="0" i="0" u="none" strike="noStrike" baseline="0">
                <a:solidFill>
                  <a:srgbClr val="000000"/>
                </a:solidFill>
                <a:latin typeface="VGAIRL+TimesNewRomanPSMT"/>
              </a:rPr>
              <a:t>Given a trajectory </a:t>
            </a:r>
            <a:r>
              <a:rPr lang="en-US" sz="1800" b="0" i="0" u="none" strike="noStrike" baseline="0">
                <a:solidFill>
                  <a:srgbClr val="000000"/>
                </a:solidFill>
                <a:latin typeface="HDTLDO+CambriaMath"/>
              </a:rPr>
              <a:t>𝒙</a:t>
            </a:r>
            <a:r>
              <a:rPr lang="en-US" b="1" i="1" baseline="-25000" err="1">
                <a:solidFill>
                  <a:srgbClr val="000000"/>
                </a:solidFill>
                <a:latin typeface="HDTLDO+CambriaMath"/>
              </a:rPr>
              <a:t>i</a:t>
            </a:r>
            <a:r>
              <a:rPr lang="en-US" sz="1100" b="0" i="0" u="none" strike="noStrike" baseline="0">
                <a:solidFill>
                  <a:srgbClr val="000000"/>
                </a:solidFill>
                <a:latin typeface="FEJCYO+CambriaMath"/>
              </a:rPr>
              <a:t> </a:t>
            </a:r>
            <a:r>
              <a:rPr lang="en-US" sz="1800" b="0" i="0" u="none" strike="noStrike" baseline="0">
                <a:solidFill>
                  <a:srgbClr val="000000"/>
                </a:solidFill>
                <a:latin typeface="VGAIRL+TimesNewRomanPSMT"/>
              </a:rPr>
              <a:t>of a dynamical system in a </a:t>
            </a:r>
            <a:r>
              <a:rPr lang="en-US" sz="1800" b="0" i="0" u="none" strike="noStrike" baseline="0">
                <a:solidFill>
                  <a:srgbClr val="000000"/>
                </a:solidFill>
                <a:latin typeface="HDTLDO+CambriaMath"/>
              </a:rPr>
              <a:t>𝑑</a:t>
            </a:r>
            <a:r>
              <a:rPr lang="en-US" sz="1800" b="0" i="0" u="none" strike="noStrike" baseline="0">
                <a:solidFill>
                  <a:srgbClr val="000000"/>
                </a:solidFill>
                <a:latin typeface="VGAIRL+TimesNewRomanPSMT"/>
              </a:rPr>
              <a:t>-dimensional state space at time </a:t>
            </a:r>
            <a:r>
              <a:rPr lang="en-US" sz="1800" b="0" i="0" u="none" strike="noStrike" baseline="0">
                <a:solidFill>
                  <a:srgbClr val="000000"/>
                </a:solidFill>
                <a:latin typeface="HDTLDO+CambriaMath"/>
              </a:rPr>
              <a:t>𝑖</a:t>
            </a:r>
            <a:r>
              <a:rPr lang="en-US" sz="1800" b="0" i="0" u="none" strike="noStrike" baseline="0">
                <a:solidFill>
                  <a:srgbClr val="000000"/>
                </a:solidFill>
                <a:latin typeface="VGAIRL+TimesNewRomanPSMT"/>
              </a:rPr>
              <a:t>, a </a:t>
            </a:r>
            <a:r>
              <a:rPr lang="en-US" sz="1800" b="0" i="0" u="none" strike="noStrike" baseline="0">
                <a:solidFill>
                  <a:srgbClr val="000000"/>
                </a:solidFill>
                <a:latin typeface="JAPEEA+Georgia"/>
              </a:rPr>
              <a:t>RP </a:t>
            </a:r>
            <a:r>
              <a:rPr lang="en-US" sz="1800" b="0" i="0" u="none" strike="noStrike" baseline="0">
                <a:solidFill>
                  <a:srgbClr val="000000"/>
                </a:solidFill>
                <a:latin typeface="VGAIRL+TimesNewRomanPSMT"/>
              </a:rPr>
              <a:t>is an</a:t>
            </a:r>
            <a:r>
              <a:rPr lang="en-US" sz="1800" b="0" i="0" u="none" strike="noStrike" baseline="0">
                <a:solidFill>
                  <a:srgbClr val="000000"/>
                </a:solidFill>
                <a:latin typeface="YDLNTE+TimesNewRomanPSMT"/>
              </a:rPr>
              <a:t> </a:t>
            </a:r>
            <a:r>
              <a:rPr lang="en-US" sz="1800" b="0" i="0" u="none" strike="noStrike" baseline="0">
                <a:solidFill>
                  <a:srgbClr val="000000"/>
                </a:solidFill>
                <a:latin typeface="HDTLDO+CambriaMath"/>
              </a:rPr>
              <a:t>𝑁 × 𝑁 </a:t>
            </a:r>
            <a:r>
              <a:rPr lang="en-US" sz="1800" b="0" i="0" u="none" strike="noStrike" baseline="0">
                <a:solidFill>
                  <a:srgbClr val="000000"/>
                </a:solidFill>
                <a:latin typeface="VGAIRL+TimesNewRomanPSMT"/>
              </a:rPr>
              <a:t>matrix of 1 and 0 such that: </a:t>
            </a:r>
            <a:endParaRPr lang="en-US"/>
          </a:p>
        </p:txBody>
      </p:sp>
      <p:sp>
        <p:nvSpPr>
          <p:cNvPr id="18" name="TextBox 17">
            <a:extLst>
              <a:ext uri="{FF2B5EF4-FFF2-40B4-BE49-F238E27FC236}">
                <a16:creationId xmlns:a16="http://schemas.microsoft.com/office/drawing/2014/main" id="{E113E906-DB71-45EC-928E-0755CD53A8BE}"/>
              </a:ext>
            </a:extLst>
          </p:cNvPr>
          <p:cNvSpPr txBox="1"/>
          <p:nvPr/>
        </p:nvSpPr>
        <p:spPr>
          <a:xfrm>
            <a:off x="354627" y="2591945"/>
            <a:ext cx="8029377" cy="2308324"/>
          </a:xfrm>
          <a:prstGeom prst="rect">
            <a:avLst/>
          </a:prstGeom>
          <a:noFill/>
        </p:spPr>
        <p:txBody>
          <a:bodyPr wrap="square">
            <a:spAutoFit/>
          </a:bodyPr>
          <a:lstStyle/>
          <a:p>
            <a:r>
              <a:rPr lang="el-GR" sz="1800" b="0" i="0" u="none" strike="noStrike" baseline="0">
                <a:solidFill>
                  <a:schemeClr val="bg1"/>
                </a:solidFill>
                <a:latin typeface="VGAIRL+TimesNewRomanPSMT"/>
                <a:cs typeface="Arabic Typesetting" panose="03020402040406030203" pitchFamily="66" charset="-78"/>
              </a:rPr>
              <a:t>ε</a:t>
            </a:r>
            <a:r>
              <a:rPr lang="en-US" sz="1800" b="0" i="0" u="none" strike="noStrike" baseline="0">
                <a:solidFill>
                  <a:schemeClr val="bg1"/>
                </a:solidFill>
                <a:latin typeface="VGAIRL+TimesNewRomanPSMT"/>
                <a:cs typeface="Arabic Typesetting" panose="03020402040406030203" pitchFamily="66" charset="-78"/>
              </a:rPr>
              <a:t> :</a:t>
            </a:r>
            <a:r>
              <a:rPr lang="en-US" sz="1800" b="0" i="0" u="none" strike="noStrike" baseline="0">
                <a:solidFill>
                  <a:schemeClr val="bg1"/>
                </a:solidFill>
                <a:latin typeface="VGAIRL+TimesNewRomanPSMT"/>
              </a:rPr>
              <a:t> threshold distance and defines the neighborhood of a state </a:t>
            </a:r>
            <a:r>
              <a:rPr lang="en-US" sz="1800" b="0" i="0" u="none" strike="noStrike" baseline="0">
                <a:solidFill>
                  <a:schemeClr val="bg1"/>
                </a:solidFill>
                <a:latin typeface="HDTLDO+CambriaMath"/>
              </a:rPr>
              <a:t>𝒙</a:t>
            </a:r>
            <a:r>
              <a:rPr lang="en-US" sz="1800" b="0" i="0" u="none" strike="noStrike" baseline="0">
                <a:solidFill>
                  <a:schemeClr val="bg1"/>
                </a:solidFill>
                <a:latin typeface="VGAIRL+TimesNewRomanPSMT"/>
              </a:rPr>
              <a:t>,</a:t>
            </a:r>
          </a:p>
          <a:p>
            <a:r>
              <a:rPr lang="en-US">
                <a:solidFill>
                  <a:schemeClr val="bg1"/>
                </a:solidFill>
                <a:latin typeface="VGAIRL+TimesNewRomanPSMT"/>
              </a:rPr>
              <a:t>Ѳ</a:t>
            </a:r>
            <a:r>
              <a:rPr lang="en-US" sz="1800" b="0" i="0" u="none" strike="noStrike" baseline="0">
                <a:solidFill>
                  <a:schemeClr val="bg1"/>
                </a:solidFill>
                <a:latin typeface="VGAIRL+TimesNewRomanPSMT"/>
              </a:rPr>
              <a:t> : Heaviside</a:t>
            </a:r>
            <a:r>
              <a:rPr lang="en-US" sz="1800" b="0" i="0" u="none" strike="noStrike" baseline="0">
                <a:solidFill>
                  <a:schemeClr val="bg1"/>
                </a:solidFill>
                <a:latin typeface="YDLNTE+TimesNewRomanPSMT"/>
              </a:rPr>
              <a:t> </a:t>
            </a:r>
            <a:r>
              <a:rPr lang="en-US" sz="1800" b="0" i="0" u="none" strike="noStrike" baseline="0">
                <a:solidFill>
                  <a:schemeClr val="bg1"/>
                </a:solidFill>
                <a:latin typeface="VGAIRL+TimesNewRomanPSMT"/>
              </a:rPr>
              <a:t>function</a:t>
            </a:r>
            <a:endParaRPr lang="en-US">
              <a:solidFill>
                <a:schemeClr val="bg1"/>
              </a:solidFill>
              <a:latin typeface="VGAIRL+TimesNewRomanPSMT"/>
            </a:endParaRPr>
          </a:p>
          <a:p>
            <a:r>
              <a:rPr lang="en-US" sz="1800" b="0" i="0" u="none" strike="noStrike" baseline="0">
                <a:solidFill>
                  <a:schemeClr val="bg1"/>
                </a:solidFill>
                <a:latin typeface="VGAIRL+TimesNewRomanPSMT"/>
              </a:rPr>
              <a:t> </a:t>
            </a:r>
            <a:r>
              <a:rPr lang="en-US" sz="1800" b="0" i="0" u="none" strike="noStrike" baseline="0">
                <a:solidFill>
                  <a:schemeClr val="bg1"/>
                </a:solidFill>
                <a:latin typeface="HDTLDO+CambriaMath"/>
              </a:rPr>
              <a:t>‖</a:t>
            </a:r>
            <a:r>
              <a:rPr lang="en-US">
                <a:solidFill>
                  <a:schemeClr val="bg1"/>
                </a:solidFill>
                <a:latin typeface="HDTLDO+CambriaMath"/>
              </a:rPr>
              <a:t> </a:t>
            </a:r>
            <a:r>
              <a:rPr lang="en-US" sz="1800" b="0" i="0" u="none" strike="noStrike" baseline="0">
                <a:solidFill>
                  <a:schemeClr val="bg1"/>
                </a:solidFill>
                <a:latin typeface="HDTLDO+CambriaMath"/>
              </a:rPr>
              <a:t>‖ </a:t>
            </a:r>
            <a:r>
              <a:rPr lang="en-US" sz="1800" b="0" i="0" u="none" strike="noStrike" baseline="0">
                <a:solidFill>
                  <a:schemeClr val="bg1"/>
                </a:solidFill>
                <a:latin typeface="VGAIRL+TimesNewRomanPSMT"/>
              </a:rPr>
              <a:t>: norm and </a:t>
            </a:r>
            <a:r>
              <a:rPr lang="en-US" sz="1800" b="0" i="0" u="none" strike="noStrike" baseline="0">
                <a:solidFill>
                  <a:schemeClr val="bg1"/>
                </a:solidFill>
                <a:latin typeface="HDTLDO+CambriaMath"/>
              </a:rPr>
              <a:t>𝑁 </a:t>
            </a:r>
            <a:r>
              <a:rPr lang="en-US" sz="1800" b="0" i="0" u="none" strike="noStrike" baseline="0">
                <a:solidFill>
                  <a:schemeClr val="bg1"/>
                </a:solidFill>
                <a:latin typeface="VGAIRL+TimesNewRomanPSMT"/>
              </a:rPr>
              <a:t>is the number of states considered </a:t>
            </a:r>
          </a:p>
          <a:p>
            <a:endParaRPr lang="en-US">
              <a:solidFill>
                <a:schemeClr val="bg1"/>
              </a:solidFill>
              <a:latin typeface="VGAIRL+TimesNewRomanPSMT"/>
            </a:endParaRPr>
          </a:p>
          <a:p>
            <a:pPr algn="l"/>
            <a:r>
              <a:rPr lang="en-US" sz="1800" b="0" i="0" u="none" strike="noStrike" baseline="0">
                <a:solidFill>
                  <a:schemeClr val="bg1"/>
                </a:solidFill>
                <a:latin typeface="TimesNewRomanPSMT"/>
              </a:rPr>
              <a:t>The entropy of a time series can be computed by the probability of occurrence of microstates in its RP.</a:t>
            </a:r>
            <a:endParaRPr lang="en-US">
              <a:solidFill>
                <a:schemeClr val="bg1"/>
              </a:solidFill>
              <a:latin typeface="TimesNewRomanPSMT"/>
            </a:endParaRPr>
          </a:p>
          <a:p>
            <a:pPr algn="l"/>
            <a:r>
              <a:rPr lang="en-US">
                <a:solidFill>
                  <a:schemeClr val="bg1"/>
                </a:solidFill>
              </a:rPr>
              <a:t>A microstate of size </a:t>
            </a:r>
            <a:r>
              <a:rPr lang="en-US" b="1" i="1">
                <a:solidFill>
                  <a:schemeClr val="bg1"/>
                </a:solidFill>
              </a:rPr>
              <a:t>M</a:t>
            </a:r>
            <a:r>
              <a:rPr lang="en-US">
                <a:solidFill>
                  <a:schemeClr val="bg1"/>
                </a:solidFill>
              </a:rPr>
              <a:t> is defined as an </a:t>
            </a:r>
            <a:r>
              <a:rPr lang="en-US" i="1">
                <a:solidFill>
                  <a:schemeClr val="bg1"/>
                </a:solidFill>
              </a:rPr>
              <a:t>M × M </a:t>
            </a:r>
            <a:r>
              <a:rPr lang="en-US">
                <a:solidFill>
                  <a:schemeClr val="bg1"/>
                </a:solidFill>
              </a:rPr>
              <a:t>matrix inside the RP. The total number of configurations of 1 and 0 in a microstate of size </a:t>
            </a:r>
            <a:r>
              <a:rPr lang="en-US" b="1" i="1">
                <a:solidFill>
                  <a:schemeClr val="bg1"/>
                </a:solidFill>
              </a:rPr>
              <a:t>M</a:t>
            </a:r>
            <a:r>
              <a:rPr lang="en-US">
                <a:solidFill>
                  <a:schemeClr val="bg1"/>
                </a:solidFill>
              </a:rPr>
              <a:t> is </a:t>
            </a:r>
            <a:r>
              <a:rPr lang="en-US" b="1" i="1">
                <a:solidFill>
                  <a:schemeClr val="bg1"/>
                </a:solidFill>
              </a:rPr>
              <a:t>M</a:t>
            </a:r>
            <a:r>
              <a:rPr lang="en-US" b="1" i="1" baseline="30000">
                <a:solidFill>
                  <a:schemeClr val="bg1"/>
                </a:solidFill>
              </a:rPr>
              <a:t>*</a:t>
            </a:r>
            <a:r>
              <a:rPr lang="en-US">
                <a:solidFill>
                  <a:schemeClr val="bg1"/>
                </a:solidFill>
              </a:rPr>
              <a:t> = 2</a:t>
            </a:r>
            <a:r>
              <a:rPr lang="en-US" baseline="30000">
                <a:solidFill>
                  <a:schemeClr val="bg1"/>
                </a:solidFill>
              </a:rPr>
              <a:t>M x M</a:t>
            </a:r>
          </a:p>
        </p:txBody>
      </p:sp>
      <p:sp>
        <p:nvSpPr>
          <p:cNvPr id="19" name="TextBox 18">
            <a:extLst>
              <a:ext uri="{FF2B5EF4-FFF2-40B4-BE49-F238E27FC236}">
                <a16:creationId xmlns:a16="http://schemas.microsoft.com/office/drawing/2014/main" id="{256ED858-20B2-494F-AFE0-2F69FE43187B}"/>
              </a:ext>
            </a:extLst>
          </p:cNvPr>
          <p:cNvSpPr txBox="1"/>
          <p:nvPr/>
        </p:nvSpPr>
        <p:spPr>
          <a:xfrm>
            <a:off x="4858440" y="5076062"/>
            <a:ext cx="2559788" cy="369332"/>
          </a:xfrm>
          <a:prstGeom prst="rect">
            <a:avLst/>
          </a:prstGeom>
          <a:noFill/>
        </p:spPr>
        <p:txBody>
          <a:bodyPr wrap="square" rtlCol="0">
            <a:spAutoFit/>
          </a:bodyPr>
          <a:lstStyle/>
          <a:p>
            <a:r>
              <a:rPr lang="en-US">
                <a:solidFill>
                  <a:srgbClr val="FF0000"/>
                </a:solidFill>
              </a:rPr>
              <a:t>Probability of occurrence</a:t>
            </a:r>
          </a:p>
        </p:txBody>
      </p:sp>
      <p:sp>
        <p:nvSpPr>
          <p:cNvPr id="20" name="TextBox 19">
            <a:extLst>
              <a:ext uri="{FF2B5EF4-FFF2-40B4-BE49-F238E27FC236}">
                <a16:creationId xmlns:a16="http://schemas.microsoft.com/office/drawing/2014/main" id="{11EB1964-59A1-4F28-8D8B-D5A4D5050C14}"/>
              </a:ext>
            </a:extLst>
          </p:cNvPr>
          <p:cNvSpPr txBox="1"/>
          <p:nvPr/>
        </p:nvSpPr>
        <p:spPr>
          <a:xfrm>
            <a:off x="5598069" y="5733177"/>
            <a:ext cx="2559788" cy="369332"/>
          </a:xfrm>
          <a:prstGeom prst="rect">
            <a:avLst/>
          </a:prstGeom>
          <a:noFill/>
        </p:spPr>
        <p:txBody>
          <a:bodyPr wrap="square" rtlCol="0">
            <a:spAutoFit/>
          </a:bodyPr>
          <a:lstStyle/>
          <a:p>
            <a:r>
              <a:rPr lang="en-US">
                <a:solidFill>
                  <a:srgbClr val="FF0000"/>
                </a:solidFill>
              </a:rPr>
              <a:t>Information entropy</a:t>
            </a:r>
          </a:p>
        </p:txBody>
      </p:sp>
    </p:spTree>
    <p:extLst>
      <p:ext uri="{BB962C8B-B14F-4D97-AF65-F5344CB8AC3E}">
        <p14:creationId xmlns:p14="http://schemas.microsoft.com/office/powerpoint/2010/main" val="726611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6AD059-CED7-4442-9556-9B1A34EB42E5}"/>
              </a:ext>
            </a:extLst>
          </p:cNvPr>
          <p:cNvSpPr>
            <a:spLocks noGrp="1"/>
          </p:cNvSpPr>
          <p:nvPr>
            <p:ph type="title"/>
          </p:nvPr>
        </p:nvSpPr>
        <p:spPr>
          <a:xfrm>
            <a:off x="302003" y="141697"/>
            <a:ext cx="5452562" cy="756006"/>
          </a:xfrm>
        </p:spPr>
        <p:txBody>
          <a:bodyPr/>
          <a:lstStyle/>
          <a:p>
            <a:r>
              <a:rPr lang="en-US" sz="3200"/>
              <a:t>DATA</a:t>
            </a:r>
          </a:p>
        </p:txBody>
      </p:sp>
      <p:sp>
        <p:nvSpPr>
          <p:cNvPr id="9" name="TextBox 8">
            <a:extLst>
              <a:ext uri="{FF2B5EF4-FFF2-40B4-BE49-F238E27FC236}">
                <a16:creationId xmlns:a16="http://schemas.microsoft.com/office/drawing/2014/main" id="{648239B4-DE11-41E7-B9B5-435EBA5A07F7}"/>
              </a:ext>
            </a:extLst>
          </p:cNvPr>
          <p:cNvSpPr txBox="1"/>
          <p:nvPr/>
        </p:nvSpPr>
        <p:spPr>
          <a:xfrm>
            <a:off x="302003" y="998182"/>
            <a:ext cx="3531766" cy="3693319"/>
          </a:xfrm>
          <a:prstGeom prst="rect">
            <a:avLst/>
          </a:prstGeom>
          <a:noFill/>
        </p:spPr>
        <p:txBody>
          <a:bodyPr wrap="square" rtlCol="0">
            <a:spAutoFit/>
          </a:bodyPr>
          <a:lstStyle/>
          <a:p>
            <a:pPr marL="285750" indent="-285750">
              <a:buFont typeface="Wingdings" panose="05000000000000000000" pitchFamily="2" charset="2"/>
              <a:buChar char="Ø"/>
            </a:pPr>
            <a:r>
              <a:rPr lang="en-US">
                <a:solidFill>
                  <a:schemeClr val="bg1"/>
                </a:solidFill>
                <a:latin typeface="Times New Roman" panose="02020603050405020304" pitchFamily="18" charset="0"/>
                <a:cs typeface="Times New Roman" panose="02020603050405020304" pitchFamily="18" charset="0"/>
              </a:rPr>
              <a:t> Simple Ocean Data Assimilation (SODA) version 3.4.2</a:t>
            </a:r>
          </a:p>
          <a:p>
            <a:endParaRPr lang="en-US">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solidFill>
                  <a:schemeClr val="bg1"/>
                </a:solidFill>
                <a:latin typeface="Times New Roman" panose="02020603050405020304" pitchFamily="18" charset="0"/>
                <a:cs typeface="Times New Roman" panose="02020603050405020304" pitchFamily="18" charset="0"/>
              </a:rPr>
              <a:t> ERA-Interim </a:t>
            </a:r>
          </a:p>
          <a:p>
            <a:endParaRPr lang="en-US">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solidFill>
                  <a:schemeClr val="bg1"/>
                </a:solidFill>
                <a:latin typeface="Times New Roman" panose="02020603050405020304" pitchFamily="18" charset="0"/>
                <a:cs typeface="Times New Roman" panose="02020603050405020304" pitchFamily="18" charset="0"/>
              </a:rPr>
              <a:t>15 CMIP5 models</a:t>
            </a:r>
          </a:p>
          <a:p>
            <a:pPr marL="285750" indent="-285750">
              <a:buFont typeface="Wingdings" panose="05000000000000000000" pitchFamily="2" charset="2"/>
              <a:buChar char="Ø"/>
            </a:pPr>
            <a:endParaRPr lang="en-US">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a:solidFill>
                <a:schemeClr val="bg1"/>
              </a:solidFill>
              <a:latin typeface="Times New Roman" panose="02020603050405020304" pitchFamily="18" charset="0"/>
              <a:cs typeface="Times New Roman" panose="02020603050405020304" pitchFamily="18" charset="0"/>
            </a:endParaRPr>
          </a:p>
          <a:p>
            <a:pPr algn="just"/>
            <a:r>
              <a:rPr lang="en-US">
                <a:solidFill>
                  <a:schemeClr val="bg1"/>
                </a:solidFill>
                <a:latin typeface="Times New Roman" panose="02020603050405020304" pitchFamily="18" charset="0"/>
                <a:cs typeface="Times New Roman" panose="02020603050405020304" pitchFamily="18" charset="0"/>
              </a:rPr>
              <a:t>We focus on Extended boreal fall season </a:t>
            </a:r>
            <a:r>
              <a:rPr lang="en-US" sz="1800" b="0" i="0" u="none" strike="noStrike" baseline="0">
                <a:solidFill>
                  <a:schemeClr val="bg1"/>
                </a:solidFill>
                <a:latin typeface="Times New Roman" panose="02020603050405020304" pitchFamily="18" charset="0"/>
                <a:cs typeface="Times New Roman" panose="02020603050405020304" pitchFamily="18" charset="0"/>
              </a:rPr>
              <a:t>in 1967–2005 for models and 1980–2018 for reanalysis.</a:t>
            </a:r>
            <a:endParaRPr lang="en-US">
              <a:solidFill>
                <a:schemeClr val="bg1"/>
              </a:solidFill>
              <a:latin typeface="Times New Roman" panose="02020603050405020304" pitchFamily="18" charset="0"/>
              <a:cs typeface="Times New Roman" panose="02020603050405020304" pitchFamily="18" charset="0"/>
            </a:endParaRPr>
          </a:p>
          <a:p>
            <a:endParaRPr lang="en-US">
              <a:solidFill>
                <a:schemeClr val="bg1"/>
              </a:solidFill>
              <a:latin typeface="Times New Roman" panose="02020603050405020304" pitchFamily="18" charset="0"/>
              <a:cs typeface="Times New Roman" panose="02020603050405020304" pitchFamily="18" charset="0"/>
            </a:endParaRPr>
          </a:p>
          <a:p>
            <a:endParaRPr lang="en-US">
              <a:solidFill>
                <a:schemeClr val="bg1"/>
              </a:solidFill>
              <a:latin typeface="Times New Roman" panose="02020603050405020304" pitchFamily="18" charset="0"/>
              <a:cs typeface="Times New Roman" panose="02020603050405020304" pitchFamily="18" charset="0"/>
            </a:endParaRPr>
          </a:p>
        </p:txBody>
      </p:sp>
      <p:pic>
        <p:nvPicPr>
          <p:cNvPr id="2050" name="Picture 2" descr="Image preview">
            <a:extLst>
              <a:ext uri="{FF2B5EF4-FFF2-40B4-BE49-F238E27FC236}">
                <a16:creationId xmlns:a16="http://schemas.microsoft.com/office/drawing/2014/main" id="{8F6CB313-5263-496D-A3F6-E38CC6A03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899" y="1157573"/>
            <a:ext cx="4738098" cy="5229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346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4F45469F-61DC-4CA9-A0BD-3EA86BDBC6FC}"/>
              </a:ext>
            </a:extLst>
          </p:cNvPr>
          <p:cNvPicPr>
            <a:picLocks noChangeAspect="1"/>
          </p:cNvPicPr>
          <p:nvPr/>
        </p:nvPicPr>
        <p:blipFill>
          <a:blip r:embed="rId2"/>
          <a:stretch>
            <a:fillRect/>
          </a:stretch>
        </p:blipFill>
        <p:spPr>
          <a:xfrm>
            <a:off x="1166273" y="460430"/>
            <a:ext cx="5209359" cy="5937139"/>
          </a:xfrm>
          <a:prstGeom prst="rect">
            <a:avLst/>
          </a:prstGeom>
        </p:spPr>
      </p:pic>
      <p:sp>
        <p:nvSpPr>
          <p:cNvPr id="11" name="Title 5">
            <a:extLst>
              <a:ext uri="{FF2B5EF4-FFF2-40B4-BE49-F238E27FC236}">
                <a16:creationId xmlns:a16="http://schemas.microsoft.com/office/drawing/2014/main" id="{00DAD5BA-F548-4DAA-9865-C298B10CCDA2}"/>
              </a:ext>
            </a:extLst>
          </p:cNvPr>
          <p:cNvSpPr>
            <a:spLocks noGrp="1"/>
          </p:cNvSpPr>
          <p:nvPr>
            <p:ph type="title"/>
          </p:nvPr>
        </p:nvSpPr>
        <p:spPr>
          <a:xfrm>
            <a:off x="-1" y="-152882"/>
            <a:ext cx="7088697" cy="680424"/>
          </a:xfrm>
        </p:spPr>
        <p:txBody>
          <a:bodyPr/>
          <a:lstStyle/>
          <a:p>
            <a:r>
              <a:rPr lang="en-US" sz="2400" b="1">
                <a:latin typeface="TimesNewRomanPSMT"/>
              </a:rPr>
              <a:t>Spring (MAM) </a:t>
            </a:r>
            <a:r>
              <a:rPr lang="en-US" sz="2400" b="1" i="0" u="none" strike="noStrike" baseline="0">
                <a:latin typeface="TimesNewRomanPSMT"/>
              </a:rPr>
              <a:t>entropy fields (M = 3)</a:t>
            </a:r>
            <a:endParaRPr lang="en-US" sz="2400" b="1">
              <a:latin typeface="TimesNewRomanPSMT"/>
            </a:endParaRPr>
          </a:p>
        </p:txBody>
      </p:sp>
    </p:spTree>
    <p:extLst>
      <p:ext uri="{BB962C8B-B14F-4D97-AF65-F5344CB8AC3E}">
        <p14:creationId xmlns:p14="http://schemas.microsoft.com/office/powerpoint/2010/main" val="1804289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1FB06A6-D44E-4CC1-9556-DF27118EE6D3}"/>
              </a:ext>
            </a:extLst>
          </p:cNvPr>
          <p:cNvPicPr>
            <a:picLocks noChangeAspect="1"/>
          </p:cNvPicPr>
          <p:nvPr/>
        </p:nvPicPr>
        <p:blipFill>
          <a:blip r:embed="rId2"/>
          <a:stretch>
            <a:fillRect/>
          </a:stretch>
        </p:blipFill>
        <p:spPr>
          <a:xfrm>
            <a:off x="107614" y="527541"/>
            <a:ext cx="4195937" cy="5926375"/>
          </a:xfrm>
          <a:prstGeom prst="rect">
            <a:avLst/>
          </a:prstGeom>
        </p:spPr>
      </p:pic>
      <p:pic>
        <p:nvPicPr>
          <p:cNvPr id="4" name="Picture 3" descr="Diagram&#10;&#10;Description automatically generated">
            <a:extLst>
              <a:ext uri="{FF2B5EF4-FFF2-40B4-BE49-F238E27FC236}">
                <a16:creationId xmlns:a16="http://schemas.microsoft.com/office/drawing/2014/main" id="{F5B73D3E-8F55-4D16-B07B-A9FCDA87AD9A}"/>
              </a:ext>
            </a:extLst>
          </p:cNvPr>
          <p:cNvPicPr>
            <a:picLocks noChangeAspect="1"/>
          </p:cNvPicPr>
          <p:nvPr/>
        </p:nvPicPr>
        <p:blipFill>
          <a:blip r:embed="rId3"/>
          <a:stretch>
            <a:fillRect/>
          </a:stretch>
        </p:blipFill>
        <p:spPr>
          <a:xfrm>
            <a:off x="4443001" y="436228"/>
            <a:ext cx="4499663" cy="6017688"/>
          </a:xfrm>
          <a:prstGeom prst="rect">
            <a:avLst/>
          </a:prstGeom>
        </p:spPr>
      </p:pic>
      <p:sp>
        <p:nvSpPr>
          <p:cNvPr id="5" name="Title 5">
            <a:extLst>
              <a:ext uri="{FF2B5EF4-FFF2-40B4-BE49-F238E27FC236}">
                <a16:creationId xmlns:a16="http://schemas.microsoft.com/office/drawing/2014/main" id="{947FD11D-C7B4-41AE-A112-7625735CE99B}"/>
              </a:ext>
            </a:extLst>
          </p:cNvPr>
          <p:cNvSpPr>
            <a:spLocks noGrp="1"/>
          </p:cNvSpPr>
          <p:nvPr>
            <p:ph type="title"/>
          </p:nvPr>
        </p:nvSpPr>
        <p:spPr>
          <a:xfrm>
            <a:off x="-1" y="-152882"/>
            <a:ext cx="7088697" cy="680424"/>
          </a:xfrm>
        </p:spPr>
        <p:txBody>
          <a:bodyPr/>
          <a:lstStyle/>
          <a:p>
            <a:r>
              <a:rPr lang="en-US" sz="2400" b="1">
                <a:latin typeface="TimesNewRomanPSMT"/>
              </a:rPr>
              <a:t>FALL (ASON) </a:t>
            </a:r>
            <a:r>
              <a:rPr lang="en-US" sz="2400" b="1" i="0" u="none" strike="noStrike" baseline="0">
                <a:latin typeface="TimesNewRomanPSMT"/>
              </a:rPr>
              <a:t>entropy fields (M = 3)</a:t>
            </a:r>
            <a:endParaRPr lang="en-US" sz="2400" b="1">
              <a:latin typeface="TimesNewRomanPSMT"/>
            </a:endParaRPr>
          </a:p>
        </p:txBody>
      </p:sp>
      <p:sp>
        <p:nvSpPr>
          <p:cNvPr id="6" name="TextBox 5">
            <a:extLst>
              <a:ext uri="{FF2B5EF4-FFF2-40B4-BE49-F238E27FC236}">
                <a16:creationId xmlns:a16="http://schemas.microsoft.com/office/drawing/2014/main" id="{0DECA642-521C-4C59-8DC5-21CAB8BDA57A}"/>
              </a:ext>
            </a:extLst>
          </p:cNvPr>
          <p:cNvSpPr txBox="1"/>
          <p:nvPr/>
        </p:nvSpPr>
        <p:spPr>
          <a:xfrm>
            <a:off x="1192265" y="373651"/>
            <a:ext cx="2171720" cy="307777"/>
          </a:xfrm>
          <a:prstGeom prst="rect">
            <a:avLst/>
          </a:prstGeom>
          <a:noFill/>
        </p:spPr>
        <p:txBody>
          <a:bodyPr wrap="square" rtlCol="0">
            <a:spAutoFit/>
          </a:bodyPr>
          <a:lstStyle/>
          <a:p>
            <a:r>
              <a:rPr lang="en-US" sz="1400">
                <a:solidFill>
                  <a:schemeClr val="bg1"/>
                </a:solidFill>
              </a:rPr>
              <a:t>Historical (1967 – 2005)</a:t>
            </a:r>
          </a:p>
        </p:txBody>
      </p:sp>
    </p:spTree>
    <p:extLst>
      <p:ext uri="{BB962C8B-B14F-4D97-AF65-F5344CB8AC3E}">
        <p14:creationId xmlns:p14="http://schemas.microsoft.com/office/powerpoint/2010/main" val="3245342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4DC582AE-8D4E-44C6-ABDB-BCEFECF7B81C}"/>
              </a:ext>
            </a:extLst>
          </p:cNvPr>
          <p:cNvPicPr>
            <a:picLocks noChangeAspect="1"/>
          </p:cNvPicPr>
          <p:nvPr/>
        </p:nvPicPr>
        <p:blipFill>
          <a:blip r:embed="rId2"/>
          <a:stretch>
            <a:fillRect/>
          </a:stretch>
        </p:blipFill>
        <p:spPr>
          <a:xfrm>
            <a:off x="4667846" y="377505"/>
            <a:ext cx="4476154" cy="5500753"/>
          </a:xfrm>
          <a:prstGeom prst="rect">
            <a:avLst/>
          </a:prstGeom>
        </p:spPr>
      </p:pic>
      <p:sp>
        <p:nvSpPr>
          <p:cNvPr id="14" name="Title 5">
            <a:extLst>
              <a:ext uri="{FF2B5EF4-FFF2-40B4-BE49-F238E27FC236}">
                <a16:creationId xmlns:a16="http://schemas.microsoft.com/office/drawing/2014/main" id="{5D7E559C-4674-47F0-A46C-1A002F9A65F8}"/>
              </a:ext>
            </a:extLst>
          </p:cNvPr>
          <p:cNvSpPr>
            <a:spLocks noGrp="1"/>
          </p:cNvSpPr>
          <p:nvPr>
            <p:ph type="title"/>
          </p:nvPr>
        </p:nvSpPr>
        <p:spPr>
          <a:xfrm>
            <a:off x="-2" y="-152882"/>
            <a:ext cx="7776595" cy="680424"/>
          </a:xfrm>
        </p:spPr>
        <p:txBody>
          <a:bodyPr/>
          <a:lstStyle/>
          <a:p>
            <a:r>
              <a:rPr lang="en-US" sz="2400" b="1">
                <a:latin typeface="TimesNewRomanPSMT"/>
              </a:rPr>
              <a:t>Tropical INDO-pacific OCEANIC BRIDGE</a:t>
            </a:r>
          </a:p>
        </p:txBody>
      </p:sp>
      <p:sp>
        <p:nvSpPr>
          <p:cNvPr id="16" name="TextBox 15">
            <a:extLst>
              <a:ext uri="{FF2B5EF4-FFF2-40B4-BE49-F238E27FC236}">
                <a16:creationId xmlns:a16="http://schemas.microsoft.com/office/drawing/2014/main" id="{D9C46456-B989-4BA8-9C94-2B796B4CED89}"/>
              </a:ext>
            </a:extLst>
          </p:cNvPr>
          <p:cNvSpPr txBox="1"/>
          <p:nvPr/>
        </p:nvSpPr>
        <p:spPr>
          <a:xfrm>
            <a:off x="184063" y="5916782"/>
            <a:ext cx="4387937" cy="430887"/>
          </a:xfrm>
          <a:prstGeom prst="rect">
            <a:avLst/>
          </a:prstGeom>
          <a:noFill/>
          <a:ln w="19050">
            <a:solidFill>
              <a:schemeClr val="bg1"/>
            </a:solidFill>
          </a:ln>
        </p:spPr>
        <p:txBody>
          <a:bodyPr wrap="square">
            <a:spAutoFit/>
          </a:bodyPr>
          <a:lstStyle/>
          <a:p>
            <a:pPr algn="just"/>
            <a:r>
              <a:rPr lang="en-US" sz="1100" b="0" i="0" u="none" strike="noStrike" baseline="0">
                <a:solidFill>
                  <a:schemeClr val="bg1"/>
                </a:solidFill>
                <a:latin typeface="TimesNewRomanPSMT"/>
              </a:rPr>
              <a:t>Regression maps of the tropical Indo-Pacific sea </a:t>
            </a:r>
            <a:r>
              <a:rPr lang="en-US" sz="1100">
                <a:solidFill>
                  <a:schemeClr val="bg1"/>
                </a:solidFill>
                <a:latin typeface="TimesNewRomanPSMT"/>
              </a:rPr>
              <a:t>s</a:t>
            </a:r>
            <a:r>
              <a:rPr lang="en-US" sz="1100" b="0" i="0" u="none" strike="noStrike" baseline="0">
                <a:solidFill>
                  <a:schemeClr val="bg1"/>
                </a:solidFill>
                <a:latin typeface="TimesNewRomanPSMT"/>
              </a:rPr>
              <a:t>urface temperatures onto the IOD.</a:t>
            </a:r>
            <a:endParaRPr lang="en-US" sz="1100">
              <a:solidFill>
                <a:schemeClr val="bg1"/>
              </a:solidFill>
            </a:endParaRPr>
          </a:p>
        </p:txBody>
      </p:sp>
      <p:pic>
        <p:nvPicPr>
          <p:cNvPr id="5" name="Picture 4" descr="Graphical user interface, diagram, application&#10;&#10;Description automatically generated">
            <a:extLst>
              <a:ext uri="{FF2B5EF4-FFF2-40B4-BE49-F238E27FC236}">
                <a16:creationId xmlns:a16="http://schemas.microsoft.com/office/drawing/2014/main" id="{29E7D5AD-B241-47A9-B01A-5EFC6919A469}"/>
              </a:ext>
            </a:extLst>
          </p:cNvPr>
          <p:cNvPicPr>
            <a:picLocks noChangeAspect="1"/>
          </p:cNvPicPr>
          <p:nvPr/>
        </p:nvPicPr>
        <p:blipFill>
          <a:blip r:embed="rId3"/>
          <a:stretch>
            <a:fillRect/>
          </a:stretch>
        </p:blipFill>
        <p:spPr>
          <a:xfrm>
            <a:off x="-1" y="447286"/>
            <a:ext cx="4541159" cy="5313693"/>
          </a:xfrm>
          <a:prstGeom prst="rect">
            <a:avLst/>
          </a:prstGeom>
        </p:spPr>
      </p:pic>
      <p:sp>
        <p:nvSpPr>
          <p:cNvPr id="9" name="TextBox 8">
            <a:extLst>
              <a:ext uri="{FF2B5EF4-FFF2-40B4-BE49-F238E27FC236}">
                <a16:creationId xmlns:a16="http://schemas.microsoft.com/office/drawing/2014/main" id="{72F064EF-FCBE-4B55-8610-EC16C3FBC9A8}"/>
              </a:ext>
            </a:extLst>
          </p:cNvPr>
          <p:cNvSpPr txBox="1"/>
          <p:nvPr/>
        </p:nvSpPr>
        <p:spPr>
          <a:xfrm>
            <a:off x="4756063" y="5916783"/>
            <a:ext cx="4387937" cy="430887"/>
          </a:xfrm>
          <a:prstGeom prst="rect">
            <a:avLst/>
          </a:prstGeom>
          <a:noFill/>
          <a:ln w="19050">
            <a:solidFill>
              <a:schemeClr val="bg1"/>
            </a:solidFill>
          </a:ln>
        </p:spPr>
        <p:txBody>
          <a:bodyPr wrap="square">
            <a:spAutoFit/>
          </a:bodyPr>
          <a:lstStyle/>
          <a:p>
            <a:pPr algn="just"/>
            <a:r>
              <a:rPr lang="en-US" sz="1100" b="0" i="0" u="none" strike="noStrike" baseline="0">
                <a:solidFill>
                  <a:schemeClr val="bg1"/>
                </a:solidFill>
                <a:latin typeface="TimesNewRomanPSMT"/>
              </a:rPr>
              <a:t>Regression maps of the tropical Indo-Pacific sea subsurface temperatures averaged between 5°N-5°S onto the IOD.</a:t>
            </a:r>
            <a:endParaRPr lang="en-US" sz="1100">
              <a:solidFill>
                <a:schemeClr val="bg1"/>
              </a:solidFill>
            </a:endParaRPr>
          </a:p>
        </p:txBody>
      </p:sp>
    </p:spTree>
    <p:extLst>
      <p:ext uri="{BB962C8B-B14F-4D97-AF65-F5344CB8AC3E}">
        <p14:creationId xmlns:p14="http://schemas.microsoft.com/office/powerpoint/2010/main" val="1100938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4FD221-6665-4E0A-BFC6-34A547DD3874}"/>
              </a:ext>
            </a:extLst>
          </p:cNvPr>
          <p:cNvSpPr>
            <a:spLocks noGrp="1"/>
          </p:cNvSpPr>
          <p:nvPr>
            <p:ph type="title"/>
          </p:nvPr>
        </p:nvSpPr>
        <p:spPr>
          <a:xfrm>
            <a:off x="1" y="-50334"/>
            <a:ext cx="6138333" cy="991352"/>
          </a:xfrm>
        </p:spPr>
        <p:txBody>
          <a:bodyPr/>
          <a:lstStyle/>
          <a:p>
            <a:r>
              <a:rPr lang="en-US" sz="3200" b="1">
                <a:latin typeface="TimesNewRomanPSMT"/>
              </a:rPr>
              <a:t>SUMMARY</a:t>
            </a:r>
          </a:p>
        </p:txBody>
      </p:sp>
      <p:sp>
        <p:nvSpPr>
          <p:cNvPr id="11" name="TextBox 10">
            <a:extLst>
              <a:ext uri="{FF2B5EF4-FFF2-40B4-BE49-F238E27FC236}">
                <a16:creationId xmlns:a16="http://schemas.microsoft.com/office/drawing/2014/main" id="{333D953B-010A-4B05-BBFF-2812499A0ED9}"/>
              </a:ext>
            </a:extLst>
          </p:cNvPr>
          <p:cNvSpPr txBox="1"/>
          <p:nvPr/>
        </p:nvSpPr>
        <p:spPr>
          <a:xfrm>
            <a:off x="423644" y="1165527"/>
            <a:ext cx="8091182" cy="4770537"/>
          </a:xfrm>
          <a:prstGeom prst="rect">
            <a:avLst/>
          </a:prstGeom>
          <a:noFill/>
        </p:spPr>
        <p:txBody>
          <a:bodyPr wrap="square">
            <a:spAutoFit/>
          </a:bodyPr>
          <a:lstStyle/>
          <a:p>
            <a:pPr marL="285750" indent="-285750" algn="l">
              <a:buFont typeface="Wingdings" panose="05000000000000000000" pitchFamily="2" charset="2"/>
              <a:buChar char="Ø"/>
            </a:pPr>
            <a:r>
              <a:rPr lang="en-US" sz="1600" b="0" i="0" u="none" strike="noStrike" baseline="0">
                <a:solidFill>
                  <a:schemeClr val="bg1"/>
                </a:solidFill>
                <a:latin typeface="TimesNewRomanPSMT"/>
              </a:rPr>
              <a:t>Our analysis highlights the limitations that coupled climate models still face in addressing predictability and its potential changes.</a:t>
            </a:r>
          </a:p>
          <a:p>
            <a:pPr marL="285750" indent="-285750" algn="l">
              <a:buFont typeface="Wingdings" panose="05000000000000000000" pitchFamily="2" charset="2"/>
              <a:buChar char="Ø"/>
            </a:pPr>
            <a:endParaRPr lang="en-US" sz="1600">
              <a:solidFill>
                <a:schemeClr val="bg1"/>
              </a:solidFill>
              <a:latin typeface="TimesNewRomanPSMT"/>
            </a:endParaRPr>
          </a:p>
          <a:p>
            <a:pPr marL="285750" indent="-285750" algn="l">
              <a:buFont typeface="Wingdings" panose="05000000000000000000" pitchFamily="2" charset="2"/>
              <a:buChar char="Ø"/>
            </a:pPr>
            <a:r>
              <a:rPr lang="en-US" sz="1600" b="0" i="0" u="none" strike="noStrike" baseline="0">
                <a:solidFill>
                  <a:schemeClr val="bg1"/>
                </a:solidFill>
                <a:latin typeface="TimesNewRomanPSMT"/>
              </a:rPr>
              <a:t>In the historical period, very few models capture both pattern and intensity of the entropy signal of the reanalysis.</a:t>
            </a:r>
          </a:p>
          <a:p>
            <a:pPr marL="285750" indent="-285750" algn="l">
              <a:buFont typeface="Wingdings" panose="05000000000000000000" pitchFamily="2" charset="2"/>
              <a:buChar char="Ø"/>
            </a:pPr>
            <a:endParaRPr lang="en-US" sz="1600">
              <a:solidFill>
                <a:schemeClr val="bg1"/>
              </a:solidFill>
              <a:latin typeface="TimesNewRomanPSMT"/>
            </a:endParaRPr>
          </a:p>
          <a:p>
            <a:pPr marL="285750" indent="-285750" algn="l">
              <a:buFont typeface="Wingdings" panose="05000000000000000000" pitchFamily="2" charset="2"/>
              <a:buChar char="Ø"/>
            </a:pPr>
            <a:r>
              <a:rPr lang="en-US" sz="1600" b="0" i="0" u="none" strike="noStrike" baseline="0">
                <a:solidFill>
                  <a:schemeClr val="bg1"/>
                </a:solidFill>
                <a:latin typeface="TimesNewRomanPSMT"/>
              </a:rPr>
              <a:t>Overall, many models struggle at the equator, in both basins, and display unrealistic regular dynamics in the IO, especially south of the equator and/or in the Arabian Sea.</a:t>
            </a:r>
          </a:p>
          <a:p>
            <a:pPr marL="285750" indent="-285750" algn="l">
              <a:buFont typeface="Wingdings" panose="05000000000000000000" pitchFamily="2" charset="2"/>
              <a:buChar char="Ø"/>
            </a:pPr>
            <a:endParaRPr lang="en-US" sz="1600">
              <a:solidFill>
                <a:schemeClr val="bg1"/>
              </a:solidFill>
              <a:latin typeface="TimesNewRomanPSMT"/>
            </a:endParaRPr>
          </a:p>
          <a:p>
            <a:pPr marL="285750" indent="-285750" algn="l">
              <a:buFont typeface="Wingdings" panose="05000000000000000000" pitchFamily="2" charset="2"/>
              <a:buChar char="Ø"/>
            </a:pPr>
            <a:r>
              <a:rPr lang="en-US" sz="1600">
                <a:solidFill>
                  <a:schemeClr val="bg1"/>
                </a:solidFill>
                <a:latin typeface="TimesNewRomanPSMT"/>
              </a:rPr>
              <a:t>B</a:t>
            </a:r>
            <a:r>
              <a:rPr lang="en-US" sz="1600" b="0" i="0" u="none" strike="noStrike" baseline="0">
                <a:solidFill>
                  <a:schemeClr val="bg1"/>
                </a:solidFill>
                <a:latin typeface="TimesNewRomanPSMT"/>
              </a:rPr>
              <a:t>iased representation of coupled equatorial dynamics and of the atmospheric and subsurface oceanic bridge between the Pacific and Indian Oceans via the ITF contribute to the poor representation of the Indo-Pacific entropy in fall</a:t>
            </a:r>
          </a:p>
          <a:p>
            <a:pPr marL="285750" indent="-285750" algn="l">
              <a:buFont typeface="Wingdings" panose="05000000000000000000" pitchFamily="2" charset="2"/>
              <a:buChar char="Ø"/>
            </a:pPr>
            <a:endParaRPr lang="en-US" sz="1600">
              <a:solidFill>
                <a:schemeClr val="bg1"/>
              </a:solidFill>
              <a:latin typeface="TimesNewRomanPSMT"/>
            </a:endParaRPr>
          </a:p>
          <a:p>
            <a:pPr marL="285750" indent="-285750" algn="l">
              <a:buFont typeface="Wingdings" panose="05000000000000000000" pitchFamily="2" charset="2"/>
              <a:buChar char="Ø"/>
            </a:pPr>
            <a:r>
              <a:rPr lang="en-US" sz="1600" b="0" i="0" u="none" strike="noStrike" baseline="0">
                <a:solidFill>
                  <a:schemeClr val="bg1"/>
                </a:solidFill>
                <a:latin typeface="TimesNewRomanPSMT"/>
              </a:rPr>
              <a:t>No robust signal is found in the models, in both basins, as to how predictability will evolve in the future.</a:t>
            </a:r>
          </a:p>
          <a:p>
            <a:pPr marL="285750" indent="-285750" algn="l">
              <a:buFont typeface="Wingdings" panose="05000000000000000000" pitchFamily="2" charset="2"/>
              <a:buChar char="Ø"/>
            </a:pPr>
            <a:endParaRPr lang="en-US" sz="1600">
              <a:solidFill>
                <a:schemeClr val="bg1"/>
              </a:solidFill>
              <a:latin typeface="TimesNewRomanPSMT"/>
            </a:endParaRPr>
          </a:p>
          <a:p>
            <a:pPr marL="285750" indent="-285750" algn="l">
              <a:buFont typeface="Wingdings" panose="05000000000000000000" pitchFamily="2" charset="2"/>
              <a:buChar char="Ø"/>
            </a:pPr>
            <a:r>
              <a:rPr lang="en-US" sz="1600" b="0" i="0" u="none" strike="noStrike" baseline="0">
                <a:solidFill>
                  <a:schemeClr val="bg1"/>
                </a:solidFill>
                <a:latin typeface="TimesNewRomanPSMT"/>
              </a:rPr>
              <a:t>Our results exemplify how information entropy may contribute a new powerful tool to investigate the potential predictability of the climate system.</a:t>
            </a:r>
            <a:endParaRPr lang="en-US" sz="1600">
              <a:solidFill>
                <a:schemeClr val="bg1"/>
              </a:solidFill>
              <a:latin typeface="TimesNewRomanPSMT"/>
            </a:endParaRPr>
          </a:p>
          <a:p>
            <a:pPr marL="285750" indent="-285750" algn="l">
              <a:buFont typeface="Wingdings" panose="05000000000000000000" pitchFamily="2" charset="2"/>
              <a:buChar char="Ø"/>
            </a:pPr>
            <a:endParaRPr lang="en-US" sz="1600">
              <a:solidFill>
                <a:schemeClr val="bg1"/>
              </a:solidFill>
            </a:endParaRPr>
          </a:p>
        </p:txBody>
      </p:sp>
    </p:spTree>
    <p:extLst>
      <p:ext uri="{BB962C8B-B14F-4D97-AF65-F5344CB8AC3E}">
        <p14:creationId xmlns:p14="http://schemas.microsoft.com/office/powerpoint/2010/main" val="367895398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2015_editable_slide_template</Template>
  <TotalTime>0</TotalTime>
  <Application>Microsoft Office PowerPoint</Application>
  <PresentationFormat>On-screen Show (4:3)</PresentationFormat>
  <Slides>8</Slides>
  <Notes>0</Notes>
  <HiddenSlides>0</HiddenSlides>
  <ScaleCrop>false</ScaleCrop>
  <HeadingPairs>
    <vt:vector size="4" baseType="variant">
      <vt:variant>
        <vt:lpstr>Theme</vt:lpstr>
      </vt:variant>
      <vt:variant>
        <vt:i4>3</vt:i4>
      </vt:variant>
      <vt:variant>
        <vt:lpstr>Slide Titles</vt:lpstr>
      </vt:variant>
      <vt:variant>
        <vt:i4>8</vt:i4>
      </vt:variant>
    </vt:vector>
  </HeadingPairs>
  <TitlesOfParts>
    <vt:vector size="11" baseType="lpstr">
      <vt:lpstr>Custom Design</vt:lpstr>
      <vt:lpstr>Main</vt:lpstr>
      <vt:lpstr>White Main</vt:lpstr>
      <vt:lpstr>Information entropy as quantifier of potential predictability in the tropical Indo-Pacific basin</vt:lpstr>
      <vt:lpstr> </vt:lpstr>
      <vt:lpstr>predictability potential? ReCURRENCE PLOT and Information EnTROPY</vt:lpstr>
      <vt:lpstr>DATA</vt:lpstr>
      <vt:lpstr>Spring (MAM) entropy fields (M = 3)</vt:lpstr>
      <vt:lpstr>FALL (ASON) entropy fields (M = 3)</vt:lpstr>
      <vt:lpstr>Tropical INDO-pacific OCEANIC BRIDGE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2</cp:revision>
  <cp:lastPrinted>2018-02-09T15:31:10Z</cp:lastPrinted>
  <dcterms:created xsi:type="dcterms:W3CDTF">2016-03-09T16:46:53Z</dcterms:created>
  <dcterms:modified xsi:type="dcterms:W3CDTF">2021-03-12T22:06:33Z</dcterms:modified>
</cp:coreProperties>
</file>