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notesMasterIdLst>
    <p:notesMasterId r:id="rId27"/>
  </p:notesMasterIdLst>
  <p:sldIdLst>
    <p:sldId id="257" r:id="rId2"/>
    <p:sldId id="259" r:id="rId3"/>
    <p:sldId id="282" r:id="rId4"/>
    <p:sldId id="263" r:id="rId5"/>
    <p:sldId id="285" r:id="rId6"/>
    <p:sldId id="289" r:id="rId7"/>
    <p:sldId id="290" r:id="rId8"/>
    <p:sldId id="291" r:id="rId9"/>
    <p:sldId id="288" r:id="rId10"/>
    <p:sldId id="273" r:id="rId11"/>
    <p:sldId id="279" r:id="rId12"/>
    <p:sldId id="295" r:id="rId13"/>
    <p:sldId id="293" r:id="rId14"/>
    <p:sldId id="292" r:id="rId15"/>
    <p:sldId id="276" r:id="rId16"/>
    <p:sldId id="302" r:id="rId17"/>
    <p:sldId id="298" r:id="rId18"/>
    <p:sldId id="303" r:id="rId19"/>
    <p:sldId id="258" r:id="rId20"/>
    <p:sldId id="264" r:id="rId21"/>
    <p:sldId id="280" r:id="rId22"/>
    <p:sldId id="281" r:id="rId23"/>
    <p:sldId id="299" r:id="rId24"/>
    <p:sldId id="300" r:id="rId25"/>
    <p:sldId id="30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0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8" d="100"/>
          <a:sy n="118" d="100"/>
        </p:scale>
        <p:origin x="5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4" Type="http://schemas.openxmlformats.org/officeDocument/2006/relationships/image" Target="../media/image4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4"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D0BFF-1AA7-4CF2-9868-E54E5FD8BB0B}"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78184CCE-F820-46C0-BFC9-47CD75088F55}">
      <dgm:prSet phldrT="[Text]" custT="1"/>
      <dgm:spPr/>
      <dgm:t>
        <a:bodyPr/>
        <a:lstStyle/>
        <a:p>
          <a:pPr>
            <a:buFont typeface="Wingdings" pitchFamily="2" charset="2"/>
            <a:buNone/>
          </a:pPr>
          <a:r>
            <a:rPr lang="en-US" sz="1800" dirty="0" smtClean="0">
              <a:latin typeface="Tw Cen MT" panose="020B0602020104020603" pitchFamily="34" charset="0"/>
            </a:rPr>
            <a:t>Si-O-B4 favored over Si-O-Si</a:t>
          </a:r>
          <a:endParaRPr lang="en-US" sz="1800" dirty="0">
            <a:latin typeface="Tw Cen MT" panose="020B0602020104020603" pitchFamily="34" charset="0"/>
          </a:endParaRPr>
        </a:p>
      </dgm:t>
    </dgm:pt>
    <dgm:pt modelId="{05EB4E1D-498B-4C65-8B55-5E1ADD4DC9A9}" type="parTrans" cxnId="{9D50DD6C-BBDA-4334-AA66-603FBBC191B9}">
      <dgm:prSet/>
      <dgm:spPr/>
      <dgm:t>
        <a:bodyPr/>
        <a:lstStyle/>
        <a:p>
          <a:endParaRPr lang="en-US"/>
        </a:p>
      </dgm:t>
    </dgm:pt>
    <dgm:pt modelId="{500797F1-C6C4-4F62-8D89-BE100C55E7E6}" type="sibTrans" cxnId="{9D50DD6C-BBDA-4334-AA66-603FBBC191B9}">
      <dgm:prSet/>
      <dgm:spPr/>
      <dgm:t>
        <a:bodyPr/>
        <a:lstStyle/>
        <a:p>
          <a:endParaRPr lang="en-US"/>
        </a:p>
      </dgm:t>
    </dgm:pt>
    <dgm:pt modelId="{FAC80740-0292-44AA-9FDA-1DAACF72047B}">
      <dgm:prSet phldrT="[Text]" custT="1"/>
      <dgm:spPr/>
      <dgm:t>
        <a:bodyPr/>
        <a:lstStyle/>
        <a:p>
          <a:pPr>
            <a:buFont typeface="Wingdings" pitchFamily="2" charset="2"/>
            <a:buNone/>
          </a:pPr>
          <a:r>
            <a:rPr lang="en-US" sz="1800" dirty="0" smtClean="0">
              <a:latin typeface="Tw Cen MT" panose="020B0602020104020603" pitchFamily="34" charset="0"/>
            </a:rPr>
            <a:t>The intermixing of B3 and B4 i.e. B3-O-B4 connections preferred over either of B3-O-B3 or B4-O-B4 connections</a:t>
          </a:r>
          <a:endParaRPr lang="en-US" sz="1800" dirty="0"/>
        </a:p>
      </dgm:t>
    </dgm:pt>
    <dgm:pt modelId="{32C304AE-2511-4AD2-837F-14BDC42D1512}" type="parTrans" cxnId="{1FD44BAA-148E-441E-A2A4-F7F63A21D7D7}">
      <dgm:prSet/>
      <dgm:spPr/>
      <dgm:t>
        <a:bodyPr/>
        <a:lstStyle/>
        <a:p>
          <a:endParaRPr lang="en-US"/>
        </a:p>
      </dgm:t>
    </dgm:pt>
    <dgm:pt modelId="{66309368-1491-4CFC-935B-22EB4DA50AFF}" type="sibTrans" cxnId="{1FD44BAA-148E-441E-A2A4-F7F63A21D7D7}">
      <dgm:prSet/>
      <dgm:spPr/>
      <dgm:t>
        <a:bodyPr/>
        <a:lstStyle/>
        <a:p>
          <a:endParaRPr lang="en-US"/>
        </a:p>
      </dgm:t>
    </dgm:pt>
    <dgm:pt modelId="{31D9ADE9-5781-4ECA-83D6-641539006B59}">
      <dgm:prSet phldrT="[Text]" custT="1"/>
      <dgm:spPr/>
      <dgm:t>
        <a:bodyPr/>
        <a:lstStyle/>
        <a:p>
          <a:pPr>
            <a:buFont typeface="Wingdings" pitchFamily="2" charset="2"/>
            <a:buNone/>
          </a:pPr>
          <a:r>
            <a:rPr lang="en-US" sz="1800" dirty="0" smtClean="0">
              <a:solidFill>
                <a:schemeClr val="bg1"/>
              </a:solidFill>
              <a:latin typeface="Tw Cen MT" panose="020B0602020104020603" pitchFamily="34" charset="0"/>
            </a:rPr>
            <a:t>On C</a:t>
          </a:r>
          <a:r>
            <a:rPr lang="en-US" sz="1800" dirty="0" smtClean="0">
              <a:latin typeface="Tw Cen MT" panose="020B0602020104020603" pitchFamily="34" charset="0"/>
            </a:rPr>
            <a:t>ontrary to ”B[4] avoidance” rule, the present study showed abundant presence of  B4-O-B4 units</a:t>
          </a:r>
          <a:endParaRPr lang="en-US" sz="1800" dirty="0">
            <a:latin typeface="Tw Cen MT" panose="020B0602020104020603" pitchFamily="34" charset="0"/>
          </a:endParaRPr>
        </a:p>
      </dgm:t>
    </dgm:pt>
    <dgm:pt modelId="{24B84C0C-6F5A-413E-AC36-47E011367B06}" type="parTrans" cxnId="{4743CBC1-970D-4A70-8F08-933928F3BE64}">
      <dgm:prSet/>
      <dgm:spPr/>
      <dgm:t>
        <a:bodyPr/>
        <a:lstStyle/>
        <a:p>
          <a:endParaRPr lang="en-US"/>
        </a:p>
      </dgm:t>
    </dgm:pt>
    <dgm:pt modelId="{9F19C657-50EA-4264-8D35-CC1DDCCD0E84}" type="sibTrans" cxnId="{4743CBC1-970D-4A70-8F08-933928F3BE64}">
      <dgm:prSet/>
      <dgm:spPr/>
      <dgm:t>
        <a:bodyPr/>
        <a:lstStyle/>
        <a:p>
          <a:endParaRPr lang="en-US"/>
        </a:p>
      </dgm:t>
    </dgm:pt>
    <dgm:pt modelId="{3172BD63-08DC-47B2-AADC-914C8608AF33}" type="pres">
      <dgm:prSet presAssocID="{6F0D0BFF-1AA7-4CF2-9868-E54E5FD8BB0B}" presName="linear" presStyleCnt="0">
        <dgm:presLayoutVars>
          <dgm:dir/>
          <dgm:animLvl val="lvl"/>
          <dgm:resizeHandles val="exact"/>
        </dgm:presLayoutVars>
      </dgm:prSet>
      <dgm:spPr/>
      <dgm:t>
        <a:bodyPr/>
        <a:lstStyle/>
        <a:p>
          <a:endParaRPr lang="en-US"/>
        </a:p>
      </dgm:t>
    </dgm:pt>
    <dgm:pt modelId="{0B594135-156D-4BDB-9D20-BA523A38CADA}" type="pres">
      <dgm:prSet presAssocID="{78184CCE-F820-46C0-BFC9-47CD75088F55}" presName="parentLin" presStyleCnt="0"/>
      <dgm:spPr/>
    </dgm:pt>
    <dgm:pt modelId="{1088199B-0165-4F5F-9E53-712583DFBAAE}" type="pres">
      <dgm:prSet presAssocID="{78184CCE-F820-46C0-BFC9-47CD75088F55}" presName="parentLeftMargin" presStyleLbl="node1" presStyleIdx="0" presStyleCnt="3"/>
      <dgm:spPr/>
      <dgm:t>
        <a:bodyPr/>
        <a:lstStyle/>
        <a:p>
          <a:endParaRPr lang="en-US"/>
        </a:p>
      </dgm:t>
    </dgm:pt>
    <dgm:pt modelId="{842BC26B-A074-4333-ADAE-940B24642280}" type="pres">
      <dgm:prSet presAssocID="{78184CCE-F820-46C0-BFC9-47CD75088F55}" presName="parentText" presStyleLbl="node1" presStyleIdx="0" presStyleCnt="3" custScaleX="142857" custScaleY="24532" custLinFactX="-394" custLinFactNeighborX="-100000" custLinFactNeighborY="-28813">
        <dgm:presLayoutVars>
          <dgm:chMax val="0"/>
          <dgm:bulletEnabled val="1"/>
        </dgm:presLayoutVars>
      </dgm:prSet>
      <dgm:spPr/>
      <dgm:t>
        <a:bodyPr/>
        <a:lstStyle/>
        <a:p>
          <a:endParaRPr lang="en-US"/>
        </a:p>
      </dgm:t>
    </dgm:pt>
    <dgm:pt modelId="{2F615740-3FF8-4CEB-8F89-7680CE829B5E}" type="pres">
      <dgm:prSet presAssocID="{78184CCE-F820-46C0-BFC9-47CD75088F55}" presName="negativeSpace" presStyleCnt="0"/>
      <dgm:spPr/>
    </dgm:pt>
    <dgm:pt modelId="{B420ECE4-5833-498A-BBB0-06335A37048C}" type="pres">
      <dgm:prSet presAssocID="{78184CCE-F820-46C0-BFC9-47CD75088F55}" presName="childText" presStyleLbl="conFgAcc1" presStyleIdx="0" presStyleCnt="3" custScaleY="12233" custLinFactY="45821" custLinFactNeighborX="-92" custLinFactNeighborY="100000">
        <dgm:presLayoutVars>
          <dgm:bulletEnabled val="1"/>
        </dgm:presLayoutVars>
      </dgm:prSet>
      <dgm:spPr/>
    </dgm:pt>
    <dgm:pt modelId="{B6201551-5686-4F3F-BD0A-8F9D3EC0C2D3}" type="pres">
      <dgm:prSet presAssocID="{500797F1-C6C4-4F62-8D89-BE100C55E7E6}" presName="spaceBetweenRectangles" presStyleCnt="0"/>
      <dgm:spPr/>
    </dgm:pt>
    <dgm:pt modelId="{B8CE79F6-CF50-4E33-BC67-A7C766C326E8}" type="pres">
      <dgm:prSet presAssocID="{31D9ADE9-5781-4ECA-83D6-641539006B59}" presName="parentLin" presStyleCnt="0"/>
      <dgm:spPr/>
    </dgm:pt>
    <dgm:pt modelId="{5E584A25-56B8-47DC-83FD-B0EB656D1903}" type="pres">
      <dgm:prSet presAssocID="{31D9ADE9-5781-4ECA-83D6-641539006B59}" presName="parentLeftMargin" presStyleLbl="node1" presStyleIdx="0" presStyleCnt="3"/>
      <dgm:spPr/>
      <dgm:t>
        <a:bodyPr/>
        <a:lstStyle/>
        <a:p>
          <a:endParaRPr lang="en-US"/>
        </a:p>
      </dgm:t>
    </dgm:pt>
    <dgm:pt modelId="{BA015254-CF8E-4AA8-A133-CF0E651A5A06}" type="pres">
      <dgm:prSet presAssocID="{31D9ADE9-5781-4ECA-83D6-641539006B59}" presName="parentText" presStyleLbl="node1" presStyleIdx="1" presStyleCnt="3" custScaleX="142857" custScaleY="29266" custLinFactX="-394" custLinFactNeighborX="-100000" custLinFactNeighborY="-932">
        <dgm:presLayoutVars>
          <dgm:chMax val="0"/>
          <dgm:bulletEnabled val="1"/>
        </dgm:presLayoutVars>
      </dgm:prSet>
      <dgm:spPr/>
      <dgm:t>
        <a:bodyPr/>
        <a:lstStyle/>
        <a:p>
          <a:endParaRPr lang="en-US"/>
        </a:p>
      </dgm:t>
    </dgm:pt>
    <dgm:pt modelId="{02B38AFF-BEEB-4F24-AD0F-3F5D690BC271}" type="pres">
      <dgm:prSet presAssocID="{31D9ADE9-5781-4ECA-83D6-641539006B59}" presName="negativeSpace" presStyleCnt="0"/>
      <dgm:spPr/>
    </dgm:pt>
    <dgm:pt modelId="{30AC09BF-7CCB-436E-B8B4-0A6846EBE4B2}" type="pres">
      <dgm:prSet presAssocID="{31D9ADE9-5781-4ECA-83D6-641539006B59}" presName="childText" presStyleLbl="conFgAcc1" presStyleIdx="1" presStyleCnt="3" custScaleY="7664" custLinFactNeighborX="-275" custLinFactNeighborY="-89659">
        <dgm:presLayoutVars>
          <dgm:bulletEnabled val="1"/>
        </dgm:presLayoutVars>
      </dgm:prSet>
      <dgm:spPr/>
    </dgm:pt>
    <dgm:pt modelId="{678A78E3-D896-4B82-B2F0-6D3F0CA3F7EB}" type="pres">
      <dgm:prSet presAssocID="{9F19C657-50EA-4264-8D35-CC1DDCCD0E84}" presName="spaceBetweenRectangles" presStyleCnt="0"/>
      <dgm:spPr/>
    </dgm:pt>
    <dgm:pt modelId="{78F6F284-4BBA-493F-B347-3B84713ED701}" type="pres">
      <dgm:prSet presAssocID="{FAC80740-0292-44AA-9FDA-1DAACF72047B}" presName="parentLin" presStyleCnt="0"/>
      <dgm:spPr/>
    </dgm:pt>
    <dgm:pt modelId="{F3AF4D94-4187-47E9-BBC3-45CB53EEF243}" type="pres">
      <dgm:prSet presAssocID="{FAC80740-0292-44AA-9FDA-1DAACF72047B}" presName="parentLeftMargin" presStyleLbl="node1" presStyleIdx="1" presStyleCnt="3"/>
      <dgm:spPr/>
      <dgm:t>
        <a:bodyPr/>
        <a:lstStyle/>
        <a:p>
          <a:endParaRPr lang="en-US"/>
        </a:p>
      </dgm:t>
    </dgm:pt>
    <dgm:pt modelId="{F3CC8983-2EB2-4485-81C7-BF4906418D48}" type="pres">
      <dgm:prSet presAssocID="{FAC80740-0292-44AA-9FDA-1DAACF72047B}" presName="parentText" presStyleLbl="node1" presStyleIdx="2" presStyleCnt="3" custScaleX="142857" custScaleY="36305" custLinFactX="-394" custLinFactNeighborX="-100000" custLinFactNeighborY="37676">
        <dgm:presLayoutVars>
          <dgm:chMax val="0"/>
          <dgm:bulletEnabled val="1"/>
        </dgm:presLayoutVars>
      </dgm:prSet>
      <dgm:spPr/>
      <dgm:t>
        <a:bodyPr/>
        <a:lstStyle/>
        <a:p>
          <a:endParaRPr lang="en-US"/>
        </a:p>
      </dgm:t>
    </dgm:pt>
    <dgm:pt modelId="{59C56038-032E-4B6F-BB6B-B29E4B15C4CB}" type="pres">
      <dgm:prSet presAssocID="{FAC80740-0292-44AA-9FDA-1DAACF72047B}" presName="negativeSpace" presStyleCnt="0"/>
      <dgm:spPr/>
    </dgm:pt>
    <dgm:pt modelId="{A1FEA0E8-D074-4236-875E-560AB3A33BB4}" type="pres">
      <dgm:prSet presAssocID="{FAC80740-0292-44AA-9FDA-1DAACF72047B}" presName="childText" presStyleLbl="conFgAcc1" presStyleIdx="2" presStyleCnt="3" custScaleY="7176" custLinFactNeighborX="626" custLinFactNeighborY="5913">
        <dgm:presLayoutVars>
          <dgm:bulletEnabled val="1"/>
        </dgm:presLayoutVars>
      </dgm:prSet>
      <dgm:spPr/>
    </dgm:pt>
  </dgm:ptLst>
  <dgm:cxnLst>
    <dgm:cxn modelId="{4743CBC1-970D-4A70-8F08-933928F3BE64}" srcId="{6F0D0BFF-1AA7-4CF2-9868-E54E5FD8BB0B}" destId="{31D9ADE9-5781-4ECA-83D6-641539006B59}" srcOrd="1" destOrd="0" parTransId="{24B84C0C-6F5A-413E-AC36-47E011367B06}" sibTransId="{9F19C657-50EA-4264-8D35-CC1DDCCD0E84}"/>
    <dgm:cxn modelId="{8B0676AC-8E66-4ED3-9330-388D84F90B46}" type="presOf" srcId="{FAC80740-0292-44AA-9FDA-1DAACF72047B}" destId="{F3AF4D94-4187-47E9-BBC3-45CB53EEF243}" srcOrd="0" destOrd="0" presId="urn:microsoft.com/office/officeart/2005/8/layout/list1"/>
    <dgm:cxn modelId="{4E0AFC47-EA54-4C7E-AF5D-222BAAAEA49C}" type="presOf" srcId="{78184CCE-F820-46C0-BFC9-47CD75088F55}" destId="{842BC26B-A074-4333-ADAE-940B24642280}" srcOrd="1" destOrd="0" presId="urn:microsoft.com/office/officeart/2005/8/layout/list1"/>
    <dgm:cxn modelId="{6D887E25-2D58-4CAF-9683-F94ACBA584A3}" type="presOf" srcId="{FAC80740-0292-44AA-9FDA-1DAACF72047B}" destId="{F3CC8983-2EB2-4485-81C7-BF4906418D48}" srcOrd="1" destOrd="0" presId="urn:microsoft.com/office/officeart/2005/8/layout/list1"/>
    <dgm:cxn modelId="{1FD44BAA-148E-441E-A2A4-F7F63A21D7D7}" srcId="{6F0D0BFF-1AA7-4CF2-9868-E54E5FD8BB0B}" destId="{FAC80740-0292-44AA-9FDA-1DAACF72047B}" srcOrd="2" destOrd="0" parTransId="{32C304AE-2511-4AD2-837F-14BDC42D1512}" sibTransId="{66309368-1491-4CFC-935B-22EB4DA50AFF}"/>
    <dgm:cxn modelId="{9D50DD6C-BBDA-4334-AA66-603FBBC191B9}" srcId="{6F0D0BFF-1AA7-4CF2-9868-E54E5FD8BB0B}" destId="{78184CCE-F820-46C0-BFC9-47CD75088F55}" srcOrd="0" destOrd="0" parTransId="{05EB4E1D-498B-4C65-8B55-5E1ADD4DC9A9}" sibTransId="{500797F1-C6C4-4F62-8D89-BE100C55E7E6}"/>
    <dgm:cxn modelId="{6B124F12-33A9-49F2-BDCB-A93525F80440}" type="presOf" srcId="{31D9ADE9-5781-4ECA-83D6-641539006B59}" destId="{BA015254-CF8E-4AA8-A133-CF0E651A5A06}" srcOrd="1" destOrd="0" presId="urn:microsoft.com/office/officeart/2005/8/layout/list1"/>
    <dgm:cxn modelId="{E8310FD7-7C99-40E9-BE34-93E7B39F6F92}" type="presOf" srcId="{31D9ADE9-5781-4ECA-83D6-641539006B59}" destId="{5E584A25-56B8-47DC-83FD-B0EB656D1903}" srcOrd="0" destOrd="0" presId="urn:microsoft.com/office/officeart/2005/8/layout/list1"/>
    <dgm:cxn modelId="{7E1A92F2-2F2C-4177-966E-8D6439488B0F}" type="presOf" srcId="{78184CCE-F820-46C0-BFC9-47CD75088F55}" destId="{1088199B-0165-4F5F-9E53-712583DFBAAE}" srcOrd="0" destOrd="0" presId="urn:microsoft.com/office/officeart/2005/8/layout/list1"/>
    <dgm:cxn modelId="{739DEDCE-1ABA-456C-B67A-DFFCED180B3F}" type="presOf" srcId="{6F0D0BFF-1AA7-4CF2-9868-E54E5FD8BB0B}" destId="{3172BD63-08DC-47B2-AADC-914C8608AF33}" srcOrd="0" destOrd="0" presId="urn:microsoft.com/office/officeart/2005/8/layout/list1"/>
    <dgm:cxn modelId="{BD3BBD2C-C34D-48F4-BC59-867DCFF747B1}" type="presParOf" srcId="{3172BD63-08DC-47B2-AADC-914C8608AF33}" destId="{0B594135-156D-4BDB-9D20-BA523A38CADA}" srcOrd="0" destOrd="0" presId="urn:microsoft.com/office/officeart/2005/8/layout/list1"/>
    <dgm:cxn modelId="{9E77DAD0-9E73-4D7D-9151-0B9CF1278314}" type="presParOf" srcId="{0B594135-156D-4BDB-9D20-BA523A38CADA}" destId="{1088199B-0165-4F5F-9E53-712583DFBAAE}" srcOrd="0" destOrd="0" presId="urn:microsoft.com/office/officeart/2005/8/layout/list1"/>
    <dgm:cxn modelId="{900FE46F-6600-42D9-A07D-8CCDBF20ABD4}" type="presParOf" srcId="{0B594135-156D-4BDB-9D20-BA523A38CADA}" destId="{842BC26B-A074-4333-ADAE-940B24642280}" srcOrd="1" destOrd="0" presId="urn:microsoft.com/office/officeart/2005/8/layout/list1"/>
    <dgm:cxn modelId="{D371A2E1-FEFC-4202-B819-20DD511DF6AF}" type="presParOf" srcId="{3172BD63-08DC-47B2-AADC-914C8608AF33}" destId="{2F615740-3FF8-4CEB-8F89-7680CE829B5E}" srcOrd="1" destOrd="0" presId="urn:microsoft.com/office/officeart/2005/8/layout/list1"/>
    <dgm:cxn modelId="{BA56A961-1994-48B8-AA3C-8A08F3AF12F8}" type="presParOf" srcId="{3172BD63-08DC-47B2-AADC-914C8608AF33}" destId="{B420ECE4-5833-498A-BBB0-06335A37048C}" srcOrd="2" destOrd="0" presId="urn:microsoft.com/office/officeart/2005/8/layout/list1"/>
    <dgm:cxn modelId="{2767CDB8-EA72-44F9-9992-8DA885710283}" type="presParOf" srcId="{3172BD63-08DC-47B2-AADC-914C8608AF33}" destId="{B6201551-5686-4F3F-BD0A-8F9D3EC0C2D3}" srcOrd="3" destOrd="0" presId="urn:microsoft.com/office/officeart/2005/8/layout/list1"/>
    <dgm:cxn modelId="{700B4F8F-B27E-46C2-A45B-0D04B9FC5597}" type="presParOf" srcId="{3172BD63-08DC-47B2-AADC-914C8608AF33}" destId="{B8CE79F6-CF50-4E33-BC67-A7C766C326E8}" srcOrd="4" destOrd="0" presId="urn:microsoft.com/office/officeart/2005/8/layout/list1"/>
    <dgm:cxn modelId="{27DE93C7-0446-4BF5-8610-5939416076FF}" type="presParOf" srcId="{B8CE79F6-CF50-4E33-BC67-A7C766C326E8}" destId="{5E584A25-56B8-47DC-83FD-B0EB656D1903}" srcOrd="0" destOrd="0" presId="urn:microsoft.com/office/officeart/2005/8/layout/list1"/>
    <dgm:cxn modelId="{595063E2-4BFE-4A34-BD2F-AF5EBD5D58B0}" type="presParOf" srcId="{B8CE79F6-CF50-4E33-BC67-A7C766C326E8}" destId="{BA015254-CF8E-4AA8-A133-CF0E651A5A06}" srcOrd="1" destOrd="0" presId="urn:microsoft.com/office/officeart/2005/8/layout/list1"/>
    <dgm:cxn modelId="{594F4514-BEDD-45EE-A1E1-86C248D4654A}" type="presParOf" srcId="{3172BD63-08DC-47B2-AADC-914C8608AF33}" destId="{02B38AFF-BEEB-4F24-AD0F-3F5D690BC271}" srcOrd="5" destOrd="0" presId="urn:microsoft.com/office/officeart/2005/8/layout/list1"/>
    <dgm:cxn modelId="{1A9522B3-8797-449C-A392-705157081BD2}" type="presParOf" srcId="{3172BD63-08DC-47B2-AADC-914C8608AF33}" destId="{30AC09BF-7CCB-436E-B8B4-0A6846EBE4B2}" srcOrd="6" destOrd="0" presId="urn:microsoft.com/office/officeart/2005/8/layout/list1"/>
    <dgm:cxn modelId="{8BACE730-E40C-4E3E-8F6E-6C4CB951CF40}" type="presParOf" srcId="{3172BD63-08DC-47B2-AADC-914C8608AF33}" destId="{678A78E3-D896-4B82-B2F0-6D3F0CA3F7EB}" srcOrd="7" destOrd="0" presId="urn:microsoft.com/office/officeart/2005/8/layout/list1"/>
    <dgm:cxn modelId="{8AF75E52-7153-4C10-B1F1-EF0BE197E257}" type="presParOf" srcId="{3172BD63-08DC-47B2-AADC-914C8608AF33}" destId="{78F6F284-4BBA-493F-B347-3B84713ED701}" srcOrd="8" destOrd="0" presId="urn:microsoft.com/office/officeart/2005/8/layout/list1"/>
    <dgm:cxn modelId="{6F2D4155-2610-4E57-AF3D-9EBCE1DC4756}" type="presParOf" srcId="{78F6F284-4BBA-493F-B347-3B84713ED701}" destId="{F3AF4D94-4187-47E9-BBC3-45CB53EEF243}" srcOrd="0" destOrd="0" presId="urn:microsoft.com/office/officeart/2005/8/layout/list1"/>
    <dgm:cxn modelId="{2F99C3FA-7681-40C0-A3CA-B27D9B9EC6B3}" type="presParOf" srcId="{78F6F284-4BBA-493F-B347-3B84713ED701}" destId="{F3CC8983-2EB2-4485-81C7-BF4906418D48}" srcOrd="1" destOrd="0" presId="urn:microsoft.com/office/officeart/2005/8/layout/list1"/>
    <dgm:cxn modelId="{3D06457B-E1E6-4650-BF7C-E8554730165A}" type="presParOf" srcId="{3172BD63-08DC-47B2-AADC-914C8608AF33}" destId="{59C56038-032E-4B6F-BB6B-B29E4B15C4CB}" srcOrd="9" destOrd="0" presId="urn:microsoft.com/office/officeart/2005/8/layout/list1"/>
    <dgm:cxn modelId="{3D9FE440-BB99-4E49-87EE-E23C93F38313}" type="presParOf" srcId="{3172BD63-08DC-47B2-AADC-914C8608AF33}" destId="{A1FEA0E8-D074-4236-875E-560AB3A33BB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7FA6A9D-ACCC-43C8-B711-CD2E94C72E78}" type="doc">
      <dgm:prSet loTypeId="urn:microsoft.com/office/officeart/2008/layout/AlternatingPictureBlocks" loCatId="list" qsTypeId="urn:microsoft.com/office/officeart/2005/8/quickstyle/simple1" qsCatId="simple" csTypeId="urn:microsoft.com/office/officeart/2005/8/colors/colorful5" csCatId="colorful" phldr="1"/>
      <dgm:spPr/>
      <dgm:t>
        <a:bodyPr/>
        <a:lstStyle/>
        <a:p>
          <a:endParaRPr lang="en-US"/>
        </a:p>
      </dgm:t>
    </dgm:pt>
    <dgm:pt modelId="{76584D82-31B7-4572-B8AC-17F6A6732BFC}">
      <dgm:prSet phldrT="[Text]" custT="1"/>
      <dgm:spPr/>
      <dgm:t>
        <a:bodyPr/>
        <a:lstStyle/>
        <a:p>
          <a:pPr algn="ctr">
            <a:buClr>
              <a:srgbClr val="0000FF"/>
            </a:buClr>
            <a:buSzPct val="110000"/>
            <a:buFont typeface="Arial Unicode MS" panose="020B0604020202020204" pitchFamily="34" charset="-128"/>
            <a:buChar char="☛"/>
          </a:pPr>
          <a:r>
            <a:rPr lang="en-US" altLang="en-US" sz="2000" dirty="0" smtClean="0">
              <a:latin typeface="Calibri" panose="020F0502020204030204" pitchFamily="34" charset="0"/>
              <a:cs typeface="Calibri" panose="020F0502020204030204" pitchFamily="34" charset="0"/>
            </a:rPr>
            <a:t>B-K-S potential model can be applied to study a wide range glass composition </a:t>
          </a:r>
          <a:endParaRPr lang="en-US" sz="2000" dirty="0">
            <a:latin typeface="Calibri" panose="020F0502020204030204" pitchFamily="34" charset="0"/>
            <a:cs typeface="Calibri" panose="020F0502020204030204" pitchFamily="34" charset="0"/>
          </a:endParaRPr>
        </a:p>
      </dgm:t>
    </dgm:pt>
    <dgm:pt modelId="{8522720A-E693-45C8-AA90-E917652BA3E0}" type="parTrans" cxnId="{0F2B25A1-CD2C-44B7-BC4B-DC8079C3066C}">
      <dgm:prSet/>
      <dgm:spPr/>
      <dgm:t>
        <a:bodyPr/>
        <a:lstStyle/>
        <a:p>
          <a:endParaRPr lang="en-US"/>
        </a:p>
      </dgm:t>
    </dgm:pt>
    <dgm:pt modelId="{3570A79E-951E-4EF9-A8E9-3A42D1AD0122}" type="sibTrans" cxnId="{0F2B25A1-CD2C-44B7-BC4B-DC8079C3066C}">
      <dgm:prSet/>
      <dgm:spPr/>
      <dgm:t>
        <a:bodyPr/>
        <a:lstStyle/>
        <a:p>
          <a:endParaRPr lang="en-US"/>
        </a:p>
      </dgm:t>
    </dgm:pt>
    <dgm:pt modelId="{7ABAA2B9-8117-4AB7-A0BB-1AC4120C2C9B}">
      <dgm:prSet phldrT="[Text]" custT="1"/>
      <dgm:spPr/>
      <dgm:t>
        <a:bodyPr spcFirstLastPara="0" vert="horz" wrap="square" lIns="76200" tIns="76200" rIns="76200" bIns="76200" numCol="1" spcCol="1270" anchor="ctr" anchorCtr="0"/>
        <a:lstStyle/>
        <a:p>
          <a:r>
            <a:rPr lang="en-US" altLang="en-US" sz="2000" dirty="0" smtClean="0">
              <a:latin typeface="Calibri" panose="020F0502020204030204" pitchFamily="34" charset="0"/>
              <a:cs typeface="Calibri" panose="020F0502020204030204" pitchFamily="34" charset="0"/>
            </a:rPr>
            <a:t> </a:t>
          </a:r>
          <a:r>
            <a:rPr lang="en-US" altLang="en-US" sz="2000" dirty="0" smtClean="0">
              <a:latin typeface="Calibri" panose="020F0502020204030204" pitchFamily="34" charset="0"/>
            </a:rPr>
            <a:t>The results well capture the boron anomalies for varied concentration of network formers and network modifiers</a:t>
          </a:r>
          <a:r>
            <a:rPr lang="en-US" altLang="en-US" sz="2000" dirty="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dgm:t>
    </dgm:pt>
    <dgm:pt modelId="{7A8F18A9-2D5F-4E06-9B40-D2AC388B3A46}" type="parTrans" cxnId="{ED7B682D-7147-4315-9B91-47422C6A19C7}">
      <dgm:prSet/>
      <dgm:spPr/>
      <dgm:t>
        <a:bodyPr/>
        <a:lstStyle/>
        <a:p>
          <a:endParaRPr lang="en-US"/>
        </a:p>
      </dgm:t>
    </dgm:pt>
    <dgm:pt modelId="{706F6583-C56B-4F67-B4DC-A3A2D4D33D23}" type="sibTrans" cxnId="{ED7B682D-7147-4315-9B91-47422C6A19C7}">
      <dgm:prSet/>
      <dgm:spPr/>
      <dgm:t>
        <a:bodyPr/>
        <a:lstStyle/>
        <a:p>
          <a:endParaRPr lang="en-US"/>
        </a:p>
      </dgm:t>
    </dgm:pt>
    <dgm:pt modelId="{2F947C5A-60A2-4C73-B6AD-958C32C1B1F0}">
      <dgm:prSet phldrT="[Text]" custT="1"/>
      <dgm:spPr/>
      <dgm:t>
        <a:bodyPr/>
        <a:lstStyle/>
        <a:p>
          <a:r>
            <a:rPr lang="en-US" altLang="en-US" sz="2000" dirty="0" smtClean="0">
              <a:latin typeface="Calibri" panose="020F0502020204030204" pitchFamily="34" charset="0"/>
              <a:cs typeface="Calibri" panose="020F0502020204030204" pitchFamily="34" charset="0"/>
            </a:rPr>
            <a:t>Results </a:t>
          </a:r>
          <a:r>
            <a:rPr lang="en-US" altLang="en-US" sz="2000" dirty="0" smtClean="0">
              <a:latin typeface="Calibri" panose="020F0502020204030204" pitchFamily="34" charset="0"/>
            </a:rPr>
            <a:t>provide a microscopic understanding of the glass structure and phenomena associated with the change in the glass composition</a:t>
          </a:r>
          <a:endParaRPr lang="en-US" sz="2000" dirty="0">
            <a:latin typeface="Calibri" panose="020F0502020204030204" pitchFamily="34" charset="0"/>
            <a:cs typeface="Calibri" panose="020F0502020204030204" pitchFamily="34" charset="0"/>
          </a:endParaRPr>
        </a:p>
      </dgm:t>
    </dgm:pt>
    <dgm:pt modelId="{484E49EB-C162-47EF-98D5-BE8157FDB651}" type="parTrans" cxnId="{9480E27B-11FA-480A-819C-8B78E2E0D504}">
      <dgm:prSet/>
      <dgm:spPr/>
      <dgm:t>
        <a:bodyPr/>
        <a:lstStyle/>
        <a:p>
          <a:endParaRPr lang="en-US"/>
        </a:p>
      </dgm:t>
    </dgm:pt>
    <dgm:pt modelId="{8659F976-650F-48CA-A67B-A9E91AF4B5DC}" type="sibTrans" cxnId="{9480E27B-11FA-480A-819C-8B78E2E0D504}">
      <dgm:prSet/>
      <dgm:spPr/>
      <dgm:t>
        <a:bodyPr/>
        <a:lstStyle/>
        <a:p>
          <a:endParaRPr lang="en-US"/>
        </a:p>
      </dgm:t>
    </dgm:pt>
    <dgm:pt modelId="{41084982-48F9-4061-B53F-A0AE80D8D023}">
      <dgm:prSet phldrT="[Text]" custT="1"/>
      <dgm:spPr/>
      <dgm:t>
        <a:bodyPr/>
        <a:lstStyle/>
        <a:p>
          <a:pPr>
            <a:buClr>
              <a:srgbClr val="0000FF"/>
            </a:buClr>
            <a:buSzPct val="110000"/>
            <a:buFont typeface="Arial Unicode MS" panose="020B0604020202020204" pitchFamily="34" charset="-128"/>
            <a:buChar char="☛"/>
          </a:pPr>
          <a:r>
            <a:rPr lang="en-US" altLang="en-US" sz="2000" dirty="0" smtClean="0">
              <a:latin typeface="Calibri" panose="020F0502020204030204" pitchFamily="34" charset="0"/>
              <a:cs typeface="Calibri" panose="020F0502020204030204" pitchFamily="34" charset="0"/>
            </a:rPr>
            <a:t> The macroscopic observable properties can be explained from microscopic structure and dynamics of glasses</a:t>
          </a:r>
          <a:endParaRPr lang="en-US" sz="2000" dirty="0">
            <a:latin typeface="Calibri" panose="020F0502020204030204" pitchFamily="34" charset="0"/>
            <a:cs typeface="Calibri" panose="020F0502020204030204" pitchFamily="34" charset="0"/>
          </a:endParaRPr>
        </a:p>
      </dgm:t>
    </dgm:pt>
    <dgm:pt modelId="{6BC69BA0-AD4C-4F65-9FC5-5FF5234A70E2}" type="parTrans" cxnId="{E849D9C6-85CB-45C7-AE21-FE4DC1390C45}">
      <dgm:prSet/>
      <dgm:spPr/>
      <dgm:t>
        <a:bodyPr/>
        <a:lstStyle/>
        <a:p>
          <a:endParaRPr lang="en-US"/>
        </a:p>
      </dgm:t>
    </dgm:pt>
    <dgm:pt modelId="{C88BE744-5CC3-4372-A083-E25AFE64F701}" type="sibTrans" cxnId="{E849D9C6-85CB-45C7-AE21-FE4DC1390C45}">
      <dgm:prSet/>
      <dgm:spPr/>
      <dgm:t>
        <a:bodyPr/>
        <a:lstStyle/>
        <a:p>
          <a:endParaRPr lang="en-US"/>
        </a:p>
      </dgm:t>
    </dgm:pt>
    <dgm:pt modelId="{2F30FC18-916B-43CE-9A7B-4F0E6B897B9E}" type="pres">
      <dgm:prSet presAssocID="{B7FA6A9D-ACCC-43C8-B711-CD2E94C72E78}" presName="linearFlow" presStyleCnt="0">
        <dgm:presLayoutVars>
          <dgm:dir/>
          <dgm:resizeHandles val="exact"/>
        </dgm:presLayoutVars>
      </dgm:prSet>
      <dgm:spPr/>
      <dgm:t>
        <a:bodyPr/>
        <a:lstStyle/>
        <a:p>
          <a:endParaRPr lang="en-US"/>
        </a:p>
      </dgm:t>
    </dgm:pt>
    <dgm:pt modelId="{53CA6EA0-E3A1-4958-83E4-AE17191AC56B}" type="pres">
      <dgm:prSet presAssocID="{76584D82-31B7-4572-B8AC-17F6A6732BFC}" presName="comp" presStyleCnt="0"/>
      <dgm:spPr/>
    </dgm:pt>
    <dgm:pt modelId="{B6049733-02FB-4431-8174-7C490D64FCA9}" type="pres">
      <dgm:prSet presAssocID="{76584D82-31B7-4572-B8AC-17F6A6732BFC}" presName="rect2" presStyleLbl="node1" presStyleIdx="0" presStyleCnt="4" custScaleX="266750" custScaleY="82610" custLinFactNeighborX="22281" custLinFactNeighborY="8814">
        <dgm:presLayoutVars>
          <dgm:bulletEnabled val="1"/>
        </dgm:presLayoutVars>
      </dgm:prSet>
      <dgm:spPr/>
      <dgm:t>
        <a:bodyPr/>
        <a:lstStyle/>
        <a:p>
          <a:endParaRPr lang="en-US"/>
        </a:p>
      </dgm:t>
    </dgm:pt>
    <dgm:pt modelId="{A161DBAA-5914-4E3B-8F00-A56AE14AA261}" type="pres">
      <dgm:prSet presAssocID="{76584D82-31B7-4572-B8AC-17F6A6732BFC}" presName="rect1" presStyleLbl="lnNode1" presStyleIdx="0" presStyleCnt="4" custScaleY="99166" custLinFactX="-26444" custLinFactNeighborX="-100000" custLinFactNeighborY="11789"/>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t>
        <a:bodyPr/>
        <a:lstStyle/>
        <a:p>
          <a:endParaRPr lang="en-US"/>
        </a:p>
      </dgm:t>
      <dgm:extLst>
        <a:ext uri="{E40237B7-FDA0-4F09-8148-C483321AD2D9}">
          <dgm14:cNvPr xmlns:dgm14="http://schemas.microsoft.com/office/drawing/2010/diagram" id="0" name="" descr="Head with gears"/>
        </a:ext>
      </dgm:extLst>
    </dgm:pt>
    <dgm:pt modelId="{0378F2F5-C676-4DA9-92BC-33CF6DCFDA3B}" type="pres">
      <dgm:prSet presAssocID="{3570A79E-951E-4EF9-A8E9-3A42D1AD0122}" presName="sibTrans" presStyleCnt="0"/>
      <dgm:spPr/>
    </dgm:pt>
    <dgm:pt modelId="{C2150D7D-181A-4EE0-A515-20E9CD7B2477}" type="pres">
      <dgm:prSet presAssocID="{7ABAA2B9-8117-4AB7-A0BB-1AC4120C2C9B}" presName="comp" presStyleCnt="0"/>
      <dgm:spPr/>
    </dgm:pt>
    <dgm:pt modelId="{4F19A511-F8E7-4537-9A30-D8CD9E8F6B46}" type="pres">
      <dgm:prSet presAssocID="{7ABAA2B9-8117-4AB7-A0BB-1AC4120C2C9B}" presName="rect2" presStyleLbl="node1" presStyleIdx="1" presStyleCnt="4" custScaleX="244579" custScaleY="80129" custLinFactNeighborX="-31507" custLinFactNeighborY="-15027">
        <dgm:presLayoutVars>
          <dgm:bulletEnabled val="1"/>
        </dgm:presLayoutVars>
      </dgm:prSet>
      <dgm:spPr>
        <a:xfrm>
          <a:off x="2197762" y="1438506"/>
          <a:ext cx="2728905" cy="1234240"/>
        </a:xfrm>
        <a:prstGeom prst="rect">
          <a:avLst/>
        </a:prstGeom>
      </dgm:spPr>
      <dgm:t>
        <a:bodyPr/>
        <a:lstStyle/>
        <a:p>
          <a:endParaRPr lang="en-US"/>
        </a:p>
      </dgm:t>
    </dgm:pt>
    <dgm:pt modelId="{DDB44FE1-F7D7-42FA-88F8-3605938567BA}" type="pres">
      <dgm:prSet presAssocID="{7ABAA2B9-8117-4AB7-A0BB-1AC4120C2C9B}" presName="rect1" presStyleLbl="lnNode1" presStyleIdx="1" presStyleCnt="4" custLinFactNeighborX="90633" custLinFactNeighborY="-18214"/>
      <dgm:spPr>
        <a:blipFill>
          <a:blip xmlns:r="http://schemas.openxmlformats.org/officeDocument/2006/relationships" r:embed="rId2"/>
          <a:srcRect/>
          <a:stretch>
            <a:fillRect l="-1000" r="-1000"/>
          </a:stretch>
        </a:blipFill>
      </dgm:spPr>
      <dgm:t>
        <a:bodyPr/>
        <a:lstStyle/>
        <a:p>
          <a:endParaRPr lang="en-US"/>
        </a:p>
      </dgm:t>
      <dgm:extLst>
        <a:ext uri="{E40237B7-FDA0-4F09-8148-C483321AD2D9}">
          <dgm14:cNvPr xmlns:dgm14="http://schemas.microsoft.com/office/drawing/2010/diagram" id="0" name="" descr="Venn diagram"/>
        </a:ext>
      </dgm:extLst>
    </dgm:pt>
    <dgm:pt modelId="{DD1C2B4B-F057-4888-9319-FC6370890D0B}" type="pres">
      <dgm:prSet presAssocID="{706F6583-C56B-4F67-B4DC-A3A2D4D33D23}" presName="sibTrans" presStyleCnt="0"/>
      <dgm:spPr/>
    </dgm:pt>
    <dgm:pt modelId="{0F23CCD6-7F93-47F3-931D-ABD8CDF1A345}" type="pres">
      <dgm:prSet presAssocID="{2F947C5A-60A2-4C73-B6AD-958C32C1B1F0}" presName="comp" presStyleCnt="0"/>
      <dgm:spPr/>
    </dgm:pt>
    <dgm:pt modelId="{19831A13-9D83-4EBB-A7FA-92DA557B0C02}" type="pres">
      <dgm:prSet presAssocID="{2F947C5A-60A2-4C73-B6AD-958C32C1B1F0}" presName="rect2" presStyleLbl="node1" presStyleIdx="2" presStyleCnt="4" custScaleX="261212" custLinFactNeighborX="23825" custLinFactNeighborY="-35486">
        <dgm:presLayoutVars>
          <dgm:bulletEnabled val="1"/>
        </dgm:presLayoutVars>
      </dgm:prSet>
      <dgm:spPr/>
      <dgm:t>
        <a:bodyPr/>
        <a:lstStyle/>
        <a:p>
          <a:endParaRPr lang="en-US"/>
        </a:p>
      </dgm:t>
    </dgm:pt>
    <dgm:pt modelId="{4AF8087F-E28E-4D68-BECD-0BDE921A8E2E}" type="pres">
      <dgm:prSet presAssocID="{2F947C5A-60A2-4C73-B6AD-958C32C1B1F0}" presName="rect1" presStyleLbl="lnNode1" presStyleIdx="2" presStyleCnt="4" custLinFactX="-16811" custLinFactNeighborX="-100000" custLinFactNeighborY="-29750"/>
      <dgm:spPr>
        <a:blipFill>
          <a:blip xmlns:r="http://schemas.openxmlformats.org/officeDocument/2006/relationships" r:embed="rId3"/>
          <a:srcRect/>
          <a:stretch>
            <a:fillRect l="-1000" r="-1000"/>
          </a:stretch>
        </a:blipFill>
      </dgm:spPr>
      <dgm:t>
        <a:bodyPr/>
        <a:lstStyle/>
        <a:p>
          <a:endParaRPr lang="en-US"/>
        </a:p>
      </dgm:t>
      <dgm:extLst>
        <a:ext uri="{E40237B7-FDA0-4F09-8148-C483321AD2D9}">
          <dgm14:cNvPr xmlns:dgm14="http://schemas.microsoft.com/office/drawing/2010/diagram" id="0" name="" descr="Presentation with pie chart"/>
        </a:ext>
      </dgm:extLst>
    </dgm:pt>
    <dgm:pt modelId="{8B95E900-86F1-41CA-8633-814A7107C996}" type="pres">
      <dgm:prSet presAssocID="{8659F976-650F-48CA-A67B-A9E91AF4B5DC}" presName="sibTrans" presStyleCnt="0"/>
      <dgm:spPr/>
    </dgm:pt>
    <dgm:pt modelId="{E8F6B286-2001-4ED4-B231-2AFE2288045B}" type="pres">
      <dgm:prSet presAssocID="{41084982-48F9-4061-B53F-A0AE80D8D023}" presName="comp" presStyleCnt="0"/>
      <dgm:spPr/>
    </dgm:pt>
    <dgm:pt modelId="{D507A344-1B4C-4088-B887-70FFEED85E96}" type="pres">
      <dgm:prSet presAssocID="{41084982-48F9-4061-B53F-A0AE80D8D023}" presName="rect2" presStyleLbl="node1" presStyleIdx="3" presStyleCnt="4" custScaleX="247582" custScaleY="86413" custLinFactNeighborX="-30193" custLinFactNeighborY="-47409">
        <dgm:presLayoutVars>
          <dgm:bulletEnabled val="1"/>
        </dgm:presLayoutVars>
      </dgm:prSet>
      <dgm:spPr/>
      <dgm:t>
        <a:bodyPr/>
        <a:lstStyle/>
        <a:p>
          <a:endParaRPr lang="en-US"/>
        </a:p>
      </dgm:t>
    </dgm:pt>
    <dgm:pt modelId="{94BD977A-3912-433E-A8E8-ED0D35723405}" type="pres">
      <dgm:prSet presAssocID="{41084982-48F9-4061-B53F-A0AE80D8D023}" presName="rect1" presStyleLbl="lnNode1" presStyleIdx="3" presStyleCnt="4" custLinFactNeighborX="99025" custLinFactNeighborY="-41711"/>
      <dgm:spPr>
        <a:blipFill>
          <a:blip xmlns:r="http://schemas.openxmlformats.org/officeDocument/2006/relationships" r:embed="rId4"/>
          <a:srcRect/>
          <a:stretch>
            <a:fillRect l="-1000" r="-1000"/>
          </a:stretch>
        </a:blipFill>
      </dgm:spPr>
      <dgm:t>
        <a:bodyPr/>
        <a:lstStyle/>
        <a:p>
          <a:endParaRPr lang="en-US"/>
        </a:p>
      </dgm:t>
      <dgm:extLst>
        <a:ext uri="{E40237B7-FDA0-4F09-8148-C483321AD2D9}">
          <dgm14:cNvPr xmlns:dgm14="http://schemas.microsoft.com/office/drawing/2010/diagram" id="0" name="" descr="Bullseye"/>
        </a:ext>
      </dgm:extLst>
    </dgm:pt>
  </dgm:ptLst>
  <dgm:cxnLst>
    <dgm:cxn modelId="{E849D9C6-85CB-45C7-AE21-FE4DC1390C45}" srcId="{B7FA6A9D-ACCC-43C8-B711-CD2E94C72E78}" destId="{41084982-48F9-4061-B53F-A0AE80D8D023}" srcOrd="3" destOrd="0" parTransId="{6BC69BA0-AD4C-4F65-9FC5-5FF5234A70E2}" sibTransId="{C88BE744-5CC3-4372-A083-E25AFE64F701}"/>
    <dgm:cxn modelId="{0F2B25A1-CD2C-44B7-BC4B-DC8079C3066C}" srcId="{B7FA6A9D-ACCC-43C8-B711-CD2E94C72E78}" destId="{76584D82-31B7-4572-B8AC-17F6A6732BFC}" srcOrd="0" destOrd="0" parTransId="{8522720A-E693-45C8-AA90-E917652BA3E0}" sibTransId="{3570A79E-951E-4EF9-A8E9-3A42D1AD0122}"/>
    <dgm:cxn modelId="{C9520A41-52CF-428F-AFD2-1F5A1DB14050}" type="presOf" srcId="{7ABAA2B9-8117-4AB7-A0BB-1AC4120C2C9B}" destId="{4F19A511-F8E7-4537-9A30-D8CD9E8F6B46}" srcOrd="0" destOrd="0" presId="urn:microsoft.com/office/officeart/2008/layout/AlternatingPictureBlocks"/>
    <dgm:cxn modelId="{D8774954-3CC4-4794-9A81-5C3153FDC21B}" type="presOf" srcId="{76584D82-31B7-4572-B8AC-17F6A6732BFC}" destId="{B6049733-02FB-4431-8174-7C490D64FCA9}" srcOrd="0" destOrd="0" presId="urn:microsoft.com/office/officeart/2008/layout/AlternatingPictureBlocks"/>
    <dgm:cxn modelId="{85319DD5-2869-462D-88B0-E23605DB25D4}" type="presOf" srcId="{2F947C5A-60A2-4C73-B6AD-958C32C1B1F0}" destId="{19831A13-9D83-4EBB-A7FA-92DA557B0C02}" srcOrd="0" destOrd="0" presId="urn:microsoft.com/office/officeart/2008/layout/AlternatingPictureBlocks"/>
    <dgm:cxn modelId="{19E6BFF5-83AC-4BFA-88A0-2BAABE969B68}" type="presOf" srcId="{B7FA6A9D-ACCC-43C8-B711-CD2E94C72E78}" destId="{2F30FC18-916B-43CE-9A7B-4F0E6B897B9E}" srcOrd="0" destOrd="0" presId="urn:microsoft.com/office/officeart/2008/layout/AlternatingPictureBlocks"/>
    <dgm:cxn modelId="{ED7B682D-7147-4315-9B91-47422C6A19C7}" srcId="{B7FA6A9D-ACCC-43C8-B711-CD2E94C72E78}" destId="{7ABAA2B9-8117-4AB7-A0BB-1AC4120C2C9B}" srcOrd="1" destOrd="0" parTransId="{7A8F18A9-2D5F-4E06-9B40-D2AC388B3A46}" sibTransId="{706F6583-C56B-4F67-B4DC-A3A2D4D33D23}"/>
    <dgm:cxn modelId="{7B4ACD5D-ADC2-4546-99B7-78259F7E09F9}" type="presOf" srcId="{41084982-48F9-4061-B53F-A0AE80D8D023}" destId="{D507A344-1B4C-4088-B887-70FFEED85E96}" srcOrd="0" destOrd="0" presId="urn:microsoft.com/office/officeart/2008/layout/AlternatingPictureBlocks"/>
    <dgm:cxn modelId="{9480E27B-11FA-480A-819C-8B78E2E0D504}" srcId="{B7FA6A9D-ACCC-43C8-B711-CD2E94C72E78}" destId="{2F947C5A-60A2-4C73-B6AD-958C32C1B1F0}" srcOrd="2" destOrd="0" parTransId="{484E49EB-C162-47EF-98D5-BE8157FDB651}" sibTransId="{8659F976-650F-48CA-A67B-A9E91AF4B5DC}"/>
    <dgm:cxn modelId="{189BE1ED-4881-4BE7-8936-705A55C88BA8}" type="presParOf" srcId="{2F30FC18-916B-43CE-9A7B-4F0E6B897B9E}" destId="{53CA6EA0-E3A1-4958-83E4-AE17191AC56B}" srcOrd="0" destOrd="0" presId="urn:microsoft.com/office/officeart/2008/layout/AlternatingPictureBlocks"/>
    <dgm:cxn modelId="{B0F735E2-9B6D-4458-A23E-296D66CEC4FE}" type="presParOf" srcId="{53CA6EA0-E3A1-4958-83E4-AE17191AC56B}" destId="{B6049733-02FB-4431-8174-7C490D64FCA9}" srcOrd="0" destOrd="0" presId="urn:microsoft.com/office/officeart/2008/layout/AlternatingPictureBlocks"/>
    <dgm:cxn modelId="{B7469C8E-82BC-4937-B05E-EA77E1A738B0}" type="presParOf" srcId="{53CA6EA0-E3A1-4958-83E4-AE17191AC56B}" destId="{A161DBAA-5914-4E3B-8F00-A56AE14AA261}" srcOrd="1" destOrd="0" presId="urn:microsoft.com/office/officeart/2008/layout/AlternatingPictureBlocks"/>
    <dgm:cxn modelId="{C85F0B79-2450-4E80-8E8C-DFF3AE61EAB8}" type="presParOf" srcId="{2F30FC18-916B-43CE-9A7B-4F0E6B897B9E}" destId="{0378F2F5-C676-4DA9-92BC-33CF6DCFDA3B}" srcOrd="1" destOrd="0" presId="urn:microsoft.com/office/officeart/2008/layout/AlternatingPictureBlocks"/>
    <dgm:cxn modelId="{36F833CF-AFF1-4E13-808F-54AD78CC7DE1}" type="presParOf" srcId="{2F30FC18-916B-43CE-9A7B-4F0E6B897B9E}" destId="{C2150D7D-181A-4EE0-A515-20E9CD7B2477}" srcOrd="2" destOrd="0" presId="urn:microsoft.com/office/officeart/2008/layout/AlternatingPictureBlocks"/>
    <dgm:cxn modelId="{7478EF6F-1AB2-4E8C-A333-CF6858E76CFC}" type="presParOf" srcId="{C2150D7D-181A-4EE0-A515-20E9CD7B2477}" destId="{4F19A511-F8E7-4537-9A30-D8CD9E8F6B46}" srcOrd="0" destOrd="0" presId="urn:microsoft.com/office/officeart/2008/layout/AlternatingPictureBlocks"/>
    <dgm:cxn modelId="{92F1C489-3AF3-42DB-9538-BDFDE029FBA9}" type="presParOf" srcId="{C2150D7D-181A-4EE0-A515-20E9CD7B2477}" destId="{DDB44FE1-F7D7-42FA-88F8-3605938567BA}" srcOrd="1" destOrd="0" presId="urn:microsoft.com/office/officeart/2008/layout/AlternatingPictureBlocks"/>
    <dgm:cxn modelId="{4E4F1AB0-1AFE-448D-B4C4-9795E0D97158}" type="presParOf" srcId="{2F30FC18-916B-43CE-9A7B-4F0E6B897B9E}" destId="{DD1C2B4B-F057-4888-9319-FC6370890D0B}" srcOrd="3" destOrd="0" presId="urn:microsoft.com/office/officeart/2008/layout/AlternatingPictureBlocks"/>
    <dgm:cxn modelId="{8E6FE6A8-905E-4AF7-B237-50E1EA337846}" type="presParOf" srcId="{2F30FC18-916B-43CE-9A7B-4F0E6B897B9E}" destId="{0F23CCD6-7F93-47F3-931D-ABD8CDF1A345}" srcOrd="4" destOrd="0" presId="urn:microsoft.com/office/officeart/2008/layout/AlternatingPictureBlocks"/>
    <dgm:cxn modelId="{04A7D0F7-EA18-4001-95FC-830E1390ECC9}" type="presParOf" srcId="{0F23CCD6-7F93-47F3-931D-ABD8CDF1A345}" destId="{19831A13-9D83-4EBB-A7FA-92DA557B0C02}" srcOrd="0" destOrd="0" presId="urn:microsoft.com/office/officeart/2008/layout/AlternatingPictureBlocks"/>
    <dgm:cxn modelId="{5D72C6E0-8FDE-4C98-821C-52ED87E81DC4}" type="presParOf" srcId="{0F23CCD6-7F93-47F3-931D-ABD8CDF1A345}" destId="{4AF8087F-E28E-4D68-BECD-0BDE921A8E2E}" srcOrd="1" destOrd="0" presId="urn:microsoft.com/office/officeart/2008/layout/AlternatingPictureBlocks"/>
    <dgm:cxn modelId="{5CF7DF70-0AC9-4819-86E0-E4A5E0428187}" type="presParOf" srcId="{2F30FC18-916B-43CE-9A7B-4F0E6B897B9E}" destId="{8B95E900-86F1-41CA-8633-814A7107C996}" srcOrd="5" destOrd="0" presId="urn:microsoft.com/office/officeart/2008/layout/AlternatingPictureBlocks"/>
    <dgm:cxn modelId="{66495112-13D8-44C3-B9BE-3E1CF7ECC619}" type="presParOf" srcId="{2F30FC18-916B-43CE-9A7B-4F0E6B897B9E}" destId="{E8F6B286-2001-4ED4-B231-2AFE2288045B}" srcOrd="6" destOrd="0" presId="urn:microsoft.com/office/officeart/2008/layout/AlternatingPictureBlocks"/>
    <dgm:cxn modelId="{4E28F999-1D0B-451F-A6C0-C30B76DB47EF}" type="presParOf" srcId="{E8F6B286-2001-4ED4-B231-2AFE2288045B}" destId="{D507A344-1B4C-4088-B887-70FFEED85E96}" srcOrd="0" destOrd="0" presId="urn:microsoft.com/office/officeart/2008/layout/AlternatingPictureBlocks"/>
    <dgm:cxn modelId="{7E3D47F7-6F2A-4288-B6E3-740B50FBBA69}" type="presParOf" srcId="{E8F6B286-2001-4ED4-B231-2AFE2288045B}" destId="{94BD977A-3912-433E-A8E8-ED0D35723405}"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492622-DF7B-4FBA-8BBD-54932B7118FF}"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2A24DD70-C39A-436F-B459-3B2922F5953B}">
      <dgm:prSet phldrT="[Text]"/>
      <dgm:spPr/>
      <dgm:t>
        <a:bodyPr/>
        <a:lstStyle/>
        <a:p>
          <a:pPr>
            <a:buClr>
              <a:srgbClr val="0000FF"/>
            </a:buClr>
            <a:buFont typeface="Arial Unicode MS" pitchFamily="34" charset="-128"/>
            <a:buNone/>
          </a:pPr>
          <a:r>
            <a:rPr lang="en-US" dirty="0" smtClean="0"/>
            <a:t>Understanding the Leaching and Chemical Reactivity of glasses</a:t>
          </a:r>
          <a:endParaRPr lang="en-US" dirty="0"/>
        </a:p>
      </dgm:t>
    </dgm:pt>
    <dgm:pt modelId="{26CA4708-A03C-45B6-9922-0FF637947EFF}" type="parTrans" cxnId="{6717D518-E8F6-46F7-8BCE-FBD9C9410476}">
      <dgm:prSet/>
      <dgm:spPr/>
      <dgm:t>
        <a:bodyPr/>
        <a:lstStyle/>
        <a:p>
          <a:endParaRPr lang="en-US"/>
        </a:p>
      </dgm:t>
    </dgm:pt>
    <dgm:pt modelId="{F9164456-FAD2-4310-AB60-207BA7F9CF9A}" type="sibTrans" cxnId="{6717D518-E8F6-46F7-8BCE-FBD9C9410476}">
      <dgm:prSet/>
      <dgm:spPr/>
      <dgm:t>
        <a:bodyPr/>
        <a:lstStyle/>
        <a:p>
          <a:endParaRPr lang="en-US"/>
        </a:p>
      </dgm:t>
    </dgm:pt>
    <dgm:pt modelId="{6A466C7E-E2E8-4060-A30C-AA8CCE8A2DBB}">
      <dgm:prSet/>
      <dgm:spPr/>
      <dgm:t>
        <a:bodyPr/>
        <a:lstStyle/>
        <a:p>
          <a:pPr>
            <a:buClr>
              <a:srgbClr val="0000FF"/>
            </a:buClr>
            <a:buFont typeface="Arial Unicode MS" pitchFamily="34" charset="-128"/>
            <a:buChar char="☛"/>
          </a:pPr>
          <a:r>
            <a:rPr lang="en-US" dirty="0" smtClean="0"/>
            <a:t> Effect of Radiation damage in vitrified glasses</a:t>
          </a:r>
          <a:endParaRPr lang="en-US" dirty="0"/>
        </a:p>
      </dgm:t>
    </dgm:pt>
    <dgm:pt modelId="{369C71F4-71B0-4C3F-8CCD-35BB8C4A0865}" type="parTrans" cxnId="{A1F07EF0-CC96-406C-8D67-910EEE85B120}">
      <dgm:prSet/>
      <dgm:spPr/>
      <dgm:t>
        <a:bodyPr/>
        <a:lstStyle/>
        <a:p>
          <a:endParaRPr lang="en-US"/>
        </a:p>
      </dgm:t>
    </dgm:pt>
    <dgm:pt modelId="{E6AC3826-B11B-467F-AC45-5CA2C04A0F24}" type="sibTrans" cxnId="{A1F07EF0-CC96-406C-8D67-910EEE85B120}">
      <dgm:prSet/>
      <dgm:spPr/>
      <dgm:t>
        <a:bodyPr/>
        <a:lstStyle/>
        <a:p>
          <a:endParaRPr lang="en-US"/>
        </a:p>
      </dgm:t>
    </dgm:pt>
    <dgm:pt modelId="{076E6E9C-0BFB-4D6F-9F82-2E8B18D32906}">
      <dgm:prSet/>
      <dgm:spPr/>
      <dgm:t>
        <a:bodyPr/>
        <a:lstStyle/>
        <a:p>
          <a:pPr>
            <a:buClr>
              <a:srgbClr val="0000FF"/>
            </a:buClr>
            <a:buFont typeface="Arial Unicode MS" pitchFamily="34" charset="-128"/>
            <a:buChar char="☛"/>
          </a:pPr>
          <a:r>
            <a:rPr lang="en-US" dirty="0" smtClean="0"/>
            <a:t> Effect of Doping glasses with various Actinides and other fission Products</a:t>
          </a:r>
          <a:endParaRPr lang="en-US" dirty="0"/>
        </a:p>
      </dgm:t>
    </dgm:pt>
    <dgm:pt modelId="{D95FECBA-E1B2-4174-B84C-50AC40A70401}" type="parTrans" cxnId="{6481870F-F635-45CB-8F92-67F286A2EAC8}">
      <dgm:prSet/>
      <dgm:spPr/>
      <dgm:t>
        <a:bodyPr/>
        <a:lstStyle/>
        <a:p>
          <a:endParaRPr lang="en-US"/>
        </a:p>
      </dgm:t>
    </dgm:pt>
    <dgm:pt modelId="{935A495C-0308-4D52-ACF7-CF2F9ECF5F6A}" type="sibTrans" cxnId="{6481870F-F635-45CB-8F92-67F286A2EAC8}">
      <dgm:prSet/>
      <dgm:spPr/>
      <dgm:t>
        <a:bodyPr/>
        <a:lstStyle/>
        <a:p>
          <a:endParaRPr lang="en-US"/>
        </a:p>
      </dgm:t>
    </dgm:pt>
    <dgm:pt modelId="{A391B204-6159-4992-A8CB-E462BC231627}" type="pres">
      <dgm:prSet presAssocID="{51492622-DF7B-4FBA-8BBD-54932B7118FF}" presName="Name0" presStyleCnt="0">
        <dgm:presLayoutVars>
          <dgm:chMax val="7"/>
          <dgm:chPref val="7"/>
          <dgm:dir/>
        </dgm:presLayoutVars>
      </dgm:prSet>
      <dgm:spPr/>
      <dgm:t>
        <a:bodyPr/>
        <a:lstStyle/>
        <a:p>
          <a:endParaRPr lang="en-US"/>
        </a:p>
      </dgm:t>
    </dgm:pt>
    <dgm:pt modelId="{5188B2F8-FF55-458F-A87D-4F980D068117}" type="pres">
      <dgm:prSet presAssocID="{51492622-DF7B-4FBA-8BBD-54932B7118FF}" presName="Name1" presStyleCnt="0"/>
      <dgm:spPr/>
    </dgm:pt>
    <dgm:pt modelId="{4C24858E-AF9D-4FD1-85EE-9D23313BDAE8}" type="pres">
      <dgm:prSet presAssocID="{51492622-DF7B-4FBA-8BBD-54932B7118FF}" presName="cycle" presStyleCnt="0"/>
      <dgm:spPr/>
    </dgm:pt>
    <dgm:pt modelId="{CD47815A-C91B-4382-9F73-7E0A0F3423C6}" type="pres">
      <dgm:prSet presAssocID="{51492622-DF7B-4FBA-8BBD-54932B7118FF}" presName="srcNode" presStyleLbl="node1" presStyleIdx="0" presStyleCnt="3"/>
      <dgm:spPr/>
    </dgm:pt>
    <dgm:pt modelId="{BAFFE85D-3983-45C6-8FFB-2241F6BC115C}" type="pres">
      <dgm:prSet presAssocID="{51492622-DF7B-4FBA-8BBD-54932B7118FF}" presName="conn" presStyleLbl="parChTrans1D2" presStyleIdx="0" presStyleCnt="1"/>
      <dgm:spPr/>
      <dgm:t>
        <a:bodyPr/>
        <a:lstStyle/>
        <a:p>
          <a:endParaRPr lang="en-US"/>
        </a:p>
      </dgm:t>
    </dgm:pt>
    <dgm:pt modelId="{721C13EB-BA7C-4C41-91D3-999B5F0F1DA3}" type="pres">
      <dgm:prSet presAssocID="{51492622-DF7B-4FBA-8BBD-54932B7118FF}" presName="extraNode" presStyleLbl="node1" presStyleIdx="0" presStyleCnt="3"/>
      <dgm:spPr/>
    </dgm:pt>
    <dgm:pt modelId="{DBAE4D64-716C-42B0-9033-796FEB9C263D}" type="pres">
      <dgm:prSet presAssocID="{51492622-DF7B-4FBA-8BBD-54932B7118FF}" presName="dstNode" presStyleLbl="node1" presStyleIdx="0" presStyleCnt="3"/>
      <dgm:spPr/>
    </dgm:pt>
    <dgm:pt modelId="{68FED79D-CCFC-4A28-9791-D4EF823DEC15}" type="pres">
      <dgm:prSet presAssocID="{2A24DD70-C39A-436F-B459-3B2922F5953B}" presName="text_1" presStyleLbl="node1" presStyleIdx="0" presStyleCnt="3" custLinFactNeighborX="191" custLinFactNeighborY="675">
        <dgm:presLayoutVars>
          <dgm:bulletEnabled val="1"/>
        </dgm:presLayoutVars>
      </dgm:prSet>
      <dgm:spPr/>
      <dgm:t>
        <a:bodyPr/>
        <a:lstStyle/>
        <a:p>
          <a:endParaRPr lang="en-US"/>
        </a:p>
      </dgm:t>
    </dgm:pt>
    <dgm:pt modelId="{5E7539D2-B7CD-47E9-8703-2A57A07229CF}" type="pres">
      <dgm:prSet presAssocID="{2A24DD70-C39A-436F-B459-3B2922F5953B}" presName="accent_1" presStyleCnt="0"/>
      <dgm:spPr/>
    </dgm:pt>
    <dgm:pt modelId="{0EADF272-71BF-438D-85D2-04D41939D8AF}" type="pres">
      <dgm:prSet presAssocID="{2A24DD70-C39A-436F-B459-3B2922F5953B}" presName="accentRepeatNode" presStyleLbl="solidFgAcc1" presStyleIdx="0" presStyleCnt="3"/>
      <dgm:spPr/>
    </dgm:pt>
    <dgm:pt modelId="{6B369862-40B3-48FD-A75A-B8659DB933F7}" type="pres">
      <dgm:prSet presAssocID="{6A466C7E-E2E8-4060-A30C-AA8CCE8A2DBB}" presName="text_2" presStyleLbl="node1" presStyleIdx="1" presStyleCnt="3">
        <dgm:presLayoutVars>
          <dgm:bulletEnabled val="1"/>
        </dgm:presLayoutVars>
      </dgm:prSet>
      <dgm:spPr/>
      <dgm:t>
        <a:bodyPr/>
        <a:lstStyle/>
        <a:p>
          <a:endParaRPr lang="en-US"/>
        </a:p>
      </dgm:t>
    </dgm:pt>
    <dgm:pt modelId="{DBDB4BB4-768C-4A10-8460-64E2B972C730}" type="pres">
      <dgm:prSet presAssocID="{6A466C7E-E2E8-4060-A30C-AA8CCE8A2DBB}" presName="accent_2" presStyleCnt="0"/>
      <dgm:spPr/>
    </dgm:pt>
    <dgm:pt modelId="{39B164BD-CF67-40E7-9818-5EE2088BCF4E}" type="pres">
      <dgm:prSet presAssocID="{6A466C7E-E2E8-4060-A30C-AA8CCE8A2DBB}" presName="accentRepeatNode" presStyleLbl="solidFgAcc1" presStyleIdx="1" presStyleCnt="3"/>
      <dgm:spPr/>
    </dgm:pt>
    <dgm:pt modelId="{CCA9B9CB-D8E4-4129-8192-6CF285220E78}" type="pres">
      <dgm:prSet presAssocID="{076E6E9C-0BFB-4D6F-9F82-2E8B18D32906}" presName="text_3" presStyleLbl="node1" presStyleIdx="2" presStyleCnt="3">
        <dgm:presLayoutVars>
          <dgm:bulletEnabled val="1"/>
        </dgm:presLayoutVars>
      </dgm:prSet>
      <dgm:spPr/>
      <dgm:t>
        <a:bodyPr/>
        <a:lstStyle/>
        <a:p>
          <a:endParaRPr lang="en-US"/>
        </a:p>
      </dgm:t>
    </dgm:pt>
    <dgm:pt modelId="{F8AE5A2B-B7BB-4D53-AA81-56BD82A19CF4}" type="pres">
      <dgm:prSet presAssocID="{076E6E9C-0BFB-4D6F-9F82-2E8B18D32906}" presName="accent_3" presStyleCnt="0"/>
      <dgm:spPr/>
    </dgm:pt>
    <dgm:pt modelId="{B73F18C4-E59E-4449-B039-D0CD8FC2415F}" type="pres">
      <dgm:prSet presAssocID="{076E6E9C-0BFB-4D6F-9F82-2E8B18D32906}" presName="accentRepeatNode" presStyleLbl="solidFgAcc1" presStyleIdx="2" presStyleCnt="3"/>
      <dgm:spPr/>
    </dgm:pt>
  </dgm:ptLst>
  <dgm:cxnLst>
    <dgm:cxn modelId="{A1F07EF0-CC96-406C-8D67-910EEE85B120}" srcId="{51492622-DF7B-4FBA-8BBD-54932B7118FF}" destId="{6A466C7E-E2E8-4060-A30C-AA8CCE8A2DBB}" srcOrd="1" destOrd="0" parTransId="{369C71F4-71B0-4C3F-8CCD-35BB8C4A0865}" sibTransId="{E6AC3826-B11B-467F-AC45-5CA2C04A0F24}"/>
    <dgm:cxn modelId="{61E55E8E-7E9F-411B-A210-B1B0C983F28C}" type="presOf" srcId="{6A466C7E-E2E8-4060-A30C-AA8CCE8A2DBB}" destId="{6B369862-40B3-48FD-A75A-B8659DB933F7}" srcOrd="0" destOrd="0" presId="urn:microsoft.com/office/officeart/2008/layout/VerticalCurvedList"/>
    <dgm:cxn modelId="{6481870F-F635-45CB-8F92-67F286A2EAC8}" srcId="{51492622-DF7B-4FBA-8BBD-54932B7118FF}" destId="{076E6E9C-0BFB-4D6F-9F82-2E8B18D32906}" srcOrd="2" destOrd="0" parTransId="{D95FECBA-E1B2-4174-B84C-50AC40A70401}" sibTransId="{935A495C-0308-4D52-ACF7-CF2F9ECF5F6A}"/>
    <dgm:cxn modelId="{832355C5-3A98-4B92-8CD8-49803F300E00}" type="presOf" srcId="{076E6E9C-0BFB-4D6F-9F82-2E8B18D32906}" destId="{CCA9B9CB-D8E4-4129-8192-6CF285220E78}" srcOrd="0" destOrd="0" presId="urn:microsoft.com/office/officeart/2008/layout/VerticalCurvedList"/>
    <dgm:cxn modelId="{4F8901C6-2CD4-4D7F-BD03-7AD2E7763504}" type="presOf" srcId="{F9164456-FAD2-4310-AB60-207BA7F9CF9A}" destId="{BAFFE85D-3983-45C6-8FFB-2241F6BC115C}" srcOrd="0" destOrd="0" presId="urn:microsoft.com/office/officeart/2008/layout/VerticalCurvedList"/>
    <dgm:cxn modelId="{6717D518-E8F6-46F7-8BCE-FBD9C9410476}" srcId="{51492622-DF7B-4FBA-8BBD-54932B7118FF}" destId="{2A24DD70-C39A-436F-B459-3B2922F5953B}" srcOrd="0" destOrd="0" parTransId="{26CA4708-A03C-45B6-9922-0FF637947EFF}" sibTransId="{F9164456-FAD2-4310-AB60-207BA7F9CF9A}"/>
    <dgm:cxn modelId="{49FDCC39-DB49-48CE-8B48-DCF43D39536C}" type="presOf" srcId="{2A24DD70-C39A-436F-B459-3B2922F5953B}" destId="{68FED79D-CCFC-4A28-9791-D4EF823DEC15}" srcOrd="0" destOrd="0" presId="urn:microsoft.com/office/officeart/2008/layout/VerticalCurvedList"/>
    <dgm:cxn modelId="{547BA51F-E568-40DB-B5D1-E129E5B70538}" type="presOf" srcId="{51492622-DF7B-4FBA-8BBD-54932B7118FF}" destId="{A391B204-6159-4992-A8CB-E462BC231627}" srcOrd="0" destOrd="0" presId="urn:microsoft.com/office/officeart/2008/layout/VerticalCurvedList"/>
    <dgm:cxn modelId="{A8E12785-03E0-42F8-801D-004F5DFC3C81}" type="presParOf" srcId="{A391B204-6159-4992-A8CB-E462BC231627}" destId="{5188B2F8-FF55-458F-A87D-4F980D068117}" srcOrd="0" destOrd="0" presId="urn:microsoft.com/office/officeart/2008/layout/VerticalCurvedList"/>
    <dgm:cxn modelId="{376747A4-A941-489C-9A1E-B661C5678C5A}" type="presParOf" srcId="{5188B2F8-FF55-458F-A87D-4F980D068117}" destId="{4C24858E-AF9D-4FD1-85EE-9D23313BDAE8}" srcOrd="0" destOrd="0" presId="urn:microsoft.com/office/officeart/2008/layout/VerticalCurvedList"/>
    <dgm:cxn modelId="{17621A5E-5DF8-4618-A720-242DB66F435C}" type="presParOf" srcId="{4C24858E-AF9D-4FD1-85EE-9D23313BDAE8}" destId="{CD47815A-C91B-4382-9F73-7E0A0F3423C6}" srcOrd="0" destOrd="0" presId="urn:microsoft.com/office/officeart/2008/layout/VerticalCurvedList"/>
    <dgm:cxn modelId="{C722ED7B-46BD-4EE5-8F38-115AA8E0BACD}" type="presParOf" srcId="{4C24858E-AF9D-4FD1-85EE-9D23313BDAE8}" destId="{BAFFE85D-3983-45C6-8FFB-2241F6BC115C}" srcOrd="1" destOrd="0" presId="urn:microsoft.com/office/officeart/2008/layout/VerticalCurvedList"/>
    <dgm:cxn modelId="{85154C95-4CA1-4462-8EAA-9F4AC217D911}" type="presParOf" srcId="{4C24858E-AF9D-4FD1-85EE-9D23313BDAE8}" destId="{721C13EB-BA7C-4C41-91D3-999B5F0F1DA3}" srcOrd="2" destOrd="0" presId="urn:microsoft.com/office/officeart/2008/layout/VerticalCurvedList"/>
    <dgm:cxn modelId="{9BB3AB94-73AB-47BC-8FA8-E6BF785236DD}" type="presParOf" srcId="{4C24858E-AF9D-4FD1-85EE-9D23313BDAE8}" destId="{DBAE4D64-716C-42B0-9033-796FEB9C263D}" srcOrd="3" destOrd="0" presId="urn:microsoft.com/office/officeart/2008/layout/VerticalCurvedList"/>
    <dgm:cxn modelId="{0F43C703-76D2-4771-BCEF-218C25F67EDF}" type="presParOf" srcId="{5188B2F8-FF55-458F-A87D-4F980D068117}" destId="{68FED79D-CCFC-4A28-9791-D4EF823DEC15}" srcOrd="1" destOrd="0" presId="urn:microsoft.com/office/officeart/2008/layout/VerticalCurvedList"/>
    <dgm:cxn modelId="{59F62BD5-D0F3-4389-A9A8-08F7A47B45BC}" type="presParOf" srcId="{5188B2F8-FF55-458F-A87D-4F980D068117}" destId="{5E7539D2-B7CD-47E9-8703-2A57A07229CF}" srcOrd="2" destOrd="0" presId="urn:microsoft.com/office/officeart/2008/layout/VerticalCurvedList"/>
    <dgm:cxn modelId="{13E1F6EC-78AF-412D-AA0B-5B759788BF18}" type="presParOf" srcId="{5E7539D2-B7CD-47E9-8703-2A57A07229CF}" destId="{0EADF272-71BF-438D-85D2-04D41939D8AF}" srcOrd="0" destOrd="0" presId="urn:microsoft.com/office/officeart/2008/layout/VerticalCurvedList"/>
    <dgm:cxn modelId="{609F080B-62AA-46EC-9EED-A2FE309AF258}" type="presParOf" srcId="{5188B2F8-FF55-458F-A87D-4F980D068117}" destId="{6B369862-40B3-48FD-A75A-B8659DB933F7}" srcOrd="3" destOrd="0" presId="urn:microsoft.com/office/officeart/2008/layout/VerticalCurvedList"/>
    <dgm:cxn modelId="{99956711-5A7B-4307-9774-375B663D8857}" type="presParOf" srcId="{5188B2F8-FF55-458F-A87D-4F980D068117}" destId="{DBDB4BB4-768C-4A10-8460-64E2B972C730}" srcOrd="4" destOrd="0" presId="urn:microsoft.com/office/officeart/2008/layout/VerticalCurvedList"/>
    <dgm:cxn modelId="{0A0ED879-B161-4AB7-B2E2-C8625030A3C4}" type="presParOf" srcId="{DBDB4BB4-768C-4A10-8460-64E2B972C730}" destId="{39B164BD-CF67-40E7-9818-5EE2088BCF4E}" srcOrd="0" destOrd="0" presId="urn:microsoft.com/office/officeart/2008/layout/VerticalCurvedList"/>
    <dgm:cxn modelId="{0992BE17-79FF-4C51-ABA0-C70F55AE7D3E}" type="presParOf" srcId="{5188B2F8-FF55-458F-A87D-4F980D068117}" destId="{CCA9B9CB-D8E4-4129-8192-6CF285220E78}" srcOrd="5" destOrd="0" presId="urn:microsoft.com/office/officeart/2008/layout/VerticalCurvedList"/>
    <dgm:cxn modelId="{903267D8-C021-4F68-BB98-FB0EA119D637}" type="presParOf" srcId="{5188B2F8-FF55-458F-A87D-4F980D068117}" destId="{F8AE5A2B-B7BB-4D53-AA81-56BD82A19CF4}" srcOrd="6" destOrd="0" presId="urn:microsoft.com/office/officeart/2008/layout/VerticalCurvedList"/>
    <dgm:cxn modelId="{1A520966-0B9A-4AFC-B7D0-CBB73C91CC7F}" type="presParOf" srcId="{F8AE5A2B-B7BB-4D53-AA81-56BD82A19CF4}" destId="{B73F18C4-E59E-4449-B039-D0CD8FC2415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49733-02FB-4431-8174-7C490D64FCA9}">
      <dsp:nvSpPr>
        <dsp:cNvPr id="0" name=""/>
        <dsp:cNvSpPr/>
      </dsp:nvSpPr>
      <dsp:spPr>
        <a:xfrm>
          <a:off x="1174382" y="211525"/>
          <a:ext cx="7294135" cy="1021676"/>
        </a:xfrm>
        <a:prstGeom prst="rect">
          <a:avLst/>
        </a:prstGeom>
        <a:solidFill>
          <a:schemeClr val="accent5">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Clr>
              <a:srgbClr val="0000FF"/>
            </a:buClr>
            <a:buSzPct val="110000"/>
            <a:buFont typeface="Arial Unicode MS" panose="020B0604020202020204" pitchFamily="34" charset="-128"/>
            <a:buChar char="☛"/>
          </a:pPr>
          <a:r>
            <a:rPr lang="en-US" altLang="en-US" sz="2000" kern="1200" dirty="0" smtClean="0">
              <a:latin typeface="Calibri" panose="020F0502020204030204" pitchFamily="34" charset="0"/>
              <a:cs typeface="Calibri" panose="020F0502020204030204" pitchFamily="34" charset="0"/>
            </a:rPr>
            <a:t>B-K-S potential model can be applied to study a wide range glass composition </a:t>
          </a:r>
          <a:endParaRPr lang="en-US" sz="2000" kern="1200" dirty="0">
            <a:latin typeface="Calibri" panose="020F0502020204030204" pitchFamily="34" charset="0"/>
            <a:cs typeface="Calibri" panose="020F0502020204030204" pitchFamily="34" charset="0"/>
          </a:endParaRPr>
        </a:p>
      </dsp:txBody>
      <dsp:txXfrm>
        <a:off x="1174382" y="211525"/>
        <a:ext cx="7294135" cy="1021676"/>
      </dsp:txXfrm>
    </dsp:sp>
    <dsp:sp modelId="{A161DBAA-5914-4E3B-8F00-A56AE14AA261}">
      <dsp:nvSpPr>
        <dsp:cNvPr id="0" name=""/>
        <dsp:cNvSpPr/>
      </dsp:nvSpPr>
      <dsp:spPr>
        <a:xfrm>
          <a:off x="0" y="145941"/>
          <a:ext cx="1224378" cy="122643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9A511-F8E7-4537-9A30-D8CD9E8F6B46}">
      <dsp:nvSpPr>
        <dsp:cNvPr id="0" name=""/>
        <dsp:cNvSpPr/>
      </dsp:nvSpPr>
      <dsp:spPr>
        <a:xfrm>
          <a:off x="28776" y="1367667"/>
          <a:ext cx="6687881" cy="990992"/>
        </a:xfrm>
        <a:prstGeom prst="rect">
          <a:avLst/>
        </a:prstGeom>
        <a:solidFill>
          <a:schemeClr val="accent5">
            <a:hueOff val="6718086"/>
            <a:satOff val="-3139"/>
            <a:lumOff val="-3529"/>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latin typeface="Calibri" panose="020F0502020204030204" pitchFamily="34" charset="0"/>
              <a:cs typeface="Calibri" panose="020F0502020204030204" pitchFamily="34" charset="0"/>
            </a:rPr>
            <a:t> </a:t>
          </a:r>
          <a:r>
            <a:rPr lang="en-US" altLang="en-US" sz="2000" kern="1200" dirty="0" smtClean="0">
              <a:latin typeface="Calibri" panose="020F0502020204030204" pitchFamily="34" charset="0"/>
            </a:rPr>
            <a:t>The results well capture the boron anomalies for varied concentration of network formers and network modifiers</a:t>
          </a:r>
          <a:r>
            <a:rPr lang="en-US" altLang="en-US" sz="2000" kern="1200" dirty="0" smtClean="0">
              <a:latin typeface="Calibri" panose="020F0502020204030204" pitchFamily="34" charset="0"/>
              <a:cs typeface="Calibri" panose="020F0502020204030204" pitchFamily="34" charset="0"/>
            </a:rPr>
            <a:t> </a:t>
          </a:r>
          <a:endParaRPr lang="en-US" sz="2000" kern="1200" dirty="0">
            <a:latin typeface="Calibri" panose="020F0502020204030204" pitchFamily="34" charset="0"/>
            <a:cs typeface="Calibri" panose="020F0502020204030204" pitchFamily="34" charset="0"/>
          </a:endParaRPr>
        </a:p>
      </dsp:txBody>
      <dsp:txXfrm>
        <a:off x="28776" y="1367667"/>
        <a:ext cx="6687881" cy="990992"/>
      </dsp:txXfrm>
    </dsp:sp>
    <dsp:sp modelId="{DDB44FE1-F7D7-42FA-88F8-3605938567BA}">
      <dsp:nvSpPr>
        <dsp:cNvPr id="0" name=""/>
        <dsp:cNvSpPr/>
      </dsp:nvSpPr>
      <dsp:spPr>
        <a:xfrm>
          <a:off x="6833611" y="1205375"/>
          <a:ext cx="1224378" cy="1236746"/>
        </a:xfrm>
        <a:prstGeom prst="rect">
          <a:avLst/>
        </a:prstGeom>
        <a:blipFill>
          <a:blip xmlns:r="http://schemas.openxmlformats.org/officeDocument/2006/relationships" r:embed="rId2"/>
          <a:srcRect/>
          <a:stretch>
            <a:fillRect l="-1000" r="-1000"/>
          </a:stretch>
        </a:blip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831A13-9D83-4EBB-A7FA-92DA557B0C02}">
      <dsp:nvSpPr>
        <dsp:cNvPr id="0" name=""/>
        <dsp:cNvSpPr/>
      </dsp:nvSpPr>
      <dsp:spPr>
        <a:xfrm>
          <a:off x="1314389" y="2432574"/>
          <a:ext cx="7142702" cy="1236746"/>
        </a:xfrm>
        <a:prstGeom prst="rect">
          <a:avLst/>
        </a:prstGeom>
        <a:solidFill>
          <a:schemeClr val="accent5">
            <a:hueOff val="13436172"/>
            <a:satOff val="-6278"/>
            <a:lumOff val="-7058"/>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latin typeface="Calibri" panose="020F0502020204030204" pitchFamily="34" charset="0"/>
              <a:cs typeface="Calibri" panose="020F0502020204030204" pitchFamily="34" charset="0"/>
            </a:rPr>
            <a:t>Results </a:t>
          </a:r>
          <a:r>
            <a:rPr lang="en-US" altLang="en-US" sz="2000" kern="1200" dirty="0" smtClean="0">
              <a:latin typeface="Calibri" panose="020F0502020204030204" pitchFamily="34" charset="0"/>
            </a:rPr>
            <a:t>provide a microscopic understanding of the glass structure and phenomena associated with the change in the glass composition</a:t>
          </a:r>
          <a:endParaRPr lang="en-US" sz="2000" kern="1200" dirty="0">
            <a:latin typeface="Calibri" panose="020F0502020204030204" pitchFamily="34" charset="0"/>
            <a:cs typeface="Calibri" panose="020F0502020204030204" pitchFamily="34" charset="0"/>
          </a:endParaRPr>
        </a:p>
      </dsp:txBody>
      <dsp:txXfrm>
        <a:off x="1314389" y="2432574"/>
        <a:ext cx="7142702" cy="1236746"/>
      </dsp:txXfrm>
    </dsp:sp>
    <dsp:sp modelId="{4AF8087F-E28E-4D68-BECD-0BDE921A8E2E}">
      <dsp:nvSpPr>
        <dsp:cNvPr id="0" name=""/>
        <dsp:cNvSpPr/>
      </dsp:nvSpPr>
      <dsp:spPr>
        <a:xfrm>
          <a:off x="90009" y="2503513"/>
          <a:ext cx="1224378" cy="1236746"/>
        </a:xfrm>
        <a:prstGeom prst="rect">
          <a:avLst/>
        </a:prstGeom>
        <a:blipFill>
          <a:blip xmlns:r="http://schemas.openxmlformats.org/officeDocument/2006/relationships" r:embed="rId3"/>
          <a:srcRect/>
          <a:stretch>
            <a:fillRect l="-1000" r="-1000"/>
          </a:stretch>
        </a:blip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07A344-1B4C-4088-B887-70FFEED85E96}">
      <dsp:nvSpPr>
        <dsp:cNvPr id="0" name=""/>
        <dsp:cNvSpPr/>
      </dsp:nvSpPr>
      <dsp:spPr>
        <a:xfrm>
          <a:off x="23649" y="3809944"/>
          <a:ext cx="6769997" cy="1068709"/>
        </a:xfrm>
        <a:prstGeom prst="rect">
          <a:avLst/>
        </a:prstGeom>
        <a:solidFill>
          <a:schemeClr val="accent5">
            <a:hueOff val="20154258"/>
            <a:satOff val="-9417"/>
            <a:lumOff val="-10587"/>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Clr>
              <a:srgbClr val="0000FF"/>
            </a:buClr>
            <a:buSzPct val="110000"/>
            <a:buFont typeface="Arial Unicode MS" panose="020B0604020202020204" pitchFamily="34" charset="-128"/>
            <a:buChar char="☛"/>
          </a:pPr>
          <a:r>
            <a:rPr lang="en-US" altLang="en-US" sz="2000" kern="1200" dirty="0" smtClean="0">
              <a:latin typeface="Calibri" panose="020F0502020204030204" pitchFamily="34" charset="0"/>
              <a:cs typeface="Calibri" panose="020F0502020204030204" pitchFamily="34" charset="0"/>
            </a:rPr>
            <a:t> The macroscopic observable properties can be explained from microscopic structure and dynamics of glasses</a:t>
          </a:r>
          <a:endParaRPr lang="en-US" sz="2000" kern="1200" dirty="0">
            <a:latin typeface="Calibri" panose="020F0502020204030204" pitchFamily="34" charset="0"/>
            <a:cs typeface="Calibri" panose="020F0502020204030204" pitchFamily="34" charset="0"/>
          </a:endParaRPr>
        </a:p>
      </dsp:txBody>
      <dsp:txXfrm>
        <a:off x="23649" y="3809944"/>
        <a:ext cx="6769997" cy="1068709"/>
      </dsp:txXfrm>
    </dsp:sp>
    <dsp:sp modelId="{94BD977A-3912-433E-A8E8-ED0D35723405}">
      <dsp:nvSpPr>
        <dsp:cNvPr id="0" name=""/>
        <dsp:cNvSpPr/>
      </dsp:nvSpPr>
      <dsp:spPr>
        <a:xfrm>
          <a:off x="6936361" y="3796396"/>
          <a:ext cx="1224378" cy="1236746"/>
        </a:xfrm>
        <a:prstGeom prst="rect">
          <a:avLst/>
        </a:prstGeom>
        <a:blipFill>
          <a:blip xmlns:r="http://schemas.openxmlformats.org/officeDocument/2006/relationships" r:embed="rId4"/>
          <a:srcRect/>
          <a:stretch>
            <a:fillRect l="-1000" r="-1000"/>
          </a:stretch>
        </a:blip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FE85D-3983-45C6-8FFB-2241F6BC115C}">
      <dsp:nvSpPr>
        <dsp:cNvPr id="0" name=""/>
        <dsp:cNvSpPr/>
      </dsp:nvSpPr>
      <dsp:spPr>
        <a:xfrm>
          <a:off x="-6604921" y="-1010473"/>
          <a:ext cx="7864396" cy="7864396"/>
        </a:xfrm>
        <a:prstGeom prst="blockArc">
          <a:avLst>
            <a:gd name="adj1" fmla="val 18900000"/>
            <a:gd name="adj2" fmla="val 2700000"/>
            <a:gd name="adj3" fmla="val 275"/>
          </a:avLst>
        </a:prstGeom>
        <a:noFill/>
        <a:ln w="1270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FED79D-CCFC-4A28-9791-D4EF823DEC15}">
      <dsp:nvSpPr>
        <dsp:cNvPr id="0" name=""/>
        <dsp:cNvSpPr/>
      </dsp:nvSpPr>
      <dsp:spPr>
        <a:xfrm>
          <a:off x="826832" y="592233"/>
          <a:ext cx="8252289" cy="1168690"/>
        </a:xfrm>
        <a:prstGeom prst="rect">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7648" tIns="76200" rIns="76200" bIns="76200" numCol="1" spcCol="1270" anchor="ctr" anchorCtr="0">
          <a:noAutofit/>
        </a:bodyPr>
        <a:lstStyle/>
        <a:p>
          <a:pPr lvl="0" algn="l" defTabSz="1333500">
            <a:lnSpc>
              <a:spcPct val="90000"/>
            </a:lnSpc>
            <a:spcBef>
              <a:spcPct val="0"/>
            </a:spcBef>
            <a:spcAft>
              <a:spcPct val="35000"/>
            </a:spcAft>
            <a:buClr>
              <a:srgbClr val="0000FF"/>
            </a:buClr>
            <a:buFont typeface="Arial Unicode MS" pitchFamily="34" charset="-128"/>
            <a:buNone/>
          </a:pPr>
          <a:r>
            <a:rPr lang="en-US" sz="3000" kern="1200" dirty="0" smtClean="0"/>
            <a:t>Understanding the Leaching and Chemical Reactivity of glasses</a:t>
          </a:r>
          <a:endParaRPr lang="en-US" sz="3000" kern="1200" dirty="0"/>
        </a:p>
      </dsp:txBody>
      <dsp:txXfrm>
        <a:off x="826832" y="592233"/>
        <a:ext cx="8252289" cy="1168690"/>
      </dsp:txXfrm>
    </dsp:sp>
    <dsp:sp modelId="{0EADF272-71BF-438D-85D2-04D41939D8AF}">
      <dsp:nvSpPr>
        <dsp:cNvPr id="0" name=""/>
        <dsp:cNvSpPr/>
      </dsp:nvSpPr>
      <dsp:spPr>
        <a:xfrm>
          <a:off x="80639" y="438258"/>
          <a:ext cx="1460862" cy="1460862"/>
        </a:xfrm>
        <a:prstGeom prst="ellipse">
          <a:avLst/>
        </a:prstGeom>
        <a:gradFill rotWithShape="0">
          <a:gsLst>
            <a:gs pos="0">
              <a:schemeClr val="lt1">
                <a:hueOff val="0"/>
                <a:satOff val="0"/>
                <a:lumOff val="0"/>
                <a:alphaOff val="0"/>
                <a:tint val="62000"/>
                <a:hueMod val="94000"/>
                <a:satMod val="140000"/>
                <a:lumMod val="110000"/>
              </a:schemeClr>
            </a:gs>
            <a:gs pos="100000">
              <a:schemeClr val="lt1">
                <a:hueOff val="0"/>
                <a:satOff val="0"/>
                <a:lumOff val="0"/>
                <a:alphaOff val="0"/>
                <a:tint val="84000"/>
                <a:satMod val="160000"/>
              </a:schemeClr>
            </a:gs>
          </a:gsLst>
          <a:lin ang="5400000" scaled="0"/>
        </a:gra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B369862-40B3-48FD-A75A-B8659DB933F7}">
      <dsp:nvSpPr>
        <dsp:cNvPr id="0" name=""/>
        <dsp:cNvSpPr/>
      </dsp:nvSpPr>
      <dsp:spPr>
        <a:xfrm>
          <a:off x="1235889" y="2337380"/>
          <a:ext cx="7827470" cy="1168690"/>
        </a:xfrm>
        <a:prstGeom prst="rect">
          <a:avLst/>
        </a:prstGeom>
        <a:gradFill rotWithShape="0">
          <a:gsLst>
            <a:gs pos="0">
              <a:schemeClr val="accent3">
                <a:hueOff val="0"/>
                <a:satOff val="0"/>
                <a:lumOff val="0"/>
                <a:alphaOff val="0"/>
                <a:tint val="62000"/>
                <a:hueMod val="94000"/>
                <a:satMod val="140000"/>
                <a:lumMod val="110000"/>
              </a:schemeClr>
            </a:gs>
            <a:gs pos="100000">
              <a:schemeClr val="accent3">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7648" tIns="76200" rIns="76200" bIns="76200" numCol="1" spcCol="1270" anchor="ctr" anchorCtr="0">
          <a:noAutofit/>
        </a:bodyPr>
        <a:lstStyle/>
        <a:p>
          <a:pPr lvl="0" algn="l" defTabSz="1333500">
            <a:lnSpc>
              <a:spcPct val="90000"/>
            </a:lnSpc>
            <a:spcBef>
              <a:spcPct val="0"/>
            </a:spcBef>
            <a:spcAft>
              <a:spcPct val="35000"/>
            </a:spcAft>
            <a:buClr>
              <a:srgbClr val="0000FF"/>
            </a:buClr>
            <a:buFont typeface="Arial Unicode MS" pitchFamily="34" charset="-128"/>
            <a:buChar char="☛"/>
          </a:pPr>
          <a:r>
            <a:rPr lang="en-US" sz="3000" kern="1200" dirty="0" smtClean="0"/>
            <a:t> Effect of Radiation damage in vitrified glasses</a:t>
          </a:r>
          <a:endParaRPr lang="en-US" sz="3000" kern="1200" dirty="0"/>
        </a:p>
      </dsp:txBody>
      <dsp:txXfrm>
        <a:off x="1235889" y="2337380"/>
        <a:ext cx="7827470" cy="1168690"/>
      </dsp:txXfrm>
    </dsp:sp>
    <dsp:sp modelId="{39B164BD-CF67-40E7-9818-5EE2088BCF4E}">
      <dsp:nvSpPr>
        <dsp:cNvPr id="0" name=""/>
        <dsp:cNvSpPr/>
      </dsp:nvSpPr>
      <dsp:spPr>
        <a:xfrm>
          <a:off x="505458" y="2191293"/>
          <a:ext cx="1460862" cy="1460862"/>
        </a:xfrm>
        <a:prstGeom prst="ellipse">
          <a:avLst/>
        </a:prstGeom>
        <a:gradFill rotWithShape="0">
          <a:gsLst>
            <a:gs pos="0">
              <a:schemeClr val="lt1">
                <a:hueOff val="0"/>
                <a:satOff val="0"/>
                <a:lumOff val="0"/>
                <a:alphaOff val="0"/>
                <a:tint val="62000"/>
                <a:hueMod val="94000"/>
                <a:satMod val="140000"/>
                <a:lumMod val="110000"/>
              </a:schemeClr>
            </a:gs>
            <a:gs pos="100000">
              <a:schemeClr val="lt1">
                <a:hueOff val="0"/>
                <a:satOff val="0"/>
                <a:lumOff val="0"/>
                <a:alphaOff val="0"/>
                <a:tint val="84000"/>
                <a:satMod val="160000"/>
              </a:schemeClr>
            </a:gs>
          </a:gsLst>
          <a:lin ang="5400000" scaled="0"/>
        </a:gradFill>
        <a:ln w="9525" cap="rnd"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CA9B9CB-D8E4-4129-8192-6CF285220E78}">
      <dsp:nvSpPr>
        <dsp:cNvPr id="0" name=""/>
        <dsp:cNvSpPr/>
      </dsp:nvSpPr>
      <dsp:spPr>
        <a:xfrm>
          <a:off x="811070" y="4090415"/>
          <a:ext cx="8252289" cy="1168690"/>
        </a:xfrm>
        <a:prstGeom prst="rect">
          <a:avLst/>
        </a:prstGeom>
        <a:gradFill rotWithShape="0">
          <a:gsLst>
            <a:gs pos="0">
              <a:schemeClr val="accent4">
                <a:hueOff val="0"/>
                <a:satOff val="0"/>
                <a:lumOff val="0"/>
                <a:alphaOff val="0"/>
                <a:tint val="62000"/>
                <a:hueMod val="94000"/>
                <a:satMod val="140000"/>
                <a:lumMod val="110000"/>
              </a:schemeClr>
            </a:gs>
            <a:gs pos="100000">
              <a:schemeClr val="accent4">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7648" tIns="76200" rIns="76200" bIns="76200" numCol="1" spcCol="1270" anchor="ctr" anchorCtr="0">
          <a:noAutofit/>
        </a:bodyPr>
        <a:lstStyle/>
        <a:p>
          <a:pPr lvl="0" algn="l" defTabSz="1333500">
            <a:lnSpc>
              <a:spcPct val="90000"/>
            </a:lnSpc>
            <a:spcBef>
              <a:spcPct val="0"/>
            </a:spcBef>
            <a:spcAft>
              <a:spcPct val="35000"/>
            </a:spcAft>
            <a:buClr>
              <a:srgbClr val="0000FF"/>
            </a:buClr>
            <a:buFont typeface="Arial Unicode MS" pitchFamily="34" charset="-128"/>
            <a:buChar char="☛"/>
          </a:pPr>
          <a:r>
            <a:rPr lang="en-US" sz="3000" kern="1200" dirty="0" smtClean="0"/>
            <a:t> Effect of Doping glasses with various Actinides and other fission Products</a:t>
          </a:r>
          <a:endParaRPr lang="en-US" sz="3000" kern="1200" dirty="0"/>
        </a:p>
      </dsp:txBody>
      <dsp:txXfrm>
        <a:off x="811070" y="4090415"/>
        <a:ext cx="8252289" cy="1168690"/>
      </dsp:txXfrm>
    </dsp:sp>
    <dsp:sp modelId="{B73F18C4-E59E-4449-B039-D0CD8FC2415F}">
      <dsp:nvSpPr>
        <dsp:cNvPr id="0" name=""/>
        <dsp:cNvSpPr/>
      </dsp:nvSpPr>
      <dsp:spPr>
        <a:xfrm>
          <a:off x="80639" y="3944328"/>
          <a:ext cx="1460862" cy="1460862"/>
        </a:xfrm>
        <a:prstGeom prst="ellipse">
          <a:avLst/>
        </a:prstGeom>
        <a:gradFill rotWithShape="0">
          <a:gsLst>
            <a:gs pos="0">
              <a:schemeClr val="lt1">
                <a:hueOff val="0"/>
                <a:satOff val="0"/>
                <a:lumOff val="0"/>
                <a:alphaOff val="0"/>
                <a:tint val="62000"/>
                <a:hueMod val="94000"/>
                <a:satMod val="140000"/>
                <a:lumMod val="110000"/>
              </a:schemeClr>
            </a:gs>
            <a:gs pos="100000">
              <a:schemeClr val="lt1">
                <a:hueOff val="0"/>
                <a:satOff val="0"/>
                <a:lumOff val="0"/>
                <a:alphaOff val="0"/>
                <a:tint val="84000"/>
                <a:satMod val="160000"/>
              </a:schemeClr>
            </a:gs>
          </a:gsLst>
          <a:lin ang="5400000" scaled="0"/>
        </a:gradFill>
        <a:ln w="9525" cap="rnd"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CD3F7-9AC8-4190-A223-37B79F577E0E}" type="datetimeFigureOut">
              <a:rPr lang="en-US" smtClean="0"/>
              <a:t>10/6/2021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14BFE-10B6-4102-9489-206A935B4563}" type="slidenum">
              <a:rPr lang="en-US" smtClean="0"/>
              <a:t>‹#›</a:t>
            </a:fld>
            <a:endParaRPr lang="en-US"/>
          </a:p>
        </p:txBody>
      </p:sp>
    </p:spTree>
    <p:extLst>
      <p:ext uri="{BB962C8B-B14F-4D97-AF65-F5344CB8AC3E}">
        <p14:creationId xmlns:p14="http://schemas.microsoft.com/office/powerpoint/2010/main" val="244789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114BFE-10B6-4102-9489-206A935B4563}" type="slidenum">
              <a:rPr lang="en-US" smtClean="0"/>
              <a:t>1</a:t>
            </a:fld>
            <a:endParaRPr lang="en-US"/>
          </a:p>
        </p:txBody>
      </p:sp>
    </p:spTree>
    <p:extLst>
      <p:ext uri="{BB962C8B-B14F-4D97-AF65-F5344CB8AC3E}">
        <p14:creationId xmlns:p14="http://schemas.microsoft.com/office/powerpoint/2010/main" val="178467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0610D69-343F-46C7-8B47-9F2B783CCF9A}" type="slidenum">
              <a:rPr lang="en-US" smtClean="0"/>
              <a:pPr>
                <a:defRPr/>
              </a:pPr>
              <a:t>2</a:t>
            </a:fld>
            <a:endParaRPr lang="en-US"/>
          </a:p>
        </p:txBody>
      </p:sp>
    </p:spTree>
    <p:extLst>
      <p:ext uri="{BB962C8B-B14F-4D97-AF65-F5344CB8AC3E}">
        <p14:creationId xmlns:p14="http://schemas.microsoft.com/office/powerpoint/2010/main" val="406298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B4 going into details I would like to present a brief overview about basic structure of glass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8BE99311-90AF-4E4B-9240-7195778FFE43}" type="slidenum">
              <a:rPr lang="en-US" smtClean="0">
                <a:latin typeface="Calibri" panose="020F0502020204030204" pitchFamily="34" charset="0"/>
              </a:rPr>
              <a:pPr fontAlgn="base">
                <a:spcBef>
                  <a:spcPct val="0"/>
                </a:spcBef>
                <a:spcAft>
                  <a:spcPct val="0"/>
                </a:spcAft>
              </a:pPr>
              <a:t>4</a:t>
            </a:fld>
            <a:endParaRPr lang="en-US" smtClean="0">
              <a:latin typeface="Calibri" panose="020F0502020204030204" pitchFamily="34" charset="0"/>
            </a:endParaRPr>
          </a:p>
        </p:txBody>
      </p:sp>
    </p:spTree>
    <p:extLst>
      <p:ext uri="{BB962C8B-B14F-4D97-AF65-F5344CB8AC3E}">
        <p14:creationId xmlns:p14="http://schemas.microsoft.com/office/powerpoint/2010/main" val="302650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AD72E-477A-47C6-917A-C524FB2D51A0}" type="slidenum">
              <a:rPr lang="en-US" smtClean="0"/>
              <a:pPr/>
              <a:t>21</a:t>
            </a:fld>
            <a:endParaRPr lang="en-US"/>
          </a:p>
        </p:txBody>
      </p:sp>
    </p:spTree>
    <p:extLst>
      <p:ext uri="{BB962C8B-B14F-4D97-AF65-F5344CB8AC3E}">
        <p14:creationId xmlns:p14="http://schemas.microsoft.com/office/powerpoint/2010/main" val="280592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753C51-C79B-481F-AFE0-E4A4BB04CF90}"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413530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26A49600-CA83-4DA8-B3A8-9D9087FEC53B}" type="datetime1">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61169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EADE5D-A07C-4BEB-B082-B6638712F81C}"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3009118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B87DB0-3040-412B-81F6-786983A81F6D}"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42CFF-3657-413A-A996-BD4073689C68}"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61999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75F7A-E1A1-4A65-9C15-83F97022275B}"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3624837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1497EE-716D-4B02-B53E-7AE7651C4882}"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42CFF-3657-413A-A996-BD4073689C68}"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46786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9B2BA-B55B-4136-8644-C62ADA09B232}"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2314373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6C7279-4291-4B78-9D08-C1DB85F69259}"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1337673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51BA1-9C48-48A3-B83C-3D39AC3B0069}"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24259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AA7A6-4264-474D-8FFA-B6E7C69EFB70}"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412595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B1A8B7-FDD1-4AF2-B671-DF543DFE65E8}"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298636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DFBFCD-316A-466C-8F5E-545063806398}" type="datetime1">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27625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18778A-5B91-4A08-A982-A123AA5DD478}" type="datetime1">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314380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558898-ADBD-4464-88C6-FC3612950B3A}" type="datetime1">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351519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A3437-AD9A-47CF-8D96-6402D4740F97}" type="datetime1">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300004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D8ECF-FC76-4000-BF1B-F481AB8598ED}" type="datetime1">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3251725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6D34B-1771-474D-A05A-48EBE1A58425}" type="datetime1">
              <a:rPr lang="en-US" smtClean="0"/>
              <a:t>10/6/2021</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A9E42CFF-3657-413A-A996-BD4073689C68}" type="slidenum">
              <a:rPr lang="en-US" smtClean="0"/>
              <a:t>‹#›</a:t>
            </a:fld>
            <a:endParaRPr lang="en-US"/>
          </a:p>
        </p:txBody>
      </p:sp>
    </p:spTree>
    <p:extLst>
      <p:ext uri="{BB962C8B-B14F-4D97-AF65-F5344CB8AC3E}">
        <p14:creationId xmlns:p14="http://schemas.microsoft.com/office/powerpoint/2010/main" val="423776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09D7F8E-5D94-41A4-9AF8-48CC142254C5}" type="datetime1">
              <a:rPr lang="en-US" smtClean="0"/>
              <a:t>10/6/2021</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A9E42CFF-3657-413A-A996-BD4073689C68}" type="slidenum">
              <a:rPr lang="en-US" smtClean="0"/>
              <a:t>‹#›</a:t>
            </a:fld>
            <a:endParaRPr lang="en-US"/>
          </a:p>
        </p:txBody>
      </p:sp>
    </p:spTree>
    <p:extLst>
      <p:ext uri="{BB962C8B-B14F-4D97-AF65-F5344CB8AC3E}">
        <p14:creationId xmlns:p14="http://schemas.microsoft.com/office/powerpoint/2010/main" val="84004293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 id="2147483981"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1.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16.bin"/><Relationship Id="rId14" Type="http://schemas.openxmlformats.org/officeDocument/2006/relationships/image" Target="../media/image3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7.wmf"/><Relationship Id="rId5" Type="http://schemas.openxmlformats.org/officeDocument/2006/relationships/oleObject" Target="../embeddings/oleObject20.bin"/><Relationship Id="rId4" Type="http://schemas.openxmlformats.org/officeDocument/2006/relationships/image" Target="../media/image36.w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8.wmf"/><Relationship Id="rId4"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1.wmf"/><Relationship Id="rId5" Type="http://schemas.openxmlformats.org/officeDocument/2006/relationships/oleObject" Target="../embeddings/oleObject23.bin"/><Relationship Id="rId4" Type="http://schemas.openxmlformats.org/officeDocument/2006/relationships/image" Target="../media/image40.wmf"/></Relationships>
</file>

<file path=ppt/slides/_rels/slide15.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4.wmf"/><Relationship Id="rId5" Type="http://schemas.openxmlformats.org/officeDocument/2006/relationships/oleObject" Target="../embeddings/oleObject25.bin"/><Relationship Id="rId4" Type="http://schemas.openxmlformats.org/officeDocument/2006/relationships/image" Target="../media/image43.wm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0.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2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0.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image" Target="../media/image15.wmf"/><Relationship Id="rId5" Type="http://schemas.openxmlformats.org/officeDocument/2006/relationships/oleObject" Target="../embeddings/oleObject4.bin"/><Relationship Id="rId10" Type="http://schemas.openxmlformats.org/officeDocument/2006/relationships/oleObject" Target="../embeddings/oleObject6.bin"/><Relationship Id="rId4" Type="http://schemas.openxmlformats.org/officeDocument/2006/relationships/image" Target="../media/image12.wmf"/><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0.png"/><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9.wmf"/><Relationship Id="rId5" Type="http://schemas.openxmlformats.org/officeDocument/2006/relationships/image" Target="../media/image22.png"/><Relationship Id="rId10" Type="http://schemas.openxmlformats.org/officeDocument/2006/relationships/oleObject" Target="../embeddings/oleObject9.bin"/><Relationship Id="rId4" Type="http://schemas.openxmlformats.org/officeDocument/2006/relationships/image" Target="../media/image21.png"/><Relationship Id="rId9" Type="http://schemas.openxmlformats.org/officeDocument/2006/relationships/image" Target="../media/image18.wmf"/></Relationships>
</file>

<file path=ppt/slides/_rels/slide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26.png"/><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image" Target="../media/image25.wmf"/><Relationship Id="rId5" Type="http://schemas.openxmlformats.org/officeDocument/2006/relationships/oleObject" Target="../embeddings/oleObject10.bin"/><Relationship Id="rId10" Type="http://schemas.openxmlformats.org/officeDocument/2006/relationships/oleObject" Target="../embeddings/oleObject12.bin"/><Relationship Id="rId4" Type="http://schemas.openxmlformats.org/officeDocument/2006/relationships/image" Target="../media/image27.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11" y="2316452"/>
            <a:ext cx="2061341" cy="206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Rectangle 3"/>
          <p:cNvSpPr/>
          <p:nvPr/>
        </p:nvSpPr>
        <p:spPr>
          <a:xfrm>
            <a:off x="3144068" y="2346797"/>
            <a:ext cx="3898026" cy="954107"/>
          </a:xfrm>
          <a:prstGeom prst="rect">
            <a:avLst/>
          </a:prstGeom>
        </p:spPr>
        <p:txBody>
          <a:bodyPr wrap="square">
            <a:spAutoFit/>
          </a:bodyPr>
          <a:lstStyle/>
          <a:p>
            <a:pPr algn="ctr"/>
            <a:r>
              <a:rPr lang="en-US" sz="2800" b="1" i="1" dirty="0" smtClean="0">
                <a:solidFill>
                  <a:srgbClr val="00B050"/>
                </a:solidFill>
                <a:latin typeface="Arial" panose="020B0604020202020204" pitchFamily="34" charset="0"/>
              </a:rPr>
              <a:t>Pooja Sahu</a:t>
            </a:r>
            <a:endParaRPr lang="en-US" sz="2800" b="1" i="1" u="none" strike="noStrike" baseline="0" dirty="0" smtClean="0">
              <a:solidFill>
                <a:srgbClr val="00B050"/>
              </a:solidFill>
              <a:latin typeface="Arial" panose="020B0604020202020204" pitchFamily="34" charset="0"/>
            </a:endParaRPr>
          </a:p>
          <a:p>
            <a:pPr algn="ctr"/>
            <a:r>
              <a:rPr lang="en-US" sz="2800" b="1" i="1" dirty="0" smtClean="0">
                <a:solidFill>
                  <a:srgbClr val="0070C0"/>
                </a:solidFill>
                <a:latin typeface="Arial" panose="020B0604020202020204" pitchFamily="34" charset="0"/>
              </a:rPr>
              <a:t>psahu</a:t>
            </a:r>
            <a:r>
              <a:rPr lang="en-US" sz="2800" b="1" i="1" u="none" strike="noStrike" baseline="0" dirty="0" smtClean="0">
                <a:solidFill>
                  <a:srgbClr val="0070C0"/>
                </a:solidFill>
                <a:latin typeface="Arial" panose="020B0604020202020204" pitchFamily="34" charset="0"/>
              </a:rPr>
              <a:t>@barc.gov.in</a:t>
            </a:r>
            <a:r>
              <a:rPr lang="en-US" sz="2800" b="1" i="1" u="none" strike="noStrike" baseline="0" dirty="0" smtClean="0">
                <a:solidFill>
                  <a:srgbClr val="000000"/>
                </a:solidFill>
                <a:latin typeface="Arial" panose="020B0604020202020204" pitchFamily="34" charset="0"/>
              </a:rPr>
              <a:t> </a:t>
            </a:r>
            <a:endParaRPr lang="en-US" sz="2800" dirty="0"/>
          </a:p>
        </p:txBody>
      </p:sp>
      <p:sp>
        <p:nvSpPr>
          <p:cNvPr id="6" name="Rectangle 5"/>
          <p:cNvSpPr/>
          <p:nvPr/>
        </p:nvSpPr>
        <p:spPr>
          <a:xfrm>
            <a:off x="2906451" y="5450801"/>
            <a:ext cx="3766800" cy="1200329"/>
          </a:xfrm>
          <a:prstGeom prst="rect">
            <a:avLst/>
          </a:prstGeom>
        </p:spPr>
        <p:txBody>
          <a:bodyPr wrap="none">
            <a:spAutoFit/>
          </a:bodyPr>
          <a:lstStyle/>
          <a:p>
            <a:pPr algn="ctr"/>
            <a:r>
              <a:rPr lang="en-US" b="1" i="1" dirty="0" smtClean="0">
                <a:solidFill>
                  <a:srgbClr val="000000"/>
                </a:solidFill>
                <a:latin typeface="Arial" panose="020B0604020202020204" pitchFamily="34" charset="0"/>
              </a:rPr>
              <a:t>Chemical Engineering Division</a:t>
            </a:r>
            <a:endParaRPr lang="en-US" dirty="0" smtClean="0"/>
          </a:p>
          <a:p>
            <a:pPr algn="ctr"/>
            <a:r>
              <a:rPr lang="en-US" b="1" i="1" u="none" strike="noStrike" baseline="0" dirty="0" smtClean="0">
                <a:solidFill>
                  <a:srgbClr val="000000"/>
                </a:solidFill>
                <a:latin typeface="Arial" panose="020B0604020202020204" pitchFamily="34" charset="0"/>
              </a:rPr>
              <a:t>Bhabha</a:t>
            </a:r>
            <a:r>
              <a:rPr lang="en-US" b="1" i="1" u="none" strike="noStrike" dirty="0" smtClean="0">
                <a:solidFill>
                  <a:srgbClr val="000000"/>
                </a:solidFill>
                <a:latin typeface="Arial" panose="020B0604020202020204" pitchFamily="34" charset="0"/>
              </a:rPr>
              <a:t> Atomic Research Centre</a:t>
            </a:r>
          </a:p>
          <a:p>
            <a:pPr algn="ctr"/>
            <a:r>
              <a:rPr lang="en-US" b="1" i="1" baseline="0" dirty="0" smtClean="0">
                <a:solidFill>
                  <a:srgbClr val="000000"/>
                </a:solidFill>
                <a:latin typeface="Arial" panose="020B0604020202020204" pitchFamily="34" charset="0"/>
              </a:rPr>
              <a:t>Department</a:t>
            </a:r>
            <a:r>
              <a:rPr lang="en-US" b="1" i="1" dirty="0" smtClean="0">
                <a:solidFill>
                  <a:srgbClr val="000000"/>
                </a:solidFill>
                <a:latin typeface="Arial" panose="020B0604020202020204" pitchFamily="34" charset="0"/>
              </a:rPr>
              <a:t> of Atomic Energy</a:t>
            </a:r>
          </a:p>
          <a:p>
            <a:pPr algn="ctr"/>
            <a:r>
              <a:rPr lang="en-US" b="1" i="1" u="none" strike="noStrike" baseline="0" dirty="0" smtClean="0">
                <a:solidFill>
                  <a:srgbClr val="000000"/>
                </a:solidFill>
                <a:latin typeface="Arial" panose="020B0604020202020204" pitchFamily="34" charset="0"/>
              </a:rPr>
              <a:t>India </a:t>
            </a:r>
          </a:p>
        </p:txBody>
      </p:sp>
      <p:pic>
        <p:nvPicPr>
          <p:cNvPr id="7" name="Picture 6"/>
          <p:cNvPicPr>
            <a:picLocks noChangeAspect="1"/>
          </p:cNvPicPr>
          <p:nvPr/>
        </p:nvPicPr>
        <p:blipFill>
          <a:blip r:embed="rId4"/>
          <a:stretch>
            <a:fillRect/>
          </a:stretch>
        </p:blipFill>
        <p:spPr>
          <a:xfrm>
            <a:off x="5389507" y="3717610"/>
            <a:ext cx="3305175" cy="1209675"/>
          </a:xfrm>
          <a:prstGeom prst="rect">
            <a:avLst/>
          </a:prstGeom>
        </p:spPr>
      </p:pic>
      <p:sp>
        <p:nvSpPr>
          <p:cNvPr id="2" name="Rectangle 1"/>
          <p:cNvSpPr/>
          <p:nvPr/>
        </p:nvSpPr>
        <p:spPr>
          <a:xfrm>
            <a:off x="147104" y="175765"/>
            <a:ext cx="8349534" cy="1754326"/>
          </a:xfrm>
          <a:prstGeom prst="rect">
            <a:avLst/>
          </a:prstGeom>
          <a:noFill/>
        </p:spPr>
        <p:txBody>
          <a:bodyPr wrap="square" lIns="91440" tIns="45720" rIns="91440" bIns="45720">
            <a:spAutoFit/>
          </a:bodyPr>
          <a:lstStyle/>
          <a:p>
            <a:pPr algn="ctr"/>
            <a:r>
              <a:rPr lang="en-US" sz="3600" b="1" dirty="0">
                <a:solidFill>
                  <a:srgbClr val="FF0000"/>
                </a:solidFill>
              </a:rPr>
              <a:t>Molecular Dynamics Simulations of Sodium Borosilicate Glasses for</a:t>
            </a:r>
          </a:p>
          <a:p>
            <a:pPr algn="ctr"/>
            <a:r>
              <a:rPr lang="en-US" sz="3600" b="1" dirty="0">
                <a:solidFill>
                  <a:srgbClr val="FF0000"/>
                </a:solidFill>
              </a:rPr>
              <a:t>Nuclear Field Applications</a:t>
            </a:r>
          </a:p>
        </p:txBody>
      </p:sp>
      <p:sp>
        <p:nvSpPr>
          <p:cNvPr id="5" name="Slide Number Placeholder 4"/>
          <p:cNvSpPr>
            <a:spLocks noGrp="1"/>
          </p:cNvSpPr>
          <p:nvPr>
            <p:ph type="sldNum" sz="quarter" idx="12"/>
          </p:nvPr>
        </p:nvSpPr>
        <p:spPr/>
        <p:txBody>
          <a:bodyPr/>
          <a:lstStyle/>
          <a:p>
            <a:fld id="{A9E42CFF-3657-413A-A996-BD4073689C68}" type="slidenum">
              <a:rPr lang="en-US" smtClean="0"/>
              <a:t>1</a:t>
            </a:fld>
            <a:endParaRPr lang="en-US" dirty="0"/>
          </a:p>
        </p:txBody>
      </p:sp>
    </p:spTree>
    <p:extLst>
      <p:ext uri="{BB962C8B-B14F-4D97-AF65-F5344CB8AC3E}">
        <p14:creationId xmlns:p14="http://schemas.microsoft.com/office/powerpoint/2010/main" val="1494772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6047" y="12365"/>
            <a:ext cx="7255512" cy="523220"/>
          </a:xfrm>
          <a:prstGeom prst="rect">
            <a:avLst/>
          </a:prstGeom>
        </p:spPr>
        <p:txBody>
          <a:bodyPr wrap="none">
            <a:spAutoFit/>
          </a:bodyPr>
          <a:lstStyle/>
          <a:p>
            <a:pPr>
              <a:defRPr/>
            </a:pPr>
            <a:r>
              <a:rPr lang="en-US" sz="2800" b="1" dirty="0" smtClean="0">
                <a:solidFill>
                  <a:srgbClr val="FF0000"/>
                </a:solidFill>
              </a:rPr>
              <a:t>Short Range Order : </a:t>
            </a:r>
            <a:r>
              <a:rPr lang="en-US" sz="2400" b="1" dirty="0" smtClean="0">
                <a:solidFill>
                  <a:schemeClr val="accent4">
                    <a:lumMod val="75000"/>
                  </a:schemeClr>
                </a:solidFill>
              </a:rPr>
              <a:t>Bond/Angle distribution</a:t>
            </a:r>
            <a:endParaRPr lang="en-US" sz="2800" b="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51314138"/>
              </p:ext>
            </p:extLst>
          </p:nvPr>
        </p:nvGraphicFramePr>
        <p:xfrm>
          <a:off x="5408810" y="631450"/>
          <a:ext cx="2958662" cy="2250078"/>
        </p:xfrm>
        <a:graphic>
          <a:graphicData uri="http://schemas.openxmlformats.org/drawingml/2006/table">
            <a:tbl>
              <a:tblPr firstRow="1" bandRow="1">
                <a:tableStyleId>{2D5ABB26-0587-4C30-8999-92F81FD0307C}</a:tableStyleId>
              </a:tblPr>
              <a:tblGrid>
                <a:gridCol w="641131"/>
                <a:gridCol w="796159"/>
                <a:gridCol w="804041"/>
                <a:gridCol w="717331"/>
              </a:tblGrid>
              <a:tr h="349266">
                <a:tc gridSpan="4">
                  <a:txBody>
                    <a:bodyPr/>
                    <a:lstStyle/>
                    <a:p>
                      <a:r>
                        <a:rPr lang="en-US" sz="1600" b="1" dirty="0" smtClean="0">
                          <a:solidFill>
                            <a:schemeClr val="accent2">
                              <a:lumMod val="60000"/>
                              <a:lumOff val="40000"/>
                            </a:schemeClr>
                          </a:solidFill>
                          <a:latin typeface="Tw Cen MT" panose="020B0602020104020603" pitchFamily="34" charset="0"/>
                        </a:rPr>
                        <a:t>Average Coordination Number</a:t>
                      </a:r>
                      <a:endParaRPr lang="en-US" sz="1600" b="1" dirty="0">
                        <a:solidFill>
                          <a:schemeClr val="accent2">
                            <a:lumMod val="60000"/>
                            <a:lumOff val="40000"/>
                          </a:schemeClr>
                        </a:solidFill>
                        <a:latin typeface="Tw Cen MT" panose="020B0602020104020603"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99545">
                <a:tc>
                  <a:txBody>
                    <a:bodyPr/>
                    <a:lstStyle/>
                    <a:p>
                      <a:r>
                        <a:rPr lang="en-US" sz="1600" dirty="0" smtClean="0">
                          <a:latin typeface="Tw Cen MT" panose="020B0602020104020603" pitchFamily="34" charset="0"/>
                        </a:rPr>
                        <a:t>Pairs</a:t>
                      </a:r>
                      <a:endParaRPr lang="en-US" sz="1600" dirty="0">
                        <a:latin typeface="Tw Cen MT" panose="020B0602020104020603" pitchFamily="34" charset="0"/>
                      </a:endParaRPr>
                    </a:p>
                  </a:txBody>
                  <a:tcPr/>
                </a:tc>
                <a:tc>
                  <a:txBody>
                    <a:bodyPr/>
                    <a:lstStyle/>
                    <a:p>
                      <a:pPr algn="ctr"/>
                      <a:r>
                        <a:rPr lang="en-US" sz="1600" b="1" dirty="0" smtClean="0">
                          <a:latin typeface="Tw Cen MT" panose="020B0602020104020603" pitchFamily="34" charset="0"/>
                        </a:rPr>
                        <a:t>NBS1</a:t>
                      </a:r>
                      <a:endParaRPr lang="en-US" sz="1600" b="1" dirty="0">
                        <a:latin typeface="Tw Cen MT" panose="020B0602020104020603" pitchFamily="34" charset="0"/>
                      </a:endParaRPr>
                    </a:p>
                  </a:txBody>
                  <a:tcPr/>
                </a:tc>
                <a:tc>
                  <a:txBody>
                    <a:bodyPr/>
                    <a:lstStyle/>
                    <a:p>
                      <a:pPr algn="ctr"/>
                      <a:r>
                        <a:rPr lang="en-US" sz="1600" b="1" dirty="0" smtClean="0">
                          <a:latin typeface="Tw Cen MT" panose="020B0602020104020603" pitchFamily="34" charset="0"/>
                        </a:rPr>
                        <a:t>NBS2</a:t>
                      </a:r>
                      <a:endParaRPr lang="en-US" sz="1600" b="1" dirty="0">
                        <a:latin typeface="Tw Cen MT" panose="020B0602020104020603" pitchFamily="34" charset="0"/>
                      </a:endParaRPr>
                    </a:p>
                  </a:txBody>
                  <a:tcPr/>
                </a:tc>
                <a:tc>
                  <a:txBody>
                    <a:bodyPr/>
                    <a:lstStyle/>
                    <a:p>
                      <a:pPr algn="ctr"/>
                      <a:r>
                        <a:rPr lang="en-US" sz="1600" b="1" dirty="0" smtClean="0">
                          <a:latin typeface="Tw Cen MT" panose="020B0602020104020603" pitchFamily="34" charset="0"/>
                        </a:rPr>
                        <a:t>NBS3</a:t>
                      </a:r>
                      <a:endParaRPr lang="en-US" sz="1600" b="1" dirty="0">
                        <a:latin typeface="Tw Cen MT" panose="020B0602020104020603" pitchFamily="34" charset="0"/>
                      </a:endParaRPr>
                    </a:p>
                  </a:txBody>
                  <a:tcPr/>
                </a:tc>
              </a:tr>
              <a:tr h="255927">
                <a:tc>
                  <a:txBody>
                    <a:bodyPr/>
                    <a:lstStyle/>
                    <a:p>
                      <a:pPr marL="0" marR="0" algn="l">
                        <a:lnSpc>
                          <a:spcPct val="107000"/>
                        </a:lnSpc>
                        <a:spcBef>
                          <a:spcPts val="0"/>
                        </a:spcBef>
                        <a:spcAft>
                          <a:spcPts val="0"/>
                        </a:spcAft>
                      </a:pPr>
                      <a:r>
                        <a:rPr lang="en-GB" sz="1600" b="1">
                          <a:effectLst/>
                          <a:latin typeface="Tw Cen MT" panose="020B0602020104020603" pitchFamily="34" charset="0"/>
                        </a:rPr>
                        <a:t>Si-O</a:t>
                      </a:r>
                      <a:endParaRPr lang="en-US" sz="1600" b="1">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4.00</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4.00</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4.00</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r>
              <a:tr h="244365">
                <a:tc>
                  <a:txBody>
                    <a:bodyPr/>
                    <a:lstStyle/>
                    <a:p>
                      <a:pPr marL="0" marR="0" algn="l">
                        <a:lnSpc>
                          <a:spcPct val="107000"/>
                        </a:lnSpc>
                        <a:spcBef>
                          <a:spcPts val="0"/>
                        </a:spcBef>
                        <a:spcAft>
                          <a:spcPts val="0"/>
                        </a:spcAft>
                      </a:pPr>
                      <a:r>
                        <a:rPr lang="en-GB" sz="1600" b="1" dirty="0">
                          <a:effectLst/>
                          <a:latin typeface="Tw Cen MT" panose="020B0602020104020603" pitchFamily="34" charset="0"/>
                        </a:rPr>
                        <a:t>B-O</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3.67</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3.63</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3.56</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r>
              <a:tr h="240890">
                <a:tc>
                  <a:txBody>
                    <a:bodyPr/>
                    <a:lstStyle/>
                    <a:p>
                      <a:pPr marL="0" marR="0" algn="l">
                        <a:lnSpc>
                          <a:spcPct val="107000"/>
                        </a:lnSpc>
                        <a:spcBef>
                          <a:spcPts val="0"/>
                        </a:spcBef>
                        <a:spcAft>
                          <a:spcPts val="0"/>
                        </a:spcAft>
                      </a:pPr>
                      <a:r>
                        <a:rPr lang="en-GB" sz="1600" b="1">
                          <a:effectLst/>
                          <a:latin typeface="Tw Cen MT" panose="020B0602020104020603" pitchFamily="34" charset="0"/>
                        </a:rPr>
                        <a:t>Na-O</a:t>
                      </a:r>
                      <a:endParaRPr lang="en-US" sz="1600" b="1">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5.67</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6.00</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5.54</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r>
              <a:tr h="213766">
                <a:tc>
                  <a:txBody>
                    <a:bodyPr/>
                    <a:lstStyle/>
                    <a:p>
                      <a:pPr marL="0" marR="0" algn="l">
                        <a:lnSpc>
                          <a:spcPct val="107000"/>
                        </a:lnSpc>
                        <a:spcBef>
                          <a:spcPts val="0"/>
                        </a:spcBef>
                        <a:spcAft>
                          <a:spcPts val="0"/>
                        </a:spcAft>
                      </a:pPr>
                      <a:r>
                        <a:rPr lang="en-GB" sz="1600" b="1">
                          <a:effectLst/>
                          <a:latin typeface="Tw Cen MT" panose="020B0602020104020603" pitchFamily="34" charset="0"/>
                        </a:rPr>
                        <a:t>Si-Si</a:t>
                      </a:r>
                      <a:endParaRPr lang="en-US" sz="1600" b="1">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1.77</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2.03</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1.15</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r>
              <a:tr h="194525">
                <a:tc>
                  <a:txBody>
                    <a:bodyPr/>
                    <a:lstStyle/>
                    <a:p>
                      <a:pPr marL="0" marR="0" algn="l">
                        <a:lnSpc>
                          <a:spcPct val="107000"/>
                        </a:lnSpc>
                        <a:spcBef>
                          <a:spcPts val="0"/>
                        </a:spcBef>
                        <a:spcAft>
                          <a:spcPts val="0"/>
                        </a:spcAft>
                      </a:pPr>
                      <a:r>
                        <a:rPr lang="en-GB" sz="1600" b="1">
                          <a:effectLst/>
                          <a:latin typeface="Tw Cen MT" panose="020B0602020104020603" pitchFamily="34" charset="0"/>
                        </a:rPr>
                        <a:t>Si-B</a:t>
                      </a:r>
                      <a:endParaRPr lang="en-US" sz="1600" b="1">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1.94</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1.82</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2.81</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r>
              <a:tr h="191049">
                <a:tc>
                  <a:txBody>
                    <a:bodyPr/>
                    <a:lstStyle/>
                    <a:p>
                      <a:pPr marL="0" marR="0" algn="l">
                        <a:lnSpc>
                          <a:spcPct val="107000"/>
                        </a:lnSpc>
                        <a:spcBef>
                          <a:spcPts val="0"/>
                        </a:spcBef>
                        <a:spcAft>
                          <a:spcPts val="0"/>
                        </a:spcAft>
                      </a:pPr>
                      <a:r>
                        <a:rPr lang="en-GB" sz="1600" b="1" dirty="0">
                          <a:effectLst/>
                          <a:latin typeface="Tw Cen MT" panose="020B0602020104020603" pitchFamily="34" charset="0"/>
                        </a:rPr>
                        <a:t>B-B</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1.22</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1.23</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600" dirty="0" smtClean="0">
                          <a:effectLst/>
                          <a:latin typeface="Tw Cen MT" panose="020B0602020104020603" pitchFamily="34" charset="0"/>
                        </a:rPr>
                        <a:t>1.47</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57573051"/>
              </p:ext>
            </p:extLst>
          </p:nvPr>
        </p:nvGraphicFramePr>
        <p:xfrm>
          <a:off x="-141890" y="429729"/>
          <a:ext cx="2892359" cy="2229760"/>
        </p:xfrm>
        <a:graphic>
          <a:graphicData uri="http://schemas.openxmlformats.org/presentationml/2006/ole">
            <mc:AlternateContent xmlns:mc="http://schemas.openxmlformats.org/markup-compatibility/2006">
              <mc:Choice xmlns:v="urn:schemas-microsoft-com:vml" Requires="v">
                <p:oleObj spid="_x0000_s5463" name="Graph" r:id="rId3" imgW="4023360" imgH="3108960" progId="Origin50.Graph">
                  <p:embed/>
                </p:oleObj>
              </mc:Choice>
              <mc:Fallback>
                <p:oleObj name="Graph" r:id="rId3" imgW="4023360" imgH="3108960" progId="Origin50.Graph">
                  <p:embed/>
                  <p:pic>
                    <p:nvPicPr>
                      <p:cNvPr id="0" name="Object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90" y="429729"/>
                        <a:ext cx="2892359" cy="222976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21442920"/>
              </p:ext>
            </p:extLst>
          </p:nvPr>
        </p:nvGraphicFramePr>
        <p:xfrm>
          <a:off x="2186113" y="462198"/>
          <a:ext cx="2817938" cy="2172111"/>
        </p:xfrm>
        <a:graphic>
          <a:graphicData uri="http://schemas.openxmlformats.org/presentationml/2006/ole">
            <mc:AlternateContent xmlns:mc="http://schemas.openxmlformats.org/markup-compatibility/2006">
              <mc:Choice xmlns:v="urn:schemas-microsoft-com:vml" Requires="v">
                <p:oleObj spid="_x0000_s5464" name="Graph" r:id="rId5" imgW="4023360" imgH="3108960" progId="Origin50.Graph">
                  <p:embed/>
                </p:oleObj>
              </mc:Choice>
              <mc:Fallback>
                <p:oleObj name="Graph" r:id="rId5" imgW="4023360" imgH="3108960" progId="Origin50.Graph">
                  <p:embed/>
                  <p:pic>
                    <p:nvPicPr>
                      <p:cNvPr id="0" name="Object 83"/>
                      <p:cNvPicPr>
                        <a:picLocks noChangeAspect="1" noChangeArrowheads="1"/>
                      </p:cNvPicPr>
                      <p:nvPr/>
                    </p:nvPicPr>
                    <p:blipFill>
                      <a:blip r:embed="rId6"/>
                      <a:srcRect/>
                      <a:stretch>
                        <a:fillRect/>
                      </a:stretch>
                    </p:blipFill>
                    <p:spPr bwMode="auto">
                      <a:xfrm>
                        <a:off x="2186113" y="462198"/>
                        <a:ext cx="2817938" cy="2172111"/>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10768673"/>
              </p:ext>
            </p:extLst>
          </p:nvPr>
        </p:nvGraphicFramePr>
        <p:xfrm>
          <a:off x="-93183" y="2443299"/>
          <a:ext cx="2875604" cy="2217348"/>
        </p:xfrm>
        <a:graphic>
          <a:graphicData uri="http://schemas.openxmlformats.org/presentationml/2006/ole">
            <mc:AlternateContent xmlns:mc="http://schemas.openxmlformats.org/markup-compatibility/2006">
              <mc:Choice xmlns:v="urn:schemas-microsoft-com:vml" Requires="v">
                <p:oleObj spid="_x0000_s5465" name="Graph" r:id="rId7" imgW="4023360" imgH="3108960" progId="Origin50.Graph">
                  <p:embed/>
                </p:oleObj>
              </mc:Choice>
              <mc:Fallback>
                <p:oleObj name="Graph" r:id="rId7" imgW="4023360" imgH="3108960" progId="Origin50.Graph">
                  <p:embed/>
                  <p:pic>
                    <p:nvPicPr>
                      <p:cNvPr id="0" name="Object 87"/>
                      <p:cNvPicPr>
                        <a:picLocks noChangeAspect="1" noChangeArrowheads="1"/>
                      </p:cNvPicPr>
                      <p:nvPr/>
                    </p:nvPicPr>
                    <p:blipFill>
                      <a:blip r:embed="rId8"/>
                      <a:srcRect/>
                      <a:stretch>
                        <a:fillRect/>
                      </a:stretch>
                    </p:blipFill>
                    <p:spPr bwMode="auto">
                      <a:xfrm>
                        <a:off x="-93183" y="2443299"/>
                        <a:ext cx="2875604" cy="2217348"/>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94650994"/>
              </p:ext>
            </p:extLst>
          </p:nvPr>
        </p:nvGraphicFramePr>
        <p:xfrm>
          <a:off x="2207868" y="2403904"/>
          <a:ext cx="3035225" cy="2340901"/>
        </p:xfrm>
        <a:graphic>
          <a:graphicData uri="http://schemas.openxmlformats.org/presentationml/2006/ole">
            <mc:AlternateContent xmlns:mc="http://schemas.openxmlformats.org/markup-compatibility/2006">
              <mc:Choice xmlns:v="urn:schemas-microsoft-com:vml" Requires="v">
                <p:oleObj spid="_x0000_s5466" name="Graph" r:id="rId9" imgW="4023360" imgH="3108960" progId="Origin50.Graph">
                  <p:embed/>
                </p:oleObj>
              </mc:Choice>
              <mc:Fallback>
                <p:oleObj name="Graph" r:id="rId9" imgW="4023360" imgH="3108960" progId="Origin50.Graph">
                  <p:embed/>
                  <p:pic>
                    <p:nvPicPr>
                      <p:cNvPr id="0" name="Object 88"/>
                      <p:cNvPicPr>
                        <a:picLocks noChangeAspect="1" noChangeArrowheads="1"/>
                      </p:cNvPicPr>
                      <p:nvPr/>
                    </p:nvPicPr>
                    <p:blipFill>
                      <a:blip r:embed="rId10"/>
                      <a:srcRect/>
                      <a:stretch>
                        <a:fillRect/>
                      </a:stretch>
                    </p:blipFill>
                    <p:spPr bwMode="auto">
                      <a:xfrm>
                        <a:off x="2207868" y="2403904"/>
                        <a:ext cx="3035225" cy="2340901"/>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759214"/>
              </p:ext>
            </p:extLst>
          </p:nvPr>
        </p:nvGraphicFramePr>
        <p:xfrm>
          <a:off x="2510545" y="4527808"/>
          <a:ext cx="2909669" cy="2243020"/>
        </p:xfrm>
        <a:graphic>
          <a:graphicData uri="http://schemas.openxmlformats.org/presentationml/2006/ole">
            <mc:AlternateContent xmlns:mc="http://schemas.openxmlformats.org/markup-compatibility/2006">
              <mc:Choice xmlns:v="urn:schemas-microsoft-com:vml" Requires="v">
                <p:oleObj spid="_x0000_s5467" name="Graph" r:id="rId11" imgW="4023360" imgH="3108960" progId="Origin50.Graph">
                  <p:embed/>
                </p:oleObj>
              </mc:Choice>
              <mc:Fallback>
                <p:oleObj name="Graph" r:id="rId11" imgW="4023360" imgH="3108960" progId="Origin50.Graph">
                  <p:embed/>
                  <p:pic>
                    <p:nvPicPr>
                      <p:cNvPr id="0" name="Object 89"/>
                      <p:cNvPicPr>
                        <a:picLocks noChangeAspect="1" noChangeArrowheads="1"/>
                      </p:cNvPicPr>
                      <p:nvPr/>
                    </p:nvPicPr>
                    <p:blipFill>
                      <a:blip r:embed="rId12"/>
                      <a:srcRect/>
                      <a:stretch>
                        <a:fillRect/>
                      </a:stretch>
                    </p:blipFill>
                    <p:spPr bwMode="auto">
                      <a:xfrm>
                        <a:off x="2510545" y="4527808"/>
                        <a:ext cx="2909669" cy="2243020"/>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48697928"/>
              </p:ext>
            </p:extLst>
          </p:nvPr>
        </p:nvGraphicFramePr>
        <p:xfrm>
          <a:off x="-71559" y="4460480"/>
          <a:ext cx="2996062" cy="2310348"/>
        </p:xfrm>
        <a:graphic>
          <a:graphicData uri="http://schemas.openxmlformats.org/presentationml/2006/ole">
            <mc:AlternateContent xmlns:mc="http://schemas.openxmlformats.org/markup-compatibility/2006">
              <mc:Choice xmlns:v="urn:schemas-microsoft-com:vml" Requires="v">
                <p:oleObj spid="_x0000_s5468" name="Graph" r:id="rId13" imgW="4023360" imgH="3108960" progId="Origin50.Graph">
                  <p:embed/>
                </p:oleObj>
              </mc:Choice>
              <mc:Fallback>
                <p:oleObj name="Graph" r:id="rId13" imgW="4023360" imgH="3108960" progId="Origin50.Graph">
                  <p:embed/>
                  <p:pic>
                    <p:nvPicPr>
                      <p:cNvPr id="0" name="Object 90"/>
                      <p:cNvPicPr>
                        <a:picLocks noChangeAspect="1" noChangeArrowheads="1"/>
                      </p:cNvPicPr>
                      <p:nvPr/>
                    </p:nvPicPr>
                    <p:blipFill>
                      <a:blip r:embed="rId14"/>
                      <a:srcRect/>
                      <a:stretch>
                        <a:fillRect/>
                      </a:stretch>
                    </p:blipFill>
                    <p:spPr bwMode="auto">
                      <a:xfrm>
                        <a:off x="-71559" y="4460480"/>
                        <a:ext cx="2996062" cy="2310348"/>
                      </a:xfrm>
                      <a:prstGeom prst="rect">
                        <a:avLst/>
                      </a:prstGeom>
                      <a:noFill/>
                    </p:spPr>
                  </p:pic>
                </p:oleObj>
              </mc:Fallback>
            </mc:AlternateContent>
          </a:graphicData>
        </a:graphic>
      </p:graphicFrame>
      <p:sp>
        <p:nvSpPr>
          <p:cNvPr id="16" name="Cloud"/>
          <p:cNvSpPr>
            <a:spLocks noChangeAspect="1" noEditPoints="1"/>
          </p:cNvSpPr>
          <p:nvPr/>
        </p:nvSpPr>
        <p:spPr bwMode="auto">
          <a:xfrm>
            <a:off x="4912605" y="4565705"/>
            <a:ext cx="4082152" cy="122916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5"/>
          </a:lnRef>
          <a:fillRef idx="1002">
            <a:schemeClr val="lt2"/>
          </a:fillRef>
          <a:effectRef idx="1">
            <a:schemeClr val="accent5"/>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dirty="0" smtClean="0">
                <a:solidFill>
                  <a:srgbClr val="C00000"/>
                </a:solidFill>
                <a:latin typeface="Tw Cen MT" panose="020B0602020104020603" pitchFamily="34" charset="0"/>
              </a:rPr>
              <a:t>Na as charge compensator have lower CN</a:t>
            </a:r>
            <a:endParaRPr lang="en-US" altLang="en-US" dirty="0">
              <a:solidFill>
                <a:schemeClr val="tx2">
                  <a:lumMod val="50000"/>
                </a:schemeClr>
              </a:solidFill>
              <a:latin typeface="Arial Rounded MT Bold" panose="020F0704030504030204" pitchFamily="34" charset="0"/>
            </a:endParaRPr>
          </a:p>
        </p:txBody>
      </p:sp>
      <p:sp>
        <p:nvSpPr>
          <p:cNvPr id="17" name="Cloud"/>
          <p:cNvSpPr>
            <a:spLocks noChangeAspect="1" noEditPoints="1"/>
          </p:cNvSpPr>
          <p:nvPr/>
        </p:nvSpPr>
        <p:spPr bwMode="auto">
          <a:xfrm>
            <a:off x="4903817" y="2982566"/>
            <a:ext cx="3727516" cy="9665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5"/>
          </a:lnRef>
          <a:fillRef idx="2">
            <a:schemeClr val="accent5"/>
          </a:fillRef>
          <a:effectRef idx="1">
            <a:schemeClr val="accent5"/>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dirty="0" smtClean="0">
                <a:solidFill>
                  <a:srgbClr val="C00000"/>
                </a:solidFill>
                <a:latin typeface="Tw Cen MT" panose="020B0602020104020603" pitchFamily="34" charset="0"/>
              </a:rPr>
              <a:t>No effect on SiO4 tetrahedrals</a:t>
            </a:r>
            <a:endParaRPr lang="en-US" altLang="en-US" dirty="0">
              <a:solidFill>
                <a:schemeClr val="tx2">
                  <a:lumMod val="50000"/>
                </a:schemeClr>
              </a:solidFill>
              <a:latin typeface="Arial Rounded MT Bold" panose="020F0704030504030204" pitchFamily="34" charset="0"/>
            </a:endParaRPr>
          </a:p>
        </p:txBody>
      </p:sp>
      <p:sp>
        <p:nvSpPr>
          <p:cNvPr id="18" name="Cloud"/>
          <p:cNvSpPr>
            <a:spLocks noChangeAspect="1" noEditPoints="1"/>
          </p:cNvSpPr>
          <p:nvPr/>
        </p:nvSpPr>
        <p:spPr bwMode="auto">
          <a:xfrm>
            <a:off x="4785364" y="3890206"/>
            <a:ext cx="4209393" cy="68175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4"/>
          </a:lnRef>
          <a:fillRef idx="2">
            <a:schemeClr val="accent4"/>
          </a:fillRef>
          <a:effectRef idx="1">
            <a:schemeClr val="accent4"/>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dirty="0" smtClean="0">
                <a:solidFill>
                  <a:srgbClr val="C00000"/>
                </a:solidFill>
                <a:latin typeface="Tw Cen MT" panose="020B0602020104020603" pitchFamily="34" charset="0"/>
              </a:rPr>
              <a:t>B-O CN as per BO4 content</a:t>
            </a:r>
            <a:endParaRPr lang="en-US" altLang="en-US" dirty="0">
              <a:solidFill>
                <a:schemeClr val="tx2">
                  <a:lumMod val="50000"/>
                </a:schemeClr>
              </a:solidFill>
              <a:latin typeface="Arial Rounded MT Bold" panose="020F0704030504030204" pitchFamily="34" charset="0"/>
            </a:endParaRPr>
          </a:p>
        </p:txBody>
      </p:sp>
      <p:sp>
        <p:nvSpPr>
          <p:cNvPr id="19" name="Cloud"/>
          <p:cNvSpPr>
            <a:spLocks noChangeAspect="1" noEditPoints="1"/>
          </p:cNvSpPr>
          <p:nvPr/>
        </p:nvSpPr>
        <p:spPr bwMode="auto">
          <a:xfrm>
            <a:off x="5061848" y="5652445"/>
            <a:ext cx="4060150" cy="78003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5"/>
          </a:lnRef>
          <a:fillRef idx="1001">
            <a:schemeClr val="lt1"/>
          </a:fillRef>
          <a:effectRef idx="1">
            <a:schemeClr val="accent5"/>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dirty="0" smtClean="0">
                <a:solidFill>
                  <a:srgbClr val="C00000"/>
                </a:solidFill>
                <a:latin typeface="Tw Cen MT" panose="020B0602020104020603" pitchFamily="34" charset="0"/>
              </a:rPr>
              <a:t>X-X CN as per SiO2 and B2O3 content</a:t>
            </a:r>
            <a:endParaRPr lang="en-US" altLang="en-US" dirty="0">
              <a:solidFill>
                <a:schemeClr val="tx2">
                  <a:lumMod val="50000"/>
                </a:schemeClr>
              </a:solidFill>
              <a:latin typeface="Arial Rounded MT Bold" panose="020F0704030504030204" pitchFamily="34" charset="0"/>
            </a:endParaRPr>
          </a:p>
        </p:txBody>
      </p:sp>
      <p:sp>
        <p:nvSpPr>
          <p:cNvPr id="20" name="Slide Number Placeholder 19"/>
          <p:cNvSpPr>
            <a:spLocks noGrp="1"/>
          </p:cNvSpPr>
          <p:nvPr>
            <p:ph type="sldNum" sz="quarter" idx="12"/>
          </p:nvPr>
        </p:nvSpPr>
        <p:spPr/>
        <p:txBody>
          <a:bodyPr/>
          <a:lstStyle/>
          <a:p>
            <a:fld id="{A9E42CFF-3657-413A-A996-BD4073689C68}" type="slidenum">
              <a:rPr lang="en-US" smtClean="0"/>
              <a:t>10</a:t>
            </a:fld>
            <a:endParaRPr lang="en-US"/>
          </a:p>
        </p:txBody>
      </p:sp>
    </p:spTree>
    <p:extLst>
      <p:ext uri="{BB962C8B-B14F-4D97-AF65-F5344CB8AC3E}">
        <p14:creationId xmlns:p14="http://schemas.microsoft.com/office/powerpoint/2010/main" val="3070661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76520" y="2204149"/>
            <a:ext cx="7705031" cy="4388985"/>
            <a:chOff x="414" y="2079"/>
            <a:chExt cx="11792" cy="6422"/>
          </a:xfrm>
        </p:grpSpPr>
        <p:graphicFrame>
          <p:nvGraphicFramePr>
            <p:cNvPr id="4" name="Object 3"/>
            <p:cNvGraphicFramePr>
              <a:graphicFrameLocks noChangeAspect="1"/>
            </p:cNvGraphicFramePr>
            <p:nvPr/>
          </p:nvGraphicFramePr>
          <p:xfrm>
            <a:off x="414" y="3605"/>
            <a:ext cx="6336" cy="4896"/>
          </p:xfrm>
          <a:graphic>
            <a:graphicData uri="http://schemas.openxmlformats.org/presentationml/2006/ole">
              <mc:AlternateContent xmlns:mc="http://schemas.openxmlformats.org/markup-compatibility/2006">
                <mc:Choice xmlns:v="urn:schemas-microsoft-com:vml" Requires="v">
                  <p:oleObj spid="_x0000_s6330" name="Graph" r:id="rId3" imgW="4023360" imgH="3108960" progId="Origin50.Graph">
                    <p:embed/>
                  </p:oleObj>
                </mc:Choice>
                <mc:Fallback>
                  <p:oleObj name="Graph" r:id="rId3" imgW="4023360" imgH="3108960"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 y="3605"/>
                          <a:ext cx="6336" cy="48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5870" y="2079"/>
            <a:ext cx="6336" cy="4896"/>
          </p:xfrm>
          <a:graphic>
            <a:graphicData uri="http://schemas.openxmlformats.org/presentationml/2006/ole">
              <mc:AlternateContent xmlns:mc="http://schemas.openxmlformats.org/markup-compatibility/2006">
                <mc:Choice xmlns:v="urn:schemas-microsoft-com:vml" Requires="v">
                  <p:oleObj spid="_x0000_s6331" name="Graph" r:id="rId5" imgW="4023360" imgH="3108960" progId="Origin50.Graph">
                    <p:embed/>
                  </p:oleObj>
                </mc:Choice>
                <mc:Fallback>
                  <p:oleObj name="Graph" r:id="rId5" imgW="4023360" imgH="3108960"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0" y="2079"/>
                          <a:ext cx="6336" cy="48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5"/>
            <p:cNvSpPr>
              <a:spLocks noChangeArrowheads="1"/>
            </p:cNvSpPr>
            <p:nvPr/>
          </p:nvSpPr>
          <p:spPr bwMode="auto">
            <a:xfrm rot="-3098061">
              <a:off x="4506" y="4079"/>
              <a:ext cx="2098" cy="703"/>
            </a:xfrm>
            <a:prstGeom prst="curvedDownArrow">
              <a:avLst>
                <a:gd name="adj1" fmla="val 59687"/>
                <a:gd name="adj2" fmla="val 119374"/>
                <a:gd name="adj3" fmla="val 33333"/>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Rectangle 7"/>
          <p:cNvSpPr/>
          <p:nvPr/>
        </p:nvSpPr>
        <p:spPr>
          <a:xfrm>
            <a:off x="1066714" y="24895"/>
            <a:ext cx="6673622" cy="523220"/>
          </a:xfrm>
          <a:prstGeom prst="rect">
            <a:avLst/>
          </a:prstGeom>
        </p:spPr>
        <p:txBody>
          <a:bodyPr wrap="none">
            <a:spAutoFit/>
          </a:bodyPr>
          <a:lstStyle/>
          <a:p>
            <a:pPr>
              <a:defRPr/>
            </a:pPr>
            <a:r>
              <a:rPr lang="en-US" sz="2800" b="1" dirty="0" smtClean="0">
                <a:solidFill>
                  <a:srgbClr val="FF0000"/>
                </a:solidFill>
              </a:rPr>
              <a:t>Medium Range Order : </a:t>
            </a:r>
            <a:r>
              <a:rPr lang="en-US" sz="2400" b="1" dirty="0" smtClean="0">
                <a:solidFill>
                  <a:schemeClr val="accent4">
                    <a:lumMod val="75000"/>
                  </a:schemeClr>
                </a:solidFill>
              </a:rPr>
              <a:t>Structure Factor</a:t>
            </a:r>
            <a:endParaRPr lang="en-US" sz="2800" b="1" dirty="0">
              <a:solidFill>
                <a:srgbClr val="FF0000"/>
              </a:solidFill>
            </a:endParaRPr>
          </a:p>
        </p:txBody>
      </p:sp>
      <p:sp>
        <p:nvSpPr>
          <p:cNvPr id="10" name="Cloud"/>
          <p:cNvSpPr>
            <a:spLocks noChangeAspect="1" noEditPoints="1"/>
          </p:cNvSpPr>
          <p:nvPr/>
        </p:nvSpPr>
        <p:spPr bwMode="auto">
          <a:xfrm rot="18937141" flipH="1">
            <a:off x="1853158" y="5417107"/>
            <a:ext cx="3106072" cy="676160"/>
          </a:xfrm>
          <a:prstGeom prst="flowChartDisplay">
            <a:avLst/>
          </a:prstGeom>
          <a:ln/>
        </p:spPr>
        <p:style>
          <a:lnRef idx="1">
            <a:schemeClr val="accent6"/>
          </a:lnRef>
          <a:fillRef idx="2">
            <a:schemeClr val="accent6"/>
          </a:fillRef>
          <a:effectRef idx="1">
            <a:schemeClr val="accent6"/>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dirty="0">
                <a:solidFill>
                  <a:srgbClr val="0070C0"/>
                </a:solidFill>
                <a:latin typeface="Tw Cen MT" panose="020B0602020104020603" pitchFamily="34" charset="0"/>
              </a:rPr>
              <a:t>Splitting of FSDP for NBS1 and NBS3</a:t>
            </a:r>
            <a:endParaRPr lang="en-US" dirty="0">
              <a:solidFill>
                <a:srgbClr val="0070C0"/>
              </a:solidFill>
              <a:latin typeface="Tw Cen MT" panose="020B0602020104020603" pitchFamily="34" charset="0"/>
            </a:endParaRPr>
          </a:p>
        </p:txBody>
      </p:sp>
      <p:sp>
        <p:nvSpPr>
          <p:cNvPr id="12" name="Cloud"/>
          <p:cNvSpPr>
            <a:spLocks noChangeAspect="1" noEditPoints="1"/>
          </p:cNvSpPr>
          <p:nvPr/>
        </p:nvSpPr>
        <p:spPr bwMode="auto">
          <a:xfrm rot="20661461">
            <a:off x="5621419" y="1099063"/>
            <a:ext cx="3344856" cy="12526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4"/>
          </a:lnRef>
          <a:fillRef idx="2">
            <a:schemeClr val="accent4"/>
          </a:fillRef>
          <a:effectRef idx="1">
            <a:schemeClr val="accent4"/>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dirty="0">
                <a:latin typeface="Tw Cen MT" panose="020B0602020104020603" pitchFamily="34" charset="0"/>
              </a:rPr>
              <a:t>Overlapped peaks/dips for NBS1 and NBS2</a:t>
            </a:r>
            <a:endParaRPr lang="en-US" altLang="en-US" dirty="0">
              <a:solidFill>
                <a:schemeClr val="tx2">
                  <a:lumMod val="50000"/>
                </a:schemeClr>
              </a:solidFill>
              <a:latin typeface="Arial Rounded MT Bold" panose="020F0704030504030204" pitchFamily="34" charset="0"/>
            </a:endParaRPr>
          </a:p>
          <a:p>
            <a:pPr>
              <a:defRPr/>
            </a:pPr>
            <a:endParaRPr lang="en-US" altLang="en-US" dirty="0">
              <a:solidFill>
                <a:schemeClr val="tx2">
                  <a:lumMod val="50000"/>
                </a:schemeClr>
              </a:solidFill>
              <a:latin typeface="Arial Rounded MT Bold" panose="020F0704030504030204" pitchFamily="34" charset="0"/>
            </a:endParaRPr>
          </a:p>
        </p:txBody>
      </p:sp>
      <p:sp>
        <p:nvSpPr>
          <p:cNvPr id="13" name="Cloud"/>
          <p:cNvSpPr>
            <a:spLocks noChangeAspect="1" noEditPoints="1"/>
          </p:cNvSpPr>
          <p:nvPr/>
        </p:nvSpPr>
        <p:spPr bwMode="auto">
          <a:xfrm rot="21233050">
            <a:off x="-44732" y="714270"/>
            <a:ext cx="5548106" cy="21731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5"/>
          </a:lnRef>
          <a:fillRef idx="2">
            <a:schemeClr val="accent5"/>
          </a:fillRef>
          <a:effectRef idx="1">
            <a:schemeClr val="accent5"/>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dirty="0">
                <a:solidFill>
                  <a:srgbClr val="C00000"/>
                </a:solidFill>
                <a:latin typeface="Tw Cen MT" panose="020B0602020104020603" pitchFamily="34" charset="0"/>
              </a:rPr>
              <a:t>The major differences are noticed in position and shape of the peaks/dips at lower k i.e. 1-10 </a:t>
            </a:r>
            <a:r>
              <a:rPr lang="en-GB" dirty="0" smtClean="0">
                <a:solidFill>
                  <a:srgbClr val="C00000"/>
                </a:solidFill>
                <a:latin typeface="Tw Cen MT" panose="020B0602020104020603" pitchFamily="34" charset="0"/>
              </a:rPr>
              <a:t>Å</a:t>
            </a:r>
            <a:r>
              <a:rPr lang="en-GB" baseline="30000" dirty="0" smtClean="0">
                <a:solidFill>
                  <a:srgbClr val="C00000"/>
                </a:solidFill>
                <a:latin typeface="Tw Cen MT" panose="020B0602020104020603" pitchFamily="34" charset="0"/>
              </a:rPr>
              <a:t>-1</a:t>
            </a:r>
            <a:r>
              <a:rPr lang="en-GB" dirty="0" smtClean="0">
                <a:solidFill>
                  <a:srgbClr val="C00000"/>
                </a:solidFill>
                <a:latin typeface="Tw Cen MT" panose="020B0602020104020603" pitchFamily="34" charset="0"/>
              </a:rPr>
              <a:t>, </a:t>
            </a:r>
            <a:r>
              <a:rPr lang="en-GB" dirty="0">
                <a:solidFill>
                  <a:srgbClr val="C00000"/>
                </a:solidFill>
                <a:latin typeface="Tw Cen MT" panose="020B0602020104020603" pitchFamily="34" charset="0"/>
              </a:rPr>
              <a:t>which are related with the medium range structure of the glass</a:t>
            </a:r>
          </a:p>
          <a:p>
            <a:pPr>
              <a:defRPr/>
            </a:pPr>
            <a:endParaRPr lang="en-US" altLang="en-US" dirty="0">
              <a:solidFill>
                <a:schemeClr val="tx2">
                  <a:lumMod val="50000"/>
                </a:schemeClr>
              </a:solidFill>
              <a:latin typeface="Arial Rounded MT Bold" panose="020F0704030504030204" pitchFamily="34" charset="0"/>
            </a:endParaRPr>
          </a:p>
        </p:txBody>
      </p:sp>
      <p:sp>
        <p:nvSpPr>
          <p:cNvPr id="2" name="Slide Number Placeholder 1"/>
          <p:cNvSpPr>
            <a:spLocks noGrp="1"/>
          </p:cNvSpPr>
          <p:nvPr>
            <p:ph type="sldNum" sz="quarter" idx="12"/>
          </p:nvPr>
        </p:nvSpPr>
        <p:spPr/>
        <p:txBody>
          <a:bodyPr/>
          <a:lstStyle/>
          <a:p>
            <a:fld id="{A9E42CFF-3657-413A-A996-BD4073689C68}" type="slidenum">
              <a:rPr lang="en-US" smtClean="0"/>
              <a:t>11</a:t>
            </a:fld>
            <a:endParaRPr lang="en-US"/>
          </a:p>
        </p:txBody>
      </p:sp>
    </p:spTree>
    <p:extLst>
      <p:ext uri="{BB962C8B-B14F-4D97-AF65-F5344CB8AC3E}">
        <p14:creationId xmlns:p14="http://schemas.microsoft.com/office/powerpoint/2010/main" val="4104539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476" y="213830"/>
            <a:ext cx="7511993" cy="523220"/>
          </a:xfrm>
          <a:prstGeom prst="rect">
            <a:avLst/>
          </a:prstGeom>
        </p:spPr>
        <p:txBody>
          <a:bodyPr wrap="none">
            <a:spAutoFit/>
          </a:bodyPr>
          <a:lstStyle/>
          <a:p>
            <a:pPr>
              <a:defRPr/>
            </a:pPr>
            <a:r>
              <a:rPr lang="en-US" sz="2800" b="1" dirty="0" smtClean="0">
                <a:solidFill>
                  <a:srgbClr val="FF0000"/>
                </a:solidFill>
              </a:rPr>
              <a:t>Medium Range Order : </a:t>
            </a:r>
            <a:r>
              <a:rPr lang="en-US" sz="2400" b="1" dirty="0" smtClean="0">
                <a:solidFill>
                  <a:schemeClr val="accent4">
                    <a:lumMod val="75000"/>
                  </a:schemeClr>
                </a:solidFill>
              </a:rPr>
              <a:t>Network connectivity</a:t>
            </a:r>
            <a:r>
              <a:rPr lang="en-US" sz="2800" b="1" dirty="0" smtClean="0">
                <a:solidFill>
                  <a:srgbClr val="FF0000"/>
                </a:solidFill>
              </a:rPr>
              <a:t> </a:t>
            </a:r>
            <a:endParaRPr lang="en-US" sz="2800" b="1" dirty="0">
              <a:solidFill>
                <a:srgbClr val="FF0000"/>
              </a:solidFill>
            </a:endParaRPr>
          </a:p>
        </p:txBody>
      </p:sp>
      <p:graphicFrame>
        <p:nvGraphicFramePr>
          <p:cNvPr id="4" name="Diagram 3"/>
          <p:cNvGraphicFramePr/>
          <p:nvPr>
            <p:extLst>
              <p:ext uri="{D42A27DB-BD31-4B8C-83A1-F6EECF244321}">
                <p14:modId xmlns:p14="http://schemas.microsoft.com/office/powerpoint/2010/main" val="899717589"/>
              </p:ext>
            </p:extLst>
          </p:nvPr>
        </p:nvGraphicFramePr>
        <p:xfrm>
          <a:off x="220932" y="3818048"/>
          <a:ext cx="8820443" cy="2711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p:cNvSpPr>
            <a:spLocks noChangeAspect="1" noEditPoints="1"/>
          </p:cNvSpPr>
          <p:nvPr/>
        </p:nvSpPr>
        <p:spPr bwMode="auto">
          <a:xfrm>
            <a:off x="102773" y="2939719"/>
            <a:ext cx="4622975" cy="127623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6"/>
          </a:lnRef>
          <a:fillRef idx="2">
            <a:schemeClr val="accent6"/>
          </a:fillRef>
          <a:effectRef idx="1">
            <a:schemeClr val="accent6"/>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NBS1 &amp; NBS2 : Si-O-B4 </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&gt; Si-O-Si &gt; Si-O-B3 &gt; B3-O-B4 &gt; B4-O-B4 &gt; B3-O-B3</a:t>
            </a:r>
            <a:endParaRPr lang="en-US" altLang="en-US" dirty="0">
              <a:solidFill>
                <a:schemeClr val="tx2">
                  <a:lumMod val="50000"/>
                </a:schemeClr>
              </a:solidFill>
              <a:latin typeface="Arial Rounded MT Bold" panose="020F0704030504030204" pitchFamily="34" charset="0"/>
            </a:endParaRPr>
          </a:p>
        </p:txBody>
      </p:sp>
      <p:sp>
        <p:nvSpPr>
          <p:cNvPr id="6" name="Cloud"/>
          <p:cNvSpPr>
            <a:spLocks noChangeAspect="1" noEditPoints="1"/>
          </p:cNvSpPr>
          <p:nvPr/>
        </p:nvSpPr>
        <p:spPr bwMode="auto">
          <a:xfrm rot="20661461">
            <a:off x="4755294" y="2677164"/>
            <a:ext cx="3902468" cy="14568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4"/>
          </a:lnRef>
          <a:fillRef idx="2">
            <a:schemeClr val="accent4"/>
          </a:fillRef>
          <a:effectRef idx="1">
            <a:schemeClr val="accent4"/>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NBS3: Si-O-B4 </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&gt; </a:t>
            </a:r>
            <a:r>
              <a:rPr lang="en-GB"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Si-O-B3 </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&gt; </a:t>
            </a:r>
            <a:r>
              <a:rPr lang="en-GB"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Si-O-Si </a:t>
            </a:r>
            <a:r>
              <a:rPr lang="en-GB"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&gt; B3-O-B4 &gt; B4-O-B4 &gt; B3-O-B3</a:t>
            </a:r>
            <a:endParaRPr lang="en-US" altLang="en-US" dirty="0">
              <a:solidFill>
                <a:schemeClr val="tx2">
                  <a:lumMod val="50000"/>
                </a:schemeClr>
              </a:solidFill>
              <a:latin typeface="Arial Rounded MT Bold" panose="020F07040305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81270445"/>
              </p:ext>
            </p:extLst>
          </p:nvPr>
        </p:nvGraphicFramePr>
        <p:xfrm>
          <a:off x="974856" y="971044"/>
          <a:ext cx="5826266" cy="1874520"/>
        </p:xfrm>
        <a:graphic>
          <a:graphicData uri="http://schemas.openxmlformats.org/drawingml/2006/table">
            <a:tbl>
              <a:tblPr firstRow="1" firstCol="1" bandRow="1">
                <a:tableStyleId>{72833802-FEF1-4C79-8D5D-14CF1EAF98D9}</a:tableStyleId>
              </a:tblPr>
              <a:tblGrid>
                <a:gridCol w="687823"/>
                <a:gridCol w="760652"/>
                <a:gridCol w="833479"/>
                <a:gridCol w="857756"/>
                <a:gridCol w="873940"/>
                <a:gridCol w="914400"/>
                <a:gridCol w="898216"/>
              </a:tblGrid>
              <a:tr h="362360">
                <a:tc gridSpan="7">
                  <a:txBody>
                    <a:bodyPr/>
                    <a:lstStyle/>
                    <a:p>
                      <a:pPr marL="0" marR="0" algn="ctr" defTabSz="457200" rtl="0" eaLnBrk="1" latinLnBrk="0" hangingPunct="1">
                        <a:lnSpc>
                          <a:spcPct val="150000"/>
                        </a:lnSpc>
                        <a:spcBef>
                          <a:spcPts val="0"/>
                        </a:spcBef>
                        <a:spcAft>
                          <a:spcPts val="800"/>
                        </a:spcAft>
                      </a:pPr>
                      <a:r>
                        <a:rPr lang="en-GB" sz="1800" kern="1200" dirty="0" smtClean="0">
                          <a:effectLst/>
                          <a:latin typeface="Tw Cen MT" panose="020B0602020104020603" pitchFamily="34" charset="0"/>
                        </a:rPr>
                        <a:t>Probability </a:t>
                      </a:r>
                      <a:r>
                        <a:rPr lang="en-GB" sz="1800" kern="1200" dirty="0">
                          <a:effectLst/>
                          <a:latin typeface="Tw Cen MT" panose="020B0602020104020603" pitchFamily="34" charset="0"/>
                        </a:rPr>
                        <a:t>of connection between structural </a:t>
                      </a:r>
                      <a:r>
                        <a:rPr lang="en-GB" sz="1800" kern="1200" dirty="0" smtClean="0">
                          <a:effectLst/>
                          <a:latin typeface="Tw Cen MT" panose="020B0602020104020603" pitchFamily="34" charset="0"/>
                        </a:rPr>
                        <a:t>units</a:t>
                      </a:r>
                      <a:endParaRPr lang="en-US" sz="1800" b="0" kern="1200" dirty="0">
                        <a:solidFill>
                          <a:schemeClr val="tx1"/>
                        </a:solidFill>
                        <a:effectLst/>
                        <a:latin typeface="Tw Cen MT" panose="020B0602020104020603" pitchFamily="34" charset="0"/>
                        <a:ea typeface="+mn-ea"/>
                        <a:cs typeface="+mn-cs"/>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606">
                <a:tc>
                  <a:txBody>
                    <a:bodyPr/>
                    <a:lstStyle/>
                    <a:p>
                      <a:pPr marL="0" marR="0">
                        <a:lnSpc>
                          <a:spcPct val="100000"/>
                        </a:lnSpc>
                        <a:spcBef>
                          <a:spcPts val="0"/>
                        </a:spcBef>
                        <a:spcAft>
                          <a:spcPts val="800"/>
                        </a:spcAft>
                      </a:pPr>
                      <a:r>
                        <a:rPr lang="en-GB" sz="1600" dirty="0">
                          <a:effectLst/>
                          <a:latin typeface="Tw Cen MT" panose="020B0602020104020603" pitchFamily="34" charset="0"/>
                        </a:rPr>
                        <a:t> </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50000"/>
                        </a:lnSpc>
                        <a:spcBef>
                          <a:spcPts val="0"/>
                        </a:spcBef>
                        <a:spcAft>
                          <a:spcPts val="800"/>
                        </a:spcAft>
                      </a:pPr>
                      <a:r>
                        <a:rPr lang="en-GB" sz="1600" b="1" kern="1200" dirty="0">
                          <a:effectLst/>
                          <a:latin typeface="Tw Cen MT" panose="020B0602020104020603" pitchFamily="34" charset="0"/>
                        </a:rPr>
                        <a:t>Si-O-Si</a:t>
                      </a:r>
                      <a:endParaRPr lang="en-US" sz="1600" b="1" kern="1200" dirty="0">
                        <a:solidFill>
                          <a:schemeClr val="tx1"/>
                        </a:solidFill>
                        <a:effectLst/>
                        <a:latin typeface="Tw Cen MT" panose="020B0602020104020603" pitchFamily="34" charset="0"/>
                        <a:ea typeface="+mn-ea"/>
                        <a:cs typeface="+mn-cs"/>
                      </a:endParaRPr>
                    </a:p>
                  </a:txBody>
                  <a:tcPr marL="68580" marR="68580" marT="0" marB="0"/>
                </a:tc>
                <a:tc>
                  <a:txBody>
                    <a:bodyPr/>
                    <a:lstStyle/>
                    <a:p>
                      <a:pPr marL="0" marR="0" algn="ctr">
                        <a:lnSpc>
                          <a:spcPct val="150000"/>
                        </a:lnSpc>
                        <a:spcBef>
                          <a:spcPts val="0"/>
                        </a:spcBef>
                        <a:spcAft>
                          <a:spcPts val="800"/>
                        </a:spcAft>
                      </a:pPr>
                      <a:r>
                        <a:rPr lang="en-GB" sz="1600" b="1" dirty="0">
                          <a:effectLst/>
                          <a:latin typeface="Tw Cen MT" panose="020B0602020104020603" pitchFamily="34" charset="0"/>
                        </a:rPr>
                        <a:t>Si-O-B3</a:t>
                      </a:r>
                      <a:endParaRPr lang="en-US" sz="1600" b="1" dirty="0">
                        <a:solidFill>
                          <a:srgbClr val="C0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800"/>
                        </a:spcAft>
                      </a:pPr>
                      <a:r>
                        <a:rPr lang="en-GB" sz="1600" b="1" dirty="0">
                          <a:effectLst/>
                          <a:latin typeface="Tw Cen MT" panose="020B0602020104020603" pitchFamily="34" charset="0"/>
                        </a:rPr>
                        <a:t>Si-O-B4</a:t>
                      </a:r>
                      <a:endParaRPr lang="en-US" sz="1600" b="1" dirty="0">
                        <a:solidFill>
                          <a:srgbClr val="C0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800"/>
                        </a:spcAft>
                      </a:pPr>
                      <a:r>
                        <a:rPr lang="en-GB" sz="1600" b="1" dirty="0">
                          <a:effectLst/>
                          <a:latin typeface="Tw Cen MT" panose="020B0602020104020603" pitchFamily="34" charset="0"/>
                        </a:rPr>
                        <a:t>B3-O-B3</a:t>
                      </a:r>
                      <a:endParaRPr lang="en-US" sz="1600" b="1" dirty="0">
                        <a:solidFill>
                          <a:srgbClr val="C0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800"/>
                        </a:spcAft>
                      </a:pPr>
                      <a:r>
                        <a:rPr lang="en-GB" sz="1600" b="1" dirty="0">
                          <a:effectLst/>
                          <a:latin typeface="Tw Cen MT" panose="020B0602020104020603" pitchFamily="34" charset="0"/>
                        </a:rPr>
                        <a:t>B3-O-B4</a:t>
                      </a:r>
                      <a:endParaRPr lang="en-US" sz="1600" b="1" dirty="0">
                        <a:solidFill>
                          <a:srgbClr val="C0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800"/>
                        </a:spcAft>
                      </a:pPr>
                      <a:r>
                        <a:rPr lang="en-GB" sz="1600" b="1" dirty="0">
                          <a:effectLst/>
                          <a:latin typeface="Tw Cen MT" panose="020B0602020104020603" pitchFamily="34" charset="0"/>
                        </a:rPr>
                        <a:t>B4-O-B4</a:t>
                      </a:r>
                      <a:endParaRPr lang="en-US" sz="1600" b="1" dirty="0">
                        <a:solidFill>
                          <a:srgbClr val="C0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r>
              <a:tr h="256540">
                <a:tc>
                  <a:txBody>
                    <a:bodyPr/>
                    <a:lstStyle/>
                    <a:p>
                      <a:pPr marL="0" marR="0">
                        <a:lnSpc>
                          <a:spcPct val="150000"/>
                        </a:lnSpc>
                        <a:spcBef>
                          <a:spcPts val="0"/>
                        </a:spcBef>
                        <a:spcAft>
                          <a:spcPts val="800"/>
                        </a:spcAft>
                      </a:pPr>
                      <a:r>
                        <a:rPr lang="en-GB" sz="1600">
                          <a:effectLst/>
                          <a:latin typeface="Tw Cen MT" panose="020B0602020104020603" pitchFamily="34" charset="0"/>
                        </a:rPr>
                        <a:t>NBS1</a:t>
                      </a:r>
                      <a:endParaRPr lang="en-US" sz="1600" b="1">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50000"/>
                        </a:lnSpc>
                        <a:spcBef>
                          <a:spcPts val="0"/>
                        </a:spcBef>
                        <a:spcAft>
                          <a:spcPts val="800"/>
                        </a:spcAft>
                      </a:pPr>
                      <a:r>
                        <a:rPr lang="en-GB" sz="1600" kern="1200" dirty="0" smtClean="0">
                          <a:effectLst/>
                          <a:latin typeface="Tw Cen MT" panose="020B0602020104020603" pitchFamily="34" charset="0"/>
                        </a:rPr>
                        <a:t>20.73</a:t>
                      </a:r>
                      <a:endParaRPr lang="en-US" sz="1600" b="0" kern="1200" dirty="0">
                        <a:solidFill>
                          <a:schemeClr val="tx1"/>
                        </a:solidFill>
                        <a:effectLst/>
                        <a:latin typeface="Tw Cen MT" panose="020B0602020104020603" pitchFamily="34" charset="0"/>
                        <a:ea typeface="+mn-ea"/>
                        <a:cs typeface="+mn-cs"/>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8.87</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34.41</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0.89</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4.875</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4.30</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50000"/>
                        </a:lnSpc>
                        <a:spcBef>
                          <a:spcPts val="0"/>
                        </a:spcBef>
                        <a:spcAft>
                          <a:spcPts val="800"/>
                        </a:spcAft>
                      </a:pPr>
                      <a:r>
                        <a:rPr lang="en-GB" sz="1600">
                          <a:effectLst/>
                          <a:latin typeface="Tw Cen MT" panose="020B0602020104020603" pitchFamily="34" charset="0"/>
                        </a:rPr>
                        <a:t>NBS2</a:t>
                      </a:r>
                      <a:endParaRPr lang="en-US" sz="1600" b="1">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50000"/>
                        </a:lnSpc>
                        <a:spcBef>
                          <a:spcPts val="0"/>
                        </a:spcBef>
                        <a:spcAft>
                          <a:spcPts val="800"/>
                        </a:spcAft>
                      </a:pPr>
                      <a:r>
                        <a:rPr lang="en-GB" sz="1600" kern="1200" dirty="0" smtClean="0">
                          <a:effectLst/>
                          <a:latin typeface="Tw Cen MT" panose="020B0602020104020603" pitchFamily="34" charset="0"/>
                        </a:rPr>
                        <a:t>23.68</a:t>
                      </a:r>
                      <a:endParaRPr lang="en-US" sz="1600" b="0" kern="1200" dirty="0">
                        <a:solidFill>
                          <a:schemeClr val="tx1"/>
                        </a:solidFill>
                        <a:effectLst/>
                        <a:latin typeface="Tw Cen MT" panose="020B0602020104020603" pitchFamily="34" charset="0"/>
                        <a:ea typeface="+mn-ea"/>
                        <a:cs typeface="+mn-cs"/>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9.90</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30.55</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1.09</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4.54</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3.30</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50000"/>
                        </a:lnSpc>
                        <a:spcBef>
                          <a:spcPts val="0"/>
                        </a:spcBef>
                        <a:spcAft>
                          <a:spcPts val="800"/>
                        </a:spcAft>
                      </a:pPr>
                      <a:r>
                        <a:rPr lang="en-GB" sz="1600">
                          <a:effectLst/>
                          <a:latin typeface="Tw Cen MT" panose="020B0602020104020603" pitchFamily="34" charset="0"/>
                        </a:rPr>
                        <a:t>NBS3</a:t>
                      </a:r>
                      <a:endParaRPr lang="en-US" sz="1600" b="1">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50000"/>
                        </a:lnSpc>
                        <a:spcBef>
                          <a:spcPts val="0"/>
                        </a:spcBef>
                        <a:spcAft>
                          <a:spcPts val="800"/>
                        </a:spcAft>
                      </a:pPr>
                      <a:r>
                        <a:rPr lang="en-GB" sz="1600" kern="1200" dirty="0" smtClean="0">
                          <a:effectLst/>
                          <a:latin typeface="Tw Cen MT" panose="020B0602020104020603" pitchFamily="34" charset="0"/>
                        </a:rPr>
                        <a:t>12.49</a:t>
                      </a:r>
                      <a:endParaRPr lang="en-US" sz="1600" b="0" kern="1200" dirty="0">
                        <a:solidFill>
                          <a:schemeClr val="tx1"/>
                        </a:solidFill>
                        <a:effectLst/>
                        <a:latin typeface="Tw Cen MT" panose="020B0602020104020603" pitchFamily="34" charset="0"/>
                        <a:ea typeface="+mn-ea"/>
                        <a:cs typeface="+mn-cs"/>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16.97</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39.79</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2.21</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7.55</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800"/>
                        </a:spcAft>
                      </a:pPr>
                      <a:r>
                        <a:rPr lang="en-GB" sz="1600" dirty="0" smtClean="0">
                          <a:effectLst/>
                          <a:latin typeface="Tw Cen MT" panose="020B0602020104020603" pitchFamily="34" charset="0"/>
                        </a:rPr>
                        <a:t>4.85</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Slide Number Placeholder 7"/>
          <p:cNvSpPr>
            <a:spLocks noGrp="1"/>
          </p:cNvSpPr>
          <p:nvPr>
            <p:ph type="sldNum" sz="quarter" idx="12"/>
          </p:nvPr>
        </p:nvSpPr>
        <p:spPr/>
        <p:txBody>
          <a:bodyPr/>
          <a:lstStyle/>
          <a:p>
            <a:fld id="{A9E42CFF-3657-413A-A996-BD4073689C68}" type="slidenum">
              <a:rPr lang="en-US" smtClean="0"/>
              <a:t>12</a:t>
            </a:fld>
            <a:endParaRPr lang="en-US"/>
          </a:p>
        </p:txBody>
      </p:sp>
    </p:spTree>
    <p:extLst>
      <p:ext uri="{BB962C8B-B14F-4D97-AF65-F5344CB8AC3E}">
        <p14:creationId xmlns:p14="http://schemas.microsoft.com/office/powerpoint/2010/main" val="3094979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OOJA\Desktop\NRG-glass\Manuscript-NBS\Response_PCCP\Picture1.png"/>
          <p:cNvPicPr/>
          <p:nvPr/>
        </p:nvPicPr>
        <p:blipFill>
          <a:blip r:embed="rId3"/>
          <a:srcRect/>
          <a:stretch>
            <a:fillRect/>
          </a:stretch>
        </p:blipFill>
        <p:spPr bwMode="auto">
          <a:xfrm>
            <a:off x="262587" y="847376"/>
            <a:ext cx="4476848" cy="3098935"/>
          </a:xfrm>
          <a:prstGeom prst="rect">
            <a:avLst/>
          </a:prstGeom>
          <a:noFill/>
          <a:ln w="9525">
            <a:noFill/>
            <a:miter lim="800000"/>
            <a:headEnd/>
            <a:tailEnd/>
          </a:ln>
        </p:spPr>
      </p:pic>
      <p:graphicFrame>
        <p:nvGraphicFramePr>
          <p:cNvPr id="9" name="Table 8"/>
          <p:cNvGraphicFramePr>
            <a:graphicFrameLocks noGrp="1"/>
          </p:cNvGraphicFramePr>
          <p:nvPr>
            <p:extLst>
              <p:ext uri="{D42A27DB-BD31-4B8C-83A1-F6EECF244321}">
                <p14:modId xmlns:p14="http://schemas.microsoft.com/office/powerpoint/2010/main" val="2729070222"/>
              </p:ext>
            </p:extLst>
          </p:nvPr>
        </p:nvGraphicFramePr>
        <p:xfrm>
          <a:off x="292744" y="5331436"/>
          <a:ext cx="3802464" cy="1219200"/>
        </p:xfrm>
        <a:graphic>
          <a:graphicData uri="http://schemas.openxmlformats.org/drawingml/2006/table">
            <a:tbl>
              <a:tblPr firstRow="1" bandRow="1">
                <a:tableStyleId>{9D7B26C5-4107-4FEC-AEDC-1716B250A1EF}</a:tableStyleId>
              </a:tblPr>
              <a:tblGrid>
                <a:gridCol w="1803731"/>
                <a:gridCol w="671639"/>
                <a:gridCol w="687823"/>
                <a:gridCol w="639271"/>
              </a:tblGrid>
              <a:tr h="161697">
                <a:tc>
                  <a:txBody>
                    <a:bodyPr/>
                    <a:lstStyle/>
                    <a:p>
                      <a:endParaRPr lang="en-US" sz="1400" dirty="0">
                        <a:latin typeface="Tw Cen MT" panose="020B0602020104020603" pitchFamily="34" charset="0"/>
                      </a:endParaRPr>
                    </a:p>
                  </a:txBody>
                  <a:tcPr/>
                </a:tc>
                <a:tc>
                  <a:txBody>
                    <a:bodyPr/>
                    <a:lstStyle/>
                    <a:p>
                      <a:r>
                        <a:rPr lang="en-US" sz="1400" dirty="0" smtClean="0"/>
                        <a:t>NBS1</a:t>
                      </a:r>
                      <a:endParaRPr lang="en-US" sz="1400" dirty="0">
                        <a:latin typeface="Tw Cen MT" panose="020B0602020104020603" pitchFamily="34" charset="0"/>
                      </a:endParaRPr>
                    </a:p>
                  </a:txBody>
                  <a:tcPr/>
                </a:tc>
                <a:tc>
                  <a:txBody>
                    <a:bodyPr/>
                    <a:lstStyle/>
                    <a:p>
                      <a:r>
                        <a:rPr lang="en-US" sz="1400" dirty="0" smtClean="0"/>
                        <a:t>NBS2</a:t>
                      </a:r>
                      <a:endParaRPr lang="en-US" sz="1400" dirty="0">
                        <a:latin typeface="Tw Cen MT" panose="020B0602020104020603" pitchFamily="34" charset="0"/>
                      </a:endParaRPr>
                    </a:p>
                  </a:txBody>
                  <a:tcPr/>
                </a:tc>
                <a:tc>
                  <a:txBody>
                    <a:bodyPr/>
                    <a:lstStyle/>
                    <a:p>
                      <a:r>
                        <a:rPr lang="en-US" sz="1400" dirty="0" smtClean="0"/>
                        <a:t>NBS3</a:t>
                      </a:r>
                      <a:endParaRPr lang="en-US" sz="1400" dirty="0">
                        <a:latin typeface="Tw Cen MT" panose="020B0602020104020603" pitchFamily="34" charset="0"/>
                      </a:endParaRPr>
                    </a:p>
                  </a:txBody>
                  <a:tcPr/>
                </a:tc>
              </a:tr>
              <a:tr h="275979">
                <a:tc>
                  <a:txBody>
                    <a:bodyPr/>
                    <a:lstStyle/>
                    <a:p>
                      <a:r>
                        <a:rPr lang="en-US" sz="1400" dirty="0" smtClean="0">
                          <a:latin typeface="Tw Cen MT" panose="020B0602020104020603" pitchFamily="34" charset="0"/>
                        </a:rPr>
                        <a:t>Young</a:t>
                      </a:r>
                      <a:r>
                        <a:rPr lang="en-US" sz="1400" baseline="0" dirty="0" smtClean="0">
                          <a:latin typeface="Tw Cen MT" panose="020B0602020104020603" pitchFamily="34" charset="0"/>
                        </a:rPr>
                        <a:t> Modulus (GPa)</a:t>
                      </a:r>
                      <a:endParaRPr lang="en-US" sz="1400" b="1" dirty="0">
                        <a:latin typeface="Tw Cen MT" panose="020B0602020104020603" pitchFamily="34" charset="0"/>
                      </a:endParaRPr>
                    </a:p>
                  </a:txBody>
                  <a:tcPr/>
                </a:tc>
                <a:tc>
                  <a:txBody>
                    <a:bodyPr/>
                    <a:lstStyle/>
                    <a:p>
                      <a:r>
                        <a:rPr lang="en-US" sz="1400" dirty="0" smtClean="0">
                          <a:latin typeface="Tw Cen MT" panose="020B0602020104020603" pitchFamily="34" charset="0"/>
                        </a:rPr>
                        <a:t>40.65</a:t>
                      </a:r>
                      <a:endParaRPr lang="en-US" sz="1400" dirty="0">
                        <a:latin typeface="Tw Cen MT" panose="020B0602020104020603" pitchFamily="34" charset="0"/>
                      </a:endParaRPr>
                    </a:p>
                  </a:txBody>
                  <a:tcPr/>
                </a:tc>
                <a:tc>
                  <a:txBody>
                    <a:bodyPr/>
                    <a:lstStyle/>
                    <a:p>
                      <a:r>
                        <a:rPr lang="en-US" sz="1400" dirty="0" smtClean="0">
                          <a:latin typeface="Tw Cen MT" panose="020B0602020104020603" pitchFamily="34" charset="0"/>
                        </a:rPr>
                        <a:t>42.74</a:t>
                      </a:r>
                      <a:endParaRPr lang="en-US" sz="1400" dirty="0">
                        <a:latin typeface="Tw Cen MT" panose="020B0602020104020603" pitchFamily="34" charset="0"/>
                      </a:endParaRPr>
                    </a:p>
                  </a:txBody>
                  <a:tcPr/>
                </a:tc>
                <a:tc>
                  <a:txBody>
                    <a:bodyPr/>
                    <a:lstStyle/>
                    <a:p>
                      <a:r>
                        <a:rPr lang="en-US" sz="1400" dirty="0" smtClean="0">
                          <a:latin typeface="Tw Cen MT" panose="020B0602020104020603" pitchFamily="34" charset="0"/>
                        </a:rPr>
                        <a:t>39.66</a:t>
                      </a:r>
                      <a:endParaRPr lang="en-US" sz="1400" dirty="0">
                        <a:latin typeface="Tw Cen MT" panose="020B0602020104020603" pitchFamily="34" charset="0"/>
                      </a:endParaRPr>
                    </a:p>
                  </a:txBody>
                  <a:tcPr/>
                </a:tc>
              </a:tr>
              <a:tr h="246309">
                <a:tc>
                  <a:txBody>
                    <a:bodyPr/>
                    <a:lstStyle/>
                    <a:p>
                      <a:r>
                        <a:rPr lang="en-US" sz="1400" dirty="0" smtClean="0">
                          <a:latin typeface="Tw Cen MT" panose="020B0602020104020603" pitchFamily="34" charset="0"/>
                        </a:rPr>
                        <a:t>Intrinsic strength (GPa)</a:t>
                      </a:r>
                      <a:endParaRPr lang="en-US" sz="1400" b="1" dirty="0">
                        <a:latin typeface="Tw Cen MT" panose="020B0602020104020603" pitchFamily="34" charset="0"/>
                      </a:endParaRPr>
                    </a:p>
                  </a:txBody>
                  <a:tcPr/>
                </a:tc>
                <a:tc>
                  <a:txBody>
                    <a:bodyPr/>
                    <a:lstStyle/>
                    <a:p>
                      <a:r>
                        <a:rPr lang="en-US" sz="1400" dirty="0" smtClean="0">
                          <a:latin typeface="Tw Cen MT" panose="020B0602020104020603" pitchFamily="34" charset="0"/>
                        </a:rPr>
                        <a:t>2.5</a:t>
                      </a:r>
                      <a:endParaRPr lang="en-US" sz="1400" dirty="0">
                        <a:latin typeface="Tw Cen MT" panose="020B0602020104020603" pitchFamily="34" charset="0"/>
                      </a:endParaRPr>
                    </a:p>
                  </a:txBody>
                  <a:tcPr/>
                </a:tc>
                <a:tc>
                  <a:txBody>
                    <a:bodyPr/>
                    <a:lstStyle/>
                    <a:p>
                      <a:r>
                        <a:rPr lang="en-US" sz="1400" dirty="0" smtClean="0">
                          <a:latin typeface="Tw Cen MT" panose="020B0602020104020603" pitchFamily="34" charset="0"/>
                        </a:rPr>
                        <a:t>3.25</a:t>
                      </a:r>
                      <a:endParaRPr lang="en-US" sz="1400" dirty="0">
                        <a:latin typeface="Tw Cen MT" panose="020B0602020104020603" pitchFamily="34" charset="0"/>
                      </a:endParaRPr>
                    </a:p>
                  </a:txBody>
                  <a:tcPr/>
                </a:tc>
                <a:tc>
                  <a:txBody>
                    <a:bodyPr/>
                    <a:lstStyle/>
                    <a:p>
                      <a:r>
                        <a:rPr lang="en-US" sz="1400" dirty="0" smtClean="0">
                          <a:latin typeface="Tw Cen MT" panose="020B0602020104020603" pitchFamily="34" charset="0"/>
                        </a:rPr>
                        <a:t>3.4</a:t>
                      </a:r>
                      <a:endParaRPr lang="en-US" sz="1400" dirty="0">
                        <a:latin typeface="Tw Cen MT" panose="020B0602020104020603" pitchFamily="34" charset="0"/>
                      </a:endParaRPr>
                    </a:p>
                  </a:txBody>
                  <a:tcPr/>
                </a:tc>
              </a:tr>
              <a:tr h="232822">
                <a:tc>
                  <a:txBody>
                    <a:bodyPr/>
                    <a:lstStyle/>
                    <a:p>
                      <a:r>
                        <a:rPr lang="en-US" sz="1400" dirty="0" smtClean="0">
                          <a:latin typeface="Tw Cen MT" panose="020B0602020104020603" pitchFamily="34" charset="0"/>
                        </a:rPr>
                        <a:t>Yield Strength (GPa)</a:t>
                      </a:r>
                      <a:endParaRPr lang="en-US" sz="1400" b="1" dirty="0">
                        <a:latin typeface="Tw Cen MT" panose="020B0602020104020603" pitchFamily="34" charset="0"/>
                      </a:endParaRPr>
                    </a:p>
                  </a:txBody>
                  <a:tcPr/>
                </a:tc>
                <a:tc>
                  <a:txBody>
                    <a:bodyPr/>
                    <a:lstStyle/>
                    <a:p>
                      <a:r>
                        <a:rPr lang="en-US" sz="1400" dirty="0" smtClean="0">
                          <a:latin typeface="Tw Cen MT" panose="020B0602020104020603" pitchFamily="34" charset="0"/>
                        </a:rPr>
                        <a:t>1.92</a:t>
                      </a:r>
                      <a:endParaRPr lang="en-US" sz="1400" dirty="0">
                        <a:latin typeface="Tw Cen MT" panose="020B0602020104020603" pitchFamily="34" charset="0"/>
                      </a:endParaRPr>
                    </a:p>
                  </a:txBody>
                  <a:tcPr/>
                </a:tc>
                <a:tc>
                  <a:txBody>
                    <a:bodyPr/>
                    <a:lstStyle/>
                    <a:p>
                      <a:r>
                        <a:rPr lang="en-US" sz="1400" dirty="0" smtClean="0">
                          <a:latin typeface="Tw Cen MT" panose="020B0602020104020603" pitchFamily="34" charset="0"/>
                        </a:rPr>
                        <a:t>2.15</a:t>
                      </a:r>
                      <a:endParaRPr lang="en-US" sz="1400" dirty="0">
                        <a:latin typeface="Tw Cen MT" panose="020B0602020104020603" pitchFamily="34" charset="0"/>
                      </a:endParaRPr>
                    </a:p>
                  </a:txBody>
                  <a:tcPr/>
                </a:tc>
                <a:tc>
                  <a:txBody>
                    <a:bodyPr/>
                    <a:lstStyle/>
                    <a:p>
                      <a:r>
                        <a:rPr lang="en-US" sz="1400" dirty="0" smtClean="0">
                          <a:latin typeface="Tw Cen MT" panose="020B0602020104020603" pitchFamily="34" charset="0"/>
                        </a:rPr>
                        <a:t>2.51</a:t>
                      </a:r>
                      <a:endParaRPr lang="en-US" sz="1400" dirty="0">
                        <a:latin typeface="Tw Cen MT" panose="020B0602020104020603" pitchFamily="34" charset="0"/>
                      </a:endParaRPr>
                    </a:p>
                  </a:txBody>
                  <a:tcPr/>
                </a:tc>
              </a:tr>
            </a:tbl>
          </a:graphicData>
        </a:graphic>
      </p:graphicFrame>
      <p:sp>
        <p:nvSpPr>
          <p:cNvPr id="11" name="Rectangle 10"/>
          <p:cNvSpPr/>
          <p:nvPr/>
        </p:nvSpPr>
        <p:spPr>
          <a:xfrm>
            <a:off x="201720" y="123394"/>
            <a:ext cx="8169224" cy="584775"/>
          </a:xfrm>
          <a:prstGeom prst="rect">
            <a:avLst/>
          </a:prstGeom>
        </p:spPr>
        <p:txBody>
          <a:bodyPr wrap="none">
            <a:spAutoFit/>
          </a:bodyPr>
          <a:lstStyle/>
          <a:p>
            <a:pPr>
              <a:defRPr/>
            </a:pPr>
            <a:r>
              <a:rPr lang="en-US" sz="3200" b="1" dirty="0" smtClean="0">
                <a:solidFill>
                  <a:srgbClr val="FF0000"/>
                </a:solidFill>
              </a:rPr>
              <a:t>Mechanical Strength : </a:t>
            </a:r>
            <a:r>
              <a:rPr lang="en-US" sz="2800" b="1" dirty="0" smtClean="0">
                <a:solidFill>
                  <a:srgbClr val="00B050"/>
                </a:solidFill>
              </a:rPr>
              <a:t>Stress-strain analysis</a:t>
            </a:r>
            <a:endParaRPr lang="en-US" sz="2800" b="1" dirty="0">
              <a:solidFill>
                <a:srgbClr val="FF0000"/>
              </a:solidFill>
            </a:endParaRPr>
          </a:p>
        </p:txBody>
      </p:sp>
      <p:sp>
        <p:nvSpPr>
          <p:cNvPr id="13" name="Cloud"/>
          <p:cNvSpPr>
            <a:spLocks noChangeAspect="1" noEditPoints="1"/>
          </p:cNvSpPr>
          <p:nvPr/>
        </p:nvSpPr>
        <p:spPr bwMode="auto">
          <a:xfrm>
            <a:off x="456281" y="4077818"/>
            <a:ext cx="3583268" cy="99078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5"/>
          </a:lnRef>
          <a:fillRef idx="2">
            <a:schemeClr val="accent5"/>
          </a:fillRef>
          <a:effectRef idx="1">
            <a:schemeClr val="accent5"/>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600" dirty="0" smtClean="0">
                <a:solidFill>
                  <a:schemeClr val="tx2">
                    <a:lumMod val="50000"/>
                  </a:schemeClr>
                </a:solidFill>
                <a:latin typeface="Arial Rounded MT Bold" panose="020F0704030504030204" pitchFamily="34" charset="0"/>
              </a:rPr>
              <a:t>Deformation achieved via opening of angles</a:t>
            </a:r>
            <a:endParaRPr lang="en-US" altLang="en-US" sz="1600" dirty="0">
              <a:solidFill>
                <a:schemeClr val="tx2">
                  <a:lumMod val="50000"/>
                </a:schemeClr>
              </a:solidFill>
              <a:latin typeface="Arial Rounded MT Bold" panose="020F0704030504030204" pitchFamily="34" charset="0"/>
            </a:endParaRPr>
          </a:p>
        </p:txBody>
      </p:sp>
      <p:sp>
        <p:nvSpPr>
          <p:cNvPr id="14" name="Cloud"/>
          <p:cNvSpPr>
            <a:spLocks noChangeAspect="1" noEditPoints="1"/>
          </p:cNvSpPr>
          <p:nvPr/>
        </p:nvSpPr>
        <p:spPr bwMode="auto">
          <a:xfrm rot="21219307">
            <a:off x="5707110" y="699742"/>
            <a:ext cx="3319593" cy="14568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1"/>
          </a:lnRef>
          <a:fillRef idx="2">
            <a:schemeClr val="accent1"/>
          </a:fillRef>
          <a:effectRef idx="1">
            <a:schemeClr val="accent1"/>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dirty="0" smtClean="0">
                <a:solidFill>
                  <a:schemeClr val="tx2">
                    <a:lumMod val="50000"/>
                  </a:schemeClr>
                </a:solidFill>
                <a:latin typeface="Arial Rounded MT Bold" panose="020F0704030504030204" pitchFamily="34" charset="0"/>
              </a:rPr>
              <a:t>Plastic like deformation prior to brittle fracture</a:t>
            </a:r>
            <a:endParaRPr lang="en-US" altLang="en-US" dirty="0">
              <a:solidFill>
                <a:schemeClr val="tx2">
                  <a:lumMod val="50000"/>
                </a:schemeClr>
              </a:solidFill>
              <a:latin typeface="Arial Rounded MT Bold" panose="020F0704030504030204" pitchFamily="34" charset="0"/>
            </a:endParaRPr>
          </a:p>
        </p:txBody>
      </p:sp>
      <p:sp>
        <p:nvSpPr>
          <p:cNvPr id="16" name="Cloud"/>
          <p:cNvSpPr>
            <a:spLocks noChangeAspect="1" noEditPoints="1"/>
          </p:cNvSpPr>
          <p:nvPr/>
        </p:nvSpPr>
        <p:spPr bwMode="auto">
          <a:xfrm>
            <a:off x="4095208" y="4149380"/>
            <a:ext cx="5115878" cy="260677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6"/>
          </a:lnRef>
          <a:fillRef idx="2">
            <a:schemeClr val="accent6"/>
          </a:fillRef>
          <a:effectRef idx="1">
            <a:schemeClr val="accent6"/>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Wingdings" panose="05000000000000000000" pitchFamily="2" charset="2"/>
              <a:buChar char="q"/>
            </a:pPr>
            <a:r>
              <a:rPr lang="en-GB" sz="1600" dirty="0">
                <a:latin typeface="Tw Cen MT" panose="020B0602020104020603" pitchFamily="34" charset="0"/>
              </a:rPr>
              <a:t> </a:t>
            </a:r>
            <a:r>
              <a:rPr lang="en-GB" dirty="0" smtClean="0">
                <a:solidFill>
                  <a:schemeClr val="accent2">
                    <a:lumMod val="75000"/>
                  </a:schemeClr>
                </a:solidFill>
                <a:latin typeface="Tw Cen MT" panose="020B0602020104020603" pitchFamily="34" charset="0"/>
              </a:rPr>
              <a:t>Young Modulus </a:t>
            </a:r>
            <a:r>
              <a:rPr lang="en-GB" dirty="0">
                <a:solidFill>
                  <a:schemeClr val="accent2">
                    <a:lumMod val="75000"/>
                  </a:schemeClr>
                </a:solidFill>
                <a:latin typeface="Tw Cen MT" panose="020B0602020104020603" pitchFamily="34" charset="0"/>
                <a:sym typeface="Wingdings" panose="05000000000000000000" pitchFamily="2" charset="2"/>
              </a:rPr>
              <a:t> SiO2 </a:t>
            </a:r>
            <a:r>
              <a:rPr lang="en-GB" dirty="0" smtClean="0">
                <a:solidFill>
                  <a:schemeClr val="accent2">
                    <a:lumMod val="75000"/>
                  </a:schemeClr>
                </a:solidFill>
                <a:latin typeface="Tw Cen MT" panose="020B0602020104020603" pitchFamily="34" charset="0"/>
                <a:sym typeface="Wingdings" panose="05000000000000000000" pitchFamily="2" charset="2"/>
              </a:rPr>
              <a:t>content</a:t>
            </a:r>
          </a:p>
          <a:p>
            <a:pPr marL="171450" indent="-171450">
              <a:lnSpc>
                <a:spcPct val="150000"/>
              </a:lnSpc>
              <a:buFont typeface="Wingdings" panose="05000000000000000000" pitchFamily="2" charset="2"/>
              <a:buChar char="q"/>
            </a:pPr>
            <a:r>
              <a:rPr lang="en-GB" sz="1600" b="1" dirty="0">
                <a:latin typeface="Tw Cen MT" panose="020B0602020104020603" pitchFamily="34" charset="0"/>
                <a:sym typeface="Wingdings" panose="05000000000000000000" pitchFamily="2" charset="2"/>
              </a:rPr>
              <a:t> </a:t>
            </a:r>
            <a:r>
              <a:rPr lang="en-GB" dirty="0">
                <a:solidFill>
                  <a:schemeClr val="accent4">
                    <a:lumMod val="75000"/>
                  </a:schemeClr>
                </a:solidFill>
                <a:latin typeface="Tw Cen MT" panose="020B0602020104020603" pitchFamily="34" charset="0"/>
              </a:rPr>
              <a:t>Yield </a:t>
            </a:r>
            <a:r>
              <a:rPr lang="en-GB" dirty="0" smtClean="0">
                <a:solidFill>
                  <a:schemeClr val="accent4">
                    <a:lumMod val="75000"/>
                  </a:schemeClr>
                </a:solidFill>
                <a:latin typeface="Tw Cen MT" panose="020B0602020104020603" pitchFamily="34" charset="0"/>
              </a:rPr>
              <a:t>&amp; Intrinsic strength </a:t>
            </a:r>
            <a:r>
              <a:rPr lang="en-GB" dirty="0" smtClean="0">
                <a:solidFill>
                  <a:schemeClr val="accent4">
                    <a:lumMod val="75000"/>
                  </a:schemeClr>
                </a:solidFill>
                <a:latin typeface="Tw Cen MT" panose="020B0602020104020603" pitchFamily="34" charset="0"/>
                <a:sym typeface="Wingdings" panose="05000000000000000000" pitchFamily="2" charset="2"/>
              </a:rPr>
              <a:t> </a:t>
            </a:r>
            <a:r>
              <a:rPr lang="en-GB" dirty="0">
                <a:solidFill>
                  <a:schemeClr val="accent4">
                    <a:lumMod val="75000"/>
                  </a:schemeClr>
                </a:solidFill>
                <a:latin typeface="Tw Cen MT" panose="020B0602020104020603" pitchFamily="34" charset="0"/>
                <a:sym typeface="Wingdings" panose="05000000000000000000" pitchFamily="2" charset="2"/>
              </a:rPr>
              <a:t>primary by B2O3 then secondary by Na2O content</a:t>
            </a:r>
            <a:endParaRPr lang="en-GB" dirty="0">
              <a:solidFill>
                <a:schemeClr val="accent4">
                  <a:lumMod val="75000"/>
                </a:schemeClr>
              </a:solidFill>
              <a:latin typeface="Tw Cen MT" panose="020B0602020104020603"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180263908"/>
              </p:ext>
            </p:extLst>
          </p:nvPr>
        </p:nvGraphicFramePr>
        <p:xfrm>
          <a:off x="4739435" y="1430773"/>
          <a:ext cx="4149725" cy="2914650"/>
        </p:xfrm>
        <a:graphic>
          <a:graphicData uri="http://schemas.openxmlformats.org/presentationml/2006/ole">
            <mc:AlternateContent xmlns:mc="http://schemas.openxmlformats.org/markup-compatibility/2006">
              <mc:Choice xmlns:v="urn:schemas-microsoft-com:vml" Requires="v">
                <p:oleObj spid="_x0000_s16440" name="Graph" r:id="rId4" imgW="4150080" imgH="2911680" progId="Origin50.Graph">
                  <p:embed/>
                </p:oleObj>
              </mc:Choice>
              <mc:Fallback>
                <p:oleObj name="Graph" r:id="rId4" imgW="4150080" imgH="291168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9435" y="1430773"/>
                        <a:ext cx="4149725" cy="291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9"/>
          <p:cNvSpPr>
            <a:spLocks noGrp="1"/>
          </p:cNvSpPr>
          <p:nvPr>
            <p:ph type="sldNum" sz="quarter" idx="12"/>
          </p:nvPr>
        </p:nvSpPr>
        <p:spPr/>
        <p:txBody>
          <a:bodyPr/>
          <a:lstStyle/>
          <a:p>
            <a:fld id="{A9E42CFF-3657-413A-A996-BD4073689C68}" type="slidenum">
              <a:rPr lang="en-US" smtClean="0"/>
              <a:t>13</a:t>
            </a:fld>
            <a:endParaRPr lang="en-US"/>
          </a:p>
        </p:txBody>
      </p:sp>
    </p:spTree>
    <p:extLst>
      <p:ext uri="{BB962C8B-B14F-4D97-AF65-F5344CB8AC3E}">
        <p14:creationId xmlns:p14="http://schemas.microsoft.com/office/powerpoint/2010/main" val="560977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488" y="171279"/>
            <a:ext cx="5295039" cy="523220"/>
          </a:xfrm>
          <a:prstGeom prst="rect">
            <a:avLst/>
          </a:prstGeom>
        </p:spPr>
        <p:txBody>
          <a:bodyPr wrap="none">
            <a:spAutoFit/>
          </a:bodyPr>
          <a:lstStyle/>
          <a:p>
            <a:pPr>
              <a:defRPr/>
            </a:pPr>
            <a:r>
              <a:rPr lang="en-US" sz="2800" b="1" dirty="0" smtClean="0">
                <a:solidFill>
                  <a:srgbClr val="FF0000"/>
                </a:solidFill>
              </a:rPr>
              <a:t>Chemical Durability : </a:t>
            </a:r>
            <a:r>
              <a:rPr lang="en-US" sz="2400" b="1" dirty="0" smtClean="0">
                <a:solidFill>
                  <a:srgbClr val="00B050"/>
                </a:solidFill>
              </a:rPr>
              <a:t>Diffusivity</a:t>
            </a:r>
            <a:endParaRPr lang="en-US" sz="2400" b="1" dirty="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02739529"/>
              </p:ext>
            </p:extLst>
          </p:nvPr>
        </p:nvGraphicFramePr>
        <p:xfrm>
          <a:off x="2158491" y="982746"/>
          <a:ext cx="3611880" cy="1684401"/>
        </p:xfrm>
        <a:graphic>
          <a:graphicData uri="http://schemas.openxmlformats.org/drawingml/2006/table">
            <a:tbl>
              <a:tblPr firstRow="1" firstCol="1" bandRow="1">
                <a:tableStyleId>{9D7B26C5-4107-4FEC-AEDC-1716B250A1EF}</a:tableStyleId>
              </a:tblPr>
              <a:tblGrid>
                <a:gridCol w="998220"/>
                <a:gridCol w="1119609"/>
                <a:gridCol w="1494051"/>
              </a:tblGrid>
              <a:tr h="0">
                <a:tc gridSpan="3">
                  <a:txBody>
                    <a:bodyPr/>
                    <a:lstStyle/>
                    <a:p>
                      <a:pPr marL="0" marR="0" algn="ctr">
                        <a:lnSpc>
                          <a:spcPct val="107000"/>
                        </a:lnSpc>
                        <a:spcBef>
                          <a:spcPts val="0"/>
                        </a:spcBef>
                        <a:spcAft>
                          <a:spcPts val="0"/>
                        </a:spcAft>
                      </a:pPr>
                      <a:r>
                        <a:rPr lang="en-US" sz="1200" dirty="0" smtClean="0">
                          <a:effectLst/>
                        </a:rPr>
                        <a:t>Diffusivity </a:t>
                      </a:r>
                      <a:r>
                        <a:rPr lang="en-US" sz="1200" dirty="0">
                          <a:effectLst/>
                        </a:rPr>
                        <a:t>of sodium ions (</a:t>
                      </a:r>
                      <a:r>
                        <a:rPr lang="en-US" sz="1200" dirty="0" err="1">
                          <a:effectLst/>
                        </a:rPr>
                        <a:t>D</a:t>
                      </a:r>
                      <a:r>
                        <a:rPr lang="en-US" sz="1200" baseline="-25000" dirty="0" err="1">
                          <a:effectLst/>
                        </a:rPr>
                        <a:t>Na</a:t>
                      </a:r>
                      <a:r>
                        <a:rPr lang="en-US" sz="1200" dirty="0">
                          <a:effectLst/>
                        </a:rPr>
                        <a:t>) and boron atoms (D</a:t>
                      </a:r>
                      <a:r>
                        <a:rPr lang="en-US" sz="1200" baseline="-25000" dirty="0">
                          <a:effectLst/>
                        </a:rPr>
                        <a:t>B</a:t>
                      </a:r>
                      <a:r>
                        <a:rPr lang="en-US" sz="1200" dirty="0">
                          <a:effectLst/>
                        </a:rPr>
                        <a:t>) [unit ˣ10</a:t>
                      </a:r>
                      <a:r>
                        <a:rPr lang="en-US" sz="1200" baseline="30000" dirty="0">
                          <a:effectLst/>
                        </a:rPr>
                        <a:t>-7</a:t>
                      </a:r>
                      <a:r>
                        <a:rPr lang="en-US" sz="1200" dirty="0">
                          <a:effectLst/>
                        </a:rPr>
                        <a:t> cm</a:t>
                      </a:r>
                      <a:r>
                        <a:rPr lang="en-US" sz="1200" baseline="30000" dirty="0">
                          <a:effectLst/>
                        </a:rPr>
                        <a:t>2</a:t>
                      </a:r>
                      <a:r>
                        <a:rPr lang="en-US" sz="1200" dirty="0">
                          <a:effectLst/>
                        </a:rPr>
                        <a:t>/sec] at 600K</a:t>
                      </a:r>
                      <a:endParaRPr lang="en-US" sz="1100" dirty="0">
                        <a:effectLst/>
                      </a:endParaRPr>
                    </a:p>
                    <a:p>
                      <a:pPr marL="0" marR="0" algn="ctr">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just">
                        <a:lnSpc>
                          <a:spcPct val="150000"/>
                        </a:lnSpc>
                        <a:spcBef>
                          <a:spcPts val="0"/>
                        </a:spcBef>
                        <a:spcAft>
                          <a:spcPts val="0"/>
                        </a:spcAft>
                      </a:pPr>
                      <a:r>
                        <a:rPr lang="en-US" sz="1200">
                          <a:effectLst/>
                        </a:rPr>
                        <a:t>Glass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a:effectLst/>
                        </a:rPr>
                        <a:t>D</a:t>
                      </a:r>
                      <a:r>
                        <a:rPr lang="en-US" sz="1200" baseline="-250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dirty="0">
                          <a:effectLst/>
                        </a:rPr>
                        <a:t>D</a:t>
                      </a:r>
                      <a:r>
                        <a:rPr lang="en-US" sz="1200" baseline="-25000" dirty="0">
                          <a:effectLst/>
                        </a:rPr>
                        <a:t>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just">
                        <a:lnSpc>
                          <a:spcPct val="150000"/>
                        </a:lnSpc>
                        <a:spcBef>
                          <a:spcPts val="0"/>
                        </a:spcBef>
                        <a:spcAft>
                          <a:spcPts val="0"/>
                        </a:spcAft>
                      </a:pPr>
                      <a:r>
                        <a:rPr lang="en-US" sz="1200">
                          <a:effectLst/>
                        </a:rPr>
                        <a:t>NBS1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0.374±0.012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0.359±0.016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just">
                        <a:lnSpc>
                          <a:spcPct val="150000"/>
                        </a:lnSpc>
                        <a:spcBef>
                          <a:spcPts val="0"/>
                        </a:spcBef>
                        <a:spcAft>
                          <a:spcPts val="0"/>
                        </a:spcAft>
                      </a:pPr>
                      <a:r>
                        <a:rPr lang="en-US" sz="1200">
                          <a:effectLst/>
                        </a:rPr>
                        <a:t>NBS2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0.235±0.009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0.221±0.013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just">
                        <a:lnSpc>
                          <a:spcPct val="150000"/>
                        </a:lnSpc>
                        <a:spcBef>
                          <a:spcPts val="0"/>
                        </a:spcBef>
                        <a:spcAft>
                          <a:spcPts val="0"/>
                        </a:spcAft>
                      </a:pPr>
                      <a:r>
                        <a:rPr lang="en-US" sz="1200">
                          <a:effectLst/>
                        </a:rPr>
                        <a:t>NBS3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0.190±0.011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0.182±0.007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pSp>
        <p:nvGrpSpPr>
          <p:cNvPr id="4" name="Group 1"/>
          <p:cNvGrpSpPr>
            <a:grpSpLocks/>
          </p:cNvGrpSpPr>
          <p:nvPr/>
        </p:nvGrpSpPr>
        <p:grpSpPr bwMode="auto">
          <a:xfrm>
            <a:off x="998842" y="2596601"/>
            <a:ext cx="6321972" cy="2393184"/>
            <a:chOff x="453" y="1284"/>
            <a:chExt cx="10581" cy="4294"/>
          </a:xfrm>
        </p:grpSpPr>
        <p:graphicFrame>
          <p:nvGraphicFramePr>
            <p:cNvPr id="5" name="Object 4"/>
            <p:cNvGraphicFramePr>
              <a:graphicFrameLocks noChangeAspect="1"/>
            </p:cNvGraphicFramePr>
            <p:nvPr/>
          </p:nvGraphicFramePr>
          <p:xfrm>
            <a:off x="453" y="1284"/>
            <a:ext cx="5622" cy="4294"/>
          </p:xfrm>
          <a:graphic>
            <a:graphicData uri="http://schemas.openxmlformats.org/presentationml/2006/ole">
              <mc:AlternateContent xmlns:mc="http://schemas.openxmlformats.org/markup-compatibility/2006">
                <mc:Choice xmlns:v="urn:schemas-microsoft-com:vml" Requires="v">
                  <p:oleObj spid="_x0000_s14448" name="Graph" r:id="rId3" imgW="3921120" imgH="3000960" progId="Origin50.Graph">
                    <p:embed/>
                  </p:oleObj>
                </mc:Choice>
                <mc:Fallback>
                  <p:oleObj name="Graph" r:id="rId3" imgW="3921120" imgH="3000960" progId="Origin50.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 y="1284"/>
                          <a:ext cx="5622" cy="4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633" y="1316"/>
            <a:ext cx="5401" cy="4125"/>
          </p:xfrm>
          <a:graphic>
            <a:graphicData uri="http://schemas.openxmlformats.org/presentationml/2006/ole">
              <mc:AlternateContent xmlns:mc="http://schemas.openxmlformats.org/markup-compatibility/2006">
                <mc:Choice xmlns:v="urn:schemas-microsoft-com:vml" Requires="v">
                  <p:oleObj spid="_x0000_s14449" name="Graph" r:id="rId5" imgW="3921120" imgH="3000960" progId="Origin50.Graph">
                    <p:embed/>
                  </p:oleObj>
                </mc:Choice>
                <mc:Fallback>
                  <p:oleObj name="Graph" r:id="rId5" imgW="3921120" imgH="3000960" progId="Origin50.Grap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3" y="1316"/>
                          <a:ext cx="5401" cy="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Rectangle 6"/>
          <p:cNvSpPr/>
          <p:nvPr/>
        </p:nvSpPr>
        <p:spPr>
          <a:xfrm>
            <a:off x="835595" y="5368186"/>
            <a:ext cx="7890617" cy="1015663"/>
          </a:xfrm>
          <a:prstGeom prst="rect">
            <a:avLst/>
          </a:prstGeom>
        </p:spPr>
        <p:txBody>
          <a:bodyPr wrap="square">
            <a:spAutoFit/>
          </a:bodyPr>
          <a:lstStyle/>
          <a:p>
            <a:pPr marL="285750" indent="-285750">
              <a:buFont typeface="Wingdings" panose="05000000000000000000" pitchFamily="2" charset="2"/>
              <a:buChar char="ü"/>
            </a:pPr>
            <a:r>
              <a:rPr lang="en-GB" sz="2000" dirty="0" smtClean="0">
                <a:solidFill>
                  <a:schemeClr val="accent2">
                    <a:lumMod val="60000"/>
                    <a:lumOff val="40000"/>
                  </a:schemeClr>
                </a:solidFill>
                <a:latin typeface="Tw Cen MT" panose="020B0602020104020603" pitchFamily="34" charset="0"/>
                <a:ea typeface="Calibri" panose="020F0502020204030204" pitchFamily="34" charset="0"/>
              </a:rPr>
              <a:t>D </a:t>
            </a:r>
            <a:r>
              <a:rPr lang="en-GB" sz="2000" dirty="0">
                <a:solidFill>
                  <a:schemeClr val="accent2">
                    <a:lumMod val="60000"/>
                    <a:lumOff val="40000"/>
                  </a:schemeClr>
                </a:solidFill>
                <a:latin typeface="Tw Cen MT" panose="020B0602020104020603" pitchFamily="34" charset="0"/>
                <a:ea typeface="Calibri" panose="020F0502020204030204" pitchFamily="34" charset="0"/>
              </a:rPr>
              <a:t>of </a:t>
            </a:r>
            <a:r>
              <a:rPr lang="en-GB" sz="2000" dirty="0" smtClean="0">
                <a:solidFill>
                  <a:schemeClr val="accent2">
                    <a:lumMod val="60000"/>
                    <a:lumOff val="40000"/>
                  </a:schemeClr>
                </a:solidFill>
                <a:latin typeface="Tw Cen MT" panose="020B0602020104020603" pitchFamily="34" charset="0"/>
                <a:ea typeface="Calibri" panose="020F0502020204030204" pitchFamily="34" charset="0"/>
              </a:rPr>
              <a:t>Na higher </a:t>
            </a:r>
            <a:r>
              <a:rPr lang="en-GB" sz="2000" dirty="0">
                <a:solidFill>
                  <a:schemeClr val="accent2">
                    <a:lumMod val="60000"/>
                    <a:lumOff val="40000"/>
                  </a:schemeClr>
                </a:solidFill>
                <a:latin typeface="Tw Cen MT" panose="020B0602020104020603" pitchFamily="34" charset="0"/>
                <a:ea typeface="Calibri" panose="020F0502020204030204" pitchFamily="34" charset="0"/>
              </a:rPr>
              <a:t>than </a:t>
            </a:r>
            <a:r>
              <a:rPr lang="en-GB" sz="2000" dirty="0" smtClean="0">
                <a:solidFill>
                  <a:schemeClr val="accent2">
                    <a:lumMod val="60000"/>
                    <a:lumOff val="40000"/>
                  </a:schemeClr>
                </a:solidFill>
                <a:latin typeface="Tw Cen MT" panose="020B0602020104020603" pitchFamily="34" charset="0"/>
                <a:ea typeface="Calibri" panose="020F0502020204030204" pitchFamily="34" charset="0"/>
              </a:rPr>
              <a:t>B</a:t>
            </a:r>
          </a:p>
          <a:p>
            <a:pPr marL="285750" indent="-285750">
              <a:buFont typeface="Wingdings" panose="05000000000000000000" pitchFamily="2" charset="2"/>
              <a:buChar char="ü"/>
            </a:pPr>
            <a:r>
              <a:rPr lang="en-GB" sz="2000" dirty="0" smtClean="0">
                <a:solidFill>
                  <a:srgbClr val="00B050"/>
                </a:solidFill>
                <a:latin typeface="Tw Cen MT" panose="020B0602020104020603" pitchFamily="34" charset="0"/>
              </a:rPr>
              <a:t>D </a:t>
            </a:r>
            <a:r>
              <a:rPr lang="en-GB" sz="2000" dirty="0">
                <a:solidFill>
                  <a:srgbClr val="00B050"/>
                </a:solidFill>
                <a:latin typeface="Tw Cen MT" panose="020B0602020104020603" pitchFamily="34" charset="0"/>
              </a:rPr>
              <a:t>maximum </a:t>
            </a:r>
            <a:r>
              <a:rPr lang="en-GB" sz="2000" dirty="0">
                <a:latin typeface="Tw Cen MT" panose="020B0602020104020603" pitchFamily="34" charset="0"/>
              </a:rPr>
              <a:t>for </a:t>
            </a:r>
            <a:r>
              <a:rPr lang="en-GB" sz="2000" dirty="0" smtClean="0">
                <a:solidFill>
                  <a:srgbClr val="00B050"/>
                </a:solidFill>
                <a:latin typeface="Tw Cen MT" panose="020B0602020104020603" pitchFamily="34" charset="0"/>
              </a:rPr>
              <a:t>NBS1</a:t>
            </a:r>
            <a:r>
              <a:rPr lang="en-GB" sz="2000" dirty="0" smtClean="0">
                <a:latin typeface="Tw Cen MT" panose="020B0602020104020603" pitchFamily="34" charset="0"/>
              </a:rPr>
              <a:t>(high Na2O) </a:t>
            </a:r>
            <a:r>
              <a:rPr lang="en-GB" sz="2000" dirty="0">
                <a:latin typeface="Tw Cen MT" panose="020B0602020104020603" pitchFamily="34" charset="0"/>
              </a:rPr>
              <a:t>and </a:t>
            </a:r>
            <a:r>
              <a:rPr lang="en-GB" sz="2000" dirty="0">
                <a:solidFill>
                  <a:srgbClr val="FF0000"/>
                </a:solidFill>
                <a:latin typeface="Tw Cen MT" panose="020B0602020104020603" pitchFamily="34" charset="0"/>
              </a:rPr>
              <a:t>minimum for </a:t>
            </a:r>
            <a:r>
              <a:rPr lang="en-GB" sz="2000" dirty="0" smtClean="0">
                <a:solidFill>
                  <a:srgbClr val="FF0000"/>
                </a:solidFill>
                <a:latin typeface="Tw Cen MT" panose="020B0602020104020603" pitchFamily="34" charset="0"/>
              </a:rPr>
              <a:t>NBS3</a:t>
            </a:r>
            <a:r>
              <a:rPr lang="en-GB" sz="2000" dirty="0">
                <a:solidFill>
                  <a:srgbClr val="FF0000"/>
                </a:solidFill>
                <a:latin typeface="Tw Cen MT" panose="020B0602020104020603" pitchFamily="34" charset="0"/>
              </a:rPr>
              <a:t> </a:t>
            </a:r>
            <a:r>
              <a:rPr lang="en-GB" sz="2000" dirty="0" smtClean="0">
                <a:latin typeface="Tw Cen MT" panose="020B0602020104020603" pitchFamily="34" charset="0"/>
              </a:rPr>
              <a:t>(lower SiO2)</a:t>
            </a:r>
          </a:p>
          <a:p>
            <a:pPr marL="285750" indent="-285750">
              <a:buFont typeface="Wingdings" panose="05000000000000000000" pitchFamily="2" charset="2"/>
              <a:buChar char="ü"/>
            </a:pPr>
            <a:r>
              <a:rPr lang="en-GB" sz="2000" dirty="0" smtClean="0">
                <a:solidFill>
                  <a:srgbClr val="0070C0"/>
                </a:solidFill>
                <a:latin typeface="Tw Cen MT" panose="020B0602020104020603" pitchFamily="34" charset="0"/>
              </a:rPr>
              <a:t>Increasing D with </a:t>
            </a:r>
            <a:r>
              <a:rPr lang="en-GB" sz="2000" dirty="0">
                <a:solidFill>
                  <a:srgbClr val="0070C0"/>
                </a:solidFill>
                <a:latin typeface="Tw Cen MT" panose="020B0602020104020603" pitchFamily="34" charset="0"/>
              </a:rPr>
              <a:t>temperature </a:t>
            </a:r>
            <a:endParaRPr lang="en-US" sz="2000" dirty="0">
              <a:solidFill>
                <a:srgbClr val="0070C0"/>
              </a:solidFill>
              <a:latin typeface="Tw Cen MT" panose="020B0602020104020603" pitchFamily="34" charset="0"/>
            </a:endParaRPr>
          </a:p>
        </p:txBody>
      </p:sp>
      <p:sp>
        <p:nvSpPr>
          <p:cNvPr id="8" name="Slide Number Placeholder 7"/>
          <p:cNvSpPr>
            <a:spLocks noGrp="1"/>
          </p:cNvSpPr>
          <p:nvPr>
            <p:ph type="sldNum" sz="quarter" idx="12"/>
          </p:nvPr>
        </p:nvSpPr>
        <p:spPr/>
        <p:txBody>
          <a:bodyPr/>
          <a:lstStyle/>
          <a:p>
            <a:fld id="{A9E42CFF-3657-413A-A996-BD4073689C68}" type="slidenum">
              <a:rPr lang="en-US" smtClean="0"/>
              <a:t>14</a:t>
            </a:fld>
            <a:endParaRPr lang="en-US"/>
          </a:p>
        </p:txBody>
      </p:sp>
    </p:spTree>
    <p:extLst>
      <p:ext uri="{BB962C8B-B14F-4D97-AF65-F5344CB8AC3E}">
        <p14:creationId xmlns:p14="http://schemas.microsoft.com/office/powerpoint/2010/main" val="225009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376" y="1175985"/>
            <a:ext cx="4022725" cy="3108325"/>
          </a:xfrm>
          <a:prstGeom prst="rect">
            <a:avLst/>
          </a:prstGeom>
          <a:solidFill>
            <a:srgbClr val="FFFFFF"/>
          </a:solidFill>
          <a:ln w="9525">
            <a:solidFill>
              <a:srgbClr val="000000"/>
            </a:solidFill>
            <a:miter lim="800000"/>
            <a:headEnd/>
            <a:tailEnd/>
          </a:ln>
        </p:spPr>
      </p:pic>
      <p:sp>
        <p:nvSpPr>
          <p:cNvPr id="6" name="Rectangle 5"/>
          <p:cNvSpPr/>
          <p:nvPr/>
        </p:nvSpPr>
        <p:spPr>
          <a:xfrm>
            <a:off x="371353" y="90280"/>
            <a:ext cx="8319906" cy="861774"/>
          </a:xfrm>
          <a:prstGeom prst="rect">
            <a:avLst/>
          </a:prstGeom>
        </p:spPr>
        <p:txBody>
          <a:bodyPr wrap="none">
            <a:spAutoFit/>
          </a:bodyPr>
          <a:lstStyle/>
          <a:p>
            <a:pPr>
              <a:defRPr/>
            </a:pPr>
            <a:r>
              <a:rPr lang="en-US" sz="3200" b="1" dirty="0" smtClean="0">
                <a:solidFill>
                  <a:srgbClr val="FF0000"/>
                </a:solidFill>
              </a:rPr>
              <a:t>Thermal Stability </a:t>
            </a:r>
          </a:p>
          <a:p>
            <a:pPr>
              <a:defRPr/>
            </a:pPr>
            <a:r>
              <a:rPr lang="en-US" b="1" dirty="0">
                <a:solidFill>
                  <a:schemeClr val="accent4">
                    <a:lumMod val="75000"/>
                  </a:schemeClr>
                </a:solidFill>
              </a:rPr>
              <a:t> </a:t>
            </a:r>
            <a:r>
              <a:rPr lang="en-US" b="1" dirty="0" smtClean="0">
                <a:solidFill>
                  <a:schemeClr val="accent4">
                    <a:lumMod val="75000"/>
                  </a:schemeClr>
                </a:solidFill>
              </a:rPr>
              <a:t> Glass Transition temperature Tg &amp; Thermal Expansion Coefficient (TEC)   </a:t>
            </a:r>
            <a:endParaRPr lang="en-US" b="1" dirty="0">
              <a:solidFill>
                <a:schemeClr val="accent4">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1990016"/>
              </p:ext>
            </p:extLst>
          </p:nvPr>
        </p:nvGraphicFramePr>
        <p:xfrm>
          <a:off x="3798394" y="1123005"/>
          <a:ext cx="5002924" cy="855282"/>
        </p:xfrm>
        <a:graphic>
          <a:graphicData uri="http://schemas.openxmlformats.org/drawingml/2006/table">
            <a:tbl>
              <a:tblPr firstRow="1" bandRow="1">
                <a:tableStyleId>{21E4AEA4-8DFA-4A89-87EB-49C32662AFE0}</a:tableStyleId>
              </a:tblPr>
              <a:tblGrid>
                <a:gridCol w="1315772"/>
                <a:gridCol w="1196200"/>
                <a:gridCol w="1229710"/>
                <a:gridCol w="1261242"/>
              </a:tblGrid>
              <a:tr h="203200">
                <a:tc>
                  <a:txBody>
                    <a:bodyPr/>
                    <a:lstStyle/>
                    <a:p>
                      <a:pPr marL="0" marR="0" algn="ctr">
                        <a:lnSpc>
                          <a:spcPct val="107000"/>
                        </a:lnSpc>
                        <a:spcBef>
                          <a:spcPts val="0"/>
                        </a:spcBef>
                        <a:spcAft>
                          <a:spcPts val="800"/>
                        </a:spcAft>
                      </a:pPr>
                      <a:r>
                        <a:rPr lang="en-GB" sz="1600" dirty="0">
                          <a:effectLst/>
                        </a:rPr>
                        <a:t> </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NBS1</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NBS2</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NBS3</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r>
              <a:tr h="247021">
                <a:tc>
                  <a:txBody>
                    <a:bodyPr/>
                    <a:lstStyle/>
                    <a:p>
                      <a:pPr marL="0" marR="0" algn="ctr">
                        <a:lnSpc>
                          <a:spcPct val="150000"/>
                        </a:lnSpc>
                        <a:spcBef>
                          <a:spcPts val="0"/>
                        </a:spcBef>
                        <a:spcAft>
                          <a:spcPts val="0"/>
                        </a:spcAft>
                      </a:pPr>
                      <a:r>
                        <a:rPr lang="en-GB" sz="1300">
                          <a:effectLst/>
                        </a:rPr>
                        <a:t>Tg [</a:t>
                      </a:r>
                      <a:r>
                        <a:rPr lang="en-GB" sz="1300" baseline="30000">
                          <a:effectLst/>
                        </a:rPr>
                        <a:t>0</a:t>
                      </a:r>
                      <a:r>
                        <a:rPr lang="en-GB" sz="1300">
                          <a:effectLst/>
                        </a:rPr>
                        <a:t>C]</a:t>
                      </a:r>
                      <a:endParaRPr lang="en-US" sz="13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GB" sz="1300" dirty="0" smtClean="0">
                          <a:effectLst/>
                        </a:rPr>
                        <a:t>567.63 (*518)</a:t>
                      </a:r>
                      <a:endParaRPr lang="en-US" sz="13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GB" sz="1300" dirty="0" smtClean="0">
                          <a:effectLst/>
                        </a:rPr>
                        <a:t>572.31</a:t>
                      </a:r>
                      <a:r>
                        <a:rPr lang="en-GB" sz="1300" baseline="0" dirty="0" smtClean="0">
                          <a:effectLst/>
                        </a:rPr>
                        <a:t> (*537)</a:t>
                      </a:r>
                      <a:endParaRPr lang="en-US" sz="13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GB" sz="1300" dirty="0" smtClean="0">
                          <a:effectLst/>
                        </a:rPr>
                        <a:t>481.79</a:t>
                      </a:r>
                      <a:r>
                        <a:rPr lang="en-GB" sz="1300" baseline="0" dirty="0" smtClean="0">
                          <a:effectLst/>
                        </a:rPr>
                        <a:t> (*489)</a:t>
                      </a:r>
                      <a:endParaRPr lang="en-US" sz="13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r>
              <a:tr h="260879">
                <a:tc>
                  <a:txBody>
                    <a:bodyPr/>
                    <a:lstStyle/>
                    <a:p>
                      <a:pPr marL="0" marR="0" algn="ctr">
                        <a:lnSpc>
                          <a:spcPct val="150000"/>
                        </a:lnSpc>
                        <a:spcBef>
                          <a:spcPts val="0"/>
                        </a:spcBef>
                        <a:spcAft>
                          <a:spcPts val="0"/>
                        </a:spcAft>
                      </a:pPr>
                      <a:r>
                        <a:rPr lang="en-GB" sz="1300">
                          <a:effectLst/>
                        </a:rPr>
                        <a:t>TEC [x10</a:t>
                      </a:r>
                      <a:r>
                        <a:rPr lang="en-GB" sz="1300" baseline="30000">
                          <a:effectLst/>
                        </a:rPr>
                        <a:t>-5</a:t>
                      </a:r>
                      <a:r>
                        <a:rPr lang="en-GB" sz="1300">
                          <a:effectLst/>
                        </a:rPr>
                        <a:t>] /</a:t>
                      </a:r>
                      <a:r>
                        <a:rPr lang="en-GB" sz="1300" baseline="30000">
                          <a:effectLst/>
                        </a:rPr>
                        <a:t>0</a:t>
                      </a:r>
                      <a:r>
                        <a:rPr lang="en-GB" sz="1300">
                          <a:effectLst/>
                        </a:rPr>
                        <a:t>C</a:t>
                      </a:r>
                      <a:endParaRPr lang="en-US" sz="13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GB" sz="1300" dirty="0" smtClean="0">
                          <a:effectLst/>
                        </a:rPr>
                        <a:t>1.13</a:t>
                      </a:r>
                      <a:r>
                        <a:rPr lang="en-GB" sz="1300" baseline="0" dirty="0" smtClean="0">
                          <a:effectLst/>
                        </a:rPr>
                        <a:t> (*1.05)</a:t>
                      </a:r>
                      <a:endParaRPr lang="en-US" sz="13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GB" sz="1300" dirty="0" smtClean="0">
                          <a:effectLst/>
                        </a:rPr>
                        <a:t>0.73</a:t>
                      </a:r>
                      <a:r>
                        <a:rPr lang="en-GB" sz="1300" baseline="0" dirty="0" smtClean="0">
                          <a:effectLst/>
                        </a:rPr>
                        <a:t> (*0.88)</a:t>
                      </a:r>
                      <a:endParaRPr lang="en-US" sz="13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GB" sz="1300" dirty="0" smtClean="0">
                          <a:effectLst/>
                        </a:rPr>
                        <a:t>1.05</a:t>
                      </a:r>
                      <a:r>
                        <a:rPr lang="en-GB" sz="1300" baseline="0" dirty="0" smtClean="0">
                          <a:effectLst/>
                        </a:rPr>
                        <a:t> (*0.89)</a:t>
                      </a:r>
                      <a:endParaRPr lang="en-US" sz="13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7" name="Cloud"/>
          <p:cNvSpPr>
            <a:spLocks noChangeAspect="1" noEditPoints="1"/>
          </p:cNvSpPr>
          <p:nvPr/>
        </p:nvSpPr>
        <p:spPr bwMode="auto">
          <a:xfrm rot="20282271">
            <a:off x="4550923" y="2455076"/>
            <a:ext cx="3902468" cy="14568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5"/>
          </a:lnRef>
          <a:fillRef idx="2">
            <a:schemeClr val="accent5"/>
          </a:fillRef>
          <a:effectRef idx="1">
            <a:schemeClr val="accent5"/>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b="1" dirty="0"/>
              <a:t>Highest SiO</a:t>
            </a:r>
            <a:r>
              <a:rPr lang="en-GB" b="1" baseline="-25000" dirty="0"/>
              <a:t>2</a:t>
            </a:r>
            <a:r>
              <a:rPr lang="en-GB" b="1" dirty="0"/>
              <a:t> </a:t>
            </a:r>
            <a:r>
              <a:rPr lang="en-GB" dirty="0" smtClean="0"/>
              <a:t>in </a:t>
            </a:r>
            <a:r>
              <a:rPr lang="en-GB" b="1" dirty="0"/>
              <a:t>NBS2</a:t>
            </a:r>
            <a:r>
              <a:rPr lang="en-GB" dirty="0"/>
              <a:t> corresponded to </a:t>
            </a:r>
            <a:r>
              <a:rPr lang="en-GB" b="1" dirty="0"/>
              <a:t>maximum T</a:t>
            </a:r>
            <a:r>
              <a:rPr lang="en-GB" b="1" baseline="-25000" dirty="0"/>
              <a:t>g</a:t>
            </a:r>
            <a:endParaRPr lang="en-US" altLang="en-US" dirty="0">
              <a:solidFill>
                <a:schemeClr val="tx2">
                  <a:lumMod val="50000"/>
                </a:schemeClr>
              </a:solidFill>
              <a:latin typeface="Arial Rounded MT Bold" panose="020F0704030504030204" pitchFamily="34" charset="0"/>
            </a:endParaRPr>
          </a:p>
        </p:txBody>
      </p:sp>
      <p:sp>
        <p:nvSpPr>
          <p:cNvPr id="8" name="Cloud"/>
          <p:cNvSpPr>
            <a:spLocks noChangeAspect="1" noEditPoints="1"/>
          </p:cNvSpPr>
          <p:nvPr/>
        </p:nvSpPr>
        <p:spPr bwMode="auto">
          <a:xfrm rot="20282271">
            <a:off x="5222023" y="3591249"/>
            <a:ext cx="3902468" cy="14568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2"/>
          </a:lnRef>
          <a:fillRef idx="2">
            <a:schemeClr val="accent2"/>
          </a:fillRef>
          <a:effectRef idx="1">
            <a:schemeClr val="accent2"/>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b="1" dirty="0" smtClean="0">
                <a:solidFill>
                  <a:srgbClr val="C00000"/>
                </a:solidFill>
              </a:rPr>
              <a:t>Highest </a:t>
            </a:r>
            <a:r>
              <a:rPr lang="en-GB" b="1" dirty="0">
                <a:solidFill>
                  <a:srgbClr val="C00000"/>
                </a:solidFill>
              </a:rPr>
              <a:t>B</a:t>
            </a:r>
            <a:r>
              <a:rPr lang="en-GB" b="1" baseline="-25000" dirty="0">
                <a:solidFill>
                  <a:srgbClr val="C00000"/>
                </a:solidFill>
              </a:rPr>
              <a:t>2</a:t>
            </a:r>
            <a:r>
              <a:rPr lang="en-GB" b="1" dirty="0">
                <a:solidFill>
                  <a:srgbClr val="C00000"/>
                </a:solidFill>
              </a:rPr>
              <a:t>O</a:t>
            </a:r>
            <a:r>
              <a:rPr lang="en-GB" b="1" baseline="-25000" dirty="0">
                <a:solidFill>
                  <a:srgbClr val="C00000"/>
                </a:solidFill>
              </a:rPr>
              <a:t>3</a:t>
            </a:r>
            <a:r>
              <a:rPr lang="en-GB" b="1" dirty="0">
                <a:solidFill>
                  <a:srgbClr val="C00000"/>
                </a:solidFill>
              </a:rPr>
              <a:t> </a:t>
            </a:r>
            <a:r>
              <a:rPr lang="en-GB" b="1" dirty="0" smtClean="0">
                <a:solidFill>
                  <a:srgbClr val="C00000"/>
                </a:solidFill>
              </a:rPr>
              <a:t>in </a:t>
            </a:r>
            <a:r>
              <a:rPr lang="en-GB" b="1" dirty="0">
                <a:solidFill>
                  <a:srgbClr val="C00000"/>
                </a:solidFill>
              </a:rPr>
              <a:t>NBS3 lead to lowest T</a:t>
            </a:r>
            <a:r>
              <a:rPr lang="en-GB" b="1" baseline="-25000" dirty="0">
                <a:solidFill>
                  <a:srgbClr val="C00000"/>
                </a:solidFill>
              </a:rPr>
              <a:t>g</a:t>
            </a:r>
            <a:endParaRPr lang="en-US" altLang="en-US" dirty="0">
              <a:solidFill>
                <a:schemeClr val="tx2">
                  <a:lumMod val="50000"/>
                </a:schemeClr>
              </a:solidFill>
              <a:latin typeface="Arial Rounded MT Bold" panose="020F0704030504030204" pitchFamily="34" charset="0"/>
            </a:endParaRPr>
          </a:p>
        </p:txBody>
      </p:sp>
      <p:sp>
        <p:nvSpPr>
          <p:cNvPr id="9" name="Cloud"/>
          <p:cNvSpPr>
            <a:spLocks noChangeAspect="1" noEditPoints="1"/>
          </p:cNvSpPr>
          <p:nvPr/>
        </p:nvSpPr>
        <p:spPr bwMode="auto">
          <a:xfrm rot="21296863">
            <a:off x="307944" y="4488679"/>
            <a:ext cx="3902468" cy="14568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4"/>
          </a:lnRef>
          <a:fillRef idx="1003">
            <a:schemeClr val="lt2"/>
          </a:fillRef>
          <a:effectRef idx="1">
            <a:schemeClr val="accent4"/>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b="1" dirty="0">
                <a:solidFill>
                  <a:srgbClr val="0070C0"/>
                </a:solidFill>
              </a:rPr>
              <a:t>NBS1 showed the highest TEC due to the highest Na</a:t>
            </a:r>
            <a:r>
              <a:rPr lang="en-GB" b="1" baseline="-25000" dirty="0">
                <a:solidFill>
                  <a:srgbClr val="0070C0"/>
                </a:solidFill>
              </a:rPr>
              <a:t>2</a:t>
            </a:r>
            <a:r>
              <a:rPr lang="en-GB" b="1" dirty="0">
                <a:solidFill>
                  <a:srgbClr val="0070C0"/>
                </a:solidFill>
              </a:rPr>
              <a:t>O content</a:t>
            </a:r>
            <a:endParaRPr lang="en-US" altLang="en-US" dirty="0">
              <a:solidFill>
                <a:schemeClr val="tx2">
                  <a:lumMod val="50000"/>
                </a:schemeClr>
              </a:solidFill>
              <a:latin typeface="Arial Rounded MT Bold" panose="020F0704030504030204" pitchFamily="34" charset="0"/>
            </a:endParaRPr>
          </a:p>
        </p:txBody>
      </p:sp>
      <p:sp>
        <p:nvSpPr>
          <p:cNvPr id="10" name="Cloud"/>
          <p:cNvSpPr>
            <a:spLocks noChangeAspect="1" noEditPoints="1"/>
          </p:cNvSpPr>
          <p:nvPr/>
        </p:nvSpPr>
        <p:spPr bwMode="auto">
          <a:xfrm rot="21259322">
            <a:off x="2076622" y="5264954"/>
            <a:ext cx="3902468" cy="14568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4"/>
          </a:lnRef>
          <a:fillRef idx="2">
            <a:schemeClr val="accent4"/>
          </a:fillRef>
          <a:effectRef idx="1">
            <a:schemeClr val="accent4"/>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b="1" dirty="0" smtClean="0">
                <a:solidFill>
                  <a:schemeClr val="accent3">
                    <a:lumMod val="75000"/>
                  </a:schemeClr>
                </a:solidFill>
              </a:rPr>
              <a:t>Lower SiO2 </a:t>
            </a:r>
            <a:r>
              <a:rPr lang="en-GB" b="1" dirty="0">
                <a:solidFill>
                  <a:schemeClr val="accent3">
                    <a:lumMod val="75000"/>
                  </a:schemeClr>
                </a:solidFill>
              </a:rPr>
              <a:t>responsible for a </a:t>
            </a:r>
            <a:r>
              <a:rPr lang="en-GB" b="1" dirty="0" smtClean="0">
                <a:solidFill>
                  <a:schemeClr val="accent3">
                    <a:lumMod val="75000"/>
                  </a:schemeClr>
                </a:solidFill>
              </a:rPr>
              <a:t>higher </a:t>
            </a:r>
            <a:r>
              <a:rPr lang="en-GB" b="1" dirty="0">
                <a:solidFill>
                  <a:schemeClr val="accent3">
                    <a:lumMod val="75000"/>
                  </a:schemeClr>
                </a:solidFill>
              </a:rPr>
              <a:t>TEC of NBS3 than NBS2</a:t>
            </a:r>
            <a:endParaRPr lang="en-GB" b="1" baseline="-25000" dirty="0">
              <a:solidFill>
                <a:schemeClr val="accent3">
                  <a:lumMod val="75000"/>
                </a:schemeClr>
              </a:solidFill>
            </a:endParaRPr>
          </a:p>
        </p:txBody>
      </p:sp>
      <p:sp>
        <p:nvSpPr>
          <p:cNvPr id="5" name="Slide Number Placeholder 4"/>
          <p:cNvSpPr>
            <a:spLocks noGrp="1"/>
          </p:cNvSpPr>
          <p:nvPr>
            <p:ph type="sldNum" sz="quarter" idx="12"/>
          </p:nvPr>
        </p:nvSpPr>
        <p:spPr/>
        <p:txBody>
          <a:bodyPr/>
          <a:lstStyle/>
          <a:p>
            <a:fld id="{A9E42CFF-3657-413A-A996-BD4073689C68}" type="slidenum">
              <a:rPr lang="en-US" smtClean="0"/>
              <a:t>15</a:t>
            </a:fld>
            <a:endParaRPr lang="en-US"/>
          </a:p>
        </p:txBody>
      </p:sp>
    </p:spTree>
    <p:extLst>
      <p:ext uri="{BB962C8B-B14F-4D97-AF65-F5344CB8AC3E}">
        <p14:creationId xmlns:p14="http://schemas.microsoft.com/office/powerpoint/2010/main" val="3505730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42CFF-3657-413A-A996-BD4073689C68}" type="slidenum">
              <a:rPr lang="en-US" smtClean="0"/>
              <a:t>16</a:t>
            </a:fld>
            <a:endParaRPr lang="en-US"/>
          </a:p>
        </p:txBody>
      </p:sp>
      <p:sp>
        <p:nvSpPr>
          <p:cNvPr id="3" name="Rectangle 2"/>
          <p:cNvSpPr/>
          <p:nvPr/>
        </p:nvSpPr>
        <p:spPr>
          <a:xfrm>
            <a:off x="1380934" y="0"/>
            <a:ext cx="7101624" cy="861774"/>
          </a:xfrm>
          <a:prstGeom prst="rect">
            <a:avLst/>
          </a:prstGeom>
        </p:spPr>
        <p:txBody>
          <a:bodyPr wrap="none">
            <a:spAutoFit/>
          </a:bodyPr>
          <a:lstStyle/>
          <a:p>
            <a:pPr>
              <a:defRPr/>
            </a:pPr>
            <a:r>
              <a:rPr lang="en-US" sz="3200" b="1" dirty="0" smtClean="0">
                <a:solidFill>
                  <a:srgbClr val="FF0000"/>
                </a:solidFill>
              </a:rPr>
              <a:t>Cs/Sr doped NBS glasses </a:t>
            </a:r>
          </a:p>
          <a:p>
            <a:pPr>
              <a:defRPr/>
            </a:pPr>
            <a:r>
              <a:rPr lang="en-US" b="1" dirty="0" smtClean="0">
                <a:solidFill>
                  <a:schemeClr val="accent4">
                    <a:lumMod val="75000"/>
                  </a:schemeClr>
                </a:solidFill>
              </a:rPr>
              <a:t>                  Concentration 5% and 10% (by mass) of base NBS    </a:t>
            </a:r>
            <a:endParaRPr lang="en-US" b="1" dirty="0">
              <a:solidFill>
                <a:schemeClr val="accent4">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07651361"/>
              </p:ext>
            </p:extLst>
          </p:nvPr>
        </p:nvGraphicFramePr>
        <p:xfrm>
          <a:off x="452775" y="1009459"/>
          <a:ext cx="3259870" cy="1490662"/>
        </p:xfrm>
        <a:graphic>
          <a:graphicData uri="http://schemas.openxmlformats.org/drawingml/2006/table">
            <a:tbl>
              <a:tblPr firstRow="1" firstCol="1" bandRow="1">
                <a:tableStyleId>{3B4B98B0-60AC-42C2-AFA5-B58CD77FA1E5}</a:tableStyleId>
              </a:tblPr>
              <a:tblGrid>
                <a:gridCol w="948590"/>
                <a:gridCol w="1315960"/>
                <a:gridCol w="995320"/>
              </a:tblGrid>
              <a:tr h="511897">
                <a:tc>
                  <a:txBody>
                    <a:bodyPr/>
                    <a:lstStyle/>
                    <a:p>
                      <a:pPr marL="0" marR="0" algn="ctr">
                        <a:lnSpc>
                          <a:spcPct val="100000"/>
                        </a:lnSpc>
                        <a:spcBef>
                          <a:spcPts val="0"/>
                        </a:spcBef>
                        <a:spcAft>
                          <a:spcPts val="0"/>
                        </a:spcAft>
                      </a:pPr>
                      <a:r>
                        <a:rPr lang="en-IN" sz="1200" dirty="0">
                          <a:effectLst/>
                        </a:rPr>
                        <a:t>Glass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marL="0" marR="0" algn="ctr">
                        <a:lnSpc>
                          <a:spcPct val="100000"/>
                        </a:lnSpc>
                        <a:spcBef>
                          <a:spcPts val="0"/>
                        </a:spcBef>
                        <a:spcAft>
                          <a:spcPts val="0"/>
                        </a:spcAft>
                      </a:pPr>
                      <a:r>
                        <a:rPr lang="en-IN" sz="1200" dirty="0">
                          <a:effectLst/>
                        </a:rPr>
                        <a:t>Density(*</a:t>
                      </a:r>
                      <a:r>
                        <a:rPr lang="en-IN" sz="1200" dirty="0" err="1">
                          <a:effectLst/>
                        </a:rPr>
                        <a:t>exp</a:t>
                      </a:r>
                      <a:r>
                        <a:rPr lang="en-IN" sz="1200" dirty="0">
                          <a:effectLst/>
                        </a:rPr>
                        <a:t>) [g/cm</a:t>
                      </a:r>
                      <a:r>
                        <a:rPr lang="en-IN" sz="1200" baseline="30000" dirty="0">
                          <a:effectLst/>
                        </a:rPr>
                        <a:t>3</a:t>
                      </a:r>
                      <a:r>
                        <a:rPr lang="en-IN" sz="12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marL="0" marR="0" algn="ctr">
                        <a:lnSpc>
                          <a:spcPct val="100000"/>
                        </a:lnSpc>
                        <a:spcBef>
                          <a:spcPts val="0"/>
                        </a:spcBef>
                        <a:spcAft>
                          <a:spcPts val="0"/>
                        </a:spcAft>
                      </a:pPr>
                      <a:r>
                        <a:rPr lang="en-IN" sz="1200" dirty="0">
                          <a:effectLst/>
                        </a:rPr>
                        <a:t>Tg (*</a:t>
                      </a:r>
                      <a:r>
                        <a:rPr lang="en-IN" sz="1200" dirty="0" err="1">
                          <a:effectLst/>
                        </a:rPr>
                        <a:t>exp</a:t>
                      </a:r>
                      <a:r>
                        <a:rPr lang="en-IN" sz="1200" dirty="0">
                          <a:effectLst/>
                        </a:rPr>
                        <a:t>)  [K]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nchor="ctr"/>
                </a:tc>
              </a:tr>
              <a:tr h="195753">
                <a:tc>
                  <a:txBody>
                    <a:bodyPr/>
                    <a:lstStyle/>
                    <a:p>
                      <a:pPr marL="0" marR="0" algn="just">
                        <a:lnSpc>
                          <a:spcPct val="107000"/>
                        </a:lnSpc>
                        <a:spcBef>
                          <a:spcPts val="0"/>
                        </a:spcBef>
                        <a:spcAft>
                          <a:spcPts val="0"/>
                        </a:spcAft>
                      </a:pPr>
                      <a:r>
                        <a:rPr lang="en-IN" sz="1200" dirty="0">
                          <a:effectLst/>
                        </a:rPr>
                        <a:t>NBS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c>
                  <a:txBody>
                    <a:bodyPr/>
                    <a:lstStyle/>
                    <a:p>
                      <a:pPr marL="0" marR="0" algn="just">
                        <a:lnSpc>
                          <a:spcPct val="107000"/>
                        </a:lnSpc>
                        <a:spcBef>
                          <a:spcPts val="0"/>
                        </a:spcBef>
                        <a:spcAft>
                          <a:spcPts val="0"/>
                        </a:spcAft>
                      </a:pPr>
                      <a:r>
                        <a:rPr lang="en-IN" sz="1200" dirty="0">
                          <a:effectLst/>
                        </a:rPr>
                        <a:t>2.42 (*2.4)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c>
                  <a:txBody>
                    <a:bodyPr/>
                    <a:lstStyle/>
                    <a:p>
                      <a:pPr marL="0" marR="0" algn="just">
                        <a:lnSpc>
                          <a:spcPct val="107000"/>
                        </a:lnSpc>
                        <a:spcBef>
                          <a:spcPts val="0"/>
                        </a:spcBef>
                        <a:spcAft>
                          <a:spcPts val="0"/>
                        </a:spcAft>
                      </a:pPr>
                      <a:r>
                        <a:rPr lang="en-IN" sz="1200">
                          <a:effectLst/>
                        </a:rPr>
                        <a:t>590 (*560)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r>
              <a:tr h="195753">
                <a:tc>
                  <a:txBody>
                    <a:bodyPr/>
                    <a:lstStyle/>
                    <a:p>
                      <a:pPr marL="0" marR="0" algn="just">
                        <a:lnSpc>
                          <a:spcPct val="107000"/>
                        </a:lnSpc>
                        <a:spcBef>
                          <a:spcPts val="0"/>
                        </a:spcBef>
                        <a:spcAft>
                          <a:spcPts val="0"/>
                        </a:spcAft>
                      </a:pPr>
                      <a:r>
                        <a:rPr lang="en-IN" sz="1200">
                          <a:effectLst/>
                        </a:rPr>
                        <a:t>NBS-5Cs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c>
                  <a:txBody>
                    <a:bodyPr/>
                    <a:lstStyle/>
                    <a:p>
                      <a:pPr marL="0" marR="0" algn="just">
                        <a:lnSpc>
                          <a:spcPct val="107000"/>
                        </a:lnSpc>
                        <a:spcBef>
                          <a:spcPts val="0"/>
                        </a:spcBef>
                        <a:spcAft>
                          <a:spcPts val="0"/>
                        </a:spcAft>
                      </a:pPr>
                      <a:r>
                        <a:rPr lang="en-IN" sz="1200" dirty="0">
                          <a:effectLst/>
                        </a:rPr>
                        <a:t>2.49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c>
                  <a:txBody>
                    <a:bodyPr/>
                    <a:lstStyle/>
                    <a:p>
                      <a:pPr marL="0" marR="0" algn="just">
                        <a:lnSpc>
                          <a:spcPct val="107000"/>
                        </a:lnSpc>
                        <a:spcBef>
                          <a:spcPts val="0"/>
                        </a:spcBef>
                        <a:spcAft>
                          <a:spcPts val="0"/>
                        </a:spcAft>
                      </a:pPr>
                      <a:r>
                        <a:rPr lang="en-IN" sz="12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r>
              <a:tr h="195753">
                <a:tc>
                  <a:txBody>
                    <a:bodyPr/>
                    <a:lstStyle/>
                    <a:p>
                      <a:pPr marL="0" marR="0" algn="just">
                        <a:lnSpc>
                          <a:spcPct val="107000"/>
                        </a:lnSpc>
                        <a:spcBef>
                          <a:spcPts val="0"/>
                        </a:spcBef>
                        <a:spcAft>
                          <a:spcPts val="0"/>
                        </a:spcAft>
                      </a:pPr>
                      <a:r>
                        <a:rPr lang="en-IN" sz="1200">
                          <a:effectLst/>
                        </a:rPr>
                        <a:t>NBS-10Cs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c>
                  <a:txBody>
                    <a:bodyPr/>
                    <a:lstStyle/>
                    <a:p>
                      <a:pPr marL="0" marR="0" algn="just">
                        <a:lnSpc>
                          <a:spcPct val="107000"/>
                        </a:lnSpc>
                        <a:spcBef>
                          <a:spcPts val="0"/>
                        </a:spcBef>
                        <a:spcAft>
                          <a:spcPts val="0"/>
                        </a:spcAft>
                      </a:pPr>
                      <a:r>
                        <a:rPr lang="en-IN" sz="1200" dirty="0">
                          <a:effectLst/>
                        </a:rPr>
                        <a:t>2.56 (*2.5)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c>
                  <a:txBody>
                    <a:bodyPr/>
                    <a:lstStyle/>
                    <a:p>
                      <a:pPr marL="0" marR="0" algn="just">
                        <a:lnSpc>
                          <a:spcPct val="107000"/>
                        </a:lnSpc>
                        <a:spcBef>
                          <a:spcPts val="0"/>
                        </a:spcBef>
                        <a:spcAft>
                          <a:spcPts val="0"/>
                        </a:spcAft>
                      </a:pPr>
                      <a:r>
                        <a:rPr lang="en-IN" sz="1200">
                          <a:effectLst/>
                        </a:rPr>
                        <a:t>545 (*532)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r>
              <a:tr h="195753">
                <a:tc>
                  <a:txBody>
                    <a:bodyPr/>
                    <a:lstStyle/>
                    <a:p>
                      <a:pPr marL="0" marR="0" algn="just">
                        <a:lnSpc>
                          <a:spcPct val="107000"/>
                        </a:lnSpc>
                        <a:spcBef>
                          <a:spcPts val="0"/>
                        </a:spcBef>
                        <a:spcAft>
                          <a:spcPts val="0"/>
                        </a:spcAft>
                      </a:pPr>
                      <a:r>
                        <a:rPr lang="en-IN" sz="1200">
                          <a:effectLst/>
                        </a:rPr>
                        <a:t>NBS-5Sr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c>
                  <a:txBody>
                    <a:bodyPr/>
                    <a:lstStyle/>
                    <a:p>
                      <a:pPr marL="0" marR="0" algn="just">
                        <a:lnSpc>
                          <a:spcPct val="107000"/>
                        </a:lnSpc>
                        <a:spcBef>
                          <a:spcPts val="0"/>
                        </a:spcBef>
                        <a:spcAft>
                          <a:spcPts val="0"/>
                        </a:spcAft>
                      </a:pPr>
                      <a:r>
                        <a:rPr lang="en-IN" sz="1200" dirty="0">
                          <a:effectLst/>
                        </a:rPr>
                        <a:t>2.49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c>
                  <a:txBody>
                    <a:bodyPr/>
                    <a:lstStyle/>
                    <a:p>
                      <a:pPr marL="0" marR="0" algn="just">
                        <a:lnSpc>
                          <a:spcPct val="107000"/>
                        </a:lnSpc>
                        <a:spcBef>
                          <a:spcPts val="0"/>
                        </a:spcBef>
                        <a:spcAft>
                          <a:spcPts val="0"/>
                        </a:spcAft>
                      </a:pPr>
                      <a:r>
                        <a:rPr lang="en-IN" sz="12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r>
              <a:tr h="195753">
                <a:tc>
                  <a:txBody>
                    <a:bodyPr/>
                    <a:lstStyle/>
                    <a:p>
                      <a:pPr marL="0" marR="0" algn="just">
                        <a:lnSpc>
                          <a:spcPct val="107000"/>
                        </a:lnSpc>
                        <a:spcBef>
                          <a:spcPts val="0"/>
                        </a:spcBef>
                        <a:spcAft>
                          <a:spcPts val="0"/>
                        </a:spcAft>
                      </a:pPr>
                      <a:r>
                        <a:rPr lang="en-IN" sz="1200" dirty="0">
                          <a:effectLst/>
                        </a:rPr>
                        <a:t>NBS-10Sr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c>
                  <a:txBody>
                    <a:bodyPr/>
                    <a:lstStyle/>
                    <a:p>
                      <a:pPr marL="0" marR="0" algn="just">
                        <a:lnSpc>
                          <a:spcPct val="107000"/>
                        </a:lnSpc>
                        <a:spcBef>
                          <a:spcPts val="0"/>
                        </a:spcBef>
                        <a:spcAft>
                          <a:spcPts val="0"/>
                        </a:spcAft>
                      </a:pPr>
                      <a:r>
                        <a:rPr lang="en-IN" sz="1200" dirty="0">
                          <a:effectLst/>
                        </a:rPr>
                        <a:t>2.55 (*2.6)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c>
                  <a:txBody>
                    <a:bodyPr/>
                    <a:lstStyle/>
                    <a:p>
                      <a:pPr marL="0" marR="0" algn="just">
                        <a:lnSpc>
                          <a:spcPct val="107000"/>
                        </a:lnSpc>
                        <a:spcBef>
                          <a:spcPts val="0"/>
                        </a:spcBef>
                        <a:spcAft>
                          <a:spcPts val="0"/>
                        </a:spcAft>
                      </a:pPr>
                      <a:r>
                        <a:rPr lang="en-IN" sz="1200" dirty="0">
                          <a:effectLst/>
                        </a:rPr>
                        <a:t>540 (*526)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r>
            </a:tbl>
          </a:graphicData>
        </a:graphic>
      </p:graphicFrame>
      <p:graphicFrame>
        <p:nvGraphicFramePr>
          <p:cNvPr id="5" name="Object 1"/>
          <p:cNvGraphicFramePr>
            <a:graphicFrameLocks noChangeAspect="1"/>
          </p:cNvGraphicFramePr>
          <p:nvPr>
            <p:extLst>
              <p:ext uri="{D42A27DB-BD31-4B8C-83A1-F6EECF244321}">
                <p14:modId xmlns:p14="http://schemas.microsoft.com/office/powerpoint/2010/main" val="4256071852"/>
              </p:ext>
            </p:extLst>
          </p:nvPr>
        </p:nvGraphicFramePr>
        <p:xfrm>
          <a:off x="-74494" y="2510199"/>
          <a:ext cx="2991071" cy="2311637"/>
        </p:xfrm>
        <a:graphic>
          <a:graphicData uri="http://schemas.openxmlformats.org/presentationml/2006/ole">
            <mc:AlternateContent xmlns:mc="http://schemas.openxmlformats.org/markup-compatibility/2006">
              <mc:Choice xmlns:v="urn:schemas-microsoft-com:vml" Requires="v">
                <p:oleObj spid="_x0000_s21575" name="Graph" r:id="rId3" imgW="4023360" imgH="3108960" progId="Origin50.Graph">
                  <p:embed/>
                </p:oleObj>
              </mc:Choice>
              <mc:Fallback>
                <p:oleObj name="Graph" r:id="rId3" imgW="4023360" imgH="3108960"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4" y="2510199"/>
                        <a:ext cx="2991071" cy="2311637"/>
                      </a:xfrm>
                      <a:prstGeom prst="rect">
                        <a:avLst/>
                      </a:prstGeom>
                      <a:noFill/>
                      <a:ln>
                        <a:noFill/>
                      </a:ln>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1402309850"/>
              </p:ext>
            </p:extLst>
          </p:nvPr>
        </p:nvGraphicFramePr>
        <p:xfrm>
          <a:off x="2523628" y="2554897"/>
          <a:ext cx="2932174" cy="2266939"/>
        </p:xfrm>
        <a:graphic>
          <a:graphicData uri="http://schemas.openxmlformats.org/presentationml/2006/ole">
            <mc:AlternateContent xmlns:mc="http://schemas.openxmlformats.org/markup-compatibility/2006">
              <mc:Choice xmlns:v="urn:schemas-microsoft-com:vml" Requires="v">
                <p:oleObj spid="_x0000_s21576" name="Graph" r:id="rId5" imgW="4023360" imgH="3108960" progId="Origin50.Graph">
                  <p:embed/>
                </p:oleObj>
              </mc:Choice>
              <mc:Fallback>
                <p:oleObj name="Graph" r:id="rId5" imgW="4023360" imgH="3108960"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3628" y="2554897"/>
                        <a:ext cx="2932174" cy="2266939"/>
                      </a:xfrm>
                      <a:prstGeom prst="rect">
                        <a:avLst/>
                      </a:prstGeom>
                      <a:noFill/>
                      <a:ln>
                        <a:noFill/>
                      </a:ln>
                    </p:spPr>
                  </p:pic>
                </p:oleObj>
              </mc:Fallback>
            </mc:AlternateContent>
          </a:graphicData>
        </a:graphic>
      </p:graphicFrame>
      <p:pic>
        <p:nvPicPr>
          <p:cNvPr id="8"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44188" t="28026" r="590" b="1705"/>
          <a:stretch/>
        </p:blipFill>
        <p:spPr bwMode="auto">
          <a:xfrm>
            <a:off x="5339009" y="2907202"/>
            <a:ext cx="3419653" cy="25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74494" y="6470261"/>
            <a:ext cx="37871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1400" b="1" dirty="0">
                <a:solidFill>
                  <a:srgbClr val="0000CC"/>
                </a:solidFill>
              </a:rPr>
              <a:t>Order of diffusion:  Si &lt; O &lt; B &lt; dopant &lt; Na</a:t>
            </a:r>
          </a:p>
        </p:txBody>
      </p:sp>
      <p:graphicFrame>
        <p:nvGraphicFramePr>
          <p:cNvPr id="10" name="Table 9"/>
          <p:cNvGraphicFramePr>
            <a:graphicFrameLocks noGrp="1"/>
          </p:cNvGraphicFramePr>
          <p:nvPr>
            <p:extLst>
              <p:ext uri="{D42A27DB-BD31-4B8C-83A1-F6EECF244321}">
                <p14:modId xmlns:p14="http://schemas.microsoft.com/office/powerpoint/2010/main" val="1239579260"/>
              </p:ext>
            </p:extLst>
          </p:nvPr>
        </p:nvGraphicFramePr>
        <p:xfrm>
          <a:off x="4336146" y="1110505"/>
          <a:ext cx="4146412" cy="1472184"/>
        </p:xfrm>
        <a:graphic>
          <a:graphicData uri="http://schemas.openxmlformats.org/drawingml/2006/table">
            <a:tbl>
              <a:tblPr firstRow="1" firstCol="1" bandRow="1">
                <a:tableStyleId>{C083E6E3-FA7D-4D7B-A595-EF9225AFEA82}</a:tableStyleId>
              </a:tblPr>
              <a:tblGrid>
                <a:gridCol w="1074969"/>
                <a:gridCol w="1142908"/>
                <a:gridCol w="957491"/>
                <a:gridCol w="971044"/>
              </a:tblGrid>
              <a:tr h="398168">
                <a:tc>
                  <a:txBody>
                    <a:bodyPr/>
                    <a:lstStyle/>
                    <a:p>
                      <a:pPr marL="0" marR="0" algn="just">
                        <a:lnSpc>
                          <a:spcPct val="115000"/>
                        </a:lnSpc>
                        <a:spcBef>
                          <a:spcPts val="0"/>
                        </a:spcBef>
                        <a:spcAft>
                          <a:spcPts val="0"/>
                        </a:spcAft>
                      </a:pPr>
                      <a:r>
                        <a:rPr lang="en-US" sz="1100" dirty="0">
                          <a:effectLst/>
                        </a:rPr>
                        <a:t> </a:t>
                      </a:r>
                      <a:endParaRPr lang="en-US" sz="14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CN [Na-O] </a:t>
                      </a:r>
                      <a:r>
                        <a:rPr lang="en-US" sz="1200" dirty="0" err="1">
                          <a:effectLst/>
                        </a:rPr>
                        <a:t>R</a:t>
                      </a:r>
                      <a:r>
                        <a:rPr lang="en-US" sz="1200" baseline="-25000" dirty="0" err="1">
                          <a:effectLst/>
                        </a:rPr>
                        <a:t>cut</a:t>
                      </a:r>
                      <a:r>
                        <a:rPr lang="en-US" sz="1200" dirty="0">
                          <a:effectLst/>
                        </a:rPr>
                        <a:t>=3.75 Å</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CN [Cs-O] </a:t>
                      </a:r>
                      <a:r>
                        <a:rPr lang="en-US" sz="1200" dirty="0" err="1">
                          <a:effectLst/>
                        </a:rPr>
                        <a:t>R</a:t>
                      </a:r>
                      <a:r>
                        <a:rPr lang="en-US" sz="1200" baseline="-25000" dirty="0" err="1">
                          <a:effectLst/>
                        </a:rPr>
                        <a:t>cut</a:t>
                      </a:r>
                      <a:r>
                        <a:rPr lang="en-US" sz="1200" dirty="0">
                          <a:effectLst/>
                        </a:rPr>
                        <a:t>=4.05 Å</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CN [Sr-O] </a:t>
                      </a:r>
                      <a:r>
                        <a:rPr lang="en-US" sz="1200" dirty="0" err="1">
                          <a:effectLst/>
                        </a:rPr>
                        <a:t>R</a:t>
                      </a:r>
                      <a:r>
                        <a:rPr lang="en-US" sz="1200" baseline="-25000" dirty="0" err="1">
                          <a:effectLst/>
                        </a:rPr>
                        <a:t>cut</a:t>
                      </a:r>
                      <a:r>
                        <a:rPr lang="en-US" sz="1200" dirty="0">
                          <a:effectLst/>
                        </a:rPr>
                        <a:t>=4.05 Å</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nchor="ctr"/>
                </a:tc>
              </a:tr>
              <a:tr h="192781">
                <a:tc>
                  <a:txBody>
                    <a:bodyPr/>
                    <a:lstStyle/>
                    <a:p>
                      <a:pPr marL="0" marR="0" algn="just">
                        <a:lnSpc>
                          <a:spcPct val="115000"/>
                        </a:lnSpc>
                        <a:spcBef>
                          <a:spcPts val="0"/>
                        </a:spcBef>
                        <a:spcAft>
                          <a:spcPts val="0"/>
                        </a:spcAft>
                      </a:pPr>
                      <a:r>
                        <a:rPr lang="en-US" sz="1200" dirty="0" smtClean="0">
                          <a:effectLst/>
                        </a:rPr>
                        <a:t>NBS</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effectLst/>
                        </a:rPr>
                        <a:t>10.28</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200">
                          <a:effectLst/>
                        </a:rPr>
                        <a:t> </a:t>
                      </a:r>
                      <a:endParaRPr lang="en-US" sz="160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60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tc>
              </a:tr>
              <a:tr h="192781">
                <a:tc>
                  <a:txBody>
                    <a:bodyPr/>
                    <a:lstStyle/>
                    <a:p>
                      <a:pPr marL="0" marR="0" algn="just">
                        <a:lnSpc>
                          <a:spcPct val="115000"/>
                        </a:lnSpc>
                        <a:spcBef>
                          <a:spcPts val="0"/>
                        </a:spcBef>
                        <a:spcAft>
                          <a:spcPts val="0"/>
                        </a:spcAft>
                      </a:pPr>
                      <a:r>
                        <a:rPr lang="en-US" sz="1200" dirty="0" smtClean="0">
                          <a:effectLst/>
                        </a:rPr>
                        <a:t>NBS-5Cs</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effectLst/>
                        </a:rPr>
                        <a:t>9.48</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13.08</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200">
                          <a:effectLst/>
                        </a:rPr>
                        <a:t> </a:t>
                      </a:r>
                      <a:endParaRPr lang="en-US" sz="160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tc>
              </a:tr>
              <a:tr h="192781">
                <a:tc>
                  <a:txBody>
                    <a:bodyPr/>
                    <a:lstStyle/>
                    <a:p>
                      <a:pPr marL="0" marR="0" algn="just">
                        <a:lnSpc>
                          <a:spcPct val="115000"/>
                        </a:lnSpc>
                        <a:spcBef>
                          <a:spcPts val="0"/>
                        </a:spcBef>
                        <a:spcAft>
                          <a:spcPts val="0"/>
                        </a:spcAft>
                      </a:pPr>
                      <a:r>
                        <a:rPr lang="en-US" sz="1200" dirty="0" smtClean="0">
                          <a:effectLst/>
                        </a:rPr>
                        <a:t>NBS-10Cs</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effectLst/>
                        </a:rPr>
                        <a:t>8.47</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12.82</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200">
                          <a:effectLst/>
                        </a:rPr>
                        <a:t> </a:t>
                      </a:r>
                      <a:endParaRPr lang="en-US" sz="160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tc>
              </a:tr>
              <a:tr h="192781">
                <a:tc>
                  <a:txBody>
                    <a:bodyPr/>
                    <a:lstStyle/>
                    <a:p>
                      <a:pPr marL="0" marR="0" algn="just">
                        <a:lnSpc>
                          <a:spcPct val="115000"/>
                        </a:lnSpc>
                        <a:spcBef>
                          <a:spcPts val="0"/>
                        </a:spcBef>
                        <a:spcAft>
                          <a:spcPts val="0"/>
                        </a:spcAft>
                      </a:pPr>
                      <a:r>
                        <a:rPr lang="en-US" sz="1200" dirty="0" smtClean="0">
                          <a:effectLst/>
                        </a:rPr>
                        <a:t>NBS-5Sr</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a:effectLst/>
                        </a:rPr>
                        <a:t>9.51</a:t>
                      </a:r>
                      <a:endParaRPr lang="en-US" sz="160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effectLst/>
                        </a:rPr>
                        <a:t>9.04</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nchor="b"/>
                </a:tc>
              </a:tr>
              <a:tr h="192781">
                <a:tc>
                  <a:txBody>
                    <a:bodyPr/>
                    <a:lstStyle/>
                    <a:p>
                      <a:pPr marL="0" marR="0" algn="just">
                        <a:lnSpc>
                          <a:spcPct val="115000"/>
                        </a:lnSpc>
                        <a:spcBef>
                          <a:spcPts val="0"/>
                        </a:spcBef>
                        <a:spcAft>
                          <a:spcPts val="0"/>
                        </a:spcAft>
                      </a:pPr>
                      <a:r>
                        <a:rPr lang="en-US" sz="1200" dirty="0" smtClean="0">
                          <a:effectLst/>
                        </a:rPr>
                        <a:t>NBS-10Sr</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effectLst/>
                        </a:rPr>
                        <a:t>8.77</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200">
                          <a:effectLst/>
                        </a:rPr>
                        <a:t> </a:t>
                      </a:r>
                      <a:endParaRPr lang="en-US" sz="160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effectLst/>
                        </a:rPr>
                        <a:t>9.06</a:t>
                      </a:r>
                      <a:endParaRPr lang="en-US" sz="1600" dirty="0">
                        <a:solidFill>
                          <a:srgbClr val="000000"/>
                        </a:solidFill>
                        <a:effectLst/>
                        <a:latin typeface="Gill Sans MT" panose="020B0502020104020203" pitchFamily="34" charset="0"/>
                        <a:ea typeface="Gill Sans MT" panose="020B0502020104020203" pitchFamily="34" charset="0"/>
                        <a:cs typeface="Arial" panose="020B0604020202020204" pitchFamily="34" charset="0"/>
                      </a:endParaRPr>
                    </a:p>
                  </a:txBody>
                  <a:tcPr marL="68580" marR="68580" marT="0" marB="0" anchor="b"/>
                </a:tc>
              </a:tr>
            </a:tbl>
          </a:graphicData>
        </a:graphic>
      </p:graphicFrame>
      <p:sp>
        <p:nvSpPr>
          <p:cNvPr id="11" name="Cloud"/>
          <p:cNvSpPr>
            <a:spLocks noChangeAspect="1" noEditPoints="1"/>
          </p:cNvSpPr>
          <p:nvPr/>
        </p:nvSpPr>
        <p:spPr bwMode="auto">
          <a:xfrm rot="21296863">
            <a:off x="4033867" y="5515652"/>
            <a:ext cx="2970817" cy="113377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4"/>
          </a:lnRef>
          <a:fillRef idx="1003">
            <a:schemeClr val="lt2"/>
          </a:fillRef>
          <a:effectRef idx="1">
            <a:schemeClr val="accent4"/>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b="1" dirty="0" smtClean="0">
                <a:solidFill>
                  <a:srgbClr val="0070C0"/>
                </a:solidFill>
              </a:rPr>
              <a:t>Effects similar as network modifiers</a:t>
            </a:r>
            <a:endParaRPr lang="en-US" altLang="en-US" dirty="0">
              <a:solidFill>
                <a:schemeClr val="tx2">
                  <a:lumMod val="50000"/>
                </a:schemeClr>
              </a:solidFill>
              <a:latin typeface="Arial Rounded MT Bold" panose="020F0704030504030204" pitchFamily="34" charset="0"/>
            </a:endParaRPr>
          </a:p>
        </p:txBody>
      </p:sp>
      <p:sp>
        <p:nvSpPr>
          <p:cNvPr id="14" name="Cloud"/>
          <p:cNvSpPr>
            <a:spLocks noChangeAspect="1" noEditPoints="1"/>
          </p:cNvSpPr>
          <p:nvPr/>
        </p:nvSpPr>
        <p:spPr bwMode="auto">
          <a:xfrm rot="21259322">
            <a:off x="-21864" y="4784234"/>
            <a:ext cx="3512815" cy="14761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4"/>
          </a:lnRef>
          <a:fillRef idx="2">
            <a:schemeClr val="accent4"/>
          </a:fillRef>
          <a:effectRef idx="1">
            <a:schemeClr val="accent4"/>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sz="1600" dirty="0" smtClean="0">
                <a:solidFill>
                  <a:schemeClr val="accent3">
                    <a:lumMod val="75000"/>
                  </a:schemeClr>
                </a:solidFill>
              </a:rPr>
              <a:t>BO, related with charge and ionic radius (1.69Å for Cs</a:t>
            </a:r>
            <a:r>
              <a:rPr lang="en-GB" sz="1600" baseline="30000" dirty="0" smtClean="0">
                <a:solidFill>
                  <a:schemeClr val="accent3">
                    <a:lumMod val="75000"/>
                  </a:schemeClr>
                </a:solidFill>
              </a:rPr>
              <a:t>+</a:t>
            </a:r>
            <a:r>
              <a:rPr lang="en-GB" sz="1600" dirty="0" smtClean="0">
                <a:solidFill>
                  <a:schemeClr val="accent3">
                    <a:lumMod val="75000"/>
                  </a:schemeClr>
                </a:solidFill>
              </a:rPr>
              <a:t> and 1.33Å for Sr</a:t>
            </a:r>
            <a:r>
              <a:rPr lang="en-GB" sz="1600" baseline="30000" dirty="0" smtClean="0">
                <a:solidFill>
                  <a:schemeClr val="accent3">
                    <a:lumMod val="75000"/>
                  </a:schemeClr>
                </a:solidFill>
              </a:rPr>
              <a:t>++</a:t>
            </a:r>
            <a:r>
              <a:rPr lang="en-GB" sz="1600" dirty="0" smtClean="0">
                <a:solidFill>
                  <a:schemeClr val="accent3">
                    <a:lumMod val="75000"/>
                  </a:schemeClr>
                </a:solidFill>
              </a:rPr>
              <a:t>) of dopants</a:t>
            </a:r>
            <a:endParaRPr lang="en-GB" sz="1600" baseline="-25000" dirty="0">
              <a:solidFill>
                <a:schemeClr val="accent3">
                  <a:lumMod val="75000"/>
                </a:schemeClr>
              </a:solidFill>
            </a:endParaRPr>
          </a:p>
        </p:txBody>
      </p:sp>
    </p:spTree>
    <p:extLst>
      <p:ext uri="{BB962C8B-B14F-4D97-AF65-F5344CB8AC3E}">
        <p14:creationId xmlns:p14="http://schemas.microsoft.com/office/powerpoint/2010/main" val="174511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088821" cy="584775"/>
          </a:xfrm>
          <a:prstGeom prst="rect">
            <a:avLst/>
          </a:prstGeom>
          <a:solidFill>
            <a:schemeClr val="accent1">
              <a:lumMod val="50000"/>
            </a:schemeClr>
          </a:solidFill>
        </p:spPr>
        <p:txBody>
          <a:bodyPr wrap="square">
            <a:spAutoFit/>
          </a:bodyPr>
          <a:lstStyle/>
          <a:p>
            <a:pPr algn="ctr" eaLnBrk="1" fontAlgn="auto" hangingPunct="1">
              <a:spcBef>
                <a:spcPts val="0"/>
              </a:spcBef>
              <a:spcAft>
                <a:spcPts val="0"/>
              </a:spcAft>
              <a:defRPr/>
            </a:pPr>
            <a:r>
              <a:rPr lang="en-US" altLang="en-US" sz="3200" b="1" dirty="0" smtClean="0">
                <a:solidFill>
                  <a:schemeClr val="bg1"/>
                </a:solidFill>
                <a:latin typeface="Arial Rounded MT Bold" panose="020F0704030504030204" pitchFamily="34" charset="0"/>
                <a:ea typeface="Batang" panose="020B0503020000020004" pitchFamily="18" charset="-127"/>
                <a:cs typeface="Calibri" panose="020F0502020204030204" pitchFamily="34" charset="0"/>
              </a:rPr>
              <a:t>CONCLUSIONS</a:t>
            </a:r>
            <a:endParaRPr lang="en-IN" altLang="en-US" sz="2800" b="1" dirty="0">
              <a:solidFill>
                <a:schemeClr val="bg1"/>
              </a:solidFill>
              <a:latin typeface="Arial Rounded MT Bold" panose="020F0704030504030204" pitchFamily="34" charset="0"/>
              <a:ea typeface="Batang" panose="020B0503020000020004" pitchFamily="18" charset="-127"/>
              <a:cs typeface="Calibri" panose="020F0502020204030204" pitchFamily="34" charset="0"/>
            </a:endParaRPr>
          </a:p>
        </p:txBody>
      </p:sp>
      <p:sp>
        <p:nvSpPr>
          <p:cNvPr id="78851" name="Content Placeholder 2"/>
          <p:cNvSpPr txBox="1">
            <a:spLocks/>
          </p:cNvSpPr>
          <p:nvPr/>
        </p:nvSpPr>
        <p:spPr bwMode="auto">
          <a:xfrm>
            <a:off x="300038" y="1109663"/>
            <a:ext cx="839311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just" eaLnBrk="1" hangingPunct="1">
              <a:lnSpc>
                <a:spcPct val="100000"/>
              </a:lnSpc>
              <a:spcBef>
                <a:spcPts val="600"/>
              </a:spcBef>
              <a:spcAft>
                <a:spcPts val="600"/>
              </a:spcAft>
              <a:buClr>
                <a:srgbClr val="0000FF"/>
              </a:buClr>
              <a:buSzPct val="110000"/>
              <a:buFont typeface="Arial Unicode MS" panose="020B0604020202020204" pitchFamily="34" charset="-128"/>
              <a:buChar char="☛"/>
            </a:pPr>
            <a:endParaRPr lang="en-US" altLang="en-US" sz="2800">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2083798714"/>
              </p:ext>
            </p:extLst>
          </p:nvPr>
        </p:nvGraphicFramePr>
        <p:xfrm>
          <a:off x="91665" y="571500"/>
          <a:ext cx="8468518" cy="5549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1406052" y="5604641"/>
            <a:ext cx="7287098" cy="1231250"/>
            <a:chOff x="141680" y="4347615"/>
            <a:chExt cx="7287098" cy="1316340"/>
          </a:xfrm>
        </p:grpSpPr>
        <p:sp>
          <p:nvSpPr>
            <p:cNvPr id="8" name="Rectangle 7"/>
            <p:cNvSpPr/>
            <p:nvPr/>
          </p:nvSpPr>
          <p:spPr>
            <a:xfrm>
              <a:off x="141680" y="4347615"/>
              <a:ext cx="7287098" cy="1316340"/>
            </a:xfrm>
            <a:prstGeom prst="rect">
              <a:avLst/>
            </a:prstGeom>
          </p:spPr>
          <p:style>
            <a:lnRef idx="2">
              <a:schemeClr val="lt1">
                <a:hueOff val="0"/>
                <a:satOff val="0"/>
                <a:lumOff val="0"/>
                <a:alphaOff val="0"/>
              </a:schemeClr>
            </a:lnRef>
            <a:fillRef idx="1">
              <a:schemeClr val="accent4">
                <a:hueOff val="19148736"/>
                <a:satOff val="-17131"/>
                <a:lumOff val="-4314"/>
                <a:alphaOff val="0"/>
              </a:schemeClr>
            </a:fillRef>
            <a:effectRef idx="0">
              <a:schemeClr val="accent4">
                <a:hueOff val="19148736"/>
                <a:satOff val="-17131"/>
                <a:lumOff val="-4314"/>
                <a:alphaOff val="0"/>
              </a:schemeClr>
            </a:effectRef>
            <a:fontRef idx="minor">
              <a:schemeClr val="lt1"/>
            </a:fontRef>
          </p:style>
        </p:sp>
        <p:sp>
          <p:nvSpPr>
            <p:cNvPr id="9" name="Rectangle 8"/>
            <p:cNvSpPr/>
            <p:nvPr/>
          </p:nvSpPr>
          <p:spPr>
            <a:xfrm>
              <a:off x="141680" y="4347615"/>
              <a:ext cx="7287098" cy="1316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rPr>
                <a:t>The present work will hence have great academic as well as technological significance for further guidance in the selection of suitable glass composition for vitrification.</a:t>
              </a:r>
              <a:endParaRPr lang="en-US" sz="2000" kern="1200" dirty="0"/>
            </a:p>
          </p:txBody>
        </p:sp>
      </p:grpSp>
      <p:sp>
        <p:nvSpPr>
          <p:cNvPr id="10" name="Rectangle 9" descr="Customer review"/>
          <p:cNvSpPr/>
          <p:nvPr/>
        </p:nvSpPr>
        <p:spPr>
          <a:xfrm>
            <a:off x="0" y="5453965"/>
            <a:ext cx="1288113" cy="1316340"/>
          </a:xfrm>
          <a:prstGeom prst="rect">
            <a:avLst/>
          </a:prstGeom>
          <a:blipFill>
            <a:blip r:embed="rId7">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4">
              <a:hueOff val="19148736"/>
              <a:satOff val="-17131"/>
              <a:lumOff val="-4314"/>
              <a:alphaOff val="0"/>
            </a:schemeClr>
          </a:effectRef>
          <a:fontRef idx="minor">
            <a:schemeClr val="lt1"/>
          </a:fontRef>
        </p:style>
      </p:sp>
      <p:sp>
        <p:nvSpPr>
          <p:cNvPr id="3" name="Slide Number Placeholder 2"/>
          <p:cNvSpPr>
            <a:spLocks noGrp="1"/>
          </p:cNvSpPr>
          <p:nvPr>
            <p:ph type="sldNum" sz="quarter" idx="12"/>
          </p:nvPr>
        </p:nvSpPr>
        <p:spPr/>
        <p:txBody>
          <a:bodyPr/>
          <a:lstStyle/>
          <a:p>
            <a:fld id="{A9E42CFF-3657-413A-A996-BD4073689C68}" type="slidenum">
              <a:rPr lang="en-US" smtClean="0"/>
              <a:t>17</a:t>
            </a:fld>
            <a:endParaRPr lang="en-US"/>
          </a:p>
        </p:txBody>
      </p:sp>
    </p:spTree>
    <p:extLst>
      <p:ext uri="{BB962C8B-B14F-4D97-AF65-F5344CB8AC3E}">
        <p14:creationId xmlns:p14="http://schemas.microsoft.com/office/powerpoint/2010/main" val="704974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200"/>
          </a:xfrm>
          <a:prstGeom prst="rect">
            <a:avLst/>
          </a:prstGeom>
          <a:solidFill>
            <a:schemeClr val="accent1">
              <a:lumMod val="50000"/>
            </a:schemeClr>
          </a:solidFill>
        </p:spPr>
        <p:txBody>
          <a:bodyPr>
            <a:spAutoFit/>
          </a:bodyPr>
          <a:lstStyle/>
          <a:p>
            <a:pPr algn="ctr" eaLnBrk="1" fontAlgn="auto" hangingPunct="1">
              <a:spcBef>
                <a:spcPts val="0"/>
              </a:spcBef>
              <a:spcAft>
                <a:spcPts val="0"/>
              </a:spcAft>
              <a:defRPr/>
            </a:pPr>
            <a:r>
              <a:rPr lang="en-IN" sz="3200" dirty="0" smtClean="0">
                <a:solidFill>
                  <a:schemeClr val="bg1"/>
                </a:solidFill>
                <a:latin typeface="Arial Rounded MT Bold" pitchFamily="34" charset="0"/>
                <a:ea typeface="+mj-ea"/>
                <a:cs typeface="+mj-cs"/>
              </a:rPr>
              <a:t>Future Objectives</a:t>
            </a:r>
            <a:endParaRPr lang="en-IN" sz="3200" dirty="0">
              <a:solidFill>
                <a:schemeClr val="bg1"/>
              </a:solidFill>
              <a:latin typeface="Arial Rounded MT Bold" pitchFamily="34" charset="0"/>
              <a:ea typeface="+mj-ea"/>
              <a:cs typeface="+mj-cs"/>
            </a:endParaRPr>
          </a:p>
        </p:txBody>
      </p:sp>
      <p:graphicFrame>
        <p:nvGraphicFramePr>
          <p:cNvPr id="2" name="Diagram 1"/>
          <p:cNvGraphicFramePr/>
          <p:nvPr>
            <p:extLst>
              <p:ext uri="{D42A27DB-BD31-4B8C-83A1-F6EECF244321}">
                <p14:modId xmlns:p14="http://schemas.microsoft.com/office/powerpoint/2010/main" val="2354017124"/>
              </p:ext>
            </p:extLst>
          </p:nvPr>
        </p:nvGraphicFramePr>
        <p:xfrm>
          <a:off x="-78828" y="681421"/>
          <a:ext cx="9144000" cy="584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651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82000" cy="707886"/>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eaLnBrk="1" fontAlgn="auto" hangingPunct="1">
              <a:spcBef>
                <a:spcPts val="0"/>
              </a:spcBef>
              <a:spcAft>
                <a:spcPts val="0"/>
              </a:spcAft>
              <a:defRPr/>
            </a:pPr>
            <a:r>
              <a:rPr lang="en-US" sz="4000" b="1" i="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      </a:t>
            </a:r>
            <a:endParaRPr lang="en-US" sz="3200" b="1" dirty="0">
              <a:solidFill>
                <a:srgbClr val="C00000"/>
              </a:solidFill>
              <a:latin typeface="Times New Roman"/>
              <a:cs typeface="Times New Roman"/>
            </a:endParaRPr>
          </a:p>
        </p:txBody>
      </p:sp>
      <p:pic>
        <p:nvPicPr>
          <p:cNvPr id="3" name="Picture 2"/>
          <p:cNvPicPr>
            <a:picLocks noChangeAspect="1"/>
          </p:cNvPicPr>
          <p:nvPr/>
        </p:nvPicPr>
        <p:blipFill>
          <a:blip r:embed="rId2"/>
          <a:stretch>
            <a:fillRect/>
          </a:stretch>
        </p:blipFill>
        <p:spPr>
          <a:xfrm>
            <a:off x="123825" y="114300"/>
            <a:ext cx="8896350" cy="6629400"/>
          </a:xfrm>
          <a:prstGeom prst="rect">
            <a:avLst/>
          </a:prstGeom>
        </p:spPr>
      </p:pic>
      <p:sp>
        <p:nvSpPr>
          <p:cNvPr id="4" name="Slide Number Placeholder 3"/>
          <p:cNvSpPr>
            <a:spLocks noGrp="1"/>
          </p:cNvSpPr>
          <p:nvPr>
            <p:ph type="sldNum" sz="quarter" idx="12"/>
          </p:nvPr>
        </p:nvSpPr>
        <p:spPr/>
        <p:txBody>
          <a:bodyPr/>
          <a:lstStyle/>
          <a:p>
            <a:fld id="{A9E42CFF-3657-413A-A996-BD4073689C68}" type="slidenum">
              <a:rPr lang="en-US" smtClean="0"/>
              <a:t>19</a:t>
            </a:fld>
            <a:endParaRPr lang="en-US"/>
          </a:p>
        </p:txBody>
      </p:sp>
    </p:spTree>
    <p:extLst>
      <p:ext uri="{BB962C8B-B14F-4D97-AF65-F5344CB8AC3E}">
        <p14:creationId xmlns:p14="http://schemas.microsoft.com/office/powerpoint/2010/main" val="1773226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643" y="1234965"/>
            <a:ext cx="8724148" cy="5078313"/>
          </a:xfrm>
          <a:prstGeom prst="rect">
            <a:avLst/>
          </a:prstGeom>
        </p:spPr>
        <p:txBody>
          <a:bodyPr wrap="square">
            <a:spAutoFit/>
          </a:bodyPr>
          <a:lstStyle/>
          <a:p>
            <a:pPr marL="342900" indent="-342900" eaLnBrk="1" fontAlgn="auto" hangingPunct="1">
              <a:lnSpc>
                <a:spcPct val="150000"/>
              </a:lnSpc>
              <a:spcBef>
                <a:spcPts val="0"/>
              </a:spcBef>
              <a:spcAft>
                <a:spcPts val="0"/>
              </a:spcAft>
              <a:buFont typeface="Wingdings" pitchFamily="2" charset="2"/>
              <a:buChar char="q"/>
              <a:defRPr/>
            </a:pPr>
            <a:r>
              <a:rPr lang="en-US" sz="2400" b="1" dirty="0" smtClean="0">
                <a:solidFill>
                  <a:schemeClr val="accent1">
                    <a:lumMod val="50000"/>
                  </a:schemeClr>
                </a:solidFill>
              </a:rPr>
              <a:t>Glass in Nuclear Industries</a:t>
            </a:r>
          </a:p>
          <a:p>
            <a:pPr>
              <a:lnSpc>
                <a:spcPct val="150000"/>
              </a:lnSpc>
              <a:defRPr/>
            </a:pPr>
            <a:r>
              <a:rPr lang="en-US" sz="2400" b="1" dirty="0" smtClean="0">
                <a:solidFill>
                  <a:schemeClr val="accent1">
                    <a:lumMod val="50000"/>
                  </a:schemeClr>
                </a:solidFill>
              </a:rPr>
              <a:t>                </a:t>
            </a:r>
            <a:r>
              <a:rPr lang="en-US" sz="2000" b="1" dirty="0" smtClean="0">
                <a:solidFill>
                  <a:srgbClr val="0000CC"/>
                </a:solidFill>
              </a:rPr>
              <a:t>Nuclear Waste management and glass vitrification</a:t>
            </a:r>
            <a:endParaRPr lang="en-US" sz="2000" b="1" dirty="0">
              <a:solidFill>
                <a:schemeClr val="accent1">
                  <a:lumMod val="50000"/>
                </a:schemeClr>
              </a:solidFill>
            </a:endParaRPr>
          </a:p>
          <a:p>
            <a:pPr marL="342900" indent="-342900" eaLnBrk="1" fontAlgn="auto" hangingPunct="1">
              <a:lnSpc>
                <a:spcPct val="150000"/>
              </a:lnSpc>
              <a:spcBef>
                <a:spcPts val="0"/>
              </a:spcBef>
              <a:spcAft>
                <a:spcPts val="0"/>
              </a:spcAft>
              <a:buFont typeface="Wingdings" pitchFamily="2" charset="2"/>
              <a:buChar char="q"/>
              <a:defRPr/>
            </a:pPr>
            <a:r>
              <a:rPr lang="en-US" sz="2400" b="1" dirty="0" smtClean="0">
                <a:solidFill>
                  <a:schemeClr val="accent1">
                    <a:lumMod val="50000"/>
                  </a:schemeClr>
                </a:solidFill>
                <a:latin typeface="+mn-lt"/>
              </a:rPr>
              <a:t>Microscopic glass </a:t>
            </a:r>
            <a:r>
              <a:rPr lang="en-US" sz="2400" b="1" dirty="0">
                <a:solidFill>
                  <a:schemeClr val="accent1">
                    <a:lumMod val="50000"/>
                  </a:schemeClr>
                </a:solidFill>
                <a:latin typeface="+mn-lt"/>
              </a:rPr>
              <a:t>structure </a:t>
            </a:r>
            <a:r>
              <a:rPr lang="en-US" sz="2400" b="1" dirty="0" smtClean="0">
                <a:solidFill>
                  <a:schemeClr val="accent1">
                    <a:lumMod val="50000"/>
                  </a:schemeClr>
                </a:solidFill>
                <a:latin typeface="+mn-lt"/>
              </a:rPr>
              <a:t> </a:t>
            </a:r>
          </a:p>
          <a:p>
            <a:pPr eaLnBrk="1" fontAlgn="auto" hangingPunct="1">
              <a:lnSpc>
                <a:spcPct val="150000"/>
              </a:lnSpc>
              <a:spcBef>
                <a:spcPts val="0"/>
              </a:spcBef>
              <a:spcAft>
                <a:spcPts val="0"/>
              </a:spcAft>
              <a:defRPr/>
            </a:pPr>
            <a:r>
              <a:rPr lang="en-US" sz="2400" b="1" dirty="0">
                <a:solidFill>
                  <a:schemeClr val="accent1">
                    <a:lumMod val="50000"/>
                  </a:schemeClr>
                </a:solidFill>
              </a:rPr>
              <a:t> </a:t>
            </a:r>
            <a:r>
              <a:rPr lang="en-US" sz="2400" b="1" dirty="0" smtClean="0">
                <a:solidFill>
                  <a:schemeClr val="accent1">
                    <a:lumMod val="50000"/>
                  </a:schemeClr>
                </a:solidFill>
              </a:rPr>
              <a:t>            </a:t>
            </a:r>
            <a:r>
              <a:rPr lang="en-US" sz="2000" b="1" dirty="0">
                <a:solidFill>
                  <a:srgbClr val="0000CC"/>
                </a:solidFill>
              </a:rPr>
              <a:t>N</a:t>
            </a:r>
            <a:r>
              <a:rPr lang="en-US" sz="2000" b="1" dirty="0" smtClean="0">
                <a:solidFill>
                  <a:srgbClr val="0000CC"/>
                </a:solidFill>
                <a:latin typeface="+mn-lt"/>
              </a:rPr>
              <a:t>etwork formers, network modifiers and intermediate oxides</a:t>
            </a:r>
            <a:endParaRPr lang="en-US" sz="900" b="1" dirty="0">
              <a:solidFill>
                <a:schemeClr val="accent1">
                  <a:lumMod val="50000"/>
                </a:schemeClr>
              </a:solidFill>
              <a:latin typeface="+mn-lt"/>
            </a:endParaRPr>
          </a:p>
          <a:p>
            <a:pPr marL="342900" indent="-342900" eaLnBrk="1" fontAlgn="auto" hangingPunct="1">
              <a:lnSpc>
                <a:spcPct val="150000"/>
              </a:lnSpc>
              <a:spcBef>
                <a:spcPts val="0"/>
              </a:spcBef>
              <a:spcAft>
                <a:spcPts val="0"/>
              </a:spcAft>
              <a:buFont typeface="Wingdings" pitchFamily="2" charset="2"/>
              <a:buChar char="q"/>
              <a:defRPr/>
            </a:pPr>
            <a:r>
              <a:rPr lang="en-US" sz="2400" b="1" dirty="0" smtClean="0">
                <a:solidFill>
                  <a:schemeClr val="accent1">
                    <a:lumMod val="50000"/>
                  </a:schemeClr>
                </a:solidFill>
                <a:latin typeface="+mn-lt"/>
              </a:rPr>
              <a:t>Computational Protocols </a:t>
            </a:r>
          </a:p>
          <a:p>
            <a:pPr eaLnBrk="1" fontAlgn="auto" hangingPunct="1">
              <a:lnSpc>
                <a:spcPct val="150000"/>
              </a:lnSpc>
              <a:spcBef>
                <a:spcPts val="0"/>
              </a:spcBef>
              <a:spcAft>
                <a:spcPts val="0"/>
              </a:spcAft>
              <a:defRPr/>
            </a:pPr>
            <a:r>
              <a:rPr lang="en-US" sz="2400" b="1" dirty="0" smtClean="0">
                <a:solidFill>
                  <a:schemeClr val="accent1">
                    <a:lumMod val="50000"/>
                  </a:schemeClr>
                </a:solidFill>
              </a:rPr>
              <a:t>              </a:t>
            </a:r>
            <a:r>
              <a:rPr lang="en-US" sz="2000" b="1" dirty="0" smtClean="0">
                <a:solidFill>
                  <a:srgbClr val="0000CC"/>
                </a:solidFill>
              </a:rPr>
              <a:t>Software, I</a:t>
            </a:r>
            <a:r>
              <a:rPr lang="en-US" sz="2000" b="1" dirty="0" smtClean="0">
                <a:solidFill>
                  <a:srgbClr val="0000CC"/>
                </a:solidFill>
                <a:latin typeface="+mn-lt"/>
              </a:rPr>
              <a:t>nteraction </a:t>
            </a:r>
            <a:r>
              <a:rPr lang="en-US" sz="2000" b="1" dirty="0">
                <a:solidFill>
                  <a:srgbClr val="0000CC"/>
                </a:solidFill>
                <a:latin typeface="+mn-lt"/>
              </a:rPr>
              <a:t>potential and </a:t>
            </a:r>
            <a:r>
              <a:rPr lang="en-US" sz="2000" b="1" dirty="0" smtClean="0">
                <a:solidFill>
                  <a:srgbClr val="0000CC"/>
                </a:solidFill>
                <a:latin typeface="+mn-lt"/>
              </a:rPr>
              <a:t>simulation methodology</a:t>
            </a:r>
            <a:endParaRPr lang="en-US" sz="1200" b="1" dirty="0">
              <a:solidFill>
                <a:schemeClr val="accent1">
                  <a:lumMod val="50000"/>
                </a:schemeClr>
              </a:solidFill>
              <a:latin typeface="+mn-lt"/>
            </a:endParaRPr>
          </a:p>
          <a:p>
            <a:pPr marL="342900" indent="-342900" eaLnBrk="1" fontAlgn="auto" hangingPunct="1">
              <a:lnSpc>
                <a:spcPct val="150000"/>
              </a:lnSpc>
              <a:spcBef>
                <a:spcPts val="0"/>
              </a:spcBef>
              <a:spcAft>
                <a:spcPts val="0"/>
              </a:spcAft>
              <a:buFont typeface="Wingdings" pitchFamily="2" charset="2"/>
              <a:buChar char="q"/>
              <a:defRPr/>
            </a:pPr>
            <a:r>
              <a:rPr lang="en-US" sz="2400" b="1" dirty="0">
                <a:solidFill>
                  <a:schemeClr val="accent1">
                    <a:lumMod val="50000"/>
                  </a:schemeClr>
                </a:solidFill>
                <a:latin typeface="+mn-lt"/>
              </a:rPr>
              <a:t>MD simulated glasses </a:t>
            </a:r>
            <a:endParaRPr lang="en-US" sz="2400" b="1" dirty="0">
              <a:solidFill>
                <a:schemeClr val="accent1">
                  <a:lumMod val="50000"/>
                </a:schemeClr>
              </a:solidFill>
            </a:endParaRPr>
          </a:p>
          <a:p>
            <a:pPr eaLnBrk="1" fontAlgn="auto" hangingPunct="1">
              <a:lnSpc>
                <a:spcPct val="150000"/>
              </a:lnSpc>
              <a:spcBef>
                <a:spcPts val="0"/>
              </a:spcBef>
              <a:spcAft>
                <a:spcPts val="0"/>
              </a:spcAft>
              <a:defRPr/>
            </a:pPr>
            <a:r>
              <a:rPr lang="en-US" sz="2400" b="1" dirty="0">
                <a:solidFill>
                  <a:schemeClr val="accent1">
                    <a:lumMod val="50000"/>
                  </a:schemeClr>
                </a:solidFill>
              </a:rPr>
              <a:t> </a:t>
            </a:r>
            <a:r>
              <a:rPr lang="en-US" sz="2400" b="1" dirty="0" smtClean="0">
                <a:solidFill>
                  <a:schemeClr val="accent1">
                    <a:lumMod val="50000"/>
                  </a:schemeClr>
                </a:solidFill>
              </a:rPr>
              <a:t>              </a:t>
            </a:r>
            <a:r>
              <a:rPr lang="en-US" sz="2000" b="1" dirty="0" smtClean="0">
                <a:solidFill>
                  <a:srgbClr val="0000CC"/>
                </a:solidFill>
              </a:rPr>
              <a:t>Mono-oxide</a:t>
            </a:r>
            <a:r>
              <a:rPr lang="en-US" sz="2000" b="1" dirty="0" smtClean="0">
                <a:solidFill>
                  <a:srgbClr val="0000CC"/>
                </a:solidFill>
                <a:latin typeface="+mn-lt"/>
              </a:rPr>
              <a:t>, </a:t>
            </a:r>
            <a:r>
              <a:rPr lang="en-US" sz="2000" b="1" dirty="0">
                <a:solidFill>
                  <a:srgbClr val="0000CC"/>
                </a:solidFill>
                <a:latin typeface="+mn-lt"/>
              </a:rPr>
              <a:t>binary and tertiary glass mixtures </a:t>
            </a:r>
            <a:r>
              <a:rPr lang="en-US" sz="2400" b="1" dirty="0">
                <a:solidFill>
                  <a:schemeClr val="accent1">
                    <a:lumMod val="50000"/>
                  </a:schemeClr>
                </a:solidFill>
                <a:latin typeface="+mn-lt"/>
              </a:rPr>
              <a:t> </a:t>
            </a:r>
            <a:endParaRPr lang="en-US" sz="1100" b="1" dirty="0">
              <a:solidFill>
                <a:schemeClr val="accent1">
                  <a:lumMod val="50000"/>
                </a:schemeClr>
              </a:solidFill>
              <a:latin typeface="+mn-lt"/>
            </a:endParaRPr>
          </a:p>
          <a:p>
            <a:pPr marL="342900" indent="-342900" eaLnBrk="1" fontAlgn="auto" hangingPunct="1">
              <a:lnSpc>
                <a:spcPct val="150000"/>
              </a:lnSpc>
              <a:spcBef>
                <a:spcPts val="0"/>
              </a:spcBef>
              <a:spcAft>
                <a:spcPts val="0"/>
              </a:spcAft>
              <a:buFont typeface="Wingdings" pitchFamily="2" charset="2"/>
              <a:buChar char="q"/>
              <a:defRPr/>
            </a:pPr>
            <a:r>
              <a:rPr lang="en-US" sz="2400" b="1" dirty="0" smtClean="0">
                <a:solidFill>
                  <a:schemeClr val="accent1">
                    <a:lumMod val="50000"/>
                  </a:schemeClr>
                </a:solidFill>
                <a:latin typeface="+mn-lt"/>
              </a:rPr>
              <a:t>Conclusion</a:t>
            </a:r>
            <a:endParaRPr lang="en-US" sz="2400" b="1" dirty="0">
              <a:solidFill>
                <a:schemeClr val="accent1">
                  <a:lumMod val="50000"/>
                </a:schemeClr>
              </a:solidFill>
              <a:latin typeface="+mn-lt"/>
            </a:endParaRPr>
          </a:p>
        </p:txBody>
      </p:sp>
      <p:sp>
        <p:nvSpPr>
          <p:cNvPr id="3" name="Rectangle 2"/>
          <p:cNvSpPr/>
          <p:nvPr/>
        </p:nvSpPr>
        <p:spPr>
          <a:xfrm>
            <a:off x="389786" y="137565"/>
            <a:ext cx="2416175" cy="922338"/>
          </a:xfrm>
          <a:prstGeom prst="rect">
            <a:avLst/>
          </a:prstGeom>
        </p:spPr>
        <p:txBody>
          <a:bodyPr wrap="none">
            <a:spAutoFit/>
          </a:bodyPr>
          <a:lstStyle/>
          <a:p>
            <a:pPr eaLnBrk="1" fontAlgn="auto" hangingPunct="1">
              <a:spcBef>
                <a:spcPts val="0"/>
              </a:spcBef>
              <a:spcAft>
                <a:spcPts val="0"/>
              </a:spcAft>
              <a:defRPr/>
            </a:pPr>
            <a:r>
              <a:rPr lang="en-US" sz="5400" b="1" dirty="0">
                <a:solidFill>
                  <a:srgbClr val="FF0000"/>
                </a:solidFill>
                <a:effectLst>
                  <a:outerShdw blurRad="50800" dist="50800" dir="5400000" algn="ctr" rotWithShape="0">
                    <a:srgbClr val="000000">
                      <a:alpha val="33000"/>
                    </a:srgbClr>
                  </a:outerShdw>
                </a:effectLst>
                <a:latin typeface="+mn-lt"/>
              </a:rPr>
              <a:t>Outline</a:t>
            </a: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F05CC301-A176-4D9C-BB66-A44B09F29589}" type="slidenum">
              <a:rPr lang="en-US" smtClean="0"/>
              <a:pPr fontAlgn="base">
                <a:spcBef>
                  <a:spcPct val="0"/>
                </a:spcBef>
                <a:spcAft>
                  <a:spcPct val="0"/>
                </a:spcAft>
              </a:pPr>
              <a:t>2</a:t>
            </a:fld>
            <a:endParaRPr lang="en-US" smtClean="0"/>
          </a:p>
        </p:txBody>
      </p:sp>
    </p:spTree>
    <p:extLst>
      <p:ext uri="{BB962C8B-B14F-4D97-AF65-F5344CB8AC3E}">
        <p14:creationId xmlns:p14="http://schemas.microsoft.com/office/powerpoint/2010/main" val="1180286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14300"/>
            <a:ext cx="8839200" cy="6629400"/>
          </a:xfrm>
          <a:prstGeom prst="rect">
            <a:avLst/>
          </a:prstGeom>
        </p:spPr>
      </p:pic>
      <p:sp>
        <p:nvSpPr>
          <p:cNvPr id="3" name="Slide Number Placeholder 2"/>
          <p:cNvSpPr>
            <a:spLocks noGrp="1"/>
          </p:cNvSpPr>
          <p:nvPr>
            <p:ph type="sldNum" sz="quarter" idx="12"/>
          </p:nvPr>
        </p:nvSpPr>
        <p:spPr/>
        <p:txBody>
          <a:bodyPr/>
          <a:lstStyle/>
          <a:p>
            <a:fld id="{A9E42CFF-3657-413A-A996-BD4073689C68}" type="slidenum">
              <a:rPr lang="en-US" smtClean="0"/>
              <a:t>20</a:t>
            </a:fld>
            <a:endParaRPr lang="en-US"/>
          </a:p>
        </p:txBody>
      </p:sp>
    </p:spTree>
    <p:extLst>
      <p:ext uri="{BB962C8B-B14F-4D97-AF65-F5344CB8AC3E}">
        <p14:creationId xmlns:p14="http://schemas.microsoft.com/office/powerpoint/2010/main" val="1904778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14392" y="1645087"/>
            <a:ext cx="1182896" cy="1760590"/>
          </a:xfrm>
          <a:prstGeom prst="rect">
            <a:avLst/>
          </a:prstGeom>
        </p:spPr>
      </p:pic>
      <p:pic>
        <p:nvPicPr>
          <p:cNvPr id="5" name="Picture 4"/>
          <p:cNvPicPr>
            <a:picLocks noChangeAspect="1"/>
          </p:cNvPicPr>
          <p:nvPr/>
        </p:nvPicPr>
        <p:blipFill>
          <a:blip r:embed="rId4"/>
          <a:stretch>
            <a:fillRect/>
          </a:stretch>
        </p:blipFill>
        <p:spPr>
          <a:xfrm>
            <a:off x="4965332" y="1884388"/>
            <a:ext cx="3119601" cy="1652279"/>
          </a:xfrm>
          <a:prstGeom prst="rect">
            <a:avLst/>
          </a:prstGeom>
        </p:spPr>
      </p:pic>
      <p:sp>
        <p:nvSpPr>
          <p:cNvPr id="6" name="Rectangle 5"/>
          <p:cNvSpPr/>
          <p:nvPr/>
        </p:nvSpPr>
        <p:spPr>
          <a:xfrm>
            <a:off x="415444" y="4170627"/>
            <a:ext cx="3932211" cy="646331"/>
          </a:xfrm>
          <a:prstGeom prst="rect">
            <a:avLst/>
          </a:prstGeom>
        </p:spPr>
        <p:txBody>
          <a:bodyPr wrap="square">
            <a:spAutoFit/>
          </a:bodyPr>
          <a:lstStyle/>
          <a:p>
            <a:r>
              <a:rPr lang="en-US" b="1" i="0" u="none" strike="noStrike" baseline="0" dirty="0" err="1" smtClean="0">
                <a:solidFill>
                  <a:srgbClr val="000000"/>
                </a:solidFill>
                <a:latin typeface="Tw Cen MT" panose="020B0602020104020603" pitchFamily="34" charset="0"/>
              </a:rPr>
              <a:t>Kislay</a:t>
            </a:r>
            <a:r>
              <a:rPr lang="en-US" b="1" i="0" u="none" strike="noStrike" baseline="0" dirty="0" smtClean="0">
                <a:solidFill>
                  <a:srgbClr val="000000"/>
                </a:solidFill>
                <a:latin typeface="Tw Cen MT" panose="020B0602020104020603" pitchFamily="34" charset="0"/>
              </a:rPr>
              <a:t> </a:t>
            </a:r>
            <a:r>
              <a:rPr lang="en-US" b="1" i="0" u="none" strike="noStrike" baseline="0" dirty="0" smtClean="0">
                <a:solidFill>
                  <a:srgbClr val="000000"/>
                </a:solidFill>
                <a:latin typeface="Tw Cen MT" panose="020B0602020104020603" pitchFamily="34" charset="0"/>
              </a:rPr>
              <a:t>Bhatt</a:t>
            </a:r>
            <a:r>
              <a:rPr lang="en-US" b="1" i="0" u="none" strike="noStrike" dirty="0" smtClean="0">
                <a:solidFill>
                  <a:srgbClr val="000000"/>
                </a:solidFill>
                <a:latin typeface="Tw Cen MT" panose="020B0602020104020603" pitchFamily="34" charset="0"/>
              </a:rPr>
              <a:t> and </a:t>
            </a:r>
            <a:r>
              <a:rPr lang="en-US" b="1" i="0" u="none" strike="noStrike" baseline="0" dirty="0" smtClean="0">
                <a:solidFill>
                  <a:srgbClr val="000000"/>
                </a:solidFill>
                <a:latin typeface="Tw Cen MT" panose="020B0602020104020603" pitchFamily="34" charset="0"/>
              </a:rPr>
              <a:t>K. </a:t>
            </a:r>
            <a:r>
              <a:rPr lang="en-US" b="1" i="0" u="none" strike="noStrike" baseline="0" dirty="0" err="1" smtClean="0">
                <a:solidFill>
                  <a:srgbClr val="000000"/>
                </a:solidFill>
                <a:latin typeface="Tw Cen MT" panose="020B0602020104020603" pitchFamily="34" charset="0"/>
              </a:rPr>
              <a:t>Vaibhav</a:t>
            </a:r>
            <a:endParaRPr lang="en-US" b="1" i="0" u="none" strike="noStrike" baseline="0" dirty="0" smtClean="0">
              <a:solidFill>
                <a:srgbClr val="000000"/>
              </a:solidFill>
              <a:latin typeface="Tw Cen MT" panose="020B0602020104020603" pitchFamily="34" charset="0"/>
            </a:endParaRPr>
          </a:p>
          <a:p>
            <a:r>
              <a:rPr lang="en-US" b="1" dirty="0" smtClean="0">
                <a:solidFill>
                  <a:srgbClr val="000000"/>
                </a:solidFill>
                <a:latin typeface="Tw Cen MT" panose="020B0602020104020603" pitchFamily="34" charset="0"/>
              </a:rPr>
              <a:t>BARC, India</a:t>
            </a:r>
            <a:endParaRPr lang="en-US" b="0" i="0" u="none" strike="noStrike" baseline="0" dirty="0" smtClean="0">
              <a:solidFill>
                <a:srgbClr val="000000"/>
              </a:solidFill>
              <a:latin typeface="Tw Cen MT" panose="020B0602020104020603" pitchFamily="34" charset="0"/>
            </a:endParaRPr>
          </a:p>
        </p:txBody>
      </p:sp>
      <p:sp>
        <p:nvSpPr>
          <p:cNvPr id="7" name="Rectangle 6"/>
          <p:cNvSpPr/>
          <p:nvPr/>
        </p:nvSpPr>
        <p:spPr>
          <a:xfrm>
            <a:off x="2476163" y="10158"/>
            <a:ext cx="5439310" cy="769441"/>
          </a:xfrm>
          <a:prstGeom prst="rect">
            <a:avLst/>
          </a:prstGeom>
        </p:spPr>
        <p:txBody>
          <a:bodyPr wrap="none">
            <a:spAutoFit/>
          </a:bodyPr>
          <a:lstStyle/>
          <a:p>
            <a:pPr eaLnBrk="1" fontAlgn="auto" hangingPunct="1">
              <a:spcBef>
                <a:spcPts val="0"/>
              </a:spcBef>
              <a:spcAft>
                <a:spcPts val="0"/>
              </a:spcAft>
              <a:defRPr/>
            </a:pPr>
            <a:r>
              <a:rPr lang="en-US" sz="4400" b="1" dirty="0" smtClean="0">
                <a:solidFill>
                  <a:srgbClr val="FF0000"/>
                </a:solidFill>
                <a:effectLst>
                  <a:outerShdw blurRad="50800" dist="50800" dir="5400000" algn="ctr" rotWithShape="0">
                    <a:srgbClr val="000000">
                      <a:alpha val="33000"/>
                    </a:srgbClr>
                  </a:outerShdw>
                </a:effectLst>
                <a:latin typeface="+mn-lt"/>
              </a:rPr>
              <a:t>Acknowledgement</a:t>
            </a:r>
            <a:endParaRPr lang="en-US" sz="5400" b="1" dirty="0">
              <a:solidFill>
                <a:srgbClr val="FF0000"/>
              </a:solidFill>
              <a:effectLst>
                <a:outerShdw blurRad="50800" dist="50800" dir="5400000" algn="ctr" rotWithShape="0">
                  <a:srgbClr val="000000">
                    <a:alpha val="33000"/>
                  </a:srgbClr>
                </a:outerShdw>
              </a:effectLst>
              <a:latin typeface="+mn-lt"/>
            </a:endParaRPr>
          </a:p>
        </p:txBody>
      </p:sp>
      <p:sp>
        <p:nvSpPr>
          <p:cNvPr id="9" name="Rectangle 8"/>
          <p:cNvSpPr/>
          <p:nvPr/>
        </p:nvSpPr>
        <p:spPr>
          <a:xfrm>
            <a:off x="252222" y="819648"/>
            <a:ext cx="3493264" cy="830997"/>
          </a:xfrm>
          <a:prstGeom prst="rect">
            <a:avLst/>
          </a:prstGeom>
        </p:spPr>
        <p:txBody>
          <a:bodyPr wrap="none">
            <a:spAutoFit/>
          </a:bodyPr>
          <a:lstStyle/>
          <a:p>
            <a:pPr eaLnBrk="1" fontAlgn="auto" hangingPunct="1">
              <a:spcBef>
                <a:spcPts val="0"/>
              </a:spcBef>
              <a:spcAft>
                <a:spcPts val="0"/>
              </a:spcAft>
              <a:defRPr/>
            </a:pPr>
            <a:r>
              <a:rPr lang="en-US" sz="2800" b="1" dirty="0" smtClean="0">
                <a:solidFill>
                  <a:srgbClr val="00B050"/>
                </a:solidFill>
                <a:effectLst>
                  <a:outerShdw blurRad="50800" dist="50800" dir="5400000" algn="ctr" rotWithShape="0">
                    <a:srgbClr val="000000">
                      <a:alpha val="33000"/>
                    </a:srgbClr>
                  </a:outerShdw>
                </a:effectLst>
              </a:rPr>
              <a:t>Dr. Sk. Musharaf Ali</a:t>
            </a:r>
          </a:p>
          <a:p>
            <a:pPr algn="ctr" eaLnBrk="1" fontAlgn="auto" hangingPunct="1">
              <a:spcBef>
                <a:spcPts val="0"/>
              </a:spcBef>
              <a:spcAft>
                <a:spcPts val="0"/>
              </a:spcAft>
              <a:defRPr/>
            </a:pPr>
            <a:r>
              <a:rPr lang="en-US" b="1" dirty="0" smtClean="0">
                <a:effectLst>
                  <a:outerShdw blurRad="50800" dist="50800" dir="5400000" algn="ctr" rotWithShape="0">
                    <a:srgbClr val="000000">
                      <a:alpha val="33000"/>
                    </a:srgbClr>
                  </a:outerShdw>
                </a:effectLst>
              </a:rPr>
              <a:t>Head, LSS, BARC, India</a:t>
            </a:r>
            <a:endParaRPr lang="en-US" b="1" dirty="0">
              <a:effectLst>
                <a:outerShdw blurRad="50800" dist="50800" dir="5400000" algn="ctr" rotWithShape="0">
                  <a:srgbClr val="000000">
                    <a:alpha val="33000"/>
                  </a:srgbClr>
                </a:outerShdw>
              </a:effectLst>
            </a:endParaRPr>
          </a:p>
        </p:txBody>
      </p:sp>
      <p:sp>
        <p:nvSpPr>
          <p:cNvPr id="10" name="Rectangle 9"/>
          <p:cNvSpPr/>
          <p:nvPr/>
        </p:nvSpPr>
        <p:spPr>
          <a:xfrm>
            <a:off x="4239133" y="1138723"/>
            <a:ext cx="4572000" cy="646331"/>
          </a:xfrm>
          <a:prstGeom prst="rect">
            <a:avLst/>
          </a:prstGeom>
        </p:spPr>
        <p:txBody>
          <a:bodyPr>
            <a:spAutoFit/>
          </a:bodyPr>
          <a:lstStyle/>
          <a:p>
            <a:pPr marL="285750" indent="-285750">
              <a:buFont typeface="Wingdings" panose="05000000000000000000" pitchFamily="2" charset="2"/>
              <a:buChar char="§"/>
            </a:pPr>
            <a:r>
              <a:rPr lang="en-US" b="1" i="0" u="none" strike="noStrike" baseline="0" dirty="0" smtClean="0">
                <a:solidFill>
                  <a:srgbClr val="000000"/>
                </a:solidFill>
                <a:latin typeface="Tw Cen MT" panose="020B0602020104020603" pitchFamily="34" charset="0"/>
              </a:rPr>
              <a:t>K.T. Shenoy, Group Director, ChEG</a:t>
            </a:r>
            <a:endParaRPr lang="en-US" b="0" i="0" u="none" strike="noStrike" baseline="0" dirty="0" smtClean="0">
              <a:solidFill>
                <a:srgbClr val="000000"/>
              </a:solidFill>
              <a:latin typeface="Tw Cen MT" panose="020B0602020104020603" pitchFamily="34" charset="0"/>
            </a:endParaRPr>
          </a:p>
          <a:p>
            <a:r>
              <a:rPr lang="en-US" b="0" i="0" u="none" strike="noStrike" baseline="0" dirty="0" smtClean="0">
                <a:solidFill>
                  <a:srgbClr val="000000"/>
                </a:solidFill>
                <a:latin typeface="Wingdings" panose="05000000000000000000" pitchFamily="2" charset="2"/>
              </a:rPr>
              <a:t></a:t>
            </a:r>
            <a:r>
              <a:rPr lang="en-US" b="1" i="0" u="none" strike="noStrike" baseline="0" dirty="0" smtClean="0">
                <a:solidFill>
                  <a:srgbClr val="000000"/>
                </a:solidFill>
                <a:latin typeface="Tw Cen MT" panose="020B0602020104020603" pitchFamily="34" charset="0"/>
              </a:rPr>
              <a:t>S. Mukhopadhyay, Head, ChED</a:t>
            </a:r>
            <a:endParaRPr lang="en-US" b="0" i="0" u="none" strike="noStrike" baseline="0" dirty="0" smtClean="0">
              <a:solidFill>
                <a:srgbClr val="000000"/>
              </a:solidFill>
              <a:latin typeface="Tw Cen MT" panose="020B0602020104020603" pitchFamily="34" charset="0"/>
            </a:endParaRPr>
          </a:p>
        </p:txBody>
      </p:sp>
      <p:sp>
        <p:nvSpPr>
          <p:cNvPr id="11" name="Rectangle 10"/>
          <p:cNvSpPr/>
          <p:nvPr/>
        </p:nvSpPr>
        <p:spPr>
          <a:xfrm>
            <a:off x="322388" y="3592037"/>
            <a:ext cx="8427307" cy="523220"/>
          </a:xfrm>
          <a:prstGeom prst="rect">
            <a:avLst/>
          </a:prstGeom>
        </p:spPr>
        <p:txBody>
          <a:bodyPr wrap="none">
            <a:spAutoFit/>
          </a:bodyPr>
          <a:lstStyle/>
          <a:p>
            <a:pPr eaLnBrk="1" fontAlgn="auto" hangingPunct="1">
              <a:spcBef>
                <a:spcPts val="0"/>
              </a:spcBef>
              <a:spcAft>
                <a:spcPts val="0"/>
              </a:spcAft>
              <a:defRPr/>
            </a:pPr>
            <a:r>
              <a:rPr lang="en-US" sz="2800" b="1" dirty="0" smtClean="0">
                <a:solidFill>
                  <a:srgbClr val="00B050"/>
                </a:solidFill>
                <a:effectLst>
                  <a:outerShdw blurRad="50800" dist="50800" dir="5400000" algn="ctr" rotWithShape="0">
                    <a:srgbClr val="000000">
                      <a:alpha val="33000"/>
                    </a:srgbClr>
                  </a:outerShdw>
                </a:effectLst>
              </a:rPr>
              <a:t>ANUPAM Super Computing Facility, BARC, India</a:t>
            </a:r>
            <a:endParaRPr lang="en-US" b="1" dirty="0">
              <a:effectLst>
                <a:outerShdw blurRad="50800" dist="50800" dir="5400000" algn="ctr" rotWithShape="0">
                  <a:srgbClr val="000000">
                    <a:alpha val="33000"/>
                  </a:srgbClr>
                </a:outerShdw>
              </a:effectLst>
            </a:endParaRPr>
          </a:p>
        </p:txBody>
      </p:sp>
      <p:sp>
        <p:nvSpPr>
          <p:cNvPr id="12" name="Rectangle 11"/>
          <p:cNvSpPr/>
          <p:nvPr/>
        </p:nvSpPr>
        <p:spPr>
          <a:xfrm>
            <a:off x="977" y="5076804"/>
            <a:ext cx="4477508" cy="461665"/>
          </a:xfrm>
          <a:prstGeom prst="rect">
            <a:avLst/>
          </a:prstGeom>
        </p:spPr>
        <p:txBody>
          <a:bodyPr wrap="none">
            <a:spAutoFit/>
          </a:bodyPr>
          <a:lstStyle/>
          <a:p>
            <a:r>
              <a:rPr lang="en-US" sz="2400" b="1" dirty="0">
                <a:solidFill>
                  <a:srgbClr val="00B050"/>
                </a:solidFill>
                <a:effectLst>
                  <a:outerShdw blurRad="50800" dist="50800" dir="5400000" algn="ctr" rotWithShape="0">
                    <a:srgbClr val="000000">
                      <a:alpha val="33000"/>
                    </a:srgbClr>
                  </a:outerShdw>
                </a:effectLst>
              </a:rPr>
              <a:t>Computational collaborators</a:t>
            </a:r>
          </a:p>
        </p:txBody>
      </p:sp>
      <p:sp>
        <p:nvSpPr>
          <p:cNvPr id="13" name="Rectangle 12"/>
          <p:cNvSpPr/>
          <p:nvPr/>
        </p:nvSpPr>
        <p:spPr>
          <a:xfrm>
            <a:off x="4764506" y="4816958"/>
            <a:ext cx="4845760" cy="923330"/>
          </a:xfrm>
          <a:prstGeom prst="rect">
            <a:avLst/>
          </a:prstGeom>
        </p:spPr>
        <p:txBody>
          <a:bodyPr wrap="square">
            <a:spAutoFit/>
          </a:bodyPr>
          <a:lstStyle/>
          <a:p>
            <a:endParaRPr lang="en-US" b="0" i="0" u="none" strike="noStrike" baseline="0" dirty="0" smtClean="0">
              <a:solidFill>
                <a:srgbClr val="000000"/>
              </a:solidFill>
              <a:latin typeface="Tw Cen MT" panose="020B0602020104020603" pitchFamily="34" charset="0"/>
            </a:endParaRPr>
          </a:p>
          <a:p>
            <a:pPr marL="342900" indent="-342900">
              <a:buAutoNum type="alphaUcPeriod"/>
            </a:pPr>
            <a:r>
              <a:rPr lang="en-US" b="1" i="0" u="none" strike="noStrike" baseline="0" dirty="0" err="1" smtClean="0">
                <a:solidFill>
                  <a:srgbClr val="000000"/>
                </a:solidFill>
                <a:latin typeface="Tw Cen MT" panose="020B0602020104020603" pitchFamily="34" charset="0"/>
              </a:rPr>
              <a:t>Arvind</a:t>
            </a:r>
            <a:r>
              <a:rPr lang="en-US" b="1" i="0" u="none" strike="noStrike" baseline="0" dirty="0" smtClean="0">
                <a:solidFill>
                  <a:srgbClr val="000000"/>
                </a:solidFill>
                <a:latin typeface="Tw Cen MT" panose="020B0602020104020603" pitchFamily="34" charset="0"/>
              </a:rPr>
              <a:t>, G. </a:t>
            </a:r>
            <a:r>
              <a:rPr lang="en-US" b="1" i="0" u="none" strike="noStrike" baseline="0" dirty="0" err="1" smtClean="0">
                <a:solidFill>
                  <a:srgbClr val="000000"/>
                </a:solidFill>
                <a:latin typeface="Tw Cen MT" panose="020B0602020104020603" pitchFamily="34" charset="0"/>
              </a:rPr>
              <a:t>Sugilal</a:t>
            </a:r>
            <a:r>
              <a:rPr lang="en-US" b="1" i="0" u="none" strike="noStrike" baseline="0" dirty="0" smtClean="0">
                <a:solidFill>
                  <a:srgbClr val="000000"/>
                </a:solidFill>
                <a:latin typeface="Tw Cen MT" panose="020B0602020104020603" pitchFamily="34" charset="0"/>
              </a:rPr>
              <a:t>,  and C. P. </a:t>
            </a:r>
            <a:r>
              <a:rPr lang="en-US" b="1" i="0" u="none" strike="noStrike" baseline="0" dirty="0" err="1" smtClean="0">
                <a:solidFill>
                  <a:srgbClr val="000000"/>
                </a:solidFill>
                <a:latin typeface="Tw Cen MT" panose="020B0602020104020603" pitchFamily="34" charset="0"/>
              </a:rPr>
              <a:t>Kaushik</a:t>
            </a:r>
            <a:endParaRPr lang="en-US" b="1" i="0" u="none" strike="noStrike" baseline="0" dirty="0" smtClean="0">
              <a:solidFill>
                <a:srgbClr val="000000"/>
              </a:solidFill>
              <a:latin typeface="Tw Cen MT" panose="020B0602020104020603" pitchFamily="34" charset="0"/>
            </a:endParaRPr>
          </a:p>
          <a:p>
            <a:r>
              <a:rPr lang="en-US" b="1" dirty="0" smtClean="0">
                <a:solidFill>
                  <a:srgbClr val="000000"/>
                </a:solidFill>
                <a:latin typeface="Tw Cen MT" panose="020B0602020104020603" pitchFamily="34" charset="0"/>
              </a:rPr>
              <a:t>BARC, India</a:t>
            </a:r>
            <a:endParaRPr lang="en-US" b="1" i="0" u="none" strike="noStrike" baseline="0" dirty="0" smtClean="0">
              <a:solidFill>
                <a:srgbClr val="000000"/>
              </a:solidFill>
              <a:latin typeface="Tw Cen MT" panose="020B0602020104020603" pitchFamily="34" charset="0"/>
            </a:endParaRPr>
          </a:p>
        </p:txBody>
      </p:sp>
      <p:sp>
        <p:nvSpPr>
          <p:cNvPr id="2" name="Slide Number Placeholder 1"/>
          <p:cNvSpPr>
            <a:spLocks noGrp="1"/>
          </p:cNvSpPr>
          <p:nvPr>
            <p:ph type="sldNum" sz="quarter" idx="12"/>
          </p:nvPr>
        </p:nvSpPr>
        <p:spPr/>
        <p:txBody>
          <a:bodyPr/>
          <a:lstStyle/>
          <a:p>
            <a:fld id="{A9E42CFF-3657-413A-A996-BD4073689C68}" type="slidenum">
              <a:rPr lang="en-US" smtClean="0"/>
              <a:t>21</a:t>
            </a:fld>
            <a:endParaRPr lang="en-US"/>
          </a:p>
        </p:txBody>
      </p:sp>
      <p:sp>
        <p:nvSpPr>
          <p:cNvPr id="3" name="Rectangle 2"/>
          <p:cNvSpPr/>
          <p:nvPr/>
        </p:nvSpPr>
        <p:spPr>
          <a:xfrm>
            <a:off x="203230" y="5887440"/>
            <a:ext cx="5858912" cy="400110"/>
          </a:xfrm>
          <a:prstGeom prst="rect">
            <a:avLst/>
          </a:prstGeom>
        </p:spPr>
        <p:txBody>
          <a:bodyPr wrap="none">
            <a:spAutoFit/>
          </a:bodyPr>
          <a:lstStyle/>
          <a:p>
            <a:r>
              <a:rPr lang="en-US" sz="2000" b="1" dirty="0">
                <a:solidFill>
                  <a:schemeClr val="accent2">
                    <a:lumMod val="60000"/>
                    <a:lumOff val="40000"/>
                  </a:schemeClr>
                </a:solidFill>
                <a:latin typeface="Tw Cen MT" panose="020B0602020104020603" pitchFamily="34" charset="0"/>
              </a:rPr>
              <a:t>UK-India Civil Nuclear Collaboration (EP/T016337/1)</a:t>
            </a:r>
          </a:p>
        </p:txBody>
      </p:sp>
    </p:spTree>
    <p:extLst>
      <p:ext uri="{BB962C8B-B14F-4D97-AF65-F5344CB8AC3E}">
        <p14:creationId xmlns:p14="http://schemas.microsoft.com/office/powerpoint/2010/main" val="1402884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B2CA35F-9C44-414A-A8EE-D6FAC5BB00A2}" type="slidenum">
              <a:rPr lang="en-US" smtClean="0"/>
              <a:pPr/>
              <a:t>22</a:t>
            </a:fld>
            <a:endParaRPr lang="en-US"/>
          </a:p>
        </p:txBody>
      </p:sp>
      <p:sp>
        <p:nvSpPr>
          <p:cNvPr id="4" name="Rectangle 3"/>
          <p:cNvSpPr/>
          <p:nvPr/>
        </p:nvSpPr>
        <p:spPr>
          <a:xfrm>
            <a:off x="2672229" y="2572082"/>
            <a:ext cx="4418197" cy="1107996"/>
          </a:xfrm>
          <a:prstGeom prst="rect">
            <a:avLst/>
          </a:prstGeom>
        </p:spPr>
        <p:txBody>
          <a:bodyPr wrap="none">
            <a:spAutoFit/>
          </a:bodyPr>
          <a:lstStyle/>
          <a:p>
            <a:pPr eaLnBrk="1" fontAlgn="auto" hangingPunct="1">
              <a:spcBef>
                <a:spcPts val="0"/>
              </a:spcBef>
              <a:spcAft>
                <a:spcPts val="0"/>
              </a:spcAft>
              <a:defRPr/>
            </a:pPr>
            <a:r>
              <a:rPr lang="en-US" sz="6600" b="1" dirty="0" smtClean="0">
                <a:solidFill>
                  <a:srgbClr val="FF0000"/>
                </a:solidFill>
                <a:effectLst>
                  <a:outerShdw blurRad="50800" dist="50800" dir="5400000" algn="ctr" rotWithShape="0">
                    <a:srgbClr val="000000">
                      <a:alpha val="33000"/>
                    </a:srgbClr>
                  </a:outerShdw>
                </a:effectLst>
                <a:latin typeface="+mn-lt"/>
              </a:rPr>
              <a:t>Thank You</a:t>
            </a:r>
            <a:endParaRPr lang="en-US" sz="8000" b="1" dirty="0">
              <a:solidFill>
                <a:srgbClr val="FF0000"/>
              </a:solidFill>
              <a:effectLst>
                <a:outerShdw blurRad="50800" dist="50800" dir="5400000" algn="ctr" rotWithShape="0">
                  <a:srgbClr val="000000">
                    <a:alpha val="33000"/>
                  </a:srgbClr>
                </a:outerShdw>
              </a:effectLst>
              <a:latin typeface="+mn-lt"/>
            </a:endParaRPr>
          </a:p>
        </p:txBody>
      </p:sp>
    </p:spTree>
    <p:extLst>
      <p:ext uri="{BB962C8B-B14F-4D97-AF65-F5344CB8AC3E}">
        <p14:creationId xmlns:p14="http://schemas.microsoft.com/office/powerpoint/2010/main" val="1149760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38B660-2F5A-4445-AD38-ED151AB84843}" type="slidenum">
              <a:rPr lang="en-US" smtClean="0"/>
              <a:pPr>
                <a:defRPr/>
              </a:pPr>
              <a:t>23</a:t>
            </a:fld>
            <a:endParaRPr lang="en-US"/>
          </a:p>
        </p:txBody>
      </p:sp>
      <p:grpSp>
        <p:nvGrpSpPr>
          <p:cNvPr id="58371" name="Group 13"/>
          <p:cNvGrpSpPr>
            <a:grpSpLocks/>
          </p:cNvGrpSpPr>
          <p:nvPr/>
        </p:nvGrpSpPr>
        <p:grpSpPr bwMode="auto">
          <a:xfrm>
            <a:off x="795338" y="584200"/>
            <a:ext cx="9847262" cy="5784850"/>
            <a:chOff x="794669" y="584773"/>
            <a:chExt cx="9847517" cy="5784089"/>
          </a:xfrm>
        </p:grpSpPr>
        <p:pic>
          <p:nvPicPr>
            <p:cNvPr id="5837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201953"/>
              <a:ext cx="5715000" cy="203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84773"/>
              <a:ext cx="5993986" cy="143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2960" y="2135265"/>
              <a:ext cx="5943600" cy="269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669" y="608914"/>
              <a:ext cx="5954461" cy="337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55820" y="4769908"/>
              <a:ext cx="5811871" cy="159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81258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45B760B-D450-47B2-9B2A-3B7B646E5002}" type="slidenum">
              <a:rPr lang="en-US" smtClean="0"/>
              <a:pPr>
                <a:defRPr/>
              </a:pPr>
              <a:t>24</a:t>
            </a:fld>
            <a:endParaRPr lang="en-US"/>
          </a:p>
        </p:txBody>
      </p:sp>
      <p:grpSp>
        <p:nvGrpSpPr>
          <p:cNvPr id="59395" name="Group 5"/>
          <p:cNvGrpSpPr>
            <a:grpSpLocks/>
          </p:cNvGrpSpPr>
          <p:nvPr/>
        </p:nvGrpSpPr>
        <p:grpSpPr bwMode="auto">
          <a:xfrm>
            <a:off x="1143000" y="577850"/>
            <a:ext cx="10228263" cy="5678488"/>
            <a:chOff x="1143000" y="578188"/>
            <a:chExt cx="10228700" cy="5677515"/>
          </a:xfrm>
        </p:grpSpPr>
        <p:sp>
          <p:nvSpPr>
            <p:cNvPr id="59396" name="Rectangle 2"/>
            <p:cNvSpPr>
              <a:spLocks noChangeArrowheads="1"/>
            </p:cNvSpPr>
            <p:nvPr/>
          </p:nvSpPr>
          <p:spPr bwMode="auto">
            <a:xfrm>
              <a:off x="1447800" y="578188"/>
              <a:ext cx="5105400" cy="15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lnSpc>
                  <a:spcPct val="115000"/>
                </a:lnSpc>
              </a:pPr>
              <a:r>
                <a:rPr lang="en-US" sz="1200" b="1">
                  <a:solidFill>
                    <a:srgbClr val="000000"/>
                  </a:solidFill>
                  <a:latin typeface="Times New Roman" panose="02020603050405020304" pitchFamily="18" charset="0"/>
                  <a:ea typeface="Gill Sans MT" panose="020B0502020104020203" pitchFamily="34" charset="0"/>
                  <a:cs typeface="Arial" panose="020B0604020202020204" pitchFamily="34" charset="0"/>
                </a:rPr>
                <a:t>2.2.6 Glass transition temperature (T</a:t>
              </a:r>
              <a:r>
                <a:rPr lang="en-US" sz="1200" b="1" baseline="-25000">
                  <a:solidFill>
                    <a:srgbClr val="000000"/>
                  </a:solidFill>
                  <a:latin typeface="Times New Roman" panose="02020603050405020304" pitchFamily="18" charset="0"/>
                  <a:ea typeface="Gill Sans MT" panose="020B0502020104020203" pitchFamily="34" charset="0"/>
                  <a:cs typeface="Arial" panose="020B0604020202020204" pitchFamily="34" charset="0"/>
                </a:rPr>
                <a:t>g</a:t>
              </a:r>
              <a:r>
                <a:rPr lang="en-US" sz="1200" b="1">
                  <a:solidFill>
                    <a:srgbClr val="000000"/>
                  </a:solidFill>
                  <a:latin typeface="Times New Roman" panose="02020603050405020304" pitchFamily="18" charset="0"/>
                  <a:ea typeface="Gill Sans MT" panose="020B0502020104020203" pitchFamily="34" charset="0"/>
                  <a:cs typeface="Arial" panose="020B0604020202020204" pitchFamily="34" charset="0"/>
                </a:rPr>
                <a:t>)</a:t>
              </a:r>
              <a:endParaRPr lang="en-US" sz="1200">
                <a:solidFill>
                  <a:srgbClr val="000000"/>
                </a:solidFill>
                <a:latin typeface="Gill Sans MT" panose="020B0502020104020203" pitchFamily="34" charset="0"/>
                <a:ea typeface="Gill Sans MT" panose="020B0502020104020203" pitchFamily="34" charset="0"/>
                <a:cs typeface="Arial" panose="020B0604020202020204" pitchFamily="34" charset="0"/>
              </a:endParaRPr>
            </a:p>
            <a:p>
              <a:pPr algn="just">
                <a:lnSpc>
                  <a:spcPct val="115000"/>
                </a:lnSpc>
              </a:pPr>
              <a:r>
                <a:rPr lang="en-US" sz="1200">
                  <a:solidFill>
                    <a:srgbClr val="000000"/>
                  </a:solidFill>
                  <a:latin typeface="Times New Roman" panose="02020603050405020304" pitchFamily="18" charset="0"/>
                  <a:ea typeface="Gill Sans MT" panose="020B0502020104020203" pitchFamily="34" charset="0"/>
                  <a:cs typeface="Arial" panose="020B0604020202020204" pitchFamily="34" charset="0"/>
                </a:rPr>
                <a:t>The glass transition temperature of the constructed glass matrix was determined from the plot of inverse density vs. temperature over a range of temperature corresponding from glass state to melt state. The data points of both the zones were fitted to straight line using least square method, and intersection point of the fitted lines to glass zone and melt zone were used to determine the glass transition temperature</a:t>
              </a:r>
              <a:r>
                <a:rPr lang="en-US" sz="1200" baseline="30000">
                  <a:solidFill>
                    <a:srgbClr val="000000"/>
                  </a:solidFill>
                  <a:latin typeface="Times New Roman" panose="02020603050405020304" pitchFamily="18" charset="0"/>
                  <a:ea typeface="Gill Sans MT" panose="020B0502020104020203" pitchFamily="34" charset="0"/>
                  <a:cs typeface="Arial" panose="020B0604020202020204" pitchFamily="34" charset="0"/>
                </a:rPr>
                <a:t>44</a:t>
              </a:r>
              <a:r>
                <a:rPr lang="en-US" sz="1200">
                  <a:solidFill>
                    <a:srgbClr val="000000"/>
                  </a:solidFill>
                  <a:latin typeface="Times New Roman" panose="02020603050405020304" pitchFamily="18" charset="0"/>
                  <a:ea typeface="Gill Sans MT" panose="020B0502020104020203" pitchFamily="34" charset="0"/>
                  <a:cs typeface="Arial" panose="020B0604020202020204" pitchFamily="34" charset="0"/>
                </a:rPr>
                <a:t>. </a:t>
              </a:r>
              <a:endParaRPr lang="en-US" sz="1200">
                <a:solidFill>
                  <a:srgbClr val="000000"/>
                </a:solidFill>
                <a:latin typeface="Gill Sans MT" panose="020B0502020104020203" pitchFamily="34" charset="0"/>
                <a:ea typeface="Gill Sans MT" panose="020B0502020104020203" pitchFamily="34" charset="0"/>
                <a:cs typeface="Arial" panose="020B0604020202020204" pitchFamily="34" charset="0"/>
              </a:endParaRPr>
            </a:p>
          </p:txBody>
        </p:sp>
        <p:pic>
          <p:nvPicPr>
            <p:cNvPr id="5939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72354"/>
              <a:ext cx="6133162" cy="35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51144"/>
              <a:ext cx="6571100" cy="400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22119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CA40B35-8E90-41FC-A69E-5D033C5DBB3B}" type="slidenum">
              <a:rPr lang="en-US" smtClean="0"/>
              <a:pPr>
                <a:defRPr/>
              </a:pPr>
              <a:t>25</a:t>
            </a:fld>
            <a:endParaRPr lang="en-US"/>
          </a:p>
        </p:txBody>
      </p:sp>
      <p:grpSp>
        <p:nvGrpSpPr>
          <p:cNvPr id="60419" name="Group 4"/>
          <p:cNvGrpSpPr>
            <a:grpSpLocks/>
          </p:cNvGrpSpPr>
          <p:nvPr/>
        </p:nvGrpSpPr>
        <p:grpSpPr bwMode="auto">
          <a:xfrm>
            <a:off x="1030288" y="1524000"/>
            <a:ext cx="10112375" cy="3962400"/>
            <a:chOff x="1029941" y="1524000"/>
            <a:chExt cx="10113474" cy="3962400"/>
          </a:xfrm>
        </p:grpSpPr>
        <p:pic>
          <p:nvPicPr>
            <p:cNvPr id="604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9941" y="1676400"/>
              <a:ext cx="655037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7784" y="1524000"/>
              <a:ext cx="6335631"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27520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491" y="50515"/>
            <a:ext cx="6030818" cy="646331"/>
          </a:xfrm>
          <a:prstGeom prst="rect">
            <a:avLst/>
          </a:prstGeom>
        </p:spPr>
        <p:txBody>
          <a:bodyPr wrap="none">
            <a:spAutoFit/>
          </a:bodyPr>
          <a:lstStyle/>
          <a:p>
            <a:pPr>
              <a:defRPr/>
            </a:pPr>
            <a:r>
              <a:rPr lang="en-US" sz="3600" b="1" dirty="0" smtClean="0">
                <a:solidFill>
                  <a:srgbClr val="FF0000"/>
                </a:solidFill>
              </a:rPr>
              <a:t>Glass </a:t>
            </a:r>
            <a:r>
              <a:rPr lang="en-US" sz="3600" b="1" dirty="0">
                <a:solidFill>
                  <a:srgbClr val="FF0000"/>
                </a:solidFill>
              </a:rPr>
              <a:t>in Nuclear </a:t>
            </a:r>
            <a:r>
              <a:rPr lang="en-US" sz="3600" b="1" dirty="0" smtClean="0">
                <a:solidFill>
                  <a:srgbClr val="FF0000"/>
                </a:solidFill>
              </a:rPr>
              <a:t>Industries</a:t>
            </a:r>
            <a:endParaRPr lang="en-US" sz="3600" b="1" dirty="0">
              <a:solidFill>
                <a:srgbClr val="FF0000"/>
              </a:solidFill>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42" y="1487660"/>
            <a:ext cx="1144349" cy="246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853101"/>
            <a:ext cx="5508239" cy="461665"/>
          </a:xfrm>
          <a:prstGeom prst="rect">
            <a:avLst/>
          </a:prstGeom>
        </p:spPr>
        <p:txBody>
          <a:bodyPr wrap="none">
            <a:spAutoFit/>
          </a:bodyPr>
          <a:lstStyle/>
          <a:p>
            <a:pPr>
              <a:defRPr/>
            </a:pPr>
            <a:r>
              <a:rPr lang="en-US" sz="2400" b="1" dirty="0">
                <a:solidFill>
                  <a:srgbClr val="00B050"/>
                </a:solidFill>
                <a:effectLst>
                  <a:outerShdw blurRad="50800" dist="50800" dir="5400000" algn="ctr" rotWithShape="0">
                    <a:srgbClr val="000000">
                      <a:alpha val="33000"/>
                    </a:srgbClr>
                  </a:outerShdw>
                </a:effectLst>
              </a:rPr>
              <a:t>Treatment and Conditioning of HLW </a:t>
            </a:r>
          </a:p>
        </p:txBody>
      </p:sp>
      <p:sp>
        <p:nvSpPr>
          <p:cNvPr id="5" name="Rectangle 4"/>
          <p:cNvSpPr/>
          <p:nvPr/>
        </p:nvSpPr>
        <p:spPr>
          <a:xfrm>
            <a:off x="30721" y="4117741"/>
            <a:ext cx="5676563" cy="707886"/>
          </a:xfrm>
          <a:prstGeom prst="rect">
            <a:avLst/>
          </a:prstGeom>
        </p:spPr>
        <p:txBody>
          <a:bodyPr wrap="square">
            <a:spAutoFit/>
          </a:bodyPr>
          <a:lstStyle/>
          <a:p>
            <a:pPr>
              <a:defRPr/>
            </a:pPr>
            <a:r>
              <a:rPr lang="en-US" sz="1600" b="1" dirty="0" smtClean="0">
                <a:solidFill>
                  <a:srgbClr val="7030A0"/>
                </a:solidFill>
              </a:rPr>
              <a:t>Treatment</a:t>
            </a:r>
            <a:endParaRPr lang="en-US" sz="1600" dirty="0" smtClean="0">
              <a:solidFill>
                <a:schemeClr val="accent1">
                  <a:lumMod val="50000"/>
                </a:schemeClr>
              </a:solidFill>
            </a:endParaRPr>
          </a:p>
          <a:p>
            <a:pPr>
              <a:defRPr/>
            </a:pPr>
            <a:r>
              <a:rPr lang="en-US" sz="1200" b="1" dirty="0">
                <a:solidFill>
                  <a:schemeClr val="accent1">
                    <a:lumMod val="50000"/>
                  </a:schemeClr>
                </a:solidFill>
              </a:rPr>
              <a:t>Long term storage </a:t>
            </a:r>
            <a:r>
              <a:rPr lang="en-US" sz="1200" dirty="0">
                <a:solidFill>
                  <a:schemeClr val="accent1">
                    <a:lumMod val="50000"/>
                  </a:schemeClr>
                </a:solidFill>
              </a:rPr>
              <a:t>: converting into relatively insoluble, compact solids and then eventual deposit into a geological </a:t>
            </a:r>
            <a:r>
              <a:rPr lang="en-US" sz="1200" dirty="0" smtClean="0">
                <a:solidFill>
                  <a:schemeClr val="accent1">
                    <a:lumMod val="50000"/>
                  </a:schemeClr>
                </a:solidFill>
              </a:rPr>
              <a:t>repository</a:t>
            </a:r>
            <a:endParaRPr lang="en-US" sz="1200" dirty="0">
              <a:solidFill>
                <a:schemeClr val="accent1">
                  <a:lumMod val="50000"/>
                </a:schemeClr>
              </a:solidFill>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688" y="1341881"/>
            <a:ext cx="2495550" cy="140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6330" y="832907"/>
            <a:ext cx="2930849" cy="33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3053" y="4709256"/>
            <a:ext cx="2348280" cy="189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1675537" y="2873684"/>
            <a:ext cx="4572000" cy="1107996"/>
          </a:xfrm>
          <a:prstGeom prst="rect">
            <a:avLst/>
          </a:prstGeom>
        </p:spPr>
        <p:txBody>
          <a:bodyPr>
            <a:spAutoFit/>
          </a:bodyPr>
          <a:lstStyle/>
          <a:p>
            <a:pPr>
              <a:defRPr/>
            </a:pPr>
            <a:r>
              <a:rPr lang="en-US" b="1" dirty="0" smtClean="0">
                <a:solidFill>
                  <a:srgbClr val="7030A0"/>
                </a:solidFill>
              </a:rPr>
              <a:t>Source</a:t>
            </a:r>
            <a:endParaRPr lang="en-US" b="1" dirty="0">
              <a:solidFill>
                <a:srgbClr val="7030A0"/>
              </a:solidFill>
            </a:endParaRPr>
          </a:p>
          <a:p>
            <a:pPr marL="285750" indent="-285750">
              <a:buFont typeface="Wingdings" pitchFamily="2" charset="2"/>
              <a:buChar char="§"/>
              <a:defRPr/>
            </a:pPr>
            <a:r>
              <a:rPr lang="en-US" sz="1200" dirty="0" smtClean="0">
                <a:solidFill>
                  <a:schemeClr val="accent1">
                    <a:lumMod val="50000"/>
                  </a:schemeClr>
                </a:solidFill>
              </a:rPr>
              <a:t>Spent </a:t>
            </a:r>
            <a:r>
              <a:rPr lang="en-US" sz="1200" dirty="0">
                <a:solidFill>
                  <a:schemeClr val="accent1">
                    <a:lumMod val="50000"/>
                  </a:schemeClr>
                </a:solidFill>
              </a:rPr>
              <a:t>fuel from commercial/research reactors, </a:t>
            </a:r>
          </a:p>
          <a:p>
            <a:pPr marL="285750" indent="-285750">
              <a:buFont typeface="Wingdings" pitchFamily="2" charset="2"/>
              <a:buChar char="§"/>
              <a:defRPr/>
            </a:pPr>
            <a:r>
              <a:rPr lang="en-US" sz="1200" dirty="0">
                <a:solidFill>
                  <a:schemeClr val="accent1">
                    <a:lumMod val="50000"/>
                  </a:schemeClr>
                </a:solidFill>
              </a:rPr>
              <a:t>Liquid waste from the reprocessing of spent fuel </a:t>
            </a:r>
          </a:p>
          <a:p>
            <a:pPr marL="285750" indent="-285750">
              <a:buFont typeface="Wingdings" pitchFamily="2" charset="2"/>
              <a:buChar char="§"/>
              <a:defRPr/>
            </a:pPr>
            <a:r>
              <a:rPr lang="en-US" sz="1200" dirty="0">
                <a:solidFill>
                  <a:schemeClr val="accent1">
                    <a:lumMod val="50000"/>
                  </a:schemeClr>
                </a:solidFill>
              </a:rPr>
              <a:t>Waste from the nuclear weapons and propulsions industry</a:t>
            </a:r>
          </a:p>
        </p:txBody>
      </p:sp>
      <p:sp>
        <p:nvSpPr>
          <p:cNvPr id="22" name="Rectangle 21"/>
          <p:cNvSpPr/>
          <p:nvPr/>
        </p:nvSpPr>
        <p:spPr>
          <a:xfrm>
            <a:off x="176372" y="5097749"/>
            <a:ext cx="3938899" cy="400110"/>
          </a:xfrm>
          <a:prstGeom prst="rect">
            <a:avLst/>
          </a:prstGeom>
        </p:spPr>
        <p:txBody>
          <a:bodyPr wrap="none">
            <a:spAutoFit/>
          </a:bodyPr>
          <a:lstStyle/>
          <a:p>
            <a:pPr>
              <a:defRPr/>
            </a:pPr>
            <a:r>
              <a:rPr lang="en-US" sz="2000" b="1" dirty="0" smtClean="0">
                <a:solidFill>
                  <a:srgbClr val="00B050"/>
                </a:solidFill>
                <a:effectLst>
                  <a:outerShdw blurRad="50800" dist="50800" dir="5400000" algn="ctr" rotWithShape="0">
                    <a:srgbClr val="000000">
                      <a:alpha val="33000"/>
                    </a:srgbClr>
                  </a:outerShdw>
                </a:effectLst>
              </a:rPr>
              <a:t>Need of Computer simulations</a:t>
            </a:r>
          </a:p>
        </p:txBody>
      </p:sp>
      <p:sp>
        <p:nvSpPr>
          <p:cNvPr id="23" name="Rectangle 22"/>
          <p:cNvSpPr/>
          <p:nvPr/>
        </p:nvSpPr>
        <p:spPr>
          <a:xfrm>
            <a:off x="176372" y="5540312"/>
            <a:ext cx="4488729" cy="1015663"/>
          </a:xfrm>
          <a:prstGeom prst="rect">
            <a:avLst/>
          </a:prstGeom>
        </p:spPr>
        <p:txBody>
          <a:bodyPr wrap="none">
            <a:spAutoFit/>
          </a:bodyPr>
          <a:lstStyle/>
          <a:p>
            <a:pPr marL="171450" indent="-171450">
              <a:buFont typeface="Wingdings" panose="05000000000000000000" pitchFamily="2" charset="2"/>
              <a:buChar char="§"/>
            </a:pPr>
            <a:r>
              <a:rPr lang="en-US" sz="1200" b="1" dirty="0" smtClean="0">
                <a:solidFill>
                  <a:schemeClr val="accent1">
                    <a:lumMod val="50000"/>
                  </a:schemeClr>
                </a:solidFill>
              </a:rPr>
              <a:t>Handling of Radioactive Materials</a:t>
            </a:r>
          </a:p>
          <a:p>
            <a:pPr marL="171450" indent="-171450">
              <a:buFont typeface="Wingdings" panose="05000000000000000000" pitchFamily="2" charset="2"/>
              <a:buChar char="§"/>
            </a:pPr>
            <a:r>
              <a:rPr lang="en-US" sz="1200" b="1" dirty="0" smtClean="0">
                <a:solidFill>
                  <a:schemeClr val="accent1">
                    <a:lumMod val="50000"/>
                  </a:schemeClr>
                </a:solidFill>
              </a:rPr>
              <a:t>High Temperature Process</a:t>
            </a:r>
          </a:p>
          <a:p>
            <a:pPr marL="171450" indent="-171450">
              <a:buFont typeface="Wingdings" panose="05000000000000000000" pitchFamily="2" charset="2"/>
              <a:buChar char="§"/>
            </a:pPr>
            <a:r>
              <a:rPr lang="en-US" sz="1200" b="1" dirty="0" smtClean="0">
                <a:solidFill>
                  <a:schemeClr val="accent1">
                    <a:lumMod val="50000"/>
                  </a:schemeClr>
                </a:solidFill>
              </a:rPr>
              <a:t>Long term activities: leaching, chemical reactivity and </a:t>
            </a:r>
          </a:p>
          <a:p>
            <a:r>
              <a:rPr lang="en-US" sz="1200" b="1" dirty="0">
                <a:solidFill>
                  <a:schemeClr val="accent1">
                    <a:lumMod val="50000"/>
                  </a:schemeClr>
                </a:solidFill>
              </a:rPr>
              <a:t> </a:t>
            </a:r>
            <a:r>
              <a:rPr lang="en-US" sz="1200" b="1" dirty="0" smtClean="0">
                <a:solidFill>
                  <a:schemeClr val="accent1">
                    <a:lumMod val="50000"/>
                  </a:schemeClr>
                </a:solidFill>
              </a:rPr>
              <a:t>                                      mechanical disintegration</a:t>
            </a:r>
          </a:p>
          <a:p>
            <a:pPr marL="171450" indent="-171450">
              <a:buFont typeface="Wingdings" panose="05000000000000000000" pitchFamily="2" charset="2"/>
              <a:buChar char="§"/>
            </a:pPr>
            <a:r>
              <a:rPr lang="en-US" sz="1200" b="1" dirty="0" smtClean="0">
                <a:solidFill>
                  <a:schemeClr val="accent1">
                    <a:lumMod val="50000"/>
                  </a:schemeClr>
                </a:solidFill>
              </a:rPr>
              <a:t>Understanding of the process</a:t>
            </a:r>
          </a:p>
        </p:txBody>
      </p:sp>
      <p:sp>
        <p:nvSpPr>
          <p:cNvPr id="6" name="Slide Number Placeholder 5"/>
          <p:cNvSpPr>
            <a:spLocks noGrp="1"/>
          </p:cNvSpPr>
          <p:nvPr>
            <p:ph type="sldNum" sz="quarter" idx="12"/>
          </p:nvPr>
        </p:nvSpPr>
        <p:spPr/>
        <p:txBody>
          <a:bodyPr/>
          <a:lstStyle/>
          <a:p>
            <a:fld id="{A9E42CFF-3657-413A-A996-BD4073689C68}" type="slidenum">
              <a:rPr lang="en-US" smtClean="0"/>
              <a:t>3</a:t>
            </a:fld>
            <a:endParaRPr lang="en-US"/>
          </a:p>
        </p:txBody>
      </p:sp>
    </p:spTree>
    <p:extLst>
      <p:ext uri="{BB962C8B-B14F-4D97-AF65-F5344CB8AC3E}">
        <p14:creationId xmlns:p14="http://schemas.microsoft.com/office/powerpoint/2010/main" val="627109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8175" y="1468438"/>
            <a:ext cx="7775575" cy="45719"/>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5603" name="TextBox 10"/>
          <p:cNvSpPr txBox="1">
            <a:spLocks noChangeArrowheads="1"/>
          </p:cNvSpPr>
          <p:nvPr/>
        </p:nvSpPr>
        <p:spPr bwMode="auto">
          <a:xfrm>
            <a:off x="585788" y="1549875"/>
            <a:ext cx="631031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1pPr>
            <a:lvl2pPr marL="742950" indent="-285750">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2pPr>
            <a:lvl3pPr marL="1143000" indent="-228600">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3pPr>
            <a:lvl4pPr marL="1600200" indent="-228600">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4pPr>
            <a:lvl5pPr marL="2057400" indent="-228600">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5pPr>
            <a:lvl6pPr marL="2514600" indent="-228600" eaLnBrk="0" fontAlgn="base" hangingPunct="0">
              <a:spcBef>
                <a:spcPct val="0"/>
              </a:spcBef>
              <a:spcAft>
                <a:spcPct val="0"/>
              </a:spcAft>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6pPr>
            <a:lvl7pPr marL="2971800" indent="-228600" eaLnBrk="0" fontAlgn="base" hangingPunct="0">
              <a:spcBef>
                <a:spcPct val="0"/>
              </a:spcBef>
              <a:spcAft>
                <a:spcPct val="0"/>
              </a:spcAft>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7pPr>
            <a:lvl8pPr marL="3429000" indent="-228600" eaLnBrk="0" fontAlgn="base" hangingPunct="0">
              <a:spcBef>
                <a:spcPct val="0"/>
              </a:spcBef>
              <a:spcAft>
                <a:spcPct val="0"/>
              </a:spcAft>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8pPr>
            <a:lvl9pPr marL="3886200" indent="-228600" eaLnBrk="0" fontAlgn="base" hangingPunct="0">
              <a:spcBef>
                <a:spcPct val="0"/>
              </a:spcBef>
              <a:spcAft>
                <a:spcPct val="0"/>
              </a:spcAft>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9pPr>
          </a:lstStyle>
          <a:p>
            <a:pPr eaLnBrk="1" hangingPunct="1">
              <a:lnSpc>
                <a:spcPct val="90000"/>
              </a:lnSpc>
              <a:spcBef>
                <a:spcPts val="450"/>
              </a:spcBef>
              <a:buClr>
                <a:srgbClr val="000099"/>
              </a:buClr>
              <a:buFont typeface="Wingdings" panose="05000000000000000000" pitchFamily="2" charset="2"/>
              <a:buChar char="Ø"/>
            </a:pPr>
            <a:r>
              <a:rPr lang="en-US" sz="2000" b="1">
                <a:solidFill>
                  <a:srgbClr val="0000CC"/>
                </a:solidFill>
              </a:rPr>
              <a:t>Oxides of P-block elements : Si, B, P, Ge</a:t>
            </a:r>
          </a:p>
          <a:p>
            <a:pPr eaLnBrk="1" hangingPunct="1">
              <a:lnSpc>
                <a:spcPct val="90000"/>
              </a:lnSpc>
              <a:spcBef>
                <a:spcPts val="450"/>
              </a:spcBef>
              <a:buClr>
                <a:srgbClr val="000099"/>
              </a:buClr>
              <a:buFont typeface="Wingdings" panose="05000000000000000000" pitchFamily="2" charset="2"/>
              <a:buChar char="Ø"/>
            </a:pPr>
            <a:r>
              <a:rPr lang="en-US" sz="2000" b="1">
                <a:solidFill>
                  <a:srgbClr val="C00000"/>
                </a:solidFill>
              </a:rPr>
              <a:t>Strong bonds to oxygen</a:t>
            </a:r>
          </a:p>
          <a:p>
            <a:pPr eaLnBrk="1" hangingPunct="1">
              <a:lnSpc>
                <a:spcPct val="90000"/>
              </a:lnSpc>
              <a:spcBef>
                <a:spcPts val="450"/>
              </a:spcBef>
              <a:buClr>
                <a:srgbClr val="000099"/>
              </a:buClr>
              <a:buFont typeface="Wingdings" panose="05000000000000000000" pitchFamily="2" charset="2"/>
              <a:buChar char="Ø"/>
            </a:pPr>
            <a:r>
              <a:rPr lang="en-US" sz="2000" b="1">
                <a:solidFill>
                  <a:srgbClr val="FFC000"/>
                </a:solidFill>
              </a:rPr>
              <a:t>Coordination is sharply defined</a:t>
            </a:r>
          </a:p>
        </p:txBody>
      </p:sp>
      <p:sp>
        <p:nvSpPr>
          <p:cNvPr id="13" name="Rectangle 1"/>
          <p:cNvSpPr txBox="1">
            <a:spLocks noChangeArrowheads="1"/>
          </p:cNvSpPr>
          <p:nvPr/>
        </p:nvSpPr>
        <p:spPr>
          <a:xfrm>
            <a:off x="638175" y="2794061"/>
            <a:ext cx="7775575" cy="481012"/>
          </a:xfrm>
          <a:prstGeom prst="rect">
            <a:avLst/>
          </a:prstGeom>
          <a:ln/>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2800" b="1" dirty="0" smtClean="0">
                <a:solidFill>
                  <a:schemeClr val="accent1">
                    <a:lumMod val="50000"/>
                  </a:schemeClr>
                </a:solidFill>
                <a:effectLst>
                  <a:outerShdw blurRad="50800" dist="50800" dir="5400000" algn="ctr" rotWithShape="0">
                    <a:srgbClr val="000000">
                      <a:alpha val="33000"/>
                    </a:srgbClr>
                  </a:outerShdw>
                </a:effectLst>
              </a:rPr>
              <a:t>Network  </a:t>
            </a:r>
            <a:r>
              <a:rPr lang="en-US" sz="2800" b="1" dirty="0">
                <a:solidFill>
                  <a:schemeClr val="accent1">
                    <a:lumMod val="50000"/>
                  </a:schemeClr>
                </a:solidFill>
                <a:effectLst>
                  <a:outerShdw blurRad="50800" dist="50800" dir="5400000" algn="ctr" rotWithShape="0">
                    <a:srgbClr val="000000">
                      <a:alpha val="33000"/>
                    </a:srgbClr>
                  </a:outerShdw>
                </a:effectLst>
              </a:rPr>
              <a:t>M</a:t>
            </a:r>
            <a:r>
              <a:rPr lang="en-US" sz="2800" b="1" dirty="0" smtClean="0">
                <a:solidFill>
                  <a:schemeClr val="accent1">
                    <a:lumMod val="50000"/>
                  </a:schemeClr>
                </a:solidFill>
                <a:effectLst>
                  <a:outerShdw blurRad="50800" dist="50800" dir="5400000" algn="ctr" rotWithShape="0">
                    <a:srgbClr val="000000">
                      <a:alpha val="33000"/>
                    </a:srgbClr>
                  </a:outerShdw>
                </a:effectLst>
              </a:rPr>
              <a:t>odifier </a:t>
            </a:r>
            <a:r>
              <a:rPr lang="en-US" sz="2800" b="1" dirty="0" smtClean="0">
                <a:solidFill>
                  <a:srgbClr val="FF0000"/>
                </a:solidFill>
              </a:rPr>
              <a:t>  </a:t>
            </a:r>
            <a:endParaRPr lang="en-US" sz="2800" b="1" dirty="0">
              <a:solidFill>
                <a:srgbClr val="FF0000"/>
              </a:solidFill>
            </a:endParaRPr>
          </a:p>
        </p:txBody>
      </p:sp>
      <p:sp>
        <p:nvSpPr>
          <p:cNvPr id="14" name="Rectangle 1"/>
          <p:cNvSpPr txBox="1">
            <a:spLocks noChangeArrowheads="1"/>
          </p:cNvSpPr>
          <p:nvPr/>
        </p:nvSpPr>
        <p:spPr>
          <a:xfrm>
            <a:off x="676275" y="990600"/>
            <a:ext cx="8323263" cy="481013"/>
          </a:xfrm>
          <a:prstGeom prst="rect">
            <a:avLst/>
          </a:prstGeom>
          <a:ln/>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2800" b="1" dirty="0" smtClean="0">
                <a:solidFill>
                  <a:schemeClr val="accent1">
                    <a:lumMod val="50000"/>
                  </a:schemeClr>
                </a:solidFill>
                <a:effectLst>
                  <a:outerShdw blurRad="50800" dist="50800" dir="5400000" algn="ctr" rotWithShape="0">
                    <a:srgbClr val="000000">
                      <a:alpha val="33000"/>
                    </a:srgbClr>
                  </a:outerShdw>
                </a:effectLst>
              </a:rPr>
              <a:t>Network  Former</a:t>
            </a:r>
            <a:r>
              <a:rPr lang="en-US" sz="2800" b="1" dirty="0" smtClean="0">
                <a:solidFill>
                  <a:srgbClr val="FF0000"/>
                </a:solidFill>
              </a:rPr>
              <a:t>  </a:t>
            </a:r>
            <a:endParaRPr lang="en-US" sz="2800" b="1" dirty="0">
              <a:solidFill>
                <a:srgbClr val="FF0000"/>
              </a:solidFill>
            </a:endParaRPr>
          </a:p>
        </p:txBody>
      </p:sp>
      <p:sp>
        <p:nvSpPr>
          <p:cNvPr id="16" name="Rectangle 15"/>
          <p:cNvSpPr/>
          <p:nvPr/>
        </p:nvSpPr>
        <p:spPr>
          <a:xfrm>
            <a:off x="609600" y="3236118"/>
            <a:ext cx="7777163" cy="4603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5608" name="TextBox 17"/>
          <p:cNvSpPr txBox="1">
            <a:spLocks noChangeArrowheads="1"/>
          </p:cNvSpPr>
          <p:nvPr/>
        </p:nvSpPr>
        <p:spPr bwMode="auto">
          <a:xfrm>
            <a:off x="609600" y="3287713"/>
            <a:ext cx="6310313"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1pPr>
            <a:lvl2pPr marL="742950" indent="-285750">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2pPr>
            <a:lvl3pPr marL="1143000" indent="-228600">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3pPr>
            <a:lvl4pPr marL="1600200" indent="-228600">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4pPr>
            <a:lvl5pPr marL="2057400" indent="-228600">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5pPr>
            <a:lvl6pPr marL="2514600" indent="-228600" eaLnBrk="0" fontAlgn="base" hangingPunct="0">
              <a:spcBef>
                <a:spcPct val="0"/>
              </a:spcBef>
              <a:spcAft>
                <a:spcPct val="0"/>
              </a:spcAft>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6pPr>
            <a:lvl7pPr marL="2971800" indent="-228600" eaLnBrk="0" fontAlgn="base" hangingPunct="0">
              <a:spcBef>
                <a:spcPct val="0"/>
              </a:spcBef>
              <a:spcAft>
                <a:spcPct val="0"/>
              </a:spcAft>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7pPr>
            <a:lvl8pPr marL="3429000" indent="-228600" eaLnBrk="0" fontAlgn="base" hangingPunct="0">
              <a:spcBef>
                <a:spcPct val="0"/>
              </a:spcBef>
              <a:spcAft>
                <a:spcPct val="0"/>
              </a:spcAft>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8pPr>
            <a:lvl9pPr marL="3886200" indent="-228600" eaLnBrk="0" fontAlgn="base" hangingPunct="0">
              <a:spcBef>
                <a:spcPct val="0"/>
              </a:spcBef>
              <a:spcAft>
                <a:spcPct val="0"/>
              </a:spcAft>
              <a:tabLst>
                <a:tab pos="684213" algn="l"/>
                <a:tab pos="1370013" algn="l"/>
                <a:tab pos="2055813" algn="l"/>
                <a:tab pos="2741613" algn="l"/>
                <a:tab pos="3427413" algn="l"/>
                <a:tab pos="4113213" algn="l"/>
                <a:tab pos="4799013" algn="l"/>
                <a:tab pos="5484813" algn="l"/>
                <a:tab pos="6170613" algn="l"/>
                <a:tab pos="6856413" algn="l"/>
                <a:tab pos="7542213" algn="l"/>
              </a:tabLst>
              <a:defRPr>
                <a:solidFill>
                  <a:schemeClr val="tx1"/>
                </a:solidFill>
                <a:latin typeface="Garamond" panose="02020404030301010803" pitchFamily="18" charset="0"/>
              </a:defRPr>
            </a:lvl9pPr>
          </a:lstStyle>
          <a:p>
            <a:pPr eaLnBrk="1" hangingPunct="1">
              <a:lnSpc>
                <a:spcPct val="90000"/>
              </a:lnSpc>
              <a:spcBef>
                <a:spcPts val="450"/>
              </a:spcBef>
              <a:buClr>
                <a:srgbClr val="000099"/>
              </a:buClr>
              <a:buFont typeface="Wingdings" panose="05000000000000000000" pitchFamily="2" charset="2"/>
              <a:buChar char="Ø"/>
            </a:pPr>
            <a:r>
              <a:rPr lang="en-US" sz="2000" b="1">
                <a:solidFill>
                  <a:srgbClr val="0000CC"/>
                </a:solidFill>
              </a:rPr>
              <a:t>Oxides of S block elements : Na, Ca </a:t>
            </a:r>
          </a:p>
          <a:p>
            <a:pPr eaLnBrk="1" hangingPunct="1">
              <a:lnSpc>
                <a:spcPct val="90000"/>
              </a:lnSpc>
              <a:spcBef>
                <a:spcPts val="450"/>
              </a:spcBef>
              <a:buClr>
                <a:srgbClr val="000099"/>
              </a:buClr>
              <a:buFont typeface="Wingdings" panose="05000000000000000000" pitchFamily="2" charset="2"/>
              <a:buChar char="Ø"/>
            </a:pPr>
            <a:r>
              <a:rPr lang="en-US" sz="2000" b="1">
                <a:solidFill>
                  <a:srgbClr val="C00000"/>
                </a:solidFill>
              </a:rPr>
              <a:t>Weak, non-directional bonds to oxygen</a:t>
            </a:r>
          </a:p>
          <a:p>
            <a:pPr eaLnBrk="1" hangingPunct="1">
              <a:lnSpc>
                <a:spcPct val="90000"/>
              </a:lnSpc>
              <a:spcBef>
                <a:spcPts val="450"/>
              </a:spcBef>
              <a:buClr>
                <a:srgbClr val="000099"/>
              </a:buClr>
              <a:buFont typeface="Wingdings" panose="05000000000000000000" pitchFamily="2" charset="2"/>
              <a:buChar char="Ø"/>
            </a:pPr>
            <a:r>
              <a:rPr lang="en-US" sz="2000" b="1">
                <a:solidFill>
                  <a:srgbClr val="00B0F0"/>
                </a:solidFill>
              </a:rPr>
              <a:t>Flexible coordination geometries</a:t>
            </a:r>
          </a:p>
          <a:p>
            <a:pPr eaLnBrk="1" hangingPunct="1">
              <a:lnSpc>
                <a:spcPct val="90000"/>
              </a:lnSpc>
              <a:spcBef>
                <a:spcPts val="450"/>
              </a:spcBef>
              <a:buClr>
                <a:srgbClr val="000099"/>
              </a:buClr>
              <a:buFont typeface="Wingdings" panose="05000000000000000000" pitchFamily="2" charset="2"/>
              <a:buChar char="Ø"/>
            </a:pPr>
            <a:r>
              <a:rPr lang="en-US" sz="2000" b="1">
                <a:solidFill>
                  <a:srgbClr val="FFC000"/>
                </a:solidFill>
              </a:rPr>
              <a:t>Broad distribution over bond lengths, and coordination </a:t>
            </a:r>
            <a:endParaRPr lang="en-US" sz="2000" b="1">
              <a:solidFill>
                <a:srgbClr val="00B0F0"/>
              </a:solidFill>
            </a:endParaRPr>
          </a:p>
        </p:txBody>
      </p:sp>
      <p:pic>
        <p:nvPicPr>
          <p:cNvPr id="25609" name="Picture 2" descr="Image result for network former  and network modifier of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988" y="1644650"/>
            <a:ext cx="25749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4F4A89AD-2C71-4BA9-B79A-1EA199AB1B5F}" type="slidenum">
              <a:rPr lang="en-US" smtClean="0"/>
              <a:pPr fontAlgn="base">
                <a:spcBef>
                  <a:spcPct val="0"/>
                </a:spcBef>
                <a:spcAft>
                  <a:spcPct val="0"/>
                </a:spcAft>
              </a:pPr>
              <a:t>4</a:t>
            </a:fld>
            <a:endParaRPr lang="en-US" smtClean="0"/>
          </a:p>
        </p:txBody>
      </p:sp>
      <p:sp>
        <p:nvSpPr>
          <p:cNvPr id="15" name="Rectangle 1"/>
          <p:cNvSpPr txBox="1">
            <a:spLocks noChangeArrowheads="1"/>
          </p:cNvSpPr>
          <p:nvPr/>
        </p:nvSpPr>
        <p:spPr>
          <a:xfrm>
            <a:off x="522639" y="5148263"/>
            <a:ext cx="7775575" cy="481013"/>
          </a:xfrm>
          <a:prstGeom prst="rect">
            <a:avLst/>
          </a:prstGeom>
          <a:ln/>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2800" b="1" dirty="0" smtClean="0">
                <a:solidFill>
                  <a:schemeClr val="accent1">
                    <a:lumMod val="50000"/>
                  </a:schemeClr>
                </a:solidFill>
                <a:effectLst>
                  <a:outerShdw blurRad="50800" dist="50800" dir="5400000" algn="ctr" rotWithShape="0">
                    <a:srgbClr val="000000">
                      <a:alpha val="33000"/>
                    </a:srgbClr>
                  </a:outerShdw>
                </a:effectLst>
              </a:rPr>
              <a:t>Intermediates </a:t>
            </a:r>
            <a:r>
              <a:rPr lang="en-US" sz="2800" b="1" dirty="0" smtClean="0">
                <a:solidFill>
                  <a:srgbClr val="FF0000"/>
                </a:solidFill>
              </a:rPr>
              <a:t>  </a:t>
            </a:r>
            <a:endParaRPr lang="en-US" sz="2800" b="1" dirty="0">
              <a:solidFill>
                <a:srgbClr val="FF0000"/>
              </a:solidFill>
            </a:endParaRPr>
          </a:p>
        </p:txBody>
      </p:sp>
      <p:sp>
        <p:nvSpPr>
          <p:cNvPr id="17" name="Rectangle 16"/>
          <p:cNvSpPr/>
          <p:nvPr/>
        </p:nvSpPr>
        <p:spPr>
          <a:xfrm>
            <a:off x="521052" y="5676902"/>
            <a:ext cx="7777162" cy="4603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5613" name="Rectangle 2"/>
          <p:cNvSpPr>
            <a:spLocks noChangeArrowheads="1"/>
          </p:cNvSpPr>
          <p:nvPr/>
        </p:nvSpPr>
        <p:spPr bwMode="auto">
          <a:xfrm>
            <a:off x="521052" y="5913440"/>
            <a:ext cx="777716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lnSpc>
                <a:spcPct val="90000"/>
              </a:lnSpc>
              <a:spcBef>
                <a:spcPts val="450"/>
              </a:spcBef>
              <a:buClr>
                <a:srgbClr val="000099"/>
              </a:buClr>
              <a:buFont typeface="Wingdings" panose="05000000000000000000" pitchFamily="2" charset="2"/>
              <a:buChar char="Ø"/>
            </a:pPr>
            <a:r>
              <a:rPr lang="en-US" b="1" dirty="0">
                <a:solidFill>
                  <a:srgbClr val="0000CC"/>
                </a:solidFill>
              </a:rPr>
              <a:t> </a:t>
            </a:r>
            <a:r>
              <a:rPr lang="en-US" sz="1600" b="1" dirty="0">
                <a:solidFill>
                  <a:srgbClr val="0000CC"/>
                </a:solidFill>
              </a:rPr>
              <a:t>Oxides of Al, Ti, V and Mo participate as network former in presence of other oxides</a:t>
            </a:r>
          </a:p>
          <a:p>
            <a:pPr eaLnBrk="1" hangingPunct="1">
              <a:lnSpc>
                <a:spcPct val="90000"/>
              </a:lnSpc>
              <a:spcBef>
                <a:spcPts val="450"/>
              </a:spcBef>
              <a:buClr>
                <a:srgbClr val="000099"/>
              </a:buClr>
              <a:buFont typeface="Wingdings" panose="05000000000000000000" pitchFamily="2" charset="2"/>
              <a:buChar char="Ø"/>
            </a:pPr>
            <a:r>
              <a:rPr lang="en-US" sz="1600" b="1" dirty="0">
                <a:solidFill>
                  <a:srgbClr val="C00000"/>
                </a:solidFill>
              </a:rPr>
              <a:t>Depending on composition may act either as network former or as network modifier. </a:t>
            </a:r>
            <a:endParaRPr lang="en-US" sz="1600" b="1" dirty="0">
              <a:solidFill>
                <a:srgbClr val="0000CC"/>
              </a:solidFill>
            </a:endParaRPr>
          </a:p>
        </p:txBody>
      </p:sp>
      <p:sp>
        <p:nvSpPr>
          <p:cNvPr id="18" name="Rectangle 17"/>
          <p:cNvSpPr/>
          <p:nvPr/>
        </p:nvSpPr>
        <p:spPr>
          <a:xfrm>
            <a:off x="1184045" y="101273"/>
            <a:ext cx="6580648" cy="646331"/>
          </a:xfrm>
          <a:prstGeom prst="rect">
            <a:avLst/>
          </a:prstGeom>
        </p:spPr>
        <p:txBody>
          <a:bodyPr wrap="none">
            <a:spAutoFit/>
          </a:bodyPr>
          <a:lstStyle/>
          <a:p>
            <a:pPr>
              <a:defRPr/>
            </a:pPr>
            <a:r>
              <a:rPr lang="en-US" sz="3600" b="1" dirty="0" smtClean="0">
                <a:solidFill>
                  <a:srgbClr val="FF0000"/>
                </a:solidFill>
              </a:rPr>
              <a:t>Microscopic Glass Structure</a:t>
            </a:r>
            <a:endParaRPr lang="en-US" sz="3600" b="1" dirty="0">
              <a:solidFill>
                <a:srgbClr val="FF0000"/>
              </a:solidFill>
            </a:endParaRPr>
          </a:p>
        </p:txBody>
      </p:sp>
    </p:spTree>
    <p:extLst>
      <p:ext uri="{BB962C8B-B14F-4D97-AF65-F5344CB8AC3E}">
        <p14:creationId xmlns:p14="http://schemas.microsoft.com/office/powerpoint/2010/main" val="1948725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144" y="110655"/>
            <a:ext cx="5905784" cy="646331"/>
          </a:xfrm>
          <a:prstGeom prst="rect">
            <a:avLst/>
          </a:prstGeom>
        </p:spPr>
        <p:txBody>
          <a:bodyPr wrap="none">
            <a:spAutoFit/>
          </a:bodyPr>
          <a:lstStyle/>
          <a:p>
            <a:pPr>
              <a:defRPr/>
            </a:pPr>
            <a:r>
              <a:rPr lang="en-US" sz="3600" b="1" dirty="0" smtClean="0">
                <a:solidFill>
                  <a:srgbClr val="FF0000"/>
                </a:solidFill>
              </a:rPr>
              <a:t>Computational Protocols</a:t>
            </a:r>
            <a:endParaRPr lang="en-US" sz="3600" b="1" dirty="0">
              <a:solidFill>
                <a:srgbClr val="FF000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825" y="1040167"/>
            <a:ext cx="1607898" cy="123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957" y="3170008"/>
            <a:ext cx="3615766" cy="3163795"/>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183975772"/>
              </p:ext>
            </p:extLst>
          </p:nvPr>
        </p:nvGraphicFramePr>
        <p:xfrm>
          <a:off x="633035" y="4285033"/>
          <a:ext cx="1686032" cy="576061"/>
        </p:xfrm>
        <a:graphic>
          <a:graphicData uri="http://schemas.openxmlformats.org/presentationml/2006/ole">
            <mc:AlternateContent xmlns:mc="http://schemas.openxmlformats.org/markup-compatibility/2006">
              <mc:Choice xmlns:v="urn:schemas-microsoft-com:vml" Requires="v">
                <p:oleObj spid="_x0000_s8366" name="Equation" r:id="rId5" imgW="1143000" imgH="393700" progId="Equation.3">
                  <p:embed/>
                </p:oleObj>
              </mc:Choice>
              <mc:Fallback>
                <p:oleObj name="Equation" r:id="rId5" imgW="11430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035" y="4285033"/>
                        <a:ext cx="1686032" cy="576061"/>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42461620"/>
              </p:ext>
            </p:extLst>
          </p:nvPr>
        </p:nvGraphicFramePr>
        <p:xfrm>
          <a:off x="981987" y="5070986"/>
          <a:ext cx="1101417" cy="509044"/>
        </p:xfrm>
        <a:graphic>
          <a:graphicData uri="http://schemas.openxmlformats.org/presentationml/2006/ole">
            <mc:AlternateContent xmlns:mc="http://schemas.openxmlformats.org/markup-compatibility/2006">
              <mc:Choice xmlns:v="urn:schemas-microsoft-com:vml" Requires="v">
                <p:oleObj spid="_x0000_s8367" name="Equation" r:id="rId7" imgW="901440" imgH="419040" progId="Equation.3">
                  <p:embed/>
                </p:oleObj>
              </mc:Choice>
              <mc:Fallback>
                <p:oleObj name="Equation" r:id="rId7" imgW="901440" imgH="419040" progId="Equation.3">
                  <p:embed/>
                  <p:pic>
                    <p:nvPicPr>
                      <p:cNvPr id="0" name=""/>
                      <p:cNvPicPr>
                        <a:picLocks noChangeAspect="1" noChangeArrowheads="1"/>
                      </p:cNvPicPr>
                      <p:nvPr/>
                    </p:nvPicPr>
                    <p:blipFill>
                      <a:blip r:embed="rId8"/>
                      <a:srcRect/>
                      <a:stretch>
                        <a:fillRect/>
                      </a:stretch>
                    </p:blipFill>
                    <p:spPr bwMode="auto">
                      <a:xfrm>
                        <a:off x="981987" y="5070986"/>
                        <a:ext cx="1101417" cy="509044"/>
                      </a:xfrm>
                      <a:prstGeom prst="rect">
                        <a:avLst/>
                      </a:prstGeom>
                      <a:noFill/>
                    </p:spPr>
                  </p:pic>
                </p:oleObj>
              </mc:Fallback>
            </mc:AlternateContent>
          </a:graphicData>
        </a:graphic>
      </p:graphicFrame>
      <p:sp>
        <p:nvSpPr>
          <p:cNvPr id="8" name="Rectangle 7"/>
          <p:cNvSpPr/>
          <p:nvPr/>
        </p:nvSpPr>
        <p:spPr>
          <a:xfrm>
            <a:off x="202968" y="2866337"/>
            <a:ext cx="4572000" cy="954107"/>
          </a:xfrm>
          <a:prstGeom prst="rect">
            <a:avLst/>
          </a:prstGeom>
        </p:spPr>
        <p:txBody>
          <a:bodyPr>
            <a:spAutoFit/>
          </a:bodyPr>
          <a:lstStyle/>
          <a:p>
            <a:r>
              <a:rPr lang="en-US" sz="2000" b="1" i="0" u="none" strike="noStrike" baseline="0" dirty="0" smtClean="0">
                <a:solidFill>
                  <a:srgbClr val="000000"/>
                </a:solidFill>
                <a:latin typeface="Tw Cen MT" panose="020B0602020104020603" pitchFamily="34" charset="0"/>
              </a:rPr>
              <a:t>BKS Potential: </a:t>
            </a:r>
            <a:r>
              <a:rPr lang="en-US" b="0" i="0" u="none" strike="noStrike" baseline="0" dirty="0" smtClean="0">
                <a:solidFill>
                  <a:srgbClr val="000000"/>
                </a:solidFill>
                <a:latin typeface="Tw Cen MT" panose="020B0602020104020603" pitchFamily="34" charset="0"/>
              </a:rPr>
              <a:t>(Parameterized by combining microscopic (ab initio co</a:t>
            </a:r>
            <a:r>
              <a:rPr lang="en-US" dirty="0">
                <a:solidFill>
                  <a:srgbClr val="000000"/>
                </a:solidFill>
                <a:latin typeface="Tw Cen MT" panose="020B0602020104020603" pitchFamily="34" charset="0"/>
              </a:rPr>
              <a:t>mp</a:t>
            </a:r>
            <a:r>
              <a:rPr lang="en-US" b="0" i="0" u="none" strike="noStrike" baseline="0" dirty="0" smtClean="0">
                <a:solidFill>
                  <a:srgbClr val="000000"/>
                </a:solidFill>
                <a:latin typeface="Tw Cen MT" panose="020B0602020104020603" pitchFamily="34" charset="0"/>
              </a:rPr>
              <a:t>utations) and macroscopic (experimental) data </a:t>
            </a:r>
            <a:endParaRPr lang="en-US" dirty="0"/>
          </a:p>
        </p:txBody>
      </p:sp>
      <p:sp>
        <p:nvSpPr>
          <p:cNvPr id="9" name="Rectangle 8"/>
          <p:cNvSpPr/>
          <p:nvPr/>
        </p:nvSpPr>
        <p:spPr>
          <a:xfrm>
            <a:off x="268893" y="5864981"/>
            <a:ext cx="4572000" cy="646331"/>
          </a:xfrm>
          <a:prstGeom prst="rect">
            <a:avLst/>
          </a:prstGeom>
        </p:spPr>
        <p:txBody>
          <a:bodyPr>
            <a:spAutoFit/>
          </a:bodyPr>
          <a:lstStyle/>
          <a:p>
            <a:r>
              <a:rPr lang="en-US" dirty="0">
                <a:solidFill>
                  <a:srgbClr val="000000"/>
                </a:solidFill>
                <a:latin typeface="Tw Cen MT" panose="020B0602020104020603" pitchFamily="34" charset="0"/>
              </a:rPr>
              <a:t>This potential better-models the repulsive Interaction at modest nuclear distances </a:t>
            </a:r>
          </a:p>
        </p:txBody>
      </p:sp>
      <p:sp>
        <p:nvSpPr>
          <p:cNvPr id="10" name="Rectangle 9"/>
          <p:cNvSpPr/>
          <p:nvPr/>
        </p:nvSpPr>
        <p:spPr>
          <a:xfrm>
            <a:off x="268893" y="1040167"/>
            <a:ext cx="6415686" cy="1200329"/>
          </a:xfrm>
          <a:prstGeom prst="rect">
            <a:avLst/>
          </a:prstGeom>
        </p:spPr>
        <p:txBody>
          <a:bodyPr wrap="square">
            <a:spAutoFit/>
          </a:bodyPr>
          <a:lstStyle/>
          <a:p>
            <a:r>
              <a:rPr lang="en-US" b="1" dirty="0">
                <a:solidFill>
                  <a:srgbClr val="000000"/>
                </a:solidFill>
                <a:latin typeface="Tw Cen MT" panose="020B0602020104020603" pitchFamily="34" charset="0"/>
              </a:rPr>
              <a:t>Melt</a:t>
            </a:r>
            <a:r>
              <a:rPr lang="en-US" dirty="0">
                <a:solidFill>
                  <a:srgbClr val="000000"/>
                </a:solidFill>
                <a:latin typeface="Tw Cen MT" panose="020B0602020104020603" pitchFamily="34" charset="0"/>
              </a:rPr>
              <a:t>: H</a:t>
            </a:r>
            <a:r>
              <a:rPr lang="en-US" dirty="0" smtClean="0">
                <a:solidFill>
                  <a:srgbClr val="000000"/>
                </a:solidFill>
                <a:latin typeface="Tw Cen MT" panose="020B0602020104020603" pitchFamily="34" charset="0"/>
              </a:rPr>
              <a:t>eated @ 5000 K to remove associated memory effects</a:t>
            </a:r>
            <a:endParaRPr lang="en-US" dirty="0">
              <a:solidFill>
                <a:srgbClr val="000000"/>
              </a:solidFill>
              <a:latin typeface="Tw Cen MT" panose="020B0602020104020603" pitchFamily="34" charset="0"/>
            </a:endParaRPr>
          </a:p>
          <a:p>
            <a:r>
              <a:rPr lang="en-US" b="1" dirty="0" smtClean="0">
                <a:solidFill>
                  <a:srgbClr val="000000"/>
                </a:solidFill>
                <a:latin typeface="Tw Cen MT" panose="020B0602020104020603" pitchFamily="34" charset="0"/>
              </a:rPr>
              <a:t>Quench</a:t>
            </a:r>
            <a:r>
              <a:rPr lang="en-US" b="1" dirty="0">
                <a:solidFill>
                  <a:srgbClr val="000000"/>
                </a:solidFill>
                <a:latin typeface="Tw Cen MT" panose="020B0602020104020603" pitchFamily="34" charset="0"/>
              </a:rPr>
              <a:t>: </a:t>
            </a:r>
            <a:r>
              <a:rPr lang="en-US" dirty="0" smtClean="0">
                <a:solidFill>
                  <a:srgbClr val="000000"/>
                </a:solidFill>
                <a:latin typeface="Tw Cen MT" panose="020B0602020104020603" pitchFamily="34" charset="0"/>
              </a:rPr>
              <a:t>Quenched @ 0.4K/</a:t>
            </a:r>
            <a:r>
              <a:rPr lang="en-US" dirty="0" err="1" smtClean="0">
                <a:solidFill>
                  <a:srgbClr val="000000"/>
                </a:solidFill>
                <a:latin typeface="Tw Cen MT" panose="020B0602020104020603" pitchFamily="34" charset="0"/>
              </a:rPr>
              <a:t>ps</a:t>
            </a:r>
            <a:r>
              <a:rPr lang="en-US" dirty="0" smtClean="0">
                <a:solidFill>
                  <a:srgbClr val="000000"/>
                </a:solidFill>
                <a:latin typeface="Tw Cen MT" panose="020B0602020104020603" pitchFamily="34" charset="0"/>
              </a:rPr>
              <a:t> to create amorphous </a:t>
            </a:r>
            <a:r>
              <a:rPr lang="en-US" dirty="0">
                <a:solidFill>
                  <a:srgbClr val="000000"/>
                </a:solidFill>
                <a:latin typeface="Tw Cen MT" panose="020B0602020104020603" pitchFamily="34" charset="0"/>
              </a:rPr>
              <a:t>system.</a:t>
            </a:r>
          </a:p>
          <a:p>
            <a:r>
              <a:rPr lang="en-US" b="1" dirty="0" smtClean="0">
                <a:solidFill>
                  <a:srgbClr val="000000"/>
                </a:solidFill>
                <a:latin typeface="Tw Cen MT" panose="020B0602020104020603" pitchFamily="34" charset="0"/>
              </a:rPr>
              <a:t>Equilibration </a:t>
            </a:r>
            <a:r>
              <a:rPr lang="en-US" b="1" dirty="0">
                <a:solidFill>
                  <a:srgbClr val="000000"/>
                </a:solidFill>
                <a:latin typeface="Tw Cen MT" panose="020B0602020104020603" pitchFamily="34" charset="0"/>
              </a:rPr>
              <a:t>and Data Collection: </a:t>
            </a:r>
            <a:r>
              <a:rPr lang="en-US" dirty="0" smtClean="0">
                <a:solidFill>
                  <a:srgbClr val="000000"/>
                </a:solidFill>
                <a:latin typeface="Tw Cen MT" panose="020B0602020104020603" pitchFamily="34" charset="0"/>
              </a:rPr>
              <a:t>equilibrate to room conditions </a:t>
            </a:r>
            <a:r>
              <a:rPr lang="en-US" dirty="0">
                <a:solidFill>
                  <a:srgbClr val="000000"/>
                </a:solidFill>
                <a:latin typeface="Tw Cen MT" panose="020B0602020104020603" pitchFamily="34" charset="0"/>
              </a:rPr>
              <a:t>and </a:t>
            </a:r>
            <a:r>
              <a:rPr lang="en-US" dirty="0" smtClean="0">
                <a:solidFill>
                  <a:srgbClr val="000000"/>
                </a:solidFill>
                <a:latin typeface="Tw Cen MT" panose="020B0602020104020603" pitchFamily="34" charset="0"/>
              </a:rPr>
              <a:t>analyzed the data collected.</a:t>
            </a:r>
            <a:endParaRPr lang="en-US" dirty="0">
              <a:solidFill>
                <a:srgbClr val="000000"/>
              </a:solidFill>
              <a:latin typeface="Times New Roman" panose="02020603050405020304" pitchFamily="18" charset="0"/>
            </a:endParaRPr>
          </a:p>
        </p:txBody>
      </p:sp>
      <p:sp>
        <p:nvSpPr>
          <p:cNvPr id="11" name="Rectangle 10"/>
          <p:cNvSpPr/>
          <p:nvPr/>
        </p:nvSpPr>
        <p:spPr>
          <a:xfrm>
            <a:off x="94453" y="2300640"/>
            <a:ext cx="3167855" cy="461665"/>
          </a:xfrm>
          <a:prstGeom prst="rect">
            <a:avLst/>
          </a:prstGeom>
        </p:spPr>
        <p:txBody>
          <a:bodyPr wrap="none">
            <a:spAutoFit/>
          </a:bodyPr>
          <a:lstStyle/>
          <a:p>
            <a:pPr>
              <a:defRPr/>
            </a:pPr>
            <a:r>
              <a:rPr lang="en-US" sz="2400" b="1" dirty="0" smtClean="0">
                <a:solidFill>
                  <a:srgbClr val="00B050"/>
                </a:solidFill>
              </a:rPr>
              <a:t>Interaction Potential</a:t>
            </a:r>
            <a:endParaRPr lang="en-US" sz="2400" b="1" dirty="0">
              <a:solidFill>
                <a:srgbClr val="00B050"/>
              </a:solidFill>
            </a:endParaRPr>
          </a:p>
        </p:txBody>
      </p:sp>
      <p:sp>
        <p:nvSpPr>
          <p:cNvPr id="7" name="Slide Number Placeholder 6"/>
          <p:cNvSpPr>
            <a:spLocks noGrp="1"/>
          </p:cNvSpPr>
          <p:nvPr>
            <p:ph type="sldNum" sz="quarter" idx="12"/>
          </p:nvPr>
        </p:nvSpPr>
        <p:spPr/>
        <p:txBody>
          <a:bodyPr/>
          <a:lstStyle/>
          <a:p>
            <a:fld id="{A9E42CFF-3657-413A-A996-BD4073689C68}" type="slidenum">
              <a:rPr lang="en-US" smtClean="0"/>
              <a:t>5</a:t>
            </a:fld>
            <a:endParaRPr lang="en-US"/>
          </a:p>
        </p:txBody>
      </p:sp>
    </p:spTree>
    <p:extLst>
      <p:ext uri="{BB962C8B-B14F-4D97-AF65-F5344CB8AC3E}">
        <p14:creationId xmlns:p14="http://schemas.microsoft.com/office/powerpoint/2010/main" val="2018946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8870" y="3226"/>
            <a:ext cx="4373313" cy="584775"/>
          </a:xfrm>
          <a:prstGeom prst="rect">
            <a:avLst/>
          </a:prstGeom>
        </p:spPr>
        <p:txBody>
          <a:bodyPr wrap="none">
            <a:spAutoFit/>
          </a:bodyPr>
          <a:lstStyle/>
          <a:p>
            <a:pPr>
              <a:defRPr/>
            </a:pPr>
            <a:r>
              <a:rPr lang="en-US" sz="3200" b="1" dirty="0" smtClean="0">
                <a:solidFill>
                  <a:srgbClr val="FF0000"/>
                </a:solidFill>
              </a:rPr>
              <a:t>Mono-oxide Glasses </a:t>
            </a:r>
            <a:endParaRPr lang="en-US" sz="3200" b="1" dirty="0">
              <a:solidFill>
                <a:srgbClr val="FF0000"/>
              </a:solidFill>
            </a:endParaRPr>
          </a:p>
        </p:txBody>
      </p:sp>
      <p:sp>
        <p:nvSpPr>
          <p:cNvPr id="3" name="Rectangle 2"/>
          <p:cNvSpPr/>
          <p:nvPr/>
        </p:nvSpPr>
        <p:spPr>
          <a:xfrm>
            <a:off x="307612" y="565638"/>
            <a:ext cx="2563522" cy="523220"/>
          </a:xfrm>
          <a:prstGeom prst="rect">
            <a:avLst/>
          </a:prstGeom>
        </p:spPr>
        <p:txBody>
          <a:bodyPr wrap="none">
            <a:spAutoFit/>
          </a:bodyPr>
          <a:lstStyle/>
          <a:p>
            <a:pPr>
              <a:defRPr/>
            </a:pPr>
            <a:r>
              <a:rPr lang="en-US" sz="2800" b="1" dirty="0" smtClean="0">
                <a:solidFill>
                  <a:srgbClr val="00B050"/>
                </a:solidFill>
              </a:rPr>
              <a:t>SiO</a:t>
            </a:r>
            <a:r>
              <a:rPr lang="en-US" sz="2800" b="1" baseline="-25000" dirty="0" smtClean="0">
                <a:solidFill>
                  <a:srgbClr val="00B050"/>
                </a:solidFill>
              </a:rPr>
              <a:t>2</a:t>
            </a:r>
            <a:r>
              <a:rPr lang="en-US" sz="2800" b="1" dirty="0" smtClean="0">
                <a:solidFill>
                  <a:srgbClr val="00B050"/>
                </a:solidFill>
              </a:rPr>
              <a:t> and B</a:t>
            </a:r>
            <a:r>
              <a:rPr lang="en-US" sz="2800" b="1" baseline="-25000" dirty="0" smtClean="0">
                <a:solidFill>
                  <a:srgbClr val="00B050"/>
                </a:solidFill>
              </a:rPr>
              <a:t>2</a:t>
            </a:r>
            <a:r>
              <a:rPr lang="en-US" sz="2800" b="1" dirty="0" smtClean="0">
                <a:solidFill>
                  <a:srgbClr val="00B050"/>
                </a:solidFill>
              </a:rPr>
              <a:t>O</a:t>
            </a:r>
            <a:r>
              <a:rPr lang="en-US" sz="2800" b="1" baseline="-25000" dirty="0" smtClean="0">
                <a:solidFill>
                  <a:srgbClr val="00B050"/>
                </a:solidFill>
              </a:rPr>
              <a:t>3</a:t>
            </a:r>
            <a:endParaRPr lang="en-US" sz="2800" b="1" baseline="-25000" dirty="0">
              <a:solidFill>
                <a:srgbClr val="00B050"/>
              </a:solidFill>
            </a:endParaRPr>
          </a:p>
        </p:txBody>
      </p:sp>
      <p:graphicFrame>
        <p:nvGraphicFramePr>
          <p:cNvPr id="12" name="Object 29"/>
          <p:cNvGraphicFramePr>
            <a:graphicFrameLocks noChangeAspect="1"/>
          </p:cNvGraphicFramePr>
          <p:nvPr>
            <p:extLst>
              <p:ext uri="{D42A27DB-BD31-4B8C-83A1-F6EECF244321}">
                <p14:modId xmlns:p14="http://schemas.microsoft.com/office/powerpoint/2010/main" val="513733696"/>
              </p:ext>
            </p:extLst>
          </p:nvPr>
        </p:nvGraphicFramePr>
        <p:xfrm>
          <a:off x="3475285" y="1112043"/>
          <a:ext cx="3003550" cy="2320925"/>
        </p:xfrm>
        <a:graphic>
          <a:graphicData uri="http://schemas.openxmlformats.org/presentationml/2006/ole">
            <mc:AlternateContent xmlns:mc="http://schemas.openxmlformats.org/markup-compatibility/2006">
              <mc:Choice xmlns:v="urn:schemas-microsoft-com:vml" Requires="v">
                <p:oleObj spid="_x0000_s11578" name="Graph" r:id="rId3" imgW="4023360" imgH="3108960" progId="Origin50.Graph">
                  <p:embed/>
                </p:oleObj>
              </mc:Choice>
              <mc:Fallback>
                <p:oleObj name="Graph" r:id="rId3" imgW="4023360" imgH="3108960"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285" y="1112043"/>
                        <a:ext cx="300355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28"/>
          <p:cNvGraphicFramePr>
            <a:graphicFrameLocks noChangeAspect="1"/>
          </p:cNvGraphicFramePr>
          <p:nvPr>
            <p:extLst>
              <p:ext uri="{D42A27DB-BD31-4B8C-83A1-F6EECF244321}">
                <p14:modId xmlns:p14="http://schemas.microsoft.com/office/powerpoint/2010/main" val="347905547"/>
              </p:ext>
            </p:extLst>
          </p:nvPr>
        </p:nvGraphicFramePr>
        <p:xfrm>
          <a:off x="6382183" y="900415"/>
          <a:ext cx="2895600" cy="2236788"/>
        </p:xfrm>
        <a:graphic>
          <a:graphicData uri="http://schemas.openxmlformats.org/presentationml/2006/ole">
            <mc:AlternateContent xmlns:mc="http://schemas.openxmlformats.org/markup-compatibility/2006">
              <mc:Choice xmlns:v="urn:schemas-microsoft-com:vml" Requires="v">
                <p:oleObj spid="_x0000_s11579" name="Graph" r:id="rId5" imgW="4023360" imgH="3108960" progId="Origin50.Graph">
                  <p:embed/>
                </p:oleObj>
              </mc:Choice>
              <mc:Fallback>
                <p:oleObj name="Graph" r:id="rId5" imgW="4023360" imgH="3108960"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2183" y="900415"/>
                        <a:ext cx="28956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86570" y="1232909"/>
            <a:ext cx="3485367" cy="1904294"/>
            <a:chOff x="86570" y="1232909"/>
            <a:chExt cx="3485367" cy="1904294"/>
          </a:xfrm>
        </p:grpSpPr>
        <p:pic>
          <p:nvPicPr>
            <p:cNvPr id="6" name="Picture 140" descr="Picture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70" y="1232909"/>
              <a:ext cx="3485367" cy="190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49317" y="1756129"/>
              <a:ext cx="1140056" cy="307777"/>
            </a:xfrm>
            <a:prstGeom prst="rect">
              <a:avLst/>
            </a:prstGeom>
            <a:noFill/>
          </p:spPr>
          <p:txBody>
            <a:bodyPr wrap="none" rtlCol="0">
              <a:spAutoFit/>
            </a:bodyPr>
            <a:lstStyle/>
            <a:p>
              <a:r>
                <a:rPr lang="en-US" sz="1400" b="1" dirty="0" smtClean="0">
                  <a:solidFill>
                    <a:schemeClr val="bg1"/>
                  </a:solidFill>
                </a:rPr>
                <a:t>2.38 g/cm</a:t>
              </a:r>
              <a:r>
                <a:rPr lang="en-US" sz="1400" b="1" baseline="30000" dirty="0" smtClean="0">
                  <a:solidFill>
                    <a:schemeClr val="bg1"/>
                  </a:solidFill>
                </a:rPr>
                <a:t>3</a:t>
              </a:r>
              <a:endParaRPr lang="en-US" sz="1400" b="1" baseline="30000" dirty="0">
                <a:solidFill>
                  <a:schemeClr val="bg1"/>
                </a:solidFill>
              </a:endParaRPr>
            </a:p>
          </p:txBody>
        </p:sp>
        <p:sp>
          <p:nvSpPr>
            <p:cNvPr id="17" name="TextBox 16"/>
            <p:cNvSpPr txBox="1"/>
            <p:nvPr/>
          </p:nvSpPr>
          <p:spPr>
            <a:xfrm>
              <a:off x="2091558" y="1738245"/>
              <a:ext cx="1140056" cy="307777"/>
            </a:xfrm>
            <a:prstGeom prst="rect">
              <a:avLst/>
            </a:prstGeom>
            <a:noFill/>
          </p:spPr>
          <p:txBody>
            <a:bodyPr wrap="none" rtlCol="0">
              <a:spAutoFit/>
            </a:bodyPr>
            <a:lstStyle/>
            <a:p>
              <a:r>
                <a:rPr lang="en-US" sz="1400" b="1" dirty="0" smtClean="0">
                  <a:solidFill>
                    <a:schemeClr val="bg1"/>
                  </a:solidFill>
                </a:rPr>
                <a:t>1.82 g/cm</a:t>
              </a:r>
              <a:r>
                <a:rPr lang="en-US" sz="1400" b="1" baseline="30000" dirty="0" smtClean="0">
                  <a:solidFill>
                    <a:schemeClr val="bg1"/>
                  </a:solidFill>
                </a:rPr>
                <a:t>3</a:t>
              </a:r>
              <a:endParaRPr lang="en-US" sz="1400" b="1" baseline="30000" dirty="0">
                <a:solidFill>
                  <a:schemeClr val="bg1"/>
                </a:solidFill>
              </a:endParaRPr>
            </a:p>
          </p:txBody>
        </p:sp>
      </p:grpSp>
      <p:sp>
        <p:nvSpPr>
          <p:cNvPr id="19" name="Rectangle 3"/>
          <p:cNvSpPr>
            <a:spLocks noChangeArrowheads="1"/>
          </p:cNvSpPr>
          <p:nvPr/>
        </p:nvSpPr>
        <p:spPr bwMode="auto">
          <a:xfrm>
            <a:off x="7175500" y="566570"/>
            <a:ext cx="1968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1400" dirty="0">
                <a:solidFill>
                  <a:schemeClr val="accent2">
                    <a:lumMod val="60000"/>
                    <a:lumOff val="40000"/>
                  </a:schemeClr>
                </a:solidFill>
                <a:latin typeface="Tw Cen MT" panose="020B0602020104020603" pitchFamily="34" charset="0"/>
                <a:ea typeface="Gill Sans MT" panose="020B0502020104020203" pitchFamily="34" charset="0"/>
                <a:cs typeface="Arial" panose="020B0604020202020204" pitchFamily="34" charset="0"/>
              </a:rPr>
              <a:t>LO-Si-O = 109.47</a:t>
            </a:r>
            <a:r>
              <a:rPr lang="en-US" sz="1400" baseline="30000" dirty="0">
                <a:solidFill>
                  <a:schemeClr val="accent2">
                    <a:lumMod val="60000"/>
                    <a:lumOff val="40000"/>
                  </a:schemeClr>
                </a:solidFill>
                <a:latin typeface="Tw Cen MT" panose="020B0602020104020603" pitchFamily="34" charset="0"/>
                <a:ea typeface="Gill Sans MT" panose="020B0502020104020203" pitchFamily="34" charset="0"/>
                <a:cs typeface="Arial" panose="020B0604020202020204" pitchFamily="34" charset="0"/>
              </a:rPr>
              <a:t>o</a:t>
            </a:r>
            <a:r>
              <a:rPr lang="en-US" sz="1400" dirty="0">
                <a:solidFill>
                  <a:schemeClr val="accent2">
                    <a:lumMod val="60000"/>
                    <a:lumOff val="40000"/>
                  </a:schemeClr>
                </a:solidFill>
                <a:latin typeface="Tw Cen MT" panose="020B0602020104020603" pitchFamily="34" charset="0"/>
                <a:ea typeface="Gill Sans MT" panose="020B0502020104020203" pitchFamily="34" charset="0"/>
                <a:cs typeface="Arial" panose="020B0604020202020204" pitchFamily="34" charset="0"/>
              </a:rPr>
              <a:t> </a:t>
            </a:r>
          </a:p>
          <a:p>
            <a:r>
              <a:rPr lang="en-US" sz="1400" dirty="0">
                <a:solidFill>
                  <a:schemeClr val="accent2">
                    <a:lumMod val="60000"/>
                    <a:lumOff val="40000"/>
                  </a:schemeClr>
                </a:solidFill>
                <a:latin typeface="Tw Cen MT" panose="020B0602020104020603" pitchFamily="34" charset="0"/>
                <a:ea typeface="Gill Sans MT" panose="020B0502020104020203" pitchFamily="34" charset="0"/>
                <a:cs typeface="Arial" panose="020B0604020202020204" pitchFamily="34" charset="0"/>
              </a:rPr>
              <a:t>LO-B-O = 120</a:t>
            </a:r>
            <a:r>
              <a:rPr lang="en-US" sz="1400" baseline="30000" dirty="0">
                <a:solidFill>
                  <a:schemeClr val="accent2">
                    <a:lumMod val="60000"/>
                    <a:lumOff val="40000"/>
                  </a:schemeClr>
                </a:solidFill>
                <a:latin typeface="Tw Cen MT" panose="020B0602020104020603" pitchFamily="34" charset="0"/>
                <a:ea typeface="Gill Sans MT" panose="020B0502020104020203" pitchFamily="34" charset="0"/>
                <a:cs typeface="Arial" panose="020B0604020202020204" pitchFamily="34" charset="0"/>
              </a:rPr>
              <a:t>o</a:t>
            </a:r>
            <a:r>
              <a:rPr lang="en-US" sz="1400" dirty="0">
                <a:solidFill>
                  <a:schemeClr val="accent2">
                    <a:lumMod val="60000"/>
                    <a:lumOff val="40000"/>
                  </a:schemeClr>
                </a:solidFill>
                <a:latin typeface="Tw Cen MT" panose="020B0602020104020603" pitchFamily="34" charset="0"/>
                <a:ea typeface="Gill Sans MT" panose="020B0502020104020203" pitchFamily="34" charset="0"/>
                <a:cs typeface="Arial" panose="020B0604020202020204" pitchFamily="34" charset="0"/>
              </a:rPr>
              <a:t> </a:t>
            </a:r>
          </a:p>
        </p:txBody>
      </p:sp>
      <p:sp>
        <p:nvSpPr>
          <p:cNvPr id="20" name="Rectangle 2"/>
          <p:cNvSpPr>
            <a:spLocks noChangeArrowheads="1"/>
          </p:cNvSpPr>
          <p:nvPr/>
        </p:nvSpPr>
        <p:spPr bwMode="auto">
          <a:xfrm>
            <a:off x="3818099" y="742711"/>
            <a:ext cx="33574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1400" b="1" dirty="0">
                <a:solidFill>
                  <a:srgbClr val="000000"/>
                </a:solidFill>
                <a:latin typeface="Tw Cen MT" panose="020B0602020104020603" pitchFamily="34" charset="0"/>
                <a:ea typeface="Gill Sans MT" panose="020B0502020104020203" pitchFamily="34" charset="0"/>
                <a:cs typeface="Arial" panose="020B0604020202020204" pitchFamily="34" charset="0"/>
              </a:rPr>
              <a:t>Tetrahedral coordination </a:t>
            </a:r>
            <a:r>
              <a:rPr lang="en-US" sz="1400" dirty="0">
                <a:solidFill>
                  <a:srgbClr val="000000"/>
                </a:solidFill>
                <a:latin typeface="Tw Cen MT" panose="020B0602020104020603" pitchFamily="34" charset="0"/>
                <a:ea typeface="Gill Sans MT" panose="020B0502020104020203" pitchFamily="34" charset="0"/>
                <a:cs typeface="Arial" panose="020B0604020202020204" pitchFamily="34" charset="0"/>
              </a:rPr>
              <a:t>of Si </a:t>
            </a:r>
            <a:endParaRPr lang="en-US" sz="1400" dirty="0" smtClean="0">
              <a:solidFill>
                <a:srgbClr val="000000"/>
              </a:solidFill>
              <a:latin typeface="Tw Cen MT" panose="020B0602020104020603" pitchFamily="34" charset="0"/>
              <a:ea typeface="Gill Sans MT" panose="020B0502020104020203" pitchFamily="34" charset="0"/>
              <a:cs typeface="Arial" panose="020B0604020202020204" pitchFamily="34" charset="0"/>
            </a:endParaRPr>
          </a:p>
          <a:p>
            <a:r>
              <a:rPr lang="en-US" sz="1400" b="1" dirty="0" smtClean="0">
                <a:solidFill>
                  <a:srgbClr val="000000"/>
                </a:solidFill>
                <a:latin typeface="Tw Cen MT" panose="020B0602020104020603" pitchFamily="34" charset="0"/>
                <a:ea typeface="Gill Sans MT" panose="020B0502020104020203" pitchFamily="34" charset="0"/>
                <a:cs typeface="Arial" panose="020B0604020202020204" pitchFamily="34" charset="0"/>
              </a:rPr>
              <a:t>three-fold</a:t>
            </a:r>
            <a:r>
              <a:rPr lang="en-US" sz="1400" dirty="0" smtClean="0">
                <a:solidFill>
                  <a:srgbClr val="000000"/>
                </a:solidFill>
                <a:latin typeface="Tw Cen MT" panose="020B0602020104020603" pitchFamily="34" charset="0"/>
                <a:ea typeface="Gill Sans MT" panose="020B0502020104020203" pitchFamily="34" charset="0"/>
                <a:cs typeface="Arial" panose="020B0604020202020204" pitchFamily="34" charset="0"/>
              </a:rPr>
              <a:t> </a:t>
            </a:r>
            <a:r>
              <a:rPr lang="en-US" sz="1400" dirty="0">
                <a:solidFill>
                  <a:srgbClr val="000000"/>
                </a:solidFill>
                <a:latin typeface="Tw Cen MT" panose="020B0602020104020603" pitchFamily="34" charset="0"/>
                <a:ea typeface="Gill Sans MT" panose="020B0502020104020203" pitchFamily="34" charset="0"/>
                <a:cs typeface="Arial" panose="020B0604020202020204" pitchFamily="34" charset="0"/>
              </a:rPr>
              <a:t>coordination of B </a:t>
            </a:r>
            <a:r>
              <a:rPr lang="en-US" sz="1400" baseline="-25000" dirty="0" smtClean="0">
                <a:solidFill>
                  <a:srgbClr val="000000"/>
                </a:solidFill>
                <a:latin typeface="Tw Cen MT" panose="020B0602020104020603" pitchFamily="34" charset="0"/>
                <a:ea typeface="Gill Sans MT" panose="020B0502020104020203" pitchFamily="34" charset="0"/>
                <a:cs typeface="Arial" panose="020B0604020202020204" pitchFamily="34" charset="0"/>
              </a:rPr>
              <a:t> </a:t>
            </a:r>
            <a:endParaRPr lang="en-US" sz="1400" baseline="-25000" dirty="0">
              <a:solidFill>
                <a:srgbClr val="000000"/>
              </a:solidFill>
              <a:latin typeface="Tw Cen MT" panose="020B0602020104020603" pitchFamily="34" charset="0"/>
              <a:ea typeface="Gill Sans MT" panose="020B0502020104020203" pitchFamily="34" charset="0"/>
              <a:cs typeface="Arial" panose="020B0604020202020204" pitchFamily="34" charset="0"/>
            </a:endParaRPr>
          </a:p>
          <a:p>
            <a:r>
              <a:rPr lang="en-US" sz="1400" baseline="-25000" dirty="0">
                <a:solidFill>
                  <a:srgbClr val="000000"/>
                </a:solidFill>
                <a:latin typeface="Pristina" panose="03060402040406080204" pitchFamily="66" charset="0"/>
                <a:ea typeface="Gill Sans MT" panose="020B0502020104020203" pitchFamily="34" charset="0"/>
                <a:cs typeface="Arial" panose="020B0604020202020204" pitchFamily="34" charset="0"/>
              </a:rPr>
              <a:t> </a:t>
            </a:r>
            <a:endParaRPr lang="en-US" sz="1400" b="1" dirty="0">
              <a:latin typeface="Pristina" panose="03060402040406080204" pitchFamily="66" charset="0"/>
              <a:ea typeface="Gill Sans MT" panose="020B0502020104020203" pitchFamily="34" charset="0"/>
              <a:cs typeface="Arial" panose="020B0604020202020204" pitchFamily="34" charset="0"/>
            </a:endParaRPr>
          </a:p>
        </p:txBody>
      </p:sp>
      <p:graphicFrame>
        <p:nvGraphicFramePr>
          <p:cNvPr id="21" name="Object 1"/>
          <p:cNvGraphicFramePr>
            <a:graphicFrameLocks noChangeAspect="1"/>
          </p:cNvGraphicFramePr>
          <p:nvPr>
            <p:extLst>
              <p:ext uri="{D42A27DB-BD31-4B8C-83A1-F6EECF244321}">
                <p14:modId xmlns:p14="http://schemas.microsoft.com/office/powerpoint/2010/main" val="648412387"/>
              </p:ext>
            </p:extLst>
          </p:nvPr>
        </p:nvGraphicFramePr>
        <p:xfrm>
          <a:off x="346090" y="3198758"/>
          <a:ext cx="3276659" cy="2531846"/>
        </p:xfrm>
        <a:graphic>
          <a:graphicData uri="http://schemas.openxmlformats.org/presentationml/2006/ole">
            <mc:AlternateContent xmlns:mc="http://schemas.openxmlformats.org/markup-compatibility/2006">
              <mc:Choice xmlns:v="urn:schemas-microsoft-com:vml" Requires="v">
                <p:oleObj spid="_x0000_s11580" name="Graph" r:id="rId8" imgW="4023360" imgH="3108960" progId="Origin50.Graph">
                  <p:embed/>
                </p:oleObj>
              </mc:Choice>
              <mc:Fallback>
                <p:oleObj name="Graph" r:id="rId8" imgW="4023360" imgH="3108960" progId="Origin50.Grap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090" y="3198758"/>
                        <a:ext cx="3276659" cy="2531846"/>
                      </a:xfrm>
                      <a:prstGeom prst="rect">
                        <a:avLst/>
                      </a:prstGeom>
                      <a:noFill/>
                      <a:ln>
                        <a:noFill/>
                      </a:ln>
                    </p:spPr>
                  </p:pic>
                </p:oleObj>
              </mc:Fallback>
            </mc:AlternateContent>
          </a:graphicData>
        </a:graphic>
      </p:graphicFrame>
      <p:graphicFrame>
        <p:nvGraphicFramePr>
          <p:cNvPr id="22" name="Object 3"/>
          <p:cNvGraphicFramePr>
            <a:graphicFrameLocks noChangeAspect="1"/>
          </p:cNvGraphicFramePr>
          <p:nvPr>
            <p:extLst>
              <p:ext uri="{D42A27DB-BD31-4B8C-83A1-F6EECF244321}">
                <p14:modId xmlns:p14="http://schemas.microsoft.com/office/powerpoint/2010/main" val="2004633618"/>
              </p:ext>
            </p:extLst>
          </p:nvPr>
        </p:nvGraphicFramePr>
        <p:xfrm>
          <a:off x="5804360" y="4321000"/>
          <a:ext cx="3283329" cy="2537000"/>
        </p:xfrm>
        <a:graphic>
          <a:graphicData uri="http://schemas.openxmlformats.org/presentationml/2006/ole">
            <mc:AlternateContent xmlns:mc="http://schemas.openxmlformats.org/markup-compatibility/2006">
              <mc:Choice xmlns:v="urn:schemas-microsoft-com:vml" Requires="v">
                <p:oleObj spid="_x0000_s11581" name="Graph" r:id="rId10" imgW="4023360" imgH="3108960" progId="Origin50.Graph">
                  <p:embed/>
                </p:oleObj>
              </mc:Choice>
              <mc:Fallback>
                <p:oleObj name="Graph" r:id="rId10" imgW="4023360" imgH="3108960" progId="Origin50.Grap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04360" y="4321000"/>
                        <a:ext cx="3283329" cy="2537000"/>
                      </a:xfrm>
                      <a:prstGeom prst="rect">
                        <a:avLst/>
                      </a:prstGeom>
                      <a:noFill/>
                      <a:ln>
                        <a:noFill/>
                      </a:ln>
                    </p:spPr>
                  </p:pic>
                </p:oleObj>
              </mc:Fallback>
            </mc:AlternateContent>
          </a:graphicData>
        </a:graphic>
      </p:graphicFrame>
      <p:sp>
        <p:nvSpPr>
          <p:cNvPr id="23" name="Rectangle 22"/>
          <p:cNvSpPr/>
          <p:nvPr/>
        </p:nvSpPr>
        <p:spPr>
          <a:xfrm>
            <a:off x="200275" y="5924970"/>
            <a:ext cx="5752156" cy="738664"/>
          </a:xfrm>
          <a:prstGeom prst="rect">
            <a:avLst/>
          </a:prstGeom>
        </p:spPr>
        <p:txBody>
          <a:bodyPr wrap="square">
            <a:spAutoFit/>
          </a:bodyPr>
          <a:lstStyle/>
          <a:p>
            <a:r>
              <a:rPr lang="en-US" sz="1400" dirty="0" smtClean="0">
                <a:latin typeface="Tw Cen MT" panose="020B0602020104020603" pitchFamily="34" charset="0"/>
              </a:rPr>
              <a:t>FSDP at </a:t>
            </a:r>
            <a:r>
              <a:rPr lang="en-US" sz="1400" dirty="0" smtClean="0">
                <a:solidFill>
                  <a:srgbClr val="FF0066"/>
                </a:solidFill>
                <a:latin typeface="Tw Cen MT" panose="020B0602020104020603" pitchFamily="34" charset="0"/>
              </a:rPr>
              <a:t>1.2-1.3 Å</a:t>
            </a:r>
            <a:r>
              <a:rPr lang="en-US" sz="1400" baseline="30000" dirty="0" smtClean="0">
                <a:solidFill>
                  <a:srgbClr val="FF0066"/>
                </a:solidFill>
                <a:latin typeface="Tw Cen MT" panose="020B0602020104020603" pitchFamily="34" charset="0"/>
              </a:rPr>
              <a:t>-1</a:t>
            </a:r>
            <a:r>
              <a:rPr lang="en-US" sz="1400" dirty="0" smtClean="0">
                <a:solidFill>
                  <a:srgbClr val="FF0066"/>
                </a:solidFill>
                <a:latin typeface="Tw Cen MT" panose="020B0602020104020603" pitchFamily="34" charset="0"/>
              </a:rPr>
              <a:t> for SiO</a:t>
            </a:r>
            <a:r>
              <a:rPr lang="en-US" sz="1400" baseline="-25000" dirty="0" smtClean="0">
                <a:solidFill>
                  <a:srgbClr val="FF0066"/>
                </a:solidFill>
                <a:latin typeface="Tw Cen MT" panose="020B0602020104020603" pitchFamily="34" charset="0"/>
              </a:rPr>
              <a:t>2</a:t>
            </a:r>
            <a:r>
              <a:rPr lang="en-US" sz="1400" dirty="0" smtClean="0">
                <a:solidFill>
                  <a:srgbClr val="FF0066"/>
                </a:solidFill>
                <a:latin typeface="Tw Cen MT" panose="020B0602020104020603" pitchFamily="34" charset="0"/>
              </a:rPr>
              <a:t> </a:t>
            </a:r>
            <a:r>
              <a:rPr lang="en-US" sz="1400" dirty="0" smtClean="0">
                <a:latin typeface="Tw Cen MT" panose="020B0602020104020603" pitchFamily="34" charset="0"/>
              </a:rPr>
              <a:t>and </a:t>
            </a:r>
            <a:r>
              <a:rPr lang="en-US" sz="1400" dirty="0" smtClean="0">
                <a:solidFill>
                  <a:srgbClr val="A10F7B"/>
                </a:solidFill>
                <a:latin typeface="Tw Cen MT" panose="020B0602020104020603" pitchFamily="34" charset="0"/>
              </a:rPr>
              <a:t>1.45-1.65 Å</a:t>
            </a:r>
            <a:r>
              <a:rPr lang="en-US" sz="1400" baseline="30000" dirty="0" smtClean="0">
                <a:solidFill>
                  <a:srgbClr val="A10F7B"/>
                </a:solidFill>
                <a:latin typeface="Tw Cen MT" panose="020B0602020104020603" pitchFamily="34" charset="0"/>
              </a:rPr>
              <a:t>-1 </a:t>
            </a:r>
            <a:r>
              <a:rPr lang="en-US" sz="1400" dirty="0" smtClean="0">
                <a:solidFill>
                  <a:srgbClr val="A10F7B"/>
                </a:solidFill>
                <a:latin typeface="Tw Cen MT" panose="020B0602020104020603" pitchFamily="34" charset="0"/>
              </a:rPr>
              <a:t> for B</a:t>
            </a:r>
            <a:r>
              <a:rPr lang="en-US" sz="1400" baseline="-25000" dirty="0" smtClean="0">
                <a:solidFill>
                  <a:srgbClr val="A10F7B"/>
                </a:solidFill>
                <a:latin typeface="Tw Cen MT" panose="020B0602020104020603" pitchFamily="34" charset="0"/>
              </a:rPr>
              <a:t>2</a:t>
            </a:r>
            <a:r>
              <a:rPr lang="en-US" sz="1400" dirty="0" smtClean="0">
                <a:solidFill>
                  <a:srgbClr val="A10F7B"/>
                </a:solidFill>
                <a:latin typeface="Tw Cen MT" panose="020B0602020104020603" pitchFamily="34" charset="0"/>
              </a:rPr>
              <a:t>O</a:t>
            </a:r>
            <a:r>
              <a:rPr lang="en-US" sz="1400" baseline="-25000" dirty="0" smtClean="0">
                <a:solidFill>
                  <a:srgbClr val="A10F7B"/>
                </a:solidFill>
                <a:latin typeface="Tw Cen MT" panose="020B0602020104020603" pitchFamily="34" charset="0"/>
              </a:rPr>
              <a:t>3</a:t>
            </a:r>
          </a:p>
          <a:p>
            <a:r>
              <a:rPr lang="en-US" sz="1400" dirty="0" smtClean="0">
                <a:solidFill>
                  <a:srgbClr val="0000CC"/>
                </a:solidFill>
                <a:latin typeface="Tw Cen MT" panose="020B0602020104020603" pitchFamily="34" charset="0"/>
              </a:rPr>
              <a:t>first peak at ~2.15-2.25 Å</a:t>
            </a:r>
            <a:r>
              <a:rPr lang="en-US" sz="1400" baseline="30000" dirty="0" smtClean="0">
                <a:solidFill>
                  <a:srgbClr val="0000CC"/>
                </a:solidFill>
                <a:latin typeface="Tw Cen MT" panose="020B0602020104020603" pitchFamily="34" charset="0"/>
              </a:rPr>
              <a:t>-1</a:t>
            </a:r>
            <a:r>
              <a:rPr lang="en-US" sz="1400" dirty="0" smtClean="0">
                <a:solidFill>
                  <a:srgbClr val="0000CC"/>
                </a:solidFill>
                <a:latin typeface="Tw Cen MT" panose="020B0602020104020603" pitchFamily="34" charset="0"/>
              </a:rPr>
              <a:t> </a:t>
            </a:r>
            <a:r>
              <a:rPr lang="en-US" sz="1400" dirty="0" smtClean="0">
                <a:latin typeface="Tw Cen MT" panose="020B0602020104020603" pitchFamily="34" charset="0"/>
              </a:rPr>
              <a:t>and </a:t>
            </a:r>
            <a:r>
              <a:rPr lang="en-US" sz="1400" dirty="0" smtClean="0">
                <a:solidFill>
                  <a:srgbClr val="0000CC"/>
                </a:solidFill>
                <a:latin typeface="Tw Cen MT" panose="020B0602020104020603" pitchFamily="34" charset="0"/>
              </a:rPr>
              <a:t>second peak at around 5.45 Å</a:t>
            </a:r>
            <a:r>
              <a:rPr lang="en-US" sz="1400" baseline="30000" dirty="0" smtClean="0">
                <a:solidFill>
                  <a:srgbClr val="0000CC"/>
                </a:solidFill>
                <a:latin typeface="Tw Cen MT" panose="020B0602020104020603" pitchFamily="34" charset="0"/>
              </a:rPr>
              <a:t>-1</a:t>
            </a:r>
            <a:r>
              <a:rPr lang="en-US" sz="1400" dirty="0" smtClean="0">
                <a:solidFill>
                  <a:srgbClr val="0000CC"/>
                </a:solidFill>
                <a:latin typeface="Tw Cen MT" panose="020B0602020104020603" pitchFamily="34" charset="0"/>
              </a:rPr>
              <a:t> for SiO</a:t>
            </a:r>
            <a:r>
              <a:rPr lang="en-US" sz="1400" baseline="-25000" dirty="0" smtClean="0">
                <a:solidFill>
                  <a:srgbClr val="0000CC"/>
                </a:solidFill>
                <a:latin typeface="Tw Cen MT" panose="020B0602020104020603" pitchFamily="34" charset="0"/>
              </a:rPr>
              <a:t>2</a:t>
            </a:r>
            <a:r>
              <a:rPr lang="en-US" sz="1400" dirty="0" smtClean="0">
                <a:latin typeface="Tw Cen MT" panose="020B0602020104020603" pitchFamily="34" charset="0"/>
              </a:rPr>
              <a:t>, </a:t>
            </a:r>
            <a:r>
              <a:rPr lang="en-US" sz="1400" dirty="0" smtClean="0">
                <a:solidFill>
                  <a:srgbClr val="A10F7B"/>
                </a:solidFill>
                <a:latin typeface="Tw Cen MT" panose="020B0602020104020603" pitchFamily="34" charset="0"/>
              </a:rPr>
              <a:t>first peak at 2.4-2.45 Å</a:t>
            </a:r>
            <a:r>
              <a:rPr lang="en-US" sz="1400" baseline="30000" dirty="0" smtClean="0">
                <a:solidFill>
                  <a:srgbClr val="A10F7B"/>
                </a:solidFill>
                <a:latin typeface="Tw Cen MT" panose="020B0602020104020603" pitchFamily="34" charset="0"/>
              </a:rPr>
              <a:t>-1</a:t>
            </a:r>
            <a:r>
              <a:rPr lang="en-US" sz="1400" dirty="0" smtClean="0">
                <a:solidFill>
                  <a:srgbClr val="A10F7B"/>
                </a:solidFill>
                <a:latin typeface="Tw Cen MT" panose="020B0602020104020603" pitchFamily="34" charset="0"/>
              </a:rPr>
              <a:t> and negative dip at 3.0 Å</a:t>
            </a:r>
            <a:r>
              <a:rPr lang="en-US" sz="1400" baseline="30000" dirty="0" smtClean="0">
                <a:solidFill>
                  <a:srgbClr val="A10F7B"/>
                </a:solidFill>
                <a:latin typeface="Tw Cen MT" panose="020B0602020104020603" pitchFamily="34" charset="0"/>
              </a:rPr>
              <a:t>-1</a:t>
            </a:r>
            <a:r>
              <a:rPr lang="en-US" sz="1400" dirty="0" smtClean="0">
                <a:solidFill>
                  <a:srgbClr val="A10F7B"/>
                </a:solidFill>
                <a:latin typeface="Tw Cen MT" panose="020B0602020104020603" pitchFamily="34" charset="0"/>
              </a:rPr>
              <a:t> for B</a:t>
            </a:r>
            <a:r>
              <a:rPr lang="en-US" sz="1400" baseline="-25000" dirty="0" smtClean="0">
                <a:solidFill>
                  <a:srgbClr val="A10F7B"/>
                </a:solidFill>
                <a:latin typeface="Tw Cen MT" panose="020B0602020104020603" pitchFamily="34" charset="0"/>
              </a:rPr>
              <a:t>2</a:t>
            </a:r>
            <a:r>
              <a:rPr lang="en-US" sz="1400" dirty="0" smtClean="0">
                <a:solidFill>
                  <a:srgbClr val="A10F7B"/>
                </a:solidFill>
                <a:latin typeface="Tw Cen MT" panose="020B0602020104020603" pitchFamily="34" charset="0"/>
              </a:rPr>
              <a:t>O</a:t>
            </a:r>
            <a:r>
              <a:rPr lang="en-US" sz="1400" baseline="-25000" dirty="0" smtClean="0">
                <a:solidFill>
                  <a:srgbClr val="A10F7B"/>
                </a:solidFill>
                <a:latin typeface="Tw Cen MT" panose="020B0602020104020603" pitchFamily="34" charset="0"/>
              </a:rPr>
              <a:t>3</a:t>
            </a:r>
            <a:r>
              <a:rPr lang="en-US" sz="1400" dirty="0" smtClean="0">
                <a:solidFill>
                  <a:srgbClr val="A10F7B"/>
                </a:solidFill>
                <a:latin typeface="Tw Cen MT" panose="020B0602020104020603" pitchFamily="34" charset="0"/>
              </a:rPr>
              <a:t> </a:t>
            </a:r>
          </a:p>
        </p:txBody>
      </p:sp>
      <p:sp>
        <p:nvSpPr>
          <p:cNvPr id="24" name="Rectangle 23"/>
          <p:cNvSpPr/>
          <p:nvPr/>
        </p:nvSpPr>
        <p:spPr>
          <a:xfrm>
            <a:off x="4042143" y="3653555"/>
            <a:ext cx="4873384" cy="954107"/>
          </a:xfrm>
          <a:prstGeom prst="rect">
            <a:avLst/>
          </a:prstGeom>
        </p:spPr>
        <p:txBody>
          <a:bodyPr wrap="square">
            <a:spAutoFit/>
          </a:bodyPr>
          <a:lstStyle/>
          <a:p>
            <a:pPr algn="just"/>
            <a:r>
              <a:rPr lang="en-US" sz="1400" dirty="0" smtClean="0">
                <a:solidFill>
                  <a:srgbClr val="C00000"/>
                </a:solidFill>
                <a:latin typeface="Tw Cen MT" panose="020B0602020104020603" pitchFamily="34" charset="0"/>
              </a:rPr>
              <a:t>SiO</a:t>
            </a:r>
            <a:r>
              <a:rPr lang="en-US" sz="1400" baseline="-25000" dirty="0" smtClean="0">
                <a:solidFill>
                  <a:srgbClr val="C00000"/>
                </a:solidFill>
                <a:latin typeface="Tw Cen MT" panose="020B0602020104020603" pitchFamily="34" charset="0"/>
              </a:rPr>
              <a:t>2</a:t>
            </a:r>
            <a:r>
              <a:rPr lang="en-US" sz="1400" dirty="0" smtClean="0">
                <a:solidFill>
                  <a:srgbClr val="C00000"/>
                </a:solidFill>
                <a:latin typeface="Tw Cen MT" panose="020B0602020104020603" pitchFamily="34" charset="0"/>
              </a:rPr>
              <a:t> </a:t>
            </a:r>
            <a:r>
              <a:rPr lang="en-US" sz="1400" dirty="0" smtClean="0">
                <a:latin typeface="Tw Cen MT" panose="020B0602020104020603" pitchFamily="34" charset="0"/>
              </a:rPr>
              <a:t>show a </a:t>
            </a:r>
            <a:r>
              <a:rPr lang="en-US" sz="1400" dirty="0" smtClean="0">
                <a:solidFill>
                  <a:srgbClr val="FF0066"/>
                </a:solidFill>
                <a:latin typeface="Tw Cen MT" panose="020B0602020104020603" pitchFamily="34" charset="0"/>
              </a:rPr>
              <a:t>flat peak at 200-600 cm</a:t>
            </a:r>
            <a:r>
              <a:rPr lang="en-US" sz="1400" baseline="30000" dirty="0" smtClean="0">
                <a:solidFill>
                  <a:srgbClr val="FF0066"/>
                </a:solidFill>
                <a:latin typeface="Tw Cen MT" panose="020B0602020104020603" pitchFamily="34" charset="0"/>
              </a:rPr>
              <a:t>-1 </a:t>
            </a:r>
            <a:r>
              <a:rPr lang="en-US" sz="1400" dirty="0" smtClean="0">
                <a:latin typeface="Tw Cen MT" panose="020B0602020104020603" pitchFamily="34" charset="0"/>
              </a:rPr>
              <a:t>and another peak at </a:t>
            </a:r>
            <a:r>
              <a:rPr lang="en-US" sz="1400" dirty="0" smtClean="0">
                <a:solidFill>
                  <a:srgbClr val="0000CC"/>
                </a:solidFill>
                <a:latin typeface="Tw Cen MT" panose="020B0602020104020603" pitchFamily="34" charset="0"/>
              </a:rPr>
              <a:t>high frequencies </a:t>
            </a:r>
            <a:r>
              <a:rPr lang="en-US" sz="1400" dirty="0" smtClean="0">
                <a:latin typeface="Tw Cen MT" panose="020B0602020104020603" pitchFamily="34" charset="0"/>
              </a:rPr>
              <a:t>~1050-1070 cm</a:t>
            </a:r>
            <a:r>
              <a:rPr lang="en-US" sz="1400" baseline="30000" dirty="0" smtClean="0">
                <a:latin typeface="Tw Cen MT" panose="020B0602020104020603" pitchFamily="34" charset="0"/>
              </a:rPr>
              <a:t>-1</a:t>
            </a:r>
          </a:p>
          <a:p>
            <a:pPr algn="just"/>
            <a:r>
              <a:rPr lang="en-US" sz="1400" dirty="0" smtClean="0">
                <a:solidFill>
                  <a:srgbClr val="0070C0"/>
                </a:solidFill>
                <a:latin typeface="Tw Cen MT" panose="020B0602020104020603" pitchFamily="34" charset="0"/>
              </a:rPr>
              <a:t>B</a:t>
            </a:r>
            <a:r>
              <a:rPr lang="en-US" sz="1400" baseline="-25000" dirty="0" smtClean="0">
                <a:solidFill>
                  <a:srgbClr val="0070C0"/>
                </a:solidFill>
                <a:latin typeface="Tw Cen MT" panose="020B0602020104020603" pitchFamily="34" charset="0"/>
              </a:rPr>
              <a:t>2</a:t>
            </a:r>
            <a:r>
              <a:rPr lang="en-US" sz="1400" dirty="0" smtClean="0">
                <a:solidFill>
                  <a:srgbClr val="0070C0"/>
                </a:solidFill>
                <a:latin typeface="Tw Cen MT" panose="020B0602020104020603" pitchFamily="34" charset="0"/>
              </a:rPr>
              <a:t>O</a:t>
            </a:r>
            <a:r>
              <a:rPr lang="en-US" sz="1400" baseline="-25000" dirty="0" smtClean="0">
                <a:solidFill>
                  <a:srgbClr val="0070C0"/>
                </a:solidFill>
                <a:latin typeface="Tw Cen MT" panose="020B0602020104020603" pitchFamily="34" charset="0"/>
              </a:rPr>
              <a:t>3</a:t>
            </a:r>
            <a:r>
              <a:rPr lang="en-US" sz="1400" dirty="0" smtClean="0">
                <a:solidFill>
                  <a:srgbClr val="0070C0"/>
                </a:solidFill>
                <a:latin typeface="Tw Cen MT" panose="020B0602020104020603" pitchFamily="34" charset="0"/>
              </a:rPr>
              <a:t>, </a:t>
            </a:r>
            <a:r>
              <a:rPr lang="en-US" sz="1400" dirty="0" smtClean="0">
                <a:latin typeface="Tw Cen MT" panose="020B0602020104020603" pitchFamily="34" charset="0"/>
              </a:rPr>
              <a:t>shows </a:t>
            </a:r>
            <a:r>
              <a:rPr lang="en-US" sz="1400" dirty="0" smtClean="0">
                <a:solidFill>
                  <a:srgbClr val="C00000"/>
                </a:solidFill>
                <a:latin typeface="Tw Cen MT" panose="020B0602020104020603" pitchFamily="34" charset="0"/>
              </a:rPr>
              <a:t>four characteristic peaks </a:t>
            </a:r>
            <a:r>
              <a:rPr lang="en-US" sz="1400" dirty="0" smtClean="0">
                <a:latin typeface="Tw Cen MT" panose="020B0602020104020603" pitchFamily="34" charset="0"/>
              </a:rPr>
              <a:t>at 130 cm</a:t>
            </a:r>
            <a:r>
              <a:rPr lang="en-US" sz="1400" baseline="30000" dirty="0" smtClean="0">
                <a:latin typeface="Tw Cen MT" panose="020B0602020104020603" pitchFamily="34" charset="0"/>
              </a:rPr>
              <a:t>-1 </a:t>
            </a:r>
            <a:r>
              <a:rPr lang="en-US" sz="1400" dirty="0" smtClean="0">
                <a:latin typeface="Tw Cen MT" panose="020B0602020104020603" pitchFamily="34" charset="0"/>
              </a:rPr>
              <a:t>, 670 cm</a:t>
            </a:r>
            <a:r>
              <a:rPr lang="en-US" sz="1400" baseline="30000" dirty="0" smtClean="0">
                <a:latin typeface="Tw Cen MT" panose="020B0602020104020603" pitchFamily="34" charset="0"/>
              </a:rPr>
              <a:t>-1 </a:t>
            </a:r>
            <a:r>
              <a:rPr lang="en-US" sz="1400" dirty="0" smtClean="0">
                <a:latin typeface="Tw Cen MT" panose="020B0602020104020603" pitchFamily="34" charset="0"/>
              </a:rPr>
              <a:t>, 960 </a:t>
            </a:r>
            <a:r>
              <a:rPr lang="en-US" sz="1400" dirty="0">
                <a:latin typeface="Tw Cen MT" panose="020B0602020104020603" pitchFamily="34" charset="0"/>
              </a:rPr>
              <a:t>cm</a:t>
            </a:r>
            <a:r>
              <a:rPr lang="en-US" sz="1400" baseline="30000" dirty="0">
                <a:latin typeface="Tw Cen MT" panose="020B0602020104020603" pitchFamily="34" charset="0"/>
              </a:rPr>
              <a:t>-1</a:t>
            </a:r>
            <a:r>
              <a:rPr lang="en-US" sz="1400" dirty="0">
                <a:latin typeface="Tw Cen MT" panose="020B0602020104020603" pitchFamily="34" charset="0"/>
              </a:rPr>
              <a:t> and 1180 cm</a:t>
            </a:r>
            <a:r>
              <a:rPr lang="en-US" sz="1400" baseline="30000" dirty="0">
                <a:latin typeface="Tw Cen MT" panose="020B0602020104020603" pitchFamily="34" charset="0"/>
              </a:rPr>
              <a:t>-1</a:t>
            </a:r>
            <a:r>
              <a:rPr lang="en-US" sz="1400" dirty="0">
                <a:latin typeface="Tw Cen MT" panose="020B0602020104020603" pitchFamily="34" charset="0"/>
              </a:rPr>
              <a:t> </a:t>
            </a:r>
          </a:p>
        </p:txBody>
      </p:sp>
      <p:sp>
        <p:nvSpPr>
          <p:cNvPr id="4" name="Curved Left Arrow 3"/>
          <p:cNvSpPr/>
          <p:nvPr/>
        </p:nvSpPr>
        <p:spPr>
          <a:xfrm rot="18915376" flipH="1" flipV="1">
            <a:off x="5162683" y="4520544"/>
            <a:ext cx="444564" cy="977182"/>
          </a:xfrm>
          <a:prstGeom prst="curved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Left Arrow 24"/>
          <p:cNvSpPr/>
          <p:nvPr/>
        </p:nvSpPr>
        <p:spPr>
          <a:xfrm rot="12964517" flipV="1">
            <a:off x="164024" y="4943443"/>
            <a:ext cx="525438" cy="977182"/>
          </a:xfrm>
          <a:prstGeom prst="curvedLef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4"/>
          <p:cNvSpPr>
            <a:spLocks noGrp="1"/>
          </p:cNvSpPr>
          <p:nvPr>
            <p:ph type="sldNum" sz="quarter" idx="12"/>
          </p:nvPr>
        </p:nvSpPr>
        <p:spPr/>
        <p:txBody>
          <a:bodyPr/>
          <a:lstStyle/>
          <a:p>
            <a:fld id="{A9E42CFF-3657-413A-A996-BD4073689C68}" type="slidenum">
              <a:rPr lang="en-US" smtClean="0"/>
              <a:t>6</a:t>
            </a:fld>
            <a:endParaRPr lang="en-US"/>
          </a:p>
        </p:txBody>
      </p:sp>
    </p:spTree>
    <p:extLst>
      <p:ext uri="{BB962C8B-B14F-4D97-AF65-F5344CB8AC3E}">
        <p14:creationId xmlns:p14="http://schemas.microsoft.com/office/powerpoint/2010/main" val="3366454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0540" y="248798"/>
            <a:ext cx="4456669" cy="584775"/>
          </a:xfrm>
          <a:prstGeom prst="rect">
            <a:avLst/>
          </a:prstGeom>
        </p:spPr>
        <p:txBody>
          <a:bodyPr wrap="none">
            <a:spAutoFit/>
          </a:bodyPr>
          <a:lstStyle/>
          <a:p>
            <a:pPr>
              <a:defRPr/>
            </a:pPr>
            <a:r>
              <a:rPr lang="en-US" sz="3200" b="1" dirty="0" smtClean="0">
                <a:solidFill>
                  <a:srgbClr val="FF0000"/>
                </a:solidFill>
              </a:rPr>
              <a:t>Binary-oxide Glasses </a:t>
            </a:r>
            <a:endParaRPr lang="en-US" sz="3200" b="1" dirty="0">
              <a:solidFill>
                <a:srgbClr val="FF0000"/>
              </a:solidFill>
            </a:endParaRPr>
          </a:p>
        </p:txBody>
      </p:sp>
      <p:sp>
        <p:nvSpPr>
          <p:cNvPr id="3" name="Rectangle 2"/>
          <p:cNvSpPr/>
          <p:nvPr/>
        </p:nvSpPr>
        <p:spPr>
          <a:xfrm>
            <a:off x="325256" y="1162448"/>
            <a:ext cx="2188420" cy="523220"/>
          </a:xfrm>
          <a:prstGeom prst="rect">
            <a:avLst/>
          </a:prstGeom>
        </p:spPr>
        <p:txBody>
          <a:bodyPr wrap="none">
            <a:spAutoFit/>
          </a:bodyPr>
          <a:lstStyle/>
          <a:p>
            <a:pPr>
              <a:defRPr/>
            </a:pPr>
            <a:r>
              <a:rPr lang="en-US" sz="2800" b="1" dirty="0" smtClean="0">
                <a:solidFill>
                  <a:srgbClr val="00B050"/>
                </a:solidFill>
              </a:rPr>
              <a:t>Borosilicate</a:t>
            </a:r>
            <a:endParaRPr lang="en-US" sz="2800" b="1" baseline="-25000" dirty="0">
              <a:solidFill>
                <a:srgbClr val="00B05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l="22125" t="19653" r="17822" b="13557"/>
          <a:stretch>
            <a:fillRect/>
          </a:stretch>
        </p:blipFill>
        <p:spPr bwMode="auto">
          <a:xfrm>
            <a:off x="905678" y="1943806"/>
            <a:ext cx="1966284" cy="207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02527" y="1963744"/>
            <a:ext cx="468560" cy="409904"/>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Si</a:t>
            </a:r>
            <a:endParaRPr lang="en-US" sz="1400" b="1" dirty="0"/>
          </a:p>
        </p:txBody>
      </p:sp>
      <p:sp>
        <p:nvSpPr>
          <p:cNvPr id="7" name="Oval 6"/>
          <p:cNvSpPr/>
          <p:nvPr/>
        </p:nvSpPr>
        <p:spPr>
          <a:xfrm>
            <a:off x="355574" y="2889924"/>
            <a:ext cx="362467" cy="335705"/>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O</a:t>
            </a:r>
          </a:p>
        </p:txBody>
      </p:sp>
      <p:sp>
        <p:nvSpPr>
          <p:cNvPr id="8" name="Oval 7"/>
          <p:cNvSpPr/>
          <p:nvPr/>
        </p:nvSpPr>
        <p:spPr>
          <a:xfrm>
            <a:off x="325256" y="2440285"/>
            <a:ext cx="362467" cy="383002"/>
          </a:xfrm>
          <a:prstGeom prst="ellipse">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B</a:t>
            </a:r>
            <a:endParaRPr lang="en-US" sz="1400" b="1" dirty="0"/>
          </a:p>
        </p:txBody>
      </p:sp>
      <p:pic>
        <p:nvPicPr>
          <p:cNvPr id="9" name="Picture 2"/>
          <p:cNvPicPr>
            <a:picLocks noChangeAspect="1" noChangeArrowheads="1"/>
          </p:cNvPicPr>
          <p:nvPr/>
        </p:nvPicPr>
        <p:blipFill>
          <a:blip r:embed="rId4" cstate="print"/>
          <a:srcRect/>
          <a:stretch>
            <a:fillRect/>
          </a:stretch>
        </p:blipFill>
        <p:spPr bwMode="auto">
          <a:xfrm>
            <a:off x="2983139" y="1790584"/>
            <a:ext cx="1587048" cy="1219427"/>
          </a:xfrm>
          <a:prstGeom prst="rect">
            <a:avLst/>
          </a:prstGeom>
          <a:noFill/>
          <a:ln w="9525">
            <a:noFill/>
            <a:miter lim="800000"/>
            <a:headEnd/>
            <a:tailEnd/>
          </a:ln>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9051" t="78121" r="887" b="-799"/>
          <a:stretch/>
        </p:blipFill>
        <p:spPr>
          <a:xfrm>
            <a:off x="3052763" y="3097702"/>
            <a:ext cx="1447800" cy="1052945"/>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2892847138"/>
              </p:ext>
            </p:extLst>
          </p:nvPr>
        </p:nvGraphicFramePr>
        <p:xfrm>
          <a:off x="4858984" y="1573702"/>
          <a:ext cx="3943713" cy="3048000"/>
        </p:xfrm>
        <a:graphic>
          <a:graphicData uri="http://schemas.openxmlformats.org/presentationml/2006/ole">
            <mc:AlternateContent xmlns:mc="http://schemas.openxmlformats.org/markup-compatibility/2006">
              <mc:Choice xmlns:v="urn:schemas-microsoft-com:vml" Requires="v">
                <p:oleObj spid="_x0000_s12521" name="Graph" r:id="rId6" imgW="4023360" imgH="3108960" progId="Origin50.Graph">
                  <p:embed/>
                </p:oleObj>
              </mc:Choice>
              <mc:Fallback>
                <p:oleObj name="Graph" r:id="rId6" imgW="4023360" imgH="3108960" progId="Origin50.Graph">
                  <p:embed/>
                  <p:pic>
                    <p:nvPicPr>
                      <p:cNvPr id="0" name=""/>
                      <p:cNvPicPr>
                        <a:picLocks noChangeAspect="1" noChangeArrowheads="1"/>
                      </p:cNvPicPr>
                      <p:nvPr/>
                    </p:nvPicPr>
                    <p:blipFill>
                      <a:blip r:embed="rId7"/>
                      <a:srcRect/>
                      <a:stretch>
                        <a:fillRect/>
                      </a:stretch>
                    </p:blipFill>
                    <p:spPr bwMode="auto">
                      <a:xfrm>
                        <a:off x="4858984" y="1573702"/>
                        <a:ext cx="3943713" cy="3048000"/>
                      </a:xfrm>
                      <a:prstGeom prst="rect">
                        <a:avLst/>
                      </a:prstGeom>
                      <a:noFill/>
                      <a:ln>
                        <a:noFill/>
                      </a:ln>
                    </p:spPr>
                  </p:pic>
                </p:oleObj>
              </mc:Fallback>
            </mc:AlternateContent>
          </a:graphicData>
        </a:graphic>
      </p:graphicFrame>
      <p:graphicFrame>
        <p:nvGraphicFramePr>
          <p:cNvPr id="12" name="Object 15"/>
          <p:cNvGraphicFramePr>
            <a:graphicFrameLocks noChangeAspect="1"/>
          </p:cNvGraphicFramePr>
          <p:nvPr>
            <p:extLst>
              <p:ext uri="{D42A27DB-BD31-4B8C-83A1-F6EECF244321}">
                <p14:modId xmlns:p14="http://schemas.microsoft.com/office/powerpoint/2010/main" val="71623008"/>
              </p:ext>
            </p:extLst>
          </p:nvPr>
        </p:nvGraphicFramePr>
        <p:xfrm>
          <a:off x="250571" y="4287265"/>
          <a:ext cx="2839471" cy="2193981"/>
        </p:xfrm>
        <a:graphic>
          <a:graphicData uri="http://schemas.openxmlformats.org/presentationml/2006/ole">
            <mc:AlternateContent xmlns:mc="http://schemas.openxmlformats.org/markup-compatibility/2006">
              <mc:Choice xmlns:v="urn:schemas-microsoft-com:vml" Requires="v">
                <p:oleObj spid="_x0000_s12522" name="Graph" r:id="rId8" imgW="4023360" imgH="3108960" progId="Origin50.Graph">
                  <p:embed/>
                </p:oleObj>
              </mc:Choice>
              <mc:Fallback>
                <p:oleObj name="Graph" r:id="rId8" imgW="4023360" imgH="3108960" progId="Origin50.Grap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571" y="4287265"/>
                        <a:ext cx="2839471" cy="2193981"/>
                      </a:xfrm>
                      <a:prstGeom prst="rect">
                        <a:avLst/>
                      </a:prstGeom>
                      <a:noFill/>
                      <a:ln>
                        <a:noFill/>
                      </a:ln>
                      <a:extLst/>
                    </p:spPr>
                  </p:pic>
                </p:oleObj>
              </mc:Fallback>
            </mc:AlternateContent>
          </a:graphicData>
        </a:graphic>
      </p:graphicFrame>
      <p:graphicFrame>
        <p:nvGraphicFramePr>
          <p:cNvPr id="13" name="Object 16"/>
          <p:cNvGraphicFramePr>
            <a:graphicFrameLocks noChangeAspect="1"/>
          </p:cNvGraphicFramePr>
          <p:nvPr>
            <p:extLst>
              <p:ext uri="{D42A27DB-BD31-4B8C-83A1-F6EECF244321}">
                <p14:modId xmlns:p14="http://schemas.microsoft.com/office/powerpoint/2010/main" val="3529492362"/>
              </p:ext>
            </p:extLst>
          </p:nvPr>
        </p:nvGraphicFramePr>
        <p:xfrm>
          <a:off x="2830409" y="4410828"/>
          <a:ext cx="2815319" cy="2174078"/>
        </p:xfrm>
        <a:graphic>
          <a:graphicData uri="http://schemas.openxmlformats.org/presentationml/2006/ole">
            <mc:AlternateContent xmlns:mc="http://schemas.openxmlformats.org/markup-compatibility/2006">
              <mc:Choice xmlns:v="urn:schemas-microsoft-com:vml" Requires="v">
                <p:oleObj spid="_x0000_s12523" name="Graph" r:id="rId10" imgW="4023360" imgH="3108960" progId="Origin50.Graph">
                  <p:embed/>
                </p:oleObj>
              </mc:Choice>
              <mc:Fallback>
                <p:oleObj name="Graph" r:id="rId10" imgW="4023360" imgH="3108960" progId="Origin50.Grap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0409" y="4410828"/>
                        <a:ext cx="2815319" cy="2174078"/>
                      </a:xfrm>
                      <a:prstGeom prst="rect">
                        <a:avLst/>
                      </a:prstGeom>
                      <a:noFill/>
                      <a:ln>
                        <a:noFill/>
                      </a:ln>
                      <a:extLst/>
                    </p:spPr>
                  </p:pic>
                </p:oleObj>
              </mc:Fallback>
            </mc:AlternateContent>
          </a:graphicData>
        </a:graphic>
      </p:graphicFrame>
      <p:sp>
        <p:nvSpPr>
          <p:cNvPr id="14" name="Rectangle 13"/>
          <p:cNvSpPr/>
          <p:nvPr/>
        </p:nvSpPr>
        <p:spPr>
          <a:xfrm>
            <a:off x="5778264" y="4922009"/>
            <a:ext cx="3365736" cy="1015663"/>
          </a:xfrm>
          <a:prstGeom prst="rect">
            <a:avLst/>
          </a:prstGeom>
        </p:spPr>
        <p:txBody>
          <a:bodyPr wrap="square">
            <a:spAutoFit/>
          </a:bodyPr>
          <a:lstStyle/>
          <a:p>
            <a:r>
              <a:rPr lang="en-US" sz="2000" dirty="0" smtClean="0">
                <a:latin typeface="Tw Cen MT" panose="020B0602020104020603" pitchFamily="34" charset="0"/>
              </a:rPr>
              <a:t>Increasing </a:t>
            </a:r>
            <a:r>
              <a:rPr lang="en-US" sz="2000" dirty="0" smtClean="0">
                <a:solidFill>
                  <a:schemeClr val="accent2">
                    <a:lumMod val="60000"/>
                    <a:lumOff val="40000"/>
                  </a:schemeClr>
                </a:solidFill>
                <a:latin typeface="Tw Cen MT" panose="020B0602020104020603" pitchFamily="34" charset="0"/>
              </a:rPr>
              <a:t>density</a:t>
            </a:r>
            <a:r>
              <a:rPr lang="en-US" sz="2000" dirty="0" smtClean="0">
                <a:latin typeface="Tw Cen MT" panose="020B0602020104020603" pitchFamily="34" charset="0"/>
              </a:rPr>
              <a:t> and </a:t>
            </a:r>
          </a:p>
          <a:p>
            <a:r>
              <a:rPr lang="en-US" sz="2000" dirty="0">
                <a:solidFill>
                  <a:srgbClr val="7030A0"/>
                </a:solidFill>
                <a:latin typeface="Tw Cen MT" panose="020B0602020104020603" pitchFamily="34" charset="0"/>
              </a:rPr>
              <a:t>e</a:t>
            </a:r>
            <a:r>
              <a:rPr lang="en-US" sz="2000" dirty="0" smtClean="0">
                <a:solidFill>
                  <a:srgbClr val="7030A0"/>
                </a:solidFill>
                <a:latin typeface="Tw Cen MT" panose="020B0602020104020603" pitchFamily="34" charset="0"/>
              </a:rPr>
              <a:t>nhanced network connectivity </a:t>
            </a:r>
            <a:r>
              <a:rPr lang="en-US" sz="2000" dirty="0" smtClean="0">
                <a:latin typeface="Tw Cen MT" panose="020B0602020104020603" pitchFamily="34" charset="0"/>
              </a:rPr>
              <a:t>with increasing SiO</a:t>
            </a:r>
            <a:r>
              <a:rPr lang="en-US" sz="2000" baseline="-25000" dirty="0" smtClean="0">
                <a:latin typeface="Tw Cen MT" panose="020B0602020104020603" pitchFamily="34" charset="0"/>
              </a:rPr>
              <a:t>2</a:t>
            </a:r>
            <a:r>
              <a:rPr lang="en-US" sz="2000" dirty="0" smtClean="0">
                <a:latin typeface="Tw Cen MT" panose="020B0602020104020603" pitchFamily="34" charset="0"/>
              </a:rPr>
              <a:t> </a:t>
            </a:r>
            <a:endParaRPr lang="en-US" sz="2000" dirty="0"/>
          </a:p>
        </p:txBody>
      </p:sp>
      <p:sp>
        <p:nvSpPr>
          <p:cNvPr id="15" name="Rectangle 3"/>
          <p:cNvSpPr>
            <a:spLocks noChangeArrowheads="1"/>
          </p:cNvSpPr>
          <p:nvPr/>
        </p:nvSpPr>
        <p:spPr bwMode="auto">
          <a:xfrm>
            <a:off x="6557209" y="1417212"/>
            <a:ext cx="20084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1400" dirty="0">
                <a:solidFill>
                  <a:schemeClr val="accent2">
                    <a:lumMod val="60000"/>
                    <a:lumOff val="40000"/>
                  </a:schemeClr>
                </a:solidFill>
                <a:latin typeface="Tw Cen MT" panose="020B0602020104020603" pitchFamily="34" charset="0"/>
                <a:ea typeface="Gill Sans MT" panose="020B0502020104020203" pitchFamily="34" charset="0"/>
                <a:cs typeface="Arial" panose="020B0604020202020204" pitchFamily="34" charset="0"/>
              </a:rPr>
              <a:t>LO-Si-O = 109.47</a:t>
            </a:r>
            <a:r>
              <a:rPr lang="en-US" sz="1400" baseline="30000" dirty="0">
                <a:solidFill>
                  <a:schemeClr val="accent2">
                    <a:lumMod val="60000"/>
                    <a:lumOff val="40000"/>
                  </a:schemeClr>
                </a:solidFill>
                <a:latin typeface="Tw Cen MT" panose="020B0602020104020603" pitchFamily="34" charset="0"/>
                <a:ea typeface="Gill Sans MT" panose="020B0502020104020203" pitchFamily="34" charset="0"/>
                <a:cs typeface="Arial" panose="020B0604020202020204" pitchFamily="34" charset="0"/>
              </a:rPr>
              <a:t>o</a:t>
            </a:r>
            <a:r>
              <a:rPr lang="en-US" sz="1400" dirty="0">
                <a:solidFill>
                  <a:schemeClr val="accent2">
                    <a:lumMod val="60000"/>
                    <a:lumOff val="40000"/>
                  </a:schemeClr>
                </a:solidFill>
                <a:latin typeface="Tw Cen MT" panose="020B0602020104020603" pitchFamily="34" charset="0"/>
                <a:ea typeface="Gill Sans MT" panose="020B0502020104020203" pitchFamily="34" charset="0"/>
                <a:cs typeface="Arial" panose="020B0604020202020204" pitchFamily="34" charset="0"/>
              </a:rPr>
              <a:t> </a:t>
            </a:r>
          </a:p>
          <a:p>
            <a:r>
              <a:rPr lang="en-US" sz="1400" dirty="0">
                <a:solidFill>
                  <a:schemeClr val="accent2">
                    <a:lumMod val="60000"/>
                    <a:lumOff val="40000"/>
                  </a:schemeClr>
                </a:solidFill>
                <a:latin typeface="Tw Cen MT" panose="020B0602020104020603" pitchFamily="34" charset="0"/>
                <a:ea typeface="Gill Sans MT" panose="020B0502020104020203" pitchFamily="34" charset="0"/>
                <a:cs typeface="Arial" panose="020B0604020202020204" pitchFamily="34" charset="0"/>
              </a:rPr>
              <a:t>LO-B-O = </a:t>
            </a:r>
            <a:r>
              <a:rPr lang="en-US" sz="1400" dirty="0" smtClean="0">
                <a:solidFill>
                  <a:schemeClr val="accent2">
                    <a:lumMod val="60000"/>
                    <a:lumOff val="40000"/>
                  </a:schemeClr>
                </a:solidFill>
                <a:latin typeface="Tw Cen MT" panose="020B0602020104020603" pitchFamily="34" charset="0"/>
                <a:ea typeface="Gill Sans MT" panose="020B0502020104020203" pitchFamily="34" charset="0"/>
                <a:cs typeface="Arial" panose="020B0604020202020204" pitchFamily="34" charset="0"/>
              </a:rPr>
              <a:t>120</a:t>
            </a:r>
            <a:r>
              <a:rPr lang="en-US" sz="1400" baseline="30000" dirty="0" smtClean="0">
                <a:solidFill>
                  <a:schemeClr val="accent2">
                    <a:lumMod val="60000"/>
                    <a:lumOff val="40000"/>
                  </a:schemeClr>
                </a:solidFill>
                <a:latin typeface="Tw Cen MT" panose="020B0602020104020603" pitchFamily="34" charset="0"/>
                <a:ea typeface="Gill Sans MT" panose="020B0502020104020203" pitchFamily="34" charset="0"/>
                <a:cs typeface="Arial" panose="020B0604020202020204" pitchFamily="34" charset="0"/>
              </a:rPr>
              <a:t>o</a:t>
            </a:r>
            <a:endParaRPr lang="en-US" sz="1400" dirty="0">
              <a:solidFill>
                <a:schemeClr val="accent2">
                  <a:lumMod val="60000"/>
                  <a:lumOff val="40000"/>
                </a:schemeClr>
              </a:solidFill>
              <a:latin typeface="Tw Cen MT" panose="020B0602020104020603" pitchFamily="34" charset="0"/>
              <a:ea typeface="Gill Sans MT" panose="020B0502020104020203" pitchFamily="34" charset="0"/>
              <a:cs typeface="Arial" panose="020B0604020202020204" pitchFamily="34" charset="0"/>
            </a:endParaRPr>
          </a:p>
        </p:txBody>
      </p:sp>
      <p:sp>
        <p:nvSpPr>
          <p:cNvPr id="16" name="Rectangle 2"/>
          <p:cNvSpPr>
            <a:spLocks noChangeArrowheads="1"/>
          </p:cNvSpPr>
          <p:nvPr/>
        </p:nvSpPr>
        <p:spPr bwMode="auto">
          <a:xfrm>
            <a:off x="3052763" y="1155602"/>
            <a:ext cx="33574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1400" b="1" dirty="0">
                <a:solidFill>
                  <a:srgbClr val="000000"/>
                </a:solidFill>
                <a:latin typeface="Tw Cen MT" panose="020B0602020104020603" pitchFamily="34" charset="0"/>
                <a:ea typeface="Gill Sans MT" panose="020B0502020104020203" pitchFamily="34" charset="0"/>
                <a:cs typeface="Arial" panose="020B0604020202020204" pitchFamily="34" charset="0"/>
              </a:rPr>
              <a:t>Tetrahedral coordination </a:t>
            </a:r>
            <a:r>
              <a:rPr lang="en-US" sz="1400" dirty="0">
                <a:solidFill>
                  <a:srgbClr val="000000"/>
                </a:solidFill>
                <a:latin typeface="Tw Cen MT" panose="020B0602020104020603" pitchFamily="34" charset="0"/>
                <a:ea typeface="Gill Sans MT" panose="020B0502020104020203" pitchFamily="34" charset="0"/>
                <a:cs typeface="Arial" panose="020B0604020202020204" pitchFamily="34" charset="0"/>
              </a:rPr>
              <a:t>of Si </a:t>
            </a:r>
            <a:endParaRPr lang="en-US" sz="1400" dirty="0" smtClean="0">
              <a:solidFill>
                <a:srgbClr val="000000"/>
              </a:solidFill>
              <a:latin typeface="Tw Cen MT" panose="020B0602020104020603" pitchFamily="34" charset="0"/>
              <a:ea typeface="Gill Sans MT" panose="020B0502020104020203" pitchFamily="34" charset="0"/>
              <a:cs typeface="Arial" panose="020B0604020202020204" pitchFamily="34" charset="0"/>
            </a:endParaRPr>
          </a:p>
          <a:p>
            <a:r>
              <a:rPr lang="en-US" sz="1400" b="1" dirty="0" smtClean="0">
                <a:solidFill>
                  <a:srgbClr val="000000"/>
                </a:solidFill>
                <a:latin typeface="Tw Cen MT" panose="020B0602020104020603" pitchFamily="34" charset="0"/>
                <a:ea typeface="Gill Sans MT" panose="020B0502020104020203" pitchFamily="34" charset="0"/>
                <a:cs typeface="Arial" panose="020B0604020202020204" pitchFamily="34" charset="0"/>
              </a:rPr>
              <a:t>Three and four fold </a:t>
            </a:r>
            <a:r>
              <a:rPr lang="en-US" sz="1400" dirty="0" smtClean="0">
                <a:solidFill>
                  <a:srgbClr val="000000"/>
                </a:solidFill>
                <a:latin typeface="Tw Cen MT" panose="020B0602020104020603" pitchFamily="34" charset="0"/>
                <a:ea typeface="Gill Sans MT" panose="020B0502020104020203" pitchFamily="34" charset="0"/>
                <a:cs typeface="Arial" panose="020B0604020202020204" pitchFamily="34" charset="0"/>
              </a:rPr>
              <a:t>coordination </a:t>
            </a:r>
            <a:r>
              <a:rPr lang="en-US" sz="1400" dirty="0">
                <a:solidFill>
                  <a:srgbClr val="000000"/>
                </a:solidFill>
                <a:latin typeface="Tw Cen MT" panose="020B0602020104020603" pitchFamily="34" charset="0"/>
                <a:ea typeface="Gill Sans MT" panose="020B0502020104020203" pitchFamily="34" charset="0"/>
                <a:cs typeface="Arial" panose="020B0604020202020204" pitchFamily="34" charset="0"/>
              </a:rPr>
              <a:t>of B </a:t>
            </a:r>
            <a:r>
              <a:rPr lang="en-US" sz="1400" baseline="-25000" dirty="0" smtClean="0">
                <a:solidFill>
                  <a:srgbClr val="000000"/>
                </a:solidFill>
                <a:latin typeface="Tw Cen MT" panose="020B0602020104020603" pitchFamily="34" charset="0"/>
                <a:ea typeface="Gill Sans MT" panose="020B0502020104020203" pitchFamily="34" charset="0"/>
                <a:cs typeface="Arial" panose="020B0604020202020204" pitchFamily="34" charset="0"/>
              </a:rPr>
              <a:t> </a:t>
            </a:r>
            <a:endParaRPr lang="en-US" sz="1400" baseline="-25000" dirty="0">
              <a:solidFill>
                <a:srgbClr val="000000"/>
              </a:solidFill>
              <a:latin typeface="Tw Cen MT" panose="020B0602020104020603" pitchFamily="34" charset="0"/>
              <a:ea typeface="Gill Sans MT" panose="020B0502020104020203"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9E42CFF-3657-413A-A996-BD4073689C68}" type="slidenum">
              <a:rPr lang="en-US" smtClean="0"/>
              <a:t>7</a:t>
            </a:fld>
            <a:endParaRPr lang="en-US"/>
          </a:p>
        </p:txBody>
      </p:sp>
    </p:spTree>
    <p:extLst>
      <p:ext uri="{BB962C8B-B14F-4D97-AF65-F5344CB8AC3E}">
        <p14:creationId xmlns:p14="http://schemas.microsoft.com/office/powerpoint/2010/main" val="2698416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366" y="56110"/>
            <a:ext cx="8101898" cy="584775"/>
          </a:xfrm>
          <a:prstGeom prst="rect">
            <a:avLst/>
          </a:prstGeom>
        </p:spPr>
        <p:txBody>
          <a:bodyPr wrap="none">
            <a:spAutoFit/>
          </a:bodyPr>
          <a:lstStyle/>
          <a:p>
            <a:pPr>
              <a:defRPr/>
            </a:pPr>
            <a:r>
              <a:rPr lang="en-US" sz="3200" b="1" dirty="0" smtClean="0">
                <a:solidFill>
                  <a:srgbClr val="FF0000"/>
                </a:solidFill>
              </a:rPr>
              <a:t>Ternary Sodium-borosilicate (NBS) glass </a:t>
            </a:r>
            <a:endParaRPr lang="en-US" sz="3200" b="1" dirty="0">
              <a:solidFill>
                <a:srgbClr val="FF0000"/>
              </a:solidFill>
            </a:endParaRPr>
          </a:p>
        </p:txBody>
      </p:sp>
      <p:pic>
        <p:nvPicPr>
          <p:cNvPr id="4" name="Picture 3"/>
          <p:cNvPicPr>
            <a:picLocks noChangeAspect="1"/>
          </p:cNvPicPr>
          <p:nvPr/>
        </p:nvPicPr>
        <p:blipFill>
          <a:blip r:embed="rId3"/>
          <a:stretch>
            <a:fillRect/>
          </a:stretch>
        </p:blipFill>
        <p:spPr>
          <a:xfrm>
            <a:off x="474237" y="3725064"/>
            <a:ext cx="1914525" cy="523875"/>
          </a:xfrm>
          <a:prstGeom prst="rect">
            <a:avLst/>
          </a:prstGeom>
        </p:spPr>
      </p:pic>
      <p:grpSp>
        <p:nvGrpSpPr>
          <p:cNvPr id="6" name="Group 5"/>
          <p:cNvGrpSpPr/>
          <p:nvPr/>
        </p:nvGrpSpPr>
        <p:grpSpPr>
          <a:xfrm>
            <a:off x="344791" y="1116099"/>
            <a:ext cx="2487096" cy="2547593"/>
            <a:chOff x="193445" y="1056897"/>
            <a:chExt cx="2487096" cy="25475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45" y="1056897"/>
              <a:ext cx="2487096" cy="2547593"/>
            </a:xfrm>
            <a:prstGeom prst="rect">
              <a:avLst/>
            </a:prstGeom>
          </p:spPr>
        </p:pic>
        <p:sp>
          <p:nvSpPr>
            <p:cNvPr id="5" name="TextBox 4"/>
            <p:cNvSpPr txBox="1"/>
            <p:nvPr/>
          </p:nvSpPr>
          <p:spPr>
            <a:xfrm>
              <a:off x="792060" y="2104087"/>
              <a:ext cx="1410964" cy="369332"/>
            </a:xfrm>
            <a:prstGeom prst="rect">
              <a:avLst/>
            </a:prstGeom>
            <a:noFill/>
          </p:spPr>
          <p:txBody>
            <a:bodyPr wrap="none" rtlCol="0">
              <a:spAutoFit/>
            </a:bodyPr>
            <a:lstStyle/>
            <a:p>
              <a:r>
                <a:rPr lang="en-US" b="1" dirty="0" smtClean="0">
                  <a:solidFill>
                    <a:schemeClr val="bg1"/>
                  </a:solidFill>
                </a:rPr>
                <a:t>2.42 g/cm</a:t>
              </a:r>
              <a:r>
                <a:rPr lang="en-US" b="1" baseline="30000" dirty="0" smtClean="0">
                  <a:solidFill>
                    <a:schemeClr val="bg1"/>
                  </a:solidFill>
                </a:rPr>
                <a:t>3</a:t>
              </a:r>
              <a:endParaRPr lang="en-US" b="1" baseline="30000" dirty="0">
                <a:solidFill>
                  <a:schemeClr val="bg1"/>
                </a:solidFill>
              </a:endParaRPr>
            </a:p>
          </p:txBody>
        </p:sp>
      </p:grpSp>
      <p:sp>
        <p:nvSpPr>
          <p:cNvPr id="7" name="Rectangle 6"/>
          <p:cNvSpPr/>
          <p:nvPr/>
        </p:nvSpPr>
        <p:spPr>
          <a:xfrm>
            <a:off x="128645" y="792789"/>
            <a:ext cx="2919389" cy="338554"/>
          </a:xfrm>
          <a:prstGeom prst="rect">
            <a:avLst/>
          </a:prstGeom>
        </p:spPr>
        <p:txBody>
          <a:bodyPr wrap="none">
            <a:spAutoFit/>
          </a:bodyPr>
          <a:lstStyle/>
          <a:p>
            <a:r>
              <a:rPr lang="en-US" sz="1600" b="1" dirty="0" smtClean="0">
                <a:solidFill>
                  <a:srgbClr val="00B050"/>
                </a:solidFill>
              </a:rPr>
              <a:t>[106Na</a:t>
            </a:r>
            <a:r>
              <a:rPr lang="en-US" sz="1600" b="1" baseline="-25000" dirty="0" smtClean="0">
                <a:solidFill>
                  <a:srgbClr val="00B050"/>
                </a:solidFill>
              </a:rPr>
              <a:t>2</a:t>
            </a:r>
            <a:r>
              <a:rPr lang="en-US" sz="1600" b="1" dirty="0" smtClean="0">
                <a:solidFill>
                  <a:srgbClr val="00B050"/>
                </a:solidFill>
              </a:rPr>
              <a:t>O.123B</a:t>
            </a:r>
            <a:r>
              <a:rPr lang="en-US" sz="1600" b="1" baseline="-25000" dirty="0" smtClean="0">
                <a:solidFill>
                  <a:srgbClr val="00B050"/>
                </a:solidFill>
              </a:rPr>
              <a:t>2</a:t>
            </a:r>
            <a:r>
              <a:rPr lang="en-US" sz="1600" b="1" dirty="0" smtClean="0">
                <a:solidFill>
                  <a:srgbClr val="00B050"/>
                </a:solidFill>
              </a:rPr>
              <a:t>O</a:t>
            </a:r>
            <a:r>
              <a:rPr lang="en-US" sz="1600" b="1" baseline="-25000" dirty="0" smtClean="0">
                <a:solidFill>
                  <a:srgbClr val="00B050"/>
                </a:solidFill>
              </a:rPr>
              <a:t>3</a:t>
            </a:r>
            <a:r>
              <a:rPr lang="en-US" sz="1600" b="1" dirty="0" smtClean="0">
                <a:solidFill>
                  <a:srgbClr val="00B050"/>
                </a:solidFill>
              </a:rPr>
              <a:t>.370SiO</a:t>
            </a:r>
            <a:r>
              <a:rPr lang="en-US" sz="1600" b="1" baseline="-25000" dirty="0" smtClean="0">
                <a:solidFill>
                  <a:srgbClr val="00B050"/>
                </a:solidFill>
              </a:rPr>
              <a:t>2</a:t>
            </a:r>
            <a:r>
              <a:rPr lang="en-US" sz="1600" b="1" dirty="0" smtClean="0">
                <a:solidFill>
                  <a:srgbClr val="00B050"/>
                </a:solidFill>
              </a:rPr>
              <a:t>] </a:t>
            </a:r>
            <a:endParaRPr lang="en-US" sz="1600" dirty="0">
              <a:solidFill>
                <a:srgbClr val="00B050"/>
              </a:solidFill>
            </a:endParaRPr>
          </a:p>
        </p:txBody>
      </p:sp>
      <p:sp>
        <p:nvSpPr>
          <p:cNvPr id="8" name="Rectangle 7"/>
          <p:cNvSpPr/>
          <p:nvPr/>
        </p:nvSpPr>
        <p:spPr>
          <a:xfrm>
            <a:off x="5608945" y="3157607"/>
            <a:ext cx="3484316" cy="1200329"/>
          </a:xfrm>
          <a:prstGeom prst="rect">
            <a:avLst/>
          </a:prstGeom>
        </p:spPr>
        <p:txBody>
          <a:bodyPr wrap="square">
            <a:spAutoFit/>
          </a:bodyPr>
          <a:lstStyle/>
          <a:p>
            <a:r>
              <a:rPr lang="en-US" i="0" u="none" strike="noStrike" baseline="0" dirty="0" smtClean="0">
                <a:solidFill>
                  <a:srgbClr val="00B050"/>
                </a:solidFill>
                <a:latin typeface="Tw Cen MT" panose="020B0602020104020603" pitchFamily="34" charset="0"/>
              </a:rPr>
              <a:t>Average CN </a:t>
            </a:r>
            <a:r>
              <a:rPr lang="en-US" i="0" u="none" strike="noStrike" baseline="0" dirty="0" smtClean="0">
                <a:solidFill>
                  <a:srgbClr val="000000"/>
                </a:solidFill>
                <a:latin typeface="Tw Cen MT" panose="020B0602020104020603" pitchFamily="34" charset="0"/>
              </a:rPr>
              <a:t>of O atoms: </a:t>
            </a:r>
          </a:p>
          <a:p>
            <a:r>
              <a:rPr lang="en-US" i="0" u="none" strike="noStrike" baseline="0" dirty="0" smtClean="0">
                <a:solidFill>
                  <a:schemeClr val="accent2">
                    <a:lumMod val="60000"/>
                    <a:lumOff val="40000"/>
                  </a:schemeClr>
                </a:solidFill>
                <a:latin typeface="Tw Cen MT" panose="020B0602020104020603" pitchFamily="34" charset="0"/>
              </a:rPr>
              <a:t>Si=4</a:t>
            </a:r>
            <a:r>
              <a:rPr lang="en-US" i="0" u="none" strike="noStrike" baseline="0" dirty="0" smtClean="0">
                <a:solidFill>
                  <a:srgbClr val="000000"/>
                </a:solidFill>
                <a:latin typeface="Tw Cen MT" panose="020B0602020104020603" pitchFamily="34" charset="0"/>
              </a:rPr>
              <a:t>, </a:t>
            </a:r>
            <a:r>
              <a:rPr lang="en-US" i="0" u="none" strike="noStrike" baseline="0" dirty="0" smtClean="0">
                <a:solidFill>
                  <a:srgbClr val="FF0000"/>
                </a:solidFill>
                <a:latin typeface="Tw Cen MT" panose="020B0602020104020603" pitchFamily="34" charset="0"/>
              </a:rPr>
              <a:t>B=3.8</a:t>
            </a:r>
            <a:r>
              <a:rPr lang="en-US" i="0" u="none" strike="noStrike" baseline="0" dirty="0" smtClean="0">
                <a:solidFill>
                  <a:srgbClr val="000000"/>
                </a:solidFill>
                <a:latin typeface="Tw Cen MT" panose="020B0602020104020603" pitchFamily="34" charset="0"/>
              </a:rPr>
              <a:t> and </a:t>
            </a:r>
            <a:r>
              <a:rPr lang="en-US" i="0" u="none" strike="noStrike" baseline="0" dirty="0" smtClean="0">
                <a:solidFill>
                  <a:schemeClr val="accent6">
                    <a:lumMod val="75000"/>
                  </a:schemeClr>
                </a:solidFill>
                <a:latin typeface="Tw Cen MT" panose="020B0602020104020603" pitchFamily="34" charset="0"/>
              </a:rPr>
              <a:t>Na=10.28 </a:t>
            </a:r>
          </a:p>
          <a:p>
            <a:r>
              <a:rPr lang="en-US" i="0" u="none" strike="noStrike" baseline="0" dirty="0" smtClean="0">
                <a:solidFill>
                  <a:srgbClr val="000000"/>
                </a:solidFill>
                <a:latin typeface="Tw Cen MT" panose="020B0602020104020603" pitchFamily="34" charset="0"/>
              </a:rPr>
              <a:t>RDF peak position: </a:t>
            </a:r>
          </a:p>
          <a:p>
            <a:r>
              <a:rPr lang="en-US" dirty="0">
                <a:solidFill>
                  <a:schemeClr val="accent2">
                    <a:lumMod val="60000"/>
                    <a:lumOff val="40000"/>
                  </a:schemeClr>
                </a:solidFill>
                <a:latin typeface="Tw Cen MT" panose="020B0602020104020603" pitchFamily="34" charset="0"/>
              </a:rPr>
              <a:t>Si=1.62</a:t>
            </a:r>
            <a:r>
              <a:rPr lang="en-US" i="0" u="none" strike="noStrike" baseline="0" dirty="0" smtClean="0">
                <a:solidFill>
                  <a:srgbClr val="000000"/>
                </a:solidFill>
                <a:latin typeface="Tw Cen MT" panose="020B0602020104020603" pitchFamily="34" charset="0"/>
              </a:rPr>
              <a:t>, </a:t>
            </a:r>
            <a:r>
              <a:rPr lang="en-US" dirty="0">
                <a:solidFill>
                  <a:srgbClr val="FF0000"/>
                </a:solidFill>
                <a:latin typeface="Tw Cen MT" panose="020B0602020104020603" pitchFamily="34" charset="0"/>
              </a:rPr>
              <a:t>B=1.48</a:t>
            </a:r>
            <a:r>
              <a:rPr lang="en-US" i="0" u="none" strike="noStrike" baseline="0" dirty="0" smtClean="0">
                <a:solidFill>
                  <a:srgbClr val="000000"/>
                </a:solidFill>
                <a:latin typeface="Tw Cen MT" panose="020B0602020104020603" pitchFamily="34" charset="0"/>
              </a:rPr>
              <a:t> and </a:t>
            </a:r>
            <a:r>
              <a:rPr lang="en-US" dirty="0">
                <a:solidFill>
                  <a:schemeClr val="accent6">
                    <a:lumMod val="75000"/>
                  </a:schemeClr>
                </a:solidFill>
                <a:latin typeface="Tw Cen MT" panose="020B0602020104020603" pitchFamily="34" charset="0"/>
              </a:rPr>
              <a:t>Na= 2.55Å </a:t>
            </a:r>
          </a:p>
        </p:txBody>
      </p:sp>
      <p:graphicFrame>
        <p:nvGraphicFramePr>
          <p:cNvPr id="9" name="Object 5"/>
          <p:cNvGraphicFramePr>
            <a:graphicFrameLocks noChangeAspect="1"/>
          </p:cNvGraphicFramePr>
          <p:nvPr>
            <p:extLst>
              <p:ext uri="{D42A27DB-BD31-4B8C-83A1-F6EECF244321}">
                <p14:modId xmlns:p14="http://schemas.microsoft.com/office/powerpoint/2010/main" val="782839501"/>
              </p:ext>
            </p:extLst>
          </p:nvPr>
        </p:nvGraphicFramePr>
        <p:xfrm>
          <a:off x="31113" y="4334789"/>
          <a:ext cx="2800774" cy="2165146"/>
        </p:xfrm>
        <a:graphic>
          <a:graphicData uri="http://schemas.openxmlformats.org/presentationml/2006/ole">
            <mc:AlternateContent xmlns:mc="http://schemas.openxmlformats.org/markup-compatibility/2006">
              <mc:Choice xmlns:v="urn:schemas-microsoft-com:vml" Requires="v">
                <p:oleObj spid="_x0000_s13529" name="Graph" r:id="rId5" imgW="4023360" imgH="3108960" progId="Origin50.Graph">
                  <p:embed/>
                </p:oleObj>
              </mc:Choice>
              <mc:Fallback>
                <p:oleObj name="Graph" r:id="rId5" imgW="4023360" imgH="3108960"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13" y="4334789"/>
                        <a:ext cx="2800774" cy="2165146"/>
                      </a:xfrm>
                      <a:prstGeom prst="rect">
                        <a:avLst/>
                      </a:prstGeom>
                      <a:noFill/>
                      <a:ln>
                        <a:noFill/>
                      </a:ln>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2794259251"/>
              </p:ext>
            </p:extLst>
          </p:nvPr>
        </p:nvGraphicFramePr>
        <p:xfrm>
          <a:off x="2945440" y="844589"/>
          <a:ext cx="2433879" cy="3376063"/>
        </p:xfrm>
        <a:graphic>
          <a:graphicData uri="http://schemas.openxmlformats.org/presentationml/2006/ole">
            <mc:AlternateContent xmlns:mc="http://schemas.openxmlformats.org/markup-compatibility/2006">
              <mc:Choice xmlns:v="urn:schemas-microsoft-com:vml" Requires="v">
                <p:oleObj spid="_x0000_s13530" name="Graph" r:id="rId7" imgW="3108960" imgH="4023360" progId="Origin50.Graph">
                  <p:embed/>
                </p:oleObj>
              </mc:Choice>
              <mc:Fallback>
                <p:oleObj name="Graph" r:id="rId7" imgW="3108960" imgH="4023360" progId="Origin50.Grap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5440" y="844589"/>
                        <a:ext cx="2433879" cy="3376063"/>
                      </a:xfrm>
                      <a:prstGeom prst="rect">
                        <a:avLst/>
                      </a:prstGeom>
                      <a:noFill/>
                      <a:ln>
                        <a:noFill/>
                      </a:ln>
                      <a:extLst/>
                    </p:spPr>
                  </p:pic>
                </p:oleObj>
              </mc:Fallback>
            </mc:AlternateContent>
          </a:graphicData>
        </a:graphic>
      </p:graphicFrame>
      <p:grpSp>
        <p:nvGrpSpPr>
          <p:cNvPr id="13" name="Group 12"/>
          <p:cNvGrpSpPr/>
          <p:nvPr/>
        </p:nvGrpSpPr>
        <p:grpSpPr>
          <a:xfrm>
            <a:off x="5956917" y="1019595"/>
            <a:ext cx="2788373" cy="2031101"/>
            <a:chOff x="5956917" y="1019595"/>
            <a:chExt cx="2788373" cy="2031101"/>
          </a:xfrm>
        </p:grpSpPr>
        <p:pic>
          <p:nvPicPr>
            <p:cNvPr id="11" name="Picture 10"/>
            <p:cNvPicPr>
              <a:picLocks noChangeAspect="1"/>
            </p:cNvPicPr>
            <p:nvPr/>
          </p:nvPicPr>
          <p:blipFill rotWithShape="1">
            <a:blip r:embed="rId9"/>
            <a:srcRect l="-1" t="4529" r="3740" b="2405"/>
            <a:stretch/>
          </p:blipFill>
          <p:spPr>
            <a:xfrm>
              <a:off x="5956917" y="1019595"/>
              <a:ext cx="2788373" cy="2031101"/>
            </a:xfrm>
            <a:prstGeom prst="rect">
              <a:avLst/>
            </a:prstGeom>
          </p:spPr>
        </p:pic>
        <p:sp>
          <p:nvSpPr>
            <p:cNvPr id="12" name="TextBox 11"/>
            <p:cNvSpPr txBox="1"/>
            <p:nvPr/>
          </p:nvSpPr>
          <p:spPr>
            <a:xfrm>
              <a:off x="7142480" y="2158999"/>
              <a:ext cx="1314784" cy="369332"/>
            </a:xfrm>
            <a:prstGeom prst="rect">
              <a:avLst/>
            </a:prstGeom>
            <a:noFill/>
          </p:spPr>
          <p:txBody>
            <a:bodyPr wrap="none" rtlCol="0">
              <a:spAutoFit/>
            </a:bodyPr>
            <a:lstStyle/>
            <a:p>
              <a:r>
                <a:rPr lang="en-US" b="1" dirty="0" smtClean="0">
                  <a:solidFill>
                    <a:schemeClr val="bg1"/>
                  </a:solidFill>
                </a:rPr>
                <a:t>T</a:t>
              </a:r>
              <a:r>
                <a:rPr lang="en-US" b="1" baseline="-25000" dirty="0" smtClean="0">
                  <a:solidFill>
                    <a:schemeClr val="bg1"/>
                  </a:solidFill>
                </a:rPr>
                <a:t>g</a:t>
              </a:r>
              <a:r>
                <a:rPr lang="en-US" b="1" dirty="0" smtClean="0">
                  <a:solidFill>
                    <a:schemeClr val="bg1"/>
                  </a:solidFill>
                </a:rPr>
                <a:t> = 542</a:t>
              </a:r>
              <a:r>
                <a:rPr lang="en-US" b="1" baseline="30000" dirty="0" smtClean="0">
                  <a:solidFill>
                    <a:schemeClr val="bg1"/>
                  </a:solidFill>
                </a:rPr>
                <a:t>o</a:t>
              </a:r>
              <a:r>
                <a:rPr lang="en-US" b="1" dirty="0" smtClean="0">
                  <a:solidFill>
                    <a:schemeClr val="bg1"/>
                  </a:solidFill>
                </a:rPr>
                <a:t>C</a:t>
              </a:r>
              <a:endParaRPr lang="en-US" b="1" baseline="30000" dirty="0">
                <a:solidFill>
                  <a:schemeClr val="bg1"/>
                </a:solidFill>
              </a:endParaRPr>
            </a:p>
          </p:txBody>
        </p:sp>
      </p:grpSp>
      <p:graphicFrame>
        <p:nvGraphicFramePr>
          <p:cNvPr id="14" name="Object 4"/>
          <p:cNvGraphicFramePr>
            <a:graphicFrameLocks noChangeAspect="1"/>
          </p:cNvGraphicFramePr>
          <p:nvPr>
            <p:extLst>
              <p:ext uri="{D42A27DB-BD31-4B8C-83A1-F6EECF244321}">
                <p14:modId xmlns:p14="http://schemas.microsoft.com/office/powerpoint/2010/main" val="4039390633"/>
              </p:ext>
            </p:extLst>
          </p:nvPr>
        </p:nvGraphicFramePr>
        <p:xfrm>
          <a:off x="2831887" y="4353001"/>
          <a:ext cx="2889182" cy="2232784"/>
        </p:xfrm>
        <a:graphic>
          <a:graphicData uri="http://schemas.openxmlformats.org/presentationml/2006/ole">
            <mc:AlternateContent xmlns:mc="http://schemas.openxmlformats.org/markup-compatibility/2006">
              <mc:Choice xmlns:v="urn:schemas-microsoft-com:vml" Requires="v">
                <p:oleObj spid="_x0000_s13531" name="Graph" r:id="rId10" imgW="4023360" imgH="3108960" progId="Origin50.Graph">
                  <p:embed/>
                </p:oleObj>
              </mc:Choice>
              <mc:Fallback>
                <p:oleObj name="Graph" r:id="rId10" imgW="4023360" imgH="3108960" progId="Origin50.Grap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1887" y="4353001"/>
                        <a:ext cx="2889182" cy="2232784"/>
                      </a:xfrm>
                      <a:prstGeom prst="rect">
                        <a:avLst/>
                      </a:prstGeom>
                      <a:noFill/>
                      <a:ln>
                        <a:noFill/>
                      </a:ln>
                      <a:extLst/>
                    </p:spPr>
                  </p:pic>
                </p:oleObj>
              </mc:Fallback>
            </mc:AlternateContent>
          </a:graphicData>
        </a:graphic>
      </p:graphicFrame>
      <p:sp>
        <p:nvSpPr>
          <p:cNvPr id="16" name="Cloud"/>
          <p:cNvSpPr>
            <a:spLocks noChangeAspect="1" noEditPoints="1"/>
          </p:cNvSpPr>
          <p:nvPr/>
        </p:nvSpPr>
        <p:spPr bwMode="auto">
          <a:xfrm>
            <a:off x="5632661" y="4623082"/>
            <a:ext cx="2978504" cy="186049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p:spPr>
        <p:style>
          <a:lnRef idx="1">
            <a:schemeClr val="accent5"/>
          </a:lnRef>
          <a:fillRef idx="2">
            <a:schemeClr val="accent5"/>
          </a:fillRef>
          <a:effectRef idx="1">
            <a:schemeClr val="accent5"/>
          </a:effectRef>
          <a:fontRef idx="minor">
            <a:schemeClr val="dk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b="1" dirty="0">
                <a:solidFill>
                  <a:schemeClr val="accent2">
                    <a:lumMod val="60000"/>
                    <a:lumOff val="40000"/>
                  </a:schemeClr>
                </a:solidFill>
                <a:latin typeface="Tw Cen MT" panose="020B0602020104020603" pitchFamily="34" charset="0"/>
              </a:rPr>
              <a:t>Maximum density </a:t>
            </a:r>
            <a:r>
              <a:rPr lang="en-US" dirty="0">
                <a:latin typeface="Tw Cen MT" panose="020B0602020104020603" pitchFamily="34" charset="0"/>
              </a:rPr>
              <a:t>and </a:t>
            </a:r>
            <a:r>
              <a:rPr lang="en-US" b="1" dirty="0">
                <a:solidFill>
                  <a:srgbClr val="C00000"/>
                </a:solidFill>
                <a:latin typeface="Tw Cen MT" panose="020B0602020104020603" pitchFamily="34" charset="0"/>
              </a:rPr>
              <a:t>BO</a:t>
            </a:r>
            <a:r>
              <a:rPr lang="en-US" b="1" baseline="-25000" dirty="0">
                <a:solidFill>
                  <a:srgbClr val="C00000"/>
                </a:solidFill>
                <a:latin typeface="Tw Cen MT" panose="020B0602020104020603" pitchFamily="34" charset="0"/>
              </a:rPr>
              <a:t>4</a:t>
            </a:r>
            <a:r>
              <a:rPr lang="en-US" b="1" dirty="0">
                <a:solidFill>
                  <a:srgbClr val="C00000"/>
                </a:solidFill>
                <a:latin typeface="Tw Cen MT" panose="020B0602020104020603" pitchFamily="34" charset="0"/>
              </a:rPr>
              <a:t> fraction </a:t>
            </a:r>
            <a:r>
              <a:rPr lang="en-US" dirty="0">
                <a:latin typeface="Tw Cen MT" panose="020B0602020104020603" pitchFamily="34" charset="0"/>
              </a:rPr>
              <a:t>at 40% </a:t>
            </a:r>
            <a:r>
              <a:rPr lang="en-US" dirty="0" smtClean="0">
                <a:latin typeface="Tw Cen MT" panose="020B0602020104020603" pitchFamily="34" charset="0"/>
              </a:rPr>
              <a:t>Na</a:t>
            </a:r>
            <a:r>
              <a:rPr lang="en-US" baseline="-25000" dirty="0" smtClean="0">
                <a:latin typeface="Tw Cen MT" panose="020B0602020104020603" pitchFamily="34" charset="0"/>
              </a:rPr>
              <a:t>2</a:t>
            </a:r>
            <a:r>
              <a:rPr lang="en-US" dirty="0" smtClean="0">
                <a:latin typeface="Tw Cen MT" panose="020B0602020104020603" pitchFamily="34" charset="0"/>
              </a:rPr>
              <a:t>O</a:t>
            </a:r>
            <a:endParaRPr lang="en-US" dirty="0"/>
          </a:p>
        </p:txBody>
      </p:sp>
      <p:sp>
        <p:nvSpPr>
          <p:cNvPr id="17" name="Slide Number Placeholder 16"/>
          <p:cNvSpPr>
            <a:spLocks noGrp="1"/>
          </p:cNvSpPr>
          <p:nvPr>
            <p:ph type="sldNum" sz="quarter" idx="12"/>
          </p:nvPr>
        </p:nvSpPr>
        <p:spPr/>
        <p:txBody>
          <a:bodyPr/>
          <a:lstStyle/>
          <a:p>
            <a:fld id="{A9E42CFF-3657-413A-A996-BD4073689C68}" type="slidenum">
              <a:rPr lang="en-US" smtClean="0"/>
              <a:t>8</a:t>
            </a:fld>
            <a:endParaRPr lang="en-US"/>
          </a:p>
        </p:txBody>
      </p:sp>
    </p:spTree>
    <p:extLst>
      <p:ext uri="{BB962C8B-B14F-4D97-AF65-F5344CB8AC3E}">
        <p14:creationId xmlns:p14="http://schemas.microsoft.com/office/powerpoint/2010/main" val="3290059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410" y="225052"/>
            <a:ext cx="5811206" cy="523220"/>
          </a:xfrm>
          <a:prstGeom prst="rect">
            <a:avLst/>
          </a:prstGeom>
        </p:spPr>
        <p:txBody>
          <a:bodyPr wrap="none">
            <a:spAutoFit/>
          </a:bodyPr>
          <a:lstStyle/>
          <a:p>
            <a:pPr>
              <a:defRPr/>
            </a:pPr>
            <a:r>
              <a:rPr lang="en-US" sz="2800" b="1" dirty="0">
                <a:solidFill>
                  <a:srgbClr val="FF0000"/>
                </a:solidFill>
              </a:rPr>
              <a:t>Effect of </a:t>
            </a:r>
            <a:r>
              <a:rPr lang="en-US" sz="2800" b="1" dirty="0" smtClean="0">
                <a:solidFill>
                  <a:srgbClr val="FF0000"/>
                </a:solidFill>
              </a:rPr>
              <a:t>Composition : NBS glass</a:t>
            </a:r>
            <a:endParaRPr lang="en-US" sz="2800" b="1" dirty="0">
              <a:solidFill>
                <a:srgbClr val="FF0000"/>
              </a:solidFill>
            </a:endParaRPr>
          </a:p>
        </p:txBody>
      </p:sp>
      <p:pic>
        <p:nvPicPr>
          <p:cNvPr id="3" name="Picture 2"/>
          <p:cNvPicPr/>
          <p:nvPr/>
        </p:nvPicPr>
        <p:blipFill rotWithShape="1">
          <a:blip r:embed="rId2"/>
          <a:srcRect t="1248" r="1254"/>
          <a:stretch/>
        </p:blipFill>
        <p:spPr bwMode="auto">
          <a:xfrm>
            <a:off x="715744" y="1123837"/>
            <a:ext cx="4742720" cy="1666959"/>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195180614"/>
              </p:ext>
            </p:extLst>
          </p:nvPr>
        </p:nvGraphicFramePr>
        <p:xfrm>
          <a:off x="1563947" y="3210483"/>
          <a:ext cx="5103891" cy="1463040"/>
        </p:xfrm>
        <a:graphic>
          <a:graphicData uri="http://schemas.openxmlformats.org/drawingml/2006/table">
            <a:tbl>
              <a:tblPr firstRow="1" firstCol="1" bandRow="1">
                <a:tableStyleId>{9D7B26C5-4107-4FEC-AEDC-1716B250A1EF}</a:tableStyleId>
              </a:tblPr>
              <a:tblGrid>
                <a:gridCol w="582930"/>
                <a:gridCol w="571500"/>
                <a:gridCol w="514350"/>
                <a:gridCol w="685800"/>
                <a:gridCol w="1341297"/>
                <a:gridCol w="1408014"/>
              </a:tblGrid>
              <a:tr h="0">
                <a:tc gridSpan="6">
                  <a:txBody>
                    <a:bodyPr/>
                    <a:lstStyle/>
                    <a:p>
                      <a:pPr marL="0" marR="0" algn="just">
                        <a:lnSpc>
                          <a:spcPct val="150000"/>
                        </a:lnSpc>
                        <a:spcBef>
                          <a:spcPts val="0"/>
                        </a:spcBef>
                        <a:spcAft>
                          <a:spcPts val="0"/>
                        </a:spcAft>
                      </a:pPr>
                      <a:r>
                        <a:rPr lang="en-US" sz="1200" dirty="0" smtClean="0">
                          <a:effectLst/>
                        </a:rPr>
                        <a:t>Composition </a:t>
                      </a:r>
                      <a:r>
                        <a:rPr lang="en-US" sz="1200" dirty="0">
                          <a:effectLst/>
                        </a:rPr>
                        <a:t>of NBS glasses</a:t>
                      </a:r>
                      <a:endParaRPr lang="en-US" sz="11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just">
                        <a:lnSpc>
                          <a:spcPct val="150000"/>
                        </a:lnSpc>
                        <a:spcBef>
                          <a:spcPts val="0"/>
                        </a:spcBef>
                        <a:spcAft>
                          <a:spcPts val="0"/>
                        </a:spcAft>
                      </a:pPr>
                      <a:r>
                        <a:rPr lang="en-US" sz="1200">
                          <a:effectLst/>
                        </a:rPr>
                        <a:t> </a:t>
                      </a:r>
                      <a:endParaRPr lang="en-US" sz="1100" b="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b="1">
                          <a:effectLst/>
                        </a:rPr>
                        <a:t>N</a:t>
                      </a:r>
                      <a:r>
                        <a:rPr lang="en-US" sz="1200" b="1" baseline="-25000">
                          <a:effectLst/>
                        </a:rPr>
                        <a:t>SiO2</a:t>
                      </a:r>
                      <a:r>
                        <a:rPr lang="en-US" sz="1200" b="1">
                          <a:effectLst/>
                        </a:rPr>
                        <a:t> </a:t>
                      </a:r>
                      <a:endParaRPr lang="en-US" sz="1200" b="1">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b="1">
                          <a:effectLst/>
                        </a:rPr>
                        <a:t>N</a:t>
                      </a:r>
                      <a:r>
                        <a:rPr lang="en-US" sz="1200" b="1" baseline="-25000">
                          <a:effectLst/>
                        </a:rPr>
                        <a:t>B2O3</a:t>
                      </a:r>
                      <a:endParaRPr lang="en-US" sz="1200" b="1">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b="1">
                          <a:effectLst/>
                        </a:rPr>
                        <a:t>N</a:t>
                      </a:r>
                      <a:r>
                        <a:rPr lang="en-US" sz="1200" b="1" baseline="-25000">
                          <a:effectLst/>
                        </a:rPr>
                        <a:t>Na2O</a:t>
                      </a:r>
                      <a:endParaRPr lang="en-US" sz="1200" b="1">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b="1" dirty="0">
                          <a:effectLst/>
                        </a:rPr>
                        <a:t>R  </a:t>
                      </a:r>
                    </a:p>
                    <a:p>
                      <a:pPr marL="0" marR="0" algn="just">
                        <a:lnSpc>
                          <a:spcPct val="100000"/>
                        </a:lnSpc>
                        <a:spcBef>
                          <a:spcPts val="0"/>
                        </a:spcBef>
                        <a:spcAft>
                          <a:spcPts val="0"/>
                        </a:spcAft>
                      </a:pPr>
                      <a:r>
                        <a:rPr lang="en-US" sz="1200" b="1" dirty="0">
                          <a:effectLst/>
                        </a:rPr>
                        <a:t>(N</a:t>
                      </a:r>
                      <a:r>
                        <a:rPr lang="en-US" sz="1200" b="1" baseline="-25000" dirty="0">
                          <a:effectLst/>
                        </a:rPr>
                        <a:t>Na2O</a:t>
                      </a:r>
                      <a:r>
                        <a:rPr lang="en-US" sz="1200" b="1" dirty="0">
                          <a:effectLst/>
                        </a:rPr>
                        <a:t>/ N</a:t>
                      </a:r>
                      <a:r>
                        <a:rPr lang="en-US" sz="1200" b="1" baseline="-25000" dirty="0">
                          <a:effectLst/>
                        </a:rPr>
                        <a:t>B2O3</a:t>
                      </a:r>
                      <a:r>
                        <a:rPr lang="en-US" sz="1200" b="1" dirty="0">
                          <a:effectLst/>
                        </a:rPr>
                        <a:t>)</a:t>
                      </a:r>
                      <a:endParaRPr lang="en-US" sz="12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b="1" dirty="0">
                          <a:effectLst/>
                        </a:rPr>
                        <a:t>K </a:t>
                      </a:r>
                    </a:p>
                    <a:p>
                      <a:pPr marL="0" marR="0" algn="just">
                        <a:lnSpc>
                          <a:spcPct val="100000"/>
                        </a:lnSpc>
                        <a:spcBef>
                          <a:spcPts val="0"/>
                        </a:spcBef>
                        <a:spcAft>
                          <a:spcPts val="0"/>
                        </a:spcAft>
                      </a:pPr>
                      <a:r>
                        <a:rPr lang="en-US" sz="1200" b="1" dirty="0">
                          <a:effectLst/>
                        </a:rPr>
                        <a:t>(N</a:t>
                      </a:r>
                      <a:r>
                        <a:rPr lang="en-US" sz="1200" b="1" baseline="-25000" dirty="0">
                          <a:effectLst/>
                        </a:rPr>
                        <a:t>SiO2</a:t>
                      </a:r>
                      <a:r>
                        <a:rPr lang="en-US" sz="1200" b="1" dirty="0">
                          <a:effectLst/>
                        </a:rPr>
                        <a:t>/ N</a:t>
                      </a:r>
                      <a:r>
                        <a:rPr lang="en-US" sz="1200" b="1" baseline="-25000" dirty="0">
                          <a:effectLst/>
                        </a:rPr>
                        <a:t>B2O3</a:t>
                      </a:r>
                      <a:r>
                        <a:rPr lang="en-US" sz="1200" b="1" dirty="0">
                          <a:effectLst/>
                        </a:rPr>
                        <a:t>)</a:t>
                      </a:r>
                      <a:endParaRPr lang="en-US" sz="12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r>
              <a:tr h="141293">
                <a:tc>
                  <a:txBody>
                    <a:bodyPr/>
                    <a:lstStyle/>
                    <a:p>
                      <a:pPr marL="0" marR="0" algn="l">
                        <a:lnSpc>
                          <a:spcPct val="150000"/>
                        </a:lnSpc>
                        <a:spcBef>
                          <a:spcPts val="0"/>
                        </a:spcBef>
                        <a:spcAft>
                          <a:spcPts val="0"/>
                        </a:spcAft>
                      </a:pPr>
                      <a:r>
                        <a:rPr lang="en-US" sz="1200">
                          <a:effectLst/>
                        </a:rPr>
                        <a:t>NBS1</a:t>
                      </a:r>
                      <a:endParaRPr lang="en-US" sz="1100" b="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1200" dirty="0">
                          <a:effectLst/>
                        </a:rPr>
                        <a:t>55%</a:t>
                      </a:r>
                      <a:endParaRPr lang="en-US" sz="12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1200" dirty="0">
                          <a:effectLst/>
                        </a:rPr>
                        <a:t>20%</a:t>
                      </a:r>
                      <a:endParaRPr lang="en-US" sz="12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1200">
                          <a:effectLst/>
                        </a:rPr>
                        <a:t>25%</a:t>
                      </a:r>
                      <a:endParaRPr lang="en-US" sz="1200" b="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200" kern="1200">
                          <a:effectLst/>
                        </a:rPr>
                        <a:t>1.25</a:t>
                      </a:r>
                      <a:endParaRPr lang="en-US" sz="1200" b="0" kern="1200">
                        <a:solidFill>
                          <a:schemeClr val="dk1"/>
                        </a:solidFill>
                        <a:effectLst/>
                        <a:latin typeface="Tw Cen MT" panose="020B0602020104020603" pitchFamily="34" charset="0"/>
                        <a:ea typeface="+mn-ea"/>
                        <a:cs typeface="+mn-cs"/>
                      </a:endParaRPr>
                    </a:p>
                  </a:txBody>
                  <a:tcPr marL="68580" marR="68580" marT="0" marB="0" anchor="b"/>
                </a:tc>
                <a:tc>
                  <a:txBody>
                    <a:bodyPr/>
                    <a:lstStyle/>
                    <a:p>
                      <a:pPr marL="0" marR="0" algn="ctr" defTabSz="457200" rtl="0" eaLnBrk="1" latinLnBrk="0" hangingPunct="1">
                        <a:lnSpc>
                          <a:spcPct val="107000"/>
                        </a:lnSpc>
                        <a:spcBef>
                          <a:spcPts val="0"/>
                        </a:spcBef>
                        <a:spcAft>
                          <a:spcPts val="0"/>
                        </a:spcAft>
                      </a:pPr>
                      <a:r>
                        <a:rPr lang="en-US" sz="1200" kern="1200" dirty="0">
                          <a:effectLst/>
                        </a:rPr>
                        <a:t>2.75</a:t>
                      </a:r>
                      <a:endParaRPr lang="en-US" sz="1200" b="0" kern="1200" dirty="0">
                        <a:solidFill>
                          <a:schemeClr val="dk1"/>
                        </a:solidFill>
                        <a:effectLst/>
                        <a:latin typeface="Tw Cen MT" panose="020B0602020104020603" pitchFamily="34" charset="0"/>
                        <a:ea typeface="+mn-ea"/>
                        <a:cs typeface="+mn-cs"/>
                      </a:endParaRPr>
                    </a:p>
                  </a:txBody>
                  <a:tcPr marL="68580" marR="68580" marT="0" marB="0" anchor="b"/>
                </a:tc>
              </a:tr>
              <a:tr h="212590">
                <a:tc>
                  <a:txBody>
                    <a:bodyPr/>
                    <a:lstStyle/>
                    <a:p>
                      <a:pPr marL="0" marR="0" algn="l">
                        <a:lnSpc>
                          <a:spcPct val="150000"/>
                        </a:lnSpc>
                        <a:spcBef>
                          <a:spcPts val="0"/>
                        </a:spcBef>
                        <a:spcAft>
                          <a:spcPts val="0"/>
                        </a:spcAft>
                      </a:pPr>
                      <a:r>
                        <a:rPr lang="en-US" sz="1200">
                          <a:effectLst/>
                        </a:rPr>
                        <a:t>NBS2</a:t>
                      </a:r>
                      <a:endParaRPr lang="en-US" sz="1100" b="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1200">
                          <a:effectLst/>
                        </a:rPr>
                        <a:t>60%</a:t>
                      </a:r>
                      <a:endParaRPr lang="en-US" sz="1200" b="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1200">
                          <a:effectLst/>
                        </a:rPr>
                        <a:t>20%</a:t>
                      </a:r>
                      <a:endParaRPr lang="en-US" sz="1200" b="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1200">
                          <a:effectLst/>
                        </a:rPr>
                        <a:t>20%</a:t>
                      </a:r>
                      <a:endParaRPr lang="en-US" sz="1200" b="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200" kern="1200">
                          <a:effectLst/>
                        </a:rPr>
                        <a:t>1</a:t>
                      </a:r>
                      <a:endParaRPr lang="en-US" sz="1200" b="0" kern="1200">
                        <a:solidFill>
                          <a:schemeClr val="dk1"/>
                        </a:solidFill>
                        <a:effectLst/>
                        <a:latin typeface="Tw Cen MT" panose="020B0602020104020603" pitchFamily="34" charset="0"/>
                        <a:ea typeface="+mn-ea"/>
                        <a:cs typeface="+mn-cs"/>
                      </a:endParaRPr>
                    </a:p>
                  </a:txBody>
                  <a:tcPr marL="68580" marR="68580" marT="0" marB="0" anchor="b"/>
                </a:tc>
                <a:tc>
                  <a:txBody>
                    <a:bodyPr/>
                    <a:lstStyle/>
                    <a:p>
                      <a:pPr marL="0" marR="0" algn="ctr" defTabSz="457200" rtl="0" eaLnBrk="1" latinLnBrk="0" hangingPunct="1">
                        <a:lnSpc>
                          <a:spcPct val="107000"/>
                        </a:lnSpc>
                        <a:spcBef>
                          <a:spcPts val="0"/>
                        </a:spcBef>
                        <a:spcAft>
                          <a:spcPts val="0"/>
                        </a:spcAft>
                      </a:pPr>
                      <a:r>
                        <a:rPr lang="en-US" sz="1200" kern="1200">
                          <a:effectLst/>
                        </a:rPr>
                        <a:t>3</a:t>
                      </a:r>
                      <a:endParaRPr lang="en-US" sz="1200" b="0" kern="1200">
                        <a:solidFill>
                          <a:schemeClr val="dk1"/>
                        </a:solidFill>
                        <a:effectLst/>
                        <a:latin typeface="Tw Cen MT" panose="020B0602020104020603" pitchFamily="34" charset="0"/>
                        <a:ea typeface="+mn-ea"/>
                        <a:cs typeface="+mn-cs"/>
                      </a:endParaRPr>
                    </a:p>
                  </a:txBody>
                  <a:tcPr marL="68580" marR="68580" marT="0" marB="0" anchor="b"/>
                </a:tc>
              </a:tr>
              <a:tr h="117506">
                <a:tc>
                  <a:txBody>
                    <a:bodyPr/>
                    <a:lstStyle/>
                    <a:p>
                      <a:pPr marL="0" marR="0" algn="l">
                        <a:lnSpc>
                          <a:spcPct val="150000"/>
                        </a:lnSpc>
                        <a:spcBef>
                          <a:spcPts val="0"/>
                        </a:spcBef>
                        <a:spcAft>
                          <a:spcPts val="0"/>
                        </a:spcAft>
                      </a:pPr>
                      <a:r>
                        <a:rPr lang="en-US" sz="1200">
                          <a:effectLst/>
                        </a:rPr>
                        <a:t>NBS3</a:t>
                      </a:r>
                      <a:endParaRPr lang="en-US" sz="1100" b="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1200" dirty="0">
                          <a:effectLst/>
                        </a:rPr>
                        <a:t>53%</a:t>
                      </a:r>
                      <a:endParaRPr lang="en-US" sz="12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1200">
                          <a:effectLst/>
                        </a:rPr>
                        <a:t>27%</a:t>
                      </a:r>
                      <a:endParaRPr lang="en-US" sz="1200" b="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kern="1200" dirty="0">
                          <a:effectLst/>
                        </a:rPr>
                        <a:t>20%</a:t>
                      </a:r>
                      <a:endParaRPr lang="en-US" sz="12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200" kern="1200" dirty="0">
                          <a:effectLst/>
                        </a:rPr>
                        <a:t>0.75</a:t>
                      </a:r>
                      <a:endParaRPr lang="en-US" sz="1200" b="0" kern="1200" dirty="0">
                        <a:solidFill>
                          <a:schemeClr val="dk1"/>
                        </a:solidFill>
                        <a:effectLst/>
                        <a:latin typeface="Tw Cen MT" panose="020B0602020104020603" pitchFamily="34" charset="0"/>
                        <a:ea typeface="+mn-ea"/>
                        <a:cs typeface="+mn-cs"/>
                      </a:endParaRPr>
                    </a:p>
                  </a:txBody>
                  <a:tcPr marL="68580" marR="68580" marT="0" marB="0" anchor="b"/>
                </a:tc>
                <a:tc>
                  <a:txBody>
                    <a:bodyPr/>
                    <a:lstStyle/>
                    <a:p>
                      <a:pPr marL="0" marR="0" algn="ctr" defTabSz="457200" rtl="0" eaLnBrk="1" latinLnBrk="0" hangingPunct="1">
                        <a:lnSpc>
                          <a:spcPct val="107000"/>
                        </a:lnSpc>
                        <a:spcBef>
                          <a:spcPts val="0"/>
                        </a:spcBef>
                        <a:spcAft>
                          <a:spcPts val="0"/>
                        </a:spcAft>
                      </a:pPr>
                      <a:r>
                        <a:rPr lang="en-US" sz="1200" kern="1200" dirty="0">
                          <a:effectLst/>
                        </a:rPr>
                        <a:t>2</a:t>
                      </a:r>
                      <a:endParaRPr lang="en-US" sz="1200" b="0" kern="1200" dirty="0">
                        <a:solidFill>
                          <a:schemeClr val="dk1"/>
                        </a:solidFill>
                        <a:effectLst/>
                        <a:latin typeface="Tw Cen MT" panose="020B0602020104020603" pitchFamily="34" charset="0"/>
                        <a:ea typeface="+mn-ea"/>
                        <a:cs typeface="+mn-cs"/>
                      </a:endParaRPr>
                    </a:p>
                  </a:txBody>
                  <a:tcPr marL="68580" marR="68580" marT="0"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45254648"/>
              </p:ext>
            </p:extLst>
          </p:nvPr>
        </p:nvGraphicFramePr>
        <p:xfrm>
          <a:off x="267312" y="5203369"/>
          <a:ext cx="4845268" cy="999595"/>
        </p:xfrm>
        <a:graphic>
          <a:graphicData uri="http://schemas.openxmlformats.org/drawingml/2006/table">
            <a:tbl>
              <a:tblPr firstRow="1" bandRow="1">
                <a:tableStyleId>{9D7B26C5-4107-4FEC-AEDC-1716B250A1EF}</a:tableStyleId>
              </a:tblPr>
              <a:tblGrid>
                <a:gridCol w="612227"/>
                <a:gridCol w="1442545"/>
                <a:gridCol w="1332186"/>
                <a:gridCol w="1458310"/>
              </a:tblGrid>
              <a:tr h="266498">
                <a:tc>
                  <a:txBody>
                    <a:bodyPr/>
                    <a:lstStyle/>
                    <a:p>
                      <a:pPr marL="0" marR="0" algn="ctr">
                        <a:lnSpc>
                          <a:spcPct val="107000"/>
                        </a:lnSpc>
                        <a:spcBef>
                          <a:spcPts val="0"/>
                        </a:spcBef>
                        <a:spcAft>
                          <a:spcPts val="800"/>
                        </a:spcAft>
                      </a:pPr>
                      <a:r>
                        <a:rPr lang="en-GB" sz="1200"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GB" sz="1200" dirty="0">
                          <a:effectLst/>
                        </a:rPr>
                        <a:t>Density [g.cm</a:t>
                      </a:r>
                      <a:r>
                        <a:rPr lang="en-GB" sz="1200" baseline="30000" dirty="0">
                          <a:effectLst/>
                        </a:rPr>
                        <a:t>-3</a:t>
                      </a:r>
                      <a:r>
                        <a:rPr lang="en-GB" sz="1200"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GB" sz="1200" dirty="0">
                          <a:effectLst/>
                        </a:rPr>
                        <a:t>% NBO</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GB" sz="1200" dirty="0">
                          <a:effectLst/>
                        </a:rPr>
                        <a:t>% B4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5897">
                <a:tc>
                  <a:txBody>
                    <a:bodyPr/>
                    <a:lstStyle/>
                    <a:p>
                      <a:pPr marL="0" marR="0">
                        <a:lnSpc>
                          <a:spcPct val="107000"/>
                        </a:lnSpc>
                        <a:spcBef>
                          <a:spcPts val="0"/>
                        </a:spcBef>
                        <a:spcAft>
                          <a:spcPts val="800"/>
                        </a:spcAft>
                      </a:pPr>
                      <a:r>
                        <a:rPr lang="en-GB" sz="1200" dirty="0">
                          <a:effectLst/>
                        </a:rPr>
                        <a:t>NBS1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GB" sz="1200" dirty="0" smtClean="0">
                          <a:effectLst/>
                        </a:rPr>
                        <a:t>2.273(*2.42)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GB" sz="1200" dirty="0" smtClean="0">
                          <a:effectLst/>
                        </a:rPr>
                        <a:t>19.77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GB" sz="1200" dirty="0" smtClean="0">
                          <a:effectLst/>
                        </a:rPr>
                        <a:t>58.44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5528">
                <a:tc>
                  <a:txBody>
                    <a:bodyPr/>
                    <a:lstStyle/>
                    <a:p>
                      <a:pPr marL="0" marR="0">
                        <a:lnSpc>
                          <a:spcPct val="107000"/>
                        </a:lnSpc>
                        <a:spcBef>
                          <a:spcPts val="0"/>
                        </a:spcBef>
                        <a:spcAft>
                          <a:spcPts val="800"/>
                        </a:spcAft>
                      </a:pPr>
                      <a:r>
                        <a:rPr lang="en-GB" sz="1200">
                          <a:effectLst/>
                        </a:rPr>
                        <a:t>NBS2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GB" sz="1200" dirty="0" smtClean="0">
                          <a:effectLst/>
                        </a:rPr>
                        <a:t>2.275(*2.43)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GB" sz="1200" dirty="0" smtClean="0">
                          <a:effectLst/>
                        </a:rPr>
                        <a:t>16.23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GB" sz="1200" dirty="0" smtClean="0">
                          <a:effectLst/>
                        </a:rPr>
                        <a:t>57.26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1672">
                <a:tc>
                  <a:txBody>
                    <a:bodyPr/>
                    <a:lstStyle/>
                    <a:p>
                      <a:pPr marL="0" marR="0">
                        <a:lnSpc>
                          <a:spcPct val="107000"/>
                        </a:lnSpc>
                        <a:spcBef>
                          <a:spcPts val="0"/>
                        </a:spcBef>
                        <a:spcAft>
                          <a:spcPts val="800"/>
                        </a:spcAft>
                      </a:pPr>
                      <a:r>
                        <a:rPr lang="en-GB" sz="1200">
                          <a:effectLst/>
                        </a:rPr>
                        <a:t>NBS3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GB" sz="1200" dirty="0" smtClean="0">
                          <a:effectLst/>
                        </a:rPr>
                        <a:t>2.269(*2.38)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GB" sz="1200" dirty="0" smtClean="0">
                          <a:effectLst/>
                        </a:rPr>
                        <a:t>17.57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GB" sz="1200" dirty="0" smtClean="0">
                          <a:effectLst/>
                        </a:rPr>
                        <a:t>48.42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5"/>
          <p:cNvSpPr/>
          <p:nvPr/>
        </p:nvSpPr>
        <p:spPr>
          <a:xfrm>
            <a:off x="5182961" y="5034879"/>
            <a:ext cx="4017309" cy="1200329"/>
          </a:xfrm>
          <a:prstGeom prst="rect">
            <a:avLst/>
          </a:prstGeom>
        </p:spPr>
        <p:txBody>
          <a:bodyPr wrap="square">
            <a:spAutoFit/>
          </a:bodyPr>
          <a:lstStyle/>
          <a:p>
            <a:pPr marL="171450" indent="-171450">
              <a:lnSpc>
                <a:spcPct val="150000"/>
              </a:lnSpc>
              <a:buFont typeface="Wingdings" panose="05000000000000000000" pitchFamily="2" charset="2"/>
              <a:buChar char="q"/>
            </a:pPr>
            <a:r>
              <a:rPr lang="en-GB" sz="1600" dirty="0" smtClean="0">
                <a:latin typeface="Tw Cen MT" panose="020B0602020104020603" pitchFamily="34" charset="0"/>
              </a:rPr>
              <a:t>Density </a:t>
            </a:r>
            <a:r>
              <a:rPr lang="en-GB" sz="1600" dirty="0" smtClean="0">
                <a:latin typeface="Tw Cen MT" panose="020B0602020104020603" pitchFamily="34" charset="0"/>
                <a:sym typeface="Wingdings" panose="05000000000000000000" pitchFamily="2" charset="2"/>
              </a:rPr>
              <a:t> SiO2 content</a:t>
            </a:r>
            <a:endParaRPr lang="en-GB" sz="1600" dirty="0">
              <a:latin typeface="Tw Cen MT" panose="020B0602020104020603" pitchFamily="34" charset="0"/>
            </a:endParaRPr>
          </a:p>
          <a:p>
            <a:pPr marL="171450" indent="-171450">
              <a:lnSpc>
                <a:spcPct val="150000"/>
              </a:lnSpc>
              <a:buFont typeface="Wingdings" panose="05000000000000000000" pitchFamily="2" charset="2"/>
              <a:buChar char="q"/>
            </a:pPr>
            <a:r>
              <a:rPr lang="en-GB" sz="1600" dirty="0" smtClean="0">
                <a:solidFill>
                  <a:srgbClr val="C00000"/>
                </a:solidFill>
                <a:latin typeface="Tw Cen MT" panose="020B0602020104020603" pitchFamily="34" charset="0"/>
              </a:rPr>
              <a:t>NBO </a:t>
            </a:r>
            <a:r>
              <a:rPr lang="en-GB" sz="1600" dirty="0" smtClean="0">
                <a:solidFill>
                  <a:srgbClr val="C00000"/>
                </a:solidFill>
                <a:latin typeface="Tw Cen MT" panose="020B0602020104020603" pitchFamily="34" charset="0"/>
                <a:sym typeface="Wingdings" panose="05000000000000000000" pitchFamily="2" charset="2"/>
              </a:rPr>
              <a:t> </a:t>
            </a:r>
            <a:r>
              <a:rPr lang="en-GB" sz="1600" dirty="0">
                <a:solidFill>
                  <a:srgbClr val="C00000"/>
                </a:solidFill>
                <a:latin typeface="Tw Cen MT" panose="020B0602020104020603" pitchFamily="34" charset="0"/>
                <a:sym typeface="Wingdings" panose="05000000000000000000" pitchFamily="2" charset="2"/>
              </a:rPr>
              <a:t>Na2O and then SiO2 </a:t>
            </a:r>
            <a:endParaRPr lang="en-GB" sz="1600" dirty="0" smtClean="0">
              <a:solidFill>
                <a:schemeClr val="accent2">
                  <a:lumMod val="75000"/>
                </a:schemeClr>
              </a:solidFill>
              <a:latin typeface="Tw Cen MT" panose="020B0602020104020603" pitchFamily="34" charset="0"/>
            </a:endParaRPr>
          </a:p>
          <a:p>
            <a:pPr marL="171450" indent="-171450">
              <a:lnSpc>
                <a:spcPct val="150000"/>
              </a:lnSpc>
              <a:buFont typeface="Wingdings" panose="05000000000000000000" pitchFamily="2" charset="2"/>
              <a:buChar char="q"/>
            </a:pPr>
            <a:r>
              <a:rPr lang="en-GB" sz="1600" dirty="0" smtClean="0">
                <a:solidFill>
                  <a:schemeClr val="accent4">
                    <a:lumMod val="75000"/>
                  </a:schemeClr>
                </a:solidFill>
                <a:latin typeface="Tw Cen MT" panose="020B0602020104020603" pitchFamily="34" charset="0"/>
              </a:rPr>
              <a:t>BO4 </a:t>
            </a:r>
            <a:r>
              <a:rPr lang="en-GB" sz="1600" dirty="0" smtClean="0">
                <a:solidFill>
                  <a:schemeClr val="accent4">
                    <a:lumMod val="75000"/>
                  </a:schemeClr>
                </a:solidFill>
                <a:latin typeface="Tw Cen MT" panose="020B0602020104020603" pitchFamily="34" charset="0"/>
                <a:sym typeface="Wingdings" panose="05000000000000000000" pitchFamily="2" charset="2"/>
              </a:rPr>
              <a:t> Na2O and then SiO2 content</a:t>
            </a:r>
            <a:endParaRPr lang="en-US" sz="1600" dirty="0">
              <a:solidFill>
                <a:schemeClr val="accent4">
                  <a:lumMod val="75000"/>
                </a:schemeClr>
              </a:solidFill>
            </a:endParaRPr>
          </a:p>
        </p:txBody>
      </p:sp>
      <p:grpSp>
        <p:nvGrpSpPr>
          <p:cNvPr id="14" name="Group 13"/>
          <p:cNvGrpSpPr/>
          <p:nvPr/>
        </p:nvGrpSpPr>
        <p:grpSpPr>
          <a:xfrm>
            <a:off x="5938840" y="1312753"/>
            <a:ext cx="1198316" cy="1099096"/>
            <a:chOff x="5516377" y="638852"/>
            <a:chExt cx="1198316" cy="1099096"/>
          </a:xfrm>
        </p:grpSpPr>
        <p:sp>
          <p:nvSpPr>
            <p:cNvPr id="7" name="Isosceles Triangle 6"/>
            <p:cNvSpPr/>
            <p:nvPr/>
          </p:nvSpPr>
          <p:spPr>
            <a:xfrm>
              <a:off x="5551136" y="922492"/>
              <a:ext cx="230132" cy="18516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2">
                    <a:lumMod val="60000"/>
                    <a:lumOff val="40000"/>
                  </a:schemeClr>
                </a:solidFill>
              </a:endParaRPr>
            </a:p>
          </p:txBody>
        </p:sp>
        <p:sp>
          <p:nvSpPr>
            <p:cNvPr id="8" name="TextBox 7"/>
            <p:cNvSpPr txBox="1"/>
            <p:nvPr/>
          </p:nvSpPr>
          <p:spPr>
            <a:xfrm>
              <a:off x="5781268" y="638852"/>
              <a:ext cx="813043" cy="461665"/>
            </a:xfrm>
            <a:prstGeom prst="rect">
              <a:avLst/>
            </a:prstGeom>
            <a:noFill/>
          </p:spPr>
          <p:txBody>
            <a:bodyPr wrap="none" rtlCol="0">
              <a:spAutoFit/>
            </a:bodyPr>
            <a:lstStyle/>
            <a:p>
              <a:r>
                <a:rPr lang="en-US" sz="3600" baseline="-25000" dirty="0" smtClean="0">
                  <a:latin typeface="Tw Cen MT" panose="020B0602020104020603" pitchFamily="34" charset="0"/>
                </a:rPr>
                <a:t>SiO2</a:t>
              </a:r>
              <a:endParaRPr lang="en-US" sz="3600" baseline="-25000" dirty="0">
                <a:latin typeface="Tw Cen MT" panose="020B0602020104020603" pitchFamily="34" charset="0"/>
              </a:endParaRPr>
            </a:p>
          </p:txBody>
        </p:sp>
        <p:sp>
          <p:nvSpPr>
            <p:cNvPr id="9" name="Isosceles Triangle 8"/>
            <p:cNvSpPr/>
            <p:nvPr/>
          </p:nvSpPr>
          <p:spPr>
            <a:xfrm>
              <a:off x="5551487" y="1107656"/>
              <a:ext cx="247571" cy="2499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2">
                    <a:lumMod val="60000"/>
                    <a:lumOff val="40000"/>
                  </a:schemeClr>
                </a:solidFill>
              </a:endParaRPr>
            </a:p>
          </p:txBody>
        </p:sp>
        <p:sp>
          <p:nvSpPr>
            <p:cNvPr id="10" name="Oval 9"/>
            <p:cNvSpPr/>
            <p:nvPr/>
          </p:nvSpPr>
          <p:spPr>
            <a:xfrm>
              <a:off x="5516377" y="1463171"/>
              <a:ext cx="264891" cy="210393"/>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12" name="TextBox 11"/>
            <p:cNvSpPr txBox="1"/>
            <p:nvPr/>
          </p:nvSpPr>
          <p:spPr>
            <a:xfrm>
              <a:off x="5799058" y="924220"/>
              <a:ext cx="915635" cy="461665"/>
            </a:xfrm>
            <a:prstGeom prst="rect">
              <a:avLst/>
            </a:prstGeom>
            <a:noFill/>
          </p:spPr>
          <p:txBody>
            <a:bodyPr wrap="none" rtlCol="0">
              <a:spAutoFit/>
            </a:bodyPr>
            <a:lstStyle/>
            <a:p>
              <a:r>
                <a:rPr lang="en-US" sz="3600" baseline="-25000" dirty="0" smtClean="0">
                  <a:latin typeface="Tw Cen MT" panose="020B0602020104020603" pitchFamily="34" charset="0"/>
                </a:rPr>
                <a:t>B2O3</a:t>
              </a:r>
              <a:endParaRPr lang="en-US" sz="3600" baseline="-25000" dirty="0">
                <a:latin typeface="Tw Cen MT" panose="020B0602020104020603" pitchFamily="34" charset="0"/>
              </a:endParaRPr>
            </a:p>
          </p:txBody>
        </p:sp>
        <p:sp>
          <p:nvSpPr>
            <p:cNvPr id="13" name="TextBox 12"/>
            <p:cNvSpPr txBox="1"/>
            <p:nvPr/>
          </p:nvSpPr>
          <p:spPr>
            <a:xfrm>
              <a:off x="5799058" y="1276283"/>
              <a:ext cx="559769" cy="461665"/>
            </a:xfrm>
            <a:prstGeom prst="rect">
              <a:avLst/>
            </a:prstGeom>
            <a:noFill/>
          </p:spPr>
          <p:txBody>
            <a:bodyPr wrap="none" rtlCol="0">
              <a:spAutoFit/>
            </a:bodyPr>
            <a:lstStyle/>
            <a:p>
              <a:r>
                <a:rPr lang="en-US" sz="3600" baseline="-25000" dirty="0" smtClean="0">
                  <a:latin typeface="Tw Cen MT" panose="020B0602020104020603" pitchFamily="34" charset="0"/>
                </a:rPr>
                <a:t>Na</a:t>
              </a:r>
              <a:endParaRPr lang="en-US" sz="3600" baseline="-25000" dirty="0">
                <a:latin typeface="Tw Cen MT" panose="020B0602020104020603" pitchFamily="34" charset="0"/>
              </a:endParaRPr>
            </a:p>
          </p:txBody>
        </p:sp>
      </p:grpSp>
      <p:sp>
        <p:nvSpPr>
          <p:cNvPr id="11" name="Slide Number Placeholder 10"/>
          <p:cNvSpPr>
            <a:spLocks noGrp="1"/>
          </p:cNvSpPr>
          <p:nvPr>
            <p:ph type="sldNum" sz="quarter" idx="12"/>
          </p:nvPr>
        </p:nvSpPr>
        <p:spPr/>
        <p:txBody>
          <a:bodyPr/>
          <a:lstStyle/>
          <a:p>
            <a:fld id="{A9E42CFF-3657-413A-A996-BD4073689C68}" type="slidenum">
              <a:rPr lang="en-US" smtClean="0"/>
              <a:t>9</a:t>
            </a:fld>
            <a:endParaRPr lang="en-US" dirty="0"/>
          </a:p>
        </p:txBody>
      </p:sp>
    </p:spTree>
    <p:extLst>
      <p:ext uri="{BB962C8B-B14F-4D97-AF65-F5344CB8AC3E}">
        <p14:creationId xmlns:p14="http://schemas.microsoft.com/office/powerpoint/2010/main" val="3941066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888</TotalTime>
  <Words>1473</Words>
  <Application>Microsoft Office PowerPoint</Application>
  <PresentationFormat>On-screen Show (4:3)</PresentationFormat>
  <Paragraphs>367</Paragraphs>
  <Slides>25</Slides>
  <Notes>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41" baseType="lpstr">
      <vt:lpstr>Arial Unicode MS</vt:lpstr>
      <vt:lpstr>Batang</vt:lpstr>
      <vt:lpstr>Arial</vt:lpstr>
      <vt:lpstr>Arial Rounded MT Bold</vt:lpstr>
      <vt:lpstr>Calibri</vt:lpstr>
      <vt:lpstr>Century Gothic</vt:lpstr>
      <vt:lpstr>Garamond</vt:lpstr>
      <vt:lpstr>Gill Sans MT</vt:lpstr>
      <vt:lpstr>Pristina</vt:lpstr>
      <vt:lpstr>Times New Roman</vt:lpstr>
      <vt:lpstr>Tw Cen MT</vt:lpstr>
      <vt:lpstr>Wingdings</vt:lpstr>
      <vt:lpstr>Wingdings 3</vt:lpstr>
      <vt:lpstr>Slice</vt:lpstr>
      <vt:lpstr>Equation</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POOJA</dc:creator>
  <cp:lastModifiedBy>POOJA</cp:lastModifiedBy>
  <cp:revision>86</cp:revision>
  <dcterms:created xsi:type="dcterms:W3CDTF">2021-10-01T08:22:40Z</dcterms:created>
  <dcterms:modified xsi:type="dcterms:W3CDTF">2021-10-06T09:34:09Z</dcterms:modified>
</cp:coreProperties>
</file>