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9"/>
  </p:notesMasterIdLst>
  <p:handoutMasterIdLst>
    <p:handoutMasterId r:id="rId60"/>
  </p:handoutMasterIdLst>
  <p:sldIdLst>
    <p:sldId id="595" r:id="rId2"/>
    <p:sldId id="1263" r:id="rId3"/>
    <p:sldId id="1292" r:id="rId4"/>
    <p:sldId id="1293" r:id="rId5"/>
    <p:sldId id="1294" r:id="rId6"/>
    <p:sldId id="1295" r:id="rId7"/>
    <p:sldId id="1265" r:id="rId8"/>
    <p:sldId id="1264" r:id="rId9"/>
    <p:sldId id="1266" r:id="rId10"/>
    <p:sldId id="714" r:id="rId11"/>
    <p:sldId id="1267" r:id="rId12"/>
    <p:sldId id="844" r:id="rId13"/>
    <p:sldId id="1296" r:id="rId14"/>
    <p:sldId id="687" r:id="rId15"/>
    <p:sldId id="1257" r:id="rId16"/>
    <p:sldId id="1268" r:id="rId17"/>
    <p:sldId id="1269" r:id="rId18"/>
    <p:sldId id="688" r:id="rId19"/>
    <p:sldId id="256" r:id="rId20"/>
    <p:sldId id="259" r:id="rId21"/>
    <p:sldId id="1259" r:id="rId22"/>
    <p:sldId id="1270" r:id="rId23"/>
    <p:sldId id="1271" r:id="rId24"/>
    <p:sldId id="1272" r:id="rId25"/>
    <p:sldId id="686" r:id="rId26"/>
    <p:sldId id="689" r:id="rId27"/>
    <p:sldId id="1273" r:id="rId28"/>
    <p:sldId id="1262" r:id="rId29"/>
    <p:sldId id="1274" r:id="rId30"/>
    <p:sldId id="1260" r:id="rId31"/>
    <p:sldId id="906" r:id="rId32"/>
    <p:sldId id="1261" r:id="rId33"/>
    <p:sldId id="1220" r:id="rId34"/>
    <p:sldId id="1275" r:id="rId35"/>
    <p:sldId id="1286" r:id="rId36"/>
    <p:sldId id="1280" r:id="rId37"/>
    <p:sldId id="1276" r:id="rId38"/>
    <p:sldId id="1281" r:id="rId39"/>
    <p:sldId id="1287" r:id="rId40"/>
    <p:sldId id="1288" r:id="rId41"/>
    <p:sldId id="1278" r:id="rId42"/>
    <p:sldId id="1279" r:id="rId43"/>
    <p:sldId id="1282" r:id="rId44"/>
    <p:sldId id="1289" r:id="rId45"/>
    <p:sldId id="1284" r:id="rId46"/>
    <p:sldId id="1285" r:id="rId47"/>
    <p:sldId id="1291" r:id="rId48"/>
    <p:sldId id="1219" r:id="rId49"/>
    <p:sldId id="1221" r:id="rId50"/>
    <p:sldId id="1222" r:id="rId51"/>
    <p:sldId id="1223" r:id="rId52"/>
    <p:sldId id="1224" r:id="rId53"/>
    <p:sldId id="1228" r:id="rId54"/>
    <p:sldId id="1297" r:id="rId55"/>
    <p:sldId id="1298" r:id="rId56"/>
    <p:sldId id="1299" r:id="rId57"/>
    <p:sldId id="878" r:id="rId58"/>
  </p:sldIdLst>
  <p:sldSz cx="10058400" cy="77724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4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508000" indent="-50800" algn="l" rtl="0" fontAlgn="base">
      <a:spcBef>
        <a:spcPct val="0"/>
      </a:spcBef>
      <a:spcAft>
        <a:spcPct val="0"/>
      </a:spcAft>
      <a:defRPr sz="4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1017588" indent="-103188" algn="l" rtl="0" fontAlgn="base">
      <a:spcBef>
        <a:spcPct val="0"/>
      </a:spcBef>
      <a:spcAft>
        <a:spcPct val="0"/>
      </a:spcAft>
      <a:defRPr sz="4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527175" indent="-155575" algn="l" rtl="0" fontAlgn="base">
      <a:spcBef>
        <a:spcPct val="0"/>
      </a:spcBef>
      <a:spcAft>
        <a:spcPct val="0"/>
      </a:spcAft>
      <a:defRPr sz="4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2035175" indent="-206375" algn="l" rtl="0" fontAlgn="base">
      <a:spcBef>
        <a:spcPct val="0"/>
      </a:spcBef>
      <a:spcAft>
        <a:spcPct val="0"/>
      </a:spcAft>
      <a:defRPr sz="4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4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4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4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4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448">
          <p15:clr>
            <a:srgbClr val="A4A3A4"/>
          </p15:clr>
        </p15:guide>
        <p15:guide id="2" pos="590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0000"/>
    <a:srgbClr val="0CB02C"/>
    <a:srgbClr val="181279"/>
    <a:srgbClr val="808080"/>
    <a:srgbClr val="800000"/>
    <a:srgbClr val="990000"/>
    <a:srgbClr val="000066"/>
    <a:srgbClr val="000099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945" autoAdjust="0"/>
    <p:restoredTop sz="95163" autoAdjust="0"/>
  </p:normalViewPr>
  <p:slideViewPr>
    <p:cSldViewPr snapToGrid="0">
      <p:cViewPr varScale="1">
        <p:scale>
          <a:sx n="141" d="100"/>
          <a:sy n="141" d="100"/>
        </p:scale>
        <p:origin x="648" y="192"/>
      </p:cViewPr>
      <p:guideLst>
        <p:guide orient="horz" pos="2448"/>
        <p:guide pos="5904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image" Target="../media/image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image" Target="../media/image23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C0F8C900-DEB1-9B4A-8580-47372D4C34DB}" type="datetimeFigureOut">
              <a:rPr lang="en-US"/>
              <a:pPr>
                <a:defRPr/>
              </a:pPr>
              <a:t>5/6/21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BD790E4F-A00C-CA40-8A02-A62570DE88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78346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29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09675" y="685800"/>
            <a:ext cx="44386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/>
              <a:t>Click to edit Master text styles</a:t>
            </a:r>
          </a:p>
          <a:p>
            <a:pPr lvl="1"/>
            <a:r>
              <a:rPr lang="en-US" altLang="en-US" noProof="0"/>
              <a:t>Second level</a:t>
            </a:r>
          </a:p>
          <a:p>
            <a:pPr lvl="2"/>
            <a:r>
              <a:rPr lang="en-US" altLang="en-US" noProof="0"/>
              <a:t>Third level</a:t>
            </a:r>
          </a:p>
          <a:p>
            <a:pPr lvl="3"/>
            <a:r>
              <a:rPr lang="en-US" altLang="en-US" noProof="0"/>
              <a:t>Fourth level</a:t>
            </a:r>
          </a:p>
          <a:p>
            <a:pPr lvl="4"/>
            <a:r>
              <a:rPr lang="en-US" altLang="en-US" noProof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C628C2E3-1424-A94A-841B-0561CF3AF2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87846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508000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1017588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527175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2035175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545574" algn="l" defTabSz="1018228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3054686" algn="l" defTabSz="1018228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563802" algn="l" defTabSz="1018228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4072914" algn="l" defTabSz="1018228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628C2E3-1424-A94A-841B-0561CF3AF224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3070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628C2E3-1424-A94A-841B-0561CF3AF224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8603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0F25FF-FAC8-B148-8CC6-C550D152BF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5854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96760" y="86360"/>
            <a:ext cx="2291080" cy="6390640"/>
          </a:xfrm>
          <a:prstGeom prst="rect">
            <a:avLst/>
          </a:prstGeom>
        </p:spPr>
        <p:txBody>
          <a:bodyPr vert="eaVert" lIns="101823" tIns="50911" rIns="101823" bIns="5091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0033" y="86360"/>
            <a:ext cx="6709093" cy="639064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7B3BC2-CC58-F142-851E-9F2AF14C68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1483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311256"/>
            <a:ext cx="9052560" cy="12954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502920" y="7077922"/>
            <a:ext cx="2346960" cy="5397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436620" y="7077922"/>
            <a:ext cx="3185160" cy="5397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CD4A07B-A596-1349-B7C5-2239F6D4CD5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98408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4380" y="2414482"/>
            <a:ext cx="8549640" cy="16660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8760" y="4404360"/>
            <a:ext cx="7040880" cy="1986280"/>
          </a:xfrm>
        </p:spPr>
        <p:txBody>
          <a:bodyPr/>
          <a:lstStyle>
            <a:lvl1pPr marL="0" indent="0" algn="ctr">
              <a:buNone/>
              <a:defRPr/>
            </a:lvl1pPr>
            <a:lvl2pPr marL="502920" indent="0" algn="ctr">
              <a:buNone/>
              <a:defRPr/>
            </a:lvl2pPr>
            <a:lvl3pPr marL="1005840" indent="0" algn="ctr">
              <a:buNone/>
              <a:defRPr/>
            </a:lvl3pPr>
            <a:lvl4pPr marL="1508760" indent="0" algn="ctr">
              <a:buNone/>
              <a:defRPr/>
            </a:lvl4pPr>
            <a:lvl5pPr marL="2011680" indent="0" algn="ctr">
              <a:buNone/>
              <a:defRPr/>
            </a:lvl5pPr>
            <a:lvl6pPr marL="2514600" indent="0" algn="ctr">
              <a:buNone/>
              <a:defRPr/>
            </a:lvl6pPr>
            <a:lvl7pPr marL="3017520" indent="0" algn="ctr">
              <a:buNone/>
              <a:defRPr/>
            </a:lvl7pPr>
            <a:lvl8pPr marL="3520440" indent="0" algn="ctr">
              <a:buNone/>
              <a:defRPr/>
            </a:lvl8pPr>
            <a:lvl9pPr marL="402336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11EF6DB-3D18-514E-82A9-B90AD28A1FD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33540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4544" y="4994493"/>
            <a:ext cx="8549640" cy="1543685"/>
          </a:xfrm>
          <a:prstGeom prst="rect">
            <a:avLst/>
          </a:prstGeom>
        </p:spPr>
        <p:txBody>
          <a:bodyPr lIns="101823" tIns="50911" rIns="101823" bIns="50911" anchor="t"/>
          <a:lstStyle>
            <a:lvl1pPr algn="l">
              <a:defRPr sz="45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4544" y="3294275"/>
            <a:ext cx="8549640" cy="1700212"/>
          </a:xfrm>
        </p:spPr>
        <p:txBody>
          <a:bodyPr anchor="b"/>
          <a:lstStyle>
            <a:lvl1pPr marL="0" indent="0">
              <a:buNone/>
              <a:defRPr sz="2200"/>
            </a:lvl1pPr>
            <a:lvl2pPr marL="509115" indent="0">
              <a:buNone/>
              <a:defRPr sz="2000"/>
            </a:lvl2pPr>
            <a:lvl3pPr marL="1018228" indent="0">
              <a:buNone/>
              <a:defRPr sz="1800"/>
            </a:lvl3pPr>
            <a:lvl4pPr marL="1527344" indent="0">
              <a:buNone/>
              <a:defRPr sz="1600"/>
            </a:lvl4pPr>
            <a:lvl5pPr marL="2036458" indent="0">
              <a:buNone/>
              <a:defRPr sz="1600"/>
            </a:lvl5pPr>
            <a:lvl6pPr marL="2545574" indent="0">
              <a:buNone/>
              <a:defRPr sz="1600"/>
            </a:lvl6pPr>
            <a:lvl7pPr marL="3054686" indent="0">
              <a:buNone/>
              <a:defRPr sz="1600"/>
            </a:lvl7pPr>
            <a:lvl8pPr marL="3563802" indent="0">
              <a:buNone/>
              <a:defRPr sz="1600"/>
            </a:lvl8pPr>
            <a:lvl9pPr marL="4072914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B2C8F4-B4AE-D344-9EAD-4C7D60B67F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7709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028" y="86360"/>
            <a:ext cx="5448300" cy="431800"/>
          </a:xfrm>
          <a:prstGeom prst="rect">
            <a:avLst/>
          </a:prstGeom>
        </p:spPr>
        <p:txBody>
          <a:bodyPr lIns="101823" tIns="50911" rIns="101823" bIns="5091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4380" y="1036320"/>
            <a:ext cx="4232910" cy="5440680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54930" y="1036320"/>
            <a:ext cx="4232910" cy="5440680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6A5179-B0DD-AA4E-97AA-87FB530BB3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9624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311256"/>
            <a:ext cx="9052560" cy="1295400"/>
          </a:xfrm>
          <a:prstGeom prst="rect">
            <a:avLst/>
          </a:prstGeom>
        </p:spPr>
        <p:txBody>
          <a:bodyPr lIns="101823" tIns="50911" rIns="101823" bIns="50911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2921" y="1739795"/>
            <a:ext cx="4444207" cy="725064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09115" indent="0">
              <a:buNone/>
              <a:defRPr sz="2200" b="1"/>
            </a:lvl2pPr>
            <a:lvl3pPr marL="1018228" indent="0">
              <a:buNone/>
              <a:defRPr sz="2000" b="1"/>
            </a:lvl3pPr>
            <a:lvl4pPr marL="1527344" indent="0">
              <a:buNone/>
              <a:defRPr sz="1800" b="1"/>
            </a:lvl4pPr>
            <a:lvl5pPr marL="2036458" indent="0">
              <a:buNone/>
              <a:defRPr sz="1800" b="1"/>
            </a:lvl5pPr>
            <a:lvl6pPr marL="2545574" indent="0">
              <a:buNone/>
              <a:defRPr sz="1800" b="1"/>
            </a:lvl6pPr>
            <a:lvl7pPr marL="3054686" indent="0">
              <a:buNone/>
              <a:defRPr sz="1800" b="1"/>
            </a:lvl7pPr>
            <a:lvl8pPr marL="3563802" indent="0">
              <a:buNone/>
              <a:defRPr sz="1800" b="1"/>
            </a:lvl8pPr>
            <a:lvl9pPr marL="4072914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1" y="2464859"/>
            <a:ext cx="4444207" cy="4478126"/>
          </a:xfrm>
        </p:spPr>
        <p:txBody>
          <a:bodyPr/>
          <a:lstStyle>
            <a:lvl1pPr>
              <a:defRPr sz="27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09533" y="1739795"/>
            <a:ext cx="4445953" cy="725064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09115" indent="0">
              <a:buNone/>
              <a:defRPr sz="2200" b="1"/>
            </a:lvl2pPr>
            <a:lvl3pPr marL="1018228" indent="0">
              <a:buNone/>
              <a:defRPr sz="2000" b="1"/>
            </a:lvl3pPr>
            <a:lvl4pPr marL="1527344" indent="0">
              <a:buNone/>
              <a:defRPr sz="1800" b="1"/>
            </a:lvl4pPr>
            <a:lvl5pPr marL="2036458" indent="0">
              <a:buNone/>
              <a:defRPr sz="1800" b="1"/>
            </a:lvl5pPr>
            <a:lvl6pPr marL="2545574" indent="0">
              <a:buNone/>
              <a:defRPr sz="1800" b="1"/>
            </a:lvl6pPr>
            <a:lvl7pPr marL="3054686" indent="0">
              <a:buNone/>
              <a:defRPr sz="1800" b="1"/>
            </a:lvl7pPr>
            <a:lvl8pPr marL="3563802" indent="0">
              <a:buNone/>
              <a:defRPr sz="1800" b="1"/>
            </a:lvl8pPr>
            <a:lvl9pPr marL="4072914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09533" y="2464859"/>
            <a:ext cx="4445953" cy="4478126"/>
          </a:xfrm>
        </p:spPr>
        <p:txBody>
          <a:bodyPr/>
          <a:lstStyle>
            <a:lvl1pPr>
              <a:defRPr sz="27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84E269-405B-8A48-BD04-84B4A15617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2304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028" y="86360"/>
            <a:ext cx="5448300" cy="431800"/>
          </a:xfrm>
          <a:prstGeom prst="rect">
            <a:avLst/>
          </a:prstGeom>
        </p:spPr>
        <p:txBody>
          <a:bodyPr lIns="101823" tIns="50911" rIns="101823" bIns="5091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500F70-2FBF-8F40-971B-64A6FA1327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1590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D94AB2-1003-D640-AD53-1112DE8002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1733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5" y="309457"/>
            <a:ext cx="3309144" cy="1316990"/>
          </a:xfrm>
          <a:prstGeom prst="rect">
            <a:avLst/>
          </a:prstGeom>
        </p:spPr>
        <p:txBody>
          <a:bodyPr lIns="101823" tIns="50911" rIns="101823" bIns="50911" anchor="b"/>
          <a:lstStyle>
            <a:lvl1pPr algn="l">
              <a:defRPr sz="2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2555" y="309457"/>
            <a:ext cx="5622925" cy="6633528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7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2925" y="1626447"/>
            <a:ext cx="3309144" cy="5316538"/>
          </a:xfrm>
        </p:spPr>
        <p:txBody>
          <a:bodyPr/>
          <a:lstStyle>
            <a:lvl1pPr marL="0" indent="0">
              <a:buNone/>
              <a:defRPr sz="1600"/>
            </a:lvl1pPr>
            <a:lvl2pPr marL="509115" indent="0">
              <a:buNone/>
              <a:defRPr sz="1300"/>
            </a:lvl2pPr>
            <a:lvl3pPr marL="1018228" indent="0">
              <a:buNone/>
              <a:defRPr sz="1100"/>
            </a:lvl3pPr>
            <a:lvl4pPr marL="1527344" indent="0">
              <a:buNone/>
              <a:defRPr sz="1000"/>
            </a:lvl4pPr>
            <a:lvl5pPr marL="2036458" indent="0">
              <a:buNone/>
              <a:defRPr sz="1000"/>
            </a:lvl5pPr>
            <a:lvl6pPr marL="2545574" indent="0">
              <a:buNone/>
              <a:defRPr sz="1000"/>
            </a:lvl6pPr>
            <a:lvl7pPr marL="3054686" indent="0">
              <a:buNone/>
              <a:defRPr sz="1000"/>
            </a:lvl7pPr>
            <a:lvl8pPr marL="3563802" indent="0">
              <a:buNone/>
              <a:defRPr sz="1000"/>
            </a:lvl8pPr>
            <a:lvl9pPr marL="4072914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325733-67B5-F349-AA05-28AB60FBA8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9083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517" y="5440680"/>
            <a:ext cx="6035040" cy="642303"/>
          </a:xfrm>
          <a:prstGeom prst="rect">
            <a:avLst/>
          </a:prstGeom>
        </p:spPr>
        <p:txBody>
          <a:bodyPr lIns="101823" tIns="50911" rIns="101823" bIns="50911" anchor="b"/>
          <a:lstStyle>
            <a:lvl1pPr algn="l">
              <a:defRPr sz="2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1517" y="694478"/>
            <a:ext cx="6035040" cy="4663440"/>
          </a:xfrm>
        </p:spPr>
        <p:txBody>
          <a:bodyPr/>
          <a:lstStyle>
            <a:lvl1pPr marL="0" indent="0">
              <a:buNone/>
              <a:defRPr sz="3600"/>
            </a:lvl1pPr>
            <a:lvl2pPr marL="509115" indent="0">
              <a:buNone/>
              <a:defRPr sz="3100"/>
            </a:lvl2pPr>
            <a:lvl3pPr marL="1018228" indent="0">
              <a:buNone/>
              <a:defRPr sz="2700"/>
            </a:lvl3pPr>
            <a:lvl4pPr marL="1527344" indent="0">
              <a:buNone/>
              <a:defRPr sz="2200"/>
            </a:lvl4pPr>
            <a:lvl5pPr marL="2036458" indent="0">
              <a:buNone/>
              <a:defRPr sz="2200"/>
            </a:lvl5pPr>
            <a:lvl6pPr marL="2545574" indent="0">
              <a:buNone/>
              <a:defRPr sz="2200"/>
            </a:lvl6pPr>
            <a:lvl7pPr marL="3054686" indent="0">
              <a:buNone/>
              <a:defRPr sz="2200"/>
            </a:lvl7pPr>
            <a:lvl8pPr marL="3563802" indent="0">
              <a:buNone/>
              <a:defRPr sz="2200"/>
            </a:lvl8pPr>
            <a:lvl9pPr marL="4072914" indent="0">
              <a:buNone/>
              <a:defRPr sz="22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1517" y="6082983"/>
            <a:ext cx="6035040" cy="912177"/>
          </a:xfrm>
        </p:spPr>
        <p:txBody>
          <a:bodyPr/>
          <a:lstStyle>
            <a:lvl1pPr marL="0" indent="0">
              <a:buNone/>
              <a:defRPr sz="1600"/>
            </a:lvl1pPr>
            <a:lvl2pPr marL="509115" indent="0">
              <a:buNone/>
              <a:defRPr sz="1300"/>
            </a:lvl2pPr>
            <a:lvl3pPr marL="1018228" indent="0">
              <a:buNone/>
              <a:defRPr sz="1100"/>
            </a:lvl3pPr>
            <a:lvl4pPr marL="1527344" indent="0">
              <a:buNone/>
              <a:defRPr sz="1000"/>
            </a:lvl4pPr>
            <a:lvl5pPr marL="2036458" indent="0">
              <a:buNone/>
              <a:defRPr sz="1000"/>
            </a:lvl5pPr>
            <a:lvl6pPr marL="2545574" indent="0">
              <a:buNone/>
              <a:defRPr sz="1000"/>
            </a:lvl6pPr>
            <a:lvl7pPr marL="3054686" indent="0">
              <a:buNone/>
              <a:defRPr sz="1000"/>
            </a:lvl7pPr>
            <a:lvl8pPr marL="3563802" indent="0">
              <a:buNone/>
              <a:defRPr sz="1000"/>
            </a:lvl8pPr>
            <a:lvl9pPr marL="4072914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A297A2-0568-C84A-9189-0BF6FA3C46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055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028" y="86360"/>
            <a:ext cx="5448300" cy="431800"/>
          </a:xfrm>
          <a:prstGeom prst="rect">
            <a:avLst/>
          </a:prstGeom>
        </p:spPr>
        <p:txBody>
          <a:bodyPr lIns="101823" tIns="50911" rIns="101823" bIns="5091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8865EA-6D55-A148-BF34-08F22F29B3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106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0058400" cy="71051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60" name="Rectangle 16"/>
          <p:cNvSpPr>
            <a:spLocks noGrp="1" noChangeArrowheads="1"/>
          </p:cNvSpPr>
          <p:nvPr>
            <p:ph type="body" idx="1"/>
          </p:nvPr>
        </p:nvSpPr>
        <p:spPr bwMode="auto">
          <a:xfrm>
            <a:off x="754063" y="1036638"/>
            <a:ext cx="8634412" cy="544036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76200" cmpd="tri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1823" tIns="50911" rIns="101823" bIns="509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1" name="Rectangle 1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220200" y="7340600"/>
            <a:ext cx="669925" cy="25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823" tIns="50911" rIns="101823" bIns="50911" numCol="1" anchor="t" anchorCtr="0" compatLnSpc="1">
            <a:prstTxWarp prst="textNoShape">
              <a:avLst/>
            </a:prstTxWarp>
          </a:bodyPr>
          <a:lstStyle>
            <a:lvl1pPr algn="r">
              <a:defRPr sz="1300" b="1">
                <a:cs typeface="+mn-cs"/>
              </a:defRPr>
            </a:lvl1pPr>
          </a:lstStyle>
          <a:p>
            <a:pPr>
              <a:defRPr/>
            </a:pPr>
            <a:fld id="{38D2F9E1-657B-CB42-AE5A-44E492C384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7346"/>
            <a:ext cx="1500824" cy="58443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59113" y="57726"/>
            <a:ext cx="1470424" cy="44255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7" r:id="rId11"/>
    <p:sldLayoutId id="2147483818" r:id="rId1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Arial Narrow" pitchFamily="34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Arial Narrow" pitchFamily="34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Arial Narrow" pitchFamily="34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Arial Narrow" pitchFamily="34" charset="0"/>
          <a:ea typeface="ＭＳ Ｐゴシック" charset="0"/>
          <a:cs typeface="ＭＳ Ｐゴシック" charset="0"/>
        </a:defRPr>
      </a:lvl5pPr>
      <a:lvl6pPr marL="509115" algn="l" rtl="0" fontAlgn="base">
        <a:spcBef>
          <a:spcPct val="0"/>
        </a:spcBef>
        <a:spcAft>
          <a:spcPct val="0"/>
        </a:spcAft>
        <a:defRPr sz="1800">
          <a:solidFill>
            <a:schemeClr val="bg1"/>
          </a:solidFill>
          <a:latin typeface="Arial Narrow" pitchFamily="34" charset="0"/>
        </a:defRPr>
      </a:lvl6pPr>
      <a:lvl7pPr marL="1018228" algn="l" rtl="0" fontAlgn="base">
        <a:spcBef>
          <a:spcPct val="0"/>
        </a:spcBef>
        <a:spcAft>
          <a:spcPct val="0"/>
        </a:spcAft>
        <a:defRPr sz="1800">
          <a:solidFill>
            <a:schemeClr val="bg1"/>
          </a:solidFill>
          <a:latin typeface="Arial Narrow" pitchFamily="34" charset="0"/>
        </a:defRPr>
      </a:lvl7pPr>
      <a:lvl8pPr marL="1527344" algn="l" rtl="0" fontAlgn="base">
        <a:spcBef>
          <a:spcPct val="0"/>
        </a:spcBef>
        <a:spcAft>
          <a:spcPct val="0"/>
        </a:spcAft>
        <a:defRPr sz="1800">
          <a:solidFill>
            <a:schemeClr val="bg1"/>
          </a:solidFill>
          <a:latin typeface="Arial Narrow" pitchFamily="34" charset="0"/>
        </a:defRPr>
      </a:lvl8pPr>
      <a:lvl9pPr marL="2036458" algn="l" rtl="0" fontAlgn="base">
        <a:spcBef>
          <a:spcPct val="0"/>
        </a:spcBef>
        <a:spcAft>
          <a:spcPct val="0"/>
        </a:spcAft>
        <a:defRPr sz="1800">
          <a:solidFill>
            <a:schemeClr val="bg1"/>
          </a:solidFill>
          <a:latin typeface="Arial Narrow" pitchFamily="34" charset="0"/>
        </a:defRPr>
      </a:lvl9pPr>
    </p:titleStyle>
    <p:bodyStyle>
      <a:lvl1pPr marL="381000" indent="-381000" algn="l" rtl="0" eaLnBrk="0" fontAlgn="base" hangingPunct="0">
        <a:spcBef>
          <a:spcPct val="20000"/>
        </a:spcBef>
        <a:spcAft>
          <a:spcPct val="0"/>
        </a:spcAft>
        <a:buChar char="•"/>
        <a:defRPr sz="36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827088" indent="-3175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ＭＳ Ｐゴシック" charset="0"/>
        </a:defRPr>
      </a:lvl2pPr>
      <a:lvl3pPr marL="1271588" indent="-2540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ＭＳ Ｐゴシック" charset="0"/>
        </a:defRPr>
      </a:lvl3pPr>
      <a:lvl4pPr marL="1781175" indent="-2540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ＭＳ Ｐゴシック" charset="0"/>
        </a:defRPr>
      </a:lvl4pPr>
      <a:lvl5pPr marL="2290763" indent="-2540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charset="0"/>
        </a:defRPr>
      </a:lvl5pPr>
      <a:lvl6pPr marL="2800129" indent="-254556" algn="l" rtl="0" fontAlgn="base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6pPr>
      <a:lvl7pPr marL="3309245" indent="-254556" algn="l" rtl="0" fontAlgn="base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7pPr>
      <a:lvl8pPr marL="3818359" indent="-254556" algn="l" rtl="0" fontAlgn="base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8pPr>
      <a:lvl9pPr marL="4327471" indent="-254556" algn="l" rtl="0" fontAlgn="base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01822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9115" algn="l" defTabSz="101822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8228" algn="l" defTabSz="101822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7344" algn="l" defTabSz="101822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6458" algn="l" defTabSz="101822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45574" algn="l" defTabSz="101822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54686" algn="l" defTabSz="101822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63802" algn="l" defTabSz="101822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72914" algn="l" defTabSz="101822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5.emf"/><Relationship Id="rId4" Type="http://schemas.openxmlformats.org/officeDocument/2006/relationships/oleObject" Target="../embeddings/oleObject5.bin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oleObject" Target="../embeddings/oleObject6.bin"/><Relationship Id="rId7" Type="http://schemas.openxmlformats.org/officeDocument/2006/relationships/image" Target="../media/image24.e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25.png"/><Relationship Id="rId4" Type="http://schemas.openxmlformats.org/officeDocument/2006/relationships/image" Target="../media/image23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8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jpe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Layout" Target="../slideLayouts/slideLayout11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35.png"/><Relationship Id="rId5" Type="http://schemas.openxmlformats.org/officeDocument/2006/relationships/image" Target="../media/image5.emf"/><Relationship Id="rId4" Type="http://schemas.openxmlformats.org/officeDocument/2006/relationships/oleObject" Target="../embeddings/oleObject8.bin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1.tif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7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tif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tif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tif"/><Relationship Id="rId2" Type="http://schemas.openxmlformats.org/officeDocument/2006/relationships/image" Target="../media/image78.tif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1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5.emf"/><Relationship Id="rId2" Type="http://schemas.openxmlformats.org/officeDocument/2006/relationships/slideLayout" Target="../slideLayouts/slideLayout11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3.emf"/><Relationship Id="rId4" Type="http://schemas.openxmlformats.org/officeDocument/2006/relationships/oleObject" Target="../embeddings/oleObject2.bin"/><Relationship Id="rId9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5.emf"/><Relationship Id="rId4" Type="http://schemas.openxmlformats.org/officeDocument/2006/relationships/oleObject" Target="../embeddings/oleObject4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extBox 3"/>
          <p:cNvSpPr txBox="1">
            <a:spLocks noChangeArrowheads="1"/>
          </p:cNvSpPr>
          <p:nvPr/>
        </p:nvSpPr>
        <p:spPr bwMode="auto">
          <a:xfrm>
            <a:off x="0" y="1512926"/>
            <a:ext cx="10058400" cy="2318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23" tIns="50911" rIns="101823" bIns="50911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 dirty="0"/>
              <a:t>Lecture 2:</a:t>
            </a:r>
          </a:p>
          <a:p>
            <a:pPr algn="ctr" eaLnBrk="1" hangingPunct="1"/>
            <a:r>
              <a:rPr lang="en-US" sz="3600" dirty="0"/>
              <a:t>Basic principles of soil moisture measurements using Cosmic Ray Neutron Sensor (CRNS) - Part 2</a:t>
            </a:r>
          </a:p>
        </p:txBody>
      </p:sp>
      <p:sp>
        <p:nvSpPr>
          <p:cNvPr id="23554" name="TextBox 5"/>
          <p:cNvSpPr txBox="1">
            <a:spLocks noChangeArrowheads="1"/>
          </p:cNvSpPr>
          <p:nvPr/>
        </p:nvSpPr>
        <p:spPr bwMode="auto">
          <a:xfrm>
            <a:off x="0" y="4513475"/>
            <a:ext cx="10058400" cy="595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23" tIns="50911" rIns="101823" bIns="50911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 dirty="0">
                <a:solidFill>
                  <a:srgbClr val="FF0000"/>
                </a:solidFill>
              </a:rPr>
              <a:t>Trenton Franz</a:t>
            </a:r>
          </a:p>
        </p:txBody>
      </p:sp>
      <p:sp>
        <p:nvSpPr>
          <p:cNvPr id="23556" name="TextBox 7"/>
          <p:cNvSpPr txBox="1">
            <a:spLocks noChangeArrowheads="1"/>
          </p:cNvSpPr>
          <p:nvPr/>
        </p:nvSpPr>
        <p:spPr bwMode="auto">
          <a:xfrm>
            <a:off x="0" y="5790475"/>
            <a:ext cx="10058400" cy="1457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23" tIns="50911" rIns="101823" bIns="50911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200" dirty="0"/>
              <a:t>Assoc. Professor of </a:t>
            </a:r>
            <a:r>
              <a:rPr lang="en-US" sz="2200" dirty="0" err="1"/>
              <a:t>Hydrogeophysics</a:t>
            </a:r>
            <a:r>
              <a:rPr lang="en-US" sz="2200" dirty="0"/>
              <a:t> </a:t>
            </a:r>
          </a:p>
          <a:p>
            <a:pPr algn="ctr" eaLnBrk="1" hangingPunct="1"/>
            <a:r>
              <a:rPr lang="en-US" sz="2200" dirty="0"/>
              <a:t>School of Natural Resources </a:t>
            </a:r>
          </a:p>
          <a:p>
            <a:pPr algn="ctr" eaLnBrk="1" hangingPunct="1"/>
            <a:r>
              <a:rPr lang="en-US" sz="2200" dirty="0"/>
              <a:t>Faculty Fellow at the Daugherty Water for Food Global Institute</a:t>
            </a:r>
          </a:p>
          <a:p>
            <a:pPr algn="ctr" eaLnBrk="1" hangingPunct="1"/>
            <a:r>
              <a:rPr lang="en-US" sz="2200" dirty="0"/>
              <a:t>University of Nebraska-Lincoln</a:t>
            </a:r>
          </a:p>
        </p:txBody>
      </p:sp>
    </p:spTree>
    <p:extLst>
      <p:ext uri="{BB962C8B-B14F-4D97-AF65-F5344CB8AC3E}">
        <p14:creationId xmlns:p14="http://schemas.microsoft.com/office/powerpoint/2010/main" val="27951368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0" y="703263"/>
            <a:ext cx="10058400" cy="70691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9580416" y="7405106"/>
            <a:ext cx="477990" cy="36729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827310" indent="-318195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272787" indent="-254556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781900" indent="-254556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291015" indent="-254556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800129" indent="-254556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309245" indent="-254556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818359" indent="-254556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327471" indent="-254556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81CD807-DFAD-6944-A7B1-7D033E5F47A7}" type="slidenum">
              <a:rPr lang="en-US" sz="1600"/>
              <a:pPr eaLnBrk="1" hangingPunct="1"/>
              <a:t>10</a:t>
            </a:fld>
            <a:endParaRPr lang="en-US" sz="1600" dirty="0"/>
          </a:p>
        </p:txBody>
      </p:sp>
      <p:pic>
        <p:nvPicPr>
          <p:cNvPr id="32" name="Picture 31" descr="Hydrogen_Sources3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98" y="1591733"/>
            <a:ext cx="10000489" cy="5096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8660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"/>
          <p:cNvSpPr txBox="1">
            <a:spLocks noChangeArrowheads="1"/>
          </p:cNvSpPr>
          <p:nvPr/>
        </p:nvSpPr>
        <p:spPr bwMode="auto">
          <a:xfrm>
            <a:off x="1" y="34925"/>
            <a:ext cx="100584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1823" tIns="50911" rIns="101823" bIns="50911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dirty="0">
                <a:solidFill>
                  <a:srgbClr val="000000"/>
                </a:solidFill>
                <a:latin typeface="+mn-lt"/>
                <a:cs typeface="Comic Sans MS" charset="0"/>
              </a:rPr>
              <a:t>What about vegetation</a:t>
            </a:r>
          </a:p>
        </p:txBody>
      </p:sp>
      <p:sp>
        <p:nvSpPr>
          <p:cNvPr id="24579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580563" y="7405688"/>
            <a:ext cx="477837" cy="366712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fld id="{D24DD9B0-C3E1-8B41-9827-59C906B6B161}" type="slidenum">
              <a:rPr lang="en-US" sz="1600" b="0"/>
              <a:pPr algn="l" eaLnBrk="1" hangingPunct="1"/>
              <a:t>11</a:t>
            </a:fld>
            <a:endParaRPr lang="en-US" sz="1600" b="0"/>
          </a:p>
        </p:txBody>
      </p:sp>
      <p:sp>
        <p:nvSpPr>
          <p:cNvPr id="16" name="TextBox 21"/>
          <p:cNvSpPr txBox="1">
            <a:spLocks noChangeArrowheads="1"/>
          </p:cNvSpPr>
          <p:nvPr/>
        </p:nvSpPr>
        <p:spPr bwMode="auto">
          <a:xfrm>
            <a:off x="0" y="1533689"/>
            <a:ext cx="10058400" cy="5157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1823" tIns="50911" rIns="101823" bIns="50911">
            <a:spAutoFit/>
          </a:bodyPr>
          <a:lstStyle>
            <a:lvl1pPr marL="457200" indent="-4572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 algn="ctr" eaLnBrk="1" hangingPunct="1">
              <a:lnSpc>
                <a:spcPct val="130000"/>
              </a:lnSpc>
              <a:defRPr/>
            </a:pPr>
            <a:r>
              <a:rPr lang="en-US" sz="3200" dirty="0"/>
              <a:t>How do we account for changes in vegetation? </a:t>
            </a:r>
          </a:p>
          <a:p>
            <a:pPr marL="0" indent="0" algn="ctr" eaLnBrk="1" hangingPunct="1">
              <a:lnSpc>
                <a:spcPct val="130000"/>
              </a:lnSpc>
              <a:defRPr/>
            </a:pPr>
            <a:endParaRPr lang="en-US" sz="3200" dirty="0"/>
          </a:p>
          <a:p>
            <a:pPr marL="0" indent="0" algn="ctr" eaLnBrk="1" hangingPunct="1">
              <a:lnSpc>
                <a:spcPct val="130000"/>
              </a:lnSpc>
              <a:defRPr/>
            </a:pPr>
            <a:r>
              <a:rPr lang="en-US" sz="3200" dirty="0"/>
              <a:t>Do we correct the neutron counts or do we include it as a pool of hydrogen in the calibration function?</a:t>
            </a:r>
          </a:p>
          <a:p>
            <a:pPr marL="0" indent="0" algn="ctr" eaLnBrk="1" hangingPunct="1">
              <a:lnSpc>
                <a:spcPct val="130000"/>
              </a:lnSpc>
              <a:defRPr/>
            </a:pPr>
            <a:endParaRPr lang="en-US" sz="3200" dirty="0"/>
          </a:p>
          <a:p>
            <a:pPr marL="0" indent="0" algn="ctr" eaLnBrk="1" hangingPunct="1">
              <a:lnSpc>
                <a:spcPct val="130000"/>
              </a:lnSpc>
              <a:defRPr/>
            </a:pPr>
            <a:r>
              <a:rPr lang="en-US" sz="3200" dirty="0"/>
              <a:t>Does the geometry/structure of the vegetation matter? </a:t>
            </a:r>
          </a:p>
          <a:p>
            <a:pPr marL="0" indent="0" algn="ctr" eaLnBrk="1" hangingPunct="1">
              <a:lnSpc>
                <a:spcPct val="130000"/>
              </a:lnSpc>
              <a:defRPr/>
            </a:pPr>
            <a:endParaRPr lang="en-US" sz="3200" dirty="0"/>
          </a:p>
          <a:p>
            <a:pPr marL="0" indent="0" algn="ctr" eaLnBrk="1" hangingPunct="1">
              <a:lnSpc>
                <a:spcPct val="130000"/>
              </a:lnSpc>
              <a:defRPr/>
            </a:pPr>
            <a:r>
              <a:rPr lang="en-US" sz="3200" dirty="0"/>
              <a:t>Can the CRNS measure vegetation?</a:t>
            </a:r>
          </a:p>
        </p:txBody>
      </p:sp>
    </p:spTree>
    <p:extLst>
      <p:ext uri="{BB962C8B-B14F-4D97-AF65-F5344CB8AC3E}">
        <p14:creationId xmlns:p14="http://schemas.microsoft.com/office/powerpoint/2010/main" val="30434963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892178"/>
            <a:ext cx="10058400" cy="688022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veg_sm_molefractions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317" y="1084005"/>
            <a:ext cx="8957083" cy="6159527"/>
          </a:xfrm>
          <a:prstGeom prst="rect">
            <a:avLst/>
          </a:prstGeom>
        </p:spPr>
      </p:pic>
      <p:sp>
        <p:nvSpPr>
          <p:cNvPr id="3" name="Left Brace 2"/>
          <p:cNvSpPr/>
          <p:nvPr/>
        </p:nvSpPr>
        <p:spPr>
          <a:xfrm>
            <a:off x="1474346" y="1536494"/>
            <a:ext cx="310853" cy="1048015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-1" y="1527614"/>
            <a:ext cx="1483226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Amazon Rain Forest</a:t>
            </a:r>
          </a:p>
        </p:txBody>
      </p:sp>
      <p:sp>
        <p:nvSpPr>
          <p:cNvPr id="8" name="Left Brace 7"/>
          <p:cNvSpPr/>
          <p:nvPr/>
        </p:nvSpPr>
        <p:spPr>
          <a:xfrm>
            <a:off x="1502404" y="5817366"/>
            <a:ext cx="282796" cy="756340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89244" y="6030147"/>
            <a:ext cx="11101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Maize</a:t>
            </a:r>
          </a:p>
        </p:txBody>
      </p:sp>
      <p:sp>
        <p:nvSpPr>
          <p:cNvPr id="10" name="Left Brace 9"/>
          <p:cNvSpPr/>
          <p:nvPr/>
        </p:nvSpPr>
        <p:spPr>
          <a:xfrm>
            <a:off x="1467997" y="5013087"/>
            <a:ext cx="296921" cy="664185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0" y="4749728"/>
            <a:ext cx="1629473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Eastern US Forests</a:t>
            </a:r>
          </a:p>
        </p:txBody>
      </p:sp>
      <p:sp>
        <p:nvSpPr>
          <p:cNvPr id="12" name="Left Brace 11"/>
          <p:cNvSpPr/>
          <p:nvPr/>
        </p:nvSpPr>
        <p:spPr>
          <a:xfrm>
            <a:off x="1433633" y="4033851"/>
            <a:ext cx="296921" cy="908747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-1" y="3475834"/>
            <a:ext cx="1655803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West Coast US Forests</a:t>
            </a:r>
          </a:p>
        </p:txBody>
      </p:sp>
      <p:sp>
        <p:nvSpPr>
          <p:cNvPr id="15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9580416" y="7405106"/>
            <a:ext cx="477990" cy="36729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827310" indent="-318195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272787" indent="-254556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781900" indent="-254556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291015" indent="-254556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800129" indent="-254556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309245" indent="-254556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818359" indent="-254556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327471" indent="-254556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81CD807-DFAD-6944-A7B1-7D033E5F47A7}" type="slidenum">
              <a:rPr lang="en-US" sz="1600"/>
              <a:pPr eaLnBrk="1" hangingPunct="1"/>
              <a:t>12</a:t>
            </a:fld>
            <a:endParaRPr lang="en-US" sz="1600" dirty="0"/>
          </a:p>
        </p:txBody>
      </p:sp>
      <p:sp>
        <p:nvSpPr>
          <p:cNvPr id="16" name="TextBox 15"/>
          <p:cNvSpPr txBox="1"/>
          <p:nvPr/>
        </p:nvSpPr>
        <p:spPr>
          <a:xfrm>
            <a:off x="4519686" y="1563029"/>
            <a:ext cx="45332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/>
              <a:t>Can compare with </a:t>
            </a:r>
            <a:r>
              <a:rPr lang="en-US" sz="2000" dirty="0" err="1"/>
              <a:t>allometry</a:t>
            </a:r>
            <a:r>
              <a:rPr lang="en-US" sz="2000" dirty="0"/>
              <a:t> and gravimetric sampling of biomass</a:t>
            </a:r>
          </a:p>
        </p:txBody>
      </p:sp>
      <p:sp>
        <p:nvSpPr>
          <p:cNvPr id="18" name="TextBox 2"/>
          <p:cNvSpPr txBox="1">
            <a:spLocks noChangeArrowheads="1"/>
          </p:cNvSpPr>
          <p:nvPr/>
        </p:nvSpPr>
        <p:spPr bwMode="auto">
          <a:xfrm>
            <a:off x="1612234" y="102781"/>
            <a:ext cx="6966067" cy="59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1858" tIns="50929" rIns="101858" bIns="50929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3200" dirty="0">
                <a:solidFill>
                  <a:srgbClr val="000000"/>
                </a:solidFill>
                <a:latin typeface="+mn-lt"/>
                <a:cs typeface="Comic Sans MS" charset="0"/>
              </a:rPr>
              <a:t>Biomass</a:t>
            </a:r>
          </a:p>
        </p:txBody>
      </p:sp>
    </p:spTree>
    <p:extLst>
      <p:ext uri="{BB962C8B-B14F-4D97-AF65-F5344CB8AC3E}">
        <p14:creationId xmlns:p14="http://schemas.microsoft.com/office/powerpoint/2010/main" val="9583307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580563" y="7405688"/>
            <a:ext cx="477837" cy="366712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fld id="{D24DD9B0-C3E1-8B41-9827-59C906B6B161}" type="slidenum">
              <a:rPr lang="en-US" sz="1600" b="0"/>
              <a:pPr algn="l" eaLnBrk="1" hangingPunct="1"/>
              <a:t>13</a:t>
            </a:fld>
            <a:endParaRPr lang="en-US" sz="1600" b="0"/>
          </a:p>
        </p:txBody>
      </p:sp>
      <p:sp>
        <p:nvSpPr>
          <p:cNvPr id="16" name="TextBox 21"/>
          <p:cNvSpPr txBox="1">
            <a:spLocks noChangeArrowheads="1"/>
          </p:cNvSpPr>
          <p:nvPr/>
        </p:nvSpPr>
        <p:spPr bwMode="auto">
          <a:xfrm>
            <a:off x="0" y="2553682"/>
            <a:ext cx="10058400" cy="2420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1823" tIns="50911" rIns="101823" bIns="50911">
            <a:spAutoFit/>
          </a:bodyPr>
          <a:lstStyle>
            <a:lvl1pPr marL="457200" indent="-4572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 algn="ctr" eaLnBrk="1" hangingPunct="1">
              <a:lnSpc>
                <a:spcPct val="130000"/>
              </a:lnSpc>
              <a:defRPr/>
            </a:pPr>
            <a:r>
              <a:rPr lang="en-US" dirty="0"/>
              <a:t>The problem with 1 N</a:t>
            </a:r>
            <a:r>
              <a:rPr lang="en-US" baseline="-25000" dirty="0"/>
              <a:t>0</a:t>
            </a:r>
          </a:p>
          <a:p>
            <a:pPr marL="0" indent="0" algn="ctr" eaLnBrk="1" hangingPunct="1">
              <a:lnSpc>
                <a:spcPct val="130000"/>
              </a:lnSpc>
              <a:defRPr/>
            </a:pPr>
            <a:endParaRPr lang="en-US" dirty="0"/>
          </a:p>
          <a:p>
            <a:pPr marL="0" indent="0" algn="ctr" eaLnBrk="1" hangingPunct="1">
              <a:lnSpc>
                <a:spcPct val="130000"/>
              </a:lnSpc>
              <a:defRPr/>
            </a:pPr>
            <a:r>
              <a:rPr lang="en-US" dirty="0"/>
              <a:t>Does it vary over time?</a:t>
            </a:r>
          </a:p>
        </p:txBody>
      </p:sp>
    </p:spTree>
    <p:extLst>
      <p:ext uri="{BB962C8B-B14F-4D97-AF65-F5344CB8AC3E}">
        <p14:creationId xmlns:p14="http://schemas.microsoft.com/office/powerpoint/2010/main" val="3658610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1543501" y="34925"/>
            <a:ext cx="7033675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1823" tIns="50911" rIns="101823" bIns="50911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dirty="0">
                <a:solidFill>
                  <a:srgbClr val="000000"/>
                </a:solidFill>
                <a:latin typeface="+mn-lt"/>
                <a:cs typeface="Comic Sans MS" charset="0"/>
              </a:rPr>
              <a:t>Biomass of Maize</a:t>
            </a:r>
          </a:p>
        </p:txBody>
      </p:sp>
      <p:pic>
        <p:nvPicPr>
          <p:cNvPr id="7475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5223" y="3986746"/>
            <a:ext cx="4462462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5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2738" y="788988"/>
            <a:ext cx="4389437" cy="303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6" name="TextBox 3"/>
          <p:cNvSpPr txBox="1">
            <a:spLocks noChangeArrowheads="1"/>
          </p:cNvSpPr>
          <p:nvPr/>
        </p:nvSpPr>
        <p:spPr bwMode="auto">
          <a:xfrm>
            <a:off x="85725" y="7434263"/>
            <a:ext cx="536885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 err="1"/>
              <a:t>Hornbuckle</a:t>
            </a:r>
            <a:r>
              <a:rPr lang="en-US" sz="1600" dirty="0"/>
              <a:t> et al., 2012 and Franz et al. 2013b</a:t>
            </a:r>
          </a:p>
        </p:txBody>
      </p:sp>
      <p:pic>
        <p:nvPicPr>
          <p:cNvPr id="74757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00788" y="3951288"/>
            <a:ext cx="2638425" cy="351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8" name="TextBox 6"/>
          <p:cNvSpPr txBox="1">
            <a:spLocks noChangeArrowheads="1"/>
          </p:cNvSpPr>
          <p:nvPr/>
        </p:nvSpPr>
        <p:spPr bwMode="auto">
          <a:xfrm>
            <a:off x="6260516" y="7496175"/>
            <a:ext cx="31559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/>
              <a:t>Iowa St. Univ. B. </a:t>
            </a:r>
            <a:r>
              <a:rPr lang="en-US" sz="1200" dirty="0" err="1"/>
              <a:t>Hornbuckle</a:t>
            </a:r>
            <a:r>
              <a:rPr lang="en-US" sz="1200" dirty="0"/>
              <a:t> and S. Irvin</a:t>
            </a:r>
          </a:p>
        </p:txBody>
      </p:sp>
      <p:pic>
        <p:nvPicPr>
          <p:cNvPr id="74759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4950" y="720725"/>
            <a:ext cx="4386263" cy="329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580563" y="7405688"/>
            <a:ext cx="477837" cy="366712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70" tIns="50935" rIns="101870" bIns="50935"/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fld id="{BC808317-4F4B-B041-BD6A-26F5045323CE}" type="slidenum">
              <a:rPr lang="en-US" sz="1600" b="0"/>
              <a:pPr algn="l" eaLnBrk="1" hangingPunct="1"/>
              <a:t>14</a:t>
            </a:fld>
            <a:endParaRPr lang="en-US" sz="1600" b="0" dirty="0"/>
          </a:p>
        </p:txBody>
      </p:sp>
    </p:spTree>
    <p:extLst>
      <p:ext uri="{BB962C8B-B14F-4D97-AF65-F5344CB8AC3E}">
        <p14:creationId xmlns:p14="http://schemas.microsoft.com/office/powerpoint/2010/main" val="26350550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1543501" y="34925"/>
            <a:ext cx="7033675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1823" tIns="50911" rIns="101823" bIns="50911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dirty="0">
                <a:solidFill>
                  <a:srgbClr val="000000"/>
                </a:solidFill>
                <a:latin typeface="+mn-lt"/>
                <a:cs typeface="Comic Sans MS" charset="0"/>
              </a:rPr>
              <a:t>Biomass of Maize</a:t>
            </a:r>
          </a:p>
        </p:txBody>
      </p:sp>
      <p:sp>
        <p:nvSpPr>
          <p:cNvPr id="74756" name="TextBox 3"/>
          <p:cNvSpPr txBox="1">
            <a:spLocks noChangeArrowheads="1"/>
          </p:cNvSpPr>
          <p:nvPr/>
        </p:nvSpPr>
        <p:spPr bwMode="auto">
          <a:xfrm>
            <a:off x="85725" y="7434263"/>
            <a:ext cx="536885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/>
              <a:t>Irvin 2013 MS Thesis ISU</a:t>
            </a:r>
          </a:p>
        </p:txBody>
      </p:sp>
      <p:sp>
        <p:nvSpPr>
          <p:cNvPr id="74758" name="TextBox 6"/>
          <p:cNvSpPr txBox="1">
            <a:spLocks noChangeArrowheads="1"/>
          </p:cNvSpPr>
          <p:nvPr/>
        </p:nvSpPr>
        <p:spPr bwMode="auto">
          <a:xfrm>
            <a:off x="6260516" y="7496175"/>
            <a:ext cx="31559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/>
              <a:t>Iowa St. Univ. B. </a:t>
            </a:r>
            <a:r>
              <a:rPr lang="en-US" sz="1200" dirty="0" err="1"/>
              <a:t>Hornbuckle</a:t>
            </a:r>
            <a:r>
              <a:rPr lang="en-US" sz="1200" dirty="0"/>
              <a:t> and S. Irvin</a:t>
            </a:r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580563" y="7405688"/>
            <a:ext cx="477837" cy="366712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70" tIns="50935" rIns="101870" bIns="50935"/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fld id="{BC808317-4F4B-B041-BD6A-26F5045323CE}" type="slidenum">
              <a:rPr lang="en-US" sz="1600" b="0"/>
              <a:pPr algn="l" eaLnBrk="1" hangingPunct="1"/>
              <a:t>15</a:t>
            </a:fld>
            <a:endParaRPr lang="en-US" sz="1600" b="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1E1048-E916-A940-A0B1-D1FF172D6B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5" y="1059934"/>
            <a:ext cx="8735405" cy="4945081"/>
          </a:xfrm>
          <a:prstGeom prst="rect">
            <a:avLst/>
          </a:prstGeom>
        </p:spPr>
      </p:pic>
      <p:graphicFrame>
        <p:nvGraphicFramePr>
          <p:cNvPr id="17" name="Object 16">
            <a:extLst>
              <a:ext uri="{FF2B5EF4-FFF2-40B4-BE49-F238E27FC236}">
                <a16:creationId xmlns:a16="http://schemas.microsoft.com/office/drawing/2014/main" id="{7593FBC9-A1C4-374C-9D19-83AB1C9CC64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5023107"/>
              </p:ext>
            </p:extLst>
          </p:nvPr>
        </p:nvGraphicFramePr>
        <p:xfrm>
          <a:off x="7274257" y="2575822"/>
          <a:ext cx="2545224" cy="6598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112" r:id="rId4" imgW="2400300" imgH="609600" progId="Equation.3">
                  <p:embed/>
                </p:oleObj>
              </mc:Choice>
              <mc:Fallback>
                <p:oleObj r:id="rId4" imgW="2400300" imgH="609600" progId="Equation.3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30FCFC44-6AE4-0740-A9A5-4455BCD8B3F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74257" y="2575822"/>
                        <a:ext cx="2545224" cy="65987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397762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1543501" y="34925"/>
            <a:ext cx="7033675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1823" tIns="50911" rIns="101823" bIns="50911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dirty="0">
                <a:solidFill>
                  <a:srgbClr val="000000"/>
                </a:solidFill>
                <a:latin typeface="+mn-lt"/>
                <a:cs typeface="Comic Sans MS" charset="0"/>
              </a:rPr>
              <a:t>Biomass of Maize</a:t>
            </a:r>
          </a:p>
        </p:txBody>
      </p:sp>
      <p:sp>
        <p:nvSpPr>
          <p:cNvPr id="74756" name="TextBox 3"/>
          <p:cNvSpPr txBox="1">
            <a:spLocks noChangeArrowheads="1"/>
          </p:cNvSpPr>
          <p:nvPr/>
        </p:nvSpPr>
        <p:spPr bwMode="auto">
          <a:xfrm>
            <a:off x="85725" y="7434263"/>
            <a:ext cx="536885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/>
              <a:t>Irvin 2013 MS Thesis ISU</a:t>
            </a:r>
          </a:p>
        </p:txBody>
      </p:sp>
      <p:sp>
        <p:nvSpPr>
          <p:cNvPr id="74758" name="TextBox 6"/>
          <p:cNvSpPr txBox="1">
            <a:spLocks noChangeArrowheads="1"/>
          </p:cNvSpPr>
          <p:nvPr/>
        </p:nvSpPr>
        <p:spPr bwMode="auto">
          <a:xfrm>
            <a:off x="6260516" y="7496175"/>
            <a:ext cx="31559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/>
              <a:t>Iowa St. Univ. B. </a:t>
            </a:r>
            <a:r>
              <a:rPr lang="en-US" sz="1200" dirty="0" err="1"/>
              <a:t>Hornbuckle</a:t>
            </a:r>
            <a:r>
              <a:rPr lang="en-US" sz="1200" dirty="0"/>
              <a:t> and S. Irvin</a:t>
            </a:r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580563" y="7405688"/>
            <a:ext cx="477837" cy="366712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70" tIns="50935" rIns="101870" bIns="50935"/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fld id="{BC808317-4F4B-B041-BD6A-26F5045323CE}" type="slidenum">
              <a:rPr lang="en-US" sz="1600" b="0"/>
              <a:pPr algn="l" eaLnBrk="1" hangingPunct="1"/>
              <a:t>16</a:t>
            </a:fld>
            <a:endParaRPr lang="en-US" sz="1600" b="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E762C51-24D8-0C47-B269-BD9AD5C47E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" y="990063"/>
            <a:ext cx="9158534" cy="5506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3917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1543501" y="34925"/>
            <a:ext cx="7033675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1823" tIns="50911" rIns="101823" bIns="50911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dirty="0">
                <a:solidFill>
                  <a:srgbClr val="000000"/>
                </a:solidFill>
                <a:latin typeface="+mn-lt"/>
                <a:cs typeface="Comic Sans MS" charset="0"/>
              </a:rPr>
              <a:t>Biomass of Maize</a:t>
            </a:r>
          </a:p>
        </p:txBody>
      </p:sp>
      <p:sp>
        <p:nvSpPr>
          <p:cNvPr id="74756" name="TextBox 3"/>
          <p:cNvSpPr txBox="1">
            <a:spLocks noChangeArrowheads="1"/>
          </p:cNvSpPr>
          <p:nvPr/>
        </p:nvSpPr>
        <p:spPr bwMode="auto">
          <a:xfrm>
            <a:off x="85725" y="7434263"/>
            <a:ext cx="536885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/>
              <a:t>Irvin 2013 MS Thesis ISU</a:t>
            </a:r>
          </a:p>
        </p:txBody>
      </p:sp>
      <p:sp>
        <p:nvSpPr>
          <p:cNvPr id="74758" name="TextBox 6"/>
          <p:cNvSpPr txBox="1">
            <a:spLocks noChangeArrowheads="1"/>
          </p:cNvSpPr>
          <p:nvPr/>
        </p:nvSpPr>
        <p:spPr bwMode="auto">
          <a:xfrm>
            <a:off x="6260516" y="7496175"/>
            <a:ext cx="31559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/>
              <a:t>Iowa St. Univ. B. </a:t>
            </a:r>
            <a:r>
              <a:rPr lang="en-US" sz="1200" dirty="0" err="1"/>
              <a:t>Hornbuckle</a:t>
            </a:r>
            <a:r>
              <a:rPr lang="en-US" sz="1200" dirty="0"/>
              <a:t> and S. Irvin</a:t>
            </a:r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580563" y="7405688"/>
            <a:ext cx="477837" cy="366712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70" tIns="50935" rIns="101870" bIns="50935"/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fld id="{BC808317-4F4B-B041-BD6A-26F5045323CE}" type="slidenum">
              <a:rPr lang="en-US" sz="1600" b="0"/>
              <a:pPr algn="l" eaLnBrk="1" hangingPunct="1"/>
              <a:t>17</a:t>
            </a:fld>
            <a:endParaRPr lang="en-US" sz="1600" b="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AAF66B2-9E21-E24A-BD04-6649B434AD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220" y="1027490"/>
            <a:ext cx="9561261" cy="5659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7440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gure_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492" y="804806"/>
            <a:ext cx="9446969" cy="644945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187750" y="3265575"/>
            <a:ext cx="25157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Crop Harvest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493424" y="3651407"/>
            <a:ext cx="21801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Soil Tilled</a:t>
            </a:r>
          </a:p>
        </p:txBody>
      </p:sp>
      <p:cxnSp>
        <p:nvCxnSpPr>
          <p:cNvPr id="18" name="Straight Arrow Connector 17"/>
          <p:cNvCxnSpPr>
            <a:stCxn id="15" idx="2"/>
          </p:cNvCxnSpPr>
          <p:nvPr/>
        </p:nvCxnSpPr>
        <p:spPr>
          <a:xfrm flipH="1">
            <a:off x="4566332" y="3788795"/>
            <a:ext cx="879291" cy="56357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17" idx="2"/>
          </p:cNvCxnSpPr>
          <p:nvPr/>
        </p:nvCxnSpPr>
        <p:spPr>
          <a:xfrm flipH="1">
            <a:off x="8415710" y="4174627"/>
            <a:ext cx="167794" cy="129037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-1" y="7297420"/>
            <a:ext cx="9729461" cy="474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58" tIns="50929" rIns="101858" bIns="50929" anchor="ctr"/>
          <a:lstStyle/>
          <a:p>
            <a:r>
              <a:rPr lang="en-US" sz="1600" dirty="0">
                <a:cs typeface="Arial" charset="0"/>
              </a:rPr>
              <a:t>Franz et al. 2013b, uncertainty bars are SM observations propagated through calibration function </a:t>
            </a:r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580563" y="7405688"/>
            <a:ext cx="477837" cy="366712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70" tIns="50935" rIns="101870" bIns="50935"/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fld id="{BC808317-4F4B-B041-BD6A-26F5045323CE}" type="slidenum">
              <a:rPr lang="en-US" sz="1600" b="0"/>
              <a:pPr algn="l" eaLnBrk="1" hangingPunct="1"/>
              <a:t>18</a:t>
            </a:fld>
            <a:endParaRPr lang="en-US" sz="1600" b="0" dirty="0"/>
          </a:p>
        </p:txBody>
      </p:sp>
      <p:sp>
        <p:nvSpPr>
          <p:cNvPr id="11" name="TextBox 2"/>
          <p:cNvSpPr txBox="1">
            <a:spLocks noChangeArrowheads="1"/>
          </p:cNvSpPr>
          <p:nvPr/>
        </p:nvSpPr>
        <p:spPr bwMode="auto">
          <a:xfrm>
            <a:off x="1543501" y="34925"/>
            <a:ext cx="7033675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1823" tIns="50911" rIns="101823" bIns="50911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dirty="0">
                <a:solidFill>
                  <a:srgbClr val="000000"/>
                </a:solidFill>
                <a:latin typeface="+mn-lt"/>
                <a:cs typeface="Comic Sans MS" charset="0"/>
              </a:rPr>
              <a:t>Biomass of Maize</a:t>
            </a:r>
          </a:p>
        </p:txBody>
      </p:sp>
    </p:spTree>
    <p:extLst>
      <p:ext uri="{BB962C8B-B14F-4D97-AF65-F5344CB8AC3E}">
        <p14:creationId xmlns:p14="http://schemas.microsoft.com/office/powerpoint/2010/main" val="39303228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14550" y="6985011"/>
            <a:ext cx="5829300" cy="2492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20" dirty="0">
                <a:latin typeface="Times New Roman"/>
                <a:cs typeface="Times New Roman"/>
              </a:rPr>
              <a:t>Figure 2. Layout of EC tower, IMZ zones, and access road.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959" y="781718"/>
            <a:ext cx="4721960" cy="612054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E40F10A-FA0F-5742-ACE3-F5120FF43A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644" y="5057948"/>
            <a:ext cx="3393296" cy="25882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C1D7212-192D-234E-AC13-DECE6F4CC2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644" y="781718"/>
            <a:ext cx="3324889" cy="427623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965066C-F40D-1543-A6F2-B91C9522E118}"/>
              </a:ext>
            </a:extLst>
          </p:cNvPr>
          <p:cNvSpPr txBox="1"/>
          <p:nvPr/>
        </p:nvSpPr>
        <p:spPr>
          <a:xfrm>
            <a:off x="0" y="7451678"/>
            <a:ext cx="55000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Foolad</a:t>
            </a:r>
            <a:r>
              <a:rPr lang="en-US" sz="1200" dirty="0"/>
              <a:t> et al. 2017</a:t>
            </a:r>
          </a:p>
        </p:txBody>
      </p:sp>
      <p:sp>
        <p:nvSpPr>
          <p:cNvPr id="10" name="TextBox 2">
            <a:extLst>
              <a:ext uri="{FF2B5EF4-FFF2-40B4-BE49-F238E27FC236}">
                <a16:creationId xmlns:a16="http://schemas.microsoft.com/office/drawing/2014/main" id="{2FD86E34-CC15-DC48-AEA2-9F9B536725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3501" y="34925"/>
            <a:ext cx="7033675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1823" tIns="50911" rIns="101823" bIns="50911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dirty="0">
                <a:solidFill>
                  <a:srgbClr val="000000"/>
                </a:solidFill>
                <a:latin typeface="+mn-lt"/>
                <a:cs typeface="Comic Sans MS" charset="0"/>
              </a:rPr>
              <a:t>Long-term Monitoring in NE</a:t>
            </a:r>
          </a:p>
        </p:txBody>
      </p:sp>
    </p:spTree>
    <p:extLst>
      <p:ext uri="{BB962C8B-B14F-4D97-AF65-F5344CB8AC3E}">
        <p14:creationId xmlns:p14="http://schemas.microsoft.com/office/powerpoint/2010/main" val="20113287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"/>
          <p:cNvSpPr txBox="1">
            <a:spLocks noChangeArrowheads="1"/>
          </p:cNvSpPr>
          <p:nvPr/>
        </p:nvSpPr>
        <p:spPr bwMode="auto">
          <a:xfrm>
            <a:off x="1" y="34925"/>
            <a:ext cx="100584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1823" tIns="50911" rIns="101823" bIns="50911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dirty="0">
                <a:solidFill>
                  <a:srgbClr val="000000"/>
                </a:solidFill>
                <a:latin typeface="+mn-lt"/>
                <a:cs typeface="Comic Sans MS" charset="0"/>
              </a:rPr>
              <a:t>Review</a:t>
            </a:r>
          </a:p>
        </p:txBody>
      </p:sp>
      <p:sp>
        <p:nvSpPr>
          <p:cNvPr id="24579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580563" y="7405688"/>
            <a:ext cx="477837" cy="366712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fld id="{D24DD9B0-C3E1-8B41-9827-59C906B6B161}" type="slidenum">
              <a:rPr lang="en-US" sz="1600" b="0"/>
              <a:pPr algn="l" eaLnBrk="1" hangingPunct="1"/>
              <a:t>2</a:t>
            </a:fld>
            <a:endParaRPr lang="en-US" sz="1600" b="0"/>
          </a:p>
        </p:txBody>
      </p:sp>
      <p:sp>
        <p:nvSpPr>
          <p:cNvPr id="16" name="TextBox 21"/>
          <p:cNvSpPr txBox="1">
            <a:spLocks noChangeArrowheads="1"/>
          </p:cNvSpPr>
          <p:nvPr/>
        </p:nvSpPr>
        <p:spPr bwMode="auto">
          <a:xfrm>
            <a:off x="0" y="828049"/>
            <a:ext cx="10058400" cy="1973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1823" tIns="50911" rIns="101823" bIns="50911">
            <a:spAutoFit/>
          </a:bodyPr>
          <a:lstStyle>
            <a:lvl1pPr marL="457200" indent="-4572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30000"/>
              </a:lnSpc>
              <a:buFont typeface="Arial" charset="0"/>
              <a:buChar char="•"/>
              <a:defRPr/>
            </a:pPr>
            <a:r>
              <a:rPr lang="en-US" sz="2400" dirty="0"/>
              <a:t>In lecture 1, reviewed the basic principles of CRNS for soil moisture estimation, the support volume of the instrument, and the transfer function to convert neutrons to soil moisture information</a:t>
            </a:r>
          </a:p>
          <a:p>
            <a:pPr eaLnBrk="1" hangingPunct="1">
              <a:lnSpc>
                <a:spcPct val="130000"/>
              </a:lnSpc>
              <a:buFont typeface="Arial" charset="0"/>
              <a:buChar char="•"/>
              <a:defRPr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440138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ead_Veg_TDR_N0_summary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48" y="0"/>
            <a:ext cx="9600054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0176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1543501" y="34925"/>
            <a:ext cx="7033675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1823" tIns="50911" rIns="101823" bIns="50911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dirty="0">
                <a:solidFill>
                  <a:srgbClr val="000000"/>
                </a:solidFill>
                <a:latin typeface="+mn-lt"/>
                <a:cs typeface="Comic Sans MS" charset="0"/>
              </a:rPr>
              <a:t>Biomass of Maize</a:t>
            </a:r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580563" y="7405688"/>
            <a:ext cx="477837" cy="366712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70" tIns="50935" rIns="101870" bIns="50935"/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fld id="{BC808317-4F4B-B041-BD6A-26F5045323CE}" type="slidenum">
              <a:rPr lang="en-US" sz="1600" b="0"/>
              <a:pPr algn="l" eaLnBrk="1" hangingPunct="1"/>
              <a:t>21</a:t>
            </a:fld>
            <a:endParaRPr lang="en-US" sz="1600" b="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12BF0C-BFBD-4540-A7EF-2A7C7A1B9B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324" y="692150"/>
            <a:ext cx="9165239" cy="6713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0013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1543501" y="34925"/>
            <a:ext cx="7033675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1823" tIns="50911" rIns="101823" bIns="50911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dirty="0">
                <a:solidFill>
                  <a:srgbClr val="000000"/>
                </a:solidFill>
                <a:latin typeface="+mn-lt"/>
                <a:cs typeface="Comic Sans MS" charset="0"/>
              </a:rPr>
              <a:t>Biomass of Maize</a:t>
            </a:r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580563" y="7405688"/>
            <a:ext cx="477837" cy="366712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70" tIns="50935" rIns="101870" bIns="50935"/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fld id="{BC808317-4F4B-B041-BD6A-26F5045323CE}" type="slidenum">
              <a:rPr lang="en-US" sz="1600" b="0"/>
              <a:pPr algn="l" eaLnBrk="1" hangingPunct="1"/>
              <a:t>22</a:t>
            </a:fld>
            <a:endParaRPr lang="en-US" sz="1600" b="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12BF0C-BFBD-4540-A7EF-2A7C7A1B9B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324" y="692150"/>
            <a:ext cx="9165239" cy="671353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A9E94F3-D75C-8F49-9CAC-4B8D7C34F21E}"/>
              </a:ext>
            </a:extLst>
          </p:cNvPr>
          <p:cNvCxnSpPr/>
          <p:nvPr/>
        </p:nvCxnSpPr>
        <p:spPr>
          <a:xfrm>
            <a:off x="1652683" y="2797791"/>
            <a:ext cx="5976415" cy="1596788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96075A6B-63BA-524E-9490-1373E10320E7}"/>
              </a:ext>
            </a:extLst>
          </p:cNvPr>
          <p:cNvSpPr txBox="1"/>
          <p:nvPr/>
        </p:nvSpPr>
        <p:spPr>
          <a:xfrm>
            <a:off x="4232959" y="2230733"/>
            <a:ext cx="55546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Linear trend? slope is about 1% reduction in N0 for every 1 mm of BWE</a:t>
            </a:r>
          </a:p>
        </p:txBody>
      </p:sp>
    </p:spTree>
    <p:extLst>
      <p:ext uri="{BB962C8B-B14F-4D97-AF65-F5344CB8AC3E}">
        <p14:creationId xmlns:p14="http://schemas.microsoft.com/office/powerpoint/2010/main" val="23796890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1543501" y="34925"/>
            <a:ext cx="7033675" cy="533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1823" tIns="50911" rIns="101823" bIns="50911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2800" dirty="0">
                <a:solidFill>
                  <a:srgbClr val="000000"/>
                </a:solidFill>
                <a:latin typeface="+mn-lt"/>
                <a:cs typeface="Comic Sans MS" charset="0"/>
              </a:rPr>
              <a:t>N</a:t>
            </a:r>
            <a:r>
              <a:rPr lang="en-US" sz="2800" baseline="-25000" dirty="0">
                <a:solidFill>
                  <a:srgbClr val="000000"/>
                </a:solidFill>
                <a:latin typeface="+mn-lt"/>
                <a:cs typeface="Comic Sans MS" charset="0"/>
              </a:rPr>
              <a:t>0</a:t>
            </a:r>
            <a:r>
              <a:rPr lang="en-US" sz="2800" dirty="0">
                <a:solidFill>
                  <a:srgbClr val="000000"/>
                </a:solidFill>
                <a:latin typeface="+mn-lt"/>
                <a:cs typeface="Comic Sans MS" charset="0"/>
              </a:rPr>
              <a:t> corrections for Corn and Soybean</a:t>
            </a:r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580563" y="7405688"/>
            <a:ext cx="477837" cy="366712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70" tIns="50935" rIns="101870" bIns="50935"/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fld id="{BC808317-4F4B-B041-BD6A-26F5045323CE}" type="slidenum">
              <a:rPr lang="en-US" sz="1600" b="0"/>
              <a:pPr algn="l" eaLnBrk="1" hangingPunct="1"/>
              <a:t>23</a:t>
            </a:fld>
            <a:endParaRPr lang="en-US" sz="1600" b="0" dirty="0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9715F8D8-29DC-4C45-AFA3-17AD361C48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1569" y="1310184"/>
            <a:ext cx="10315213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50B5C036-03A3-F54A-9A27-3E5882FE029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35954534"/>
              </p:ext>
            </p:extLst>
          </p:nvPr>
        </p:nvGraphicFramePr>
        <p:xfrm>
          <a:off x="559558" y="1092962"/>
          <a:ext cx="5654294" cy="11480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201" r:id="rId3" imgW="2501900" imgH="508000" progId="Equation.3">
                  <p:embed/>
                </p:oleObj>
              </mc:Choice>
              <mc:Fallback>
                <p:oleObj r:id="rId3" imgW="2501900" imgH="508000" progId="Equation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9558" y="1092962"/>
                        <a:ext cx="5654294" cy="114808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D6AF0BC9-AF38-C34A-8C13-C003237276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955" y="2605016"/>
            <a:ext cx="8304284" cy="1437280"/>
          </a:xfrm>
          <a:prstGeom prst="rect">
            <a:avLst/>
          </a:prstGeom>
        </p:spPr>
      </p:pic>
      <p:sp>
        <p:nvSpPr>
          <p:cNvPr id="9" name="Rectangle 4">
            <a:extLst>
              <a:ext uri="{FF2B5EF4-FFF2-40B4-BE49-F238E27FC236}">
                <a16:creationId xmlns:a16="http://schemas.microsoft.com/office/drawing/2014/main" id="{CD55E4A8-F093-7446-920D-7590E17698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8992" y="5293880"/>
            <a:ext cx="100584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412014C2-C354-A340-A79A-80E910E9E78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29129914"/>
              </p:ext>
            </p:extLst>
          </p:nvPr>
        </p:nvGraphicFramePr>
        <p:xfrm>
          <a:off x="571950" y="4630126"/>
          <a:ext cx="5105519" cy="6006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202" r:id="rId6" imgW="1943100" imgH="215900" progId="Equation.3">
                  <p:embed/>
                </p:oleObj>
              </mc:Choice>
              <mc:Fallback>
                <p:oleObj r:id="rId6" imgW="1943100" imgH="2159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1950" y="4630126"/>
                        <a:ext cx="5105519" cy="60064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Picture 12">
            <a:extLst>
              <a:ext uri="{FF2B5EF4-FFF2-40B4-BE49-F238E27FC236}">
                <a16:creationId xmlns:a16="http://schemas.microsoft.com/office/drawing/2014/main" id="{5B5458B3-A7A0-654A-9A8F-AF469D7A66F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6691" y="5401577"/>
            <a:ext cx="8106812" cy="1896415"/>
          </a:xfrm>
          <a:prstGeom prst="rect">
            <a:avLst/>
          </a:prstGeom>
        </p:spPr>
      </p:pic>
      <p:sp>
        <p:nvSpPr>
          <p:cNvPr id="14" name="Rectangle 5">
            <a:extLst>
              <a:ext uri="{FF2B5EF4-FFF2-40B4-BE49-F238E27FC236}">
                <a16:creationId xmlns:a16="http://schemas.microsoft.com/office/drawing/2014/main" id="{B114EC73-F239-6344-BC3A-BE941D30F4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351554"/>
            <a:ext cx="2426065" cy="474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58" tIns="50929" rIns="101858" bIns="50929" anchor="ctr"/>
          <a:lstStyle/>
          <a:p>
            <a:r>
              <a:rPr lang="en-US" sz="1600" dirty="0">
                <a:cs typeface="Arial" charset="0"/>
              </a:rPr>
              <a:t>Franz et al. 2015</a:t>
            </a:r>
          </a:p>
        </p:txBody>
      </p:sp>
    </p:spTree>
    <p:extLst>
      <p:ext uri="{BB962C8B-B14F-4D97-AF65-F5344CB8AC3E}">
        <p14:creationId xmlns:p14="http://schemas.microsoft.com/office/powerpoint/2010/main" val="20295349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580563" y="7405688"/>
            <a:ext cx="477837" cy="366712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fld id="{D24DD9B0-C3E1-8B41-9827-59C906B6B161}" type="slidenum">
              <a:rPr lang="en-US" sz="1600" b="0"/>
              <a:pPr algn="l" eaLnBrk="1" hangingPunct="1"/>
              <a:t>24</a:t>
            </a:fld>
            <a:endParaRPr lang="en-US" sz="1600" b="0"/>
          </a:p>
        </p:txBody>
      </p:sp>
      <p:sp>
        <p:nvSpPr>
          <p:cNvPr id="16" name="TextBox 21"/>
          <p:cNvSpPr txBox="1">
            <a:spLocks noChangeArrowheads="1"/>
          </p:cNvSpPr>
          <p:nvPr/>
        </p:nvSpPr>
        <p:spPr bwMode="auto">
          <a:xfrm>
            <a:off x="0" y="2553682"/>
            <a:ext cx="10058400" cy="3220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1823" tIns="50911" rIns="101823" bIns="50911">
            <a:spAutoFit/>
          </a:bodyPr>
          <a:lstStyle>
            <a:lvl1pPr marL="457200" indent="-4572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 algn="ctr" eaLnBrk="1" hangingPunct="1">
              <a:lnSpc>
                <a:spcPct val="130000"/>
              </a:lnSpc>
              <a:defRPr/>
            </a:pPr>
            <a:r>
              <a:rPr lang="en-US" dirty="0"/>
              <a:t>What about forests </a:t>
            </a:r>
          </a:p>
          <a:p>
            <a:pPr marL="0" indent="0" algn="ctr" eaLnBrk="1" hangingPunct="1">
              <a:lnSpc>
                <a:spcPct val="130000"/>
              </a:lnSpc>
              <a:defRPr/>
            </a:pPr>
            <a:endParaRPr lang="en-US" dirty="0"/>
          </a:p>
          <a:p>
            <a:pPr marL="0" indent="0" algn="ctr" eaLnBrk="1" hangingPunct="1">
              <a:lnSpc>
                <a:spcPct val="130000"/>
              </a:lnSpc>
              <a:defRPr/>
            </a:pPr>
            <a:r>
              <a:rPr lang="en-US" dirty="0"/>
              <a:t>Hydrogen in trees is clumpy not in a layer like row crops</a:t>
            </a:r>
          </a:p>
        </p:txBody>
      </p:sp>
    </p:spTree>
    <p:extLst>
      <p:ext uri="{BB962C8B-B14F-4D97-AF65-F5344CB8AC3E}">
        <p14:creationId xmlns:p14="http://schemas.microsoft.com/office/powerpoint/2010/main" val="33343397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73"/>
          <p:cNvGrpSpPr/>
          <p:nvPr/>
        </p:nvGrpSpPr>
        <p:grpSpPr>
          <a:xfrm>
            <a:off x="6280406" y="1215658"/>
            <a:ext cx="3474720" cy="3886201"/>
            <a:chOff x="5364480" y="1904999"/>
            <a:chExt cx="3474720" cy="3886201"/>
          </a:xfrm>
        </p:grpSpPr>
        <p:pic>
          <p:nvPicPr>
            <p:cNvPr id="6" name="Picture 2"/>
            <p:cNvPicPr preferRelativeResize="0">
              <a:picLocks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64480" y="4138373"/>
              <a:ext cx="3474720" cy="165282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7" name="Picture 3"/>
            <p:cNvPicPr preferRelativeResize="0">
              <a:picLocks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64480" y="1904999"/>
              <a:ext cx="1645920" cy="2103120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</p:spPr>
        </p:pic>
        <p:cxnSp>
          <p:nvCxnSpPr>
            <p:cNvPr id="8" name="Straight Arrow Connector 7"/>
            <p:cNvCxnSpPr>
              <a:stCxn id="7" idx="2"/>
            </p:cNvCxnSpPr>
            <p:nvPr/>
          </p:nvCxnSpPr>
          <p:spPr bwMode="auto">
            <a:xfrm flipH="1">
              <a:off x="5593081" y="4008119"/>
              <a:ext cx="594359" cy="1249681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pic>
          <p:nvPicPr>
            <p:cNvPr id="9" name="Picture 3"/>
            <p:cNvPicPr preferRelativeResize="0">
              <a:picLocks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1840" y="1905000"/>
              <a:ext cx="1737360" cy="2103120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</p:spPr>
        </p:pic>
        <p:cxnSp>
          <p:nvCxnSpPr>
            <p:cNvPr id="10" name="Straight Arrow Connector 9"/>
            <p:cNvCxnSpPr>
              <a:stCxn id="9" idx="2"/>
            </p:cNvCxnSpPr>
            <p:nvPr/>
          </p:nvCxnSpPr>
          <p:spPr bwMode="auto">
            <a:xfrm>
              <a:off x="7970520" y="4008120"/>
              <a:ext cx="655320" cy="372362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1" name="TextBox 10"/>
            <p:cNvSpPr txBox="1"/>
            <p:nvPr/>
          </p:nvSpPr>
          <p:spPr>
            <a:xfrm>
              <a:off x="5612603" y="3717535"/>
              <a:ext cx="1149674" cy="246221"/>
            </a:xfrm>
            <a:prstGeom prst="rect">
              <a:avLst/>
            </a:prstGeom>
            <a:solidFill>
              <a:srgbClr val="008000"/>
            </a:solidFill>
            <a:ln>
              <a:solidFill>
                <a:srgbClr val="008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0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Ponderosa Pine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250911" y="3716178"/>
              <a:ext cx="1391728" cy="246221"/>
            </a:xfrm>
            <a:prstGeom prst="rect">
              <a:avLst/>
            </a:prstGeom>
            <a:solidFill>
              <a:srgbClr val="663300"/>
            </a:solidFill>
            <a:ln>
              <a:solidFill>
                <a:srgbClr val="008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0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Nearby Wildfire Site</a:t>
              </a:r>
            </a:p>
          </p:txBody>
        </p:sp>
        <p:cxnSp>
          <p:nvCxnSpPr>
            <p:cNvPr id="13" name="Straight Arrow Connector 12"/>
            <p:cNvCxnSpPr/>
            <p:nvPr/>
          </p:nvCxnSpPr>
          <p:spPr bwMode="auto">
            <a:xfrm flipV="1">
              <a:off x="5638800" y="4456172"/>
              <a:ext cx="3013237" cy="82296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4" name="Straight Arrow Connector 13"/>
            <p:cNvCxnSpPr/>
            <p:nvPr/>
          </p:nvCxnSpPr>
          <p:spPr bwMode="auto">
            <a:xfrm flipH="1">
              <a:off x="5639087" y="4456172"/>
              <a:ext cx="3013237" cy="82296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5" name="Oval 14"/>
            <p:cNvSpPr/>
            <p:nvPr/>
          </p:nvSpPr>
          <p:spPr bwMode="auto">
            <a:xfrm>
              <a:off x="5486400" y="5279132"/>
              <a:ext cx="91440" cy="9144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16" name="Oval 15"/>
            <p:cNvSpPr/>
            <p:nvPr/>
          </p:nvSpPr>
          <p:spPr bwMode="auto">
            <a:xfrm>
              <a:off x="8642935" y="4343400"/>
              <a:ext cx="91440" cy="9144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20748352">
              <a:off x="6779372" y="4733667"/>
              <a:ext cx="643125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000" b="1" dirty="0">
                  <a:solidFill>
                    <a:srgbClr val="FF0000"/>
                  </a:solidFill>
                </a:rPr>
                <a:t>~ 3 km</a:t>
              </a: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350070" y="5410119"/>
            <a:ext cx="5739516" cy="1754327"/>
          </a:xfrm>
          <a:prstGeom prst="rect">
            <a:avLst/>
          </a:prstGeom>
          <a:solidFill>
            <a:srgbClr val="FFFF00"/>
          </a:solidFill>
          <a:ln w="28575">
            <a:solidFill>
              <a:srgbClr val="000066"/>
            </a:solidFill>
          </a:ln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en-US" sz="1800" b="1" dirty="0">
                <a:solidFill>
                  <a:srgbClr val="002060"/>
                </a:solidFill>
                <a:latin typeface="+mn-lt"/>
                <a:cs typeface="Tahoma" pitchFamily="34" charset="0"/>
              </a:rPr>
              <a:t>  The reduction of ~100 counts is due to the forest canopy and corresponds to a biomass water equivalent of 27.6 </a:t>
            </a:r>
            <a:r>
              <a:rPr lang="en-US" sz="1800" b="1" dirty="0">
                <a:solidFill>
                  <a:srgbClr val="002060"/>
                </a:solidFill>
                <a:latin typeface="+mn-lt"/>
                <a:cs typeface="Tahoma" pitchFamily="34" charset="0"/>
                <a:sym typeface="Symbol"/>
              </a:rPr>
              <a:t> </a:t>
            </a:r>
            <a:r>
              <a:rPr lang="en-US" sz="1800" b="1" dirty="0">
                <a:solidFill>
                  <a:srgbClr val="002060"/>
                </a:solidFill>
                <a:latin typeface="+mn-lt"/>
                <a:cs typeface="Tahoma" pitchFamily="34" charset="0"/>
              </a:rPr>
              <a:t>0.8 mm</a:t>
            </a:r>
          </a:p>
          <a:p>
            <a:pPr>
              <a:buFont typeface="Wingdings" pitchFamily="2" charset="2"/>
              <a:buChar char="q"/>
            </a:pPr>
            <a:endParaRPr lang="en-US" sz="1800" b="1" dirty="0">
              <a:solidFill>
                <a:srgbClr val="002060"/>
              </a:solidFill>
              <a:latin typeface="+mn-lt"/>
              <a:cs typeface="Tahoma" pitchFamily="34" charset="0"/>
            </a:endParaRPr>
          </a:p>
          <a:p>
            <a:pPr>
              <a:buFont typeface="Wingdings" pitchFamily="2" charset="2"/>
              <a:buChar char="q"/>
            </a:pPr>
            <a:r>
              <a:rPr lang="en-US" sz="1800" b="1" dirty="0">
                <a:solidFill>
                  <a:srgbClr val="002060"/>
                </a:solidFill>
                <a:latin typeface="+mn-lt"/>
                <a:cs typeface="Tahoma" pitchFamily="34" charset="0"/>
              </a:rPr>
              <a:t>  Three different </a:t>
            </a:r>
            <a:r>
              <a:rPr lang="en-US" sz="1800" b="1" dirty="0" err="1">
                <a:solidFill>
                  <a:srgbClr val="002060"/>
                </a:solidFill>
                <a:latin typeface="+mn-lt"/>
                <a:cs typeface="Tahoma" pitchFamily="34" charset="0"/>
              </a:rPr>
              <a:t>allometric</a:t>
            </a:r>
            <a:r>
              <a:rPr lang="en-US" sz="1800" b="1" dirty="0">
                <a:solidFill>
                  <a:srgbClr val="002060"/>
                </a:solidFill>
                <a:latin typeface="+mn-lt"/>
                <a:cs typeface="Tahoma" pitchFamily="34" charset="0"/>
              </a:rPr>
              <a:t> estimates give </a:t>
            </a:r>
            <a:r>
              <a:rPr lang="en-US" sz="1800" b="1" dirty="0">
                <a:solidFill>
                  <a:srgbClr val="002060"/>
                </a:solidFill>
                <a:cs typeface="Tahoma" pitchFamily="34" charset="0"/>
              </a:rPr>
              <a:t>biomass water equivalents </a:t>
            </a:r>
            <a:r>
              <a:rPr lang="en-US" sz="1800" b="1" dirty="0">
                <a:solidFill>
                  <a:srgbClr val="002060"/>
                </a:solidFill>
                <a:latin typeface="+mn-lt"/>
                <a:cs typeface="Tahoma" pitchFamily="34" charset="0"/>
              </a:rPr>
              <a:t> in the range 22-32 mm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77350" y="900977"/>
            <a:ext cx="6101788" cy="4325398"/>
            <a:chOff x="512256" y="1245284"/>
            <a:chExt cx="4364544" cy="2910073"/>
          </a:xfrm>
        </p:grpSpPr>
        <p:pic>
          <p:nvPicPr>
            <p:cNvPr id="20" name="Picture 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12256" y="1245284"/>
              <a:ext cx="4352544" cy="29100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21" name="Group 39"/>
            <p:cNvGrpSpPr/>
            <p:nvPr/>
          </p:nvGrpSpPr>
          <p:grpSpPr>
            <a:xfrm>
              <a:off x="1288210" y="1362864"/>
              <a:ext cx="3588590" cy="2327690"/>
              <a:chOff x="1288210" y="1362864"/>
              <a:chExt cx="3588590" cy="2327690"/>
            </a:xfrm>
          </p:grpSpPr>
          <p:cxnSp>
            <p:nvCxnSpPr>
              <p:cNvPr id="22" name="Straight Connector 21"/>
              <p:cNvCxnSpPr/>
              <p:nvPr/>
            </p:nvCxnSpPr>
            <p:spPr bwMode="auto">
              <a:xfrm>
                <a:off x="2392392" y="1662105"/>
                <a:ext cx="414068" cy="0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3" name="Straight Connector 22"/>
              <p:cNvCxnSpPr/>
              <p:nvPr/>
            </p:nvCxnSpPr>
            <p:spPr bwMode="auto">
              <a:xfrm>
                <a:off x="2375139" y="2009720"/>
                <a:ext cx="414068" cy="0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4" name="Straight Arrow Connector 23"/>
              <p:cNvCxnSpPr/>
              <p:nvPr/>
            </p:nvCxnSpPr>
            <p:spPr bwMode="auto">
              <a:xfrm>
                <a:off x="2633932" y="1362864"/>
                <a:ext cx="0" cy="311555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25" name="Straight Arrow Connector 24"/>
              <p:cNvCxnSpPr/>
              <p:nvPr/>
            </p:nvCxnSpPr>
            <p:spPr bwMode="auto">
              <a:xfrm flipV="1">
                <a:off x="2633932" y="1983213"/>
                <a:ext cx="0" cy="311555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26" name="Line Callout 1 25"/>
              <p:cNvSpPr/>
              <p:nvPr/>
            </p:nvSpPr>
            <p:spPr bwMode="auto">
              <a:xfrm>
                <a:off x="4152181" y="2341294"/>
                <a:ext cx="724619" cy="186105"/>
              </a:xfrm>
              <a:prstGeom prst="borderCallout1">
                <a:avLst>
                  <a:gd name="adj1" fmla="val 91759"/>
                  <a:gd name="adj2" fmla="val 49943"/>
                  <a:gd name="adj3" fmla="val 213214"/>
                  <a:gd name="adj4" fmla="val 9126"/>
                </a:avLst>
              </a:prstGeom>
              <a:solidFill>
                <a:srgbClr val="663300"/>
              </a:solidFill>
              <a:ln w="38100" cap="flat" cmpd="sng" algn="ctr">
                <a:solidFill>
                  <a:srgbClr val="6633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 sz="800" b="1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Wildfire</a:t>
                </a:r>
              </a:p>
            </p:txBody>
          </p:sp>
          <p:cxnSp>
            <p:nvCxnSpPr>
              <p:cNvPr id="27" name="Straight Connector 26"/>
              <p:cNvCxnSpPr/>
              <p:nvPr/>
            </p:nvCxnSpPr>
            <p:spPr bwMode="auto">
              <a:xfrm flipH="1">
                <a:off x="2892724" y="1519332"/>
                <a:ext cx="34451" cy="2149149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8" name="Straight Arrow Connector 27"/>
              <p:cNvCxnSpPr/>
              <p:nvPr/>
            </p:nvCxnSpPr>
            <p:spPr bwMode="auto">
              <a:xfrm>
                <a:off x="2927175" y="3457922"/>
                <a:ext cx="1293963" cy="0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ysDash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29" name="TextBox 28"/>
              <p:cNvSpPr txBox="1"/>
              <p:nvPr/>
            </p:nvSpPr>
            <p:spPr>
              <a:xfrm>
                <a:off x="3149987" y="3439991"/>
                <a:ext cx="864171" cy="2505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b="1" dirty="0">
                    <a:latin typeface="Arial" pitchFamily="34" charset="0"/>
                    <a:cs typeface="Arial" pitchFamily="34" charset="0"/>
                  </a:rPr>
                  <a:t>Monsoon</a:t>
                </a:r>
              </a:p>
            </p:txBody>
          </p:sp>
          <p:cxnSp>
            <p:nvCxnSpPr>
              <p:cNvPr id="30" name="Straight Connector 29"/>
              <p:cNvCxnSpPr/>
              <p:nvPr/>
            </p:nvCxnSpPr>
            <p:spPr bwMode="auto">
              <a:xfrm>
                <a:off x="1288210" y="2546702"/>
                <a:ext cx="310551" cy="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31" name="Line Callout 1 30"/>
              <p:cNvSpPr/>
              <p:nvPr/>
            </p:nvSpPr>
            <p:spPr bwMode="auto">
              <a:xfrm>
                <a:off x="4140181" y="3170458"/>
                <a:ext cx="724619" cy="186105"/>
              </a:xfrm>
              <a:prstGeom prst="borderCallout1">
                <a:avLst>
                  <a:gd name="adj1" fmla="val -14036"/>
                  <a:gd name="adj2" fmla="val 49943"/>
                  <a:gd name="adj3" fmla="val -62343"/>
                  <a:gd name="adj4" fmla="val 7638"/>
                </a:avLst>
              </a:prstGeom>
              <a:solidFill>
                <a:srgbClr val="008000"/>
              </a:solidFill>
              <a:ln w="38100" cap="flat" cmpd="sng" algn="ctr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 sz="800" b="1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Pine</a:t>
                </a:r>
              </a:p>
            </p:txBody>
          </p:sp>
          <p:cxnSp>
            <p:nvCxnSpPr>
              <p:cNvPr id="32" name="Straight Arrow Connector 31"/>
              <p:cNvCxnSpPr/>
              <p:nvPr/>
            </p:nvCxnSpPr>
            <p:spPr bwMode="auto">
              <a:xfrm>
                <a:off x="3061314" y="1759190"/>
                <a:ext cx="906635" cy="1005840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ysDot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33" name="TextBox 32"/>
              <p:cNvSpPr txBox="1"/>
              <p:nvPr/>
            </p:nvSpPr>
            <p:spPr>
              <a:xfrm rot="3284441">
                <a:off x="3174506" y="2045828"/>
                <a:ext cx="883997" cy="2787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b="1" dirty="0">
                    <a:latin typeface="Arial" pitchFamily="34" charset="0"/>
                    <a:cs typeface="Arial" pitchFamily="34" charset="0"/>
                  </a:rPr>
                  <a:t>Soil Wetting</a:t>
                </a: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 rot="18733300">
                <a:off x="1246519" y="1913336"/>
                <a:ext cx="874687" cy="27874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000" b="1" dirty="0">
                    <a:latin typeface="Arial" pitchFamily="34" charset="0"/>
                    <a:cs typeface="Arial" pitchFamily="34" charset="0"/>
                  </a:rPr>
                  <a:t>Soil Drying</a:t>
                </a:r>
              </a:p>
            </p:txBody>
          </p:sp>
          <p:cxnSp>
            <p:nvCxnSpPr>
              <p:cNvPr id="35" name="Straight Arrow Connector 34"/>
              <p:cNvCxnSpPr/>
              <p:nvPr/>
            </p:nvCxnSpPr>
            <p:spPr bwMode="auto">
              <a:xfrm flipV="1">
                <a:off x="1411617" y="1606765"/>
                <a:ext cx="844276" cy="868619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ysDot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36" name="TextBox 35"/>
              <p:cNvSpPr txBox="1"/>
              <p:nvPr/>
            </p:nvSpPr>
            <p:spPr>
              <a:xfrm>
                <a:off x="2286000" y="1713384"/>
                <a:ext cx="57259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>
                    <a:latin typeface="Arial" pitchFamily="34" charset="0"/>
                    <a:cs typeface="Arial" pitchFamily="34" charset="0"/>
                  </a:rPr>
                  <a:t>~ 100</a:t>
                </a:r>
              </a:p>
            </p:txBody>
          </p:sp>
        </p:grpSp>
      </p:grpSp>
      <p:sp>
        <p:nvSpPr>
          <p:cNvPr id="37" name="TextBox 2"/>
          <p:cNvSpPr txBox="1">
            <a:spLocks noChangeArrowheads="1"/>
          </p:cNvSpPr>
          <p:nvPr/>
        </p:nvSpPr>
        <p:spPr bwMode="auto">
          <a:xfrm>
            <a:off x="1602115" y="34925"/>
            <a:ext cx="6955523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1823" tIns="50911" rIns="101823" bIns="50911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dirty="0">
                <a:solidFill>
                  <a:srgbClr val="000000"/>
                </a:solidFill>
                <a:latin typeface="+mn-lt"/>
                <a:cs typeface="Comic Sans MS" charset="0"/>
              </a:rPr>
              <a:t>Biomass of Forests</a:t>
            </a:r>
          </a:p>
        </p:txBody>
      </p:sp>
      <p:sp>
        <p:nvSpPr>
          <p:cNvPr id="38" name="TextBox 6"/>
          <p:cNvSpPr txBox="1">
            <a:spLocks noChangeArrowheads="1"/>
          </p:cNvSpPr>
          <p:nvPr/>
        </p:nvSpPr>
        <p:spPr bwMode="auto">
          <a:xfrm>
            <a:off x="6252116" y="5216759"/>
            <a:ext cx="29172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/>
              <a:t>H. Adams Los Alamos, T. Kolb NAU</a:t>
            </a:r>
          </a:p>
        </p:txBody>
      </p:sp>
      <p:sp>
        <p:nvSpPr>
          <p:cNvPr id="39" name="Rectangle 5"/>
          <p:cNvSpPr>
            <a:spLocks noChangeArrowheads="1"/>
          </p:cNvSpPr>
          <p:nvPr/>
        </p:nvSpPr>
        <p:spPr bwMode="auto">
          <a:xfrm>
            <a:off x="0" y="7297420"/>
            <a:ext cx="2426065" cy="474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58" tIns="50929" rIns="101858" bIns="50929" anchor="ctr"/>
          <a:lstStyle/>
          <a:p>
            <a:r>
              <a:rPr lang="en-US" sz="2000" dirty="0">
                <a:cs typeface="Arial" charset="0"/>
              </a:rPr>
              <a:t>Franz et al. 2013b</a:t>
            </a:r>
          </a:p>
        </p:txBody>
      </p:sp>
      <p:sp>
        <p:nvSpPr>
          <p:cNvPr id="40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580563" y="7405688"/>
            <a:ext cx="477837" cy="366712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70" tIns="50935" rIns="101870" bIns="50935"/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fld id="{BC808317-4F4B-B041-BD6A-26F5045323CE}" type="slidenum">
              <a:rPr lang="en-US" sz="1600" b="0"/>
              <a:pPr algn="l" eaLnBrk="1" hangingPunct="1"/>
              <a:t>25</a:t>
            </a:fld>
            <a:endParaRPr lang="en-US" sz="1600" b="0" dirty="0"/>
          </a:p>
        </p:txBody>
      </p:sp>
    </p:spTree>
    <p:extLst>
      <p:ext uri="{BB962C8B-B14F-4D97-AF65-F5344CB8AC3E}">
        <p14:creationId xmlns:p14="http://schemas.microsoft.com/office/powerpoint/2010/main" val="21284538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2"/>
          <p:cNvSpPr txBox="1">
            <a:spLocks noChangeArrowheads="1"/>
          </p:cNvSpPr>
          <p:nvPr/>
        </p:nvSpPr>
        <p:spPr bwMode="auto">
          <a:xfrm>
            <a:off x="1592347" y="34925"/>
            <a:ext cx="7033674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1823" tIns="50911" rIns="101823" bIns="50911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dirty="0">
                <a:solidFill>
                  <a:srgbClr val="000000"/>
                </a:solidFill>
                <a:latin typeface="+mn-lt"/>
                <a:cs typeface="Comic Sans MS" charset="0"/>
              </a:rPr>
              <a:t>Pools of Hydrogen in Biomass</a:t>
            </a: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0" y="7297420"/>
            <a:ext cx="2426065" cy="474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58" tIns="50929" rIns="101858" bIns="50929" anchor="ctr"/>
          <a:lstStyle/>
          <a:p>
            <a:r>
              <a:rPr lang="en-US" sz="2000" dirty="0">
                <a:cs typeface="Arial" charset="0"/>
              </a:rPr>
              <a:t>Franz et al. 2013b</a:t>
            </a:r>
          </a:p>
        </p:txBody>
      </p:sp>
      <p:pic>
        <p:nvPicPr>
          <p:cNvPr id="4" name="Picture 3" descr="Figure_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7174" y="1540477"/>
            <a:ext cx="7819122" cy="4369722"/>
          </a:xfrm>
          <a:prstGeom prst="rect">
            <a:avLst/>
          </a:prstGeom>
        </p:spPr>
      </p:pic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580563" y="7405688"/>
            <a:ext cx="477837" cy="366712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70" tIns="50935" rIns="101870" bIns="50935"/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fld id="{BC808317-4F4B-B041-BD6A-26F5045323CE}" type="slidenum">
              <a:rPr lang="en-US" sz="1600" b="0"/>
              <a:pPr algn="l" eaLnBrk="1" hangingPunct="1"/>
              <a:t>26</a:t>
            </a:fld>
            <a:endParaRPr lang="en-US" sz="1600" b="0" dirty="0"/>
          </a:p>
        </p:txBody>
      </p:sp>
      <p:sp>
        <p:nvSpPr>
          <p:cNvPr id="2" name="TextBox 1"/>
          <p:cNvSpPr txBox="1"/>
          <p:nvPr/>
        </p:nvSpPr>
        <p:spPr>
          <a:xfrm>
            <a:off x="0" y="6125115"/>
            <a:ext cx="10058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Potential for unique observations to help constrain energy and carbon budgets</a:t>
            </a:r>
          </a:p>
        </p:txBody>
      </p:sp>
    </p:spTree>
    <p:extLst>
      <p:ext uri="{BB962C8B-B14F-4D97-AF65-F5344CB8AC3E}">
        <p14:creationId xmlns:p14="http://schemas.microsoft.com/office/powerpoint/2010/main" val="30999458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580563" y="7405688"/>
            <a:ext cx="477837" cy="366712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fld id="{D24DD9B0-C3E1-8B41-9827-59C906B6B161}" type="slidenum">
              <a:rPr lang="en-US" sz="1600" b="0"/>
              <a:pPr algn="l" eaLnBrk="1" hangingPunct="1"/>
              <a:t>27</a:t>
            </a:fld>
            <a:endParaRPr lang="en-US" sz="1600" b="0"/>
          </a:p>
        </p:txBody>
      </p:sp>
      <p:sp>
        <p:nvSpPr>
          <p:cNvPr id="16" name="TextBox 21"/>
          <p:cNvSpPr txBox="1">
            <a:spLocks noChangeArrowheads="1"/>
          </p:cNvSpPr>
          <p:nvPr/>
        </p:nvSpPr>
        <p:spPr bwMode="auto">
          <a:xfrm>
            <a:off x="0" y="970542"/>
            <a:ext cx="10058400" cy="161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1823" tIns="50911" rIns="101823" bIns="50911">
            <a:spAutoFit/>
          </a:bodyPr>
          <a:lstStyle>
            <a:lvl1pPr marL="457200" indent="-4572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 algn="ctr" eaLnBrk="1" hangingPunct="1">
              <a:lnSpc>
                <a:spcPct val="130000"/>
              </a:lnSpc>
              <a:defRPr/>
            </a:pPr>
            <a:r>
              <a:rPr lang="en-US" dirty="0"/>
              <a:t>Let’s take a trip down under to Australia to visit the </a:t>
            </a:r>
            <a:r>
              <a:rPr lang="en-US" dirty="0" err="1"/>
              <a:t>CosmOz</a:t>
            </a:r>
            <a:r>
              <a:rPr lang="en-US" dirty="0"/>
              <a:t> Network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01D201-C6AD-1D4A-8A8A-113417D0FE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149" y="3155548"/>
            <a:ext cx="2961564" cy="39487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2B6D6D9-FD2A-CE4D-86BB-C678908807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214" y="3155548"/>
            <a:ext cx="5265002" cy="394875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6F47B81-5FB8-4B40-B2E3-8D331E6BB4CA}"/>
              </a:ext>
            </a:extLst>
          </p:cNvPr>
          <p:cNvSpPr txBox="1"/>
          <p:nvPr/>
        </p:nvSpPr>
        <p:spPr>
          <a:xfrm>
            <a:off x="1932317" y="7246189"/>
            <a:ext cx="68838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David </a:t>
            </a:r>
            <a:r>
              <a:rPr lang="en-US" sz="2400" dirty="0" err="1"/>
              <a:t>McJannet</a:t>
            </a:r>
            <a:r>
              <a:rPr lang="en-US" sz="2400" dirty="0"/>
              <a:t> and Aaron Hawdon</a:t>
            </a:r>
          </a:p>
        </p:txBody>
      </p:sp>
    </p:spTree>
    <p:extLst>
      <p:ext uri="{BB962C8B-B14F-4D97-AF65-F5344CB8AC3E}">
        <p14:creationId xmlns:p14="http://schemas.microsoft.com/office/powerpoint/2010/main" val="20112584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580563" y="7405688"/>
            <a:ext cx="477837" cy="366712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fld id="{D24DD9B0-C3E1-8B41-9827-59C906B6B161}" type="slidenum">
              <a:rPr lang="en-US" sz="1600" b="0"/>
              <a:pPr algn="l" eaLnBrk="1" hangingPunct="1"/>
              <a:t>28</a:t>
            </a:fld>
            <a:endParaRPr lang="en-US" sz="1600" b="0"/>
          </a:p>
        </p:txBody>
      </p:sp>
      <p:sp>
        <p:nvSpPr>
          <p:cNvPr id="2" name="Rectangle 1"/>
          <p:cNvSpPr/>
          <p:nvPr/>
        </p:nvSpPr>
        <p:spPr>
          <a:xfrm>
            <a:off x="2514600" y="3224481"/>
            <a:ext cx="50292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514600" y="3224481"/>
            <a:ext cx="50292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54" name="Rectangle 53"/>
          <p:cNvSpPr/>
          <p:nvPr/>
        </p:nvSpPr>
        <p:spPr>
          <a:xfrm>
            <a:off x="0" y="7435155"/>
            <a:ext cx="356134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Hawdon 2014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BE12D9-A256-CB45-B6AF-7D69649B8A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875" y="901609"/>
            <a:ext cx="8456182" cy="6379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3069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580563" y="7405688"/>
            <a:ext cx="477837" cy="366712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fld id="{D24DD9B0-C3E1-8B41-9827-59C906B6B161}" type="slidenum">
              <a:rPr lang="en-US" sz="1600" b="0"/>
              <a:pPr algn="l" eaLnBrk="1" hangingPunct="1"/>
              <a:t>29</a:t>
            </a:fld>
            <a:endParaRPr lang="en-US" sz="1600" b="0"/>
          </a:p>
        </p:txBody>
      </p:sp>
      <p:sp>
        <p:nvSpPr>
          <p:cNvPr id="2" name="Rectangle 1"/>
          <p:cNvSpPr/>
          <p:nvPr/>
        </p:nvSpPr>
        <p:spPr>
          <a:xfrm>
            <a:off x="2514600" y="3224481"/>
            <a:ext cx="50292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514600" y="3224481"/>
            <a:ext cx="50292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16" name="TextBox 2"/>
          <p:cNvSpPr txBox="1">
            <a:spLocks noChangeArrowheads="1"/>
          </p:cNvSpPr>
          <p:nvPr/>
        </p:nvSpPr>
        <p:spPr bwMode="auto">
          <a:xfrm>
            <a:off x="1516743" y="0"/>
            <a:ext cx="7061201" cy="656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1858" tIns="50929" rIns="101858" bIns="50929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dirty="0"/>
              <a:t>Relative Contributions of Water </a:t>
            </a:r>
          </a:p>
        </p:txBody>
      </p:sp>
      <p:sp>
        <p:nvSpPr>
          <p:cNvPr id="54" name="Rectangle 53"/>
          <p:cNvSpPr/>
          <p:nvPr/>
        </p:nvSpPr>
        <p:spPr>
          <a:xfrm>
            <a:off x="0" y="7464623"/>
            <a:ext cx="356134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Hawdon 2014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BE12D9-A256-CB45-B6AF-7D69649B8A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563" y="1137848"/>
            <a:ext cx="3026799" cy="22835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65A13EE-3C3D-A244-8E13-E73E5B6FBC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7885" y="1334800"/>
            <a:ext cx="6216148" cy="488857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55AC64A-F1E7-FA40-ABEB-8DF5F693726C}"/>
              </a:ext>
            </a:extLst>
          </p:cNvPr>
          <p:cNvSpPr txBox="1"/>
          <p:nvPr/>
        </p:nvSpPr>
        <p:spPr>
          <a:xfrm>
            <a:off x="34367" y="4296704"/>
            <a:ext cx="36778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Low biomass and shrubby vegetation appears to have a linear relationship with N</a:t>
            </a:r>
            <a:r>
              <a:rPr lang="en-US" sz="1600" baseline="-25000" dirty="0"/>
              <a:t>0</a:t>
            </a:r>
            <a:r>
              <a:rPr lang="en-US" sz="1600" dirty="0"/>
              <a:t>, consistent with USA studies and others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Unclear about forests, but certainly not as efficient at removing neutrons due to clumpy hydrogen distribution</a:t>
            </a:r>
          </a:p>
        </p:txBody>
      </p:sp>
    </p:spTree>
    <p:extLst>
      <p:ext uri="{BB962C8B-B14F-4D97-AF65-F5344CB8AC3E}">
        <p14:creationId xmlns:p14="http://schemas.microsoft.com/office/powerpoint/2010/main" val="35256511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"/>
          <p:cNvSpPr txBox="1">
            <a:spLocks noChangeArrowheads="1"/>
          </p:cNvSpPr>
          <p:nvPr/>
        </p:nvSpPr>
        <p:spPr bwMode="auto">
          <a:xfrm>
            <a:off x="1" y="34925"/>
            <a:ext cx="100584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1823" tIns="50911" rIns="101823" bIns="50911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dirty="0">
                <a:solidFill>
                  <a:srgbClr val="000000"/>
                </a:solidFill>
                <a:latin typeface="+mn-lt"/>
                <a:cs typeface="Comic Sans MS" charset="0"/>
              </a:rPr>
              <a:t>Review</a:t>
            </a:r>
          </a:p>
        </p:txBody>
      </p:sp>
      <p:sp>
        <p:nvSpPr>
          <p:cNvPr id="24579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580563" y="7405688"/>
            <a:ext cx="477837" cy="366712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fld id="{D24DD9B0-C3E1-8B41-9827-59C906B6B161}" type="slidenum">
              <a:rPr lang="en-US" sz="1600" b="0"/>
              <a:pPr algn="l" eaLnBrk="1" hangingPunct="1"/>
              <a:t>3</a:t>
            </a:fld>
            <a:endParaRPr lang="en-US" sz="1600" b="0"/>
          </a:p>
        </p:txBody>
      </p:sp>
      <p:sp>
        <p:nvSpPr>
          <p:cNvPr id="16" name="TextBox 21"/>
          <p:cNvSpPr txBox="1">
            <a:spLocks noChangeArrowheads="1"/>
          </p:cNvSpPr>
          <p:nvPr/>
        </p:nvSpPr>
        <p:spPr bwMode="auto">
          <a:xfrm>
            <a:off x="0" y="828049"/>
            <a:ext cx="10058400" cy="3413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1823" tIns="50911" rIns="101823" bIns="50911">
            <a:spAutoFit/>
          </a:bodyPr>
          <a:lstStyle>
            <a:lvl1pPr marL="457200" indent="-4572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30000"/>
              </a:lnSpc>
              <a:buFont typeface="Arial" charset="0"/>
              <a:buChar char="•"/>
              <a:defRPr/>
            </a:pPr>
            <a:r>
              <a:rPr lang="en-US" sz="2400" dirty="0"/>
              <a:t>In lecture 1, reviewed the basic principles of CRNS for soil moisture estimation, the support volume of the instrument, and the transfer function to convert neutrons to soil moisture information</a:t>
            </a:r>
          </a:p>
          <a:p>
            <a:pPr eaLnBrk="1" hangingPunct="1">
              <a:lnSpc>
                <a:spcPct val="130000"/>
              </a:lnSpc>
              <a:buFont typeface="Arial" charset="0"/>
              <a:buChar char="•"/>
              <a:defRPr/>
            </a:pPr>
            <a:endParaRPr lang="en-US" sz="2400" dirty="0"/>
          </a:p>
          <a:p>
            <a:pPr eaLnBrk="1" hangingPunct="1">
              <a:lnSpc>
                <a:spcPct val="130000"/>
              </a:lnSpc>
              <a:buFont typeface="Arial" charset="0"/>
              <a:buChar char="•"/>
              <a:defRPr/>
            </a:pPr>
            <a:r>
              <a:rPr lang="en-US" sz="2400" dirty="0"/>
              <a:t>Epithermal neutrons are most sensitive to changes in hydrogen mass inside the support volume!</a:t>
            </a:r>
          </a:p>
          <a:p>
            <a:pPr eaLnBrk="1" hangingPunct="1">
              <a:lnSpc>
                <a:spcPct val="130000"/>
              </a:lnSpc>
              <a:buFont typeface="Arial" charset="0"/>
              <a:buChar char="•"/>
              <a:defRPr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03015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580563" y="7405688"/>
            <a:ext cx="477837" cy="366712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fld id="{D24DD9B0-C3E1-8B41-9827-59C906B6B161}" type="slidenum">
              <a:rPr lang="en-US" sz="1600" b="0"/>
              <a:pPr algn="l" eaLnBrk="1" hangingPunct="1"/>
              <a:t>30</a:t>
            </a:fld>
            <a:endParaRPr lang="en-US" sz="1600" b="0"/>
          </a:p>
        </p:txBody>
      </p:sp>
      <p:sp>
        <p:nvSpPr>
          <p:cNvPr id="2" name="Rectangle 1"/>
          <p:cNvSpPr/>
          <p:nvPr/>
        </p:nvSpPr>
        <p:spPr>
          <a:xfrm>
            <a:off x="2514600" y="3224481"/>
            <a:ext cx="50292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514600" y="3224481"/>
            <a:ext cx="50292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54" name="Rectangle 53"/>
          <p:cNvSpPr/>
          <p:nvPr/>
        </p:nvSpPr>
        <p:spPr>
          <a:xfrm>
            <a:off x="86628" y="7495765"/>
            <a:ext cx="436254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/>
              <a:t>McJannet</a:t>
            </a:r>
            <a:r>
              <a:rPr lang="en-US" sz="1400" dirty="0"/>
              <a:t> et al. 2014 WRR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D522722-1A31-EC42-BBB8-A8FB2B7B55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82" y="2826096"/>
            <a:ext cx="5947348" cy="39973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CBD3126-80FF-FD43-A224-F718CC90E0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0600" y="5072869"/>
            <a:ext cx="3153876" cy="257678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5136D8F-9D46-8444-874B-D399B0A117C1}"/>
              </a:ext>
            </a:extLst>
          </p:cNvPr>
          <p:cNvSpPr txBox="1"/>
          <p:nvPr/>
        </p:nvSpPr>
        <p:spPr>
          <a:xfrm>
            <a:off x="0" y="1166379"/>
            <a:ext cx="99492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A dedicated field campaign to understand pools of water with a single detector “the drover”</a:t>
            </a:r>
          </a:p>
        </p:txBody>
      </p:sp>
      <p:pic>
        <p:nvPicPr>
          <p:cNvPr id="27" name="Picture 26" descr="CRNP%20Sampling.jpg">
            <a:extLst>
              <a:ext uri="{FF2B5EF4-FFF2-40B4-BE49-F238E27FC236}">
                <a16:creationId xmlns:a16="http://schemas.microsoft.com/office/drawing/2014/main" id="{85781EBB-22EB-AA4C-B688-3F2FB901C78A}"/>
              </a:ext>
            </a:extLst>
          </p:cNvPr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06010" y="2487030"/>
            <a:ext cx="2655938" cy="2465517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93683B16-DFBA-F443-9071-590CB9202F91}"/>
              </a:ext>
            </a:extLst>
          </p:cNvPr>
          <p:cNvSpPr txBox="1"/>
          <p:nvPr/>
        </p:nvSpPr>
        <p:spPr>
          <a:xfrm>
            <a:off x="8521901" y="3157260"/>
            <a:ext cx="154901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20" dirty="0"/>
              <a:t>Note recent work has shown samples should be taken at ~10, 50, 125 m</a:t>
            </a:r>
          </a:p>
        </p:txBody>
      </p:sp>
    </p:spTree>
    <p:extLst>
      <p:ext uri="{BB962C8B-B14F-4D97-AF65-F5344CB8AC3E}">
        <p14:creationId xmlns:p14="http://schemas.microsoft.com/office/powerpoint/2010/main" val="30213160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580563" y="7405688"/>
            <a:ext cx="477837" cy="366712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fld id="{D24DD9B0-C3E1-8B41-9827-59C906B6B161}" type="slidenum">
              <a:rPr lang="en-US" sz="1600" b="0"/>
              <a:pPr algn="l" eaLnBrk="1" hangingPunct="1"/>
              <a:t>31</a:t>
            </a:fld>
            <a:endParaRPr lang="en-US" sz="1600" b="0"/>
          </a:p>
        </p:txBody>
      </p:sp>
      <p:sp>
        <p:nvSpPr>
          <p:cNvPr id="2" name="Rectangle 1"/>
          <p:cNvSpPr/>
          <p:nvPr/>
        </p:nvSpPr>
        <p:spPr>
          <a:xfrm>
            <a:off x="2514600" y="3224481"/>
            <a:ext cx="50292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514600" y="3224481"/>
            <a:ext cx="50292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0628" y="1123733"/>
            <a:ext cx="6908800" cy="51764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502400"/>
            <a:ext cx="1693334" cy="1270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3498" y="6538686"/>
            <a:ext cx="1644951" cy="1233714"/>
          </a:xfrm>
          <a:prstGeom prst="rect">
            <a:avLst/>
          </a:prstGeom>
        </p:spPr>
      </p:pic>
      <p:cxnSp>
        <p:nvCxnSpPr>
          <p:cNvPr id="15" name="Straight Arrow Connector 14"/>
          <p:cNvCxnSpPr>
            <a:stCxn id="8" idx="0"/>
          </p:cNvCxnSpPr>
          <p:nvPr/>
        </p:nvCxnSpPr>
        <p:spPr>
          <a:xfrm flipV="1">
            <a:off x="846667" y="6132286"/>
            <a:ext cx="1860247" cy="37011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26" idx="0"/>
          </p:cNvCxnSpPr>
          <p:nvPr/>
        </p:nvCxnSpPr>
        <p:spPr>
          <a:xfrm flipV="1">
            <a:off x="2535161" y="6139543"/>
            <a:ext cx="999068" cy="39914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10" idx="0"/>
          </p:cNvCxnSpPr>
          <p:nvPr/>
        </p:nvCxnSpPr>
        <p:spPr>
          <a:xfrm flipH="1" flipV="1">
            <a:off x="5871029" y="6204857"/>
            <a:ext cx="24945" cy="33382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2"/>
          <p:cNvSpPr txBox="1">
            <a:spLocks noChangeArrowheads="1"/>
          </p:cNvSpPr>
          <p:nvPr/>
        </p:nvSpPr>
        <p:spPr bwMode="auto">
          <a:xfrm>
            <a:off x="1516743" y="0"/>
            <a:ext cx="7061201" cy="656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1858" tIns="50929" rIns="101858" bIns="50929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dirty="0"/>
              <a:t>Relative Contributions of Water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042454" y="734111"/>
            <a:ext cx="822951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From 7 sites in Australia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3657" y="6538686"/>
            <a:ext cx="1651749" cy="123371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47314" y="6539290"/>
            <a:ext cx="1611086" cy="123311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2685" y="6538686"/>
            <a:ext cx="1644951" cy="1233714"/>
          </a:xfrm>
          <a:prstGeom prst="rect">
            <a:avLst/>
          </a:prstGeom>
        </p:spPr>
      </p:pic>
      <p:pic>
        <p:nvPicPr>
          <p:cNvPr id="24581" name="Picture 24580" descr="P5171167.JP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9086" y="6547757"/>
            <a:ext cx="1632857" cy="1224643"/>
          </a:xfrm>
          <a:prstGeom prst="rect">
            <a:avLst/>
          </a:prstGeom>
        </p:spPr>
      </p:pic>
      <p:cxnSp>
        <p:nvCxnSpPr>
          <p:cNvPr id="42" name="Straight Arrow Connector 41"/>
          <p:cNvCxnSpPr>
            <a:stCxn id="22" idx="0"/>
          </p:cNvCxnSpPr>
          <p:nvPr/>
        </p:nvCxnSpPr>
        <p:spPr>
          <a:xfrm flipH="1" flipV="1">
            <a:off x="6654801" y="6212114"/>
            <a:ext cx="934731" cy="32657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>
            <a:stCxn id="23" idx="0"/>
          </p:cNvCxnSpPr>
          <p:nvPr/>
        </p:nvCxnSpPr>
        <p:spPr>
          <a:xfrm flipH="1" flipV="1">
            <a:off x="7503886" y="6117771"/>
            <a:ext cx="1748971" cy="42151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stCxn id="24581" idx="0"/>
          </p:cNvCxnSpPr>
          <p:nvPr/>
        </p:nvCxnSpPr>
        <p:spPr>
          <a:xfrm flipV="1">
            <a:off x="4205515" y="6183086"/>
            <a:ext cx="845456" cy="36467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Rectangle 53"/>
          <p:cNvSpPr/>
          <p:nvPr/>
        </p:nvSpPr>
        <p:spPr>
          <a:xfrm>
            <a:off x="8147713" y="5615221"/>
            <a:ext cx="19106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/>
              <a:t>McJannet</a:t>
            </a:r>
            <a:r>
              <a:rPr lang="en-US" sz="1400" dirty="0"/>
              <a:t> et al. 2014</a:t>
            </a:r>
          </a:p>
        </p:txBody>
      </p:sp>
    </p:spTree>
    <p:extLst>
      <p:ext uri="{BB962C8B-B14F-4D97-AF65-F5344CB8AC3E}">
        <p14:creationId xmlns:p14="http://schemas.microsoft.com/office/powerpoint/2010/main" val="35656543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580563" y="7405688"/>
            <a:ext cx="477837" cy="366712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fld id="{D24DD9B0-C3E1-8B41-9827-59C906B6B161}" type="slidenum">
              <a:rPr lang="en-US" sz="1600" b="0"/>
              <a:pPr algn="l" eaLnBrk="1" hangingPunct="1"/>
              <a:t>32</a:t>
            </a:fld>
            <a:endParaRPr lang="en-US" sz="1600" b="0"/>
          </a:p>
        </p:txBody>
      </p:sp>
      <p:sp>
        <p:nvSpPr>
          <p:cNvPr id="2" name="Rectangle 1"/>
          <p:cNvSpPr/>
          <p:nvPr/>
        </p:nvSpPr>
        <p:spPr>
          <a:xfrm>
            <a:off x="2514600" y="3224481"/>
            <a:ext cx="50292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514600" y="3224481"/>
            <a:ext cx="50292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16" name="TextBox 2"/>
          <p:cNvSpPr txBox="1">
            <a:spLocks noChangeArrowheads="1"/>
          </p:cNvSpPr>
          <p:nvPr/>
        </p:nvSpPr>
        <p:spPr bwMode="auto">
          <a:xfrm>
            <a:off x="1516743" y="0"/>
            <a:ext cx="7061201" cy="656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1858" tIns="50929" rIns="101858" bIns="50929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dirty="0"/>
              <a:t>Relative Contributions of Water </a:t>
            </a:r>
          </a:p>
        </p:txBody>
      </p:sp>
      <p:sp>
        <p:nvSpPr>
          <p:cNvPr id="54" name="Rectangle 53"/>
          <p:cNvSpPr/>
          <p:nvPr/>
        </p:nvSpPr>
        <p:spPr>
          <a:xfrm>
            <a:off x="86628" y="7526179"/>
            <a:ext cx="356134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/>
              <a:t>(</a:t>
            </a:r>
            <a:r>
              <a:rPr lang="en-US" sz="1000" dirty="0" err="1"/>
              <a:t>McJannet</a:t>
            </a:r>
            <a:r>
              <a:rPr lang="en-US" sz="1000" dirty="0"/>
              <a:t> et al. 2014 WRR)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1D54BF-83EA-3345-94A5-1590882B72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8" y="1194717"/>
            <a:ext cx="6501659" cy="5751993"/>
          </a:xfrm>
          <a:prstGeom prst="rect">
            <a:avLst/>
          </a:prstGeom>
        </p:spPr>
      </p:pic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90DE8409-6509-5C42-AA2E-E35EB03395D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37611777"/>
              </p:ext>
            </p:extLst>
          </p:nvPr>
        </p:nvGraphicFramePr>
        <p:xfrm>
          <a:off x="6875363" y="1388785"/>
          <a:ext cx="2705200" cy="6870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204" r:id="rId4" imgW="2400300" imgH="609600" progId="Equation.3">
                  <p:embed/>
                </p:oleObj>
              </mc:Choice>
              <mc:Fallback>
                <p:oleObj r:id="rId4" imgW="2400300" imgH="609600" progId="Equation.3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75363" y="1388785"/>
                        <a:ext cx="2705200" cy="68703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3593918E-4E59-B942-A69C-24009AEEF0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7761" y="2807754"/>
            <a:ext cx="3514011" cy="2763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54453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1426971" y="114301"/>
            <a:ext cx="7152253" cy="5105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18" b="1" dirty="0"/>
              <a:t>Rover Calibration Across Nebraska, USA</a:t>
            </a:r>
            <a:endParaRPr lang="en-US" sz="2718" dirty="0"/>
          </a:p>
        </p:txBody>
      </p:sp>
      <p:pic>
        <p:nvPicPr>
          <p:cNvPr id="41" name="Picture 40" descr="IMG_1143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204" y="5614340"/>
            <a:ext cx="1449616" cy="1932822"/>
          </a:xfrm>
          <a:prstGeom prst="rect">
            <a:avLst/>
          </a:prstGeom>
        </p:spPr>
      </p:pic>
      <p:pic>
        <p:nvPicPr>
          <p:cNvPr id="42" name="Picture 41" descr="IMG_1016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3143" y="5614340"/>
            <a:ext cx="2577097" cy="1932822"/>
          </a:xfrm>
          <a:prstGeom prst="rect">
            <a:avLst/>
          </a:prstGeom>
        </p:spPr>
      </p:pic>
      <p:pic>
        <p:nvPicPr>
          <p:cNvPr id="43" name="Picture 42" descr="IMG_1121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5406" y="5618142"/>
            <a:ext cx="1449616" cy="1932822"/>
          </a:xfrm>
          <a:prstGeom prst="rect">
            <a:avLst/>
          </a:prstGeom>
        </p:spPr>
      </p:pic>
      <p:pic>
        <p:nvPicPr>
          <p:cNvPr id="44" name="Picture 43" descr="IMG_0964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5707" y="5617167"/>
            <a:ext cx="2577097" cy="1932822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919" y="1184814"/>
            <a:ext cx="9762565" cy="3989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09447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580563" y="7405688"/>
            <a:ext cx="477837" cy="366712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fld id="{D24DD9B0-C3E1-8B41-9827-59C906B6B161}" type="slidenum">
              <a:rPr lang="en-US" sz="1600" b="0"/>
              <a:pPr algn="l" eaLnBrk="1" hangingPunct="1"/>
              <a:t>34</a:t>
            </a:fld>
            <a:endParaRPr lang="en-US" sz="1600" b="0"/>
          </a:p>
        </p:txBody>
      </p:sp>
      <p:sp>
        <p:nvSpPr>
          <p:cNvPr id="16" name="TextBox 21"/>
          <p:cNvSpPr txBox="1">
            <a:spLocks noChangeArrowheads="1"/>
          </p:cNvSpPr>
          <p:nvPr/>
        </p:nvSpPr>
        <p:spPr bwMode="auto">
          <a:xfrm>
            <a:off x="0" y="657374"/>
            <a:ext cx="10058400" cy="4420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1823" tIns="50911" rIns="101823" bIns="50911">
            <a:spAutoFit/>
          </a:bodyPr>
          <a:lstStyle>
            <a:lvl1pPr marL="457200" indent="-4572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 algn="ctr" eaLnBrk="1" hangingPunct="1">
              <a:lnSpc>
                <a:spcPct val="130000"/>
              </a:lnSpc>
              <a:defRPr/>
            </a:pPr>
            <a:r>
              <a:rPr lang="en-US" sz="3600" dirty="0"/>
              <a:t>Let’s revisit the influence of forests from a South African study</a:t>
            </a:r>
          </a:p>
          <a:p>
            <a:pPr marL="0" indent="0" algn="ctr" eaLnBrk="1" hangingPunct="1">
              <a:lnSpc>
                <a:spcPct val="130000"/>
              </a:lnSpc>
              <a:defRPr/>
            </a:pPr>
            <a:endParaRPr lang="en-US" sz="3600" dirty="0"/>
          </a:p>
          <a:p>
            <a:pPr marL="0" indent="0" algn="ctr" eaLnBrk="1" hangingPunct="1">
              <a:lnSpc>
                <a:spcPct val="130000"/>
              </a:lnSpc>
              <a:defRPr/>
            </a:pPr>
            <a:r>
              <a:rPr lang="en-US" sz="3600" dirty="0"/>
              <a:t>Can we use both thermal and epithermal neutrons to simultaneously measure vegetation and soil moisture</a:t>
            </a:r>
            <a:r>
              <a:rPr lang="en-US" dirty="0"/>
              <a:t>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0915DBF-398A-DC41-A005-DA5F4EF3BF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729" y="5078104"/>
            <a:ext cx="2020722" cy="26942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D9F3191-A706-5E45-B993-6C7BBB615C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9589" y="5028768"/>
            <a:ext cx="3601584" cy="270118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DBCEEF6-637C-7E42-87E5-099B14315BBA}"/>
              </a:ext>
            </a:extLst>
          </p:cNvPr>
          <p:cNvSpPr txBox="1"/>
          <p:nvPr/>
        </p:nvSpPr>
        <p:spPr>
          <a:xfrm>
            <a:off x="7241173" y="6425252"/>
            <a:ext cx="25783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/>
              <a:t>Thigesh</a:t>
            </a:r>
            <a:r>
              <a:rPr lang="en-US" sz="1600" dirty="0"/>
              <a:t> </a:t>
            </a:r>
            <a:r>
              <a:rPr lang="en-US" sz="1600" dirty="0" err="1"/>
              <a:t>Vather</a:t>
            </a:r>
            <a:r>
              <a:rPr lang="en-US" sz="1600" dirty="0"/>
              <a:t> UKZN</a:t>
            </a:r>
          </a:p>
        </p:txBody>
      </p:sp>
    </p:spTree>
    <p:extLst>
      <p:ext uri="{BB962C8B-B14F-4D97-AF65-F5344CB8AC3E}">
        <p14:creationId xmlns:p14="http://schemas.microsoft.com/office/powerpoint/2010/main" val="127148058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580563" y="7405688"/>
            <a:ext cx="477837" cy="366712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fld id="{D24DD9B0-C3E1-8B41-9827-59C906B6B161}" type="slidenum">
              <a:rPr lang="en-US" sz="1600" b="0"/>
              <a:pPr algn="l" eaLnBrk="1" hangingPunct="1"/>
              <a:t>35</a:t>
            </a:fld>
            <a:endParaRPr lang="en-US" sz="1600" b="0"/>
          </a:p>
        </p:txBody>
      </p:sp>
      <p:sp>
        <p:nvSpPr>
          <p:cNvPr id="2" name="Rectangle 1"/>
          <p:cNvSpPr/>
          <p:nvPr/>
        </p:nvSpPr>
        <p:spPr>
          <a:xfrm>
            <a:off x="2514600" y="3224481"/>
            <a:ext cx="50292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514600" y="3224481"/>
            <a:ext cx="50292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16" name="TextBox 2"/>
          <p:cNvSpPr txBox="1">
            <a:spLocks noChangeArrowheads="1"/>
          </p:cNvSpPr>
          <p:nvPr/>
        </p:nvSpPr>
        <p:spPr bwMode="auto">
          <a:xfrm>
            <a:off x="1201003" y="102463"/>
            <a:ext cx="7656393" cy="410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1858" tIns="50929" rIns="101858" bIns="50929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000" dirty="0"/>
              <a:t>Simultaneous Detection of Vegetation and Soil Moisture</a:t>
            </a:r>
          </a:p>
        </p:txBody>
      </p:sp>
      <p:sp>
        <p:nvSpPr>
          <p:cNvPr id="54" name="Rectangle 53"/>
          <p:cNvSpPr/>
          <p:nvPr/>
        </p:nvSpPr>
        <p:spPr>
          <a:xfrm>
            <a:off x="0" y="7464623"/>
            <a:ext cx="622069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Andreasen 2016, 2017 Dissertation Univ. of Copenhagen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C2983D3-7ED5-3F48-97BB-F9C97DA627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034" y="790844"/>
            <a:ext cx="7569362" cy="37728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696405-DF2F-4041-9200-5A50E80B03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88" y="4825672"/>
            <a:ext cx="7981453" cy="2580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91976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580563" y="7405688"/>
            <a:ext cx="477837" cy="366712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fld id="{D24DD9B0-C3E1-8B41-9827-59C906B6B161}" type="slidenum">
              <a:rPr lang="en-US" sz="1600" b="0"/>
              <a:pPr algn="l" eaLnBrk="1" hangingPunct="1"/>
              <a:t>36</a:t>
            </a:fld>
            <a:endParaRPr lang="en-US" sz="1600" b="0"/>
          </a:p>
        </p:txBody>
      </p:sp>
      <p:sp>
        <p:nvSpPr>
          <p:cNvPr id="2" name="Rectangle 1"/>
          <p:cNvSpPr/>
          <p:nvPr/>
        </p:nvSpPr>
        <p:spPr>
          <a:xfrm>
            <a:off x="2514600" y="3224481"/>
            <a:ext cx="50292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514600" y="3224481"/>
            <a:ext cx="50292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16" name="TextBox 2"/>
          <p:cNvSpPr txBox="1">
            <a:spLocks noChangeArrowheads="1"/>
          </p:cNvSpPr>
          <p:nvPr/>
        </p:nvSpPr>
        <p:spPr bwMode="auto">
          <a:xfrm>
            <a:off x="1201003" y="102463"/>
            <a:ext cx="7656393" cy="410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1858" tIns="50929" rIns="101858" bIns="50929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000" dirty="0"/>
              <a:t>Simultaneous Detection of Vegetation and Soil Moisture</a:t>
            </a:r>
          </a:p>
        </p:txBody>
      </p:sp>
      <p:sp>
        <p:nvSpPr>
          <p:cNvPr id="54" name="Rectangle 53"/>
          <p:cNvSpPr/>
          <p:nvPr/>
        </p:nvSpPr>
        <p:spPr>
          <a:xfrm>
            <a:off x="0" y="7464623"/>
            <a:ext cx="356134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/>
              <a:t>Vather</a:t>
            </a:r>
            <a:r>
              <a:rPr lang="en-US" sz="1400" dirty="0"/>
              <a:t> et al. 2020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BD9FFA-CE34-6041-8DCE-2C9E5A0A65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842" y="935248"/>
            <a:ext cx="7950200" cy="29337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2FBBF0A-8E9C-014E-928E-C0C0F185A0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763" y="3517900"/>
            <a:ext cx="7924800" cy="425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14799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580563" y="7405688"/>
            <a:ext cx="477837" cy="366712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fld id="{D24DD9B0-C3E1-8B41-9827-59C906B6B161}" type="slidenum">
              <a:rPr lang="en-US" sz="1600" b="0"/>
              <a:pPr algn="l" eaLnBrk="1" hangingPunct="1"/>
              <a:t>37</a:t>
            </a:fld>
            <a:endParaRPr lang="en-US" sz="1600" b="0"/>
          </a:p>
        </p:txBody>
      </p:sp>
      <p:sp>
        <p:nvSpPr>
          <p:cNvPr id="2" name="Rectangle 1"/>
          <p:cNvSpPr/>
          <p:nvPr/>
        </p:nvSpPr>
        <p:spPr>
          <a:xfrm>
            <a:off x="2514600" y="3224481"/>
            <a:ext cx="50292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514600" y="3224481"/>
            <a:ext cx="50292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16" name="TextBox 2"/>
          <p:cNvSpPr txBox="1">
            <a:spLocks noChangeArrowheads="1"/>
          </p:cNvSpPr>
          <p:nvPr/>
        </p:nvSpPr>
        <p:spPr bwMode="auto">
          <a:xfrm>
            <a:off x="1201003" y="102463"/>
            <a:ext cx="7656393" cy="410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1858" tIns="50929" rIns="101858" bIns="50929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000" dirty="0"/>
              <a:t>Simultaneous Detection of Vegetation and Soil Moisture</a:t>
            </a:r>
          </a:p>
        </p:txBody>
      </p:sp>
      <p:sp>
        <p:nvSpPr>
          <p:cNvPr id="54" name="Rectangle 53"/>
          <p:cNvSpPr/>
          <p:nvPr/>
        </p:nvSpPr>
        <p:spPr>
          <a:xfrm>
            <a:off x="0" y="7464623"/>
            <a:ext cx="356134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/>
              <a:t>Vather</a:t>
            </a:r>
            <a:r>
              <a:rPr lang="en-US" sz="1400" dirty="0"/>
              <a:t> et al. 2020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67D0A58-DF2E-814B-8B1A-86C7441AA4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562" y="768496"/>
            <a:ext cx="6873746" cy="6825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94251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580563" y="7405688"/>
            <a:ext cx="477837" cy="366712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fld id="{D24DD9B0-C3E1-8B41-9827-59C906B6B161}" type="slidenum">
              <a:rPr lang="en-US" sz="1600" b="0"/>
              <a:pPr algn="l" eaLnBrk="1" hangingPunct="1"/>
              <a:t>38</a:t>
            </a:fld>
            <a:endParaRPr lang="en-US" sz="1600" b="0"/>
          </a:p>
        </p:txBody>
      </p:sp>
      <p:sp>
        <p:nvSpPr>
          <p:cNvPr id="2" name="Rectangle 1"/>
          <p:cNvSpPr/>
          <p:nvPr/>
        </p:nvSpPr>
        <p:spPr>
          <a:xfrm>
            <a:off x="2514600" y="3224481"/>
            <a:ext cx="50292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514600" y="3224481"/>
            <a:ext cx="50292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16" name="TextBox 2"/>
          <p:cNvSpPr txBox="1">
            <a:spLocks noChangeArrowheads="1"/>
          </p:cNvSpPr>
          <p:nvPr/>
        </p:nvSpPr>
        <p:spPr bwMode="auto">
          <a:xfrm>
            <a:off x="1201003" y="102463"/>
            <a:ext cx="7656393" cy="410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1858" tIns="50929" rIns="101858" bIns="50929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000" dirty="0"/>
              <a:t>Simultaneous Detection of Vegetation and Soil Moisture</a:t>
            </a:r>
          </a:p>
        </p:txBody>
      </p:sp>
      <p:sp>
        <p:nvSpPr>
          <p:cNvPr id="54" name="Rectangle 53"/>
          <p:cNvSpPr/>
          <p:nvPr/>
        </p:nvSpPr>
        <p:spPr>
          <a:xfrm>
            <a:off x="0" y="7464623"/>
            <a:ext cx="356134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/>
              <a:t>Vather</a:t>
            </a:r>
            <a:r>
              <a:rPr lang="en-US" sz="1400" dirty="0"/>
              <a:t> et al. 2020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814B9D-4EB4-764F-A4B6-FDB049D5B0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79" y="1011336"/>
            <a:ext cx="9151502" cy="5837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61187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580563" y="7405688"/>
            <a:ext cx="477837" cy="366712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fld id="{D24DD9B0-C3E1-8B41-9827-59C906B6B161}" type="slidenum">
              <a:rPr lang="en-US" sz="1600" b="0"/>
              <a:pPr algn="l" eaLnBrk="1" hangingPunct="1"/>
              <a:t>39</a:t>
            </a:fld>
            <a:endParaRPr lang="en-US" sz="1600" b="0"/>
          </a:p>
        </p:txBody>
      </p:sp>
      <p:sp>
        <p:nvSpPr>
          <p:cNvPr id="2" name="Rectangle 1"/>
          <p:cNvSpPr/>
          <p:nvPr/>
        </p:nvSpPr>
        <p:spPr>
          <a:xfrm>
            <a:off x="2514600" y="3224481"/>
            <a:ext cx="50292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514600" y="3224481"/>
            <a:ext cx="50292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16" name="TextBox 2"/>
          <p:cNvSpPr txBox="1">
            <a:spLocks noChangeArrowheads="1"/>
          </p:cNvSpPr>
          <p:nvPr/>
        </p:nvSpPr>
        <p:spPr bwMode="auto">
          <a:xfrm>
            <a:off x="1201003" y="102463"/>
            <a:ext cx="7656393" cy="410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1858" tIns="50929" rIns="101858" bIns="50929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000" dirty="0"/>
              <a:t>Simultaneous Detection of Vegetation and Soil Moisture</a:t>
            </a:r>
          </a:p>
        </p:txBody>
      </p:sp>
      <p:sp>
        <p:nvSpPr>
          <p:cNvPr id="54" name="Rectangle 53"/>
          <p:cNvSpPr/>
          <p:nvPr/>
        </p:nvSpPr>
        <p:spPr>
          <a:xfrm>
            <a:off x="0" y="7464623"/>
            <a:ext cx="356134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/>
              <a:t>Vather</a:t>
            </a:r>
            <a:r>
              <a:rPr lang="en-US" sz="1400" dirty="0"/>
              <a:t> et al. 2020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814B9D-4EB4-764F-A4B6-FDB049D5B0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950" y="1638300"/>
            <a:ext cx="7048500" cy="4495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F81EAE8-EF69-F948-AB7A-47230870DC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902" y="733623"/>
            <a:ext cx="8180918" cy="7038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7900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"/>
          <p:cNvSpPr txBox="1">
            <a:spLocks noChangeArrowheads="1"/>
          </p:cNvSpPr>
          <p:nvPr/>
        </p:nvSpPr>
        <p:spPr bwMode="auto">
          <a:xfrm>
            <a:off x="1" y="34925"/>
            <a:ext cx="100584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1823" tIns="50911" rIns="101823" bIns="50911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dirty="0">
                <a:solidFill>
                  <a:srgbClr val="000000"/>
                </a:solidFill>
                <a:latin typeface="+mn-lt"/>
                <a:cs typeface="Comic Sans MS" charset="0"/>
              </a:rPr>
              <a:t>Review</a:t>
            </a:r>
          </a:p>
        </p:txBody>
      </p:sp>
      <p:sp>
        <p:nvSpPr>
          <p:cNvPr id="24579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580563" y="7405688"/>
            <a:ext cx="477837" cy="366712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fld id="{D24DD9B0-C3E1-8B41-9827-59C906B6B161}" type="slidenum">
              <a:rPr lang="en-US" sz="1600" b="0"/>
              <a:pPr algn="l" eaLnBrk="1" hangingPunct="1"/>
              <a:t>4</a:t>
            </a:fld>
            <a:endParaRPr lang="en-US" sz="1600" b="0"/>
          </a:p>
        </p:txBody>
      </p:sp>
      <p:sp>
        <p:nvSpPr>
          <p:cNvPr id="16" name="TextBox 21"/>
          <p:cNvSpPr txBox="1">
            <a:spLocks noChangeArrowheads="1"/>
          </p:cNvSpPr>
          <p:nvPr/>
        </p:nvSpPr>
        <p:spPr bwMode="auto">
          <a:xfrm>
            <a:off x="0" y="828049"/>
            <a:ext cx="10058400" cy="4373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1823" tIns="50911" rIns="101823" bIns="50911">
            <a:spAutoFit/>
          </a:bodyPr>
          <a:lstStyle>
            <a:lvl1pPr marL="457200" indent="-4572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30000"/>
              </a:lnSpc>
              <a:buFont typeface="Arial" charset="0"/>
              <a:buChar char="•"/>
              <a:defRPr/>
            </a:pPr>
            <a:r>
              <a:rPr lang="en-US" sz="2400" dirty="0"/>
              <a:t>In lecture 1, reviewed the basic principles of CRNS for soil moisture estimation, the support volume of the instrument, and the transfer function to convert neutrons to soil moisture information</a:t>
            </a:r>
          </a:p>
          <a:p>
            <a:pPr eaLnBrk="1" hangingPunct="1">
              <a:lnSpc>
                <a:spcPct val="130000"/>
              </a:lnSpc>
              <a:buFont typeface="Arial" charset="0"/>
              <a:buChar char="•"/>
              <a:defRPr/>
            </a:pPr>
            <a:endParaRPr lang="en-US" sz="2400" dirty="0"/>
          </a:p>
          <a:p>
            <a:pPr eaLnBrk="1" hangingPunct="1">
              <a:lnSpc>
                <a:spcPct val="130000"/>
              </a:lnSpc>
              <a:buFont typeface="Arial" charset="0"/>
              <a:buChar char="•"/>
              <a:defRPr/>
            </a:pPr>
            <a:r>
              <a:rPr lang="en-US" sz="2400" dirty="0"/>
              <a:t>Epithermal neutrons are most sensitive to changes in hydrogen mass inside the support volume!</a:t>
            </a:r>
          </a:p>
          <a:p>
            <a:pPr eaLnBrk="1" hangingPunct="1">
              <a:lnSpc>
                <a:spcPct val="130000"/>
              </a:lnSpc>
              <a:buFont typeface="Arial" charset="0"/>
              <a:buChar char="•"/>
              <a:defRPr/>
            </a:pPr>
            <a:endParaRPr lang="en-US" sz="2400" dirty="0"/>
          </a:p>
          <a:p>
            <a:pPr eaLnBrk="1" hangingPunct="1">
              <a:lnSpc>
                <a:spcPct val="130000"/>
              </a:lnSpc>
              <a:buFont typeface="Arial" charset="0"/>
              <a:buChar char="•"/>
              <a:defRPr/>
            </a:pPr>
            <a:r>
              <a:rPr lang="en-US" sz="2400" dirty="0"/>
              <a:t>The support volume fluctuates, most notably the vertical depth</a:t>
            </a:r>
          </a:p>
          <a:p>
            <a:pPr eaLnBrk="1" hangingPunct="1">
              <a:lnSpc>
                <a:spcPct val="130000"/>
              </a:lnSpc>
              <a:buFont typeface="Arial" charset="0"/>
              <a:buChar char="•"/>
              <a:defRPr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7730122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580563" y="7405688"/>
            <a:ext cx="477837" cy="366712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fld id="{D24DD9B0-C3E1-8B41-9827-59C906B6B161}" type="slidenum">
              <a:rPr lang="en-US" sz="1600" b="0"/>
              <a:pPr algn="l" eaLnBrk="1" hangingPunct="1"/>
              <a:t>40</a:t>
            </a:fld>
            <a:endParaRPr lang="en-US" sz="1600" b="0"/>
          </a:p>
        </p:txBody>
      </p:sp>
      <p:sp>
        <p:nvSpPr>
          <p:cNvPr id="2" name="Rectangle 1"/>
          <p:cNvSpPr/>
          <p:nvPr/>
        </p:nvSpPr>
        <p:spPr>
          <a:xfrm>
            <a:off x="2514600" y="3224481"/>
            <a:ext cx="50292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514600" y="3224481"/>
            <a:ext cx="50292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16" name="TextBox 2"/>
          <p:cNvSpPr txBox="1">
            <a:spLocks noChangeArrowheads="1"/>
          </p:cNvSpPr>
          <p:nvPr/>
        </p:nvSpPr>
        <p:spPr bwMode="auto">
          <a:xfrm>
            <a:off x="1201003" y="102463"/>
            <a:ext cx="7656393" cy="410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1858" tIns="50929" rIns="101858" bIns="50929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000" dirty="0"/>
              <a:t>Simultaneous Detection of Vegetation and Soil Moisture</a:t>
            </a:r>
          </a:p>
        </p:txBody>
      </p:sp>
      <p:sp>
        <p:nvSpPr>
          <p:cNvPr id="54" name="Rectangle 53"/>
          <p:cNvSpPr/>
          <p:nvPr/>
        </p:nvSpPr>
        <p:spPr>
          <a:xfrm>
            <a:off x="0" y="7464623"/>
            <a:ext cx="356134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/>
              <a:t>Vather</a:t>
            </a:r>
            <a:r>
              <a:rPr lang="en-US" sz="1400" dirty="0"/>
              <a:t> et al. 2020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2CE793-65B9-E846-80FE-0A226F6619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801" y="1813756"/>
            <a:ext cx="8398795" cy="56508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B5839CF-019D-8B42-AC33-D55763FE82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0964" y="743890"/>
            <a:ext cx="4682836" cy="1179927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1FA43F2F-D4B0-004F-B3EE-590BA13F864B}"/>
              </a:ext>
            </a:extLst>
          </p:cNvPr>
          <p:cNvSpPr/>
          <p:nvPr/>
        </p:nvSpPr>
        <p:spPr>
          <a:xfrm>
            <a:off x="6763109" y="879893"/>
            <a:ext cx="638355" cy="111280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78102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580563" y="7405688"/>
            <a:ext cx="477837" cy="366712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fld id="{D24DD9B0-C3E1-8B41-9827-59C906B6B161}" type="slidenum">
              <a:rPr lang="en-US" sz="1600" b="0"/>
              <a:pPr algn="l" eaLnBrk="1" hangingPunct="1"/>
              <a:t>41</a:t>
            </a:fld>
            <a:endParaRPr lang="en-US" sz="1600" b="0"/>
          </a:p>
        </p:txBody>
      </p:sp>
      <p:sp>
        <p:nvSpPr>
          <p:cNvPr id="2" name="Rectangle 1"/>
          <p:cNvSpPr/>
          <p:nvPr/>
        </p:nvSpPr>
        <p:spPr>
          <a:xfrm>
            <a:off x="2514600" y="3224481"/>
            <a:ext cx="50292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514600" y="3224481"/>
            <a:ext cx="50292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16" name="TextBox 2"/>
          <p:cNvSpPr txBox="1">
            <a:spLocks noChangeArrowheads="1"/>
          </p:cNvSpPr>
          <p:nvPr/>
        </p:nvSpPr>
        <p:spPr bwMode="auto">
          <a:xfrm>
            <a:off x="1201003" y="102463"/>
            <a:ext cx="7656393" cy="410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1858" tIns="50929" rIns="101858" bIns="50929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000" dirty="0"/>
              <a:t>Simultaneous Detection of Vegetation and Soil Moisture</a:t>
            </a:r>
          </a:p>
        </p:txBody>
      </p:sp>
      <p:sp>
        <p:nvSpPr>
          <p:cNvPr id="54" name="Rectangle 53"/>
          <p:cNvSpPr/>
          <p:nvPr/>
        </p:nvSpPr>
        <p:spPr>
          <a:xfrm>
            <a:off x="0" y="7464623"/>
            <a:ext cx="356134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/>
              <a:t>Vather</a:t>
            </a:r>
            <a:r>
              <a:rPr lang="en-US" sz="1400" dirty="0"/>
              <a:t> et al. 2020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05CCFED-4278-DB49-B7AD-76F16919D7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82027"/>
            <a:ext cx="10012668" cy="5613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05916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580563" y="7405688"/>
            <a:ext cx="477837" cy="366712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fld id="{D24DD9B0-C3E1-8B41-9827-59C906B6B161}" type="slidenum">
              <a:rPr lang="en-US" sz="1600" b="0"/>
              <a:pPr algn="l" eaLnBrk="1" hangingPunct="1"/>
              <a:t>42</a:t>
            </a:fld>
            <a:endParaRPr lang="en-US" sz="1600" b="0"/>
          </a:p>
        </p:txBody>
      </p:sp>
      <p:sp>
        <p:nvSpPr>
          <p:cNvPr id="2" name="Rectangle 1"/>
          <p:cNvSpPr/>
          <p:nvPr/>
        </p:nvSpPr>
        <p:spPr>
          <a:xfrm>
            <a:off x="2514600" y="3224481"/>
            <a:ext cx="50292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514600" y="3224481"/>
            <a:ext cx="50292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16" name="TextBox 2"/>
          <p:cNvSpPr txBox="1">
            <a:spLocks noChangeArrowheads="1"/>
          </p:cNvSpPr>
          <p:nvPr/>
        </p:nvSpPr>
        <p:spPr bwMode="auto">
          <a:xfrm>
            <a:off x="1201003" y="102463"/>
            <a:ext cx="7656393" cy="410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1858" tIns="50929" rIns="101858" bIns="50929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000" dirty="0"/>
              <a:t>Simultaneous Detection of Vegetation and Soil Moisture</a:t>
            </a:r>
          </a:p>
        </p:txBody>
      </p:sp>
      <p:sp>
        <p:nvSpPr>
          <p:cNvPr id="54" name="Rectangle 53"/>
          <p:cNvSpPr/>
          <p:nvPr/>
        </p:nvSpPr>
        <p:spPr>
          <a:xfrm>
            <a:off x="0" y="7464623"/>
            <a:ext cx="356134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/>
              <a:t>Vather</a:t>
            </a:r>
            <a:r>
              <a:rPr lang="en-US" sz="1400" dirty="0"/>
              <a:t> et al. 2020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5B18D58-E37E-6540-96C7-EDD0375638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8536"/>
            <a:ext cx="9974733" cy="5718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55044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580563" y="7405688"/>
            <a:ext cx="477837" cy="366712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fld id="{D24DD9B0-C3E1-8B41-9827-59C906B6B161}" type="slidenum">
              <a:rPr lang="en-US" sz="1600" b="0"/>
              <a:pPr algn="l" eaLnBrk="1" hangingPunct="1"/>
              <a:t>43</a:t>
            </a:fld>
            <a:endParaRPr lang="en-US" sz="1600" b="0"/>
          </a:p>
        </p:txBody>
      </p:sp>
      <p:sp>
        <p:nvSpPr>
          <p:cNvPr id="2" name="Rectangle 1"/>
          <p:cNvSpPr/>
          <p:nvPr/>
        </p:nvSpPr>
        <p:spPr>
          <a:xfrm>
            <a:off x="2514600" y="3224481"/>
            <a:ext cx="50292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514600" y="3224481"/>
            <a:ext cx="50292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16" name="TextBox 2"/>
          <p:cNvSpPr txBox="1">
            <a:spLocks noChangeArrowheads="1"/>
          </p:cNvSpPr>
          <p:nvPr/>
        </p:nvSpPr>
        <p:spPr bwMode="auto">
          <a:xfrm>
            <a:off x="1201003" y="102463"/>
            <a:ext cx="7656393" cy="410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1858" tIns="50929" rIns="101858" bIns="50929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000" dirty="0"/>
              <a:t>Simultaneous Detection of Vegetation and Soil Moisture</a:t>
            </a:r>
          </a:p>
        </p:txBody>
      </p:sp>
      <p:sp>
        <p:nvSpPr>
          <p:cNvPr id="54" name="Rectangle 53"/>
          <p:cNvSpPr/>
          <p:nvPr/>
        </p:nvSpPr>
        <p:spPr>
          <a:xfrm>
            <a:off x="0" y="7464623"/>
            <a:ext cx="356134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/>
              <a:t>Vather</a:t>
            </a:r>
            <a:r>
              <a:rPr lang="en-US" sz="1400" dirty="0"/>
              <a:t> et al. 2020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ED5150-A3EA-3D4F-8B7B-1279F2F29E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53639"/>
            <a:ext cx="7022085" cy="43098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80DAAB5-0305-1141-AE87-F0F01939ED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565" y="2178424"/>
            <a:ext cx="3098948" cy="97156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1D7F710-7D2D-2D4C-9CBF-9AC153C468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2085" y="4513267"/>
            <a:ext cx="2968137" cy="85808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1867B7A-61D3-E742-A385-762F4CF582F2}"/>
              </a:ext>
            </a:extLst>
          </p:cNvPr>
          <p:cNvSpPr txBox="1"/>
          <p:nvPr/>
        </p:nvSpPr>
        <p:spPr>
          <a:xfrm>
            <a:off x="7116024" y="3336155"/>
            <a:ext cx="27034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NIR and VIS layers acquired from Landsat 8 30 m data every ~16 days</a:t>
            </a:r>
          </a:p>
        </p:txBody>
      </p:sp>
    </p:spTree>
    <p:extLst>
      <p:ext uri="{BB962C8B-B14F-4D97-AF65-F5344CB8AC3E}">
        <p14:creationId xmlns:p14="http://schemas.microsoft.com/office/powerpoint/2010/main" val="7922153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580563" y="7405688"/>
            <a:ext cx="477837" cy="366712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fld id="{D24DD9B0-C3E1-8B41-9827-59C906B6B161}" type="slidenum">
              <a:rPr lang="en-US" sz="1600" b="0"/>
              <a:pPr algn="l" eaLnBrk="1" hangingPunct="1"/>
              <a:t>44</a:t>
            </a:fld>
            <a:endParaRPr lang="en-US" sz="1600" b="0"/>
          </a:p>
        </p:txBody>
      </p:sp>
      <p:sp>
        <p:nvSpPr>
          <p:cNvPr id="2" name="Rectangle 1"/>
          <p:cNvSpPr/>
          <p:nvPr/>
        </p:nvSpPr>
        <p:spPr>
          <a:xfrm>
            <a:off x="2514600" y="3224481"/>
            <a:ext cx="50292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514600" y="3224481"/>
            <a:ext cx="50292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16" name="TextBox 2"/>
          <p:cNvSpPr txBox="1">
            <a:spLocks noChangeArrowheads="1"/>
          </p:cNvSpPr>
          <p:nvPr/>
        </p:nvSpPr>
        <p:spPr bwMode="auto">
          <a:xfrm>
            <a:off x="1201003" y="102463"/>
            <a:ext cx="7656393" cy="410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1858" tIns="50929" rIns="101858" bIns="50929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000" dirty="0"/>
              <a:t>Simultaneous Detection of Vegetation and Soil Moisture</a:t>
            </a:r>
          </a:p>
        </p:txBody>
      </p:sp>
      <p:sp>
        <p:nvSpPr>
          <p:cNvPr id="54" name="Rectangle 53"/>
          <p:cNvSpPr/>
          <p:nvPr/>
        </p:nvSpPr>
        <p:spPr>
          <a:xfrm>
            <a:off x="0" y="7464623"/>
            <a:ext cx="356134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/>
              <a:t>Vather</a:t>
            </a:r>
            <a:r>
              <a:rPr lang="en-US" sz="1400" dirty="0"/>
              <a:t> et al. 2020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D76B721-057D-D24B-8A93-9A8DF19539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6322"/>
            <a:ext cx="9751622" cy="5643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19487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580563" y="7405688"/>
            <a:ext cx="477837" cy="366712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fld id="{D24DD9B0-C3E1-8B41-9827-59C906B6B161}" type="slidenum">
              <a:rPr lang="en-US" sz="1600" b="0"/>
              <a:pPr algn="l" eaLnBrk="1" hangingPunct="1"/>
              <a:t>45</a:t>
            </a:fld>
            <a:endParaRPr lang="en-US" sz="1600" b="0"/>
          </a:p>
        </p:txBody>
      </p:sp>
      <p:sp>
        <p:nvSpPr>
          <p:cNvPr id="2" name="Rectangle 1"/>
          <p:cNvSpPr/>
          <p:nvPr/>
        </p:nvSpPr>
        <p:spPr>
          <a:xfrm>
            <a:off x="2514600" y="3224481"/>
            <a:ext cx="50292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514600" y="3224481"/>
            <a:ext cx="50292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16" name="TextBox 2"/>
          <p:cNvSpPr txBox="1">
            <a:spLocks noChangeArrowheads="1"/>
          </p:cNvSpPr>
          <p:nvPr/>
        </p:nvSpPr>
        <p:spPr bwMode="auto">
          <a:xfrm>
            <a:off x="1201003" y="102463"/>
            <a:ext cx="7656393" cy="410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1858" tIns="50929" rIns="101858" bIns="50929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000" dirty="0"/>
              <a:t>Simultaneous Detection of Vegetation and Soil Moisture</a:t>
            </a:r>
          </a:p>
        </p:txBody>
      </p:sp>
      <p:sp>
        <p:nvSpPr>
          <p:cNvPr id="54" name="Rectangle 53"/>
          <p:cNvSpPr/>
          <p:nvPr/>
        </p:nvSpPr>
        <p:spPr>
          <a:xfrm>
            <a:off x="0" y="7464623"/>
            <a:ext cx="356134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/>
              <a:t>Vather</a:t>
            </a:r>
            <a:r>
              <a:rPr lang="en-US" sz="1400" dirty="0"/>
              <a:t> et al. 2020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F685D9-848F-E542-A1A7-125D94FC3D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921" y="881135"/>
            <a:ext cx="8498781" cy="6004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42797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580563" y="7405688"/>
            <a:ext cx="477837" cy="366712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fld id="{D24DD9B0-C3E1-8B41-9827-59C906B6B161}" type="slidenum">
              <a:rPr lang="en-US" sz="1600" b="0"/>
              <a:pPr algn="l" eaLnBrk="1" hangingPunct="1"/>
              <a:t>46</a:t>
            </a:fld>
            <a:endParaRPr lang="en-US" sz="1600" b="0"/>
          </a:p>
        </p:txBody>
      </p:sp>
      <p:sp>
        <p:nvSpPr>
          <p:cNvPr id="2" name="Rectangle 1"/>
          <p:cNvSpPr/>
          <p:nvPr/>
        </p:nvSpPr>
        <p:spPr>
          <a:xfrm>
            <a:off x="2514600" y="3224481"/>
            <a:ext cx="50292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514600" y="3224481"/>
            <a:ext cx="50292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16" name="TextBox 2"/>
          <p:cNvSpPr txBox="1">
            <a:spLocks noChangeArrowheads="1"/>
          </p:cNvSpPr>
          <p:nvPr/>
        </p:nvSpPr>
        <p:spPr bwMode="auto">
          <a:xfrm>
            <a:off x="1201003" y="102463"/>
            <a:ext cx="7656393" cy="410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1858" tIns="50929" rIns="101858" bIns="50929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000" dirty="0"/>
              <a:t>Simultaneous Detection of Vegetation and Soil Moisture</a:t>
            </a:r>
          </a:p>
        </p:txBody>
      </p:sp>
      <p:sp>
        <p:nvSpPr>
          <p:cNvPr id="54" name="Rectangle 53"/>
          <p:cNvSpPr/>
          <p:nvPr/>
        </p:nvSpPr>
        <p:spPr>
          <a:xfrm>
            <a:off x="0" y="7464623"/>
            <a:ext cx="356134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/>
              <a:t>Vather</a:t>
            </a:r>
            <a:r>
              <a:rPr lang="en-US" sz="1400" dirty="0"/>
              <a:t> et al. 2020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1BE359-8466-9F41-93C1-95BC382779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532" y="1907231"/>
            <a:ext cx="8268314" cy="55573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B7DA5BD-76A3-A84A-B995-AE2808C6CE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899" y="732824"/>
            <a:ext cx="40386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08850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580563" y="7405688"/>
            <a:ext cx="477837" cy="366712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fld id="{D24DD9B0-C3E1-8B41-9827-59C906B6B161}" type="slidenum">
              <a:rPr lang="en-US" sz="1600" b="0"/>
              <a:pPr algn="l" eaLnBrk="1" hangingPunct="1"/>
              <a:t>47</a:t>
            </a:fld>
            <a:endParaRPr lang="en-US" sz="1600" b="0"/>
          </a:p>
        </p:txBody>
      </p:sp>
      <p:sp>
        <p:nvSpPr>
          <p:cNvPr id="16" name="TextBox 21"/>
          <p:cNvSpPr txBox="1">
            <a:spLocks noChangeArrowheads="1"/>
          </p:cNvSpPr>
          <p:nvPr/>
        </p:nvSpPr>
        <p:spPr bwMode="auto">
          <a:xfrm>
            <a:off x="0" y="1405519"/>
            <a:ext cx="10058400" cy="3628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1823" tIns="50911" rIns="101823" bIns="50911">
            <a:spAutoFit/>
          </a:bodyPr>
          <a:lstStyle>
            <a:lvl1pPr marL="457200" indent="-4572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 algn="ctr" eaLnBrk="1" hangingPunct="1">
              <a:lnSpc>
                <a:spcPct val="130000"/>
              </a:lnSpc>
              <a:defRPr/>
            </a:pPr>
            <a:r>
              <a:rPr lang="en-US" sz="3600" dirty="0"/>
              <a:t>How do CRNS perform in alpine environments with challenging soil profiles? </a:t>
            </a:r>
          </a:p>
          <a:p>
            <a:pPr marL="0" indent="0" algn="ctr" eaLnBrk="1" hangingPunct="1">
              <a:lnSpc>
                <a:spcPct val="130000"/>
              </a:lnSpc>
              <a:defRPr/>
            </a:pPr>
            <a:endParaRPr lang="en-US" sz="3600" dirty="0"/>
          </a:p>
          <a:p>
            <a:pPr marL="0" indent="0" algn="ctr" eaLnBrk="1" hangingPunct="1">
              <a:lnSpc>
                <a:spcPct val="130000"/>
              </a:lnSpc>
              <a:defRPr/>
            </a:pPr>
            <a:r>
              <a:rPr lang="en-US" sz="3600" dirty="0"/>
              <a:t>Study from Austrian Alps</a:t>
            </a:r>
          </a:p>
          <a:p>
            <a:pPr marL="0" indent="0" algn="ctr" eaLnBrk="1" hangingPunct="1">
              <a:lnSpc>
                <a:spcPct val="130000"/>
              </a:lnSpc>
              <a:defRPr/>
            </a:pPr>
            <a:endParaRPr lang="en-US" sz="36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BCD3B68-F693-244C-81BB-EC7BADBB92D4}"/>
              </a:ext>
            </a:extLst>
          </p:cNvPr>
          <p:cNvSpPr/>
          <p:nvPr/>
        </p:nvSpPr>
        <p:spPr>
          <a:xfrm>
            <a:off x="5029200" y="6283872"/>
            <a:ext cx="356134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William Avery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CEF1EA9-908A-704D-9A53-5C6FE785E532}"/>
              </a:ext>
            </a:extLst>
          </p:cNvPr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00083" y="5195455"/>
            <a:ext cx="3396609" cy="257694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3448937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316776" y="7201706"/>
            <a:ext cx="450142" cy="345457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5966" tIns="47983" rIns="95966" bIns="47983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3769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699964" indent="-269217" eaLnBrk="0" hangingPunct="0">
              <a:defRPr sz="3769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76868" indent="-215375" eaLnBrk="0" hangingPunct="0">
              <a:defRPr sz="3769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07616" indent="-215375" eaLnBrk="0" hangingPunct="0">
              <a:defRPr sz="3769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938363" indent="-215375" eaLnBrk="0" hangingPunct="0">
              <a:defRPr sz="3769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369110" indent="-215375" eaLnBrk="0" fontAlgn="base" hangingPunct="0">
              <a:spcBef>
                <a:spcPct val="0"/>
              </a:spcBef>
              <a:spcAft>
                <a:spcPct val="0"/>
              </a:spcAft>
              <a:defRPr sz="3769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799858" indent="-215375" eaLnBrk="0" fontAlgn="base" hangingPunct="0">
              <a:spcBef>
                <a:spcPct val="0"/>
              </a:spcBef>
              <a:spcAft>
                <a:spcPct val="0"/>
              </a:spcAft>
              <a:defRPr sz="3769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230605" indent="-215375" eaLnBrk="0" fontAlgn="base" hangingPunct="0">
              <a:spcBef>
                <a:spcPct val="0"/>
              </a:spcBef>
              <a:spcAft>
                <a:spcPct val="0"/>
              </a:spcAft>
              <a:defRPr sz="3769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661352" indent="-215375" eaLnBrk="0" fontAlgn="base" hangingPunct="0">
              <a:spcBef>
                <a:spcPct val="0"/>
              </a:spcBef>
              <a:spcAft>
                <a:spcPct val="0"/>
              </a:spcAft>
              <a:defRPr sz="3769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fld id="{37F63C65-6BF7-864A-BBEE-E7BD698048F1}" type="slidenum">
              <a:rPr lang="en-US" sz="1507"/>
              <a:pPr algn="l" eaLnBrk="1" hangingPunct="1"/>
              <a:t>48</a:t>
            </a:fld>
            <a:endParaRPr lang="en-US" sz="1507"/>
          </a:p>
        </p:txBody>
      </p:sp>
      <p:sp>
        <p:nvSpPr>
          <p:cNvPr id="8" name="TextBox 2"/>
          <p:cNvSpPr txBox="1">
            <a:spLocks noChangeArrowheads="1"/>
          </p:cNvSpPr>
          <p:nvPr/>
        </p:nvSpPr>
        <p:spPr bwMode="auto">
          <a:xfrm>
            <a:off x="90502" y="110724"/>
            <a:ext cx="9762565" cy="574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955" tIns="47978" rIns="95955" bIns="47978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3106" dirty="0">
                <a:latin typeface="+mn-lt"/>
                <a:cs typeface="Comic Sans MS" charset="0"/>
              </a:rPr>
              <a:t>Calibration in Austria</a:t>
            </a:r>
          </a:p>
        </p:txBody>
      </p:sp>
      <p:pic>
        <p:nvPicPr>
          <p:cNvPr id="5" name="Picture 4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974" y="1038785"/>
            <a:ext cx="4311800" cy="3360012"/>
          </a:xfrm>
          <a:prstGeom prst="rect">
            <a:avLst/>
          </a:prstGeom>
          <a:noFill/>
        </p:spPr>
      </p:pic>
      <p:pic>
        <p:nvPicPr>
          <p:cNvPr id="6" name="Picture 5" descr="CRNP%20Sampling.jpg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7022" y="966657"/>
            <a:ext cx="3857739" cy="3535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6258" y="4744516"/>
            <a:ext cx="4182671" cy="2639938"/>
          </a:xfrm>
          <a:prstGeom prst="rect">
            <a:avLst/>
          </a:prstGeom>
          <a:noFill/>
        </p:spPr>
      </p:pic>
      <p:pic>
        <p:nvPicPr>
          <p:cNvPr id="10" name="Picture 9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86813" y="4634095"/>
            <a:ext cx="2358158" cy="2855551"/>
          </a:xfrm>
          <a:prstGeom prst="rect">
            <a:avLst/>
          </a:prstGeom>
          <a:noFill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EB7FFCB-CE63-544A-8AF0-7A2C85AB12D6}"/>
              </a:ext>
            </a:extLst>
          </p:cNvPr>
          <p:cNvSpPr txBox="1"/>
          <p:nvPr/>
        </p:nvSpPr>
        <p:spPr>
          <a:xfrm>
            <a:off x="8633460" y="3840182"/>
            <a:ext cx="14249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20" dirty="0"/>
              <a:t>Note recent work has shown samples should be taken at ~10, 50, 125 m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66C0C5D-FC88-3846-BB6B-D2311F271ED7}"/>
              </a:ext>
            </a:extLst>
          </p:cNvPr>
          <p:cNvSpPr/>
          <p:nvPr/>
        </p:nvSpPr>
        <p:spPr>
          <a:xfrm>
            <a:off x="0" y="7464623"/>
            <a:ext cx="356134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TECDOC 1845</a:t>
            </a:r>
          </a:p>
        </p:txBody>
      </p:sp>
    </p:spTree>
    <p:extLst>
      <p:ext uri="{BB962C8B-B14F-4D97-AF65-F5344CB8AC3E}">
        <p14:creationId xmlns:p14="http://schemas.microsoft.com/office/powerpoint/2010/main" val="3576093985"/>
      </p:ext>
    </p:extLst>
  </p:cSld>
  <p:clrMapOvr>
    <a:masterClrMapping/>
  </p:clrMapOvr>
  <p:transition spd="slow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316776" y="7201706"/>
            <a:ext cx="450142" cy="345457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5966" tIns="47983" rIns="95966" bIns="47983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3769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699964" indent="-269217" eaLnBrk="0" hangingPunct="0">
              <a:defRPr sz="3769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76868" indent="-215375" eaLnBrk="0" hangingPunct="0">
              <a:defRPr sz="3769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07616" indent="-215375" eaLnBrk="0" hangingPunct="0">
              <a:defRPr sz="3769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938363" indent="-215375" eaLnBrk="0" hangingPunct="0">
              <a:defRPr sz="3769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369110" indent="-215375" eaLnBrk="0" fontAlgn="base" hangingPunct="0">
              <a:spcBef>
                <a:spcPct val="0"/>
              </a:spcBef>
              <a:spcAft>
                <a:spcPct val="0"/>
              </a:spcAft>
              <a:defRPr sz="3769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799858" indent="-215375" eaLnBrk="0" fontAlgn="base" hangingPunct="0">
              <a:spcBef>
                <a:spcPct val="0"/>
              </a:spcBef>
              <a:spcAft>
                <a:spcPct val="0"/>
              </a:spcAft>
              <a:defRPr sz="3769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230605" indent="-215375" eaLnBrk="0" fontAlgn="base" hangingPunct="0">
              <a:spcBef>
                <a:spcPct val="0"/>
              </a:spcBef>
              <a:spcAft>
                <a:spcPct val="0"/>
              </a:spcAft>
              <a:defRPr sz="3769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661352" indent="-215375" eaLnBrk="0" fontAlgn="base" hangingPunct="0">
              <a:spcBef>
                <a:spcPct val="0"/>
              </a:spcBef>
              <a:spcAft>
                <a:spcPct val="0"/>
              </a:spcAft>
              <a:defRPr sz="3769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fld id="{37F63C65-6BF7-864A-BBEE-E7BD698048F1}" type="slidenum">
              <a:rPr lang="en-US" sz="1507"/>
              <a:pPr algn="l" eaLnBrk="1" hangingPunct="1"/>
              <a:t>49</a:t>
            </a:fld>
            <a:endParaRPr lang="en-US" sz="1507"/>
          </a:p>
        </p:txBody>
      </p:sp>
      <p:sp>
        <p:nvSpPr>
          <p:cNvPr id="8" name="TextBox 2"/>
          <p:cNvSpPr txBox="1">
            <a:spLocks noChangeArrowheads="1"/>
          </p:cNvSpPr>
          <p:nvPr/>
        </p:nvSpPr>
        <p:spPr bwMode="auto">
          <a:xfrm>
            <a:off x="147919" y="0"/>
            <a:ext cx="9762565" cy="754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955" tIns="47978" rIns="95955" bIns="47978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4271" dirty="0">
                <a:latin typeface="+mn-lt"/>
                <a:cs typeface="Comic Sans MS" charset="0"/>
              </a:rPr>
              <a:t>Calibration in the Alps</a:t>
            </a:r>
          </a:p>
        </p:txBody>
      </p:sp>
      <p:pic>
        <p:nvPicPr>
          <p:cNvPr id="4" name="Picture 3" descr="../../../../../Users/trentonfranz/Desktop/Screen%20Shot%202017-11-0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1985" y="1526916"/>
            <a:ext cx="8838138" cy="479992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0B9B628-07DA-D143-BAED-7D074C47A319}"/>
              </a:ext>
            </a:extLst>
          </p:cNvPr>
          <p:cNvSpPr/>
          <p:nvPr/>
        </p:nvSpPr>
        <p:spPr>
          <a:xfrm>
            <a:off x="0" y="7464623"/>
            <a:ext cx="356134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TECDOC 1845</a:t>
            </a:r>
          </a:p>
        </p:txBody>
      </p:sp>
    </p:spTree>
    <p:extLst>
      <p:ext uri="{BB962C8B-B14F-4D97-AF65-F5344CB8AC3E}">
        <p14:creationId xmlns:p14="http://schemas.microsoft.com/office/powerpoint/2010/main" val="92876091"/>
      </p:ext>
    </p:extLst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"/>
          <p:cNvSpPr txBox="1">
            <a:spLocks noChangeArrowheads="1"/>
          </p:cNvSpPr>
          <p:nvPr/>
        </p:nvSpPr>
        <p:spPr bwMode="auto">
          <a:xfrm>
            <a:off x="1" y="34925"/>
            <a:ext cx="100584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1823" tIns="50911" rIns="101823" bIns="50911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dirty="0">
                <a:solidFill>
                  <a:srgbClr val="000000"/>
                </a:solidFill>
                <a:latin typeface="+mn-lt"/>
                <a:cs typeface="Comic Sans MS" charset="0"/>
              </a:rPr>
              <a:t>Review</a:t>
            </a:r>
          </a:p>
        </p:txBody>
      </p:sp>
      <p:sp>
        <p:nvSpPr>
          <p:cNvPr id="24579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580563" y="7405688"/>
            <a:ext cx="477837" cy="366712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fld id="{D24DD9B0-C3E1-8B41-9827-59C906B6B161}" type="slidenum">
              <a:rPr lang="en-US" sz="1600" b="0"/>
              <a:pPr algn="l" eaLnBrk="1" hangingPunct="1"/>
              <a:t>5</a:t>
            </a:fld>
            <a:endParaRPr lang="en-US" sz="1600" b="0"/>
          </a:p>
        </p:txBody>
      </p:sp>
      <p:sp>
        <p:nvSpPr>
          <p:cNvPr id="16" name="TextBox 21"/>
          <p:cNvSpPr txBox="1">
            <a:spLocks noChangeArrowheads="1"/>
          </p:cNvSpPr>
          <p:nvPr/>
        </p:nvSpPr>
        <p:spPr bwMode="auto">
          <a:xfrm>
            <a:off x="0" y="828049"/>
            <a:ext cx="10058400" cy="5814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1823" tIns="50911" rIns="101823" bIns="50911">
            <a:spAutoFit/>
          </a:bodyPr>
          <a:lstStyle>
            <a:lvl1pPr marL="457200" indent="-4572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30000"/>
              </a:lnSpc>
              <a:buFont typeface="Arial" charset="0"/>
              <a:buChar char="•"/>
              <a:defRPr/>
            </a:pPr>
            <a:r>
              <a:rPr lang="en-US" sz="2400" dirty="0"/>
              <a:t>In lecture 1, reviewed the basic principles of CRNS for soil moisture estimation, the support volume of the instrument, and the transfer function to convert neutrons to soil moisture information</a:t>
            </a:r>
          </a:p>
          <a:p>
            <a:pPr eaLnBrk="1" hangingPunct="1">
              <a:lnSpc>
                <a:spcPct val="130000"/>
              </a:lnSpc>
              <a:buFont typeface="Arial" charset="0"/>
              <a:buChar char="•"/>
              <a:defRPr/>
            </a:pPr>
            <a:endParaRPr lang="en-US" sz="2400" dirty="0"/>
          </a:p>
          <a:p>
            <a:pPr eaLnBrk="1" hangingPunct="1">
              <a:lnSpc>
                <a:spcPct val="130000"/>
              </a:lnSpc>
              <a:buFont typeface="Arial" charset="0"/>
              <a:buChar char="•"/>
              <a:defRPr/>
            </a:pPr>
            <a:r>
              <a:rPr lang="en-US" sz="2400" dirty="0"/>
              <a:t>Epithermal neutrons are most sensitive to changes in hydrogen mass inside the support volume!</a:t>
            </a:r>
          </a:p>
          <a:p>
            <a:pPr eaLnBrk="1" hangingPunct="1">
              <a:lnSpc>
                <a:spcPct val="130000"/>
              </a:lnSpc>
              <a:buFont typeface="Arial" charset="0"/>
              <a:buChar char="•"/>
              <a:defRPr/>
            </a:pPr>
            <a:endParaRPr lang="en-US" sz="2400" dirty="0"/>
          </a:p>
          <a:p>
            <a:pPr eaLnBrk="1" hangingPunct="1">
              <a:lnSpc>
                <a:spcPct val="130000"/>
              </a:lnSpc>
              <a:buFont typeface="Arial" charset="0"/>
              <a:buChar char="•"/>
              <a:defRPr/>
            </a:pPr>
            <a:r>
              <a:rPr lang="en-US" sz="2400" dirty="0"/>
              <a:t>The support volume fluctuates, most notably the vertical depth</a:t>
            </a:r>
          </a:p>
          <a:p>
            <a:pPr eaLnBrk="1" hangingPunct="1">
              <a:lnSpc>
                <a:spcPct val="130000"/>
              </a:lnSpc>
              <a:buFont typeface="Arial" charset="0"/>
              <a:buChar char="•"/>
              <a:defRPr/>
            </a:pPr>
            <a:endParaRPr lang="en-US" sz="2400" dirty="0"/>
          </a:p>
          <a:p>
            <a:pPr eaLnBrk="1" hangingPunct="1">
              <a:lnSpc>
                <a:spcPct val="130000"/>
              </a:lnSpc>
              <a:buFont typeface="Arial" charset="0"/>
              <a:buChar char="•"/>
              <a:defRPr/>
            </a:pPr>
            <a:r>
              <a:rPr lang="en-US" sz="2400" dirty="0"/>
              <a:t>There are many forms of hydrogen but soil moisture is the largest in most environments</a:t>
            </a:r>
          </a:p>
          <a:p>
            <a:pPr eaLnBrk="1" hangingPunct="1">
              <a:lnSpc>
                <a:spcPct val="130000"/>
              </a:lnSpc>
              <a:buFont typeface="Arial" charset="0"/>
              <a:buChar char="•"/>
              <a:defRPr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1791066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316776" y="7201706"/>
            <a:ext cx="450142" cy="345457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5966" tIns="47983" rIns="95966" bIns="47983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3769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699964" indent="-269217" eaLnBrk="0" hangingPunct="0">
              <a:defRPr sz="3769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76868" indent="-215375" eaLnBrk="0" hangingPunct="0">
              <a:defRPr sz="3769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07616" indent="-215375" eaLnBrk="0" hangingPunct="0">
              <a:defRPr sz="3769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938363" indent="-215375" eaLnBrk="0" hangingPunct="0">
              <a:defRPr sz="3769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369110" indent="-215375" eaLnBrk="0" fontAlgn="base" hangingPunct="0">
              <a:spcBef>
                <a:spcPct val="0"/>
              </a:spcBef>
              <a:spcAft>
                <a:spcPct val="0"/>
              </a:spcAft>
              <a:defRPr sz="3769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799858" indent="-215375" eaLnBrk="0" fontAlgn="base" hangingPunct="0">
              <a:spcBef>
                <a:spcPct val="0"/>
              </a:spcBef>
              <a:spcAft>
                <a:spcPct val="0"/>
              </a:spcAft>
              <a:defRPr sz="3769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230605" indent="-215375" eaLnBrk="0" fontAlgn="base" hangingPunct="0">
              <a:spcBef>
                <a:spcPct val="0"/>
              </a:spcBef>
              <a:spcAft>
                <a:spcPct val="0"/>
              </a:spcAft>
              <a:defRPr sz="3769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661352" indent="-215375" eaLnBrk="0" fontAlgn="base" hangingPunct="0">
              <a:spcBef>
                <a:spcPct val="0"/>
              </a:spcBef>
              <a:spcAft>
                <a:spcPct val="0"/>
              </a:spcAft>
              <a:defRPr sz="3769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fld id="{37F63C65-6BF7-864A-BBEE-E7BD698048F1}" type="slidenum">
              <a:rPr lang="en-US" sz="1507"/>
              <a:pPr algn="l" eaLnBrk="1" hangingPunct="1"/>
              <a:t>50</a:t>
            </a:fld>
            <a:endParaRPr lang="en-US" sz="1507"/>
          </a:p>
        </p:txBody>
      </p:sp>
      <p:sp>
        <p:nvSpPr>
          <p:cNvPr id="8" name="TextBox 2"/>
          <p:cNvSpPr txBox="1">
            <a:spLocks noChangeArrowheads="1"/>
          </p:cNvSpPr>
          <p:nvPr/>
        </p:nvSpPr>
        <p:spPr bwMode="auto">
          <a:xfrm>
            <a:off x="147919" y="114301"/>
            <a:ext cx="9762565" cy="754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955" tIns="47978" rIns="95955" bIns="47978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4271" dirty="0">
                <a:latin typeface="+mn-lt"/>
                <a:cs typeface="Comic Sans MS" charset="0"/>
              </a:rPr>
              <a:t>Calibration in the Alps</a:t>
            </a:r>
          </a:p>
        </p:txBody>
      </p:sp>
      <p:pic>
        <p:nvPicPr>
          <p:cNvPr id="10" name="Picture 9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918" y="1282849"/>
            <a:ext cx="9642208" cy="528805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79254" y="6807390"/>
            <a:ext cx="8379535" cy="749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71" dirty="0"/>
              <a:t>Spatial mean +/- 1 </a:t>
            </a:r>
            <a:r>
              <a:rPr lang="en-US" sz="4271" dirty="0" err="1"/>
              <a:t>s.d.</a:t>
            </a:r>
            <a:endParaRPr lang="en-US" sz="4271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8EB6001-7333-E242-A583-F192279B58AB}"/>
              </a:ext>
            </a:extLst>
          </p:cNvPr>
          <p:cNvSpPr/>
          <p:nvPr/>
        </p:nvSpPr>
        <p:spPr>
          <a:xfrm>
            <a:off x="0" y="7464623"/>
            <a:ext cx="356134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TECDOC 1845</a:t>
            </a:r>
          </a:p>
        </p:txBody>
      </p:sp>
    </p:spTree>
    <p:extLst>
      <p:ext uri="{BB962C8B-B14F-4D97-AF65-F5344CB8AC3E}">
        <p14:creationId xmlns:p14="http://schemas.microsoft.com/office/powerpoint/2010/main" val="276520911"/>
      </p:ext>
    </p:extLst>
  </p:cSld>
  <p:clrMapOvr>
    <a:masterClrMapping/>
  </p:clrMapOvr>
  <p:transition spd="slow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316776" y="7201706"/>
            <a:ext cx="450142" cy="345457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5966" tIns="47983" rIns="95966" bIns="47983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3769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699964" indent="-269217" eaLnBrk="0" hangingPunct="0">
              <a:defRPr sz="3769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76868" indent="-215375" eaLnBrk="0" hangingPunct="0">
              <a:defRPr sz="3769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07616" indent="-215375" eaLnBrk="0" hangingPunct="0">
              <a:defRPr sz="3769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938363" indent="-215375" eaLnBrk="0" hangingPunct="0">
              <a:defRPr sz="3769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369110" indent="-215375" eaLnBrk="0" fontAlgn="base" hangingPunct="0">
              <a:spcBef>
                <a:spcPct val="0"/>
              </a:spcBef>
              <a:spcAft>
                <a:spcPct val="0"/>
              </a:spcAft>
              <a:defRPr sz="3769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799858" indent="-215375" eaLnBrk="0" fontAlgn="base" hangingPunct="0">
              <a:spcBef>
                <a:spcPct val="0"/>
              </a:spcBef>
              <a:spcAft>
                <a:spcPct val="0"/>
              </a:spcAft>
              <a:defRPr sz="3769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230605" indent="-215375" eaLnBrk="0" fontAlgn="base" hangingPunct="0">
              <a:spcBef>
                <a:spcPct val="0"/>
              </a:spcBef>
              <a:spcAft>
                <a:spcPct val="0"/>
              </a:spcAft>
              <a:defRPr sz="3769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661352" indent="-215375" eaLnBrk="0" fontAlgn="base" hangingPunct="0">
              <a:spcBef>
                <a:spcPct val="0"/>
              </a:spcBef>
              <a:spcAft>
                <a:spcPct val="0"/>
              </a:spcAft>
              <a:defRPr sz="3769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fld id="{37F63C65-6BF7-864A-BBEE-E7BD698048F1}" type="slidenum">
              <a:rPr lang="en-US" sz="1507"/>
              <a:pPr algn="l" eaLnBrk="1" hangingPunct="1"/>
              <a:t>51</a:t>
            </a:fld>
            <a:endParaRPr lang="en-US" sz="1507"/>
          </a:p>
        </p:txBody>
      </p:sp>
      <p:sp>
        <p:nvSpPr>
          <p:cNvPr id="8" name="TextBox 2"/>
          <p:cNvSpPr txBox="1">
            <a:spLocks noChangeArrowheads="1"/>
          </p:cNvSpPr>
          <p:nvPr/>
        </p:nvSpPr>
        <p:spPr bwMode="auto">
          <a:xfrm>
            <a:off x="147919" y="114301"/>
            <a:ext cx="9762565" cy="754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955" tIns="47978" rIns="95955" bIns="47978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4271" dirty="0">
                <a:latin typeface="+mn-lt"/>
                <a:cs typeface="Comic Sans MS" charset="0"/>
              </a:rPr>
              <a:t>Calibration in the Alps</a:t>
            </a:r>
          </a:p>
        </p:txBody>
      </p:sp>
      <p:pic>
        <p:nvPicPr>
          <p:cNvPr id="4" name="Picture 3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9592" y="1060679"/>
            <a:ext cx="7030828" cy="632377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55676" y="5343029"/>
            <a:ext cx="3732770" cy="1406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71" dirty="0"/>
              <a:t>Spatial mean +/- 1 </a:t>
            </a:r>
            <a:r>
              <a:rPr lang="en-US" sz="4271" dirty="0" err="1"/>
              <a:t>s.d.</a:t>
            </a:r>
            <a:endParaRPr lang="en-US" sz="4271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074D89E-6FB2-974F-8A1B-7E6AC0FE1191}"/>
              </a:ext>
            </a:extLst>
          </p:cNvPr>
          <p:cNvSpPr/>
          <p:nvPr/>
        </p:nvSpPr>
        <p:spPr>
          <a:xfrm>
            <a:off x="0" y="7464623"/>
            <a:ext cx="356134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TECDOC 1845</a:t>
            </a:r>
          </a:p>
        </p:txBody>
      </p:sp>
    </p:spTree>
    <p:extLst>
      <p:ext uri="{BB962C8B-B14F-4D97-AF65-F5344CB8AC3E}">
        <p14:creationId xmlns:p14="http://schemas.microsoft.com/office/powerpoint/2010/main" val="4022692839"/>
      </p:ext>
    </p:extLst>
  </p:cSld>
  <p:clrMapOvr>
    <a:masterClrMapping/>
  </p:clrMapOvr>
  <p:transition spd="slow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316776" y="7201706"/>
            <a:ext cx="450142" cy="345457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5966" tIns="47983" rIns="95966" bIns="47983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3769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699964" indent="-269217" eaLnBrk="0" hangingPunct="0">
              <a:defRPr sz="3769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76868" indent="-215375" eaLnBrk="0" hangingPunct="0">
              <a:defRPr sz="3769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07616" indent="-215375" eaLnBrk="0" hangingPunct="0">
              <a:defRPr sz="3769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938363" indent="-215375" eaLnBrk="0" hangingPunct="0">
              <a:defRPr sz="3769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369110" indent="-215375" eaLnBrk="0" fontAlgn="base" hangingPunct="0">
              <a:spcBef>
                <a:spcPct val="0"/>
              </a:spcBef>
              <a:spcAft>
                <a:spcPct val="0"/>
              </a:spcAft>
              <a:defRPr sz="3769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799858" indent="-215375" eaLnBrk="0" fontAlgn="base" hangingPunct="0">
              <a:spcBef>
                <a:spcPct val="0"/>
              </a:spcBef>
              <a:spcAft>
                <a:spcPct val="0"/>
              </a:spcAft>
              <a:defRPr sz="3769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230605" indent="-215375" eaLnBrk="0" fontAlgn="base" hangingPunct="0">
              <a:spcBef>
                <a:spcPct val="0"/>
              </a:spcBef>
              <a:spcAft>
                <a:spcPct val="0"/>
              </a:spcAft>
              <a:defRPr sz="3769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661352" indent="-215375" eaLnBrk="0" fontAlgn="base" hangingPunct="0">
              <a:spcBef>
                <a:spcPct val="0"/>
              </a:spcBef>
              <a:spcAft>
                <a:spcPct val="0"/>
              </a:spcAft>
              <a:defRPr sz="3769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fld id="{37F63C65-6BF7-864A-BBEE-E7BD698048F1}" type="slidenum">
              <a:rPr lang="en-US" sz="1507"/>
              <a:pPr algn="l" eaLnBrk="1" hangingPunct="1"/>
              <a:t>52</a:t>
            </a:fld>
            <a:endParaRPr lang="en-US" sz="1507"/>
          </a:p>
        </p:txBody>
      </p:sp>
      <p:sp>
        <p:nvSpPr>
          <p:cNvPr id="8" name="TextBox 2"/>
          <p:cNvSpPr txBox="1">
            <a:spLocks noChangeArrowheads="1"/>
          </p:cNvSpPr>
          <p:nvPr/>
        </p:nvSpPr>
        <p:spPr bwMode="auto">
          <a:xfrm>
            <a:off x="147919" y="90707"/>
            <a:ext cx="9762565" cy="634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955" tIns="47978" rIns="95955" bIns="47978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3495" dirty="0">
                <a:latin typeface="+mn-lt"/>
                <a:cs typeface="Comic Sans MS" charset="0"/>
              </a:rPr>
              <a:t>Calibration in the Alps</a:t>
            </a:r>
          </a:p>
        </p:txBody>
      </p:sp>
      <p:pic>
        <p:nvPicPr>
          <p:cNvPr id="4" name="Picture 3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919" y="1282850"/>
            <a:ext cx="5144517" cy="3701637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5849" y="1160816"/>
            <a:ext cx="4874634" cy="382367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477C3C6-08A5-0549-A854-D76E07D7ADAC}"/>
              </a:ext>
            </a:extLst>
          </p:cNvPr>
          <p:cNvSpPr/>
          <p:nvPr/>
        </p:nvSpPr>
        <p:spPr>
          <a:xfrm>
            <a:off x="0" y="7464623"/>
            <a:ext cx="356134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TECDOC 1845</a:t>
            </a:r>
          </a:p>
        </p:txBody>
      </p:sp>
    </p:spTree>
    <p:extLst>
      <p:ext uri="{BB962C8B-B14F-4D97-AF65-F5344CB8AC3E}">
        <p14:creationId xmlns:p14="http://schemas.microsoft.com/office/powerpoint/2010/main" val="1271862259"/>
      </p:ext>
    </p:extLst>
  </p:cSld>
  <p:clrMapOvr>
    <a:masterClrMapping/>
  </p:clrMapOvr>
  <p:transition spd="slow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"/>
          <p:cNvSpPr txBox="1">
            <a:spLocks noChangeArrowheads="1"/>
          </p:cNvSpPr>
          <p:nvPr/>
        </p:nvSpPr>
        <p:spPr bwMode="auto">
          <a:xfrm>
            <a:off x="1" y="34925"/>
            <a:ext cx="100584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1823" tIns="50911" rIns="101823" bIns="50911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dirty="0">
                <a:solidFill>
                  <a:srgbClr val="000000"/>
                </a:solidFill>
                <a:latin typeface="+mn-lt"/>
                <a:cs typeface="Comic Sans MS" charset="0"/>
              </a:rPr>
              <a:t>Summary</a:t>
            </a:r>
          </a:p>
        </p:txBody>
      </p:sp>
      <p:sp>
        <p:nvSpPr>
          <p:cNvPr id="24579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580563" y="7405688"/>
            <a:ext cx="477837" cy="366712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fld id="{D24DD9B0-C3E1-8B41-9827-59C906B6B161}" type="slidenum">
              <a:rPr lang="en-US" sz="1600" b="0"/>
              <a:pPr algn="l" eaLnBrk="1" hangingPunct="1"/>
              <a:t>53</a:t>
            </a:fld>
            <a:endParaRPr lang="en-US" sz="1600" b="0"/>
          </a:p>
        </p:txBody>
      </p:sp>
      <p:sp>
        <p:nvSpPr>
          <p:cNvPr id="16" name="TextBox 21"/>
          <p:cNvSpPr txBox="1">
            <a:spLocks noChangeArrowheads="1"/>
          </p:cNvSpPr>
          <p:nvPr/>
        </p:nvSpPr>
        <p:spPr bwMode="auto">
          <a:xfrm>
            <a:off x="0" y="997757"/>
            <a:ext cx="10058400" cy="2453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1823" tIns="50911" rIns="101823" bIns="50911">
            <a:spAutoFit/>
          </a:bodyPr>
          <a:lstStyle>
            <a:lvl1pPr marL="457200" indent="-4572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30000"/>
              </a:lnSpc>
              <a:buFont typeface="Arial" charset="0"/>
              <a:buChar char="•"/>
              <a:defRPr/>
            </a:pPr>
            <a:r>
              <a:rPr lang="en-US" sz="2400" dirty="0"/>
              <a:t>From observations and numerical modelling additional corrections factors have been developed for removing or detecting vegetation signal in CRNS observations</a:t>
            </a:r>
          </a:p>
          <a:p>
            <a:pPr eaLnBrk="1" hangingPunct="1">
              <a:lnSpc>
                <a:spcPct val="130000"/>
              </a:lnSpc>
              <a:buFont typeface="Arial" charset="0"/>
              <a:buChar char="•"/>
              <a:defRPr/>
            </a:pPr>
            <a:endParaRPr lang="en-US" sz="2400" dirty="0"/>
          </a:p>
          <a:p>
            <a:pPr marL="0" indent="0" eaLnBrk="1" hangingPunct="1">
              <a:lnSpc>
                <a:spcPct val="130000"/>
              </a:lnSpc>
              <a:defRPr/>
            </a:pPr>
            <a:r>
              <a:rPr lang="en-US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9653218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"/>
          <p:cNvSpPr txBox="1">
            <a:spLocks noChangeArrowheads="1"/>
          </p:cNvSpPr>
          <p:nvPr/>
        </p:nvSpPr>
        <p:spPr bwMode="auto">
          <a:xfrm>
            <a:off x="1" y="34925"/>
            <a:ext cx="100584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1823" tIns="50911" rIns="101823" bIns="50911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dirty="0">
                <a:solidFill>
                  <a:srgbClr val="000000"/>
                </a:solidFill>
                <a:latin typeface="+mn-lt"/>
                <a:cs typeface="Comic Sans MS" charset="0"/>
              </a:rPr>
              <a:t>Summary</a:t>
            </a:r>
          </a:p>
        </p:txBody>
      </p:sp>
      <p:sp>
        <p:nvSpPr>
          <p:cNvPr id="24579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580563" y="7405688"/>
            <a:ext cx="477837" cy="366712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fld id="{D24DD9B0-C3E1-8B41-9827-59C906B6B161}" type="slidenum">
              <a:rPr lang="en-US" sz="1600" b="0"/>
              <a:pPr algn="l" eaLnBrk="1" hangingPunct="1"/>
              <a:t>54</a:t>
            </a:fld>
            <a:endParaRPr lang="en-US" sz="1600" b="0"/>
          </a:p>
        </p:txBody>
      </p:sp>
      <p:sp>
        <p:nvSpPr>
          <p:cNvPr id="16" name="TextBox 21"/>
          <p:cNvSpPr txBox="1">
            <a:spLocks noChangeArrowheads="1"/>
          </p:cNvSpPr>
          <p:nvPr/>
        </p:nvSpPr>
        <p:spPr bwMode="auto">
          <a:xfrm>
            <a:off x="0" y="997757"/>
            <a:ext cx="10058400" cy="3893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1823" tIns="50911" rIns="101823" bIns="50911">
            <a:spAutoFit/>
          </a:bodyPr>
          <a:lstStyle>
            <a:lvl1pPr marL="457200" indent="-4572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30000"/>
              </a:lnSpc>
              <a:buFont typeface="Arial" charset="0"/>
              <a:buChar char="•"/>
              <a:defRPr/>
            </a:pPr>
            <a:r>
              <a:rPr lang="en-US" sz="2400" dirty="0"/>
              <a:t>From observations and numerical modelling additional corrections factors have been developed for removing or detecting vegetation signal in CRNS observations</a:t>
            </a:r>
          </a:p>
          <a:p>
            <a:pPr eaLnBrk="1" hangingPunct="1">
              <a:lnSpc>
                <a:spcPct val="130000"/>
              </a:lnSpc>
              <a:buFont typeface="Arial" charset="0"/>
              <a:buChar char="•"/>
              <a:defRPr/>
            </a:pPr>
            <a:endParaRPr lang="en-US" sz="2400" dirty="0"/>
          </a:p>
          <a:p>
            <a:pPr eaLnBrk="1" hangingPunct="1">
              <a:lnSpc>
                <a:spcPct val="130000"/>
              </a:lnSpc>
              <a:buFont typeface="Arial" charset="0"/>
              <a:buChar char="•"/>
              <a:defRPr/>
            </a:pPr>
            <a:r>
              <a:rPr lang="en-US" sz="2400" dirty="0"/>
              <a:t>Row crops appear to have a linear dependence on N</a:t>
            </a:r>
            <a:r>
              <a:rPr lang="en-US" sz="2400" baseline="-25000" dirty="0"/>
              <a:t>0</a:t>
            </a:r>
            <a:r>
              <a:rPr lang="en-US" sz="2400" dirty="0"/>
              <a:t> (~1% reduction for every 1 kg/m^2 of BWE)</a:t>
            </a:r>
          </a:p>
          <a:p>
            <a:pPr eaLnBrk="1" hangingPunct="1">
              <a:lnSpc>
                <a:spcPct val="130000"/>
              </a:lnSpc>
              <a:buFont typeface="Arial" charset="0"/>
              <a:buChar char="•"/>
              <a:defRPr/>
            </a:pPr>
            <a:endParaRPr lang="en-US" sz="2400" dirty="0"/>
          </a:p>
          <a:p>
            <a:pPr marL="0" indent="0" eaLnBrk="1" hangingPunct="1">
              <a:lnSpc>
                <a:spcPct val="130000"/>
              </a:lnSpc>
              <a:defRPr/>
            </a:pPr>
            <a:r>
              <a:rPr lang="en-US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5286370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"/>
          <p:cNvSpPr txBox="1">
            <a:spLocks noChangeArrowheads="1"/>
          </p:cNvSpPr>
          <p:nvPr/>
        </p:nvSpPr>
        <p:spPr bwMode="auto">
          <a:xfrm>
            <a:off x="1" y="34925"/>
            <a:ext cx="100584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1823" tIns="50911" rIns="101823" bIns="50911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dirty="0">
                <a:solidFill>
                  <a:srgbClr val="000000"/>
                </a:solidFill>
                <a:latin typeface="+mn-lt"/>
                <a:cs typeface="Comic Sans MS" charset="0"/>
              </a:rPr>
              <a:t>Summary</a:t>
            </a:r>
          </a:p>
        </p:txBody>
      </p:sp>
      <p:sp>
        <p:nvSpPr>
          <p:cNvPr id="24579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580563" y="7405688"/>
            <a:ext cx="477837" cy="366712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fld id="{D24DD9B0-C3E1-8B41-9827-59C906B6B161}" type="slidenum">
              <a:rPr lang="en-US" sz="1600" b="0"/>
              <a:pPr algn="l" eaLnBrk="1" hangingPunct="1"/>
              <a:t>55</a:t>
            </a:fld>
            <a:endParaRPr lang="en-US" sz="1600" b="0"/>
          </a:p>
        </p:txBody>
      </p:sp>
      <p:sp>
        <p:nvSpPr>
          <p:cNvPr id="16" name="TextBox 21"/>
          <p:cNvSpPr txBox="1">
            <a:spLocks noChangeArrowheads="1"/>
          </p:cNvSpPr>
          <p:nvPr/>
        </p:nvSpPr>
        <p:spPr bwMode="auto">
          <a:xfrm>
            <a:off x="0" y="997757"/>
            <a:ext cx="10058400" cy="5334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1823" tIns="50911" rIns="101823" bIns="50911">
            <a:spAutoFit/>
          </a:bodyPr>
          <a:lstStyle>
            <a:lvl1pPr marL="457200" indent="-4572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30000"/>
              </a:lnSpc>
              <a:buFont typeface="Arial" charset="0"/>
              <a:buChar char="•"/>
              <a:defRPr/>
            </a:pPr>
            <a:r>
              <a:rPr lang="en-US" sz="2400" dirty="0"/>
              <a:t>From observations and numerical modelling additional corrections factors have been developed for removing or detecting vegetation signal in CRNS observations</a:t>
            </a:r>
          </a:p>
          <a:p>
            <a:pPr eaLnBrk="1" hangingPunct="1">
              <a:lnSpc>
                <a:spcPct val="130000"/>
              </a:lnSpc>
              <a:buFont typeface="Arial" charset="0"/>
              <a:buChar char="•"/>
              <a:defRPr/>
            </a:pPr>
            <a:endParaRPr lang="en-US" sz="2400" dirty="0"/>
          </a:p>
          <a:p>
            <a:pPr eaLnBrk="1" hangingPunct="1">
              <a:lnSpc>
                <a:spcPct val="130000"/>
              </a:lnSpc>
              <a:buFont typeface="Arial" charset="0"/>
              <a:buChar char="•"/>
              <a:defRPr/>
            </a:pPr>
            <a:r>
              <a:rPr lang="en-US" sz="2400" dirty="0"/>
              <a:t>Row crops appear to have a linear dependence on N</a:t>
            </a:r>
            <a:r>
              <a:rPr lang="en-US" sz="2400" baseline="-25000" dirty="0"/>
              <a:t>0</a:t>
            </a:r>
            <a:r>
              <a:rPr lang="en-US" sz="2400" dirty="0"/>
              <a:t> (~1% reduction for every 1 kg/m^2 of BWE)</a:t>
            </a:r>
          </a:p>
          <a:p>
            <a:pPr eaLnBrk="1" hangingPunct="1">
              <a:lnSpc>
                <a:spcPct val="130000"/>
              </a:lnSpc>
              <a:buFont typeface="Arial" charset="0"/>
              <a:buChar char="•"/>
              <a:defRPr/>
            </a:pPr>
            <a:endParaRPr lang="en-US" sz="2400" dirty="0"/>
          </a:p>
          <a:p>
            <a:pPr eaLnBrk="1" hangingPunct="1">
              <a:lnSpc>
                <a:spcPct val="130000"/>
              </a:lnSpc>
              <a:buFont typeface="Arial" charset="0"/>
              <a:buChar char="•"/>
              <a:defRPr/>
            </a:pPr>
            <a:r>
              <a:rPr lang="en-US" sz="2400" dirty="0"/>
              <a:t>Use of bare and moderated (thermal and epithermal) are promising for simultaneous detection of vegetation and soil moisture</a:t>
            </a:r>
          </a:p>
          <a:p>
            <a:pPr eaLnBrk="1" hangingPunct="1">
              <a:lnSpc>
                <a:spcPct val="130000"/>
              </a:lnSpc>
              <a:buFont typeface="Arial" charset="0"/>
              <a:buChar char="•"/>
              <a:defRPr/>
            </a:pPr>
            <a:endParaRPr lang="en-US" sz="2400" dirty="0"/>
          </a:p>
          <a:p>
            <a:pPr marL="0" indent="0" eaLnBrk="1" hangingPunct="1">
              <a:lnSpc>
                <a:spcPct val="130000"/>
              </a:lnSpc>
              <a:defRPr/>
            </a:pPr>
            <a:r>
              <a:rPr lang="en-US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5845618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"/>
          <p:cNvSpPr txBox="1">
            <a:spLocks noChangeArrowheads="1"/>
          </p:cNvSpPr>
          <p:nvPr/>
        </p:nvSpPr>
        <p:spPr bwMode="auto">
          <a:xfrm>
            <a:off x="1" y="34925"/>
            <a:ext cx="100584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1823" tIns="50911" rIns="101823" bIns="50911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dirty="0">
                <a:solidFill>
                  <a:srgbClr val="000000"/>
                </a:solidFill>
                <a:latin typeface="+mn-lt"/>
                <a:cs typeface="Comic Sans MS" charset="0"/>
              </a:rPr>
              <a:t>Summary</a:t>
            </a:r>
          </a:p>
        </p:txBody>
      </p:sp>
      <p:sp>
        <p:nvSpPr>
          <p:cNvPr id="24579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580563" y="7405688"/>
            <a:ext cx="477837" cy="366712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fld id="{D24DD9B0-C3E1-8B41-9827-59C906B6B161}" type="slidenum">
              <a:rPr lang="en-US" sz="1600" b="0"/>
              <a:pPr algn="l" eaLnBrk="1" hangingPunct="1"/>
              <a:t>56</a:t>
            </a:fld>
            <a:endParaRPr lang="en-US" sz="1600" b="0"/>
          </a:p>
        </p:txBody>
      </p:sp>
      <p:sp>
        <p:nvSpPr>
          <p:cNvPr id="16" name="TextBox 21"/>
          <p:cNvSpPr txBox="1">
            <a:spLocks noChangeArrowheads="1"/>
          </p:cNvSpPr>
          <p:nvPr/>
        </p:nvSpPr>
        <p:spPr bwMode="auto">
          <a:xfrm>
            <a:off x="0" y="997757"/>
            <a:ext cx="10058400" cy="6774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1823" tIns="50911" rIns="101823" bIns="50911">
            <a:spAutoFit/>
          </a:bodyPr>
          <a:lstStyle>
            <a:lvl1pPr marL="457200" indent="-4572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30000"/>
              </a:lnSpc>
              <a:buFont typeface="Arial" charset="0"/>
              <a:buChar char="•"/>
              <a:defRPr/>
            </a:pPr>
            <a:r>
              <a:rPr lang="en-US" sz="2400" dirty="0"/>
              <a:t>From observations and numerical modelling additional corrections factors have been developed for removing or detecting vegetation signal in CRNS observations</a:t>
            </a:r>
          </a:p>
          <a:p>
            <a:pPr eaLnBrk="1" hangingPunct="1">
              <a:lnSpc>
                <a:spcPct val="130000"/>
              </a:lnSpc>
              <a:buFont typeface="Arial" charset="0"/>
              <a:buChar char="•"/>
              <a:defRPr/>
            </a:pPr>
            <a:endParaRPr lang="en-US" sz="2400" dirty="0"/>
          </a:p>
          <a:p>
            <a:pPr eaLnBrk="1" hangingPunct="1">
              <a:lnSpc>
                <a:spcPct val="130000"/>
              </a:lnSpc>
              <a:buFont typeface="Arial" charset="0"/>
              <a:buChar char="•"/>
              <a:defRPr/>
            </a:pPr>
            <a:r>
              <a:rPr lang="en-US" sz="2400" dirty="0"/>
              <a:t>Row crops appear to have a linear dependence on N</a:t>
            </a:r>
            <a:r>
              <a:rPr lang="en-US" sz="2400" baseline="-25000" dirty="0"/>
              <a:t>0</a:t>
            </a:r>
            <a:r>
              <a:rPr lang="en-US" sz="2400" dirty="0"/>
              <a:t> (~1% reduction for every 1 kg/m^2 of BWE)</a:t>
            </a:r>
          </a:p>
          <a:p>
            <a:pPr eaLnBrk="1" hangingPunct="1">
              <a:lnSpc>
                <a:spcPct val="130000"/>
              </a:lnSpc>
              <a:buFont typeface="Arial" charset="0"/>
              <a:buChar char="•"/>
              <a:defRPr/>
            </a:pPr>
            <a:endParaRPr lang="en-US" sz="2400" dirty="0"/>
          </a:p>
          <a:p>
            <a:pPr eaLnBrk="1" hangingPunct="1">
              <a:lnSpc>
                <a:spcPct val="130000"/>
              </a:lnSpc>
              <a:buFont typeface="Arial" charset="0"/>
              <a:buChar char="•"/>
              <a:defRPr/>
            </a:pPr>
            <a:r>
              <a:rPr lang="en-US" sz="2400" dirty="0"/>
              <a:t>Use of bare and moderated (thermal and epithermal) are promising for simultaneous detection of vegetation and soil moisture</a:t>
            </a:r>
          </a:p>
          <a:p>
            <a:pPr eaLnBrk="1" hangingPunct="1">
              <a:lnSpc>
                <a:spcPct val="130000"/>
              </a:lnSpc>
              <a:buFont typeface="Arial" charset="0"/>
              <a:buChar char="•"/>
              <a:defRPr/>
            </a:pPr>
            <a:endParaRPr lang="en-US" sz="2400" dirty="0"/>
          </a:p>
          <a:p>
            <a:pPr eaLnBrk="1" hangingPunct="1">
              <a:lnSpc>
                <a:spcPct val="130000"/>
              </a:lnSpc>
              <a:buFont typeface="Arial" charset="0"/>
              <a:buChar char="•"/>
              <a:defRPr/>
            </a:pPr>
            <a:r>
              <a:rPr lang="en-US" sz="2400" dirty="0"/>
              <a:t>Additional modelling and experiments are still needed to fully understand bare detector 	</a:t>
            </a:r>
          </a:p>
          <a:p>
            <a:pPr lvl="1" eaLnBrk="1" hangingPunct="1">
              <a:lnSpc>
                <a:spcPct val="130000"/>
              </a:lnSpc>
              <a:buFont typeface="Arial" charset="0"/>
              <a:buChar char="•"/>
              <a:defRPr/>
            </a:pPr>
            <a:r>
              <a:rPr lang="en-US" sz="2400" dirty="0"/>
              <a:t>Same support volume? Same correction factors?</a:t>
            </a:r>
          </a:p>
          <a:p>
            <a:pPr marL="0" indent="0" eaLnBrk="1" hangingPunct="1">
              <a:lnSpc>
                <a:spcPct val="130000"/>
              </a:lnSpc>
              <a:defRPr/>
            </a:pPr>
            <a:r>
              <a:rPr lang="en-US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1745838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"/>
          <p:cNvSpPr txBox="1">
            <a:spLocks noChangeArrowheads="1"/>
          </p:cNvSpPr>
          <p:nvPr/>
        </p:nvSpPr>
        <p:spPr bwMode="auto">
          <a:xfrm>
            <a:off x="1" y="34925"/>
            <a:ext cx="100584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1823" tIns="50911" rIns="101823" bIns="50911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dirty="0">
                <a:solidFill>
                  <a:srgbClr val="000000"/>
                </a:solidFill>
                <a:latin typeface="+mn-lt"/>
                <a:cs typeface="Comic Sans MS" charset="0"/>
              </a:rPr>
              <a:t>Key References</a:t>
            </a:r>
          </a:p>
        </p:txBody>
      </p:sp>
      <p:sp>
        <p:nvSpPr>
          <p:cNvPr id="24579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580563" y="7405688"/>
            <a:ext cx="477837" cy="366712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fld id="{D24DD9B0-C3E1-8B41-9827-59C906B6B161}" type="slidenum">
              <a:rPr lang="en-US" sz="1600" b="0"/>
              <a:pPr algn="l" eaLnBrk="1" hangingPunct="1"/>
              <a:t>57</a:t>
            </a:fld>
            <a:endParaRPr lang="en-US" sz="1600" b="0"/>
          </a:p>
        </p:txBody>
      </p:sp>
      <p:sp>
        <p:nvSpPr>
          <p:cNvPr id="16" name="TextBox 21"/>
          <p:cNvSpPr txBox="1">
            <a:spLocks noChangeArrowheads="1"/>
          </p:cNvSpPr>
          <p:nvPr/>
        </p:nvSpPr>
        <p:spPr bwMode="auto">
          <a:xfrm>
            <a:off x="0" y="649817"/>
            <a:ext cx="10058400" cy="6550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1823" tIns="50911" rIns="101823" bIns="50911">
            <a:spAutoFit/>
          </a:bodyPr>
          <a:lstStyle>
            <a:lvl1pPr marL="457200" indent="-4572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 eaLnBrk="1" hangingPunct="1">
              <a:defRPr/>
            </a:pPr>
            <a:endParaRPr lang="en-US" sz="1200" dirty="0"/>
          </a:p>
          <a:p>
            <a:pPr marL="0" indent="0" eaLnBrk="1" hangingPunct="1">
              <a:defRPr/>
            </a:pPr>
            <a:r>
              <a:rPr lang="en-US" sz="1100" dirty="0"/>
              <a:t>Andreasen, M., K. H. Jensen, M. </a:t>
            </a:r>
            <a:r>
              <a:rPr lang="en-US" sz="1100" dirty="0" err="1"/>
              <a:t>Zreda</a:t>
            </a:r>
            <a:r>
              <a:rPr lang="en-US" sz="1100" dirty="0"/>
              <a:t>, D. </a:t>
            </a:r>
            <a:r>
              <a:rPr lang="en-US" sz="1100" dirty="0" err="1"/>
              <a:t>Desilets</a:t>
            </a:r>
            <a:r>
              <a:rPr lang="en-US" sz="1100" dirty="0"/>
              <a:t>, H. </a:t>
            </a:r>
            <a:r>
              <a:rPr lang="en-US" sz="1100" dirty="0" err="1"/>
              <a:t>Bogena</a:t>
            </a:r>
            <a:r>
              <a:rPr lang="en-US" sz="1100" dirty="0"/>
              <a:t>, and M. C. Looms (2016), Modeling cosmic ray neutron field measurements, Water Resources Research, 52(8), 6451-6471. doi:10.1002/2015wr018236.</a:t>
            </a:r>
          </a:p>
          <a:p>
            <a:pPr marL="0" indent="0" eaLnBrk="1" hangingPunct="1">
              <a:defRPr/>
            </a:pPr>
            <a:endParaRPr lang="en-US" sz="1100" dirty="0"/>
          </a:p>
          <a:p>
            <a:pPr marL="0" indent="0" eaLnBrk="1" hangingPunct="1">
              <a:defRPr/>
            </a:pPr>
            <a:r>
              <a:rPr lang="en-US" sz="1100" dirty="0" err="1"/>
              <a:t>Desilets</a:t>
            </a:r>
            <a:r>
              <a:rPr lang="en-US" sz="1100" dirty="0"/>
              <a:t>, D., M. </a:t>
            </a:r>
            <a:r>
              <a:rPr lang="en-US" sz="1100" dirty="0" err="1"/>
              <a:t>Zreda</a:t>
            </a:r>
            <a:r>
              <a:rPr lang="en-US" sz="1100" dirty="0"/>
              <a:t>, and T. P. A. </a:t>
            </a:r>
            <a:r>
              <a:rPr lang="en-US" sz="1100" dirty="0" err="1"/>
              <a:t>Ferre</a:t>
            </a:r>
            <a:r>
              <a:rPr lang="en-US" sz="1100" dirty="0"/>
              <a:t> (2010), Nature's neutron probe: Land surface hydrology at an elusive scale with cosmic rays, Water Resources Research, 46. doi:10.1029/2009wr008726.</a:t>
            </a:r>
          </a:p>
          <a:p>
            <a:pPr marL="0" indent="0" eaLnBrk="1" hangingPunct="1">
              <a:defRPr/>
            </a:pPr>
            <a:endParaRPr lang="en-US" sz="1100" dirty="0"/>
          </a:p>
          <a:p>
            <a:pPr marL="0" indent="0" eaLnBrk="1" hangingPunct="1">
              <a:defRPr/>
            </a:pPr>
            <a:r>
              <a:rPr lang="en-US" sz="1100" dirty="0"/>
              <a:t>Franz, T. E., M. </a:t>
            </a:r>
            <a:r>
              <a:rPr lang="en-US" sz="1100" dirty="0" err="1"/>
              <a:t>Zreda</a:t>
            </a:r>
            <a:r>
              <a:rPr lang="en-US" sz="1100" dirty="0"/>
              <a:t>, R. </a:t>
            </a:r>
            <a:r>
              <a:rPr lang="en-US" sz="1100" dirty="0" err="1"/>
              <a:t>Rosolem</a:t>
            </a:r>
            <a:r>
              <a:rPr lang="en-US" sz="1100" dirty="0"/>
              <a:t>, and P. A. </a:t>
            </a:r>
            <a:r>
              <a:rPr lang="en-US" sz="1100" dirty="0" err="1"/>
              <a:t>Ferre</a:t>
            </a:r>
            <a:r>
              <a:rPr lang="en-US" sz="1100" dirty="0"/>
              <a:t> (2013), A universal calibration function for determination of soil moisture with cosmic-ray neutrons, Hydrology and Earth System Sciences, 17, 453-460. doi:10.5194/hess-17-453-2013.</a:t>
            </a:r>
          </a:p>
          <a:p>
            <a:pPr marL="0" indent="0" eaLnBrk="1" hangingPunct="1">
              <a:defRPr/>
            </a:pPr>
            <a:endParaRPr lang="en-US" sz="1100" dirty="0"/>
          </a:p>
          <a:p>
            <a:pPr marL="0" indent="0" eaLnBrk="1" hangingPunct="1">
              <a:defRPr/>
            </a:pPr>
            <a:r>
              <a:rPr lang="en-US" sz="1100" dirty="0"/>
              <a:t>Franz, T. E., M. </a:t>
            </a:r>
            <a:r>
              <a:rPr lang="en-US" sz="1100" dirty="0" err="1"/>
              <a:t>Zreda</a:t>
            </a:r>
            <a:r>
              <a:rPr lang="en-US" sz="1100" dirty="0"/>
              <a:t>, R. </a:t>
            </a:r>
            <a:r>
              <a:rPr lang="en-US" sz="1100" dirty="0" err="1"/>
              <a:t>Rosolem</a:t>
            </a:r>
            <a:r>
              <a:rPr lang="en-US" sz="1100" dirty="0"/>
              <a:t>, B. Hornbuckle, S. Irvin, H. Adams, T. Kolb, C. </a:t>
            </a:r>
            <a:r>
              <a:rPr lang="en-US" sz="1100" dirty="0" err="1"/>
              <a:t>Zweck</a:t>
            </a:r>
            <a:r>
              <a:rPr lang="en-US" sz="1100" dirty="0"/>
              <a:t>, and W. J. Shuttleworth (2013), Ecosystem scale measurements of biomass water using cosmic-ray neutrons, Geophysical Research Letters, 40, 3929-3933. doi:10.1002/grl.50791.</a:t>
            </a:r>
          </a:p>
          <a:p>
            <a:pPr marL="0" indent="0" eaLnBrk="1" hangingPunct="1">
              <a:defRPr/>
            </a:pPr>
            <a:endParaRPr lang="en-US" sz="1100" dirty="0"/>
          </a:p>
          <a:p>
            <a:pPr marL="0" indent="0" eaLnBrk="1" hangingPunct="1">
              <a:defRPr/>
            </a:pPr>
            <a:r>
              <a:rPr lang="en-US" sz="1100" dirty="0"/>
              <a:t>Franz, T. E., T. Wang, W. Avery, C. </a:t>
            </a:r>
            <a:r>
              <a:rPr lang="en-US" sz="1100" dirty="0" err="1"/>
              <a:t>Finkenbiner</a:t>
            </a:r>
            <a:r>
              <a:rPr lang="en-US" sz="1100" dirty="0"/>
              <a:t>, and L. </a:t>
            </a:r>
            <a:r>
              <a:rPr lang="en-US" sz="1100" dirty="0" err="1"/>
              <a:t>Brocca</a:t>
            </a:r>
            <a:r>
              <a:rPr lang="en-US" sz="1100" dirty="0"/>
              <a:t> (2015), Combined analysis of soil moisture measurements from roving and fixed cosmic ray neutron probes for multiscale real-time monitoring, Geophysical Research Letters, 42, 3389–3396. doi:10.1002/2015GL063963.</a:t>
            </a:r>
          </a:p>
          <a:p>
            <a:pPr marL="0" indent="0" eaLnBrk="1" hangingPunct="1">
              <a:defRPr/>
            </a:pPr>
            <a:endParaRPr lang="en-US" sz="1100" dirty="0"/>
          </a:p>
          <a:p>
            <a:pPr marL="0" indent="0" eaLnBrk="1" hangingPunct="1">
              <a:defRPr/>
            </a:pPr>
            <a:r>
              <a:rPr lang="en-US" sz="1100" dirty="0"/>
              <a:t>Hawdon, A., D. </a:t>
            </a:r>
            <a:r>
              <a:rPr lang="en-US" sz="1100" dirty="0" err="1"/>
              <a:t>McJannet</a:t>
            </a:r>
            <a:r>
              <a:rPr lang="en-US" sz="1100" dirty="0"/>
              <a:t>, and J. Wallace (2014), Calibration and correction procedures for cosmic-ray neutron soil moisture probes located across Australia, Water Resources Research, 50(6), 5029-5043. doi:10.1002/2013wr015138.</a:t>
            </a:r>
          </a:p>
          <a:p>
            <a:pPr marL="0" indent="0" eaLnBrk="1" hangingPunct="1">
              <a:defRPr/>
            </a:pPr>
            <a:endParaRPr lang="en-US" sz="1100" dirty="0"/>
          </a:p>
          <a:p>
            <a:pPr marL="0" indent="0" eaLnBrk="1" hangingPunct="1">
              <a:defRPr/>
            </a:pPr>
            <a:r>
              <a:rPr lang="en-US" sz="1100" dirty="0"/>
              <a:t>Hornbuckle, B., S. Irvin, T. E. Franz, R. </a:t>
            </a:r>
            <a:r>
              <a:rPr lang="en-US" sz="1100" dirty="0" err="1"/>
              <a:t>Rosolem</a:t>
            </a:r>
            <a:r>
              <a:rPr lang="en-US" sz="1100" dirty="0"/>
              <a:t>, and C. </a:t>
            </a:r>
            <a:r>
              <a:rPr lang="en-US" sz="1100" dirty="0" err="1"/>
              <a:t>Zweck</a:t>
            </a:r>
            <a:r>
              <a:rPr lang="en-US" sz="1100" dirty="0"/>
              <a:t> (2012), The potential of the COSMOS network to be a source of new soil moisture information for SMOS and SMAP, paper presented at Proc. IEEE Intl. </a:t>
            </a:r>
            <a:r>
              <a:rPr lang="en-US" sz="1100" dirty="0" err="1"/>
              <a:t>Geosci</a:t>
            </a:r>
            <a:r>
              <a:rPr lang="en-US" sz="1100" dirty="0"/>
              <a:t>. Remote Sens. </a:t>
            </a:r>
            <a:r>
              <a:rPr lang="en-US" sz="1100" dirty="0" err="1"/>
              <a:t>Symp</a:t>
            </a:r>
            <a:r>
              <a:rPr lang="en-US" sz="1100" dirty="0"/>
              <a:t>., Munich, Germany. doi:10.1109/IGARSS.2012.6351317.</a:t>
            </a:r>
          </a:p>
          <a:p>
            <a:pPr marL="0" indent="0" eaLnBrk="1" hangingPunct="1">
              <a:defRPr/>
            </a:pPr>
            <a:endParaRPr lang="en-US" sz="1100" dirty="0"/>
          </a:p>
          <a:p>
            <a:pPr marL="0" indent="0" eaLnBrk="1" hangingPunct="1">
              <a:defRPr/>
            </a:pPr>
            <a:r>
              <a:rPr lang="en-US" sz="1100" dirty="0"/>
              <a:t>Hornbuckle, G., S. Irvin, and J. Patton (2011), Impact of Rapidly Growing Vegetation On COSMOS Measurements., Abstract 243-4 presented at 2011 ASA, CSSA, SSSA Annual Meeting, San Antonio, Texas, 16-19 Oct. </a:t>
            </a:r>
          </a:p>
          <a:p>
            <a:pPr marL="0" indent="0" eaLnBrk="1" hangingPunct="1">
              <a:defRPr/>
            </a:pPr>
            <a:endParaRPr lang="en-US" sz="1100" dirty="0"/>
          </a:p>
          <a:p>
            <a:pPr marL="0" indent="0" eaLnBrk="1" hangingPunct="1">
              <a:defRPr/>
            </a:pPr>
            <a:r>
              <a:rPr lang="en-US" sz="1100" dirty="0"/>
              <a:t>Irvin, S. L. (2013), Correction for rapid-growth vegetation and testing of an upscaling method with a COSMOS probe, 105 pp, Iowa State University, Ames, IA.</a:t>
            </a:r>
          </a:p>
          <a:p>
            <a:pPr marL="0" indent="0" eaLnBrk="1" hangingPunct="1">
              <a:defRPr/>
            </a:pPr>
            <a:endParaRPr lang="en-US" sz="1100" dirty="0"/>
          </a:p>
          <a:p>
            <a:pPr marL="0" indent="0" eaLnBrk="1" hangingPunct="1">
              <a:defRPr/>
            </a:pPr>
            <a:r>
              <a:rPr lang="en-US" sz="1100" dirty="0"/>
              <a:t>Kohli, M., M. </a:t>
            </a:r>
            <a:r>
              <a:rPr lang="en-US" sz="1100" dirty="0" err="1"/>
              <a:t>Schron</a:t>
            </a:r>
            <a:r>
              <a:rPr lang="en-US" sz="1100" dirty="0"/>
              <a:t>, M. </a:t>
            </a:r>
            <a:r>
              <a:rPr lang="en-US" sz="1100" dirty="0" err="1"/>
              <a:t>Zreda</a:t>
            </a:r>
            <a:r>
              <a:rPr lang="en-US" sz="1100" dirty="0"/>
              <a:t>, U. Schmidt, P. Dietrich, and S. Zacharias (2015), Footprint characteristics revised for field-scale soil moisture monitoring with cosmic-ray neutrons, Water Resources Research, 51(7), 5772-5790. doi:10.1002/2015wr017169.</a:t>
            </a:r>
          </a:p>
          <a:p>
            <a:pPr marL="0" indent="0" eaLnBrk="1" hangingPunct="1">
              <a:defRPr/>
            </a:pPr>
            <a:endParaRPr lang="en-US" sz="1100" dirty="0"/>
          </a:p>
          <a:p>
            <a:pPr marL="0" indent="0" eaLnBrk="1" hangingPunct="1">
              <a:defRPr/>
            </a:pPr>
            <a:r>
              <a:rPr lang="en-US" sz="1100" dirty="0" err="1"/>
              <a:t>McJannet</a:t>
            </a:r>
            <a:r>
              <a:rPr lang="en-US" sz="1100" dirty="0"/>
              <a:t>, D., T. E. Franz, A. Hawdon, D. Boadle, B. Baker, A. Almeida, R. Silberstein, T. Lambert, and D. </a:t>
            </a:r>
            <a:r>
              <a:rPr lang="en-US" sz="1100" dirty="0" err="1"/>
              <a:t>Desilets</a:t>
            </a:r>
            <a:r>
              <a:rPr lang="en-US" sz="1100" dirty="0"/>
              <a:t> (2014), Field testing of the universal calibration function for determination of soil moisture with cosmic-ray neutrons, Water Resources Research, 50(6), 5235-5248. doi:10.1002/2014wr015513.</a:t>
            </a:r>
          </a:p>
          <a:p>
            <a:pPr marL="0" indent="0" eaLnBrk="1" hangingPunct="1">
              <a:defRPr/>
            </a:pPr>
            <a:endParaRPr lang="en-US" sz="1100" dirty="0"/>
          </a:p>
          <a:p>
            <a:pPr marL="0" indent="0" eaLnBrk="1" hangingPunct="1">
              <a:defRPr/>
            </a:pPr>
            <a:r>
              <a:rPr lang="en-US" sz="1100" dirty="0" err="1"/>
              <a:t>Rosolem</a:t>
            </a:r>
            <a:r>
              <a:rPr lang="en-US" sz="1100" dirty="0"/>
              <a:t>, R., W. J. Shuttleworth, M. </a:t>
            </a:r>
            <a:r>
              <a:rPr lang="en-US" sz="1100" dirty="0" err="1"/>
              <a:t>Zreda</a:t>
            </a:r>
            <a:r>
              <a:rPr lang="en-US" sz="1100" dirty="0"/>
              <a:t>, T. E. Franz, X. Zeng, and S. A. </a:t>
            </a:r>
            <a:r>
              <a:rPr lang="en-US" sz="1100" dirty="0" err="1"/>
              <a:t>Kurc</a:t>
            </a:r>
            <a:r>
              <a:rPr lang="en-US" sz="1100" dirty="0"/>
              <a:t> (2013), The Effect of Atmospheric Water Vapor on the Cosmic-ray Soil Moisture Signal, J. </a:t>
            </a:r>
            <a:r>
              <a:rPr lang="en-US" sz="1100" dirty="0" err="1"/>
              <a:t>Hydrometeorol</a:t>
            </a:r>
            <a:r>
              <a:rPr lang="en-US" sz="1100" dirty="0"/>
              <a:t>. doi:10.1175/JHM-D-12-0120.1.</a:t>
            </a:r>
          </a:p>
          <a:p>
            <a:pPr marL="0" indent="0" eaLnBrk="1" hangingPunct="1">
              <a:defRPr/>
            </a:pPr>
            <a:endParaRPr lang="en-US" sz="1100" dirty="0"/>
          </a:p>
          <a:p>
            <a:pPr marL="0" indent="0" eaLnBrk="1" hangingPunct="1">
              <a:defRPr/>
            </a:pPr>
            <a:r>
              <a:rPr lang="en-US" sz="1100" dirty="0" err="1"/>
              <a:t>Vather</a:t>
            </a:r>
            <a:r>
              <a:rPr lang="en-US" sz="1100" dirty="0"/>
              <a:t>, T., C. S. Everson, and T. E. Franz (2020), The Applicability of the Cosmic Ray Neutron Sensor to Simultaneously Monitor Soil Water Content and Biomass in an Acacia </a:t>
            </a:r>
            <a:r>
              <a:rPr lang="en-US" sz="1100" dirty="0" err="1"/>
              <a:t>mearnsii</a:t>
            </a:r>
            <a:r>
              <a:rPr lang="en-US" sz="1100" dirty="0"/>
              <a:t> Forest, Hydrology, 7(3), 48. </a:t>
            </a:r>
          </a:p>
        </p:txBody>
      </p:sp>
    </p:spTree>
    <p:extLst>
      <p:ext uri="{BB962C8B-B14F-4D97-AF65-F5344CB8AC3E}">
        <p14:creationId xmlns:p14="http://schemas.microsoft.com/office/powerpoint/2010/main" val="20406604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"/>
          <p:cNvSpPr txBox="1">
            <a:spLocks noChangeArrowheads="1"/>
          </p:cNvSpPr>
          <p:nvPr/>
        </p:nvSpPr>
        <p:spPr bwMode="auto">
          <a:xfrm>
            <a:off x="1" y="34925"/>
            <a:ext cx="100584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1823" tIns="50911" rIns="101823" bIns="50911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dirty="0">
                <a:solidFill>
                  <a:srgbClr val="000000"/>
                </a:solidFill>
                <a:latin typeface="+mn-lt"/>
                <a:cs typeface="Comic Sans MS" charset="0"/>
              </a:rPr>
              <a:t>Review</a:t>
            </a:r>
          </a:p>
        </p:txBody>
      </p:sp>
      <p:sp>
        <p:nvSpPr>
          <p:cNvPr id="24579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580563" y="7405688"/>
            <a:ext cx="477837" cy="366712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fld id="{D24DD9B0-C3E1-8B41-9827-59C906B6B161}" type="slidenum">
              <a:rPr lang="en-US" sz="1600" b="0"/>
              <a:pPr algn="l" eaLnBrk="1" hangingPunct="1"/>
              <a:t>6</a:t>
            </a:fld>
            <a:endParaRPr lang="en-US" sz="1600" b="0"/>
          </a:p>
        </p:txBody>
      </p:sp>
      <p:sp>
        <p:nvSpPr>
          <p:cNvPr id="16" name="TextBox 21"/>
          <p:cNvSpPr txBox="1">
            <a:spLocks noChangeArrowheads="1"/>
          </p:cNvSpPr>
          <p:nvPr/>
        </p:nvSpPr>
        <p:spPr bwMode="auto">
          <a:xfrm>
            <a:off x="0" y="828049"/>
            <a:ext cx="10058400" cy="6774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1823" tIns="50911" rIns="101823" bIns="50911">
            <a:spAutoFit/>
          </a:bodyPr>
          <a:lstStyle>
            <a:lvl1pPr marL="457200" indent="-4572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30000"/>
              </a:lnSpc>
              <a:buFont typeface="Arial" charset="0"/>
              <a:buChar char="•"/>
              <a:defRPr/>
            </a:pPr>
            <a:r>
              <a:rPr lang="en-US" sz="2400" dirty="0"/>
              <a:t>In lecture 1, reviewed the basic principles of CRNS for soil moisture estimation, the support volume of the instrument, and the transfer function to convert neutrons to soil moisture information</a:t>
            </a:r>
          </a:p>
          <a:p>
            <a:pPr eaLnBrk="1" hangingPunct="1">
              <a:lnSpc>
                <a:spcPct val="130000"/>
              </a:lnSpc>
              <a:buFont typeface="Arial" charset="0"/>
              <a:buChar char="•"/>
              <a:defRPr/>
            </a:pPr>
            <a:endParaRPr lang="en-US" sz="2400" dirty="0"/>
          </a:p>
          <a:p>
            <a:pPr eaLnBrk="1" hangingPunct="1">
              <a:lnSpc>
                <a:spcPct val="130000"/>
              </a:lnSpc>
              <a:buFont typeface="Arial" charset="0"/>
              <a:buChar char="•"/>
              <a:defRPr/>
            </a:pPr>
            <a:r>
              <a:rPr lang="en-US" sz="2400" dirty="0"/>
              <a:t>Epithermal neutrons are most sensitive to changes in hydrogen mass inside the support volume!</a:t>
            </a:r>
          </a:p>
          <a:p>
            <a:pPr eaLnBrk="1" hangingPunct="1">
              <a:lnSpc>
                <a:spcPct val="130000"/>
              </a:lnSpc>
              <a:buFont typeface="Arial" charset="0"/>
              <a:buChar char="•"/>
              <a:defRPr/>
            </a:pPr>
            <a:endParaRPr lang="en-US" sz="2400" dirty="0"/>
          </a:p>
          <a:p>
            <a:pPr eaLnBrk="1" hangingPunct="1">
              <a:lnSpc>
                <a:spcPct val="130000"/>
              </a:lnSpc>
              <a:buFont typeface="Arial" charset="0"/>
              <a:buChar char="•"/>
              <a:defRPr/>
            </a:pPr>
            <a:r>
              <a:rPr lang="en-US" sz="2400" dirty="0"/>
              <a:t>The support volume fluctuates, most notably the vertical depth</a:t>
            </a:r>
          </a:p>
          <a:p>
            <a:pPr eaLnBrk="1" hangingPunct="1">
              <a:lnSpc>
                <a:spcPct val="130000"/>
              </a:lnSpc>
              <a:buFont typeface="Arial" charset="0"/>
              <a:buChar char="•"/>
              <a:defRPr/>
            </a:pPr>
            <a:endParaRPr lang="en-US" sz="2400" dirty="0"/>
          </a:p>
          <a:p>
            <a:pPr eaLnBrk="1" hangingPunct="1">
              <a:lnSpc>
                <a:spcPct val="130000"/>
              </a:lnSpc>
              <a:buFont typeface="Arial" charset="0"/>
              <a:buChar char="•"/>
              <a:defRPr/>
            </a:pPr>
            <a:r>
              <a:rPr lang="en-US" sz="2400" dirty="0"/>
              <a:t>There are many forms of hydrogen but soil moisture is the largest in most environments</a:t>
            </a:r>
          </a:p>
          <a:p>
            <a:pPr eaLnBrk="1" hangingPunct="1">
              <a:lnSpc>
                <a:spcPct val="130000"/>
              </a:lnSpc>
              <a:buFont typeface="Arial" charset="0"/>
              <a:buChar char="•"/>
              <a:defRPr/>
            </a:pPr>
            <a:endParaRPr lang="en-US" sz="2400" dirty="0"/>
          </a:p>
          <a:p>
            <a:pPr eaLnBrk="1" hangingPunct="1">
              <a:lnSpc>
                <a:spcPct val="130000"/>
              </a:lnSpc>
              <a:buFont typeface="Arial" charset="0"/>
              <a:buChar char="•"/>
              <a:defRPr/>
            </a:pPr>
            <a:r>
              <a:rPr lang="en-US" sz="2400" dirty="0"/>
              <a:t>Variations in air pressure, high-energy neutrons, water vapor, soil chemistry, and vegetation need to be considered</a:t>
            </a:r>
          </a:p>
        </p:txBody>
      </p:sp>
    </p:spTree>
    <p:extLst>
      <p:ext uri="{BB962C8B-B14F-4D97-AF65-F5344CB8AC3E}">
        <p14:creationId xmlns:p14="http://schemas.microsoft.com/office/powerpoint/2010/main" val="23208461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"/>
          <p:cNvSpPr txBox="1">
            <a:spLocks noChangeArrowheads="1"/>
          </p:cNvSpPr>
          <p:nvPr/>
        </p:nvSpPr>
        <p:spPr bwMode="auto">
          <a:xfrm>
            <a:off x="1" y="34925"/>
            <a:ext cx="100584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1823" tIns="50911" rIns="101823" bIns="50911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dirty="0">
                <a:solidFill>
                  <a:srgbClr val="000000"/>
                </a:solidFill>
                <a:latin typeface="+mn-lt"/>
                <a:cs typeface="Comic Sans MS" charset="0"/>
              </a:rPr>
              <a:t>Overview of Equations</a:t>
            </a:r>
          </a:p>
        </p:txBody>
      </p:sp>
      <p:sp>
        <p:nvSpPr>
          <p:cNvPr id="24579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580563" y="7405688"/>
            <a:ext cx="477837" cy="366712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fld id="{D24DD9B0-C3E1-8B41-9827-59C906B6B161}" type="slidenum">
              <a:rPr lang="en-US" sz="1600" b="0"/>
              <a:pPr algn="l" eaLnBrk="1" hangingPunct="1"/>
              <a:t>7</a:t>
            </a:fld>
            <a:endParaRPr lang="en-US" sz="1600" b="0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47678DC3-8F7B-9E46-BFD2-EF5E41D580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4838" y="1889185"/>
            <a:ext cx="100584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D13E8CB0-2136-C14D-B268-814A64066D9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81838" y="1046308"/>
          <a:ext cx="4605955" cy="16857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067" r:id="rId4" imgW="4406900" imgH="1600200" progId="Equation.3">
                  <p:embed/>
                </p:oleObj>
              </mc:Choice>
              <mc:Fallback>
                <p:oleObj r:id="rId4" imgW="4406900" imgH="1600200" progId="Equation.3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D13E8CB0-2136-C14D-B268-814A64066D9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838" y="1046308"/>
                        <a:ext cx="4605955" cy="168575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A38DF565-9D68-0043-805A-A1CD40DC8B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826" y="4754007"/>
            <a:ext cx="100584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101638EE-84D9-EA4E-A571-09C636FD45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225" y="2916574"/>
            <a:ext cx="8143387" cy="1227859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77DA0813-4CA9-9547-9880-36773111CD14}"/>
              </a:ext>
            </a:extLst>
          </p:cNvPr>
          <p:cNvSpPr txBox="1"/>
          <p:nvPr/>
        </p:nvSpPr>
        <p:spPr>
          <a:xfrm>
            <a:off x="5140794" y="1599268"/>
            <a:ext cx="48572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Neutron correction factors</a:t>
            </a:r>
          </a:p>
        </p:txBody>
      </p:sp>
    </p:spTree>
    <p:extLst>
      <p:ext uri="{BB962C8B-B14F-4D97-AF65-F5344CB8AC3E}">
        <p14:creationId xmlns:p14="http://schemas.microsoft.com/office/powerpoint/2010/main" val="18285431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"/>
          <p:cNvSpPr txBox="1">
            <a:spLocks noChangeArrowheads="1"/>
          </p:cNvSpPr>
          <p:nvPr/>
        </p:nvSpPr>
        <p:spPr bwMode="auto">
          <a:xfrm>
            <a:off x="1" y="34925"/>
            <a:ext cx="100584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1823" tIns="50911" rIns="101823" bIns="50911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dirty="0">
                <a:solidFill>
                  <a:srgbClr val="000000"/>
                </a:solidFill>
                <a:latin typeface="+mn-lt"/>
                <a:cs typeface="Comic Sans MS" charset="0"/>
              </a:rPr>
              <a:t>Overview of Equations</a:t>
            </a:r>
          </a:p>
        </p:txBody>
      </p:sp>
      <p:sp>
        <p:nvSpPr>
          <p:cNvPr id="24579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580563" y="7405688"/>
            <a:ext cx="477837" cy="366712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fld id="{D24DD9B0-C3E1-8B41-9827-59C906B6B161}" type="slidenum">
              <a:rPr lang="en-US" sz="1600" b="0"/>
              <a:pPr algn="l" eaLnBrk="1" hangingPunct="1"/>
              <a:t>8</a:t>
            </a:fld>
            <a:endParaRPr lang="en-US" sz="1600" b="0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47678DC3-8F7B-9E46-BFD2-EF5E41D580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4838" y="1889185"/>
            <a:ext cx="100584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D13E8CB0-2136-C14D-B268-814A64066D9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22881292"/>
              </p:ext>
            </p:extLst>
          </p:nvPr>
        </p:nvGraphicFramePr>
        <p:xfrm>
          <a:off x="381838" y="1046308"/>
          <a:ext cx="4605955" cy="16857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098" r:id="rId4" imgW="4406900" imgH="1600200" progId="Equation.3">
                  <p:embed/>
                </p:oleObj>
              </mc:Choice>
              <mc:Fallback>
                <p:oleObj r:id="rId4" imgW="4406900" imgH="1600200" progId="Equation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838" y="1046308"/>
                        <a:ext cx="4605955" cy="168575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A38DF565-9D68-0043-805A-A1CD40DC8B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826" y="4754007"/>
            <a:ext cx="100584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30FCFC44-6AE4-0740-A9A5-4455BCD8B3F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22268899"/>
              </p:ext>
            </p:extLst>
          </p:nvPr>
        </p:nvGraphicFramePr>
        <p:xfrm>
          <a:off x="534838" y="4554747"/>
          <a:ext cx="2935961" cy="761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099" r:id="rId6" imgW="2400300" imgH="609600" progId="Equation.3">
                  <p:embed/>
                </p:oleObj>
              </mc:Choice>
              <mc:Fallback>
                <p:oleObj r:id="rId6" imgW="2400300" imgH="6096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4838" y="4554747"/>
                        <a:ext cx="2935961" cy="7611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5" name="Picture 24">
            <a:extLst>
              <a:ext uri="{FF2B5EF4-FFF2-40B4-BE49-F238E27FC236}">
                <a16:creationId xmlns:a16="http://schemas.microsoft.com/office/drawing/2014/main" id="{101638EE-84D9-EA4E-A571-09C636FD45A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225" y="2916574"/>
            <a:ext cx="8143387" cy="122785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7A09F4B-3EFC-9447-BF8B-B1039FE617B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838" y="5575389"/>
            <a:ext cx="7830684" cy="1919148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77DA0813-4CA9-9547-9880-36773111CD14}"/>
              </a:ext>
            </a:extLst>
          </p:cNvPr>
          <p:cNvSpPr txBox="1"/>
          <p:nvPr/>
        </p:nvSpPr>
        <p:spPr>
          <a:xfrm>
            <a:off x="5140794" y="1599268"/>
            <a:ext cx="48572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Neutron correction factors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DD885AE-0A00-0649-B9C0-1860BDEDC027}"/>
              </a:ext>
            </a:extLst>
          </p:cNvPr>
          <p:cNvSpPr txBox="1"/>
          <p:nvPr/>
        </p:nvSpPr>
        <p:spPr>
          <a:xfrm>
            <a:off x="5140794" y="4554747"/>
            <a:ext cx="49176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Calibration/Transfer Function</a:t>
            </a:r>
          </a:p>
        </p:txBody>
      </p:sp>
    </p:spTree>
    <p:extLst>
      <p:ext uri="{BB962C8B-B14F-4D97-AF65-F5344CB8AC3E}">
        <p14:creationId xmlns:p14="http://schemas.microsoft.com/office/powerpoint/2010/main" val="29123127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1" descr="untitled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919" y="1465591"/>
            <a:ext cx="9762565" cy="553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446701" y="7302175"/>
            <a:ext cx="463783" cy="355926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8874" tIns="49437" rIns="98874" bIns="49437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3883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21137" indent="-277361" eaLnBrk="0" hangingPunct="0">
              <a:defRPr sz="3883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09441" indent="-221889" eaLnBrk="0" hangingPunct="0">
              <a:defRPr sz="3883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53218" indent="-221889" eaLnBrk="0" hangingPunct="0">
              <a:defRPr sz="3883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996995" indent="-221889" eaLnBrk="0" hangingPunct="0">
              <a:defRPr sz="3883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40771" indent="-221889" eaLnBrk="0" fontAlgn="base" hangingPunct="0">
              <a:spcBef>
                <a:spcPct val="0"/>
              </a:spcBef>
              <a:spcAft>
                <a:spcPct val="0"/>
              </a:spcAft>
              <a:defRPr sz="3883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884548" indent="-221889" eaLnBrk="0" fontAlgn="base" hangingPunct="0">
              <a:spcBef>
                <a:spcPct val="0"/>
              </a:spcBef>
              <a:spcAft>
                <a:spcPct val="0"/>
              </a:spcAft>
              <a:defRPr sz="3883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28325" indent="-221889" eaLnBrk="0" fontAlgn="base" hangingPunct="0">
              <a:spcBef>
                <a:spcPct val="0"/>
              </a:spcBef>
              <a:spcAft>
                <a:spcPct val="0"/>
              </a:spcAft>
              <a:defRPr sz="3883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772101" indent="-221889" eaLnBrk="0" fontAlgn="base" hangingPunct="0">
              <a:spcBef>
                <a:spcPct val="0"/>
              </a:spcBef>
              <a:spcAft>
                <a:spcPct val="0"/>
              </a:spcAft>
              <a:defRPr sz="3883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fld id="{37F63C65-6BF7-864A-BBEE-E7BD698048F1}" type="slidenum">
              <a:rPr lang="en-US" sz="1553"/>
              <a:pPr algn="l" eaLnBrk="1" hangingPunct="1"/>
              <a:t>9</a:t>
            </a:fld>
            <a:endParaRPr lang="en-US" sz="1553"/>
          </a:p>
        </p:txBody>
      </p:sp>
      <p:sp>
        <p:nvSpPr>
          <p:cNvPr id="13316" name="TextBox 2"/>
          <p:cNvSpPr txBox="1">
            <a:spLocks noChangeArrowheads="1"/>
          </p:cNvSpPr>
          <p:nvPr/>
        </p:nvSpPr>
        <p:spPr bwMode="auto">
          <a:xfrm>
            <a:off x="2499373" y="2554559"/>
            <a:ext cx="6428573" cy="116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330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Probe calibration function, need at least 1 known pore water content, lattice water, soil organic carbon, and neutron count rate (</a:t>
            </a:r>
            <a:r>
              <a:rPr lang="en-US" sz="2330" dirty="0" err="1">
                <a:solidFill>
                  <a:srgbClr val="FF0000"/>
                </a:solidFill>
                <a:latin typeface="Times New Roman" charset="0"/>
                <a:cs typeface="Times New Roman" charset="0"/>
              </a:rPr>
              <a:t>Desilets</a:t>
            </a:r>
            <a:r>
              <a:rPr lang="en-US" sz="2330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 et al., 2010)</a:t>
            </a:r>
          </a:p>
        </p:txBody>
      </p:sp>
      <p:sp>
        <p:nvSpPr>
          <p:cNvPr id="18" name="Freeform 17"/>
          <p:cNvSpPr/>
          <p:nvPr/>
        </p:nvSpPr>
        <p:spPr>
          <a:xfrm>
            <a:off x="1702595" y="2191310"/>
            <a:ext cx="6599284" cy="3526912"/>
          </a:xfrm>
          <a:custGeom>
            <a:avLst/>
            <a:gdLst>
              <a:gd name="connsiteX0" fmla="*/ 0 w 6799219"/>
              <a:gd name="connsiteY0" fmla="*/ 0 h 3634040"/>
              <a:gd name="connsiteX1" fmla="*/ 615447 w 6799219"/>
              <a:gd name="connsiteY1" fmla="*/ 1670486 h 3634040"/>
              <a:gd name="connsiteX2" fmla="*/ 1738881 w 6799219"/>
              <a:gd name="connsiteY2" fmla="*/ 2764606 h 3634040"/>
              <a:gd name="connsiteX3" fmla="*/ 3507069 w 6799219"/>
              <a:gd name="connsiteY3" fmla="*/ 3243283 h 3634040"/>
              <a:gd name="connsiteX4" fmla="*/ 4933342 w 6799219"/>
              <a:gd name="connsiteY4" fmla="*/ 3516813 h 3634040"/>
              <a:gd name="connsiteX5" fmla="*/ 6799219 w 6799219"/>
              <a:gd name="connsiteY5" fmla="*/ 3634040 h 3634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99219" h="3634040">
                <a:moveTo>
                  <a:pt x="0" y="0"/>
                </a:moveTo>
                <a:cubicBezTo>
                  <a:pt x="162817" y="604859"/>
                  <a:pt x="325634" y="1209718"/>
                  <a:pt x="615447" y="1670486"/>
                </a:cubicBezTo>
                <a:cubicBezTo>
                  <a:pt x="905260" y="2131254"/>
                  <a:pt x="1256944" y="2502473"/>
                  <a:pt x="1738881" y="2764606"/>
                </a:cubicBezTo>
                <a:cubicBezTo>
                  <a:pt x="2220818" y="3026739"/>
                  <a:pt x="2974659" y="3117915"/>
                  <a:pt x="3507069" y="3243283"/>
                </a:cubicBezTo>
                <a:cubicBezTo>
                  <a:pt x="4039479" y="3368651"/>
                  <a:pt x="4384650" y="3451687"/>
                  <a:pt x="4933342" y="3516813"/>
                </a:cubicBezTo>
                <a:cubicBezTo>
                  <a:pt x="5482034" y="3581939"/>
                  <a:pt x="6799219" y="3634040"/>
                  <a:pt x="6799219" y="3634040"/>
                </a:cubicBez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sz="4400"/>
          </a:p>
        </p:txBody>
      </p:sp>
      <p:sp>
        <p:nvSpPr>
          <p:cNvPr id="3" name="Rectangle 9"/>
          <p:cNvSpPr>
            <a:spLocks noChangeArrowheads="1"/>
          </p:cNvSpPr>
          <p:nvPr/>
        </p:nvSpPr>
        <p:spPr bwMode="auto">
          <a:xfrm>
            <a:off x="3941290" y="3512154"/>
            <a:ext cx="15536124" cy="7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88750" tIns="44375" rIns="88750" bIns="44375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440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/>
          </p:nvPr>
        </p:nvGraphicFramePr>
        <p:xfrm>
          <a:off x="3941290" y="3873330"/>
          <a:ext cx="4644325" cy="11795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091" r:id="rId4" imgW="2400300" imgH="609600" progId="Equation.3">
                  <p:embed/>
                </p:oleObj>
              </mc:Choice>
              <mc:Fallback>
                <p:oleObj r:id="rId4" imgW="2400300" imgH="609600" progId="Equation.3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41290" y="3873330"/>
                        <a:ext cx="4644325" cy="117951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98520447"/>
      </p:ext>
    </p:extLst>
  </p:cSld>
  <p:clrMapOvr>
    <a:masterClrMapping/>
  </p:clrMapOvr>
  <p:transition spd="slow"/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12660</TotalTime>
  <Words>2134</Words>
  <Application>Microsoft Macintosh PowerPoint</Application>
  <PresentationFormat>Custom</PresentationFormat>
  <Paragraphs>278</Paragraphs>
  <Slides>57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67" baseType="lpstr">
      <vt:lpstr>ＭＳ Ｐゴシック</vt:lpstr>
      <vt:lpstr>Arial</vt:lpstr>
      <vt:lpstr>Arial Narrow</vt:lpstr>
      <vt:lpstr>Comic Sans MS</vt:lpstr>
      <vt:lpstr>Symbol</vt:lpstr>
      <vt:lpstr>Tahoma</vt:lpstr>
      <vt:lpstr>Times New Roman</vt:lpstr>
      <vt:lpstr>Wingdings</vt:lpstr>
      <vt:lpstr>Default Design</vt:lpstr>
      <vt:lpstr>Equation.3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cp:lastModifiedBy>Trenton Franz</cp:lastModifiedBy>
  <cp:revision>595</cp:revision>
  <cp:lastPrinted>2011-11-23T17:58:00Z</cp:lastPrinted>
  <dcterms:created xsi:type="dcterms:W3CDTF">2011-10-13T19:10:29Z</dcterms:created>
  <dcterms:modified xsi:type="dcterms:W3CDTF">2021-05-07T17:52:44Z</dcterms:modified>
</cp:coreProperties>
</file>