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95" r:id="rId4"/>
    <p:sldId id="258" r:id="rId5"/>
    <p:sldId id="260" r:id="rId6"/>
    <p:sldId id="297" r:id="rId7"/>
    <p:sldId id="262" r:id="rId8"/>
    <p:sldId id="264" r:id="rId9"/>
    <p:sldId id="266" r:id="rId10"/>
    <p:sldId id="299" r:id="rId11"/>
    <p:sldId id="300" r:id="rId12"/>
    <p:sldId id="301" r:id="rId13"/>
    <p:sldId id="268" r:id="rId14"/>
    <p:sldId id="310" r:id="rId15"/>
    <p:sldId id="287" r:id="rId16"/>
    <p:sldId id="304" r:id="rId17"/>
    <p:sldId id="305" r:id="rId18"/>
    <p:sldId id="306" r:id="rId19"/>
    <p:sldId id="302" r:id="rId20"/>
    <p:sldId id="288" r:id="rId21"/>
    <p:sldId id="270" r:id="rId22"/>
    <p:sldId id="290" r:id="rId23"/>
    <p:sldId id="283" r:id="rId24"/>
    <p:sldId id="289" r:id="rId25"/>
    <p:sldId id="291" r:id="rId26"/>
    <p:sldId id="278" r:id="rId27"/>
    <p:sldId id="284" r:id="rId28"/>
    <p:sldId id="279" r:id="rId29"/>
    <p:sldId id="281" r:id="rId30"/>
    <p:sldId id="272" r:id="rId31"/>
    <p:sldId id="293" r:id="rId32"/>
    <p:sldId id="271" r:id="rId33"/>
    <p:sldId id="313" r:id="rId34"/>
    <p:sldId id="311" r:id="rId35"/>
    <p:sldId id="273" r:id="rId36"/>
    <p:sldId id="315" r:id="rId37"/>
    <p:sldId id="317" r:id="rId38"/>
    <p:sldId id="274" r:id="rId39"/>
    <p:sldId id="318" r:id="rId40"/>
    <p:sldId id="275" r:id="rId41"/>
    <p:sldId id="298" r:id="rId42"/>
    <p:sldId id="294" r:id="rId43"/>
    <p:sldId id="319" r:id="rId44"/>
    <p:sldId id="277" r:id="rId45"/>
    <p:sldId id="322" r:id="rId46"/>
    <p:sldId id="321" r:id="rId47"/>
    <p:sldId id="303" r:id="rId48"/>
    <p:sldId id="307" r:id="rId49"/>
    <p:sldId id="308" r:id="rId50"/>
    <p:sldId id="309" r:id="rId51"/>
    <p:sldId id="282" r:id="rId52"/>
    <p:sldId id="285" r:id="rId53"/>
    <p:sldId id="280" r:id="rId54"/>
  </p:sldIdLst>
  <p:sldSz cx="9144000" cy="6858000" type="screen4x3"/>
  <p:notesSz cx="7010400" cy="9296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56B55B-48B9-465F-9530-A4DFE8EA876B}" type="datetimeFigureOut">
              <a:rPr lang="en-US" smtClean="0"/>
              <a:t>21/05/14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FF5640-4E60-4292-B8C1-CC47E4A1806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9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3A3103-B8E0-F147-87B3-E5F7215F7264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44328-EAD5-A544-AD9D-204D80BB520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8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44328-EAD5-A544-AD9D-204D80BB520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41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2" tIns="46587" rIns="93172" bIns="46587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2BF4A7A-0BCF-D74B-ADEE-89E694937E92}" type="slidenum">
              <a:rPr lang="it-IT" sz="1200"/>
              <a:pPr algn="r" eaLnBrk="1" hangingPunct="1"/>
              <a:t>50</a:t>
            </a:fld>
            <a:endParaRPr lang="it-IT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5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88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99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0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8D15-D2B0-4EBA-870C-ACE7C5ADBA4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90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04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11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12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17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23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66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35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81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8019-30B4-834F-9C5E-3B9BF02E0E5C}" type="datetimeFigureOut">
              <a:rPr lang="it-IT" smtClean="0"/>
              <a:t>21/05/14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6DA7-6911-FE40-B399-D8C3C8D5536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8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circc.uniba.it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6.wmf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3746" y="1509921"/>
            <a:ext cx="8279308" cy="1470025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660066"/>
                </a:solidFill>
              </a:rPr>
              <a:t>Hybrid</a:t>
            </a:r>
            <a:r>
              <a:rPr lang="it-IT" b="1" dirty="0" smtClean="0">
                <a:solidFill>
                  <a:srgbClr val="660066"/>
                </a:solidFill>
              </a:rPr>
              <a:t> </a:t>
            </a:r>
            <a:r>
              <a:rPr lang="it-IT" b="1" dirty="0" err="1" smtClean="0">
                <a:solidFill>
                  <a:srgbClr val="660066"/>
                </a:solidFill>
              </a:rPr>
              <a:t>systems</a:t>
            </a:r>
            <a:r>
              <a:rPr lang="it-IT" b="1" dirty="0" smtClean="0">
                <a:solidFill>
                  <a:srgbClr val="660066"/>
                </a:solidFill>
              </a:rPr>
              <a:t> for </a:t>
            </a:r>
            <a:r>
              <a:rPr lang="it-IT" b="1" dirty="0" err="1" smtClean="0">
                <a:solidFill>
                  <a:srgbClr val="660066"/>
                </a:solidFill>
              </a:rPr>
              <a:t>enhanced</a:t>
            </a:r>
            <a:r>
              <a:rPr lang="it-IT" b="1" dirty="0">
                <a:solidFill>
                  <a:srgbClr val="660066"/>
                </a:solidFill>
              </a:rPr>
              <a:t> </a:t>
            </a:r>
            <a:r>
              <a:rPr lang="it-IT" b="1" dirty="0" smtClean="0">
                <a:solidFill>
                  <a:srgbClr val="660066"/>
                </a:solidFill>
              </a:rPr>
              <a:t/>
            </a:r>
            <a:br>
              <a:rPr lang="it-IT" b="1" dirty="0" smtClean="0">
                <a:solidFill>
                  <a:srgbClr val="660066"/>
                </a:solidFill>
              </a:rPr>
            </a:br>
            <a:r>
              <a:rPr lang="it-IT" b="1" dirty="0" smtClean="0">
                <a:solidFill>
                  <a:srgbClr val="660066"/>
                </a:solidFill>
              </a:rPr>
              <a:t>CO</a:t>
            </a:r>
            <a:r>
              <a:rPr lang="it-IT" b="1" baseline="-25000" dirty="0" smtClean="0">
                <a:solidFill>
                  <a:srgbClr val="660066"/>
                </a:solidFill>
              </a:rPr>
              <a:t>2 </a:t>
            </a:r>
            <a:r>
              <a:rPr lang="it-IT" b="1" dirty="0" err="1" smtClean="0">
                <a:solidFill>
                  <a:srgbClr val="660066"/>
                </a:solidFill>
              </a:rPr>
              <a:t>conversion</a:t>
            </a:r>
            <a:r>
              <a:rPr lang="it-IT" b="1" dirty="0" smtClean="0">
                <a:solidFill>
                  <a:srgbClr val="660066"/>
                </a:solidFill>
              </a:rPr>
              <a:t/>
            </a:r>
            <a:br>
              <a:rPr lang="it-IT" b="1" dirty="0" smtClean="0">
                <a:solidFill>
                  <a:srgbClr val="660066"/>
                </a:solidFill>
              </a:rPr>
            </a:br>
            <a:r>
              <a:rPr lang="it-IT" b="1" dirty="0" smtClean="0">
                <a:solidFill>
                  <a:srgbClr val="660066"/>
                </a:solidFill>
              </a:rPr>
              <a:t> </a:t>
            </a:r>
            <a:r>
              <a:rPr lang="it-IT" b="1" baseline="30000" dirty="0" err="1" smtClean="0">
                <a:solidFill>
                  <a:srgbClr val="3366FF"/>
                </a:solidFill>
              </a:rPr>
              <a:t>into</a:t>
            </a:r>
            <a:r>
              <a:rPr lang="it-IT" b="1" baseline="30000" dirty="0" smtClean="0">
                <a:solidFill>
                  <a:srgbClr val="3366FF"/>
                </a:solidFill>
              </a:rPr>
              <a:t> </a:t>
            </a:r>
            <a:r>
              <a:rPr lang="it-IT" b="1" baseline="30000" dirty="0" err="1" smtClean="0">
                <a:solidFill>
                  <a:srgbClr val="3366FF"/>
                </a:solidFill>
              </a:rPr>
              <a:t>energy</a:t>
            </a:r>
            <a:r>
              <a:rPr lang="it-IT" b="1" baseline="30000" dirty="0" smtClean="0">
                <a:solidFill>
                  <a:srgbClr val="3366FF"/>
                </a:solidFill>
              </a:rPr>
              <a:t> </a:t>
            </a:r>
            <a:r>
              <a:rPr lang="it-IT" b="1" baseline="30000" dirty="0" err="1" smtClean="0">
                <a:solidFill>
                  <a:srgbClr val="3366FF"/>
                </a:solidFill>
              </a:rPr>
              <a:t>products</a:t>
            </a:r>
            <a:r>
              <a:rPr lang="it-IT" b="1" baseline="30000" dirty="0" smtClean="0">
                <a:solidFill>
                  <a:srgbClr val="3366FF"/>
                </a:solidFill>
              </a:rPr>
              <a:t> and </a:t>
            </a:r>
            <a:r>
              <a:rPr lang="it-IT" b="1" baseline="30000" dirty="0" err="1" smtClean="0">
                <a:solidFill>
                  <a:srgbClr val="3366FF"/>
                </a:solidFill>
              </a:rPr>
              <a:t>chemicals</a:t>
            </a:r>
            <a:endParaRPr lang="it-IT" b="1" baseline="30000" dirty="0">
              <a:solidFill>
                <a:srgbClr val="33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9510" y="3517515"/>
            <a:ext cx="7086600" cy="264391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Michele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Aresta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600" dirty="0" smtClean="0">
                <a:solidFill>
                  <a:schemeClr val="bg1">
                    <a:lumMod val="65000"/>
                  </a:schemeClr>
                </a:solidFill>
              </a:rPr>
              <a:t>CIRCC, via Celso </a:t>
            </a:r>
            <a:r>
              <a:rPr lang="it-IT" sz="2600" dirty="0" err="1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it-IT" sz="2600" dirty="0" err="1" smtClean="0">
                <a:solidFill>
                  <a:schemeClr val="bg1">
                    <a:lumMod val="65000"/>
                  </a:schemeClr>
                </a:solidFill>
              </a:rPr>
              <a:t>lpiani</a:t>
            </a:r>
            <a:r>
              <a:rPr lang="it-IT" sz="2600" dirty="0" smtClean="0">
                <a:solidFill>
                  <a:schemeClr val="bg1">
                    <a:lumMod val="65000"/>
                  </a:schemeClr>
                </a:solidFill>
              </a:rPr>
              <a:t> 27, 70126 Bari</a:t>
            </a:r>
          </a:p>
          <a:p>
            <a:r>
              <a:rPr lang="it-IT" sz="2600" dirty="0" err="1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it-IT" sz="2600" dirty="0" err="1" smtClean="0">
                <a:solidFill>
                  <a:schemeClr val="bg1">
                    <a:lumMod val="65000"/>
                  </a:schemeClr>
                </a:solidFill>
              </a:rPr>
              <a:t>ichele.aresta@uniba.it</a:t>
            </a:r>
            <a:endParaRPr lang="it-IT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it-IT" sz="2600" dirty="0" err="1" smtClean="0">
                <a:solidFill>
                  <a:schemeClr val="bg1">
                    <a:lumMod val="50000"/>
                  </a:schemeClr>
                </a:solidFill>
              </a:rPr>
              <a:t>ChBE</a:t>
            </a: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600" dirty="0" err="1" smtClean="0">
                <a:solidFill>
                  <a:schemeClr val="bg1">
                    <a:lumMod val="50000"/>
                  </a:schemeClr>
                </a:solidFill>
              </a:rPr>
              <a:t>Department</a:t>
            </a: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</a:rPr>
              <a:t>, NUS, Singapore</a:t>
            </a:r>
          </a:p>
          <a:p>
            <a:r>
              <a:rPr lang="it-IT" sz="2600" dirty="0" err="1" smtClean="0">
                <a:solidFill>
                  <a:schemeClr val="bg1">
                    <a:lumMod val="50000"/>
                  </a:schemeClr>
                </a:solidFill>
              </a:rPr>
              <a:t>cheam@nus.edu.sg</a:t>
            </a: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44016" y="144016"/>
            <a:ext cx="1763688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NUS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21" y="58608"/>
            <a:ext cx="1081845" cy="126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/>
          </p:cNvSpPr>
          <p:nvPr/>
        </p:nvSpPr>
        <p:spPr bwMode="auto">
          <a:xfrm>
            <a:off x="6513352" y="177596"/>
            <a:ext cx="2451756" cy="9631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Century Gothic"/>
              </a:rPr>
              <a:t>Interuniversity</a:t>
            </a:r>
          </a:p>
          <a:p>
            <a:r>
              <a:rPr lang="en-US" b="1" kern="10" dirty="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Century Gothic"/>
              </a:rPr>
              <a:t>Consortium</a:t>
            </a:r>
          </a:p>
          <a:p>
            <a:r>
              <a:rPr lang="en-US" b="1" kern="10" dirty="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Century Gothic"/>
              </a:rPr>
              <a:t>CHEMICAL REACTIVITY and CATALYSIS</a:t>
            </a:r>
            <a:endParaRPr lang="it-IT" b="1" kern="10" dirty="0">
              <a:ln w="3175">
                <a:solidFill>
                  <a:srgbClr val="800080"/>
                </a:solidFill>
                <a:round/>
                <a:headEnd/>
                <a:tailEnd/>
              </a:ln>
              <a:solidFill>
                <a:srgbClr val="33CCCC"/>
              </a:solidFill>
              <a:latin typeface="Century Gothic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4480" y="3263425"/>
            <a:ext cx="918194" cy="255454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it-IT" sz="2000" b="1" smtClean="0">
                <a:solidFill>
                  <a:schemeClr val="bg1"/>
                </a:solidFill>
              </a:rPr>
              <a:t>I        S</a:t>
            </a:r>
            <a:r>
              <a:rPr lang="it-IT" sz="2000" b="1" dirty="0" smtClean="0">
                <a:solidFill>
                  <a:schemeClr val="bg1"/>
                </a:solidFill>
              </a:rPr>
              <a:t/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C</a:t>
            </a:r>
            <a:r>
              <a:rPr lang="it-IT" sz="2000" b="1" smtClean="0">
                <a:solidFill>
                  <a:schemeClr val="bg1"/>
                </a:solidFill>
              </a:rPr>
              <a:t>	M  </a:t>
            </a:r>
            <a:r>
              <a:rPr lang="it-IT" sz="2000" b="1" dirty="0" smtClean="0">
                <a:solidFill>
                  <a:schemeClr val="bg1"/>
                </a:solidFill>
              </a:rPr>
              <a:t/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T	</a:t>
            </a:r>
            <a:r>
              <a:rPr lang="it-IT" sz="2000" b="1" smtClean="0">
                <a:solidFill>
                  <a:schemeClr val="bg1"/>
                </a:solidFill>
              </a:rPr>
              <a:t> R</a:t>
            </a:r>
            <a:r>
              <a:rPr lang="it-IT" sz="2000" b="1" dirty="0" smtClean="0">
                <a:solidFill>
                  <a:schemeClr val="bg1"/>
                </a:solidFill>
              </a:rPr>
              <a:t/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err="1" smtClean="0">
                <a:solidFill>
                  <a:schemeClr val="bg1"/>
                </a:solidFill>
              </a:rPr>
              <a:t>P</a:t>
            </a:r>
            <a:r>
              <a:rPr lang="it-IT" sz="2000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	</a:t>
            </a:r>
            <a:r>
              <a:rPr lang="it-IT" sz="2000" b="1" dirty="0" smtClean="0">
                <a:solidFill>
                  <a:schemeClr val="bg1"/>
                </a:solidFill>
              </a:rPr>
              <a:t> 2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	</a:t>
            </a:r>
            <a:r>
              <a:rPr lang="it-IT" sz="2000" b="1" dirty="0" smtClean="0">
                <a:solidFill>
                  <a:schemeClr val="bg1"/>
                </a:solidFill>
              </a:rPr>
              <a:t> 5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	</a:t>
            </a:r>
            <a:r>
              <a:rPr lang="it-IT" sz="2000" b="1" dirty="0" smtClean="0">
                <a:solidFill>
                  <a:schemeClr val="bg1"/>
                </a:solidFill>
              </a:rPr>
              <a:t> 8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	</a:t>
            </a:r>
            <a:r>
              <a:rPr lang="it-IT" sz="2000" b="1" dirty="0" smtClean="0">
                <a:solidFill>
                  <a:schemeClr val="bg1"/>
                </a:solidFill>
              </a:rPr>
              <a:t> 2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130730" y="3386322"/>
            <a:ext cx="4154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660066"/>
                </a:solidFill>
              </a:rPr>
              <a:t>W</a:t>
            </a:r>
            <a:r>
              <a:rPr lang="it-IT" sz="2000" b="1" dirty="0" smtClean="0">
                <a:solidFill>
                  <a:srgbClr val="660066"/>
                </a:solidFill>
              </a:rPr>
              <a:t/>
            </a:r>
            <a:br>
              <a:rPr lang="it-IT" sz="2000" b="1" dirty="0" smtClean="0">
                <a:solidFill>
                  <a:srgbClr val="660066"/>
                </a:solidFill>
              </a:rPr>
            </a:br>
            <a:r>
              <a:rPr lang="it-IT" sz="2000" b="1" dirty="0" smtClean="0">
                <a:solidFill>
                  <a:srgbClr val="660066"/>
                </a:solidFill>
              </a:rPr>
              <a:t>O</a:t>
            </a:r>
            <a:br>
              <a:rPr lang="it-IT" sz="2000" b="1" dirty="0" smtClean="0">
                <a:solidFill>
                  <a:srgbClr val="660066"/>
                </a:solidFill>
              </a:rPr>
            </a:br>
            <a:r>
              <a:rPr lang="it-IT" sz="2000" b="1" dirty="0" err="1" smtClean="0">
                <a:solidFill>
                  <a:srgbClr val="660066"/>
                </a:solidFill>
              </a:rPr>
              <a:t>R</a:t>
            </a:r>
            <a:r>
              <a:rPr lang="it-IT" sz="2000" b="1" dirty="0" smtClean="0">
                <a:solidFill>
                  <a:srgbClr val="660066"/>
                </a:solidFill>
              </a:rPr>
              <a:t/>
            </a:r>
            <a:br>
              <a:rPr lang="it-IT" sz="2000" b="1" dirty="0" smtClean="0">
                <a:solidFill>
                  <a:srgbClr val="660066"/>
                </a:solidFill>
              </a:rPr>
            </a:br>
            <a:r>
              <a:rPr lang="it-IT" sz="2000" b="1" dirty="0" smtClean="0">
                <a:solidFill>
                  <a:srgbClr val="660066"/>
                </a:solidFill>
              </a:rPr>
              <a:t>K</a:t>
            </a:r>
            <a:br>
              <a:rPr lang="it-IT" sz="2000" b="1" dirty="0" smtClean="0">
                <a:solidFill>
                  <a:srgbClr val="660066"/>
                </a:solidFill>
              </a:rPr>
            </a:br>
            <a:r>
              <a:rPr lang="it-IT" sz="2000" b="1" dirty="0" err="1" smtClean="0">
                <a:solidFill>
                  <a:srgbClr val="660066"/>
                </a:solidFill>
              </a:rPr>
              <a:t>S</a:t>
            </a:r>
            <a:r>
              <a:rPr lang="it-IT" sz="2000" b="1" dirty="0" smtClean="0">
                <a:solidFill>
                  <a:srgbClr val="660066"/>
                </a:solidFill>
              </a:rPr>
              <a:t/>
            </a:r>
            <a:br>
              <a:rPr lang="it-IT" sz="2000" b="1" dirty="0" smtClean="0">
                <a:solidFill>
                  <a:srgbClr val="660066"/>
                </a:solidFill>
              </a:rPr>
            </a:br>
            <a:r>
              <a:rPr lang="it-IT" sz="2000" b="1" dirty="0" smtClean="0">
                <a:solidFill>
                  <a:srgbClr val="660066"/>
                </a:solidFill>
              </a:rPr>
              <a:t>H</a:t>
            </a:r>
            <a:br>
              <a:rPr lang="it-IT" sz="2000" b="1" dirty="0" smtClean="0">
                <a:solidFill>
                  <a:srgbClr val="660066"/>
                </a:solidFill>
              </a:rPr>
            </a:br>
            <a:r>
              <a:rPr lang="it-IT" sz="2000" b="1" dirty="0" smtClean="0">
                <a:solidFill>
                  <a:srgbClr val="660066"/>
                </a:solidFill>
              </a:rPr>
              <a:t>O</a:t>
            </a:r>
            <a:br>
              <a:rPr lang="it-IT" sz="2000" b="1" dirty="0" smtClean="0">
                <a:solidFill>
                  <a:srgbClr val="660066"/>
                </a:solidFill>
              </a:rPr>
            </a:br>
            <a:r>
              <a:rPr lang="it-IT" sz="2000" b="1" dirty="0" err="1" smtClean="0">
                <a:solidFill>
                  <a:srgbClr val="660066"/>
                </a:solidFill>
              </a:rPr>
              <a:t>P</a:t>
            </a:r>
            <a:endParaRPr lang="it-IT" sz="2000" b="1" dirty="0">
              <a:solidFill>
                <a:srgbClr val="660066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90534" y="6267441"/>
            <a:ext cx="316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660066"/>
                </a:solidFill>
              </a:rPr>
              <a:t>Trieste, </a:t>
            </a:r>
            <a:r>
              <a:rPr lang="it-IT" sz="2400" b="1" dirty="0" err="1" smtClean="0">
                <a:solidFill>
                  <a:srgbClr val="660066"/>
                </a:solidFill>
              </a:rPr>
              <a:t>May</a:t>
            </a:r>
            <a:r>
              <a:rPr lang="it-IT" sz="2400" b="1" dirty="0" smtClean="0">
                <a:solidFill>
                  <a:srgbClr val="660066"/>
                </a:solidFill>
              </a:rPr>
              <a:t> </a:t>
            </a:r>
            <a:r>
              <a:rPr lang="it-IT" sz="2400" b="1" dirty="0" smtClean="0">
                <a:solidFill>
                  <a:srgbClr val="660066"/>
                </a:solidFill>
              </a:rPr>
              <a:t>21</a:t>
            </a:r>
            <a:r>
              <a:rPr lang="it-IT" sz="2400" b="1" baseline="30000" dirty="0" smtClean="0">
                <a:solidFill>
                  <a:srgbClr val="660066"/>
                </a:solidFill>
              </a:rPr>
              <a:t>st</a:t>
            </a:r>
            <a:r>
              <a:rPr lang="it-IT" sz="2400" b="1" dirty="0" smtClean="0">
                <a:solidFill>
                  <a:srgbClr val="660066"/>
                </a:solidFill>
              </a:rPr>
              <a:t>, </a:t>
            </a:r>
            <a:r>
              <a:rPr lang="it-IT" sz="2400" b="1" dirty="0" smtClean="0">
                <a:solidFill>
                  <a:srgbClr val="660066"/>
                </a:solidFill>
              </a:rPr>
              <a:t>2014</a:t>
            </a:r>
            <a:endParaRPr lang="it-IT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marL="0" indent="0" algn="ctr">
              <a:buNone/>
            </a:pPr>
            <a:r>
              <a:rPr lang="it-IT" sz="3600" b="1" dirty="0" smtClean="0">
                <a:solidFill>
                  <a:srgbClr val="660066"/>
                </a:solidFill>
              </a:rPr>
              <a:t>CO</a:t>
            </a:r>
            <a:r>
              <a:rPr lang="it-IT" sz="3600" b="1" baseline="-25000" dirty="0" smtClean="0">
                <a:solidFill>
                  <a:srgbClr val="660066"/>
                </a:solidFill>
              </a:rPr>
              <a:t>2</a:t>
            </a:r>
            <a:r>
              <a:rPr lang="it-IT" sz="3600" b="1" dirty="0" smtClean="0">
                <a:solidFill>
                  <a:srgbClr val="660066"/>
                </a:solidFill>
              </a:rPr>
              <a:t> </a:t>
            </a:r>
            <a:r>
              <a:rPr lang="it-IT" sz="3600" b="1" dirty="0">
                <a:solidFill>
                  <a:srgbClr val="660066"/>
                </a:solidFill>
              </a:rPr>
              <a:t>s</a:t>
            </a:r>
            <a:r>
              <a:rPr lang="it-IT" sz="3600" b="1" dirty="0" smtClean="0">
                <a:solidFill>
                  <a:srgbClr val="660066"/>
                </a:solidFill>
              </a:rPr>
              <a:t>eparation technologies 1</a:t>
            </a:r>
            <a:endParaRPr lang="it-IT" sz="3600" b="1" dirty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>
              <a:lnSpc>
                <a:spcPct val="60000"/>
              </a:lnSpc>
            </a:pPr>
            <a:r>
              <a:rPr lang="it-IT" dirty="0" smtClean="0"/>
              <a:t>Solid </a:t>
            </a:r>
            <a:r>
              <a:rPr lang="it-IT" dirty="0" err="1" smtClean="0"/>
              <a:t>phases</a:t>
            </a:r>
            <a:r>
              <a:rPr lang="it-IT" dirty="0" smtClean="0"/>
              <a:t>: </a:t>
            </a:r>
            <a:r>
              <a:rPr lang="it-IT" dirty="0" err="1" smtClean="0"/>
              <a:t>CaO</a:t>
            </a:r>
            <a:r>
              <a:rPr lang="it-IT" dirty="0" smtClean="0"/>
              <a:t>, </a:t>
            </a:r>
            <a:r>
              <a:rPr lang="it-IT" dirty="0" err="1" smtClean="0"/>
              <a:t>MgO</a:t>
            </a:r>
            <a:r>
              <a:rPr lang="it-IT" dirty="0" smtClean="0"/>
              <a:t>  </a:t>
            </a:r>
            <a:r>
              <a:rPr lang="it-IT" baseline="30000" dirty="0" smtClean="0"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 Ca(Mg)CO</a:t>
            </a:r>
            <a:r>
              <a:rPr lang="it-IT" baseline="-25000" dirty="0" smtClean="0">
                <a:sym typeface="Wingdings"/>
              </a:rPr>
              <a:t>3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it-IT" baseline="-25000" dirty="0">
                <a:sym typeface="Wingdings"/>
              </a:rPr>
              <a:t> </a:t>
            </a:r>
            <a:r>
              <a:rPr lang="it-IT" baseline="-25000" dirty="0" smtClean="0">
                <a:sym typeface="Wingdings"/>
              </a:rPr>
              <a:t>                                                                       </a:t>
            </a:r>
            <a:r>
              <a:rPr lang="it-IT" baseline="30000" dirty="0" smtClean="0">
                <a:sym typeface="Wingdings"/>
              </a:rPr>
              <a:t></a:t>
            </a:r>
          </a:p>
          <a:p>
            <a:pPr>
              <a:lnSpc>
                <a:spcPct val="50000"/>
              </a:lnSpc>
            </a:pPr>
            <a:endParaRPr lang="it-IT" dirty="0" smtClean="0">
              <a:sym typeface="Wingdings"/>
            </a:endParaRPr>
          </a:p>
          <a:p>
            <a:pPr>
              <a:lnSpc>
                <a:spcPct val="50000"/>
              </a:lnSpc>
            </a:pPr>
            <a:r>
              <a:rPr lang="it-IT" dirty="0" smtClean="0">
                <a:sym typeface="Wingdings"/>
              </a:rPr>
              <a:t>Liquid </a:t>
            </a:r>
            <a:r>
              <a:rPr lang="it-IT" dirty="0" err="1" smtClean="0">
                <a:sym typeface="Wingdings"/>
              </a:rPr>
              <a:t>phases</a:t>
            </a:r>
            <a:r>
              <a:rPr lang="it-IT" dirty="0" smtClean="0">
                <a:sym typeface="Wingdings"/>
              </a:rPr>
              <a:t>: MEA, HOCH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-CH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NH</a:t>
            </a:r>
            <a:r>
              <a:rPr lang="it-IT" baseline="-25000" dirty="0" smtClean="0">
                <a:sym typeface="Wingdings"/>
              </a:rPr>
              <a:t>2</a:t>
            </a:r>
            <a:endParaRPr lang="it-IT" baseline="-25000" dirty="0">
              <a:sym typeface="Wingdings"/>
            </a:endParaRPr>
          </a:p>
          <a:p>
            <a:pPr>
              <a:lnSpc>
                <a:spcPct val="50000"/>
              </a:lnSpc>
            </a:pPr>
            <a:endParaRPr lang="it-IT" baseline="-25000" dirty="0" smtClean="0">
              <a:sym typeface="Wingding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it-IT" dirty="0" smtClean="0">
                <a:sym typeface="Wingdings"/>
              </a:rPr>
              <a:t>           HOCH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NHCOO</a:t>
            </a:r>
            <a:r>
              <a:rPr lang="it-IT" baseline="30000" dirty="0" smtClean="0">
                <a:sym typeface="Wingdings"/>
              </a:rPr>
              <a:t>-</a:t>
            </a:r>
            <a:r>
              <a:rPr lang="it-IT" dirty="0" smtClean="0">
                <a:sym typeface="Wingdings"/>
              </a:rPr>
              <a:t>  </a:t>
            </a:r>
            <a:r>
              <a:rPr lang="it-IT" baseline="30000" dirty="0" smtClean="0">
                <a:sym typeface="Wingdings"/>
              </a:rPr>
              <a:t>+</a:t>
            </a:r>
            <a:r>
              <a:rPr lang="it-IT" dirty="0" smtClean="0">
                <a:sym typeface="Wingdings"/>
              </a:rPr>
              <a:t>H</a:t>
            </a:r>
            <a:r>
              <a:rPr lang="it-IT" baseline="-25000" dirty="0" smtClean="0">
                <a:sym typeface="Wingdings"/>
              </a:rPr>
              <a:t>3</a:t>
            </a:r>
            <a:r>
              <a:rPr lang="it-IT" dirty="0" smtClean="0">
                <a:sym typeface="Wingdings"/>
              </a:rPr>
              <a:t>NCH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OH</a:t>
            </a:r>
          </a:p>
          <a:p>
            <a:pPr marL="0" indent="0">
              <a:lnSpc>
                <a:spcPct val="50000"/>
              </a:lnSpc>
              <a:buNone/>
            </a:pPr>
            <a:endParaRPr lang="it-IT" dirty="0">
              <a:sym typeface="Wingding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it-IT" dirty="0" smtClean="0">
                <a:sym typeface="Wingdings"/>
              </a:rPr>
              <a:t>     </a:t>
            </a:r>
            <a:r>
              <a:rPr lang="it-IT" dirty="0" err="1" smtClean="0">
                <a:sym typeface="Wingdings"/>
              </a:rPr>
              <a:t>Silylamines</a:t>
            </a:r>
            <a:r>
              <a:rPr lang="it-IT" dirty="0" smtClean="0">
                <a:sym typeface="Wingdings"/>
              </a:rPr>
              <a:t>: (RO)</a:t>
            </a:r>
            <a:r>
              <a:rPr lang="it-IT" baseline="-25000" dirty="0" smtClean="0">
                <a:sym typeface="Wingdings"/>
              </a:rPr>
              <a:t>3</a:t>
            </a:r>
            <a:r>
              <a:rPr lang="it-IT" dirty="0" smtClean="0">
                <a:sym typeface="Wingdings"/>
              </a:rPr>
              <a:t>Si-CH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NHCH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NH</a:t>
            </a:r>
            <a:r>
              <a:rPr lang="it-IT" baseline="-25000" dirty="0" smtClean="0">
                <a:sym typeface="Wingdings"/>
              </a:rPr>
              <a:t>2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it-IT" dirty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                                           </a:t>
            </a:r>
            <a:r>
              <a:rPr lang="it-IT" baseline="-25000" dirty="0" smtClean="0">
                <a:sym typeface="Wingdings"/>
              </a:rPr>
              <a:t>+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it-IT" dirty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               (RO)</a:t>
            </a:r>
            <a:r>
              <a:rPr lang="it-IT" baseline="-25000" dirty="0" smtClean="0">
                <a:sym typeface="Wingdings"/>
              </a:rPr>
              <a:t>3</a:t>
            </a:r>
            <a:r>
              <a:rPr lang="it-IT" dirty="0" smtClean="0">
                <a:sym typeface="Wingdings"/>
              </a:rPr>
              <a:t>Si-CH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NH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NHCOO</a:t>
            </a:r>
            <a:r>
              <a:rPr lang="it-IT" baseline="30000" dirty="0" smtClean="0">
                <a:sym typeface="Wingdings"/>
              </a:rPr>
              <a:t>-</a:t>
            </a:r>
            <a:endParaRPr lang="it-IT" baseline="30000" dirty="0">
              <a:sym typeface="Wingding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it-IT" dirty="0" smtClean="0">
                <a:sym typeface="Wingdings"/>
              </a:rPr>
              <a:t>                                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it-IT" dirty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                               NH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it-IT" baseline="30000" dirty="0" smtClean="0"/>
              <a:t>                                         </a:t>
            </a:r>
            <a:r>
              <a:rPr lang="it-IT" dirty="0" smtClean="0"/>
              <a:t>CH</a:t>
            </a:r>
            <a:r>
              <a:rPr lang="it-IT" baseline="-25000" dirty="0" smtClean="0"/>
              <a:t>2</a:t>
            </a:r>
            <a:r>
              <a:rPr lang="it-IT" dirty="0" smtClean="0"/>
              <a:t>     </a:t>
            </a:r>
            <a:r>
              <a:rPr lang="it-IT" dirty="0" smtClean="0">
                <a:sym typeface="Wingdings"/>
              </a:rPr>
              <a:t>COO</a:t>
            </a:r>
            <a:r>
              <a:rPr lang="it-IT" baseline="30000" dirty="0">
                <a:sym typeface="Wingdings"/>
              </a:rPr>
              <a:t>-</a:t>
            </a:r>
            <a:endParaRPr lang="it-IT" baseline="30000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it-IT" baseline="30000" dirty="0"/>
              <a:t> </a:t>
            </a:r>
            <a:r>
              <a:rPr lang="it-IT" baseline="30000" dirty="0" smtClean="0"/>
              <a:t>                                            </a:t>
            </a:r>
            <a:r>
              <a:rPr lang="it-IT" dirty="0" smtClean="0"/>
              <a:t>CH</a:t>
            </a:r>
            <a:r>
              <a:rPr lang="it-IT" baseline="-25000" dirty="0" smtClean="0"/>
              <a:t>2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NH</a:t>
            </a:r>
            <a:r>
              <a:rPr lang="it-IT" baseline="-25000" dirty="0" smtClean="0"/>
              <a:t>2</a:t>
            </a:r>
            <a:r>
              <a:rPr lang="it-IT" baseline="30000" dirty="0" smtClean="0"/>
              <a:t>+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</a:t>
            </a:r>
            <a:r>
              <a:rPr lang="it-IT" dirty="0" err="1" smtClean="0"/>
              <a:t>R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3894667" y="5319889"/>
            <a:ext cx="268111" cy="84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H="1">
            <a:off x="3231444" y="5136444"/>
            <a:ext cx="225778" cy="183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231444" y="5658556"/>
            <a:ext cx="112889" cy="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457222" y="6039556"/>
            <a:ext cx="437445" cy="12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67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660066"/>
                </a:solidFill>
              </a:rPr>
              <a:t>CO</a:t>
            </a:r>
            <a:r>
              <a:rPr lang="it-IT" b="1" baseline="-25000" dirty="0">
                <a:solidFill>
                  <a:srgbClr val="660066"/>
                </a:solidFill>
              </a:rPr>
              <a:t>2</a:t>
            </a:r>
            <a:r>
              <a:rPr lang="it-IT" b="1" dirty="0">
                <a:solidFill>
                  <a:srgbClr val="660066"/>
                </a:solidFill>
              </a:rPr>
              <a:t> separation </a:t>
            </a:r>
            <a:r>
              <a:rPr lang="it-IT" b="1" dirty="0" smtClean="0">
                <a:solidFill>
                  <a:srgbClr val="660066"/>
                </a:solidFill>
              </a:rPr>
              <a:t>technologies 2</a:t>
            </a:r>
          </a:p>
          <a:p>
            <a:pPr marL="0" indent="0" algn="ctr">
              <a:buNone/>
            </a:pPr>
            <a:endParaRPr lang="it-IT" b="1" dirty="0">
              <a:solidFill>
                <a:srgbClr val="660066"/>
              </a:solidFill>
            </a:endParaRPr>
          </a:p>
          <a:p>
            <a:r>
              <a:rPr lang="it-IT" dirty="0" err="1" smtClean="0"/>
              <a:t>Membranes</a:t>
            </a:r>
            <a:r>
              <a:rPr lang="it-IT" dirty="0" smtClean="0"/>
              <a:t> (</a:t>
            </a:r>
            <a:r>
              <a:rPr lang="it-IT" dirty="0" err="1"/>
              <a:t>c</a:t>
            </a:r>
            <a:r>
              <a:rPr lang="it-IT" dirty="0" err="1" smtClean="0"/>
              <a:t>ost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space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</a:rPr>
              <a:t>saving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Ionic</a:t>
            </a:r>
            <a:r>
              <a:rPr lang="it-IT" dirty="0" smtClean="0"/>
              <a:t> </a:t>
            </a:r>
            <a:r>
              <a:rPr lang="it-IT" dirty="0" err="1" smtClean="0"/>
              <a:t>liquids</a:t>
            </a:r>
            <a:r>
              <a:rPr lang="it-IT" dirty="0" smtClean="0"/>
              <a:t> (</a:t>
            </a:r>
            <a:r>
              <a:rPr lang="it-IT" dirty="0" err="1" smtClean="0"/>
              <a:t>safety</a:t>
            </a:r>
            <a:r>
              <a:rPr lang="it-IT" dirty="0" smtClean="0"/>
              <a:t>, </a:t>
            </a:r>
            <a:r>
              <a:rPr lang="it-IT" dirty="0" err="1" smtClean="0"/>
              <a:t>cost</a:t>
            </a:r>
            <a:r>
              <a:rPr lang="it-IT" dirty="0" smtClean="0"/>
              <a:t>, large </a:t>
            </a:r>
            <a:r>
              <a:rPr lang="it-IT" dirty="0" err="1" smtClean="0"/>
              <a:t>volumes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err="1" smtClean="0"/>
              <a:t>Combined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Cryogenic (cost, emissions of electricity)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78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err="1" smtClean="0">
                <a:solidFill>
                  <a:srgbClr val="7030A0"/>
                </a:solidFill>
              </a:rPr>
              <a:t>Actual</a:t>
            </a:r>
            <a:r>
              <a:rPr lang="it-IT" b="1" dirty="0" smtClean="0">
                <a:solidFill>
                  <a:srgbClr val="7030A0"/>
                </a:solidFill>
              </a:rPr>
              <a:t> use of CO</a:t>
            </a:r>
            <a:r>
              <a:rPr lang="it-IT" b="1" baseline="-25000" dirty="0" smtClean="0">
                <a:solidFill>
                  <a:srgbClr val="7030A0"/>
                </a:solidFill>
              </a:rPr>
              <a:t>2</a:t>
            </a:r>
            <a:r>
              <a:rPr lang="it-IT" b="1" dirty="0" smtClean="0">
                <a:solidFill>
                  <a:srgbClr val="7030A0"/>
                </a:solidFill>
              </a:rPr>
              <a:t>: 172 + 28 Mt/y </a:t>
            </a:r>
            <a:r>
              <a:rPr lang="it-IT" b="1" dirty="0" err="1" smtClean="0">
                <a:solidFill>
                  <a:srgbClr val="7030A0"/>
                </a:solidFill>
              </a:rPr>
              <a:t>Perspective</a:t>
            </a:r>
            <a:r>
              <a:rPr lang="it-IT" b="1" dirty="0" smtClean="0">
                <a:solidFill>
                  <a:srgbClr val="7030A0"/>
                </a:solidFill>
              </a:rPr>
              <a:t> use of CO</a:t>
            </a:r>
            <a:r>
              <a:rPr lang="it-IT" b="1" baseline="-25000" dirty="0" smtClean="0">
                <a:solidFill>
                  <a:srgbClr val="7030A0"/>
                </a:solidFill>
              </a:rPr>
              <a:t>2</a:t>
            </a:r>
            <a:r>
              <a:rPr lang="it-IT" b="1" dirty="0" smtClean="0">
                <a:solidFill>
                  <a:srgbClr val="7030A0"/>
                </a:solidFill>
              </a:rPr>
              <a:t> to </a:t>
            </a:r>
            <a:r>
              <a:rPr lang="it-IT" b="1" dirty="0" err="1" smtClean="0">
                <a:solidFill>
                  <a:srgbClr val="7030A0"/>
                </a:solidFill>
              </a:rPr>
              <a:t>Chemicals</a:t>
            </a:r>
            <a:endParaRPr lang="it-IT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57295"/>
              </p:ext>
            </p:extLst>
          </p:nvPr>
        </p:nvGraphicFramePr>
        <p:xfrm>
          <a:off x="1640" y="1484785"/>
          <a:ext cx="9142359" cy="5513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365"/>
                <a:gridCol w="2574979"/>
                <a:gridCol w="1080120"/>
                <a:gridCol w="1080120"/>
                <a:gridCol w="1264371"/>
                <a:gridCol w="1291404"/>
              </a:tblGrid>
              <a:tr h="914400">
                <a:tc>
                  <a:txBody>
                    <a:bodyPr/>
                    <a:lstStyle/>
                    <a:p>
                      <a:r>
                        <a:rPr lang="it-IT" dirty="0" smtClean="0"/>
                        <a:t>Compound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Formula</a:t>
                      </a:r>
                      <a:r>
                        <a:rPr lang="it-IT" baseline="0" dirty="0" smtClean="0"/>
                        <a:t>                 </a:t>
                      </a:r>
                      <a:r>
                        <a:rPr lang="it-IT" dirty="0" err="1" smtClean="0"/>
                        <a:t>C</a:t>
                      </a:r>
                      <a:r>
                        <a:rPr lang="it-IT" baseline="-25000" dirty="0" err="1" smtClean="0"/>
                        <a:t>oxstate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Market</a:t>
                      </a:r>
                      <a:r>
                        <a:rPr lang="it-IT" baseline="0" dirty="0" smtClean="0"/>
                        <a:t> 2016  Mt/y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</a:t>
                      </a:r>
                      <a:r>
                        <a:rPr lang="it-IT" baseline="-25000" dirty="0" smtClean="0"/>
                        <a:t>2</a:t>
                      </a:r>
                      <a:r>
                        <a:rPr lang="it-IT" dirty="0" smtClean="0"/>
                        <a:t> Use</a:t>
                      </a:r>
                    </a:p>
                    <a:p>
                      <a:r>
                        <a:rPr lang="it-IT" dirty="0" smtClean="0"/>
                        <a:t>Mt/y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Market 2030  Mt/y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</a:t>
                      </a:r>
                      <a:r>
                        <a:rPr lang="it-IT" baseline="-25000" dirty="0" smtClean="0"/>
                        <a:t>2</a:t>
                      </a:r>
                      <a:r>
                        <a:rPr lang="it-IT" dirty="0" smtClean="0"/>
                        <a:t> use</a:t>
                      </a:r>
                    </a:p>
                    <a:p>
                      <a:r>
                        <a:rPr lang="it-IT" dirty="0" smtClean="0"/>
                        <a:t>Mt/y</a:t>
                      </a:r>
                      <a:endParaRPr lang="it-IT" dirty="0"/>
                    </a:p>
                  </a:txBody>
                  <a:tcPr/>
                </a:tc>
              </a:tr>
              <a:tr h="453751">
                <a:tc>
                  <a:txBody>
                    <a:bodyPr/>
                    <a:lstStyle/>
                    <a:p>
                      <a:r>
                        <a:rPr lang="it-IT" b="1" dirty="0" smtClean="0"/>
                        <a:t>Urea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(H</a:t>
                      </a:r>
                      <a:r>
                        <a:rPr lang="it-IT" b="1" baseline="-25000" dirty="0" smtClean="0"/>
                        <a:t>2</a:t>
                      </a:r>
                      <a:r>
                        <a:rPr lang="it-IT" b="1" dirty="0" smtClean="0"/>
                        <a:t>N)</a:t>
                      </a:r>
                      <a:r>
                        <a:rPr lang="it-IT" b="1" baseline="-25000" dirty="0" smtClean="0"/>
                        <a:t>2</a:t>
                      </a:r>
                      <a:r>
                        <a:rPr lang="it-IT" b="1" dirty="0" smtClean="0"/>
                        <a:t>CO                        +4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180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132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210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154</a:t>
                      </a:r>
                      <a:endParaRPr lang="it-IT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Carbonates</a:t>
                      </a:r>
                      <a:r>
                        <a:rPr lang="it-IT" b="1" dirty="0" smtClean="0"/>
                        <a:t> 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OC(OR)</a:t>
                      </a:r>
                      <a:r>
                        <a:rPr lang="it-IT" b="1" baseline="-25000" dirty="0" smtClean="0"/>
                        <a:t>2</a:t>
                      </a:r>
                      <a:r>
                        <a:rPr lang="it-IT" b="1" baseline="0" dirty="0" smtClean="0"/>
                        <a:t>                          +4</a:t>
                      </a:r>
                      <a:endParaRPr lang="it-IT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&gt;2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0.5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5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Carbonates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cyclic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  </a:t>
                      </a:r>
                    </a:p>
                    <a:p>
                      <a:r>
                        <a:rPr lang="it-IT" b="1" dirty="0" smtClean="0"/>
                        <a:t>                                         +4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Polycarbonates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-[OC(O)OOCH</a:t>
                      </a:r>
                      <a:r>
                        <a:rPr lang="it-IT" b="1" baseline="-25000" dirty="0" smtClean="0"/>
                        <a:t>2</a:t>
                      </a:r>
                      <a:r>
                        <a:rPr lang="it-IT" b="1" dirty="0" smtClean="0"/>
                        <a:t>CHR]-n  +4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9-10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2-3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Carbamates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RHN-COOR                     +4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&gt;6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i="1" dirty="0" err="1" smtClean="0"/>
                        <a:t>ca</a:t>
                      </a:r>
                      <a:r>
                        <a:rPr lang="it-IT" b="1" dirty="0" smtClean="0"/>
                        <a:t>. 4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Acrylates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CH</a:t>
                      </a:r>
                      <a:r>
                        <a:rPr lang="it-IT" b="1" baseline="-25000" dirty="0" smtClean="0"/>
                        <a:t>2</a:t>
                      </a:r>
                      <a:r>
                        <a:rPr lang="it-IT" b="1" dirty="0" smtClean="0"/>
                        <a:t>=CHCOOH                +3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1.5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8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5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Formic</a:t>
                      </a:r>
                      <a:r>
                        <a:rPr lang="it-IT" b="1" dirty="0" smtClean="0"/>
                        <a:t> acid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HCO</a:t>
                      </a:r>
                      <a:r>
                        <a:rPr lang="it-IT" b="1" baseline="-25000" dirty="0" smtClean="0"/>
                        <a:t>2</a:t>
                      </a:r>
                      <a:r>
                        <a:rPr lang="it-IT" b="1" dirty="0" smtClean="0"/>
                        <a:t>H                             +2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0.9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&gt;10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&gt;9</a:t>
                      </a:r>
                      <a:endParaRPr lang="it-IT" b="1" dirty="0"/>
                    </a:p>
                  </a:txBody>
                  <a:tcPr/>
                </a:tc>
              </a:tr>
              <a:tr h="640079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Inorganic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carbonates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M</a:t>
                      </a:r>
                      <a:r>
                        <a:rPr lang="it-IT" b="1" baseline="-25000" dirty="0" smtClean="0"/>
                        <a:t>2</a:t>
                      </a:r>
                      <a:r>
                        <a:rPr lang="it-IT" b="1" dirty="0" smtClean="0"/>
                        <a:t>CO</a:t>
                      </a:r>
                      <a:r>
                        <a:rPr lang="it-IT" b="1" baseline="-25000" dirty="0" smtClean="0"/>
                        <a:t>3                                           </a:t>
                      </a:r>
                      <a:r>
                        <a:rPr lang="it-IT" b="1" baseline="0" dirty="0" smtClean="0"/>
                        <a:t>+4</a:t>
                      </a:r>
                    </a:p>
                    <a:p>
                      <a:r>
                        <a:rPr lang="it-IT" b="1" baseline="0" dirty="0" smtClean="0"/>
                        <a:t>M’CO</a:t>
                      </a:r>
                      <a:r>
                        <a:rPr lang="it-IT" b="1" baseline="-25000" dirty="0" smtClean="0"/>
                        <a:t>3</a:t>
                      </a:r>
                      <a:endParaRPr lang="it-IT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CaCO</a:t>
                      </a:r>
                      <a:r>
                        <a:rPr lang="it-IT" b="1" baseline="-25000" dirty="0" smtClean="0"/>
                        <a:t>3</a:t>
                      </a:r>
                    </a:p>
                    <a:p>
                      <a:r>
                        <a:rPr lang="it-IT" b="1" dirty="0" smtClean="0"/>
                        <a:t>250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 smtClean="0"/>
                    </a:p>
                    <a:p>
                      <a:r>
                        <a:rPr lang="it-IT" b="1" dirty="0" smtClean="0"/>
                        <a:t>70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 smtClean="0"/>
                    </a:p>
                    <a:p>
                      <a:r>
                        <a:rPr lang="it-IT" b="1" dirty="0" smtClean="0"/>
                        <a:t>400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 smtClean="0"/>
                    </a:p>
                    <a:p>
                      <a:r>
                        <a:rPr lang="it-IT" b="1" dirty="0" smtClean="0"/>
                        <a:t>100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Methanol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CH</a:t>
                      </a:r>
                      <a:r>
                        <a:rPr lang="it-IT" b="1" baseline="-25000" dirty="0" smtClean="0"/>
                        <a:t>3</a:t>
                      </a:r>
                      <a:r>
                        <a:rPr lang="it-IT" b="1" dirty="0" smtClean="0"/>
                        <a:t>OH                             -2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60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10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80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28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Total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C00000"/>
                          </a:solidFill>
                        </a:rPr>
                        <a:t>207</a:t>
                      </a:r>
                      <a:endParaRPr lang="it-IT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332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ggetto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35201394"/>
              </p:ext>
            </p:extLst>
          </p:nvPr>
        </p:nvGraphicFramePr>
        <p:xfrm>
          <a:off x="1979712" y="3555432"/>
          <a:ext cx="432048" cy="59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" r:id="rId4" imgW="457862" imgH="628567" progId="">
                  <p:embed/>
                </p:oleObj>
              </mc:Choice>
              <mc:Fallback>
                <p:oleObj name="Document" r:id="rId4" imgW="457862" imgH="62856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55432"/>
                        <a:ext cx="432048" cy="593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0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2" name="Oval 67"/>
          <p:cNvSpPr>
            <a:spLocks noChangeArrowheads="1"/>
          </p:cNvSpPr>
          <p:nvPr/>
        </p:nvSpPr>
        <p:spPr bwMode="auto">
          <a:xfrm>
            <a:off x="3879850" y="2243138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7483" name="Titolo 1"/>
          <p:cNvSpPr>
            <a:spLocks noGrp="1"/>
          </p:cNvSpPr>
          <p:nvPr>
            <p:ph type="ctrTitle" idx="4294967295"/>
          </p:nvPr>
        </p:nvSpPr>
        <p:spPr>
          <a:xfrm>
            <a:off x="3779838" y="2276475"/>
            <a:ext cx="1058862" cy="515938"/>
          </a:xfrm>
        </p:spPr>
        <p:txBody>
          <a:bodyPr/>
          <a:lstStyle/>
          <a:p>
            <a:pPr eaLnBrk="1" hangingPunct="1"/>
            <a:r>
              <a:rPr lang="it-IT" sz="2600" b="1" smtClean="0"/>
              <a:t>CO</a:t>
            </a:r>
            <a:r>
              <a:rPr lang="it-IT" sz="2600" b="1" baseline="-25000" smtClean="0"/>
              <a:t>2</a:t>
            </a:r>
          </a:p>
        </p:txBody>
      </p:sp>
      <p:sp>
        <p:nvSpPr>
          <p:cNvPr id="17484" name="Sottotitolo 2"/>
          <p:cNvSpPr txBox="1">
            <a:spLocks/>
          </p:cNvSpPr>
          <p:nvPr/>
        </p:nvSpPr>
        <p:spPr bwMode="auto">
          <a:xfrm>
            <a:off x="1619250" y="5021263"/>
            <a:ext cx="10556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Syngas</a:t>
            </a:r>
            <a:endParaRPr lang="it-IT" sz="1600" b="1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85" name="Sottotitolo 2"/>
          <p:cNvSpPr txBox="1">
            <a:spLocks/>
          </p:cNvSpPr>
          <p:nvPr/>
        </p:nvSpPr>
        <p:spPr bwMode="auto">
          <a:xfrm>
            <a:off x="2774950" y="5043488"/>
            <a:ext cx="8858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Resins</a:t>
            </a:r>
          </a:p>
        </p:txBody>
      </p:sp>
      <p:sp>
        <p:nvSpPr>
          <p:cNvPr id="17486" name="Sottotitolo 2"/>
          <p:cNvSpPr txBox="1">
            <a:spLocks/>
          </p:cNvSpPr>
          <p:nvPr/>
        </p:nvSpPr>
        <p:spPr bwMode="auto">
          <a:xfrm>
            <a:off x="1657350" y="5889625"/>
            <a:ext cx="13303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Chemicals</a:t>
            </a:r>
            <a:endParaRPr lang="it-IT" sz="1600" b="1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87" name="Sottotitolo 2"/>
          <p:cNvSpPr txBox="1">
            <a:spLocks/>
          </p:cNvSpPr>
          <p:nvPr/>
        </p:nvSpPr>
        <p:spPr bwMode="auto">
          <a:xfrm>
            <a:off x="3609975" y="4941888"/>
            <a:ext cx="7969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MTBE</a:t>
            </a:r>
          </a:p>
        </p:txBody>
      </p:sp>
      <p:sp>
        <p:nvSpPr>
          <p:cNvPr id="17488" name="Sottotitolo 2"/>
          <p:cNvSpPr txBox="1">
            <a:spLocks/>
          </p:cNvSpPr>
          <p:nvPr/>
        </p:nvSpPr>
        <p:spPr bwMode="auto">
          <a:xfrm>
            <a:off x="4171950" y="6070600"/>
            <a:ext cx="7366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CH</a:t>
            </a:r>
            <a:r>
              <a:rPr lang="it-IT" sz="1600" b="1" baseline="-25000">
                <a:solidFill>
                  <a:srgbClr val="FF0000"/>
                </a:solidFill>
                <a:cs typeface="Arial" charset="0"/>
              </a:rPr>
              <a:t>2</a:t>
            </a:r>
            <a:r>
              <a:rPr lang="it-IT" sz="1600" b="1">
                <a:solidFill>
                  <a:srgbClr val="FF0000"/>
                </a:solidFill>
                <a:cs typeface="Arial" charset="0"/>
              </a:rPr>
              <a:t>O</a:t>
            </a:r>
          </a:p>
        </p:txBody>
      </p:sp>
      <p:sp>
        <p:nvSpPr>
          <p:cNvPr id="17489" name="Sottotitolo 2"/>
          <p:cNvSpPr txBox="1">
            <a:spLocks/>
          </p:cNvSpPr>
          <p:nvPr/>
        </p:nvSpPr>
        <p:spPr bwMode="auto">
          <a:xfrm>
            <a:off x="4635500" y="5565775"/>
            <a:ext cx="1304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CH</a:t>
            </a:r>
            <a:r>
              <a:rPr lang="it-IT" sz="1600" b="1" baseline="-25000">
                <a:solidFill>
                  <a:srgbClr val="FF0000"/>
                </a:solidFill>
                <a:cs typeface="Arial" charset="0"/>
              </a:rPr>
              <a:t>3</a:t>
            </a:r>
            <a:r>
              <a:rPr lang="it-IT" sz="1600" b="1">
                <a:solidFill>
                  <a:srgbClr val="FF0000"/>
                </a:solidFill>
                <a:cs typeface="Arial" charset="0"/>
              </a:rPr>
              <a:t>COOH</a:t>
            </a:r>
          </a:p>
        </p:txBody>
      </p:sp>
      <p:sp>
        <p:nvSpPr>
          <p:cNvPr id="17490" name="Sottotitolo 2"/>
          <p:cNvSpPr txBox="1">
            <a:spLocks/>
          </p:cNvSpPr>
          <p:nvPr/>
        </p:nvSpPr>
        <p:spPr bwMode="auto">
          <a:xfrm>
            <a:off x="4491038" y="4953000"/>
            <a:ext cx="80168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TAME</a:t>
            </a:r>
          </a:p>
        </p:txBody>
      </p:sp>
      <p:sp>
        <p:nvSpPr>
          <p:cNvPr id="17491" name="CasellaDiTesto 13"/>
          <p:cNvSpPr txBox="1">
            <a:spLocks noChangeArrowheads="1"/>
          </p:cNvSpPr>
          <p:nvPr/>
        </p:nvSpPr>
        <p:spPr bwMode="auto">
          <a:xfrm>
            <a:off x="6119813" y="4149725"/>
            <a:ext cx="2052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cs typeface="Arial" charset="0"/>
              </a:rPr>
              <a:t>C</a:t>
            </a:r>
            <a:r>
              <a:rPr lang="it-IT" b="1" baseline="-25000">
                <a:solidFill>
                  <a:srgbClr val="FF0000"/>
                </a:solidFill>
                <a:cs typeface="Arial" charset="0"/>
              </a:rPr>
              <a:t>2</a:t>
            </a:r>
            <a:r>
              <a:rPr lang="it-IT" b="1">
                <a:solidFill>
                  <a:srgbClr val="FF0000"/>
                </a:solidFill>
                <a:cs typeface="Arial" charset="0"/>
              </a:rPr>
              <a:t>, C</a:t>
            </a:r>
            <a:r>
              <a:rPr lang="it-IT" b="1" baseline="-25000">
                <a:solidFill>
                  <a:srgbClr val="FF0000"/>
                </a:solidFill>
                <a:cs typeface="Arial" charset="0"/>
              </a:rPr>
              <a:t>4</a:t>
            </a:r>
            <a:r>
              <a:rPr lang="it-IT" b="1">
                <a:solidFill>
                  <a:srgbClr val="FF0000"/>
                </a:solidFill>
                <a:cs typeface="Arial" charset="0"/>
              </a:rPr>
              <a:t>, Cn, C-O</a:t>
            </a:r>
            <a:endParaRPr lang="it-IT" b="1" baseline="-25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92" name="Rettangolo 14"/>
          <p:cNvSpPr>
            <a:spLocks noChangeArrowheads="1"/>
          </p:cNvSpPr>
          <p:nvPr/>
        </p:nvSpPr>
        <p:spPr bwMode="auto">
          <a:xfrm>
            <a:off x="1979613" y="4149725"/>
            <a:ext cx="611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CO</a:t>
            </a:r>
            <a:endParaRPr lang="it-IT" b="1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93" name="Rettangolo 15"/>
          <p:cNvSpPr>
            <a:spLocks noChangeArrowheads="1"/>
          </p:cNvSpPr>
          <p:nvPr/>
        </p:nvSpPr>
        <p:spPr bwMode="auto">
          <a:xfrm>
            <a:off x="468313" y="3573463"/>
            <a:ext cx="127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3399"/>
                </a:solidFill>
                <a:latin typeface="Calibri" pitchFamily="34" charset="0"/>
              </a:rPr>
              <a:t>HCOOH</a:t>
            </a:r>
          </a:p>
        </p:txBody>
      </p:sp>
      <p:sp>
        <p:nvSpPr>
          <p:cNvPr id="17494" name="Rettangolo 16"/>
          <p:cNvSpPr>
            <a:spLocks noChangeArrowheads="1"/>
          </p:cNvSpPr>
          <p:nvPr/>
        </p:nvSpPr>
        <p:spPr bwMode="auto">
          <a:xfrm>
            <a:off x="2947988" y="4149725"/>
            <a:ext cx="893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CH</a:t>
            </a:r>
            <a:r>
              <a:rPr lang="it-IT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O</a:t>
            </a:r>
            <a:endParaRPr lang="it-IT" b="1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95" name="Rettangolo 17"/>
          <p:cNvSpPr>
            <a:spLocks noChangeArrowheads="1"/>
          </p:cNvSpPr>
          <p:nvPr/>
        </p:nvSpPr>
        <p:spPr bwMode="auto">
          <a:xfrm>
            <a:off x="3806825" y="4149725"/>
            <a:ext cx="1025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CH</a:t>
            </a:r>
            <a:r>
              <a:rPr lang="it-IT" b="1" baseline="-25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OH</a:t>
            </a:r>
            <a:endParaRPr lang="it-IT" b="1" baseline="-2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96" name="Rettangolo 18"/>
          <p:cNvSpPr>
            <a:spLocks noChangeArrowheads="1"/>
          </p:cNvSpPr>
          <p:nvPr/>
        </p:nvSpPr>
        <p:spPr bwMode="auto">
          <a:xfrm>
            <a:off x="4814888" y="4149725"/>
            <a:ext cx="63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Calibri" pitchFamily="34" charset="0"/>
              </a:rPr>
              <a:t>CH</a:t>
            </a:r>
            <a:r>
              <a:rPr lang="it-IT" b="1" baseline="-2500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cxnSp>
        <p:nvCxnSpPr>
          <p:cNvPr id="17497" name="Connettore 4 20"/>
          <p:cNvCxnSpPr>
            <a:cxnSpLocks noChangeShapeType="1"/>
          </p:cNvCxnSpPr>
          <p:nvPr/>
        </p:nvCxnSpPr>
        <p:spPr bwMode="auto">
          <a:xfrm rot="5400000">
            <a:off x="2599531" y="2450307"/>
            <a:ext cx="1368425" cy="2030412"/>
          </a:xfrm>
          <a:prstGeom prst="bentConnector3">
            <a:avLst>
              <a:gd name="adj1" fmla="val 75065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498" name="Connettore 4 22"/>
          <p:cNvCxnSpPr>
            <a:cxnSpLocks noChangeShapeType="1"/>
          </p:cNvCxnSpPr>
          <p:nvPr/>
        </p:nvCxnSpPr>
        <p:spPr bwMode="auto">
          <a:xfrm rot="5400000">
            <a:off x="3145631" y="3005932"/>
            <a:ext cx="1368425" cy="919162"/>
          </a:xfrm>
          <a:prstGeom prst="bentConnector3">
            <a:avLst>
              <a:gd name="adj1" fmla="val 74227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499" name="Connettore 4 24"/>
          <p:cNvCxnSpPr>
            <a:cxnSpLocks noChangeShapeType="1"/>
            <a:stCxn id="17482" idx="4"/>
          </p:cNvCxnSpPr>
          <p:nvPr/>
        </p:nvCxnSpPr>
        <p:spPr bwMode="auto">
          <a:xfrm rot="5400000">
            <a:off x="3921126" y="3254375"/>
            <a:ext cx="754062" cy="26987"/>
          </a:xfrm>
          <a:prstGeom prst="bentConnector3">
            <a:avLst>
              <a:gd name="adj1" fmla="val 49894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0" name="Connettore 4 28"/>
          <p:cNvCxnSpPr>
            <a:cxnSpLocks noChangeShapeType="1"/>
          </p:cNvCxnSpPr>
          <p:nvPr/>
        </p:nvCxnSpPr>
        <p:spPr bwMode="auto">
          <a:xfrm rot="5400000">
            <a:off x="2427288" y="1901825"/>
            <a:ext cx="788988" cy="2979737"/>
          </a:xfrm>
          <a:prstGeom prst="bentConnector2">
            <a:avLst/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1" name="Connettore 4 30"/>
          <p:cNvCxnSpPr>
            <a:cxnSpLocks noChangeShapeType="1"/>
          </p:cNvCxnSpPr>
          <p:nvPr/>
        </p:nvCxnSpPr>
        <p:spPr bwMode="auto">
          <a:xfrm rot="5400000">
            <a:off x="1941513" y="4691062"/>
            <a:ext cx="503238" cy="138113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2" name="Connettore 4 32"/>
          <p:cNvCxnSpPr>
            <a:cxnSpLocks noChangeShapeType="1"/>
          </p:cNvCxnSpPr>
          <p:nvPr/>
        </p:nvCxnSpPr>
        <p:spPr bwMode="auto">
          <a:xfrm rot="16200000" flipH="1">
            <a:off x="1968500" y="5529263"/>
            <a:ext cx="485775" cy="1746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3" name="Connettore 4 38"/>
          <p:cNvCxnSpPr>
            <a:cxnSpLocks noChangeShapeType="1"/>
          </p:cNvCxnSpPr>
          <p:nvPr/>
        </p:nvCxnSpPr>
        <p:spPr bwMode="auto">
          <a:xfrm rot="5400000">
            <a:off x="3029743" y="4682332"/>
            <a:ext cx="525463" cy="1778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4" name="Connettore 4 40"/>
          <p:cNvCxnSpPr>
            <a:cxnSpLocks noChangeShapeType="1"/>
          </p:cNvCxnSpPr>
          <p:nvPr/>
        </p:nvCxnSpPr>
        <p:spPr bwMode="auto">
          <a:xfrm rot="5400000">
            <a:off x="3939381" y="4564857"/>
            <a:ext cx="423863" cy="31115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5" name="Connettore 4 44"/>
          <p:cNvCxnSpPr>
            <a:cxnSpLocks noChangeShapeType="1"/>
          </p:cNvCxnSpPr>
          <p:nvPr/>
        </p:nvCxnSpPr>
        <p:spPr bwMode="auto">
          <a:xfrm rot="16200000" flipH="1">
            <a:off x="3618706" y="5174457"/>
            <a:ext cx="1552575" cy="220662"/>
          </a:xfrm>
          <a:prstGeom prst="bentConnector3">
            <a:avLst>
              <a:gd name="adj1" fmla="val 13898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6" name="Connettore 4 46"/>
          <p:cNvCxnSpPr>
            <a:cxnSpLocks noChangeShapeType="1"/>
          </p:cNvCxnSpPr>
          <p:nvPr/>
        </p:nvCxnSpPr>
        <p:spPr bwMode="auto">
          <a:xfrm rot="16200000" flipH="1">
            <a:off x="4353719" y="4439444"/>
            <a:ext cx="434975" cy="5730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07" name="Connettore 4 48"/>
          <p:cNvCxnSpPr>
            <a:cxnSpLocks noChangeShapeType="1"/>
          </p:cNvCxnSpPr>
          <p:nvPr/>
        </p:nvCxnSpPr>
        <p:spPr bwMode="auto">
          <a:xfrm rot="16200000" flipH="1">
            <a:off x="4280694" y="4583906"/>
            <a:ext cx="1047750" cy="89693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17508" name="Sottotitolo 2"/>
          <p:cNvSpPr txBox="1">
            <a:spLocks/>
          </p:cNvSpPr>
          <p:nvPr/>
        </p:nvSpPr>
        <p:spPr bwMode="auto">
          <a:xfrm>
            <a:off x="5322888" y="4941888"/>
            <a:ext cx="8636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DME</a:t>
            </a:r>
          </a:p>
        </p:txBody>
      </p:sp>
      <p:sp>
        <p:nvSpPr>
          <p:cNvPr id="17509" name="Sottotitolo 2"/>
          <p:cNvSpPr txBox="1">
            <a:spLocks/>
          </p:cNvSpPr>
          <p:nvPr/>
        </p:nvSpPr>
        <p:spPr bwMode="auto">
          <a:xfrm>
            <a:off x="5954713" y="5278438"/>
            <a:ext cx="12811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>
                <a:solidFill>
                  <a:srgbClr val="FF0000"/>
                </a:solidFill>
                <a:cs typeface="Arial" charset="0"/>
              </a:rPr>
              <a:t>Methyl-derivatives:</a:t>
            </a:r>
            <a:br>
              <a:rPr lang="it-IT" sz="1600">
                <a:solidFill>
                  <a:srgbClr val="FF0000"/>
                </a:solidFill>
                <a:cs typeface="Arial" charset="0"/>
              </a:rPr>
            </a:br>
            <a:r>
              <a:rPr lang="it-IT" sz="1600">
                <a:solidFill>
                  <a:srgbClr val="FF0000"/>
                </a:solidFill>
                <a:cs typeface="Arial" charset="0"/>
              </a:rPr>
              <a:t>-amines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>
                <a:solidFill>
                  <a:srgbClr val="FF0000"/>
                </a:solidFill>
                <a:cs typeface="Arial" charset="0"/>
              </a:rPr>
              <a:t>-acrylates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>
                <a:solidFill>
                  <a:srgbClr val="FF0000"/>
                </a:solidFill>
                <a:cs typeface="Arial" charset="0"/>
              </a:rPr>
              <a:t>-halides</a:t>
            </a:r>
          </a:p>
        </p:txBody>
      </p:sp>
      <p:sp>
        <p:nvSpPr>
          <p:cNvPr id="17510" name="Sottotitolo 2"/>
          <p:cNvSpPr txBox="1">
            <a:spLocks/>
          </p:cNvSpPr>
          <p:nvPr/>
        </p:nvSpPr>
        <p:spPr bwMode="auto">
          <a:xfrm>
            <a:off x="6581775" y="4538663"/>
            <a:ext cx="24542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FF0000"/>
                </a:solidFill>
                <a:cs typeface="Arial" charset="0"/>
              </a:rPr>
              <a:t>MTO, MTP, FUEL Cells</a:t>
            </a:r>
          </a:p>
        </p:txBody>
      </p:sp>
      <p:cxnSp>
        <p:nvCxnSpPr>
          <p:cNvPr id="17511" name="Connettore 4 54"/>
          <p:cNvCxnSpPr>
            <a:cxnSpLocks noChangeShapeType="1"/>
          </p:cNvCxnSpPr>
          <p:nvPr/>
        </p:nvCxnSpPr>
        <p:spPr bwMode="auto">
          <a:xfrm rot="16200000" flipH="1">
            <a:off x="4790281" y="4002882"/>
            <a:ext cx="423863" cy="14351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12" name="Connettore 4 56"/>
          <p:cNvCxnSpPr>
            <a:cxnSpLocks noChangeShapeType="1"/>
          </p:cNvCxnSpPr>
          <p:nvPr/>
        </p:nvCxnSpPr>
        <p:spPr bwMode="auto">
          <a:xfrm rot="16200000" flipH="1">
            <a:off x="5042694" y="3750469"/>
            <a:ext cx="760413" cy="2276475"/>
          </a:xfrm>
          <a:prstGeom prst="bentConnector3">
            <a:avLst>
              <a:gd name="adj1" fmla="val 28926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13" name="Connettore 4 59"/>
          <p:cNvCxnSpPr>
            <a:cxnSpLocks noChangeShapeType="1"/>
          </p:cNvCxnSpPr>
          <p:nvPr/>
        </p:nvCxnSpPr>
        <p:spPr bwMode="auto">
          <a:xfrm rot="16200000" flipH="1">
            <a:off x="5350669" y="3483769"/>
            <a:ext cx="212725" cy="2262187"/>
          </a:xfrm>
          <a:prstGeom prst="bentConnector2">
            <a:avLst/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14" name="Connettore 2 61"/>
          <p:cNvCxnSpPr>
            <a:cxnSpLocks noChangeShapeType="1"/>
          </p:cNvCxnSpPr>
          <p:nvPr/>
        </p:nvCxnSpPr>
        <p:spPr bwMode="auto">
          <a:xfrm>
            <a:off x="5435600" y="4365625"/>
            <a:ext cx="674688" cy="0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7515" name="Connettore 4 66"/>
          <p:cNvCxnSpPr>
            <a:cxnSpLocks noChangeShapeType="1"/>
            <a:stCxn id="17482" idx="4"/>
          </p:cNvCxnSpPr>
          <p:nvPr/>
        </p:nvCxnSpPr>
        <p:spPr bwMode="auto">
          <a:xfrm rot="16200000" flipH="1">
            <a:off x="4084637" y="3117851"/>
            <a:ext cx="1247775" cy="79375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17516" name="Sottotitolo 2"/>
          <p:cNvSpPr txBox="1">
            <a:spLocks/>
          </p:cNvSpPr>
          <p:nvPr/>
        </p:nvSpPr>
        <p:spPr bwMode="auto">
          <a:xfrm>
            <a:off x="3005138" y="2997200"/>
            <a:ext cx="1173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 dirty="0" err="1">
                <a:solidFill>
                  <a:srgbClr val="0000FF"/>
                </a:solidFill>
                <a:cs typeface="Arial" charset="0"/>
              </a:rPr>
              <a:t>Perennial</a:t>
            </a:r>
            <a:r>
              <a:rPr lang="it-IT" sz="1600" b="1" dirty="0">
                <a:solidFill>
                  <a:srgbClr val="0000FF"/>
                </a:solidFill>
                <a:cs typeface="Arial" charset="0"/>
              </a:rPr>
              <a:t> Energy</a:t>
            </a:r>
          </a:p>
        </p:txBody>
      </p:sp>
      <p:sp>
        <p:nvSpPr>
          <p:cNvPr id="17517" name="Sottotitolo 2"/>
          <p:cNvSpPr txBox="1">
            <a:spLocks/>
          </p:cNvSpPr>
          <p:nvPr/>
        </p:nvSpPr>
        <p:spPr bwMode="auto">
          <a:xfrm>
            <a:off x="4284663" y="2852738"/>
            <a:ext cx="23034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 dirty="0" smtClean="0">
                <a:solidFill>
                  <a:srgbClr val="0000FF"/>
                </a:solidFill>
                <a:cs typeface="Arial" charset="0"/>
              </a:rPr>
              <a:t>Water or </a:t>
            </a:r>
            <a:r>
              <a:rPr lang="it-IT" sz="1600" b="1" dirty="0" err="1" smtClean="0">
                <a:solidFill>
                  <a:srgbClr val="0000FF"/>
                </a:solidFill>
                <a:cs typeface="Arial" charset="0"/>
              </a:rPr>
              <a:t>waste</a:t>
            </a:r>
            <a:r>
              <a:rPr lang="it-IT" sz="1600" b="1" dirty="0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 dirty="0" err="1">
                <a:solidFill>
                  <a:srgbClr val="0000FF"/>
                </a:solidFill>
                <a:cs typeface="Arial" charset="0"/>
              </a:rPr>
              <a:t>o</a:t>
            </a:r>
            <a:r>
              <a:rPr lang="it-IT" sz="1600" b="1" dirty="0" err="1" smtClean="0">
                <a:solidFill>
                  <a:srgbClr val="0000FF"/>
                </a:solidFill>
                <a:cs typeface="Arial" charset="0"/>
              </a:rPr>
              <a:t>rganics</a:t>
            </a:r>
            <a:r>
              <a:rPr lang="it-IT" sz="16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cs typeface="Arial" charset="0"/>
              </a:rPr>
              <a:t>as</a:t>
            </a:r>
            <a:r>
              <a:rPr lang="it-IT" sz="1600" b="1" dirty="0" smtClean="0">
                <a:solidFill>
                  <a:srgbClr val="0000FF"/>
                </a:solidFill>
                <a:cs typeface="Arial" charset="0"/>
              </a:rPr>
              <a:t> H</a:t>
            </a:r>
            <a:r>
              <a:rPr lang="it-IT" sz="1600" b="1" dirty="0">
                <a:solidFill>
                  <a:srgbClr val="0000FF"/>
                </a:solidFill>
                <a:cs typeface="Arial" charset="0"/>
              </a:rPr>
              <a:t>-source</a:t>
            </a:r>
          </a:p>
        </p:txBody>
      </p:sp>
      <p:sp>
        <p:nvSpPr>
          <p:cNvPr id="2" name="Sottotitolo 2"/>
          <p:cNvSpPr txBox="1">
            <a:spLocks/>
          </p:cNvSpPr>
          <p:nvPr/>
        </p:nvSpPr>
        <p:spPr bwMode="auto">
          <a:xfrm>
            <a:off x="6659563" y="2103438"/>
            <a:ext cx="2603500" cy="388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1600" b="1" dirty="0" err="1" smtClean="0">
                <a:solidFill>
                  <a:schemeClr val="accent1">
                    <a:lumMod val="25000"/>
                  </a:schemeClr>
                </a:solidFill>
              </a:rPr>
              <a:t>Molecular</a:t>
            </a:r>
            <a:r>
              <a:rPr lang="it-IT" sz="16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1">
                    <a:lumMod val="25000"/>
                  </a:schemeClr>
                </a:solidFill>
              </a:rPr>
              <a:t>carbonates</a:t>
            </a:r>
            <a:endParaRPr lang="it-IT" sz="1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3286" name="Sottotitolo 2"/>
          <p:cNvSpPr txBox="1">
            <a:spLocks/>
          </p:cNvSpPr>
          <p:nvPr/>
        </p:nvSpPr>
        <p:spPr bwMode="auto">
          <a:xfrm>
            <a:off x="7164388" y="2565400"/>
            <a:ext cx="1979612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1600" b="1" dirty="0" err="1">
                <a:solidFill>
                  <a:schemeClr val="accent1">
                    <a:lumMod val="25000"/>
                  </a:schemeClr>
                </a:solidFill>
              </a:rPr>
              <a:t>Poly-carbonates</a:t>
            </a:r>
            <a:endParaRPr lang="it-IT" sz="1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17520" name="Connettore 4 77"/>
          <p:cNvCxnSpPr>
            <a:cxnSpLocks noChangeShapeType="1"/>
          </p:cNvCxnSpPr>
          <p:nvPr/>
        </p:nvCxnSpPr>
        <p:spPr bwMode="auto">
          <a:xfrm flipV="1">
            <a:off x="4859338" y="2276475"/>
            <a:ext cx="1816100" cy="225425"/>
          </a:xfrm>
          <a:prstGeom prst="bentConnector3">
            <a:avLst>
              <a:gd name="adj1" fmla="val 73912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21" name="Connettore 4 81"/>
          <p:cNvCxnSpPr>
            <a:cxnSpLocks noChangeShapeType="1"/>
          </p:cNvCxnSpPr>
          <p:nvPr/>
        </p:nvCxnSpPr>
        <p:spPr bwMode="auto">
          <a:xfrm>
            <a:off x="4859338" y="2492375"/>
            <a:ext cx="2320925" cy="2571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17522" name="Sottotitolo 2"/>
          <p:cNvSpPr txBox="1">
            <a:spLocks/>
          </p:cNvSpPr>
          <p:nvPr/>
        </p:nvSpPr>
        <p:spPr bwMode="auto">
          <a:xfrm>
            <a:off x="1663700" y="2320925"/>
            <a:ext cx="12493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B050"/>
                </a:solidFill>
                <a:cs typeface="Arial" charset="0"/>
              </a:rPr>
              <a:t>RNHCOOR</a:t>
            </a:r>
          </a:p>
        </p:txBody>
      </p:sp>
      <p:sp>
        <p:nvSpPr>
          <p:cNvPr id="17523" name="Sottotitolo 2"/>
          <p:cNvSpPr txBox="1">
            <a:spLocks/>
          </p:cNvSpPr>
          <p:nvPr/>
        </p:nvSpPr>
        <p:spPr bwMode="auto">
          <a:xfrm>
            <a:off x="476250" y="2320925"/>
            <a:ext cx="828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B050"/>
                </a:solidFill>
                <a:cs typeface="Arial" charset="0"/>
              </a:rPr>
              <a:t>RNCO</a:t>
            </a:r>
          </a:p>
        </p:txBody>
      </p:sp>
      <p:sp>
        <p:nvSpPr>
          <p:cNvPr id="17524" name="Sottotitolo 2"/>
          <p:cNvSpPr txBox="1">
            <a:spLocks/>
          </p:cNvSpPr>
          <p:nvPr/>
        </p:nvSpPr>
        <p:spPr bwMode="auto">
          <a:xfrm>
            <a:off x="-36513" y="3068638"/>
            <a:ext cx="165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B050"/>
                </a:solidFill>
                <a:cs typeface="Arial" charset="0"/>
              </a:rPr>
              <a:t>Poly-urethans</a:t>
            </a:r>
          </a:p>
        </p:txBody>
      </p:sp>
      <p:sp>
        <p:nvSpPr>
          <p:cNvPr id="17525" name="Sottotitolo 2"/>
          <p:cNvSpPr txBox="1">
            <a:spLocks/>
          </p:cNvSpPr>
          <p:nvPr/>
        </p:nvSpPr>
        <p:spPr bwMode="auto">
          <a:xfrm>
            <a:off x="3078163" y="2181225"/>
            <a:ext cx="763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B050"/>
                </a:solidFill>
                <a:cs typeface="Arial" charset="0"/>
              </a:rPr>
              <a:t>RNH</a:t>
            </a:r>
            <a:r>
              <a:rPr lang="it-IT" sz="1600" b="1" baseline="-25000">
                <a:solidFill>
                  <a:srgbClr val="00B050"/>
                </a:solidFill>
                <a:cs typeface="Arial" charset="0"/>
              </a:rPr>
              <a:t>2</a:t>
            </a:r>
          </a:p>
        </p:txBody>
      </p:sp>
      <p:cxnSp>
        <p:nvCxnSpPr>
          <p:cNvPr id="17526" name="Connettore 2 111"/>
          <p:cNvCxnSpPr>
            <a:cxnSpLocks noChangeShapeType="1"/>
          </p:cNvCxnSpPr>
          <p:nvPr/>
        </p:nvCxnSpPr>
        <p:spPr bwMode="auto">
          <a:xfrm flipH="1" flipV="1">
            <a:off x="2916238" y="2492375"/>
            <a:ext cx="871537" cy="7938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7527" name="Connettore 2 115"/>
          <p:cNvCxnSpPr>
            <a:cxnSpLocks noChangeShapeType="1"/>
          </p:cNvCxnSpPr>
          <p:nvPr/>
        </p:nvCxnSpPr>
        <p:spPr bwMode="auto">
          <a:xfrm flipH="1">
            <a:off x="1331913" y="2492375"/>
            <a:ext cx="358775" cy="0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7528" name="Connettore 4 117"/>
          <p:cNvCxnSpPr>
            <a:cxnSpLocks noChangeShapeType="1"/>
          </p:cNvCxnSpPr>
          <p:nvPr/>
        </p:nvCxnSpPr>
        <p:spPr bwMode="auto">
          <a:xfrm rot="5400000">
            <a:off x="696119" y="2839244"/>
            <a:ext cx="360363" cy="984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17529" name="Sottotitolo 2"/>
          <p:cNvSpPr txBox="1">
            <a:spLocks/>
          </p:cNvSpPr>
          <p:nvPr/>
        </p:nvSpPr>
        <p:spPr bwMode="auto">
          <a:xfrm>
            <a:off x="4178300" y="1844675"/>
            <a:ext cx="763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cs typeface="Arial" charset="0"/>
              </a:rPr>
              <a:t>NH</a:t>
            </a:r>
            <a:r>
              <a:rPr lang="it-IT" sz="1600" b="1" baseline="-25000">
                <a:cs typeface="Arial" charset="0"/>
              </a:rPr>
              <a:t>3</a:t>
            </a:r>
          </a:p>
        </p:txBody>
      </p:sp>
      <p:sp>
        <p:nvSpPr>
          <p:cNvPr id="17530" name="Sottotitolo 2"/>
          <p:cNvSpPr txBox="1">
            <a:spLocks/>
          </p:cNvSpPr>
          <p:nvPr/>
        </p:nvSpPr>
        <p:spPr bwMode="auto">
          <a:xfrm>
            <a:off x="3663950" y="1268413"/>
            <a:ext cx="1271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70C0"/>
                </a:solidFill>
                <a:cs typeface="Arial" charset="0"/>
              </a:rPr>
              <a:t>H</a:t>
            </a:r>
            <a:r>
              <a:rPr lang="it-IT" sz="1600" b="1" baseline="-25000">
                <a:solidFill>
                  <a:srgbClr val="0070C0"/>
                </a:solidFill>
                <a:cs typeface="Arial" charset="0"/>
              </a:rPr>
              <a:t>2</a:t>
            </a:r>
            <a:r>
              <a:rPr lang="it-IT" sz="1600" b="1">
                <a:solidFill>
                  <a:srgbClr val="0070C0"/>
                </a:solidFill>
                <a:cs typeface="Arial" charset="0"/>
              </a:rPr>
              <a:t>NCONH</a:t>
            </a:r>
            <a:r>
              <a:rPr lang="it-IT" sz="1600" b="1" baseline="-25000">
                <a:solidFill>
                  <a:srgbClr val="0070C0"/>
                </a:solidFill>
                <a:cs typeface="Arial" charset="0"/>
              </a:rPr>
              <a:t>2</a:t>
            </a:r>
          </a:p>
        </p:txBody>
      </p:sp>
      <p:sp>
        <p:nvSpPr>
          <p:cNvPr id="17531" name="Sottotitolo 2"/>
          <p:cNvSpPr txBox="1">
            <a:spLocks/>
          </p:cNvSpPr>
          <p:nvPr/>
        </p:nvSpPr>
        <p:spPr bwMode="auto">
          <a:xfrm>
            <a:off x="2124075" y="422275"/>
            <a:ext cx="15938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B050"/>
                </a:solidFill>
                <a:cs typeface="Arial" charset="0"/>
              </a:rPr>
              <a:t>Carbamates</a:t>
            </a:r>
          </a:p>
        </p:txBody>
      </p:sp>
      <p:sp>
        <p:nvSpPr>
          <p:cNvPr id="17532" name="Sottotitolo 2"/>
          <p:cNvSpPr txBox="1">
            <a:spLocks/>
          </p:cNvSpPr>
          <p:nvPr/>
        </p:nvSpPr>
        <p:spPr bwMode="auto">
          <a:xfrm>
            <a:off x="3635375" y="188913"/>
            <a:ext cx="1314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70C0"/>
                </a:solidFill>
                <a:cs typeface="Arial" charset="0"/>
              </a:rPr>
              <a:t>Polymers</a:t>
            </a:r>
          </a:p>
        </p:txBody>
      </p:sp>
      <p:sp>
        <p:nvSpPr>
          <p:cNvPr id="17533" name="Sottotitolo 2"/>
          <p:cNvSpPr txBox="1">
            <a:spLocks/>
          </p:cNvSpPr>
          <p:nvPr/>
        </p:nvSpPr>
        <p:spPr bwMode="auto">
          <a:xfrm>
            <a:off x="4500563" y="549275"/>
            <a:ext cx="1765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rgbClr val="0070C0"/>
                </a:solidFill>
                <a:cs typeface="Arial" charset="0"/>
              </a:rPr>
              <a:t>New chemicals</a:t>
            </a:r>
          </a:p>
        </p:txBody>
      </p:sp>
      <p:cxnSp>
        <p:nvCxnSpPr>
          <p:cNvPr id="17534" name="Connettore 2 159"/>
          <p:cNvCxnSpPr>
            <a:cxnSpLocks noChangeShapeType="1"/>
          </p:cNvCxnSpPr>
          <p:nvPr/>
        </p:nvCxnSpPr>
        <p:spPr bwMode="auto">
          <a:xfrm flipH="1" flipV="1">
            <a:off x="4284663" y="1700213"/>
            <a:ext cx="15875" cy="565150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7535" name="Connettore 4 161"/>
          <p:cNvCxnSpPr>
            <a:cxnSpLocks noChangeShapeType="1"/>
          </p:cNvCxnSpPr>
          <p:nvPr/>
        </p:nvCxnSpPr>
        <p:spPr bwMode="auto">
          <a:xfrm rot="5400000" flipH="1" flipV="1">
            <a:off x="4608513" y="512763"/>
            <a:ext cx="436562" cy="108426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36" name="Connettore 4 163"/>
          <p:cNvCxnSpPr>
            <a:cxnSpLocks noChangeShapeType="1"/>
          </p:cNvCxnSpPr>
          <p:nvPr/>
        </p:nvCxnSpPr>
        <p:spPr bwMode="auto">
          <a:xfrm rot="16200000" flipV="1">
            <a:off x="3399632" y="353219"/>
            <a:ext cx="412750" cy="137953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37" name="Connettore 2 165"/>
          <p:cNvCxnSpPr>
            <a:cxnSpLocks noChangeShapeType="1"/>
          </p:cNvCxnSpPr>
          <p:nvPr/>
        </p:nvCxnSpPr>
        <p:spPr bwMode="auto">
          <a:xfrm flipV="1">
            <a:off x="4284663" y="620713"/>
            <a:ext cx="19050" cy="647700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7538" name="Sottotitolo 2"/>
          <p:cNvSpPr txBox="1">
            <a:spLocks/>
          </p:cNvSpPr>
          <p:nvPr/>
        </p:nvSpPr>
        <p:spPr bwMode="auto">
          <a:xfrm>
            <a:off x="5359400" y="1412875"/>
            <a:ext cx="652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cs typeface="Arial" charset="0"/>
              </a:rPr>
              <a:t>ROH</a:t>
            </a:r>
          </a:p>
        </p:txBody>
      </p:sp>
      <p:sp>
        <p:nvSpPr>
          <p:cNvPr id="17539" name="Sottotitolo 2"/>
          <p:cNvSpPr txBox="1">
            <a:spLocks/>
          </p:cNvSpPr>
          <p:nvPr/>
        </p:nvSpPr>
        <p:spPr bwMode="auto">
          <a:xfrm>
            <a:off x="6110288" y="1303338"/>
            <a:ext cx="1319212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chemeClr val="folHlink"/>
                </a:solidFill>
                <a:cs typeface="Arial" charset="0"/>
              </a:rPr>
              <a:t>ROC(O)OR</a:t>
            </a:r>
          </a:p>
        </p:txBody>
      </p:sp>
      <p:sp>
        <p:nvSpPr>
          <p:cNvPr id="17540" name="Sottotitolo 2"/>
          <p:cNvSpPr txBox="1">
            <a:spLocks/>
          </p:cNvSpPr>
          <p:nvPr/>
        </p:nvSpPr>
        <p:spPr bwMode="auto">
          <a:xfrm>
            <a:off x="7451725" y="620713"/>
            <a:ext cx="1873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chemeClr val="folHlink"/>
                </a:solidFill>
                <a:cs typeface="Arial" charset="0"/>
              </a:rPr>
              <a:t>Fuels additives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chemeClr val="folHlink"/>
                </a:solidFill>
                <a:cs typeface="Arial" charset="0"/>
              </a:rPr>
              <a:t>Solvents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chemeClr val="folHlink"/>
                </a:solidFill>
                <a:cs typeface="Arial" charset="0"/>
              </a:rPr>
              <a:t>Pharmaceuticals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sz="1600" b="1">
                <a:solidFill>
                  <a:schemeClr val="folHlink"/>
                </a:solidFill>
                <a:cs typeface="Arial" charset="0"/>
              </a:rPr>
              <a:t>Polymers…..</a:t>
            </a:r>
          </a:p>
        </p:txBody>
      </p:sp>
      <p:cxnSp>
        <p:nvCxnSpPr>
          <p:cNvPr id="17541" name="Connettore 2 196"/>
          <p:cNvCxnSpPr>
            <a:cxnSpLocks noChangeShapeType="1"/>
          </p:cNvCxnSpPr>
          <p:nvPr/>
        </p:nvCxnSpPr>
        <p:spPr bwMode="auto">
          <a:xfrm>
            <a:off x="4932363" y="1484313"/>
            <a:ext cx="1174750" cy="0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7542" name="Connettore 2 202"/>
          <p:cNvCxnSpPr>
            <a:cxnSpLocks noChangeShapeType="1"/>
          </p:cNvCxnSpPr>
          <p:nvPr/>
        </p:nvCxnSpPr>
        <p:spPr bwMode="auto">
          <a:xfrm flipV="1">
            <a:off x="4859338" y="1484313"/>
            <a:ext cx="1343025" cy="1038225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graphicFrame>
        <p:nvGraphicFramePr>
          <p:cNvPr id="17481" name="Object 73"/>
          <p:cNvGraphicFramePr>
            <a:graphicFrameLocks noChangeAspect="1"/>
          </p:cNvGraphicFramePr>
          <p:nvPr/>
        </p:nvGraphicFramePr>
        <p:xfrm>
          <a:off x="5003800" y="2492375"/>
          <a:ext cx="8239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3" imgW="751869" imgH="409630" progId="">
                  <p:embed/>
                </p:oleObj>
              </mc:Choice>
              <mc:Fallback>
                <p:oleObj name="Document" r:id="rId3" imgW="751869" imgH="4096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492375"/>
                        <a:ext cx="8239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543" name="Connettore 4 27"/>
          <p:cNvCxnSpPr>
            <a:cxnSpLocks noChangeShapeType="1"/>
          </p:cNvCxnSpPr>
          <p:nvPr/>
        </p:nvCxnSpPr>
        <p:spPr bwMode="auto">
          <a:xfrm flipV="1">
            <a:off x="7308850" y="1268413"/>
            <a:ext cx="306388" cy="24923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7544" name="Connettore 2 202"/>
          <p:cNvCxnSpPr>
            <a:cxnSpLocks noChangeShapeType="1"/>
          </p:cNvCxnSpPr>
          <p:nvPr/>
        </p:nvCxnSpPr>
        <p:spPr bwMode="auto">
          <a:xfrm flipH="1" flipV="1">
            <a:off x="2124075" y="1628775"/>
            <a:ext cx="1943100" cy="606425"/>
          </a:xfrm>
          <a:prstGeom prst="straightConnector1">
            <a:avLst/>
          </a:prstGeom>
          <a:noFill/>
          <a:ln w="2857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7545" name="Text Box 65"/>
          <p:cNvSpPr txBox="1">
            <a:spLocks noChangeArrowheads="1"/>
          </p:cNvSpPr>
          <p:nvPr/>
        </p:nvSpPr>
        <p:spPr bwMode="auto">
          <a:xfrm>
            <a:off x="592138" y="1268413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660066"/>
                </a:solidFill>
                <a:cs typeface="Arial" charset="0"/>
              </a:rPr>
              <a:t>RCH=CHCOOH</a:t>
            </a:r>
          </a:p>
        </p:txBody>
      </p:sp>
      <p:sp>
        <p:nvSpPr>
          <p:cNvPr id="17546" name="Text Box 66"/>
          <p:cNvSpPr txBox="1">
            <a:spLocks noChangeArrowheads="1"/>
          </p:cNvSpPr>
          <p:nvPr/>
        </p:nvSpPr>
        <p:spPr bwMode="auto">
          <a:xfrm>
            <a:off x="2700338" y="1573213"/>
            <a:ext cx="111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660066"/>
                </a:solidFill>
                <a:cs typeface="Arial" charset="0"/>
              </a:rPr>
              <a:t>RCH=CH</a:t>
            </a:r>
            <a:r>
              <a:rPr lang="it-IT" sz="1600" b="1" baseline="-25000">
                <a:solidFill>
                  <a:srgbClr val="660066"/>
                </a:solidFill>
                <a:cs typeface="Arial" charset="0"/>
              </a:rPr>
              <a:t>2</a:t>
            </a:r>
          </a:p>
        </p:txBody>
      </p:sp>
      <p:sp>
        <p:nvSpPr>
          <p:cNvPr id="17547" name="Line 68"/>
          <p:cNvSpPr>
            <a:spLocks noChangeShapeType="1"/>
          </p:cNvSpPr>
          <p:nvPr/>
        </p:nvSpPr>
        <p:spPr bwMode="auto">
          <a:xfrm>
            <a:off x="4284663" y="3789363"/>
            <a:ext cx="0" cy="43180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548" name="Line 69"/>
          <p:cNvSpPr>
            <a:spLocks noChangeShapeType="1"/>
          </p:cNvSpPr>
          <p:nvPr/>
        </p:nvSpPr>
        <p:spPr bwMode="auto">
          <a:xfrm>
            <a:off x="5076825" y="3500438"/>
            <a:ext cx="15113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7549" name="Text Box 70"/>
          <p:cNvSpPr txBox="1">
            <a:spLocks noChangeArrowheads="1"/>
          </p:cNvSpPr>
          <p:nvPr/>
        </p:nvSpPr>
        <p:spPr bwMode="auto">
          <a:xfrm>
            <a:off x="6640513" y="330517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cs typeface="Arial" charset="0"/>
              </a:rPr>
              <a:t>HCs</a:t>
            </a:r>
          </a:p>
        </p:txBody>
      </p:sp>
    </p:spTree>
    <p:extLst>
      <p:ext uri="{BB962C8B-B14F-4D97-AF65-F5344CB8AC3E}">
        <p14:creationId xmlns:p14="http://schemas.microsoft.com/office/powerpoint/2010/main" val="41613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po 12"/>
          <p:cNvGrpSpPr>
            <a:grpSpLocks/>
          </p:cNvGrpSpPr>
          <p:nvPr/>
        </p:nvGrpSpPr>
        <p:grpSpPr bwMode="auto">
          <a:xfrm>
            <a:off x="395288" y="1341438"/>
            <a:ext cx="3960812" cy="4608512"/>
            <a:chOff x="395536" y="836712"/>
            <a:chExt cx="3816424" cy="4536504"/>
          </a:xfrm>
        </p:grpSpPr>
        <p:sp>
          <p:nvSpPr>
            <p:cNvPr id="6" name="Ovale 5"/>
            <p:cNvSpPr/>
            <p:nvPr/>
          </p:nvSpPr>
          <p:spPr>
            <a:xfrm>
              <a:off x="826891" y="1124248"/>
              <a:ext cx="2880291" cy="288004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3200" dirty="0" err="1"/>
                <a:t>Chemicals</a:t>
              </a:r>
              <a:r>
                <a:rPr lang="it-IT" sz="3200" dirty="0"/>
                <a:t> 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95536" y="836712"/>
              <a:ext cx="3816424" cy="4536504"/>
            </a:xfrm>
            <a:prstGeom prst="rect">
              <a:avLst/>
            </a:prstGeom>
            <a:noFill/>
          </p:spPr>
          <p:txBody>
            <a:bodyPr spcFirstLastPara="1" wrap="none">
              <a:prstTxWarp prst="textButton">
                <a:avLst>
                  <a:gd name="adj" fmla="val 10497349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5400" b="1" dirty="0">
                  <a:ln w="10541" cmpd="sng">
                    <a:solidFill>
                      <a:schemeClr val="tx1"/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+mn-lt"/>
                  <a:ea typeface="+mn-ea"/>
                </a:rPr>
                <a:t>Dark </a:t>
              </a:r>
              <a:r>
                <a:rPr lang="it-IT" sz="5400" b="1" dirty="0" err="1">
                  <a:ln w="10541" cmpd="sng">
                    <a:solidFill>
                      <a:schemeClr val="tx1"/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+mn-lt"/>
                  <a:ea typeface="+mn-ea"/>
                </a:rPr>
                <a:t>Chemistry</a:t>
              </a:r>
              <a:endParaRPr lang="it-IT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n-ea"/>
              </a:endParaRPr>
            </a:p>
          </p:txBody>
        </p:sp>
      </p:grpSp>
      <p:grpSp>
        <p:nvGrpSpPr>
          <p:cNvPr id="3" name="Gruppo 13"/>
          <p:cNvGrpSpPr>
            <a:grpSpLocks/>
          </p:cNvGrpSpPr>
          <p:nvPr/>
        </p:nvGrpSpPr>
        <p:grpSpPr bwMode="auto">
          <a:xfrm>
            <a:off x="4787900" y="1435100"/>
            <a:ext cx="4105275" cy="4802188"/>
            <a:chOff x="4788025" y="858266"/>
            <a:chExt cx="4104456" cy="4802981"/>
          </a:xfrm>
        </p:grpSpPr>
        <p:sp>
          <p:nvSpPr>
            <p:cNvPr id="7" name="Ovale 6"/>
            <p:cNvSpPr/>
            <p:nvPr/>
          </p:nvSpPr>
          <p:spPr>
            <a:xfrm>
              <a:off x="5364088" y="1196752"/>
              <a:ext cx="2880000" cy="2880000"/>
            </a:xfrm>
            <a:prstGeom prst="ellipse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60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4800" b="1" dirty="0" err="1">
                  <a:ln/>
                  <a:solidFill>
                    <a:schemeClr val="accent3"/>
                  </a:solidFill>
                </a:rPr>
                <a:t>Fuels</a:t>
              </a:r>
              <a:endParaRPr lang="it-IT" sz="48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 rot="16200000">
              <a:off x="4438762" y="1207529"/>
              <a:ext cx="4802981" cy="4104456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</a:rPr>
                <a:t>Light </a:t>
              </a:r>
              <a:r>
                <a:rPr lang="it-IT" sz="5400" b="1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</a:rPr>
                <a:t>Chemistry</a:t>
              </a:r>
              <a:r>
                <a:rPr lang="it-IT" sz="5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ea typeface="+mn-ea"/>
                </a:rPr>
                <a:t> </a:t>
              </a:r>
            </a:p>
          </p:txBody>
        </p:sp>
      </p:grp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720409" y="4682853"/>
            <a:ext cx="3869869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600" b="1" dirty="0">
                <a:solidFill>
                  <a:schemeClr val="accent1"/>
                </a:solidFill>
              </a:rPr>
              <a:t>Use of</a:t>
            </a:r>
          </a:p>
          <a:p>
            <a:pPr algn="ctr" eaLnBrk="1" hangingPunct="1"/>
            <a:r>
              <a:rPr lang="it-IT" sz="3600" b="1" dirty="0" err="1">
                <a:solidFill>
                  <a:schemeClr val="accent1"/>
                </a:solidFill>
              </a:rPr>
              <a:t>Low-entropy</a:t>
            </a:r>
            <a:r>
              <a:rPr lang="it-IT" sz="3600" b="1" dirty="0">
                <a:solidFill>
                  <a:schemeClr val="accent1"/>
                </a:solidFill>
              </a:rPr>
              <a:t> </a:t>
            </a:r>
            <a:r>
              <a:rPr lang="it-IT" sz="3600" b="1" dirty="0" smtClean="0">
                <a:solidFill>
                  <a:schemeClr val="accent1"/>
                </a:solidFill>
              </a:rPr>
              <a:t>C</a:t>
            </a:r>
            <a:endParaRPr lang="it-IT" sz="3600" b="1" baseline="-25000" dirty="0" smtClean="0">
              <a:solidFill>
                <a:schemeClr val="accent1"/>
              </a:solidFill>
            </a:endParaRPr>
          </a:p>
          <a:p>
            <a:pPr algn="ctr" eaLnBrk="1" hangingPunct="1"/>
            <a:r>
              <a:rPr lang="it-IT" sz="3600" b="1" dirty="0">
                <a:solidFill>
                  <a:schemeClr val="accent1"/>
                </a:solidFill>
              </a:rPr>
              <a:t>a</a:t>
            </a:r>
            <a:r>
              <a:rPr lang="it-IT" sz="3600" b="1" dirty="0" smtClean="0">
                <a:solidFill>
                  <a:schemeClr val="accent1"/>
                </a:solidFill>
              </a:rPr>
              <a:t>nd </a:t>
            </a:r>
            <a:r>
              <a:rPr lang="it-IT" sz="3600" b="1" dirty="0" err="1">
                <a:solidFill>
                  <a:schemeClr val="accent1"/>
                </a:solidFill>
              </a:rPr>
              <a:t>V</a:t>
            </a:r>
            <a:r>
              <a:rPr lang="it-IT" sz="3600" b="1" dirty="0" err="1" smtClean="0">
                <a:solidFill>
                  <a:schemeClr val="accent1"/>
                </a:solidFill>
              </a:rPr>
              <a:t>isible</a:t>
            </a:r>
            <a:r>
              <a:rPr lang="it-IT" sz="3600" b="1" dirty="0" smtClean="0">
                <a:solidFill>
                  <a:schemeClr val="accent1"/>
                </a:solidFill>
              </a:rPr>
              <a:t> Light</a:t>
            </a:r>
            <a:endParaRPr lang="it-IT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08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olo 1"/>
          <p:cNvSpPr>
            <a:spLocks noGrp="1"/>
          </p:cNvSpPr>
          <p:nvPr>
            <p:ph type="title"/>
          </p:nvPr>
        </p:nvSpPr>
        <p:spPr>
          <a:xfrm>
            <a:off x="-36513" y="274638"/>
            <a:ext cx="8229601" cy="5619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b="1" smtClean="0">
                <a:solidFill>
                  <a:srgbClr val="7030A0"/>
                </a:solidFill>
              </a:rPr>
              <a:t>Energetics of CO</a:t>
            </a:r>
            <a:r>
              <a:rPr lang="it-IT" b="1" baseline="-25000" smtClean="0">
                <a:solidFill>
                  <a:srgbClr val="7030A0"/>
                </a:solidFill>
              </a:rPr>
              <a:t>2</a:t>
            </a:r>
            <a:r>
              <a:rPr lang="it-IT" b="1" smtClean="0">
                <a:solidFill>
                  <a:srgbClr val="7030A0"/>
                </a:solidFill>
              </a:rPr>
              <a:t> reduction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55650" y="1125538"/>
          <a:ext cx="7560840" cy="4743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2736"/>
                <a:gridCol w="3788104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Process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Potential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 + e</a:t>
                      </a:r>
                      <a:r>
                        <a:rPr lang="en-US" sz="2400" baseline="30000" dirty="0">
                          <a:effectLst/>
                        </a:rPr>
                        <a:t>− </a:t>
                      </a:r>
                      <a:r>
                        <a:rPr lang="en-US" sz="2400" dirty="0">
                          <a:effectLst/>
                        </a:rPr>
                        <a:t>→ CO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effectLst/>
                        </a:rPr>
                        <a:t>•−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E◦ = −1.90V (-2.10 V in anhydrous media)</a:t>
                      </a:r>
                      <a:endParaRPr lang="it-IT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3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</a:t>
                      </a:r>
                      <a:r>
                        <a:rPr lang="en-US" sz="2400" baseline="-25000" dirty="0">
                          <a:effectLst/>
                        </a:rPr>
                        <a:t>2 </a:t>
                      </a:r>
                      <a:r>
                        <a:rPr lang="en-US" sz="2400" dirty="0">
                          <a:effectLst/>
                        </a:rPr>
                        <a:t>+ 2H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r>
                        <a:rPr lang="en-US" sz="2400" dirty="0">
                          <a:effectLst/>
                        </a:rPr>
                        <a:t> + 2e</a:t>
                      </a:r>
                      <a:r>
                        <a:rPr lang="en-US" sz="2400" baseline="30000" dirty="0">
                          <a:effectLst/>
                        </a:rPr>
                        <a:t>− </a:t>
                      </a:r>
                      <a:r>
                        <a:rPr lang="en-US" sz="2400" dirty="0">
                          <a:effectLst/>
                        </a:rPr>
                        <a:t>→ CO + H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O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E◦ = −0.53V,</a:t>
                      </a:r>
                      <a:endParaRPr lang="it-IT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3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 + 2H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r>
                        <a:rPr lang="en-US" sz="2400" dirty="0">
                          <a:effectLst/>
                        </a:rPr>
                        <a:t> + 2e</a:t>
                      </a:r>
                      <a:r>
                        <a:rPr lang="en-US" sz="2400" baseline="30000" dirty="0">
                          <a:effectLst/>
                        </a:rPr>
                        <a:t>−</a:t>
                      </a:r>
                      <a:r>
                        <a:rPr lang="en-US" sz="2400" dirty="0">
                          <a:effectLst/>
                        </a:rPr>
                        <a:t> → HCO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H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E◦ = −0.61V</a:t>
                      </a:r>
                      <a:endParaRPr lang="it-IT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 + 6H</a:t>
                      </a:r>
                      <a:r>
                        <a:rPr lang="en-US" sz="2400" baseline="30000" dirty="0">
                          <a:effectLst/>
                        </a:rPr>
                        <a:t>+ </a:t>
                      </a:r>
                      <a:r>
                        <a:rPr lang="en-US" sz="2400" dirty="0">
                          <a:effectLst/>
                        </a:rPr>
                        <a:t>+ 6e</a:t>
                      </a:r>
                      <a:r>
                        <a:rPr lang="en-US" sz="2400" baseline="30000" dirty="0">
                          <a:effectLst/>
                        </a:rPr>
                        <a:t>−</a:t>
                      </a:r>
                      <a:r>
                        <a:rPr lang="en-US" sz="2400" dirty="0">
                          <a:effectLst/>
                        </a:rPr>
                        <a:t> → CH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OH + H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O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E◦ = −0.38V</a:t>
                      </a:r>
                      <a:endParaRPr lang="it-IT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</a:t>
                      </a:r>
                      <a:r>
                        <a:rPr lang="en-US" sz="2400" baseline="-25000" dirty="0">
                          <a:effectLst/>
                        </a:rPr>
                        <a:t>2 </a:t>
                      </a:r>
                      <a:r>
                        <a:rPr lang="en-US" sz="2400" dirty="0">
                          <a:effectLst/>
                        </a:rPr>
                        <a:t>+ 8H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r>
                        <a:rPr lang="en-US" sz="2400" dirty="0">
                          <a:effectLst/>
                        </a:rPr>
                        <a:t> + 8e</a:t>
                      </a:r>
                      <a:r>
                        <a:rPr lang="en-US" sz="2400" baseline="30000" dirty="0">
                          <a:effectLst/>
                        </a:rPr>
                        <a:t>−</a:t>
                      </a:r>
                      <a:r>
                        <a:rPr lang="en-US" sz="2400" dirty="0">
                          <a:effectLst/>
                        </a:rPr>
                        <a:t> → CH</a:t>
                      </a:r>
                      <a:r>
                        <a:rPr lang="en-US" sz="2400" baseline="-25000" dirty="0">
                          <a:effectLst/>
                        </a:rPr>
                        <a:t>4 </a:t>
                      </a:r>
                      <a:r>
                        <a:rPr lang="en-US" sz="2400" dirty="0">
                          <a:effectLst/>
                        </a:rPr>
                        <a:t>+ 2H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O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E◦ = −0.24V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2905" name="Rectangle 5"/>
          <p:cNvSpPr>
            <a:spLocks noChangeArrowheads="1"/>
          </p:cNvSpPr>
          <p:nvPr/>
        </p:nvSpPr>
        <p:spPr bwMode="auto">
          <a:xfrm>
            <a:off x="755650" y="5876925"/>
            <a:ext cx="2028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6600"/>
                </a:solidFill>
                <a:latin typeface="Calibri" pitchFamily="34" charset="0"/>
              </a:rPr>
              <a:t>Multi-electron</a:t>
            </a:r>
          </a:p>
          <a:p>
            <a:r>
              <a:rPr lang="it-IT" sz="2400" b="1" dirty="0">
                <a:solidFill>
                  <a:srgbClr val="FF6600"/>
                </a:solidFill>
                <a:latin typeface="Calibri" pitchFamily="34" charset="0"/>
              </a:rPr>
              <a:t>Multi-</a:t>
            </a:r>
            <a:r>
              <a:rPr lang="it-IT" sz="2400" b="1" dirty="0" err="1">
                <a:solidFill>
                  <a:srgbClr val="FF6600"/>
                </a:solidFill>
                <a:latin typeface="Calibri" pitchFamily="34" charset="0"/>
              </a:rPr>
              <a:t>photon</a:t>
            </a:r>
            <a:endParaRPr lang="en-US" sz="2400" b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Short </a:t>
            </a:r>
            <a:r>
              <a:rPr lang="it-IT" b="1" dirty="0" err="1" smtClean="0">
                <a:solidFill>
                  <a:srgbClr val="7030A0"/>
                </a:solidFill>
              </a:rPr>
              <a:t>term</a:t>
            </a:r>
            <a:r>
              <a:rPr lang="it-IT" b="1" dirty="0" smtClean="0">
                <a:solidFill>
                  <a:srgbClr val="7030A0"/>
                </a:solidFill>
              </a:rPr>
              <a:t>: </a:t>
            </a:r>
            <a:br>
              <a:rPr lang="it-IT" b="1" dirty="0" smtClean="0">
                <a:solidFill>
                  <a:srgbClr val="7030A0"/>
                </a:solidFill>
              </a:rPr>
            </a:br>
            <a:r>
              <a:rPr lang="it-IT" b="1" dirty="0" smtClean="0">
                <a:solidFill>
                  <a:srgbClr val="7030A0"/>
                </a:solidFill>
              </a:rPr>
              <a:t>Use of </a:t>
            </a:r>
            <a:r>
              <a:rPr lang="it-IT" b="1" dirty="0" err="1" smtClean="0">
                <a:solidFill>
                  <a:srgbClr val="7030A0"/>
                </a:solidFill>
              </a:rPr>
              <a:t>excess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electric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energy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Use of </a:t>
            </a:r>
            <a:r>
              <a:rPr lang="it-IT" i="1" dirty="0" smtClean="0">
                <a:solidFill>
                  <a:srgbClr val="FF0000"/>
                </a:solidFill>
              </a:rPr>
              <a:t>off-</a:t>
            </a:r>
            <a:r>
              <a:rPr lang="it-IT" i="1" dirty="0" err="1" smtClean="0">
                <a:solidFill>
                  <a:srgbClr val="FF0000"/>
                </a:solidFill>
              </a:rPr>
              <a:t>peak</a:t>
            </a:r>
            <a:r>
              <a:rPr lang="it-IT" dirty="0" smtClean="0">
                <a:solidFill>
                  <a:srgbClr val="FF0000"/>
                </a:solidFill>
              </a:rPr>
              <a:t> production of </a:t>
            </a:r>
            <a:r>
              <a:rPr lang="it-IT" dirty="0" err="1" smtClean="0">
                <a:solidFill>
                  <a:srgbClr val="FF0000"/>
                </a:solidFill>
              </a:rPr>
              <a:t>electric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energy</a:t>
            </a:r>
            <a:r>
              <a:rPr lang="it-IT" dirty="0" smtClean="0">
                <a:solidFill>
                  <a:srgbClr val="FF0000"/>
                </a:solidFill>
              </a:rPr>
              <a:t> for CO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conversion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chemicals</a:t>
            </a:r>
            <a:r>
              <a:rPr lang="it-IT" dirty="0" smtClean="0">
                <a:solidFill>
                  <a:srgbClr val="FF0000"/>
                </a:solidFill>
              </a:rPr>
              <a:t> or </a:t>
            </a:r>
            <a:r>
              <a:rPr lang="it-IT" dirty="0" err="1" smtClean="0">
                <a:solidFill>
                  <a:srgbClr val="FF0000"/>
                </a:solidFill>
              </a:rPr>
              <a:t>fuels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r>
              <a:rPr lang="it-IT" dirty="0" err="1" smtClean="0"/>
              <a:t>Fossil</a:t>
            </a:r>
            <a:r>
              <a:rPr lang="it-IT" dirty="0" smtClean="0"/>
              <a:t>-C or Wind or Solar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r>
              <a:rPr lang="it-IT" dirty="0" smtClean="0"/>
              <a:t>Option for the</a:t>
            </a:r>
            <a:r>
              <a:rPr lang="it-IT" dirty="0" smtClean="0">
                <a:solidFill>
                  <a:srgbClr val="FF0000"/>
                </a:solidFill>
              </a:rPr>
              <a:t> efficient storage of electric energy</a:t>
            </a:r>
            <a:r>
              <a:rPr lang="it-IT" dirty="0" smtClean="0"/>
              <a:t> (still an open issue: batteries have a low energy to V or mass ratio, like H</a:t>
            </a:r>
            <a:r>
              <a:rPr lang="it-IT" baseline="-25000" dirty="0" smtClean="0"/>
              <a:t>2</a:t>
            </a:r>
            <a:r>
              <a:rPr lang="it-IT" dirty="0" smtClean="0"/>
              <a:t>!)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Use of </a:t>
            </a:r>
            <a:r>
              <a:rPr lang="it-IT" dirty="0" err="1" smtClean="0"/>
              <a:t>fuels</a:t>
            </a:r>
            <a:r>
              <a:rPr lang="it-IT" dirty="0" smtClean="0"/>
              <a:t> for </a:t>
            </a:r>
            <a:r>
              <a:rPr lang="it-IT" dirty="0" err="1" smtClean="0"/>
              <a:t>transport</a:t>
            </a:r>
            <a:r>
              <a:rPr lang="it-IT" dirty="0" smtClean="0"/>
              <a:t> or production of </a:t>
            </a:r>
            <a:r>
              <a:rPr lang="it-IT" dirty="0" err="1" smtClean="0"/>
              <a:t>electric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689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7030A0"/>
                </a:solidFill>
              </a:rPr>
              <a:t>Volume </a:t>
            </a:r>
            <a:r>
              <a:rPr lang="it-IT" b="1" dirty="0" err="1" smtClean="0">
                <a:solidFill>
                  <a:srgbClr val="7030A0"/>
                </a:solidFill>
              </a:rPr>
              <a:t>energy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density</a:t>
            </a:r>
            <a:endParaRPr lang="it-IT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4" y="1052736"/>
            <a:ext cx="7577395" cy="474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860032" y="2062164"/>
            <a:ext cx="293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dirty="0" err="1">
                <a:solidFill>
                  <a:srgbClr val="FF0000"/>
                </a:solidFill>
              </a:rPr>
              <a:t>Batteries</a:t>
            </a:r>
            <a:r>
              <a:rPr lang="it-IT" sz="2400" b="1" dirty="0">
                <a:solidFill>
                  <a:srgbClr val="FF0000"/>
                </a:solidFill>
              </a:rPr>
              <a:t> 0.33 &gt; 2.8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7740352" y="2636912"/>
            <a:ext cx="0" cy="13216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9934" y="5589240"/>
            <a:ext cx="8776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8000"/>
                </a:solidFill>
              </a:rPr>
              <a:t>Liquid </a:t>
            </a:r>
            <a:r>
              <a:rPr lang="it-IT" sz="3200" b="1" dirty="0" err="1" smtClean="0">
                <a:solidFill>
                  <a:srgbClr val="008000"/>
                </a:solidFill>
              </a:rPr>
              <a:t>fuels</a:t>
            </a:r>
            <a:r>
              <a:rPr lang="it-IT" sz="3200" b="1" dirty="0" smtClean="0">
                <a:solidFill>
                  <a:srgbClr val="008000"/>
                </a:solidFill>
              </a:rPr>
              <a:t> </a:t>
            </a:r>
            <a:r>
              <a:rPr lang="it-IT" sz="3200" b="1" dirty="0" err="1" smtClean="0">
                <a:solidFill>
                  <a:srgbClr val="008000"/>
                </a:solidFill>
              </a:rPr>
              <a:t>as</a:t>
            </a:r>
            <a:r>
              <a:rPr lang="it-IT" sz="3200" b="1" dirty="0" smtClean="0">
                <a:solidFill>
                  <a:srgbClr val="008000"/>
                </a:solidFill>
              </a:rPr>
              <a:t> </a:t>
            </a:r>
            <a:r>
              <a:rPr lang="it-IT" sz="3200" b="1" dirty="0" err="1" smtClean="0">
                <a:solidFill>
                  <a:srgbClr val="008000"/>
                </a:solidFill>
              </a:rPr>
              <a:t>electricity</a:t>
            </a:r>
            <a:r>
              <a:rPr lang="it-IT" sz="3200" b="1" dirty="0" smtClean="0">
                <a:solidFill>
                  <a:srgbClr val="008000"/>
                </a:solidFill>
              </a:rPr>
              <a:t> </a:t>
            </a:r>
            <a:r>
              <a:rPr lang="it-IT" sz="3200" b="1" dirty="0" err="1" smtClean="0">
                <a:solidFill>
                  <a:srgbClr val="008000"/>
                </a:solidFill>
              </a:rPr>
              <a:t>storage</a:t>
            </a:r>
            <a:r>
              <a:rPr lang="it-IT" sz="3200" b="1" dirty="0" smtClean="0">
                <a:solidFill>
                  <a:srgbClr val="008000"/>
                </a:solidFill>
              </a:rPr>
              <a:t>: </a:t>
            </a:r>
            <a:r>
              <a:rPr lang="it-IT" sz="3200" b="1" dirty="0" err="1" smtClean="0">
                <a:solidFill>
                  <a:srgbClr val="008000"/>
                </a:solidFill>
              </a:rPr>
              <a:t>easily</a:t>
            </a:r>
            <a:r>
              <a:rPr lang="it-IT" sz="3200" b="1" dirty="0" smtClean="0">
                <a:solidFill>
                  <a:srgbClr val="008000"/>
                </a:solidFill>
              </a:rPr>
              <a:t> </a:t>
            </a:r>
            <a:r>
              <a:rPr lang="it-IT" sz="3200" b="1" dirty="0" err="1" smtClean="0">
                <a:solidFill>
                  <a:srgbClr val="008000"/>
                </a:solidFill>
              </a:rPr>
              <a:t>portable</a:t>
            </a:r>
            <a:r>
              <a:rPr lang="it-IT" sz="3200" b="1" dirty="0" smtClean="0">
                <a:solidFill>
                  <a:srgbClr val="008000"/>
                </a:solidFill>
              </a:rPr>
              <a:t>, </a:t>
            </a:r>
          </a:p>
          <a:p>
            <a:r>
              <a:rPr lang="it-IT" sz="3200" b="1" dirty="0" smtClean="0">
                <a:solidFill>
                  <a:srgbClr val="008000"/>
                </a:solidFill>
              </a:rPr>
              <a:t>high </a:t>
            </a:r>
            <a:r>
              <a:rPr lang="it-IT" sz="3200" b="1" dirty="0" err="1" smtClean="0">
                <a:solidFill>
                  <a:srgbClr val="008000"/>
                </a:solidFill>
              </a:rPr>
              <a:t>energy</a:t>
            </a:r>
            <a:r>
              <a:rPr lang="it-IT" sz="3200" b="1" dirty="0" smtClean="0">
                <a:solidFill>
                  <a:srgbClr val="008000"/>
                </a:solidFill>
              </a:rPr>
              <a:t> </a:t>
            </a:r>
            <a:r>
              <a:rPr lang="it-IT" sz="3200" b="1" dirty="0" err="1" smtClean="0">
                <a:solidFill>
                  <a:srgbClr val="008000"/>
                </a:solidFill>
              </a:rPr>
              <a:t>density</a:t>
            </a:r>
            <a:r>
              <a:rPr lang="it-IT" sz="3200" b="1" dirty="0" smtClean="0">
                <a:solidFill>
                  <a:srgbClr val="008000"/>
                </a:solidFill>
              </a:rPr>
              <a:t>, use of </a:t>
            </a:r>
            <a:r>
              <a:rPr lang="it-IT" sz="3200" b="1" dirty="0" err="1" smtClean="0">
                <a:solidFill>
                  <a:srgbClr val="008000"/>
                </a:solidFill>
              </a:rPr>
              <a:t>existing</a:t>
            </a:r>
            <a:r>
              <a:rPr lang="it-IT" sz="3200" b="1" dirty="0" smtClean="0">
                <a:solidFill>
                  <a:srgbClr val="008000"/>
                </a:solidFill>
              </a:rPr>
              <a:t> </a:t>
            </a:r>
            <a:r>
              <a:rPr lang="it-IT" sz="3200" b="1" dirty="0" err="1" smtClean="0">
                <a:solidFill>
                  <a:srgbClr val="008000"/>
                </a:solidFill>
              </a:rPr>
              <a:t>infrastructures</a:t>
            </a:r>
            <a:endParaRPr lang="it-IT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6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>
                <a:solidFill>
                  <a:srgbClr val="7030A0"/>
                </a:solidFill>
              </a:rPr>
              <a:t>Short to Medium term: </a:t>
            </a:r>
            <a:br>
              <a:rPr lang="it-IT" b="1" dirty="0" smtClean="0">
                <a:solidFill>
                  <a:srgbClr val="7030A0"/>
                </a:solidFill>
              </a:rPr>
            </a:br>
            <a:r>
              <a:rPr lang="it-IT" b="1" dirty="0" smtClean="0">
                <a:solidFill>
                  <a:srgbClr val="7030A0"/>
                </a:solidFill>
              </a:rPr>
              <a:t>					use of PV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507288" cy="5328592"/>
          </a:xfrm>
        </p:spPr>
        <p:txBody>
          <a:bodyPr/>
          <a:lstStyle/>
          <a:p>
            <a:r>
              <a:rPr lang="it-IT" b="1" dirty="0" smtClean="0"/>
              <a:t>Production and Use of PV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20 (40)%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StE</a:t>
            </a: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/>
              <a:t>	</a:t>
            </a:r>
            <a:r>
              <a:rPr lang="it-IT" b="1" dirty="0" smtClean="0">
                <a:solidFill>
                  <a:srgbClr val="002060"/>
                </a:solidFill>
              </a:rPr>
              <a:t>70-80% </a:t>
            </a:r>
            <a:r>
              <a:rPr lang="it-IT" b="1" dirty="0" err="1" smtClean="0">
                <a:solidFill>
                  <a:srgbClr val="002060"/>
                </a:solidFill>
              </a:rPr>
              <a:t>EtH</a:t>
            </a:r>
            <a:r>
              <a:rPr lang="it-IT" b="1" dirty="0" smtClean="0">
                <a:solidFill>
                  <a:srgbClr val="002060"/>
                </a:solidFill>
              </a:rPr>
              <a:t>		(14 </a:t>
            </a:r>
            <a:r>
              <a:rPr lang="it-IT" b="1" dirty="0" smtClean="0">
                <a:solidFill>
                  <a:srgbClr val="002060"/>
                </a:solidFill>
                <a:sym typeface="Wingdings" pitchFamily="2" charset="2"/>
              </a:rPr>
              <a:t> 32% </a:t>
            </a:r>
            <a:r>
              <a:rPr lang="el-GR" b="1" dirty="0" smtClean="0">
                <a:solidFill>
                  <a:srgbClr val="002060"/>
                </a:solidFill>
                <a:sym typeface="Wingdings" pitchFamily="2" charset="2"/>
              </a:rPr>
              <a:t>η</a:t>
            </a:r>
            <a:r>
              <a:rPr lang="it-IT" b="1" dirty="0" smtClean="0">
                <a:solidFill>
                  <a:srgbClr val="002060"/>
                </a:solidFill>
                <a:sym typeface="Wingdings" pitchFamily="2" charset="2"/>
              </a:rPr>
              <a:t> in </a:t>
            </a:r>
            <a:r>
              <a:rPr lang="it-IT" b="1" dirty="0" err="1" smtClean="0">
                <a:solidFill>
                  <a:srgbClr val="002060"/>
                </a:solidFill>
                <a:sym typeface="Wingdings" pitchFamily="2" charset="2"/>
              </a:rPr>
              <a:t>StH</a:t>
            </a:r>
            <a:r>
              <a:rPr lang="it-IT" b="1" dirty="0" smtClean="0">
                <a:solidFill>
                  <a:srgbClr val="002060"/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it-IT" b="1" dirty="0">
                <a:sym typeface="Wingdings" pitchFamily="2" charset="2"/>
              </a:rPr>
              <a:t>	</a:t>
            </a:r>
            <a:r>
              <a:rPr lang="it-IT" b="1" dirty="0" smtClean="0">
                <a:sym typeface="Wingdings" pitchFamily="2" charset="2"/>
              </a:rPr>
              <a:t>	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80-90%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HtF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	(11  29%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η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in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StF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Mature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technologies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, ready to use!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Large volume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electrolyzers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, long-living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electrodes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it-IT" b="1" dirty="0" smtClean="0">
              <a:solidFill>
                <a:schemeClr val="accent5">
                  <a:lumMod val="50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Plants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: 1.2-1.8 %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η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StB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Algae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: 6-10 (PBR)%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η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StB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5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it-IT" b="1" dirty="0" err="1" smtClean="0">
                <a:solidFill>
                  <a:srgbClr val="7030A0"/>
                </a:solidFill>
              </a:rPr>
              <a:t>Cost</a:t>
            </a:r>
            <a:r>
              <a:rPr lang="it-IT" b="1" dirty="0" smtClean="0">
                <a:solidFill>
                  <a:srgbClr val="7030A0"/>
                </a:solidFill>
              </a:rPr>
              <a:t> of PV-H</a:t>
            </a:r>
            <a:r>
              <a:rPr lang="it-IT" b="1" baseline="-25000" dirty="0" smtClean="0">
                <a:solidFill>
                  <a:srgbClr val="7030A0"/>
                </a:solidFill>
              </a:rPr>
              <a:t>2</a:t>
            </a:r>
            <a:r>
              <a:rPr lang="it-IT" b="1" dirty="0" smtClean="0">
                <a:solidFill>
                  <a:srgbClr val="7030A0"/>
                </a:solidFill>
              </a:rPr>
              <a:t> (and CH</a:t>
            </a:r>
            <a:r>
              <a:rPr lang="it-IT" b="1" baseline="-25000" dirty="0" smtClean="0">
                <a:solidFill>
                  <a:srgbClr val="7030A0"/>
                </a:solidFill>
              </a:rPr>
              <a:t>3</a:t>
            </a:r>
            <a:r>
              <a:rPr lang="it-IT" b="1" dirty="0" smtClean="0">
                <a:solidFill>
                  <a:srgbClr val="7030A0"/>
                </a:solidFill>
              </a:rPr>
              <a:t>OH)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it-IT" b="1" dirty="0" err="1" smtClean="0"/>
              <a:t>Cost</a:t>
            </a:r>
            <a:r>
              <a:rPr lang="it-IT" b="1" dirty="0" smtClean="0"/>
              <a:t> in € of 1 kg</a:t>
            </a:r>
            <a:r>
              <a:rPr lang="it-IT" b="1" baseline="-25000" dirty="0" smtClean="0"/>
              <a:t>H2</a:t>
            </a:r>
          </a:p>
          <a:p>
            <a:endParaRPr lang="it-IT" baseline="-25000" dirty="0"/>
          </a:p>
          <a:p>
            <a:endParaRPr lang="it-IT" baseline="-25000" dirty="0" smtClean="0"/>
          </a:p>
          <a:p>
            <a:endParaRPr lang="it-IT" baseline="-25000" dirty="0" smtClean="0"/>
          </a:p>
          <a:p>
            <a:endParaRPr lang="it-IT" baseline="-25000" dirty="0" smtClean="0"/>
          </a:p>
          <a:p>
            <a:pPr marL="0" indent="0">
              <a:buNone/>
            </a:pPr>
            <a:endParaRPr lang="it-IT" baseline="-25000" dirty="0"/>
          </a:p>
          <a:p>
            <a:pPr marL="0" indent="0">
              <a:buNone/>
            </a:pPr>
            <a:endParaRPr lang="it-IT" baseline="-25000" dirty="0" smtClean="0"/>
          </a:p>
          <a:p>
            <a:r>
              <a:rPr lang="it-IT" b="1" dirty="0">
                <a:solidFill>
                  <a:srgbClr val="00B050"/>
                </a:solidFill>
              </a:rPr>
              <a:t>3H</a:t>
            </a:r>
            <a:r>
              <a:rPr lang="it-IT" b="1" baseline="-25000" dirty="0">
                <a:solidFill>
                  <a:srgbClr val="00B050"/>
                </a:solidFill>
              </a:rPr>
              <a:t>2</a:t>
            </a:r>
            <a:r>
              <a:rPr lang="it-IT" b="1" dirty="0">
                <a:solidFill>
                  <a:srgbClr val="00B050"/>
                </a:solidFill>
              </a:rPr>
              <a:t>  +  CO</a:t>
            </a:r>
            <a:r>
              <a:rPr lang="it-IT" b="1" baseline="-25000" dirty="0">
                <a:solidFill>
                  <a:srgbClr val="00B050"/>
                </a:solidFill>
              </a:rPr>
              <a:t>2</a:t>
            </a:r>
            <a:r>
              <a:rPr lang="it-IT" b="1" dirty="0">
                <a:solidFill>
                  <a:srgbClr val="00B050"/>
                </a:solidFill>
              </a:rPr>
              <a:t>  </a:t>
            </a:r>
            <a:r>
              <a:rPr lang="it-IT" b="1" dirty="0">
                <a:solidFill>
                  <a:srgbClr val="00B050"/>
                </a:solidFill>
                <a:sym typeface="Wingdings" pitchFamily="2" charset="2"/>
              </a:rPr>
              <a:t>  CH</a:t>
            </a:r>
            <a:r>
              <a:rPr lang="it-IT" b="1" baseline="-25000" dirty="0">
                <a:solidFill>
                  <a:srgbClr val="00B050"/>
                </a:solidFill>
                <a:sym typeface="Wingdings" pitchFamily="2" charset="2"/>
              </a:rPr>
              <a:t>3</a:t>
            </a:r>
            <a:r>
              <a:rPr lang="it-IT" b="1" dirty="0">
                <a:solidFill>
                  <a:srgbClr val="00B050"/>
                </a:solidFill>
                <a:sym typeface="Wingdings" pitchFamily="2" charset="2"/>
              </a:rPr>
              <a:t>OH  +  H</a:t>
            </a:r>
            <a:r>
              <a:rPr lang="it-IT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it-IT" b="1" dirty="0">
                <a:solidFill>
                  <a:srgbClr val="00B050"/>
                </a:solidFill>
                <a:sym typeface="Wingdings" pitchFamily="2" charset="2"/>
              </a:rPr>
              <a:t>O</a:t>
            </a:r>
            <a:r>
              <a:rPr lang="it-IT" b="1" dirty="0">
                <a:solidFill>
                  <a:srgbClr val="00B050"/>
                </a:solidFill>
              </a:rPr>
              <a:t> </a:t>
            </a:r>
          </a:p>
          <a:p>
            <a:r>
              <a:rPr lang="it-IT" dirty="0" smtClean="0"/>
              <a:t>Cost of CH</a:t>
            </a:r>
            <a:r>
              <a:rPr lang="it-IT" baseline="-25000" dirty="0" smtClean="0"/>
              <a:t>3</a:t>
            </a:r>
            <a:r>
              <a:rPr lang="it-IT" dirty="0" smtClean="0"/>
              <a:t>OH 0.3 €/kg </a:t>
            </a:r>
            <a:r>
              <a:rPr lang="it-IT" i="1" dirty="0" smtClean="0"/>
              <a:t>vs</a:t>
            </a:r>
            <a:r>
              <a:rPr lang="it-IT" dirty="0" smtClean="0"/>
              <a:t> 0.08 €/kg BAU</a:t>
            </a:r>
          </a:p>
          <a:p>
            <a:r>
              <a:rPr lang="it-IT" dirty="0" smtClean="0"/>
              <a:t>But,  if we consider the «carbon tax» then the cost of methaol would be around 0.16 €/kg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988840"/>
            <a:ext cx="89376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58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581318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660066"/>
                </a:solidFill>
              </a:rPr>
              <a:t>Where</a:t>
            </a:r>
            <a:r>
              <a:rPr lang="it-IT" dirty="0" smtClean="0">
                <a:solidFill>
                  <a:srgbClr val="660066"/>
                </a:solidFill>
              </a:rPr>
              <a:t> </a:t>
            </a:r>
            <a:r>
              <a:rPr lang="it-IT" dirty="0" err="1" smtClean="0">
                <a:solidFill>
                  <a:srgbClr val="660066"/>
                </a:solidFill>
              </a:rPr>
              <a:t>we</a:t>
            </a:r>
            <a:r>
              <a:rPr lang="it-IT" dirty="0" smtClean="0">
                <a:solidFill>
                  <a:srgbClr val="660066"/>
                </a:solidFill>
              </a:rPr>
              <a:t> are, </a:t>
            </a:r>
            <a:r>
              <a:rPr lang="it-IT" dirty="0" err="1" smtClean="0">
                <a:solidFill>
                  <a:srgbClr val="660066"/>
                </a:solidFill>
              </a:rPr>
              <a:t>what</a:t>
            </a:r>
            <a:r>
              <a:rPr lang="it-IT" dirty="0" smtClean="0">
                <a:solidFill>
                  <a:srgbClr val="660066"/>
                </a:solidFill>
              </a:rPr>
              <a:t> </a:t>
            </a:r>
            <a:r>
              <a:rPr lang="it-IT" dirty="0" err="1" smtClean="0">
                <a:solidFill>
                  <a:srgbClr val="660066"/>
                </a:solidFill>
              </a:rPr>
              <a:t>we</a:t>
            </a:r>
            <a:r>
              <a:rPr lang="it-IT" dirty="0" smtClean="0">
                <a:solidFill>
                  <a:srgbClr val="660066"/>
                </a:solidFill>
              </a:rPr>
              <a:t> do…..</a:t>
            </a:r>
            <a:endParaRPr lang="it-IT" dirty="0">
              <a:solidFill>
                <a:srgbClr val="660066"/>
              </a:solidFill>
            </a:endParaRPr>
          </a:p>
        </p:txBody>
      </p:sp>
      <p:pic>
        <p:nvPicPr>
          <p:cNvPr id="8" name="Picture 9" descr="Cartina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82" y="962045"/>
            <a:ext cx="40481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454" y="1561499"/>
            <a:ext cx="2792228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400" b="1" dirty="0" err="1">
                <a:solidFill>
                  <a:schemeClr val="accent2"/>
                </a:solidFill>
              </a:rPr>
              <a:t>Director</a:t>
            </a:r>
            <a:r>
              <a:rPr lang="it-IT" sz="2400" b="1" dirty="0">
                <a:solidFill>
                  <a:schemeClr val="accent2"/>
                </a:solidFill>
              </a:rPr>
              <a:t>: </a:t>
            </a:r>
          </a:p>
          <a:p>
            <a:pPr eaLnBrk="1" hangingPunct="1"/>
            <a:r>
              <a:rPr lang="it-IT" sz="2400" b="1" dirty="0">
                <a:solidFill>
                  <a:schemeClr val="accent2"/>
                </a:solidFill>
              </a:rPr>
              <a:t>Prof. A. </a:t>
            </a:r>
            <a:r>
              <a:rPr lang="it-IT" sz="2400" b="1" dirty="0" err="1">
                <a:solidFill>
                  <a:schemeClr val="accent2"/>
                </a:solidFill>
              </a:rPr>
              <a:t>Dibenedetto</a:t>
            </a:r>
            <a:endParaRPr lang="it-IT" sz="2400" b="1" dirty="0">
              <a:solidFill>
                <a:schemeClr val="accent2"/>
              </a:solidFill>
            </a:endParaRPr>
          </a:p>
          <a:p>
            <a:pPr eaLnBrk="1" hangingPunct="1"/>
            <a:endParaRPr lang="it-IT" sz="2400" b="1" dirty="0"/>
          </a:p>
          <a:p>
            <a:pPr eaLnBrk="1" hangingPunct="1"/>
            <a:endParaRPr lang="it-IT" sz="2400" b="1" dirty="0"/>
          </a:p>
          <a:p>
            <a:pPr eaLnBrk="1" hangingPunct="1"/>
            <a:endParaRPr lang="it-IT" sz="2400" b="1" dirty="0"/>
          </a:p>
          <a:p>
            <a:pPr eaLnBrk="1" hangingPunct="1"/>
            <a:r>
              <a:rPr lang="it-IT" sz="2400" b="1" dirty="0">
                <a:solidFill>
                  <a:schemeClr val="folHlink"/>
                </a:solidFill>
              </a:rPr>
              <a:t>R&amp;D Manager:</a:t>
            </a:r>
          </a:p>
          <a:p>
            <a:pPr eaLnBrk="1" hangingPunct="1"/>
            <a:r>
              <a:rPr lang="it-IT" sz="2400" b="1" dirty="0">
                <a:solidFill>
                  <a:schemeClr val="folHlink"/>
                </a:solidFill>
              </a:rPr>
              <a:t>Prof. M. </a:t>
            </a:r>
            <a:r>
              <a:rPr lang="it-IT" sz="2400" b="1" dirty="0" err="1">
                <a:solidFill>
                  <a:schemeClr val="folHlink"/>
                </a:solidFill>
              </a:rPr>
              <a:t>Aresta</a:t>
            </a:r>
            <a:endParaRPr lang="it-IT" sz="2400" b="1" dirty="0">
              <a:solidFill>
                <a:schemeClr val="folHlink"/>
              </a:solidFill>
            </a:endParaRPr>
          </a:p>
          <a:p>
            <a:pPr eaLnBrk="1" hangingPunct="1"/>
            <a:endParaRPr lang="it-IT" sz="2400" b="1" dirty="0">
              <a:solidFill>
                <a:schemeClr val="folHlink"/>
              </a:solidFill>
            </a:endParaRPr>
          </a:p>
          <a:p>
            <a:pPr eaLnBrk="1" hangingPunct="1"/>
            <a:endParaRPr lang="it-IT" sz="2400" b="1" dirty="0"/>
          </a:p>
          <a:p>
            <a:pPr eaLnBrk="1" hangingPunct="1"/>
            <a:endParaRPr lang="it-IT" sz="2400" b="1" dirty="0"/>
          </a:p>
          <a:p>
            <a:pPr eaLnBrk="1" hangingPunct="1"/>
            <a:r>
              <a:rPr lang="it-IT" sz="2300" b="1" dirty="0">
                <a:hlinkClick r:id="rId3"/>
              </a:rPr>
              <a:t>www.circc.uniba.it</a:t>
            </a:r>
            <a:endParaRPr lang="it-IT" sz="2300" b="1" dirty="0"/>
          </a:p>
          <a:p>
            <a:pPr eaLnBrk="1" hangingPunct="1"/>
            <a:endParaRPr lang="it-IT" sz="2400" b="1" dirty="0"/>
          </a:p>
          <a:p>
            <a:pPr eaLnBrk="1" hangingPunct="1"/>
            <a:r>
              <a:rPr lang="it-IT" sz="2400" b="1" dirty="0" smtClean="0"/>
              <a:t> </a:t>
            </a:r>
            <a:endParaRPr lang="it-IT" sz="2400" b="1" dirty="0">
              <a:solidFill>
                <a:srgbClr val="FF0000"/>
              </a:solidFill>
            </a:endParaRPr>
          </a:p>
          <a:p>
            <a:pPr eaLnBrk="1" hangingPunct="1"/>
            <a:endParaRPr lang="it-IT" sz="24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 rot="5400000">
            <a:off x="5707037" y="2907506"/>
            <a:ext cx="45656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800" b="1" dirty="0">
                <a:solidFill>
                  <a:schemeClr val="hlink"/>
                </a:solidFill>
              </a:rPr>
              <a:t>19 </a:t>
            </a:r>
            <a:r>
              <a:rPr lang="it-IT" sz="2800" b="1" dirty="0" err="1">
                <a:solidFill>
                  <a:schemeClr val="hlink"/>
                </a:solidFill>
              </a:rPr>
              <a:t>Universities</a:t>
            </a:r>
            <a:endParaRPr lang="it-IT" sz="2800" b="1" dirty="0">
              <a:solidFill>
                <a:schemeClr val="hlink"/>
              </a:solidFill>
            </a:endParaRPr>
          </a:p>
          <a:p>
            <a:pPr eaLnBrk="1" hangingPunct="1"/>
            <a:r>
              <a:rPr lang="it-IT" sz="2800" b="1" dirty="0">
                <a:solidFill>
                  <a:schemeClr val="hlink"/>
                </a:solidFill>
              </a:rPr>
              <a:t>73 </a:t>
            </a:r>
            <a:r>
              <a:rPr lang="it-IT" sz="2800" b="1" dirty="0" err="1">
                <a:solidFill>
                  <a:schemeClr val="hlink"/>
                </a:solidFill>
              </a:rPr>
              <a:t>Research</a:t>
            </a:r>
            <a:r>
              <a:rPr lang="it-IT" sz="2800" b="1" dirty="0">
                <a:solidFill>
                  <a:schemeClr val="hlink"/>
                </a:solidFill>
              </a:rPr>
              <a:t> </a:t>
            </a:r>
            <a:r>
              <a:rPr lang="it-IT" sz="2800" b="1" dirty="0" err="1">
                <a:solidFill>
                  <a:schemeClr val="hlink"/>
                </a:solidFill>
              </a:rPr>
              <a:t>Units</a:t>
            </a:r>
            <a:endParaRPr lang="it-IT" sz="2800" b="1" dirty="0">
              <a:solidFill>
                <a:schemeClr val="hlink"/>
              </a:solidFill>
            </a:endParaRPr>
          </a:p>
          <a:p>
            <a:pPr eaLnBrk="1" hangingPunct="1"/>
            <a:r>
              <a:rPr lang="it-IT" sz="2800" b="1" dirty="0">
                <a:solidFill>
                  <a:schemeClr val="hlink"/>
                </a:solidFill>
              </a:rPr>
              <a:t>Over 350 </a:t>
            </a:r>
            <a:r>
              <a:rPr lang="it-IT" sz="2800" b="1" dirty="0" err="1">
                <a:solidFill>
                  <a:schemeClr val="hlink"/>
                </a:solidFill>
              </a:rPr>
              <a:t>permanent</a:t>
            </a:r>
            <a:r>
              <a:rPr lang="it-IT" sz="2800" b="1" dirty="0">
                <a:solidFill>
                  <a:schemeClr val="hlink"/>
                </a:solidFill>
              </a:rPr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87770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olo 1"/>
          <p:cNvSpPr>
            <a:spLocks noGrp="1"/>
          </p:cNvSpPr>
          <p:nvPr>
            <p:ph type="title"/>
          </p:nvPr>
        </p:nvSpPr>
        <p:spPr>
          <a:xfrm>
            <a:off x="34925" y="-26988"/>
            <a:ext cx="6337300" cy="935038"/>
          </a:xfrm>
        </p:spPr>
        <p:txBody>
          <a:bodyPr/>
          <a:lstStyle/>
          <a:p>
            <a:pPr algn="l" eaLnBrk="1" hangingPunct="1"/>
            <a:r>
              <a:rPr lang="it-IT" b="1" smtClean="0">
                <a:solidFill>
                  <a:srgbClr val="7030A0"/>
                </a:solidFill>
              </a:rPr>
              <a:t>PV Utilization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5832475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dirty="0" smtClean="0"/>
              <a:t>H</a:t>
            </a:r>
            <a:r>
              <a:rPr lang="it-IT" sz="2400" b="1" baseline="-25000" dirty="0" smtClean="0"/>
              <a:t>2</a:t>
            </a:r>
            <a:r>
              <a:rPr lang="it-IT" sz="2400" b="1" dirty="0" smtClean="0"/>
              <a:t> production or </a:t>
            </a:r>
            <a:r>
              <a:rPr lang="it-IT" sz="2400" b="1" dirty="0" err="1" smtClean="0"/>
              <a:t>direct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electro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catalytic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reduction</a:t>
            </a:r>
            <a:r>
              <a:rPr lang="it-IT" sz="2400" b="1" dirty="0" smtClean="0"/>
              <a:t> of CO</a:t>
            </a:r>
            <a:r>
              <a:rPr lang="it-IT" sz="2400" b="1" baseline="-25000" dirty="0" smtClean="0"/>
              <a:t>2</a:t>
            </a:r>
            <a:r>
              <a:rPr lang="it-IT" sz="2400" b="1" dirty="0" smtClean="0"/>
              <a:t> in water?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it-IT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88988" y="1341438"/>
          <a:ext cx="7454900" cy="5332414"/>
        </p:xfrm>
        <a:graphic>
          <a:graphicData uri="http://schemas.openxmlformats.org/drawingml/2006/table">
            <a:tbl>
              <a:tblPr/>
              <a:tblGrid>
                <a:gridCol w="3062287"/>
                <a:gridCol w="2101850"/>
                <a:gridCol w="2290763"/>
              </a:tblGrid>
              <a:tr h="127793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Technology</a:t>
                      </a: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from 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 electrolysis followed by the catalysed reaction with CO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to CH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OH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149225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149225" algn="l"/>
                        </a:tabLst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14922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Direct (photo)electro-chemical reduction of CO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in water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Solar light 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conversion efficiency, %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ca.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Expected 40%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 </a:t>
                      </a: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 ca. 20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Electrolysis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Efficiency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70-80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 60-70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H2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/MPa in the electrolyzer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0.1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Not applicable</a:t>
                      </a: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H2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/MPa in the chemical conversion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30-50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Not applicable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Temperature for CO</a:t>
                      </a:r>
                      <a:r>
                        <a:rPr kumimoji="0" lang="en-GB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conversion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423 K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               r.t.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Products (selectivity)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  <a:tab pos="44926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CH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OH (80-100)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-CO (ca. 20) CH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OH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0163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3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  CH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=CH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(ca. 80)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08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olo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b="1" smtClean="0">
                <a:solidFill>
                  <a:srgbClr val="7030A0"/>
                </a:solidFill>
              </a:rPr>
              <a:t>Long Term: Photochemical </a:t>
            </a:r>
            <a:br>
              <a:rPr lang="it-IT" b="1" smtClean="0">
                <a:solidFill>
                  <a:srgbClr val="7030A0"/>
                </a:solidFill>
              </a:rPr>
            </a:br>
            <a:r>
              <a:rPr lang="it-IT" b="1" smtClean="0">
                <a:solidFill>
                  <a:srgbClr val="7030A0"/>
                </a:solidFill>
              </a:rPr>
              <a:t>                          reduction of CO</a:t>
            </a:r>
            <a:r>
              <a:rPr lang="it-IT" b="1" baseline="-25000" smtClean="0">
                <a:solidFill>
                  <a:srgbClr val="7030A0"/>
                </a:solidFill>
              </a:rPr>
              <a:t>2</a:t>
            </a:r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62088"/>
            <a:ext cx="7593013" cy="5207000"/>
          </a:xfrm>
        </p:spPr>
      </p:pic>
    </p:spTree>
    <p:extLst>
      <p:ext uri="{BB962C8B-B14F-4D97-AF65-F5344CB8AC3E}">
        <p14:creationId xmlns:p14="http://schemas.microsoft.com/office/powerpoint/2010/main" val="385232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73"/>
            <a:ext cx="8229600" cy="868362"/>
          </a:xfrm>
        </p:spPr>
        <p:txBody>
          <a:bodyPr/>
          <a:lstStyle/>
          <a:p>
            <a:r>
              <a:rPr lang="it-IT" b="1" dirty="0" smtClean="0">
                <a:solidFill>
                  <a:srgbClr val="660066"/>
                </a:solidFill>
              </a:rPr>
              <a:t>Natural </a:t>
            </a:r>
            <a:r>
              <a:rPr lang="it-IT" b="1" dirty="0" err="1" smtClean="0">
                <a:solidFill>
                  <a:srgbClr val="660066"/>
                </a:solidFill>
              </a:rPr>
              <a:t>systems</a:t>
            </a:r>
            <a:r>
              <a:rPr lang="it-IT" b="1" dirty="0" smtClean="0">
                <a:solidFill>
                  <a:srgbClr val="660066"/>
                </a:solidFill>
              </a:rPr>
              <a:t> for CO</a:t>
            </a:r>
            <a:r>
              <a:rPr lang="it-IT" b="1" baseline="-25000" dirty="0" smtClean="0">
                <a:solidFill>
                  <a:srgbClr val="660066"/>
                </a:solidFill>
              </a:rPr>
              <a:t>2</a:t>
            </a:r>
            <a:r>
              <a:rPr lang="it-IT" b="1" dirty="0" smtClean="0">
                <a:solidFill>
                  <a:srgbClr val="660066"/>
                </a:solidFill>
              </a:rPr>
              <a:t> </a:t>
            </a:r>
            <a:r>
              <a:rPr lang="it-IT" b="1" dirty="0" err="1" smtClean="0">
                <a:solidFill>
                  <a:srgbClr val="660066"/>
                </a:solidFill>
              </a:rPr>
              <a:t>reduction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11" y="1600200"/>
            <a:ext cx="8635999" cy="4525963"/>
          </a:xfrm>
        </p:spPr>
        <p:txBody>
          <a:bodyPr/>
          <a:lstStyle/>
          <a:p>
            <a:r>
              <a:rPr lang="it-IT" dirty="0" err="1" smtClean="0"/>
              <a:t>Enzymes</a:t>
            </a:r>
            <a:endParaRPr lang="it-IT" dirty="0" smtClean="0"/>
          </a:p>
          <a:p>
            <a:r>
              <a:rPr lang="it-IT" dirty="0" smtClean="0"/>
              <a:t>Co-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ATP </a:t>
            </a:r>
            <a:r>
              <a:rPr lang="it-IT" dirty="0" smtClean="0">
                <a:sym typeface="Wingdings"/>
              </a:rPr>
              <a:t> ADP, AMP…; NADH    NAD</a:t>
            </a:r>
            <a:r>
              <a:rPr lang="it-IT" baseline="30000" dirty="0" smtClean="0">
                <a:sym typeface="Wingdings"/>
              </a:rPr>
              <a:t>+</a:t>
            </a:r>
            <a:r>
              <a:rPr lang="it-IT" dirty="0" smtClean="0">
                <a:sym typeface="Wingdings"/>
              </a:rPr>
              <a:t>; </a:t>
            </a:r>
          </a:p>
          <a:p>
            <a:pPr marL="0" indent="0">
              <a:buNone/>
            </a:pPr>
            <a:r>
              <a:rPr lang="it-IT" dirty="0">
                <a:sym typeface="Wingdings"/>
              </a:rPr>
              <a:t> </a:t>
            </a:r>
            <a:r>
              <a:rPr lang="it-IT" dirty="0" smtClean="0">
                <a:sym typeface="Wingdings"/>
              </a:rPr>
              <a:t>   </a:t>
            </a:r>
            <a:r>
              <a:rPr lang="it-IT" dirty="0" err="1" smtClean="0">
                <a:sym typeface="Wingdings"/>
              </a:rPr>
              <a:t>Fd</a:t>
            </a:r>
            <a:r>
              <a:rPr lang="it-IT" baseline="-25000" dirty="0" err="1" smtClean="0">
                <a:sym typeface="Wingdings"/>
              </a:rPr>
              <a:t>red</a:t>
            </a:r>
            <a:r>
              <a:rPr lang="it-IT" dirty="0" smtClean="0">
                <a:sym typeface="Wingdings"/>
              </a:rPr>
              <a:t>    </a:t>
            </a:r>
            <a:r>
              <a:rPr lang="it-IT" dirty="0" err="1" smtClean="0">
                <a:sym typeface="Wingdings"/>
              </a:rPr>
              <a:t>Fd</a:t>
            </a:r>
            <a:r>
              <a:rPr lang="it-IT" baseline="-25000" dirty="0" err="1" smtClean="0">
                <a:sym typeface="Wingdings"/>
              </a:rPr>
              <a:t>ox</a:t>
            </a:r>
            <a:r>
              <a:rPr lang="it-IT" dirty="0" smtClean="0">
                <a:sym typeface="Wingdings"/>
              </a:rPr>
              <a:t>;…</a:t>
            </a:r>
          </a:p>
          <a:p>
            <a:r>
              <a:rPr lang="it-IT" dirty="0" err="1" smtClean="0">
                <a:sym typeface="Wingdings"/>
              </a:rPr>
              <a:t>Oxidized</a:t>
            </a:r>
            <a:r>
              <a:rPr lang="it-IT" dirty="0" smtClean="0">
                <a:sym typeface="Wingdings"/>
              </a:rPr>
              <a:t> co-</a:t>
            </a:r>
            <a:r>
              <a:rPr lang="it-IT" dirty="0" err="1" smtClean="0">
                <a:sym typeface="Wingdings"/>
              </a:rPr>
              <a:t>factors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need</a:t>
            </a:r>
            <a:r>
              <a:rPr lang="it-IT" dirty="0" smtClean="0">
                <a:sym typeface="Wingdings"/>
              </a:rPr>
              <a:t> to be </a:t>
            </a:r>
            <a:r>
              <a:rPr lang="it-IT" dirty="0" err="1" smtClean="0">
                <a:sym typeface="Wingdings"/>
              </a:rPr>
              <a:t>reduced</a:t>
            </a:r>
            <a:r>
              <a:rPr lang="it-IT" dirty="0" smtClean="0">
                <a:sym typeface="Wingdings"/>
              </a:rPr>
              <a:t> back to the </a:t>
            </a:r>
            <a:r>
              <a:rPr lang="it-IT" dirty="0" err="1" smtClean="0">
                <a:sym typeface="Wingdings"/>
              </a:rPr>
              <a:t>energy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rich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form</a:t>
            </a:r>
            <a:endParaRPr lang="it-IT" dirty="0" smtClean="0">
              <a:sym typeface="Wingdings"/>
            </a:endParaRPr>
          </a:p>
          <a:p>
            <a:r>
              <a:rPr lang="it-IT" dirty="0" smtClean="0">
                <a:sym typeface="Wingdings"/>
              </a:rPr>
              <a:t>Solar </a:t>
            </a:r>
            <a:r>
              <a:rPr lang="it-IT" dirty="0" err="1" smtClean="0">
                <a:sym typeface="Wingdings"/>
              </a:rPr>
              <a:t>energy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as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primary</a:t>
            </a:r>
            <a:r>
              <a:rPr lang="it-IT" dirty="0" smtClean="0">
                <a:sym typeface="Wingdings"/>
              </a:rPr>
              <a:t> source and </a:t>
            </a:r>
            <a:r>
              <a:rPr lang="it-IT" dirty="0" err="1" smtClean="0">
                <a:sym typeface="Wingdings"/>
              </a:rPr>
              <a:t>secondary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enzymes</a:t>
            </a:r>
            <a:r>
              <a:rPr lang="it-IT" dirty="0" smtClean="0">
                <a:sym typeface="Wingdings"/>
              </a:rPr>
              <a:t> or </a:t>
            </a:r>
            <a:r>
              <a:rPr lang="it-IT" dirty="0" err="1" smtClean="0">
                <a:sym typeface="Wingdings"/>
              </a:rPr>
              <a:t>other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systems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49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it-IT" dirty="0" err="1" smtClean="0"/>
              <a:t>Mimicking</a:t>
            </a:r>
            <a:r>
              <a:rPr lang="it-IT" dirty="0" smtClean="0"/>
              <a:t> Nature</a:t>
            </a:r>
            <a:endParaRPr lang="it-IT" dirty="0"/>
          </a:p>
        </p:txBody>
      </p:sp>
      <p:pic>
        <p:nvPicPr>
          <p:cNvPr id="3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8345"/>
            <a:ext cx="7991380" cy="5297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01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6175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660066"/>
                </a:solidFill>
              </a:rPr>
              <a:t>CO</a:t>
            </a:r>
            <a:r>
              <a:rPr lang="it-IT" baseline="-25000" dirty="0" smtClean="0">
                <a:solidFill>
                  <a:srgbClr val="660066"/>
                </a:solidFill>
              </a:rPr>
              <a:t>2</a:t>
            </a:r>
            <a:r>
              <a:rPr lang="it-IT" dirty="0" smtClean="0">
                <a:solidFill>
                  <a:srgbClr val="660066"/>
                </a:solidFill>
              </a:rPr>
              <a:t> </a:t>
            </a:r>
            <a:r>
              <a:rPr lang="it-IT" dirty="0" err="1" smtClean="0">
                <a:solidFill>
                  <a:srgbClr val="660066"/>
                </a:solidFill>
              </a:rPr>
              <a:t>reduction</a:t>
            </a:r>
            <a:r>
              <a:rPr lang="it-IT" dirty="0" smtClean="0">
                <a:solidFill>
                  <a:srgbClr val="660066"/>
                </a:solidFill>
              </a:rPr>
              <a:t> to </a:t>
            </a:r>
            <a:r>
              <a:rPr lang="it-IT" dirty="0" err="1" smtClean="0">
                <a:solidFill>
                  <a:srgbClr val="660066"/>
                </a:solidFill>
              </a:rPr>
              <a:t>methanol</a:t>
            </a:r>
            <a:endParaRPr lang="it-IT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it-IT" dirty="0" smtClean="0"/>
              <a:t>Exploit the fast rate and </a:t>
            </a:r>
            <a:r>
              <a:rPr lang="it-IT" dirty="0" err="1" smtClean="0"/>
              <a:t>selectivity</a:t>
            </a:r>
            <a:r>
              <a:rPr lang="it-IT" dirty="0" smtClean="0"/>
              <a:t> of </a:t>
            </a:r>
            <a:r>
              <a:rPr lang="it-IT" dirty="0" err="1" smtClean="0"/>
              <a:t>enzymes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Stabilization</a:t>
            </a:r>
            <a:r>
              <a:rPr lang="it-IT" dirty="0" smtClean="0"/>
              <a:t> of </a:t>
            </a:r>
            <a:r>
              <a:rPr lang="it-IT" dirty="0" err="1" smtClean="0"/>
              <a:t>enzymes</a:t>
            </a:r>
            <a:endParaRPr lang="it-IT" dirty="0" smtClean="0"/>
          </a:p>
          <a:p>
            <a:r>
              <a:rPr lang="it-IT" dirty="0" err="1"/>
              <a:t>R</a:t>
            </a:r>
            <a:r>
              <a:rPr lang="it-IT" dirty="0" err="1" smtClean="0"/>
              <a:t>eduction</a:t>
            </a:r>
            <a:r>
              <a:rPr lang="it-IT" dirty="0" smtClean="0"/>
              <a:t> of </a:t>
            </a:r>
            <a:r>
              <a:rPr lang="it-IT" dirty="0" err="1" smtClean="0"/>
              <a:t>oxidized</a:t>
            </a:r>
            <a:r>
              <a:rPr lang="it-IT" dirty="0" smtClean="0"/>
              <a:t> co-</a:t>
            </a:r>
            <a:r>
              <a:rPr lang="it-IT" dirty="0" err="1" smtClean="0"/>
              <a:t>factor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 descr="enzymatic CO2 redu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06" y="2533988"/>
            <a:ext cx="8856714" cy="228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01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660066"/>
                </a:solidFill>
              </a:rPr>
              <a:t>Hybrid</a:t>
            </a:r>
            <a:r>
              <a:rPr lang="it-IT" dirty="0">
                <a:solidFill>
                  <a:srgbClr val="660066"/>
                </a:solidFill>
              </a:rPr>
              <a:t> </a:t>
            </a:r>
            <a:r>
              <a:rPr lang="it-IT" dirty="0" err="1">
                <a:solidFill>
                  <a:srgbClr val="660066"/>
                </a:solidFill>
              </a:rPr>
              <a:t>systems</a:t>
            </a:r>
            <a:r>
              <a:rPr lang="it-IT" dirty="0">
                <a:solidFill>
                  <a:srgbClr val="660066"/>
                </a:solidFill>
              </a:rPr>
              <a:t>: </a:t>
            </a:r>
            <a:br>
              <a:rPr lang="it-IT" dirty="0">
                <a:solidFill>
                  <a:srgbClr val="660066"/>
                </a:solidFill>
              </a:rPr>
            </a:br>
            <a:r>
              <a:rPr lang="it-IT" dirty="0" err="1">
                <a:solidFill>
                  <a:srgbClr val="660066"/>
                </a:solidFill>
              </a:rPr>
              <a:t>enzymes</a:t>
            </a:r>
            <a:r>
              <a:rPr lang="it-IT" dirty="0">
                <a:solidFill>
                  <a:srgbClr val="660066"/>
                </a:solidFill>
              </a:rPr>
              <a:t> plus </a:t>
            </a:r>
            <a:r>
              <a:rPr lang="it-IT" dirty="0" err="1" smtClean="0">
                <a:solidFill>
                  <a:srgbClr val="660066"/>
                </a:solidFill>
              </a:rPr>
              <a:t>electrons</a:t>
            </a:r>
            <a:r>
              <a:rPr lang="it-IT" dirty="0" smtClean="0">
                <a:solidFill>
                  <a:srgbClr val="660066"/>
                </a:solidFill>
              </a:rPr>
              <a:t> and H</a:t>
            </a:r>
            <a:r>
              <a:rPr lang="it-IT" baseline="30000" dirty="0" smtClean="0">
                <a:solidFill>
                  <a:srgbClr val="660066"/>
                </a:solidFill>
              </a:rPr>
              <a:t>+</a:t>
            </a:r>
            <a:endParaRPr lang="it-IT" baseline="30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Enzymes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catalysts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Co-</a:t>
            </a:r>
            <a:r>
              <a:rPr lang="it-IT" dirty="0" err="1" smtClean="0"/>
              <a:t>factor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oxidized</a:t>
            </a:r>
            <a:r>
              <a:rPr lang="it-IT" dirty="0" smtClean="0"/>
              <a:t> in the </a:t>
            </a:r>
            <a:r>
              <a:rPr lang="it-IT" dirty="0" err="1" smtClean="0"/>
              <a:t>reduction</a:t>
            </a:r>
            <a:r>
              <a:rPr lang="it-IT" dirty="0" smtClean="0"/>
              <a:t> of CO</a:t>
            </a:r>
            <a:r>
              <a:rPr lang="it-IT" baseline="-25000" dirty="0" smtClean="0"/>
              <a:t>2</a:t>
            </a:r>
          </a:p>
          <a:p>
            <a:endParaRPr lang="it-IT" dirty="0"/>
          </a:p>
          <a:p>
            <a:r>
              <a:rPr lang="it-IT" dirty="0" smtClean="0"/>
              <a:t>Reduce the </a:t>
            </a:r>
            <a:r>
              <a:rPr lang="it-IT" dirty="0" err="1" smtClean="0"/>
              <a:t>oxidized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of the co-</a:t>
            </a:r>
            <a:r>
              <a:rPr lang="it-IT" dirty="0" err="1" smtClean="0"/>
              <a:t>factor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 smtClean="0"/>
          </a:p>
          <a:p>
            <a:pPr lvl="1"/>
            <a:r>
              <a:rPr lang="it-IT" dirty="0" err="1" smtClean="0"/>
              <a:t>Enzymes</a:t>
            </a:r>
            <a:r>
              <a:rPr lang="it-IT" dirty="0" smtClean="0"/>
              <a:t>, </a:t>
            </a:r>
            <a:r>
              <a:rPr lang="it-IT" dirty="0" err="1" smtClean="0"/>
              <a:t>cells</a:t>
            </a:r>
            <a:endParaRPr lang="it-IT" dirty="0" smtClean="0"/>
          </a:p>
          <a:p>
            <a:pPr lvl="1"/>
            <a:r>
              <a:rPr lang="it-IT" dirty="0" err="1" smtClean="0"/>
              <a:t>Photocatalysts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use the solar light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015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/>
          </p:nvPr>
        </p:nvPicPr>
        <p:blipFill>
          <a:blip r:embed="rId2"/>
          <a:srcRect l="1723" r="1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6409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/>
          </p:nvPr>
        </p:nvPicPr>
        <p:blipFill>
          <a:blip r:embed="rId2"/>
          <a:srcRect l="11587" r="11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628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/>
          </p:nvPr>
        </p:nvPicPr>
        <p:blipFill>
          <a:blip r:embed="rId2"/>
          <a:srcRect l="12983" r="12983"/>
          <a:stretch>
            <a:fillRect/>
          </a:stretch>
        </p:blipFill>
        <p:spPr>
          <a:xfrm>
            <a:off x="215280" y="274638"/>
            <a:ext cx="8559800" cy="5851525"/>
          </a:xfrm>
        </p:spPr>
      </p:pic>
    </p:spTree>
    <p:extLst>
      <p:ext uri="{BB962C8B-B14F-4D97-AF65-F5344CB8AC3E}">
        <p14:creationId xmlns:p14="http://schemas.microsoft.com/office/powerpoint/2010/main" val="180756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devices</a:t>
            </a:r>
            <a:endParaRPr lang="it-IT" dirty="0"/>
          </a:p>
        </p:txBody>
      </p:sp>
      <p:pic>
        <p:nvPicPr>
          <p:cNvPr id="3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4" y="994013"/>
            <a:ext cx="8669458" cy="5132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60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71450"/>
            <a:ext cx="82296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b="1" i="1">
                <a:solidFill>
                  <a:srgbClr val="3366FF"/>
                </a:solidFill>
                <a:latin typeface="Calibri" charset="0"/>
              </a:rPr>
              <a:t>People working on </a:t>
            </a:r>
            <a:br>
              <a:rPr lang="it-IT" sz="3600" b="1" i="1">
                <a:solidFill>
                  <a:srgbClr val="3366FF"/>
                </a:solidFill>
                <a:latin typeface="Calibri" charset="0"/>
              </a:rPr>
            </a:br>
            <a:r>
              <a:rPr lang="it-IT" sz="3600" b="1" i="1">
                <a:solidFill>
                  <a:srgbClr val="3366FF"/>
                </a:solidFill>
                <a:latin typeface="Calibri" charset="0"/>
              </a:rPr>
              <a:t>Innovative Catalysis for Carbon Recycling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765175"/>
            <a:ext cx="8569325" cy="60928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b="1" i="1" dirty="0" smtClean="0">
                <a:solidFill>
                  <a:srgbClr val="FF0000"/>
                </a:solidFill>
                <a:ea typeface="+mn-ea"/>
              </a:rPr>
              <a:t>The Team in Bari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rgbClr val="FF0000"/>
                </a:solidFill>
                <a:ea typeface="+mn-ea"/>
              </a:rPr>
              <a:t>Prof. Angela </a:t>
            </a:r>
            <a:r>
              <a:rPr lang="it-IT" sz="1800" b="1" dirty="0" err="1" smtClean="0">
                <a:solidFill>
                  <a:srgbClr val="FF0000"/>
                </a:solidFill>
                <a:ea typeface="+mn-ea"/>
              </a:rPr>
              <a:t>Dibenedetto</a:t>
            </a:r>
            <a:r>
              <a:rPr lang="it-IT" sz="1800" b="1" dirty="0" smtClean="0">
                <a:solidFill>
                  <a:srgbClr val="FF0000"/>
                </a:solidFill>
                <a:ea typeface="+mn-ea"/>
              </a:rPr>
              <a:t>      	</a:t>
            </a:r>
            <a:r>
              <a:rPr lang="it-IT" sz="1800" b="1" dirty="0" err="1" smtClean="0">
                <a:solidFill>
                  <a:srgbClr val="FF0000"/>
                </a:solidFill>
                <a:ea typeface="+mn-ea"/>
              </a:rPr>
              <a:t>Carbonates</a:t>
            </a:r>
            <a:r>
              <a:rPr lang="it-IT" sz="1800" b="1" dirty="0" smtClean="0">
                <a:solidFill>
                  <a:srgbClr val="FF0000"/>
                </a:solidFill>
                <a:ea typeface="+mn-ea"/>
              </a:rPr>
              <a:t>, </a:t>
            </a:r>
            <a:r>
              <a:rPr lang="it-IT" sz="1800" b="1" dirty="0" err="1" smtClean="0">
                <a:solidFill>
                  <a:srgbClr val="FF0000"/>
                </a:solidFill>
                <a:ea typeface="+mn-ea"/>
              </a:rPr>
              <a:t>Aquatic</a:t>
            </a:r>
            <a:r>
              <a:rPr lang="it-IT" sz="1800" b="1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ea typeface="+mn-ea"/>
              </a:rPr>
              <a:t>Biomass</a:t>
            </a:r>
            <a:endParaRPr lang="it-IT" sz="1800" b="1" dirty="0" smtClean="0">
              <a:solidFill>
                <a:srgbClr val="FF0000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chemeClr val="accent2"/>
                </a:solidFill>
                <a:ea typeface="+mn-ea"/>
              </a:rPr>
              <a:t>Prof. Eugenio Quaranta	         </a:t>
            </a:r>
            <a:r>
              <a:rPr lang="it-IT" sz="1800" b="1" dirty="0" err="1" smtClean="0">
                <a:solidFill>
                  <a:schemeClr val="accent2"/>
                </a:solidFill>
                <a:ea typeface="+mn-ea"/>
              </a:rPr>
              <a:t>Carbamates</a:t>
            </a:r>
            <a:r>
              <a:rPr lang="it-IT" sz="1800" b="1" dirty="0" smtClean="0">
                <a:solidFill>
                  <a:schemeClr val="accent2"/>
                </a:solidFill>
                <a:ea typeface="+mn-ea"/>
              </a:rPr>
              <a:t>, </a:t>
            </a:r>
            <a:r>
              <a:rPr lang="it-IT" sz="1800" b="1" dirty="0" err="1" smtClean="0">
                <a:solidFill>
                  <a:schemeClr val="accent2"/>
                </a:solidFill>
                <a:ea typeface="+mn-ea"/>
              </a:rPr>
              <a:t>Depolymerization</a:t>
            </a:r>
            <a:endParaRPr lang="it-IT" sz="1800" b="1" dirty="0" smtClean="0">
              <a:solidFill>
                <a:schemeClr val="accent2"/>
              </a:solidFill>
              <a:ea typeface="+mn-ea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it-IT" sz="1800" b="1" dirty="0" smtClean="0">
                <a:solidFill>
                  <a:srgbClr val="009900"/>
                </a:solidFill>
                <a:ea typeface="+mn-ea"/>
              </a:rPr>
              <a:t>     Carlo Pastore, PD				</a:t>
            </a:r>
            <a:r>
              <a:rPr lang="it-IT" sz="1800" b="1" dirty="0" err="1" smtClean="0">
                <a:solidFill>
                  <a:srgbClr val="009900"/>
                </a:solidFill>
                <a:ea typeface="+mn-ea"/>
              </a:rPr>
              <a:t>Ligno-cellulosic</a:t>
            </a:r>
            <a:r>
              <a:rPr lang="it-IT" sz="1800" b="1" dirty="0" smtClean="0">
                <a:solidFill>
                  <a:srgbClr val="009900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rgbClr val="009900"/>
                </a:solidFill>
                <a:ea typeface="+mn-ea"/>
              </a:rPr>
              <a:t>materials</a:t>
            </a:r>
            <a:endParaRPr lang="it-IT" sz="1800" b="1" dirty="0" smtClean="0">
              <a:solidFill>
                <a:schemeClr val="folHlink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rgbClr val="CC6600"/>
                </a:solidFill>
                <a:ea typeface="+mn-ea"/>
              </a:rPr>
              <a:t>Antonella Angelini, PD		</a:t>
            </a:r>
            <a:r>
              <a:rPr lang="it-IT" sz="1800" b="1" dirty="0" err="1" smtClean="0">
                <a:solidFill>
                  <a:srgbClr val="CC6600"/>
                </a:solidFill>
                <a:ea typeface="+mn-ea"/>
              </a:rPr>
              <a:t>Heterogeneous</a:t>
            </a:r>
            <a:r>
              <a:rPr lang="it-IT" sz="1800" b="1" dirty="0" smtClean="0">
                <a:solidFill>
                  <a:srgbClr val="CC6600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rgbClr val="CC6600"/>
                </a:solidFill>
                <a:ea typeface="+mn-ea"/>
              </a:rPr>
              <a:t>catalysts</a:t>
            </a:r>
            <a:r>
              <a:rPr lang="it-IT" sz="1800" b="1" dirty="0" smtClean="0">
                <a:solidFill>
                  <a:srgbClr val="CC6600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rgbClr val="CC6600"/>
                </a:solidFill>
                <a:ea typeface="+mn-ea"/>
              </a:rPr>
              <a:t>s&amp;c</a:t>
            </a:r>
            <a:endParaRPr lang="it-IT" sz="1800" b="1" dirty="0" smtClean="0">
              <a:solidFill>
                <a:srgbClr val="CC6600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rgbClr val="CC6600"/>
                </a:solidFill>
                <a:ea typeface="+mn-ea"/>
              </a:rPr>
              <a:t>Cristina Roth, PD				Innovative </a:t>
            </a:r>
            <a:r>
              <a:rPr lang="it-IT" sz="1800" b="1" dirty="0" err="1" smtClean="0">
                <a:solidFill>
                  <a:srgbClr val="CC6600"/>
                </a:solidFill>
                <a:ea typeface="+mn-ea"/>
              </a:rPr>
              <a:t>Syntheses</a:t>
            </a:r>
            <a:endParaRPr lang="it-IT" sz="1800" b="1" dirty="0" smtClean="0">
              <a:solidFill>
                <a:srgbClr val="CC6600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Tomasz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Baran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PhD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			CO</a:t>
            </a:r>
            <a:r>
              <a:rPr lang="it-IT" sz="1800" b="1" baseline="-25000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2-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reduction,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Photocatalysis</a:t>
            </a:r>
            <a:endParaRPr lang="it-IT" sz="1800" b="1" dirty="0" smtClean="0">
              <a:solidFill>
                <a:schemeClr val="accent1">
                  <a:lumMod val="75000"/>
                </a:schemeClr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Luigi Di Bitonto, PD			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Synthesis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of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cyclic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carbonates</a:t>
            </a:r>
            <a:endParaRPr lang="it-IT" sz="1800" b="1" dirty="0" smtClean="0">
              <a:solidFill>
                <a:schemeClr val="hlink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Antonella Colucci,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MSc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		Water-free trans-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esterification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of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bio-oils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                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-    Guendalina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Galluzzi,MSc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             Single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pot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Extraction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/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conversion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of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bio-oils</a:t>
            </a:r>
            <a:endParaRPr lang="it-IT" sz="1800" b="1" dirty="0">
              <a:solidFill>
                <a:schemeClr val="hlink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Sheila Ortega,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MSc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			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Hybrid-polymers</a:t>
            </a:r>
            <a:endParaRPr lang="it-IT" sz="1800" b="1" dirty="0" smtClean="0">
              <a:solidFill>
                <a:schemeClr val="hlink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Stefania Fasciano, 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MSc</a:t>
            </a:r>
            <a:r>
              <a:rPr lang="it-IT" sz="1800" b="1" dirty="0">
                <a:solidFill>
                  <a:schemeClr val="hlink"/>
                </a:solidFill>
                <a:ea typeface="+mn-ea"/>
              </a:rPr>
              <a:t>	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	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Alcoholysis</a:t>
            </a: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 of urea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Daniele Cornacchia			</a:t>
            </a:r>
            <a:r>
              <a:rPr lang="it-IT" sz="1800" b="1" dirty="0" err="1" smtClean="0">
                <a:solidFill>
                  <a:schemeClr val="hlink"/>
                </a:solidFill>
                <a:ea typeface="+mn-ea"/>
              </a:rPr>
              <a:t>Hydrogenation</a:t>
            </a:r>
            <a:endParaRPr lang="it-IT" sz="1800" b="1" dirty="0" smtClean="0">
              <a:solidFill>
                <a:schemeClr val="hlink"/>
              </a:solidFill>
              <a:ea typeface="+mn-ea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it-IT" sz="1800" b="1" dirty="0" smtClean="0">
              <a:solidFill>
                <a:schemeClr val="hlink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it-IT" sz="1800" b="1" dirty="0" smtClean="0">
                <a:solidFill>
                  <a:schemeClr val="accent3">
                    <a:lumMod val="50000"/>
                  </a:schemeClr>
                </a:solidFill>
              </a:rPr>
              <a:t>The NUS Group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rgbClr val="006600"/>
                </a:solidFill>
                <a:ea typeface="+mn-ea"/>
              </a:rPr>
              <a:t>Prof. </a:t>
            </a:r>
            <a:r>
              <a:rPr lang="it-IT" sz="1800" b="1" dirty="0" err="1" smtClean="0">
                <a:solidFill>
                  <a:srgbClr val="006600"/>
                </a:solidFill>
                <a:ea typeface="+mn-ea"/>
              </a:rPr>
              <a:t>Sibudjin</a:t>
            </a:r>
            <a:r>
              <a:rPr lang="it-IT" sz="1800" b="1" dirty="0" smtClean="0">
                <a:solidFill>
                  <a:srgbClr val="006600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rgbClr val="006600"/>
                </a:solidFill>
                <a:ea typeface="+mn-ea"/>
              </a:rPr>
              <a:t>Kawi</a:t>
            </a:r>
            <a:r>
              <a:rPr lang="it-IT" sz="1800" b="1" dirty="0" smtClean="0">
                <a:solidFill>
                  <a:srgbClr val="006600"/>
                </a:solidFill>
                <a:ea typeface="+mn-ea"/>
              </a:rPr>
              <a:t>			</a:t>
            </a:r>
            <a:r>
              <a:rPr lang="it-IT" sz="1800" b="1" dirty="0" err="1" smtClean="0">
                <a:solidFill>
                  <a:srgbClr val="006600"/>
                </a:solidFill>
              </a:rPr>
              <a:t>Reactive</a:t>
            </a:r>
            <a:r>
              <a:rPr lang="it-IT" sz="1800" b="1" dirty="0" smtClean="0">
                <a:solidFill>
                  <a:srgbClr val="006600"/>
                </a:solidFill>
              </a:rPr>
              <a:t> </a:t>
            </a:r>
            <a:r>
              <a:rPr lang="it-IT" sz="1800" b="1" dirty="0" err="1" smtClean="0">
                <a:solidFill>
                  <a:srgbClr val="006600"/>
                </a:solidFill>
              </a:rPr>
              <a:t>membranes</a:t>
            </a:r>
            <a:r>
              <a:rPr lang="it-IT" sz="1800" b="1" dirty="0" smtClean="0">
                <a:solidFill>
                  <a:srgbClr val="006600"/>
                </a:solidFill>
              </a:rPr>
              <a:t>, DRM</a:t>
            </a:r>
            <a:endParaRPr lang="it-IT" sz="1800" b="1" dirty="0" smtClean="0">
              <a:solidFill>
                <a:srgbClr val="0066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it-IT" sz="1800" b="1" dirty="0">
              <a:solidFill>
                <a:srgbClr val="006600"/>
              </a:solidFill>
              <a:ea typeface="+mn-ea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it-IT" sz="1800" b="1" dirty="0" smtClean="0">
                <a:solidFill>
                  <a:srgbClr val="006600"/>
                </a:solidFill>
              </a:rPr>
              <a:t>The </a:t>
            </a:r>
            <a:r>
              <a:rPr lang="it-IT" sz="1800" b="1" dirty="0" err="1" smtClean="0">
                <a:solidFill>
                  <a:srgbClr val="006600"/>
                </a:solidFill>
              </a:rPr>
              <a:t>Krakow</a:t>
            </a:r>
            <a:r>
              <a:rPr lang="it-IT" sz="1800" b="1" dirty="0" smtClean="0">
                <a:solidFill>
                  <a:srgbClr val="006600"/>
                </a:solidFill>
              </a:rPr>
              <a:t> Group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it-IT" sz="1800" b="1" dirty="0">
                <a:solidFill>
                  <a:srgbClr val="006600"/>
                </a:solidFill>
                <a:ea typeface="+mn-ea"/>
              </a:rPr>
              <a:t>	</a:t>
            </a:r>
            <a:r>
              <a:rPr lang="it-IT" sz="1800" b="1" dirty="0" smtClean="0">
                <a:solidFill>
                  <a:srgbClr val="006600"/>
                </a:solidFill>
                <a:ea typeface="+mn-ea"/>
              </a:rPr>
              <a:t>Prof. </a:t>
            </a:r>
            <a:r>
              <a:rPr lang="it-IT" sz="1800" b="1" dirty="0" err="1" smtClean="0">
                <a:solidFill>
                  <a:srgbClr val="006600"/>
                </a:solidFill>
                <a:ea typeface="+mn-ea"/>
              </a:rPr>
              <a:t>Wojciek</a:t>
            </a:r>
            <a:r>
              <a:rPr lang="it-IT" sz="1800" b="1" dirty="0" smtClean="0">
                <a:solidFill>
                  <a:srgbClr val="006600"/>
                </a:solidFill>
                <a:ea typeface="+mn-ea"/>
              </a:rPr>
              <a:t> </a:t>
            </a:r>
            <a:r>
              <a:rPr lang="it-IT" sz="1800" b="1" dirty="0" err="1" smtClean="0">
                <a:solidFill>
                  <a:srgbClr val="006600"/>
                </a:solidFill>
                <a:ea typeface="+mn-ea"/>
              </a:rPr>
              <a:t>Macyk</a:t>
            </a:r>
            <a:r>
              <a:rPr lang="it-IT" sz="1800" b="1" dirty="0" smtClean="0">
                <a:solidFill>
                  <a:srgbClr val="006600"/>
                </a:solidFill>
                <a:ea typeface="+mn-ea"/>
              </a:rPr>
              <a:t>		</a:t>
            </a:r>
            <a:r>
              <a:rPr lang="it-IT" sz="1800" b="1" dirty="0" err="1" smtClean="0">
                <a:solidFill>
                  <a:srgbClr val="006600"/>
                </a:solidFill>
                <a:ea typeface="+mn-ea"/>
              </a:rPr>
              <a:t>Photocatalysis</a:t>
            </a:r>
            <a:endParaRPr lang="it-IT" sz="1000" b="1" dirty="0" smtClean="0">
              <a:solidFill>
                <a:srgbClr val="006600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  <a:ea typeface="+mn-ea"/>
              </a:rPr>
              <a:t>						</a:t>
            </a:r>
            <a:endParaRPr lang="it-IT" sz="1800" dirty="0" smtClean="0">
              <a:solidFill>
                <a:srgbClr val="FF0000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800" dirty="0" smtClean="0">
              <a:solidFill>
                <a:srgbClr val="FF0000"/>
              </a:solidFill>
              <a:ea typeface="+mn-ea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800" dirty="0" smtClean="0">
              <a:solidFill>
                <a:srgbClr val="FF0000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rgbClr val="FF33CC"/>
                </a:solidFill>
                <a:ea typeface="+mn-ea"/>
              </a:rPr>
              <a:t>EU FP7 IP,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rgbClr val="FF33CC"/>
                </a:solidFill>
                <a:ea typeface="+mn-ea"/>
              </a:rPr>
              <a:t>ERANET CAPITA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rgbClr val="FF33CC"/>
                </a:solidFill>
                <a:ea typeface="+mn-ea"/>
              </a:rPr>
              <a:t>EU FP6 IP TOPCOMBI,</a:t>
            </a:r>
            <a:r>
              <a:rPr lang="it-IT" sz="18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FP4 RUCADI Project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b="1" dirty="0" err="1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MiUR</a:t>
            </a:r>
            <a:r>
              <a:rPr lang="it-IT" sz="1800" b="1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 PRIN, FIRB,</a:t>
            </a:r>
            <a:r>
              <a:rPr lang="it-IT" sz="1800" b="1" dirty="0" smtClean="0">
                <a:solidFill>
                  <a:srgbClr val="FF33CC"/>
                </a:solidFill>
                <a:ea typeface="+mn-ea"/>
              </a:rPr>
              <a:t> PON 2010, </a:t>
            </a:r>
            <a:r>
              <a:rPr lang="it-IT" sz="1800" b="1" dirty="0" err="1" smtClean="0">
                <a:solidFill>
                  <a:srgbClr val="FF33CC"/>
                </a:solidFill>
                <a:ea typeface="+mn-ea"/>
              </a:rPr>
              <a:t>Technological</a:t>
            </a:r>
            <a:r>
              <a:rPr lang="it-IT" sz="1800" b="1" dirty="0" smtClean="0">
                <a:solidFill>
                  <a:srgbClr val="FF33CC"/>
                </a:solidFill>
                <a:ea typeface="+mn-ea"/>
              </a:rPr>
              <a:t> Clusters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b="1" dirty="0" smtClean="0">
                <a:solidFill>
                  <a:schemeClr val="hlink"/>
                </a:solidFill>
                <a:ea typeface="+mn-ea"/>
              </a:rPr>
              <a:t>ENI, FCRP, TOTAL</a:t>
            </a:r>
            <a:r>
              <a:rPr lang="it-IT" sz="1800" b="1" dirty="0" smtClean="0">
                <a:solidFill>
                  <a:srgbClr val="FF33CC"/>
                </a:solidFill>
                <a:ea typeface="+mn-ea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800" b="1" dirty="0" smtClean="0">
              <a:solidFill>
                <a:srgbClr val="FF33CC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1800" b="1" dirty="0" smtClean="0">
              <a:solidFill>
                <a:schemeClr val="hlink"/>
              </a:solidFill>
              <a:ea typeface="+mn-ea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27763" y="5213350"/>
            <a:ext cx="792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8000" b="1"/>
              <a:t>€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00" y="5294698"/>
            <a:ext cx="21605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1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513" y="112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err="1" smtClean="0">
                <a:solidFill>
                  <a:srgbClr val="171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Hybrid</a:t>
            </a:r>
            <a:r>
              <a:rPr lang="it-IT" sz="3200" b="1" dirty="0" smtClean="0">
                <a:solidFill>
                  <a:srgbClr val="171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it-IT" sz="3200" b="1" dirty="0" err="1">
                <a:solidFill>
                  <a:srgbClr val="171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reduction</a:t>
            </a:r>
            <a:r>
              <a:rPr lang="it-IT" sz="3200" b="1" dirty="0">
                <a:solidFill>
                  <a:srgbClr val="171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CO</a:t>
            </a:r>
            <a:r>
              <a:rPr lang="it-IT" sz="3200" b="1" baseline="-25000" dirty="0">
                <a:solidFill>
                  <a:srgbClr val="171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it-IT" sz="3200" b="1" dirty="0">
                <a:solidFill>
                  <a:srgbClr val="1717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6481" name="Rectangle 18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6482" name="Picture 2" descr="Immag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75" y="2230438"/>
            <a:ext cx="75422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3" name="Rettangolo 1"/>
          <p:cNvSpPr>
            <a:spLocks noChangeArrowheads="1"/>
          </p:cNvSpPr>
          <p:nvPr/>
        </p:nvSpPr>
        <p:spPr bwMode="auto">
          <a:xfrm>
            <a:off x="917575" y="4294188"/>
            <a:ext cx="7470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accent2"/>
                </a:solidFill>
                <a:latin typeface="Calibri" pitchFamily="34" charset="0"/>
              </a:rPr>
              <a:t>Use of ZnS-A and Ru/ZnS as light harvesting system (Xe)</a:t>
            </a:r>
          </a:p>
        </p:txBody>
      </p:sp>
      <p:sp>
        <p:nvSpPr>
          <p:cNvPr id="16484" name="CasellaDiTesto 2"/>
          <p:cNvSpPr txBox="1">
            <a:spLocks noChangeArrowheads="1"/>
          </p:cNvSpPr>
          <p:nvPr/>
        </p:nvSpPr>
        <p:spPr bwMode="auto">
          <a:xfrm>
            <a:off x="4652963" y="5157788"/>
            <a:ext cx="43005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From 3NADH/CH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OH to </a:t>
            </a:r>
          </a:p>
          <a:p>
            <a:r>
              <a:rPr lang="it-IT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&gt;100 CH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it-IT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OH/NADH</a:t>
            </a:r>
          </a:p>
        </p:txBody>
      </p:sp>
      <p:sp>
        <p:nvSpPr>
          <p:cNvPr id="16485" name="CasellaDiTesto 3"/>
          <p:cNvSpPr txBox="1">
            <a:spLocks noChangeArrowheads="1"/>
          </p:cNvSpPr>
          <p:nvPr/>
        </p:nvSpPr>
        <p:spPr bwMode="auto">
          <a:xfrm>
            <a:off x="4356100" y="6308725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latin typeface="Calibri" pitchFamily="34" charset="0"/>
                <a:cs typeface="Arial" charset="0"/>
              </a:rPr>
              <a:t>M. Aresta et al, ChemSusChem, 2012</a:t>
            </a:r>
          </a:p>
        </p:txBody>
      </p:sp>
      <p:graphicFrame>
        <p:nvGraphicFramePr>
          <p:cNvPr id="16479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64482"/>
              </p:ext>
            </p:extLst>
          </p:nvPr>
        </p:nvGraphicFramePr>
        <p:xfrm>
          <a:off x="107950" y="4826000"/>
          <a:ext cx="4160838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S ChemDraw Drawing" r:id="rId4" imgW="5158063" imgH="2263052" progId="">
                  <p:embed/>
                </p:oleObj>
              </mc:Choice>
              <mc:Fallback>
                <p:oleObj name="CS ChemDraw Drawing" r:id="rId4" imgW="5158063" imgH="22630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4826000"/>
                        <a:ext cx="4160838" cy="184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6" name="Immagine 4" descr="enzymatic CO2 reducti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657225"/>
            <a:ext cx="684053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0121" y="5030789"/>
            <a:ext cx="89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390 nm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5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797806"/>
          </a:xfrm>
        </p:spPr>
        <p:txBody>
          <a:bodyPr/>
          <a:lstStyle/>
          <a:p>
            <a:r>
              <a:rPr lang="it-IT" b="1" dirty="0" smtClean="0">
                <a:solidFill>
                  <a:srgbClr val="660066"/>
                </a:solidFill>
              </a:rPr>
              <a:t>Use of solar light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5573890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Photocatalysts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active</a:t>
            </a:r>
            <a:r>
              <a:rPr lang="it-IT" dirty="0" smtClean="0"/>
              <a:t> in the </a:t>
            </a:r>
            <a:r>
              <a:rPr lang="it-IT" dirty="0" err="1" smtClean="0"/>
              <a:t>visible</a:t>
            </a:r>
            <a:r>
              <a:rPr lang="it-IT" dirty="0" smtClean="0"/>
              <a:t> part of the </a:t>
            </a:r>
            <a:r>
              <a:rPr lang="it-IT" dirty="0" err="1" smtClean="0"/>
              <a:t>spectrum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Cheap</a:t>
            </a:r>
          </a:p>
          <a:p>
            <a:endParaRPr lang="it-IT" dirty="0"/>
          </a:p>
          <a:p>
            <a:r>
              <a:rPr lang="it-IT" dirty="0" err="1" smtClean="0"/>
              <a:t>Resistant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Tunable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Modified</a:t>
            </a:r>
            <a:r>
              <a:rPr lang="it-IT" dirty="0" smtClean="0"/>
              <a:t> TiO</a:t>
            </a:r>
            <a:r>
              <a:rPr lang="it-IT" baseline="-25000" dirty="0" smtClean="0"/>
              <a:t>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883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it-IT" smtClean="0">
                <a:solidFill>
                  <a:schemeClr val="folHlink"/>
                </a:solidFill>
              </a:rPr>
              <a:t>Band-Gap Modification</a:t>
            </a:r>
          </a:p>
        </p:txBody>
      </p:sp>
      <p:grpSp>
        <p:nvGrpSpPr>
          <p:cNvPr id="118786" name="Grupa 8"/>
          <p:cNvGrpSpPr>
            <a:grpSpLocks/>
          </p:cNvGrpSpPr>
          <p:nvPr/>
        </p:nvGrpSpPr>
        <p:grpSpPr bwMode="auto">
          <a:xfrm>
            <a:off x="1082675" y="1341438"/>
            <a:ext cx="2768600" cy="2471737"/>
            <a:chOff x="4752711" y="1416085"/>
            <a:chExt cx="2732340" cy="3759830"/>
          </a:xfrm>
        </p:grpSpPr>
        <p:sp>
          <p:nvSpPr>
            <p:cNvPr id="118861" name="pole tekstowe 30"/>
            <p:cNvSpPr txBox="1">
              <a:spLocks noChangeArrowheads="1"/>
            </p:cNvSpPr>
            <p:nvPr/>
          </p:nvSpPr>
          <p:spPr bwMode="auto">
            <a:xfrm>
              <a:off x="5442063" y="4572217"/>
              <a:ext cx="802155" cy="60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000" b="1">
                  <a:ea typeface="ＭＳ Ｐゴシック"/>
                  <a:cs typeface="Arial" charset="0"/>
                </a:rPr>
                <a:t>Cu</a:t>
              </a:r>
              <a:r>
                <a:rPr lang="pl-PL" sz="2000" b="1" baseline="-25000">
                  <a:ea typeface="ＭＳ Ｐゴシック"/>
                  <a:cs typeface="Arial" charset="0"/>
                </a:rPr>
                <a:t>2</a:t>
              </a:r>
              <a:r>
                <a:rPr lang="pl-PL" sz="2000" b="1">
                  <a:ea typeface="ＭＳ Ｐゴシック"/>
                  <a:cs typeface="Arial" charset="0"/>
                </a:rPr>
                <a:t>O</a:t>
              </a:r>
            </a:p>
          </p:txBody>
        </p:sp>
        <p:sp>
          <p:nvSpPr>
            <p:cNvPr id="118862" name="pole tekstowe 32"/>
            <p:cNvSpPr txBox="1">
              <a:spLocks noChangeArrowheads="1"/>
            </p:cNvSpPr>
            <p:nvPr/>
          </p:nvSpPr>
          <p:spPr bwMode="auto">
            <a:xfrm>
              <a:off x="4928182" y="3408288"/>
              <a:ext cx="266341" cy="51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endParaRPr lang="pl-PL" b="1">
                <a:ea typeface="ＭＳ Ｐゴシック"/>
                <a:cs typeface="Arial" charset="0"/>
              </a:endParaRPr>
            </a:p>
          </p:txBody>
        </p:sp>
        <p:sp>
          <p:nvSpPr>
            <p:cNvPr id="118863" name="pole tekstowe 33"/>
            <p:cNvSpPr txBox="1">
              <a:spLocks noChangeArrowheads="1"/>
            </p:cNvSpPr>
            <p:nvPr/>
          </p:nvSpPr>
          <p:spPr bwMode="auto">
            <a:xfrm>
              <a:off x="4752711" y="4082015"/>
              <a:ext cx="495080" cy="51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r>
                <a:rPr lang="pl-PL" sz="1600" b="1" baseline="-25000">
                  <a:ea typeface="ＭＳ Ｐゴシック"/>
                  <a:cs typeface="Arial" charset="0"/>
                </a:rPr>
                <a:t>ox</a:t>
              </a:r>
            </a:p>
          </p:txBody>
        </p:sp>
        <p:sp>
          <p:nvSpPr>
            <p:cNvPr id="2" name="Sześcian 38"/>
            <p:cNvSpPr/>
            <p:nvPr/>
          </p:nvSpPr>
          <p:spPr bwMode="auto">
            <a:xfrm>
              <a:off x="5431096" y="3611130"/>
              <a:ext cx="1062229" cy="753415"/>
            </a:xfrm>
            <a:prstGeom prst="cube">
              <a:avLst/>
            </a:prstGeom>
            <a:gradFill>
              <a:gsLst>
                <a:gs pos="0">
                  <a:srgbClr val="CAF278">
                    <a:lumMod val="5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" name="Sześcian 39"/>
            <p:cNvSpPr/>
            <p:nvPr/>
          </p:nvSpPr>
          <p:spPr bwMode="auto">
            <a:xfrm>
              <a:off x="5431096" y="1416085"/>
              <a:ext cx="1062229" cy="755829"/>
            </a:xfrm>
            <a:prstGeom prst="cube">
              <a:avLst/>
            </a:prstGeom>
            <a:gradFill>
              <a:gsLst>
                <a:gs pos="0">
                  <a:sysClr val="window" lastClr="FFFFFF"/>
                </a:gs>
                <a:gs pos="100000">
                  <a:srgbClr val="CAF278">
                    <a:lumMod val="75000"/>
                  </a:srgbClr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 dirty="0">
                <a:solidFill>
                  <a:prstClr val="white"/>
                </a:solidFill>
                <a:latin typeface="Perpetua"/>
              </a:endParaRPr>
            </a:p>
          </p:txBody>
        </p:sp>
        <p:cxnSp>
          <p:nvCxnSpPr>
            <p:cNvPr id="118866" name="Łącznik prostoliniowy 40"/>
            <p:cNvCxnSpPr>
              <a:cxnSpLocks noChangeShapeType="1"/>
            </p:cNvCxnSpPr>
            <p:nvPr/>
          </p:nvCxnSpPr>
          <p:spPr bwMode="auto">
            <a:xfrm>
              <a:off x="5443558" y="2160383"/>
              <a:ext cx="0" cy="1631074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18867" name="Łącznik prostoliniowy 41"/>
            <p:cNvCxnSpPr>
              <a:cxnSpLocks noChangeShapeType="1"/>
            </p:cNvCxnSpPr>
            <p:nvPr/>
          </p:nvCxnSpPr>
          <p:spPr bwMode="auto">
            <a:xfrm>
              <a:off x="6316122" y="2160383"/>
              <a:ext cx="0" cy="1631074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18868" name="Łącznik prostoliniowy 42"/>
            <p:cNvCxnSpPr>
              <a:cxnSpLocks noChangeShapeType="1"/>
            </p:cNvCxnSpPr>
            <p:nvPr/>
          </p:nvCxnSpPr>
          <p:spPr bwMode="auto">
            <a:xfrm flipH="1">
              <a:off x="6489506" y="1962611"/>
              <a:ext cx="3960" cy="1654467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sp>
          <p:nvSpPr>
            <p:cNvPr id="4" name="pole tekstowe 9"/>
            <p:cNvSpPr txBox="1">
              <a:spLocks noChangeArrowheads="1"/>
            </p:cNvSpPr>
            <p:nvPr/>
          </p:nvSpPr>
          <p:spPr bwMode="auto">
            <a:xfrm>
              <a:off x="5366861" y="1606853"/>
              <a:ext cx="371310" cy="4636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CB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sp>
          <p:nvSpPr>
            <p:cNvPr id="5" name="pole tekstowe 10"/>
            <p:cNvSpPr txBox="1">
              <a:spLocks noChangeArrowheads="1"/>
            </p:cNvSpPr>
            <p:nvPr/>
          </p:nvSpPr>
          <p:spPr bwMode="auto">
            <a:xfrm>
              <a:off x="5830607" y="4007156"/>
              <a:ext cx="377577" cy="4636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VB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118871" name="Łącznik prosty ze strzałką 48"/>
            <p:cNvCxnSpPr>
              <a:cxnSpLocks noChangeShapeType="1"/>
            </p:cNvCxnSpPr>
            <p:nvPr/>
          </p:nvCxnSpPr>
          <p:spPr bwMode="auto">
            <a:xfrm flipH="1" flipV="1">
              <a:off x="6096421" y="2209800"/>
              <a:ext cx="8154" cy="1480096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51" name="Elipsa 49"/>
            <p:cNvSpPr/>
            <p:nvPr/>
          </p:nvSpPr>
          <p:spPr bwMode="auto">
            <a:xfrm>
              <a:off x="5993544" y="3777751"/>
              <a:ext cx="164505" cy="15454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100" kern="0" dirty="0">
                  <a:solidFill>
                    <a:srgbClr val="000000"/>
                  </a:solidFill>
                  <a:latin typeface="Perpetua"/>
                </a:rPr>
                <a:t>+</a:t>
              </a:r>
              <a:endParaRPr lang="pl-PL" kern="0" dirty="0">
                <a:solidFill>
                  <a:srgbClr val="000000"/>
                </a:solidFill>
                <a:latin typeface="Perpetua"/>
              </a:endParaRPr>
            </a:p>
          </p:txBody>
        </p:sp>
        <p:sp>
          <p:nvSpPr>
            <p:cNvPr id="52" name="pole tekstowe 50"/>
            <p:cNvSpPr txBox="1">
              <a:spLocks noChangeArrowheads="1"/>
            </p:cNvSpPr>
            <p:nvPr/>
          </p:nvSpPr>
          <p:spPr bwMode="auto">
            <a:xfrm>
              <a:off x="5791439" y="2744220"/>
              <a:ext cx="354076" cy="4636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 err="1" smtClean="0">
                  <a:solidFill>
                    <a:srgbClr val="000000"/>
                  </a:solidFill>
                </a:rPr>
                <a:t>hv</a:t>
              </a:r>
              <a:endParaRPr lang="pl-PL" sz="1400" kern="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18874" name="Łącznik prosty ze strzałką 51"/>
            <p:cNvCxnSpPr>
              <a:cxnSpLocks noChangeShapeType="1"/>
            </p:cNvCxnSpPr>
            <p:nvPr/>
          </p:nvCxnSpPr>
          <p:spPr bwMode="auto">
            <a:xfrm flipH="1" flipV="1">
              <a:off x="5506773" y="3855254"/>
              <a:ext cx="424662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54" name="Elipsa 53"/>
            <p:cNvSpPr/>
            <p:nvPr/>
          </p:nvSpPr>
          <p:spPr bwMode="auto">
            <a:xfrm>
              <a:off x="6049946" y="1932850"/>
              <a:ext cx="164505" cy="17386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sp>
          <p:nvSpPr>
            <p:cNvPr id="57" name="Łuk 55"/>
            <p:cNvSpPr/>
            <p:nvPr/>
          </p:nvSpPr>
          <p:spPr>
            <a:xfrm rot="3550652">
              <a:off x="4781408" y="3572515"/>
              <a:ext cx="635091" cy="673685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8" name="Łuk 23"/>
            <p:cNvSpPr/>
            <p:nvPr/>
          </p:nvSpPr>
          <p:spPr>
            <a:xfrm rot="13386811">
              <a:off x="6477658" y="1594780"/>
              <a:ext cx="723819" cy="734097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8878" name="pole tekstowe 24"/>
            <p:cNvSpPr txBox="1">
              <a:spLocks noChangeArrowheads="1"/>
            </p:cNvSpPr>
            <p:nvPr/>
          </p:nvSpPr>
          <p:spPr bwMode="auto">
            <a:xfrm>
              <a:off x="6753398" y="2142937"/>
              <a:ext cx="731653" cy="51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NAD+</a:t>
              </a:r>
            </a:p>
          </p:txBody>
        </p:sp>
        <p:sp>
          <p:nvSpPr>
            <p:cNvPr id="118879" name="pole tekstowe 28"/>
            <p:cNvSpPr txBox="1">
              <a:spLocks noChangeArrowheads="1"/>
            </p:cNvSpPr>
            <p:nvPr/>
          </p:nvSpPr>
          <p:spPr bwMode="auto">
            <a:xfrm>
              <a:off x="6668796" y="1457136"/>
              <a:ext cx="758287" cy="51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NADH</a:t>
              </a:r>
            </a:p>
          </p:txBody>
        </p:sp>
      </p:grpSp>
      <p:grpSp>
        <p:nvGrpSpPr>
          <p:cNvPr id="118787" name="Grupa 4"/>
          <p:cNvGrpSpPr>
            <a:grpSpLocks/>
          </p:cNvGrpSpPr>
          <p:nvPr/>
        </p:nvGrpSpPr>
        <p:grpSpPr bwMode="auto">
          <a:xfrm>
            <a:off x="5360988" y="981075"/>
            <a:ext cx="3098800" cy="3144898"/>
            <a:chOff x="5022856" y="1053704"/>
            <a:chExt cx="3408521" cy="3580406"/>
          </a:xfrm>
        </p:grpSpPr>
        <p:sp>
          <p:nvSpPr>
            <p:cNvPr id="118836" name="pole tekstowe 52"/>
            <p:cNvSpPr txBox="1">
              <a:spLocks noChangeArrowheads="1"/>
            </p:cNvSpPr>
            <p:nvPr/>
          </p:nvSpPr>
          <p:spPr bwMode="auto">
            <a:xfrm>
              <a:off x="5518768" y="4178592"/>
              <a:ext cx="2361306" cy="455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000" b="1" dirty="0" smtClean="0">
                  <a:ea typeface="ＭＳ Ｐゴシック"/>
                  <a:cs typeface="Arial" charset="0"/>
                </a:rPr>
                <a:t>CrF</a:t>
              </a:r>
              <a:r>
                <a:rPr lang="pl-PL" sz="2000" b="1" baseline="-25000" dirty="0" smtClean="0">
                  <a:ea typeface="ＭＳ Ｐゴシック"/>
                  <a:cs typeface="Arial" charset="0"/>
                </a:rPr>
                <a:t>5</a:t>
              </a:r>
              <a:r>
                <a:rPr lang="pl-PL" sz="2000" b="1" dirty="0" smtClean="0">
                  <a:ea typeface="ＭＳ Ｐゴシック"/>
                  <a:cs typeface="Arial" charset="0"/>
                </a:rPr>
                <a:t>(H</a:t>
              </a:r>
              <a:r>
                <a:rPr lang="pl-PL" sz="2000" b="1" baseline="-25000" dirty="0" smtClean="0">
                  <a:ea typeface="ＭＳ Ｐゴシック"/>
                  <a:cs typeface="Arial" charset="0"/>
                </a:rPr>
                <a:t>2</a:t>
              </a:r>
              <a:r>
                <a:rPr lang="pl-PL" sz="2000" b="1" dirty="0" smtClean="0">
                  <a:ea typeface="ＭＳ Ｐゴシック"/>
                  <a:cs typeface="Arial" charset="0"/>
                </a:rPr>
                <a:t>O)</a:t>
              </a:r>
              <a:r>
                <a:rPr lang="pl-PL" sz="2000" b="1" baseline="30000" dirty="0" smtClean="0">
                  <a:ea typeface="ＭＳ Ｐゴシック"/>
                  <a:cs typeface="Arial" charset="0"/>
                </a:rPr>
                <a:t>2-</a:t>
              </a:r>
              <a:r>
                <a:rPr lang="pl-PL" sz="2000" b="1" dirty="0" smtClean="0">
                  <a:ea typeface="ＭＳ Ｐゴシック"/>
                  <a:cs typeface="Arial" charset="0"/>
                </a:rPr>
                <a:t> </a:t>
              </a:r>
              <a:r>
                <a:rPr lang="pl-PL" sz="2000" b="1" dirty="0">
                  <a:ea typeface="ＭＳ Ｐゴシック"/>
                  <a:cs typeface="Arial" charset="0"/>
                </a:rPr>
                <a:t>@TiO</a:t>
              </a:r>
              <a:r>
                <a:rPr lang="pl-PL" sz="2000" b="1" baseline="-25000" dirty="0">
                  <a:ea typeface="ＭＳ Ｐゴシック"/>
                  <a:cs typeface="Arial" charset="0"/>
                </a:rPr>
                <a:t>2</a:t>
              </a:r>
              <a:endParaRPr lang="pl-PL" sz="2000" b="1" dirty="0">
                <a:ea typeface="ＭＳ Ｐゴシック"/>
                <a:cs typeface="Arial" charset="0"/>
              </a:endParaRPr>
            </a:p>
          </p:txBody>
        </p:sp>
        <p:sp>
          <p:nvSpPr>
            <p:cNvPr id="37" name="Sześcian 36"/>
            <p:cNvSpPr/>
            <p:nvPr/>
          </p:nvSpPr>
          <p:spPr bwMode="auto">
            <a:xfrm>
              <a:off x="5979756" y="3247813"/>
              <a:ext cx="1061670" cy="755467"/>
            </a:xfrm>
            <a:prstGeom prst="cube">
              <a:avLst/>
            </a:prstGeom>
            <a:gradFill>
              <a:gsLst>
                <a:gs pos="0">
                  <a:srgbClr val="CAF278">
                    <a:lumMod val="5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8" name="Sześcian 37"/>
            <p:cNvSpPr/>
            <p:nvPr/>
          </p:nvSpPr>
          <p:spPr bwMode="auto">
            <a:xfrm>
              <a:off x="5979756" y="1053704"/>
              <a:ext cx="1061670" cy="755467"/>
            </a:xfrm>
            <a:prstGeom prst="cube">
              <a:avLst/>
            </a:prstGeom>
            <a:gradFill>
              <a:gsLst>
                <a:gs pos="0">
                  <a:sysClr val="window" lastClr="FFFFFF"/>
                </a:gs>
                <a:gs pos="100000">
                  <a:srgbClr val="CAF278">
                    <a:lumMod val="75000"/>
                  </a:srgbClr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 dirty="0">
                <a:solidFill>
                  <a:prstClr val="white"/>
                </a:solidFill>
                <a:latin typeface="Perpetua"/>
              </a:endParaRPr>
            </a:p>
          </p:txBody>
        </p:sp>
        <p:cxnSp>
          <p:nvCxnSpPr>
            <p:cNvPr id="118839" name="Łącznik prostoliniowy 38"/>
            <p:cNvCxnSpPr>
              <a:cxnSpLocks noChangeShapeType="1"/>
            </p:cNvCxnSpPr>
            <p:nvPr/>
          </p:nvCxnSpPr>
          <p:spPr bwMode="auto">
            <a:xfrm>
              <a:off x="5991777" y="1798002"/>
              <a:ext cx="0" cy="1631074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18840" name="Łącznik prostoliniowy 39"/>
            <p:cNvCxnSpPr>
              <a:cxnSpLocks noChangeShapeType="1"/>
            </p:cNvCxnSpPr>
            <p:nvPr/>
          </p:nvCxnSpPr>
          <p:spPr bwMode="auto">
            <a:xfrm>
              <a:off x="6864341" y="1798002"/>
              <a:ext cx="0" cy="1631074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18841" name="Łącznik prostoliniowy 40"/>
            <p:cNvCxnSpPr>
              <a:cxnSpLocks noChangeShapeType="1"/>
            </p:cNvCxnSpPr>
            <p:nvPr/>
          </p:nvCxnSpPr>
          <p:spPr bwMode="auto">
            <a:xfrm flipH="1">
              <a:off x="7037725" y="1600230"/>
              <a:ext cx="3960" cy="1654467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sp>
          <p:nvSpPr>
            <p:cNvPr id="42" name="pole tekstowe 9"/>
            <p:cNvSpPr txBox="1">
              <a:spLocks noChangeArrowheads="1"/>
            </p:cNvSpPr>
            <p:nvPr/>
          </p:nvSpPr>
          <p:spPr bwMode="auto">
            <a:xfrm>
              <a:off x="5915148" y="1243475"/>
              <a:ext cx="413842" cy="3470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CB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sp>
          <p:nvSpPr>
            <p:cNvPr id="6" name="pole tekstowe 10"/>
            <p:cNvSpPr txBox="1">
              <a:spLocks noChangeArrowheads="1"/>
            </p:cNvSpPr>
            <p:nvPr/>
          </p:nvSpPr>
          <p:spPr bwMode="auto">
            <a:xfrm>
              <a:off x="6377883" y="3645427"/>
              <a:ext cx="420826" cy="3470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VB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118844" name="Łącznik prosty ze strzałką 43"/>
            <p:cNvCxnSpPr>
              <a:cxnSpLocks noChangeShapeType="1"/>
            </p:cNvCxnSpPr>
            <p:nvPr/>
          </p:nvCxnSpPr>
          <p:spPr bwMode="auto">
            <a:xfrm flipV="1">
              <a:off x="7315200" y="1600230"/>
              <a:ext cx="0" cy="1247172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45" name="Elipsa 44"/>
            <p:cNvSpPr/>
            <p:nvPr/>
          </p:nvSpPr>
          <p:spPr bwMode="auto">
            <a:xfrm>
              <a:off x="6639808" y="1599520"/>
              <a:ext cx="165885" cy="17531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sp>
          <p:nvSpPr>
            <p:cNvPr id="46" name="pole tekstowe 14"/>
            <p:cNvSpPr txBox="1">
              <a:spLocks noChangeArrowheads="1"/>
            </p:cNvSpPr>
            <p:nvPr/>
          </p:nvSpPr>
          <p:spPr bwMode="auto">
            <a:xfrm>
              <a:off x="7294621" y="1948337"/>
              <a:ext cx="394634" cy="3470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 err="1">
                  <a:solidFill>
                    <a:srgbClr val="000000"/>
                  </a:solidFill>
                </a:rPr>
                <a:t>hv</a:t>
              </a:r>
              <a:endParaRPr lang="pl-PL" sz="1400" kern="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18847" name="Łącznik prosty ze strzałką 46"/>
            <p:cNvCxnSpPr>
              <a:cxnSpLocks noChangeShapeType="1"/>
            </p:cNvCxnSpPr>
            <p:nvPr/>
          </p:nvCxnSpPr>
          <p:spPr bwMode="auto">
            <a:xfrm flipH="1">
              <a:off x="5991777" y="1687419"/>
              <a:ext cx="56064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8848" name="Łącznik prostoliniowy 47"/>
            <p:cNvCxnSpPr>
              <a:cxnSpLocks noChangeShapeType="1"/>
            </p:cNvCxnSpPr>
            <p:nvPr/>
          </p:nvCxnSpPr>
          <p:spPr bwMode="auto">
            <a:xfrm>
              <a:off x="7010400" y="2893902"/>
              <a:ext cx="632890" cy="1"/>
            </a:xfrm>
            <a:prstGeom prst="line">
              <a:avLst/>
            </a:prstGeom>
            <a:noFill/>
            <a:ln w="28575">
              <a:solidFill>
                <a:srgbClr val="7F3400"/>
              </a:solidFill>
              <a:round/>
              <a:headEnd/>
              <a:tailEnd/>
            </a:ln>
          </p:spPr>
        </p:cxnSp>
        <p:sp>
          <p:nvSpPr>
            <p:cNvPr id="7" name="Elipsa 48"/>
            <p:cNvSpPr/>
            <p:nvPr/>
          </p:nvSpPr>
          <p:spPr bwMode="auto">
            <a:xfrm>
              <a:off x="7226521" y="2683923"/>
              <a:ext cx="164140" cy="15181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100" kern="0" dirty="0">
                  <a:solidFill>
                    <a:srgbClr val="000000"/>
                  </a:solidFill>
                  <a:latin typeface="Perpetua"/>
                </a:rPr>
                <a:t>+</a:t>
              </a:r>
              <a:endParaRPr lang="pl-PL" kern="0" dirty="0">
                <a:solidFill>
                  <a:srgbClr val="000000"/>
                </a:solidFill>
                <a:latin typeface="Perpetua"/>
              </a:endParaRPr>
            </a:p>
          </p:txBody>
        </p:sp>
        <p:sp>
          <p:nvSpPr>
            <p:cNvPr id="50" name="pole tekstowe 49"/>
            <p:cNvSpPr txBox="1"/>
            <p:nvPr/>
          </p:nvSpPr>
          <p:spPr>
            <a:xfrm>
              <a:off x="7009996" y="2909841"/>
              <a:ext cx="515119" cy="3470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 err="1">
                  <a:solidFill>
                    <a:srgbClr val="000000"/>
                  </a:solidFill>
                  <a:latin typeface="Perpetua"/>
                </a:rPr>
                <a:t>A</a:t>
              </a:r>
              <a:r>
                <a:rPr lang="pl-PL" sz="1400" b="1" kern="0" baseline="-25000" dirty="0" err="1">
                  <a:solidFill>
                    <a:srgbClr val="000000"/>
                  </a:solidFill>
                  <a:latin typeface="Perpetua"/>
                </a:rPr>
                <a:t>red</a:t>
              </a:r>
              <a:endParaRPr lang="pl-PL" sz="1400" b="1" kern="0" baseline="-25000" dirty="0">
                <a:solidFill>
                  <a:srgbClr val="000000"/>
                </a:solidFill>
                <a:latin typeface="Perpetua"/>
              </a:endParaRPr>
            </a:p>
          </p:txBody>
        </p:sp>
        <p:cxnSp>
          <p:nvCxnSpPr>
            <p:cNvPr id="118851" name="Łącznik prostoliniowy 50"/>
            <p:cNvCxnSpPr>
              <a:cxnSpLocks noChangeShapeType="1"/>
            </p:cNvCxnSpPr>
            <p:nvPr/>
          </p:nvCxnSpPr>
          <p:spPr bwMode="auto">
            <a:xfrm>
              <a:off x="7643290" y="1244114"/>
              <a:ext cx="0" cy="2606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118852" name="pole tekstowe 30"/>
            <p:cNvSpPr txBox="1">
              <a:spLocks noChangeArrowheads="1"/>
            </p:cNvSpPr>
            <p:nvPr/>
          </p:nvSpPr>
          <p:spPr bwMode="auto">
            <a:xfrm>
              <a:off x="7942450" y="2302575"/>
              <a:ext cx="267164" cy="383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endParaRPr lang="pl-PL" b="1">
                <a:ea typeface="ＭＳ Ｐゴシック"/>
                <a:cs typeface="Arial" charset="0"/>
              </a:endParaRPr>
            </a:p>
          </p:txBody>
        </p:sp>
        <p:sp>
          <p:nvSpPr>
            <p:cNvPr id="118853" name="pole tekstowe 31"/>
            <p:cNvSpPr txBox="1">
              <a:spLocks noChangeArrowheads="1"/>
            </p:cNvSpPr>
            <p:nvPr/>
          </p:nvSpPr>
          <p:spPr bwMode="auto">
            <a:xfrm>
              <a:off x="7937211" y="2911648"/>
              <a:ext cx="494166" cy="5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r>
                <a:rPr lang="pl-PL" sz="1600" b="1" baseline="-25000">
                  <a:ea typeface="ＭＳ Ｐゴシック"/>
                  <a:cs typeface="Arial" charset="0"/>
                </a:rPr>
                <a:t>ox</a:t>
              </a:r>
            </a:p>
          </p:txBody>
        </p:sp>
        <p:sp>
          <p:nvSpPr>
            <p:cNvPr id="33" name="Łuk 32"/>
            <p:cNvSpPr/>
            <p:nvPr/>
          </p:nvSpPr>
          <p:spPr>
            <a:xfrm rot="2831005">
              <a:off x="5340431" y="1398060"/>
              <a:ext cx="632568" cy="674021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4" name="Łuk 33"/>
            <p:cNvSpPr/>
            <p:nvPr/>
          </p:nvSpPr>
          <p:spPr>
            <a:xfrm rot="13386811">
              <a:off x="7697986" y="2432704"/>
              <a:ext cx="649575" cy="674137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8856" name="pole tekstowe 34"/>
            <p:cNvSpPr txBox="1">
              <a:spLocks noChangeArrowheads="1"/>
            </p:cNvSpPr>
            <p:nvPr/>
          </p:nvSpPr>
          <p:spPr bwMode="auto">
            <a:xfrm>
              <a:off x="5050795" y="1857970"/>
              <a:ext cx="815460" cy="38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NAD+</a:t>
              </a:r>
            </a:p>
          </p:txBody>
        </p:sp>
        <p:sp>
          <p:nvSpPr>
            <p:cNvPr id="118857" name="pole tekstowe 35"/>
            <p:cNvSpPr txBox="1">
              <a:spLocks noChangeArrowheads="1"/>
            </p:cNvSpPr>
            <p:nvPr/>
          </p:nvSpPr>
          <p:spPr bwMode="auto">
            <a:xfrm>
              <a:off x="5022856" y="1227208"/>
              <a:ext cx="845146" cy="383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NADH</a:t>
              </a:r>
            </a:p>
          </p:txBody>
        </p:sp>
        <p:cxnSp>
          <p:nvCxnSpPr>
            <p:cNvPr id="118858" name="Łącznik prostoliniowy 53"/>
            <p:cNvCxnSpPr>
              <a:cxnSpLocks noChangeShapeType="1"/>
            </p:cNvCxnSpPr>
            <p:nvPr/>
          </p:nvCxnSpPr>
          <p:spPr bwMode="auto">
            <a:xfrm>
              <a:off x="7010400" y="1447800"/>
              <a:ext cx="609600" cy="0"/>
            </a:xfrm>
            <a:prstGeom prst="line">
              <a:avLst/>
            </a:prstGeom>
            <a:noFill/>
            <a:ln w="28575">
              <a:solidFill>
                <a:srgbClr val="7F3400"/>
              </a:solidFill>
              <a:round/>
              <a:headEnd/>
              <a:tailEnd/>
            </a:ln>
          </p:spPr>
        </p:cxnSp>
        <p:sp>
          <p:nvSpPr>
            <p:cNvPr id="55" name="Elipsa 54"/>
            <p:cNvSpPr/>
            <p:nvPr/>
          </p:nvSpPr>
          <p:spPr bwMode="auto">
            <a:xfrm>
              <a:off x="7303352" y="1218172"/>
              <a:ext cx="164140" cy="17531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sp>
          <p:nvSpPr>
            <p:cNvPr id="56" name="Łuk 55"/>
            <p:cNvSpPr/>
            <p:nvPr/>
          </p:nvSpPr>
          <p:spPr>
            <a:xfrm rot="19492042">
              <a:off x="6615362" y="1095273"/>
              <a:ext cx="633859" cy="672330"/>
            </a:xfrm>
            <a:prstGeom prst="arc">
              <a:avLst>
                <a:gd name="adj1" fmla="val 12585708"/>
                <a:gd name="adj2" fmla="val 1644199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118788" name="Grupa 7"/>
          <p:cNvGrpSpPr>
            <a:grpSpLocks/>
          </p:cNvGrpSpPr>
          <p:nvPr/>
        </p:nvGrpSpPr>
        <p:grpSpPr bwMode="auto">
          <a:xfrm>
            <a:off x="876300" y="3938588"/>
            <a:ext cx="2903538" cy="2730500"/>
            <a:chOff x="2724961" y="1951325"/>
            <a:chExt cx="3408521" cy="3627628"/>
          </a:xfrm>
        </p:grpSpPr>
        <p:sp>
          <p:nvSpPr>
            <p:cNvPr id="118812" name="pole tekstowe 52"/>
            <p:cNvSpPr txBox="1">
              <a:spLocks noChangeArrowheads="1"/>
            </p:cNvSpPr>
            <p:nvPr/>
          </p:nvSpPr>
          <p:spPr bwMode="auto">
            <a:xfrm>
              <a:off x="3902755" y="5051682"/>
              <a:ext cx="1854280" cy="527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000" b="1">
                  <a:ea typeface="ＭＳ Ｐゴシック"/>
                  <a:cs typeface="Arial" charset="0"/>
                </a:rPr>
                <a:t>rutin @TiO</a:t>
              </a:r>
              <a:r>
                <a:rPr lang="pl-PL" sz="2000" b="1" baseline="-25000">
                  <a:ea typeface="ＭＳ Ｐゴシック"/>
                  <a:cs typeface="Arial" charset="0"/>
                </a:rPr>
                <a:t>2</a:t>
              </a:r>
              <a:endParaRPr lang="pl-PL" sz="2000" b="1">
                <a:ea typeface="ＭＳ Ｐゴシック"/>
                <a:cs typeface="Arial" charset="0"/>
              </a:endParaRPr>
            </a:p>
          </p:txBody>
        </p:sp>
        <p:grpSp>
          <p:nvGrpSpPr>
            <p:cNvPr id="118813" name="Grupa 61"/>
            <p:cNvGrpSpPr>
              <a:grpSpLocks/>
            </p:cNvGrpSpPr>
            <p:nvPr/>
          </p:nvGrpSpPr>
          <p:grpSpPr bwMode="auto">
            <a:xfrm>
              <a:off x="3617178" y="1951325"/>
              <a:ext cx="1932779" cy="2995121"/>
              <a:chOff x="4367783" y="3048000"/>
              <a:chExt cx="1932779" cy="2995121"/>
            </a:xfrm>
          </p:grpSpPr>
          <p:sp>
            <p:nvSpPr>
              <p:cNvPr id="63" name="Sześcian 62"/>
              <p:cNvSpPr/>
              <p:nvPr/>
            </p:nvSpPr>
            <p:spPr bwMode="auto">
              <a:xfrm>
                <a:off x="4433456" y="5243558"/>
                <a:ext cx="1062251" cy="755053"/>
              </a:xfrm>
              <a:prstGeom prst="cube">
                <a:avLst/>
              </a:prstGeom>
              <a:gradFill>
                <a:gsLst>
                  <a:gs pos="0">
                    <a:srgbClr val="CAF278">
                      <a:lumMod val="50000"/>
                    </a:srgb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kern="0">
                  <a:solidFill>
                    <a:prstClr val="white"/>
                  </a:solidFill>
                  <a:latin typeface="Perpetua"/>
                </a:endParaRPr>
              </a:p>
            </p:txBody>
          </p:sp>
          <p:sp>
            <p:nvSpPr>
              <p:cNvPr id="64" name="Sześcian 63"/>
              <p:cNvSpPr/>
              <p:nvPr/>
            </p:nvSpPr>
            <p:spPr bwMode="auto">
              <a:xfrm>
                <a:off x="4433456" y="3048000"/>
                <a:ext cx="1062251" cy="755053"/>
              </a:xfrm>
              <a:prstGeom prst="cub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rgbClr val="CAF278">
                      <a:lumMod val="75000"/>
                    </a:srgbClr>
                  </a:gs>
                </a:gsLst>
                <a:lin ang="5400000" scaled="0"/>
              </a:gra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kern="0" dirty="0">
                  <a:solidFill>
                    <a:prstClr val="white"/>
                  </a:solidFill>
                  <a:latin typeface="Perpetua"/>
                </a:endParaRPr>
              </a:p>
            </p:txBody>
          </p:sp>
          <p:cxnSp>
            <p:nvCxnSpPr>
              <p:cNvPr id="118822" name="Łącznik prostoliniowy 64"/>
              <p:cNvCxnSpPr>
                <a:cxnSpLocks noChangeShapeType="1"/>
              </p:cNvCxnSpPr>
              <p:nvPr/>
            </p:nvCxnSpPr>
            <p:spPr bwMode="auto">
              <a:xfrm>
                <a:off x="4444487" y="3792298"/>
                <a:ext cx="0" cy="1631074"/>
              </a:xfrm>
              <a:prstGeom prst="line">
                <a:avLst/>
              </a:prstGeom>
              <a:noFill/>
              <a:ln w="9525">
                <a:solidFill>
                  <a:srgbClr val="496300"/>
                </a:solidFill>
                <a:round/>
                <a:headEnd/>
                <a:tailEnd/>
              </a:ln>
            </p:spPr>
          </p:cxnSp>
          <p:cxnSp>
            <p:nvCxnSpPr>
              <p:cNvPr id="118823" name="Łącznik prostoliniowy 65"/>
              <p:cNvCxnSpPr>
                <a:cxnSpLocks noChangeShapeType="1"/>
              </p:cNvCxnSpPr>
              <p:nvPr/>
            </p:nvCxnSpPr>
            <p:spPr bwMode="auto">
              <a:xfrm>
                <a:off x="5317051" y="3792298"/>
                <a:ext cx="0" cy="1631074"/>
              </a:xfrm>
              <a:prstGeom prst="line">
                <a:avLst/>
              </a:prstGeom>
              <a:noFill/>
              <a:ln w="9525">
                <a:solidFill>
                  <a:srgbClr val="496300"/>
                </a:solidFill>
                <a:round/>
                <a:headEnd/>
                <a:tailEnd/>
              </a:ln>
            </p:spPr>
          </p:cxnSp>
          <p:cxnSp>
            <p:nvCxnSpPr>
              <p:cNvPr id="118824" name="Łącznik prostoliniowy 66"/>
              <p:cNvCxnSpPr>
                <a:cxnSpLocks noChangeShapeType="1"/>
              </p:cNvCxnSpPr>
              <p:nvPr/>
            </p:nvCxnSpPr>
            <p:spPr bwMode="auto">
              <a:xfrm flipH="1">
                <a:off x="5490435" y="3594526"/>
                <a:ext cx="3960" cy="1654467"/>
              </a:xfrm>
              <a:prstGeom prst="line">
                <a:avLst/>
              </a:prstGeom>
              <a:noFill/>
              <a:ln w="9525">
                <a:solidFill>
                  <a:srgbClr val="496300"/>
                </a:solidFill>
                <a:round/>
                <a:headEnd/>
                <a:tailEnd/>
              </a:ln>
            </p:spPr>
          </p:cxnSp>
          <p:sp>
            <p:nvSpPr>
              <p:cNvPr id="68" name="pole tekstowe 9"/>
              <p:cNvSpPr txBox="1">
                <a:spLocks noChangeArrowheads="1"/>
              </p:cNvSpPr>
              <p:nvPr/>
            </p:nvSpPr>
            <p:spPr bwMode="auto">
              <a:xfrm>
                <a:off x="4368230" y="3237818"/>
                <a:ext cx="441672" cy="4049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kern="0" dirty="0">
                    <a:solidFill>
                      <a:srgbClr val="000000"/>
                    </a:solidFill>
                  </a:rPr>
                  <a:t>CB</a:t>
                </a:r>
                <a:endParaRPr lang="pl-PL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pole tekstowe 10"/>
              <p:cNvSpPr txBox="1">
                <a:spLocks noChangeArrowheads="1"/>
              </p:cNvSpPr>
              <p:nvPr/>
            </p:nvSpPr>
            <p:spPr bwMode="auto">
              <a:xfrm>
                <a:off x="4832265" y="5637957"/>
                <a:ext cx="449128" cy="4049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kern="0" dirty="0">
                    <a:solidFill>
                      <a:srgbClr val="000000"/>
                    </a:solidFill>
                  </a:rPr>
                  <a:t>VB</a:t>
                </a:r>
                <a:endParaRPr lang="pl-PL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8827" name="Łącznik prosty ze strzałką 69"/>
              <p:cNvCxnSpPr>
                <a:cxnSpLocks noChangeShapeType="1"/>
              </p:cNvCxnSpPr>
              <p:nvPr/>
            </p:nvCxnSpPr>
            <p:spPr bwMode="auto">
              <a:xfrm flipH="1" flipV="1">
                <a:off x="5186494" y="3810000"/>
                <a:ext cx="4894" cy="1031697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prstDash val="sysDash"/>
                <a:round/>
                <a:headEnd/>
                <a:tailEnd type="triangle" w="med" len="med"/>
              </a:ln>
            </p:spPr>
          </p:cxnSp>
          <p:sp>
            <p:nvSpPr>
              <p:cNvPr id="71" name="Elipsa 70"/>
              <p:cNvSpPr/>
              <p:nvPr/>
            </p:nvSpPr>
            <p:spPr bwMode="auto">
              <a:xfrm>
                <a:off x="5093169" y="3594253"/>
                <a:ext cx="165861" cy="17505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3200" kern="0" baseline="5000" dirty="0">
                    <a:solidFill>
                      <a:srgbClr val="000000"/>
                    </a:solidFill>
                    <a:latin typeface="Perpetua"/>
                  </a:rPr>
                  <a:t>-</a:t>
                </a:r>
              </a:p>
            </p:txBody>
          </p:sp>
          <p:sp>
            <p:nvSpPr>
              <p:cNvPr id="72" name="pole tekstowe 14"/>
              <p:cNvSpPr txBox="1">
                <a:spLocks noChangeArrowheads="1"/>
              </p:cNvSpPr>
              <p:nvPr/>
            </p:nvSpPr>
            <p:spPr bwMode="auto">
              <a:xfrm>
                <a:off x="4832265" y="4148943"/>
                <a:ext cx="421173" cy="4049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kern="0" dirty="0" err="1">
                    <a:solidFill>
                      <a:srgbClr val="000000"/>
                    </a:solidFill>
                  </a:rPr>
                  <a:t>hv</a:t>
                </a:r>
                <a:endParaRPr lang="pl-PL" sz="1400" kern="0" baseline="-25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18830" name="Łącznik prosty ze strzałką 72"/>
              <p:cNvCxnSpPr>
                <a:cxnSpLocks noChangeShapeType="1"/>
              </p:cNvCxnSpPr>
              <p:nvPr/>
            </p:nvCxnSpPr>
            <p:spPr bwMode="auto">
              <a:xfrm flipH="1">
                <a:off x="4444487" y="3681715"/>
                <a:ext cx="560645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18831" name="Łącznik prostoliniowy 73"/>
              <p:cNvCxnSpPr>
                <a:cxnSpLocks noChangeShapeType="1"/>
              </p:cNvCxnSpPr>
              <p:nvPr/>
            </p:nvCxnSpPr>
            <p:spPr bwMode="auto">
              <a:xfrm>
                <a:off x="5071100" y="4888198"/>
                <a:ext cx="1024900" cy="0"/>
              </a:xfrm>
              <a:prstGeom prst="line">
                <a:avLst/>
              </a:prstGeom>
              <a:noFill/>
              <a:ln w="28575">
                <a:solidFill>
                  <a:srgbClr val="7F3400"/>
                </a:solidFill>
                <a:round/>
                <a:headEnd/>
                <a:tailEnd/>
              </a:ln>
            </p:spPr>
          </p:cxnSp>
          <p:sp>
            <p:nvSpPr>
              <p:cNvPr id="75" name="Elipsa 74"/>
              <p:cNvSpPr/>
              <p:nvPr/>
            </p:nvSpPr>
            <p:spPr bwMode="auto">
              <a:xfrm>
                <a:off x="5322392" y="4678323"/>
                <a:ext cx="165860" cy="15396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100" kern="0" dirty="0">
                    <a:solidFill>
                      <a:srgbClr val="000000"/>
                    </a:solidFill>
                    <a:latin typeface="Perpetua"/>
                  </a:rPr>
                  <a:t>+</a:t>
                </a:r>
                <a:endParaRPr lang="pl-PL" kern="0" dirty="0">
                  <a:solidFill>
                    <a:srgbClr val="000000"/>
                  </a:solidFill>
                  <a:latin typeface="Perpetua"/>
                </a:endParaRPr>
              </a:p>
            </p:txBody>
          </p:sp>
          <p:sp>
            <p:nvSpPr>
              <p:cNvPr id="76" name="pole tekstowe 75"/>
              <p:cNvSpPr txBox="1"/>
              <p:nvPr/>
            </p:nvSpPr>
            <p:spPr>
              <a:xfrm>
                <a:off x="5579569" y="4903995"/>
                <a:ext cx="721212" cy="404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400" b="1" kern="0" dirty="0" err="1">
                    <a:solidFill>
                      <a:srgbClr val="000000"/>
                    </a:solidFill>
                    <a:latin typeface="Perpetua"/>
                  </a:rPr>
                  <a:t>Rutin</a:t>
                </a:r>
                <a:endParaRPr lang="pl-PL" sz="1400" b="1" kern="0" dirty="0">
                  <a:solidFill>
                    <a:srgbClr val="000000"/>
                  </a:solidFill>
                  <a:latin typeface="Perpetua"/>
                </a:endParaRPr>
              </a:p>
            </p:txBody>
          </p:sp>
          <p:cxnSp>
            <p:nvCxnSpPr>
              <p:cNvPr id="118834" name="Łącznik prostoliniowy 76"/>
              <p:cNvCxnSpPr>
                <a:cxnSpLocks noChangeShapeType="1"/>
              </p:cNvCxnSpPr>
              <p:nvPr/>
            </p:nvCxnSpPr>
            <p:spPr bwMode="auto">
              <a:xfrm>
                <a:off x="6096000" y="3238410"/>
                <a:ext cx="0" cy="26061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8835" name="Łącznik prosty ze strzałką 88"/>
              <p:cNvCxnSpPr>
                <a:cxnSpLocks noChangeShapeType="1"/>
                <a:stCxn id="75" idx="6"/>
              </p:cNvCxnSpPr>
              <p:nvPr/>
            </p:nvCxnSpPr>
            <p:spPr bwMode="auto">
              <a:xfrm flipV="1">
                <a:off x="5486400" y="4754275"/>
                <a:ext cx="522004" cy="357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18814" name="pole tekstowe 82"/>
            <p:cNvSpPr txBox="1">
              <a:spLocks noChangeArrowheads="1"/>
            </p:cNvSpPr>
            <p:nvPr/>
          </p:nvSpPr>
          <p:spPr bwMode="auto">
            <a:xfrm>
              <a:off x="5645219" y="3199904"/>
              <a:ext cx="266495" cy="44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endParaRPr lang="pl-PL" b="1">
                <a:ea typeface="ＭＳ Ｐゴシック"/>
                <a:cs typeface="Arial" charset="0"/>
              </a:endParaRPr>
            </a:p>
          </p:txBody>
        </p:sp>
        <p:sp>
          <p:nvSpPr>
            <p:cNvPr id="118815" name="pole tekstowe 83"/>
            <p:cNvSpPr txBox="1">
              <a:spLocks noChangeArrowheads="1"/>
            </p:cNvSpPr>
            <p:nvPr/>
          </p:nvSpPr>
          <p:spPr bwMode="auto">
            <a:xfrm>
              <a:off x="5639628" y="3809430"/>
              <a:ext cx="493854" cy="670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r>
                <a:rPr lang="pl-PL" sz="1600" b="1" baseline="-25000">
                  <a:ea typeface="ＭＳ Ｐゴシック"/>
                  <a:cs typeface="Arial" charset="0"/>
                </a:rPr>
                <a:t>ox</a:t>
              </a:r>
            </a:p>
          </p:txBody>
        </p:sp>
        <p:sp>
          <p:nvSpPr>
            <p:cNvPr id="85" name="Łuk 84"/>
            <p:cNvSpPr/>
            <p:nvPr/>
          </p:nvSpPr>
          <p:spPr>
            <a:xfrm rot="2831005">
              <a:off x="3042223" y="2295247"/>
              <a:ext cx="632726" cy="674622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6" name="Łuk 85"/>
            <p:cNvSpPr/>
            <p:nvPr/>
          </p:nvSpPr>
          <p:spPr>
            <a:xfrm rot="13386811">
              <a:off x="5399224" y="3330667"/>
              <a:ext cx="650395" cy="672798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8818" name="pole tekstowe 86"/>
            <p:cNvSpPr txBox="1">
              <a:spLocks noChangeArrowheads="1"/>
            </p:cNvSpPr>
            <p:nvPr/>
          </p:nvSpPr>
          <p:spPr bwMode="auto">
            <a:xfrm>
              <a:off x="2751051" y="2756996"/>
              <a:ext cx="870301" cy="44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NAD+</a:t>
              </a:r>
            </a:p>
          </p:txBody>
        </p:sp>
        <p:sp>
          <p:nvSpPr>
            <p:cNvPr id="118819" name="pole tekstowe 87"/>
            <p:cNvSpPr txBox="1">
              <a:spLocks noChangeArrowheads="1"/>
            </p:cNvSpPr>
            <p:nvPr/>
          </p:nvSpPr>
          <p:spPr bwMode="auto">
            <a:xfrm>
              <a:off x="2724961" y="2126379"/>
              <a:ext cx="901982" cy="44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NADH</a:t>
              </a:r>
            </a:p>
          </p:txBody>
        </p:sp>
      </p:grpSp>
      <p:grpSp>
        <p:nvGrpSpPr>
          <p:cNvPr id="118789" name="Grupa 15"/>
          <p:cNvGrpSpPr>
            <a:grpSpLocks/>
          </p:cNvGrpSpPr>
          <p:nvPr/>
        </p:nvGrpSpPr>
        <p:grpSpPr bwMode="auto">
          <a:xfrm>
            <a:off x="5795963" y="4221163"/>
            <a:ext cx="2363787" cy="2419350"/>
            <a:chOff x="4752711" y="1416085"/>
            <a:chExt cx="2969736" cy="3772219"/>
          </a:xfrm>
        </p:grpSpPr>
        <p:sp>
          <p:nvSpPr>
            <p:cNvPr id="28" name="Łuk 1031"/>
            <p:cNvSpPr/>
            <p:nvPr/>
          </p:nvSpPr>
          <p:spPr>
            <a:xfrm rot="13386811">
              <a:off x="6515805" y="1975482"/>
              <a:ext cx="723985" cy="735136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8791" name="pole tekstowe 1032"/>
            <p:cNvSpPr txBox="1">
              <a:spLocks noChangeArrowheads="1"/>
            </p:cNvSpPr>
            <p:nvPr/>
          </p:nvSpPr>
          <p:spPr bwMode="auto">
            <a:xfrm>
              <a:off x="6791039" y="2522504"/>
              <a:ext cx="931408" cy="52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NAD+</a:t>
              </a:r>
            </a:p>
          </p:txBody>
        </p:sp>
        <p:sp>
          <p:nvSpPr>
            <p:cNvPr id="118792" name="pole tekstowe 43"/>
            <p:cNvSpPr txBox="1">
              <a:spLocks noChangeArrowheads="1"/>
            </p:cNvSpPr>
            <p:nvPr/>
          </p:nvSpPr>
          <p:spPr bwMode="auto">
            <a:xfrm>
              <a:off x="6705278" y="1839346"/>
              <a:ext cx="965314" cy="52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NADH</a:t>
              </a:r>
            </a:p>
          </p:txBody>
        </p:sp>
        <p:sp>
          <p:nvSpPr>
            <p:cNvPr id="118793" name="pole tekstowe 12"/>
            <p:cNvSpPr txBox="1">
              <a:spLocks noChangeArrowheads="1"/>
            </p:cNvSpPr>
            <p:nvPr/>
          </p:nvSpPr>
          <p:spPr bwMode="auto">
            <a:xfrm>
              <a:off x="5440796" y="4569502"/>
              <a:ext cx="1721211" cy="61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000" b="1">
                  <a:ea typeface="ＭＳ Ｐゴシック"/>
                  <a:cs typeface="Arial" charset="0"/>
                </a:rPr>
                <a:t>Fe</a:t>
              </a:r>
              <a:r>
                <a:rPr lang="it-IT" sz="1400" b="1">
                  <a:ea typeface="ＭＳ Ｐゴシック"/>
                  <a:cs typeface="Arial" charset="0"/>
                </a:rPr>
                <a:t>x</a:t>
              </a:r>
              <a:r>
                <a:rPr lang="pl-PL" sz="2000" b="1">
                  <a:ea typeface="ＭＳ Ｐゴシック"/>
                  <a:cs typeface="Arial" charset="0"/>
                </a:rPr>
                <a:t>/Zn</a:t>
              </a:r>
              <a:r>
                <a:rPr lang="pl-PL" sz="2000" b="1" baseline="-25000">
                  <a:ea typeface="ＭＳ Ｐゴシック"/>
                  <a:cs typeface="Arial" charset="0"/>
                </a:rPr>
                <a:t>1-x</a:t>
              </a:r>
              <a:r>
                <a:rPr lang="pl-PL" sz="2000" b="1">
                  <a:ea typeface="ＭＳ Ｐゴシック"/>
                  <a:cs typeface="Arial" charset="0"/>
                </a:rPr>
                <a:t>S</a:t>
              </a:r>
            </a:p>
          </p:txBody>
        </p:sp>
        <p:sp>
          <p:nvSpPr>
            <p:cNvPr id="118794" name="pole tekstowe 8"/>
            <p:cNvSpPr txBox="1">
              <a:spLocks noChangeArrowheads="1"/>
            </p:cNvSpPr>
            <p:nvPr/>
          </p:nvSpPr>
          <p:spPr bwMode="auto">
            <a:xfrm>
              <a:off x="5470713" y="2282408"/>
              <a:ext cx="646202" cy="47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400">
                  <a:ea typeface="ＭＳ Ｐゴシック"/>
                  <a:cs typeface="Arial" charset="0"/>
                </a:rPr>
                <a:t>3d</a:t>
              </a:r>
              <a:r>
                <a:rPr lang="pl-PL" sz="1400" baseline="-25000">
                  <a:ea typeface="ＭＳ Ｐゴシック"/>
                  <a:cs typeface="Arial" charset="0"/>
                </a:rPr>
                <a:t>Fe</a:t>
              </a:r>
            </a:p>
          </p:txBody>
        </p:sp>
        <p:sp>
          <p:nvSpPr>
            <p:cNvPr id="118795" name="pole tekstowe 77"/>
            <p:cNvSpPr txBox="1">
              <a:spLocks noChangeArrowheads="1"/>
            </p:cNvSpPr>
            <p:nvPr/>
          </p:nvSpPr>
          <p:spPr bwMode="auto">
            <a:xfrm>
              <a:off x="4926228" y="3408629"/>
              <a:ext cx="269251" cy="52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endParaRPr lang="pl-PL" b="1">
                <a:ea typeface="ＭＳ Ｐゴシック"/>
                <a:cs typeface="Arial" charset="0"/>
              </a:endParaRPr>
            </a:p>
          </p:txBody>
        </p:sp>
        <p:sp>
          <p:nvSpPr>
            <p:cNvPr id="118796" name="pole tekstowe 78"/>
            <p:cNvSpPr txBox="1">
              <a:spLocks noChangeArrowheads="1"/>
            </p:cNvSpPr>
            <p:nvPr/>
          </p:nvSpPr>
          <p:spPr bwMode="auto">
            <a:xfrm>
              <a:off x="4752711" y="4081886"/>
              <a:ext cx="494624" cy="78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ea typeface="ＭＳ Ｐゴシック"/>
                  <a:cs typeface="Arial" charset="0"/>
                </a:rPr>
                <a:t>D</a:t>
              </a:r>
              <a:r>
                <a:rPr lang="pl-PL" sz="1600" b="1" baseline="-25000">
                  <a:ea typeface="ＭＳ Ｐゴシック"/>
                  <a:cs typeface="Arial" charset="0"/>
                </a:rPr>
                <a:t>ox</a:t>
              </a:r>
            </a:p>
          </p:txBody>
        </p:sp>
        <p:sp>
          <p:nvSpPr>
            <p:cNvPr id="35" name="Sześcian 54"/>
            <p:cNvSpPr/>
            <p:nvPr/>
          </p:nvSpPr>
          <p:spPr bwMode="auto">
            <a:xfrm>
              <a:off x="5432818" y="3609120"/>
              <a:ext cx="1059054" cy="757414"/>
            </a:xfrm>
            <a:prstGeom prst="cube">
              <a:avLst/>
            </a:prstGeom>
            <a:gradFill>
              <a:gsLst>
                <a:gs pos="0">
                  <a:srgbClr val="CAF278">
                    <a:lumMod val="5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36" name="Sześcian 55"/>
            <p:cNvSpPr/>
            <p:nvPr/>
          </p:nvSpPr>
          <p:spPr bwMode="auto">
            <a:xfrm>
              <a:off x="5432818" y="1416085"/>
              <a:ext cx="1059054" cy="754938"/>
            </a:xfrm>
            <a:prstGeom prst="cube">
              <a:avLst/>
            </a:prstGeom>
            <a:gradFill>
              <a:gsLst>
                <a:gs pos="0">
                  <a:sysClr val="window" lastClr="FFFFFF"/>
                </a:gs>
                <a:gs pos="100000">
                  <a:srgbClr val="CAF278">
                    <a:lumMod val="75000"/>
                  </a:srgbClr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 dirty="0">
                <a:solidFill>
                  <a:prstClr val="white"/>
                </a:solidFill>
                <a:latin typeface="Perpetua"/>
              </a:endParaRPr>
            </a:p>
          </p:txBody>
        </p:sp>
        <p:cxnSp>
          <p:nvCxnSpPr>
            <p:cNvPr id="118799" name="Łącznik prostoliniowy 56"/>
            <p:cNvCxnSpPr>
              <a:cxnSpLocks noChangeShapeType="1"/>
            </p:cNvCxnSpPr>
            <p:nvPr/>
          </p:nvCxnSpPr>
          <p:spPr bwMode="auto">
            <a:xfrm>
              <a:off x="5443558" y="2160383"/>
              <a:ext cx="0" cy="1631074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18800" name="Łącznik prostoliniowy 57"/>
            <p:cNvCxnSpPr>
              <a:cxnSpLocks noChangeShapeType="1"/>
            </p:cNvCxnSpPr>
            <p:nvPr/>
          </p:nvCxnSpPr>
          <p:spPr bwMode="auto">
            <a:xfrm>
              <a:off x="6316122" y="2160383"/>
              <a:ext cx="0" cy="1631074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18801" name="Łącznik prostoliniowy 58"/>
            <p:cNvCxnSpPr>
              <a:cxnSpLocks noChangeShapeType="1"/>
            </p:cNvCxnSpPr>
            <p:nvPr/>
          </p:nvCxnSpPr>
          <p:spPr bwMode="auto">
            <a:xfrm flipH="1">
              <a:off x="6489506" y="1962611"/>
              <a:ext cx="3960" cy="1654467"/>
            </a:xfrm>
            <a:prstGeom prst="line">
              <a:avLst/>
            </a:prstGeom>
            <a:noFill/>
            <a:ln w="9525">
              <a:solidFill>
                <a:srgbClr val="496300"/>
              </a:solidFill>
              <a:round/>
              <a:headEnd/>
              <a:tailEnd/>
            </a:ln>
          </p:spPr>
        </p:cxnSp>
        <p:sp>
          <p:nvSpPr>
            <p:cNvPr id="40" name="pole tekstowe 9"/>
            <p:cNvSpPr txBox="1">
              <a:spLocks noChangeArrowheads="1"/>
            </p:cNvSpPr>
            <p:nvPr/>
          </p:nvSpPr>
          <p:spPr bwMode="auto">
            <a:xfrm>
              <a:off x="5367002" y="1606675"/>
              <a:ext cx="472684" cy="475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CB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sp>
          <p:nvSpPr>
            <p:cNvPr id="41" name="pole tekstowe 10"/>
            <p:cNvSpPr txBox="1">
              <a:spLocks noChangeArrowheads="1"/>
            </p:cNvSpPr>
            <p:nvPr/>
          </p:nvSpPr>
          <p:spPr bwMode="auto">
            <a:xfrm>
              <a:off x="5829714" y="4005154"/>
              <a:ext cx="480662" cy="475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VB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118804" name="Łącznik prosty ze strzałką 61"/>
            <p:cNvCxnSpPr>
              <a:cxnSpLocks noChangeShapeType="1"/>
            </p:cNvCxnSpPr>
            <p:nvPr/>
          </p:nvCxnSpPr>
          <p:spPr bwMode="auto">
            <a:xfrm flipH="1" flipV="1">
              <a:off x="6096421" y="2441350"/>
              <a:ext cx="8154" cy="1350107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43" name="Elipsa 62"/>
            <p:cNvSpPr/>
            <p:nvPr/>
          </p:nvSpPr>
          <p:spPr bwMode="auto">
            <a:xfrm>
              <a:off x="5993259" y="3777435"/>
              <a:ext cx="163545" cy="15593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100" kern="0" dirty="0">
                  <a:solidFill>
                    <a:srgbClr val="000000"/>
                  </a:solidFill>
                  <a:latin typeface="Perpetua"/>
                </a:rPr>
                <a:t>+</a:t>
              </a:r>
              <a:endParaRPr lang="pl-PL" kern="0" dirty="0">
                <a:solidFill>
                  <a:srgbClr val="000000"/>
                </a:solidFill>
                <a:latin typeface="Perpetua"/>
              </a:endParaRPr>
            </a:p>
          </p:txBody>
        </p:sp>
        <p:sp>
          <p:nvSpPr>
            <p:cNvPr id="44" name="pole tekstowe 63"/>
            <p:cNvSpPr txBox="1">
              <a:spLocks noChangeArrowheads="1"/>
            </p:cNvSpPr>
            <p:nvPr/>
          </p:nvSpPr>
          <p:spPr bwMode="auto">
            <a:xfrm>
              <a:off x="5791819" y="2918536"/>
              <a:ext cx="450746" cy="47524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 err="1" smtClean="0">
                  <a:solidFill>
                    <a:srgbClr val="000000"/>
                  </a:solidFill>
                </a:rPr>
                <a:t>hv</a:t>
              </a:r>
              <a:endParaRPr lang="pl-PL" sz="1400" kern="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18807" name="Łącznik prosty ze strzałką 64"/>
            <p:cNvCxnSpPr>
              <a:cxnSpLocks noChangeShapeType="1"/>
            </p:cNvCxnSpPr>
            <p:nvPr/>
          </p:nvCxnSpPr>
          <p:spPr bwMode="auto">
            <a:xfrm flipH="1" flipV="1">
              <a:off x="5506773" y="3855254"/>
              <a:ext cx="424662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18808" name="Łącznik prostoliniowy 65"/>
            <p:cNvCxnSpPr>
              <a:cxnSpLocks noChangeShapeType="1"/>
            </p:cNvCxnSpPr>
            <p:nvPr/>
          </p:nvCxnSpPr>
          <p:spPr bwMode="auto">
            <a:xfrm>
              <a:off x="5906960" y="2441350"/>
              <a:ext cx="409162" cy="0"/>
            </a:xfrm>
            <a:prstGeom prst="line">
              <a:avLst/>
            </a:prstGeom>
            <a:noFill/>
            <a:ln w="28575">
              <a:solidFill>
                <a:srgbClr val="7F3400"/>
              </a:solidFill>
              <a:round/>
              <a:headEnd/>
              <a:tailEnd/>
            </a:ln>
          </p:spPr>
        </p:cxnSp>
        <p:sp>
          <p:nvSpPr>
            <p:cNvPr id="47" name="Elipsa 66"/>
            <p:cNvSpPr/>
            <p:nvPr/>
          </p:nvSpPr>
          <p:spPr bwMode="auto">
            <a:xfrm>
              <a:off x="6067053" y="2242805"/>
              <a:ext cx="165540" cy="17573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cxnSp>
          <p:nvCxnSpPr>
            <p:cNvPr id="118810" name="Łącznik prostoliniowy 79"/>
            <p:cNvCxnSpPr>
              <a:cxnSpLocks noChangeShapeType="1"/>
            </p:cNvCxnSpPr>
            <p:nvPr/>
          </p:nvCxnSpPr>
          <p:spPr bwMode="auto">
            <a:xfrm flipV="1">
              <a:off x="6316122" y="2316282"/>
              <a:ext cx="173384" cy="122118"/>
            </a:xfrm>
            <a:prstGeom prst="line">
              <a:avLst/>
            </a:prstGeom>
            <a:noFill/>
            <a:ln w="28575">
              <a:solidFill>
                <a:srgbClr val="7F3400"/>
              </a:solidFill>
              <a:round/>
              <a:headEnd/>
              <a:tailEnd/>
            </a:ln>
          </p:spPr>
        </p:cxnSp>
        <p:sp>
          <p:nvSpPr>
            <p:cNvPr id="49" name="Łuk 76"/>
            <p:cNvSpPr/>
            <p:nvPr/>
          </p:nvSpPr>
          <p:spPr>
            <a:xfrm rot="3550652">
              <a:off x="4781921" y="3572555"/>
              <a:ext cx="633654" cy="672130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648404" y="2191618"/>
            <a:ext cx="1470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</a:rPr>
              <a:t>Patent</a:t>
            </a:r>
            <a:r>
              <a:rPr lang="it-IT" sz="2000" b="1" dirty="0" smtClean="0">
                <a:solidFill>
                  <a:srgbClr val="FF0000"/>
                </a:solidFill>
              </a:rPr>
              <a:t> 2013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18" y="801265"/>
            <a:ext cx="6501728" cy="52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98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3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660066"/>
                </a:solidFill>
              </a:rPr>
              <a:t>The </a:t>
            </a:r>
            <a:r>
              <a:rPr lang="it-IT" b="1" dirty="0" err="1" smtClean="0">
                <a:solidFill>
                  <a:srgbClr val="660066"/>
                </a:solidFill>
              </a:rPr>
              <a:t>effect</a:t>
            </a:r>
            <a:r>
              <a:rPr lang="it-IT" b="1" dirty="0" smtClean="0">
                <a:solidFill>
                  <a:srgbClr val="660066"/>
                </a:solidFill>
              </a:rPr>
              <a:t> of </a:t>
            </a:r>
            <a:r>
              <a:rPr lang="it-IT" b="1" dirty="0" err="1" smtClean="0">
                <a:solidFill>
                  <a:srgbClr val="660066"/>
                </a:solidFill>
              </a:rPr>
              <a:t>coupling</a:t>
            </a:r>
            <a:r>
              <a:rPr lang="it-IT" b="1" dirty="0" smtClean="0">
                <a:solidFill>
                  <a:srgbClr val="660066"/>
                </a:solidFill>
              </a:rPr>
              <a:t> the </a:t>
            </a:r>
            <a:r>
              <a:rPr lang="it-IT" b="1" dirty="0" err="1" smtClean="0">
                <a:solidFill>
                  <a:srgbClr val="660066"/>
                </a:solidFill>
              </a:rPr>
              <a:t>photocatalysts</a:t>
            </a:r>
            <a:r>
              <a:rPr lang="it-IT" b="1" dirty="0" smtClean="0">
                <a:solidFill>
                  <a:srgbClr val="660066"/>
                </a:solidFill>
              </a:rPr>
              <a:t> to the mediator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200000"/>
              </a:lnSpc>
              <a:spcAft>
                <a:spcPts val="0"/>
              </a:spcAft>
              <a:buNone/>
            </a:pPr>
            <a:endParaRPr lang="it-IT" dirty="0">
              <a:latin typeface="Times New Roman"/>
              <a:ea typeface="MS Mincho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5"/>
          <a:stretch/>
        </p:blipFill>
        <p:spPr bwMode="auto">
          <a:xfrm>
            <a:off x="622584" y="2319972"/>
            <a:ext cx="3853023" cy="4241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2"/>
          <a:stretch/>
        </p:blipFill>
        <p:spPr bwMode="auto">
          <a:xfrm>
            <a:off x="4605727" y="2319337"/>
            <a:ext cx="4081073" cy="4060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056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Grupa 53"/>
          <p:cNvGrpSpPr>
            <a:grpSpLocks/>
          </p:cNvGrpSpPr>
          <p:nvPr/>
        </p:nvGrpSpPr>
        <p:grpSpPr bwMode="auto">
          <a:xfrm>
            <a:off x="330200" y="2574925"/>
            <a:ext cx="8333608" cy="3014663"/>
            <a:chOff x="329707" y="1674801"/>
            <a:chExt cx="8216724" cy="3014469"/>
          </a:xfrm>
        </p:grpSpPr>
        <p:cxnSp>
          <p:nvCxnSpPr>
            <p:cNvPr id="48" name="Łącznik prosty ze strzałką 47"/>
            <p:cNvCxnSpPr/>
            <p:nvPr/>
          </p:nvCxnSpPr>
          <p:spPr>
            <a:xfrm flipV="1">
              <a:off x="6529600" y="2082763"/>
              <a:ext cx="1065924" cy="15096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861" name="pole tekstowe 5"/>
            <p:cNvSpPr txBox="1">
              <a:spLocks noChangeArrowheads="1"/>
            </p:cNvSpPr>
            <p:nvPr/>
          </p:nvSpPr>
          <p:spPr bwMode="auto">
            <a:xfrm>
              <a:off x="505268" y="2783312"/>
              <a:ext cx="2673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cs typeface="Arial" charset="0"/>
                </a:rPr>
                <a:t>D</a:t>
              </a:r>
              <a:endParaRPr lang="pl-PL" b="1">
                <a:cs typeface="Arial" charset="0"/>
              </a:endParaRPr>
            </a:p>
          </p:txBody>
        </p:sp>
        <p:sp>
          <p:nvSpPr>
            <p:cNvPr id="121862" name="pole tekstowe 6"/>
            <p:cNvSpPr txBox="1">
              <a:spLocks noChangeArrowheads="1"/>
            </p:cNvSpPr>
            <p:nvPr/>
          </p:nvSpPr>
          <p:spPr bwMode="auto">
            <a:xfrm>
              <a:off x="329707" y="3454943"/>
              <a:ext cx="4946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cs typeface="Arial" charset="0"/>
                </a:rPr>
                <a:t>D</a:t>
              </a:r>
              <a:r>
                <a:rPr lang="pl-PL" sz="1600" b="1" baseline="-25000">
                  <a:cs typeface="Arial" charset="0"/>
                </a:rPr>
                <a:t>ox</a:t>
              </a:r>
            </a:p>
          </p:txBody>
        </p:sp>
        <p:sp>
          <p:nvSpPr>
            <p:cNvPr id="8" name="Sześcian 7"/>
            <p:cNvSpPr/>
            <p:nvPr/>
          </p:nvSpPr>
          <p:spPr bwMode="auto">
            <a:xfrm>
              <a:off x="1821376" y="3881284"/>
              <a:ext cx="1062794" cy="755601"/>
            </a:xfrm>
            <a:prstGeom prst="cube">
              <a:avLst/>
            </a:prstGeom>
            <a:gradFill>
              <a:gsLst>
                <a:gs pos="0">
                  <a:srgbClr val="CAF278">
                    <a:lumMod val="5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>
                <a:solidFill>
                  <a:prstClr val="white"/>
                </a:solidFill>
                <a:latin typeface="Perpetua"/>
              </a:endParaRPr>
            </a:p>
          </p:txBody>
        </p:sp>
        <p:sp>
          <p:nvSpPr>
            <p:cNvPr id="9" name="Sześcian 8"/>
            <p:cNvSpPr/>
            <p:nvPr/>
          </p:nvSpPr>
          <p:spPr bwMode="auto">
            <a:xfrm>
              <a:off x="1821376" y="1685913"/>
              <a:ext cx="1062794" cy="755601"/>
            </a:xfrm>
            <a:prstGeom prst="cube">
              <a:avLst/>
            </a:prstGeom>
            <a:gradFill>
              <a:gsLst>
                <a:gs pos="0">
                  <a:sysClr val="window" lastClr="FFFFFF"/>
                </a:gs>
                <a:gs pos="100000">
                  <a:srgbClr val="CAF278">
                    <a:lumMod val="75000"/>
                  </a:srgbClr>
                </a:gs>
              </a:gsLst>
              <a:lin ang="540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 dirty="0">
                <a:solidFill>
                  <a:prstClr val="white"/>
                </a:solidFill>
                <a:latin typeface="Perpetua"/>
              </a:endParaRPr>
            </a:p>
          </p:txBody>
        </p:sp>
        <p:cxnSp>
          <p:nvCxnSpPr>
            <p:cNvPr id="121865" name="Łącznik prostoliniowy 9"/>
            <p:cNvCxnSpPr>
              <a:cxnSpLocks noChangeShapeType="1"/>
            </p:cNvCxnSpPr>
            <p:nvPr/>
          </p:nvCxnSpPr>
          <p:spPr bwMode="auto">
            <a:xfrm>
              <a:off x="1833847" y="2430886"/>
              <a:ext cx="0" cy="1631074"/>
            </a:xfrm>
            <a:prstGeom prst="line">
              <a:avLst/>
            </a:prstGeom>
            <a:noFill/>
            <a:ln w="9525" algn="ctr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21866" name="Łącznik prostoliniowy 10"/>
            <p:cNvCxnSpPr>
              <a:cxnSpLocks noChangeShapeType="1"/>
            </p:cNvCxnSpPr>
            <p:nvPr/>
          </p:nvCxnSpPr>
          <p:spPr bwMode="auto">
            <a:xfrm>
              <a:off x="2706411" y="2430886"/>
              <a:ext cx="0" cy="1631074"/>
            </a:xfrm>
            <a:prstGeom prst="line">
              <a:avLst/>
            </a:prstGeom>
            <a:noFill/>
            <a:ln w="9525" algn="ctr">
              <a:solidFill>
                <a:srgbClr val="496300"/>
              </a:solidFill>
              <a:round/>
              <a:headEnd/>
              <a:tailEnd/>
            </a:ln>
          </p:spPr>
        </p:cxnSp>
        <p:cxnSp>
          <p:nvCxnSpPr>
            <p:cNvPr id="121867" name="Łącznik prostoliniowy 11"/>
            <p:cNvCxnSpPr>
              <a:cxnSpLocks noChangeShapeType="1"/>
            </p:cNvCxnSpPr>
            <p:nvPr/>
          </p:nvCxnSpPr>
          <p:spPr bwMode="auto">
            <a:xfrm flipH="1">
              <a:off x="2879795" y="2233114"/>
              <a:ext cx="3960" cy="1654467"/>
            </a:xfrm>
            <a:prstGeom prst="line">
              <a:avLst/>
            </a:prstGeom>
            <a:noFill/>
            <a:ln w="9525" algn="ctr">
              <a:solidFill>
                <a:srgbClr val="496300"/>
              </a:solidFill>
              <a:round/>
              <a:headEnd/>
              <a:tailEnd/>
            </a:ln>
          </p:spPr>
        </p:cxnSp>
        <p:sp>
          <p:nvSpPr>
            <p:cNvPr id="13" name="pole tekstowe 9"/>
            <p:cNvSpPr txBox="1">
              <a:spLocks noChangeArrowheads="1"/>
            </p:cNvSpPr>
            <p:nvPr/>
          </p:nvSpPr>
          <p:spPr bwMode="auto">
            <a:xfrm>
              <a:off x="1757201" y="1876401"/>
              <a:ext cx="485223" cy="4127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CB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sp>
          <p:nvSpPr>
            <p:cNvPr id="14" name="pole tekstowe 10"/>
            <p:cNvSpPr txBox="1">
              <a:spLocks noChangeArrowheads="1"/>
            </p:cNvSpPr>
            <p:nvPr/>
          </p:nvSpPr>
          <p:spPr bwMode="auto">
            <a:xfrm>
              <a:off x="2220510" y="4276547"/>
              <a:ext cx="493049" cy="4127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>
                  <a:solidFill>
                    <a:srgbClr val="000000"/>
                  </a:solidFill>
                </a:rPr>
                <a:t>VB</a:t>
              </a:r>
              <a:endParaRPr lang="pl-PL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121870" name="Łącznik prosty ze strzałką 14"/>
            <p:cNvCxnSpPr>
              <a:cxnSpLocks noChangeShapeType="1"/>
            </p:cNvCxnSpPr>
            <p:nvPr/>
          </p:nvCxnSpPr>
          <p:spPr bwMode="auto">
            <a:xfrm flipH="1" flipV="1">
              <a:off x="1298393" y="2083142"/>
              <a:ext cx="8154" cy="1038938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prstDash val="sysDash"/>
              <a:round/>
              <a:headEnd/>
              <a:tailEnd type="triangle" w="med" len="med"/>
            </a:ln>
          </p:spPr>
        </p:cxnSp>
        <p:sp>
          <p:nvSpPr>
            <p:cNvPr id="16" name="Elipsa 15"/>
            <p:cNvSpPr/>
            <p:nvPr/>
          </p:nvSpPr>
          <p:spPr bwMode="auto">
            <a:xfrm>
              <a:off x="1182760" y="2949482"/>
              <a:ext cx="164349" cy="15397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100" kern="0" dirty="0">
                  <a:solidFill>
                    <a:srgbClr val="000000"/>
                  </a:solidFill>
                  <a:latin typeface="Perpetua"/>
                </a:rPr>
                <a:t>+</a:t>
              </a:r>
              <a:endParaRPr lang="pl-PL" kern="0" dirty="0">
                <a:solidFill>
                  <a:srgbClr val="000000"/>
                </a:solidFill>
                <a:latin typeface="Perpetua"/>
              </a:endParaRPr>
            </a:p>
          </p:txBody>
        </p:sp>
        <p:sp>
          <p:nvSpPr>
            <p:cNvPr id="17" name="pole tekstowe 16"/>
            <p:cNvSpPr txBox="1">
              <a:spLocks noChangeArrowheads="1"/>
            </p:cNvSpPr>
            <p:nvPr/>
          </p:nvSpPr>
          <p:spPr bwMode="auto">
            <a:xfrm>
              <a:off x="467448" y="2349446"/>
              <a:ext cx="616702" cy="3063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FF0000"/>
                  </a:solidFill>
                </a:rPr>
                <a:t>h</a:t>
              </a:r>
              <a:r>
                <a:rPr lang="pl-PL" sz="1400" b="1" kern="0" dirty="0" smtClean="0">
                  <a:solidFill>
                    <a:srgbClr val="FF0000"/>
                  </a:solidFill>
                </a:rPr>
                <a:t>v</a:t>
              </a:r>
              <a:r>
                <a:rPr lang="it-IT" sz="1400" b="1" kern="0" dirty="0" smtClean="0">
                  <a:solidFill>
                    <a:srgbClr val="FF0000"/>
                  </a:solidFill>
                </a:rPr>
                <a:t>  </a:t>
              </a:r>
              <a:r>
                <a:rPr lang="it-IT" sz="1400" b="1" kern="0" dirty="0" smtClean="0">
                  <a:solidFill>
                    <a:srgbClr val="FF0000"/>
                  </a:solidFill>
                  <a:sym typeface="Wingdings" pitchFamily="2" charset="2"/>
                </a:rPr>
                <a:t></a:t>
              </a:r>
              <a:endParaRPr lang="pl-PL" sz="1400" b="1" kern="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 bwMode="auto">
            <a:xfrm>
              <a:off x="2209554" y="2201817"/>
              <a:ext cx="164349" cy="1746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sp>
          <p:nvSpPr>
            <p:cNvPr id="20" name="Łuk 19"/>
            <p:cNvSpPr/>
            <p:nvPr/>
          </p:nvSpPr>
          <p:spPr>
            <a:xfrm rot="3550652">
              <a:off x="358939" y="2945516"/>
              <a:ext cx="633371" cy="673051"/>
            </a:xfrm>
            <a:prstGeom prst="arc">
              <a:avLst>
                <a:gd name="adj1" fmla="val 14219111"/>
                <a:gd name="adj2" fmla="val 1644199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1" name="Łuk 20"/>
            <p:cNvSpPr/>
            <p:nvPr/>
          </p:nvSpPr>
          <p:spPr>
            <a:xfrm rot="15640637">
              <a:off x="3941911" y="2480036"/>
              <a:ext cx="723853" cy="732530"/>
            </a:xfrm>
            <a:prstGeom prst="arc">
              <a:avLst>
                <a:gd name="adj1" fmla="val 14561979"/>
                <a:gd name="adj2" fmla="val 3494901"/>
              </a:avLst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1876" name="pole tekstowe 21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12843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 b="1">
                  <a:cs typeface="Arial" charset="0"/>
                </a:rPr>
                <a:t>NAD</a:t>
              </a:r>
              <a:r>
                <a:rPr lang="pl-PL" sz="1600" b="1" baseline="30000">
                  <a:cs typeface="Arial" charset="0"/>
                </a:rPr>
                <a:t>+</a:t>
              </a:r>
              <a:r>
                <a:rPr lang="pl-PL" sz="1600" b="1">
                  <a:cs typeface="Arial" charset="0"/>
                </a:rPr>
                <a:t>/NADH</a:t>
              </a:r>
            </a:p>
          </p:txBody>
        </p:sp>
        <p:cxnSp>
          <p:nvCxnSpPr>
            <p:cNvPr id="25" name="Łącznik prostoliniowy 24"/>
            <p:cNvCxnSpPr/>
            <p:nvPr/>
          </p:nvCxnSpPr>
          <p:spPr>
            <a:xfrm flipV="1">
              <a:off x="1037193" y="2063714"/>
              <a:ext cx="452353" cy="317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 flipV="1">
              <a:off x="1073194" y="3122508"/>
              <a:ext cx="450787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Elipsa 27"/>
            <p:cNvSpPr/>
            <p:nvPr/>
          </p:nvSpPr>
          <p:spPr bwMode="auto">
            <a:xfrm>
              <a:off x="1206238" y="1828779"/>
              <a:ext cx="164350" cy="1746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sp>
          <p:nvSpPr>
            <p:cNvPr id="29" name="Łuk 28"/>
            <p:cNvSpPr/>
            <p:nvPr/>
          </p:nvSpPr>
          <p:spPr>
            <a:xfrm rot="19890305">
              <a:off x="1395632" y="1674801"/>
              <a:ext cx="889053" cy="879418"/>
            </a:xfrm>
            <a:prstGeom prst="arc">
              <a:avLst>
                <a:gd name="adj1" fmla="val 14219111"/>
                <a:gd name="adj2" fmla="val 2115336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1" name="Łuk 30"/>
            <p:cNvSpPr/>
            <p:nvPr/>
          </p:nvSpPr>
          <p:spPr>
            <a:xfrm rot="18746335">
              <a:off x="2372030" y="2034607"/>
              <a:ext cx="1165150" cy="1045576"/>
            </a:xfrm>
            <a:prstGeom prst="arc">
              <a:avLst>
                <a:gd name="adj1" fmla="val 15161334"/>
                <a:gd name="adj2" fmla="val 1644199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cxnSp>
          <p:nvCxnSpPr>
            <p:cNvPr id="32" name="Łącznik prostoliniowy 31"/>
            <p:cNvCxnSpPr/>
            <p:nvPr/>
          </p:nvCxnSpPr>
          <p:spPr>
            <a:xfrm flipV="1">
              <a:off x="3123651" y="2589142"/>
              <a:ext cx="914097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883" name="pole tekstowe 34"/>
            <p:cNvSpPr txBox="1">
              <a:spLocks noChangeArrowheads="1"/>
            </p:cNvSpPr>
            <p:nvPr/>
          </p:nvSpPr>
          <p:spPr bwMode="auto">
            <a:xfrm>
              <a:off x="2971800" y="2590800"/>
              <a:ext cx="9541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>
                  <a:cs typeface="Arial" charset="0"/>
                </a:rPr>
                <a:t>Rh</a:t>
              </a:r>
              <a:r>
                <a:rPr lang="pl-PL" b="1" baseline="30000">
                  <a:cs typeface="Arial" charset="0"/>
                </a:rPr>
                <a:t>II</a:t>
              </a:r>
              <a:r>
                <a:rPr lang="pl-PL" baseline="30000">
                  <a:cs typeface="Arial" charset="0"/>
                </a:rPr>
                <a:t>I</a:t>
              </a:r>
              <a:r>
                <a:rPr lang="pl-PL" b="1">
                  <a:cs typeface="Arial" charset="0"/>
                </a:rPr>
                <a:t>/Rh</a:t>
              </a:r>
              <a:r>
                <a:rPr lang="pl-PL" b="1" baseline="30000">
                  <a:cs typeface="Arial" charset="0"/>
                </a:rPr>
                <a:t>I</a:t>
              </a:r>
              <a:endParaRPr lang="pl-PL">
                <a:cs typeface="Arial" charset="0"/>
              </a:endParaRPr>
            </a:p>
          </p:txBody>
        </p:sp>
        <p:sp>
          <p:nvSpPr>
            <p:cNvPr id="121884" name="pole tekstowe 35"/>
            <p:cNvSpPr txBox="1">
              <a:spLocks noChangeArrowheads="1"/>
            </p:cNvSpPr>
            <p:nvPr/>
          </p:nvSpPr>
          <p:spPr bwMode="auto">
            <a:xfrm>
              <a:off x="3987373" y="2935111"/>
              <a:ext cx="4074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>
                  <a:cs typeface="Arial" charset="0"/>
                </a:rPr>
                <a:t>H</a:t>
              </a:r>
              <a:r>
                <a:rPr lang="pl-PL" b="1" baseline="30000">
                  <a:cs typeface="Arial" charset="0"/>
                </a:rPr>
                <a:t>+</a:t>
              </a:r>
              <a:endParaRPr lang="pl-PL" baseline="30000">
                <a:cs typeface="Arial" charset="0"/>
              </a:endParaRPr>
            </a:p>
          </p:txBody>
        </p:sp>
        <p:cxnSp>
          <p:nvCxnSpPr>
            <p:cNvPr id="38" name="Łącznik prostoliniowy 37"/>
            <p:cNvCxnSpPr/>
            <p:nvPr/>
          </p:nvCxnSpPr>
          <p:spPr>
            <a:xfrm flipV="1">
              <a:off x="4419665" y="2666925"/>
              <a:ext cx="914097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886" name="pole tekstowe 38"/>
            <p:cNvSpPr txBox="1">
              <a:spLocks noChangeArrowheads="1"/>
            </p:cNvSpPr>
            <p:nvPr/>
          </p:nvSpPr>
          <p:spPr bwMode="auto">
            <a:xfrm>
              <a:off x="4456093" y="27432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>
                  <a:cs typeface="Arial" charset="0"/>
                </a:rPr>
                <a:t>Rh</a:t>
              </a:r>
              <a:r>
                <a:rPr lang="pl-PL" b="1" baseline="30000">
                  <a:cs typeface="Arial" charset="0"/>
                </a:rPr>
                <a:t>III</a:t>
              </a:r>
              <a:r>
                <a:rPr lang="pl-PL" b="1">
                  <a:cs typeface="Arial" charset="0"/>
                </a:rPr>
                <a:t>-H</a:t>
              </a:r>
            </a:p>
          </p:txBody>
        </p:sp>
        <p:sp>
          <p:nvSpPr>
            <p:cNvPr id="40" name="Łuk 39"/>
            <p:cNvSpPr/>
            <p:nvPr/>
          </p:nvSpPr>
          <p:spPr>
            <a:xfrm rot="19890305">
              <a:off x="4898626" y="2390718"/>
              <a:ext cx="889053" cy="879418"/>
            </a:xfrm>
            <a:prstGeom prst="arc">
              <a:avLst>
                <a:gd name="adj1" fmla="val 14219111"/>
                <a:gd name="adj2" fmla="val 1840708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1" name="Elipsa 40"/>
            <p:cNvSpPr/>
            <p:nvPr/>
          </p:nvSpPr>
          <p:spPr bwMode="auto">
            <a:xfrm>
              <a:off x="5244543" y="2304998"/>
              <a:ext cx="165915" cy="1746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sp>
          <p:nvSpPr>
            <p:cNvPr id="42" name="Elipsa 41"/>
            <p:cNvSpPr/>
            <p:nvPr/>
          </p:nvSpPr>
          <p:spPr bwMode="auto">
            <a:xfrm>
              <a:off x="2971822" y="1904974"/>
              <a:ext cx="164350" cy="17461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3200" kern="0" baseline="5000" dirty="0">
                  <a:solidFill>
                    <a:srgbClr val="000000"/>
                  </a:solidFill>
                  <a:latin typeface="Perpetua"/>
                </a:rPr>
                <a:t>-</a:t>
              </a:r>
            </a:p>
          </p:txBody>
        </p:sp>
        <p:cxnSp>
          <p:nvCxnSpPr>
            <p:cNvPr id="43" name="Łącznik prostoliniowy 42"/>
            <p:cNvCxnSpPr/>
            <p:nvPr/>
          </p:nvCxnSpPr>
          <p:spPr>
            <a:xfrm flipV="1">
              <a:off x="5485589" y="2893923"/>
              <a:ext cx="915663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Elipsa 45"/>
            <p:cNvSpPr/>
            <p:nvPr/>
          </p:nvSpPr>
          <p:spPr>
            <a:xfrm>
              <a:off x="6537426" y="2449451"/>
              <a:ext cx="914097" cy="9143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1892" name="pole tekstowe 50"/>
            <p:cNvSpPr txBox="1">
              <a:spLocks noChangeArrowheads="1"/>
            </p:cNvSpPr>
            <p:nvPr/>
          </p:nvSpPr>
          <p:spPr bwMode="auto">
            <a:xfrm>
              <a:off x="6560323" y="2537936"/>
              <a:ext cx="777840" cy="73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400" b="1">
                  <a:cs typeface="Arial" charset="0"/>
                </a:rPr>
                <a:t>F</a:t>
              </a:r>
              <a:r>
                <a:rPr lang="pl-PL" sz="1400" b="1" baseline="-25000">
                  <a:cs typeface="Arial" charset="0"/>
                </a:rPr>
                <a:t>at</a:t>
              </a:r>
              <a:r>
                <a:rPr lang="it-IT" sz="1400" b="1" baseline="-25000">
                  <a:cs typeface="Arial" charset="0"/>
                </a:rPr>
                <a:t>e</a:t>
              </a:r>
              <a:r>
                <a:rPr lang="pl-PL" sz="1400" b="1">
                  <a:cs typeface="Arial" charset="0"/>
                </a:rPr>
                <a:t>DH</a:t>
              </a:r>
            </a:p>
            <a:p>
              <a:r>
                <a:rPr lang="pl-PL" sz="1400" b="1">
                  <a:cs typeface="Arial" charset="0"/>
                </a:rPr>
                <a:t>F</a:t>
              </a:r>
              <a:r>
                <a:rPr lang="pl-PL" sz="1400" b="1" baseline="-25000">
                  <a:cs typeface="Arial" charset="0"/>
                </a:rPr>
                <a:t>ald</a:t>
              </a:r>
              <a:r>
                <a:rPr lang="pl-PL" sz="1400" b="1">
                  <a:cs typeface="Arial" charset="0"/>
                </a:rPr>
                <a:t>DH </a:t>
              </a:r>
            </a:p>
            <a:p>
              <a:r>
                <a:rPr lang="pl-PL" sz="1400" b="1">
                  <a:cs typeface="Arial" charset="0"/>
                </a:rPr>
                <a:t>ADH</a:t>
              </a:r>
            </a:p>
          </p:txBody>
        </p:sp>
        <p:sp>
          <p:nvSpPr>
            <p:cNvPr id="121893" name="pole tekstowe 51"/>
            <p:cNvSpPr txBox="1">
              <a:spLocks noChangeArrowheads="1"/>
            </p:cNvSpPr>
            <p:nvPr/>
          </p:nvSpPr>
          <p:spPr bwMode="auto">
            <a:xfrm>
              <a:off x="6019800" y="3669268"/>
              <a:ext cx="1760560" cy="36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>
                  <a:cs typeface="Arial" charset="0"/>
                </a:rPr>
                <a:t>CO</a:t>
              </a:r>
              <a:r>
                <a:rPr lang="pl-PL" b="1" baseline="-25000">
                  <a:cs typeface="Arial" charset="0"/>
                </a:rPr>
                <a:t>2</a:t>
              </a:r>
              <a:r>
                <a:rPr lang="it-IT" b="1" baseline="-25000">
                  <a:cs typeface="Arial" charset="0"/>
                </a:rPr>
                <a:t>  </a:t>
              </a:r>
              <a:r>
                <a:rPr lang="it-IT" b="1">
                  <a:cs typeface="Arial" charset="0"/>
                </a:rPr>
                <a:t>+  3NADH</a:t>
              </a:r>
              <a:endParaRPr lang="pl-PL" b="1" baseline="-25000">
                <a:cs typeface="Arial" charset="0"/>
              </a:endParaRPr>
            </a:p>
          </p:txBody>
        </p:sp>
        <p:sp>
          <p:nvSpPr>
            <p:cNvPr id="121894" name="pole tekstowe 52"/>
            <p:cNvSpPr txBox="1">
              <a:spLocks noChangeArrowheads="1"/>
            </p:cNvSpPr>
            <p:nvPr/>
          </p:nvSpPr>
          <p:spPr bwMode="auto">
            <a:xfrm>
              <a:off x="6784526" y="1752600"/>
              <a:ext cx="1761905" cy="36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b="1" dirty="0">
                  <a:cs typeface="Arial" charset="0"/>
                </a:rPr>
                <a:t>CH</a:t>
              </a:r>
              <a:r>
                <a:rPr lang="pl-PL" b="1" baseline="-25000" dirty="0">
                  <a:cs typeface="Arial" charset="0"/>
                </a:rPr>
                <a:t>3</a:t>
              </a:r>
              <a:r>
                <a:rPr lang="pl-PL" b="1" dirty="0">
                  <a:cs typeface="Arial" charset="0"/>
                </a:rPr>
                <a:t>OH</a:t>
              </a:r>
              <a:r>
                <a:rPr lang="it-IT" b="1" dirty="0">
                  <a:cs typeface="Arial" charset="0"/>
                </a:rPr>
                <a:t>  +  3NAD</a:t>
              </a:r>
              <a:r>
                <a:rPr lang="it-IT" b="1" baseline="30000" dirty="0">
                  <a:cs typeface="Arial" charset="0"/>
                </a:rPr>
                <a:t>+</a:t>
              </a:r>
              <a:endParaRPr lang="pl-PL" b="1" baseline="30000" dirty="0">
                <a:cs typeface="Arial" charset="0"/>
              </a:endParaRPr>
            </a:p>
          </p:txBody>
        </p:sp>
      </p:grpSp>
      <p:sp>
        <p:nvSpPr>
          <p:cNvPr id="121858" name="CasellaDiTesto 1"/>
          <p:cNvSpPr txBox="1">
            <a:spLocks noChangeArrowheads="1"/>
          </p:cNvSpPr>
          <p:nvPr/>
        </p:nvSpPr>
        <p:spPr bwMode="auto">
          <a:xfrm>
            <a:off x="0" y="119230"/>
            <a:ext cx="90400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600" b="1" dirty="0" err="1">
                <a:solidFill>
                  <a:srgbClr val="7030A0"/>
                </a:solidFill>
                <a:cs typeface="Arial" charset="0"/>
              </a:rPr>
              <a:t>Hybrid</a:t>
            </a:r>
            <a:r>
              <a:rPr lang="it-IT" sz="3600" b="1" dirty="0">
                <a:solidFill>
                  <a:srgbClr val="7030A0"/>
                </a:solidFill>
                <a:cs typeface="Arial" charset="0"/>
              </a:rPr>
              <a:t> CO</a:t>
            </a:r>
            <a:r>
              <a:rPr lang="it-IT" sz="2000" b="1" dirty="0">
                <a:solidFill>
                  <a:srgbClr val="7030A0"/>
                </a:solidFill>
                <a:cs typeface="Arial" charset="0"/>
              </a:rPr>
              <a:t>2</a:t>
            </a:r>
            <a:r>
              <a:rPr lang="it-IT" sz="36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it-IT" sz="3600" b="1" dirty="0" err="1">
                <a:solidFill>
                  <a:srgbClr val="7030A0"/>
                </a:solidFill>
                <a:cs typeface="Arial" charset="0"/>
              </a:rPr>
              <a:t>Reduction</a:t>
            </a:r>
            <a:r>
              <a:rPr lang="it-IT" sz="2800" b="1" dirty="0">
                <a:solidFill>
                  <a:srgbClr val="7030A0"/>
                </a:solidFill>
                <a:cs typeface="Arial" charset="0"/>
              </a:rPr>
              <a:t>: Electron </a:t>
            </a:r>
          </a:p>
          <a:p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cascade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in the Vis-Light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photochemical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regeneration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</a:t>
            </a:r>
          </a:p>
          <a:p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of NADH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using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modified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TiO</a:t>
            </a:r>
            <a:r>
              <a:rPr lang="it-IT" sz="3200" b="1" baseline="-25000" dirty="0">
                <a:solidFill>
                  <a:srgbClr val="7030A0"/>
                </a:solidFill>
                <a:cs typeface="Arial" charset="0"/>
              </a:rPr>
              <a:t>2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as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solar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energy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utilizer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</a:t>
            </a:r>
          </a:p>
          <a:p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and a Rh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complex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7030A0"/>
                </a:solidFill>
                <a:cs typeface="Arial" charset="0"/>
              </a:rPr>
              <a:t>as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it-IT" sz="3200" b="1" i="1" dirty="0">
                <a:solidFill>
                  <a:srgbClr val="7030A0"/>
                </a:solidFill>
                <a:cs typeface="Arial" charset="0"/>
              </a:rPr>
              <a:t>e</a:t>
            </a:r>
            <a:r>
              <a:rPr lang="it-IT" sz="3200" b="1" i="1" baseline="30000" dirty="0">
                <a:solidFill>
                  <a:srgbClr val="7030A0"/>
                </a:solidFill>
                <a:cs typeface="Arial" charset="0"/>
              </a:rPr>
              <a:t>- </a:t>
            </a:r>
            <a:r>
              <a:rPr lang="it-IT" sz="3200" b="1" i="1" dirty="0">
                <a:solidFill>
                  <a:srgbClr val="7030A0"/>
                </a:solidFill>
                <a:cs typeface="Arial" charset="0"/>
              </a:rPr>
              <a:t>and H</a:t>
            </a:r>
            <a:r>
              <a:rPr lang="it-IT" sz="3200" b="1" i="1" baseline="30000" dirty="0">
                <a:solidFill>
                  <a:srgbClr val="7030A0"/>
                </a:solidFill>
                <a:cs typeface="Arial" charset="0"/>
              </a:rPr>
              <a:t> - </a:t>
            </a:r>
            <a:r>
              <a:rPr lang="it-IT" sz="3200" b="1" i="1" dirty="0">
                <a:solidFill>
                  <a:srgbClr val="7030A0"/>
                </a:solidFill>
                <a:cs typeface="Arial" charset="0"/>
              </a:rPr>
              <a:t>transfer</a:t>
            </a:r>
            <a:r>
              <a:rPr lang="it-IT" sz="3200" b="1" dirty="0">
                <a:solidFill>
                  <a:srgbClr val="7030A0"/>
                </a:solidFill>
                <a:cs typeface="Arial" charset="0"/>
              </a:rPr>
              <a:t> mediator</a:t>
            </a:r>
          </a:p>
        </p:txBody>
      </p:sp>
      <p:sp>
        <p:nvSpPr>
          <p:cNvPr id="121859" name="CasellaDiTesto 2"/>
          <p:cNvSpPr txBox="1">
            <a:spLocks noChangeArrowheads="1"/>
          </p:cNvSpPr>
          <p:nvPr/>
        </p:nvSpPr>
        <p:spPr bwMode="auto">
          <a:xfrm>
            <a:off x="250825" y="5765800"/>
            <a:ext cx="7840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From 3NADH/CH</a:t>
            </a:r>
            <a:r>
              <a:rPr lang="it-IT" sz="2400" b="1" baseline="-25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OH to over </a:t>
            </a:r>
            <a:r>
              <a:rPr lang="it-IT" sz="2400" b="1" dirty="0" smtClean="0">
                <a:solidFill>
                  <a:srgbClr val="FF0000"/>
                </a:solidFill>
                <a:cs typeface="Arial" charset="0"/>
              </a:rPr>
              <a:t>100-1 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000 CH</a:t>
            </a:r>
            <a:r>
              <a:rPr lang="it-IT" sz="2400" b="1" baseline="-25000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OH/NADH!</a:t>
            </a:r>
          </a:p>
          <a:p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M. </a:t>
            </a:r>
            <a:r>
              <a:rPr lang="it-IT" sz="2400" b="1" dirty="0" err="1">
                <a:solidFill>
                  <a:srgbClr val="FF0000"/>
                </a:solidFill>
                <a:cs typeface="Arial" charset="0"/>
              </a:rPr>
              <a:t>Aresta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, A. </a:t>
            </a:r>
            <a:r>
              <a:rPr lang="it-IT" sz="2400" b="1" dirty="0" err="1">
                <a:solidFill>
                  <a:srgbClr val="FF0000"/>
                </a:solidFill>
                <a:cs typeface="Arial" charset="0"/>
              </a:rPr>
              <a:t>Dibenedetto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, T. </a:t>
            </a:r>
            <a:r>
              <a:rPr lang="it-IT" sz="2400" b="1" dirty="0" err="1">
                <a:solidFill>
                  <a:srgbClr val="FF0000"/>
                </a:solidFill>
                <a:cs typeface="Arial" charset="0"/>
              </a:rPr>
              <a:t>Baran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it-IT" sz="2400" b="1" dirty="0" err="1">
                <a:solidFill>
                  <a:srgbClr val="FF0000"/>
                </a:solidFill>
                <a:cs typeface="Arial" charset="0"/>
              </a:rPr>
              <a:t>W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. </a:t>
            </a:r>
            <a:r>
              <a:rPr lang="it-IT" sz="2400" b="1" dirty="0" err="1">
                <a:solidFill>
                  <a:srgbClr val="FF0000"/>
                </a:solidFill>
                <a:cs typeface="Arial" charset="0"/>
              </a:rPr>
              <a:t>Macyk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it-IT" sz="2400" b="1" dirty="0" err="1">
                <a:solidFill>
                  <a:srgbClr val="FF0000"/>
                </a:solidFill>
                <a:cs typeface="Arial" charset="0"/>
              </a:rPr>
              <a:t>Patent</a:t>
            </a:r>
            <a:r>
              <a:rPr lang="it-IT" sz="2400" b="1" dirty="0">
                <a:solidFill>
                  <a:srgbClr val="FF0000"/>
                </a:solidFill>
                <a:cs typeface="Arial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35815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1" y="1148984"/>
            <a:ext cx="7983518" cy="53367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372" y="90715"/>
            <a:ext cx="7635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660066"/>
                </a:solidFill>
              </a:rPr>
              <a:t>Influence</a:t>
            </a:r>
            <a:r>
              <a:rPr lang="it-IT" sz="2800" b="1" dirty="0" smtClean="0">
                <a:solidFill>
                  <a:srgbClr val="660066"/>
                </a:solidFill>
              </a:rPr>
              <a:t> of the </a:t>
            </a:r>
            <a:r>
              <a:rPr lang="it-IT" sz="2800" b="1" dirty="0" err="1" smtClean="0">
                <a:solidFill>
                  <a:srgbClr val="660066"/>
                </a:solidFill>
              </a:rPr>
              <a:t>components</a:t>
            </a:r>
            <a:r>
              <a:rPr lang="it-IT" sz="2800" b="1" dirty="0" smtClean="0">
                <a:solidFill>
                  <a:srgbClr val="660066"/>
                </a:solidFill>
              </a:rPr>
              <a:t> on the production of</a:t>
            </a:r>
          </a:p>
          <a:p>
            <a:pPr algn="ctr"/>
            <a:r>
              <a:rPr lang="it-IT" sz="2800" b="1" dirty="0" smtClean="0">
                <a:solidFill>
                  <a:srgbClr val="660066"/>
                </a:solidFill>
              </a:rPr>
              <a:t>NADH from NAD</a:t>
            </a:r>
            <a:r>
              <a:rPr lang="it-IT" sz="2800" b="1" baseline="30000" dirty="0" smtClean="0">
                <a:solidFill>
                  <a:srgbClr val="660066"/>
                </a:solidFill>
              </a:rPr>
              <a:t>+</a:t>
            </a:r>
            <a:endParaRPr lang="it-IT" sz="2800" b="1" baseline="30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83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660066"/>
                </a:solidFill>
              </a:rPr>
              <a:t>Device for the </a:t>
            </a:r>
            <a:r>
              <a:rPr lang="it-IT" b="1" dirty="0" err="1" smtClean="0">
                <a:solidFill>
                  <a:srgbClr val="660066"/>
                </a:solidFill>
              </a:rPr>
              <a:t>hybrid</a:t>
            </a:r>
            <a:r>
              <a:rPr lang="it-IT" b="1" dirty="0" smtClean="0">
                <a:solidFill>
                  <a:srgbClr val="660066"/>
                </a:solidFill>
              </a:rPr>
              <a:t> </a:t>
            </a:r>
            <a:r>
              <a:rPr lang="it-IT" b="1" dirty="0" err="1" smtClean="0">
                <a:solidFill>
                  <a:srgbClr val="660066"/>
                </a:solidFill>
              </a:rPr>
              <a:t>reduction</a:t>
            </a:r>
            <a:r>
              <a:rPr lang="it-IT" b="1" dirty="0" smtClean="0">
                <a:solidFill>
                  <a:srgbClr val="660066"/>
                </a:solidFill>
              </a:rPr>
              <a:t> of CO</a:t>
            </a:r>
            <a:r>
              <a:rPr lang="it-IT" b="1" baseline="-25000" dirty="0" smtClean="0">
                <a:solidFill>
                  <a:srgbClr val="660066"/>
                </a:solidFill>
              </a:rPr>
              <a:t>2</a:t>
            </a:r>
            <a:endParaRPr lang="it-IT" b="1" baseline="-25000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compartment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-</a:t>
            </a:r>
            <a:r>
              <a:rPr lang="it-IT" dirty="0" smtClean="0">
                <a:solidFill>
                  <a:srgbClr val="3366FF"/>
                </a:solidFill>
              </a:rPr>
              <a:t>B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>
                <a:solidFill>
                  <a:srgbClr val="FF0000"/>
                </a:solidFill>
              </a:rPr>
              <a:t>A: the </a:t>
            </a:r>
            <a:r>
              <a:rPr lang="it-IT" dirty="0" err="1" smtClean="0">
                <a:solidFill>
                  <a:srgbClr val="FF0000"/>
                </a:solidFill>
              </a:rPr>
              <a:t>enzyme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reduces</a:t>
            </a:r>
            <a:r>
              <a:rPr lang="it-IT" dirty="0" smtClean="0">
                <a:solidFill>
                  <a:srgbClr val="FF0000"/>
                </a:solidFill>
              </a:rPr>
              <a:t> CO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to </a:t>
            </a:r>
            <a:r>
              <a:rPr lang="it-IT" dirty="0" err="1" smtClean="0">
                <a:solidFill>
                  <a:srgbClr val="FF0000"/>
                </a:solidFill>
              </a:rPr>
              <a:t>methanol</a:t>
            </a:r>
            <a:r>
              <a:rPr lang="it-IT" dirty="0" smtClean="0">
                <a:solidFill>
                  <a:srgbClr val="FF0000"/>
                </a:solidFill>
              </a:rPr>
              <a:t> and </a:t>
            </a:r>
            <a:r>
              <a:rPr lang="it-IT" dirty="0" err="1" smtClean="0">
                <a:solidFill>
                  <a:srgbClr val="FF0000"/>
                </a:solidFill>
              </a:rPr>
              <a:t>consumes</a:t>
            </a:r>
            <a:r>
              <a:rPr lang="it-IT" dirty="0" smtClean="0">
                <a:solidFill>
                  <a:srgbClr val="FF0000"/>
                </a:solidFill>
              </a:rPr>
              <a:t> NADH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3366FF"/>
                </a:solidFill>
              </a:rPr>
              <a:t>B: NAD</a:t>
            </a:r>
            <a:r>
              <a:rPr lang="it-IT" baseline="30000" dirty="0" smtClean="0">
                <a:solidFill>
                  <a:srgbClr val="3366FF"/>
                </a:solidFill>
              </a:rPr>
              <a:t>+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>
                <a:solidFill>
                  <a:srgbClr val="3366FF"/>
                </a:solidFill>
              </a:rPr>
              <a:t>is</a:t>
            </a:r>
            <a:r>
              <a:rPr lang="it-IT" dirty="0" smtClean="0">
                <a:solidFill>
                  <a:srgbClr val="3366FF"/>
                </a:solidFill>
              </a:rPr>
              <a:t> </a:t>
            </a:r>
            <a:r>
              <a:rPr lang="it-IT" dirty="0" err="1" smtClean="0">
                <a:solidFill>
                  <a:srgbClr val="3366FF"/>
                </a:solidFill>
              </a:rPr>
              <a:t>converted</a:t>
            </a:r>
            <a:r>
              <a:rPr lang="it-IT" dirty="0" smtClean="0">
                <a:solidFill>
                  <a:srgbClr val="3366FF"/>
                </a:solidFill>
              </a:rPr>
              <a:t> back to NADH</a:t>
            </a:r>
          </a:p>
          <a:p>
            <a:endParaRPr lang="it-IT" dirty="0"/>
          </a:p>
          <a:p>
            <a:r>
              <a:rPr lang="it-IT" dirty="0" err="1" smtClean="0"/>
              <a:t>Recycling</a:t>
            </a:r>
            <a:r>
              <a:rPr lang="it-IT" dirty="0" smtClean="0"/>
              <a:t> of NADH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224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 idx="4294967295"/>
          </p:nvPr>
        </p:nvSpPr>
        <p:spPr>
          <a:xfrm>
            <a:off x="34925" y="274638"/>
            <a:ext cx="8229600" cy="70643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sz="4000" b="1" dirty="0" err="1" smtClean="0">
                <a:solidFill>
                  <a:schemeClr val="folHlink"/>
                </a:solidFill>
              </a:rPr>
              <a:t>Low</a:t>
            </a:r>
            <a:r>
              <a:rPr lang="it-IT" sz="4000" b="1" dirty="0" smtClean="0">
                <a:solidFill>
                  <a:schemeClr val="folHlink"/>
                </a:solidFill>
              </a:rPr>
              <a:t> </a:t>
            </a:r>
            <a:r>
              <a:rPr lang="it-IT" sz="4000" b="1" dirty="0" err="1" smtClean="0">
                <a:solidFill>
                  <a:schemeClr val="folHlink"/>
                </a:solidFill>
              </a:rPr>
              <a:t>alkanes</a:t>
            </a:r>
            <a:r>
              <a:rPr lang="it-IT" sz="4000" b="1" dirty="0" smtClean="0">
                <a:solidFill>
                  <a:schemeClr val="folHlink"/>
                </a:solidFill>
              </a:rPr>
              <a:t> </a:t>
            </a:r>
            <a:r>
              <a:rPr lang="it-IT" sz="4000" b="1" dirty="0" err="1" smtClean="0">
                <a:solidFill>
                  <a:schemeClr val="folHlink"/>
                </a:solidFill>
              </a:rPr>
              <a:t>valorization</a:t>
            </a:r>
            <a:endParaRPr lang="it-IT" sz="4000" b="1" dirty="0" smtClean="0">
              <a:solidFill>
                <a:schemeClr val="folHlink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52513"/>
            <a:ext cx="8229600" cy="568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C1</a:t>
            </a:r>
            <a:r>
              <a:rPr lang="it-IT" b="1" dirty="0">
                <a:solidFill>
                  <a:schemeClr val="accent1"/>
                </a:solidFill>
              </a:rPr>
              <a:t>-C4 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 err="1" smtClean="0">
                <a:solidFill>
                  <a:schemeClr val="accent1"/>
                </a:solidFill>
              </a:rPr>
              <a:t>streams</a:t>
            </a:r>
            <a:r>
              <a:rPr lang="it-IT" b="1" dirty="0" smtClean="0">
                <a:solidFill>
                  <a:schemeClr val="accent1"/>
                </a:solidFill>
              </a:rPr>
              <a:t> from gas and </a:t>
            </a:r>
            <a:r>
              <a:rPr lang="it-IT" b="1" dirty="0" err="1" smtClean="0">
                <a:solidFill>
                  <a:schemeClr val="accent1"/>
                </a:solidFill>
              </a:rPr>
              <a:t>oil</a:t>
            </a:r>
            <a:r>
              <a:rPr lang="it-IT" b="1" dirty="0" smtClean="0">
                <a:solidFill>
                  <a:schemeClr val="accent1"/>
                </a:solidFill>
              </a:rPr>
              <a:t> processing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b="1" dirty="0" smtClean="0">
                <a:solidFill>
                  <a:schemeClr val="accent1"/>
                </a:solidFill>
              </a:rPr>
              <a:t> </a:t>
            </a:r>
            <a:endParaRPr lang="it-IT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b="1" dirty="0">
                <a:solidFill>
                  <a:schemeClr val="accent1"/>
                </a:solidFill>
              </a:rPr>
              <a:t>CH</a:t>
            </a:r>
            <a:r>
              <a:rPr lang="it-IT" b="1" baseline="-25000" dirty="0">
                <a:solidFill>
                  <a:schemeClr val="accent1"/>
                </a:solidFill>
              </a:rPr>
              <a:t>4</a:t>
            </a:r>
            <a:r>
              <a:rPr lang="it-IT" b="1" dirty="0">
                <a:solidFill>
                  <a:schemeClr val="accent1"/>
                </a:solidFill>
              </a:rPr>
              <a:t>  </a:t>
            </a:r>
            <a:r>
              <a:rPr lang="it-IT" b="1" dirty="0">
                <a:solidFill>
                  <a:schemeClr val="accent1"/>
                </a:solidFill>
                <a:sym typeface="Wingdings" charset="0"/>
              </a:rPr>
              <a:t>  CH</a:t>
            </a:r>
            <a:r>
              <a:rPr lang="it-IT" b="1" baseline="-25000" dirty="0">
                <a:solidFill>
                  <a:schemeClr val="accent1"/>
                </a:solidFill>
                <a:sym typeface="Wingdings" charset="0"/>
              </a:rPr>
              <a:t>3</a:t>
            </a:r>
            <a:r>
              <a:rPr lang="it-IT" b="1" dirty="0">
                <a:solidFill>
                  <a:schemeClr val="accent1"/>
                </a:solidFill>
                <a:sym typeface="Wingdings" charset="0"/>
              </a:rPr>
              <a:t>COOH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b="1" dirty="0">
                <a:solidFill>
                  <a:schemeClr val="accent1"/>
                </a:solidFill>
              </a:rPr>
              <a:t>C-H </a:t>
            </a:r>
            <a:r>
              <a:rPr lang="it-IT" b="1" dirty="0" err="1">
                <a:solidFill>
                  <a:schemeClr val="accent1"/>
                </a:solidFill>
              </a:rPr>
              <a:t>activation</a:t>
            </a:r>
            <a:endParaRPr lang="it-IT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err="1">
                <a:solidFill>
                  <a:schemeClr val="accent1"/>
                </a:solidFill>
              </a:rPr>
              <a:t>Biological</a:t>
            </a:r>
            <a:endParaRPr lang="it-IT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err="1">
                <a:solidFill>
                  <a:schemeClr val="accent1"/>
                </a:solidFill>
              </a:rPr>
              <a:t>Chemical</a:t>
            </a:r>
            <a:endParaRPr lang="it-IT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err="1">
                <a:solidFill>
                  <a:schemeClr val="accent1"/>
                </a:solidFill>
              </a:rPr>
              <a:t>Photochemical</a:t>
            </a:r>
            <a:endParaRPr lang="it-IT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b="1" dirty="0">
                <a:solidFill>
                  <a:schemeClr val="accent1"/>
                </a:solidFill>
              </a:rPr>
              <a:t>sp</a:t>
            </a:r>
            <a:r>
              <a:rPr lang="it-IT" b="1" baseline="30000" dirty="0">
                <a:solidFill>
                  <a:schemeClr val="accent1"/>
                </a:solidFill>
              </a:rPr>
              <a:t>3</a:t>
            </a:r>
            <a:r>
              <a:rPr lang="it-IT" b="1" dirty="0">
                <a:solidFill>
                  <a:schemeClr val="accent1"/>
                </a:solidFill>
              </a:rPr>
              <a:t>  </a:t>
            </a:r>
            <a:r>
              <a:rPr lang="it-IT" b="1" i="1" dirty="0">
                <a:solidFill>
                  <a:schemeClr val="accent1"/>
                </a:solidFill>
              </a:rPr>
              <a:t>vs</a:t>
            </a:r>
            <a:r>
              <a:rPr lang="it-IT" b="1" dirty="0">
                <a:solidFill>
                  <a:schemeClr val="accent1"/>
                </a:solidFill>
              </a:rPr>
              <a:t>  sp</a:t>
            </a:r>
            <a:r>
              <a:rPr lang="it-IT" b="1" baseline="30000" dirty="0">
                <a:solidFill>
                  <a:schemeClr val="accent1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b="1"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660066"/>
                </a:solidFill>
              </a:rPr>
              <a:t>Fate of the </a:t>
            </a:r>
            <a:r>
              <a:rPr lang="it-IT" b="1" dirty="0" err="1" smtClean="0">
                <a:solidFill>
                  <a:srgbClr val="660066"/>
                </a:solidFill>
              </a:rPr>
              <a:t>tail</a:t>
            </a:r>
            <a:r>
              <a:rPr lang="it-IT" b="1" dirty="0" smtClean="0">
                <a:solidFill>
                  <a:srgbClr val="660066"/>
                </a:solidFill>
              </a:rPr>
              <a:t> gas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1242"/>
            <a:ext cx="8229600" cy="4515387"/>
          </a:xfrm>
        </p:spPr>
        <p:txBody>
          <a:bodyPr>
            <a:normAutofit/>
          </a:bodyPr>
          <a:lstStyle/>
          <a:p>
            <a:r>
              <a:rPr lang="it-IT" dirty="0"/>
              <a:t>Ethane extraction </a:t>
            </a:r>
            <a:r>
              <a:rPr lang="it-IT" dirty="0" smtClean="0"/>
              <a:t>by turboexpansion </a:t>
            </a:r>
            <a:r>
              <a:rPr lang="it-IT" dirty="0"/>
              <a:t>and fractionation without mechanical </a:t>
            </a:r>
            <a:r>
              <a:rPr lang="it-IT" dirty="0" smtClean="0"/>
              <a:t>refrigeration</a:t>
            </a:r>
            <a:endParaRPr lang="it-IT" dirty="0"/>
          </a:p>
          <a:p>
            <a:r>
              <a:rPr lang="it-IT" dirty="0" smtClean="0"/>
              <a:t>Cracking </a:t>
            </a:r>
            <a:r>
              <a:rPr lang="it-IT" sz="2400" dirty="0" smtClean="0">
                <a:sym typeface="Wingdings" panose="05000000000000000000" pitchFamily="2" charset="2"/>
              </a:rPr>
              <a:t>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smtClean="0"/>
              <a:t>methane, ethane, ethene, propene, propane, butene, butane, and higher HCs</a:t>
            </a:r>
          </a:p>
          <a:p>
            <a:r>
              <a:rPr lang="it-IT" dirty="0"/>
              <a:t>S</a:t>
            </a:r>
            <a:r>
              <a:rPr lang="it-IT" dirty="0" smtClean="0"/>
              <a:t>eparation (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C1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C2, C2=, C3, C3=</a:t>
            </a:r>
            <a:r>
              <a:rPr lang="it-IT" dirty="0" smtClean="0"/>
              <a:t>; </a:t>
            </a: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C4, C4=, &gt;C4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Solvent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 and </a:t>
            </a:r>
            <a:r>
              <a:rPr lang="it-IT" dirty="0" err="1" smtClean="0"/>
              <a:t>hydrogenation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7970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742"/>
            <a:ext cx="8229600" cy="636541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660066"/>
                </a:solidFill>
              </a:rPr>
              <a:t>Agenda</a:t>
            </a:r>
            <a:endParaRPr lang="it-IT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96094"/>
            <a:ext cx="8229600" cy="5961906"/>
          </a:xfrm>
        </p:spPr>
        <p:txBody>
          <a:bodyPr>
            <a:normAutofit/>
          </a:bodyPr>
          <a:lstStyle/>
          <a:p>
            <a:r>
              <a:rPr lang="it-IT" dirty="0" smtClean="0"/>
              <a:t>The linear C-</a:t>
            </a:r>
            <a:r>
              <a:rPr lang="it-IT" dirty="0" err="1" smtClean="0"/>
              <a:t>based</a:t>
            </a:r>
            <a:r>
              <a:rPr lang="it-IT" dirty="0" smtClean="0"/>
              <a:t> economy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role</a:t>
            </a:r>
            <a:r>
              <a:rPr lang="it-IT" dirty="0" smtClean="0"/>
              <a:t> of CCU in CO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  <a:p>
            <a:r>
              <a:rPr lang="it-IT" dirty="0" smtClean="0"/>
              <a:t>CO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conversion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endParaRPr lang="it-IT" dirty="0" smtClean="0"/>
          </a:p>
          <a:p>
            <a:r>
              <a:rPr lang="it-IT" dirty="0" smtClean="0"/>
              <a:t>Man-made </a:t>
            </a:r>
            <a:r>
              <a:rPr lang="it-IT" i="1" dirty="0" err="1" smtClean="0"/>
              <a:t>photosynthesis</a:t>
            </a:r>
            <a:r>
              <a:rPr lang="it-IT" dirty="0" smtClean="0"/>
              <a:t>: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 smtClean="0"/>
          </a:p>
          <a:p>
            <a:r>
              <a:rPr lang="it-IT" dirty="0" smtClean="0"/>
              <a:t>From </a:t>
            </a:r>
            <a:r>
              <a:rPr lang="it-IT" dirty="0" smtClean="0"/>
              <a:t>CO</a:t>
            </a:r>
            <a:r>
              <a:rPr lang="it-IT" baseline="-25000" dirty="0" smtClean="0"/>
              <a:t>2</a:t>
            </a:r>
            <a:r>
              <a:rPr lang="it-IT" dirty="0" smtClean="0"/>
              <a:t> to </a:t>
            </a:r>
            <a:r>
              <a:rPr lang="it-IT" dirty="0" err="1" smtClean="0"/>
              <a:t>methanol</a:t>
            </a:r>
            <a:endParaRPr lang="it-IT" dirty="0" smtClean="0"/>
          </a:p>
          <a:p>
            <a:r>
              <a:rPr lang="it-IT" dirty="0" smtClean="0"/>
              <a:t>The “</a:t>
            </a:r>
            <a:r>
              <a:rPr lang="it-IT" i="1" dirty="0" smtClean="0"/>
              <a:t>co-</a:t>
            </a:r>
            <a:r>
              <a:rPr lang="it-IT" i="1" dirty="0" err="1" smtClean="0"/>
              <a:t>factor</a:t>
            </a:r>
            <a:r>
              <a:rPr lang="it-IT" dirty="0" smtClean="0"/>
              <a:t>” </a:t>
            </a:r>
            <a:r>
              <a:rPr lang="it-IT" dirty="0" err="1" smtClean="0"/>
              <a:t>issue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photochemical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to NAD</a:t>
            </a:r>
            <a:r>
              <a:rPr lang="it-IT" baseline="30000" dirty="0" smtClean="0"/>
              <a:t>+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 to NADH and the </a:t>
            </a:r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endParaRPr lang="it-IT" dirty="0" smtClean="0"/>
          </a:p>
          <a:p>
            <a:r>
              <a:rPr lang="it-IT" dirty="0" err="1" smtClean="0"/>
              <a:t>Photocatalytic</a:t>
            </a:r>
            <a:r>
              <a:rPr lang="it-IT" dirty="0" smtClean="0"/>
              <a:t> </a:t>
            </a:r>
            <a:r>
              <a:rPr lang="it-IT" dirty="0" err="1" smtClean="0"/>
              <a:t>carboxylation</a:t>
            </a:r>
            <a:r>
              <a:rPr lang="it-IT" dirty="0" smtClean="0"/>
              <a:t> of </a:t>
            </a:r>
            <a:r>
              <a:rPr lang="it-IT" dirty="0" err="1" smtClean="0"/>
              <a:t>organics</a:t>
            </a:r>
            <a:endParaRPr lang="it-IT" dirty="0" smtClean="0"/>
          </a:p>
          <a:p>
            <a:r>
              <a:rPr lang="it-IT" dirty="0" err="1" smtClean="0"/>
              <a:t>Conclusions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757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olo 2"/>
          <p:cNvSpPr>
            <a:spLocks noGrp="1"/>
          </p:cNvSpPr>
          <p:nvPr>
            <p:ph type="ctrTitle"/>
          </p:nvPr>
        </p:nvSpPr>
        <p:spPr>
          <a:xfrm>
            <a:off x="557330" y="42958"/>
            <a:ext cx="7985625" cy="1082675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 err="1" smtClean="0">
                <a:solidFill>
                  <a:srgbClr val="7030A0"/>
                </a:solidFill>
              </a:rPr>
              <a:t>Photochemical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conversion</a:t>
            </a:r>
            <a:r>
              <a:rPr lang="it-IT" b="1" dirty="0" smtClean="0">
                <a:solidFill>
                  <a:srgbClr val="7030A0"/>
                </a:solidFill>
              </a:rPr>
              <a:t> of </a:t>
            </a:r>
            <a:r>
              <a:rPr lang="it-IT" b="1" dirty="0" err="1" smtClean="0">
                <a:solidFill>
                  <a:srgbClr val="7030A0"/>
                </a:solidFill>
              </a:rPr>
              <a:t>LA</a:t>
            </a:r>
            <a:r>
              <a:rPr lang="it-IT" b="1" dirty="0" err="1" smtClean="0"/>
              <a:t>s</a:t>
            </a:r>
            <a:endParaRPr lang="it-IT" b="1" dirty="0" smtClean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39750" y="1557338"/>
            <a:ext cx="8064500" cy="482441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b="1" dirty="0" err="1" smtClean="0">
                <a:solidFill>
                  <a:schemeClr val="accent4">
                    <a:lumMod val="75000"/>
                  </a:schemeClr>
                </a:solidFill>
              </a:rPr>
              <a:t>Cat</a:t>
            </a:r>
            <a:r>
              <a:rPr lang="da-DK" b="1" baseline="-25000" dirty="0" err="1" smtClean="0">
                <a:solidFill>
                  <a:srgbClr val="604A7B"/>
                </a:solidFill>
              </a:rPr>
              <a:t>Photo</a:t>
            </a:r>
            <a:r>
              <a:rPr lang="da-DK" dirty="0" smtClean="0"/>
              <a:t>  +  </a:t>
            </a:r>
            <a:r>
              <a:rPr lang="da-DK" dirty="0" err="1" smtClean="0"/>
              <a:t>hv</a:t>
            </a:r>
            <a:r>
              <a:rPr lang="da-DK" dirty="0" smtClean="0"/>
              <a:t> </a:t>
            </a:r>
            <a:r>
              <a:rPr lang="da-DK" dirty="0" smtClean="0">
                <a:sym typeface="Wingdings"/>
              </a:rPr>
              <a:t></a:t>
            </a:r>
            <a:r>
              <a:rPr lang="da-DK" dirty="0" smtClean="0"/>
              <a:t>  </a:t>
            </a:r>
            <a:r>
              <a:rPr lang="da-DK" dirty="0" smtClean="0">
                <a:solidFill>
                  <a:srgbClr val="FF0000"/>
                </a:solidFill>
              </a:rPr>
              <a:t>h</a:t>
            </a:r>
            <a:r>
              <a:rPr lang="da-DK" baseline="30000" dirty="0">
                <a:solidFill>
                  <a:srgbClr val="FF0000"/>
                </a:solidFill>
              </a:rPr>
              <a:t>+</a:t>
            </a:r>
            <a:r>
              <a:rPr lang="da-DK" dirty="0"/>
              <a:t> + </a:t>
            </a:r>
            <a:r>
              <a:rPr lang="da-DK" dirty="0">
                <a:solidFill>
                  <a:srgbClr val="0000FF"/>
                </a:solidFill>
              </a:rPr>
              <a:t>e</a:t>
            </a:r>
            <a:r>
              <a:rPr lang="da-DK" baseline="30000" dirty="0">
                <a:solidFill>
                  <a:srgbClr val="0000FF"/>
                </a:solidFill>
              </a:rPr>
              <a:t>-</a:t>
            </a:r>
            <a:r>
              <a:rPr lang="da-DK" dirty="0">
                <a:solidFill>
                  <a:srgbClr val="0000FF"/>
                </a:solidFill>
              </a:rPr>
              <a:t> </a:t>
            </a:r>
            <a:r>
              <a:rPr lang="da-DK" dirty="0" smtClean="0"/>
              <a:t>					(</a:t>
            </a:r>
            <a:r>
              <a:rPr lang="da-DK" dirty="0"/>
              <a:t>1)</a:t>
            </a:r>
          </a:p>
          <a:p>
            <a:pPr algn="l" eaLnBrk="1" hangingPunct="1">
              <a:defRPr/>
            </a:pPr>
            <a:r>
              <a:rPr lang="da-DK" dirty="0"/>
              <a:t>CH</a:t>
            </a:r>
            <a:r>
              <a:rPr lang="da-DK" baseline="-25000" dirty="0"/>
              <a:t>4</a:t>
            </a:r>
            <a:r>
              <a:rPr lang="da-DK" dirty="0"/>
              <a:t> </a:t>
            </a:r>
            <a:r>
              <a:rPr lang="da-DK" dirty="0" smtClean="0"/>
              <a:t>  +  </a:t>
            </a:r>
            <a:r>
              <a:rPr lang="da-DK" dirty="0" smtClean="0">
                <a:solidFill>
                  <a:srgbClr val="FF0000"/>
                </a:solidFill>
              </a:rPr>
              <a:t>h</a:t>
            </a:r>
            <a:r>
              <a:rPr lang="da-DK" baseline="30000" dirty="0">
                <a:solidFill>
                  <a:srgbClr val="FF0000"/>
                </a:solidFill>
              </a:rPr>
              <a:t>+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 smtClean="0">
                <a:solidFill>
                  <a:srgbClr val="FF0000"/>
                </a:solidFill>
              </a:rPr>
              <a:t>  </a:t>
            </a:r>
            <a:r>
              <a:rPr lang="da-DK" dirty="0" smtClean="0">
                <a:sym typeface="Wingdings"/>
              </a:rPr>
              <a:t>  </a:t>
            </a:r>
            <a:r>
              <a:rPr lang="da-DK" dirty="0" smtClean="0"/>
              <a:t>•</a:t>
            </a:r>
            <a:r>
              <a:rPr lang="da-DK" dirty="0"/>
              <a:t>CH</a:t>
            </a:r>
            <a:r>
              <a:rPr lang="da-DK" baseline="-25000" dirty="0"/>
              <a:t>3</a:t>
            </a:r>
            <a:r>
              <a:rPr lang="da-DK" dirty="0"/>
              <a:t> + </a:t>
            </a:r>
            <a:r>
              <a:rPr lang="da-DK" dirty="0">
                <a:solidFill>
                  <a:srgbClr val="FF0000"/>
                </a:solidFill>
              </a:rPr>
              <a:t>H</a:t>
            </a:r>
            <a:r>
              <a:rPr lang="da-DK" baseline="30000" dirty="0" smtClean="0">
                <a:solidFill>
                  <a:srgbClr val="FF0000"/>
                </a:solidFill>
              </a:rPr>
              <a:t>+</a:t>
            </a:r>
            <a:r>
              <a:rPr lang="da-DK" dirty="0"/>
              <a:t>	</a:t>
            </a:r>
            <a:r>
              <a:rPr lang="da-DK" dirty="0" smtClean="0"/>
              <a:t> 				(</a:t>
            </a:r>
            <a:r>
              <a:rPr lang="da-DK" dirty="0"/>
              <a:t>2)</a:t>
            </a:r>
          </a:p>
          <a:p>
            <a:pPr algn="l" eaLnBrk="1" hangingPunct="1">
              <a:defRPr/>
            </a:pPr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 </a:t>
            </a:r>
            <a:r>
              <a:rPr lang="da-DK" dirty="0" smtClean="0"/>
              <a:t> +   </a:t>
            </a:r>
            <a:r>
              <a:rPr lang="da-DK" dirty="0" smtClean="0">
                <a:solidFill>
                  <a:srgbClr val="0000FF"/>
                </a:solidFill>
              </a:rPr>
              <a:t>e</a:t>
            </a:r>
            <a:r>
              <a:rPr lang="da-DK" baseline="30000" dirty="0">
                <a:solidFill>
                  <a:srgbClr val="0000FF"/>
                </a:solidFill>
              </a:rPr>
              <a:t>-</a:t>
            </a:r>
            <a:r>
              <a:rPr lang="da-DK" dirty="0"/>
              <a:t> </a:t>
            </a:r>
            <a:r>
              <a:rPr lang="da-DK" dirty="0" smtClean="0"/>
              <a:t>  </a:t>
            </a:r>
            <a:r>
              <a:rPr lang="da-DK" dirty="0" smtClean="0">
                <a:sym typeface="Wingdings"/>
              </a:rPr>
              <a:t>  </a:t>
            </a:r>
            <a:r>
              <a:rPr lang="da-DK" dirty="0" smtClean="0"/>
              <a:t>•</a:t>
            </a:r>
            <a:r>
              <a:rPr lang="da-DK" sz="3600" b="1" baseline="30000" dirty="0" smtClean="0"/>
              <a:t>-</a:t>
            </a: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/>
              <a:t>	</a:t>
            </a:r>
            <a:r>
              <a:rPr lang="da-DK" dirty="0" smtClean="0"/>
              <a:t> 					(</a:t>
            </a:r>
            <a:r>
              <a:rPr lang="da-DK" dirty="0"/>
              <a:t>3)</a:t>
            </a:r>
          </a:p>
          <a:p>
            <a:pPr algn="l" eaLnBrk="1" hangingPunct="1">
              <a:defRPr/>
            </a:pPr>
            <a:r>
              <a:rPr lang="da-DK" dirty="0"/>
              <a:t>•CH</a:t>
            </a:r>
            <a:r>
              <a:rPr lang="da-DK" baseline="-25000" dirty="0"/>
              <a:t>3</a:t>
            </a:r>
            <a:r>
              <a:rPr lang="da-DK" dirty="0"/>
              <a:t> </a:t>
            </a:r>
            <a:r>
              <a:rPr lang="da-DK" dirty="0" smtClean="0"/>
              <a:t> +  •</a:t>
            </a:r>
            <a:r>
              <a:rPr lang="da-DK" dirty="0"/>
              <a:t>CH</a:t>
            </a:r>
            <a:r>
              <a:rPr lang="da-DK" baseline="-25000" dirty="0"/>
              <a:t>3</a:t>
            </a:r>
            <a:r>
              <a:rPr lang="da-DK" dirty="0"/>
              <a:t> </a:t>
            </a:r>
            <a:r>
              <a:rPr lang="da-DK" dirty="0" smtClean="0"/>
              <a:t>  </a:t>
            </a:r>
            <a:r>
              <a:rPr lang="da-DK" dirty="0" smtClean="0">
                <a:sym typeface="Wingdings"/>
              </a:rPr>
              <a:t>  </a:t>
            </a:r>
            <a:r>
              <a:rPr lang="da-DK" b="1" dirty="0" smtClean="0">
                <a:solidFill>
                  <a:srgbClr val="008000"/>
                </a:solidFill>
              </a:rPr>
              <a:t>CH</a:t>
            </a:r>
            <a:r>
              <a:rPr lang="da-DK" b="1" baseline="-25000" dirty="0" smtClean="0">
                <a:solidFill>
                  <a:srgbClr val="008000"/>
                </a:solidFill>
              </a:rPr>
              <a:t>3</a:t>
            </a:r>
            <a:r>
              <a:rPr lang="da-DK" b="1" dirty="0" smtClean="0">
                <a:solidFill>
                  <a:srgbClr val="008000"/>
                </a:solidFill>
              </a:rPr>
              <a:t>-CH</a:t>
            </a:r>
            <a:r>
              <a:rPr lang="da-DK" b="1" baseline="-25000" dirty="0" smtClean="0">
                <a:solidFill>
                  <a:srgbClr val="008000"/>
                </a:solidFill>
              </a:rPr>
              <a:t>3</a:t>
            </a:r>
            <a:r>
              <a:rPr lang="da-DK" dirty="0" smtClean="0">
                <a:solidFill>
                  <a:srgbClr val="008000"/>
                </a:solidFill>
              </a:rPr>
              <a:t> 	</a:t>
            </a:r>
            <a:r>
              <a:rPr lang="da-DK" dirty="0" smtClean="0"/>
              <a:t>			(</a:t>
            </a:r>
            <a:r>
              <a:rPr lang="da-DK" dirty="0"/>
              <a:t>4)</a:t>
            </a:r>
          </a:p>
          <a:p>
            <a:pPr algn="l" eaLnBrk="1" hangingPunct="1">
              <a:defRPr/>
            </a:pPr>
            <a:r>
              <a:rPr lang="da-DK" dirty="0"/>
              <a:t>CH</a:t>
            </a:r>
            <a:r>
              <a:rPr lang="da-DK" baseline="-25000" dirty="0"/>
              <a:t>4</a:t>
            </a:r>
            <a:r>
              <a:rPr lang="da-DK" dirty="0"/>
              <a:t> </a:t>
            </a:r>
            <a:r>
              <a:rPr lang="da-DK" dirty="0" smtClean="0"/>
              <a:t>  +   •CO</a:t>
            </a:r>
            <a:r>
              <a:rPr lang="da-DK" baseline="-25000" dirty="0" smtClean="0"/>
              <a:t>2</a:t>
            </a:r>
            <a:r>
              <a:rPr lang="da-DK" baseline="30000" dirty="0" smtClean="0"/>
              <a:t>-</a:t>
            </a:r>
            <a:r>
              <a:rPr lang="da-DK" dirty="0" smtClean="0"/>
              <a:t>	   </a:t>
            </a:r>
            <a:r>
              <a:rPr lang="da-DK" dirty="0" smtClean="0">
                <a:sym typeface="Wingdings"/>
              </a:rPr>
              <a:t>  </a:t>
            </a:r>
            <a:r>
              <a:rPr lang="da-DK" dirty="0" smtClean="0">
                <a:solidFill>
                  <a:srgbClr val="0000FF"/>
                </a:solidFill>
              </a:rPr>
              <a:t>CH</a:t>
            </a:r>
            <a:r>
              <a:rPr lang="da-DK" baseline="-25000" dirty="0" smtClean="0">
                <a:solidFill>
                  <a:srgbClr val="0000FF"/>
                </a:solidFill>
              </a:rPr>
              <a:t>3</a:t>
            </a:r>
            <a:r>
              <a:rPr lang="da-DK" dirty="0" smtClean="0">
                <a:solidFill>
                  <a:srgbClr val="0000FF"/>
                </a:solidFill>
              </a:rPr>
              <a:t>COO</a:t>
            </a:r>
            <a:r>
              <a:rPr lang="da-DK" baseline="30000" dirty="0" smtClean="0">
                <a:solidFill>
                  <a:srgbClr val="0000FF"/>
                </a:solidFill>
              </a:rPr>
              <a:t>-</a:t>
            </a:r>
            <a:r>
              <a:rPr lang="da-DK" dirty="0" smtClean="0"/>
              <a:t>  + •H	(</a:t>
            </a:r>
            <a:r>
              <a:rPr lang="da-DK" dirty="0"/>
              <a:t>5)</a:t>
            </a:r>
          </a:p>
          <a:p>
            <a:pPr algn="l" eaLnBrk="1" hangingPunct="1">
              <a:defRPr/>
            </a:pPr>
            <a:r>
              <a:rPr lang="da-DK" dirty="0">
                <a:solidFill>
                  <a:srgbClr val="0000FF"/>
                </a:solidFill>
              </a:rPr>
              <a:t>CH</a:t>
            </a:r>
            <a:r>
              <a:rPr lang="da-DK" baseline="-25000" dirty="0">
                <a:solidFill>
                  <a:srgbClr val="0000FF"/>
                </a:solidFill>
              </a:rPr>
              <a:t>3</a:t>
            </a:r>
            <a:r>
              <a:rPr lang="da-DK" dirty="0">
                <a:solidFill>
                  <a:srgbClr val="0000FF"/>
                </a:solidFill>
              </a:rPr>
              <a:t>COO</a:t>
            </a:r>
            <a:r>
              <a:rPr lang="da-DK" baseline="30000" dirty="0" smtClean="0">
                <a:solidFill>
                  <a:srgbClr val="0000FF"/>
                </a:solidFill>
              </a:rPr>
              <a:t>-</a:t>
            </a:r>
            <a:r>
              <a:rPr lang="da-DK" dirty="0"/>
              <a:t>	</a:t>
            </a:r>
            <a:r>
              <a:rPr lang="da-DK" dirty="0" smtClean="0"/>
              <a:t> </a:t>
            </a:r>
            <a:r>
              <a:rPr lang="da-DK" dirty="0"/>
              <a:t>+ </a:t>
            </a:r>
            <a:r>
              <a:rPr lang="da-DK" dirty="0">
                <a:solidFill>
                  <a:srgbClr val="FF0000"/>
                </a:solidFill>
              </a:rPr>
              <a:t>H</a:t>
            </a:r>
            <a:r>
              <a:rPr lang="da-DK" baseline="30000" dirty="0" smtClean="0">
                <a:solidFill>
                  <a:srgbClr val="FF0000"/>
                </a:solidFill>
              </a:rPr>
              <a:t>+</a:t>
            </a:r>
            <a:r>
              <a:rPr lang="da-DK" dirty="0"/>
              <a:t>	</a:t>
            </a:r>
            <a:r>
              <a:rPr lang="da-DK" dirty="0" smtClean="0"/>
              <a:t>   </a:t>
            </a:r>
            <a:r>
              <a:rPr lang="da-DK" dirty="0" smtClean="0">
                <a:sym typeface="Wingdings"/>
              </a:rPr>
              <a:t>  </a:t>
            </a:r>
            <a:r>
              <a:rPr lang="da-DK" b="1" dirty="0" smtClean="0">
                <a:solidFill>
                  <a:srgbClr val="008000"/>
                </a:solidFill>
              </a:rPr>
              <a:t>CH</a:t>
            </a:r>
            <a:r>
              <a:rPr lang="da-DK" b="1" baseline="-25000" dirty="0" smtClean="0">
                <a:solidFill>
                  <a:srgbClr val="008000"/>
                </a:solidFill>
              </a:rPr>
              <a:t>3</a:t>
            </a:r>
            <a:r>
              <a:rPr lang="da-DK" b="1" dirty="0" smtClean="0">
                <a:solidFill>
                  <a:srgbClr val="008000"/>
                </a:solidFill>
              </a:rPr>
              <a:t>-COOH</a:t>
            </a:r>
            <a:r>
              <a:rPr lang="da-DK" dirty="0" smtClean="0">
                <a:solidFill>
                  <a:srgbClr val="008000"/>
                </a:solidFill>
              </a:rPr>
              <a:t> </a:t>
            </a:r>
            <a:r>
              <a:rPr lang="da-DK" dirty="0" smtClean="0"/>
              <a:t>		(</a:t>
            </a:r>
            <a:r>
              <a:rPr lang="da-DK" dirty="0"/>
              <a:t>6)</a:t>
            </a:r>
          </a:p>
          <a:p>
            <a:pPr algn="l" eaLnBrk="1" hangingPunct="1">
              <a:defRPr/>
            </a:pPr>
            <a:r>
              <a:rPr lang="da-DK" dirty="0"/>
              <a:t>•CO</a:t>
            </a:r>
            <a:r>
              <a:rPr lang="da-DK" baseline="-25000" dirty="0"/>
              <a:t>2</a:t>
            </a:r>
            <a:r>
              <a:rPr lang="da-DK" baseline="30000" dirty="0" smtClean="0"/>
              <a:t>-</a:t>
            </a:r>
            <a:r>
              <a:rPr lang="da-DK" dirty="0" smtClean="0"/>
              <a:t>  +  •</a:t>
            </a:r>
            <a:r>
              <a:rPr lang="da-DK" dirty="0"/>
              <a:t>H </a:t>
            </a:r>
            <a:r>
              <a:rPr lang="da-DK" dirty="0" smtClean="0"/>
              <a:t>  </a:t>
            </a:r>
            <a:r>
              <a:rPr lang="da-DK" dirty="0" smtClean="0">
                <a:sym typeface="Wingdings"/>
              </a:rPr>
              <a:t>  </a:t>
            </a:r>
            <a:r>
              <a:rPr lang="da-DK" dirty="0" smtClean="0">
                <a:solidFill>
                  <a:srgbClr val="0000FF"/>
                </a:solidFill>
              </a:rPr>
              <a:t>HCOO</a:t>
            </a:r>
            <a:r>
              <a:rPr lang="da-DK" baseline="30000" dirty="0" smtClean="0">
                <a:solidFill>
                  <a:srgbClr val="0000FF"/>
                </a:solidFill>
              </a:rPr>
              <a:t>-</a:t>
            </a:r>
            <a:r>
              <a:rPr lang="da-DK" dirty="0"/>
              <a:t>	</a:t>
            </a:r>
            <a:r>
              <a:rPr lang="da-DK" dirty="0" smtClean="0"/>
              <a:t> 				(</a:t>
            </a:r>
            <a:r>
              <a:rPr lang="da-DK" dirty="0"/>
              <a:t>7)</a:t>
            </a:r>
          </a:p>
          <a:p>
            <a:pPr algn="l" eaLnBrk="1" hangingPunct="1">
              <a:defRPr/>
            </a:pPr>
            <a:r>
              <a:rPr lang="da-DK" dirty="0">
                <a:solidFill>
                  <a:srgbClr val="0000FF"/>
                </a:solidFill>
              </a:rPr>
              <a:t>HCOO</a:t>
            </a:r>
            <a:r>
              <a:rPr lang="da-DK" baseline="30000" dirty="0" smtClean="0">
                <a:solidFill>
                  <a:srgbClr val="0000FF"/>
                </a:solidFill>
              </a:rPr>
              <a:t>-</a:t>
            </a:r>
            <a:r>
              <a:rPr lang="da-DK" dirty="0" smtClean="0"/>
              <a:t>  +  </a:t>
            </a:r>
            <a:r>
              <a:rPr lang="da-DK" dirty="0" smtClean="0">
                <a:solidFill>
                  <a:srgbClr val="FF0000"/>
                </a:solidFill>
              </a:rPr>
              <a:t>H</a:t>
            </a:r>
            <a:r>
              <a:rPr lang="da-DK" baseline="30000" dirty="0" smtClean="0">
                <a:solidFill>
                  <a:srgbClr val="FF0000"/>
                </a:solidFill>
              </a:rPr>
              <a:t>+</a:t>
            </a:r>
            <a:r>
              <a:rPr lang="da-DK" dirty="0" smtClean="0"/>
              <a:t>   </a:t>
            </a:r>
            <a:r>
              <a:rPr lang="da-DK" dirty="0" smtClean="0">
                <a:sym typeface="Wingdings"/>
              </a:rPr>
              <a:t>  </a:t>
            </a:r>
            <a:r>
              <a:rPr lang="da-DK" b="1" dirty="0" smtClean="0">
                <a:solidFill>
                  <a:srgbClr val="008000"/>
                </a:solidFill>
              </a:rPr>
              <a:t>HCOOH</a:t>
            </a:r>
            <a:r>
              <a:rPr lang="da-DK" dirty="0" smtClean="0">
                <a:solidFill>
                  <a:srgbClr val="008000"/>
                </a:solidFill>
              </a:rPr>
              <a:t> </a:t>
            </a:r>
            <a:r>
              <a:rPr lang="da-DK" dirty="0" smtClean="0"/>
              <a:t>				(8)</a:t>
            </a:r>
          </a:p>
          <a:p>
            <a:pPr algn="l" eaLnBrk="1" hangingPunct="1">
              <a:defRPr/>
            </a:pPr>
            <a:endParaRPr lang="da-DK" dirty="0"/>
          </a:p>
          <a:p>
            <a:pPr algn="l" eaLnBrk="1" hangingPunct="1"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4667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7272808" cy="1296144"/>
          </a:xfrm>
        </p:spPr>
        <p:txBody>
          <a:bodyPr>
            <a:normAutofit fontScale="90000"/>
          </a:bodyPr>
          <a:lstStyle/>
          <a:p>
            <a:pPr lvl="1"/>
            <a:r>
              <a:rPr lang="it-IT" sz="3600" b="1" dirty="0" err="1" smtClean="0">
                <a:solidFill>
                  <a:schemeClr val="accent1"/>
                </a:solidFill>
              </a:rPr>
              <a:t>Carboxylation</a:t>
            </a:r>
            <a:r>
              <a:rPr lang="it-IT" sz="3600" b="1" dirty="0" smtClean="0">
                <a:solidFill>
                  <a:schemeClr val="accent1"/>
                </a:solidFill>
              </a:rPr>
              <a:t> of </a:t>
            </a:r>
            <a:r>
              <a:rPr lang="it-IT" sz="3600" b="1" dirty="0" err="1" smtClean="0">
                <a:solidFill>
                  <a:schemeClr val="accent1"/>
                </a:solidFill>
              </a:rPr>
              <a:t>activated</a:t>
            </a:r>
            <a:r>
              <a:rPr lang="it-IT" sz="3600" b="1" dirty="0" smtClean="0">
                <a:solidFill>
                  <a:schemeClr val="accent1"/>
                </a:solidFill>
              </a:rPr>
              <a:t> C</a:t>
            </a:r>
            <a:r>
              <a:rPr lang="it-IT" sz="3600" b="1" dirty="0">
                <a:solidFill>
                  <a:schemeClr val="accent1"/>
                </a:solidFill>
              </a:rPr>
              <a:t>-H</a:t>
            </a:r>
            <a:br>
              <a:rPr lang="it-IT" sz="3600" b="1" dirty="0">
                <a:solidFill>
                  <a:schemeClr val="accent1"/>
                </a:solidFill>
              </a:rPr>
            </a:br>
            <a:r>
              <a:rPr lang="it-IT" sz="2400" dirty="0" err="1">
                <a:latin typeface="Georgia" charset="0"/>
              </a:rPr>
              <a:t>Comparison</a:t>
            </a:r>
            <a:r>
              <a:rPr lang="it-IT" sz="2400" dirty="0">
                <a:latin typeface="Georgia" charset="0"/>
              </a:rPr>
              <a:t> of </a:t>
            </a:r>
            <a:br>
              <a:rPr lang="it-IT" sz="2400" dirty="0">
                <a:latin typeface="Georgia" charset="0"/>
              </a:rPr>
            </a:br>
            <a:r>
              <a:rPr lang="it-IT" sz="2400" dirty="0" err="1">
                <a:solidFill>
                  <a:schemeClr val="hlink"/>
                </a:solidFill>
                <a:latin typeface="Georgia" charset="0"/>
              </a:rPr>
              <a:t>chemical</a:t>
            </a:r>
            <a:r>
              <a:rPr lang="it-IT" sz="2400" dirty="0">
                <a:solidFill>
                  <a:schemeClr val="hlink"/>
                </a:solidFill>
                <a:latin typeface="Georgia" charset="0"/>
              </a:rPr>
              <a:t> </a:t>
            </a:r>
            <a:r>
              <a:rPr lang="it-IT" sz="2400" dirty="0">
                <a:latin typeface="Georgia" charset="0"/>
              </a:rPr>
              <a:t>and </a:t>
            </a:r>
            <a:r>
              <a:rPr lang="it-IT" sz="2400" dirty="0" err="1">
                <a:solidFill>
                  <a:srgbClr val="FF3399"/>
                </a:solidFill>
                <a:latin typeface="Georgia" charset="0"/>
              </a:rPr>
              <a:t>photochemical</a:t>
            </a:r>
            <a:r>
              <a:rPr lang="it-IT" sz="2400" dirty="0">
                <a:latin typeface="Georgia" charset="0"/>
              </a:rPr>
              <a:t> </a:t>
            </a:r>
            <a:r>
              <a:rPr lang="it-IT" sz="2400" dirty="0" err="1">
                <a:latin typeface="Georgia" charset="0"/>
              </a:rPr>
              <a:t>paths</a:t>
            </a:r>
            <a:r>
              <a:rPr lang="it-IT" sz="2400" dirty="0">
                <a:latin typeface="Georgia" charset="0"/>
              </a:rPr>
              <a:t/>
            </a:r>
            <a:br>
              <a:rPr lang="it-IT" sz="2400" dirty="0">
                <a:latin typeface="Georgia" charset="0"/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it-IT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23850" y="1701056"/>
            <a:ext cx="85344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t-IT" b="1" dirty="0" smtClean="0">
                <a:solidFill>
                  <a:schemeClr val="accent1"/>
                </a:solidFill>
                <a:latin typeface="Calibri" charset="0"/>
              </a:rPr>
              <a:t>CH</a:t>
            </a:r>
            <a:r>
              <a:rPr lang="it-IT" b="1" baseline="-25000" dirty="0" smtClean="0">
                <a:solidFill>
                  <a:schemeClr val="accent1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</a:rPr>
              <a:t>COCH</a:t>
            </a:r>
            <a:r>
              <a:rPr lang="it-IT" b="1" baseline="-25000" dirty="0" smtClean="0">
                <a:solidFill>
                  <a:schemeClr val="accent1"/>
                </a:solidFill>
                <a:latin typeface="Calibri" charset="0"/>
              </a:rPr>
              <a:t>2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</a:rPr>
              <a:t>COCH</a:t>
            </a:r>
            <a:r>
              <a:rPr lang="it-IT" b="1" baseline="-25000" dirty="0" smtClean="0">
                <a:solidFill>
                  <a:schemeClr val="accent1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</a:rPr>
              <a:t> 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  CH</a:t>
            </a:r>
            <a:r>
              <a:rPr lang="it-IT" b="1" baseline="-25000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3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COCH(COOH)COCH</a:t>
            </a:r>
            <a:r>
              <a:rPr lang="it-IT" b="1" baseline="-25000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3</a:t>
            </a:r>
          </a:p>
          <a:p>
            <a:pPr lvl="2">
              <a:buFont typeface="Wingdings 2" charset="0"/>
              <a:buNone/>
            </a:pP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                    OH</a:t>
            </a:r>
          </a:p>
          <a:p>
            <a:pPr lvl="2">
              <a:buFont typeface="Wingdings 2" charset="0"/>
              <a:buNone/>
            </a:pP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COCH=CCH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</a:p>
          <a:p>
            <a:pPr lvl="2">
              <a:buFont typeface="Wingdings 2" charset="0"/>
              <a:buNone/>
            </a:pP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R’R”IM=CO</a:t>
            </a:r>
            <a:r>
              <a:rPr lang="it-IT" b="1" baseline="-25000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2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  +  Sub-H  +  MX    R’R”IMH</a:t>
            </a:r>
            <a:r>
              <a:rPr lang="it-IT" b="1" baseline="30000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+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X</a:t>
            </a:r>
            <a:r>
              <a:rPr lang="it-IT" b="1" baseline="30000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-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  +  SUB=CO</a:t>
            </a:r>
            <a:r>
              <a:rPr lang="it-IT" b="1" baseline="-25000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2</a:t>
            </a: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M</a:t>
            </a:r>
          </a:p>
          <a:p>
            <a:pPr lvl="2">
              <a:buFont typeface="Wingdings 2" charset="0"/>
              <a:buNone/>
            </a:pPr>
            <a:endParaRPr lang="it-IT" sz="2000" b="1" dirty="0" smtClean="0">
              <a:solidFill>
                <a:srgbClr val="000090"/>
              </a:solidFill>
              <a:latin typeface="Calibri" charset="0"/>
              <a:sym typeface="Wingdings" charset="0"/>
            </a:endParaRPr>
          </a:p>
          <a:p>
            <a:pPr lvl="2">
              <a:buFont typeface="Wingdings 2" charset="0"/>
              <a:buNone/>
            </a:pPr>
            <a:r>
              <a:rPr lang="it-IT" sz="2000" b="1" dirty="0" smtClean="0">
                <a:solidFill>
                  <a:srgbClr val="000090"/>
                </a:solidFill>
                <a:latin typeface="Calibri" charset="0"/>
                <a:sym typeface="Wingdings" charset="0"/>
              </a:rPr>
              <a:t>Chiusoli, </a:t>
            </a:r>
            <a:r>
              <a:rPr lang="it-IT" sz="2000" b="1" dirty="0" err="1" smtClean="0">
                <a:solidFill>
                  <a:srgbClr val="000090"/>
                </a:solidFill>
                <a:latin typeface="Calibri" charset="0"/>
                <a:sym typeface="Wingdings" charset="0"/>
              </a:rPr>
              <a:t>PhONa</a:t>
            </a:r>
            <a:r>
              <a:rPr lang="it-IT" sz="2000" b="1" dirty="0" smtClean="0">
                <a:solidFill>
                  <a:srgbClr val="000090"/>
                </a:solidFill>
                <a:latin typeface="Calibri" charset="0"/>
                <a:sym typeface="Wingdings" charset="0"/>
              </a:rPr>
              <a:t>, 1960-70</a:t>
            </a:r>
          </a:p>
          <a:p>
            <a:pPr lvl="2">
              <a:buFont typeface="Wingdings 2" charset="0"/>
              <a:buNone/>
            </a:pPr>
            <a:r>
              <a:rPr lang="it-IT" sz="2000" b="1" dirty="0" err="1" smtClean="0">
                <a:solidFill>
                  <a:srgbClr val="000090"/>
                </a:solidFill>
                <a:latin typeface="Calibri" charset="0"/>
                <a:sym typeface="Wingdings" charset="0"/>
              </a:rPr>
              <a:t>Aresta</a:t>
            </a:r>
            <a:r>
              <a:rPr lang="it-IT" sz="2000" b="1" dirty="0" smtClean="0">
                <a:solidFill>
                  <a:srgbClr val="000090"/>
                </a:solidFill>
                <a:latin typeface="Calibri" charset="0"/>
                <a:sym typeface="Wingdings" charset="0"/>
              </a:rPr>
              <a:t> et al, 2003 </a:t>
            </a:r>
          </a:p>
          <a:p>
            <a:pPr lvl="2">
              <a:buFont typeface="Wingdings 2" charset="0"/>
              <a:buNone/>
            </a:pPr>
            <a:r>
              <a:rPr lang="it-IT" b="1" dirty="0" smtClean="0">
                <a:solidFill>
                  <a:schemeClr val="accent1"/>
                </a:solidFill>
                <a:latin typeface="Calibri" charset="0"/>
                <a:sym typeface="Wingdings" charset="0"/>
              </a:rPr>
              <a:t>                                </a:t>
            </a:r>
            <a:r>
              <a:rPr lang="it-IT" b="1" baseline="-25000" dirty="0" err="1" smtClean="0">
                <a:solidFill>
                  <a:srgbClr val="FF3399"/>
                </a:solidFill>
                <a:latin typeface="Calibri" charset="0"/>
                <a:sym typeface="Wingdings" charset="0"/>
              </a:rPr>
              <a:t>ZnS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  <a:sym typeface="Wingdings" charset="0"/>
              </a:rPr>
              <a:t>, </a:t>
            </a:r>
            <a:r>
              <a:rPr lang="it-IT" b="1" baseline="-25000" dirty="0" err="1" smtClean="0">
                <a:solidFill>
                  <a:srgbClr val="FF3399"/>
                </a:solidFill>
                <a:latin typeface="Calibri" charset="0"/>
                <a:sym typeface="Wingdings" charset="0"/>
              </a:rPr>
              <a:t>hv</a:t>
            </a:r>
            <a:endParaRPr lang="it-IT" b="1" dirty="0" smtClean="0">
              <a:solidFill>
                <a:srgbClr val="FF3399"/>
              </a:solidFill>
              <a:latin typeface="Calibri" charset="0"/>
            </a:endParaRPr>
          </a:p>
          <a:p>
            <a:pPr lvl="1"/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COCH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2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COCH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 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  <a:sym typeface="Wingdings" charset="0"/>
              </a:rPr>
              <a:t>  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  <a:sym typeface="Wingdings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  <a:sym typeface="Wingdings" charset="0"/>
              </a:rPr>
              <a:t>COCH(COOH)HCOCH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  <a:sym typeface="Wingdings" charset="0"/>
              </a:rPr>
              <a:t>3  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  <a:sym typeface="Wingdings" charset="0"/>
              </a:rPr>
              <a:t>+</a:t>
            </a:r>
          </a:p>
          <a:p>
            <a:pPr>
              <a:buFont typeface="Wingdings 2" charset="0"/>
              <a:buNone/>
            </a:pPr>
            <a:r>
              <a:rPr lang="it-IT" dirty="0" smtClean="0">
                <a:solidFill>
                  <a:srgbClr val="FF3399"/>
                </a:solidFill>
                <a:latin typeface="Calibri" charset="0"/>
              </a:rPr>
              <a:t>				     </a:t>
            </a:r>
            <a:r>
              <a:rPr lang="it-IT" sz="2400" b="1" dirty="0" smtClean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sz="2400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sz="2400" b="1" dirty="0" smtClean="0">
                <a:solidFill>
                  <a:srgbClr val="FF3399"/>
                </a:solidFill>
                <a:latin typeface="Calibri" charset="0"/>
              </a:rPr>
              <a:t>COCH</a:t>
            </a:r>
            <a:r>
              <a:rPr lang="it-IT" sz="2400" b="1" baseline="-25000" dirty="0" smtClean="0">
                <a:solidFill>
                  <a:srgbClr val="FF3399"/>
                </a:solidFill>
                <a:latin typeface="Calibri" charset="0"/>
              </a:rPr>
              <a:t>2</a:t>
            </a:r>
            <a:r>
              <a:rPr lang="it-IT" sz="2400" b="1" dirty="0" smtClean="0">
                <a:solidFill>
                  <a:srgbClr val="FF3399"/>
                </a:solidFill>
                <a:latin typeface="Calibri" charset="0"/>
              </a:rPr>
              <a:t>COCH</a:t>
            </a:r>
            <a:r>
              <a:rPr lang="it-IT" sz="2400" baseline="-25000" dirty="0" smtClean="0">
                <a:solidFill>
                  <a:srgbClr val="FF3399"/>
                </a:solidFill>
                <a:latin typeface="Calibri" charset="0"/>
              </a:rPr>
              <a:t>2</a:t>
            </a:r>
            <a:r>
              <a:rPr lang="it-IT" sz="2400" b="1" dirty="0" smtClean="0">
                <a:solidFill>
                  <a:srgbClr val="FF3399"/>
                </a:solidFill>
                <a:latin typeface="Calibri" charset="0"/>
              </a:rPr>
              <a:t>-COOH</a:t>
            </a:r>
          </a:p>
          <a:p>
            <a:pPr>
              <a:buFont typeface="Wingdings 2" charset="0"/>
              <a:buNone/>
            </a:pPr>
            <a:r>
              <a:rPr lang="it-IT" sz="2400" b="1" baseline="-25000" dirty="0" smtClean="0">
                <a:solidFill>
                  <a:srgbClr val="FF3399"/>
                </a:solidFill>
                <a:latin typeface="Calibri" charset="0"/>
              </a:rPr>
              <a:t>	     </a:t>
            </a:r>
            <a:r>
              <a:rPr lang="it-IT" sz="2400" b="1" dirty="0" err="1" smtClean="0">
                <a:solidFill>
                  <a:srgbClr val="FF3399"/>
                </a:solidFill>
                <a:latin typeface="Calibri" charset="0"/>
              </a:rPr>
              <a:t>Aresta</a:t>
            </a:r>
            <a:r>
              <a:rPr lang="it-IT" sz="2400" b="1" dirty="0" smtClean="0">
                <a:solidFill>
                  <a:srgbClr val="FF3399"/>
                </a:solidFill>
                <a:latin typeface="Calibri" charset="0"/>
              </a:rPr>
              <a:t> et al., </a:t>
            </a:r>
            <a:r>
              <a:rPr lang="it-IT" sz="2400" b="1" dirty="0" err="1" smtClean="0">
                <a:solidFill>
                  <a:srgbClr val="FF3399"/>
                </a:solidFill>
                <a:latin typeface="Calibri" charset="0"/>
              </a:rPr>
              <a:t>ChemPlusChem</a:t>
            </a:r>
            <a:r>
              <a:rPr lang="it-IT" sz="2400" b="1" dirty="0" smtClean="0">
                <a:solidFill>
                  <a:srgbClr val="FF3399"/>
                </a:solidFill>
                <a:latin typeface="Calibri" charset="0"/>
              </a:rPr>
              <a:t>, 2014 </a:t>
            </a:r>
            <a:endParaRPr lang="it-IT" sz="2400" b="1" dirty="0">
              <a:solidFill>
                <a:srgbClr val="FF3399"/>
              </a:solidFill>
              <a:latin typeface="Calibri" charset="0"/>
            </a:endParaRPr>
          </a:p>
        </p:txBody>
      </p:sp>
      <p:pic>
        <p:nvPicPr>
          <p:cNvPr id="6" name="Immagine 3" descr="8-9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8" b="21114"/>
          <a:stretch>
            <a:fillRect/>
          </a:stretch>
        </p:blipFill>
        <p:spPr bwMode="auto">
          <a:xfrm>
            <a:off x="4887664" y="3573016"/>
            <a:ext cx="386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2771800" y="2577401"/>
            <a:ext cx="0" cy="119022"/>
          </a:xfrm>
          <a:prstGeom prst="line">
            <a:avLst/>
          </a:prstGeom>
          <a:ln>
            <a:solidFill>
              <a:srgbClr val="FF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ccia bidirezionale verticale 12"/>
          <p:cNvSpPr/>
          <p:nvPr/>
        </p:nvSpPr>
        <p:spPr>
          <a:xfrm>
            <a:off x="1907704" y="2204864"/>
            <a:ext cx="288032" cy="5040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55802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0254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660066"/>
                </a:solidFill>
              </a:rPr>
              <a:t>T</a:t>
            </a:r>
            <a:r>
              <a:rPr lang="it-IT" b="1" dirty="0" smtClean="0">
                <a:solidFill>
                  <a:srgbClr val="660066"/>
                </a:solidFill>
              </a:rPr>
              <a:t>he </a:t>
            </a:r>
            <a:r>
              <a:rPr lang="it-IT" b="1" dirty="0" err="1" smtClean="0">
                <a:solidFill>
                  <a:srgbClr val="660066"/>
                </a:solidFill>
              </a:rPr>
              <a:t>mechanism</a:t>
            </a:r>
            <a:r>
              <a:rPr lang="it-IT" b="1" dirty="0" smtClean="0">
                <a:solidFill>
                  <a:srgbClr val="660066"/>
                </a:solidFill>
              </a:rPr>
              <a:t>? 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8467"/>
          </a:xfrm>
        </p:spPr>
        <p:txBody>
          <a:bodyPr>
            <a:normAutofit/>
          </a:bodyPr>
          <a:lstStyle/>
          <a:p>
            <a:pPr lvl="2">
              <a:buFont typeface="Wingdings 2" charset="0"/>
              <a:buNone/>
            </a:pP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                   OH       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 </a:t>
            </a:r>
            <a:r>
              <a:rPr lang="it-IT" b="1" baseline="-25000" dirty="0" err="1" smtClean="0">
                <a:solidFill>
                  <a:srgbClr val="FF3399"/>
                </a:solidFill>
                <a:latin typeface="Calibri" charset="0"/>
              </a:rPr>
              <a:t>hv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                          O</a:t>
            </a:r>
            <a:r>
              <a:rPr lang="it-IT" sz="3200" b="1" baseline="30000" dirty="0" smtClean="0">
                <a:solidFill>
                  <a:srgbClr val="FF3399"/>
                </a:solidFill>
                <a:latin typeface="Calibri" charset="0"/>
              </a:rPr>
              <a:t>.</a:t>
            </a:r>
            <a:endParaRPr lang="it-IT" sz="3200" b="1" baseline="30000" dirty="0">
              <a:solidFill>
                <a:srgbClr val="FF3399"/>
              </a:solidFill>
              <a:latin typeface="Calibri" charset="0"/>
            </a:endParaRPr>
          </a:p>
          <a:p>
            <a:pPr lvl="2">
              <a:buFont typeface="Wingdings 2" charset="0"/>
              <a:buNone/>
            </a:pPr>
            <a:r>
              <a:rPr lang="it-IT" b="1" dirty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b="1" baseline="-25000" dirty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>
                <a:solidFill>
                  <a:srgbClr val="FF3399"/>
                </a:solidFill>
                <a:latin typeface="Calibri" charset="0"/>
              </a:rPr>
              <a:t>COCH=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      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  <a:sym typeface="Wingdings"/>
              </a:rPr>
              <a:t> 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          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COCH</a:t>
            </a:r>
            <a:r>
              <a:rPr lang="it-IT" b="1" dirty="0">
                <a:solidFill>
                  <a:srgbClr val="FF3399"/>
                </a:solidFill>
                <a:latin typeface="Calibri" charset="0"/>
              </a:rPr>
              <a:t>=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  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+  H</a:t>
            </a:r>
            <a:r>
              <a:rPr lang="it-IT" sz="3200" b="1" baseline="30000" dirty="0" smtClean="0">
                <a:solidFill>
                  <a:srgbClr val="FF3399"/>
                </a:solidFill>
                <a:latin typeface="Calibri" charset="0"/>
              </a:rPr>
              <a:t>.</a:t>
            </a:r>
          </a:p>
          <a:p>
            <a:pPr lvl="2">
              <a:buFont typeface="Wingdings 2" charset="0"/>
              <a:buNone/>
            </a:pPr>
            <a:r>
              <a:rPr lang="it-IT" sz="3200" b="1" dirty="0" smtClean="0">
                <a:solidFill>
                  <a:srgbClr val="FF3399"/>
                </a:solidFill>
                <a:latin typeface="Calibri" charset="0"/>
              </a:rPr>
              <a:t>            </a:t>
            </a:r>
            <a:r>
              <a:rPr lang="it-IT" sz="3200" b="1" dirty="0">
                <a:solidFill>
                  <a:srgbClr val="FF3399"/>
                </a:solidFill>
                <a:latin typeface="Calibri" charset="0"/>
              </a:rPr>
              <a:t>                   </a:t>
            </a:r>
            <a:r>
              <a:rPr lang="it-IT" sz="3200" b="1" dirty="0" smtClean="0">
                <a:solidFill>
                  <a:srgbClr val="FF3399"/>
                </a:solidFill>
                <a:latin typeface="Calibri" charset="0"/>
              </a:rPr>
              <a:t> 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COCH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2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C=CH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2 </a:t>
            </a:r>
            <a:endParaRPr lang="it-IT" b="1" dirty="0" smtClean="0">
              <a:solidFill>
                <a:srgbClr val="FF3399"/>
              </a:solidFill>
              <a:latin typeface="Calibri" charset="0"/>
            </a:endParaRPr>
          </a:p>
          <a:p>
            <a:pPr lvl="2">
              <a:buFont typeface="Wingdings 2" charset="0"/>
              <a:buNone/>
            </a:pPr>
            <a:r>
              <a:rPr lang="it-IT" sz="3200" b="1" baseline="-25000" dirty="0">
                <a:solidFill>
                  <a:srgbClr val="FF3399"/>
                </a:solidFill>
                <a:latin typeface="Calibri" charset="0"/>
              </a:rPr>
              <a:t> </a:t>
            </a:r>
            <a:r>
              <a:rPr lang="it-IT" sz="3200" b="1" baseline="-25000" dirty="0" smtClean="0">
                <a:solidFill>
                  <a:srgbClr val="FF3399"/>
                </a:solidFill>
                <a:latin typeface="Calibri" charset="0"/>
              </a:rPr>
              <a:t>             </a:t>
            </a:r>
            <a:r>
              <a:rPr lang="it-IT" sz="4800" b="1" baseline="-25000" dirty="0" smtClean="0">
                <a:solidFill>
                  <a:srgbClr val="FF3399"/>
                </a:solidFill>
                <a:latin typeface="Calibri" charset="0"/>
              </a:rPr>
              <a:t>.</a:t>
            </a:r>
            <a:r>
              <a:rPr lang="it-IT" sz="3200" b="1" dirty="0" smtClean="0">
                <a:solidFill>
                  <a:srgbClr val="FF3399"/>
                </a:solidFill>
                <a:latin typeface="Calibri" charset="0"/>
              </a:rPr>
              <a:t>   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O                                             O</a:t>
            </a:r>
            <a:endParaRPr lang="it-IT" b="1" dirty="0">
              <a:solidFill>
                <a:srgbClr val="FF3399"/>
              </a:solidFill>
              <a:latin typeface="Calibri" charset="0"/>
            </a:endParaRPr>
          </a:p>
          <a:p>
            <a:pPr lvl="2">
              <a:buFont typeface="Wingdings 2" charset="0"/>
              <a:buNone/>
            </a:pP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COCH-CCH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                            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3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COCH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2</a:t>
            </a:r>
            <a:r>
              <a:rPr lang="it-IT" b="1" dirty="0" smtClean="0">
                <a:solidFill>
                  <a:srgbClr val="FF3399"/>
                </a:solidFill>
                <a:latin typeface="Calibri" charset="0"/>
              </a:rPr>
              <a:t>-C-CH</a:t>
            </a:r>
            <a:r>
              <a:rPr lang="it-IT" b="1" baseline="-25000" dirty="0" smtClean="0">
                <a:solidFill>
                  <a:srgbClr val="FF3399"/>
                </a:solidFill>
                <a:latin typeface="Calibri" charset="0"/>
              </a:rPr>
              <a:t>2</a:t>
            </a:r>
            <a:r>
              <a:rPr lang="it-IT" sz="3200" b="1" baseline="30000" dirty="0" smtClean="0">
                <a:solidFill>
                  <a:srgbClr val="FF3399"/>
                </a:solidFill>
                <a:latin typeface="Calibri" charset="0"/>
              </a:rPr>
              <a:t>.</a:t>
            </a:r>
          </a:p>
          <a:p>
            <a:pPr lvl="2">
              <a:buFont typeface="Wingdings 2" charset="0"/>
              <a:buNone/>
            </a:pPr>
            <a:r>
              <a:rPr lang="it-IT" baseline="30000" dirty="0" smtClean="0">
                <a:sym typeface="Wingdings"/>
              </a:rPr>
              <a:t>                                                                                      </a:t>
            </a:r>
            <a:r>
              <a:rPr lang="it-IT" sz="4400" baseline="-25000" dirty="0" smtClean="0">
                <a:sym typeface="Wingdings"/>
              </a:rPr>
              <a:t> </a:t>
            </a:r>
            <a:r>
              <a:rPr lang="it-IT" sz="5400" baseline="-25000" dirty="0" smtClean="0">
                <a:solidFill>
                  <a:srgbClr val="FF6600"/>
                </a:solidFill>
                <a:sym typeface="Wingdings"/>
              </a:rPr>
              <a:t> .</a:t>
            </a:r>
            <a:endParaRPr lang="it-IT" sz="5400" b="1" baseline="-25000" dirty="0">
              <a:solidFill>
                <a:srgbClr val="FF6600"/>
              </a:solidFill>
              <a:latin typeface="Calibri" charset="0"/>
            </a:endParaRPr>
          </a:p>
          <a:p>
            <a:r>
              <a:rPr lang="it-IT" dirty="0" smtClean="0"/>
              <a:t>CH</a:t>
            </a:r>
            <a:r>
              <a:rPr lang="it-IT" baseline="-25000" dirty="0" smtClean="0"/>
              <a:t>3</a:t>
            </a:r>
            <a:r>
              <a:rPr lang="it-IT" dirty="0" smtClean="0"/>
              <a:t>COCH</a:t>
            </a:r>
            <a:r>
              <a:rPr lang="it-IT" baseline="-25000" dirty="0" smtClean="0"/>
              <a:t>2</a:t>
            </a:r>
            <a:r>
              <a:rPr lang="it-IT" dirty="0" smtClean="0"/>
              <a:t>COCH</a:t>
            </a:r>
            <a:r>
              <a:rPr lang="it-IT" baseline="-25000" dirty="0" smtClean="0"/>
              <a:t>3  </a:t>
            </a:r>
            <a:r>
              <a:rPr lang="it-IT" dirty="0" smtClean="0">
                <a:sym typeface="Wingdings"/>
              </a:rPr>
              <a:t>  CH</a:t>
            </a:r>
            <a:r>
              <a:rPr lang="it-IT" baseline="-25000" dirty="0" smtClean="0">
                <a:sym typeface="Wingdings"/>
              </a:rPr>
              <a:t>3</a:t>
            </a:r>
            <a:r>
              <a:rPr lang="it-IT" dirty="0" smtClean="0">
                <a:sym typeface="Wingdings"/>
              </a:rPr>
              <a:t>COCHCOCH</a:t>
            </a:r>
            <a:r>
              <a:rPr lang="it-IT" baseline="-25000" dirty="0" smtClean="0">
                <a:sym typeface="Wingdings"/>
              </a:rPr>
              <a:t>3</a:t>
            </a:r>
            <a:endParaRPr lang="it-IT" baseline="-25000" dirty="0">
              <a:sym typeface="Wingdings"/>
            </a:endParaRPr>
          </a:p>
          <a:p>
            <a:pPr marL="0" indent="0">
              <a:buNone/>
            </a:pPr>
            <a:r>
              <a:rPr lang="it-IT" baseline="-25000" dirty="0" smtClean="0">
                <a:sym typeface="Wingdings"/>
              </a:rPr>
              <a:t>                                                                 </a:t>
            </a:r>
          </a:p>
          <a:p>
            <a:pPr marL="0" indent="0">
              <a:buNone/>
            </a:pPr>
            <a:r>
              <a:rPr lang="it-IT" baseline="-25000" dirty="0">
                <a:sym typeface="Wingdings"/>
              </a:rPr>
              <a:t> </a:t>
            </a:r>
            <a:r>
              <a:rPr lang="it-IT" baseline="-25000" dirty="0" smtClean="0">
                <a:sym typeface="Wingdings"/>
              </a:rPr>
              <a:t>                                                               </a:t>
            </a:r>
            <a:r>
              <a:rPr lang="it-IT" dirty="0" smtClean="0">
                <a:sym typeface="Wingdings"/>
              </a:rPr>
              <a:t>CH</a:t>
            </a:r>
            <a:r>
              <a:rPr lang="it-IT" baseline="-25000" dirty="0" smtClean="0">
                <a:sym typeface="Wingdings"/>
              </a:rPr>
              <a:t>3</a:t>
            </a:r>
            <a:r>
              <a:rPr lang="it-IT" dirty="0" smtClean="0">
                <a:sym typeface="Wingdings"/>
              </a:rPr>
              <a:t>COCH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dirty="0" smtClean="0">
                <a:sym typeface="Wingdings"/>
              </a:rPr>
              <a:t>COCH</a:t>
            </a:r>
            <a:r>
              <a:rPr lang="it-IT" baseline="-25000" dirty="0" smtClean="0">
                <a:sym typeface="Wingdings"/>
              </a:rPr>
              <a:t>2</a:t>
            </a:r>
            <a:r>
              <a:rPr lang="it-IT" sz="5400" baseline="30000" dirty="0" smtClean="0">
                <a:solidFill>
                  <a:srgbClr val="FF6600"/>
                </a:solidFill>
                <a:sym typeface="Wingdings"/>
              </a:rPr>
              <a:t>.</a:t>
            </a:r>
            <a:r>
              <a:rPr lang="it-IT" dirty="0" smtClean="0">
                <a:sym typeface="Wingdings"/>
              </a:rPr>
              <a:t>       </a:t>
            </a:r>
            <a:r>
              <a:rPr lang="it-IT" baseline="-25000" dirty="0" smtClean="0">
                <a:sym typeface="Wingdings"/>
              </a:rPr>
              <a:t>         </a:t>
            </a:r>
            <a:endParaRPr lang="it-IT" sz="6000" baseline="30000" dirty="0"/>
          </a:p>
        </p:txBody>
      </p:sp>
      <p:cxnSp>
        <p:nvCxnSpPr>
          <p:cNvPr id="5" name="Connettore 1 4"/>
          <p:cNvCxnSpPr/>
          <p:nvPr/>
        </p:nvCxnSpPr>
        <p:spPr>
          <a:xfrm flipH="1">
            <a:off x="2840324" y="1993565"/>
            <a:ext cx="1" cy="16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>
            <a:off x="5805654" y="2009415"/>
            <a:ext cx="1" cy="16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2885679" y="3595590"/>
            <a:ext cx="1" cy="16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2778634" y="3597785"/>
            <a:ext cx="1" cy="16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6098994" y="3572670"/>
            <a:ext cx="1" cy="16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571451" y="2318868"/>
            <a:ext cx="38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E46C0A"/>
                </a:solidFill>
              </a:rPr>
              <a:t>O</a:t>
            </a:r>
            <a:endParaRPr lang="it-IT" sz="2400" dirty="0">
              <a:solidFill>
                <a:srgbClr val="E46C0A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6169464" y="3588520"/>
            <a:ext cx="1" cy="16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5746159" y="2632670"/>
            <a:ext cx="1" cy="1638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06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322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660066"/>
                </a:solidFill>
              </a:rPr>
              <a:t> Work </a:t>
            </a:r>
            <a:r>
              <a:rPr lang="it-IT" b="1" smtClean="0">
                <a:solidFill>
                  <a:srgbClr val="660066"/>
                </a:solidFill>
              </a:rPr>
              <a:t>in progress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2958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Photocatalysis</a:t>
            </a:r>
            <a:r>
              <a:rPr lang="it-IT" dirty="0" smtClean="0"/>
              <a:t> </a:t>
            </a:r>
            <a:r>
              <a:rPr lang="it-IT" dirty="0" err="1" smtClean="0"/>
              <a:t>Applied</a:t>
            </a:r>
            <a:r>
              <a:rPr lang="it-IT" dirty="0" smtClean="0"/>
              <a:t> to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Molecules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Systems </a:t>
            </a:r>
            <a:r>
              <a:rPr lang="it-IT" dirty="0" err="1" smtClean="0"/>
              <a:t>bearing</a:t>
            </a:r>
            <a:r>
              <a:rPr lang="it-IT" dirty="0" smtClean="0"/>
              <a:t> sp3 and sp2 C, plus  C-O bonds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Interesting</a:t>
            </a:r>
            <a:r>
              <a:rPr lang="it-IT" dirty="0" smtClean="0"/>
              <a:t> information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order</a:t>
            </a:r>
            <a:r>
              <a:rPr lang="it-IT" dirty="0" smtClean="0"/>
              <a:t> of </a:t>
            </a:r>
            <a:r>
              <a:rPr lang="it-IT" dirty="0" err="1" smtClean="0"/>
              <a:t>reactivity</a:t>
            </a:r>
            <a:r>
              <a:rPr lang="it-IT" dirty="0" smtClean="0"/>
              <a:t> of the </a:t>
            </a:r>
            <a:r>
              <a:rPr lang="it-IT" dirty="0" err="1" smtClean="0"/>
              <a:t>various</a:t>
            </a:r>
            <a:r>
              <a:rPr lang="it-IT" dirty="0" smtClean="0"/>
              <a:t> bonds</a:t>
            </a:r>
          </a:p>
          <a:p>
            <a:endParaRPr lang="it-IT" dirty="0"/>
          </a:p>
          <a:p>
            <a:r>
              <a:rPr lang="it-IT" dirty="0" err="1" smtClean="0"/>
              <a:t>Influence</a:t>
            </a:r>
            <a:r>
              <a:rPr lang="it-IT" dirty="0" smtClean="0"/>
              <a:t> of CO</a:t>
            </a:r>
            <a:r>
              <a:rPr lang="it-IT" baseline="-25000" dirty="0" smtClean="0"/>
              <a:t>2</a:t>
            </a:r>
            <a:r>
              <a:rPr lang="it-IT" dirty="0" smtClean="0"/>
              <a:t> on </a:t>
            </a:r>
            <a:r>
              <a:rPr lang="it-IT" dirty="0" err="1" smtClean="0"/>
              <a:t>photochemistry</a:t>
            </a:r>
            <a:r>
              <a:rPr lang="it-IT" dirty="0" smtClean="0"/>
              <a:t> of </a:t>
            </a:r>
            <a:r>
              <a:rPr lang="it-IT" dirty="0" err="1" smtClean="0"/>
              <a:t>systems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175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it-IT" sz="4000" b="1" smtClean="0">
                <a:solidFill>
                  <a:schemeClr val="folHlink"/>
                </a:solidFill>
              </a:rPr>
              <a:t>SPC Thermal Reactions</a:t>
            </a:r>
          </a:p>
        </p:txBody>
      </p:sp>
      <p:sp>
        <p:nvSpPr>
          <p:cNvPr id="1259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 eaLnBrk="1" hangingPunct="1"/>
            <a:r>
              <a:rPr lang="it-IT" b="1" dirty="0" smtClean="0">
                <a:solidFill>
                  <a:schemeClr val="accent1"/>
                </a:solidFill>
              </a:rPr>
              <a:t>CO</a:t>
            </a:r>
            <a:r>
              <a:rPr lang="it-IT" b="1" baseline="-25000" dirty="0" smtClean="0">
                <a:solidFill>
                  <a:schemeClr val="accent1"/>
                </a:solidFill>
              </a:rPr>
              <a:t>2</a:t>
            </a:r>
            <a:r>
              <a:rPr lang="it-IT" b="1" dirty="0" smtClean="0">
                <a:solidFill>
                  <a:schemeClr val="accent1"/>
                </a:solidFill>
              </a:rPr>
              <a:t> </a:t>
            </a:r>
            <a:r>
              <a:rPr lang="it-IT" b="1" dirty="0" err="1" smtClean="0">
                <a:solidFill>
                  <a:schemeClr val="accent1"/>
                </a:solidFill>
              </a:rPr>
              <a:t>reduction</a:t>
            </a:r>
            <a:endParaRPr lang="it-IT" b="1" dirty="0" smtClean="0">
              <a:solidFill>
                <a:schemeClr val="accent1"/>
              </a:solidFill>
            </a:endParaRPr>
          </a:p>
          <a:p>
            <a:pPr lvl="1" eaLnBrk="1" hangingPunct="1"/>
            <a:r>
              <a:rPr lang="it-IT" b="1" dirty="0" err="1" smtClean="0">
                <a:solidFill>
                  <a:schemeClr val="accent1"/>
                </a:solidFill>
              </a:rPr>
              <a:t>MO</a:t>
            </a:r>
            <a:r>
              <a:rPr lang="it-IT" b="1" baseline="-25000" dirty="0" err="1" smtClean="0">
                <a:solidFill>
                  <a:schemeClr val="accent1"/>
                </a:solidFill>
              </a:rPr>
              <a:t>x</a:t>
            </a:r>
            <a:r>
              <a:rPr lang="it-IT" b="1" dirty="0" smtClean="0">
                <a:solidFill>
                  <a:schemeClr val="accent1"/>
                </a:solidFill>
              </a:rPr>
              <a:t>  </a:t>
            </a:r>
            <a:r>
              <a:rPr lang="it-IT" b="1" dirty="0" smtClean="0">
                <a:solidFill>
                  <a:schemeClr val="accent1"/>
                </a:solidFill>
                <a:sym typeface="Wingdings" pitchFamily="2" charset="2"/>
              </a:rPr>
              <a:t>  </a:t>
            </a:r>
            <a:r>
              <a:rPr lang="it-IT" b="1" dirty="0" smtClean="0">
                <a:solidFill>
                  <a:schemeClr val="accent1"/>
                </a:solidFill>
              </a:rPr>
              <a:t>MO</a:t>
            </a:r>
            <a:r>
              <a:rPr lang="it-IT" b="1" baseline="-25000" dirty="0" smtClean="0">
                <a:solidFill>
                  <a:schemeClr val="accent1"/>
                </a:solidFill>
              </a:rPr>
              <a:t>x-1 </a:t>
            </a:r>
            <a:r>
              <a:rPr lang="it-IT" b="1" dirty="0" smtClean="0">
                <a:solidFill>
                  <a:schemeClr val="accent1"/>
                </a:solidFill>
              </a:rPr>
              <a:t>  +  1/2O</a:t>
            </a:r>
            <a:r>
              <a:rPr lang="it-IT" b="1" baseline="-25000" dirty="0" smtClean="0">
                <a:solidFill>
                  <a:schemeClr val="accent1"/>
                </a:solidFill>
              </a:rPr>
              <a:t>2</a:t>
            </a:r>
          </a:p>
          <a:p>
            <a:pPr lvl="1" eaLnBrk="1" hangingPunct="1"/>
            <a:r>
              <a:rPr lang="it-IT" b="1" dirty="0" smtClean="0">
                <a:solidFill>
                  <a:schemeClr val="accent1"/>
                </a:solidFill>
              </a:rPr>
              <a:t>MO</a:t>
            </a:r>
            <a:r>
              <a:rPr lang="it-IT" b="1" baseline="-25000" dirty="0" smtClean="0">
                <a:solidFill>
                  <a:schemeClr val="accent1"/>
                </a:solidFill>
              </a:rPr>
              <a:t>x-1  </a:t>
            </a:r>
            <a:r>
              <a:rPr lang="it-IT" b="1" dirty="0" smtClean="0">
                <a:solidFill>
                  <a:schemeClr val="accent1"/>
                </a:solidFill>
              </a:rPr>
              <a:t>+  CO</a:t>
            </a:r>
            <a:r>
              <a:rPr lang="it-IT" b="1" baseline="-25000" dirty="0" smtClean="0">
                <a:solidFill>
                  <a:schemeClr val="accent1"/>
                </a:solidFill>
              </a:rPr>
              <a:t>2</a:t>
            </a:r>
            <a:r>
              <a:rPr lang="it-IT" b="1" dirty="0" smtClean="0">
                <a:solidFill>
                  <a:schemeClr val="accent1"/>
                </a:solidFill>
              </a:rPr>
              <a:t>  </a:t>
            </a:r>
            <a:r>
              <a:rPr lang="it-IT" b="1" dirty="0" smtClean="0">
                <a:solidFill>
                  <a:schemeClr val="accent1"/>
                </a:solidFill>
                <a:sym typeface="Wingdings" pitchFamily="2" charset="2"/>
              </a:rPr>
              <a:t>  </a:t>
            </a:r>
            <a:r>
              <a:rPr lang="it-IT" b="1" dirty="0" err="1" smtClean="0">
                <a:solidFill>
                  <a:schemeClr val="accent1"/>
                </a:solidFill>
                <a:sym typeface="Wingdings" pitchFamily="2" charset="2"/>
              </a:rPr>
              <a:t>MO</a:t>
            </a:r>
            <a:r>
              <a:rPr lang="it-IT" b="1" baseline="-25000" dirty="0" err="1" smtClean="0">
                <a:solidFill>
                  <a:schemeClr val="accent1"/>
                </a:solidFill>
                <a:sym typeface="Wingdings" pitchFamily="2" charset="2"/>
              </a:rPr>
              <a:t>x</a:t>
            </a:r>
            <a:r>
              <a:rPr lang="it-IT" b="1" dirty="0" smtClean="0">
                <a:solidFill>
                  <a:schemeClr val="accent1"/>
                </a:solidFill>
                <a:sym typeface="Wingdings" pitchFamily="2" charset="2"/>
              </a:rPr>
              <a:t>  +  CO</a:t>
            </a:r>
          </a:p>
          <a:p>
            <a:pPr eaLnBrk="1" hangingPunct="1"/>
            <a:r>
              <a:rPr lang="it-IT" b="1" dirty="0" smtClean="0">
                <a:solidFill>
                  <a:schemeClr val="accent1"/>
                </a:solidFill>
              </a:rPr>
              <a:t>Water </a:t>
            </a:r>
            <a:r>
              <a:rPr lang="it-IT" b="1" dirty="0" err="1" smtClean="0">
                <a:solidFill>
                  <a:schemeClr val="accent1"/>
                </a:solidFill>
              </a:rPr>
              <a:t>splitting</a:t>
            </a:r>
            <a:endParaRPr lang="it-IT" b="1" dirty="0" smtClean="0">
              <a:solidFill>
                <a:schemeClr val="accent1"/>
              </a:solidFill>
            </a:endParaRPr>
          </a:p>
          <a:p>
            <a:pPr lvl="1" eaLnBrk="1" hangingPunct="1"/>
            <a:r>
              <a:rPr lang="it-IT" b="1" dirty="0" smtClean="0">
                <a:solidFill>
                  <a:schemeClr val="accent1"/>
                </a:solidFill>
              </a:rPr>
              <a:t>H</a:t>
            </a:r>
            <a:r>
              <a:rPr lang="it-IT" b="1" baseline="-25000" dirty="0" smtClean="0">
                <a:solidFill>
                  <a:schemeClr val="accent1"/>
                </a:solidFill>
              </a:rPr>
              <a:t>2</a:t>
            </a:r>
            <a:r>
              <a:rPr lang="it-IT" b="1" dirty="0" smtClean="0">
                <a:solidFill>
                  <a:schemeClr val="accent1"/>
                </a:solidFill>
              </a:rPr>
              <a:t>O  </a:t>
            </a:r>
            <a:r>
              <a:rPr lang="it-IT" b="1" dirty="0" smtClean="0">
                <a:solidFill>
                  <a:schemeClr val="accent1"/>
                </a:solidFill>
                <a:sym typeface="Wingdings" pitchFamily="2" charset="2"/>
              </a:rPr>
              <a:t>  H</a:t>
            </a:r>
            <a:r>
              <a:rPr lang="it-IT" b="1" baseline="-25000" dirty="0" smtClean="0">
                <a:solidFill>
                  <a:schemeClr val="accent1"/>
                </a:solidFill>
                <a:sym typeface="Wingdings" pitchFamily="2" charset="2"/>
              </a:rPr>
              <a:t>2</a:t>
            </a:r>
            <a:r>
              <a:rPr lang="it-IT" b="1" dirty="0" smtClean="0">
                <a:solidFill>
                  <a:schemeClr val="accent1"/>
                </a:solidFill>
                <a:sym typeface="Wingdings" pitchFamily="2" charset="2"/>
              </a:rPr>
              <a:t>  +  1/2O</a:t>
            </a:r>
            <a:r>
              <a:rPr lang="it-IT" b="1" baseline="-25000" dirty="0" smtClean="0">
                <a:solidFill>
                  <a:schemeClr val="accent1"/>
                </a:solidFill>
                <a:sym typeface="Wingdings" pitchFamily="2" charset="2"/>
              </a:rPr>
              <a:t>2</a:t>
            </a:r>
            <a:endParaRPr lang="it-IT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lvl="1" eaLnBrk="1" hangingPunct="1"/>
            <a:endParaRPr lang="it-IT" b="1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eaLnBrk="1" hangingPunct="1"/>
            <a:r>
              <a:rPr lang="it-IT" b="1" dirty="0" smtClean="0">
                <a:solidFill>
                  <a:schemeClr val="accent1"/>
                </a:solidFill>
              </a:rPr>
              <a:t>Net </a:t>
            </a:r>
            <a:r>
              <a:rPr lang="it-IT" b="1" dirty="0" err="1" smtClean="0">
                <a:solidFill>
                  <a:schemeClr val="accent1"/>
                </a:solidFill>
              </a:rPr>
              <a:t>reaction</a:t>
            </a:r>
            <a:endParaRPr lang="it-IT" b="1" dirty="0" smtClean="0">
              <a:solidFill>
                <a:schemeClr val="accent1"/>
              </a:solidFill>
            </a:endParaRPr>
          </a:p>
          <a:p>
            <a:pPr lvl="1" eaLnBrk="1" hangingPunct="1"/>
            <a:r>
              <a:rPr lang="it-IT" b="1" dirty="0" smtClean="0">
                <a:solidFill>
                  <a:schemeClr val="hlink"/>
                </a:solidFill>
              </a:rPr>
              <a:t>CO</a:t>
            </a:r>
            <a:r>
              <a:rPr lang="it-IT" b="1" baseline="-25000" dirty="0" smtClean="0">
                <a:solidFill>
                  <a:schemeClr val="hlink"/>
                </a:solidFill>
              </a:rPr>
              <a:t>2</a:t>
            </a:r>
            <a:r>
              <a:rPr lang="it-IT" b="1" dirty="0" smtClean="0">
                <a:solidFill>
                  <a:schemeClr val="hlink"/>
                </a:solidFill>
              </a:rPr>
              <a:t>  +  H</a:t>
            </a:r>
            <a:r>
              <a:rPr lang="it-IT" b="1" baseline="-25000" dirty="0" smtClean="0">
                <a:solidFill>
                  <a:schemeClr val="hlink"/>
                </a:solidFill>
              </a:rPr>
              <a:t>2</a:t>
            </a:r>
            <a:r>
              <a:rPr lang="it-IT" b="1" dirty="0" smtClean="0">
                <a:solidFill>
                  <a:schemeClr val="hlink"/>
                </a:solidFill>
              </a:rPr>
              <a:t>O  </a:t>
            </a:r>
            <a:r>
              <a:rPr lang="it-IT" b="1" dirty="0" smtClean="0">
                <a:solidFill>
                  <a:schemeClr val="hlink"/>
                </a:solidFill>
                <a:sym typeface="Wingdings" pitchFamily="2" charset="2"/>
              </a:rPr>
              <a:t>  CO  +  H</a:t>
            </a:r>
            <a:r>
              <a:rPr lang="it-IT" b="1" baseline="-25000" dirty="0" smtClean="0">
                <a:solidFill>
                  <a:schemeClr val="hlink"/>
                </a:solidFill>
                <a:sym typeface="Wingdings" pitchFamily="2" charset="2"/>
              </a:rPr>
              <a:t>2</a:t>
            </a:r>
            <a:r>
              <a:rPr lang="it-IT" b="1" dirty="0" smtClean="0">
                <a:solidFill>
                  <a:schemeClr val="hlink"/>
                </a:solidFill>
                <a:sym typeface="Wingdings" pitchFamily="2" charset="2"/>
              </a:rPr>
              <a:t>  +  O</a:t>
            </a:r>
            <a:r>
              <a:rPr lang="it-IT" b="1" baseline="-25000" dirty="0" smtClean="0">
                <a:solidFill>
                  <a:schemeClr val="hlink"/>
                </a:solidFill>
                <a:sym typeface="Wingdings" pitchFamily="2" charset="2"/>
              </a:rPr>
              <a:t>2</a:t>
            </a:r>
            <a:endParaRPr lang="it-IT" b="1" baseline="-250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3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1341438"/>
            <a:ext cx="5400675" cy="4319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it-IT" sz="4000" b="1" dirty="0">
                <a:solidFill>
                  <a:srgbClr val="660066"/>
                </a:solidFill>
              </a:rPr>
              <a:t>Direct </a:t>
            </a:r>
            <a:r>
              <a:rPr lang="it-IT" sz="4000" b="1" dirty="0" err="1">
                <a:solidFill>
                  <a:srgbClr val="660066"/>
                </a:solidFill>
              </a:rPr>
              <a:t>carbonation</a:t>
            </a:r>
            <a:r>
              <a:rPr lang="it-IT" sz="4000" b="1" dirty="0">
                <a:solidFill>
                  <a:srgbClr val="660066"/>
                </a:solidFill>
              </a:rPr>
              <a:t> of </a:t>
            </a:r>
            <a:r>
              <a:rPr lang="it-IT" sz="4000" b="1" dirty="0" err="1">
                <a:solidFill>
                  <a:srgbClr val="660066"/>
                </a:solidFill>
              </a:rPr>
              <a:t>olefins</a:t>
            </a:r>
            <a:r>
              <a:rPr lang="it-IT" sz="4000" b="1" dirty="0">
                <a:solidFill>
                  <a:srgbClr val="660066"/>
                </a:solidFill>
              </a:rPr>
              <a:t>.</a:t>
            </a:r>
          </a:p>
          <a:p>
            <a:r>
              <a:rPr lang="it-IT" sz="4000" b="1" dirty="0" err="1">
                <a:solidFill>
                  <a:srgbClr val="660066"/>
                </a:solidFill>
              </a:rPr>
              <a:t>Several</a:t>
            </a:r>
            <a:r>
              <a:rPr lang="it-IT" sz="4000" b="1" dirty="0">
                <a:solidFill>
                  <a:srgbClr val="660066"/>
                </a:solidFill>
              </a:rPr>
              <a:t> </a:t>
            </a:r>
            <a:r>
              <a:rPr lang="it-IT" sz="4000" b="1" dirty="0" err="1">
                <a:solidFill>
                  <a:srgbClr val="660066"/>
                </a:solidFill>
              </a:rPr>
              <a:t>issues</a:t>
            </a:r>
            <a:r>
              <a:rPr lang="it-IT" sz="4000" b="1" dirty="0">
                <a:solidFill>
                  <a:srgbClr val="660066"/>
                </a:solidFill>
              </a:rPr>
              <a:t>….</a:t>
            </a:r>
            <a:endParaRPr lang="it-IT" sz="4000" dirty="0">
              <a:solidFill>
                <a:srgbClr val="660066"/>
              </a:solidFill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4211638" y="1628775"/>
            <a:ext cx="1511300" cy="1473200"/>
            <a:chOff x="4512" y="2592"/>
            <a:chExt cx="952" cy="928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5000" y="2730"/>
              <a:ext cx="17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000" y="273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C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4778" y="2730"/>
              <a:ext cx="13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4780" y="273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C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4686" y="2976"/>
              <a:ext cx="20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688" y="2976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O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4902" y="3081"/>
              <a:ext cx="14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4902" y="3081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C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5125" y="2976"/>
              <a:ext cx="18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5125" y="2980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O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4512" y="2598"/>
              <a:ext cx="2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4512" y="2602"/>
              <a:ext cx="1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Ph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4535" y="2812"/>
              <a:ext cx="20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4537" y="281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H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5260" y="2592"/>
              <a:ext cx="20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5260" y="259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H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5260" y="2793"/>
              <a:ext cx="17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5260" y="2799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H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4891" y="3347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b="1">
                  <a:solidFill>
                    <a:srgbClr val="800000"/>
                  </a:solidFill>
                </a:rPr>
                <a:t>O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>
              <a:off x="5110" y="2917"/>
              <a:ext cx="32" cy="90"/>
            </a:xfrm>
            <a:custGeom>
              <a:avLst/>
              <a:gdLst>
                <a:gd name="T0" fmla="*/ 24 w 32"/>
                <a:gd name="T1" fmla="*/ 90 h 90"/>
                <a:gd name="T2" fmla="*/ 32 w 32"/>
                <a:gd name="T3" fmla="*/ 88 h 90"/>
                <a:gd name="T4" fmla="*/ 7 w 32"/>
                <a:gd name="T5" fmla="*/ 0 h 90"/>
                <a:gd name="T6" fmla="*/ 0 w 32"/>
                <a:gd name="T7" fmla="*/ 2 h 90"/>
                <a:gd name="T8" fmla="*/ 24 w 32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0">
                  <a:moveTo>
                    <a:pt x="24" y="90"/>
                  </a:moveTo>
                  <a:lnTo>
                    <a:pt x="32" y="88"/>
                  </a:lnTo>
                  <a:lnTo>
                    <a:pt x="7" y="0"/>
                  </a:lnTo>
                  <a:lnTo>
                    <a:pt x="0" y="2"/>
                  </a:lnTo>
                  <a:lnTo>
                    <a:pt x="24" y="9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5055" y="3102"/>
              <a:ext cx="51" cy="44"/>
            </a:xfrm>
            <a:custGeom>
              <a:avLst/>
              <a:gdLst>
                <a:gd name="T0" fmla="*/ 0 w 51"/>
                <a:gd name="T1" fmla="*/ 37 h 44"/>
                <a:gd name="T2" fmla="*/ 4 w 51"/>
                <a:gd name="T3" fmla="*/ 44 h 44"/>
                <a:gd name="T4" fmla="*/ 51 w 51"/>
                <a:gd name="T5" fmla="*/ 6 h 44"/>
                <a:gd name="T6" fmla="*/ 47 w 51"/>
                <a:gd name="T7" fmla="*/ 0 h 44"/>
                <a:gd name="T8" fmla="*/ 0 w 51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4">
                  <a:moveTo>
                    <a:pt x="0" y="37"/>
                  </a:moveTo>
                  <a:lnTo>
                    <a:pt x="4" y="44"/>
                  </a:lnTo>
                  <a:lnTo>
                    <a:pt x="51" y="6"/>
                  </a:lnTo>
                  <a:lnTo>
                    <a:pt x="4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4808" y="3116"/>
              <a:ext cx="59" cy="49"/>
            </a:xfrm>
            <a:custGeom>
              <a:avLst/>
              <a:gdLst>
                <a:gd name="T0" fmla="*/ 4 w 59"/>
                <a:gd name="T1" fmla="*/ 0 h 49"/>
                <a:gd name="T2" fmla="*/ 0 w 59"/>
                <a:gd name="T3" fmla="*/ 7 h 49"/>
                <a:gd name="T4" fmla="*/ 55 w 59"/>
                <a:gd name="T5" fmla="*/ 49 h 49"/>
                <a:gd name="T6" fmla="*/ 59 w 59"/>
                <a:gd name="T7" fmla="*/ 42 h 49"/>
                <a:gd name="T8" fmla="*/ 4 w 5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9">
                  <a:moveTo>
                    <a:pt x="4" y="0"/>
                  </a:moveTo>
                  <a:lnTo>
                    <a:pt x="0" y="7"/>
                  </a:lnTo>
                  <a:lnTo>
                    <a:pt x="55" y="49"/>
                  </a:lnTo>
                  <a:lnTo>
                    <a:pt x="59" y="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4763" y="2900"/>
              <a:ext cx="34" cy="90"/>
            </a:xfrm>
            <a:custGeom>
              <a:avLst/>
              <a:gdLst>
                <a:gd name="T0" fmla="*/ 34 w 34"/>
                <a:gd name="T1" fmla="*/ 2 h 90"/>
                <a:gd name="T2" fmla="*/ 26 w 34"/>
                <a:gd name="T3" fmla="*/ 0 h 90"/>
                <a:gd name="T4" fmla="*/ 0 w 34"/>
                <a:gd name="T5" fmla="*/ 88 h 90"/>
                <a:gd name="T6" fmla="*/ 7 w 34"/>
                <a:gd name="T7" fmla="*/ 90 h 90"/>
                <a:gd name="T8" fmla="*/ 34 w 34"/>
                <a:gd name="T9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0">
                  <a:moveTo>
                    <a:pt x="34" y="2"/>
                  </a:moveTo>
                  <a:lnTo>
                    <a:pt x="26" y="0"/>
                  </a:lnTo>
                  <a:lnTo>
                    <a:pt x="0" y="88"/>
                  </a:lnTo>
                  <a:lnTo>
                    <a:pt x="7" y="9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4884" y="2797"/>
              <a:ext cx="98" cy="11"/>
            </a:xfrm>
            <a:custGeom>
              <a:avLst/>
              <a:gdLst>
                <a:gd name="T0" fmla="*/ 98 w 98"/>
                <a:gd name="T1" fmla="*/ 9 h 11"/>
                <a:gd name="T2" fmla="*/ 98 w 98"/>
                <a:gd name="T3" fmla="*/ 0 h 11"/>
                <a:gd name="T4" fmla="*/ 0 w 98"/>
                <a:gd name="T5" fmla="*/ 2 h 11"/>
                <a:gd name="T6" fmla="*/ 0 w 98"/>
                <a:gd name="T7" fmla="*/ 11 h 11"/>
                <a:gd name="T8" fmla="*/ 98 w 98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">
                  <a:moveTo>
                    <a:pt x="98" y="9"/>
                  </a:moveTo>
                  <a:lnTo>
                    <a:pt x="98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98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4931" y="3253"/>
              <a:ext cx="9" cy="98"/>
            </a:xfrm>
            <a:custGeom>
              <a:avLst/>
              <a:gdLst>
                <a:gd name="T0" fmla="*/ 7 w 9"/>
                <a:gd name="T1" fmla="*/ 0 h 98"/>
                <a:gd name="T2" fmla="*/ 0 w 9"/>
                <a:gd name="T3" fmla="*/ 0 h 98"/>
                <a:gd name="T4" fmla="*/ 2 w 9"/>
                <a:gd name="T5" fmla="*/ 98 h 98"/>
                <a:gd name="T6" fmla="*/ 9 w 9"/>
                <a:gd name="T7" fmla="*/ 98 h 98"/>
                <a:gd name="T8" fmla="*/ 7 w 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8">
                  <a:moveTo>
                    <a:pt x="7" y="0"/>
                  </a:moveTo>
                  <a:lnTo>
                    <a:pt x="0" y="0"/>
                  </a:lnTo>
                  <a:lnTo>
                    <a:pt x="2" y="98"/>
                  </a:lnTo>
                  <a:lnTo>
                    <a:pt x="9" y="9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4957" y="3253"/>
              <a:ext cx="8" cy="9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>
              <a:off x="5145" y="2854"/>
              <a:ext cx="81" cy="34"/>
            </a:xfrm>
            <a:custGeom>
              <a:avLst/>
              <a:gdLst>
                <a:gd name="T0" fmla="*/ 2 w 81"/>
                <a:gd name="T1" fmla="*/ 0 h 34"/>
                <a:gd name="T2" fmla="*/ 0 w 81"/>
                <a:gd name="T3" fmla="*/ 8 h 34"/>
                <a:gd name="T4" fmla="*/ 80 w 81"/>
                <a:gd name="T5" fmla="*/ 34 h 34"/>
                <a:gd name="T6" fmla="*/ 81 w 81"/>
                <a:gd name="T7" fmla="*/ 25 h 34"/>
                <a:gd name="T8" fmla="*/ 2 w 8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4">
                  <a:moveTo>
                    <a:pt x="2" y="0"/>
                  </a:moveTo>
                  <a:lnTo>
                    <a:pt x="0" y="8"/>
                  </a:lnTo>
                  <a:lnTo>
                    <a:pt x="80" y="34"/>
                  </a:lnTo>
                  <a:lnTo>
                    <a:pt x="81" y="2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auto">
            <a:xfrm>
              <a:off x="4667" y="2867"/>
              <a:ext cx="88" cy="33"/>
            </a:xfrm>
            <a:custGeom>
              <a:avLst/>
              <a:gdLst>
                <a:gd name="T0" fmla="*/ 88 w 88"/>
                <a:gd name="T1" fmla="*/ 8 h 33"/>
                <a:gd name="T2" fmla="*/ 86 w 88"/>
                <a:gd name="T3" fmla="*/ 0 h 33"/>
                <a:gd name="T4" fmla="*/ 0 w 88"/>
                <a:gd name="T5" fmla="*/ 25 h 33"/>
                <a:gd name="T6" fmla="*/ 2 w 88"/>
                <a:gd name="T7" fmla="*/ 33 h 33"/>
                <a:gd name="T8" fmla="*/ 88 w 88"/>
                <a:gd name="T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3">
                  <a:moveTo>
                    <a:pt x="88" y="8"/>
                  </a:moveTo>
                  <a:lnTo>
                    <a:pt x="86" y="0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37921" name="Group 33"/>
            <p:cNvGrpSpPr>
              <a:grpSpLocks/>
            </p:cNvGrpSpPr>
            <p:nvPr/>
          </p:nvGrpSpPr>
          <p:grpSpPr bwMode="auto">
            <a:xfrm>
              <a:off x="4684" y="2743"/>
              <a:ext cx="81" cy="54"/>
              <a:chOff x="3480" y="3387"/>
              <a:chExt cx="81" cy="54"/>
            </a:xfrm>
          </p:grpSpPr>
          <p:sp>
            <p:nvSpPr>
              <p:cNvPr id="37922" name="Freeform 34"/>
              <p:cNvSpPr>
                <a:spLocks/>
              </p:cNvSpPr>
              <p:nvPr/>
            </p:nvSpPr>
            <p:spPr bwMode="auto">
              <a:xfrm>
                <a:off x="3482" y="3389"/>
                <a:ext cx="77" cy="48"/>
              </a:xfrm>
              <a:custGeom>
                <a:avLst/>
                <a:gdLst>
                  <a:gd name="T0" fmla="*/ 0 w 77"/>
                  <a:gd name="T1" fmla="*/ 0 h 48"/>
                  <a:gd name="T2" fmla="*/ 77 w 77"/>
                  <a:gd name="T3" fmla="*/ 48 h 48"/>
                  <a:gd name="T4" fmla="*/ 0 w 77"/>
                  <a:gd name="T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48">
                    <a:moveTo>
                      <a:pt x="0" y="0"/>
                    </a:moveTo>
                    <a:lnTo>
                      <a:pt x="77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923" name="Freeform 35"/>
              <p:cNvSpPr>
                <a:spLocks/>
              </p:cNvSpPr>
              <p:nvPr/>
            </p:nvSpPr>
            <p:spPr bwMode="auto">
              <a:xfrm>
                <a:off x="3480" y="3387"/>
                <a:ext cx="81" cy="54"/>
              </a:xfrm>
              <a:custGeom>
                <a:avLst/>
                <a:gdLst>
                  <a:gd name="T0" fmla="*/ 4 w 81"/>
                  <a:gd name="T1" fmla="*/ 0 h 54"/>
                  <a:gd name="T2" fmla="*/ 0 w 81"/>
                  <a:gd name="T3" fmla="*/ 6 h 54"/>
                  <a:gd name="T4" fmla="*/ 77 w 81"/>
                  <a:gd name="T5" fmla="*/ 54 h 54"/>
                  <a:gd name="T6" fmla="*/ 81 w 81"/>
                  <a:gd name="T7" fmla="*/ 48 h 54"/>
                  <a:gd name="T8" fmla="*/ 4 w 81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54">
                    <a:moveTo>
                      <a:pt x="4" y="0"/>
                    </a:moveTo>
                    <a:lnTo>
                      <a:pt x="0" y="6"/>
                    </a:lnTo>
                    <a:lnTo>
                      <a:pt x="77" y="54"/>
                    </a:lnTo>
                    <a:lnTo>
                      <a:pt x="81" y="4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7924" name="Freeform 36"/>
            <p:cNvSpPr>
              <a:spLocks/>
            </p:cNvSpPr>
            <p:nvPr/>
          </p:nvSpPr>
          <p:spPr bwMode="auto">
            <a:xfrm>
              <a:off x="5127" y="2753"/>
              <a:ext cx="86" cy="34"/>
            </a:xfrm>
            <a:custGeom>
              <a:avLst/>
              <a:gdLst>
                <a:gd name="T0" fmla="*/ 86 w 86"/>
                <a:gd name="T1" fmla="*/ 9 h 34"/>
                <a:gd name="T2" fmla="*/ 84 w 86"/>
                <a:gd name="T3" fmla="*/ 0 h 34"/>
                <a:gd name="T4" fmla="*/ 0 w 86"/>
                <a:gd name="T5" fmla="*/ 25 h 34"/>
                <a:gd name="T6" fmla="*/ 1 w 86"/>
                <a:gd name="T7" fmla="*/ 34 h 34"/>
                <a:gd name="T8" fmla="*/ 86 w 86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4">
                  <a:moveTo>
                    <a:pt x="86" y="9"/>
                  </a:moveTo>
                  <a:lnTo>
                    <a:pt x="84" y="0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86" y="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903288" y="5229225"/>
            <a:ext cx="407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ja-JP" altLang="it-IT" b="1">
                <a:solidFill>
                  <a:srgbClr val="800000"/>
                </a:solidFill>
                <a:latin typeface="Arial"/>
              </a:rPr>
              <a:t>“</a:t>
            </a:r>
            <a:r>
              <a:rPr kumimoji="1" lang="it-IT" b="1">
                <a:solidFill>
                  <a:srgbClr val="800000"/>
                </a:solidFill>
              </a:rPr>
              <a:t>one oxygen</a:t>
            </a:r>
            <a:r>
              <a:rPr kumimoji="1" lang="ja-JP" altLang="it-IT" b="1">
                <a:solidFill>
                  <a:srgbClr val="800000"/>
                </a:solidFill>
                <a:latin typeface="Arial"/>
              </a:rPr>
              <a:t>”</a:t>
            </a:r>
            <a:r>
              <a:rPr kumimoji="1" lang="it-IT" b="1">
                <a:solidFill>
                  <a:srgbClr val="800000"/>
                </a:solidFill>
              </a:rPr>
              <a:t> transfer to the olefin</a:t>
            </a:r>
            <a:r>
              <a:rPr kumimoji="1" lang="ja-JP" altLang="it-IT" b="1">
                <a:solidFill>
                  <a:srgbClr val="800000"/>
                </a:solidFill>
                <a:latin typeface="Arial"/>
              </a:rPr>
              <a:t>”</a:t>
            </a:r>
            <a:endParaRPr kumimoji="1" lang="it-IT" b="1">
              <a:solidFill>
                <a:srgbClr val="800000"/>
              </a:solidFill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827088" y="4652963"/>
            <a:ext cx="443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ja-JP" altLang="it-IT" b="1">
                <a:solidFill>
                  <a:schemeClr val="accent2"/>
                </a:solidFill>
                <a:latin typeface="Arial"/>
              </a:rPr>
              <a:t>“</a:t>
            </a:r>
            <a:r>
              <a:rPr kumimoji="1" lang="it-IT" b="1">
                <a:solidFill>
                  <a:schemeClr val="accent2"/>
                </a:solidFill>
              </a:rPr>
              <a:t>two oxygen</a:t>
            </a:r>
            <a:r>
              <a:rPr kumimoji="1" lang="ja-JP" altLang="it-IT" b="1">
                <a:solidFill>
                  <a:schemeClr val="accent2"/>
                </a:solidFill>
                <a:latin typeface="Arial"/>
              </a:rPr>
              <a:t>”</a:t>
            </a:r>
            <a:r>
              <a:rPr kumimoji="1" lang="it-IT" b="1">
                <a:solidFill>
                  <a:schemeClr val="accent2"/>
                </a:solidFill>
              </a:rPr>
              <a:t> transfer to the olefin</a:t>
            </a:r>
            <a:r>
              <a:rPr kumimoji="1" lang="ja-JP" altLang="it-IT" b="1">
                <a:solidFill>
                  <a:schemeClr val="accent2"/>
                </a:solidFill>
                <a:latin typeface="Arial"/>
              </a:rPr>
              <a:t>”</a:t>
            </a:r>
            <a:endParaRPr kumimoji="1" lang="it-IT" b="1">
              <a:solidFill>
                <a:schemeClr val="accent2"/>
              </a:solidFill>
            </a:endParaRPr>
          </a:p>
        </p:txBody>
      </p: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468313" y="1628775"/>
            <a:ext cx="3962400" cy="2744788"/>
            <a:chOff x="528" y="1919"/>
            <a:chExt cx="2496" cy="1729"/>
          </a:xfrm>
        </p:grpSpPr>
        <p:sp>
          <p:nvSpPr>
            <p:cNvPr id="37928" name="Text Box 40"/>
            <p:cNvSpPr txBox="1">
              <a:spLocks noChangeArrowheads="1"/>
            </p:cNvSpPr>
            <p:nvPr/>
          </p:nvSpPr>
          <p:spPr bwMode="auto">
            <a:xfrm>
              <a:off x="528" y="2544"/>
              <a:ext cx="8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it-IT" sz="2000">
                  <a:solidFill>
                    <a:schemeClr val="tx2"/>
                  </a:solidFill>
                </a:rPr>
                <a:t>RCH=CH</a:t>
              </a:r>
              <a:r>
                <a:rPr kumimoji="1" lang="it-IT" sz="2000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7929" name="Text Box 41"/>
            <p:cNvSpPr txBox="1">
              <a:spLocks noChangeArrowheads="1"/>
            </p:cNvSpPr>
            <p:nvPr/>
          </p:nvSpPr>
          <p:spPr bwMode="auto">
            <a:xfrm>
              <a:off x="1488" y="2035"/>
              <a:ext cx="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it-IT" sz="1600" b="1">
                  <a:solidFill>
                    <a:schemeClr val="folHlink"/>
                  </a:solidFill>
                </a:rPr>
                <a:t>O</a:t>
              </a:r>
              <a:r>
                <a:rPr kumimoji="1" lang="it-IT" sz="1600" b="1" baseline="-25000">
                  <a:solidFill>
                    <a:schemeClr val="folHlink"/>
                  </a:solidFill>
                </a:rPr>
                <a:t>2</a:t>
              </a:r>
              <a:r>
                <a:rPr kumimoji="1" lang="it-IT" sz="1600" b="1">
                  <a:solidFill>
                    <a:schemeClr val="folHlink"/>
                  </a:solidFill>
                </a:rPr>
                <a:t> / CO</a:t>
              </a:r>
              <a:r>
                <a:rPr kumimoji="1" lang="it-IT" sz="1600" b="1" baseline="-25000">
                  <a:solidFill>
                    <a:schemeClr val="folHlink"/>
                  </a:solidFill>
                </a:rPr>
                <a:t>2</a:t>
              </a:r>
              <a:endParaRPr kumimoji="1" lang="it-IT" sz="2000" b="1" baseline="-25000">
                <a:solidFill>
                  <a:schemeClr val="folHlink"/>
                </a:solidFill>
              </a:endParaRPr>
            </a:p>
          </p:txBody>
        </p:sp>
        <p:sp>
          <p:nvSpPr>
            <p:cNvPr id="37930" name="Text Box 42"/>
            <p:cNvSpPr txBox="1">
              <a:spLocks noChangeArrowheads="1"/>
            </p:cNvSpPr>
            <p:nvPr/>
          </p:nvSpPr>
          <p:spPr bwMode="auto">
            <a:xfrm>
              <a:off x="1644" y="3167"/>
              <a:ext cx="3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1" lang="it-IT" sz="1600" b="1">
                  <a:solidFill>
                    <a:schemeClr val="folHlink"/>
                  </a:solidFill>
                </a:rPr>
                <a:t>O</a:t>
              </a:r>
              <a:r>
                <a:rPr kumimoji="1" lang="it-IT" sz="1600" b="1" baseline="-25000">
                  <a:solidFill>
                    <a:schemeClr val="folHlink"/>
                  </a:solidFill>
                </a:rPr>
                <a:t>2</a:t>
              </a:r>
              <a:r>
                <a:rPr kumimoji="1" lang="it-IT" sz="1600" b="1">
                  <a:solidFill>
                    <a:schemeClr val="folHlink"/>
                  </a:solidFill>
                </a:rPr>
                <a:t> </a:t>
              </a:r>
              <a:endParaRPr kumimoji="1" lang="it-IT" sz="1600" b="1" baseline="-25000">
                <a:solidFill>
                  <a:schemeClr val="folHlink"/>
                </a:solidFill>
              </a:endParaRPr>
            </a:p>
          </p:txBody>
        </p:sp>
        <p:grpSp>
          <p:nvGrpSpPr>
            <p:cNvPr id="37931" name="Group 43"/>
            <p:cNvGrpSpPr>
              <a:grpSpLocks/>
            </p:cNvGrpSpPr>
            <p:nvPr/>
          </p:nvGrpSpPr>
          <p:grpSpPr bwMode="auto">
            <a:xfrm>
              <a:off x="1999" y="1919"/>
              <a:ext cx="849" cy="404"/>
              <a:chOff x="1757" y="1884"/>
              <a:chExt cx="849" cy="404"/>
            </a:xfrm>
          </p:grpSpPr>
          <p:sp>
            <p:nvSpPr>
              <p:cNvPr id="37932" name="Text Box 44"/>
              <p:cNvSpPr txBox="1">
                <a:spLocks noChangeArrowheads="1"/>
              </p:cNvSpPr>
              <p:nvPr/>
            </p:nvSpPr>
            <p:spPr bwMode="auto">
              <a:xfrm>
                <a:off x="1757" y="1884"/>
                <a:ext cx="84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kumimoji="1" lang="it-IT" b="1">
                    <a:solidFill>
                      <a:srgbClr val="800000"/>
                    </a:solidFill>
                  </a:rPr>
                  <a:t>RHC    CH</a:t>
                </a:r>
                <a:r>
                  <a:rPr kumimoji="1" lang="it-IT" b="1" baseline="-25000">
                    <a:solidFill>
                      <a:srgbClr val="800000"/>
                    </a:solidFill>
                  </a:rPr>
                  <a:t>2</a:t>
                </a:r>
                <a:endParaRPr kumimoji="1" lang="it-IT" b="1">
                  <a:solidFill>
                    <a:srgbClr val="800000"/>
                  </a:solidFill>
                </a:endParaRPr>
              </a:p>
              <a:p>
                <a:pPr eaLnBrk="0" hangingPunct="0"/>
                <a:r>
                  <a:rPr kumimoji="1" lang="it-IT" b="1">
                    <a:solidFill>
                      <a:srgbClr val="800000"/>
                    </a:solidFill>
                  </a:rPr>
                  <a:t>         O</a:t>
                </a:r>
              </a:p>
            </p:txBody>
          </p:sp>
          <p:sp>
            <p:nvSpPr>
              <p:cNvPr id="37933" name="Line 45"/>
              <p:cNvSpPr>
                <a:spLocks noChangeShapeType="1"/>
              </p:cNvSpPr>
              <p:nvPr/>
            </p:nvSpPr>
            <p:spPr bwMode="auto">
              <a:xfrm>
                <a:off x="2170" y="2007"/>
                <a:ext cx="96" cy="0"/>
              </a:xfrm>
              <a:prstGeom prst="line">
                <a:avLst/>
              </a:prstGeom>
              <a:noFill/>
              <a:ln w="28575" cap="sq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34" name="Freeform 46"/>
              <p:cNvSpPr>
                <a:spLocks/>
              </p:cNvSpPr>
              <p:nvPr/>
            </p:nvSpPr>
            <p:spPr bwMode="auto">
              <a:xfrm>
                <a:off x="2100" y="2093"/>
                <a:ext cx="64" cy="48"/>
              </a:xfrm>
              <a:custGeom>
                <a:avLst/>
                <a:gdLst>
                  <a:gd name="T0" fmla="*/ 0 w 64"/>
                  <a:gd name="T1" fmla="*/ 0 h 48"/>
                  <a:gd name="T2" fmla="*/ 64 w 64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4" h="48">
                    <a:moveTo>
                      <a:pt x="0" y="0"/>
                    </a:moveTo>
                    <a:lnTo>
                      <a:pt x="64" y="48"/>
                    </a:lnTo>
                  </a:path>
                </a:pathLst>
              </a:custGeom>
              <a:noFill/>
              <a:ln w="28575" cap="sq" cmpd="sng">
                <a:solidFill>
                  <a:srgbClr val="9900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35" name="Line 47"/>
              <p:cNvSpPr>
                <a:spLocks noChangeShapeType="1"/>
              </p:cNvSpPr>
              <p:nvPr/>
            </p:nvSpPr>
            <p:spPr bwMode="auto">
              <a:xfrm flipH="1">
                <a:off x="2291" y="2076"/>
                <a:ext cx="48" cy="48"/>
              </a:xfrm>
              <a:prstGeom prst="line">
                <a:avLst/>
              </a:prstGeom>
              <a:noFill/>
              <a:ln w="28575" cap="sq">
                <a:solidFill>
                  <a:srgbClr val="9900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7936" name="Text Box 48"/>
            <p:cNvSpPr txBox="1">
              <a:spLocks noChangeArrowheads="1"/>
            </p:cNvSpPr>
            <p:nvPr/>
          </p:nvSpPr>
          <p:spPr bwMode="auto">
            <a:xfrm>
              <a:off x="1968" y="3071"/>
              <a:ext cx="91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it-IT" b="1">
                  <a:solidFill>
                    <a:schemeClr val="accent2"/>
                  </a:solidFill>
                </a:rPr>
                <a:t>RCHO</a:t>
              </a:r>
            </a:p>
            <a:p>
              <a:pPr algn="ctr" eaLnBrk="0" hangingPunct="0"/>
              <a:endParaRPr kumimoji="1" lang="it-IT" b="1">
                <a:solidFill>
                  <a:schemeClr val="accent2"/>
                </a:solidFill>
              </a:endParaRPr>
            </a:p>
            <a:p>
              <a:pPr algn="ctr" eaLnBrk="0" hangingPunct="0"/>
              <a:r>
                <a:rPr kumimoji="1" lang="it-IT" b="1">
                  <a:solidFill>
                    <a:schemeClr val="accent2"/>
                  </a:solidFill>
                </a:rPr>
                <a:t>RCOOH</a:t>
              </a:r>
              <a:endParaRPr kumimoji="1" lang="it-IT" sz="2400">
                <a:solidFill>
                  <a:schemeClr val="accent2"/>
                </a:solidFill>
                <a:latin typeface="Times New Roman" charset="0"/>
              </a:endParaRPr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1824" y="2418"/>
              <a:ext cx="12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kumimoji="1" lang="it-IT" b="1">
                  <a:solidFill>
                    <a:srgbClr val="800000"/>
                  </a:solidFill>
                </a:rPr>
                <a:t>RCH</a:t>
              </a:r>
              <a:r>
                <a:rPr kumimoji="1" lang="it-IT" b="1" baseline="-25000">
                  <a:solidFill>
                    <a:srgbClr val="800000"/>
                  </a:solidFill>
                </a:rPr>
                <a:t>2</a:t>
              </a:r>
              <a:r>
                <a:rPr kumimoji="1" lang="it-IT" b="1">
                  <a:solidFill>
                    <a:srgbClr val="800000"/>
                  </a:solidFill>
                </a:rPr>
                <a:t>CHO</a:t>
              </a:r>
            </a:p>
            <a:p>
              <a:pPr algn="ctr" eaLnBrk="0" hangingPunct="0"/>
              <a:endParaRPr kumimoji="1" lang="it-IT" b="1">
                <a:solidFill>
                  <a:srgbClr val="800000"/>
                </a:solidFill>
              </a:endParaRPr>
            </a:p>
            <a:p>
              <a:pPr algn="ctr" eaLnBrk="0" hangingPunct="0"/>
              <a:r>
                <a:rPr kumimoji="1" lang="it-IT" b="1">
                  <a:solidFill>
                    <a:srgbClr val="800000"/>
                  </a:solidFill>
                </a:rPr>
                <a:t> RHC(O)CH</a:t>
              </a:r>
              <a:r>
                <a:rPr kumimoji="1" lang="it-IT" b="1" baseline="-25000">
                  <a:solidFill>
                    <a:srgbClr val="800000"/>
                  </a:solidFill>
                </a:rPr>
                <a:t>3</a:t>
              </a:r>
              <a:endParaRPr kumimoji="1" lang="it-IT" b="1">
                <a:solidFill>
                  <a:srgbClr val="800000"/>
                </a:solidFill>
              </a:endParaRPr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1344" y="2131"/>
              <a:ext cx="1" cy="1152"/>
            </a:xfrm>
            <a:custGeom>
              <a:avLst/>
              <a:gdLst>
                <a:gd name="T0" fmla="*/ 0 w 1"/>
                <a:gd name="T1" fmla="*/ 0 h 1152"/>
                <a:gd name="T2" fmla="*/ 0 w 1"/>
                <a:gd name="T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152">
                  <a:moveTo>
                    <a:pt x="0" y="0"/>
                  </a:moveTo>
                  <a:lnTo>
                    <a:pt x="0" y="1152"/>
                  </a:lnTo>
                </a:path>
              </a:pathLst>
            </a:custGeom>
            <a:noFill/>
            <a:ln w="12700" cap="sq" cmpd="sng">
              <a:solidFill>
                <a:srgbClr val="5F5F5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1344" y="2131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>
              <a:off x="1344" y="3283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5795963" y="1125538"/>
            <a:ext cx="3348037" cy="4733925"/>
          </a:xfrm>
          <a:prstGeom prst="rect">
            <a:avLst/>
          </a:prstGeom>
          <a:noFill/>
          <a:ln w="12700" cap="sq">
            <a:solidFill>
              <a:srgbClr val="CC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kumimoji="1" lang="it-IT" sz="2200">
                <a:solidFill>
                  <a:srgbClr val="FF0000"/>
                </a:solidFill>
                <a:latin typeface="Times New Roman" charset="0"/>
              </a:rPr>
              <a:t>1. </a:t>
            </a:r>
            <a:r>
              <a:rPr kumimoji="1" lang="it-IT" sz="2200" b="1">
                <a:solidFill>
                  <a:srgbClr val="FF0000"/>
                </a:solidFill>
                <a:latin typeface="Times New Roman" charset="0"/>
              </a:rPr>
              <a:t>The oxidation products distribution is mediated by CO</a:t>
            </a:r>
            <a:r>
              <a:rPr kumimoji="1" lang="it-IT" sz="2200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endParaRPr kumimoji="1" lang="it-IT" sz="2200" b="1">
              <a:solidFill>
                <a:srgbClr val="FF0000"/>
              </a:solidFill>
              <a:latin typeface="Times New Roman" charset="0"/>
            </a:endParaRPr>
          </a:p>
          <a:p>
            <a:pPr algn="just" eaLnBrk="0" hangingPunct="0"/>
            <a:endParaRPr kumimoji="1" lang="it-IT" sz="2200" b="1">
              <a:solidFill>
                <a:srgbClr val="FF0000"/>
              </a:solidFill>
              <a:latin typeface="Times New Roman" charset="0"/>
            </a:endParaRPr>
          </a:p>
          <a:p>
            <a:pPr algn="just" eaLnBrk="0" hangingPunct="0"/>
            <a:r>
              <a:rPr kumimoji="1" lang="it-IT" sz="2200">
                <a:solidFill>
                  <a:srgbClr val="FF0000"/>
                </a:solidFill>
                <a:latin typeface="Times New Roman" charset="0"/>
              </a:rPr>
              <a:t>2. </a:t>
            </a:r>
            <a:r>
              <a:rPr kumimoji="1" lang="it-IT" sz="2200" b="1">
                <a:solidFill>
                  <a:srgbClr val="FF0000"/>
                </a:solidFill>
                <a:latin typeface="Times New Roman" charset="0"/>
              </a:rPr>
              <a:t>An aldehyde is formed that promotes the formation of the epoxide</a:t>
            </a:r>
          </a:p>
          <a:p>
            <a:pPr algn="just" eaLnBrk="0" hangingPunct="0"/>
            <a:endParaRPr kumimoji="1" lang="it-IT" sz="2200" b="1">
              <a:solidFill>
                <a:srgbClr val="FF0000"/>
              </a:solidFill>
              <a:latin typeface="Times New Roman" charset="0"/>
            </a:endParaRPr>
          </a:p>
          <a:p>
            <a:pPr eaLnBrk="0" hangingPunct="0"/>
            <a:r>
              <a:rPr kumimoji="1" lang="it-IT" sz="2200">
                <a:solidFill>
                  <a:srgbClr val="FF0000"/>
                </a:solidFill>
                <a:latin typeface="Times New Roman" charset="0"/>
              </a:rPr>
              <a:t>3. </a:t>
            </a:r>
            <a:r>
              <a:rPr kumimoji="1" lang="it-IT" sz="2200" b="1">
                <a:solidFill>
                  <a:srgbClr val="FF0000"/>
                </a:solidFill>
                <a:latin typeface="Times New Roman" charset="0"/>
              </a:rPr>
              <a:t>The latter is converted into the carbonate</a:t>
            </a:r>
          </a:p>
          <a:p>
            <a:pPr eaLnBrk="0" hangingPunct="0"/>
            <a:endParaRPr kumimoji="1" lang="it-IT" sz="2200" b="1">
              <a:solidFill>
                <a:srgbClr val="FF0000"/>
              </a:solidFill>
              <a:latin typeface="Times New Roman" charset="0"/>
            </a:endParaRPr>
          </a:p>
          <a:p>
            <a:pPr algn="just" eaLnBrk="0" hangingPunct="0"/>
            <a:r>
              <a:rPr kumimoji="1" lang="it-IT" sz="2200">
                <a:solidFill>
                  <a:srgbClr val="FF0000"/>
                </a:solidFill>
                <a:latin typeface="Times New Roman" charset="0"/>
              </a:rPr>
              <a:t>4. </a:t>
            </a:r>
            <a:r>
              <a:rPr kumimoji="1" lang="it-IT" sz="2200" b="1">
                <a:solidFill>
                  <a:srgbClr val="FF0000"/>
                </a:solidFill>
                <a:latin typeface="Times New Roman" charset="0"/>
              </a:rPr>
              <a:t>Is it possible to avoid the double bond cleavage?</a:t>
            </a:r>
          </a:p>
          <a:p>
            <a:pPr algn="just" eaLnBrk="0" hangingPunct="0"/>
            <a:r>
              <a:rPr kumimoji="1" lang="it-IT" b="1">
                <a:solidFill>
                  <a:srgbClr val="FF0000"/>
                </a:solidFill>
                <a:latin typeface="Times New Roman" charset="0"/>
              </a:rPr>
              <a:t> </a:t>
            </a:r>
            <a:endParaRPr kumimoji="1" lang="it-IT" sz="24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519113" y="6067425"/>
            <a:ext cx="826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b="1" dirty="0" err="1">
                <a:solidFill>
                  <a:srgbClr val="3366FF"/>
                </a:solidFill>
                <a:latin typeface="Verdana" charset="0"/>
              </a:rPr>
              <a:t>Detailed</a:t>
            </a:r>
            <a:r>
              <a:rPr lang="it-IT" b="1" dirty="0">
                <a:solidFill>
                  <a:srgbClr val="3366FF"/>
                </a:solidFill>
                <a:latin typeface="Verdana" charset="0"/>
              </a:rPr>
              <a:t> </a:t>
            </a:r>
            <a:r>
              <a:rPr lang="it-IT" b="1" dirty="0" err="1">
                <a:solidFill>
                  <a:srgbClr val="3366FF"/>
                </a:solidFill>
                <a:latin typeface="Verdana" charset="0"/>
              </a:rPr>
              <a:t>study</a:t>
            </a:r>
            <a:r>
              <a:rPr lang="it-IT" b="1" dirty="0">
                <a:solidFill>
                  <a:srgbClr val="3366FF"/>
                </a:solidFill>
                <a:latin typeface="Verdana" charset="0"/>
              </a:rPr>
              <a:t> on </a:t>
            </a:r>
            <a:r>
              <a:rPr lang="it-IT" b="1" dirty="0" err="1">
                <a:solidFill>
                  <a:srgbClr val="3366FF"/>
                </a:solidFill>
                <a:latin typeface="Verdana" charset="0"/>
              </a:rPr>
              <a:t>solvent</a:t>
            </a:r>
            <a:r>
              <a:rPr lang="it-IT" b="1" dirty="0">
                <a:solidFill>
                  <a:srgbClr val="3366FF"/>
                </a:solidFill>
                <a:latin typeface="Verdana" charset="0"/>
              </a:rPr>
              <a:t>, pressure of O</a:t>
            </a:r>
            <a:r>
              <a:rPr lang="it-IT" b="1" baseline="-25000" dirty="0">
                <a:solidFill>
                  <a:srgbClr val="3366FF"/>
                </a:solidFill>
                <a:latin typeface="Verdana" charset="0"/>
              </a:rPr>
              <a:t>2</a:t>
            </a:r>
            <a:r>
              <a:rPr lang="it-IT" b="1" dirty="0">
                <a:solidFill>
                  <a:srgbClr val="3366FF"/>
                </a:solidFill>
                <a:latin typeface="Verdana" charset="0"/>
              </a:rPr>
              <a:t> and CO</a:t>
            </a:r>
            <a:r>
              <a:rPr lang="it-IT" b="1" baseline="-25000" dirty="0">
                <a:solidFill>
                  <a:srgbClr val="3366FF"/>
                </a:solidFill>
                <a:latin typeface="Verdana" charset="0"/>
              </a:rPr>
              <a:t>2</a:t>
            </a:r>
            <a:r>
              <a:rPr lang="it-IT" b="1" dirty="0">
                <a:solidFill>
                  <a:srgbClr val="3366FF"/>
                </a:solidFill>
                <a:latin typeface="Verdana" charset="0"/>
              </a:rPr>
              <a:t>, co-</a:t>
            </a:r>
            <a:r>
              <a:rPr lang="it-IT" b="1" dirty="0" err="1">
                <a:solidFill>
                  <a:srgbClr val="3366FF"/>
                </a:solidFill>
                <a:latin typeface="Verdana" charset="0"/>
              </a:rPr>
              <a:t>catalysts</a:t>
            </a:r>
            <a:endParaRPr lang="it-IT" b="1" dirty="0">
              <a:solidFill>
                <a:srgbClr val="3366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1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660066"/>
                </a:solidFill>
              </a:rPr>
              <a:t>Epoxidation</a:t>
            </a:r>
            <a:r>
              <a:rPr lang="it-IT" b="1" dirty="0" smtClean="0">
                <a:solidFill>
                  <a:srgbClr val="660066"/>
                </a:solidFill>
              </a:rPr>
              <a:t> </a:t>
            </a:r>
            <a:r>
              <a:rPr lang="it-IT" b="1" dirty="0" smtClean="0">
                <a:solidFill>
                  <a:srgbClr val="660066"/>
                </a:solidFill>
              </a:rPr>
              <a:t>and </a:t>
            </a:r>
            <a:r>
              <a:rPr lang="it-IT" b="1" dirty="0" err="1" smtClean="0">
                <a:solidFill>
                  <a:srgbClr val="660066"/>
                </a:solidFill>
              </a:rPr>
              <a:t>carboxylation</a:t>
            </a:r>
            <a:r>
              <a:rPr lang="it-IT" b="1" dirty="0" smtClean="0">
                <a:solidFill>
                  <a:srgbClr val="660066"/>
                </a:solidFill>
              </a:rPr>
              <a:t> </a:t>
            </a:r>
            <a:br>
              <a:rPr lang="it-IT" b="1" dirty="0" smtClean="0">
                <a:solidFill>
                  <a:srgbClr val="660066"/>
                </a:solidFill>
              </a:rPr>
            </a:br>
            <a:r>
              <a:rPr lang="it-IT" b="1" dirty="0" smtClean="0">
                <a:solidFill>
                  <a:srgbClr val="660066"/>
                </a:solidFill>
              </a:rPr>
              <a:t>of </a:t>
            </a:r>
            <a:r>
              <a:rPr lang="it-IT" b="1" dirty="0" err="1" smtClean="0">
                <a:solidFill>
                  <a:srgbClr val="660066"/>
                </a:solidFill>
              </a:rPr>
              <a:t>olefins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6560" y="1451346"/>
            <a:ext cx="8686800" cy="4841115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                                       </a:t>
            </a:r>
            <a:r>
              <a:rPr lang="it-IT" sz="3600" b="1" baseline="-25000" dirty="0" err="1" smtClean="0">
                <a:solidFill>
                  <a:schemeClr val="accent1"/>
                </a:solidFill>
                <a:sym typeface="Wingdings" pitchFamily="2" charset="2"/>
              </a:rPr>
              <a:t>hv</a:t>
            </a:r>
            <a:endParaRPr lang="it-IT" sz="3600" b="1" baseline="-25000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lvl="1"/>
            <a:r>
              <a:rPr lang="it-IT" sz="3600" b="1" dirty="0" err="1" smtClean="0">
                <a:solidFill>
                  <a:schemeClr val="accent1"/>
                </a:solidFill>
                <a:sym typeface="Wingdings" pitchFamily="2" charset="2"/>
              </a:rPr>
              <a:t>MO</a:t>
            </a:r>
            <a:r>
              <a:rPr lang="it-IT" sz="3600" b="1" baseline="-25000" dirty="0" err="1" smtClean="0">
                <a:solidFill>
                  <a:schemeClr val="accent1"/>
                </a:solidFill>
                <a:sym typeface="Wingdings" pitchFamily="2" charset="2"/>
              </a:rPr>
              <a:t>x</a:t>
            </a: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it-IT" sz="3600" b="1" dirty="0">
                <a:solidFill>
                  <a:schemeClr val="accent1"/>
                </a:solidFill>
                <a:sym typeface="Wingdings" pitchFamily="2" charset="2"/>
              </a:rPr>
              <a:t>+ </a:t>
            </a: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CH</a:t>
            </a:r>
            <a:r>
              <a:rPr lang="it-IT" sz="3600" b="1" baseline="-25000" dirty="0" smtClean="0">
                <a:solidFill>
                  <a:schemeClr val="accent1"/>
                </a:solidFill>
                <a:sym typeface="Wingdings" pitchFamily="2" charset="2"/>
              </a:rPr>
              <a:t>3</a:t>
            </a: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CH</a:t>
            </a:r>
            <a:r>
              <a:rPr lang="it-IT" sz="3600" b="1" dirty="0">
                <a:solidFill>
                  <a:schemeClr val="accent1"/>
                </a:solidFill>
                <a:sym typeface="Wingdings" pitchFamily="2" charset="2"/>
              </a:rPr>
              <a:t>=CH</a:t>
            </a:r>
            <a:r>
              <a:rPr lang="it-IT" sz="3600" b="1" baseline="-25000" dirty="0">
                <a:solidFill>
                  <a:schemeClr val="accent1"/>
                </a:solidFill>
                <a:sym typeface="Wingdings" pitchFamily="2" charset="2"/>
              </a:rPr>
              <a:t>2</a:t>
            </a:r>
            <a:r>
              <a:rPr lang="it-IT" sz="3600" b="1" dirty="0">
                <a:solidFill>
                  <a:schemeClr val="accent1"/>
                </a:solidFill>
                <a:sym typeface="Wingdings" pitchFamily="2" charset="2"/>
              </a:rPr>
              <a:t>  </a:t>
            </a:r>
            <a:r>
              <a:rPr lang="it-IT" sz="3600" b="1" dirty="0">
                <a:solidFill>
                  <a:schemeClr val="accent1"/>
                </a:solidFill>
                <a:sym typeface="Wingdings"/>
              </a:rPr>
              <a:t>  MO</a:t>
            </a:r>
            <a:r>
              <a:rPr lang="it-IT" sz="3600" b="1" baseline="-25000" dirty="0">
                <a:solidFill>
                  <a:schemeClr val="accent1"/>
                </a:solidFill>
                <a:sym typeface="Wingdings"/>
              </a:rPr>
              <a:t>x-1  </a:t>
            </a:r>
            <a:r>
              <a:rPr lang="it-IT" sz="3600" b="1" dirty="0">
                <a:solidFill>
                  <a:schemeClr val="accent1"/>
                </a:solidFill>
                <a:sym typeface="Wingdings"/>
              </a:rPr>
              <a:t>+  </a:t>
            </a:r>
            <a:r>
              <a:rPr lang="it-IT" sz="3600" b="1" dirty="0" smtClean="0">
                <a:solidFill>
                  <a:schemeClr val="accent1"/>
                </a:solidFill>
                <a:sym typeface="Wingdings"/>
              </a:rPr>
              <a:t>CH</a:t>
            </a:r>
            <a:r>
              <a:rPr lang="it-IT" sz="3600" b="1" baseline="-25000" dirty="0" smtClean="0">
                <a:solidFill>
                  <a:schemeClr val="accent1"/>
                </a:solidFill>
                <a:sym typeface="Wingdings"/>
              </a:rPr>
              <a:t>3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CH</a:t>
            </a:r>
            <a:r>
              <a:rPr lang="it-IT" sz="3600" b="1" u="sng" dirty="0">
                <a:solidFill>
                  <a:schemeClr val="accent1"/>
                </a:solidFill>
                <a:sym typeface="Wingdings"/>
              </a:rPr>
              <a:t>-CH</a:t>
            </a:r>
            <a:r>
              <a:rPr lang="it-IT" sz="3600" b="1" u="sng" baseline="-25000" dirty="0">
                <a:solidFill>
                  <a:schemeClr val="accent1"/>
                </a:solidFill>
                <a:sym typeface="Wingdings"/>
              </a:rPr>
              <a:t>2</a:t>
            </a:r>
            <a:r>
              <a:rPr lang="it-IT" sz="3600" b="1" u="sng" dirty="0">
                <a:solidFill>
                  <a:schemeClr val="accent1"/>
                </a:solidFill>
                <a:sym typeface="Wingdings"/>
              </a:rPr>
              <a:t>O</a:t>
            </a:r>
            <a:endParaRPr lang="it-IT" sz="3600" b="1" u="sng" dirty="0">
              <a:solidFill>
                <a:schemeClr val="accent1"/>
              </a:solidFill>
              <a:sym typeface="Wingdings" pitchFamily="2" charset="2"/>
            </a:endParaRPr>
          </a:p>
          <a:p>
            <a:pPr lvl="2"/>
            <a:r>
              <a:rPr lang="it-IT" sz="3600" b="1" dirty="0" err="1">
                <a:solidFill>
                  <a:schemeClr val="accent1"/>
                </a:solidFill>
                <a:sym typeface="Wingdings" pitchFamily="2" charset="2"/>
              </a:rPr>
              <a:t>Aresta-Dibenedetto</a:t>
            </a:r>
            <a:r>
              <a:rPr lang="it-IT" sz="3600" b="1" dirty="0">
                <a:solidFill>
                  <a:schemeClr val="accent1"/>
                </a:solidFill>
                <a:sym typeface="Wingdings" pitchFamily="2" charset="2"/>
              </a:rPr>
              <a:t>, </a:t>
            </a:r>
            <a:r>
              <a:rPr lang="it-IT" sz="3600" b="1" dirty="0" err="1">
                <a:solidFill>
                  <a:schemeClr val="accent1"/>
                </a:solidFill>
                <a:sym typeface="Wingdings" pitchFamily="2" charset="2"/>
              </a:rPr>
              <a:t>CatTod</a:t>
            </a:r>
            <a:r>
              <a:rPr lang="it-IT" sz="3600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2005</a:t>
            </a:r>
          </a:p>
          <a:p>
            <a:pPr lvl="2"/>
            <a:endParaRPr lang="it-IT" sz="3600" b="1" dirty="0">
              <a:solidFill>
                <a:schemeClr val="accent1"/>
              </a:solidFill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MO</a:t>
            </a:r>
            <a:r>
              <a:rPr lang="it-IT" sz="3600" b="1" baseline="-25000" dirty="0" smtClean="0">
                <a:solidFill>
                  <a:schemeClr val="accent1"/>
                </a:solidFill>
                <a:sym typeface="Wingdings" pitchFamily="2" charset="2"/>
              </a:rPr>
              <a:t>x-1  </a:t>
            </a: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+  1/2O</a:t>
            </a:r>
            <a:r>
              <a:rPr lang="it-IT" sz="3600" b="1" baseline="-25000" dirty="0" smtClean="0">
                <a:solidFill>
                  <a:schemeClr val="accent1"/>
                </a:solidFill>
                <a:sym typeface="Wingdings" pitchFamily="2" charset="2"/>
              </a:rPr>
              <a:t>2</a:t>
            </a:r>
            <a:r>
              <a:rPr lang="it-IT" sz="3600" b="1" dirty="0" smtClean="0">
                <a:solidFill>
                  <a:schemeClr val="accent1"/>
                </a:solidFill>
                <a:sym typeface="Wingdings" pitchFamily="2" charset="2"/>
              </a:rPr>
              <a:t>  </a:t>
            </a:r>
            <a:r>
              <a:rPr lang="it-IT" sz="3600" b="1" dirty="0" smtClean="0">
                <a:solidFill>
                  <a:schemeClr val="accent1"/>
                </a:solidFill>
                <a:sym typeface="Wingdings"/>
              </a:rPr>
              <a:t>  </a:t>
            </a:r>
            <a:r>
              <a:rPr lang="it-IT" sz="3600" b="1" dirty="0" err="1" smtClean="0">
                <a:solidFill>
                  <a:schemeClr val="accent1"/>
                </a:solidFill>
                <a:sym typeface="Wingdings"/>
              </a:rPr>
              <a:t>M</a:t>
            </a:r>
            <a:r>
              <a:rPr lang="it-IT" sz="3600" b="1" baseline="-25000" dirty="0" err="1" smtClean="0">
                <a:solidFill>
                  <a:schemeClr val="accent1"/>
                </a:solidFill>
                <a:sym typeface="Wingdings"/>
              </a:rPr>
              <a:t>ox</a:t>
            </a:r>
            <a:endParaRPr lang="it-IT" sz="3600" b="1" baseline="-25000" dirty="0" smtClean="0">
              <a:solidFill>
                <a:schemeClr val="accent1"/>
              </a:solidFill>
              <a:sym typeface="Wingdings"/>
            </a:endParaRPr>
          </a:p>
          <a:p>
            <a:pPr marL="914400" lvl="2" indent="0">
              <a:buNone/>
            </a:pPr>
            <a:endParaRPr lang="it-IT" sz="3600" b="1" dirty="0">
              <a:solidFill>
                <a:schemeClr val="accent1"/>
              </a:solidFill>
              <a:sym typeface="Wingdings"/>
            </a:endParaRPr>
          </a:p>
          <a:p>
            <a:pPr marL="914400" lvl="2" indent="0">
              <a:buNone/>
            </a:pPr>
            <a:r>
              <a:rPr lang="it-IT" sz="3600" b="1" dirty="0" smtClean="0">
                <a:solidFill>
                  <a:schemeClr val="accent1"/>
                </a:solidFill>
                <a:sym typeface="Wingdings"/>
              </a:rPr>
              <a:t>R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CH-CH</a:t>
            </a:r>
            <a:r>
              <a:rPr lang="it-IT" sz="3600" b="1" u="sng" baseline="-25000" dirty="0" smtClean="0">
                <a:solidFill>
                  <a:schemeClr val="accent1"/>
                </a:solidFill>
                <a:sym typeface="Wingdings"/>
              </a:rPr>
              <a:t>2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O  </a:t>
            </a:r>
            <a:r>
              <a:rPr lang="it-IT" sz="3600" b="1" dirty="0" smtClean="0">
                <a:solidFill>
                  <a:schemeClr val="accent1"/>
                </a:solidFill>
                <a:sym typeface="Wingdings"/>
              </a:rPr>
              <a:t>+  CO</a:t>
            </a:r>
            <a:r>
              <a:rPr lang="it-IT" sz="3600" b="1" baseline="-25000" dirty="0" smtClean="0">
                <a:solidFill>
                  <a:schemeClr val="accent1"/>
                </a:solidFill>
                <a:sym typeface="Wingdings"/>
              </a:rPr>
              <a:t>2</a:t>
            </a:r>
            <a:r>
              <a:rPr lang="it-IT" sz="3600" b="1" dirty="0" smtClean="0">
                <a:solidFill>
                  <a:schemeClr val="accent1"/>
                </a:solidFill>
                <a:sym typeface="Wingdings"/>
              </a:rPr>
              <a:t>    R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CH-CH</a:t>
            </a:r>
            <a:r>
              <a:rPr lang="it-IT" sz="3600" b="1" u="sng" baseline="-25000" dirty="0" smtClean="0">
                <a:solidFill>
                  <a:schemeClr val="accent1"/>
                </a:solidFill>
                <a:sym typeface="Wingdings"/>
              </a:rPr>
              <a:t>2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OC(O)O</a:t>
            </a:r>
          </a:p>
          <a:p>
            <a:pPr marL="914400" lvl="2" indent="0">
              <a:buNone/>
            </a:pPr>
            <a:endParaRPr lang="it-IT" sz="3600" b="1" u="sng" dirty="0" smtClean="0">
              <a:solidFill>
                <a:schemeClr val="accent1"/>
              </a:solidFill>
              <a:sym typeface="Wingdings"/>
            </a:endParaRPr>
          </a:p>
          <a:p>
            <a:pPr marL="914400" lvl="2" indent="0">
              <a:buNone/>
            </a:pPr>
            <a:endParaRPr lang="it-IT" sz="3600" b="1" u="sng" dirty="0">
              <a:solidFill>
                <a:schemeClr val="accent1"/>
              </a:solidFill>
              <a:sym typeface="Wingdings"/>
            </a:endParaRPr>
          </a:p>
          <a:p>
            <a:pPr marL="914400" lvl="2" indent="0">
              <a:buNone/>
            </a:pP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Not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only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the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choice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of the metal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is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crucial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but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also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how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the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oxide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is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prepared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: propene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total</a:t>
            </a:r>
            <a:r>
              <a:rPr lang="it-IT" sz="3600" b="1" u="sng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3600" b="1" u="sng" dirty="0" err="1" smtClean="0">
                <a:solidFill>
                  <a:schemeClr val="accent1"/>
                </a:solidFill>
                <a:sym typeface="Wingdings"/>
              </a:rPr>
              <a:t>oxidation</a:t>
            </a:r>
            <a:endParaRPr lang="it-IT" sz="3600" b="1" u="sng" dirty="0">
              <a:solidFill>
                <a:schemeClr val="accent1"/>
              </a:solidFill>
              <a:sym typeface="Wingdings" pitchFamily="2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4683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5696" y="188913"/>
            <a:ext cx="9036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Feedstocks for the Future </a:t>
            </a:r>
            <a:r>
              <a:rPr lang="de-DE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Chemicals </a:t>
            </a:r>
            <a:r>
              <a:rPr lang="de-DE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and Energy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266541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 dirty="0" err="1">
                <a:solidFill>
                  <a:schemeClr val="accent1"/>
                </a:solidFill>
                <a:latin typeface="Arial" charset="0"/>
              </a:rPr>
              <a:t>short</a:t>
            </a:r>
            <a:r>
              <a:rPr lang="de-DE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accent1"/>
                </a:solidFill>
                <a:latin typeface="Arial" charset="0"/>
              </a:rPr>
              <a:t>range</a:t>
            </a:r>
            <a:endParaRPr lang="de-DE" b="1" dirty="0">
              <a:solidFill>
                <a:schemeClr val="accent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>
                <a:latin typeface="Arial" charset="0"/>
              </a:rPr>
              <a:t>     </a:t>
            </a:r>
            <a:r>
              <a:rPr lang="de-DE" sz="2000" dirty="0">
                <a:latin typeface="Arial" charset="0"/>
              </a:rPr>
              <a:t>2030</a:t>
            </a:r>
          </a:p>
          <a:p>
            <a:pPr>
              <a:spcBef>
                <a:spcPct val="50000"/>
              </a:spcBef>
            </a:pP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>
                <a:latin typeface="Arial" charset="0"/>
              </a:rPr>
              <a:t>Chemistry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oil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and</a:t>
            </a:r>
            <a:r>
              <a:rPr lang="de-DE" sz="2000" dirty="0">
                <a:latin typeface="Arial" charset="0"/>
              </a:rPr>
              <a:t> gas </a:t>
            </a:r>
            <a:r>
              <a:rPr lang="de-DE" sz="2000" dirty="0" err="1">
                <a:latin typeface="Arial" charset="0"/>
              </a:rPr>
              <a:t>dominate</a:t>
            </a: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biomass</a:t>
            </a:r>
            <a:r>
              <a:rPr lang="de-DE" sz="2000" dirty="0">
                <a:latin typeface="Arial" charset="0"/>
              </a:rPr>
              <a:t> will </a:t>
            </a:r>
            <a:r>
              <a:rPr lang="de-DE" sz="2000" dirty="0" err="1" smtClean="0">
                <a:latin typeface="Arial" charset="0"/>
              </a:rPr>
              <a:t>grow</a:t>
            </a:r>
            <a:endParaRPr lang="de-DE" sz="20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 smtClean="0">
                <a:solidFill>
                  <a:srgbClr val="FF0000"/>
                </a:solidFill>
                <a:latin typeface="Arial" charset="0"/>
              </a:rPr>
              <a:t>CO</a:t>
            </a:r>
            <a:r>
              <a:rPr lang="de-DE" sz="20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de-DE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charset="0"/>
              </a:rPr>
              <a:t>utilization</a:t>
            </a:r>
            <a:endParaRPr lang="de-DE" sz="2000" b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 err="1" smtClean="0">
                <a:latin typeface="Arial" charset="0"/>
              </a:rPr>
              <a:t>Energy</a:t>
            </a:r>
            <a:endParaRPr lang="de-DE" sz="20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>
                <a:latin typeface="Arial" charset="0"/>
              </a:rPr>
              <a:t>mix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276600" y="1052513"/>
            <a:ext cx="2663825" cy="549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b="1" dirty="0" err="1">
                <a:solidFill>
                  <a:schemeClr val="accent2"/>
                </a:solidFill>
                <a:latin typeface="Arial" charset="0"/>
              </a:rPr>
              <a:t>middle</a:t>
            </a:r>
            <a:r>
              <a:rPr lang="de-DE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accent2"/>
                </a:solidFill>
                <a:latin typeface="Arial" charset="0"/>
              </a:rPr>
              <a:t>range</a:t>
            </a:r>
            <a:endParaRPr lang="de-DE" b="1" dirty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solidFill>
                  <a:schemeClr val="accent2"/>
                </a:solidFill>
                <a:latin typeface="Arial" charset="0"/>
              </a:rPr>
              <a:t>         </a:t>
            </a:r>
            <a:r>
              <a:rPr lang="de-DE" sz="2000" dirty="0">
                <a:latin typeface="Arial" charset="0"/>
              </a:rPr>
              <a:t>2050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>
                <a:latin typeface="Arial" charset="0"/>
              </a:rPr>
              <a:t>Chemistry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oil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and</a:t>
            </a:r>
            <a:r>
              <a:rPr lang="de-DE" sz="2000" dirty="0">
                <a:latin typeface="Arial" charset="0"/>
              </a:rPr>
              <a:t> gas 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coal</a:t>
            </a: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biomass</a:t>
            </a:r>
            <a:r>
              <a:rPr lang="de-DE" sz="2000" dirty="0">
                <a:latin typeface="Arial" charset="0"/>
              </a:rPr>
              <a:t> will </a:t>
            </a:r>
            <a:r>
              <a:rPr lang="de-DE" sz="2000" dirty="0" err="1">
                <a:latin typeface="Arial" charset="0"/>
              </a:rPr>
              <a:t>grow</a:t>
            </a: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 err="1">
                <a:latin typeface="Arial" charset="0"/>
              </a:rPr>
              <a:t>Energy</a:t>
            </a:r>
            <a:endParaRPr lang="de-DE" sz="20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switch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to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perennial</a:t>
            </a: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>
                <a:latin typeface="Arial" charset="0"/>
              </a:rPr>
              <a:t>w</a:t>
            </a:r>
            <a:r>
              <a:rPr lang="de-DE" sz="2000" dirty="0" smtClean="0">
                <a:latin typeface="Arial" charset="0"/>
              </a:rPr>
              <a:t>ill </a:t>
            </a:r>
            <a:r>
              <a:rPr lang="de-DE" sz="2000" dirty="0" err="1" smtClean="0">
                <a:latin typeface="Arial" charset="0"/>
              </a:rPr>
              <a:t>be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important</a:t>
            </a:r>
            <a:endParaRPr lang="de-DE" sz="20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 smtClean="0">
                <a:solidFill>
                  <a:srgbClr val="FF0000"/>
                </a:solidFill>
                <a:latin typeface="Arial" charset="0"/>
              </a:rPr>
              <a:t>CO</a:t>
            </a:r>
            <a:r>
              <a:rPr lang="de-DE" sz="20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de-DE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Arial" charset="0"/>
              </a:rPr>
              <a:t>utilization</a:t>
            </a:r>
            <a:endParaRPr lang="de-DE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084888" y="1052513"/>
            <a:ext cx="3006858" cy="595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de-DE" b="1" dirty="0" err="1">
                <a:solidFill>
                  <a:srgbClr val="33CCFF"/>
                </a:solidFill>
                <a:latin typeface="Arial" charset="0"/>
              </a:rPr>
              <a:t>long</a:t>
            </a:r>
            <a:r>
              <a:rPr lang="de-DE" b="1" dirty="0">
                <a:solidFill>
                  <a:srgbClr val="33CCFF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33CCFF"/>
                </a:solidFill>
                <a:latin typeface="Arial" charset="0"/>
              </a:rPr>
              <a:t>range</a:t>
            </a:r>
            <a:endParaRPr lang="de-DE" b="1" dirty="0">
              <a:solidFill>
                <a:srgbClr val="33CCFF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b="1" dirty="0">
                <a:solidFill>
                  <a:schemeClr val="accent2"/>
                </a:solidFill>
                <a:latin typeface="Arial" charset="0"/>
              </a:rPr>
              <a:t>         </a:t>
            </a:r>
            <a:r>
              <a:rPr lang="de-DE" b="1" dirty="0">
                <a:latin typeface="Arial" charset="0"/>
              </a:rPr>
              <a:t>&gt;</a:t>
            </a:r>
            <a:r>
              <a:rPr lang="de-DE" sz="2000" dirty="0">
                <a:latin typeface="Arial" charset="0"/>
              </a:rPr>
              <a:t>2050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>
                <a:latin typeface="Arial" charset="0"/>
              </a:rPr>
              <a:t>Chemistry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Oil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and</a:t>
            </a:r>
            <a:r>
              <a:rPr lang="de-DE" sz="2000" dirty="0">
                <a:latin typeface="Arial" charset="0"/>
              </a:rPr>
              <a:t> gas 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latin typeface="Arial" charset="0"/>
              </a:rPr>
              <a:t>Coal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smtClean="0">
                <a:latin typeface="Arial" charset="0"/>
              </a:rPr>
              <a:t>(</a:t>
            </a:r>
            <a:r>
              <a:rPr lang="de-DE" sz="2000" dirty="0" err="1" smtClean="0">
                <a:latin typeface="Arial" charset="0"/>
              </a:rPr>
              <a:t>no</a:t>
            </a:r>
            <a:r>
              <a:rPr lang="de-DE" sz="2000" dirty="0" smtClean="0">
                <a:latin typeface="Arial" charset="0"/>
              </a:rPr>
              <a:t> CO</a:t>
            </a:r>
            <a:r>
              <a:rPr lang="de-DE" sz="2000" baseline="-25000" dirty="0" smtClean="0">
                <a:latin typeface="Arial" charset="0"/>
              </a:rPr>
              <a:t>2 </a:t>
            </a:r>
            <a:r>
              <a:rPr lang="de-DE" sz="2000" dirty="0" err="1" smtClean="0">
                <a:latin typeface="Arial" charset="0"/>
              </a:rPr>
              <a:t>problems</a:t>
            </a:r>
            <a:r>
              <a:rPr lang="de-DE" sz="2000" dirty="0" smtClean="0">
                <a:latin typeface="Arial" charset="0"/>
              </a:rPr>
              <a:t>)</a:t>
            </a:r>
            <a:r>
              <a:rPr lang="de-DE" sz="2000" baseline="-25000" dirty="0" smtClean="0">
                <a:latin typeface="Arial" charset="0"/>
              </a:rPr>
              <a:t> </a:t>
            </a:r>
            <a:endParaRPr lang="de-DE" sz="2000" baseline="-25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 err="1" smtClean="0">
                <a:latin typeface="Arial" charset="0"/>
              </a:rPr>
              <a:t>Biomass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at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max</a:t>
            </a: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de-DE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 err="1">
                <a:latin typeface="Arial" charset="0"/>
              </a:rPr>
              <a:t>Energy</a:t>
            </a:r>
            <a:endParaRPr lang="de-DE" sz="20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dirty="0" smtClean="0">
                <a:latin typeface="Arial" charset="0"/>
              </a:rPr>
              <a:t>Substantial </a:t>
            </a:r>
            <a:r>
              <a:rPr lang="de-DE" sz="2000" dirty="0" err="1" smtClean="0">
                <a:latin typeface="Arial" charset="0"/>
              </a:rPr>
              <a:t>switch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err="1">
                <a:latin typeface="Arial" charset="0"/>
              </a:rPr>
              <a:t>to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perennial</a:t>
            </a:r>
            <a:r>
              <a:rPr lang="de-DE" sz="2000" dirty="0" smtClean="0">
                <a:latin typeface="Arial" charset="0"/>
              </a:rPr>
              <a:t>, </a:t>
            </a:r>
            <a:r>
              <a:rPr lang="de-DE" sz="2000" dirty="0" err="1">
                <a:latin typeface="Arial" charset="0"/>
              </a:rPr>
              <a:t>world</a:t>
            </a:r>
            <a:r>
              <a:rPr lang="de-DE" sz="2000" dirty="0">
                <a:latin typeface="Arial" charset="0"/>
              </a:rPr>
              <a:t> will </a:t>
            </a:r>
            <a:r>
              <a:rPr lang="de-DE" sz="2000" dirty="0" err="1">
                <a:latin typeface="Arial" charset="0"/>
              </a:rPr>
              <a:t>go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err="1" smtClean="0">
                <a:latin typeface="Arial" charset="0"/>
              </a:rPr>
              <a:t>electricity</a:t>
            </a:r>
            <a:endParaRPr lang="de-DE" sz="20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2000" b="1" dirty="0" smtClean="0">
                <a:solidFill>
                  <a:srgbClr val="FF0000"/>
                </a:solidFill>
                <a:latin typeface="Arial" charset="0"/>
              </a:rPr>
              <a:t>Large </a:t>
            </a:r>
            <a:r>
              <a:rPr lang="de-DE" sz="2000" b="1" dirty="0" err="1" smtClean="0">
                <a:solidFill>
                  <a:srgbClr val="FF0000"/>
                </a:solidFill>
                <a:latin typeface="Arial" charset="0"/>
              </a:rPr>
              <a:t>volumes</a:t>
            </a:r>
            <a:r>
              <a:rPr lang="de-DE" sz="2000" b="1" dirty="0" smtClean="0">
                <a:solidFill>
                  <a:srgbClr val="FF0000"/>
                </a:solidFill>
                <a:latin typeface="Arial" charset="0"/>
              </a:rPr>
              <a:t> CO</a:t>
            </a:r>
            <a:r>
              <a:rPr lang="de-DE" sz="2000" b="1" baseline="-25000" dirty="0" smtClean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de-DE" sz="2000" b="1" dirty="0" err="1" smtClean="0">
                <a:solidFill>
                  <a:srgbClr val="FF0000"/>
                </a:solidFill>
                <a:latin typeface="Arial" charset="0"/>
              </a:rPr>
              <a:t>used</a:t>
            </a:r>
            <a:endParaRPr lang="de-DE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68313" y="2420938"/>
            <a:ext cx="1368425" cy="360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084888" y="4724400"/>
            <a:ext cx="1368425" cy="360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084888" y="2420938"/>
            <a:ext cx="1368425" cy="360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468313" y="4724400"/>
            <a:ext cx="1368425" cy="360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348038" y="2420938"/>
            <a:ext cx="1368425" cy="360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3276600" y="4724400"/>
            <a:ext cx="1368425" cy="360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8496300" y="6459538"/>
            <a:ext cx="6477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it-IT" sz="800"/>
          </a:p>
        </p:txBody>
      </p:sp>
    </p:spTree>
    <p:extLst>
      <p:ext uri="{BB962C8B-B14F-4D97-AF65-F5344CB8AC3E}">
        <p14:creationId xmlns:p14="http://schemas.microsoft.com/office/powerpoint/2010/main" val="3362906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663"/>
            <a:ext cx="8229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rgbClr val="7030A0"/>
                </a:solidFill>
              </a:rPr>
              <a:t>Conclusions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endParaRPr lang="it-IT" b="1" dirty="0">
              <a:solidFill>
                <a:srgbClr val="7030A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047913"/>
            <a:ext cx="7446620" cy="553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55963" y="6472617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660066"/>
                </a:solidFill>
              </a:rPr>
              <a:t>M. </a:t>
            </a:r>
            <a:r>
              <a:rPr lang="it-IT" b="1" dirty="0" err="1" smtClean="0">
                <a:solidFill>
                  <a:srgbClr val="660066"/>
                </a:solidFill>
              </a:rPr>
              <a:t>Aresta</a:t>
            </a:r>
            <a:r>
              <a:rPr lang="it-IT" b="1" dirty="0" smtClean="0">
                <a:solidFill>
                  <a:srgbClr val="660066"/>
                </a:solidFill>
              </a:rPr>
              <a:t>, A. </a:t>
            </a:r>
            <a:r>
              <a:rPr lang="it-IT" b="1" dirty="0" err="1" smtClean="0">
                <a:solidFill>
                  <a:srgbClr val="660066"/>
                </a:solidFill>
              </a:rPr>
              <a:t>Dibenedetto</a:t>
            </a:r>
            <a:r>
              <a:rPr lang="it-IT" b="1" dirty="0" smtClean="0">
                <a:solidFill>
                  <a:srgbClr val="660066"/>
                </a:solidFill>
              </a:rPr>
              <a:t>, </a:t>
            </a:r>
            <a:r>
              <a:rPr lang="it-IT" b="1" dirty="0" err="1" smtClean="0">
                <a:solidFill>
                  <a:srgbClr val="660066"/>
                </a:solidFill>
              </a:rPr>
              <a:t>N</a:t>
            </a:r>
            <a:r>
              <a:rPr lang="it-IT" b="1" dirty="0" smtClean="0">
                <a:solidFill>
                  <a:srgbClr val="660066"/>
                </a:solidFill>
              </a:rPr>
              <a:t> He for The </a:t>
            </a:r>
            <a:r>
              <a:rPr lang="it-IT" b="1" dirty="0" err="1" smtClean="0">
                <a:solidFill>
                  <a:srgbClr val="660066"/>
                </a:solidFill>
              </a:rPr>
              <a:t>Catalyst</a:t>
            </a:r>
            <a:r>
              <a:rPr lang="it-IT" b="1" dirty="0" smtClean="0">
                <a:solidFill>
                  <a:srgbClr val="660066"/>
                </a:solidFill>
              </a:rPr>
              <a:t> Group, 2013</a:t>
            </a:r>
            <a:endParaRPr lang="it-IT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7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95288" y="908050"/>
            <a:ext cx="8291512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>
                <a:solidFill>
                  <a:srgbClr val="FFFF66"/>
                </a:solidFill>
                <a:latin typeface="Calibri" charset="0"/>
              </a:rPr>
              <a:t>Key objective:</a:t>
            </a:r>
            <a:r>
              <a:rPr lang="it-IT" sz="2800">
                <a:solidFill>
                  <a:srgbClr val="FFFF66"/>
                </a:solidFill>
                <a:latin typeface="Calibri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sz="2800">
                <a:solidFill>
                  <a:srgbClr val="FFFF66"/>
                </a:solidFill>
                <a:latin typeface="Calibri" charset="0"/>
              </a:rPr>
              <a:t>   To </a:t>
            </a:r>
            <a:r>
              <a:rPr lang="it-IT" sz="2800" b="1">
                <a:solidFill>
                  <a:srgbClr val="FFFF66"/>
                </a:solidFill>
                <a:latin typeface="Calibri" charset="0"/>
              </a:rPr>
              <a:t>reduce the impact on Climate Change</a:t>
            </a:r>
            <a:r>
              <a:rPr lang="it-IT" sz="2800">
                <a:solidFill>
                  <a:srgbClr val="FFFF66"/>
                </a:solidFill>
                <a:latin typeface="Calibri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sz="2800">
                <a:solidFill>
                  <a:srgbClr val="FFFF66"/>
                </a:solidFill>
                <a:latin typeface="Calibri" charset="0"/>
              </a:rPr>
              <a:t>   by </a:t>
            </a:r>
            <a:r>
              <a:rPr lang="it-IT" sz="2800" b="1">
                <a:solidFill>
                  <a:srgbClr val="FFFF66"/>
                </a:solidFill>
                <a:latin typeface="Calibri" charset="0"/>
              </a:rPr>
              <a:t>reducing the immission of CO</a:t>
            </a:r>
            <a:r>
              <a:rPr lang="it-IT" sz="2800" b="1" baseline="-25000">
                <a:solidFill>
                  <a:srgbClr val="FFFF66"/>
                </a:solidFill>
                <a:latin typeface="Calibri" charset="0"/>
              </a:rPr>
              <a:t>2</a:t>
            </a:r>
            <a:r>
              <a:rPr lang="it-IT" sz="2800" b="1">
                <a:solidFill>
                  <a:srgbClr val="FFFF66"/>
                </a:solidFill>
                <a:latin typeface="Calibri" charset="0"/>
              </a:rPr>
              <a:t> (or other species with high CCP) into the atmosphere and the amount of climate alterating species (CAS) that accumulate in the atmosphere</a:t>
            </a:r>
            <a:r>
              <a:rPr lang="it-IT" sz="2800">
                <a:solidFill>
                  <a:srgbClr val="FFFF66"/>
                </a:solidFill>
                <a:latin typeface="Calibri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it-IT" sz="2800">
              <a:solidFill>
                <a:srgbClr val="FFFF66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>
                <a:solidFill>
                  <a:srgbClr val="FFFF66"/>
                </a:solidFill>
                <a:latin typeface="Calibri" charset="0"/>
              </a:rPr>
              <a:t>Question: is it enough to use CO</a:t>
            </a:r>
            <a:r>
              <a:rPr lang="it-IT" baseline="-25000">
                <a:solidFill>
                  <a:srgbClr val="FFFF66"/>
                </a:solidFill>
                <a:latin typeface="Calibri" charset="0"/>
              </a:rPr>
              <a:t>2</a:t>
            </a:r>
            <a:r>
              <a:rPr lang="it-IT">
                <a:solidFill>
                  <a:srgbClr val="FFFF66"/>
                </a:solidFill>
                <a:latin typeface="Calibri" charset="0"/>
              </a:rPr>
              <a:t> for reaching the above goal?</a:t>
            </a:r>
            <a:r>
              <a:rPr lang="it-IT">
                <a:latin typeface="Calibri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b="1">
                <a:solidFill>
                  <a:schemeClr val="bg1"/>
                </a:solidFill>
                <a:latin typeface="Calibri" charset="0"/>
              </a:rPr>
              <a:t>The use of CO</a:t>
            </a:r>
            <a:r>
              <a:rPr lang="it-IT" sz="2400" b="1" baseline="-25000">
                <a:solidFill>
                  <a:schemeClr val="bg1"/>
                </a:solidFill>
                <a:latin typeface="Calibri" charset="0"/>
              </a:rPr>
              <a:t>2</a:t>
            </a:r>
            <a:r>
              <a:rPr lang="it-IT" sz="2400" b="1">
                <a:solidFill>
                  <a:schemeClr val="bg1"/>
                </a:solidFill>
                <a:latin typeface="Calibri" charset="0"/>
              </a:rPr>
              <a:t> is not </a:t>
            </a:r>
            <a:r>
              <a:rPr lang="it-IT" sz="2400" b="1" i="1">
                <a:solidFill>
                  <a:schemeClr val="bg1"/>
                </a:solidFill>
                <a:latin typeface="Calibri" charset="0"/>
              </a:rPr>
              <a:t>per se</a:t>
            </a:r>
            <a:r>
              <a:rPr lang="it-IT" sz="2400" b="1">
                <a:solidFill>
                  <a:schemeClr val="bg1"/>
                </a:solidFill>
                <a:latin typeface="Calibri" charset="0"/>
              </a:rPr>
              <a:t> a guarantee that its emission is reduced.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400" b="1">
                <a:solidFill>
                  <a:srgbClr val="66FFFF"/>
                </a:solidFill>
                <a:latin typeface="Calibri" charset="0"/>
              </a:rPr>
              <a:t>The new </a:t>
            </a:r>
            <a:r>
              <a:rPr lang="it-IT" sz="2400" b="1">
                <a:solidFill>
                  <a:srgbClr val="FFCCFF"/>
                </a:solidFill>
                <a:latin typeface="Calibri" charset="0"/>
              </a:rPr>
              <a:t>process</a:t>
            </a:r>
            <a:r>
              <a:rPr lang="it-IT" sz="2400" b="1">
                <a:solidFill>
                  <a:srgbClr val="66FFFF"/>
                </a:solidFill>
                <a:latin typeface="Calibri" charset="0"/>
              </a:rPr>
              <a:t> (conversion or technological use) or  </a:t>
            </a:r>
            <a:r>
              <a:rPr lang="it-IT" sz="2400" b="1">
                <a:solidFill>
                  <a:srgbClr val="FFCCFF"/>
                </a:solidFill>
                <a:latin typeface="Calibri" charset="0"/>
              </a:rPr>
              <a:t>product</a:t>
            </a:r>
            <a:r>
              <a:rPr lang="it-IT" sz="2400" b="1">
                <a:solidFill>
                  <a:srgbClr val="66FFFF"/>
                </a:solidFill>
                <a:latin typeface="Calibri" charset="0"/>
              </a:rPr>
              <a:t> (substitute of existing ones) must </a:t>
            </a:r>
            <a:r>
              <a:rPr lang="it-IT" sz="2400" b="1">
                <a:solidFill>
                  <a:srgbClr val="FFCCFF"/>
                </a:solidFill>
                <a:latin typeface="Calibri" charset="0"/>
              </a:rPr>
              <a:t>minimize </a:t>
            </a:r>
            <a:r>
              <a:rPr lang="it-IT" sz="2400" b="1">
                <a:solidFill>
                  <a:srgbClr val="66FFFF"/>
                </a:solidFill>
                <a:latin typeface="Calibri" charset="0"/>
              </a:rPr>
              <a:t>the </a:t>
            </a:r>
            <a:r>
              <a:rPr lang="it-IT" sz="2400" b="1">
                <a:solidFill>
                  <a:srgbClr val="FF99FF"/>
                </a:solidFill>
                <a:latin typeface="Calibri" charset="0"/>
              </a:rPr>
              <a:t>use of materials</a:t>
            </a:r>
            <a:r>
              <a:rPr lang="it-IT" sz="2400" b="1">
                <a:solidFill>
                  <a:srgbClr val="66FFFF"/>
                </a:solidFill>
                <a:latin typeface="Calibri" charset="0"/>
              </a:rPr>
              <a:t>, the </a:t>
            </a:r>
            <a:r>
              <a:rPr lang="it-IT" sz="2400" b="1">
                <a:solidFill>
                  <a:srgbClr val="FFCCFF"/>
                </a:solidFill>
                <a:latin typeface="Calibri" charset="0"/>
              </a:rPr>
              <a:t>energy consumption</a:t>
            </a:r>
            <a:r>
              <a:rPr lang="it-IT" sz="2400" b="1">
                <a:solidFill>
                  <a:srgbClr val="66FFFF"/>
                </a:solidFill>
                <a:latin typeface="Calibri" charset="0"/>
              </a:rPr>
              <a:t> and the </a:t>
            </a:r>
            <a:r>
              <a:rPr lang="it-IT" sz="2400" b="1">
                <a:solidFill>
                  <a:srgbClr val="FFCCFF"/>
                </a:solidFill>
                <a:latin typeface="Calibri" charset="0"/>
              </a:rPr>
              <a:t>emission</a:t>
            </a:r>
            <a:r>
              <a:rPr lang="it-IT" sz="2400" b="1">
                <a:solidFill>
                  <a:srgbClr val="66FFFF"/>
                </a:solidFill>
                <a:latin typeface="Calibri" charset="0"/>
              </a:rPr>
              <a:t> of </a:t>
            </a:r>
            <a:r>
              <a:rPr lang="it-IT" sz="2400" b="1">
                <a:solidFill>
                  <a:srgbClr val="FFCCFF"/>
                </a:solidFill>
                <a:latin typeface="Calibri" charset="0"/>
              </a:rPr>
              <a:t>CO</a:t>
            </a:r>
            <a:r>
              <a:rPr lang="it-IT" sz="2400" b="1" baseline="-25000">
                <a:solidFill>
                  <a:srgbClr val="FFCCFF"/>
                </a:solidFill>
                <a:latin typeface="Calibri" charset="0"/>
              </a:rPr>
              <a:t>2 </a:t>
            </a:r>
            <a:endParaRPr lang="it-IT" sz="2400" b="1">
              <a:solidFill>
                <a:srgbClr val="FFCCFF"/>
              </a:solidFill>
              <a:latin typeface="Calibri" charset="0"/>
            </a:endParaRPr>
          </a:p>
          <a:p>
            <a:pPr lvl="1" eaLnBrk="1" hangingPunct="1">
              <a:lnSpc>
                <a:spcPct val="80000"/>
              </a:lnSpc>
            </a:pPr>
            <a:endParaRPr lang="it-IT" sz="2400" b="1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699" name="Picture 3" descr="Mvc-888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755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3500438"/>
            <a:ext cx="2843213" cy="1939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4000" b="1">
                <a:solidFill>
                  <a:schemeClr val="accent2"/>
                </a:solidFill>
              </a:rPr>
              <a:t>Thanks for your attention!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3098801" cy="13843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sz="2800" b="1"/>
              <a:t>Apulia</a:t>
            </a:r>
          </a:p>
          <a:p>
            <a:pPr eaLnBrk="1" hangingPunct="1"/>
            <a:endParaRPr lang="it-IT" sz="2800" b="1"/>
          </a:p>
          <a:p>
            <a:pPr eaLnBrk="1" hangingPunct="1"/>
            <a:r>
              <a:rPr lang="it-IT" sz="2800" b="1"/>
              <a:t>V-IV Century b.C.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439025" y="2728913"/>
            <a:ext cx="18129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000" b="1">
                <a:solidFill>
                  <a:schemeClr val="bg1"/>
                </a:solidFill>
              </a:rPr>
              <a:t>Still </a:t>
            </a:r>
          </a:p>
          <a:p>
            <a:pPr algn="ctr" eaLnBrk="1" hangingPunct="1"/>
            <a:r>
              <a:rPr lang="it-IT" sz="3000" b="1">
                <a:solidFill>
                  <a:schemeClr val="bg1"/>
                </a:solidFill>
              </a:rPr>
              <a:t>a lot </a:t>
            </a:r>
          </a:p>
          <a:p>
            <a:pPr algn="ctr" eaLnBrk="1" hangingPunct="1"/>
            <a:r>
              <a:rPr lang="it-IT" sz="3000" b="1">
                <a:solidFill>
                  <a:schemeClr val="bg1"/>
                </a:solidFill>
              </a:rPr>
              <a:t>to think </a:t>
            </a:r>
          </a:p>
          <a:p>
            <a:pPr algn="ctr" eaLnBrk="1" hangingPunct="1"/>
            <a:r>
              <a:rPr lang="it-IT" sz="3000" b="1">
                <a:solidFill>
                  <a:schemeClr val="bg1"/>
                </a:solidFill>
              </a:rPr>
              <a:t>about, but…      </a:t>
            </a:r>
            <a:r>
              <a:rPr lang="it-IT" sz="3000" b="1">
                <a:solidFill>
                  <a:schemeClr val="hlink"/>
                </a:solidFill>
              </a:rPr>
              <a:t>I</a:t>
            </a:r>
            <a:r>
              <a:rPr lang="it-IT" sz="3000" b="1">
                <a:solidFill>
                  <a:schemeClr val="bg1"/>
                </a:solidFill>
              </a:rPr>
              <a:t> </a:t>
            </a:r>
            <a:r>
              <a:rPr lang="it-IT" sz="3000" b="1">
                <a:solidFill>
                  <a:schemeClr val="hlink"/>
                </a:solidFill>
              </a:rPr>
              <a:t>see the light!</a:t>
            </a:r>
          </a:p>
        </p:txBody>
      </p:sp>
    </p:spTree>
    <p:extLst>
      <p:ext uri="{BB962C8B-B14F-4D97-AF65-F5344CB8AC3E}">
        <p14:creationId xmlns:p14="http://schemas.microsoft.com/office/powerpoint/2010/main" val="392061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>
          <a:xfrm>
            <a:off x="-36513" y="188913"/>
            <a:ext cx="8229601" cy="792162"/>
          </a:xfrm>
        </p:spPr>
        <p:txBody>
          <a:bodyPr/>
          <a:lstStyle/>
          <a:p>
            <a:pPr algn="l" eaLnBrk="1" hangingPunct="1"/>
            <a:r>
              <a:rPr lang="it-IT" b="1" smtClean="0">
                <a:solidFill>
                  <a:srgbClr val="7030A0"/>
                </a:solidFill>
              </a:rPr>
              <a:t>The </a:t>
            </a:r>
            <a:r>
              <a:rPr lang="it-IT" b="1" i="1" smtClean="0">
                <a:solidFill>
                  <a:srgbClr val="7030A0"/>
                </a:solidFill>
              </a:rPr>
              <a:t>linear</a:t>
            </a:r>
            <a:r>
              <a:rPr lang="it-IT" b="1" smtClean="0">
                <a:solidFill>
                  <a:srgbClr val="7030A0"/>
                </a:solidFill>
              </a:rPr>
              <a:t> C-economy</a:t>
            </a:r>
            <a:endParaRPr lang="it-IT" b="1" baseline="-25000" smtClean="0">
              <a:solidFill>
                <a:srgbClr val="7030A0"/>
              </a:solidFill>
            </a:endParaRPr>
          </a:p>
        </p:txBody>
      </p:sp>
      <p:sp>
        <p:nvSpPr>
          <p:cNvPr id="50178" name="Segnaposto testo 5"/>
          <p:cNvSpPr txBox="1">
            <a:spLocks/>
          </p:cNvSpPr>
          <p:nvPr/>
        </p:nvSpPr>
        <p:spPr bwMode="auto">
          <a:xfrm>
            <a:off x="-36514" y="3008841"/>
            <a:ext cx="67675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it-IT" sz="3200" dirty="0" smtClean="0">
                <a:solidFill>
                  <a:srgbClr val="C00000"/>
                </a:solidFill>
                <a:cs typeface="Arial" charset="0"/>
              </a:rPr>
              <a:t>CO</a:t>
            </a:r>
            <a:r>
              <a:rPr lang="it-IT" sz="3200" baseline="-25000" dirty="0" smtClean="0">
                <a:solidFill>
                  <a:srgbClr val="C00000"/>
                </a:solidFill>
                <a:cs typeface="Arial" charset="0"/>
              </a:rPr>
              <a:t>2</a:t>
            </a:r>
            <a:r>
              <a:rPr lang="it-IT" sz="3200" dirty="0" smtClean="0">
                <a:solidFill>
                  <a:srgbClr val="C00000"/>
                </a:solidFill>
                <a:cs typeface="Arial" charset="0"/>
              </a:rPr>
              <a:t>-emission control </a:t>
            </a:r>
            <a:r>
              <a:rPr lang="it-IT" sz="3200" dirty="0" err="1">
                <a:solidFill>
                  <a:srgbClr val="C00000"/>
                </a:solidFill>
                <a:cs typeface="Arial" charset="0"/>
              </a:rPr>
              <a:t>technologies</a:t>
            </a:r>
            <a:endParaRPr lang="it-IT" sz="32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0" y="3555999"/>
            <a:ext cx="9144000" cy="3429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it-IT" sz="2400" b="1" dirty="0" err="1">
                <a:latin typeface="Calibri" pitchFamily="34" charset="0"/>
              </a:rPr>
              <a:t>Efficiency</a:t>
            </a:r>
            <a:r>
              <a:rPr lang="it-IT" sz="2400" b="1" dirty="0">
                <a:latin typeface="Calibri" pitchFamily="34" charset="0"/>
              </a:rPr>
              <a:t> in the production and </a:t>
            </a:r>
            <a:r>
              <a:rPr lang="it-IT" sz="2400" b="1" dirty="0" err="1">
                <a:latin typeface="Calibri" pitchFamily="34" charset="0"/>
              </a:rPr>
              <a:t>utilization</a:t>
            </a:r>
            <a:r>
              <a:rPr lang="it-IT" sz="2400" b="1" dirty="0">
                <a:latin typeface="Calibri" pitchFamily="34" charset="0"/>
              </a:rPr>
              <a:t> of </a:t>
            </a:r>
            <a:r>
              <a:rPr lang="it-IT" sz="2400" b="1" dirty="0" err="1" smtClean="0">
                <a:latin typeface="Calibri" pitchFamily="34" charset="0"/>
              </a:rPr>
              <a:t>energy</a:t>
            </a:r>
            <a:r>
              <a:rPr lang="it-IT" sz="2400" b="1" dirty="0" smtClean="0">
                <a:latin typeface="Calibri" pitchFamily="34" charset="0"/>
              </a:rPr>
              <a:t>    </a:t>
            </a:r>
            <a:r>
              <a:rPr lang="it-IT" sz="2400" b="1" dirty="0" smtClean="0">
                <a:solidFill>
                  <a:schemeClr val="accent2"/>
                </a:solidFill>
                <a:latin typeface="Calibri" pitchFamily="34" charset="0"/>
                <a:sym typeface="Wingdings"/>
              </a:rPr>
              <a:t></a:t>
            </a:r>
            <a:endParaRPr lang="it-IT" sz="2400" b="1" dirty="0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it-IT" sz="2400" b="1" dirty="0" err="1">
                <a:latin typeface="Calibri" pitchFamily="34" charset="0"/>
              </a:rPr>
              <a:t>Fuel</a:t>
            </a:r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shift</a:t>
            </a:r>
            <a:r>
              <a:rPr lang="it-IT" sz="2400" b="1" dirty="0" smtClean="0">
                <a:latin typeface="Calibri" pitchFamily="34" charset="0"/>
              </a:rPr>
              <a:t> </a:t>
            </a:r>
            <a:endParaRPr lang="it-IT" sz="24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it-IT" sz="2400" b="1" dirty="0">
                <a:latin typeface="Calibri" pitchFamily="34" charset="0"/>
              </a:rPr>
              <a:t>Use of </a:t>
            </a:r>
            <a:r>
              <a:rPr lang="it-IT" sz="2400" b="1" dirty="0" err="1">
                <a:latin typeface="Calibri" pitchFamily="34" charset="0"/>
              </a:rPr>
              <a:t>renewables</a:t>
            </a:r>
            <a:r>
              <a:rPr lang="it-IT" sz="2400" b="1" dirty="0">
                <a:latin typeface="Calibri" pitchFamily="34" charset="0"/>
              </a:rPr>
              <a:t> (</a:t>
            </a:r>
            <a:r>
              <a:rPr lang="it-IT" sz="2400" b="1" dirty="0" err="1">
                <a:latin typeface="Calibri" pitchFamily="34" charset="0"/>
              </a:rPr>
              <a:t>biomass</a:t>
            </a:r>
            <a:r>
              <a:rPr lang="it-IT" sz="2400" b="1" dirty="0">
                <a:latin typeface="Calibri" pitchFamily="34" charset="0"/>
              </a:rPr>
              <a:t>: </a:t>
            </a:r>
            <a:r>
              <a:rPr lang="it-IT" sz="2400" b="1" dirty="0" err="1">
                <a:latin typeface="Calibri" pitchFamily="34" charset="0"/>
              </a:rPr>
              <a:t>not</a:t>
            </a:r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err="1">
                <a:latin typeface="Calibri" pitchFamily="34" charset="0"/>
              </a:rPr>
              <a:t>ubiquitary</a:t>
            </a:r>
            <a:r>
              <a:rPr lang="it-IT" sz="2400" b="1" dirty="0">
                <a:latin typeface="Calibri" pitchFamily="34" charset="0"/>
              </a:rPr>
              <a:t> and </a:t>
            </a:r>
            <a:r>
              <a:rPr lang="it-IT" sz="2400" b="1" dirty="0" err="1">
                <a:latin typeface="Calibri" pitchFamily="34" charset="0"/>
              </a:rPr>
              <a:t>limited</a:t>
            </a:r>
            <a:r>
              <a:rPr lang="it-IT" sz="2400" b="1" dirty="0">
                <a:latin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Use of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perennial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sources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: SWG</a:t>
            </a:r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H</a:t>
            </a:r>
            <a:endParaRPr lang="it-IT" sz="2400" b="1" i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it-IT" sz="2400" b="1" dirty="0">
                <a:solidFill>
                  <a:srgbClr val="0000FF"/>
                </a:solidFill>
                <a:latin typeface="Calibri" pitchFamily="34" charset="0"/>
              </a:rPr>
              <a:t>CO</a:t>
            </a:r>
            <a:r>
              <a:rPr lang="it-IT" sz="2400" b="1" baseline="-25000" dirty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it-IT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Calibri" pitchFamily="34" charset="0"/>
              </a:rPr>
              <a:t>capture</a:t>
            </a:r>
            <a:r>
              <a:rPr lang="it-IT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it-IT" sz="2400" b="1" dirty="0" err="1">
                <a:solidFill>
                  <a:srgbClr val="0000FF"/>
                </a:solidFill>
                <a:latin typeface="Calibri" pitchFamily="34" charset="0"/>
              </a:rPr>
              <a:t>followed</a:t>
            </a:r>
            <a:r>
              <a:rPr lang="it-IT" sz="2400" b="1" dirty="0">
                <a:solidFill>
                  <a:srgbClr val="0000FF"/>
                </a:solidFill>
                <a:latin typeface="Calibri" pitchFamily="34" charset="0"/>
              </a:rPr>
              <a:t> by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it-IT" sz="2400" b="1" dirty="0" err="1">
                <a:solidFill>
                  <a:srgbClr val="FF0000"/>
                </a:solidFill>
                <a:latin typeface="Calibri" pitchFamily="34" charset="0"/>
              </a:rPr>
              <a:t>Disposal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</a:rPr>
              <a:t>-CCS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it-IT" sz="2400" b="1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cost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it-IT" sz="2400" b="1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permanence</a:t>
            </a: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, site </a:t>
            </a:r>
            <a:r>
              <a:rPr lang="it-IT" sz="24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specificity</a:t>
            </a: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…</a:t>
            </a:r>
            <a:endParaRPr lang="it-IT" sz="2400" b="1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it-IT" sz="2400" b="1" dirty="0" err="1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Utilization</a:t>
            </a: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-CCU   </a:t>
            </a:r>
            <a:r>
              <a:rPr lang="it-IT" sz="2400" b="1" dirty="0" err="1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Technological</a:t>
            </a: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it-IT" sz="2400" b="1" dirty="0" err="1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Enhanced</a:t>
            </a: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B</a:t>
            </a:r>
            <a:r>
              <a:rPr lang="it-IT" sz="2400" b="1" dirty="0" err="1" smtClean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iological</a:t>
            </a: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, </a:t>
            </a:r>
            <a:r>
              <a:rPr lang="it-IT" sz="2400" b="1" dirty="0" err="1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Chemical</a:t>
            </a:r>
            <a:endParaRPr lang="it-IT" sz="2400" b="1" dirty="0">
              <a:solidFill>
                <a:srgbClr val="77933C"/>
              </a:solidFill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893763" y="1125538"/>
            <a:ext cx="6630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7030A0"/>
                </a:solidFill>
                <a:latin typeface="Calibri" pitchFamily="34" charset="0"/>
              </a:rPr>
              <a:t>Fossil-C </a:t>
            </a:r>
            <a:r>
              <a:rPr lang="it-IT" sz="3600" b="1">
                <a:solidFill>
                  <a:srgbClr val="7030A0"/>
                </a:solidFill>
                <a:latin typeface="Calibri" pitchFamily="34" charset="0"/>
                <a:sym typeface="Wingdings" pitchFamily="2" charset="2"/>
              </a:rPr>
              <a:t> Thermal Energy  +  CO</a:t>
            </a:r>
            <a:r>
              <a:rPr lang="it-IT" sz="3600" b="1" baseline="-25000">
                <a:solidFill>
                  <a:srgbClr val="7030A0"/>
                </a:solidFill>
                <a:latin typeface="Calibri" pitchFamily="34" charset="0"/>
                <a:sym typeface="Wingdings" pitchFamily="2" charset="2"/>
              </a:rPr>
              <a:t>2</a:t>
            </a:r>
            <a:endParaRPr lang="en-US" sz="3600"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352925" y="1700213"/>
            <a:ext cx="3175" cy="129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6100" y="213360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6100" y="256540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56100" y="299720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TextBox 17"/>
          <p:cNvSpPr txBox="1">
            <a:spLocks noChangeArrowheads="1"/>
          </p:cNvSpPr>
          <p:nvPr/>
        </p:nvSpPr>
        <p:spPr bwMode="auto">
          <a:xfrm>
            <a:off x="5145088" y="1916113"/>
            <a:ext cx="309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Mechanical  </a:t>
            </a:r>
            <a:r>
              <a:rPr lang="en-US" sz="2400" b="1">
                <a:latin typeface="Calibri" pitchFamily="34" charset="0"/>
                <a:sym typeface="Wingdings" pitchFamily="2" charset="2"/>
              </a:rPr>
              <a:t>  Kinetic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50186" name="TextBox 18"/>
          <p:cNvSpPr txBox="1">
            <a:spLocks noChangeArrowheads="1"/>
          </p:cNvSpPr>
          <p:nvPr/>
        </p:nvSpPr>
        <p:spPr bwMode="auto">
          <a:xfrm>
            <a:off x="5148263" y="2276475"/>
            <a:ext cx="1114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Electric</a:t>
            </a:r>
          </a:p>
        </p:txBody>
      </p:sp>
      <p:sp>
        <p:nvSpPr>
          <p:cNvPr id="50187" name="TextBox 19"/>
          <p:cNvSpPr txBox="1">
            <a:spLocks noChangeArrowheads="1"/>
          </p:cNvSpPr>
          <p:nvPr/>
        </p:nvSpPr>
        <p:spPr bwMode="auto">
          <a:xfrm>
            <a:off x="5167313" y="2679700"/>
            <a:ext cx="134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Chemical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42649" y="2171069"/>
            <a:ext cx="148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28&lt;</a:t>
            </a:r>
            <a:r>
              <a:rPr lang="it-IT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it-IT" sz="2800" b="1" dirty="0" smtClean="0">
                <a:solidFill>
                  <a:srgbClr val="FF0000"/>
                </a:solidFill>
              </a:rPr>
              <a:t>&lt;50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-36513" y="198438"/>
            <a:ext cx="8229601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sz="4000">
                <a:solidFill>
                  <a:schemeClr val="folHlink"/>
                </a:solidFill>
                <a:latin typeface="Calibri" charset="0"/>
              </a:rPr>
              <a:t>From the basket of </a:t>
            </a:r>
            <a:br>
              <a:rPr lang="it-IT" sz="4000">
                <a:solidFill>
                  <a:schemeClr val="folHlink"/>
                </a:solidFill>
                <a:latin typeface="Calibri" charset="0"/>
              </a:rPr>
            </a:br>
            <a:r>
              <a:rPr lang="it-IT" sz="4000">
                <a:solidFill>
                  <a:schemeClr val="folHlink"/>
                </a:solidFill>
                <a:latin typeface="Calibri" charset="0"/>
              </a:rPr>
              <a:t>published Books…..</a:t>
            </a:r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948488" y="836613"/>
          <a:ext cx="1985962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Immagine" r:id="rId4" imgW="4324865" imgH="6118360" progId="Word.Picture.8">
                  <p:embed/>
                </p:oleObj>
              </mc:Choice>
              <mc:Fallback>
                <p:oleObj name="Immagine" r:id="rId4" imgW="4324865" imgH="6118360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836613"/>
                        <a:ext cx="1985962" cy="28082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75" y="1339850"/>
            <a:ext cx="2232025" cy="3313113"/>
          </a:xfrm>
        </p:spPr>
      </p:pic>
      <p:pic>
        <p:nvPicPr>
          <p:cNvPr id="3072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65513"/>
            <a:ext cx="2279650" cy="3348037"/>
          </a:xfrm>
        </p:spPr>
      </p:pic>
      <p:pic>
        <p:nvPicPr>
          <p:cNvPr id="3072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6288" y="2133600"/>
            <a:ext cx="2241550" cy="3303588"/>
          </a:xfrm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93850" y="15605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6600"/>
                </a:solidFill>
              </a:rPr>
              <a:t>1986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013450" y="15605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6600"/>
                </a:solidFill>
              </a:rPr>
              <a:t>1989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422525" y="50657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hlink"/>
                </a:solidFill>
              </a:rPr>
              <a:t>2003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492500" y="50847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hlink"/>
                </a:solidFill>
              </a:rPr>
              <a:t>2003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867400" y="6453188"/>
            <a:ext cx="8080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6902450" y="3933825"/>
          <a:ext cx="19907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Acrobat Document" r:id="rId9" imgW="4695238" imgH="6628571" progId="AcroExch.Document.7">
                  <p:embed/>
                </p:oleObj>
              </mc:Choice>
              <mc:Fallback>
                <p:oleObj name="Acrobat Document" r:id="rId9" imgW="4695238" imgH="662857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3933825"/>
                        <a:ext cx="19907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084888" y="5949950"/>
            <a:ext cx="749300" cy="4238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>
                <a:solidFill>
                  <a:schemeClr val="folHlink"/>
                </a:solidFill>
              </a:rPr>
              <a:t>2009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4140200" y="5300663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2339975" y="5589588"/>
            <a:ext cx="43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763713" y="2060575"/>
            <a:ext cx="4318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6156325" y="1916113"/>
            <a:ext cx="8636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483768" y="594928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6600"/>
                </a:solidFill>
              </a:rPr>
              <a:t>M. </a:t>
            </a:r>
            <a:r>
              <a:rPr lang="it-IT" sz="2400" b="1" dirty="0" err="1" smtClean="0">
                <a:solidFill>
                  <a:srgbClr val="FF6600"/>
                </a:solidFill>
              </a:rPr>
              <a:t>Aresta</a:t>
            </a:r>
            <a:r>
              <a:rPr lang="it-IT" sz="2400" b="1" dirty="0" smtClean="0">
                <a:solidFill>
                  <a:srgbClr val="FF6600"/>
                </a:solidFill>
              </a:rPr>
              <a:t> et al, </a:t>
            </a:r>
          </a:p>
          <a:p>
            <a:r>
              <a:rPr lang="it-IT" sz="2400" b="1" dirty="0" err="1" smtClean="0">
                <a:solidFill>
                  <a:srgbClr val="FF6600"/>
                </a:solidFill>
              </a:rPr>
              <a:t>Chemical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Reviews</a:t>
            </a:r>
            <a:r>
              <a:rPr lang="it-IT" sz="2400" b="1" dirty="0">
                <a:solidFill>
                  <a:srgbClr val="FF6600"/>
                </a:solidFill>
              </a:rPr>
              <a:t> </a:t>
            </a:r>
            <a:r>
              <a:rPr lang="it-IT" sz="2400" b="1" dirty="0" smtClean="0">
                <a:solidFill>
                  <a:srgbClr val="FF6600"/>
                </a:solidFill>
              </a:rPr>
              <a:t>2014</a:t>
            </a:r>
            <a:endParaRPr lang="it-IT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6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Obraz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1"/>
          <a:stretch/>
        </p:blipFill>
        <p:spPr bwMode="auto">
          <a:xfrm>
            <a:off x="317511" y="924984"/>
            <a:ext cx="8269117" cy="5201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50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Obraz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1179"/>
            <a:ext cx="8229600" cy="5329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725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0"/>
            <a:ext cx="9144000" cy="26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8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7639"/>
            <a:ext cx="8229600" cy="811918"/>
          </a:xfrm>
        </p:spPr>
        <p:txBody>
          <a:bodyPr/>
          <a:lstStyle/>
          <a:p>
            <a:r>
              <a:rPr lang="it-IT" b="1" dirty="0" err="1" smtClean="0">
                <a:solidFill>
                  <a:srgbClr val="660066"/>
                </a:solidFill>
              </a:rPr>
              <a:t>Maximization</a:t>
            </a:r>
            <a:r>
              <a:rPr lang="it-IT" b="1" dirty="0" smtClean="0">
                <a:solidFill>
                  <a:srgbClr val="660066"/>
                </a:solidFill>
              </a:rPr>
              <a:t> of C-</a:t>
            </a:r>
            <a:r>
              <a:rPr lang="it-IT" b="1" dirty="0" err="1" smtClean="0">
                <a:solidFill>
                  <a:srgbClr val="660066"/>
                </a:solidFill>
              </a:rPr>
              <a:t>utilization</a:t>
            </a:r>
            <a:endParaRPr lang="it-IT" b="1" dirty="0">
              <a:solidFill>
                <a:srgbClr val="6600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7980"/>
            <a:ext cx="8229600" cy="51308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Carbon </a:t>
            </a:r>
            <a:r>
              <a:rPr lang="it-IT" dirty="0" err="1" smtClean="0">
                <a:solidFill>
                  <a:srgbClr val="FF0000"/>
                </a:solidFill>
              </a:rPr>
              <a:t>Utilization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Fraction</a:t>
            </a:r>
            <a:r>
              <a:rPr lang="it-IT" dirty="0" smtClean="0">
                <a:solidFill>
                  <a:srgbClr val="FF0000"/>
                </a:solidFill>
              </a:rPr>
              <a:t>: CUF &lt; 1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                            </a:t>
            </a:r>
            <a:r>
              <a:rPr lang="it-IT" dirty="0" err="1" smtClean="0">
                <a:solidFill>
                  <a:srgbClr val="FF0000"/>
                </a:solidFill>
              </a:rPr>
              <a:t>C</a:t>
            </a:r>
            <a:r>
              <a:rPr lang="it-IT" baseline="-25000" dirty="0" err="1" smtClean="0">
                <a:solidFill>
                  <a:srgbClr val="FF0000"/>
                </a:solidFill>
              </a:rPr>
              <a:t>products</a:t>
            </a:r>
            <a:r>
              <a:rPr lang="it-IT" dirty="0" smtClean="0">
                <a:solidFill>
                  <a:srgbClr val="FF0000"/>
                </a:solidFill>
              </a:rPr>
              <a:t>/</a:t>
            </a:r>
            <a:r>
              <a:rPr lang="it-IT" dirty="0" err="1" smtClean="0">
                <a:solidFill>
                  <a:srgbClr val="FF0000"/>
                </a:solidFill>
              </a:rPr>
              <a:t>C</a:t>
            </a:r>
            <a:r>
              <a:rPr lang="it-IT" baseline="-25000" dirty="0" err="1" smtClean="0">
                <a:solidFill>
                  <a:srgbClr val="FF0000"/>
                </a:solidFill>
              </a:rPr>
              <a:t>raw</a:t>
            </a:r>
            <a:r>
              <a:rPr lang="it-IT" baseline="-25000" dirty="0" smtClean="0">
                <a:solidFill>
                  <a:srgbClr val="FF0000"/>
                </a:solidFill>
              </a:rPr>
              <a:t> </a:t>
            </a:r>
            <a:r>
              <a:rPr lang="it-IT" baseline="-25000" dirty="0" err="1" smtClean="0">
                <a:solidFill>
                  <a:srgbClr val="FF0000"/>
                </a:solidFill>
              </a:rPr>
              <a:t>materials</a:t>
            </a:r>
            <a:endParaRPr lang="it-IT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baseline="-25000" dirty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6600"/>
                </a:solidFill>
              </a:rPr>
              <a:t>Carbon </a:t>
            </a:r>
            <a:r>
              <a:rPr lang="it-IT" dirty="0" err="1" smtClean="0">
                <a:solidFill>
                  <a:srgbClr val="FF6600"/>
                </a:solidFill>
              </a:rPr>
              <a:t>Footprint</a:t>
            </a:r>
            <a:r>
              <a:rPr lang="it-IT" dirty="0" smtClean="0">
                <a:solidFill>
                  <a:srgbClr val="FF6600"/>
                </a:solidFill>
              </a:rPr>
              <a:t>: CF </a:t>
            </a:r>
            <a:r>
              <a:rPr lang="it-IT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it-IT" dirty="0" err="1" smtClean="0">
                <a:solidFill>
                  <a:srgbClr val="FF6600"/>
                </a:solidFill>
              </a:rPr>
              <a:t>very</a:t>
            </a:r>
            <a:r>
              <a:rPr lang="it-IT" dirty="0" smtClean="0">
                <a:solidFill>
                  <a:srgbClr val="FF6600"/>
                </a:solidFill>
              </a:rPr>
              <a:t> high</a:t>
            </a:r>
          </a:p>
          <a:p>
            <a:pPr marL="0" indent="0">
              <a:buNone/>
            </a:pPr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it-IT" baseline="-25000" dirty="0" err="1" smtClean="0">
                <a:solidFill>
                  <a:schemeClr val="accent6">
                    <a:lumMod val="75000"/>
                  </a:schemeClr>
                </a:solidFill>
              </a:rPr>
              <a:t>factor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: Waste/Product 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 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very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 high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                                                  (up to &gt; 100)</a:t>
            </a:r>
            <a:endParaRPr lang="it-IT" baseline="-25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Energy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Consumption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Ratio: ECR&gt;1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					         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it-IT" i="1" baseline="-25000" dirty="0" err="1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it-IT" i="1" baseline="-25000" dirty="0" err="1">
                <a:solidFill>
                  <a:schemeClr val="accent6">
                    <a:lumMod val="75000"/>
                  </a:schemeClr>
                </a:solidFill>
              </a:rPr>
              <a:t>out</a:t>
            </a:r>
            <a:endParaRPr lang="it-IT" i="1" baseline="-25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1928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>
          <a:xfrm>
            <a:off x="107950" y="29643"/>
            <a:ext cx="8229600" cy="826313"/>
          </a:xfrm>
        </p:spPr>
        <p:txBody>
          <a:bodyPr/>
          <a:lstStyle/>
          <a:p>
            <a:pPr algn="l" eaLnBrk="1" hangingPunct="1"/>
            <a:r>
              <a:rPr lang="it-IT" b="1" dirty="0" smtClean="0">
                <a:solidFill>
                  <a:srgbClr val="7030A0"/>
                </a:solidFill>
              </a:rPr>
              <a:t>CCU: benefits and </a:t>
            </a:r>
            <a:r>
              <a:rPr lang="it-IT" b="1" dirty="0" err="1" smtClean="0">
                <a:solidFill>
                  <a:srgbClr val="7030A0"/>
                </a:solidFill>
              </a:rPr>
              <a:t>challenges</a:t>
            </a:r>
            <a:endParaRPr lang="it-IT" b="1" dirty="0" smtClean="0">
              <a:solidFill>
                <a:srgbClr val="7030A0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23850" y="966402"/>
            <a:ext cx="8434388" cy="5775711"/>
          </a:xfrm>
        </p:spPr>
        <p:txBody>
          <a:bodyPr>
            <a:normAutofit lnSpcReduction="10000"/>
          </a:bodyPr>
          <a:lstStyle/>
          <a:p>
            <a:pPr eaLnBrk="1" hangingPunct="1"/>
            <a:endParaRPr lang="it-IT" dirty="0" smtClean="0"/>
          </a:p>
          <a:p>
            <a:pPr eaLnBrk="1" hangingPunct="1"/>
            <a:r>
              <a:rPr lang="it-IT" dirty="0" err="1" smtClean="0"/>
              <a:t>Affords</a:t>
            </a:r>
            <a:r>
              <a:rPr lang="it-IT" dirty="0" smtClean="0"/>
              <a:t> </a:t>
            </a:r>
            <a:r>
              <a:rPr lang="it-IT" dirty="0" err="1" smtClean="0"/>
              <a:t>added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 from a </a:t>
            </a:r>
            <a:r>
              <a:rPr lang="it-IT" dirty="0" err="1" smtClean="0"/>
              <a:t>waste</a:t>
            </a:r>
            <a:endParaRPr lang="it-IT" dirty="0" smtClean="0"/>
          </a:p>
          <a:p>
            <a:pPr lvl="1" eaLnBrk="1" hangingPunct="1"/>
            <a:r>
              <a:rPr lang="it-IT" dirty="0" smtClean="0"/>
              <a:t>Fine </a:t>
            </a:r>
            <a:r>
              <a:rPr lang="it-IT" dirty="0" err="1" smtClean="0"/>
              <a:t>chemicals</a:t>
            </a:r>
            <a:r>
              <a:rPr lang="it-IT" dirty="0" smtClean="0"/>
              <a:t>, bulk </a:t>
            </a:r>
            <a:r>
              <a:rPr lang="it-IT" dirty="0" err="1" smtClean="0"/>
              <a:t>chemicals</a:t>
            </a:r>
            <a:r>
              <a:rPr lang="it-IT" dirty="0" smtClean="0"/>
              <a:t>, </a:t>
            </a:r>
            <a:r>
              <a:rPr lang="it-IT" dirty="0" err="1" smtClean="0"/>
              <a:t>materials</a:t>
            </a:r>
            <a:r>
              <a:rPr lang="it-IT" dirty="0" smtClean="0"/>
              <a:t>, </a:t>
            </a:r>
            <a:r>
              <a:rPr lang="it-IT" dirty="0" err="1" smtClean="0"/>
              <a:t>fuels</a:t>
            </a:r>
            <a:endParaRPr lang="it-IT" dirty="0" smtClean="0"/>
          </a:p>
          <a:p>
            <a:pPr eaLnBrk="1" hangingPunct="1"/>
            <a:r>
              <a:rPr lang="it-IT" dirty="0" err="1" smtClean="0"/>
              <a:t>Reduces</a:t>
            </a:r>
            <a:r>
              <a:rPr lang="it-IT" dirty="0" smtClean="0"/>
              <a:t> </a:t>
            </a:r>
            <a:r>
              <a:rPr lang="it-IT" dirty="0" err="1" smtClean="0"/>
              <a:t>fossil</a:t>
            </a:r>
            <a:r>
              <a:rPr lang="it-IT" dirty="0" smtClean="0"/>
              <a:t> </a:t>
            </a:r>
            <a:r>
              <a:rPr lang="it-IT" dirty="0" err="1" smtClean="0"/>
              <a:t>fuels</a:t>
            </a:r>
            <a:r>
              <a:rPr lang="it-IT" dirty="0" smtClean="0"/>
              <a:t> </a:t>
            </a:r>
            <a:r>
              <a:rPr lang="it-IT" dirty="0" err="1" smtClean="0"/>
              <a:t>extraction</a:t>
            </a:r>
            <a:r>
              <a:rPr lang="it-IT" dirty="0" smtClean="0"/>
              <a:t> and </a:t>
            </a:r>
            <a:r>
              <a:rPr lang="it-IT" dirty="0" err="1" smtClean="0"/>
              <a:t>dependence</a:t>
            </a:r>
            <a:r>
              <a:rPr lang="it-IT" dirty="0" smtClean="0"/>
              <a:t> on </a:t>
            </a:r>
            <a:r>
              <a:rPr lang="it-IT" dirty="0" err="1" smtClean="0"/>
              <a:t>natural</a:t>
            </a:r>
            <a:r>
              <a:rPr lang="it-IT" dirty="0" smtClean="0"/>
              <a:t> </a:t>
            </a:r>
            <a:r>
              <a:rPr lang="it-IT" dirty="0" err="1" smtClean="0"/>
              <a:t>reserves</a:t>
            </a:r>
            <a:r>
              <a:rPr lang="it-IT" dirty="0" smtClean="0"/>
              <a:t> of carbon</a:t>
            </a:r>
          </a:p>
          <a:p>
            <a:pPr eaLnBrk="1" hangingPunct="1"/>
            <a:r>
              <a:rPr lang="it-IT" dirty="0" err="1" smtClean="0"/>
              <a:t>Reduces</a:t>
            </a:r>
            <a:r>
              <a:rPr lang="it-IT" dirty="0" smtClean="0"/>
              <a:t> the CO</a:t>
            </a:r>
            <a:r>
              <a:rPr lang="it-IT" sz="2000" dirty="0" smtClean="0"/>
              <a:t>2</a:t>
            </a:r>
            <a:r>
              <a:rPr lang="it-IT" dirty="0" smtClean="0"/>
              <a:t> net </a:t>
            </a:r>
            <a:r>
              <a:rPr lang="it-IT" dirty="0" err="1" smtClean="0"/>
              <a:t>immission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the </a:t>
            </a:r>
            <a:r>
              <a:rPr lang="it-IT" dirty="0" err="1" smtClean="0"/>
              <a:t>atmosphere</a:t>
            </a:r>
            <a:endParaRPr lang="it-IT" dirty="0" smtClean="0"/>
          </a:p>
          <a:p>
            <a:pPr eaLnBrk="1" hangingPunct="1"/>
            <a:r>
              <a:rPr lang="it-IT" dirty="0" err="1" smtClean="0"/>
              <a:t>Makes</a:t>
            </a:r>
            <a:r>
              <a:rPr lang="it-IT" dirty="0" smtClean="0"/>
              <a:t> use of </a:t>
            </a:r>
            <a:r>
              <a:rPr lang="it-IT" dirty="0" err="1" smtClean="0"/>
              <a:t>perennial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 for CO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valorisation</a:t>
            </a:r>
            <a:r>
              <a:rPr lang="it-IT" dirty="0" smtClean="0"/>
              <a:t>, </a:t>
            </a:r>
            <a:r>
              <a:rPr lang="it-IT" dirty="0" err="1" smtClean="0"/>
              <a:t>mimicking</a:t>
            </a:r>
            <a:r>
              <a:rPr lang="it-IT" dirty="0" smtClean="0"/>
              <a:t> Nature</a:t>
            </a:r>
          </a:p>
          <a:p>
            <a:pPr eaLnBrk="1" hangingPunct="1"/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contribute</a:t>
            </a:r>
            <a:r>
              <a:rPr lang="it-IT" dirty="0" smtClean="0"/>
              <a:t> to </a:t>
            </a:r>
            <a:r>
              <a:rPr lang="it-IT" dirty="0" err="1" smtClean="0"/>
              <a:t>develop</a:t>
            </a:r>
            <a:r>
              <a:rPr lang="it-IT" dirty="0" smtClean="0"/>
              <a:t> a </a:t>
            </a:r>
          </a:p>
          <a:p>
            <a:pPr algn="ctr" eaLnBrk="1" hangingPunct="1">
              <a:buFont typeface="Arial" charset="0"/>
              <a:buNone/>
            </a:pPr>
            <a:r>
              <a:rPr lang="it-IT" b="1" dirty="0" smtClean="0">
                <a:solidFill>
                  <a:srgbClr val="8064A2"/>
                </a:solidFill>
              </a:rPr>
              <a:t>		</a:t>
            </a:r>
            <a:r>
              <a:rPr lang="it-IT" b="1" dirty="0" smtClean="0">
                <a:solidFill>
                  <a:srgbClr val="0000FF"/>
                </a:solidFill>
              </a:rPr>
              <a:t>	CO</a:t>
            </a:r>
            <a:r>
              <a:rPr lang="it-IT" sz="2000" b="1" dirty="0" smtClean="0">
                <a:solidFill>
                  <a:srgbClr val="0000FF"/>
                </a:solidFill>
              </a:rPr>
              <a:t>2</a:t>
            </a:r>
            <a:r>
              <a:rPr lang="it-IT" b="1" dirty="0" smtClean="0">
                <a:solidFill>
                  <a:srgbClr val="0000FF"/>
                </a:solidFill>
              </a:rPr>
              <a:t>/H</a:t>
            </a:r>
            <a:r>
              <a:rPr lang="it-IT" sz="2000" b="1" dirty="0" smtClean="0">
                <a:solidFill>
                  <a:srgbClr val="0000FF"/>
                </a:solidFill>
              </a:rPr>
              <a:t>2</a:t>
            </a:r>
            <a:r>
              <a:rPr lang="it-IT" b="1" dirty="0" smtClean="0">
                <a:solidFill>
                  <a:srgbClr val="0000FF"/>
                </a:solidFill>
              </a:rPr>
              <a:t>O-economy</a:t>
            </a:r>
          </a:p>
        </p:txBody>
      </p:sp>
    </p:spTree>
    <p:extLst>
      <p:ext uri="{BB962C8B-B14F-4D97-AF65-F5344CB8AC3E}">
        <p14:creationId xmlns:p14="http://schemas.microsoft.com/office/powerpoint/2010/main" val="145608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olo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435975" cy="1143000"/>
          </a:xfrm>
        </p:spPr>
        <p:txBody>
          <a:bodyPr/>
          <a:lstStyle/>
          <a:p>
            <a:pPr algn="l" eaLnBrk="1" hangingPunct="1"/>
            <a:r>
              <a:rPr lang="it-IT" b="1" dirty="0" err="1" smtClean="0">
                <a:solidFill>
                  <a:srgbClr val="7030A0"/>
                </a:solidFill>
              </a:rPr>
              <a:t>Gibbs</a:t>
            </a:r>
            <a:r>
              <a:rPr lang="it-IT" b="1" dirty="0" smtClean="0">
                <a:solidFill>
                  <a:srgbClr val="7030A0"/>
                </a:solidFill>
              </a:rPr>
              <a:t> standard free-</a:t>
            </a:r>
            <a:r>
              <a:rPr lang="it-IT" b="1" dirty="0" err="1" smtClean="0">
                <a:solidFill>
                  <a:srgbClr val="7030A0"/>
                </a:solidFill>
              </a:rPr>
              <a:t>energy</a:t>
            </a:r>
            <a:endParaRPr lang="it-IT" b="1" dirty="0" smtClean="0">
              <a:solidFill>
                <a:srgbClr val="7030A0"/>
              </a:solidFill>
            </a:endParaRPr>
          </a:p>
        </p:txBody>
      </p:sp>
      <p:pic>
        <p:nvPicPr>
          <p:cNvPr id="901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24744"/>
            <a:ext cx="8424862" cy="5540375"/>
          </a:xfrm>
        </p:spPr>
      </p:pic>
      <p:sp>
        <p:nvSpPr>
          <p:cNvPr id="90115" name="CasellaDiTesto 1"/>
          <p:cNvSpPr txBox="1">
            <a:spLocks noChangeArrowheads="1"/>
          </p:cNvSpPr>
          <p:nvPr/>
        </p:nvSpPr>
        <p:spPr bwMode="auto">
          <a:xfrm>
            <a:off x="7567613" y="4365104"/>
            <a:ext cx="641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cs typeface="Arial" charset="0"/>
              </a:rPr>
              <a:t>O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19250" y="4797152"/>
            <a:ext cx="6192838" cy="2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11400" y="3284984"/>
            <a:ext cx="0" cy="151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8875" y="3789040"/>
            <a:ext cx="0" cy="1008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2238" y="3645024"/>
            <a:ext cx="0" cy="1150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6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>
          <a:xfrm>
            <a:off x="34925" y="201613"/>
            <a:ext cx="8229600" cy="706437"/>
          </a:xfrm>
        </p:spPr>
        <p:txBody>
          <a:bodyPr/>
          <a:lstStyle/>
          <a:p>
            <a:pPr algn="l" eaLnBrk="1" hangingPunct="1"/>
            <a:r>
              <a:rPr lang="it-IT" sz="4000" b="1" smtClean="0">
                <a:solidFill>
                  <a:schemeClr val="folHlink"/>
                </a:solidFill>
              </a:rPr>
              <a:t>Sources of CO</a:t>
            </a:r>
            <a:r>
              <a:rPr lang="it-IT" sz="4000" b="1" baseline="-25000" smtClean="0">
                <a:solidFill>
                  <a:schemeClr val="folHlink"/>
                </a:solidFill>
              </a:rPr>
              <a:t>2 </a:t>
            </a:r>
            <a:r>
              <a:rPr lang="it-IT" sz="2400" b="1" smtClean="0">
                <a:solidFill>
                  <a:schemeClr val="folHlink"/>
                </a:solidFill>
              </a:rPr>
              <a:t>(Except Power stations)</a:t>
            </a:r>
          </a:p>
        </p:txBody>
      </p:sp>
      <p:graphicFrame>
        <p:nvGraphicFramePr>
          <p:cNvPr id="52267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2339975" y="1052513"/>
          <a:ext cx="4608513" cy="5617529"/>
        </p:xfrm>
        <a:graphic>
          <a:graphicData uri="http://schemas.openxmlformats.org/drawingml/2006/table">
            <a:tbl>
              <a:tblPr/>
              <a:tblGrid>
                <a:gridCol w="2305050"/>
                <a:gridCol w="2303463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Industrial Sector</a:t>
                      </a:r>
                      <a:endParaRPr kumimoji="0" lang="it-IT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Mt</a:t>
                      </a:r>
                      <a:r>
                        <a:rPr kumimoji="0" lang="en-GB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CO2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/y produced</a:t>
                      </a:r>
                      <a:endParaRPr kumimoji="0" lang="it-IT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Oil Refineries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850-900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Ethene and other Petrochemical Processes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155-300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LNG Sweetening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25-30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Ethene oxide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10-15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Ammonia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Fermentation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&gt;200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Iron and steel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ca.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Cement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</a:rPr>
                        <a:t>&gt; 1000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8" name="Text Box 61"/>
          <p:cNvSpPr txBox="1">
            <a:spLocks noChangeArrowheads="1"/>
          </p:cNvSpPr>
          <p:nvPr/>
        </p:nvSpPr>
        <p:spPr bwMode="auto">
          <a:xfrm>
            <a:off x="7029450" y="3952875"/>
            <a:ext cx="1287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ea typeface="ＭＳ Ｐゴシック"/>
                <a:cs typeface="Arial" charset="0"/>
              </a:rPr>
              <a:t>1040-1245</a:t>
            </a:r>
          </a:p>
        </p:txBody>
      </p:sp>
      <p:sp>
        <p:nvSpPr>
          <p:cNvPr id="52259" name="Text Box 62"/>
          <p:cNvSpPr txBox="1">
            <a:spLocks noChangeArrowheads="1"/>
          </p:cNvSpPr>
          <p:nvPr/>
        </p:nvSpPr>
        <p:spPr bwMode="auto">
          <a:xfrm>
            <a:off x="7048500" y="6256338"/>
            <a:ext cx="1094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  <a:ea typeface="ＭＳ Ｐゴシック"/>
                <a:cs typeface="Arial" charset="0"/>
              </a:rPr>
              <a:t>ca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a typeface="ＭＳ Ｐゴシック"/>
                <a:cs typeface="Arial" charset="0"/>
              </a:rPr>
              <a:t>. 2260</a:t>
            </a:r>
          </a:p>
        </p:txBody>
      </p:sp>
      <p:sp>
        <p:nvSpPr>
          <p:cNvPr id="52260" name="Text Box 63"/>
          <p:cNvSpPr txBox="1">
            <a:spLocks noChangeArrowheads="1"/>
          </p:cNvSpPr>
          <p:nvPr/>
        </p:nvSpPr>
        <p:spPr bwMode="auto">
          <a:xfrm>
            <a:off x="7100888" y="1125538"/>
            <a:ext cx="1859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ea typeface="ＭＳ Ｐゴシック"/>
                <a:cs typeface="Arial" charset="0"/>
              </a:rPr>
              <a:t>3300-</a:t>
            </a:r>
            <a:r>
              <a:rPr lang="it-IT" b="1" dirty="0" smtClean="0">
                <a:ea typeface="ＭＳ Ｐゴシック"/>
                <a:cs typeface="Arial" charset="0"/>
              </a:rPr>
              <a:t>3500 Mt/y </a:t>
            </a:r>
            <a:endParaRPr lang="it-IT" b="1" dirty="0">
              <a:ea typeface="ＭＳ Ｐゴシック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1750" y="2714980"/>
            <a:ext cx="2309471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Concentration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considerably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vary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30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2271</Words>
  <Application>Microsoft Macintosh PowerPoint</Application>
  <PresentationFormat>Presentazione su schermo (4:3)</PresentationFormat>
  <Paragraphs>688</Paragraphs>
  <Slides>53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53</vt:i4>
      </vt:variant>
    </vt:vector>
  </HeadingPairs>
  <TitlesOfParts>
    <vt:vector size="58" baseType="lpstr">
      <vt:lpstr>Tema di Office</vt:lpstr>
      <vt:lpstr>Document</vt:lpstr>
      <vt:lpstr>CS ChemDraw Drawing</vt:lpstr>
      <vt:lpstr>Immagine</vt:lpstr>
      <vt:lpstr>Acrobat Document</vt:lpstr>
      <vt:lpstr>Hybrid systems for enhanced  CO2 conversion  into energy products and chemicals</vt:lpstr>
      <vt:lpstr>Where we are, what we do…..</vt:lpstr>
      <vt:lpstr>People working on  Innovative Catalysis for Carbon Recycling</vt:lpstr>
      <vt:lpstr>Agenda</vt:lpstr>
      <vt:lpstr>The linear C-economy</vt:lpstr>
      <vt:lpstr>Maximization of C-utilization</vt:lpstr>
      <vt:lpstr>CCU: benefits and challenges</vt:lpstr>
      <vt:lpstr>Gibbs standard free-energy</vt:lpstr>
      <vt:lpstr>Sources of CO2 (Except Power stations)</vt:lpstr>
      <vt:lpstr>Presentazione di PowerPoint</vt:lpstr>
      <vt:lpstr>Presentazione di PowerPoint</vt:lpstr>
      <vt:lpstr>Actual use of CO2: 172 + 28 Mt/y Perspective use of CO2 to Chemicals</vt:lpstr>
      <vt:lpstr>CO2</vt:lpstr>
      <vt:lpstr>Presentazione di PowerPoint</vt:lpstr>
      <vt:lpstr>Energetics of CO2 reduction</vt:lpstr>
      <vt:lpstr>Short term:  Use of excess electric energy</vt:lpstr>
      <vt:lpstr>Volume energy density</vt:lpstr>
      <vt:lpstr>Short to Medium term:       use of PV</vt:lpstr>
      <vt:lpstr>Cost of PV-H2 (and CH3OH)</vt:lpstr>
      <vt:lpstr>PV Utilization</vt:lpstr>
      <vt:lpstr>Long Term: Photochemical                            reduction of CO2</vt:lpstr>
      <vt:lpstr>Natural systems for CO2 reduction</vt:lpstr>
      <vt:lpstr>Presentazione di PowerPoint</vt:lpstr>
      <vt:lpstr>CO2 reduction to methanol</vt:lpstr>
      <vt:lpstr>Hybrid systems:  enzymes plus electrons and H+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Use of solar light</vt:lpstr>
      <vt:lpstr>Band-Gap Modification</vt:lpstr>
      <vt:lpstr>Presentazione di PowerPoint</vt:lpstr>
      <vt:lpstr>The effect of coupling the photocatalysts to the mediator</vt:lpstr>
      <vt:lpstr>Presentazione di PowerPoint</vt:lpstr>
      <vt:lpstr>Presentazione di PowerPoint</vt:lpstr>
      <vt:lpstr>Device for the hybrid reduction of CO2</vt:lpstr>
      <vt:lpstr>Low alkanes valorization</vt:lpstr>
      <vt:lpstr>Fate of the tail gas</vt:lpstr>
      <vt:lpstr>Photochemical conversion of LAs</vt:lpstr>
      <vt:lpstr>Carboxylation of activated C-H Comparison of  chemical and photochemical paths </vt:lpstr>
      <vt:lpstr>The mechanism? </vt:lpstr>
      <vt:lpstr> Work in progress</vt:lpstr>
      <vt:lpstr>SPC Thermal Reactions</vt:lpstr>
      <vt:lpstr>Presentazione di PowerPoint</vt:lpstr>
      <vt:lpstr>Epoxidation and carboxylation  of olefins</vt:lpstr>
      <vt:lpstr>Presentazione di PowerPoint</vt:lpstr>
      <vt:lpstr>Conclusions </vt:lpstr>
      <vt:lpstr>Presentazione di PowerPoint</vt:lpstr>
      <vt:lpstr>From the basket of  published Books…..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systems for the conversion of CO2 into energy products</dc:title>
  <dc:creator>mac</dc:creator>
  <cp:lastModifiedBy>mac</cp:lastModifiedBy>
  <cp:revision>42</cp:revision>
  <cp:lastPrinted>2014-05-17T04:16:22Z</cp:lastPrinted>
  <dcterms:created xsi:type="dcterms:W3CDTF">2014-05-05T01:32:14Z</dcterms:created>
  <dcterms:modified xsi:type="dcterms:W3CDTF">2014-05-21T05:39:33Z</dcterms:modified>
</cp:coreProperties>
</file>