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49"/>
  </p:notesMasterIdLst>
  <p:handoutMasterIdLst>
    <p:handoutMasterId r:id="rId50"/>
  </p:handoutMasterIdLst>
  <p:sldIdLst>
    <p:sldId id="256" r:id="rId2"/>
    <p:sldId id="295" r:id="rId3"/>
    <p:sldId id="273" r:id="rId4"/>
    <p:sldId id="261" r:id="rId5"/>
    <p:sldId id="325" r:id="rId6"/>
    <p:sldId id="259" r:id="rId7"/>
    <p:sldId id="279" r:id="rId8"/>
    <p:sldId id="293" r:id="rId9"/>
    <p:sldId id="280" r:id="rId10"/>
    <p:sldId id="313" r:id="rId11"/>
    <p:sldId id="327" r:id="rId12"/>
    <p:sldId id="300" r:id="rId13"/>
    <p:sldId id="281" r:id="rId14"/>
    <p:sldId id="294" r:id="rId15"/>
    <p:sldId id="284" r:id="rId16"/>
    <p:sldId id="285" r:id="rId17"/>
    <p:sldId id="296" r:id="rId18"/>
    <p:sldId id="286" r:id="rId19"/>
    <p:sldId id="305" r:id="rId20"/>
    <p:sldId id="297" r:id="rId21"/>
    <p:sldId id="287" r:id="rId22"/>
    <p:sldId id="289" r:id="rId23"/>
    <p:sldId id="290" r:id="rId24"/>
    <p:sldId id="324" r:id="rId25"/>
    <p:sldId id="315" r:id="rId26"/>
    <p:sldId id="309" r:id="rId27"/>
    <p:sldId id="311" r:id="rId28"/>
    <p:sldId id="326" r:id="rId29"/>
    <p:sldId id="310" r:id="rId30"/>
    <p:sldId id="316" r:id="rId31"/>
    <p:sldId id="306" r:id="rId32"/>
    <p:sldId id="291" r:id="rId33"/>
    <p:sldId id="307" r:id="rId34"/>
    <p:sldId id="323" r:id="rId35"/>
    <p:sldId id="317" r:id="rId36"/>
    <p:sldId id="298" r:id="rId37"/>
    <p:sldId id="299" r:id="rId38"/>
    <p:sldId id="314" r:id="rId39"/>
    <p:sldId id="318" r:id="rId40"/>
    <p:sldId id="319" r:id="rId41"/>
    <p:sldId id="312" r:id="rId42"/>
    <p:sldId id="308" r:id="rId43"/>
    <p:sldId id="302" r:id="rId44"/>
    <p:sldId id="320" r:id="rId45"/>
    <p:sldId id="321" r:id="rId46"/>
    <p:sldId id="322" r:id="rId47"/>
    <p:sldId id="270" r:id="rId4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FFFF99"/>
    <a:srgbClr val="D76729"/>
    <a:srgbClr val="CCFF99"/>
    <a:srgbClr val="CCFF66"/>
    <a:srgbClr val="CCFFCC"/>
    <a:srgbClr val="CCCCFF"/>
    <a:srgbClr val="FF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3" autoAdjust="0"/>
    <p:restoredTop sz="96265" autoAdjust="0"/>
  </p:normalViewPr>
  <p:slideViewPr>
    <p:cSldViewPr snapToGrid="0">
      <p:cViewPr>
        <p:scale>
          <a:sx n="80" d="100"/>
          <a:sy n="80" d="100"/>
        </p:scale>
        <p:origin x="-744" y="-7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684" y="-11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B3CCF5-31EF-4383-959A-BDDE50ECDE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01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56AC89-BA51-48D3-8E08-F719FAFD6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80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6AC89-BA51-48D3-8E08-F719FAFD617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5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D2F50088-C80B-450C-ACA6-B58180F10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536E821E-5267-452F-A684-B0AFE39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C45223F-32F0-4B92-BCF0-2B1A6DC360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5ECFF6B9-365C-47E7-A36A-D8CEFA196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BA9B527E-F253-4076-AAD9-F901E2575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BDE8F906-DE41-49CD-AB01-805053B91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5D2ED1F-43A8-4A5C-9DB9-11FCA8EC5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DED5CF3B-3D02-4AEF-A9F3-5A277B7AE5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12A91312-A7E4-4940-97F3-2755E10C7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85EC203-F8B0-4DC0-AEBD-4E90948E8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E2A6BB50-A0F2-4C78-A5D4-5118DD21F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943E5-71C1-4AB8-8DE1-5E8477949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www.units.i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it/url?sa=i&amp;rct=j&amp;q=&amp;esrc=s&amp;source=images&amp;cd=&amp;cad=rja&amp;uact=8&amp;docid=A-iHeLZgc8FAMM&amp;tbnid=7Ub3jsGpV-6NjM:&amp;ved=0CAUQjRw&amp;url=http://www.bwf-group.de/en/bwf-envirotec/applications/chemical_and_pharmaceutical_industry.html&amp;ei=Lnx0U8_6HIL2O4C-gIAP&amp;bvm=bv.66699033,d.d2k&amp;psig=AFQjCNH_5ozsI6IqgbTwMS2TI6SFdyQPCQ&amp;ust=140022929129669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hyperlink" Target="http://www.google.it/url?sa=i&amp;rct=j&amp;q=&amp;esrc=s&amp;source=images&amp;cd=&amp;cad=rja&amp;uact=8&amp;docid=xp4jBj4aNFju2M&amp;tbnid=FcLEQCYouvtMUM:&amp;ved=0CAUQjRw&amp;url=http://amenitavarie.iobloggo.com/204/io-la-luna-la-voglio-eccome/%26cid%3D419504&amp;ei=BhpzU-jzM-Lj4QT694DYCw&amp;bvm=bv.66699033,d.bGE&amp;psig=AFQjCNHKNQeNIGVe1xlJLfJd1wd1yMDA8Q&amp;ust=140013862286596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hyperlink" Target="http://www.google.it/url?sa=i&amp;rct=j&amp;q=&amp;esrc=s&amp;source=images&amp;cd=&amp;cad=rja&amp;uact=8&amp;docid=A-iHeLZgc8FAMM&amp;tbnid=7Ub3jsGpV-6NjM:&amp;ved=0CAUQjRw&amp;url=http://www.bwf-group.de/en/bwf-envirotec/applications/chemical_and_pharmaceutical_industry.html&amp;ei=Lnx0U8_6HIL2O4C-gIAP&amp;bvm=bv.66699033,d.d2k&amp;psig=AFQjCNH_5ozsI6IqgbTwMS2TI6SFdyQPCQ&amp;ust=1400229291296694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hyperlink" Target="http://www.istruzione.it/" TargetMode="External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http://www.units.it/" TargetMode="Externa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19314" y="1786661"/>
            <a:ext cx="8413523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An atomic-level insight into the mechanisms of heterogeneous catalytic reduction of carbon dioxide</a:t>
            </a:r>
            <a:endParaRPr lang="en-US" sz="32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en-US" sz="1400" b="1" i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</a:rPr>
              <a:t>E</a:t>
            </a:r>
            <a:r>
              <a:rPr lang="en-US" b="1" i="1" dirty="0">
                <a:solidFill>
                  <a:srgbClr val="FFFF00"/>
                </a:solidFill>
                <a:latin typeface="Georgia" pitchFamily="18" charset="0"/>
              </a:rPr>
              <a:t>. Vesselli</a:t>
            </a:r>
          </a:p>
          <a:p>
            <a:pPr algn="ctr"/>
            <a:endParaRPr lang="en-US" i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en-US" sz="1400" i="1" dirty="0">
                <a:solidFill>
                  <a:srgbClr val="FFFF00"/>
                </a:solidFill>
                <a:latin typeface="Georgia" pitchFamily="18" charset="0"/>
              </a:rPr>
              <a:t>Physics Dept. and CENMAT, </a:t>
            </a:r>
            <a:r>
              <a:rPr lang="en-US" sz="1400" i="1" dirty="0" err="1">
                <a:solidFill>
                  <a:srgbClr val="FFFF00"/>
                </a:solidFill>
                <a:latin typeface="Georgia" pitchFamily="18" charset="0"/>
              </a:rPr>
              <a:t>Università</a:t>
            </a:r>
            <a:r>
              <a:rPr lang="en-US" sz="1400" i="1" dirty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FFFF00"/>
                </a:solidFill>
                <a:latin typeface="Georgia" pitchFamily="18" charset="0"/>
              </a:rPr>
              <a:t>degli</a:t>
            </a:r>
            <a:r>
              <a:rPr lang="en-US" sz="1400" i="1" dirty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1400" i="1" dirty="0" err="1">
                <a:solidFill>
                  <a:srgbClr val="FFFF00"/>
                </a:solidFill>
                <a:latin typeface="Georgia" pitchFamily="18" charset="0"/>
              </a:rPr>
              <a:t>Studi</a:t>
            </a:r>
            <a:r>
              <a:rPr lang="en-US" sz="1400" i="1" dirty="0">
                <a:solidFill>
                  <a:srgbClr val="FFFF00"/>
                </a:solidFill>
                <a:latin typeface="Georgia" pitchFamily="18" charset="0"/>
              </a:rPr>
              <a:t> di </a:t>
            </a:r>
            <a:r>
              <a:rPr lang="en-US" sz="1400" i="1" dirty="0" smtClean="0">
                <a:solidFill>
                  <a:srgbClr val="FFFF00"/>
                </a:solidFill>
                <a:latin typeface="Georgia" pitchFamily="18" charset="0"/>
              </a:rPr>
              <a:t>Trieste (Italy</a:t>
            </a:r>
            <a:r>
              <a:rPr lang="en-US" sz="1400" i="1" dirty="0">
                <a:solidFill>
                  <a:srgbClr val="FFFF00"/>
                </a:solidFill>
                <a:latin typeface="Georgia" pitchFamily="18" charset="0"/>
              </a:rPr>
              <a:t>)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Georgia" pitchFamily="18" charset="0"/>
              </a:rPr>
              <a:t>and</a:t>
            </a:r>
          </a:p>
          <a:p>
            <a:pPr algn="ctr"/>
            <a:r>
              <a:rPr lang="en-US" sz="1400" i="1" dirty="0" err="1">
                <a:solidFill>
                  <a:srgbClr val="FFFF00"/>
                </a:solidFill>
                <a:latin typeface="Georgia" pitchFamily="18" charset="0"/>
              </a:rPr>
              <a:t>Laboratorio</a:t>
            </a:r>
            <a:r>
              <a:rPr lang="en-US" sz="1400" i="1" dirty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1400" i="1" dirty="0" smtClean="0">
                <a:solidFill>
                  <a:srgbClr val="FFFF00"/>
                </a:solidFill>
                <a:latin typeface="Georgia" pitchFamily="18" charset="0"/>
              </a:rPr>
              <a:t>TASC IOM-CNR (Italy</a:t>
            </a:r>
            <a:r>
              <a:rPr lang="en-US" sz="1400" i="1" dirty="0">
                <a:solidFill>
                  <a:srgbClr val="FFFF00"/>
                </a:solidFill>
                <a:latin typeface="Georgia" pitchFamily="18" charset="0"/>
              </a:rPr>
              <a:t>)</a:t>
            </a:r>
            <a:r>
              <a:rPr lang="en-US" dirty="0"/>
              <a:t> </a:t>
            </a:r>
            <a:endParaRPr lang="en-US" sz="1400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1400" i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1400" i="1" dirty="0" smtClean="0">
                <a:solidFill>
                  <a:srgbClr val="FFFF00"/>
                </a:solidFill>
                <a:latin typeface="Georgia" pitchFamily="18" charset="0"/>
              </a:rPr>
              <a:t>vesselli@iom.cnr.it</a:t>
            </a:r>
            <a:endParaRPr lang="en-US" sz="1400" i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4101" name="Picture 5" descr="tit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91" y="304800"/>
            <a:ext cx="1831975" cy="539750"/>
          </a:xfrm>
          <a:prstGeom prst="rect">
            <a:avLst/>
          </a:prstGeom>
          <a:noFill/>
          <a:effectLst>
            <a:glow rad="228600">
              <a:srgbClr val="00206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iversità� degli Studi di Triest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3" y="212725"/>
            <a:ext cx="3324225" cy="723900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908449" y="78137"/>
            <a:ext cx="1651468" cy="993076"/>
            <a:chOff x="5949482" y="78137"/>
            <a:chExt cx="1651468" cy="993076"/>
          </a:xfrm>
          <a:effectLst>
            <a:glow rad="228600">
              <a:schemeClr val="tx1">
                <a:alpha val="40000"/>
              </a:schemeClr>
            </a:glow>
          </a:effectLst>
        </p:grpSpPr>
        <p:sp>
          <p:nvSpPr>
            <p:cNvPr id="3" name="Rectangle 2"/>
            <p:cNvSpPr/>
            <p:nvPr/>
          </p:nvSpPr>
          <p:spPr>
            <a:xfrm>
              <a:off x="5949482" y="78137"/>
              <a:ext cx="1651468" cy="9930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 descr="C:\Users\Erik\AppData\Local\Temp\Rar$DR01.133\Definitivo\PNG\LogoCNR-IOM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482" y="78137"/>
              <a:ext cx="1651468" cy="99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4717"/>
            <a:ext cx="9144000" cy="143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wf-group.de/dms/bwf-group/Common/envirotec/img/english_web_pages/applications/header_chemicals_pharmaceutical_industr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80" y="4179288"/>
            <a:ext cx="5543223" cy="25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rindisireport.it/breportmedias/2013/01/Una-immagine-romantica-del-satellite-della-Terr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563" y="160337"/>
            <a:ext cx="2924055" cy="219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-Right Arrow 2"/>
          <p:cNvSpPr/>
          <p:nvPr/>
        </p:nvSpPr>
        <p:spPr>
          <a:xfrm rot="18804201">
            <a:off x="3030110" y="2137554"/>
            <a:ext cx="1341911" cy="498763"/>
          </a:xfrm>
          <a:prstGeom prst="left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 rot="2642558">
            <a:off x="5046936" y="2137553"/>
            <a:ext cx="1341911" cy="498763"/>
          </a:xfrm>
          <a:prstGeom prst="left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-Right Arrow 4"/>
          <p:cNvSpPr/>
          <p:nvPr/>
        </p:nvSpPr>
        <p:spPr>
          <a:xfrm rot="18804201">
            <a:off x="5046935" y="3845621"/>
            <a:ext cx="1341911" cy="498763"/>
          </a:xfrm>
          <a:prstGeom prst="left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 rot="2642558">
            <a:off x="3030109" y="3858747"/>
            <a:ext cx="1341911" cy="498763"/>
          </a:xfrm>
          <a:prstGeom prst="left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2" descr="data:image/jpeg;base64,/9j/4AAQSkZJRgABAQAAAQABAAD/2wCEAAkGBxMTEhUUExMWFRUXGR0YGBgYGBocHhwYHh0XGxkZHRoYHCgiGh8lHRocITIjJikrLi4vHx82ODMsNygtLisBCgoKDg0OGxAQGzcmICYsLDAyNCw0LCwvLCwsLCwsLC0sLCwsLCw0LDUsLCwsLCwsLCwsLCwsLSwsLCwsLCwsLP/AABEIAMIBAwMBIgACEQEDEQH/xAAcAAEAAgMBAQEAAAAAAAAAAAAABQYDBAcCAQj/xAA/EAACAQMDAgMGBAQEBgEFAAABAhEAAyEEEjEFQSJRYQYTMnGBkQdCobFSwdHwIzNi8RQVcoLC4aIWJDRDkv/EABoBAQADAQEBAAAAAAAAAAAAAAACAwQBBQb/xAAuEQACAgEDAgQFBAMBAAAAAAAAAQIDEQQSITFBE1FhsQUicYHwFJGh0TJiwUL/2gAMAwEAAhEDEQA/AOG0pSgFKUoBSlKAUpSgFKUoBSpTo/s/qNSf8K2Sv8Zwo/7v6Vdulfh0gj3j+9f+BZA/TxH9KuhROS3JcEJTUTnFu2WMKCSewEn7CpvQex+tuxt07geb+H9Gz+ldV0fQWsSPdCyvaMfrGfvW7p+jtcBLM23MIrfEB5nJ/Sa54RT47fRHNrH4Y6siXa2g/wC4n9F/nW5a/C9iP/yR9LRP/kK6FeTVWhCo3u+35iD8yxOPtUbpOr+7aW3MDzmDP2z8sVLZHOCPjtPDKq/4TvHh1SsfL3cf+c/pWvd/CfVRK3bZ9G3L+wNdN0fWdLEKWX0ZiPSZLR+tb3/MLO0uLgIH3+WII+tJRj2Rcpp9zhet9gNfb/8A1B/+hgfpBIJPyFV/WaK7aO27be23k6lT9mFfoi91ey6kb9oPJxK+sQf3rWseJWWU1NsGGRhOPQNUXX5DxVk/PFK6/wC0PsFpLh32pslvyrkT6Ke3piqJ1X2L1NqSo96o7pMx6oc/aaj4cu3JJTXQrdK+kRivlQJilKUApSlAKUpQClKUApSlAKUpQClKUApSlAKUrZ6dobl+4tu2u5m4H7knsB511LPCBisWWdgqKWYmAAJJPoK6X7K/h9btgXtewxB93OAeQGI+I/6Rj51K+yXs/a0uFi5fI8dwjAHcKOdv7/tZhpkYE3G4JgGSvnJjkmJP0HYV6VWkUFusKnPPQieoa9Xi3YBW2BGFwBIEwOwqz9C0dq1aLLG4iS/LE+U8RiSFMDIzVV1Nmxacz3E7AJLfRsIJ7ntOK2b/AFV7oDfApGFBPHnPf61H4lra6K1AjXFylhdS69QCPZ2uQSwgCY5xPmI5+lYPZfpy20FxmlobAjGc/XEVUrNm7duABi5Izk//AMx6VcOj6BdOpLMWcJDZGFyYHaOfueK86q928pcE3DEsvsTt+2CvA+tUHrfsuzsxttbmT4Jj9ZMHv2FS1/2rR0KpbumPLOP4ufIVBdTu7rRu3Le1g23naSDBWRjscHPBFWqxdiu1wkirdQ09y0drrtzEMwnjsAM/etrU9NCrKuGIIBSCGBInIPHp5j9Zm31q2bYF22Lqr3LLuHIX5mO4isXQrdq7qCLZuJuWMRxkwSSf7FWq7K6GfZFvCIS7oXUAlcNxBB+mKyv0zVWgHCsk8dvXJB8P1q2dbQaZwm5WVkJm5twB5lviqJ6z7P6jUKrI21WUEIkhCMnKtBDcYyBFaKpym8cJep1VcsgW6xqSrLdJC45AOfQ8/UVvabrCG345dxEFSCdsZJ8oxye/GJrU13s/eUbr1xmUcjiBkYUnHzAr70Toq3HW21xgWnbK948+wgc54r0oQjFbnj7E0sM8da6PptYpYkC7GLiiG/714f8Af1rm3Wui3dM0OPCfhcfC317H0Oa/QN/ow02nLBZhTmSYz69h/KoKx0+xest75g9u4sQRENPI9Qe48+1ZLqKrouUOH7lyk48M4TSp32m9nW0zErLWiYDdwf4W/rwagq8myuVctsupannoKUpUDopSlAKUpQClKUApSlAKUpQClKUBk09hnYIgLMxgAdzXVfZzoK6W1kj3rCXIzxHhH+mYHqc+lR/sF7Pi1a/4u8PEwm2D2U43ek/t8zU7d3MJYsJgg7gIP5cnjg4xH6V7Og021eJLqU2SzwbGiAZw6CCIMs0cEQZ3DnAgDvW9c1dxp2CJHO0ApMzBgZBHc898RVaXqtwqoABC43bACDHzOYxMTx5VKWdZcWC1pUBmbhDEkSPhA254yP0rZOLkytHi5HuvfP8AmuBEwZ2qrjAkyC0sT3Oa3dMqi2IMiK2bepXUPaAX3m1pJI8IIkqfoBx5msvRNPv1G0km2CeBMuCxGY53QD2kGvnvi2hd9kZJ48/t0NWntVeeOpYehdKWza9/dLDE7BjB7nuZ/wB6r/XOr3LxwSqjsPPxTMj1iJqxdV1p23FK7VWFCtnMcntMSfp9qlcQnzI+mPM15eutlUlCvgtpqjNNs2fZzXLavCWMNg/Psf5fWsHtncdyFG0qWLcndicQxyPpUTr7q2huYgAHy/ueKx9W9okuWFiC0djnDE5xg7dv254rT8NjfdXmKz6mbUQSzH2Mvs70R9S5AwinaT610fpXs8tlNqtBP5gAGjyzNca0nXrtkk2rpXdyoBOc8yQPqJq2ez/tlcuMtu6xWQZglmwJMBuCeRzxXp2aS2uO6SKaoxj9TpC+z+mEFrYYkzueWyMySe9a3WfafSWZV5Odp2iQIPiBxiPKqVd9v1spc07JcD7jNwuCSDxA4UlY4wMxVY6x7QKxc7bhdldZa4CACwyoC8YA5zzyBF9OjlJ/N0LHJL/E6VprFnVubljSwsfGyhSxMmI/NjOaya7p1lLXvAi2yhUtuhfDwY7AwZnzFc79j9Pf1C3bi6m9a2A5S2WERMYjuBieAarWqFx2Pia7E5BZs9jDfX7mtS0zc9ql0+pzcXf2n9o9gVLF+4cSe2JaPlJOBzAzzVZu9RZlWAAOcTzjccnk4/Sou9buDwkZ5OM/OfKKsVrRWr2nQh9sRvUz4XO1ZEmCCVJjEgiMiK2KMaopIg+TXt3luKUcBlIgg9xVE9peiHTXMHdbbKN+6n1H681d72may8GDAmQQQVxDA9weRW71HQ2tQly2TIMEHiGjBj5/3BrPq6FdDK6iMtrOR0rY12ka1ca24hlMH+RHoRmtevn2mnhmoUpSuAUpSgFKUoBSlKAUpSgFTvsf0X/itQqn/LXxP/0jt9Tj71BV1H2G6ebWmDR4rnjb1X8qz/05+tatHT4tmH0RGcsIsPVNQWICAFFO3AxiQPt8u1fNDpGuPJKMCBAgmCPUYGDg+v1qPub0lmXwE/CDAgnuRxxH+1ZV1zgCbaqvIIEGP+3gxJ8Rr6Ccfl2xM5bemdEt2hvKJJiDtWQAIAkYiAPrJnOND2q19sKFuahbYLQQPG3EkbUBgRHJHaq/c6gLiFdTcYg/AswB+YjEyYCkGBEjPavfT9ZZdyb5Two3uQc212krJiZEgmczjyFY40yjLe3nBNvjBg/+oHtr7vS2mtqzQHZZdznPcDP5c/OsPTNabLs/vCGwxBwqsxbJWPCBGfnPavvU+q/DZBUG2T70iB707yUAP8AEHnPeYkzPsX0E6m8dScrZJf3Z8XvHggT82zOeKnbGHhtyWPf0OLOSW6FY1Li5ev2ilu4fCzSS8/m2ksQf04iBTqGkjaqgl23sIKsNqk58vpVr6lav3VAbAQncMwykemQc+p+c1TOsapUtooYhlkqUAkNmVInHb9K+e1NcbOqJ73X0Kn7To/u0W4NskmI52jn05H3qriwSwjk8f+q6rr741ekIuI5dWk7Rlt6mGKmJCmO8fSqZb6LfaUtqQw5woIIJEggliO/2r1/h9ldVOzpgr3Z5yRFrRvytsnMBtrEbgOBOJwT9696fSvO8FxtMFsQrcgSSBPeK6F1TQpptE3hC3b3hVvcZUhirLvUFwYCz9RXPtPZiRdV1291B3dpUSdqyMzH0Na6r3dBtIErp9UbZvNdVkZ7Y2AA7GwQJgmSQzGZwZIIMRDB/ESF3/SSJH/o/3mtm1qCrqtoP4sNbuusP5mWCqJ9e/nUg1wfAulFllyzG7aYBCY/OAu6cjI+RFQg3XLlcfnb+sgmvYf20/wCDsm2ywkFgQsktuPIkA4POMDv2z2b9jVWjtRbbWwQoBVScllJiYOGnIkwcVDdR6ABb3nV2rrbS+wTu+hWQ08nOMzULpnIZAUIJIMHE+v8Afn2qytUzbnB8s62+hu6m7ubxS08E4wOOflWDYRMGCRBnIIxgz/Kp/U9FIJc/CxhQJM+Qkxg+fP3rX1OiYQ0bhPluECO3yHEVrjKMlwQNH3TbbbHidgg9gBIAjEA58zNbloMpb0HPmJjHp/StFXYOitOJAEYBPlJhc/r2rMb7C5AMlePFPcn5eZxXF5AivbrpnvLYvqPEgAf1U8H6H+flVBrrljx+F/EGBBE9jIiuX9X0JsXrlo/lMA+a8qfqpB+teN8To2SU139y6qWVg06UpXllopSlAKUpQClKUApSlAbfSdJ729bt/wATAH5d/wBJruWt6aLaW8ExlgMABYIE+WY9TXLfw5006k3IB92hOfM4/bdXT9T1cFrtshtjoFJ/hzzHYGQTXr6CEow3rv7FNj5wQya02j4rSncZRJM9/ESewn5CeK17OuIE3GJPASFEtknDHcVxB7llHyr5pOjai48qSXDGASCZBAy2O8QPme1TGp9kl23W1OsAvFcbRieX3MYkD5iSImvQnZCPVkEmVzp9karVENIRRuIG0ZHCgyF+IwOBjsJqM1ek91c2s3+GMbuNykg8AkHmfI8+VWO90PbpmCLu94ZW+QEXYkKVAL5zmTPE+dV7V6VFmLocCIYAnB+L7RnHcUrnmTwDUfTOqBipUFiMzGI78QCY/wB6uvsN7S3dNcBuIWtuAE2gjeY4ViM9p4zFVDT6sW3BgXFAjb5zEmGGPp6VtWtVcvOC7szY2jadoPE5wo4P0qVkNy2tcDJ+kP8AmCLbU3CE34AJzMSVzyea4v7Y9JjUlfd3EYruDBgwbna8DgHgjn7Zdb0Wt0tpBqS11GKujr4hbfMbWJgkhjg84iYqf0vUbWuu7LmpKsQUVRbkR4mxunxCRmBkH0jzK6FV86+Zck5PdwUGx13V21KByUEYyQvYEQYHPyzU1032v/xAL924FgBjIaSI7R4ROcVv9Y1T2bjIt4+8tsBCyqusHOOTETxnzrUvaPT37fhRluwCzXXXLbs7ZEtjA7+c1e9PXOOduE+6K8Fk0nVrWtuG3711WNqorAbu87ivJz5Ynzx4uJb0unfZcNy5cYGGhypO1cCFk+Z4xx3qi2tJestuRGUjhgPMR9ZFWT3V19MC3jZob3YMEiCGMEwzDy5z5VjsospkknmJ3PHqVzV65rqjdLCTCkjapJMffxfKZ71o6i0SJZQAMCFj1jAg/OPKus6X2XW5pkso9p9wwSq7kVpMyBn1AiTGearvXPYE2dpe4SsqrlEIkcTycwJk963V6unHPAaeMlDv2GwDuJiAJnHIHy71o3rfoQZzj+ldBtexlu6C2nLMlsAbzCks0ydzEbtvhHAGT5xVa6j0K+rncytDFczjMZkRIPMd6Q11L68fUPgt/Q/bqxdsW9NqbR3CELKRDiIkz37x3j6VdbvS7DL7y1tForIj4QO5APln5ZriV7ody0hunaVBABnme0TuGB3AxW5oPaa6lq5aCeF8jxkbOSdnZSWzPPzmouiNi3UP+jqkWvqfRtI7MP8AilJP8JUQewhsN8wagNR0y9Zc+7XnIOGJH0J85/eoG47OWbPruMn6nE8VtdN6oyMhM7Qc+e3uPUehxP1nXGMl3z9SLJTTqBB7iJ9B8qrH4i6KGtXh+YFG+a5H3BP2q5WtPusqV+ImTgj6ie2f0NQ/thpt+iJjKw4+hhv0Y1HVx8WiXmv+HYPEjmVKUr5k0ilKUApSlAKUpQClKUBf/wAPEC6e/cP5nVD6gCY/+VdLGv0jqzM7KwgggAESAAs8GD+4Fc29jBGjPrcY/og/lUmNXsBkAiSfPsQMfWfoK+hooUtPEzyl8zL91rr1nTrFkK1xxklZgYyRIE4ETETPao3pPtBdLDfbt3CDBLqNwGZiRmBjv285qitqFJDHIng4nk5J79pH61LWvaMW8bC0CAZMf6ewMDjOTjNP0ySxjJzcyU6t0XUalSPe+7QMzraA8InI4MLJzOe/Hb30Loyi263FRsQ7gkMDJO2PzEQeD2+terXtXZ90C7AszAMFncPNoMiODH9KwWepW2ZhbFzbc8TFQB8PcwSVEScgADvgwxNRaxg7weRY0i+A2QCTPiYEKcE5IME8STAgxiDWXQ9eTT7v+FsJaZz4rpBaAInYHnGYH8sVFaq7YDbhcDEjw7vi25IHlkj7kVsdV09q6hKOE4lZEjgGVnAmrNsX/lk5k3bHUkvbtRrGuXgW2KJj9BEdjiO9WDSN0+xet6lLTbid7tMkEjHOOZ/s1U9DpSLe1mPuwZiATJgc/Spvpw05UhroWQM+cT9sDt2P2quhH1x6eR1Mnep3S94lBauIyAAup8IEsoDAiRBGQMQB6mPTWaJywayXBP8AmgsNuAAMc8Y55rMi6REgOu3bPme8fL9Kwa67Ya2FssFxLDAxiJxnn9qzQx0w/YkzY0HR9LduAC/utossYjPcekQfuPKos9KstrGtK9w2lI2gMQTEsyyAYHrjvFWDp3Rrfuitu5DOOcMF+nnk5n9q0T0JrBa4bzkLLMywpIhpESZEme3zorOZLd6HHH0JrSeztogahHZyARaKu2G2wsE5MeISeczM1Bde1N24uzLMGiZ4llEQCeCYzP8AKtvonW7vgW1YJtvchXMDHAbbuwME8L98VK2ugko72yA0syycMxBgzGBJnHkK8+3dF4O4UlhFG6j1Frd33du4VkwwtnAYyMECZAjHY1GauQFuG4WLs0AyJIiTxE5Uf2Kl7/SRaT3jB3YbfCCOWJBLTzMYjPHniJuady0rAhZ3NuIAI4wMSD+9ZEpyeJ/sUS4CatxugKy8FCoMqSpKEkSR4eZkdu5qG1mgPvQLW33bGRJCkT+UsfLiTU3dtEncFhBCk9hzEkSNxjj/AGrSdBPM/wB/LyrRRfZS/k6EHNoiddKN7tlZGUkOpIgGT8MYjPOe2a27HSWZdyruVvDIznPlzkHz4r3qrG5RBgjj5f0rWt6lxEs2OB2iZ7c5r39LqfGh69ycZ5LZ0vpF27aO8y1shQrSPD8Q+Zg196/0aNPcWZJttMcSy4j6xUb0/wBpLiMJyAIGfvM84qR1PUd4KmZ4PqQP581Zss3Y7E+Dhhr5X1hBivlfMGoUpSgFKUoBSlKAUpSgOkexIB0GPi96yxPmFM1lu2pJ7kZgHv2H9+dRvsM//wBu4/hubvuqx+1WEW4hnXcrAgeYhlmP9UAf3NfTaWWNPEzT/wAiECzJ2rEGQ8gCTAIg5PH2NLGn3TtG8hchV4bcAJ4kHB+dSWp0d658V4cj4mOVJhWyMjisGo6eQHZbq71UblXymBn80nMie3zq/cjhF63Tlc3FImR9RMzOZBj9a39Dqlt2tp3gXVaCVAkDccFjHMeU8YkE+Fu3jLC4xmT45IyCD2jdnbBHfyrf0Nr35ZDb9042gruj1DBLmCsqJHqO2KhOXHINb/lZLWwyoVMBmLk5ILE7h8ALbpjOCeIqTHSkB94g2geFVEcZXcDmYG4nkmRk7iK2tL7LeHaLm0sZIGM/l8G0jjBzB/eZt6FrSzfublHJZRzjgnngcxNUStXZncFTZLwcSQM4DHyg8LI4iR8/SvPunJJVTHkPPzXz8zVls39NtncLhydoSCcz/Fg8c5FY31qmNthxmRuMQRjtI+p86mrJdkcaIxBcxAwRPEH1jyrc0dgkw4IHftg+v9/zFn6dfBTxICSeZmD/AAzj+QrV1lxNpUwvqeRGeJ+lVePJvbg7tNno+kZAdrAryuZ5iR6D796ljq4X/ElSQeY7dpGJqE09q0gYh5P5mUnBOeOMzWax7pkZATIlhuGDyTyYMz51ktjuef8AhYngg/Z6zd1OpVtxfMhoICp4lgDHfOB3FdUY+HbkLAAjsc/Y1Reg6VdM6e6YbLhIUkDwluAfuY45jtU/p7xRmtu5Nt5GYme0ZP5SP748xtOybx3J4wkVXq9s2mJQnaCdrAkhuQQdxKkxIJjHlTpnSV1V2Au1QJByB+UwJnIHbv5iptOiWwCmWQERvPnkY88njz+VYtO7aS+VtiVuCNpyJH5p9ADHOJFHHkzuHOWZdX7PWhYa0WMD4C6ksrtzt2EeEmMHzJqi9V6cLTAWmFxCqmREgn8p2yJEf711fW3090VueKQRER9PTP71VdeBdRrJ3MyFmtjfkRAjaRDEZ4zBwPKUoZQtguxT7NkRLD+YA4J8+/7Vo9U0AIm2ScxBbPljHf7jFWPpnRLl4OqzuWBtIjuY5Po0zHHeYqHv2yMYkHOe9Znq5aV7kQrqlLoQ2nSJWOOfSpjTwyyOQM/1r70yyrOTgGPKcd59M141DKiOyn4VJP2PH2/Wvp/h+t/UU72sMk1h4OR3DJJ9a819r5XzjNYpSlAKUpQClKUApSlAXD8Or433rZE7kDD5qQP2b9KtGub/AC4wVGBPy9I5k/Wud+zOs91qbTnjdtPybwn7TP0rpeqsgtET3MSTHMgV7/w2e6rD7Mz2L5skbd1DMGDMV7zBiCTjHYk/rWhrGLkuzCVgCBHHYQAK3dexIAnAzInJxE+X9a1TfVsXVQTEMAfsSpmPkCcVufCyQR5uagsQQASy7WBxumcz5x+b5VukAi2TaKkDaXLK7DZBAa3cXDfDzAImOajrpKjYvu3AJIOJjuOYPAz6Dii37ikyo4CwYI5wPQT51DblHS19P6tatCXskKIJcEldsEhtoG7bmAYJHECKkzqbVxirZyTKlnwIGI+H4o9f25211liJjOeQQRnBmD98k1IdP1aLDEkNMwD3GQcgeZBn+sVeAup3JfLPQNKzgptBiORz28Jx6/yrYs9INtCGuMTmCon9AMnEQKp/Tfa5UfNssIEEEggkZENjbMeUZ55qx2faa1ccBWbdIO1hBHGACcAjy5+tUzjavod4NDqmmZTuY7QwxEyRjkAyOPpNRHvCGDDuezd/5ff6VM+0vU7OpUPZksolwRBC8gHGZ5/3qJ6JZFy6of4Tz/QR3rTU3szJEWuSw9D6PeueMOVB8uY8vKpv/lvuwI+JckwAZgDHYN5+cmvCagWGUKWCGRPb0ycCM/3zM2dajiRDSImvNutsbz2LIxRGsTdVlCLBGGXO1jkMQPJoMCsXUrNx7YuJIcQlxT2g4Iz5kGfI1JXbKqdwBnzET9Z/lUTfe6rux3bWzIhthED6CBOfOOwrBqF/7S+pPG5bSF6r7QXyFtsMgBlYYO5fzbscQRj1E160Oue+YPicKSgPBMiQQvxE8T3/AHmtXrbRtkFQ6GAYQSoMZgiCN0HBxk9pqoe9ewcJAVmCnt3kDORHcHPnWZTjJfLyZrITg/m6E/1jql4bC6tbbbtchY84jkHz+sVXX1jBt24gjvwZ7cVs3OtXLhlySfKTB+YrVWGyYiaruu2p4ecEMb5df3Jyz1BjaUe8Kuxln9MkkEiZkxg/vWnrNENvhbcN0AxzzIjtx596wFyqfFyZjP8Af9mvS6sJZZ2MwDtE/mghcfM/YGsdWdRYovua5fJHCIt7gkmYHwj1Hc+uf5Vpdf1O3S3W43KFHzJg/ua3en3MTc+KBt8gM585zNV/8QtWoFu0oiTvPyGF/c/avs5QWm0rivLBRCPJSaUpXzxrFKUoBSlKAUpSgFKUoBXWug6tNTprTtO4DazDkMvMxx2PyNclq4/hv1gWr/ubn+XegZ4Dj4T6T8P2rZor/Dsx2ZCccot97pRcHYwY9yZkEzEwCY4znv8AOq9qdCV+IR6jP1jy4z8q6HrtJbJBWbbcbgCfoRxH861ur6OzaXffcMTwqLg+qtPhaM9q9uN3Ypwc5LMkEr4Tx5E/P7GvaatYIdTn+E7T+oM+dX657P6a/Hu42MMMCQ6NjJBMMOZET5d6iOr/AIfXk8Vubg7wOBHPr8on50jfDOHwMMq+9XJCyi+bZk9gY74/T0rPqujvbaLhiMjv587eODNZdQt+wsPYUdtzW84AggnOIwfnXs3We0GcWwoMgjlsxG1jwCD2/KY86sfmjhqf8pZ5Ntg0AGGMHyIz6/cVr6zTXbTBbisrDiRPqIPBGP3rKujfwsJAnBJHYqMD55z2islvX3VkEm4khmUksCcDIPlgSIgxmnJ0xae8yz33iT8/KPX07fWpTQa/Z40EDh+Jz3AzxHIg/KTXvpvTl1QdrKMHt5NuZwZO4E5IxBHmZ4mtBLJW669mER8OcGDMQRkZxXMp5RxnT7vTt62wpLjDCSYKnzOZxj6mnVNQumH+HAfHHwqPL7dq1/ZHqTXNKrTuZBsgwDImT9qrXX7BO8gywMDPH186wwrcpuMn0JN4XBddP7RWgoLXAMd/EZ8oH71vajTW7ie8HJHxLIMc8VxU9QdSIYiPLn7nmr97Ce05uubDYJWV+nP17xFc1Gk2LfA7GWeGb17UI77J8aGH9Acqcd4mcngVpdQC7ghcBWYLPbA549ImMTW31HF25MSWgR5AAD+Z+tVnql/c/GFwPn3NfG3uM9ZJw6J+y/s9CyezTYfdfn8GbquiFq4VBkc+uRMVgsmCCPt5141eqa425sGAAPIAAD9q3+haA33IkKqruYny4EfWts65PiKPGi05cG11K2pth1HgmBHIkZU/UfvUFebfCwAts7nPmeI/v+VdFPTrdq1C4XJbOZgQQe3aqTq9MQcxEzH6AfvXu/DtHB2eL5e5bJPPJ5RQTvj5TzjufU/oIrmHtFr/AH2odwfDO1f+kYB+vP1q7+2HU/c2CoP+Jc8I9F7n7Y+Zrm1WfE7uVUvuW1R7ilKV5BcKUpQClKUApSlAKUpQCvqmOK+UoDsnsd7SjUWRvaLiDa/nPZ/kf3mpDq6/4bRjkzAIPy+Y+VcZ6P1N9PcFxc9mXsy9xXYOh9ZDWw9s77bZjuD3HofSvc0d/iR/2X8+pROOGVhhAjjtgx9JOQPTIqzdH69esCRf97ZwPGCWWezYMx6xOIYcV96j0u3cU3LRiOVPI/8AWf8AetHp+k98G07Qp5RiO/8ACT/C3byMedbZbZx5X1ILKL/pdRpeoIcbtvxLHnI7/uDINavU/YfT3ih33AqrHhYT/wDIYJ71VPZ46hdQSgVWUxc3eHdHcgRnOfOukpeTU2ztO3JBjz7/ADFeddGVEvklx7Fqw+pVurdJtf5Nu2AhUweDOO4IjIEj0qqa72eCYIBnl52sTiYUbpU/LOa6FaQlbqyGZCVJgz8IgQe5EZ9TUfr7KXtpPh94uwHM7vIxgDtPz+s6rXF47EWjm+nuvYcurTHxAYaJn/u75H6TVk9rdErpZ1dnxpcAVyq7YbzIHEmfrXjXdHKm5bNswo3IQASIaACRzjP9mp32Lti/or2lcEGS+RESRt+xUY+Yq+2awrF26/RkUs8Fb9jnYPftJkMNwPENIJUZx6f+qkfajoxJUpMtO4AwM85Jjmo7penay5uJIBDL8m/iHyEj6j1ixXtZ761CeELgdvIggmMZ7UsUo2KSHGCr9H9lLRU+8LM5GNpG0ScDzPHOBUR0j3ml1yQviViI9CCPPyM1fOn6DbtdgE+vMjJ5/pVetaA3Ne91jCId0z2AyPQkggD19KjfdiufPZ/uFxjJJ666VYk5IwSf4u/Hr/OoW6TM+QwT6/OtrU395OMEkx286079yMngZr4vSafxLCeq1HZGNREkgGR3re6RqHG5rbIAYUz+bPwiBEcE/KoC7rDdOxfCD+vkKluiaVo2mBHlzOTkV9hp9BhbrP2MkK2uWdB6hqQ9mROckeoPH8qp2rvKqbmOFBYk/eal7Wp/wMiCST+kH5DE1yf2y9oRfb3Vo/4SnJH5yP8AxHb7+VS8WOmg/rwacOTIjrvUzqLzOeOFHko4/rUdSleHObnJyfVmhLApSlRApSlAKUpQClKUApSlAKUpQCpf2d66+leR4kb408/UeRFRFKlCbg90epxrJ2XTa5L9v3iEMp7jDDzBH8jWbT6dgwdCJGR8xB/cY+lcl6L1m7pn32zz8Sn4WHkR/OumezvtBbvgNb8LD4rROR5kfxD1/avd0+sjatr4fuUSht5Jjr1gM1rUpgudtxe08mR5YmrF0PWhVAQCJkyTifIiZyAKjdFdU8fDzHk3n8on70FzYQZAjPYTzx+1cthuW3yOJ9y1W2ViXxugTPl2P/uoHVadV/ONpzt3RBnlT2/WfKt6y4uKNufMc5/371GdXs7ke3cUhRmA0ek/LtExVFSxLBORvaLVWbjf4hzEAz+44J/byqY6bobNpD7rAYklpySeTM/7VzLfbUwrMB2JMZ9Mf7Vl02ubIV3I7w4P6GtE9HlcSIKwtNz2d04u7/eAgEn3faSCD68fsK2r2r06qVVVjvCmPqI/pVPu3seANzksRx5YYz+laxNz8piMbc/Q9/Xv5VNaZyw5SG8sOt128hLKrvJgFjt/qxHoCKjdL092d7Uj3kyTESwny4wSfrUt7P6IW1N66sAZWSScd8/pVW1/VgjNDOWJJJULgmfP+/SsV9fjS8KPQrm3lMx62zcRmG0ggf2fQepgVX2dnIBYn9p+Qrf23L4l7jH5kkT8hwa3dD0oSByT8/8AevQ0mhq08eFz5hI1uk9MckSjwcAxA+ckfpVouaS3bBfcEUZZjgCOcmo/qHX9Nok2u25uQi5Yn/xHqf1rmvtL7UXtY3jO22Phtr8I8p/iPqfpFU6rWqDwupbGDZJ+2Htgb82bErZGCeC/9F9Pv5VT6Urw7LJTeWXpYFKUqB0UpSgFKUoBSlKAUpSgFKUoBSlKAUpSgFe7N5kYMpKsMggwR9a8UongF26D7dshAvru7b15j/UvB+YiugdH6rp9WNtu6pblZMQPKDkZ8/OuE16ViDIMEcEVthrppYlz7kHWj9F2b507Q6uDwCADuH86ldafeIrKZVwVk9pxkeR/pXAOme3GusgKL5dB+S6A4/8AlkfQirL0/wDFi4oAuadT/wBDlR9A2796n+ohJ56M5taLbqejWrJKNLgj+EDaY5BnFRt3p6kKD4VkywzjGIIg/WsA/FDRvm5p7m7zhT+u4GpDpftfo7wIS05iJi2WgkwJJGJ/qexrbHWrHUrdbMmu0vuQEkMpyMZA/wBUfeKxrp3jIb0YDH3OB9TWTqntTYRBcuJcgDHgTcBIGVJ3LkjmOR51A9Q/ErTOm33N25mfFtX6+BjSWsjsxk462yzdY9p1FrYNly5G3jcBjmYAn5T86qmi0TO29l3D7Z/pUJf9uyP8nS2U9Wlz9zFQXUPaPU3sPebb/CvhHyhYn61XDW00rEFlkvDk+p06/wC0ek0q7TAYcKsMxPrH7mqR1r22u3JWyosqe4+I/Xt/eaqlfKx266yeUuEWKtI9OxJJJknkmvNWD2W9n11S32e41tbCo7FU3mGdUmJGBuBPoDVkv/h1ZTTW9U2sYWbjm2re57gMZPjwsqwnzFVQ01liUorq8ffy+p1zS4Od0rofVPw6s6dLD3NVcA1CG5aAsSSAAdsb8MdywPNgKneq/ggbFh7z6uVRdxVbRLH/AEgboJJxzXHpprGe/T17e5zejj9K6jb/AAmRjZA1mby23SLYOLhYDK3CDG0kxIjzrSP4bL7pLovXSH1B06g2QCWAZi4LXACkKcg84iQa6tLYxvRzuldIvfhnbVtYp1bbtGu+4BaHiWJ8P+Jg9obbWdPwoXdYV9UyG+qsCbQIUswREYrcPiLGBEj1FHpbF+emfYb0cwpXVek/hCNReu2k1ZBtT4jaG1od7bFYcsIe2y+ICYkSM16u/g2wu37QvszWLaXTCJDh9+0LuujP+G3xRx6iYuiSeH+fmTu45RSr0/sCoibrDcquAyrMMoZZ2sw4I70q39Fb5fyVvUQRRaUpWQuFKUoBSlKAUpSgFKUoBSlKAUpSgFZ9Pqrlv4HZJ52sRPlMUpQHq/r7riHuuw/1Mx5gnk+aqfoPKtalKAUpSgFKUoC8fhhdZWvwSJVQYMSJYwfMSAfpV/fV3Cvuy7G2OELEqOR8MxwT9zXyle3pEvBj9/dnn3N73+dj6+tuvG+47bfh3MTtghhEnGVU47geVLuvu3AVuXXdXG1gzMQyiYBBORk4PnSlaFFeRTuY/wCKuSrb23WwVttuMopgFUP5QQAIFeb2od1CO7OikMqsSVDDhgDgETzSlEllHcs9vq7jA7nc75DSxO4NG4GTkGBIPMCsYuEbCCQbIi0Qc2xEQh/II7CKUoksDLPS6u4u4q7g3c3CGI3mIl4PixjNfE1twO1wXHFxwA7hjuYDgM0ywHka+0rqiueBuZFa68xcyxPA5PAAAHyAAFKUrbBLaihvk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data:image/jpeg;base64,/9j/4AAQSkZJRgABAQAAAQABAAD/2wCEAAkGBxMTEhUUExMWFRUXGR0YGBgYGBocHhwYHh0XGxkZHRoYHCgiGh8lHRocITIjJikrLi4vHx82ODMsNygtLisBCgoKDg0OGxAQGzcmICYsLDAyNCw0LCwvLCwsLCwsLC0sLCwsLCw0LDUsLCwsLCwsLCwsLCwsLSwsLCwsLCwsLP/AABEIAMIBAwMBIgACEQEDEQH/xAAcAAEAAgMBAQEAAAAAAAAAAAAABQYDBAcCAQj/xAA/EAACAQMDAgMGBAQEBgEFAAABAhEAAyEEEjEFQSJRYQYTMnGBkQdCobFSwdHwIzNi8RQVcoLC4aIWJDRDkv/EABoBAQADAQEBAAAAAAAAAAAAAAACAwQBBQb/xAAuEQACAgEDAgQFBAMBAAAAAAAAAQIDEQQSITFBE1FhsQUicYHwFJGh0TJiwUL/2gAMAwEAAhEDEQA/AOG0pSgFKUoBSlKAUpSgFKUoBSpTo/s/qNSf8K2Sv8Zwo/7v6Vdulfh0gj3j+9f+BZA/TxH9KuhROS3JcEJTUTnFu2WMKCSewEn7CpvQex+tuxt07geb+H9Gz+ldV0fQWsSPdCyvaMfrGfvW7p+jtcBLM23MIrfEB5nJ/Sa54RT47fRHNrH4Y6siXa2g/wC4n9F/nW5a/C9iP/yR9LRP/kK6FeTVWhCo3u+35iD8yxOPtUbpOr+7aW3MDzmDP2z8sVLZHOCPjtPDKq/4TvHh1SsfL3cf+c/pWvd/CfVRK3bZ9G3L+wNdN0fWdLEKWX0ZiPSZLR+tb3/MLO0uLgIH3+WII+tJRj2Rcpp9zhet9gNfb/8A1B/+hgfpBIJPyFV/WaK7aO27be23k6lT9mFfoi91ey6kb9oPJxK+sQf3rWseJWWU1NsGGRhOPQNUXX5DxVk/PFK6/wC0PsFpLh32pslvyrkT6Ke3piqJ1X2L1NqSo96o7pMx6oc/aaj4cu3JJTXQrdK+kRivlQJilKUApSlAKUpQClKUApSlAKUpQClKUApSlAKUrZ6dobl+4tu2u5m4H7knsB511LPCBisWWdgqKWYmAAJJPoK6X7K/h9btgXtewxB93OAeQGI+I/6Rj51K+yXs/a0uFi5fI8dwjAHcKOdv7/tZhpkYE3G4JgGSvnJjkmJP0HYV6VWkUFusKnPPQieoa9Xi3YBW2BGFwBIEwOwqz9C0dq1aLLG4iS/LE+U8RiSFMDIzVV1Nmxacz3E7AJLfRsIJ7ntOK2b/AFV7oDfApGFBPHnPf61H4lra6K1AjXFylhdS69QCPZ2uQSwgCY5xPmI5+lYPZfpy20FxmlobAjGc/XEVUrNm7duABi5Izk//AMx6VcOj6BdOpLMWcJDZGFyYHaOfueK86q928pcE3DEsvsTt+2CvA+tUHrfsuzsxttbmT4Jj9ZMHv2FS1/2rR0KpbumPLOP4ufIVBdTu7rRu3Le1g23naSDBWRjscHPBFWqxdiu1wkirdQ09y0drrtzEMwnjsAM/etrU9NCrKuGIIBSCGBInIPHp5j9Zm31q2bYF22Lqr3LLuHIX5mO4isXQrdq7qCLZuJuWMRxkwSSf7FWq7K6GfZFvCIS7oXUAlcNxBB+mKyv0zVWgHCsk8dvXJB8P1q2dbQaZwm5WVkJm5twB5lviqJ6z7P6jUKrI21WUEIkhCMnKtBDcYyBFaKpym8cJep1VcsgW6xqSrLdJC45AOfQ8/UVvabrCG345dxEFSCdsZJ8oxye/GJrU13s/eUbr1xmUcjiBkYUnHzAr70Toq3HW21xgWnbK948+wgc54r0oQjFbnj7E0sM8da6PptYpYkC7GLiiG/714f8Af1rm3Wui3dM0OPCfhcfC317H0Oa/QN/ow02nLBZhTmSYz69h/KoKx0+xest75g9u4sQRENPI9Qe48+1ZLqKrouUOH7lyk48M4TSp32m9nW0zErLWiYDdwf4W/rwagq8myuVctsupannoKUpUDopSlAKUpQClKUApSlAKUpQClKUBk09hnYIgLMxgAdzXVfZzoK6W1kj3rCXIzxHhH+mYHqc+lR/sF7Pi1a/4u8PEwm2D2U43ek/t8zU7d3MJYsJgg7gIP5cnjg4xH6V7Og021eJLqU2SzwbGiAZw6CCIMs0cEQZ3DnAgDvW9c1dxp2CJHO0ApMzBgZBHc898RVaXqtwqoABC43bACDHzOYxMTx5VKWdZcWC1pUBmbhDEkSPhA254yP0rZOLkytHi5HuvfP8AmuBEwZ2qrjAkyC0sT3Oa3dMqi2IMiK2bepXUPaAX3m1pJI8IIkqfoBx5msvRNPv1G0km2CeBMuCxGY53QD2kGvnvi2hd9kZJ48/t0NWntVeeOpYehdKWza9/dLDE7BjB7nuZ/wB6r/XOr3LxwSqjsPPxTMj1iJqxdV1p23FK7VWFCtnMcntMSfp9qlcQnzI+mPM15eutlUlCvgtpqjNNs2fZzXLavCWMNg/Psf5fWsHtncdyFG0qWLcndicQxyPpUTr7q2huYgAHy/ueKx9W9okuWFiC0djnDE5xg7dv254rT8NjfdXmKz6mbUQSzH2Mvs70R9S5AwinaT610fpXs8tlNqtBP5gAGjyzNca0nXrtkk2rpXdyoBOc8yQPqJq2ez/tlcuMtu6xWQZglmwJMBuCeRzxXp2aS2uO6SKaoxj9TpC+z+mEFrYYkzueWyMySe9a3WfafSWZV5Odp2iQIPiBxiPKqVd9v1spc07JcD7jNwuCSDxA4UlY4wMxVY6x7QKxc7bhdldZa4CACwyoC8YA5zzyBF9OjlJ/N0LHJL/E6VprFnVubljSwsfGyhSxMmI/NjOaya7p1lLXvAi2yhUtuhfDwY7AwZnzFc79j9Pf1C3bi6m9a2A5S2WERMYjuBieAarWqFx2Pia7E5BZs9jDfX7mtS0zc9ql0+pzcXf2n9o9gVLF+4cSe2JaPlJOBzAzzVZu9RZlWAAOcTzjccnk4/Sou9buDwkZ5OM/OfKKsVrRWr2nQh9sRvUz4XO1ZEmCCVJjEgiMiK2KMaopIg+TXt3luKUcBlIgg9xVE9peiHTXMHdbbKN+6n1H681d72may8GDAmQQQVxDA9weRW71HQ2tQly2TIMEHiGjBj5/3BrPq6FdDK6iMtrOR0rY12ka1ca24hlMH+RHoRmtevn2mnhmoUpSuAUpSgFKUoBSlKAUpSgFTvsf0X/itQqn/LXxP/0jt9Tj71BV1H2G6ebWmDR4rnjb1X8qz/05+tatHT4tmH0RGcsIsPVNQWICAFFO3AxiQPt8u1fNDpGuPJKMCBAgmCPUYGDg+v1qPub0lmXwE/CDAgnuRxxH+1ZV1zgCbaqvIIEGP+3gxJ8Rr6Ccfl2xM5bemdEt2hvKJJiDtWQAIAkYiAPrJnOND2q19sKFuahbYLQQPG3EkbUBgRHJHaq/c6gLiFdTcYg/AswB+YjEyYCkGBEjPavfT9ZZdyb5Two3uQc212krJiZEgmczjyFY40yjLe3nBNvjBg/+oHtr7vS2mtqzQHZZdznPcDP5c/OsPTNabLs/vCGwxBwqsxbJWPCBGfnPavvU+q/DZBUG2T70iB707yUAP8AEHnPeYkzPsX0E6m8dScrZJf3Z8XvHggT82zOeKnbGHhtyWPf0OLOSW6FY1Li5ev2ilu4fCzSS8/m2ksQf04iBTqGkjaqgl23sIKsNqk58vpVr6lav3VAbAQncMwykemQc+p+c1TOsapUtooYhlkqUAkNmVInHb9K+e1NcbOqJ73X0Kn7To/u0W4NskmI52jn05H3qriwSwjk8f+q6rr741ekIuI5dWk7Rlt6mGKmJCmO8fSqZb6LfaUtqQw5woIIJEggliO/2r1/h9ldVOzpgr3Z5yRFrRvytsnMBtrEbgOBOJwT9696fSvO8FxtMFsQrcgSSBPeK6F1TQpptE3hC3b3hVvcZUhirLvUFwYCz9RXPtPZiRdV1291B3dpUSdqyMzH0Na6r3dBtIErp9UbZvNdVkZ7Y2AA7GwQJgmSQzGZwZIIMRDB/ESF3/SSJH/o/3mtm1qCrqtoP4sNbuusP5mWCqJ9e/nUg1wfAulFllyzG7aYBCY/OAu6cjI+RFQg3XLlcfnb+sgmvYf20/wCDsm2ywkFgQsktuPIkA4POMDv2z2b9jVWjtRbbWwQoBVScllJiYOGnIkwcVDdR6ABb3nV2rrbS+wTu+hWQ08nOMzULpnIZAUIJIMHE+v8Afn2qytUzbnB8s62+hu6m7ubxS08E4wOOflWDYRMGCRBnIIxgz/Kp/U9FIJc/CxhQJM+Qkxg+fP3rX1OiYQ0bhPluECO3yHEVrjKMlwQNH3TbbbHidgg9gBIAjEA58zNbloMpb0HPmJjHp/StFXYOitOJAEYBPlJhc/r2rMb7C5AMlePFPcn5eZxXF5AivbrpnvLYvqPEgAf1U8H6H+flVBrrljx+F/EGBBE9jIiuX9X0JsXrlo/lMA+a8qfqpB+teN8To2SU139y6qWVg06UpXllopSlAKUpQClKUApSlAbfSdJ729bt/wATAH5d/wBJruWt6aLaW8ExlgMABYIE+WY9TXLfw5006k3IB92hOfM4/bdXT9T1cFrtshtjoFJ/hzzHYGQTXr6CEow3rv7FNj5wQya02j4rSncZRJM9/ESewn5CeK17OuIE3GJPASFEtknDHcVxB7llHyr5pOjai48qSXDGASCZBAy2O8QPme1TGp9kl23W1OsAvFcbRieX3MYkD5iSImvQnZCPVkEmVzp9karVENIRRuIG0ZHCgyF+IwOBjsJqM1ek91c2s3+GMbuNykg8AkHmfI8+VWO90PbpmCLu94ZW+QEXYkKVAL5zmTPE+dV7V6VFmLocCIYAnB+L7RnHcUrnmTwDUfTOqBipUFiMzGI78QCY/wB6uvsN7S3dNcBuIWtuAE2gjeY4ViM9p4zFVDT6sW3BgXFAjb5zEmGGPp6VtWtVcvOC7szY2jadoPE5wo4P0qVkNy2tcDJ+kP8AmCLbU3CE34AJzMSVzyea4v7Y9JjUlfd3EYruDBgwbna8DgHgjn7Zdb0Wt0tpBqS11GKujr4hbfMbWJgkhjg84iYqf0vUbWuu7LmpKsQUVRbkR4mxunxCRmBkH0jzK6FV86+Zck5PdwUGx13V21KByUEYyQvYEQYHPyzU1032v/xAL924FgBjIaSI7R4ROcVv9Y1T2bjIt4+8tsBCyqusHOOTETxnzrUvaPT37fhRluwCzXXXLbs7ZEtjA7+c1e9PXOOduE+6K8Fk0nVrWtuG3711WNqorAbu87ivJz5Ynzx4uJb0unfZcNy5cYGGhypO1cCFk+Z4xx3qi2tJestuRGUjhgPMR9ZFWT3V19MC3jZob3YMEiCGMEwzDy5z5VjsospkknmJ3PHqVzV65rqjdLCTCkjapJMffxfKZ71o6i0SJZQAMCFj1jAg/OPKus6X2XW5pkso9p9wwSq7kVpMyBn1AiTGearvXPYE2dpe4SsqrlEIkcTycwJk963V6unHPAaeMlDv2GwDuJiAJnHIHy71o3rfoQZzj+ldBtexlu6C2nLMlsAbzCks0ydzEbtvhHAGT5xVa6j0K+rncytDFczjMZkRIPMd6Q11L68fUPgt/Q/bqxdsW9NqbR3CELKRDiIkz37x3j6VdbvS7DL7y1tForIj4QO5APln5ZriV7ody0hunaVBABnme0TuGB3AxW5oPaa6lq5aCeF8jxkbOSdnZSWzPPzmouiNi3UP+jqkWvqfRtI7MP8AilJP8JUQewhsN8wagNR0y9Zc+7XnIOGJH0J85/eoG47OWbPruMn6nE8VtdN6oyMhM7Qc+e3uPUehxP1nXGMl3z9SLJTTqBB7iJ9B8qrH4i6KGtXh+YFG+a5H3BP2q5WtPusqV+ImTgj6ie2f0NQ/thpt+iJjKw4+hhv0Y1HVx8WiXmv+HYPEjmVKUr5k0ilKUApSlAKUpQClKUBf/wAPEC6e/cP5nVD6gCY/+VdLGv0jqzM7KwgggAESAAs8GD+4Fc29jBGjPrcY/og/lUmNXsBkAiSfPsQMfWfoK+hooUtPEzyl8zL91rr1nTrFkK1xxklZgYyRIE4ETETPao3pPtBdLDfbt3CDBLqNwGZiRmBjv285qitqFJDHIng4nk5J79pH61LWvaMW8bC0CAZMf6ewMDjOTjNP0ySxjJzcyU6t0XUalSPe+7QMzraA8InI4MLJzOe/Hb30Loyi263FRsQ7gkMDJO2PzEQeD2+terXtXZ90C7AszAMFncPNoMiODH9KwWepW2ZhbFzbc8TFQB8PcwSVEScgADvgwxNRaxg7weRY0i+A2QCTPiYEKcE5IME8STAgxiDWXQ9eTT7v+FsJaZz4rpBaAInYHnGYH8sVFaq7YDbhcDEjw7vi25IHlkj7kVsdV09q6hKOE4lZEjgGVnAmrNsX/lk5k3bHUkvbtRrGuXgW2KJj9BEdjiO9WDSN0+xet6lLTbid7tMkEjHOOZ/s1U9DpSLe1mPuwZiATJgc/Spvpw05UhroWQM+cT9sDt2P2quhH1x6eR1Mnep3S94lBauIyAAup8IEsoDAiRBGQMQB6mPTWaJywayXBP8AmgsNuAAMc8Y55rMi6REgOu3bPme8fL9Kwa67Ya2FssFxLDAxiJxnn9qzQx0w/YkzY0HR9LduAC/utossYjPcekQfuPKos9KstrGtK9w2lI2gMQTEsyyAYHrjvFWDp3Rrfuitu5DOOcMF+nnk5n9q0T0JrBa4bzkLLMywpIhpESZEme3zorOZLd6HHH0JrSeztogahHZyARaKu2G2wsE5MeISeczM1Bde1N24uzLMGiZ4llEQCeCYzP8AKtvonW7vgW1YJtvchXMDHAbbuwME8L98VK2ugko72yA0syycMxBgzGBJnHkK8+3dF4O4UlhFG6j1Frd33du4VkwwtnAYyMECZAjHY1GauQFuG4WLs0AyJIiTxE5Uf2Kl7/SRaT3jB3YbfCCOWJBLTzMYjPHniJuady0rAhZ3NuIAI4wMSD+9ZEpyeJ/sUS4CatxugKy8FCoMqSpKEkSR4eZkdu5qG1mgPvQLW33bGRJCkT+UsfLiTU3dtEncFhBCk9hzEkSNxjj/AGrSdBPM/wB/LyrRRfZS/k6EHNoiddKN7tlZGUkOpIgGT8MYjPOe2a27HSWZdyruVvDIznPlzkHz4r3qrG5RBgjj5f0rWt6lxEs2OB2iZ7c5r39LqfGh69ycZ5LZ0vpF27aO8y1shQrSPD8Q+Zg196/0aNPcWZJttMcSy4j6xUb0/wBpLiMJyAIGfvM84qR1PUd4KmZ4PqQP581Zss3Y7E+Dhhr5X1hBivlfMGoUpSgFKUoBSlKAUpSgOkexIB0GPi96yxPmFM1lu2pJ7kZgHv2H9+dRvsM//wBu4/hubvuqx+1WEW4hnXcrAgeYhlmP9UAf3NfTaWWNPEzT/wAiECzJ2rEGQ8gCTAIg5PH2NLGn3TtG8hchV4bcAJ4kHB+dSWp0d658V4cj4mOVJhWyMjisGo6eQHZbq71UblXymBn80nMie3zq/cjhF63Tlc3FImR9RMzOZBj9a39Dqlt2tp3gXVaCVAkDccFjHMeU8YkE+Fu3jLC4xmT45IyCD2jdnbBHfyrf0Nr35ZDb9042gruj1DBLmCsqJHqO2KhOXHINb/lZLWwyoVMBmLk5ILE7h8ALbpjOCeIqTHSkB94g2geFVEcZXcDmYG4nkmRk7iK2tL7LeHaLm0sZIGM/l8G0jjBzB/eZt6FrSzfublHJZRzjgnngcxNUStXZncFTZLwcSQM4DHyg8LI4iR8/SvPunJJVTHkPPzXz8zVls39NtncLhydoSCcz/Fg8c5FY31qmNthxmRuMQRjtI+p86mrJdkcaIxBcxAwRPEH1jyrc0dgkw4IHftg+v9/zFn6dfBTxICSeZmD/AAzj+QrV1lxNpUwvqeRGeJ+lVePJvbg7tNno+kZAdrAryuZ5iR6D796ljq4X/ElSQeY7dpGJqE09q0gYh5P5mUnBOeOMzWax7pkZATIlhuGDyTyYMz51ktjuef8AhYngg/Z6zd1OpVtxfMhoICp4lgDHfOB3FdUY+HbkLAAjsc/Y1Reg6VdM6e6YbLhIUkDwluAfuY45jtU/p7xRmtu5Nt5GYme0ZP5SP748xtOybx3J4wkVXq9s2mJQnaCdrAkhuQQdxKkxIJjHlTpnSV1V2Au1QJByB+UwJnIHbv5iptOiWwCmWQERvPnkY88njz+VYtO7aS+VtiVuCNpyJH5p9ADHOJFHHkzuHOWZdX7PWhYa0WMD4C6ksrtzt2EeEmMHzJqi9V6cLTAWmFxCqmREgn8p2yJEf711fW3090VueKQRER9PTP71VdeBdRrJ3MyFmtjfkRAjaRDEZ4zBwPKUoZQtguxT7NkRLD+YA4J8+/7Vo9U0AIm2ScxBbPljHf7jFWPpnRLl4OqzuWBtIjuY5Po0zHHeYqHv2yMYkHOe9Znq5aV7kQrqlLoQ2nSJWOOfSpjTwyyOQM/1r70yyrOTgGPKcd59M141DKiOyn4VJP2PH2/Wvp/h+t/UU72sMk1h4OR3DJJ9a819r5XzjNYpSlAKUpQClKUApSlAXD8Or433rZE7kDD5qQP2b9KtGub/AC4wVGBPy9I5k/Wud+zOs91qbTnjdtPybwn7TP0rpeqsgtET3MSTHMgV7/w2e6rD7Mz2L5skbd1DMGDMV7zBiCTjHYk/rWhrGLkuzCVgCBHHYQAK3dexIAnAzInJxE+X9a1TfVsXVQTEMAfsSpmPkCcVufCyQR5uagsQQASy7WBxumcz5x+b5VukAi2TaKkDaXLK7DZBAa3cXDfDzAImOajrpKjYvu3AJIOJjuOYPAz6Dii37ikyo4CwYI5wPQT51DblHS19P6tatCXskKIJcEldsEhtoG7bmAYJHECKkzqbVxirZyTKlnwIGI+H4o9f25211liJjOeQQRnBmD98k1IdP1aLDEkNMwD3GQcgeZBn+sVeAup3JfLPQNKzgptBiORz28Jx6/yrYs9INtCGuMTmCon9AMnEQKp/Tfa5UfNssIEEEggkZENjbMeUZ55qx2faa1ccBWbdIO1hBHGACcAjy5+tUzjavod4NDqmmZTuY7QwxEyRjkAyOPpNRHvCGDDuezd/5ff6VM+0vU7OpUPZksolwRBC8gHGZ5/3qJ6JZFy6of4Tz/QR3rTU3szJEWuSw9D6PeueMOVB8uY8vKpv/lvuwI+JckwAZgDHYN5+cmvCagWGUKWCGRPb0ycCM/3zM2dajiRDSImvNutsbz2LIxRGsTdVlCLBGGXO1jkMQPJoMCsXUrNx7YuJIcQlxT2g4Iz5kGfI1JXbKqdwBnzET9Z/lUTfe6rux3bWzIhthED6CBOfOOwrBqF/7S+pPG5bSF6r7QXyFtsMgBlYYO5fzbscQRj1E160Oue+YPicKSgPBMiQQvxE8T3/AHmtXrbRtkFQ6GAYQSoMZgiCN0HBxk9pqoe9ewcJAVmCnt3kDORHcHPnWZTjJfLyZrITg/m6E/1jql4bC6tbbbtchY84jkHz+sVXX1jBt24gjvwZ7cVs3OtXLhlySfKTB+YrVWGyYiaruu2p4ecEMb5df3Jyz1BjaUe8Kuxln9MkkEiZkxg/vWnrNENvhbcN0AxzzIjtx596wFyqfFyZjP8Af9mvS6sJZZ2MwDtE/mghcfM/YGsdWdRYovua5fJHCIt7gkmYHwj1Hc+uf5Vpdf1O3S3W43KFHzJg/ua3en3MTc+KBt8gM585zNV/8QtWoFu0oiTvPyGF/c/avs5QWm0rivLBRCPJSaUpXzxrFKUoBSlKAUpSgFKUoBXWug6tNTprTtO4DazDkMvMxx2PyNclq4/hv1gWr/ubn+XegZ4Dj4T6T8P2rZor/Dsx2ZCccot97pRcHYwY9yZkEzEwCY4znv8AOq9qdCV+IR6jP1jy4z8q6HrtJbJBWbbcbgCfoRxH861ur6OzaXffcMTwqLg+qtPhaM9q9uN3Ypwc5LMkEr4Tx5E/P7GvaatYIdTn+E7T+oM+dX657P6a/Hu42MMMCQ6NjJBMMOZET5d6iOr/AIfXk8Vubg7wOBHPr8on50jfDOHwMMq+9XJCyi+bZk9gY74/T0rPqujvbaLhiMjv587eODNZdQt+wsPYUdtzW84AggnOIwfnXs3We0GcWwoMgjlsxG1jwCD2/KY86sfmjhqf8pZ5Ntg0AGGMHyIz6/cVr6zTXbTBbisrDiRPqIPBGP3rKujfwsJAnBJHYqMD55z2islvX3VkEm4khmUksCcDIPlgSIgxmnJ0xae8yz33iT8/KPX07fWpTQa/Z40EDh+Jz3AzxHIg/KTXvpvTl1QdrKMHt5NuZwZO4E5IxBHmZ4mtBLJW669mER8OcGDMQRkZxXMp5RxnT7vTt62wpLjDCSYKnzOZxj6mnVNQumH+HAfHHwqPL7dq1/ZHqTXNKrTuZBsgwDImT9qrXX7BO8gywMDPH186wwrcpuMn0JN4XBddP7RWgoLXAMd/EZ8oH71vajTW7ie8HJHxLIMc8VxU9QdSIYiPLn7nmr97Ce05uubDYJWV+nP17xFc1Gk2LfA7GWeGb17UI77J8aGH9Acqcd4mcngVpdQC7ghcBWYLPbA549ImMTW31HF25MSWgR5AAD+Z+tVnql/c/GFwPn3NfG3uM9ZJw6J+y/s9CyezTYfdfn8GbquiFq4VBkc+uRMVgsmCCPt5141eqa425sGAAPIAAD9q3+haA33IkKqruYny4EfWts65PiKPGi05cG11K2pth1HgmBHIkZU/UfvUFebfCwAts7nPmeI/v+VdFPTrdq1C4XJbOZgQQe3aqTq9MQcxEzH6AfvXu/DtHB2eL5e5bJPPJ5RQTvj5TzjufU/oIrmHtFr/AH2odwfDO1f+kYB+vP1q7+2HU/c2CoP+Jc8I9F7n7Y+Zrm1WfE7uVUvuW1R7ilKV5BcKUpQClKUApSlAKUpQCvqmOK+UoDsnsd7SjUWRvaLiDa/nPZ/kf3mpDq6/4bRjkzAIPy+Y+VcZ6P1N9PcFxc9mXsy9xXYOh9ZDWw9s77bZjuD3HofSvc0d/iR/2X8+pROOGVhhAjjtgx9JOQPTIqzdH69esCRf97ZwPGCWWezYMx6xOIYcV96j0u3cU3LRiOVPI/8AWf8AetHp+k98G07Qp5RiO/8ACT/C3byMedbZbZx5X1ILKL/pdRpeoIcbtvxLHnI7/uDINavU/YfT3ih33AqrHhYT/wDIYJ71VPZ46hdQSgVWUxc3eHdHcgRnOfOukpeTU2ztO3JBjz7/ADFeddGVEvklx7Fqw+pVurdJtf5Nu2AhUweDOO4IjIEj0qqa72eCYIBnl52sTiYUbpU/LOa6FaQlbqyGZCVJgz8IgQe5EZ9TUfr7KXtpPh94uwHM7vIxgDtPz+s6rXF47EWjm+nuvYcurTHxAYaJn/u75H6TVk9rdErpZ1dnxpcAVyq7YbzIHEmfrXjXdHKm5bNswo3IQASIaACRzjP9mp32Lti/or2lcEGS+RESRt+xUY+Yq+2awrF26/RkUs8Fb9jnYPftJkMNwPENIJUZx6f+qkfajoxJUpMtO4AwM85Jjmo7penay5uJIBDL8m/iHyEj6j1ixXtZ761CeELgdvIggmMZ7UsUo2KSHGCr9H9lLRU+8LM5GNpG0ScDzPHOBUR0j3ml1yQviViI9CCPPyM1fOn6DbtdgE+vMjJ5/pVetaA3Ne91jCId0z2AyPQkggD19KjfdiufPZ/uFxjJJ666VYk5IwSf4u/Hr/OoW6TM+QwT6/OtrU395OMEkx286079yMngZr4vSafxLCeq1HZGNREkgGR3re6RqHG5rbIAYUz+bPwiBEcE/KoC7rDdOxfCD+vkKluiaVo2mBHlzOTkV9hp9BhbrP2MkK2uWdB6hqQ9mROckeoPH8qp2rvKqbmOFBYk/eal7Wp/wMiCST+kH5DE1yf2y9oRfb3Vo/4SnJH5yP8AxHb7+VS8WOmg/rwacOTIjrvUzqLzOeOFHko4/rUdSleHObnJyfVmhLApSlRApSlAKUpQClKUApSlAKUpQCpf2d66+leR4kb408/UeRFRFKlCbg90epxrJ2XTa5L9v3iEMp7jDDzBH8jWbT6dgwdCJGR8xB/cY+lcl6L1m7pn32zz8Sn4WHkR/OumezvtBbvgNb8LD4rROR5kfxD1/avd0+sjatr4fuUSht5Jjr1gM1rUpgudtxe08mR5YmrF0PWhVAQCJkyTifIiZyAKjdFdU8fDzHk3n8on70FzYQZAjPYTzx+1cthuW3yOJ9y1W2ViXxugTPl2P/uoHVadV/ONpzt3RBnlT2/WfKt6y4uKNufMc5/371GdXs7ke3cUhRmA0ek/LtExVFSxLBORvaLVWbjf4hzEAz+44J/byqY6bobNpD7rAYklpySeTM/7VzLfbUwrMB2JMZ9Mf7Vl02ubIV3I7w4P6GtE9HlcSIKwtNz2d04u7/eAgEn3faSCD68fsK2r2r06qVVVjvCmPqI/pVPu3seANzksRx5YYz+laxNz8piMbc/Q9/Xv5VNaZyw5SG8sOt128hLKrvJgFjt/qxHoCKjdL092d7Uj3kyTESwny4wSfrUt7P6IW1N66sAZWSScd8/pVW1/VgjNDOWJJJULgmfP+/SsV9fjS8KPQrm3lMx62zcRmG0ggf2fQepgVX2dnIBYn9p+Qrf23L4l7jH5kkT8hwa3dD0oSByT8/8AevQ0mhq08eFz5hI1uk9MckSjwcAxA+ckfpVouaS3bBfcEUZZjgCOcmo/qHX9Nok2u25uQi5Yn/xHqf1rmvtL7UXtY3jO22Phtr8I8p/iPqfpFU6rWqDwupbGDZJ+2Htgb82bErZGCeC/9F9Pv5VT6Urw7LJTeWXpYFKUqB0UpSgFKUoBSlKAUpSgFKUoBSlKAUpSgFe7N5kYMpKsMggwR9a8UongF26D7dshAvru7b15j/UvB+YiugdH6rp9WNtu6pblZMQPKDkZ8/OuE16ViDIMEcEVthrppYlz7kHWj9F2b507Q6uDwCADuH86ldafeIrKZVwVk9pxkeR/pXAOme3GusgKL5dB+S6A4/8AlkfQirL0/wDFi4oAuadT/wBDlR9A2796n+ohJ56M5taLbqejWrJKNLgj+EDaY5BnFRt3p6kKD4VkywzjGIIg/WsA/FDRvm5p7m7zhT+u4GpDpftfo7wIS05iJi2WgkwJJGJ/qexrbHWrHUrdbMmu0vuQEkMpyMZA/wBUfeKxrp3jIb0YDH3OB9TWTqntTYRBcuJcgDHgTcBIGVJ3LkjmOR51A9Q/ErTOm33N25mfFtX6+BjSWsjsxk462yzdY9p1FrYNly5G3jcBjmYAn5T86qmi0TO29l3D7Z/pUJf9uyP8nS2U9Wlz9zFQXUPaPU3sPebb/CvhHyhYn61XDW00rEFlkvDk+p06/wC0ek0q7TAYcKsMxPrH7mqR1r22u3JWyosqe4+I/Xt/eaqlfKx266yeUuEWKtI9OxJJJknkmvNWD2W9n11S32e41tbCo7FU3mGdUmJGBuBPoDVkv/h1ZTTW9U2sYWbjm2re57gMZPjwsqwnzFVQ01liUorq8ffy+p1zS4Od0rofVPw6s6dLD3NVcA1CG5aAsSSAAdsb8MdywPNgKneq/ggbFh7z6uVRdxVbRLH/AEgboJJxzXHpprGe/T17e5zejj9K6jb/AAmRjZA1mby23SLYOLhYDK3CDG0kxIjzrSP4bL7pLovXSH1B06g2QCWAZi4LXACkKcg84iQa6tLYxvRzuldIvfhnbVtYp1bbtGu+4BaHiWJ8P+Jg9obbWdPwoXdYV9UyG+qsCbQIUswREYrcPiLGBEj1FHpbF+emfYb0cwpXVek/hCNReu2k1ZBtT4jaG1od7bFYcsIe2y+ICYkSM16u/g2wu37QvszWLaXTCJDh9+0LuujP+G3xRx6iYuiSeH+fmTu45RSr0/sCoibrDcquAyrMMoZZ2sw4I70q39Fb5fyVvUQRRaUpWQuFKUoBSlKAUpSgFKUoBSlKAUpSgFZ9Pqrlv4HZJ52sRPlMUpQHq/r7riHuuw/1Mx5gnk+aqfoPKtalKAUpSgFKUoC8fhhdZWvwSJVQYMSJYwfMSAfpV/fV3Cvuy7G2OELEqOR8MxwT9zXyle3pEvBj9/dnn3N73+dj6+tuvG+47bfh3MTtghhEnGVU47geVLuvu3AVuXXdXG1gzMQyiYBBORk4PnSlaFFeRTuY/wCKuSrb23WwVttuMopgFUP5QQAIFeb2od1CO7OikMqsSVDDhgDgETzSlEllHcs9vq7jA7nc75DSxO4NG4GTkGBIPMCsYuEbCCQbIi0Qc2xEQh/II7CKUoksDLPS6u4u4q7g3c3CGI3mIl4PixjNfE1twO1wXHFxwA7hjuYDgM0ywHka+0rqiueBuZFa68xcyxPA5PAAAHyAAFKUrbBLaihvk//Z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asellaDiTesto 176"/>
          <p:cNvSpPr txBox="1"/>
          <p:nvPr/>
        </p:nvSpPr>
        <p:spPr>
          <a:xfrm>
            <a:off x="1445483" y="1461177"/>
            <a:ext cx="6608219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Surface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Science</a:t>
            </a: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Pressure Gap			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Material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Gap</a:t>
            </a: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328427">
            <a:off x="327541" y="1003053"/>
            <a:ext cx="269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This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is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how</a:t>
            </a:r>
            <a:endParaRPr lang="it-IT" sz="2400" dirty="0" smtClean="0">
              <a:solidFill>
                <a:srgbClr val="FF9900"/>
              </a:solidFill>
              <a:latin typeface="Georgia" panose="02040502050405020303" pitchFamily="18" charset="0"/>
            </a:endParaRPr>
          </a:p>
          <a:p>
            <a:pPr algn="ctr"/>
            <a:r>
              <a:rPr lang="it-IT" sz="2400" dirty="0" err="1">
                <a:solidFill>
                  <a:srgbClr val="FF9900"/>
                </a:solidFill>
                <a:latin typeface="Georgia" panose="02040502050405020303" pitchFamily="18" charset="0"/>
              </a:rPr>
              <a:t>C</a:t>
            </a:r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hemists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see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it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…</a:t>
            </a:r>
            <a:endParaRPr lang="en-US" sz="2400" dirty="0">
              <a:solidFill>
                <a:srgbClr val="FF99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12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-Right Arrow 2"/>
          <p:cNvSpPr/>
          <p:nvPr/>
        </p:nvSpPr>
        <p:spPr>
          <a:xfrm rot="18804201">
            <a:off x="3030110" y="2113804"/>
            <a:ext cx="1341911" cy="498763"/>
          </a:xfrm>
          <a:prstGeom prst="left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 rot="2642558">
            <a:off x="5046936" y="2113803"/>
            <a:ext cx="1341911" cy="498763"/>
          </a:xfrm>
          <a:prstGeom prst="left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-Right Arrow 4"/>
          <p:cNvSpPr/>
          <p:nvPr/>
        </p:nvSpPr>
        <p:spPr>
          <a:xfrm rot="18804201">
            <a:off x="5046935" y="3821871"/>
            <a:ext cx="1341911" cy="498763"/>
          </a:xfrm>
          <a:prstGeom prst="left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 rot="2642558">
            <a:off x="3030109" y="3834997"/>
            <a:ext cx="1341911" cy="498763"/>
          </a:xfrm>
          <a:prstGeom prst="left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176"/>
          <p:cNvSpPr txBox="1"/>
          <p:nvPr/>
        </p:nvSpPr>
        <p:spPr>
          <a:xfrm>
            <a:off x="1445483" y="1437427"/>
            <a:ext cx="6608219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Surface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Science</a:t>
            </a: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Pressure Gap			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Material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Gap</a:t>
            </a: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026" name="Picture 2" descr="http://www.google.it/url?sa=i&amp;source=images&amp;cd=&amp;docid=vp_51_MjBn6zFM&amp;tbnid=_dA2nweJGVvUnM:&amp;ved=0CAUQjBw&amp;url=http%3A%2F%2Fletteredalucca.files.wordpress.com%2F2010%2F11%2Fpanoramix.png%3Fw%3D640&amp;ei=lGh7U4j2D9LY4QT-6YAg&amp;psig=AFQjCNHLJebHdy9lD8mPuS6Fc85vO4uEfw&amp;ust=14006830283767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38" y="3865459"/>
            <a:ext cx="2560946" cy="28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Abstracts Slides and posters\Poster Danimarca etanolo\Images\Model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66" y="30198"/>
            <a:ext cx="5505652" cy="147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9328427">
            <a:off x="-28634" y="1868097"/>
            <a:ext cx="269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This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is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how</a:t>
            </a:r>
            <a:endParaRPr lang="it-IT" sz="2400" dirty="0" smtClean="0">
              <a:solidFill>
                <a:srgbClr val="FF9900"/>
              </a:solidFill>
              <a:latin typeface="Georgia" panose="02040502050405020303" pitchFamily="18" charset="0"/>
            </a:endParaRPr>
          </a:p>
          <a:p>
            <a:pPr algn="ctr"/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Physicists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see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srgbClr val="FF9900"/>
                </a:solidFill>
                <a:latin typeface="Georgia" panose="02040502050405020303" pitchFamily="18" charset="0"/>
              </a:rPr>
              <a:t>it</a:t>
            </a:r>
            <a:r>
              <a:rPr lang="it-IT" sz="2400" dirty="0" smtClean="0">
                <a:solidFill>
                  <a:srgbClr val="FF9900"/>
                </a:solidFill>
                <a:latin typeface="Georgia" panose="02040502050405020303" pitchFamily="18" charset="0"/>
              </a:rPr>
              <a:t>…</a:t>
            </a:r>
            <a:endParaRPr lang="en-US" sz="2400" dirty="0">
              <a:solidFill>
                <a:srgbClr val="FF99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96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76"/>
          <p:cNvSpPr txBox="1"/>
          <p:nvPr/>
        </p:nvSpPr>
        <p:spPr>
          <a:xfrm>
            <a:off x="1563470" y="748703"/>
            <a:ext cx="6372258" cy="452431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Going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on with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our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sample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reaction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…</a:t>
            </a: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...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let’s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dig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up 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atomic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level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insight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…</a:t>
            </a: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12000" b="1" dirty="0" smtClean="0">
                <a:solidFill>
                  <a:srgbClr val="FFFF00"/>
                </a:solidFill>
                <a:latin typeface="Georgia" pitchFamily="18" charset="0"/>
              </a:rPr>
              <a:t>1.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under model UHV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conditions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…</a:t>
            </a:r>
            <a:endParaRPr lang="en-US" sz="2400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75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33" y="1196975"/>
            <a:ext cx="6985000" cy="4862513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0" y="6581775"/>
            <a:ext cx="48702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A.A. </a:t>
            </a:r>
            <a:r>
              <a:rPr lang="en-US" sz="1200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Gokhale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, J.A. </a:t>
            </a:r>
            <a:r>
              <a:rPr lang="en-US" sz="1200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Dumesic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, M. </a:t>
            </a:r>
            <a:r>
              <a:rPr lang="en-US" sz="1200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Mavrikakis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, </a:t>
            </a:r>
            <a:r>
              <a:rPr lang="en-US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 ACS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</a:t>
            </a:r>
            <a:r>
              <a:rPr lang="en-US" sz="1200" b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130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(2008) 1402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2073843" y="485515"/>
            <a:ext cx="51812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What is known about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Cu (DFT):</a:t>
            </a:r>
            <a:endParaRPr lang="en-US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grpSp>
        <p:nvGrpSpPr>
          <p:cNvPr id="104455" name="Group 7"/>
          <p:cNvGrpSpPr>
            <a:grpSpLocks/>
          </p:cNvGrpSpPr>
          <p:nvPr/>
        </p:nvGrpSpPr>
        <p:grpSpPr bwMode="auto">
          <a:xfrm>
            <a:off x="2935669" y="2420938"/>
            <a:ext cx="1728788" cy="1512887"/>
            <a:chOff x="1746" y="1525"/>
            <a:chExt cx="1089" cy="953"/>
          </a:xfrm>
        </p:grpSpPr>
        <p:sp>
          <p:nvSpPr>
            <p:cNvPr id="104456" name="Oval 8"/>
            <p:cNvSpPr>
              <a:spLocks noChangeArrowheads="1"/>
            </p:cNvSpPr>
            <p:nvPr/>
          </p:nvSpPr>
          <p:spPr bwMode="auto">
            <a:xfrm>
              <a:off x="1746" y="1525"/>
              <a:ext cx="454" cy="45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7" name="Oval 9"/>
            <p:cNvSpPr>
              <a:spLocks noChangeArrowheads="1"/>
            </p:cNvSpPr>
            <p:nvPr/>
          </p:nvSpPr>
          <p:spPr bwMode="auto">
            <a:xfrm>
              <a:off x="2381" y="2024"/>
              <a:ext cx="454" cy="45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115456" y="2510287"/>
            <a:ext cx="2743200" cy="33988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76"/>
          <p:cNvSpPr txBox="1"/>
          <p:nvPr/>
        </p:nvSpPr>
        <p:spPr>
          <a:xfrm>
            <a:off x="2997080" y="2964327"/>
            <a:ext cx="345158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And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What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about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Ni ?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09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1" y="1717395"/>
            <a:ext cx="2333955" cy="3301860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2105311" y="188912"/>
            <a:ext cx="53719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CO</a:t>
            </a:r>
            <a:r>
              <a:rPr lang="en-US" sz="2400" b="1" baseline="-25000" dirty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 adsorption on Ni(110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) - UHV</a:t>
            </a:r>
            <a:endParaRPr lang="en-US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179575" y="6565864"/>
            <a:ext cx="76640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PRB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</a:t>
            </a:r>
            <a:r>
              <a:rPr lang="en-US" sz="1200" b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76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(2007) 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195425,  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PRB </a:t>
            </a:r>
            <a:r>
              <a:rPr lang="it-IT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82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(2010) 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165403; H-J. </a:t>
            </a:r>
            <a:r>
              <a:rPr lang="it-IT" sz="1200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Freund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, M. Roberts 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Surf. </a:t>
            </a:r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Sci.Rep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</a:t>
            </a:r>
            <a:r>
              <a:rPr lang="it-IT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25 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(1996) 225.</a:t>
            </a:r>
            <a:endParaRPr lang="it-IT" sz="1200" dirty="0" smtClean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526646" y="1004841"/>
            <a:ext cx="33169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9900"/>
                </a:solidFill>
                <a:latin typeface="Georgia" pitchFamily="18" charset="0"/>
              </a:rPr>
              <a:t>chemisorption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solidFill>
                  <a:srgbClr val="FF9900"/>
                </a:solidFill>
                <a:latin typeface="Georgia" pitchFamily="18" charset="0"/>
              </a:rPr>
              <a:t>e</a:t>
            </a:r>
            <a:r>
              <a:rPr lang="it-IT" baseline="30000" dirty="0" smtClean="0">
                <a:solidFill>
                  <a:srgbClr val="FF9900"/>
                </a:solidFill>
                <a:latin typeface="Georgia" pitchFamily="18" charset="0"/>
              </a:rPr>
              <a:t>-</a:t>
            </a:r>
            <a:r>
              <a:rPr lang="it-IT" dirty="0" smtClean="0">
                <a:solidFill>
                  <a:srgbClr val="FF99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9900"/>
                </a:solidFill>
                <a:latin typeface="Georgia" pitchFamily="18" charset="0"/>
              </a:rPr>
              <a:t>injection</a:t>
            </a:r>
            <a:r>
              <a:rPr lang="it-IT" dirty="0" smtClean="0">
                <a:solidFill>
                  <a:srgbClr val="FF9900"/>
                </a:solidFill>
                <a:latin typeface="Georgia" pitchFamily="18" charset="0"/>
              </a:rPr>
              <a:t> -&gt; CO2 </a:t>
            </a:r>
            <a:r>
              <a:rPr lang="it-IT" dirty="0" err="1" smtClean="0">
                <a:solidFill>
                  <a:srgbClr val="FF9900"/>
                </a:solidFill>
                <a:latin typeface="Georgia" pitchFamily="18" charset="0"/>
              </a:rPr>
              <a:t>bends</a:t>
            </a:r>
            <a:endParaRPr lang="it-IT" dirty="0" smtClean="0">
              <a:solidFill>
                <a:srgbClr val="FF9900"/>
              </a:solidFill>
              <a:latin typeface="Georg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>
                <a:solidFill>
                  <a:srgbClr val="FF9900"/>
                </a:solidFill>
                <a:latin typeface="Georgia" pitchFamily="18" charset="0"/>
              </a:rPr>
              <a:t>activated</a:t>
            </a:r>
            <a:r>
              <a:rPr lang="it-IT" dirty="0" smtClean="0">
                <a:solidFill>
                  <a:srgbClr val="FF99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9900"/>
                </a:solidFill>
                <a:latin typeface="Georgia" pitchFamily="18" charset="0"/>
              </a:rPr>
              <a:t>chemisorbed</a:t>
            </a:r>
            <a:r>
              <a:rPr lang="it-IT" dirty="0" smtClean="0">
                <a:solidFill>
                  <a:srgbClr val="FF9900"/>
                </a:solidFill>
                <a:latin typeface="Georgia" pitchFamily="18" charset="0"/>
              </a:rPr>
              <a:t> state</a:t>
            </a:r>
            <a:endParaRPr lang="en-US" dirty="0">
              <a:solidFill>
                <a:srgbClr val="FF9900"/>
              </a:solidFill>
              <a:latin typeface="Georgia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48768" y="2173849"/>
            <a:ext cx="3472690" cy="3579791"/>
            <a:chOff x="3310136" y="1958199"/>
            <a:chExt cx="3472690" cy="35797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136" y="3033070"/>
              <a:ext cx="3472690" cy="2504920"/>
            </a:xfrm>
            <a:prstGeom prst="rect">
              <a:avLst/>
            </a:prstGeom>
            <a:effectLst>
              <a:glow rad="228600">
                <a:schemeClr val="tx1"/>
              </a:glow>
            </a:effectLst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3754300" y="1958199"/>
              <a:ext cx="258436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9900"/>
                  </a:solidFill>
                  <a:latin typeface="Georgia" pitchFamily="18" charset="0"/>
                  <a:sym typeface="Wingdings"/>
                </a:rPr>
                <a:t></a:t>
              </a:r>
              <a:r>
                <a:rPr lang="en-US" dirty="0" smtClean="0">
                  <a:solidFill>
                    <a:srgbClr val="FF9900"/>
                  </a:solidFill>
                  <a:latin typeface="Georgia" pitchFamily="18" charset="0"/>
                  <a:sym typeface="Wingdings" pitchFamily="2" charset="2"/>
                </a:rPr>
                <a:t> </a:t>
              </a:r>
            </a:p>
            <a:p>
              <a:pPr algn="ctr"/>
              <a:r>
                <a:rPr lang="it-IT" dirty="0" smtClean="0">
                  <a:solidFill>
                    <a:srgbClr val="FF9900"/>
                  </a:solidFill>
                  <a:latin typeface="Georgia" pitchFamily="18" charset="0"/>
                </a:rPr>
                <a:t>«</a:t>
              </a:r>
              <a:r>
                <a:rPr lang="it-IT" dirty="0" err="1" smtClean="0">
                  <a:solidFill>
                    <a:srgbClr val="FF9900"/>
                  </a:solidFill>
                  <a:latin typeface="Georgia" pitchFamily="18" charset="0"/>
                </a:rPr>
                <a:t>seen»for</a:t>
              </a:r>
              <a:r>
                <a:rPr lang="it-IT" dirty="0" smtClean="0">
                  <a:solidFill>
                    <a:srgbClr val="FF9900"/>
                  </a:solidFill>
                  <a:latin typeface="Georgia" pitchFamily="18" charset="0"/>
                </a:rPr>
                <a:t> the first time</a:t>
              </a:r>
              <a:endParaRPr lang="en-US" dirty="0">
                <a:solidFill>
                  <a:srgbClr val="FF9900"/>
                </a:solidFill>
                <a:latin typeface="Georgia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9020" y="4501180"/>
            <a:ext cx="3275256" cy="1119623"/>
            <a:chOff x="5919710" y="1147314"/>
            <a:chExt cx="3275256" cy="1119623"/>
          </a:xfrm>
        </p:grpSpPr>
        <p:sp>
          <p:nvSpPr>
            <p:cNvPr id="15" name="TextBox 14"/>
            <p:cNvSpPr txBox="1"/>
            <p:nvPr/>
          </p:nvSpPr>
          <p:spPr>
            <a:xfrm>
              <a:off x="5919710" y="1897605"/>
              <a:ext cx="3275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rgbClr val="FF6600"/>
                  </a:solidFill>
                </a:rPr>
                <a:t>There</a:t>
              </a:r>
              <a:r>
                <a:rPr lang="it-IT" dirty="0" smtClean="0">
                  <a:solidFill>
                    <a:srgbClr val="FF6600"/>
                  </a:solidFill>
                </a:rPr>
                <a:t> </a:t>
              </a:r>
              <a:r>
                <a:rPr lang="it-IT" dirty="0" err="1" smtClean="0">
                  <a:solidFill>
                    <a:srgbClr val="FF6600"/>
                  </a:solidFill>
                </a:rPr>
                <a:t>is</a:t>
              </a:r>
              <a:r>
                <a:rPr lang="it-IT" dirty="0" smtClean="0">
                  <a:solidFill>
                    <a:srgbClr val="FF6600"/>
                  </a:solidFill>
                </a:rPr>
                <a:t> a </a:t>
              </a:r>
              <a:r>
                <a:rPr lang="it-IT" dirty="0" err="1" smtClean="0">
                  <a:solidFill>
                    <a:srgbClr val="FF6600"/>
                  </a:solidFill>
                </a:rPr>
                <a:t>stable</a:t>
              </a:r>
              <a:r>
                <a:rPr lang="it-IT" dirty="0" smtClean="0">
                  <a:solidFill>
                    <a:srgbClr val="FF6600"/>
                  </a:solidFill>
                </a:rPr>
                <a:t> CO</a:t>
              </a:r>
              <a:r>
                <a:rPr lang="it-IT" baseline="-25000" dirty="0" smtClean="0">
                  <a:solidFill>
                    <a:srgbClr val="FF6600"/>
                  </a:solidFill>
                </a:rPr>
                <a:t>2</a:t>
              </a:r>
              <a:r>
                <a:rPr lang="it-IT" dirty="0" smtClean="0">
                  <a:solidFill>
                    <a:srgbClr val="FF6600"/>
                  </a:solidFill>
                </a:rPr>
                <a:t> </a:t>
              </a:r>
              <a:r>
                <a:rPr lang="it-IT" dirty="0" err="1" smtClean="0">
                  <a:solidFill>
                    <a:srgbClr val="FF6600"/>
                  </a:solidFill>
                </a:rPr>
                <a:t>species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557338" y="1147314"/>
              <a:ext cx="91735" cy="691922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822797" y="5563868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(16x22 Å</a:t>
            </a:r>
            <a:r>
              <a:rPr lang="it-IT" sz="1200" baseline="30000" dirty="0" smtClean="0">
                <a:solidFill>
                  <a:schemeClr val="bg1"/>
                </a:solidFill>
              </a:rPr>
              <a:t>2</a:t>
            </a:r>
            <a:r>
              <a:rPr lang="it-IT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92160" y="827955"/>
            <a:ext cx="4796748" cy="5817806"/>
            <a:chOff x="4092160" y="827955"/>
            <a:chExt cx="4796748" cy="5817806"/>
          </a:xfrm>
          <a:effectLst>
            <a:glow rad="228600">
              <a:schemeClr val="tx1"/>
            </a:glo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160" y="2169116"/>
              <a:ext cx="4796747" cy="4476645"/>
            </a:xfrm>
            <a:prstGeom prst="rect">
              <a:avLst/>
            </a:prstGeom>
          </p:spPr>
        </p:pic>
        <p:pic>
          <p:nvPicPr>
            <p:cNvPr id="9318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160" y="827955"/>
              <a:ext cx="4796748" cy="3405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162425" y="4407438"/>
              <a:ext cx="295275" cy="2088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556403" y="188913"/>
            <a:ext cx="61718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CO</a:t>
            </a:r>
            <a:r>
              <a:rPr lang="en-US" sz="2400" b="1" baseline="-25000" dirty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reduction on </a:t>
            </a:r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Ni(110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) – UHV+DFT</a:t>
            </a:r>
            <a:endParaRPr lang="en-US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5" y="827955"/>
            <a:ext cx="3653273" cy="2061205"/>
          </a:xfrm>
          <a:prstGeom prst="rect">
            <a:avLst/>
          </a:prstGeom>
          <a:effectLst>
            <a:glow rad="228600">
              <a:schemeClr val="tx1"/>
            </a:glow>
          </a:effectLst>
        </p:spPr>
      </p:pic>
      <p:grpSp>
        <p:nvGrpSpPr>
          <p:cNvPr id="21" name="Group 56"/>
          <p:cNvGrpSpPr>
            <a:grpSpLocks/>
          </p:cNvGrpSpPr>
          <p:nvPr/>
        </p:nvGrpSpPr>
        <p:grpSpPr bwMode="auto">
          <a:xfrm>
            <a:off x="2300368" y="3060425"/>
            <a:ext cx="1612900" cy="3101315"/>
            <a:chOff x="4054" y="886"/>
            <a:chExt cx="1356" cy="2693"/>
          </a:xfrm>
          <a:effectLst>
            <a:glow rad="228600">
              <a:schemeClr val="tx1"/>
            </a:glow>
          </a:effectLst>
        </p:grpSpPr>
        <p:pic>
          <p:nvPicPr>
            <p:cNvPr id="22" name="Picture 57" descr="test top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" y="2234"/>
              <a:ext cx="1356" cy="1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58"/>
            <p:cNvGrpSpPr>
              <a:grpSpLocks/>
            </p:cNvGrpSpPr>
            <p:nvPr/>
          </p:nvGrpSpPr>
          <p:grpSpPr bwMode="auto">
            <a:xfrm>
              <a:off x="4054" y="886"/>
              <a:ext cx="1355" cy="1351"/>
              <a:chOff x="4054" y="886"/>
              <a:chExt cx="1355" cy="1351"/>
            </a:xfrm>
          </p:grpSpPr>
          <p:pic>
            <p:nvPicPr>
              <p:cNvPr id="24" name="Picture 59" descr="test side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4" y="886"/>
                <a:ext cx="1355" cy="1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 Box 60"/>
              <p:cNvSpPr txBox="1">
                <a:spLocks noChangeArrowheads="1"/>
              </p:cNvSpPr>
              <p:nvPr/>
            </p:nvSpPr>
            <p:spPr bwMode="auto">
              <a:xfrm>
                <a:off x="5070" y="957"/>
                <a:ext cx="30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DFT</a:t>
                </a:r>
              </a:p>
            </p:txBody>
          </p:sp>
        </p:grp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55940" y="3094444"/>
            <a:ext cx="20313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H+CO2</a:t>
            </a:r>
          </a:p>
          <a:p>
            <a:r>
              <a:rPr lang="it-IT" dirty="0" err="1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coadsorption</a:t>
            </a:r>
            <a:r>
              <a:rPr lang="it-IT" dirty="0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:</a:t>
            </a:r>
          </a:p>
          <a:p>
            <a:r>
              <a:rPr lang="it-IT" dirty="0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Formate – </a:t>
            </a:r>
            <a:r>
              <a:rPr lang="it-IT" dirty="0" err="1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similar</a:t>
            </a:r>
            <a:endParaRPr lang="it-IT" dirty="0">
              <a:solidFill>
                <a:srgbClr val="FF9900"/>
              </a:solidFill>
              <a:latin typeface="Georgia" pitchFamily="18" charset="0"/>
              <a:sym typeface="Wingdings" pitchFamily="2" charset="2"/>
            </a:endParaRPr>
          </a:p>
          <a:p>
            <a:r>
              <a:rPr lang="it-IT" dirty="0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to Cu </a:t>
            </a:r>
            <a:r>
              <a:rPr lang="it-IT" dirty="0" err="1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at</a:t>
            </a:r>
            <a:r>
              <a:rPr lang="it-IT" dirty="0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 high</a:t>
            </a:r>
          </a:p>
          <a:p>
            <a:r>
              <a:rPr lang="it-IT" dirty="0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pressure</a:t>
            </a:r>
            <a:endParaRPr lang="en-US" dirty="0">
              <a:solidFill>
                <a:srgbClr val="FF9900"/>
              </a:solidFill>
              <a:latin typeface="Georgia" pitchFamily="18" charset="0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934980" y="1049076"/>
            <a:ext cx="592008" cy="550917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934980" y="2153598"/>
            <a:ext cx="592008" cy="550917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8296899" y="5431929"/>
            <a:ext cx="592008" cy="550917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095750" y="4124985"/>
            <a:ext cx="11897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H</a:t>
            </a:r>
            <a:r>
              <a:rPr lang="it-IT" baseline="-25000" dirty="0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gas</a:t>
            </a:r>
            <a:r>
              <a:rPr lang="it-IT" dirty="0" smtClean="0">
                <a:solidFill>
                  <a:srgbClr val="FF9900"/>
                </a:solidFill>
                <a:latin typeface="Georgia" pitchFamily="18" charset="0"/>
                <a:sym typeface="Wingdings" pitchFamily="2" charset="2"/>
              </a:rPr>
              <a:t>+CO2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48325" y="2429056"/>
            <a:ext cx="2171700" cy="912364"/>
            <a:chOff x="5648325" y="2429056"/>
            <a:chExt cx="2171700" cy="912364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5648325" y="2429056"/>
              <a:ext cx="842209" cy="912364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642934" y="2429056"/>
              <a:ext cx="1177091" cy="912364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704891" y="5387275"/>
            <a:ext cx="592008" cy="550917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105276" y="4195156"/>
            <a:ext cx="4783632" cy="2440933"/>
            <a:chOff x="4105275" y="4204828"/>
            <a:chExt cx="4783632" cy="2440933"/>
          </a:xfrm>
        </p:grpSpPr>
        <p:sp>
          <p:nvSpPr>
            <p:cNvPr id="28" name="Rectangle 27"/>
            <p:cNvSpPr/>
            <p:nvPr/>
          </p:nvSpPr>
          <p:spPr>
            <a:xfrm>
              <a:off x="4105275" y="4204828"/>
              <a:ext cx="1543050" cy="6364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162425" y="4407438"/>
              <a:ext cx="4726482" cy="22383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50825" y="6559017"/>
            <a:ext cx="5397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JACS </a:t>
            </a:r>
            <a:r>
              <a:rPr lang="it-IT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130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(2008) 11417,  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JPCL </a:t>
            </a:r>
            <a:r>
              <a:rPr lang="it-IT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1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(2010) 402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2" grpId="0" animBg="1"/>
      <p:bldP spid="19" grpId="0" animBg="1"/>
      <p:bldP spid="26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1000648"/>
            <a:ext cx="8229600" cy="410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What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we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got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up to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here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about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Ni:</a:t>
            </a: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spcAft>
                <a:spcPts val="1500"/>
              </a:spcAft>
              <a:buFontTx/>
              <a:buChar char="-"/>
            </a:pP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Ni </a:t>
            </a:r>
            <a:r>
              <a:rPr lang="it-IT" sz="2400" b="1" dirty="0" err="1">
                <a:solidFill>
                  <a:srgbClr val="FFFF00"/>
                </a:solidFill>
                <a:latin typeface="Georgia" pitchFamily="18" charset="0"/>
              </a:rPr>
              <a:t>a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ctivates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CO2 for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reduction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spcAft>
                <a:spcPts val="1500"/>
              </a:spcAft>
              <a:buFontTx/>
              <a:buChar char="-"/>
            </a:pP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There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are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two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parallel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pathways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800100" lvl="1" indent="-342900">
              <a:spcAft>
                <a:spcPts val="1500"/>
              </a:spcAft>
              <a:buFontTx/>
              <a:buChar char="-"/>
            </a:pP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Formate (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spectator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, slow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conversion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rate)</a:t>
            </a:r>
          </a:p>
          <a:p>
            <a:pPr marL="800100" lvl="1" indent="-342900">
              <a:spcAft>
                <a:spcPts val="1500"/>
              </a:spcAft>
              <a:buFontTx/>
              <a:buChar char="-"/>
            </a:pP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Hydrocarboxyl intermediate (fast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reaction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)</a:t>
            </a:r>
          </a:p>
          <a:p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AND WHAT ABOUT</a:t>
            </a:r>
          </a:p>
          <a:p>
            <a:pPr marL="342900" indent="-342900">
              <a:spcAft>
                <a:spcPts val="1500"/>
              </a:spcAft>
              <a:buFontTx/>
              <a:buChar char="-"/>
            </a:pP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Ni doping/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alloying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spcAft>
                <a:spcPts val="1500"/>
              </a:spcAft>
              <a:buFontTx/>
              <a:buChar char="-"/>
            </a:pP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The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role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of CO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59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55591" y="1825305"/>
            <a:ext cx="327484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Synchrotron radiation time-resolved X-ray photoelectron spectroscopy</a:t>
            </a:r>
            <a:endParaRPr lang="en-US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56927"/>
            <a:ext cx="8229600" cy="82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Tailoring bimetallic alloy surface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properties:</a:t>
            </a:r>
          </a:p>
          <a:p>
            <a:pPr algn="r"/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) self-diffusion processes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5" y="781979"/>
            <a:ext cx="2485450" cy="3236614"/>
          </a:xfrm>
          <a:prstGeom prst="rect">
            <a:avLst/>
          </a:prstGeom>
          <a:effectLst>
            <a:glow rad="228600">
              <a:srgbClr val="CCCCFF"/>
            </a:glow>
          </a:effec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6749" y="6577906"/>
            <a:ext cx="53053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JACS </a:t>
            </a:r>
            <a:r>
              <a:rPr lang="it-IT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134 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(2012) 16827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83" y="1282515"/>
            <a:ext cx="3240024" cy="4657344"/>
          </a:xfrm>
          <a:prstGeom prst="rect">
            <a:avLst/>
          </a:prstGeom>
          <a:effectLst>
            <a:glow rad="228600">
              <a:schemeClr val="tx1"/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56" y="2695030"/>
            <a:ext cx="4683993" cy="3770738"/>
          </a:xfrm>
          <a:prstGeom prst="rect">
            <a:avLst/>
          </a:prstGeom>
          <a:effectLst>
            <a:glow rad="228600">
              <a:schemeClr val="tx1"/>
            </a:glow>
          </a:effec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97070" y="880976"/>
            <a:ext cx="2486685" cy="5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Ni/Cu(110)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50107" y="1459256"/>
            <a:ext cx="3593893" cy="114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6600"/>
                </a:solidFill>
                <a:latin typeface="Georgia" pitchFamily="18" charset="0"/>
              </a:rPr>
              <a:t>Segregation is determined by kinetics !</a:t>
            </a:r>
            <a:endParaRPr lang="it-IT" sz="2400" b="1" dirty="0">
              <a:solidFill>
                <a:srgbClr val="FF66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604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10" y="1659902"/>
            <a:ext cx="3335429" cy="45584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4344" y="3724855"/>
            <a:ext cx="2227152" cy="20098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95600" y="796614"/>
            <a:ext cx="3352800" cy="5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CO/CO2/Ni/Cu(110)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ACS </a:t>
            </a:r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Catal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it-IT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3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(2013) 1555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47012" y="1935678"/>
            <a:ext cx="3954483" cy="9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Tuning the CO2 dissociation barrier…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047011" y="4254427"/>
            <a:ext cx="3954483" cy="9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… and the adsorption energies.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" y="56927"/>
            <a:ext cx="8229600" cy="82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Tailoring bimetallic alloy surface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properties:</a:t>
            </a:r>
          </a:p>
          <a:p>
            <a:pPr algn="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ii)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molecule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-metal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interaction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39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05802" y="2945576"/>
            <a:ext cx="649137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About the importance of</a:t>
            </a:r>
          </a:p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 and CO2 catalytic reduction</a:t>
            </a:r>
          </a:p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in Nature</a:t>
            </a:r>
          </a:p>
          <a:p>
            <a:pPr algn="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36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8758" y="664234"/>
            <a:ext cx="8514608" cy="410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So in Ni/Cu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alloys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there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is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a delicate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interplay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between</a:t>
            </a:r>
            <a:endParaRPr lang="it-IT" sz="32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32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energetics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and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kinetics</a:t>
            </a:r>
            <a:endParaRPr lang="it-IT" sz="32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in 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the Ni/Cu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segregation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process</a:t>
            </a:r>
            <a:endParaRPr lang="it-IT" sz="32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3200" b="1" dirty="0">
                <a:solidFill>
                  <a:srgbClr val="FFFF00"/>
                </a:solidFill>
                <a:latin typeface="Georgia" pitchFamily="18" charset="0"/>
              </a:rPr>
              <a:t>+</a:t>
            </a:r>
            <a:endParaRPr lang="it-IT" sz="32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adsorbate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binding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, and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decomposition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!</a:t>
            </a: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94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ACS </a:t>
            </a:r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Catal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it-IT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3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(2013) 1555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pic>
        <p:nvPicPr>
          <p:cNvPr id="2050" name="Picture 2" descr="D:\Old science work\NiCu(110)\Secondo paper\ACS Catalysis\Figures\TO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55" y="2070341"/>
            <a:ext cx="6351290" cy="3023948"/>
          </a:xfrm>
          <a:prstGeom prst="rect">
            <a:avLst/>
          </a:prstGeom>
          <a:noFill/>
          <a:effectLst>
            <a:glow rad="2286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7200" y="69008"/>
            <a:ext cx="8229600" cy="117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Can we therefore steer </a:t>
            </a:r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the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chemistry </a:t>
            </a:r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of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carbon oxides </a:t>
            </a:r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on a NiCu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Catalyst by controlling Ni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concentration?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56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69008"/>
            <a:ext cx="8229600" cy="8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In the case of our model reaction…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ACS </a:t>
            </a:r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Catal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it-IT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3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(2013) 1555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77373" y="976874"/>
            <a:ext cx="4624477" cy="5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CO/CO2/Ni/Cu(110) - UHV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3074" name="Picture 2" descr="D:\Old science work\NiCu(110)\Secondo paper\ACS Catalysis\Figures\Figur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9292"/>
            <a:ext cx="2879725" cy="4038600"/>
          </a:xfrm>
          <a:prstGeom prst="rect">
            <a:avLst/>
          </a:prstGeom>
          <a:noFill/>
          <a:effectLst>
            <a:glow rad="2286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Old science work\NiCu(110)\Secondo paper\ACS Catalysis\Figures\Figur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989" y="1807354"/>
            <a:ext cx="2879725" cy="4562475"/>
          </a:xfrm>
          <a:prstGeom prst="rect">
            <a:avLst/>
          </a:prstGeom>
          <a:noFill/>
          <a:effectLst>
            <a:glow rad="2286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972794" y="4019909"/>
            <a:ext cx="1624422" cy="1144438"/>
            <a:chOff x="1972794" y="4019909"/>
            <a:chExt cx="1624422" cy="1144438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1972794" y="4019909"/>
              <a:ext cx="1624421" cy="1144438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972794" y="4019909"/>
              <a:ext cx="1624422" cy="319178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190445" y="1807354"/>
            <a:ext cx="1509623" cy="4429542"/>
            <a:chOff x="1190445" y="1807354"/>
            <a:chExt cx="1509623" cy="4429542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1259457" y="1807354"/>
              <a:ext cx="1017917" cy="754691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1190445" y="5909093"/>
              <a:ext cx="1509623" cy="327803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71909" y="4216534"/>
            <a:ext cx="2729941" cy="1436121"/>
            <a:chOff x="4171909" y="4216534"/>
            <a:chExt cx="2729941" cy="1436121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171909" y="4216534"/>
              <a:ext cx="1469143" cy="81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r>
                <a:rPr lang="en-US" sz="1600" b="1" dirty="0" smtClean="0">
                  <a:solidFill>
                    <a:srgbClr val="FF6600"/>
                  </a:solidFill>
                  <a:latin typeface="Georgia" pitchFamily="18" charset="0"/>
                </a:rPr>
                <a:t>This is here, and not there!</a:t>
              </a:r>
              <a:endParaRPr lang="it-IT" sz="1600" b="1" dirty="0">
                <a:solidFill>
                  <a:srgbClr val="FF6600"/>
                </a:solidFill>
                <a:latin typeface="Georgia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589918" y="4409656"/>
              <a:ext cx="537750" cy="1242999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032675" y="4864893"/>
              <a:ext cx="1869175" cy="299454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0849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Current Science Work\NiCu(110)\Technical Paper\Figures\TOC 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7849"/>
            <a:ext cx="2877202" cy="2598108"/>
          </a:xfrm>
          <a:prstGeom prst="rect">
            <a:avLst/>
          </a:prstGeom>
          <a:noFill/>
          <a:effectLst>
            <a:glow rad="228600">
              <a:srgbClr val="FFFF99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Current Science Work\NiCu(110)\Technical Paper\Figures\Figure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59" y="1936955"/>
            <a:ext cx="3873619" cy="3902081"/>
          </a:xfrm>
          <a:prstGeom prst="rect">
            <a:avLst/>
          </a:prstGeom>
          <a:noFill/>
          <a:effectLst>
            <a:glow rad="2286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In </a:t>
            </a:r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preparation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69008"/>
            <a:ext cx="8229600" cy="8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We can also indirectly control the local adsorption sites of CO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46428" y="976874"/>
            <a:ext cx="4540372" cy="5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CO/CO2/Ni/Cu(110) - UHV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16793" y="4649662"/>
            <a:ext cx="2248589" cy="1255833"/>
            <a:chOff x="6529585" y="2860426"/>
            <a:chExt cx="2364089" cy="1152220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6529585" y="2860426"/>
              <a:ext cx="1238174" cy="316589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944103" y="3165489"/>
              <a:ext cx="1949571" cy="84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6600"/>
                  </a:solidFill>
                </a:rPr>
                <a:t>CO </a:t>
              </a:r>
              <a:r>
                <a:rPr lang="it-IT" dirty="0" err="1" smtClean="0">
                  <a:solidFill>
                    <a:srgbClr val="FF6600"/>
                  </a:solidFill>
                </a:rPr>
                <a:t>adsorption</a:t>
              </a:r>
              <a:r>
                <a:rPr lang="it-IT" dirty="0" smtClean="0">
                  <a:solidFill>
                    <a:srgbClr val="FF6600"/>
                  </a:solidFill>
                </a:rPr>
                <a:t> site on Ni: top vs bridge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11019" y="1754018"/>
            <a:ext cx="2984742" cy="2133977"/>
            <a:chOff x="6211019" y="1754018"/>
            <a:chExt cx="2984742" cy="2133977"/>
          </a:xfrm>
        </p:grpSpPr>
        <p:grpSp>
          <p:nvGrpSpPr>
            <p:cNvPr id="13" name="Group 12"/>
            <p:cNvGrpSpPr/>
            <p:nvPr/>
          </p:nvGrpSpPr>
          <p:grpSpPr>
            <a:xfrm>
              <a:off x="6428151" y="1754018"/>
              <a:ext cx="2767610" cy="1200329"/>
              <a:chOff x="5461989" y="2184699"/>
              <a:chExt cx="3095415" cy="1200329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5461989" y="2360762"/>
                <a:ext cx="1211172" cy="201283"/>
              </a:xfrm>
              <a:prstGeom prst="straightConnector1">
                <a:avLst/>
              </a:prstGeom>
              <a:ln w="25400">
                <a:solidFill>
                  <a:srgbClr val="FF66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673161" y="2184699"/>
                <a:ext cx="18842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6600"/>
                    </a:solidFill>
                  </a:rPr>
                  <a:t>CO </a:t>
                </a:r>
                <a:r>
                  <a:rPr lang="it-IT" dirty="0" err="1" smtClean="0">
                    <a:solidFill>
                      <a:srgbClr val="FF6600"/>
                    </a:solidFill>
                  </a:rPr>
                  <a:t>adsorption</a:t>
                </a:r>
                <a:r>
                  <a:rPr lang="it-IT" dirty="0" smtClean="0">
                    <a:solidFill>
                      <a:srgbClr val="FF6600"/>
                    </a:solidFill>
                  </a:rPr>
                  <a:t> metal: from Cu to Ni </a:t>
                </a:r>
                <a:r>
                  <a:rPr lang="it-IT" dirty="0" err="1" smtClean="0">
                    <a:solidFill>
                      <a:srgbClr val="FF6600"/>
                    </a:solidFill>
                  </a:rPr>
                  <a:t>as</a:t>
                </a:r>
                <a:r>
                  <a:rPr lang="it-IT" dirty="0" smtClean="0">
                    <a:solidFill>
                      <a:srgbClr val="FF6600"/>
                    </a:solidFill>
                  </a:rPr>
                  <a:t> a </a:t>
                </a:r>
                <a:r>
                  <a:rPr lang="it-IT" dirty="0" err="1" smtClean="0">
                    <a:solidFill>
                      <a:srgbClr val="FF6600"/>
                    </a:solidFill>
                  </a:rPr>
                  <a:t>function</a:t>
                </a:r>
                <a:r>
                  <a:rPr lang="it-IT" dirty="0" smtClean="0">
                    <a:solidFill>
                      <a:srgbClr val="FF6600"/>
                    </a:solidFill>
                  </a:rPr>
                  <a:t> of T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H="1">
              <a:off x="6211019" y="2400349"/>
              <a:ext cx="1288211" cy="1487646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969605" y="2790701"/>
            <a:ext cx="2043768" cy="940871"/>
            <a:chOff x="6969605" y="2790701"/>
            <a:chExt cx="2043768" cy="940871"/>
          </a:xfrm>
        </p:grpSpPr>
        <p:sp>
          <p:nvSpPr>
            <p:cNvPr id="16" name="TextBox 15"/>
            <p:cNvSpPr txBox="1"/>
            <p:nvPr/>
          </p:nvSpPr>
          <p:spPr>
            <a:xfrm>
              <a:off x="7986957" y="3085241"/>
              <a:ext cx="1026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solidFill>
                    <a:srgbClr val="FF6600"/>
                  </a:solidFill>
                </a:rPr>
                <a:t>Binding</a:t>
              </a:r>
              <a:endParaRPr lang="it-IT" dirty="0">
                <a:solidFill>
                  <a:srgbClr val="FF6600"/>
                </a:solidFill>
              </a:endParaRPr>
            </a:p>
            <a:p>
              <a:r>
                <a:rPr lang="it-IT" dirty="0" err="1" smtClean="0">
                  <a:solidFill>
                    <a:srgbClr val="FF6600"/>
                  </a:solidFill>
                </a:rPr>
                <a:t>energy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H="1" flipV="1">
              <a:off x="6969605" y="2790701"/>
              <a:ext cx="891860" cy="617706"/>
            </a:xfrm>
            <a:prstGeom prst="straightConnector1">
              <a:avLst/>
            </a:prstGeom>
            <a:ln w="25400">
              <a:solidFill>
                <a:srgbClr val="FF6600"/>
              </a:solidFill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6847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69008"/>
            <a:ext cx="8229600" cy="420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Summarizing about Ni alloying….</a:t>
            </a: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en-US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We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can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influence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FFFF00"/>
                </a:solidFill>
                <a:latin typeface="Georgia" pitchFamily="18" charset="0"/>
              </a:rPr>
              <a:t>CO and CO2 </a:t>
            </a:r>
            <a:r>
              <a:rPr lang="it-IT" sz="2400" dirty="0" err="1" smtClean="0">
                <a:solidFill>
                  <a:srgbClr val="FFFF00"/>
                </a:solidFill>
                <a:latin typeface="Georgia" pitchFamily="18" charset="0"/>
              </a:rPr>
              <a:t>binding</a:t>
            </a:r>
            <a:r>
              <a:rPr lang="it-IT" sz="2400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Georgia" pitchFamily="18" charset="0"/>
              </a:rPr>
              <a:t>energies</a:t>
            </a:r>
            <a:endParaRPr lang="it-IT" sz="24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FFFF00"/>
                </a:solidFill>
                <a:latin typeface="Georgia" pitchFamily="18" charset="0"/>
              </a:rPr>
              <a:t>CO </a:t>
            </a:r>
            <a:r>
              <a:rPr lang="it-IT" sz="2400" dirty="0" err="1" smtClean="0">
                <a:solidFill>
                  <a:srgbClr val="FFFF00"/>
                </a:solidFill>
                <a:latin typeface="Georgia" pitchFamily="18" charset="0"/>
              </a:rPr>
              <a:t>adsorption</a:t>
            </a:r>
            <a:r>
              <a:rPr lang="it-IT" sz="2400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Georgia" pitchFamily="18" charset="0"/>
              </a:rPr>
              <a:t>sites</a:t>
            </a:r>
            <a:endParaRPr lang="it-IT" sz="24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 smtClean="0">
                <a:solidFill>
                  <a:srgbClr val="FFFF00"/>
                </a:solidFill>
                <a:latin typeface="Georgia" pitchFamily="18" charset="0"/>
              </a:rPr>
              <a:t>Reaction</a:t>
            </a:r>
            <a:r>
              <a:rPr lang="it-IT" sz="2400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Georgia" pitchFamily="18" charset="0"/>
              </a:rPr>
              <a:t>barriers</a:t>
            </a:r>
            <a:endParaRPr lang="it-IT" sz="2400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73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76"/>
          <p:cNvSpPr txBox="1"/>
          <p:nvPr/>
        </p:nvSpPr>
        <p:spPr>
          <a:xfrm>
            <a:off x="1973037" y="748703"/>
            <a:ext cx="5553123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12000" b="1" dirty="0" smtClean="0">
                <a:solidFill>
                  <a:srgbClr val="FFFF00"/>
                </a:solidFill>
                <a:latin typeface="Georgia" pitchFamily="18" charset="0"/>
              </a:rPr>
              <a:t>2.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Bridging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material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gaps…</a:t>
            </a:r>
            <a:endParaRPr lang="en-US" sz="2400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59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97691"/>
            <a:ext cx="8229600" cy="75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Beyond the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material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Gap</a:t>
            </a:r>
          </a:p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Cu@Al</a:t>
            </a:r>
            <a:r>
              <a:rPr lang="it-IT" sz="2400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x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</a:t>
            </a:r>
            <a:r>
              <a:rPr lang="it-IT" sz="2400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/Ni</a:t>
            </a:r>
            <a:r>
              <a:rPr lang="it-IT" sz="2400" b="1" baseline="-25000" dirty="0" smtClean="0">
                <a:solidFill>
                  <a:srgbClr val="FFFF00"/>
                </a:solidFill>
                <a:latin typeface="Georgia" pitchFamily="18" charset="0"/>
              </a:rPr>
              <a:t>3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Al(111)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1" y="1011616"/>
            <a:ext cx="7051530" cy="215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86" y="3163180"/>
            <a:ext cx="3420340" cy="358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0261" y="6561883"/>
            <a:ext cx="54868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Schmid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et al. PRL </a:t>
            </a:r>
            <a:r>
              <a:rPr lang="it-IT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99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(2007) 196104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,  Becker et al. </a:t>
            </a:r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NewJPhys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</a:t>
            </a:r>
            <a:r>
              <a:rPr lang="it-IT" sz="1200" b="1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4</a:t>
            </a:r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(2002) 75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65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urrent Science Work\CO2 Ni3Al(111)\Paper CO_Cu_Al2O3 XPS DFT\Figures\Figur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9" y="1212986"/>
            <a:ext cx="7410202" cy="503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In </a:t>
            </a:r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preparation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47499"/>
            <a:ext cx="9143999" cy="125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CO/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Cu@Al</a:t>
            </a:r>
            <a:r>
              <a:rPr lang="it-IT" sz="2400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x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</a:t>
            </a:r>
            <a:r>
              <a:rPr lang="it-IT" sz="2400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/Ni</a:t>
            </a:r>
            <a:r>
              <a:rPr lang="it-IT" sz="2400" b="1" baseline="-25000" dirty="0" smtClean="0">
                <a:solidFill>
                  <a:srgbClr val="FFFF00"/>
                </a:solidFill>
                <a:latin typeface="Georgia" pitchFamily="18" charset="0"/>
              </a:rPr>
              <a:t>3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Al(111):</a:t>
            </a:r>
          </a:p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modeling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the Boudouard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reaction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…</a:t>
            </a: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2CO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  <a:sym typeface="Wingdings" panose="05000000000000000000" pitchFamily="2" charset="2"/>
              </a:rPr>
              <a:t>CO2+C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3164" y="2968823"/>
            <a:ext cx="6780810" cy="1484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13164" y="1567535"/>
            <a:ext cx="6780810" cy="1401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32463" y="3118278"/>
            <a:ext cx="5761511" cy="777419"/>
            <a:chOff x="2432463" y="3118278"/>
            <a:chExt cx="5761511" cy="777419"/>
          </a:xfrm>
        </p:grpSpPr>
        <p:grpSp>
          <p:nvGrpSpPr>
            <p:cNvPr id="9" name="Group 8"/>
            <p:cNvGrpSpPr/>
            <p:nvPr/>
          </p:nvGrpSpPr>
          <p:grpSpPr>
            <a:xfrm>
              <a:off x="2432463" y="3118278"/>
              <a:ext cx="1047009" cy="777419"/>
              <a:chOff x="2432463" y="3118278"/>
              <a:chExt cx="1047009" cy="77741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075710" y="3526365"/>
                <a:ext cx="403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6600"/>
                    </a:solidFill>
                  </a:rPr>
                  <a:t>C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32463" y="3118278"/>
                <a:ext cx="6432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6600"/>
                    </a:solidFill>
                  </a:rPr>
                  <a:t>CO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788725" y="3118278"/>
              <a:ext cx="1047009" cy="777419"/>
              <a:chOff x="2432463" y="3118278"/>
              <a:chExt cx="1047009" cy="77741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075710" y="3526365"/>
                <a:ext cx="403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6600"/>
                    </a:solidFill>
                  </a:rPr>
                  <a:t>C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432463" y="3118278"/>
                <a:ext cx="6432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6600"/>
                    </a:solidFill>
                  </a:rPr>
                  <a:t>CO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146965" y="3118278"/>
              <a:ext cx="1047009" cy="777419"/>
              <a:chOff x="2432463" y="3118278"/>
              <a:chExt cx="1047009" cy="77741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075710" y="3526365"/>
                <a:ext cx="403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6600"/>
                    </a:solidFill>
                  </a:rPr>
                  <a:t>C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432463" y="3118278"/>
                <a:ext cx="6432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6600"/>
                    </a:solidFill>
                  </a:rPr>
                  <a:t>CO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8868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35626"/>
            <a:ext cx="9143999" cy="125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Cluster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size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effect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97" y="2036938"/>
            <a:ext cx="4317206" cy="3211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1947" y="6247197"/>
            <a:ext cx="647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</a:rPr>
              <a:t>The </a:t>
            </a:r>
            <a:r>
              <a:rPr lang="it-IT" dirty="0" err="1" smtClean="0">
                <a:solidFill>
                  <a:srgbClr val="FF6600"/>
                </a:solidFill>
              </a:rPr>
              <a:t>smaller</a:t>
            </a:r>
            <a:r>
              <a:rPr lang="it-IT" dirty="0" smtClean="0">
                <a:solidFill>
                  <a:srgbClr val="FF6600"/>
                </a:solidFill>
              </a:rPr>
              <a:t> the cluster, the more </a:t>
            </a:r>
            <a:r>
              <a:rPr lang="it-IT" dirty="0" err="1" smtClean="0">
                <a:solidFill>
                  <a:srgbClr val="FF6600"/>
                </a:solidFill>
              </a:rPr>
              <a:t>efficient</a:t>
            </a:r>
            <a:r>
              <a:rPr lang="it-IT" dirty="0" smtClean="0">
                <a:solidFill>
                  <a:srgbClr val="FF6600"/>
                </a:solidFill>
              </a:rPr>
              <a:t> the </a:t>
            </a:r>
            <a:r>
              <a:rPr lang="it-IT" dirty="0" err="1" smtClean="0">
                <a:solidFill>
                  <a:srgbClr val="FF6600"/>
                </a:solidFill>
              </a:rPr>
              <a:t>conversion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In </a:t>
            </a:r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preparation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7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urrent Science Work\CO2 Ni3Al(111)\Paper CO_Cu_Al2O3 XPS DFT\Figures\Figure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17" y="954746"/>
            <a:ext cx="6941366" cy="519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In </a:t>
            </a:r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preparation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7200" y="47495"/>
            <a:ext cx="8229600" cy="79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CO/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Cu@Al</a:t>
            </a:r>
            <a:r>
              <a:rPr lang="it-IT" sz="2400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x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</a:t>
            </a:r>
            <a:r>
              <a:rPr lang="it-IT" sz="2400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/Ni</a:t>
            </a:r>
            <a:r>
              <a:rPr lang="it-IT" sz="2400" b="1" baseline="-25000" dirty="0" smtClean="0">
                <a:solidFill>
                  <a:srgbClr val="FFFF00"/>
                </a:solidFill>
                <a:latin typeface="Georgia" pitchFamily="18" charset="0"/>
              </a:rPr>
              <a:t>3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Al(111)</a:t>
            </a: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Boudouard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reaction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: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it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goes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Eley-Rideal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1078" y="1341911"/>
            <a:ext cx="2097821" cy="2363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9524" y="1353786"/>
            <a:ext cx="2185063" cy="2363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41077" y="3847606"/>
            <a:ext cx="2097821" cy="230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09266" y="3847606"/>
            <a:ext cx="2145321" cy="230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139546" y="4821380"/>
            <a:ext cx="1796262" cy="168112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28600" y="133350"/>
            <a:ext cx="861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Catalysis </a:t>
            </a:r>
            <a:r>
              <a:rPr lang="en-US" sz="2400" b="1">
                <a:solidFill>
                  <a:srgbClr val="FFFF00"/>
                </a:solidFill>
                <a:latin typeface="Georgia" pitchFamily="18" charset="0"/>
              </a:rPr>
              <a:t>in </a:t>
            </a:r>
            <a:r>
              <a:rPr lang="en-US" sz="2400" b="1" smtClean="0">
                <a:solidFill>
                  <a:srgbClr val="FFFF00"/>
                </a:solidFill>
                <a:latin typeface="Georgia" pitchFamily="18" charset="0"/>
              </a:rPr>
              <a:t>Nature</a:t>
            </a:r>
            <a:endParaRPr lang="en-US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the origin of life?</a:t>
            </a:r>
            <a:endParaRPr lang="en-US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0" y="6583363"/>
            <a:ext cx="29642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en-US" sz="1200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Llorca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, </a:t>
            </a:r>
            <a:r>
              <a:rPr lang="en-US" sz="1200" i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Intern. </a:t>
            </a:r>
            <a:r>
              <a:rPr lang="en-US" sz="1200" i="1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Microbiol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en-US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8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(2005 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) 5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pic>
        <p:nvPicPr>
          <p:cNvPr id="8910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28" y="1102317"/>
            <a:ext cx="2381250" cy="349567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105" name="Group 17"/>
          <p:cNvGrpSpPr>
            <a:grpSpLocks/>
          </p:cNvGrpSpPr>
          <p:nvPr/>
        </p:nvGrpSpPr>
        <p:grpSpPr bwMode="auto">
          <a:xfrm>
            <a:off x="3545438" y="2963862"/>
            <a:ext cx="3946525" cy="2854567"/>
            <a:chOff x="1760" y="1619"/>
            <a:chExt cx="2075" cy="1561"/>
          </a:xfrm>
          <a:effectLst>
            <a:glow rad="228600">
              <a:schemeClr val="tx1"/>
            </a:glow>
          </a:effectLst>
        </p:grpSpPr>
        <p:pic>
          <p:nvPicPr>
            <p:cNvPr id="8909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" y="1619"/>
              <a:ext cx="2075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9095" name="Text Box 7"/>
            <p:cNvSpPr txBox="1">
              <a:spLocks noChangeArrowheads="1"/>
            </p:cNvSpPr>
            <p:nvPr/>
          </p:nvSpPr>
          <p:spPr bwMode="auto">
            <a:xfrm>
              <a:off x="1764" y="2978"/>
              <a:ext cx="9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dirty="0">
                <a:solidFill>
                  <a:srgbClr val="FFFF00"/>
                </a:solidFill>
                <a:latin typeface="Georgia" pitchFamily="18" charset="0"/>
              </a:endParaRPr>
            </a:p>
          </p:txBody>
        </p:sp>
        <p:sp>
          <p:nvSpPr>
            <p:cNvPr id="89097" name="Line 9"/>
            <p:cNvSpPr>
              <a:spLocks noChangeShapeType="1"/>
            </p:cNvSpPr>
            <p:nvPr/>
          </p:nvSpPr>
          <p:spPr bwMode="auto">
            <a:xfrm>
              <a:off x="1860" y="1836"/>
              <a:ext cx="108" cy="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098" name="Line 10"/>
            <p:cNvSpPr>
              <a:spLocks noChangeShapeType="1"/>
            </p:cNvSpPr>
            <p:nvPr/>
          </p:nvSpPr>
          <p:spPr bwMode="auto">
            <a:xfrm>
              <a:off x="1860" y="1950"/>
              <a:ext cx="108" cy="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099" name="Line 11"/>
            <p:cNvSpPr>
              <a:spLocks noChangeShapeType="1"/>
            </p:cNvSpPr>
            <p:nvPr/>
          </p:nvSpPr>
          <p:spPr bwMode="auto">
            <a:xfrm>
              <a:off x="1860" y="2064"/>
              <a:ext cx="108" cy="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0" name="Line 12"/>
            <p:cNvSpPr>
              <a:spLocks noChangeShapeType="1"/>
            </p:cNvSpPr>
            <p:nvPr/>
          </p:nvSpPr>
          <p:spPr bwMode="auto">
            <a:xfrm>
              <a:off x="1854" y="2490"/>
              <a:ext cx="108" cy="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1" name="Line 13"/>
            <p:cNvSpPr>
              <a:spLocks noChangeShapeType="1"/>
            </p:cNvSpPr>
            <p:nvPr/>
          </p:nvSpPr>
          <p:spPr bwMode="auto">
            <a:xfrm>
              <a:off x="1860" y="2592"/>
              <a:ext cx="108" cy="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3501497" y="2257425"/>
            <a:ext cx="36375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Comets</a:t>
            </a:r>
            <a:endParaRPr lang="en-US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Ice (water) + Fe</a:t>
            </a:r>
            <a:r>
              <a:rPr lang="en-US" b="1" dirty="0">
                <a:solidFill>
                  <a:srgbClr val="FFFF00"/>
                </a:solidFill>
                <a:latin typeface="Georgia" pitchFamily="18" charset="0"/>
              </a:rPr>
              <a:t>, Ni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, 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silicates …</a:t>
            </a:r>
            <a:endParaRPr lang="en-US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89110" name="Text Box 22"/>
          <p:cNvSpPr txBox="1">
            <a:spLocks noChangeArrowheads="1"/>
          </p:cNvSpPr>
          <p:nvPr/>
        </p:nvSpPr>
        <p:spPr bwMode="auto">
          <a:xfrm>
            <a:off x="228600" y="5079704"/>
            <a:ext cx="26741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Catalytic CO2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reduction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3046" y="3886200"/>
            <a:ext cx="3566211" cy="1562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89322" y="4935008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D76729"/>
                </a:solidFill>
                <a:latin typeface="Georgia" panose="02040502050405020303" pitchFamily="18" charset="0"/>
              </a:rPr>
              <a:t>Bricks</a:t>
            </a:r>
            <a:r>
              <a:rPr lang="it-IT" sz="1200" dirty="0" smtClean="0">
                <a:solidFill>
                  <a:srgbClr val="D76729"/>
                </a:solidFill>
                <a:latin typeface="Georgia" panose="02040502050405020303" pitchFamily="18" charset="0"/>
              </a:rPr>
              <a:t> for life?</a:t>
            </a:r>
            <a:endParaRPr lang="en-US" sz="1200" dirty="0">
              <a:solidFill>
                <a:srgbClr val="D76729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3" grpId="0"/>
      <p:bldP spid="89110" grpId="0"/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76"/>
          <p:cNvSpPr txBox="1"/>
          <p:nvPr/>
        </p:nvSpPr>
        <p:spPr>
          <a:xfrm>
            <a:off x="1950596" y="748703"/>
            <a:ext cx="5598007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12000" b="1" dirty="0">
                <a:solidFill>
                  <a:srgbClr val="FFFF00"/>
                </a:solidFill>
                <a:latin typeface="Georgia" pitchFamily="18" charset="0"/>
              </a:rPr>
              <a:t>3</a:t>
            </a:r>
            <a:r>
              <a:rPr lang="it-IT" sz="12000" b="1" dirty="0" smtClean="0">
                <a:solidFill>
                  <a:srgbClr val="FFFF00"/>
                </a:solidFill>
                <a:latin typeface="Georgia" pitchFamily="18" charset="0"/>
              </a:rPr>
              <a:t>.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Bridging pressure gap…</a:t>
            </a:r>
            <a:endParaRPr lang="en-US" sz="2400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6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48727"/>
            <a:ext cx="8229600" cy="46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NAP-XPS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at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Bessy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" y="861629"/>
            <a:ext cx="3252726" cy="530590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08030" y="392349"/>
            <a:ext cx="5486399" cy="48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CO+CO2+H2/Ni(110) @ 0.3 mbar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JPCL 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(2014</a:t>
            </a:r>
            <a:r>
              <a:rPr lang="it-IT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) 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DOI: 10.1021/jz5007675</a:t>
            </a:r>
            <a:r>
              <a:rPr lang="it-IT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971" y="6277246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FFFF99"/>
                </a:solidFill>
                <a:latin typeface="Georgia" panose="02040502050405020303" pitchFamily="18" charset="0"/>
              </a:rPr>
              <a:t>You</a:t>
            </a:r>
            <a:r>
              <a:rPr lang="it-IT" sz="1200" dirty="0" smtClean="0">
                <a:solidFill>
                  <a:srgbClr val="FFFF99"/>
                </a:solidFill>
                <a:latin typeface="Georgia" panose="02040502050405020303" pitchFamily="18" charset="0"/>
              </a:rPr>
              <a:t> end up with </a:t>
            </a:r>
            <a:r>
              <a:rPr lang="it-IT" sz="1200" dirty="0" err="1" smtClean="0">
                <a:solidFill>
                  <a:srgbClr val="FFFF99"/>
                </a:solidFill>
                <a:latin typeface="Georgia" panose="02040502050405020303" pitchFamily="18" charset="0"/>
              </a:rPr>
              <a:t>carbide</a:t>
            </a:r>
            <a:r>
              <a:rPr lang="it-IT" sz="1200" dirty="0" smtClean="0">
                <a:solidFill>
                  <a:srgbClr val="FFFF99"/>
                </a:solidFill>
                <a:latin typeface="Georgia" panose="02040502050405020303" pitchFamily="18" charset="0"/>
              </a:rPr>
              <a:t> and graphene</a:t>
            </a:r>
            <a:endParaRPr lang="en-US" sz="1200" dirty="0">
              <a:solidFill>
                <a:srgbClr val="FFFF99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69" y="861628"/>
            <a:ext cx="3245229" cy="5305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1335" y="6284884"/>
            <a:ext cx="169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FFFF99"/>
                </a:solidFill>
                <a:latin typeface="Georgia" panose="02040502050405020303" pitchFamily="18" charset="0"/>
              </a:rPr>
              <a:t>You</a:t>
            </a:r>
            <a:r>
              <a:rPr lang="it-IT" sz="1200" dirty="0" smtClean="0">
                <a:solidFill>
                  <a:srgbClr val="FFFF99"/>
                </a:solidFill>
                <a:latin typeface="Georgia" panose="02040502050405020303" pitchFamily="18" charset="0"/>
              </a:rPr>
              <a:t> end up with </a:t>
            </a:r>
            <a:r>
              <a:rPr lang="it-IT" sz="1200" dirty="0" err="1" smtClean="0">
                <a:solidFill>
                  <a:srgbClr val="FFFF99"/>
                </a:solidFill>
                <a:latin typeface="Georgia" panose="02040502050405020303" pitchFamily="18" charset="0"/>
              </a:rPr>
              <a:t>oxide</a:t>
            </a:r>
            <a:endParaRPr lang="en-US" sz="1200" dirty="0">
              <a:solidFill>
                <a:srgbClr val="FFFF9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64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0083" y="1067250"/>
            <a:ext cx="2727266" cy="5689742"/>
          </a:xfrm>
          <a:prstGeom prst="rect">
            <a:avLst/>
          </a:prstGeom>
          <a:noFill/>
          <a:effectLst>
            <a:glow rad="2286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103532"/>
            <a:ext cx="8229600" cy="51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The role of graphene and oxide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08030" y="534849"/>
            <a:ext cx="5486399" cy="48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CO+CO2+H2/Ni(110) @ 0.3 mbar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01063" y="2018615"/>
            <a:ext cx="4299325" cy="444836"/>
            <a:chOff x="4222382" y="3904578"/>
            <a:chExt cx="4520163" cy="408135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4222382" y="3904578"/>
              <a:ext cx="2587130" cy="239151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792974" y="3973850"/>
              <a:ext cx="1949571" cy="33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6600"/>
                  </a:solidFill>
                </a:rPr>
                <a:t>Ni </a:t>
              </a:r>
              <a:r>
                <a:rPr lang="it-IT" dirty="0" err="1" smtClean="0">
                  <a:solidFill>
                    <a:srgbClr val="FF6600"/>
                  </a:solidFill>
                </a:rPr>
                <a:t>oxide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68551" y="3031534"/>
            <a:ext cx="3229650" cy="369335"/>
            <a:chOff x="5347002" y="3973850"/>
            <a:chExt cx="3395543" cy="338863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5347002" y="4143281"/>
              <a:ext cx="1462512" cy="448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792974" y="3973850"/>
              <a:ext cx="1949571" cy="33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solidFill>
                    <a:srgbClr val="FF6600"/>
                  </a:solidFill>
                </a:rPr>
                <a:t>carbide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65034" y="3839510"/>
            <a:ext cx="3485568" cy="369335"/>
            <a:chOff x="5077939" y="3973850"/>
            <a:chExt cx="3664606" cy="338863"/>
          </a:xfrm>
        </p:grpSpPr>
        <p:cxnSp>
          <p:nvCxnSpPr>
            <p:cNvPr id="18" name="Straight Arrow Connector 17"/>
            <p:cNvCxnSpPr/>
            <p:nvPr/>
          </p:nvCxnSpPr>
          <p:spPr>
            <a:xfrm flipH="1" flipV="1">
              <a:off x="5077939" y="3973850"/>
              <a:ext cx="1731576" cy="169879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792974" y="3973850"/>
              <a:ext cx="1949571" cy="33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6600"/>
                  </a:solidFill>
                </a:rPr>
                <a:t>graphene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55080" y="4537927"/>
            <a:ext cx="3519579" cy="646331"/>
            <a:chOff x="5509704" y="3973850"/>
            <a:chExt cx="3700364" cy="593005"/>
          </a:xfrm>
        </p:grpSpPr>
        <p:cxnSp>
          <p:nvCxnSpPr>
            <p:cNvPr id="22" name="Straight Arrow Connector 21"/>
            <p:cNvCxnSpPr/>
            <p:nvPr/>
          </p:nvCxnSpPr>
          <p:spPr>
            <a:xfrm flipH="1">
              <a:off x="5509704" y="4143729"/>
              <a:ext cx="1299811" cy="394748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792974" y="3973850"/>
              <a:ext cx="2417094" cy="59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6600"/>
                  </a:solidFill>
                </a:rPr>
                <a:t>Active </a:t>
              </a:r>
              <a:r>
                <a:rPr lang="it-IT" dirty="0" err="1" smtClean="0">
                  <a:solidFill>
                    <a:srgbClr val="FF6600"/>
                  </a:solidFill>
                </a:rPr>
                <a:t>surface</a:t>
              </a:r>
              <a:r>
                <a:rPr lang="it-IT" dirty="0" smtClean="0">
                  <a:solidFill>
                    <a:srgbClr val="FF6600"/>
                  </a:solidFill>
                </a:rPr>
                <a:t> for </a:t>
              </a:r>
              <a:r>
                <a:rPr lang="it-IT" dirty="0" err="1" smtClean="0">
                  <a:solidFill>
                    <a:srgbClr val="FF6600"/>
                  </a:solidFill>
                </a:rPr>
                <a:t>MeOH</a:t>
              </a:r>
              <a:r>
                <a:rPr lang="it-IT" dirty="0" smtClean="0">
                  <a:solidFill>
                    <a:srgbClr val="FF6600"/>
                  </a:solidFill>
                </a:rPr>
                <a:t> </a:t>
              </a:r>
              <a:r>
                <a:rPr lang="it-IT" dirty="0" err="1" smtClean="0">
                  <a:solidFill>
                    <a:srgbClr val="FF6600"/>
                  </a:solidFill>
                </a:rPr>
                <a:t>synthesis</a:t>
              </a:r>
              <a:r>
                <a:rPr lang="it-IT" dirty="0" smtClean="0">
                  <a:solidFill>
                    <a:srgbClr val="FF6600"/>
                  </a:solidFill>
                </a:rPr>
                <a:t>….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27" y="5163643"/>
            <a:ext cx="2035820" cy="1524825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194463" y="3033469"/>
            <a:ext cx="2566004" cy="1466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194464" y="4520727"/>
            <a:ext cx="2562174" cy="1466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20201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JPCL 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(2014</a:t>
            </a:r>
            <a:r>
              <a:rPr lang="it-IT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) 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DOI: 10.1021/jz5007675</a:t>
            </a:r>
            <a:r>
              <a:rPr lang="it-IT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pic>
        <p:nvPicPr>
          <p:cNvPr id="26" name="Picture 2" descr="http://www.bwf-group.de/dms/bwf-group/Common/envirotec/img/english_web_pages/applications/header_chemicals_pharmaceutical_industr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1" y="5163643"/>
            <a:ext cx="2632102" cy="1197421"/>
          </a:xfrm>
          <a:prstGeom prst="rect">
            <a:avLst/>
          </a:prstGeom>
          <a:noFill/>
          <a:effectLst>
            <a:glow rad="2286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2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103532"/>
            <a:ext cx="8229600" cy="51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The role of graphene and oxide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08030" y="534849"/>
            <a:ext cx="5486399" cy="48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CO+CO2+H2/Ni(110) @ 0.3 mbar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17" y="1127218"/>
            <a:ext cx="5626874" cy="5626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95275" y="1606559"/>
            <a:ext cx="3372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</a:rPr>
              <a:t>CO </a:t>
            </a:r>
            <a:r>
              <a:rPr lang="it-IT" dirty="0" err="1" smtClean="0">
                <a:solidFill>
                  <a:srgbClr val="FF6600"/>
                </a:solidFill>
              </a:rPr>
              <a:t>removes</a:t>
            </a:r>
            <a:r>
              <a:rPr lang="it-IT" dirty="0" smtClean="0">
                <a:solidFill>
                  <a:srgbClr val="FF6600"/>
                </a:solidFill>
              </a:rPr>
              <a:t> </a:t>
            </a:r>
            <a:r>
              <a:rPr lang="it-IT" dirty="0" err="1" smtClean="0">
                <a:solidFill>
                  <a:srgbClr val="FF6600"/>
                </a:solidFill>
              </a:rPr>
              <a:t>NiO</a:t>
            </a:r>
            <a:endParaRPr lang="it-IT" dirty="0" smtClean="0">
              <a:solidFill>
                <a:srgbClr val="FF6600"/>
              </a:solidFill>
            </a:endParaRPr>
          </a:p>
          <a:p>
            <a:pPr algn="ctr"/>
            <a:r>
              <a:rPr lang="it-IT" dirty="0" smtClean="0">
                <a:solidFill>
                  <a:srgbClr val="FF6600"/>
                </a:solidFill>
              </a:rPr>
              <a:t>H</a:t>
            </a:r>
            <a:r>
              <a:rPr lang="it-IT" baseline="-25000" dirty="0" smtClean="0">
                <a:solidFill>
                  <a:srgbClr val="FF6600"/>
                </a:solidFill>
              </a:rPr>
              <a:t>2</a:t>
            </a:r>
            <a:r>
              <a:rPr lang="it-IT" dirty="0" smtClean="0">
                <a:solidFill>
                  <a:srgbClr val="FF6600"/>
                </a:solidFill>
              </a:rPr>
              <a:t> </a:t>
            </a:r>
            <a:r>
              <a:rPr lang="it-IT" dirty="0" err="1" smtClean="0">
                <a:solidFill>
                  <a:srgbClr val="FF6600"/>
                </a:solidFill>
              </a:rPr>
              <a:t>removes</a:t>
            </a:r>
            <a:r>
              <a:rPr lang="it-IT" dirty="0" smtClean="0">
                <a:solidFill>
                  <a:srgbClr val="FF6600"/>
                </a:solidFill>
              </a:rPr>
              <a:t> carbon</a:t>
            </a:r>
          </a:p>
          <a:p>
            <a:pPr algn="ctr"/>
            <a:r>
              <a:rPr lang="it-IT" sz="2400" b="1" dirty="0" smtClean="0">
                <a:solidFill>
                  <a:srgbClr val="FF6600"/>
                </a:solidFill>
                <a:sym typeface="Symbol"/>
              </a:rPr>
              <a:t></a:t>
            </a:r>
            <a:endParaRPr lang="it-IT" sz="2400" b="1" dirty="0" smtClean="0">
              <a:solidFill>
                <a:srgbClr val="FF6600"/>
              </a:solidFill>
            </a:endParaRPr>
          </a:p>
          <a:p>
            <a:pPr algn="ctr"/>
            <a:r>
              <a:rPr lang="it-IT" dirty="0" err="1" smtClean="0">
                <a:solidFill>
                  <a:srgbClr val="FF6600"/>
                </a:solidFill>
              </a:rPr>
              <a:t>Metallic</a:t>
            </a:r>
            <a:r>
              <a:rPr lang="it-IT" dirty="0" smtClean="0">
                <a:solidFill>
                  <a:srgbClr val="FF6600"/>
                </a:solidFill>
              </a:rPr>
              <a:t> Ni</a:t>
            </a:r>
          </a:p>
          <a:p>
            <a:pPr algn="ctr"/>
            <a:r>
              <a:rPr lang="it-IT" sz="2400" b="1" dirty="0" smtClean="0">
                <a:solidFill>
                  <a:srgbClr val="FF6600"/>
                </a:solidFill>
                <a:sym typeface="Symbol"/>
              </a:rPr>
              <a:t></a:t>
            </a:r>
            <a:endParaRPr lang="it-IT" sz="2400" b="1" dirty="0" smtClean="0">
              <a:solidFill>
                <a:srgbClr val="FF6600"/>
              </a:solidFill>
            </a:endParaRPr>
          </a:p>
          <a:p>
            <a:pPr algn="ctr"/>
            <a:r>
              <a:rPr lang="it-IT" dirty="0" err="1" smtClean="0">
                <a:solidFill>
                  <a:srgbClr val="FF6600"/>
                </a:solidFill>
              </a:rPr>
              <a:t>active</a:t>
            </a:r>
            <a:r>
              <a:rPr lang="it-IT" dirty="0" smtClean="0">
                <a:solidFill>
                  <a:srgbClr val="FF6600"/>
                </a:solidFill>
              </a:rPr>
              <a:t> </a:t>
            </a:r>
            <a:r>
              <a:rPr lang="it-IT" dirty="0" err="1" smtClean="0">
                <a:solidFill>
                  <a:srgbClr val="FF6600"/>
                </a:solidFill>
              </a:rPr>
              <a:t>phase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0201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JPCL 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(2014</a:t>
            </a:r>
            <a:r>
              <a:rPr lang="it-IT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) 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DOI: 10.1021/jz5007675</a:t>
            </a:r>
            <a:r>
              <a:rPr lang="it-IT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205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1257" y="130629"/>
            <a:ext cx="8514608" cy="536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Georgia" pitchFamily="18" charset="0"/>
              </a:rPr>
              <a:t>Finally </a:t>
            </a:r>
            <a:r>
              <a:rPr lang="en-US" sz="4800" b="1" dirty="0" smtClean="0">
                <a:solidFill>
                  <a:srgbClr val="FFFF00"/>
                </a:solidFill>
                <a:latin typeface="Georgia" pitchFamily="18" charset="0"/>
              </a:rPr>
              <a:t>we got </a:t>
            </a:r>
            <a:r>
              <a:rPr lang="en-US" sz="4800" b="1" dirty="0" smtClean="0">
                <a:solidFill>
                  <a:srgbClr val="FFFF00"/>
                </a:solidFill>
                <a:latin typeface="Georgia" pitchFamily="18" charset="0"/>
              </a:rPr>
              <a:t>some hints about </a:t>
            </a:r>
            <a:r>
              <a:rPr lang="it-IT" sz="4800" b="1" dirty="0" smtClean="0">
                <a:solidFill>
                  <a:srgbClr val="FFFF00"/>
                </a:solidFill>
                <a:latin typeface="Georgia" pitchFamily="18" charset="0"/>
              </a:rPr>
              <a:t>the </a:t>
            </a:r>
            <a:r>
              <a:rPr lang="it-IT" sz="4800" b="1" dirty="0" err="1" smtClean="0">
                <a:solidFill>
                  <a:srgbClr val="FFFF00"/>
                </a:solidFill>
                <a:latin typeface="Georgia" pitchFamily="18" charset="0"/>
              </a:rPr>
              <a:t>role</a:t>
            </a:r>
            <a:r>
              <a:rPr lang="it-IT" sz="4800" b="1" dirty="0" smtClean="0">
                <a:solidFill>
                  <a:srgbClr val="FFFF00"/>
                </a:solidFill>
                <a:latin typeface="Georgia" pitchFamily="18" charset="0"/>
              </a:rPr>
              <a:t> of CO</a:t>
            </a:r>
            <a:endParaRPr lang="en-US" sz="48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CO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influences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segregation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at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the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surface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of Ni/Cu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alloys</a:t>
            </a:r>
            <a:endParaRPr lang="it-IT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endParaRPr lang="it-IT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CO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yields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carbide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/graphene by Eley-Rideal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mechanisms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(Boudouard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reaction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)</a:t>
            </a:r>
          </a:p>
          <a:p>
            <a:endParaRPr lang="it-IT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CO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removes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oxygen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from Ni,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which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is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hardly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removed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by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hydrogen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,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yielding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metallic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,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active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CO and CO2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adsorption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sites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,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binding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energies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, and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reaction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barriers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can be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tuned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by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means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of Ni doping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FFFF00"/>
              </a:solidFill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We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have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evidenced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finite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size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,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support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, and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coverage</a:t>
            </a:r>
            <a:r>
              <a:rPr lang="it-IT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Georgia" pitchFamily="18" charset="0"/>
              </a:rPr>
              <a:t>effects</a:t>
            </a:r>
            <a:endParaRPr lang="it-IT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93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76"/>
          <p:cNvSpPr txBox="1"/>
          <p:nvPr/>
        </p:nvSpPr>
        <p:spPr>
          <a:xfrm>
            <a:off x="1020055" y="748703"/>
            <a:ext cx="7459093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12000" b="1" dirty="0" smtClean="0">
                <a:solidFill>
                  <a:srgbClr val="FFFF00"/>
                </a:solidFill>
                <a:latin typeface="Georgia" pitchFamily="18" charset="0"/>
              </a:rPr>
              <a:t>4.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Totally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bridging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the pressure gap…</a:t>
            </a:r>
            <a:endParaRPr lang="en-US" sz="2400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53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118758"/>
            <a:ext cx="8229600" cy="209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Sum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Frequency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Generation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Vibrational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Spectroscopy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Non-linear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optical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technique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intrinsically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selective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for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interfaces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8" y="2455109"/>
            <a:ext cx="7267703" cy="30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62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219713"/>
            <a:ext cx="8229600" cy="62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Vis-IR SFG Spectroscopy Lab @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</a:rPr>
              <a:t>UniTs</a:t>
            </a:r>
            <a:endParaRPr lang="en-US" sz="24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8" y="994558"/>
            <a:ext cx="4210545" cy="5614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17" y="994558"/>
            <a:ext cx="4201639" cy="56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6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219713"/>
            <a:ext cx="8229600" cy="8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Not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only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vibrations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,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but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also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electronic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configuration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: the case of CO/Ni(110)</a:t>
            </a:r>
            <a:endParaRPr lang="en-US" sz="24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61548" y="1493211"/>
                <a:ext cx="2471639" cy="611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/>
                            </a:rPr>
                            <m:t>𝑆𝐹𝐺</m:t>
                          </m:r>
                        </m:sub>
                      </m:sSub>
                      <m:r>
                        <a:rPr lang="en-GB" sz="200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GB" sz="20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sz="20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/>
                                      <a:ea typeface="Cambria Math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/>
                                      <a:ea typeface="Cambria Math"/>
                                    </a:rPr>
                                    <m:t>𝑁𝑅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latin typeface="Cambria Math"/>
                                      <a:ea typeface="Cambria Math"/>
                                    </a:rPr>
                                    <m:t>(2)</m:t>
                                  </m:r>
                                </m:sup>
                              </m:sSubSup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it-IT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/>
                                      <a:ea typeface="Cambria Math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latin typeface="Cambria Math"/>
                                      <a:ea typeface="Cambria Math"/>
                                    </a:rPr>
                                    <m:t>(2)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548" y="1493211"/>
                <a:ext cx="2471639" cy="611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61548" y="2266322"/>
                <a:ext cx="3153940" cy="774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it-IT" sz="2000" i="1">
                              <a:latin typeface="Cambria Math"/>
                            </a:rPr>
                            <m:t>𝜒</m:t>
                          </m:r>
                        </m:e>
                        <m:sub>
                          <m:r>
                            <a:rPr lang="it-IT" sz="2000" i="1">
                              <a:latin typeface="Cambria Math"/>
                            </a:rPr>
                            <m:t>𝑅</m:t>
                          </m:r>
                        </m:sub>
                        <m:sup>
                          <m:r>
                            <a:rPr lang="it-IT" sz="2000" i="1">
                              <a:latin typeface="Cambria Math"/>
                            </a:rPr>
                            <m:t>(2)</m:t>
                          </m:r>
                        </m:sup>
                      </m:sSubSup>
                      <m:r>
                        <a:rPr lang="it-IT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it-IT" sz="20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it-IT" sz="2000" b="0" i="1" smtClean="0">
                              <a:latin typeface="Cambria Math"/>
                            </a:rPr>
                            <m:t>𝜈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sz="20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/>
                                    </a:rPr>
                                    <m:t>𝜈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it-IT" sz="2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000" i="1">
                                      <a:latin typeface="Cambria Math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/>
                                    </a:rPr>
                                    <m:t>𝐼𝑅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it-IT" sz="2000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548" y="2266322"/>
                <a:ext cx="3153940" cy="7745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61547" y="3439076"/>
                <a:ext cx="5376215" cy="663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latin typeface="Cambria Math"/>
                        </a:rPr>
                        <m:t>I</m:t>
                      </m:r>
                      <m:r>
                        <a:rPr lang="it-IT" sz="2200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2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200" i="1">
                                      <a:latin typeface="Cambria Math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it-IT" sz="2200" i="1">
                                      <a:latin typeface="Cambria Math"/>
                                    </a:rPr>
                                    <m:t>𝑁𝑅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it-IT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200" i="1">
                                          <a:latin typeface="Cambria Math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it-IT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it-IT" sz="2200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2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200" i="1">
                                      <a:latin typeface="Cambria Math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it-IT" sz="2200" i="1">
                                      <a:latin typeface="Cambria Math"/>
                                    </a:rPr>
                                    <m:t>𝑅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it-IT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200" i="1">
                                          <a:latin typeface="Cambria Math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it-IT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it-IT" sz="2200" b="0" i="1" smtClean="0">
                          <a:latin typeface="Cambria Math"/>
                          <a:ea typeface="Cambria Math"/>
                        </a:rPr>
                        <m:t>+2</m:t>
                      </m:r>
                      <m:d>
                        <m:dPr>
                          <m:begChr m:val="|"/>
                          <m:endChr m:val="|"/>
                          <m:ctrlPr>
                            <a:rPr lang="it-IT" sz="2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it-IT" sz="2200" i="1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/>
                                </a:rPr>
                                <m:t>𝑁𝑅</m:t>
                              </m:r>
                            </m:sub>
                            <m:sup>
                              <m:r>
                                <a:rPr lang="it-IT" sz="2200" i="1">
                                  <a:latin typeface="Cambria Math"/>
                                </a:rPr>
                                <m:t>(2)</m:t>
                              </m:r>
                            </m:sup>
                          </m:sSubSup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it-IT" sz="2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22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it-IT" sz="2200" i="1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it-IT" sz="2200" i="1">
                                  <a:latin typeface="Cambria Math"/>
                                </a:rPr>
                                <m:t>(2)</m:t>
                              </m:r>
                            </m:sup>
                          </m:sSubSup>
                        </m:e>
                      </m:d>
                      <m:func>
                        <m:funcPr>
                          <m:ctrlPr>
                            <a:rPr lang="it-IT" sz="22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200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it-IT" sz="22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it-IT" sz="2200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547" y="3439076"/>
                <a:ext cx="5376215" cy="66345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40" y="4265754"/>
            <a:ext cx="2752494" cy="2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76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9075" y="540338"/>
            <a:ext cx="8229600" cy="8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Not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only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vibrations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,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but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also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electronic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configuration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: the case of CO/Ni(110)</a:t>
            </a:r>
            <a:endParaRPr lang="en-US" sz="24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735283"/>
            <a:ext cx="7781011" cy="4669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8424" y="4574884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D76729"/>
                </a:solidFill>
                <a:latin typeface="Georgia" panose="02040502050405020303" pitchFamily="18" charset="0"/>
              </a:rPr>
              <a:t>Ni </a:t>
            </a:r>
            <a:r>
              <a:rPr lang="it-IT" sz="1200" dirty="0" err="1" smtClean="0">
                <a:solidFill>
                  <a:srgbClr val="D76729"/>
                </a:solidFill>
                <a:latin typeface="Georgia" panose="02040502050405020303" pitchFamily="18" charset="0"/>
              </a:rPr>
              <a:t>carbide</a:t>
            </a:r>
            <a:endParaRPr lang="en-US" sz="1200" dirty="0">
              <a:solidFill>
                <a:srgbClr val="D76729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6794" y="4251718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D76729"/>
                </a:solidFill>
                <a:latin typeface="Georgia" panose="02040502050405020303" pitchFamily="18" charset="0"/>
              </a:rPr>
              <a:t>CO/Ni</a:t>
            </a:r>
          </a:p>
          <a:p>
            <a:r>
              <a:rPr lang="el-GR" sz="1200" dirty="0" smtClean="0">
                <a:solidFill>
                  <a:srgbClr val="D76729"/>
                </a:solidFill>
                <a:latin typeface="Georgia" panose="02040502050405020303" pitchFamily="18" charset="0"/>
              </a:rPr>
              <a:t>φ</a:t>
            </a:r>
            <a:r>
              <a:rPr lang="it-IT" sz="1200" dirty="0" smtClean="0">
                <a:solidFill>
                  <a:srgbClr val="D76729"/>
                </a:solidFill>
                <a:latin typeface="Georgia" panose="02040502050405020303" pitchFamily="18" charset="0"/>
              </a:rPr>
              <a:t> = 310°</a:t>
            </a:r>
            <a:endParaRPr lang="en-US" sz="1200" dirty="0">
              <a:solidFill>
                <a:srgbClr val="D76729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9891" y="2293746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D76729"/>
                </a:solidFill>
                <a:latin typeface="Georgia" panose="02040502050405020303" pitchFamily="18" charset="0"/>
              </a:rPr>
              <a:t>CO+C/Ni</a:t>
            </a:r>
          </a:p>
          <a:p>
            <a:r>
              <a:rPr lang="el-GR" sz="1200" dirty="0" smtClean="0">
                <a:solidFill>
                  <a:srgbClr val="D76729"/>
                </a:solidFill>
                <a:latin typeface="Georgia" panose="02040502050405020303" pitchFamily="18" charset="0"/>
              </a:rPr>
              <a:t>φ</a:t>
            </a:r>
            <a:r>
              <a:rPr lang="it-IT" sz="1200" dirty="0" smtClean="0">
                <a:solidFill>
                  <a:srgbClr val="D76729"/>
                </a:solidFill>
                <a:latin typeface="Georgia" panose="02040502050405020303" pitchFamily="18" charset="0"/>
              </a:rPr>
              <a:t> = 345°</a:t>
            </a:r>
            <a:endParaRPr lang="en-US" sz="1200" dirty="0">
              <a:solidFill>
                <a:srgbClr val="D76729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err="1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Unpublished</a:t>
            </a:r>
            <a:r>
              <a:rPr lang="it-IT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65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28600" y="19050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CO2 Catalysis </a:t>
            </a:r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in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NATURE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endParaRPr lang="en-US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225996" y="750240"/>
            <a:ext cx="37032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Georgia" pitchFamily="18" charset="0"/>
              </a:rPr>
              <a:t>Photosynthesis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: 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catalytic carbon dioxide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reduction 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== 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chemical energy for life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8300" y="1839264"/>
            <a:ext cx="41385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Carbon 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fixation reaction (PS-II):</a:t>
            </a:r>
          </a:p>
          <a:p>
            <a:endParaRPr lang="en-US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en-US" sz="1200" dirty="0">
                <a:latin typeface="Georgia" pitchFamily="18" charset="0"/>
              </a:rPr>
              <a:t>3CO</a:t>
            </a:r>
            <a:r>
              <a:rPr lang="en-US" sz="1200" baseline="-25000" dirty="0">
                <a:latin typeface="Georgia" pitchFamily="18" charset="0"/>
              </a:rPr>
              <a:t>2</a:t>
            </a:r>
            <a:r>
              <a:rPr lang="en-US" sz="1200" dirty="0">
                <a:latin typeface="Georgia" pitchFamily="18" charset="0"/>
              </a:rPr>
              <a:t> + 9ATP + 6NADPH + 6H</a:t>
            </a:r>
            <a:r>
              <a:rPr lang="en-US" sz="1200" baseline="30000" dirty="0">
                <a:latin typeface="Georgia" pitchFamily="18" charset="0"/>
              </a:rPr>
              <a:t>+</a:t>
            </a:r>
            <a:r>
              <a:rPr lang="en-US" sz="1200" dirty="0">
                <a:latin typeface="Georgia" pitchFamily="18" charset="0"/>
              </a:rPr>
              <a:t> → C</a:t>
            </a:r>
            <a:r>
              <a:rPr lang="en-US" sz="1200" baseline="-25000" dirty="0">
                <a:latin typeface="Georgia" pitchFamily="18" charset="0"/>
              </a:rPr>
              <a:t>3</a:t>
            </a:r>
            <a:r>
              <a:rPr lang="en-US" sz="1200" dirty="0">
                <a:latin typeface="Georgia" pitchFamily="18" charset="0"/>
              </a:rPr>
              <a:t>H</a:t>
            </a:r>
            <a:r>
              <a:rPr lang="en-US" sz="1200" baseline="-25000" dirty="0">
                <a:latin typeface="Georgia" pitchFamily="18" charset="0"/>
              </a:rPr>
              <a:t>6</a:t>
            </a:r>
            <a:r>
              <a:rPr lang="en-US" sz="1200" dirty="0">
                <a:latin typeface="Georgia" pitchFamily="18" charset="0"/>
              </a:rPr>
              <a:t>O</a:t>
            </a:r>
            <a:r>
              <a:rPr lang="en-US" sz="1200" baseline="-25000" dirty="0">
                <a:latin typeface="Georgia" pitchFamily="18" charset="0"/>
              </a:rPr>
              <a:t>3</a:t>
            </a:r>
            <a:r>
              <a:rPr lang="en-US" sz="1200" dirty="0">
                <a:latin typeface="Georgia" pitchFamily="18" charset="0"/>
              </a:rPr>
              <a:t>-phosph + 9ADP + 8P</a:t>
            </a:r>
            <a:r>
              <a:rPr lang="en-US" sz="1200" baseline="-25000" dirty="0">
                <a:latin typeface="Georgia" pitchFamily="18" charset="0"/>
              </a:rPr>
              <a:t>i</a:t>
            </a:r>
            <a:r>
              <a:rPr lang="en-US" sz="1200" dirty="0">
                <a:latin typeface="Georgia" pitchFamily="18" charset="0"/>
              </a:rPr>
              <a:t> + 6NADP</a:t>
            </a:r>
            <a:r>
              <a:rPr lang="en-US" sz="1200" baseline="30000" dirty="0">
                <a:latin typeface="Georgia" pitchFamily="18" charset="0"/>
              </a:rPr>
              <a:t>+</a:t>
            </a:r>
            <a:r>
              <a:rPr lang="en-US" sz="1200" dirty="0">
                <a:latin typeface="Georgia" pitchFamily="18" charset="0"/>
              </a:rPr>
              <a:t> + 3H</a:t>
            </a:r>
            <a:r>
              <a:rPr lang="en-US" sz="1200" baseline="-25000" dirty="0">
                <a:latin typeface="Georgia" pitchFamily="18" charset="0"/>
              </a:rPr>
              <a:t>2</a:t>
            </a:r>
            <a:r>
              <a:rPr lang="en-US" sz="1200" dirty="0">
                <a:latin typeface="Georgia" pitchFamily="18" charset="0"/>
              </a:rPr>
              <a:t>O </a:t>
            </a: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4" y="2951903"/>
            <a:ext cx="2770108" cy="1970935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652" y="5351820"/>
            <a:ext cx="4390931" cy="925048"/>
            <a:chOff x="-117868" y="5081830"/>
            <a:chExt cx="4390931" cy="925048"/>
          </a:xfrm>
        </p:grpSpPr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-117868" y="5081830"/>
              <a:ext cx="43909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Georgia" pitchFamily="18" charset="0"/>
                </a:rPr>
                <a:t>A 9 atom cluster does the catalysis job!</a:t>
              </a:r>
            </a:p>
          </p:txBody>
        </p:sp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103941" y="5360547"/>
              <a:ext cx="416912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b="1" dirty="0">
                  <a:solidFill>
                    <a:srgbClr val="FFFF00"/>
                  </a:solidFill>
                  <a:latin typeface="Georgia" pitchFamily="18" charset="0"/>
                </a:rPr>
                <a:t>-&gt; 2.5 billion years </a:t>
              </a:r>
              <a:r>
                <a:rPr lang="en-US" b="1" dirty="0" smtClean="0">
                  <a:solidFill>
                    <a:srgbClr val="FFFF00"/>
                  </a:solidFill>
                  <a:latin typeface="Georgia" pitchFamily="18" charset="0"/>
                </a:rPr>
                <a:t>old</a:t>
              </a:r>
            </a:p>
            <a:p>
              <a:pPr algn="r"/>
              <a:r>
                <a:rPr lang="en-US" b="1" dirty="0" smtClean="0">
                  <a:solidFill>
                    <a:srgbClr val="FFFF00"/>
                  </a:solidFill>
                  <a:latin typeface="Georgia" pitchFamily="18" charset="0"/>
                </a:rPr>
                <a:t>NANOTECHNOLOGY</a:t>
              </a:r>
              <a:endParaRPr lang="en-US" b="1" dirty="0">
                <a:solidFill>
                  <a:srgbClr val="FFFF00"/>
                </a:solidFill>
                <a:latin typeface="Georgia" pitchFamily="18" charset="0"/>
              </a:endParaRPr>
            </a:p>
          </p:txBody>
        </p:sp>
      </p:grp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92544" y="2948820"/>
            <a:ext cx="2032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Georgia" pitchFamily="18" charset="0"/>
              </a:rPr>
              <a:t>PS-II:</a:t>
            </a:r>
            <a:endParaRPr lang="en-US" sz="12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Georgia" pitchFamily="18" charset="0"/>
              </a:rPr>
              <a:t>Mn</a:t>
            </a:r>
            <a:r>
              <a:rPr lang="en-US" sz="1200" b="1" baseline="-25000" dirty="0" smtClean="0">
                <a:solidFill>
                  <a:schemeClr val="bg1"/>
                </a:solidFill>
                <a:latin typeface="Georgia" pitchFamily="18" charset="0"/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  <a:latin typeface="Georgia" pitchFamily="18" charset="0"/>
              </a:rPr>
              <a:t>Ca</a:t>
            </a:r>
            <a:r>
              <a:rPr lang="en-US" sz="1200" b="1" baseline="30000" dirty="0" smtClean="0">
                <a:solidFill>
                  <a:schemeClr val="bg1"/>
                </a:solidFill>
                <a:latin typeface="Georgia" pitchFamily="18" charset="0"/>
              </a:rPr>
              <a:t>2+</a:t>
            </a:r>
            <a:r>
              <a:rPr lang="en-US" sz="1200" b="1" dirty="0" smtClean="0">
                <a:solidFill>
                  <a:schemeClr val="bg1"/>
                </a:solidFill>
                <a:latin typeface="Georgia" pitchFamily="18" charset="0"/>
              </a:rPr>
              <a:t>O</a:t>
            </a:r>
            <a:r>
              <a:rPr lang="en-US" sz="1200" b="1" baseline="-25000" dirty="0" smtClean="0">
                <a:solidFill>
                  <a:schemeClr val="bg1"/>
                </a:solidFill>
                <a:latin typeface="Georgia" pitchFamily="18" charset="0"/>
              </a:rPr>
              <a:t>4</a:t>
            </a:r>
            <a:endParaRPr lang="en-US" sz="12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Georgia" pitchFamily="18" charset="0"/>
              </a:rPr>
              <a:t>cluster</a:t>
            </a:r>
            <a:endParaRPr lang="en-US" sz="12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0" y="6584950"/>
            <a:ext cx="33121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K.N. Ferreira, et al. </a:t>
            </a:r>
            <a:r>
              <a:rPr lang="en-US" sz="1200" i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Science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en-US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303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(2004) 1831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27539" y="750240"/>
            <a:ext cx="0" cy="5830761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760273" y="750240"/>
            <a:ext cx="4383727" cy="6107760"/>
            <a:chOff x="4760273" y="750240"/>
            <a:chExt cx="4383727" cy="6107760"/>
          </a:xfrm>
        </p:grpSpPr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4760273" y="750240"/>
              <a:ext cx="3703205" cy="203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FF00"/>
                  </a:solidFill>
                  <a:latin typeface="Georgia" pitchFamily="18" charset="0"/>
                </a:rPr>
                <a:t>Acetogenic</a:t>
              </a:r>
              <a:r>
                <a:rPr lang="en-US" b="1" dirty="0">
                  <a:solidFill>
                    <a:srgbClr val="FFFF00"/>
                  </a:solidFill>
                  <a:latin typeface="Georgia" pitchFamily="18" charset="0"/>
                </a:rPr>
                <a:t> </a:t>
              </a:r>
              <a:r>
                <a:rPr lang="en-US" b="1" dirty="0" smtClean="0">
                  <a:solidFill>
                    <a:srgbClr val="FFFF00"/>
                  </a:solidFill>
                  <a:latin typeface="Georgia" pitchFamily="18" charset="0"/>
                </a:rPr>
                <a:t>bacteria</a:t>
              </a:r>
            </a:p>
            <a:p>
              <a:pPr algn="ctr"/>
              <a:endParaRPr lang="en-US" b="1" dirty="0">
                <a:solidFill>
                  <a:srgbClr val="FFFF00"/>
                </a:solidFill>
                <a:latin typeface="Georgia" pitchFamily="18" charset="0"/>
              </a:endParaRP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  <a:latin typeface="Georgia" pitchFamily="18" charset="0"/>
                </a:rPr>
                <a:t>Carbon </a:t>
              </a:r>
              <a:r>
                <a:rPr lang="en-US" dirty="0">
                  <a:solidFill>
                    <a:srgbClr val="FFFF00"/>
                  </a:solidFill>
                  <a:latin typeface="Georgia" pitchFamily="18" charset="0"/>
                </a:rPr>
                <a:t>fixation pathway </a:t>
              </a:r>
              <a:r>
                <a:rPr lang="en-US" dirty="0" smtClean="0">
                  <a:solidFill>
                    <a:srgbClr val="FFFF00"/>
                  </a:solidFill>
                  <a:latin typeface="Georgia" pitchFamily="18" charset="0"/>
                </a:rPr>
                <a:t>to convert CO/CO2 </a:t>
              </a:r>
              <a:r>
                <a:rPr lang="en-US" dirty="0">
                  <a:solidFill>
                    <a:srgbClr val="FFFF00"/>
                  </a:solidFill>
                  <a:latin typeface="Georgia" pitchFamily="18" charset="0"/>
                </a:rPr>
                <a:t>to </a:t>
              </a:r>
              <a:r>
                <a:rPr lang="en-US" dirty="0" smtClean="0">
                  <a:solidFill>
                    <a:srgbClr val="FFFF00"/>
                  </a:solidFill>
                  <a:latin typeface="Georgia" pitchFamily="18" charset="0"/>
                </a:rPr>
                <a:t>acetyl groups</a:t>
              </a:r>
            </a:p>
            <a:p>
              <a:pPr algn="ctr"/>
              <a:endParaRPr lang="it-IT" dirty="0">
                <a:solidFill>
                  <a:srgbClr val="FFFF00"/>
                </a:solidFill>
                <a:latin typeface="Georgia" pitchFamily="18" charset="0"/>
              </a:endParaRPr>
            </a:p>
            <a:p>
              <a:pPr algn="ctr"/>
              <a:endParaRPr lang="it-IT" dirty="0" smtClean="0">
                <a:solidFill>
                  <a:srgbClr val="FFFF00"/>
                </a:solidFill>
                <a:latin typeface="Georgia" pitchFamily="18" charset="0"/>
              </a:endParaRPr>
            </a:p>
            <a:p>
              <a:pPr algn="ctr"/>
              <a:r>
                <a:rPr lang="it-IT" dirty="0" smtClean="0">
                  <a:solidFill>
                    <a:srgbClr val="FFFF00"/>
                  </a:solidFill>
                  <a:latin typeface="Georgia" pitchFamily="18" charset="0"/>
                </a:rPr>
                <a:t>Ni-Fe-Cu </a:t>
              </a:r>
              <a:r>
                <a:rPr lang="it-IT" dirty="0" err="1" smtClean="0">
                  <a:solidFill>
                    <a:srgbClr val="FFFF00"/>
                  </a:solidFill>
                  <a:latin typeface="Georgia" pitchFamily="18" charset="0"/>
                </a:rPr>
                <a:t>reaction</a:t>
              </a:r>
              <a:r>
                <a:rPr lang="it-IT" dirty="0" smtClean="0">
                  <a:solidFill>
                    <a:srgbClr val="FFFF00"/>
                  </a:solidFill>
                  <a:latin typeface="Georgia" pitchFamily="18" charset="0"/>
                </a:rPr>
                <a:t> center</a:t>
              </a:r>
              <a:endParaRPr lang="en-US" dirty="0">
                <a:solidFill>
                  <a:srgbClr val="FFFF00"/>
                </a:solidFill>
                <a:latin typeface="Georgia" pitchFamily="18" charset="0"/>
              </a:endParaRP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6250259" y="6581001"/>
              <a:ext cx="289374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dirty="0" err="1" smtClean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Doukov</a:t>
              </a:r>
              <a:r>
                <a:rPr lang="en-US" sz="1200" dirty="0" smtClean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, </a:t>
              </a:r>
              <a:r>
                <a:rPr lang="en-US" sz="1200" dirty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et al</a:t>
              </a:r>
              <a:r>
                <a:rPr lang="en-US" sz="1200" i="1" dirty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.</a:t>
              </a:r>
              <a:r>
                <a:rPr lang="en-US" sz="1200" dirty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 </a:t>
              </a:r>
              <a:r>
                <a:rPr lang="en-US" sz="1200" i="1" dirty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Science</a:t>
              </a:r>
              <a:r>
                <a:rPr lang="en-US" sz="1200" dirty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. </a:t>
              </a:r>
              <a:r>
                <a:rPr lang="en-US" sz="1200" b="1" dirty="0" smtClean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298</a:t>
              </a:r>
              <a:r>
                <a:rPr lang="en-US" sz="1200" dirty="0" smtClean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 </a:t>
              </a:r>
              <a:r>
                <a:rPr lang="en-US" sz="1200" dirty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(</a:t>
              </a:r>
              <a:r>
                <a:rPr lang="en-US" sz="1200" dirty="0" smtClean="0">
                  <a:solidFill>
                    <a:schemeClr val="tx2">
                      <a:lumMod val="90000"/>
                    </a:schemeClr>
                  </a:solidFill>
                  <a:latin typeface="Georgia" pitchFamily="18" charset="0"/>
                </a:rPr>
                <a:t>2002) 567</a:t>
              </a:r>
              <a:endParaRPr lang="en-US" dirty="0">
                <a:solidFill>
                  <a:schemeClr val="tx2">
                    <a:lumMod val="90000"/>
                  </a:schemeClr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79" y="2824695"/>
            <a:ext cx="4445584" cy="2458358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217003" y="3133969"/>
            <a:ext cx="3143250" cy="2072025"/>
            <a:chOff x="5191125" y="3271985"/>
            <a:chExt cx="3143250" cy="2072025"/>
          </a:xfrm>
        </p:grpSpPr>
        <p:sp>
          <p:nvSpPr>
            <p:cNvPr id="7" name="Oval 6"/>
            <p:cNvSpPr/>
            <p:nvPr/>
          </p:nvSpPr>
          <p:spPr>
            <a:xfrm>
              <a:off x="7600950" y="3332971"/>
              <a:ext cx="276225" cy="262180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058150" y="5081830"/>
              <a:ext cx="276225" cy="262180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191125" y="4688560"/>
              <a:ext cx="276225" cy="262180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600950" y="4826272"/>
              <a:ext cx="276225" cy="262180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002852" y="3271985"/>
              <a:ext cx="276225" cy="262180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76"/>
          <p:cNvSpPr txBox="1"/>
          <p:nvPr/>
        </p:nvSpPr>
        <p:spPr>
          <a:xfrm>
            <a:off x="1023287" y="748703"/>
            <a:ext cx="7191392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12000" b="1" dirty="0" smtClean="0">
                <a:solidFill>
                  <a:srgbClr val="FFFF00"/>
                </a:solidFill>
                <a:latin typeface="Georgia" pitchFamily="18" charset="0"/>
              </a:rPr>
              <a:t>5.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Towards in situ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electrochemistry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…</a:t>
            </a:r>
            <a:endParaRPr lang="en-US" sz="2400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72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50826" y="6561883"/>
            <a:ext cx="44618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Energy Technology (2014) </a:t>
            </a:r>
            <a:r>
              <a:rPr lang="it-IT" sz="1200" i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DOI 10.1002/ente.201402014.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9075" y="112838"/>
            <a:ext cx="8229600" cy="8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Stability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of Cu-PC/C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cathode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for CO2 electroreduction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441755" y="1095336"/>
            <a:ext cx="251348" cy="322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9263" y="4666999"/>
            <a:ext cx="8229600" cy="155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Cu-Pc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based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cathodes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Anodic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alcohol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oxidation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instead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of water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oxidation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  <a:sym typeface="Wingdings" panose="05000000000000000000" pitchFamily="2" charset="2"/>
              </a:rPr>
              <a:t> -40%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  <a:sym typeface="Wingdings" panose="05000000000000000000" pitchFamily="2" charset="2"/>
              </a:rPr>
              <a:t>energy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  <a:sym typeface="Wingdings" panose="05000000000000000000" pitchFamily="2" charset="2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  <a:sym typeface="Wingdings" panose="05000000000000000000" pitchFamily="2" charset="2"/>
              </a:rPr>
              <a:t>consumption</a:t>
            </a:r>
            <a:endParaRPr lang="it-IT" sz="24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" y="914404"/>
            <a:ext cx="6056440" cy="375259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44" y="2253162"/>
            <a:ext cx="4362806" cy="319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670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9" y="2030681"/>
            <a:ext cx="3294377" cy="429617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112">
            <a:off x="4677379" y="2080398"/>
            <a:ext cx="3617456" cy="327887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16580" y="534411"/>
            <a:ext cx="7309263" cy="8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And </a:t>
            </a:r>
            <a:r>
              <a:rPr lang="it-IT" sz="2400" b="1" i="1" dirty="0" smtClean="0">
                <a:solidFill>
                  <a:srgbClr val="FFFF00"/>
                </a:solidFill>
                <a:latin typeface="Georgia" pitchFamily="18" charset="0"/>
              </a:rPr>
              <a:t>in situ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electrochemistry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…. </a:t>
            </a:r>
            <a:r>
              <a:rPr lang="it-IT" sz="2400" b="1" dirty="0" err="1">
                <a:solidFill>
                  <a:srgbClr val="FFFF00"/>
                </a:solidFill>
                <a:latin typeface="Georgia" pitchFamily="18" charset="0"/>
              </a:rPr>
              <a:t>c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lose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to come in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our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lab…</a:t>
            </a:r>
            <a:endParaRPr lang="en-US" sz="24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50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172040"/>
            <a:ext cx="8229600" cy="49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Conclusions - UHV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39750" y="1000461"/>
            <a:ext cx="8064500" cy="322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Cu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does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not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activate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CO2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Ni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activates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CO2 via e</a:t>
            </a:r>
            <a:r>
              <a:rPr lang="it-IT" baseline="30000" dirty="0" smtClean="0">
                <a:solidFill>
                  <a:srgbClr val="FFFF00"/>
                </a:solidFill>
                <a:latin typeface="Georgia" pitchFamily="18" charset="0"/>
              </a:rPr>
              <a:t>-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transfer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Formate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is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a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spectator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rather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than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a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reaction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intermediate on Ni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Hydrocarboxyl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intermediates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may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play a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determining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role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in CO2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conversion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on Ni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Ni/Cu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alloys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show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peculiar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CO2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reduction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activity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due to the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interplay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between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diffusion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and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segregation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effects</a:t>
            </a:r>
            <a:endParaRPr lang="it-IT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Surface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Ni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concentration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can be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used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to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taylor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the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alloy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reactivity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and the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equilibrium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between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CO2 and CO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adsorption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energies</a:t>
            </a:r>
            <a:endParaRPr lang="it-IT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669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172040"/>
            <a:ext cx="8229600" cy="49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Conclusions – beyond the pressure gap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39750" y="1000461"/>
            <a:ext cx="80645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The delicate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interplay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between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graphene,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carbide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, and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oxide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phases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on Ni can be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governed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using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CO in the gas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stream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in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order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to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yield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an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active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surface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phase</a:t>
            </a:r>
            <a:endParaRPr lang="it-IT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55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172040"/>
            <a:ext cx="8229600" cy="49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Conclusions – beyond the material gap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39750" y="1000461"/>
            <a:ext cx="80645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Finite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size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and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coverage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effects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may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open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unexpected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reaction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channels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like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, in the case of CO,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decomposition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and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carbide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accumulation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at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Cu clusters</a:t>
            </a:r>
          </a:p>
        </p:txBody>
      </p:sp>
    </p:spTree>
    <p:extLst>
      <p:ext uri="{BB962C8B-B14F-4D97-AF65-F5344CB8AC3E}">
        <p14:creationId xmlns:p14="http://schemas.microsoft.com/office/powerpoint/2010/main" val="531541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172040"/>
            <a:ext cx="8229600" cy="49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Conclusions –going liquid…</a:t>
            </a:r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39750" y="1000461"/>
            <a:ext cx="8064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Will come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soon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3582389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57150" y="1941286"/>
            <a:ext cx="446292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FUNDING</a:t>
            </a:r>
          </a:p>
          <a:p>
            <a:r>
              <a:rPr lang="en-US" i="1" dirty="0" smtClean="0">
                <a:solidFill>
                  <a:srgbClr val="FFFF00"/>
                </a:solidFill>
                <a:latin typeface="Georgia" pitchFamily="18" charset="0"/>
              </a:rPr>
              <a:t>Financial support was obtained from</a:t>
            </a:r>
          </a:p>
          <a:p>
            <a:endParaRPr lang="en-US" i="1" dirty="0">
              <a:solidFill>
                <a:srgbClr val="FFFF00"/>
              </a:solidFill>
              <a:latin typeface="Georgia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FFFF00"/>
                </a:solidFill>
                <a:latin typeface="Georgia" pitchFamily="18" charset="0"/>
              </a:rPr>
              <a:t> Italian MIUR (FIRB 2010 project RBFR10J4H7)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 smtClean="0">
                <a:solidFill>
                  <a:srgbClr val="FFFF00"/>
                </a:solidFill>
                <a:latin typeface="Georgia" pitchFamily="18" charset="0"/>
              </a:rPr>
              <a:t>Fondazione Kathleen Foreman Casali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 err="1" smtClean="0">
                <a:solidFill>
                  <a:srgbClr val="FFFF00"/>
                </a:solidFill>
                <a:latin typeface="Georgia" pitchFamily="18" charset="0"/>
              </a:rPr>
              <a:t>Beneficentia</a:t>
            </a:r>
            <a:r>
              <a:rPr lang="it-IT" i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i="1" dirty="0" err="1" smtClean="0">
                <a:solidFill>
                  <a:srgbClr val="FFFF00"/>
                </a:solidFill>
                <a:latin typeface="Georgia" pitchFamily="18" charset="0"/>
              </a:rPr>
              <a:t>Stiftung</a:t>
            </a:r>
            <a:endParaRPr lang="it-IT" i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 smtClean="0">
                <a:solidFill>
                  <a:srgbClr val="FFFF00"/>
                </a:solidFill>
                <a:latin typeface="Georgia" pitchFamily="18" charset="0"/>
              </a:rPr>
              <a:t>Consorzio per la Fisica – Trieste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 err="1" smtClean="0">
                <a:solidFill>
                  <a:srgbClr val="FFFF00"/>
                </a:solidFill>
                <a:latin typeface="Georgia" pitchFamily="18" charset="0"/>
              </a:rPr>
              <a:t>UniTs</a:t>
            </a:r>
            <a:r>
              <a:rPr lang="it-IT" i="1" dirty="0" smtClean="0">
                <a:solidFill>
                  <a:srgbClr val="FFFF00"/>
                </a:solidFill>
                <a:latin typeface="Georgia" pitchFamily="18" charset="0"/>
              </a:rPr>
              <a:t> – FRA 2012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00"/>
                </a:solidFill>
                <a:latin typeface="Georgia" pitchFamily="18" charset="0"/>
              </a:rPr>
              <a:t>Italian Ministry of Foreign Affairs</a:t>
            </a:r>
            <a:endParaRPr lang="it-IT" i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i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86031" name="Line 15"/>
          <p:cNvSpPr>
            <a:spLocks noChangeShapeType="1"/>
          </p:cNvSpPr>
          <p:nvPr/>
        </p:nvSpPr>
        <p:spPr bwMode="auto">
          <a:xfrm>
            <a:off x="4592638" y="2223130"/>
            <a:ext cx="0" cy="3497064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361175" y="118864"/>
            <a:ext cx="44629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5400" b="1" dirty="0" smtClean="0">
                <a:solidFill>
                  <a:srgbClr val="FFFF00"/>
                </a:solidFill>
                <a:latin typeface="Georgia" pitchFamily="18" charset="0"/>
              </a:rPr>
              <a:t>THANK YOU !</a:t>
            </a:r>
            <a:endParaRPr lang="en-US" sz="5400" i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53155" y="1965036"/>
            <a:ext cx="4324170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PEOPLE</a:t>
            </a:r>
          </a:p>
          <a:p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Africh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C, Bevilacqua M,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Baldereschi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A,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Bozzini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B,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Comelli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G, De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Rogatis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L,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Dri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C, Filippi J,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Fornasiero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P,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Greiner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M,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Knop-Gericke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A, Miller H,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Lacovig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P,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Olmos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Asar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J,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Peressi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M,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Peronio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A, Rizzi M, Rocca M, Savio L,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Schlögl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R, </a:t>
            </a:r>
            <a:r>
              <a:rPr lang="it-IT" sz="1900" dirty="0" err="1" smtClean="0">
                <a:solidFill>
                  <a:srgbClr val="FFFF00"/>
                </a:solidFill>
                <a:latin typeface="Georgia" pitchFamily="18" charset="0"/>
              </a:rPr>
              <a:t>Vattuone</a:t>
            </a:r>
            <a:r>
              <a:rPr lang="it-IT" sz="1900" dirty="0" smtClean="0">
                <a:solidFill>
                  <a:srgbClr val="FFFF00"/>
                </a:solidFill>
                <a:latin typeface="Georgia" pitchFamily="18" charset="0"/>
              </a:rPr>
              <a:t> L. </a:t>
            </a:r>
            <a:endParaRPr lang="en-US" sz="1900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6" y="4993949"/>
            <a:ext cx="2296083" cy="940109"/>
          </a:xfrm>
          <a:prstGeom prst="rect">
            <a:avLst/>
          </a:prstGeom>
        </p:spPr>
      </p:pic>
      <p:pic>
        <p:nvPicPr>
          <p:cNvPr id="1026" name="Picture 2" descr="Ministero dell'Istruzione, dell'Universita e della Ricerc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6" y="6021349"/>
            <a:ext cx="6488073" cy="57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à degli Studi di Triest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4" y="5210158"/>
            <a:ext cx="33242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ndazione Casal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26" y="5781984"/>
            <a:ext cx="19050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27" y="4382547"/>
            <a:ext cx="1200372" cy="13067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2641" y="3424834"/>
            <a:ext cx="4086375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FF00"/>
                </a:solidFill>
                <a:latin typeface="Georgia" pitchFamily="18" charset="0"/>
              </a:rPr>
              <a:t>Olmos</a:t>
            </a:r>
            <a:r>
              <a:rPr lang="it-IT" sz="2400" b="1" dirty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Georgia" pitchFamily="18" charset="0"/>
              </a:rPr>
              <a:t>Asar</a:t>
            </a:r>
            <a:r>
              <a:rPr lang="it-IT" sz="2400" b="1" dirty="0">
                <a:solidFill>
                  <a:srgbClr val="FFFF00"/>
                </a:solidFill>
                <a:latin typeface="Georgia" pitchFamily="18" charset="0"/>
              </a:rPr>
              <a:t> J,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Peressi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M 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8600" y="19050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… and in industry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endParaRPr lang="en-US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3" name="Text Box 321"/>
          <p:cNvSpPr txBox="1">
            <a:spLocks noChangeArrowheads="1"/>
          </p:cNvSpPr>
          <p:nvPr/>
        </p:nvSpPr>
        <p:spPr bwMode="auto">
          <a:xfrm>
            <a:off x="1202699" y="1581523"/>
            <a:ext cx="719940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CO</a:t>
            </a:r>
            <a:r>
              <a:rPr lang="it-IT" sz="3200" b="1" baseline="-25000" dirty="0" smtClean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reduction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involved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in</a:t>
            </a:r>
          </a:p>
          <a:p>
            <a:endParaRPr lang="it-IT" sz="32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MeOH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synthesis</a:t>
            </a:r>
            <a:endParaRPr lang="it-IT" sz="3200" b="1" dirty="0">
              <a:solidFill>
                <a:srgbClr val="FFFF00"/>
              </a:solidFill>
              <a:latin typeface="Georgia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Urea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synthesis</a:t>
            </a:r>
            <a:endParaRPr lang="it-IT" sz="32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Methane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(tri-)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reforming</a:t>
            </a:r>
            <a:endParaRPr lang="it-IT" sz="3200" b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Dimethylcarbonate production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92760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250825" y="293688"/>
            <a:ext cx="861060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Georgia" pitchFamily="18" charset="0"/>
              </a:rPr>
              <a:t>Catalytic carbon dioxide hydrogenation for organic synthesis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  <a:latin typeface="Georgia" pitchFamily="18" charset="0"/>
              </a:rPr>
              <a:t>MeOH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 (a chemical &amp; an energy vector)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307975" y="1558811"/>
            <a:ext cx="8610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Industrial catalyst: Cu/</a:t>
            </a:r>
            <a:r>
              <a:rPr lang="en-US" dirty="0" err="1">
                <a:solidFill>
                  <a:srgbClr val="FFFF00"/>
                </a:solidFill>
                <a:latin typeface="Georgia" pitchFamily="18" charset="0"/>
              </a:rPr>
              <a:t>ZnO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/Al</a:t>
            </a:r>
            <a:r>
              <a:rPr lang="en-US" baseline="-25000" dirty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O</a:t>
            </a:r>
            <a:r>
              <a:rPr lang="en-US" baseline="-25000" dirty="0">
                <a:solidFill>
                  <a:srgbClr val="FFFF00"/>
                </a:solidFill>
                <a:latin typeface="Georgia" pitchFamily="18" charset="0"/>
              </a:rPr>
              <a:t>3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50-100 bar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500-550 K</a:t>
            </a:r>
          </a:p>
          <a:p>
            <a:pPr algn="ctr"/>
            <a:endParaRPr lang="en-US" u="sng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en-US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CO + CO</a:t>
            </a:r>
            <a:r>
              <a:rPr lang="en-US" baseline="-25000" dirty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+3H</a:t>
            </a:r>
            <a:r>
              <a:rPr lang="en-US" baseline="-25000" dirty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  <a:sym typeface="Wingdings" pitchFamily="2" charset="2"/>
              </a:rPr>
              <a:t> CH</a:t>
            </a:r>
            <a:r>
              <a:rPr lang="en-US" baseline="-25000" dirty="0">
                <a:solidFill>
                  <a:srgbClr val="FFFF00"/>
                </a:solidFill>
                <a:latin typeface="Georgia" pitchFamily="18" charset="0"/>
                <a:sym typeface="Wingdings" pitchFamily="2" charset="2"/>
              </a:rPr>
              <a:t>3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  <a:sym typeface="Wingdings" pitchFamily="2" charset="2"/>
              </a:rPr>
              <a:t>OH + H</a:t>
            </a:r>
            <a:r>
              <a:rPr lang="en-US" baseline="-25000" dirty="0">
                <a:solidFill>
                  <a:srgbClr val="FFFF00"/>
                </a:solidFill>
                <a:latin typeface="Georgia" pitchFamily="18" charset="0"/>
                <a:sym typeface="Wingdings" pitchFamily="2" charset="2"/>
              </a:rPr>
              <a:t>2</a:t>
            </a:r>
            <a:r>
              <a:rPr lang="en-US" dirty="0">
                <a:solidFill>
                  <a:srgbClr val="FFFF00"/>
                </a:solidFill>
                <a:latin typeface="Georgia" pitchFamily="18" charset="0"/>
                <a:sym typeface="Wingdings" pitchFamily="2" charset="2"/>
              </a:rPr>
              <a:t>O + CO</a:t>
            </a:r>
          </a:p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Georgia" pitchFamily="18" charset="0"/>
                <a:sym typeface="Wingdings" pitchFamily="2" charset="2"/>
              </a:rPr>
              <a:t>??!</a:t>
            </a:r>
            <a:endParaRPr lang="en-US" sz="3600" b="1" dirty="0">
              <a:solidFill>
                <a:srgbClr val="FF6600"/>
              </a:solidFill>
              <a:latin typeface="Georgia" pitchFamily="18" charset="0"/>
            </a:endParaRPr>
          </a:p>
        </p:txBody>
      </p:sp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3801072"/>
            <a:ext cx="3597275" cy="2695575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0" y="6583363"/>
            <a:ext cx="39308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T. Kim, et al. </a:t>
            </a:r>
            <a:r>
              <a:rPr lang="en-US" sz="1200" i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J. </a:t>
            </a:r>
            <a:r>
              <a:rPr lang="en-US" sz="1200" i="1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Micromech</a:t>
            </a:r>
            <a:r>
              <a:rPr lang="en-US" sz="1200" i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en-US" sz="1200" i="1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Microeng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en-US" sz="1200" b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16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(2006) 1760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Georgia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53941" y="2703398"/>
            <a:ext cx="1214212" cy="267381"/>
            <a:chOff x="3353941" y="2824162"/>
            <a:chExt cx="1214212" cy="267381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53941" y="2824162"/>
              <a:ext cx="0" cy="267381"/>
            </a:xfrm>
            <a:prstGeom prst="line">
              <a:avLst/>
            </a:prstGeom>
            <a:ln w="19050">
              <a:solidFill>
                <a:srgbClr val="D767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568152" y="2824162"/>
              <a:ext cx="0" cy="267381"/>
            </a:xfrm>
            <a:prstGeom prst="line">
              <a:avLst/>
            </a:prstGeom>
            <a:ln w="19050">
              <a:solidFill>
                <a:srgbClr val="D767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353941" y="2824162"/>
              <a:ext cx="1214212" cy="0"/>
            </a:xfrm>
            <a:prstGeom prst="line">
              <a:avLst/>
            </a:prstGeom>
            <a:ln w="19050">
              <a:solidFill>
                <a:srgbClr val="D767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568575" y="2860561"/>
            <a:ext cx="4067175" cy="657225"/>
            <a:chOff x="2568575" y="2981325"/>
            <a:chExt cx="4067175" cy="657225"/>
          </a:xfrm>
        </p:grpSpPr>
        <p:grpSp>
          <p:nvGrpSpPr>
            <p:cNvPr id="73739" name="Group 11"/>
            <p:cNvGrpSpPr>
              <a:grpSpLocks/>
            </p:cNvGrpSpPr>
            <p:nvPr/>
          </p:nvGrpSpPr>
          <p:grpSpPr bwMode="auto">
            <a:xfrm>
              <a:off x="2568575" y="2981325"/>
              <a:ext cx="4067175" cy="479425"/>
              <a:chOff x="1618" y="1866"/>
              <a:chExt cx="2562" cy="302"/>
            </a:xfrm>
          </p:grpSpPr>
          <p:sp>
            <p:nvSpPr>
              <p:cNvPr id="73737" name="Oval 9"/>
              <p:cNvSpPr>
                <a:spLocks noChangeArrowheads="1"/>
              </p:cNvSpPr>
              <p:nvPr/>
            </p:nvSpPr>
            <p:spPr bwMode="auto">
              <a:xfrm>
                <a:off x="3876" y="1871"/>
                <a:ext cx="304" cy="297"/>
              </a:xfrm>
              <a:prstGeom prst="ellips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8" name="Oval 10"/>
              <p:cNvSpPr>
                <a:spLocks noChangeArrowheads="1"/>
              </p:cNvSpPr>
              <p:nvPr/>
            </p:nvSpPr>
            <p:spPr bwMode="auto">
              <a:xfrm>
                <a:off x="1618" y="1866"/>
                <a:ext cx="304" cy="297"/>
              </a:xfrm>
              <a:prstGeom prst="ellips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2984500" y="3413126"/>
              <a:ext cx="1158875" cy="225424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048250" y="3460751"/>
              <a:ext cx="1268413" cy="177799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 Box 321"/>
          <p:cNvSpPr txBox="1">
            <a:spLocks noChangeArrowheads="1"/>
          </p:cNvSpPr>
          <p:nvPr/>
        </p:nvSpPr>
        <p:spPr bwMode="auto">
          <a:xfrm>
            <a:off x="1653411" y="203985"/>
            <a:ext cx="62007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Modeling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to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understand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…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CO</a:t>
            </a:r>
            <a:r>
              <a:rPr lang="it-IT" sz="3200" b="1" baseline="-25000" dirty="0" smtClean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>
                <a:solidFill>
                  <a:srgbClr val="FFFF00"/>
                </a:solidFill>
                <a:latin typeface="Georgia" pitchFamily="18" charset="0"/>
              </a:rPr>
              <a:t>h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ydrogenation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>
                <a:solidFill>
                  <a:srgbClr val="FFFF00"/>
                </a:solidFill>
                <a:latin typeface="Georgia" pitchFamily="18" charset="0"/>
              </a:rPr>
              <a:t>to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MeOH</a:t>
            </a:r>
            <a:endParaRPr lang="it-IT" sz="32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180975" y="6558287"/>
            <a:ext cx="35830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J. </a:t>
            </a:r>
            <a:r>
              <a:rPr lang="en-US" sz="1200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Nerlov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, I. </a:t>
            </a:r>
            <a:r>
              <a:rPr lang="en-US" sz="1200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Chorkendorff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</a:t>
            </a:r>
            <a:r>
              <a:rPr lang="en-US" sz="1200" i="1" dirty="0" smtClean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J</a:t>
            </a:r>
            <a:r>
              <a:rPr lang="en-US" sz="1200" i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en-US" sz="1200" i="1" dirty="0" err="1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Catal</a:t>
            </a:r>
            <a:r>
              <a:rPr lang="en-US" sz="1200" i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. </a:t>
            </a:r>
            <a:r>
              <a:rPr lang="en-US" sz="1200" b="1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181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Georgia" pitchFamily="18" charset="0"/>
              </a:rPr>
              <a:t> (1999) 271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3434298" y="1726547"/>
            <a:ext cx="113204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Georgia" pitchFamily="18" charset="0"/>
              </a:rPr>
              <a:t>  </a:t>
            </a:r>
            <a:r>
              <a:rPr lang="en-US" dirty="0" smtClean="0">
                <a:solidFill>
                  <a:srgbClr val="FF6600"/>
                </a:solidFill>
                <a:latin typeface="Georgia" pitchFamily="18" charset="0"/>
              </a:rPr>
              <a:t>Cu(100)</a:t>
            </a:r>
          </a:p>
          <a:p>
            <a:r>
              <a:rPr lang="en-US" sz="1200" dirty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1200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1200" dirty="0" err="1" smtClean="0">
                <a:solidFill>
                  <a:srgbClr val="FFFF00"/>
                </a:solidFill>
                <a:latin typeface="Georgia" pitchFamily="18" charset="0"/>
              </a:rPr>
              <a:t>p</a:t>
            </a:r>
            <a:r>
              <a:rPr lang="en-US" sz="1200" baseline="-25000" dirty="0" err="1" smtClean="0">
                <a:solidFill>
                  <a:srgbClr val="FFFF00"/>
                </a:solidFill>
                <a:latin typeface="Georgia" pitchFamily="18" charset="0"/>
              </a:rPr>
              <a:t>tot</a:t>
            </a:r>
            <a:r>
              <a:rPr lang="en-US" sz="1200" dirty="0" smtClean="0">
                <a:solidFill>
                  <a:srgbClr val="FFFF00"/>
                </a:solidFill>
                <a:latin typeface="Georgia" pitchFamily="18" charset="0"/>
              </a:rPr>
              <a:t>=1.5 </a:t>
            </a:r>
            <a:r>
              <a:rPr lang="en-US" sz="1200" dirty="0">
                <a:solidFill>
                  <a:srgbClr val="FFFF00"/>
                </a:solidFill>
                <a:latin typeface="Georgia" pitchFamily="18" charset="0"/>
              </a:rPr>
              <a:t>bar</a:t>
            </a:r>
          </a:p>
          <a:p>
            <a:r>
              <a:rPr lang="en-US" sz="1200" dirty="0">
                <a:solidFill>
                  <a:srgbClr val="FFFF00"/>
                </a:solidFill>
                <a:latin typeface="Georgia" pitchFamily="18" charset="0"/>
              </a:rPr>
              <a:t>  T = 543 K</a:t>
            </a:r>
          </a:p>
        </p:txBody>
      </p:sp>
      <p:pic>
        <p:nvPicPr>
          <p:cNvPr id="1024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61447"/>
            <a:ext cx="3095625" cy="2471737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371736" y="2712384"/>
            <a:ext cx="5796976" cy="2373313"/>
            <a:chOff x="3492500" y="2712384"/>
            <a:chExt cx="5796976" cy="2373313"/>
          </a:xfrm>
        </p:grpSpPr>
        <p:pic>
          <p:nvPicPr>
            <p:cNvPr id="102412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0" y="2712384"/>
              <a:ext cx="3168650" cy="2373313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tx1"/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13" name="Text Box 13"/>
            <p:cNvSpPr txBox="1">
              <a:spLocks noChangeArrowheads="1"/>
            </p:cNvSpPr>
            <p:nvPr/>
          </p:nvSpPr>
          <p:spPr bwMode="auto">
            <a:xfrm>
              <a:off x="6628826" y="2879072"/>
              <a:ext cx="2660650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Georgia" pitchFamily="18" charset="0"/>
                </a:rPr>
                <a:t>   </a:t>
              </a:r>
              <a:r>
                <a:rPr lang="en-US" dirty="0">
                  <a:solidFill>
                    <a:srgbClr val="FF6600"/>
                  </a:solidFill>
                  <a:latin typeface="Georgia" pitchFamily="18" charset="0"/>
                </a:rPr>
                <a:t>Ni/Cu(100)</a:t>
              </a:r>
            </a:p>
            <a:p>
              <a:r>
                <a:rPr lang="en-US" sz="1200" dirty="0">
                  <a:solidFill>
                    <a:srgbClr val="FFFF00"/>
                  </a:solidFill>
                  <a:latin typeface="Georgia" pitchFamily="18" charset="0"/>
                </a:rPr>
                <a:t>    a) p</a:t>
              </a:r>
              <a:r>
                <a:rPr lang="en-US" sz="1200" baseline="-25000" dirty="0">
                  <a:solidFill>
                    <a:srgbClr val="FFFF00"/>
                  </a:solidFill>
                  <a:latin typeface="Georgia" pitchFamily="18" charset="0"/>
                </a:rPr>
                <a:t>CO+CO2+H2</a:t>
              </a:r>
              <a:r>
                <a:rPr lang="en-US" sz="1200" dirty="0">
                  <a:solidFill>
                    <a:srgbClr val="FFFF00"/>
                  </a:solidFill>
                  <a:latin typeface="Georgia" pitchFamily="18" charset="0"/>
                </a:rPr>
                <a:t>=100+30+1370 mbar</a:t>
              </a:r>
            </a:p>
            <a:p>
              <a:r>
                <a:rPr lang="en-US" sz="1200" dirty="0">
                  <a:solidFill>
                    <a:srgbClr val="FFFF00"/>
                  </a:solidFill>
                  <a:latin typeface="Georgia" pitchFamily="18" charset="0"/>
                </a:rPr>
                <a:t>    b) p</a:t>
              </a:r>
              <a:r>
                <a:rPr lang="en-US" sz="1200" baseline="-25000" dirty="0">
                  <a:solidFill>
                    <a:srgbClr val="FFFF00"/>
                  </a:solidFill>
                  <a:latin typeface="Georgia" pitchFamily="18" charset="0"/>
                </a:rPr>
                <a:t>CO+CO2+H2</a:t>
              </a:r>
              <a:r>
                <a:rPr lang="en-US" sz="1200" dirty="0">
                  <a:solidFill>
                    <a:srgbClr val="FFFF00"/>
                  </a:solidFill>
                  <a:latin typeface="Georgia" pitchFamily="18" charset="0"/>
                </a:rPr>
                <a:t>=0+30+1470 mbar</a:t>
              </a:r>
            </a:p>
            <a:p>
              <a:r>
                <a:rPr lang="en-US" sz="1200" dirty="0">
                  <a:solidFill>
                    <a:srgbClr val="FFFF00"/>
                  </a:solidFill>
                  <a:latin typeface="Georgia" pitchFamily="18" charset="0"/>
                </a:rPr>
                <a:t>    T = 543 K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53913" y="1726547"/>
            <a:ext cx="43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no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difference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with/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without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CO in the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stream</a:t>
            </a:r>
            <a:endParaRPr lang="en-US" dirty="0">
              <a:solidFill>
                <a:srgbClr val="FFFF00"/>
              </a:solidFill>
              <a:latin typeface="Georgia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50345" y="2913576"/>
            <a:ext cx="2284021" cy="1352776"/>
            <a:chOff x="4096987" y="2370138"/>
            <a:chExt cx="2284021" cy="1352776"/>
          </a:xfrm>
        </p:grpSpPr>
        <p:sp>
          <p:nvSpPr>
            <p:cNvPr id="3" name="Rectangle 2"/>
            <p:cNvSpPr/>
            <p:nvPr/>
          </p:nvSpPr>
          <p:spPr>
            <a:xfrm>
              <a:off x="4096987" y="2422566"/>
              <a:ext cx="1211283" cy="13003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69725" y="2370138"/>
              <a:ext cx="1211283" cy="9668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828313" y="4384641"/>
            <a:ext cx="203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… and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now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CO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makes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the </a:t>
            </a:r>
            <a:r>
              <a:rPr lang="it-IT" dirty="0" err="1" smtClean="0">
                <a:solidFill>
                  <a:srgbClr val="FFFF00"/>
                </a:solidFill>
                <a:latin typeface="Georgia" pitchFamily="18" charset="0"/>
              </a:rPr>
              <a:t>difference</a:t>
            </a:r>
            <a:r>
              <a:rPr lang="it-IT" dirty="0" smtClean="0">
                <a:solidFill>
                  <a:srgbClr val="FFFF00"/>
                </a:solidFill>
                <a:latin typeface="Georgia" pitchFamily="18" charset="0"/>
              </a:rPr>
              <a:t> !</a:t>
            </a:r>
            <a:endParaRPr lang="en-US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1"/>
          <p:cNvSpPr txBox="1">
            <a:spLocks noChangeArrowheads="1"/>
          </p:cNvSpPr>
          <p:nvPr/>
        </p:nvSpPr>
        <p:spPr bwMode="auto">
          <a:xfrm>
            <a:off x="1578069" y="376505"/>
            <a:ext cx="63514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In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our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example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: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CO</a:t>
            </a:r>
            <a:r>
              <a:rPr lang="it-IT" sz="3200" b="1" baseline="-25000" dirty="0" smtClean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 err="1">
                <a:solidFill>
                  <a:srgbClr val="FFFF00"/>
                </a:solidFill>
                <a:latin typeface="Georgia" pitchFamily="18" charset="0"/>
              </a:rPr>
              <a:t>h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ydrogenation</a:t>
            </a:r>
            <a:r>
              <a:rPr lang="it-IT" sz="32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3200" b="1" dirty="0">
                <a:solidFill>
                  <a:srgbClr val="FFFF00"/>
                </a:solidFill>
                <a:latin typeface="Georgia" pitchFamily="18" charset="0"/>
              </a:rPr>
              <a:t>to </a:t>
            </a:r>
            <a:r>
              <a:rPr lang="it-IT" sz="3200" b="1" dirty="0" err="1" smtClean="0">
                <a:solidFill>
                  <a:srgbClr val="FFFF00"/>
                </a:solidFill>
                <a:latin typeface="Georgia" pitchFamily="18" charset="0"/>
              </a:rPr>
              <a:t>MeOH</a:t>
            </a:r>
            <a:endParaRPr lang="it-IT" sz="32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721523" y="1791470"/>
            <a:ext cx="8064500" cy="306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Georgia" pitchFamily="18" charset="0"/>
              </a:rPr>
              <a:t>Using Ni/Cu alloys:</a:t>
            </a:r>
          </a:p>
          <a:p>
            <a:endParaRPr lang="en-US" sz="2400" dirty="0" smtClean="0">
              <a:solidFill>
                <a:srgbClr val="FFFF00"/>
              </a:solidFill>
              <a:latin typeface="Georgia" pitchFamily="18" charset="0"/>
            </a:endParaRPr>
          </a:p>
          <a:p>
            <a:pPr>
              <a:spcAft>
                <a:spcPts val="1500"/>
              </a:spcAft>
              <a:buFontTx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Georgia" pitchFamily="18" charset="0"/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en-US" sz="2400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Georgia" pitchFamily="18" charset="0"/>
              </a:rPr>
              <a:t>turnover frequency is notably higher at Ni sites with respect to Cu sites</a:t>
            </a:r>
          </a:p>
          <a:p>
            <a:pPr>
              <a:spcAft>
                <a:spcPts val="1500"/>
              </a:spcAft>
              <a:buFontTx/>
              <a:buChar char="•"/>
            </a:pPr>
            <a:r>
              <a:rPr lang="en-US" sz="2400" dirty="0">
                <a:solidFill>
                  <a:srgbClr val="FFFF00"/>
                </a:solidFill>
                <a:latin typeface="Georgia" pitchFamily="18" charset="0"/>
              </a:rPr>
              <a:t>Formate is observed as stable intermediate </a:t>
            </a:r>
            <a:r>
              <a:rPr lang="en-US" sz="2400" i="1" dirty="0">
                <a:solidFill>
                  <a:srgbClr val="FFFF00"/>
                </a:solidFill>
                <a:latin typeface="Georgia" pitchFamily="18" charset="0"/>
              </a:rPr>
              <a:t>in situ</a:t>
            </a:r>
            <a:endParaRPr lang="en-US" sz="2400" dirty="0">
              <a:solidFill>
                <a:srgbClr val="FFFF00"/>
              </a:solidFill>
              <a:latin typeface="Georgia" pitchFamily="18" charset="0"/>
            </a:endParaRPr>
          </a:p>
          <a:p>
            <a:pPr>
              <a:spcAft>
                <a:spcPts val="1500"/>
              </a:spcAft>
              <a:buFontTx/>
              <a:buChar char="•"/>
            </a:pPr>
            <a:r>
              <a:rPr lang="en-US" sz="2400" dirty="0" err="1">
                <a:solidFill>
                  <a:srgbClr val="FFFF00"/>
                </a:solidFill>
                <a:latin typeface="Georgia" pitchFamily="18" charset="0"/>
              </a:rPr>
              <a:t>MeOH</a:t>
            </a:r>
            <a:r>
              <a:rPr lang="en-US" sz="2400" dirty="0">
                <a:solidFill>
                  <a:srgbClr val="FFFF00"/>
                </a:solidFill>
                <a:latin typeface="Georgia" pitchFamily="18" charset="0"/>
              </a:rPr>
              <a:t> carbon and oxygen atoms come from CO</a:t>
            </a:r>
            <a:r>
              <a:rPr lang="en-US" sz="2400" baseline="-25000" dirty="0">
                <a:solidFill>
                  <a:srgbClr val="FFFF00"/>
                </a:solidFill>
                <a:latin typeface="Georgia" pitchFamily="18" charset="0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Georgia" pitchFamily="18" charset="0"/>
              </a:rPr>
              <a:t>, but CO is needed</a:t>
            </a:r>
          </a:p>
        </p:txBody>
      </p:sp>
    </p:spTree>
    <p:extLst>
      <p:ext uri="{BB962C8B-B14F-4D97-AF65-F5344CB8AC3E}">
        <p14:creationId xmlns:p14="http://schemas.microsoft.com/office/powerpoint/2010/main" val="3543630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sellaDiTesto 176"/>
          <p:cNvSpPr txBox="1"/>
          <p:nvPr/>
        </p:nvSpPr>
        <p:spPr>
          <a:xfrm>
            <a:off x="-231952" y="2233078"/>
            <a:ext cx="9583073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2400" b="1" dirty="0">
                <a:solidFill>
                  <a:srgbClr val="FFFF00"/>
                </a:solidFill>
                <a:latin typeface="Georgia" pitchFamily="18" charset="0"/>
              </a:rPr>
              <a:t>... 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WHAT IS HAPPENING THERE ??? ...</a:t>
            </a: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2400" b="1" dirty="0">
                <a:solidFill>
                  <a:srgbClr val="FFFF00"/>
                </a:solidFill>
                <a:latin typeface="Georgia" pitchFamily="18" charset="0"/>
              </a:rPr>
              <a:t>…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will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this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talk be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about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Georgia" pitchFamily="18" charset="0"/>
              </a:rPr>
              <a:t>surface</a:t>
            </a:r>
            <a:r>
              <a:rPr lang="it-IT" sz="2400" b="1" dirty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science?</a:t>
            </a: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…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may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the </a:t>
            </a:r>
            <a:r>
              <a:rPr lang="it-IT" sz="2400" b="1" dirty="0" err="1" smtClean="0">
                <a:solidFill>
                  <a:srgbClr val="FFFF00"/>
                </a:solidFill>
                <a:latin typeface="Georgia" pitchFamily="18" charset="0"/>
              </a:rPr>
              <a:t>latter</a:t>
            </a:r>
            <a:r>
              <a:rPr lang="it-IT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Georgia" pitchFamily="18" charset="0"/>
              </a:rPr>
              <a:t>have</a:t>
            </a:r>
            <a:r>
              <a:rPr lang="it-IT" sz="2400" b="1" dirty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Georgia" pitchFamily="18" charset="0"/>
              </a:rPr>
              <a:t>anything</a:t>
            </a:r>
            <a:r>
              <a:rPr lang="it-IT" sz="2400" b="1" dirty="0">
                <a:solidFill>
                  <a:srgbClr val="FFFF00"/>
                </a:solidFill>
                <a:latin typeface="Georgia" pitchFamily="18" charset="0"/>
              </a:rPr>
              <a:t> to do with «</a:t>
            </a:r>
            <a:r>
              <a:rPr lang="it-IT" sz="2400" b="1" dirty="0" err="1">
                <a:solidFill>
                  <a:srgbClr val="FFFF00"/>
                </a:solidFill>
                <a:latin typeface="Georgia" pitchFamily="18" charset="0"/>
              </a:rPr>
              <a:t>real</a:t>
            </a:r>
            <a:r>
              <a:rPr lang="it-IT" sz="2400" b="1" dirty="0">
                <a:solidFill>
                  <a:srgbClr val="FFFF00"/>
                </a:solidFill>
                <a:latin typeface="Georgia" pitchFamily="18" charset="0"/>
              </a:rPr>
              <a:t>» </a:t>
            </a:r>
            <a:r>
              <a:rPr lang="it-IT" sz="2400" b="1" dirty="0" err="1">
                <a:solidFill>
                  <a:srgbClr val="FFFF00"/>
                </a:solidFill>
                <a:latin typeface="Georgia" pitchFamily="18" charset="0"/>
              </a:rPr>
              <a:t>catalysis</a:t>
            </a:r>
            <a:r>
              <a:rPr lang="it-IT" sz="2400" b="1" dirty="0">
                <a:solidFill>
                  <a:srgbClr val="FFFF00"/>
                </a:solidFill>
                <a:latin typeface="Georgia" pitchFamily="18" charset="0"/>
              </a:rPr>
              <a:t>?</a:t>
            </a:r>
            <a:endParaRPr lang="en-US" sz="2400" dirty="0">
              <a:solidFill>
                <a:srgbClr val="FFFF0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1849</TotalTime>
  <Words>1539</Words>
  <Application>Microsoft Office PowerPoint</Application>
  <PresentationFormat>On-screen Show (4:3)</PresentationFormat>
  <Paragraphs>296</Paragraphs>
  <Slides>47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Kilter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</cp:lastModifiedBy>
  <cp:revision>369</cp:revision>
  <cp:lastPrinted>1601-01-01T00:00:00Z</cp:lastPrinted>
  <dcterms:created xsi:type="dcterms:W3CDTF">1601-01-01T00:00:00Z</dcterms:created>
  <dcterms:modified xsi:type="dcterms:W3CDTF">2014-05-20T15:10:43Z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