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90" r:id="rId3"/>
    <p:sldId id="281" r:id="rId4"/>
    <p:sldId id="431" r:id="rId5"/>
    <p:sldId id="284" r:id="rId6"/>
    <p:sldId id="285" r:id="rId7"/>
    <p:sldId id="401" r:id="rId8"/>
    <p:sldId id="286" r:id="rId9"/>
    <p:sldId id="287" r:id="rId10"/>
    <p:sldId id="288" r:id="rId11"/>
    <p:sldId id="391" r:id="rId12"/>
    <p:sldId id="402" r:id="rId13"/>
    <p:sldId id="395" r:id="rId14"/>
    <p:sldId id="307" r:id="rId15"/>
    <p:sldId id="326" r:id="rId16"/>
    <p:sldId id="432" r:id="rId17"/>
    <p:sldId id="309" r:id="rId18"/>
    <p:sldId id="396" r:id="rId19"/>
    <p:sldId id="311" r:id="rId20"/>
    <p:sldId id="433" r:id="rId21"/>
    <p:sldId id="434" r:id="rId22"/>
    <p:sldId id="435" r:id="rId23"/>
    <p:sldId id="437" r:id="rId24"/>
    <p:sldId id="436" r:id="rId25"/>
    <p:sldId id="331" r:id="rId26"/>
    <p:sldId id="440" r:id="rId27"/>
    <p:sldId id="438" r:id="rId28"/>
    <p:sldId id="441" r:id="rId29"/>
    <p:sldId id="399" r:id="rId30"/>
    <p:sldId id="442" r:id="rId31"/>
    <p:sldId id="407" r:id="rId32"/>
    <p:sldId id="368" r:id="rId33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07A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5" autoAdjust="0"/>
    <p:restoredTop sz="92820" autoAdjust="0"/>
  </p:normalViewPr>
  <p:slideViewPr>
    <p:cSldViewPr snapToGrid="0" snapToObjects="1">
      <p:cViewPr>
        <p:scale>
          <a:sx n="120" d="100"/>
          <a:sy n="120" d="100"/>
        </p:scale>
        <p:origin x="-244" y="200"/>
      </p:cViewPr>
      <p:guideLst>
        <p:guide orient="horz" pos="391"/>
        <p:guide orient="horz" pos="1275"/>
        <p:guide orient="horz" pos="3929"/>
        <p:guide orient="horz" pos="2160"/>
        <p:guide orient="horz" pos="3045"/>
        <p:guide orient="horz" pos="4269"/>
        <p:guide orient="horz" pos="3974"/>
        <p:guide pos="204"/>
        <p:guide pos="55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/>
            </a:lvl1pPr>
          </a:lstStyle>
          <a:p>
            <a:fld id="{BCDB334D-D17F-49C4-91DD-37BB7E818209}" type="datetimeFigureOut">
              <a:rPr lang="de-CH" smtClean="0"/>
              <a:t>20.05.2014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/>
            </a:lvl1pPr>
          </a:lstStyle>
          <a:p>
            <a:fld id="{A51C0C35-A9A2-4EFD-9BAF-1E52E29E03D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3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23908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0823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0487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05733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750906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0028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6399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3994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5605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624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3808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1186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850" y="4563876"/>
            <a:ext cx="8496300" cy="1673412"/>
          </a:xfrm>
          <a:solidFill>
            <a:schemeClr val="bg2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4FBE-0522-49A2-A01E-13F521B4C0B7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((Dr. Philipp Furler))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850" y="3429000"/>
            <a:ext cx="8496300" cy="1152128"/>
          </a:xfrm>
          <a:solidFill>
            <a:schemeClr val="bg2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1" r="249" b="22304"/>
          <a:stretch/>
        </p:blipFill>
        <p:spPr>
          <a:xfrm>
            <a:off x="323850" y="616688"/>
            <a:ext cx="8496300" cy="2812312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3275940" y="6429013"/>
            <a:ext cx="30771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ICTP Workshop ,</a:t>
            </a:r>
            <a:r>
              <a:rPr lang="en-US" sz="1000" baseline="0" dirty="0" smtClean="0"/>
              <a:t> 19-23 May 2014, Trieste, Italy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elauftak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612000"/>
            <a:ext cx="8496300" cy="5616575"/>
          </a:xfrm>
          <a:solidFill>
            <a:schemeClr val="tx1"/>
          </a:solidFill>
        </p:spPr>
        <p:txBody>
          <a:bodyPr lIns="144000" tIns="450000" bIns="0" anchor="t" anchorCtr="0"/>
          <a:lstStyle>
            <a:lvl1pPr>
              <a:lnSpc>
                <a:spcPct val="113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 und Hintergrundfarbe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6098-E9E1-42B4-9C80-2F52B9453439}" type="datetime1">
              <a:rPr lang="de-DE" smtClean="0"/>
              <a:t>20.05.2014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((Vorname Nachname))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04412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8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850" y="4823305"/>
            <a:ext cx="8496300" cy="1013969"/>
          </a:xfrm>
          <a:solidFill>
            <a:schemeClr val="bg2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850" y="5809753"/>
            <a:ext cx="8496300" cy="427535"/>
          </a:xfrm>
          <a:solidFill>
            <a:schemeClr val="bg2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97BD4-0686-495C-8D8F-54DB8CB790DF}" type="datetime1">
              <a:rPr lang="de-DE" smtClean="0"/>
              <a:t>20.05.2014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323850" y="901699"/>
            <a:ext cx="8496300" cy="3923525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97BD4-0686-495C-8D8F-54DB8CB790DF}" type="datetime1">
              <a:rPr lang="de-DE" smtClean="0"/>
              <a:t>20.05.2014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902917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44000" tIns="108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850" y="1063254"/>
            <a:ext cx="8496299" cy="960809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2024064"/>
            <a:ext cx="8496300" cy="42100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((Vorname Nachname))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628A-2A40-4B37-B167-309C0EBB4BBF}" type="datetime1">
              <a:rPr lang="de-DE" smtClean="0"/>
              <a:t>20.05.2014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((Vorname Nachname))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E1E89-2EE0-4320-B5A2-F15E505D5862}" type="datetime1">
              <a:rPr lang="de-DE" smtClean="0"/>
              <a:t>20.05.2014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((Vorname Nachname))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B62-60FD-48EF-B2F4-6E7265AD3459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((Vorname Nachname))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auftak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1D9-FBFE-4ACC-A99A-BC74A6E03CC5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((Vorname Nachname))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323850" y="1565138"/>
            <a:ext cx="8496300" cy="4672150"/>
          </a:xfrm>
          <a:solidFill>
            <a:schemeClr val="tx1"/>
          </a:solidFill>
        </p:spPr>
        <p:txBody>
          <a:bodyPr lIns="144000" tIns="450000"/>
          <a:lstStyle>
            <a:lvl1pPr marL="0" indent="0">
              <a:lnSpc>
                <a:spcPct val="114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Inhalt und Hintergrundfarbe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612000"/>
            <a:ext cx="8496300" cy="972000"/>
          </a:xfrm>
          <a:solidFill>
            <a:schemeClr val="tx1"/>
          </a:solidFill>
        </p:spPr>
        <p:txBody>
          <a:bodyPr lIns="140400"/>
          <a:lstStyle>
            <a:lvl1pPr>
              <a:lnSpc>
                <a:spcPct val="100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 und Hintergrundfarbe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29627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0" y="0"/>
            <a:ext cx="9144000" cy="714375"/>
            <a:chOff x="2788" y="50800"/>
            <a:chExt cx="9255512" cy="714375"/>
          </a:xfrm>
        </p:grpSpPr>
        <p:sp>
          <p:nvSpPr>
            <p:cNvPr id="24" name="Rechteck 23"/>
            <p:cNvSpPr/>
            <p:nvPr userDrawn="1"/>
          </p:nvSpPr>
          <p:spPr>
            <a:xfrm>
              <a:off x="2788" y="50800"/>
              <a:ext cx="9255512" cy="71437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66" y="307427"/>
              <a:ext cx="1655315" cy="270016"/>
            </a:xfrm>
            <a:prstGeom prst="rect">
              <a:avLst/>
            </a:prstGeom>
          </p:spPr>
        </p:pic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BD23B19E-8C35-419D-B8B2-87612A89E43F}" type="datetime1">
              <a:rPr lang="de-DE" smtClean="0"/>
              <a:t>20.05.2014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de-CH" sz="800" dirty="0" smtClean="0"/>
              <a:t>|</a:t>
            </a:r>
            <a:endParaRPr lang="de-CH" sz="800" dirty="0"/>
          </a:p>
        </p:txBody>
      </p:sp>
      <p:sp>
        <p:nvSpPr>
          <p:cNvPr id="18" name="Textfeld 17"/>
          <p:cNvSpPr txBox="1"/>
          <p:nvPr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de-CH" sz="800" dirty="0" smtClean="0"/>
              <a:t>|</a:t>
            </a:r>
            <a:endParaRPr lang="de-CH" sz="80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36474" y="929825"/>
            <a:ext cx="8496300" cy="827539"/>
          </a:xfrm>
          <a:prstGeom prst="rect">
            <a:avLst/>
          </a:prstGeom>
          <a:solidFill>
            <a:schemeClr val="bg1"/>
          </a:solidFill>
        </p:spPr>
        <p:txBody>
          <a:bodyPr vert="horz" lIns="140400" tIns="0" rIns="144000" bIns="0" rtlCol="0" anchor="b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1269B0"/>
              </a:clrFrom>
              <a:clrTo>
                <a:srgbClr val="1269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t="3050" r="-1" b="8287"/>
          <a:stretch/>
        </p:blipFill>
        <p:spPr>
          <a:xfrm>
            <a:off x="6703034" y="97588"/>
            <a:ext cx="2432514" cy="4452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6" r:id="rId4"/>
    <p:sldLayoutId id="2147483650" r:id="rId5"/>
    <p:sldLayoutId id="2147483652" r:id="rId6"/>
    <p:sldLayoutId id="2147483655" r:id="rId7"/>
    <p:sldLayoutId id="2147483665" r:id="rId8"/>
    <p:sldLayoutId id="2147483664" r:id="rId9"/>
    <p:sldLayoutId id="2147483663" r:id="rId10"/>
    <p:sldLayoutId id="2147483669" r:id="rId1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emf"/><Relationship Id="rId4" Type="http://schemas.openxmlformats.org/officeDocument/2006/relationships/image" Target="../media/image31.png"/><Relationship Id="rId9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gif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EMF"/><Relationship Id="rId4" Type="http://schemas.openxmlformats.org/officeDocument/2006/relationships/image" Target="../media/image15.JPG"/><Relationship Id="rId9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1" Type="http://schemas.openxmlformats.org/officeDocument/2006/relationships/image" Target="../media/image36.gif"/><Relationship Id="rId5" Type="http://schemas.openxmlformats.org/officeDocument/2006/relationships/image" Target="../media/image52.png"/><Relationship Id="rId10" Type="http://schemas.openxmlformats.org/officeDocument/2006/relationships/image" Target="../media/image35.jpg"/><Relationship Id="rId4" Type="http://schemas.openxmlformats.org/officeDocument/2006/relationships/image" Target="../media/image31.pn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9" Type="http://schemas.openxmlformats.org/officeDocument/2006/relationships/image" Target="../media/image59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emf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jpeg"/><Relationship Id="rId4" Type="http://schemas.openxmlformats.org/officeDocument/2006/relationships/image" Target="../media/image72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1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png"/><Relationship Id="rId11" Type="http://schemas.openxmlformats.org/officeDocument/2006/relationships/image" Target="../media/image12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3.pn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18.png"/><Relationship Id="rId5" Type="http://schemas.openxmlformats.org/officeDocument/2006/relationships/image" Target="../media/image26.png"/><Relationship Id="rId10" Type="http://schemas.openxmlformats.org/officeDocument/2006/relationships/image" Target="../media/image17.jpeg"/><Relationship Id="rId4" Type="http://schemas.openxmlformats.org/officeDocument/2006/relationships/image" Target="../media/image25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u="sng" dirty="0" smtClean="0"/>
              <a:t>P. </a:t>
            </a:r>
            <a:r>
              <a:rPr lang="en-US" u="sng" dirty="0" err="1" smtClean="0"/>
              <a:t>Furler</a:t>
            </a:r>
            <a:r>
              <a:rPr lang="en-US" u="sng" baseline="30000" dirty="0" err="1" smtClean="0"/>
              <a:t>a</a:t>
            </a:r>
            <a:r>
              <a:rPr lang="en-US" dirty="0" smtClean="0"/>
              <a:t>, J.R. </a:t>
            </a:r>
            <a:r>
              <a:rPr lang="en-US" dirty="0" err="1" smtClean="0"/>
              <a:t>Scheffe</a:t>
            </a:r>
            <a:r>
              <a:rPr lang="en-US" baseline="30000" dirty="0" err="1" smtClean="0"/>
              <a:t>a</a:t>
            </a:r>
            <a:r>
              <a:rPr lang="en-US" dirty="0" smtClean="0"/>
              <a:t>, D. </a:t>
            </a:r>
            <a:r>
              <a:rPr lang="en-US" dirty="0" err="1" smtClean="0"/>
              <a:t>Marxer</a:t>
            </a:r>
            <a:r>
              <a:rPr lang="en-US" baseline="30000" dirty="0" err="1" smtClean="0"/>
              <a:t>a</a:t>
            </a:r>
            <a:r>
              <a:rPr lang="en-US" dirty="0" smtClean="0"/>
              <a:t>, A. </a:t>
            </a:r>
            <a:r>
              <a:rPr lang="en-US" dirty="0" err="1" smtClean="0"/>
              <a:t>Steinfeld</a:t>
            </a:r>
            <a:r>
              <a:rPr lang="en-US" baseline="30000" dirty="0" err="1" smtClean="0"/>
              <a:t>a,b</a:t>
            </a:r>
            <a:endParaRPr lang="en-US" baseline="30000" dirty="0" smtClean="0"/>
          </a:p>
          <a:p>
            <a:pPr algn="ctr"/>
            <a:endParaRPr lang="en-US" baseline="30000" dirty="0" smtClean="0"/>
          </a:p>
          <a:p>
            <a:pPr algn="ctr"/>
            <a:r>
              <a:rPr lang="en-US" sz="1400" baseline="30000" dirty="0" smtClean="0"/>
              <a:t>a</a:t>
            </a:r>
            <a:r>
              <a:rPr lang="en-US" sz="1400" dirty="0" smtClean="0"/>
              <a:t> </a:t>
            </a:r>
            <a:r>
              <a:rPr lang="en-US" sz="1400" dirty="0" err="1" smtClean="0"/>
              <a:t>Dempartment</a:t>
            </a:r>
            <a:r>
              <a:rPr lang="en-US" sz="1400" dirty="0" smtClean="0"/>
              <a:t> of Mechanical and Process Engineering, ETH Zurich, Switzerland</a:t>
            </a:r>
          </a:p>
          <a:p>
            <a:pPr algn="ctr"/>
            <a:r>
              <a:rPr lang="en-US" sz="1400" dirty="0" smtClean="0"/>
              <a:t>b Solar Technology Laboratory, Paul </a:t>
            </a:r>
            <a:r>
              <a:rPr lang="en-US" sz="1400" dirty="0" err="1" smtClean="0"/>
              <a:t>Scherrer</a:t>
            </a:r>
            <a:r>
              <a:rPr lang="en-US" sz="1400" dirty="0" smtClean="0"/>
              <a:t> Institute, Switzerland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4FBE-0522-49A2-A01E-13F521B4C0B7}" type="datetime1">
              <a:rPr lang="de-DE" smtClean="0"/>
              <a:t>20.05.2014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Philipp Furler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2500" dirty="0" smtClean="0"/>
              <a:t>Solar thermochemical CO</a:t>
            </a:r>
            <a:r>
              <a:rPr lang="en-US" sz="2500" baseline="-25000" dirty="0" smtClean="0"/>
              <a:t>2</a:t>
            </a:r>
            <a:r>
              <a:rPr lang="en-US" sz="2500" dirty="0" smtClean="0"/>
              <a:t> and H</a:t>
            </a:r>
            <a:r>
              <a:rPr lang="en-US" sz="2500" baseline="-25000" dirty="0" smtClean="0"/>
              <a:t>2</a:t>
            </a:r>
            <a:r>
              <a:rPr lang="en-US" sz="2500" dirty="0" smtClean="0"/>
              <a:t>O splitting via metal oxide redox reactions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925331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Philipp Furler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10</a:t>
            </a:fld>
            <a:endParaRPr lang="de-DE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85067" y="1112444"/>
            <a:ext cx="8077200" cy="823457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600" dirty="0" smtClean="0">
                <a:solidFill>
                  <a:srgbClr val="1F407A"/>
                </a:solidFill>
              </a:rPr>
              <a:t>Experimental results</a:t>
            </a:r>
            <a:r>
              <a:rPr lang="de-CH" sz="3600" dirty="0" smtClean="0">
                <a:solidFill>
                  <a:srgbClr val="1F407A"/>
                </a:solidFill>
              </a:rPr>
              <a:t/>
            </a:r>
            <a:br>
              <a:rPr lang="de-CH" sz="3600" dirty="0" smtClean="0">
                <a:solidFill>
                  <a:srgbClr val="1F407A"/>
                </a:solidFill>
              </a:rPr>
            </a:br>
            <a:r>
              <a:rPr lang="en-US" sz="2000" dirty="0" smtClean="0">
                <a:solidFill>
                  <a:srgbClr val="00B0F0"/>
                </a:solidFill>
              </a:rPr>
              <a:t>Consecutive </a:t>
            </a:r>
            <a:r>
              <a:rPr lang="en-US" sz="2000" dirty="0">
                <a:solidFill>
                  <a:srgbClr val="00B0F0"/>
                </a:solidFill>
              </a:rPr>
              <a:t>H</a:t>
            </a:r>
            <a:r>
              <a:rPr lang="en-US" sz="2000" baseline="-25000" dirty="0">
                <a:solidFill>
                  <a:srgbClr val="00B0F0"/>
                </a:solidFill>
              </a:rPr>
              <a:t>2</a:t>
            </a:r>
            <a:r>
              <a:rPr lang="en-US" sz="2000" dirty="0">
                <a:solidFill>
                  <a:srgbClr val="00B0F0"/>
                </a:solidFill>
              </a:rPr>
              <a:t>O / CO</a:t>
            </a:r>
            <a:r>
              <a:rPr lang="en-US" sz="2000" baseline="-25000" dirty="0">
                <a:solidFill>
                  <a:srgbClr val="00B0F0"/>
                </a:solidFill>
              </a:rPr>
              <a:t>2</a:t>
            </a:r>
            <a:r>
              <a:rPr lang="en-US" sz="2000" dirty="0">
                <a:solidFill>
                  <a:srgbClr val="00B0F0"/>
                </a:solidFill>
              </a:rPr>
              <a:t> s</a:t>
            </a:r>
            <a:r>
              <a:rPr lang="en-US" sz="2000" dirty="0" smtClean="0">
                <a:solidFill>
                  <a:srgbClr val="00B0F0"/>
                </a:solidFill>
              </a:rPr>
              <a:t>plitting</a:t>
            </a:r>
            <a:br>
              <a:rPr lang="en-US" sz="2000" dirty="0" smtClean="0">
                <a:solidFill>
                  <a:srgbClr val="00B0F0"/>
                </a:solidFill>
              </a:rPr>
            </a:br>
            <a:r>
              <a:rPr lang="en-US" sz="2000" dirty="0" smtClean="0">
                <a:solidFill>
                  <a:srgbClr val="00B0F0"/>
                </a:solidFill>
              </a:rPr>
              <a:t>(H</a:t>
            </a:r>
            <a:r>
              <a:rPr lang="en-US" sz="2000" baseline="-25000" dirty="0" smtClean="0">
                <a:solidFill>
                  <a:srgbClr val="00B0F0"/>
                </a:solidFill>
              </a:rPr>
              <a:t>2</a:t>
            </a:r>
            <a:r>
              <a:rPr lang="en-US" sz="2000" dirty="0" smtClean="0">
                <a:solidFill>
                  <a:srgbClr val="00B0F0"/>
                </a:solidFill>
              </a:rPr>
              <a:t>O:CO</a:t>
            </a:r>
            <a:r>
              <a:rPr lang="en-US" sz="2000" baseline="-25000" dirty="0" smtClean="0">
                <a:solidFill>
                  <a:srgbClr val="00B0F0"/>
                </a:solidFill>
              </a:rPr>
              <a:t>2</a:t>
            </a:r>
            <a:r>
              <a:rPr lang="en-US" sz="2000" dirty="0" smtClean="0">
                <a:solidFill>
                  <a:srgbClr val="00B0F0"/>
                </a:solidFill>
              </a:rPr>
              <a:t> = 6.7)</a:t>
            </a:r>
            <a:endParaRPr lang="de-CH" sz="2000" dirty="0">
              <a:solidFill>
                <a:srgbClr val="00B0F0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4" y="2370812"/>
            <a:ext cx="8274159" cy="4287336"/>
          </a:xfrm>
          <a:prstGeom prst="rect">
            <a:avLst/>
          </a:prstGeom>
        </p:spPr>
      </p:pic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42601"/>
              </p:ext>
            </p:extLst>
          </p:nvPr>
        </p:nvGraphicFramePr>
        <p:xfrm>
          <a:off x="5207219" y="790896"/>
          <a:ext cx="3848101" cy="14495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3074"/>
                <a:gridCol w="857250"/>
                <a:gridCol w="1247777"/>
              </a:tblGrid>
              <a:tr h="203905">
                <a:tc>
                  <a:txBody>
                    <a:bodyPr/>
                    <a:lstStyle/>
                    <a:p>
                      <a:r>
                        <a:rPr lang="en-US" sz="1000" b="0" dirty="0" smtClean="0"/>
                        <a:t>Experimental conditions:</a:t>
                      </a:r>
                      <a:endParaRPr lang="en-US" sz="1000" b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/>
                        <a:t>Reduction</a:t>
                      </a:r>
                      <a:endParaRPr lang="en-US" sz="1000" b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/>
                        <a:t>Oxidation</a:t>
                      </a:r>
                      <a:endParaRPr lang="en-US" sz="1000" b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03905">
                <a:tc>
                  <a:txBody>
                    <a:bodyPr/>
                    <a:lstStyle/>
                    <a:p>
                      <a:r>
                        <a:rPr lang="de-CH" sz="1000" b="0" noProof="0" dirty="0" smtClean="0"/>
                        <a:t>Power </a:t>
                      </a:r>
                      <a:r>
                        <a:rPr lang="de-CH" sz="1000" b="0" noProof="0" dirty="0" err="1" smtClean="0"/>
                        <a:t>input</a:t>
                      </a:r>
                      <a:r>
                        <a:rPr lang="en-US" sz="1000" b="0" dirty="0" smtClean="0"/>
                        <a:t>:</a:t>
                      </a:r>
                      <a:endParaRPr lang="en-US" sz="1000" b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/>
                        <a:t>3.6 kW</a:t>
                      </a:r>
                      <a:endParaRPr lang="en-US" sz="1000" b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/>
                        <a:t>0.7 kW</a:t>
                      </a:r>
                      <a:endParaRPr lang="en-US" sz="1000" b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565663">
                <a:tc>
                  <a:txBody>
                    <a:bodyPr/>
                    <a:lstStyle/>
                    <a:p>
                      <a:r>
                        <a:rPr lang="en-US" sz="1000" b="0" noProof="0" dirty="0" smtClean="0"/>
                        <a:t>Gas</a:t>
                      </a:r>
                      <a:r>
                        <a:rPr lang="en-US" sz="1000" b="0" baseline="0" noProof="0" dirty="0" smtClean="0"/>
                        <a:t> flows</a:t>
                      </a:r>
                      <a:r>
                        <a:rPr lang="en-US" sz="1000" b="0" noProof="0" dirty="0" smtClean="0"/>
                        <a:t>:</a:t>
                      </a:r>
                      <a:endParaRPr lang="en-US" sz="1000" b="0" noProof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err="1" smtClean="0"/>
                        <a:t>Ar</a:t>
                      </a:r>
                      <a:r>
                        <a:rPr lang="en-US" sz="1000" b="0" dirty="0" smtClean="0"/>
                        <a:t>: 2 l min</a:t>
                      </a:r>
                      <a:r>
                        <a:rPr lang="en-US" sz="1000" b="0" baseline="30000" dirty="0" smtClean="0"/>
                        <a:t>-1</a:t>
                      </a:r>
                      <a:endParaRPr lang="en-US" sz="1000" b="0" dirty="0" smtClean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err="1" smtClean="0"/>
                        <a:t>Ar</a:t>
                      </a:r>
                      <a:r>
                        <a:rPr lang="en-US" sz="1000" b="0" dirty="0" smtClean="0"/>
                        <a:t>: 2 l</a:t>
                      </a:r>
                      <a:r>
                        <a:rPr lang="en-US" sz="1000" b="0" baseline="0" dirty="0" smtClean="0"/>
                        <a:t> min</a:t>
                      </a:r>
                      <a:r>
                        <a:rPr lang="en-US" sz="1000" b="0" baseline="30000" dirty="0" smtClean="0"/>
                        <a:t>-1</a:t>
                      </a:r>
                      <a:r>
                        <a:rPr lang="en-US" sz="1000" b="0" baseline="0" dirty="0" smtClean="0"/>
                        <a:t> </a:t>
                      </a:r>
                    </a:p>
                    <a:p>
                      <a:pPr algn="l"/>
                      <a:r>
                        <a:rPr lang="en-US" sz="1000" b="0" baseline="0" dirty="0" smtClean="0"/>
                        <a:t>CO</a:t>
                      </a:r>
                      <a:r>
                        <a:rPr lang="en-US" sz="1000" b="0" baseline="-25000" dirty="0" smtClean="0"/>
                        <a:t>2</a:t>
                      </a:r>
                      <a:r>
                        <a:rPr lang="en-US" sz="1000" b="0" baseline="0" dirty="0" smtClean="0"/>
                        <a:t>: 0.33 l min</a:t>
                      </a:r>
                      <a:r>
                        <a:rPr lang="en-US" sz="1000" b="0" baseline="30000" dirty="0" smtClean="0"/>
                        <a:t>-1</a:t>
                      </a:r>
                      <a:r>
                        <a:rPr lang="en-US" sz="1000" b="0" baseline="0" dirty="0" smtClean="0"/>
                        <a:t> H</a:t>
                      </a:r>
                      <a:r>
                        <a:rPr lang="en-US" sz="1000" b="0" baseline="-25000" dirty="0" smtClean="0"/>
                        <a:t>2</a:t>
                      </a:r>
                      <a:r>
                        <a:rPr lang="en-US" sz="1000" b="0" baseline="0" dirty="0" smtClean="0"/>
                        <a:t>O: 2.20 l min</a:t>
                      </a:r>
                      <a:r>
                        <a:rPr lang="en-US" sz="1000" b="0" baseline="30000" dirty="0" smtClean="0"/>
                        <a:t>-1</a:t>
                      </a:r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5168">
                <a:tc>
                  <a:txBody>
                    <a:bodyPr/>
                    <a:lstStyle/>
                    <a:p>
                      <a:r>
                        <a:rPr lang="en-US" sz="1000" b="0" noProof="0" dirty="0" smtClean="0"/>
                        <a:t>Ceria structure:</a:t>
                      </a:r>
                      <a:endParaRPr lang="en-US" sz="1000" b="0" noProof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000" b="0" dirty="0" smtClean="0"/>
                        <a:t>Ceria Felt</a:t>
                      </a:r>
                    </a:p>
                    <a:p>
                      <a:pPr algn="l"/>
                      <a:r>
                        <a:rPr lang="en-US" sz="1000" b="0" dirty="0" smtClean="0"/>
                        <a:t>Total Mass: 127 g</a:t>
                      </a:r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baseline="-2500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196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 Box 1042"/>
          <p:cNvSpPr txBox="1">
            <a:spLocks noChangeArrowheads="1"/>
          </p:cNvSpPr>
          <p:nvPr/>
        </p:nvSpPr>
        <p:spPr bwMode="auto">
          <a:xfrm rot="10800000" flipV="1">
            <a:off x="0" y="6581001"/>
            <a:ext cx="3254376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Energy Environ. Sci. </a:t>
            </a:r>
            <a:r>
              <a:rPr lang="en-US" sz="1200" dirty="0" smtClean="0">
                <a:latin typeface="Arial" charset="0"/>
              </a:rPr>
              <a:t>2012, 5 (3), 6098-6103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0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246820" y="1333644"/>
                <a:ext cx="5128430" cy="847283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𝜂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/>
                            </a:rPr>
                            <m:t>solar</m:t>
                          </m:r>
                          <m:r>
                            <a:rPr lang="de-DE" sz="2000" b="0" i="0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/>
                            </a:rPr>
                            <m:t>to</m:t>
                          </m:r>
                          <m:r>
                            <a:rPr lang="de-DE" sz="2000" b="0" i="0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/>
                            </a:rPr>
                            <m:t>fuel</m:t>
                          </m:r>
                        </m:sub>
                      </m:sSub>
                      <m:r>
                        <a:rPr lang="de-CH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CH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/>
                              <a:ea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CH" sz="2000" b="0" i="1" smtClean="0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CH" sz="2000" b="0" i="0" smtClean="0">
                                  <a:latin typeface="Cambria Math"/>
                                  <a:ea typeface="Cambria Math"/>
                                </a:rPr>
                                <m:t>fuel</m:t>
                              </m:r>
                            </m:sub>
                          </m:sSub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l-GR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l-GR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CH" sz="2000" b="0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CH" sz="2000" b="0" i="0" smtClean="0">
                                      <a:latin typeface="Cambria Math"/>
                                      <a:ea typeface="Cambria Math"/>
                                    </a:rPr>
                                    <m:t>fuel</m:t>
                                  </m:r>
                                </m:sub>
                              </m:sSub>
                              <m:r>
                                <a:rPr lang="de-CH" sz="2000" b="0" i="1" smtClean="0">
                                  <a:latin typeface="Cambria Math"/>
                                  <a:ea typeface="Cambria Math"/>
                                </a:rPr>
                                <m:t>𝑑𝑡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de-CH" sz="2000" b="0" i="1" smtClean="0"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de-CH" sz="20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CH" sz="2000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CH" sz="2000" b="0" i="0" smtClean="0">
                                      <a:latin typeface="Cambria Math"/>
                                    </a:rPr>
                                    <m:t>solar</m:t>
                                  </m:r>
                                </m:sub>
                              </m:sSub>
                              <m:r>
                                <a:rPr lang="de-CH" sz="2000" b="0" i="1" smtClean="0">
                                  <a:latin typeface="Cambria Math"/>
                                </a:rPr>
                                <m:t>𝑑𝑡</m:t>
                              </m:r>
                              <m:r>
                                <a:rPr lang="de-CH" sz="2000" b="0" i="1" smtClean="0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CH" sz="20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CH" sz="20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CH" sz="2000" b="0" i="0" smtClean="0">
                                      <a:latin typeface="Cambria Math"/>
                                    </a:rPr>
                                    <m:t>inert</m:t>
                                  </m:r>
                                </m:sub>
                              </m:sSub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de-CH" sz="2000" b="0" i="1" smtClean="0">
                                      <a:latin typeface="Cambria Math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de-CH" sz="20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CH" sz="2000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CH" sz="2000" b="0" i="0" smtClean="0">
                                          <a:latin typeface="Cambria Math"/>
                                        </a:rPr>
                                        <m:t>inert</m:t>
                                      </m:r>
                                    </m:sub>
                                  </m:sSub>
                                  <m:r>
                                    <a:rPr lang="de-CH" sz="2000" b="0" i="1" smtClean="0">
                                      <a:latin typeface="Cambria Math"/>
                                    </a:rPr>
                                    <m:t>𝑑𝑡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20" y="1333644"/>
                <a:ext cx="5128430" cy="8472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el 1"/>
          <p:cNvSpPr txBox="1">
            <a:spLocks/>
          </p:cNvSpPr>
          <p:nvPr/>
        </p:nvSpPr>
        <p:spPr>
          <a:xfrm>
            <a:off x="61868" y="323104"/>
            <a:ext cx="9082132" cy="1189456"/>
          </a:xfrm>
          <a:prstGeom prst="rect">
            <a:avLst/>
          </a:prstGeom>
          <a:noFill/>
        </p:spPr>
        <p:txBody>
          <a:bodyPr vert="horz" lIns="144000" tIns="450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3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1F407A"/>
                </a:solidFill>
              </a:rPr>
              <a:t>Solar-to-fuel energy conversion efficiency</a:t>
            </a:r>
            <a:endParaRPr lang="de-CH" dirty="0">
              <a:solidFill>
                <a:srgbClr val="1F407A"/>
              </a:solidFill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3152775" y="2330454"/>
            <a:ext cx="2466613" cy="2267292"/>
            <a:chOff x="2543175" y="2392714"/>
            <a:chExt cx="2247900" cy="2009775"/>
          </a:xfrm>
        </p:grpSpPr>
        <p:sp>
          <p:nvSpPr>
            <p:cNvPr id="2" name="Ellipse 1"/>
            <p:cNvSpPr/>
            <p:nvPr/>
          </p:nvSpPr>
          <p:spPr>
            <a:xfrm>
              <a:off x="2543175" y="2392714"/>
              <a:ext cx="2247900" cy="200977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2761190" y="2614307"/>
              <a:ext cx="1848515" cy="5183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l-GR" sz="3200" b="1" i="1" dirty="0" smtClean="0">
                  <a:latin typeface="+mn-lt"/>
                </a:rPr>
                <a:t>η</a:t>
              </a:r>
              <a:r>
                <a:rPr lang="en-US" sz="3200" b="1" baseline="-25000" dirty="0" smtClean="0">
                  <a:latin typeface="+mn-lt"/>
                </a:rPr>
                <a:t>solar-to-fuel</a:t>
              </a:r>
              <a:endParaRPr lang="en-US" sz="3200" b="1" dirty="0" smtClean="0">
                <a:latin typeface="+mn-lt"/>
              </a:endParaRPr>
            </a:p>
          </p:txBody>
        </p:sp>
      </p:grpSp>
      <p:sp>
        <p:nvSpPr>
          <p:cNvPr id="24" name="Textfeld 23"/>
          <p:cNvSpPr txBox="1"/>
          <p:nvPr/>
        </p:nvSpPr>
        <p:spPr>
          <a:xfrm>
            <a:off x="3845928" y="3307716"/>
            <a:ext cx="12079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0.15 %</a:t>
            </a:r>
            <a:r>
              <a:rPr lang="en-US" dirty="0" smtClean="0">
                <a:latin typeface="+mn-lt"/>
              </a:rPr>
              <a:t> </a:t>
            </a:r>
          </a:p>
        </p:txBody>
      </p:sp>
      <p:grpSp>
        <p:nvGrpSpPr>
          <p:cNvPr id="31" name="Gruppieren 30"/>
          <p:cNvGrpSpPr/>
          <p:nvPr/>
        </p:nvGrpSpPr>
        <p:grpSpPr>
          <a:xfrm>
            <a:off x="195839" y="2356593"/>
            <a:ext cx="2506315" cy="2237565"/>
            <a:chOff x="5071956" y="3952875"/>
            <a:chExt cx="2247900" cy="2009775"/>
          </a:xfrm>
        </p:grpSpPr>
        <p:sp>
          <p:nvSpPr>
            <p:cNvPr id="21" name="Ellipse 20"/>
            <p:cNvSpPr/>
            <p:nvPr/>
          </p:nvSpPr>
          <p:spPr>
            <a:xfrm>
              <a:off x="5071956" y="3952875"/>
              <a:ext cx="2247900" cy="2009775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350618" y="4080857"/>
              <a:ext cx="1690578" cy="7463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+mn-lt"/>
                </a:rPr>
                <a:t>Reactive Structure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6198693" y="2359029"/>
            <a:ext cx="2506341" cy="2267292"/>
            <a:chOff x="7269852" y="3485570"/>
            <a:chExt cx="2247900" cy="2009775"/>
          </a:xfrm>
        </p:grpSpPr>
        <p:sp>
          <p:nvSpPr>
            <p:cNvPr id="22" name="Ellipse 21"/>
            <p:cNvSpPr/>
            <p:nvPr/>
          </p:nvSpPr>
          <p:spPr>
            <a:xfrm>
              <a:off x="7269852" y="3485570"/>
              <a:ext cx="2247900" cy="2009775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7585173" y="3572706"/>
              <a:ext cx="1617258" cy="736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+mn-lt"/>
                </a:rPr>
                <a:t>Reactive Material</a:t>
              </a:r>
            </a:p>
          </p:txBody>
        </p:sp>
      </p:grpSp>
      <p:sp>
        <p:nvSpPr>
          <p:cNvPr id="35" name="Textfeld 34"/>
          <p:cNvSpPr txBox="1"/>
          <p:nvPr/>
        </p:nvSpPr>
        <p:spPr>
          <a:xfrm>
            <a:off x="199195" y="3437276"/>
            <a:ext cx="240435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Heat and mass transfer properties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6314313" y="3292224"/>
            <a:ext cx="240435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Doped CeO</a:t>
            </a:r>
            <a:r>
              <a:rPr lang="en-US" baseline="-25000" dirty="0" smtClean="0">
                <a:latin typeface="+mn-lt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Other metal oxides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Perovskites</a:t>
            </a:r>
            <a:endParaRPr lang="en-US" dirty="0"/>
          </a:p>
        </p:txBody>
      </p:sp>
      <p:sp>
        <p:nvSpPr>
          <p:cNvPr id="40" name="Pfeil nach rechts 39"/>
          <p:cNvSpPr/>
          <p:nvPr/>
        </p:nvSpPr>
        <p:spPr>
          <a:xfrm>
            <a:off x="2463024" y="3266372"/>
            <a:ext cx="750764" cy="394564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feil nach rechts 40"/>
          <p:cNvSpPr/>
          <p:nvPr/>
        </p:nvSpPr>
        <p:spPr>
          <a:xfrm rot="10800000">
            <a:off x="5545470" y="3278093"/>
            <a:ext cx="836279" cy="394564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uppieren 44"/>
          <p:cNvGrpSpPr/>
          <p:nvPr/>
        </p:nvGrpSpPr>
        <p:grpSpPr>
          <a:xfrm>
            <a:off x="2763410" y="4250939"/>
            <a:ext cx="3301255" cy="2526099"/>
            <a:chOff x="2763410" y="4250939"/>
            <a:chExt cx="3301255" cy="2526099"/>
          </a:xfrm>
        </p:grpSpPr>
        <p:sp>
          <p:nvSpPr>
            <p:cNvPr id="23" name="Ellipse 22"/>
            <p:cNvSpPr/>
            <p:nvPr/>
          </p:nvSpPr>
          <p:spPr>
            <a:xfrm>
              <a:off x="2800306" y="4687065"/>
              <a:ext cx="3246919" cy="2089973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2763410" y="5051851"/>
              <a:ext cx="33012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+mn-lt"/>
                </a:rPr>
                <a:t>Reactor technology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3150535" y="5505553"/>
              <a:ext cx="289669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latin typeface="+mn-lt"/>
                </a:rPr>
                <a:t>Geometry and scale-up</a:t>
              </a:r>
              <a:endParaRPr lang="en-US" baseline="-25000" dirty="0" smtClean="0">
                <a:latin typeface="+mn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Operating conditions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Heat recovery</a:t>
              </a:r>
              <a:endParaRPr lang="en-US" dirty="0"/>
            </a:p>
          </p:txBody>
        </p:sp>
        <p:sp>
          <p:nvSpPr>
            <p:cNvPr id="42" name="Pfeil nach rechts 41"/>
            <p:cNvSpPr/>
            <p:nvPr/>
          </p:nvSpPr>
          <p:spPr>
            <a:xfrm rot="16200000">
              <a:off x="4010699" y="4429039"/>
              <a:ext cx="750764" cy="394564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feld 42"/>
          <p:cNvSpPr txBox="1"/>
          <p:nvPr/>
        </p:nvSpPr>
        <p:spPr>
          <a:xfrm>
            <a:off x="6075908" y="1432843"/>
            <a:ext cx="216629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Direct impact on fuel production cost</a:t>
            </a:r>
          </a:p>
        </p:txBody>
      </p:sp>
      <p:sp>
        <p:nvSpPr>
          <p:cNvPr id="44" name="Pfeil nach rechts 43"/>
          <p:cNvSpPr/>
          <p:nvPr/>
        </p:nvSpPr>
        <p:spPr>
          <a:xfrm>
            <a:off x="5325144" y="1558726"/>
            <a:ext cx="750764" cy="394564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e 2"/>
          <p:cNvSpPr/>
          <p:nvPr/>
        </p:nvSpPr>
        <p:spPr>
          <a:xfrm>
            <a:off x="199195" y="2359029"/>
            <a:ext cx="2506315" cy="22238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feld 29"/>
          <p:cNvSpPr txBox="1"/>
          <p:nvPr/>
        </p:nvSpPr>
        <p:spPr>
          <a:xfrm>
            <a:off x="4090226" y="3330078"/>
            <a:ext cx="12079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20 </a:t>
            </a:r>
            <a:r>
              <a:rPr lang="en-US" sz="2400" b="1" dirty="0" smtClean="0">
                <a:latin typeface="+mn-lt"/>
              </a:rPr>
              <a:t>%</a:t>
            </a:r>
            <a:r>
              <a:rPr lang="en-US" dirty="0" smtClean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9674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35" grpId="0"/>
      <p:bldP spid="36" grpId="0"/>
      <p:bldP spid="40" grpId="0" animBg="1"/>
      <p:bldP spid="41" grpId="0" animBg="1"/>
      <p:bldP spid="43" grpId="0" animBg="1"/>
      <p:bldP spid="44" grpId="0" animBg="1"/>
      <p:bldP spid="3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12</a:t>
            </a:fld>
            <a:endParaRPr lang="de-DE"/>
          </a:p>
        </p:txBody>
      </p:sp>
      <p:sp>
        <p:nvSpPr>
          <p:cNvPr id="6" name="Titel 15"/>
          <p:cNvSpPr>
            <a:spLocks noGrp="1"/>
          </p:cNvSpPr>
          <p:nvPr>
            <p:ph type="title"/>
          </p:nvPr>
        </p:nvSpPr>
        <p:spPr>
          <a:xfrm>
            <a:off x="533400" y="3004572"/>
            <a:ext cx="7798558" cy="495300"/>
          </a:xfrm>
        </p:spPr>
        <p:txBody>
          <a:bodyPr/>
          <a:lstStyle/>
          <a:p>
            <a:pPr algn="l"/>
            <a:r>
              <a:rPr lang="en-GB" sz="3000" dirty="0" smtClean="0">
                <a:solidFill>
                  <a:srgbClr val="1F407A"/>
                </a:solidFill>
              </a:rPr>
              <a:t>Reactive CeO</a:t>
            </a:r>
            <a:r>
              <a:rPr lang="en-GB" sz="3000" baseline="-25000" dirty="0" smtClean="0">
                <a:solidFill>
                  <a:srgbClr val="1F407A"/>
                </a:solidFill>
              </a:rPr>
              <a:t>2</a:t>
            </a:r>
            <a:r>
              <a:rPr lang="en-GB" sz="3000" dirty="0" smtClean="0">
                <a:solidFill>
                  <a:srgbClr val="1F407A"/>
                </a:solidFill>
              </a:rPr>
              <a:t> structures</a:t>
            </a:r>
            <a:endParaRPr lang="en-GB" sz="3000" dirty="0" smtClean="0">
              <a:solidFill>
                <a:schemeClr val="accent2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701749" y="2910941"/>
            <a:ext cx="6552036" cy="0"/>
          </a:xfrm>
          <a:prstGeom prst="line">
            <a:avLst/>
          </a:prstGeom>
          <a:ln w="635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701749" y="3629246"/>
            <a:ext cx="6552036" cy="0"/>
          </a:xfrm>
          <a:prstGeom prst="line">
            <a:avLst/>
          </a:prstGeom>
          <a:ln w="635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1875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Philipp </a:t>
            </a:r>
            <a:r>
              <a:rPr lang="de-DE" dirty="0" smtClean="0"/>
              <a:t>Furler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13</a:t>
            </a:fld>
            <a:endParaRPr lang="de-DE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05927" y="3891753"/>
            <a:ext cx="6051893" cy="1271864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000" b="1" u="sng" dirty="0" smtClean="0">
                <a:latin typeface="+mj-lt"/>
              </a:rPr>
              <a:t>Limitations</a:t>
            </a:r>
            <a:r>
              <a:rPr lang="de-CH" sz="2000" b="1" u="sng" dirty="0" smtClean="0">
                <a:latin typeface="+mj-lt"/>
              </a:rPr>
              <a:t>:</a:t>
            </a:r>
            <a:endParaRPr lang="en-US" sz="2000" b="1" u="sng" dirty="0" smtClean="0">
              <a:latin typeface="+mj-lt"/>
            </a:endParaRPr>
          </a:p>
          <a:p>
            <a:pPr marL="457200" lvl="1" indent="0">
              <a:buClrTx/>
              <a:buNone/>
            </a:pPr>
            <a:r>
              <a:rPr lang="en-US" sz="2000" b="1" dirty="0" smtClean="0">
                <a:latin typeface="+mj-lt"/>
              </a:rPr>
              <a:t>HT limited during reduction</a:t>
            </a:r>
          </a:p>
          <a:p>
            <a:pPr marL="457200" lvl="1" indent="0">
              <a:buClrTx/>
              <a:buNone/>
            </a:pPr>
            <a:r>
              <a:rPr lang="en-US" dirty="0" smtClean="0">
                <a:latin typeface="+mj-lt"/>
              </a:rPr>
              <a:t>╚►pores in mm-range</a:t>
            </a:r>
          </a:p>
          <a:p>
            <a:pPr marL="457200" lvl="1" indent="0">
              <a:buClrTx/>
              <a:buNone/>
            </a:pPr>
            <a:r>
              <a:rPr lang="en-US" dirty="0" smtClean="0">
                <a:latin typeface="+mj-lt"/>
              </a:rPr>
              <a:t>	</a:t>
            </a:r>
            <a:r>
              <a:rPr lang="en-US" sz="1800" dirty="0" smtClean="0"/>
              <a:t>╚►vol. absorption → fast heating rates</a:t>
            </a:r>
          </a:p>
          <a:p>
            <a:pPr marL="457200" lvl="1" indent="0">
              <a:buClrTx/>
              <a:buNone/>
            </a:pPr>
            <a:r>
              <a:rPr lang="en-US" sz="1800" dirty="0"/>
              <a:t>	</a:t>
            </a:r>
            <a:r>
              <a:rPr lang="en-US" sz="1800" dirty="0" smtClean="0"/>
              <a:t>╚► high specific mass → high mass loading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5927" y="1412498"/>
            <a:ext cx="2635676" cy="176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870095" y="879269"/>
            <a:ext cx="3224090" cy="3113535"/>
            <a:chOff x="5112735" y="1181179"/>
            <a:chExt cx="3981450" cy="3844925"/>
          </a:xfrm>
        </p:grpSpPr>
        <p:pic>
          <p:nvPicPr>
            <p:cNvPr id="9" name="Grafik 4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735" y="1181179"/>
              <a:ext cx="3981450" cy="384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36"/>
            <p:cNvGrpSpPr/>
            <p:nvPr/>
          </p:nvGrpSpPr>
          <p:grpSpPr>
            <a:xfrm>
              <a:off x="5588200" y="2545056"/>
              <a:ext cx="1250480" cy="796655"/>
              <a:chOff x="4429203" y="2705622"/>
              <a:chExt cx="1250480" cy="796655"/>
            </a:xfrm>
          </p:grpSpPr>
          <p:cxnSp>
            <p:nvCxnSpPr>
              <p:cNvPr id="15" name="Straight Connector 14"/>
              <p:cNvCxnSpPr/>
              <p:nvPr/>
            </p:nvCxnSpPr>
            <p:spPr bwMode="auto">
              <a:xfrm flipH="1" flipV="1">
                <a:off x="4494339" y="2705622"/>
                <a:ext cx="989556" cy="6012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6"/>
              <p:cNvCxnSpPr/>
              <p:nvPr/>
            </p:nvCxnSpPr>
            <p:spPr bwMode="auto">
              <a:xfrm>
                <a:off x="4494339" y="2705622"/>
                <a:ext cx="85177" cy="41085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8"/>
              <p:cNvCxnSpPr/>
              <p:nvPr/>
            </p:nvCxnSpPr>
            <p:spPr bwMode="auto">
              <a:xfrm flipH="1">
                <a:off x="4429203" y="3116476"/>
                <a:ext cx="150313" cy="32066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20"/>
              <p:cNvCxnSpPr/>
              <p:nvPr/>
            </p:nvCxnSpPr>
            <p:spPr bwMode="auto">
              <a:xfrm>
                <a:off x="4429203" y="3437142"/>
                <a:ext cx="999577" cy="6513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22"/>
              <p:cNvCxnSpPr/>
              <p:nvPr/>
            </p:nvCxnSpPr>
            <p:spPr bwMode="auto">
              <a:xfrm>
                <a:off x="5483895" y="2765747"/>
                <a:ext cx="35073" cy="167849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24"/>
              <p:cNvCxnSpPr/>
              <p:nvPr/>
            </p:nvCxnSpPr>
            <p:spPr bwMode="auto">
              <a:xfrm>
                <a:off x="5518968" y="2933596"/>
                <a:ext cx="135281" cy="3006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6"/>
              <p:cNvCxnSpPr/>
              <p:nvPr/>
            </p:nvCxnSpPr>
            <p:spPr bwMode="auto">
              <a:xfrm flipV="1">
                <a:off x="5428780" y="3369501"/>
                <a:ext cx="55115" cy="13277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32"/>
              <p:cNvCxnSpPr/>
              <p:nvPr/>
            </p:nvCxnSpPr>
            <p:spPr bwMode="auto">
              <a:xfrm flipH="1">
                <a:off x="5483895" y="3369501"/>
                <a:ext cx="152817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" name="Freeform 35"/>
              <p:cNvSpPr/>
              <p:nvPr/>
            </p:nvSpPr>
            <p:spPr bwMode="auto">
              <a:xfrm>
                <a:off x="5636712" y="2961153"/>
                <a:ext cx="42971" cy="408348"/>
              </a:xfrm>
              <a:custGeom>
                <a:avLst/>
                <a:gdLst>
                  <a:gd name="connsiteX0" fmla="*/ 15032 w 42971"/>
                  <a:gd name="connsiteY0" fmla="*/ 0 h 408348"/>
                  <a:gd name="connsiteX1" fmla="*/ 32568 w 42971"/>
                  <a:gd name="connsiteY1" fmla="*/ 60125 h 408348"/>
                  <a:gd name="connsiteX2" fmla="*/ 42589 w 42971"/>
                  <a:gd name="connsiteY2" fmla="*/ 160333 h 408348"/>
                  <a:gd name="connsiteX3" fmla="*/ 40084 w 42971"/>
                  <a:gd name="connsiteY3" fmla="*/ 205427 h 408348"/>
                  <a:gd name="connsiteX4" fmla="*/ 32568 w 42971"/>
                  <a:gd name="connsiteY4" fmla="*/ 273067 h 408348"/>
                  <a:gd name="connsiteX5" fmla="*/ 15032 w 42971"/>
                  <a:gd name="connsiteY5" fmla="*/ 363255 h 408348"/>
                  <a:gd name="connsiteX6" fmla="*/ 0 w 42971"/>
                  <a:gd name="connsiteY6" fmla="*/ 408348 h 408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971" h="408348">
                    <a:moveTo>
                      <a:pt x="15032" y="0"/>
                    </a:moveTo>
                    <a:cubicBezTo>
                      <a:pt x="21503" y="16701"/>
                      <a:pt x="27975" y="33403"/>
                      <a:pt x="32568" y="60125"/>
                    </a:cubicBezTo>
                    <a:cubicBezTo>
                      <a:pt x="37161" y="86847"/>
                      <a:pt x="41336" y="136116"/>
                      <a:pt x="42589" y="160333"/>
                    </a:cubicBezTo>
                    <a:cubicBezTo>
                      <a:pt x="43842" y="184550"/>
                      <a:pt x="41754" y="186638"/>
                      <a:pt x="40084" y="205427"/>
                    </a:cubicBezTo>
                    <a:cubicBezTo>
                      <a:pt x="38414" y="224216"/>
                      <a:pt x="36743" y="246762"/>
                      <a:pt x="32568" y="273067"/>
                    </a:cubicBezTo>
                    <a:cubicBezTo>
                      <a:pt x="28393" y="299372"/>
                      <a:pt x="20460" y="340708"/>
                      <a:pt x="15032" y="363255"/>
                    </a:cubicBezTo>
                    <a:cubicBezTo>
                      <a:pt x="9604" y="385802"/>
                      <a:pt x="0" y="408348"/>
                      <a:pt x="0" y="408348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cxnSp>
          <p:nvCxnSpPr>
            <p:cNvPr id="11" name="Straight Connector 46"/>
            <p:cNvCxnSpPr/>
            <p:nvPr/>
          </p:nvCxnSpPr>
          <p:spPr bwMode="auto">
            <a:xfrm flipH="1" flipV="1">
              <a:off x="5814341" y="2545056"/>
              <a:ext cx="38100" cy="1733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50"/>
            <p:cNvCxnSpPr/>
            <p:nvPr/>
          </p:nvCxnSpPr>
          <p:spPr bwMode="auto">
            <a:xfrm>
              <a:off x="5852441" y="2718365"/>
              <a:ext cx="188119" cy="46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53"/>
            <p:cNvCxnSpPr/>
            <p:nvPr/>
          </p:nvCxnSpPr>
          <p:spPr bwMode="auto">
            <a:xfrm flipH="1" flipV="1">
              <a:off x="6009604" y="2558450"/>
              <a:ext cx="30956" cy="1645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55"/>
            <p:cNvCxnSpPr/>
            <p:nvPr/>
          </p:nvCxnSpPr>
          <p:spPr bwMode="auto">
            <a:xfrm flipH="1" flipV="1">
              <a:off x="5814341" y="2545056"/>
              <a:ext cx="195263" cy="133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3" name="Grafik 3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284"/>
          <a:stretch/>
        </p:blipFill>
        <p:spPr>
          <a:xfrm>
            <a:off x="191033" y="1427071"/>
            <a:ext cx="2361698" cy="1778671"/>
          </a:xfrm>
          <a:prstGeom prst="rect">
            <a:avLst/>
          </a:prstGeom>
        </p:spPr>
      </p:pic>
      <p:cxnSp>
        <p:nvCxnSpPr>
          <p:cNvPr id="34" name="Straight Connector 38"/>
          <p:cNvCxnSpPr/>
          <p:nvPr/>
        </p:nvCxnSpPr>
        <p:spPr bwMode="auto">
          <a:xfrm>
            <a:off x="5841603" y="1412498"/>
            <a:ext cx="596637" cy="5712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40"/>
          <p:cNvCxnSpPr/>
          <p:nvPr/>
        </p:nvCxnSpPr>
        <p:spPr bwMode="auto">
          <a:xfrm flipV="1">
            <a:off x="5841603" y="2127837"/>
            <a:ext cx="627490" cy="10522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Right Arrow 45"/>
          <p:cNvSpPr/>
          <p:nvPr/>
        </p:nvSpPr>
        <p:spPr bwMode="auto">
          <a:xfrm rot="10800000">
            <a:off x="2360513" y="2134162"/>
            <a:ext cx="888023" cy="443604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7" name="Titel 15"/>
          <p:cNvSpPr>
            <a:spLocks noGrp="1"/>
          </p:cNvSpPr>
          <p:nvPr>
            <p:ph type="title"/>
          </p:nvPr>
        </p:nvSpPr>
        <p:spPr>
          <a:xfrm>
            <a:off x="103188" y="751577"/>
            <a:ext cx="8077200" cy="495300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rgbClr val="1F407A"/>
                </a:solidFill>
              </a:rPr>
              <a:t>Structural improvements of </a:t>
            </a:r>
            <a:r>
              <a:rPr lang="en-GB" sz="3600" dirty="0">
                <a:solidFill>
                  <a:srgbClr val="1F407A"/>
                </a:solidFill>
              </a:rPr>
              <a:t>C</a:t>
            </a:r>
            <a:r>
              <a:rPr lang="en-GB" sz="3600" dirty="0" smtClean="0">
                <a:solidFill>
                  <a:srgbClr val="1F407A"/>
                </a:solidFill>
              </a:rPr>
              <a:t>eria</a:t>
            </a: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3179" y="1412498"/>
            <a:ext cx="1020676" cy="78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63" y="1424497"/>
            <a:ext cx="1018329" cy="825638"/>
          </a:xfrm>
          <a:prstGeom prst="rect">
            <a:avLst/>
          </a:prstGeom>
        </p:spPr>
      </p:pic>
      <p:sp>
        <p:nvSpPr>
          <p:cNvPr id="44" name="Text Box 1042"/>
          <p:cNvSpPr txBox="1">
            <a:spLocks noChangeArrowheads="1"/>
          </p:cNvSpPr>
          <p:nvPr/>
        </p:nvSpPr>
        <p:spPr bwMode="auto">
          <a:xfrm rot="10800000" flipV="1">
            <a:off x="-21103" y="6524368"/>
            <a:ext cx="2926080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Science </a:t>
            </a:r>
            <a:r>
              <a:rPr lang="en-US" sz="1200" dirty="0" smtClean="0">
                <a:latin typeface="Arial" charset="0"/>
              </a:rPr>
              <a:t>2010, 330 (6012), 1797-1801</a:t>
            </a:r>
            <a:endParaRPr lang="en-US" sz="1200" dirty="0">
              <a:latin typeface="Arial" charset="0"/>
            </a:endParaRPr>
          </a:p>
        </p:txBody>
      </p:sp>
      <p:sp>
        <p:nvSpPr>
          <p:cNvPr id="45" name="Text Box 1042"/>
          <p:cNvSpPr txBox="1">
            <a:spLocks noChangeArrowheads="1"/>
          </p:cNvSpPr>
          <p:nvPr/>
        </p:nvSpPr>
        <p:spPr bwMode="auto">
          <a:xfrm rot="10800000" flipV="1">
            <a:off x="2899985" y="6510300"/>
            <a:ext cx="3310917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Energy Environ. Sci. </a:t>
            </a:r>
            <a:r>
              <a:rPr lang="en-US" sz="1200" dirty="0" smtClean="0">
                <a:latin typeface="Arial" charset="0"/>
              </a:rPr>
              <a:t>2012, 5 (3), 6098-6103</a:t>
            </a:r>
            <a:endParaRPr lang="en-US" sz="1200" dirty="0">
              <a:latin typeface="Arial" charset="0"/>
            </a:endParaRPr>
          </a:p>
        </p:txBody>
      </p:sp>
      <p:sp>
        <p:nvSpPr>
          <p:cNvPr id="46" name="Text Box 1042"/>
          <p:cNvSpPr txBox="1">
            <a:spLocks noChangeArrowheads="1"/>
          </p:cNvSpPr>
          <p:nvPr/>
        </p:nvSpPr>
        <p:spPr bwMode="auto">
          <a:xfrm rot="10800000" flipV="1">
            <a:off x="6250511" y="6506270"/>
            <a:ext cx="2865392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Energy Fuels 2012, </a:t>
            </a:r>
            <a:r>
              <a:rPr lang="en-US" sz="1200" dirty="0" smtClean="0">
                <a:latin typeface="Arial" charset="0"/>
              </a:rPr>
              <a:t>26 (11), 7051-7059</a:t>
            </a:r>
            <a:endParaRPr lang="en-US" sz="1200" dirty="0">
              <a:latin typeface="Arial" charset="0"/>
            </a:endParaRPr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8EDFB"/>
              </a:clrFrom>
              <a:clrTo>
                <a:srgbClr val="F8E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18182" r="34883" b="21598"/>
          <a:stretch/>
        </p:blipFill>
        <p:spPr>
          <a:xfrm>
            <a:off x="191033" y="3783543"/>
            <a:ext cx="3542484" cy="2789553"/>
          </a:xfrm>
          <a:prstGeom prst="rect">
            <a:avLst/>
          </a:prstGeom>
        </p:spPr>
      </p:pic>
      <p:sp>
        <p:nvSpPr>
          <p:cNvPr id="41" name="Right Arrow 77"/>
          <p:cNvSpPr/>
          <p:nvPr/>
        </p:nvSpPr>
        <p:spPr bwMode="auto">
          <a:xfrm rot="5400000">
            <a:off x="82967" y="3537843"/>
            <a:ext cx="1503946" cy="443604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906188" y="3209633"/>
            <a:ext cx="5891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High SSA → rapid oxidation kinetics but low specific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HT limited during reduction step</a:t>
            </a:r>
          </a:p>
        </p:txBody>
      </p:sp>
      <p:pic>
        <p:nvPicPr>
          <p:cNvPr id="38" name="Grafik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41" y="121457"/>
            <a:ext cx="1046483" cy="52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3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Philipp Furler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14</a:t>
            </a:fld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83974" y="829246"/>
            <a:ext cx="8077200" cy="83936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600" dirty="0" smtClean="0">
                <a:solidFill>
                  <a:srgbClr val="1F407A"/>
                </a:solidFill>
              </a:rPr>
              <a:t>CeO</a:t>
            </a:r>
            <a:r>
              <a:rPr lang="en-US" sz="3600" baseline="-25000" dirty="0" smtClean="0">
                <a:solidFill>
                  <a:srgbClr val="1F407A"/>
                </a:solidFill>
              </a:rPr>
              <a:t>2</a:t>
            </a:r>
            <a:r>
              <a:rPr lang="en-US" sz="3600" dirty="0" smtClean="0">
                <a:solidFill>
                  <a:srgbClr val="1F407A"/>
                </a:solidFill>
              </a:rPr>
              <a:t> Structure</a:t>
            </a:r>
            <a:r>
              <a:rPr lang="en-US" sz="2800" dirty="0" smtClean="0">
                <a:solidFill>
                  <a:schemeClr val="tx2"/>
                </a:solidFill>
              </a:rPr>
              <a:t/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rgbClr val="00B0F0"/>
                </a:solidFill>
              </a:rPr>
              <a:t>CeO</a:t>
            </a:r>
            <a:r>
              <a:rPr lang="en-US" sz="2400" baseline="-25000" dirty="0" smtClean="0">
                <a:solidFill>
                  <a:srgbClr val="00B0F0"/>
                </a:solidFill>
              </a:rPr>
              <a:t>2 </a:t>
            </a:r>
            <a:r>
              <a:rPr lang="en-US" sz="2400" dirty="0" smtClean="0">
                <a:solidFill>
                  <a:srgbClr val="00B0F0"/>
                </a:solidFill>
              </a:rPr>
              <a:t>RPC (Reticulated Porous Ceramic)</a:t>
            </a: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61" y="761838"/>
            <a:ext cx="1790700" cy="8953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7530" r="4392" b="3595"/>
          <a:stretch/>
        </p:blipFill>
        <p:spPr>
          <a:xfrm>
            <a:off x="539511" y="1900373"/>
            <a:ext cx="3459536" cy="258305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22630" y="4686618"/>
            <a:ext cx="85874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800" b="1" dirty="0" smtClean="0">
                <a:latin typeface="+mn-lt"/>
              </a:rPr>
              <a:t>Macro-porous structure</a:t>
            </a:r>
            <a:r>
              <a:rPr lang="en-US" sz="1800" dirty="0" smtClean="0">
                <a:latin typeface="+mn-lt"/>
              </a:rPr>
              <a:t> enables penetration and absorption of concentrated solar radiation</a:t>
            </a:r>
            <a:endParaRPr lang="en-US" sz="1800" dirty="0">
              <a:latin typeface="+mn-lt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latin typeface="+mn-lt"/>
              </a:rPr>
              <a:t>Faster heating rates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latin typeface="+mn-lt"/>
              </a:rPr>
              <a:t>Temperature gradients minimized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latin typeface="+mn-lt"/>
              </a:rPr>
              <a:t>High mass loading within reactor (~1500 g)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6" t="15282" b="6190"/>
          <a:stretch/>
        </p:blipFill>
        <p:spPr>
          <a:xfrm>
            <a:off x="4035204" y="1911006"/>
            <a:ext cx="1996667" cy="128655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524" r="-119" b="6595"/>
          <a:stretch/>
        </p:blipFill>
        <p:spPr>
          <a:xfrm>
            <a:off x="4034529" y="3228781"/>
            <a:ext cx="1996666" cy="125464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t="13706" r="21500" b="23017"/>
          <a:stretch/>
        </p:blipFill>
        <p:spPr>
          <a:xfrm>
            <a:off x="6073795" y="1900373"/>
            <a:ext cx="2087868" cy="2583728"/>
          </a:xfrm>
          <a:prstGeom prst="rect">
            <a:avLst/>
          </a:prstGeom>
        </p:spPr>
      </p:pic>
      <p:sp>
        <p:nvSpPr>
          <p:cNvPr id="14" name="Text Box 1042"/>
          <p:cNvSpPr txBox="1">
            <a:spLocks noChangeArrowheads="1"/>
          </p:cNvSpPr>
          <p:nvPr/>
        </p:nvSpPr>
        <p:spPr bwMode="auto">
          <a:xfrm rot="10800000" flipV="1">
            <a:off x="3537" y="6580161"/>
            <a:ext cx="3256064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Energy Fuels 2012, </a:t>
            </a:r>
            <a:r>
              <a:rPr lang="en-US" sz="1200" dirty="0" smtClean="0">
                <a:latin typeface="Arial" charset="0"/>
              </a:rPr>
              <a:t>26 (11), 7051-7059</a:t>
            </a:r>
            <a:endParaRPr lang="en-US" sz="1200" dirty="0">
              <a:latin typeface="Arial" charset="0"/>
            </a:endParaRPr>
          </a:p>
        </p:txBody>
      </p:sp>
      <p:pic>
        <p:nvPicPr>
          <p:cNvPr id="15" name="Grafik 14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89"/>
          <a:stretch/>
        </p:blipFill>
        <p:spPr bwMode="auto">
          <a:xfrm>
            <a:off x="6020042" y="5079417"/>
            <a:ext cx="2425997" cy="16767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hteck 1"/>
          <p:cNvSpPr/>
          <p:nvPr/>
        </p:nvSpPr>
        <p:spPr>
          <a:xfrm>
            <a:off x="539511" y="1900373"/>
            <a:ext cx="7622152" cy="25830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489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15</a:t>
            </a:fld>
            <a:endParaRPr lang="de-DE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13655"/>
              </p:ext>
            </p:extLst>
          </p:nvPr>
        </p:nvGraphicFramePr>
        <p:xfrm>
          <a:off x="5618295" y="754813"/>
          <a:ext cx="3430808" cy="1127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8664"/>
                <a:gridCol w="871054"/>
                <a:gridCol w="1341090"/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Experimental Conditions</a:t>
                      </a:r>
                      <a:endParaRPr 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/>
                        <a:t>Reduction</a:t>
                      </a:r>
                      <a:endParaRPr 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/>
                        <a:t>Oxidation</a:t>
                      </a:r>
                      <a:endParaRPr 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de-CH" sz="1000" b="1" noProof="0" dirty="0" smtClean="0"/>
                        <a:t>Power</a:t>
                      </a:r>
                      <a:r>
                        <a:rPr lang="de-CH" sz="1000" b="1" baseline="0" noProof="0" dirty="0" smtClean="0"/>
                        <a:t> Input</a:t>
                      </a:r>
                      <a:r>
                        <a:rPr lang="en-US" sz="1000" dirty="0" smtClean="0"/>
                        <a:t>: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3.6 kW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0.7 kW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r>
                        <a:rPr lang="de-CH" sz="1000" b="1" noProof="0" dirty="0" smtClean="0"/>
                        <a:t>Gas Flow</a:t>
                      </a:r>
                      <a:r>
                        <a:rPr lang="de-CH" sz="1000" noProof="0" dirty="0" smtClean="0"/>
                        <a:t>:</a:t>
                      </a:r>
                      <a:endParaRPr lang="de-CH" sz="10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2 l min</a:t>
                      </a:r>
                      <a:r>
                        <a:rPr lang="en-US" sz="1000" baseline="30000" dirty="0" smtClean="0"/>
                        <a:t>-1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Ar</a:t>
                      </a:r>
                      <a:endParaRPr lang="en-US" sz="1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aseline="0" dirty="0" smtClean="0"/>
                        <a:t>3 l min</a:t>
                      </a:r>
                      <a:r>
                        <a:rPr lang="en-US" sz="1000" baseline="30000" dirty="0" smtClean="0"/>
                        <a:t>-1</a:t>
                      </a:r>
                      <a:r>
                        <a:rPr lang="en-US" sz="1000" baseline="0" dirty="0" smtClean="0"/>
                        <a:t> CO</a:t>
                      </a:r>
                      <a:r>
                        <a:rPr lang="en-US" sz="1000" baseline="-25000" dirty="0" smtClean="0"/>
                        <a:t>2(g)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38017">
                <a:tc>
                  <a:txBody>
                    <a:bodyPr/>
                    <a:lstStyle/>
                    <a:p>
                      <a:r>
                        <a:rPr lang="en-US" sz="1000" b="1" noProof="0" dirty="0" smtClean="0"/>
                        <a:t>Ceria Structure:</a:t>
                      </a:r>
                      <a:endParaRPr lang="en-US" sz="10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Ceria RPC: 1416</a:t>
                      </a:r>
                      <a:r>
                        <a:rPr lang="en-US" sz="1000" baseline="0" dirty="0" smtClean="0"/>
                        <a:t> g, Ceria felt; 90 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baseline="0" dirty="0" smtClean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196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882824" y="5851757"/>
            <a:ext cx="7386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O</a:t>
            </a:r>
            <a:r>
              <a:rPr lang="en-US" sz="1600" b="1" dirty="0" smtClean="0">
                <a:latin typeface="+mn-lt"/>
              </a:rPr>
              <a:t>verall </a:t>
            </a:r>
            <a:r>
              <a:rPr lang="en-US" sz="1600" b="1" u="sng" dirty="0" smtClean="0">
                <a:latin typeface="+mn-lt"/>
              </a:rPr>
              <a:t>17</a:t>
            </a:r>
            <a:r>
              <a:rPr lang="en-US" sz="1600" b="1" dirty="0" smtClean="0">
                <a:latin typeface="+mn-lt"/>
              </a:rPr>
              <a:t> times higher fuel production per cycle with RPC structure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7" r="4520"/>
          <a:stretch/>
        </p:blipFill>
        <p:spPr bwMode="auto">
          <a:xfrm>
            <a:off x="4557962" y="2066520"/>
            <a:ext cx="1505254" cy="124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8949" r="36282" b="42124"/>
          <a:stretch/>
        </p:blipFill>
        <p:spPr>
          <a:xfrm>
            <a:off x="1574547" y="2056004"/>
            <a:ext cx="1489544" cy="124764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b="833"/>
          <a:stretch/>
        </p:blipFill>
        <p:spPr>
          <a:xfrm>
            <a:off x="1574547" y="3389437"/>
            <a:ext cx="2911446" cy="236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r="4950"/>
          <a:stretch/>
        </p:blipFill>
        <p:spPr>
          <a:xfrm>
            <a:off x="4572000" y="3389437"/>
            <a:ext cx="2800180" cy="2364099"/>
          </a:xfrm>
          <a:prstGeom prst="rect">
            <a:avLst/>
          </a:prstGeom>
        </p:spPr>
      </p:pic>
      <p:grpSp>
        <p:nvGrpSpPr>
          <p:cNvPr id="25" name="Gruppieren 24"/>
          <p:cNvGrpSpPr/>
          <p:nvPr/>
        </p:nvGrpSpPr>
        <p:grpSpPr>
          <a:xfrm>
            <a:off x="3105909" y="2056003"/>
            <a:ext cx="1380084" cy="1247647"/>
            <a:chOff x="6163716" y="3855774"/>
            <a:chExt cx="1380084" cy="1247647"/>
          </a:xfrm>
        </p:grpSpPr>
        <p:pic>
          <p:nvPicPr>
            <p:cNvPr id="26" name="Grafik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2409" b="14926"/>
            <a:stretch/>
          </p:blipFill>
          <p:spPr>
            <a:xfrm>
              <a:off x="6163716" y="3855774"/>
              <a:ext cx="1380084" cy="1247647"/>
            </a:xfrm>
            <a:prstGeom prst="rect">
              <a:avLst/>
            </a:prstGeom>
          </p:spPr>
        </p:pic>
        <p:grpSp>
          <p:nvGrpSpPr>
            <p:cNvPr id="27" name="Gruppieren 26"/>
            <p:cNvGrpSpPr/>
            <p:nvPr/>
          </p:nvGrpSpPr>
          <p:grpSpPr>
            <a:xfrm>
              <a:off x="6181123" y="4862840"/>
              <a:ext cx="861027" cy="206933"/>
              <a:chOff x="2278273" y="2474721"/>
              <a:chExt cx="1119960" cy="244567"/>
            </a:xfrm>
          </p:grpSpPr>
          <p:sp>
            <p:nvSpPr>
              <p:cNvPr id="28" name="Rechteck 27"/>
              <p:cNvSpPr/>
              <p:nvPr/>
            </p:nvSpPr>
            <p:spPr bwMode="auto">
              <a:xfrm>
                <a:off x="2278273" y="2501078"/>
                <a:ext cx="1009652" cy="21821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29" name="Rechteck 28"/>
              <p:cNvSpPr/>
              <p:nvPr/>
            </p:nvSpPr>
            <p:spPr bwMode="auto">
              <a:xfrm>
                <a:off x="2340039" y="2638891"/>
                <a:ext cx="878444" cy="45719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30" name="Textfeld 29"/>
              <p:cNvSpPr txBox="1"/>
              <p:nvPr/>
            </p:nvSpPr>
            <p:spPr>
              <a:xfrm>
                <a:off x="2282222" y="2474721"/>
                <a:ext cx="1116011" cy="218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latin typeface="+mj-lt"/>
                  </a:rPr>
                  <a:t>x</a:t>
                </a:r>
                <a:r>
                  <a:rPr lang="en-US" sz="600" b="1" dirty="0" smtClean="0">
                    <a:latin typeface="+mj-lt"/>
                  </a:rPr>
                  <a:t> 1000     100 </a:t>
                </a:r>
                <a:r>
                  <a:rPr lang="el-GR" sz="600" b="1" dirty="0" smtClean="0">
                    <a:latin typeface="+mj-lt"/>
                  </a:rPr>
                  <a:t>μ</a:t>
                </a:r>
                <a:r>
                  <a:rPr lang="de-CH" sz="600" b="1" dirty="0" smtClean="0">
                    <a:latin typeface="+mj-lt"/>
                  </a:rPr>
                  <a:t>m</a:t>
                </a:r>
                <a:endParaRPr lang="en-US" sz="600" b="1" dirty="0">
                  <a:latin typeface="+mj-lt"/>
                </a:endParaRPr>
              </a:p>
            </p:txBody>
          </p:sp>
        </p:grpSp>
      </p:grpSp>
      <p:grpSp>
        <p:nvGrpSpPr>
          <p:cNvPr id="31" name="Gruppieren 30"/>
          <p:cNvGrpSpPr/>
          <p:nvPr/>
        </p:nvGrpSpPr>
        <p:grpSpPr>
          <a:xfrm>
            <a:off x="6116463" y="2056002"/>
            <a:ext cx="1255717" cy="1247647"/>
            <a:chOff x="4720654" y="2022768"/>
            <a:chExt cx="1255717" cy="1247647"/>
          </a:xfrm>
        </p:grpSpPr>
        <p:pic>
          <p:nvPicPr>
            <p:cNvPr id="32" name="Grafik 3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6" r="4039" b="9037"/>
            <a:stretch/>
          </p:blipFill>
          <p:spPr>
            <a:xfrm>
              <a:off x="4720654" y="2022768"/>
              <a:ext cx="1255717" cy="1247647"/>
            </a:xfrm>
            <a:prstGeom prst="rect">
              <a:avLst/>
            </a:prstGeom>
          </p:spPr>
        </p:pic>
        <p:grpSp>
          <p:nvGrpSpPr>
            <p:cNvPr id="33" name="Gruppieren 32"/>
            <p:cNvGrpSpPr/>
            <p:nvPr/>
          </p:nvGrpSpPr>
          <p:grpSpPr>
            <a:xfrm>
              <a:off x="4752914" y="3031320"/>
              <a:ext cx="861027" cy="206933"/>
              <a:chOff x="2278273" y="2474721"/>
              <a:chExt cx="1119960" cy="244567"/>
            </a:xfrm>
          </p:grpSpPr>
          <p:sp>
            <p:nvSpPr>
              <p:cNvPr id="34" name="Rechteck 33"/>
              <p:cNvSpPr/>
              <p:nvPr/>
            </p:nvSpPr>
            <p:spPr bwMode="auto">
              <a:xfrm>
                <a:off x="2278273" y="2501078"/>
                <a:ext cx="1009652" cy="21821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35" name="Rechteck 34"/>
              <p:cNvSpPr/>
              <p:nvPr/>
            </p:nvSpPr>
            <p:spPr bwMode="auto">
              <a:xfrm>
                <a:off x="2340039" y="2638891"/>
                <a:ext cx="878444" cy="45719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36" name="Textfeld 35"/>
              <p:cNvSpPr txBox="1"/>
              <p:nvPr/>
            </p:nvSpPr>
            <p:spPr>
              <a:xfrm>
                <a:off x="2282222" y="2474721"/>
                <a:ext cx="1116011" cy="218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latin typeface="+mj-lt"/>
                  </a:rPr>
                  <a:t>x</a:t>
                </a:r>
                <a:r>
                  <a:rPr lang="en-US" sz="600" b="1" dirty="0" smtClean="0">
                    <a:latin typeface="+mj-lt"/>
                  </a:rPr>
                  <a:t> 1500     50 </a:t>
                </a:r>
                <a:r>
                  <a:rPr lang="el-GR" sz="600" b="1" dirty="0" smtClean="0">
                    <a:latin typeface="+mj-lt"/>
                  </a:rPr>
                  <a:t>μ</a:t>
                </a:r>
                <a:r>
                  <a:rPr lang="de-CH" sz="600" b="1" dirty="0" smtClean="0">
                    <a:latin typeface="+mj-lt"/>
                  </a:rPr>
                  <a:t>m</a:t>
                </a:r>
                <a:endParaRPr lang="en-US" sz="600" b="1" dirty="0">
                  <a:latin typeface="+mj-lt"/>
                </a:endParaRPr>
              </a:p>
            </p:txBody>
          </p:sp>
        </p:grpSp>
      </p:grpSp>
      <p:sp>
        <p:nvSpPr>
          <p:cNvPr id="37" name="Textfeld 36"/>
          <p:cNvSpPr txBox="1"/>
          <p:nvPr/>
        </p:nvSpPr>
        <p:spPr>
          <a:xfrm>
            <a:off x="2318376" y="1580852"/>
            <a:ext cx="1289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CeO</a:t>
            </a:r>
            <a:r>
              <a:rPr lang="en-US" sz="2000" baseline="-25000" dirty="0" smtClean="0">
                <a:latin typeface="+mj-lt"/>
              </a:rPr>
              <a:t>2</a:t>
            </a:r>
            <a:r>
              <a:rPr lang="en-US" sz="2000" dirty="0" smtClean="0">
                <a:latin typeface="+mj-lt"/>
              </a:rPr>
              <a:t> felt </a:t>
            </a:r>
            <a:endParaRPr lang="en-US" sz="2000" dirty="0">
              <a:latin typeface="+mj-lt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5067327" y="1553596"/>
            <a:ext cx="1491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CeO</a:t>
            </a:r>
            <a:r>
              <a:rPr lang="en-US" sz="2000" baseline="-25000" dirty="0" smtClean="0">
                <a:latin typeface="+mj-lt"/>
              </a:rPr>
              <a:t>2</a:t>
            </a:r>
            <a:r>
              <a:rPr lang="en-US" sz="2000" dirty="0" smtClean="0">
                <a:latin typeface="+mj-lt"/>
              </a:rPr>
              <a:t> RPC </a:t>
            </a:r>
            <a:endParaRPr lang="en-US" sz="2000" dirty="0">
              <a:latin typeface="+mj-lt"/>
            </a:endParaRPr>
          </a:p>
        </p:txBody>
      </p:sp>
      <p:sp>
        <p:nvSpPr>
          <p:cNvPr id="40" name="Text Box 1042"/>
          <p:cNvSpPr txBox="1">
            <a:spLocks noChangeArrowheads="1"/>
          </p:cNvSpPr>
          <p:nvPr/>
        </p:nvSpPr>
        <p:spPr bwMode="auto">
          <a:xfrm rot="10800000" flipV="1">
            <a:off x="3537" y="6580702"/>
            <a:ext cx="3256064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Energy Fuels 2012, </a:t>
            </a:r>
            <a:r>
              <a:rPr lang="en-US" sz="1200" dirty="0" smtClean="0">
                <a:latin typeface="Arial" charset="0"/>
              </a:rPr>
              <a:t>26 (11), 7051-7059</a:t>
            </a:r>
            <a:endParaRPr lang="en-US" sz="1200" dirty="0">
              <a:latin typeface="Arial" charset="0"/>
            </a:endParaRPr>
          </a:p>
        </p:txBody>
      </p:sp>
      <p:sp>
        <p:nvSpPr>
          <p:cNvPr id="41" name="Titel 1"/>
          <p:cNvSpPr>
            <a:spLocks noGrp="1"/>
          </p:cNvSpPr>
          <p:nvPr>
            <p:ph type="title"/>
          </p:nvPr>
        </p:nvSpPr>
        <p:spPr>
          <a:xfrm>
            <a:off x="61868" y="323104"/>
            <a:ext cx="8077200" cy="1064262"/>
          </a:xfrm>
          <a:noFill/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600" dirty="0" smtClean="0">
                <a:solidFill>
                  <a:schemeClr val="bg2"/>
                </a:solidFill>
              </a:rPr>
              <a:t>Comparison felt vs. RPC</a:t>
            </a:r>
            <a:endParaRPr lang="de-CH" sz="2000" dirty="0">
              <a:solidFill>
                <a:schemeClr val="bg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t="38708" r="50055" b="15052"/>
          <a:stretch/>
        </p:blipFill>
        <p:spPr>
          <a:xfrm>
            <a:off x="487680" y="2307075"/>
            <a:ext cx="3825694" cy="3216099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4" r="50000" b="46254"/>
          <a:stretch/>
        </p:blipFill>
        <p:spPr>
          <a:xfrm>
            <a:off x="409433" y="2417158"/>
            <a:ext cx="3913857" cy="3171450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5" t="38708" b="15052"/>
          <a:stretch/>
        </p:blipFill>
        <p:spPr>
          <a:xfrm>
            <a:off x="4336506" y="2307075"/>
            <a:ext cx="3825695" cy="3216099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704" b="46254"/>
          <a:stretch/>
        </p:blipFill>
        <p:spPr>
          <a:xfrm>
            <a:off x="4281825" y="2433547"/>
            <a:ext cx="3913302" cy="3171000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5738642" y="2692683"/>
            <a:ext cx="1380084" cy="1247647"/>
            <a:chOff x="6163716" y="3855774"/>
            <a:chExt cx="1380084" cy="1247647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2409" b="14926"/>
            <a:stretch/>
          </p:blipFill>
          <p:spPr>
            <a:xfrm>
              <a:off x="6163716" y="3855774"/>
              <a:ext cx="1380084" cy="1247647"/>
            </a:xfrm>
            <a:prstGeom prst="rect">
              <a:avLst/>
            </a:prstGeom>
          </p:spPr>
        </p:pic>
        <p:grpSp>
          <p:nvGrpSpPr>
            <p:cNvPr id="17" name="Gruppieren 16"/>
            <p:cNvGrpSpPr/>
            <p:nvPr/>
          </p:nvGrpSpPr>
          <p:grpSpPr>
            <a:xfrm>
              <a:off x="6181123" y="4862840"/>
              <a:ext cx="861027" cy="206933"/>
              <a:chOff x="2278273" y="2474721"/>
              <a:chExt cx="1119960" cy="244567"/>
            </a:xfrm>
          </p:grpSpPr>
          <p:sp>
            <p:nvSpPr>
              <p:cNvPr id="18" name="Rechteck 17"/>
              <p:cNvSpPr/>
              <p:nvPr/>
            </p:nvSpPr>
            <p:spPr bwMode="auto">
              <a:xfrm>
                <a:off x="2278273" y="2501078"/>
                <a:ext cx="1009652" cy="21821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9" name="Rechteck 18"/>
              <p:cNvSpPr/>
              <p:nvPr/>
            </p:nvSpPr>
            <p:spPr bwMode="auto">
              <a:xfrm>
                <a:off x="2340039" y="2638891"/>
                <a:ext cx="878444" cy="45719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2282222" y="2474721"/>
                <a:ext cx="1116011" cy="218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latin typeface="+mj-lt"/>
                  </a:rPr>
                  <a:t>x</a:t>
                </a:r>
                <a:r>
                  <a:rPr lang="en-US" sz="600" b="1" dirty="0" smtClean="0">
                    <a:latin typeface="+mj-lt"/>
                  </a:rPr>
                  <a:t> 1000     100 </a:t>
                </a:r>
                <a:r>
                  <a:rPr lang="el-GR" sz="600" b="1" dirty="0" smtClean="0">
                    <a:latin typeface="+mj-lt"/>
                  </a:rPr>
                  <a:t>μ</a:t>
                </a:r>
                <a:r>
                  <a:rPr lang="de-CH" sz="600" b="1" dirty="0" smtClean="0">
                    <a:latin typeface="+mj-lt"/>
                  </a:rPr>
                  <a:t>m</a:t>
                </a:r>
                <a:endParaRPr lang="en-US" sz="600" b="1" dirty="0">
                  <a:latin typeface="+mj-lt"/>
                </a:endParaRPr>
              </a:p>
            </p:txBody>
          </p:sp>
        </p:grpSp>
      </p:grpSp>
      <p:grpSp>
        <p:nvGrpSpPr>
          <p:cNvPr id="44" name="Gruppieren 43"/>
          <p:cNvGrpSpPr/>
          <p:nvPr/>
        </p:nvGrpSpPr>
        <p:grpSpPr>
          <a:xfrm>
            <a:off x="7155551" y="2697892"/>
            <a:ext cx="1323903" cy="1247647"/>
            <a:chOff x="9922504" y="3822126"/>
            <a:chExt cx="1323903" cy="1247647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6" b="9037"/>
            <a:stretch/>
          </p:blipFill>
          <p:spPr>
            <a:xfrm>
              <a:off x="9922504" y="3822126"/>
              <a:ext cx="1323903" cy="1247647"/>
            </a:xfrm>
            <a:prstGeom prst="rect">
              <a:avLst/>
            </a:prstGeom>
          </p:spPr>
        </p:pic>
        <p:grpSp>
          <p:nvGrpSpPr>
            <p:cNvPr id="21" name="Gruppieren 20"/>
            <p:cNvGrpSpPr/>
            <p:nvPr/>
          </p:nvGrpSpPr>
          <p:grpSpPr>
            <a:xfrm>
              <a:off x="9961019" y="4810519"/>
              <a:ext cx="861027" cy="206933"/>
              <a:chOff x="2278273" y="2474721"/>
              <a:chExt cx="1119960" cy="244567"/>
            </a:xfrm>
          </p:grpSpPr>
          <p:sp>
            <p:nvSpPr>
              <p:cNvPr id="22" name="Rechteck 21"/>
              <p:cNvSpPr/>
              <p:nvPr/>
            </p:nvSpPr>
            <p:spPr bwMode="auto">
              <a:xfrm>
                <a:off x="2278273" y="2501078"/>
                <a:ext cx="1009652" cy="21821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23" name="Rechteck 22"/>
              <p:cNvSpPr/>
              <p:nvPr/>
            </p:nvSpPr>
            <p:spPr bwMode="auto">
              <a:xfrm>
                <a:off x="2340039" y="2638891"/>
                <a:ext cx="878444" cy="45719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2282222" y="2474721"/>
                <a:ext cx="1116011" cy="218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latin typeface="+mj-lt"/>
                  </a:rPr>
                  <a:t>x</a:t>
                </a:r>
                <a:r>
                  <a:rPr lang="en-US" sz="600" b="1" dirty="0" smtClean="0">
                    <a:latin typeface="+mj-lt"/>
                  </a:rPr>
                  <a:t> 1500     50 </a:t>
                </a:r>
                <a:r>
                  <a:rPr lang="el-GR" sz="600" b="1" dirty="0" smtClean="0">
                    <a:latin typeface="+mj-lt"/>
                  </a:rPr>
                  <a:t>μ</a:t>
                </a:r>
                <a:r>
                  <a:rPr lang="de-CH" sz="600" b="1" dirty="0" smtClean="0">
                    <a:latin typeface="+mj-lt"/>
                  </a:rPr>
                  <a:t>m</a:t>
                </a:r>
                <a:endParaRPr lang="en-US" sz="600" b="1" dirty="0"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044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25" t="29673" r="9095" b="29417"/>
          <a:stretch/>
        </p:blipFill>
        <p:spPr bwMode="auto">
          <a:xfrm>
            <a:off x="1200648" y="1804942"/>
            <a:ext cx="6734756" cy="4635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1042"/>
          <p:cNvSpPr txBox="1">
            <a:spLocks noChangeArrowheads="1"/>
          </p:cNvSpPr>
          <p:nvPr/>
        </p:nvSpPr>
        <p:spPr bwMode="auto">
          <a:xfrm rot="10800000" flipV="1">
            <a:off x="3537" y="6580702"/>
            <a:ext cx="3256064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Energy Fuels 2012, </a:t>
            </a:r>
            <a:r>
              <a:rPr lang="en-US" sz="1200" dirty="0" smtClean="0">
                <a:latin typeface="Arial" charset="0"/>
              </a:rPr>
              <a:t>26 (11), 7051-7059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300969" y="685512"/>
            <a:ext cx="5569680" cy="82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5pPr>
            <a:lvl6pPr marL="457200" algn="ctr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6pPr>
            <a:lvl7pPr marL="914400" algn="ctr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7pPr>
            <a:lvl8pPr marL="1371600" algn="ctr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8pPr>
            <a:lvl9pPr marL="1828800" algn="ctr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600" kern="0" dirty="0" smtClean="0">
                <a:solidFill>
                  <a:srgbClr val="1F407A"/>
                </a:solidFill>
              </a:rPr>
              <a:t>Experimental results</a:t>
            </a:r>
            <a:r>
              <a:rPr lang="de-CH" sz="3600" kern="0" dirty="0" smtClean="0">
                <a:solidFill>
                  <a:srgbClr val="1F407A"/>
                </a:solidFill>
              </a:rPr>
              <a:t/>
            </a:r>
            <a:br>
              <a:rPr lang="de-CH" sz="3600" kern="0" dirty="0" smtClean="0">
                <a:solidFill>
                  <a:srgbClr val="1F407A"/>
                </a:solidFill>
              </a:rPr>
            </a:br>
            <a:endParaRPr lang="en-US" kern="0" baseline="-25000" dirty="0">
              <a:solidFill>
                <a:srgbClr val="00B0F0"/>
              </a:solidFill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119042"/>
              </p:ext>
            </p:extLst>
          </p:nvPr>
        </p:nvGraphicFramePr>
        <p:xfrm>
          <a:off x="4933508" y="754813"/>
          <a:ext cx="4147494" cy="1008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2744"/>
                <a:gridCol w="1488559"/>
                <a:gridCol w="1436191"/>
              </a:tblGrid>
              <a:tr h="276545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Conditions</a:t>
                      </a:r>
                      <a:endParaRPr 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/>
                        <a:t>Reduction</a:t>
                      </a:r>
                      <a:endParaRPr 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/>
                        <a:t>Oxidation</a:t>
                      </a:r>
                      <a:endParaRPr 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de-CH" sz="1000" b="1" noProof="0" dirty="0" smtClean="0"/>
                        <a:t>Power</a:t>
                      </a:r>
                      <a:r>
                        <a:rPr lang="de-CH" sz="1000" b="1" baseline="0" noProof="0" dirty="0" smtClean="0"/>
                        <a:t> Input</a:t>
                      </a:r>
                      <a:r>
                        <a:rPr lang="en-US" sz="1000" dirty="0" smtClean="0"/>
                        <a:t>: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2.8 - 3.8 kW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0 kW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r>
                        <a:rPr lang="de-CH" sz="1000" b="1" noProof="0" dirty="0" smtClean="0"/>
                        <a:t>Gas Flow</a:t>
                      </a:r>
                      <a:r>
                        <a:rPr lang="de-CH" sz="1000" noProof="0" dirty="0" smtClean="0"/>
                        <a:t>:</a:t>
                      </a:r>
                      <a:endParaRPr lang="de-CH" sz="10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2 l min</a:t>
                      </a:r>
                      <a:r>
                        <a:rPr lang="en-US" sz="1000" baseline="30000" dirty="0" smtClean="0"/>
                        <a:t>-1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Ar</a:t>
                      </a:r>
                      <a:endParaRPr lang="en-US" sz="1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aseline="0" dirty="0" smtClean="0"/>
                        <a:t>2 l min</a:t>
                      </a:r>
                      <a:r>
                        <a:rPr lang="en-US" sz="1000" baseline="30000" dirty="0" smtClean="0"/>
                        <a:t>-1</a:t>
                      </a:r>
                      <a:r>
                        <a:rPr lang="en-US" sz="1000" baseline="0" dirty="0" smtClean="0"/>
                        <a:t> CO</a:t>
                      </a:r>
                      <a:r>
                        <a:rPr lang="en-US" sz="1000" baseline="-25000" dirty="0" smtClean="0"/>
                        <a:t>2</a:t>
                      </a:r>
                      <a:endParaRPr lang="en-US" sz="1000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38017">
                <a:tc>
                  <a:txBody>
                    <a:bodyPr/>
                    <a:lstStyle/>
                    <a:p>
                      <a:r>
                        <a:rPr lang="en-US" sz="1000" b="1" noProof="0" dirty="0" smtClean="0"/>
                        <a:t>Mass loading:</a:t>
                      </a:r>
                      <a:endParaRPr lang="en-US" sz="10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1416</a:t>
                      </a:r>
                      <a:r>
                        <a:rPr lang="en-US" sz="1000" baseline="0" dirty="0" smtClean="0"/>
                        <a:t> 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baseline="0" dirty="0" smtClean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196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684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17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6"/>
              <p:cNvSpPr txBox="1"/>
              <p:nvPr/>
            </p:nvSpPr>
            <p:spPr>
              <a:xfrm>
                <a:off x="5854747" y="882580"/>
                <a:ext cx="2920621" cy="545406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  <a:ea typeface="Cambria Math"/>
                            </a:rPr>
                            <m:t>𝜂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CH" sz="1200" b="0" i="0" smtClean="0">
                              <a:latin typeface="Cambria Math"/>
                            </a:rPr>
                            <m:t>average</m:t>
                          </m:r>
                        </m:sub>
                      </m:sSub>
                      <m:r>
                        <a:rPr lang="de-CH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CH" sz="1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l-GR" sz="1200" b="0" i="1" smtClean="0">
                              <a:latin typeface="Cambria Math"/>
                              <a:ea typeface="Cambria Math"/>
                            </a:rPr>
                            <m:t>𝛥</m:t>
                          </m:r>
                          <m:sSub>
                            <m:sSubPr>
                              <m:ctrlPr>
                                <a:rPr lang="el-GR" sz="120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CH" sz="1200" b="0" i="1" smtClean="0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CH" sz="1200" b="0" i="0" smtClean="0">
                                  <a:latin typeface="Cambria Math"/>
                                  <a:ea typeface="Cambria Math"/>
                                </a:rPr>
                                <m:t>fuel</m:t>
                              </m:r>
                            </m:sub>
                          </m:sSub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l-GR" sz="1200" i="1" smtClean="0">
                                  <a:latin typeface="Cambria Math"/>
                                  <a:ea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l-GR" sz="12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CH" sz="1200" b="0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CH" sz="1200" b="0" i="0" smtClean="0">
                                      <a:latin typeface="Cambria Math"/>
                                      <a:ea typeface="Cambria Math"/>
                                    </a:rPr>
                                    <m:t>fuel</m:t>
                                  </m:r>
                                </m:sub>
                              </m:sSub>
                              <m:r>
                                <a:rPr lang="de-CH" sz="1200" b="0" i="1" smtClean="0">
                                  <a:latin typeface="Cambria Math"/>
                                  <a:ea typeface="Cambria Math"/>
                                </a:rPr>
                                <m:t>𝑑𝑡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de-CH" sz="1200" i="1" smtClean="0"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de-CH" sz="12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CH" sz="1200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CH" sz="1200" b="0" i="0" smtClean="0">
                                      <a:latin typeface="Cambria Math"/>
                                    </a:rPr>
                                    <m:t>solar</m:t>
                                  </m:r>
                                </m:sub>
                              </m:sSub>
                              <m:r>
                                <a:rPr lang="de-CH" sz="1200" b="0" i="1" smtClean="0">
                                  <a:latin typeface="Cambria Math"/>
                                </a:rPr>
                                <m:t>𝑑𝑡</m:t>
                              </m:r>
                              <m:r>
                                <a:rPr lang="de-CH" sz="1200" b="0" i="1" smtClean="0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CH" sz="12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CH" sz="12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CH" sz="1200" b="0" i="0" smtClean="0">
                                      <a:latin typeface="Cambria Math"/>
                                    </a:rPr>
                                    <m:t>inert</m:t>
                                  </m:r>
                                </m:sub>
                              </m:sSub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de-CH" sz="1200" i="1" smtClean="0">
                                      <a:latin typeface="Cambria Math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de-CH" sz="12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CH" sz="1200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CH" sz="1200" b="0" i="0" smtClean="0">
                                          <a:latin typeface="Cambria Math"/>
                                        </a:rPr>
                                        <m:t>inert</m:t>
                                      </m:r>
                                    </m:sub>
                                  </m:sSub>
                                  <m:r>
                                    <a:rPr lang="de-CH" sz="1200" b="0" i="1" smtClean="0">
                                      <a:latin typeface="Cambria Math"/>
                                    </a:rPr>
                                    <m:t>𝑑𝑡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sz="1200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6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747" y="882580"/>
                <a:ext cx="2920621" cy="545406"/>
              </a:xfrm>
              <a:prstGeom prst="rect">
                <a:avLst/>
              </a:prstGeom>
              <a:blipFill rotWithShape="1">
                <a:blip r:embed="rId3"/>
                <a:stretch>
                  <a:fillRect t="-59341" b="-923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17"/>
          <p:cNvSpPr txBox="1"/>
          <p:nvPr/>
        </p:nvSpPr>
        <p:spPr>
          <a:xfrm>
            <a:off x="5738631" y="5653143"/>
            <a:ext cx="3152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Improved heat-transfer</a:t>
            </a:r>
          </a:p>
          <a:p>
            <a:r>
              <a:rPr lang="en-US" sz="2000" dirty="0" smtClean="0">
                <a:latin typeface="+mj-lt"/>
              </a:rPr>
              <a:t>Improved specific mass</a:t>
            </a:r>
          </a:p>
        </p:txBody>
      </p:sp>
      <p:sp>
        <p:nvSpPr>
          <p:cNvPr id="8" name="Textfeld 19"/>
          <p:cNvSpPr txBox="1"/>
          <p:nvPr/>
        </p:nvSpPr>
        <p:spPr>
          <a:xfrm>
            <a:off x="499872" y="5745476"/>
            <a:ext cx="234979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Calibri" pitchFamily="34" charset="0"/>
              </a:rPr>
              <a:t>η</a:t>
            </a:r>
            <a:r>
              <a:rPr lang="en-US" sz="2800" b="1" baseline="-25000" dirty="0" smtClean="0">
                <a:latin typeface="Calibri" pitchFamily="34" charset="0"/>
              </a:rPr>
              <a:t> RPC  </a:t>
            </a:r>
            <a:r>
              <a:rPr lang="en-US" sz="2800" b="1" dirty="0" smtClean="0">
                <a:latin typeface="Calibri" pitchFamily="34" charset="0"/>
              </a:rPr>
              <a:t>= 1.7 %</a:t>
            </a:r>
            <a:endParaRPr lang="en-US" sz="2800" dirty="0" smtClean="0">
              <a:latin typeface="Calibri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8" r="6283" b="29612"/>
          <a:stretch/>
        </p:blipFill>
        <p:spPr>
          <a:xfrm>
            <a:off x="717447" y="1538408"/>
            <a:ext cx="7187609" cy="4029971"/>
          </a:xfrm>
          <a:prstGeom prst="rect">
            <a:avLst/>
          </a:prstGeom>
        </p:spPr>
      </p:pic>
      <p:sp>
        <p:nvSpPr>
          <p:cNvPr id="10" name="Textfeld 19"/>
          <p:cNvSpPr txBox="1"/>
          <p:nvPr/>
        </p:nvSpPr>
        <p:spPr>
          <a:xfrm>
            <a:off x="2849667" y="5559251"/>
            <a:ext cx="25675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=&gt; 12x </a:t>
            </a:r>
            <a:r>
              <a:rPr lang="en-US" i="1" dirty="0" smtClean="0">
                <a:latin typeface="+mj-lt"/>
              </a:rPr>
              <a:t>η</a:t>
            </a:r>
            <a:r>
              <a:rPr lang="en-US" dirty="0" smtClean="0">
                <a:latin typeface="+mj-lt"/>
              </a:rPr>
              <a:t> </a:t>
            </a:r>
            <a:r>
              <a:rPr lang="en-US" baseline="-25000" dirty="0" smtClean="0">
                <a:latin typeface="+mj-lt"/>
              </a:rPr>
              <a:t>Fel</a:t>
            </a:r>
            <a:r>
              <a:rPr lang="en-US" baseline="-25000" dirty="0" smtClean="0">
                <a:latin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(0.15 %) </a:t>
            </a:r>
          </a:p>
        </p:txBody>
      </p:sp>
      <p:sp>
        <p:nvSpPr>
          <p:cNvPr id="11" name="Textfeld 19"/>
          <p:cNvSpPr txBox="1"/>
          <p:nvPr/>
        </p:nvSpPr>
        <p:spPr>
          <a:xfrm>
            <a:off x="2849667" y="5954559"/>
            <a:ext cx="25675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=&gt; 4 x </a:t>
            </a:r>
            <a:r>
              <a:rPr lang="en-US" i="1" dirty="0" smtClean="0">
                <a:latin typeface="+mj-lt"/>
              </a:rPr>
              <a:t>η</a:t>
            </a:r>
            <a:r>
              <a:rPr lang="en-US" dirty="0" smtClean="0">
                <a:latin typeface="+mj-lt"/>
              </a:rPr>
              <a:t> </a:t>
            </a:r>
            <a:r>
              <a:rPr lang="en-US" baseline="-25000" dirty="0" smtClean="0">
                <a:latin typeface="+mj-lt"/>
              </a:rPr>
              <a:t>bricks </a:t>
            </a:r>
            <a:r>
              <a:rPr lang="en-US" sz="2000" dirty="0" smtClean="0">
                <a:latin typeface="+mj-lt"/>
              </a:rPr>
              <a:t>(0.4%)</a:t>
            </a:r>
            <a:r>
              <a:rPr lang="en-US" sz="2000" dirty="0" smtClean="0">
                <a:latin typeface="Calibri" pitchFamily="34" charset="0"/>
              </a:rPr>
              <a:t> </a:t>
            </a:r>
          </a:p>
        </p:txBody>
      </p:sp>
      <p:sp>
        <p:nvSpPr>
          <p:cNvPr id="12" name="Geschweifte Klammer links 11"/>
          <p:cNvSpPr/>
          <p:nvPr/>
        </p:nvSpPr>
        <p:spPr bwMode="auto">
          <a:xfrm>
            <a:off x="2520058" y="5714042"/>
            <a:ext cx="329609" cy="613747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Geschweifte Klammer links 12"/>
          <p:cNvSpPr/>
          <p:nvPr/>
        </p:nvSpPr>
        <p:spPr bwMode="auto">
          <a:xfrm rot="10800000">
            <a:off x="5252377" y="5714041"/>
            <a:ext cx="329609" cy="613747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300969" y="685512"/>
            <a:ext cx="5569680" cy="82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5pPr>
            <a:lvl6pPr marL="457200" algn="ctr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6pPr>
            <a:lvl7pPr marL="914400" algn="ctr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7pPr>
            <a:lvl8pPr marL="1371600" algn="ctr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8pPr>
            <a:lvl9pPr marL="1828800" algn="ctr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600" kern="0" dirty="0" smtClean="0">
                <a:solidFill>
                  <a:srgbClr val="1F407A"/>
                </a:solidFill>
              </a:rPr>
              <a:t>Experimental results</a:t>
            </a:r>
            <a:r>
              <a:rPr lang="de-CH" sz="3600" kern="0" dirty="0" smtClean="0">
                <a:solidFill>
                  <a:srgbClr val="1F407A"/>
                </a:solidFill>
              </a:rPr>
              <a:t/>
            </a:r>
            <a:br>
              <a:rPr lang="de-CH" sz="3600" kern="0" dirty="0" smtClean="0">
                <a:solidFill>
                  <a:srgbClr val="1F407A"/>
                </a:solidFill>
              </a:rPr>
            </a:br>
            <a:r>
              <a:rPr lang="en-US" kern="0" dirty="0" smtClean="0">
                <a:solidFill>
                  <a:srgbClr val="00B0F0"/>
                </a:solidFill>
                <a:cs typeface="Arial"/>
              </a:rPr>
              <a:t>Solar-to-fuel conversion efficiency</a:t>
            </a:r>
            <a:endParaRPr lang="en-US" kern="0" baseline="-25000" dirty="0">
              <a:solidFill>
                <a:srgbClr val="00B0F0"/>
              </a:solidFill>
            </a:endParaRPr>
          </a:p>
        </p:txBody>
      </p:sp>
      <p:sp>
        <p:nvSpPr>
          <p:cNvPr id="15" name="Text Box 1042"/>
          <p:cNvSpPr txBox="1">
            <a:spLocks noChangeArrowheads="1"/>
          </p:cNvSpPr>
          <p:nvPr/>
        </p:nvSpPr>
        <p:spPr bwMode="auto">
          <a:xfrm rot="10800000" flipV="1">
            <a:off x="642" y="6582237"/>
            <a:ext cx="3571818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Energy Fuels 2012, </a:t>
            </a:r>
            <a:r>
              <a:rPr lang="en-US" sz="1200" dirty="0" smtClean="0">
                <a:latin typeface="Arial" charset="0"/>
              </a:rPr>
              <a:t>26 (11), 7051-7059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282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18</a:t>
            </a:fld>
            <a:endParaRPr lang="de-DE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92311" y="3647639"/>
            <a:ext cx="5402893" cy="1271864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000" b="1" u="sng" dirty="0" smtClean="0">
                <a:latin typeface="+mj-lt"/>
              </a:rPr>
              <a:t>Limitations</a:t>
            </a:r>
            <a:r>
              <a:rPr lang="de-CH" sz="2000" b="1" u="sng" dirty="0" smtClean="0">
                <a:latin typeface="+mj-lt"/>
              </a:rPr>
              <a:t>:</a:t>
            </a:r>
            <a:endParaRPr lang="en-US" sz="2000" b="1" u="sng" dirty="0" smtClean="0">
              <a:latin typeface="+mj-lt"/>
            </a:endParaRPr>
          </a:p>
          <a:p>
            <a:pPr marL="914400" lvl="1" indent="-457200">
              <a:buClrTx/>
              <a:buAutoNum type="arabicParenR"/>
            </a:pPr>
            <a:r>
              <a:rPr lang="en-US" sz="2000" b="1" dirty="0" smtClean="0">
                <a:latin typeface="+mj-lt"/>
              </a:rPr>
              <a:t>HT limited during reduction</a:t>
            </a:r>
          </a:p>
          <a:p>
            <a:pPr marL="457200" lvl="1" indent="0">
              <a:buClrTx/>
              <a:buNone/>
            </a:pPr>
            <a:r>
              <a:rPr lang="en-US" dirty="0">
                <a:latin typeface="+mj-lt"/>
              </a:rPr>
              <a:t>	</a:t>
            </a:r>
            <a:r>
              <a:rPr lang="en-US" dirty="0" smtClean="0">
                <a:latin typeface="+mj-lt"/>
              </a:rPr>
              <a:t>╚►pores in mm-range</a:t>
            </a:r>
          </a:p>
          <a:p>
            <a:pPr marL="457200" lvl="1" indent="0">
              <a:buClrTx/>
              <a:buNone/>
            </a:pPr>
            <a:r>
              <a:rPr lang="en-US" sz="2000" dirty="0">
                <a:latin typeface="+mj-lt"/>
              </a:rPr>
              <a:t>	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</a:t>
            </a:r>
            <a:r>
              <a:rPr lang="en-US" sz="1800" dirty="0" smtClean="0"/>
              <a:t>╚►vol. absorption → fast heating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5927" y="1412498"/>
            <a:ext cx="2635676" cy="176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870095" y="879269"/>
            <a:ext cx="3224090" cy="3113535"/>
            <a:chOff x="5112735" y="1181179"/>
            <a:chExt cx="3981450" cy="3844925"/>
          </a:xfrm>
        </p:grpSpPr>
        <p:pic>
          <p:nvPicPr>
            <p:cNvPr id="9" name="Grafik 4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735" y="1181179"/>
              <a:ext cx="3981450" cy="384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36"/>
            <p:cNvGrpSpPr/>
            <p:nvPr/>
          </p:nvGrpSpPr>
          <p:grpSpPr>
            <a:xfrm>
              <a:off x="5588200" y="2545056"/>
              <a:ext cx="1250480" cy="796655"/>
              <a:chOff x="4429203" y="2705622"/>
              <a:chExt cx="1250480" cy="796655"/>
            </a:xfrm>
          </p:grpSpPr>
          <p:cxnSp>
            <p:nvCxnSpPr>
              <p:cNvPr id="15" name="Straight Connector 14"/>
              <p:cNvCxnSpPr/>
              <p:nvPr/>
            </p:nvCxnSpPr>
            <p:spPr bwMode="auto">
              <a:xfrm flipH="1" flipV="1">
                <a:off x="4494339" y="2705622"/>
                <a:ext cx="989556" cy="6012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6"/>
              <p:cNvCxnSpPr/>
              <p:nvPr/>
            </p:nvCxnSpPr>
            <p:spPr bwMode="auto">
              <a:xfrm>
                <a:off x="4494339" y="2705622"/>
                <a:ext cx="85177" cy="41085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8"/>
              <p:cNvCxnSpPr/>
              <p:nvPr/>
            </p:nvCxnSpPr>
            <p:spPr bwMode="auto">
              <a:xfrm flipH="1">
                <a:off x="4429203" y="3116476"/>
                <a:ext cx="150313" cy="32066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20"/>
              <p:cNvCxnSpPr/>
              <p:nvPr/>
            </p:nvCxnSpPr>
            <p:spPr bwMode="auto">
              <a:xfrm>
                <a:off x="4429203" y="3437142"/>
                <a:ext cx="999577" cy="6513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22"/>
              <p:cNvCxnSpPr/>
              <p:nvPr/>
            </p:nvCxnSpPr>
            <p:spPr bwMode="auto">
              <a:xfrm>
                <a:off x="5483895" y="2765747"/>
                <a:ext cx="35073" cy="167849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24"/>
              <p:cNvCxnSpPr/>
              <p:nvPr/>
            </p:nvCxnSpPr>
            <p:spPr bwMode="auto">
              <a:xfrm>
                <a:off x="5518968" y="2933596"/>
                <a:ext cx="135281" cy="3006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6"/>
              <p:cNvCxnSpPr/>
              <p:nvPr/>
            </p:nvCxnSpPr>
            <p:spPr bwMode="auto">
              <a:xfrm flipV="1">
                <a:off x="5428780" y="3369501"/>
                <a:ext cx="55115" cy="13277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32"/>
              <p:cNvCxnSpPr/>
              <p:nvPr/>
            </p:nvCxnSpPr>
            <p:spPr bwMode="auto">
              <a:xfrm flipH="1">
                <a:off x="5483895" y="3369501"/>
                <a:ext cx="152817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" name="Freeform 35"/>
              <p:cNvSpPr/>
              <p:nvPr/>
            </p:nvSpPr>
            <p:spPr bwMode="auto">
              <a:xfrm>
                <a:off x="5636712" y="2961153"/>
                <a:ext cx="42971" cy="408348"/>
              </a:xfrm>
              <a:custGeom>
                <a:avLst/>
                <a:gdLst>
                  <a:gd name="connsiteX0" fmla="*/ 15032 w 42971"/>
                  <a:gd name="connsiteY0" fmla="*/ 0 h 408348"/>
                  <a:gd name="connsiteX1" fmla="*/ 32568 w 42971"/>
                  <a:gd name="connsiteY1" fmla="*/ 60125 h 408348"/>
                  <a:gd name="connsiteX2" fmla="*/ 42589 w 42971"/>
                  <a:gd name="connsiteY2" fmla="*/ 160333 h 408348"/>
                  <a:gd name="connsiteX3" fmla="*/ 40084 w 42971"/>
                  <a:gd name="connsiteY3" fmla="*/ 205427 h 408348"/>
                  <a:gd name="connsiteX4" fmla="*/ 32568 w 42971"/>
                  <a:gd name="connsiteY4" fmla="*/ 273067 h 408348"/>
                  <a:gd name="connsiteX5" fmla="*/ 15032 w 42971"/>
                  <a:gd name="connsiteY5" fmla="*/ 363255 h 408348"/>
                  <a:gd name="connsiteX6" fmla="*/ 0 w 42971"/>
                  <a:gd name="connsiteY6" fmla="*/ 408348 h 408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971" h="408348">
                    <a:moveTo>
                      <a:pt x="15032" y="0"/>
                    </a:moveTo>
                    <a:cubicBezTo>
                      <a:pt x="21503" y="16701"/>
                      <a:pt x="27975" y="33403"/>
                      <a:pt x="32568" y="60125"/>
                    </a:cubicBezTo>
                    <a:cubicBezTo>
                      <a:pt x="37161" y="86847"/>
                      <a:pt x="41336" y="136116"/>
                      <a:pt x="42589" y="160333"/>
                    </a:cubicBezTo>
                    <a:cubicBezTo>
                      <a:pt x="43842" y="184550"/>
                      <a:pt x="41754" y="186638"/>
                      <a:pt x="40084" y="205427"/>
                    </a:cubicBezTo>
                    <a:cubicBezTo>
                      <a:pt x="38414" y="224216"/>
                      <a:pt x="36743" y="246762"/>
                      <a:pt x="32568" y="273067"/>
                    </a:cubicBezTo>
                    <a:cubicBezTo>
                      <a:pt x="28393" y="299372"/>
                      <a:pt x="20460" y="340708"/>
                      <a:pt x="15032" y="363255"/>
                    </a:cubicBezTo>
                    <a:cubicBezTo>
                      <a:pt x="9604" y="385802"/>
                      <a:pt x="0" y="408348"/>
                      <a:pt x="0" y="408348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cxnSp>
          <p:nvCxnSpPr>
            <p:cNvPr id="11" name="Straight Connector 46"/>
            <p:cNvCxnSpPr/>
            <p:nvPr/>
          </p:nvCxnSpPr>
          <p:spPr bwMode="auto">
            <a:xfrm flipH="1" flipV="1">
              <a:off x="5814341" y="2545056"/>
              <a:ext cx="38100" cy="1733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50"/>
            <p:cNvCxnSpPr/>
            <p:nvPr/>
          </p:nvCxnSpPr>
          <p:spPr bwMode="auto">
            <a:xfrm>
              <a:off x="5852441" y="2718365"/>
              <a:ext cx="188119" cy="46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53"/>
            <p:cNvCxnSpPr/>
            <p:nvPr/>
          </p:nvCxnSpPr>
          <p:spPr bwMode="auto">
            <a:xfrm flipH="1" flipV="1">
              <a:off x="6009604" y="2558450"/>
              <a:ext cx="30956" cy="1645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55"/>
            <p:cNvCxnSpPr/>
            <p:nvPr/>
          </p:nvCxnSpPr>
          <p:spPr bwMode="auto">
            <a:xfrm flipH="1" flipV="1">
              <a:off x="5814341" y="2545056"/>
              <a:ext cx="195263" cy="133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5" name="Bild 46" descr="C:\Users\Daniel\Documents\MASTER-THESIS Cerium Oxide Foams\07_Graphics_presentation\Overview_SEM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1355" y="4939815"/>
            <a:ext cx="1019316" cy="102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Bild 46" descr="C:\Users\Daniel\Documents\MASTER-THESIS Cerium Oxide Foams\07_Graphics_presentation\Overview_SEM.png"/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1355" y="3932421"/>
            <a:ext cx="1019316" cy="101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ight Arrow 80"/>
          <p:cNvSpPr/>
          <p:nvPr/>
        </p:nvSpPr>
        <p:spPr bwMode="auto">
          <a:xfrm rot="5400000">
            <a:off x="3432285" y="4765143"/>
            <a:ext cx="553981" cy="443604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33" name="Grafik 3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284"/>
          <a:stretch/>
        </p:blipFill>
        <p:spPr>
          <a:xfrm>
            <a:off x="191033" y="1427071"/>
            <a:ext cx="2361698" cy="1778671"/>
          </a:xfrm>
          <a:prstGeom prst="rect">
            <a:avLst/>
          </a:prstGeom>
        </p:spPr>
      </p:pic>
      <p:cxnSp>
        <p:nvCxnSpPr>
          <p:cNvPr id="34" name="Straight Connector 38"/>
          <p:cNvCxnSpPr/>
          <p:nvPr/>
        </p:nvCxnSpPr>
        <p:spPr bwMode="auto">
          <a:xfrm>
            <a:off x="5841603" y="1412498"/>
            <a:ext cx="596637" cy="5712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40"/>
          <p:cNvCxnSpPr/>
          <p:nvPr/>
        </p:nvCxnSpPr>
        <p:spPr bwMode="auto">
          <a:xfrm flipV="1">
            <a:off x="5841603" y="2127837"/>
            <a:ext cx="627490" cy="10522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Right Arrow 45"/>
          <p:cNvSpPr/>
          <p:nvPr/>
        </p:nvSpPr>
        <p:spPr bwMode="auto">
          <a:xfrm rot="10800000">
            <a:off x="2360513" y="2134162"/>
            <a:ext cx="888023" cy="443604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7" name="Titel 15"/>
          <p:cNvSpPr>
            <a:spLocks noGrp="1"/>
          </p:cNvSpPr>
          <p:nvPr>
            <p:ph type="title"/>
          </p:nvPr>
        </p:nvSpPr>
        <p:spPr>
          <a:xfrm>
            <a:off x="103188" y="751577"/>
            <a:ext cx="8077200" cy="495300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rgbClr val="1F407A"/>
                </a:solidFill>
              </a:rPr>
              <a:t>Structural improvements of </a:t>
            </a:r>
            <a:r>
              <a:rPr lang="en-GB" sz="3600" dirty="0">
                <a:solidFill>
                  <a:srgbClr val="1F407A"/>
                </a:solidFill>
              </a:rPr>
              <a:t>C</a:t>
            </a:r>
            <a:r>
              <a:rPr lang="en-GB" sz="3600" dirty="0" smtClean="0">
                <a:solidFill>
                  <a:srgbClr val="1F407A"/>
                </a:solidFill>
              </a:rPr>
              <a:t>eria</a:t>
            </a:r>
          </a:p>
        </p:txBody>
      </p:sp>
      <p:sp>
        <p:nvSpPr>
          <p:cNvPr id="38" name="Text Box 1042"/>
          <p:cNvSpPr txBox="1">
            <a:spLocks noChangeArrowheads="1"/>
          </p:cNvSpPr>
          <p:nvPr/>
        </p:nvSpPr>
        <p:spPr bwMode="auto">
          <a:xfrm rot="10800000" flipV="1">
            <a:off x="6726933" y="6606726"/>
            <a:ext cx="2367251" cy="23083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900" i="1" dirty="0" smtClean="0">
                <a:latin typeface="Arial" charset="0"/>
              </a:rPr>
              <a:t>Phys. Chem. Chem. Phys. </a:t>
            </a:r>
            <a:r>
              <a:rPr lang="en-US" sz="900" i="1" dirty="0" smtClean="0">
                <a:latin typeface="Arial" charset="0"/>
              </a:rPr>
              <a:t>2014, 16 10503</a:t>
            </a:r>
            <a:endParaRPr lang="en-US" sz="900" dirty="0">
              <a:latin typeface="Arial" charset="0"/>
            </a:endParaRP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3179" y="1412498"/>
            <a:ext cx="1020676" cy="78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63" y="1424497"/>
            <a:ext cx="1018329" cy="825638"/>
          </a:xfrm>
          <a:prstGeom prst="rect">
            <a:avLst/>
          </a:prstGeom>
        </p:spPr>
      </p:pic>
      <p:sp>
        <p:nvSpPr>
          <p:cNvPr id="44" name="Text Box 1042"/>
          <p:cNvSpPr txBox="1">
            <a:spLocks noChangeArrowheads="1"/>
          </p:cNvSpPr>
          <p:nvPr/>
        </p:nvSpPr>
        <p:spPr bwMode="auto">
          <a:xfrm rot="10800000" flipV="1">
            <a:off x="-1" y="6596688"/>
            <a:ext cx="2119213" cy="23083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900" i="1" dirty="0" smtClean="0">
                <a:latin typeface="Arial" charset="0"/>
              </a:rPr>
              <a:t>Science </a:t>
            </a:r>
            <a:r>
              <a:rPr lang="en-US" sz="900" dirty="0" smtClean="0">
                <a:latin typeface="Arial" charset="0"/>
              </a:rPr>
              <a:t>2010, 330 (6012), 1797-1801</a:t>
            </a:r>
            <a:endParaRPr lang="en-US" sz="900" dirty="0">
              <a:latin typeface="Arial" charset="0"/>
            </a:endParaRPr>
          </a:p>
        </p:txBody>
      </p:sp>
      <p:sp>
        <p:nvSpPr>
          <p:cNvPr id="45" name="Text Box 1042"/>
          <p:cNvSpPr txBox="1">
            <a:spLocks noChangeArrowheads="1"/>
          </p:cNvSpPr>
          <p:nvPr/>
        </p:nvSpPr>
        <p:spPr bwMode="auto">
          <a:xfrm rot="10800000" flipV="1">
            <a:off x="2119211" y="6596688"/>
            <a:ext cx="2487957" cy="23083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900" i="1" dirty="0" smtClean="0">
                <a:latin typeface="Arial" charset="0"/>
              </a:rPr>
              <a:t>Energy Environ. Sci. </a:t>
            </a:r>
            <a:r>
              <a:rPr lang="en-US" sz="900" dirty="0" smtClean="0">
                <a:latin typeface="Arial" charset="0"/>
              </a:rPr>
              <a:t>2012, 5 (3), 6098-6103</a:t>
            </a:r>
            <a:endParaRPr lang="en-US" sz="900" dirty="0">
              <a:latin typeface="Arial" charset="0"/>
            </a:endParaRPr>
          </a:p>
        </p:txBody>
      </p:sp>
      <p:sp>
        <p:nvSpPr>
          <p:cNvPr id="46" name="Text Box 1042"/>
          <p:cNvSpPr txBox="1">
            <a:spLocks noChangeArrowheads="1"/>
          </p:cNvSpPr>
          <p:nvPr/>
        </p:nvSpPr>
        <p:spPr bwMode="auto">
          <a:xfrm rot="10800000" flipV="1">
            <a:off x="4507316" y="6592658"/>
            <a:ext cx="2284526" cy="23083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900" i="1" dirty="0" smtClean="0">
                <a:latin typeface="Arial" charset="0"/>
              </a:rPr>
              <a:t>Energy Fuels 2012, </a:t>
            </a:r>
            <a:r>
              <a:rPr lang="en-US" sz="900" dirty="0" smtClean="0">
                <a:latin typeface="Arial" charset="0"/>
              </a:rPr>
              <a:t>26 (11), 7051-7059</a:t>
            </a:r>
            <a:endParaRPr lang="en-US" sz="900" dirty="0">
              <a:latin typeface="Arial" charset="0"/>
            </a:endParaRPr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AEFFF"/>
              </a:clrFrom>
              <a:clrTo>
                <a:srgbClr val="FAE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18182" r="34883" b="21598"/>
          <a:stretch/>
        </p:blipFill>
        <p:spPr>
          <a:xfrm>
            <a:off x="191033" y="3783543"/>
            <a:ext cx="2941552" cy="2316345"/>
          </a:xfrm>
          <a:prstGeom prst="rect">
            <a:avLst/>
          </a:prstGeom>
        </p:spPr>
      </p:pic>
      <p:grpSp>
        <p:nvGrpSpPr>
          <p:cNvPr id="27" name="Gruppieren 26"/>
          <p:cNvGrpSpPr/>
          <p:nvPr/>
        </p:nvGrpSpPr>
        <p:grpSpPr>
          <a:xfrm>
            <a:off x="1801628" y="3932421"/>
            <a:ext cx="1369727" cy="1007394"/>
            <a:chOff x="2269865" y="4294713"/>
            <a:chExt cx="1369727" cy="1007394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2269865" y="4294713"/>
              <a:ext cx="1369727" cy="777225"/>
              <a:chOff x="2269865" y="3992804"/>
              <a:chExt cx="1369727" cy="777225"/>
            </a:xfrm>
          </p:grpSpPr>
          <p:sp>
            <p:nvSpPr>
              <p:cNvPr id="30" name="Rectangle 70"/>
              <p:cNvSpPr/>
              <p:nvPr/>
            </p:nvSpPr>
            <p:spPr bwMode="auto">
              <a:xfrm rot="6425670">
                <a:off x="2218934" y="4651823"/>
                <a:ext cx="169137" cy="67276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cxnSp>
            <p:nvCxnSpPr>
              <p:cNvPr id="31" name="Straight Connector 71"/>
              <p:cNvCxnSpPr/>
              <p:nvPr/>
            </p:nvCxnSpPr>
            <p:spPr bwMode="auto">
              <a:xfrm flipV="1">
                <a:off x="2360514" y="3992804"/>
                <a:ext cx="1279078" cy="62856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9" name="Straight Connector 75"/>
            <p:cNvCxnSpPr/>
            <p:nvPr/>
          </p:nvCxnSpPr>
          <p:spPr bwMode="auto">
            <a:xfrm>
              <a:off x="2303502" y="5078092"/>
              <a:ext cx="1336090" cy="22401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1" name="Right Arrow 77"/>
          <p:cNvSpPr/>
          <p:nvPr/>
        </p:nvSpPr>
        <p:spPr bwMode="auto">
          <a:xfrm rot="5400000">
            <a:off x="82967" y="3537843"/>
            <a:ext cx="1503946" cy="443604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906188" y="3209633"/>
            <a:ext cx="5891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High SSA → rapid oxidation kinetics but low specific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HT limited during reduction step</a:t>
            </a: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4090144" y="5118869"/>
            <a:ext cx="5402893" cy="127186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ClrTx/>
              <a:buFont typeface="Wingdings" pitchFamily="2" charset="2"/>
              <a:buNone/>
            </a:pPr>
            <a:r>
              <a:rPr lang="en-US" b="1" dirty="0" smtClean="0">
                <a:latin typeface="+mj-lt"/>
              </a:rPr>
              <a:t>2)	SSA limited during oxidation</a:t>
            </a:r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4090143" y="5463510"/>
            <a:ext cx="5402893" cy="127186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ClrTx/>
              <a:buFont typeface="Wingdings" pitchFamily="2" charset="2"/>
              <a:buNone/>
            </a:pPr>
            <a:r>
              <a:rPr lang="en-US" dirty="0" smtClean="0">
                <a:latin typeface="+mj-lt"/>
              </a:rPr>
              <a:t>	</a:t>
            </a:r>
            <a:r>
              <a:rPr lang="en-US" dirty="0" smtClean="0"/>
              <a:t>╚►pores in the µm-range</a:t>
            </a:r>
          </a:p>
          <a:p>
            <a:pPr marL="457200" lvl="1" indent="0">
              <a:buClrTx/>
              <a:buFont typeface="Wingdings" pitchFamily="2" charset="2"/>
              <a:buNone/>
            </a:pPr>
            <a:r>
              <a:rPr lang="en-US" sz="1800" dirty="0" smtClean="0"/>
              <a:t>	    ╚► increase SSA → fast oxidation</a:t>
            </a:r>
          </a:p>
          <a:p>
            <a:pPr marL="457200" lvl="1" indent="0">
              <a:buClrTx/>
              <a:buFont typeface="Wingdings" pitchFamily="2" charset="2"/>
              <a:buNone/>
            </a:pPr>
            <a:endParaRPr lang="en-US" sz="1800" dirty="0" smtClean="0">
              <a:latin typeface="+mj-lt"/>
            </a:endParaRPr>
          </a:p>
        </p:txBody>
      </p:sp>
      <p:pic>
        <p:nvPicPr>
          <p:cNvPr id="51" name="Grafik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966" y="89707"/>
            <a:ext cx="1157484" cy="57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31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9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19</a:t>
            </a:fld>
            <a:endParaRPr lang="de-DE"/>
          </a:p>
        </p:txBody>
      </p:sp>
      <p:pic>
        <p:nvPicPr>
          <p:cNvPr id="6" name="Picture 2" descr="C:\Users\Daniel\Documents\MASTER-THESIS Cerium Oxide Foams\07_Graphics_presentation\SEM_0_50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t="925"/>
          <a:stretch/>
        </p:blipFill>
        <p:spPr bwMode="auto">
          <a:xfrm>
            <a:off x="6054161" y="2002104"/>
            <a:ext cx="2873270" cy="2094700"/>
          </a:xfrm>
          <a:prstGeom prst="rect">
            <a:avLst/>
          </a:prstGeom>
          <a:noFill/>
        </p:spPr>
      </p:pic>
      <p:sp>
        <p:nvSpPr>
          <p:cNvPr id="7" name="Titel 15"/>
          <p:cNvSpPr txBox="1">
            <a:spLocks/>
          </p:cNvSpPr>
          <p:nvPr/>
        </p:nvSpPr>
        <p:spPr bwMode="auto">
          <a:xfrm>
            <a:off x="233916" y="802135"/>
            <a:ext cx="80772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5pPr>
            <a:lvl6pPr marL="457200" algn="ctr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6pPr>
            <a:lvl7pPr marL="914400" algn="ctr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7pPr>
            <a:lvl8pPr marL="1371600" algn="ctr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8pPr>
            <a:lvl9pPr marL="1828800" algn="ctr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A6AB3"/>
                </a:solidFill>
                <a:latin typeface="Arial" charset="0"/>
              </a:defRPr>
            </a:lvl9pPr>
          </a:lstStyle>
          <a:p>
            <a:pPr algn="l"/>
            <a:r>
              <a:rPr lang="en-GB" sz="3600" kern="0" dirty="0" smtClean="0">
                <a:solidFill>
                  <a:srgbClr val="1F407A"/>
                </a:solidFill>
              </a:rPr>
              <a:t>SEM micrographs</a:t>
            </a:r>
            <a:br>
              <a:rPr lang="en-GB" sz="3600" kern="0" dirty="0" smtClean="0">
                <a:solidFill>
                  <a:srgbClr val="1F407A"/>
                </a:solidFill>
              </a:rPr>
            </a:br>
            <a:r>
              <a:rPr lang="en-GB" sz="2800" kern="0" dirty="0" smtClean="0">
                <a:solidFill>
                  <a:srgbClr val="00B0F0"/>
                </a:solidFill>
              </a:rPr>
              <a:t>single-scale RPC vs. multi-scale RPC </a:t>
            </a:r>
            <a:r>
              <a:rPr lang="en-GB" sz="2000" kern="0" dirty="0" smtClean="0">
                <a:solidFill>
                  <a:srgbClr val="00B0F0"/>
                </a:solidFill>
              </a:rPr>
              <a:t/>
            </a:r>
            <a:br>
              <a:rPr lang="en-GB" sz="2000" kern="0" dirty="0" smtClean="0">
                <a:solidFill>
                  <a:srgbClr val="00B0F0"/>
                </a:solidFill>
              </a:rPr>
            </a:br>
            <a:endParaRPr lang="en-GB" sz="2000" kern="0" dirty="0" smtClean="0">
              <a:solidFill>
                <a:schemeClr val="accent2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 bwMode="auto">
          <a:xfrm>
            <a:off x="3369134" y="4609454"/>
            <a:ext cx="532457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Gruppieren 8"/>
          <p:cNvGrpSpPr/>
          <p:nvPr/>
        </p:nvGrpSpPr>
        <p:grpSpPr>
          <a:xfrm>
            <a:off x="4909150" y="5846465"/>
            <a:ext cx="1033305" cy="414217"/>
            <a:chOff x="5906874" y="3062238"/>
            <a:chExt cx="656457" cy="250976"/>
          </a:xfrm>
        </p:grpSpPr>
        <p:sp>
          <p:nvSpPr>
            <p:cNvPr id="10" name="Rechteck 9"/>
            <p:cNvSpPr/>
            <p:nvPr/>
          </p:nvSpPr>
          <p:spPr bwMode="auto">
            <a:xfrm>
              <a:off x="5906874" y="3093521"/>
              <a:ext cx="642482" cy="219693"/>
            </a:xfrm>
            <a:prstGeom prst="rect">
              <a:avLst/>
            </a:prstGeom>
            <a:solidFill>
              <a:schemeClr val="tx1">
                <a:alpha val="4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11" name="Gerade Verbindung 10"/>
            <p:cNvCxnSpPr/>
            <p:nvPr/>
          </p:nvCxnSpPr>
          <p:spPr bwMode="auto">
            <a:xfrm flipV="1">
              <a:off x="5965014" y="3259056"/>
              <a:ext cx="518913" cy="2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feld 11"/>
            <p:cNvSpPr txBox="1"/>
            <p:nvPr/>
          </p:nvSpPr>
          <p:spPr>
            <a:xfrm>
              <a:off x="5928140" y="3062238"/>
              <a:ext cx="635191" cy="1678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CH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250 µm</a:t>
              </a:r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164" y="2002104"/>
            <a:ext cx="2966827" cy="2085817"/>
          </a:xfrm>
          <a:prstGeom prst="rect">
            <a:avLst/>
          </a:prstGeom>
        </p:spPr>
      </p:pic>
      <p:pic>
        <p:nvPicPr>
          <p:cNvPr id="14" name="Picture 2" descr="C:\Users\Daniel\Documents\MASTER-THESIS Cerium Oxide Foams\07_Graphics_presentation\SEM_0_50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3451" y="4231423"/>
            <a:ext cx="2769282" cy="2030596"/>
          </a:xfrm>
          <a:prstGeom prst="rect">
            <a:avLst/>
          </a:prstGeom>
          <a:noFill/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5"/>
          <a:stretch/>
        </p:blipFill>
        <p:spPr>
          <a:xfrm>
            <a:off x="372255" y="2002104"/>
            <a:ext cx="2536622" cy="20947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55" y="4217775"/>
            <a:ext cx="2536622" cy="2042907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>
          <a:xfrm>
            <a:off x="4969920" y="3682587"/>
            <a:ext cx="1033305" cy="414217"/>
            <a:chOff x="5906874" y="3062238"/>
            <a:chExt cx="656457" cy="250976"/>
          </a:xfrm>
        </p:grpSpPr>
        <p:sp>
          <p:nvSpPr>
            <p:cNvPr id="18" name="Rechteck 17"/>
            <p:cNvSpPr/>
            <p:nvPr/>
          </p:nvSpPr>
          <p:spPr bwMode="auto">
            <a:xfrm>
              <a:off x="5906874" y="3093521"/>
              <a:ext cx="642482" cy="219693"/>
            </a:xfrm>
            <a:prstGeom prst="rect">
              <a:avLst/>
            </a:prstGeom>
            <a:solidFill>
              <a:schemeClr val="tx1">
                <a:alpha val="4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19" name="Gerade Verbindung 18"/>
            <p:cNvCxnSpPr/>
            <p:nvPr/>
          </p:nvCxnSpPr>
          <p:spPr bwMode="auto">
            <a:xfrm flipV="1">
              <a:off x="5965014" y="3259056"/>
              <a:ext cx="518913" cy="2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Textfeld 19"/>
            <p:cNvSpPr txBox="1"/>
            <p:nvPr/>
          </p:nvSpPr>
          <p:spPr>
            <a:xfrm>
              <a:off x="5928140" y="3062238"/>
              <a:ext cx="635191" cy="1678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CH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250 µm</a:t>
              </a:r>
            </a:p>
          </p:txBody>
        </p:sp>
      </p:grpSp>
      <p:pic>
        <p:nvPicPr>
          <p:cNvPr id="21" name="Grafik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61" y="761838"/>
            <a:ext cx="1790700" cy="89535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 t="3203" r="8184" b="26394"/>
          <a:stretch/>
        </p:blipFill>
        <p:spPr>
          <a:xfrm>
            <a:off x="3044163" y="4231423"/>
            <a:ext cx="2966827" cy="2029260"/>
          </a:xfrm>
          <a:prstGeom prst="rect">
            <a:avLst/>
          </a:prstGeom>
        </p:spPr>
      </p:pic>
      <p:grpSp>
        <p:nvGrpSpPr>
          <p:cNvPr id="23" name="Gruppieren 22"/>
          <p:cNvGrpSpPr/>
          <p:nvPr/>
        </p:nvGrpSpPr>
        <p:grpSpPr>
          <a:xfrm>
            <a:off x="4925886" y="5818083"/>
            <a:ext cx="1033305" cy="414217"/>
            <a:chOff x="5906874" y="3062238"/>
            <a:chExt cx="656457" cy="250976"/>
          </a:xfrm>
        </p:grpSpPr>
        <p:sp>
          <p:nvSpPr>
            <p:cNvPr id="24" name="Rechteck 23"/>
            <p:cNvSpPr/>
            <p:nvPr/>
          </p:nvSpPr>
          <p:spPr bwMode="auto">
            <a:xfrm>
              <a:off x="5906874" y="3093521"/>
              <a:ext cx="642482" cy="219693"/>
            </a:xfrm>
            <a:prstGeom prst="rect">
              <a:avLst/>
            </a:prstGeom>
            <a:solidFill>
              <a:schemeClr val="tx1">
                <a:alpha val="4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25" name="Gerade Verbindung 24"/>
            <p:cNvCxnSpPr/>
            <p:nvPr/>
          </p:nvCxnSpPr>
          <p:spPr bwMode="auto">
            <a:xfrm flipV="1">
              <a:off x="5965014" y="3259056"/>
              <a:ext cx="518913" cy="2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feld 25"/>
            <p:cNvSpPr txBox="1"/>
            <p:nvPr/>
          </p:nvSpPr>
          <p:spPr>
            <a:xfrm>
              <a:off x="5928140" y="3062238"/>
              <a:ext cx="635191" cy="1678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CH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250 µm</a:t>
              </a:r>
            </a:p>
          </p:txBody>
        </p:sp>
      </p:grpSp>
      <p:sp>
        <p:nvSpPr>
          <p:cNvPr id="27" name="Text Box 1042"/>
          <p:cNvSpPr txBox="1">
            <a:spLocks noChangeArrowheads="1"/>
          </p:cNvSpPr>
          <p:nvPr/>
        </p:nvSpPr>
        <p:spPr bwMode="auto">
          <a:xfrm rot="10800000" flipV="1">
            <a:off x="-2" y="6546169"/>
            <a:ext cx="3235570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Phys. Chem. Chem. Phys. </a:t>
            </a:r>
            <a:r>
              <a:rPr lang="en-US" sz="1200" i="1" dirty="0" smtClean="0">
                <a:latin typeface="Arial" charset="0"/>
              </a:rPr>
              <a:t>2014, 16 10503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60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23850" y="1435100"/>
            <a:ext cx="8496300" cy="4799010"/>
          </a:xfrm>
        </p:spPr>
        <p:txBody>
          <a:bodyPr/>
          <a:lstStyle/>
          <a:p>
            <a:r>
              <a:rPr lang="en-US" b="1" dirty="0" smtClean="0"/>
              <a:t>Introduction</a:t>
            </a:r>
          </a:p>
          <a:p>
            <a:pPr lvl="1"/>
            <a:r>
              <a:rPr lang="en-US" sz="1800" b="1" dirty="0" smtClean="0"/>
              <a:t>Thermochemical fuel production</a:t>
            </a:r>
          </a:p>
          <a:p>
            <a:pPr lvl="1"/>
            <a:r>
              <a:rPr lang="en-US" sz="1800" b="1" dirty="0" smtClean="0"/>
              <a:t>2-step CeO</a:t>
            </a:r>
            <a:r>
              <a:rPr lang="en-US" sz="1800" b="1" baseline="-25000" dirty="0" smtClean="0"/>
              <a:t>2</a:t>
            </a:r>
            <a:r>
              <a:rPr lang="en-US" sz="1800" b="1" dirty="0" smtClean="0"/>
              <a:t> cycle</a:t>
            </a:r>
          </a:p>
          <a:p>
            <a:pPr lvl="1"/>
            <a:r>
              <a:rPr lang="en-US" sz="1800" b="1" dirty="0" smtClean="0"/>
              <a:t>Solar reactor design</a:t>
            </a:r>
          </a:p>
          <a:p>
            <a:pPr lvl="1"/>
            <a:r>
              <a:rPr lang="en-US" sz="1800" b="1" dirty="0" smtClean="0"/>
              <a:t>Experimental setup</a:t>
            </a:r>
            <a:endParaRPr lang="en-US" b="1" dirty="0" smtClean="0"/>
          </a:p>
          <a:p>
            <a:pPr>
              <a:lnSpc>
                <a:spcPct val="150000"/>
              </a:lnSpc>
            </a:pPr>
            <a:r>
              <a:rPr lang="en-US" b="1" dirty="0" smtClean="0"/>
              <a:t>Syngas production by splitting of H</a:t>
            </a:r>
            <a:r>
              <a:rPr lang="en-US" b="1" baseline="-25000" dirty="0" smtClean="0"/>
              <a:t>2</a:t>
            </a:r>
            <a:r>
              <a:rPr lang="en-US" b="1" dirty="0" smtClean="0"/>
              <a:t>O and CO</a:t>
            </a:r>
            <a:r>
              <a:rPr lang="en-US" b="1" baseline="-25000" dirty="0" smtClean="0"/>
              <a:t>2 </a:t>
            </a:r>
            <a:endParaRPr lang="en-US" b="1" dirty="0" smtClean="0"/>
          </a:p>
          <a:p>
            <a:pPr>
              <a:lnSpc>
                <a:spcPct val="150000"/>
              </a:lnSpc>
            </a:pPr>
            <a:r>
              <a:rPr lang="en-US" b="1" dirty="0" smtClean="0"/>
              <a:t>Reactive CeO</a:t>
            </a:r>
            <a:r>
              <a:rPr lang="en-US" b="1" baseline="-25000" dirty="0" smtClean="0"/>
              <a:t>2</a:t>
            </a:r>
            <a:r>
              <a:rPr lang="en-US" b="1" dirty="0" smtClean="0"/>
              <a:t> structures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Solar fuel synthesis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Summary and conclusions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Perspectives</a:t>
            </a:r>
            <a:endParaRPr lang="en-US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23850" y="736600"/>
            <a:ext cx="8496300" cy="571500"/>
          </a:xfrm>
        </p:spPr>
        <p:txBody>
          <a:bodyPr/>
          <a:lstStyle/>
          <a:p>
            <a:r>
              <a:rPr lang="de-CH" sz="3600" dirty="0" smtClean="0">
                <a:solidFill>
                  <a:srgbClr val="1F407A"/>
                </a:solidFill>
                <a:cs typeface="Times New Roman" panose="02020603050405020304" pitchFamily="18" charset="0"/>
              </a:rPr>
              <a:t>Outline</a:t>
            </a:r>
            <a:endParaRPr lang="de-CH" sz="3600" dirty="0">
              <a:solidFill>
                <a:srgbClr val="1F407A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2335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20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2091017" y="1701356"/>
            <a:ext cx="4209025" cy="4728208"/>
            <a:chOff x="294720" y="1166813"/>
            <a:chExt cx="4290221" cy="5432424"/>
          </a:xfrm>
        </p:grpSpPr>
        <p:pic>
          <p:nvPicPr>
            <p:cNvPr id="7" name="Picture 5" descr="D:\Eigene Dateien\ETH\Masterarbeit\Presentation\TGA_Furnace.em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94720" y="1166813"/>
              <a:ext cx="4040193" cy="5432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2"/>
            <p:cNvSpPr/>
            <p:nvPr/>
          </p:nvSpPr>
          <p:spPr bwMode="auto">
            <a:xfrm>
              <a:off x="851141" y="4981575"/>
              <a:ext cx="819150" cy="1809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755891" y="4906818"/>
              <a:ext cx="112395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3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CO</a:t>
              </a:r>
              <a:r>
                <a:rPr lang="de-CH" sz="1300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2 </a:t>
              </a:r>
              <a:r>
                <a:rPr lang="de-CH" sz="13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Mixture</a:t>
              </a:r>
              <a:endPara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0" name="Picture 1" descr="C:\Users\Daniel\Documents\MASTER-THESIS Cerium Oxide Foams\07_Graphics_presentation\TG_sample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646" y="2397134"/>
              <a:ext cx="961032" cy="974779"/>
            </a:xfrm>
            <a:prstGeom prst="rect">
              <a:avLst/>
            </a:prstGeom>
            <a:noFill/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873" y="3428123"/>
              <a:ext cx="385445" cy="302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5"/>
            <p:cNvSpPr txBox="1"/>
            <p:nvPr/>
          </p:nvSpPr>
          <p:spPr>
            <a:xfrm>
              <a:off x="3460991" y="2104746"/>
              <a:ext cx="1123950" cy="29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3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CeO</a:t>
              </a:r>
              <a:r>
                <a:rPr lang="de-CH" sz="1300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2  </a:t>
              </a:r>
              <a:r>
                <a:rPr lang="de-CH" sz="13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sample</a:t>
              </a:r>
              <a:endPara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3" name="Titel 15"/>
          <p:cNvSpPr>
            <a:spLocks noGrp="1"/>
          </p:cNvSpPr>
          <p:nvPr>
            <p:ph type="title"/>
          </p:nvPr>
        </p:nvSpPr>
        <p:spPr>
          <a:xfrm>
            <a:off x="277585" y="1206056"/>
            <a:ext cx="8077200" cy="495300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rgbClr val="1F407A"/>
                </a:solidFill>
              </a:rPr>
              <a:t>Experimental Setup</a:t>
            </a:r>
            <a:r>
              <a:rPr lang="en-GB" sz="3600" dirty="0" smtClean="0">
                <a:solidFill>
                  <a:schemeClr val="accent2"/>
                </a:solidFill>
              </a:rPr>
              <a:t/>
            </a:r>
            <a:br>
              <a:rPr lang="en-GB" sz="3600" dirty="0" smtClean="0">
                <a:solidFill>
                  <a:schemeClr val="accent2"/>
                </a:solidFill>
              </a:rPr>
            </a:br>
            <a:r>
              <a:rPr lang="en-GB" dirty="0" smtClean="0">
                <a:solidFill>
                  <a:srgbClr val="00B0F0"/>
                </a:solidFill>
              </a:rPr>
              <a:t>Thermo-gravimetric analysis</a:t>
            </a:r>
            <a:endParaRPr lang="en-GB" sz="20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298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5"/>
          <p:cNvSpPr>
            <a:spLocks noGrp="1"/>
          </p:cNvSpPr>
          <p:nvPr>
            <p:ph type="title"/>
          </p:nvPr>
        </p:nvSpPr>
        <p:spPr>
          <a:xfrm>
            <a:off x="277585" y="1463260"/>
            <a:ext cx="8077200" cy="495300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chemeClr val="bg2"/>
                </a:solidFill>
              </a:rPr>
              <a:t>Results</a:t>
            </a:r>
            <a:r>
              <a:rPr lang="en-GB" sz="3600" dirty="0" smtClean="0">
                <a:solidFill>
                  <a:schemeClr val="accent2"/>
                </a:solidFill>
              </a:rPr>
              <a:t/>
            </a:r>
            <a:br>
              <a:rPr lang="en-GB" sz="3600" dirty="0" smtClean="0">
                <a:solidFill>
                  <a:schemeClr val="accent2"/>
                </a:solidFill>
              </a:rPr>
            </a:br>
            <a:r>
              <a:rPr lang="en-GB" sz="2800" dirty="0" smtClean="0">
                <a:solidFill>
                  <a:srgbClr val="00B0F0"/>
                </a:solidFill>
              </a:rPr>
              <a:t>TGA - CO</a:t>
            </a:r>
            <a:r>
              <a:rPr lang="en-GB" sz="2800" baseline="-25000" dirty="0" smtClean="0">
                <a:solidFill>
                  <a:srgbClr val="00B0F0"/>
                </a:solidFill>
              </a:rPr>
              <a:t>2</a:t>
            </a:r>
            <a:r>
              <a:rPr lang="en-GB" sz="2800" dirty="0" smtClean="0">
                <a:solidFill>
                  <a:srgbClr val="00B0F0"/>
                </a:solidFill>
              </a:rPr>
              <a:t> </a:t>
            </a:r>
            <a:r>
              <a:rPr lang="en-GB" sz="2800" dirty="0">
                <a:solidFill>
                  <a:srgbClr val="00B0F0"/>
                </a:solidFill>
              </a:rPr>
              <a:t>splitting </a:t>
            </a:r>
            <a:r>
              <a:rPr lang="en-GB" sz="2800" dirty="0" smtClean="0">
                <a:solidFill>
                  <a:srgbClr val="00B0F0"/>
                </a:solidFill>
              </a:rPr>
              <a:t>cycles</a:t>
            </a:r>
            <a:r>
              <a:rPr lang="en-GB" sz="2000" dirty="0">
                <a:solidFill>
                  <a:srgbClr val="00B0F0"/>
                </a:solidFill>
              </a:rPr>
              <a:t/>
            </a:r>
            <a:br>
              <a:rPr lang="en-GB" sz="2000" dirty="0">
                <a:solidFill>
                  <a:srgbClr val="00B0F0"/>
                </a:solidFill>
              </a:rPr>
            </a:br>
            <a:endParaRPr lang="en-GB" sz="2000" dirty="0" smtClean="0">
              <a:solidFill>
                <a:schemeClr val="accent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t="30303" r="9905" b="29870"/>
          <a:stretch/>
        </p:blipFill>
        <p:spPr>
          <a:xfrm>
            <a:off x="1250001" y="1958560"/>
            <a:ext cx="6198261" cy="3960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t="30303" r="9905" b="29870"/>
          <a:stretch/>
        </p:blipFill>
        <p:spPr>
          <a:xfrm>
            <a:off x="1250000" y="1958560"/>
            <a:ext cx="6198261" cy="3960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67618" y="6006167"/>
            <a:ext cx="853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Oxidation time decreased from 28min to 3min (to reach 90% re-oxidation)</a:t>
            </a:r>
            <a:endParaRPr lang="en-US" sz="1800" b="1" dirty="0" smtClean="0">
              <a:solidFill>
                <a:srgbClr val="2A6AB3"/>
              </a:solidFill>
              <a:latin typeface="+mn-lt"/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785983"/>
              </p:ext>
            </p:extLst>
          </p:nvPr>
        </p:nvGraphicFramePr>
        <p:xfrm>
          <a:off x="5077047" y="755315"/>
          <a:ext cx="3962178" cy="8141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8810"/>
                <a:gridCol w="1138686"/>
                <a:gridCol w="1154682"/>
              </a:tblGrid>
              <a:tr h="279663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Experimental conditions</a:t>
                      </a:r>
                      <a:endParaRPr lang="en-US" sz="1000" b="1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/>
                        <a:t>Reduction</a:t>
                      </a:r>
                      <a:endParaRPr lang="en-US" sz="1000" b="1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/>
                        <a:t>Oxidation</a:t>
                      </a:r>
                      <a:endParaRPr lang="en-US" sz="1000" b="1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61086">
                <a:tc>
                  <a:txBody>
                    <a:bodyPr/>
                    <a:lstStyle/>
                    <a:p>
                      <a:r>
                        <a:rPr lang="de-CH" sz="1000" b="1" noProof="0" dirty="0" smtClean="0"/>
                        <a:t>Gas </a:t>
                      </a:r>
                      <a:r>
                        <a:rPr lang="en-US" sz="1000" b="1" noProof="0" dirty="0" smtClean="0"/>
                        <a:t>concentration</a:t>
                      </a:r>
                      <a:r>
                        <a:rPr lang="de-CH" sz="1000" noProof="0" dirty="0" smtClean="0"/>
                        <a:t>:</a:t>
                      </a:r>
                      <a:endParaRPr lang="de-CH" sz="1000" noProof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i="1" dirty="0" smtClean="0"/>
                        <a:t>P</a:t>
                      </a:r>
                      <a:r>
                        <a:rPr lang="en-US" sz="1000" baseline="-25000" dirty="0" smtClean="0"/>
                        <a:t>O2</a:t>
                      </a:r>
                      <a:r>
                        <a:rPr lang="en-US" sz="1000" dirty="0" smtClean="0"/>
                        <a:t>: 1.8*10</a:t>
                      </a:r>
                      <a:r>
                        <a:rPr lang="en-US" sz="1000" baseline="30000" dirty="0" smtClean="0"/>
                        <a:t>-4</a:t>
                      </a:r>
                      <a:r>
                        <a:rPr lang="en-US" sz="1000" dirty="0" smtClean="0"/>
                        <a:t>atm</a:t>
                      </a:r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000" i="1" baseline="0" dirty="0" smtClean="0"/>
                        <a:t>P</a:t>
                      </a:r>
                      <a:r>
                        <a:rPr lang="de-CH" sz="1000" baseline="-25000" dirty="0" smtClean="0"/>
                        <a:t>CO2</a:t>
                      </a:r>
                      <a:r>
                        <a:rPr lang="de-CH" sz="1000" baseline="0" dirty="0" smtClean="0"/>
                        <a:t>: 0.385 </a:t>
                      </a:r>
                      <a:r>
                        <a:rPr lang="de-CH" sz="1000" baseline="0" dirty="0" err="1" smtClean="0"/>
                        <a:t>atm</a:t>
                      </a:r>
                      <a:endParaRPr lang="en-US" sz="1000" baseline="0" dirty="0" smtClean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73418">
                <a:tc>
                  <a:txBody>
                    <a:bodyPr/>
                    <a:lstStyle/>
                    <a:p>
                      <a:r>
                        <a:rPr lang="de-CH" sz="1000" b="1" noProof="0" dirty="0" err="1" smtClean="0"/>
                        <a:t>Nonstoichiometry</a:t>
                      </a:r>
                      <a:r>
                        <a:rPr lang="de-CH" sz="1000" b="1" baseline="0" noProof="0" dirty="0" smtClean="0"/>
                        <a:t> </a:t>
                      </a:r>
                      <a:r>
                        <a:rPr lang="el-GR" sz="1000" b="1" baseline="0" noProof="0" dirty="0" smtClean="0"/>
                        <a:t>δ</a:t>
                      </a:r>
                      <a:r>
                        <a:rPr lang="de-CH" sz="1000" b="1" baseline="0" noProof="0" dirty="0" smtClean="0"/>
                        <a:t>:</a:t>
                      </a:r>
                      <a:endParaRPr lang="de-CH" sz="1000" b="1" noProof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000" i="1" dirty="0" smtClean="0"/>
                        <a:t>δ</a:t>
                      </a:r>
                      <a:r>
                        <a:rPr lang="de-CH" sz="1000" baseline="-25000" dirty="0" smtClean="0"/>
                        <a:t>i</a:t>
                      </a:r>
                      <a:r>
                        <a:rPr lang="de-CH" sz="1000" dirty="0" smtClean="0"/>
                        <a:t> = 0.033</a:t>
                      </a:r>
                      <a:endParaRPr lang="en-US" sz="1000" dirty="0" smtClean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000" i="1" baseline="0" dirty="0" smtClean="0"/>
                        <a:t>δ</a:t>
                      </a:r>
                      <a:r>
                        <a:rPr lang="de-CH" sz="1000" baseline="-25000" dirty="0" smtClean="0"/>
                        <a:t>f</a:t>
                      </a:r>
                      <a:r>
                        <a:rPr lang="de-CH" sz="1000" baseline="0" dirty="0" smtClean="0"/>
                        <a:t> = 0.0033</a:t>
                      </a:r>
                      <a:endParaRPr lang="en-US" sz="1000" baseline="0" dirty="0" smtClean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9" name="Text Box 1042"/>
          <p:cNvSpPr txBox="1">
            <a:spLocks noChangeArrowheads="1"/>
          </p:cNvSpPr>
          <p:nvPr/>
        </p:nvSpPr>
        <p:spPr bwMode="auto">
          <a:xfrm rot="10800000" flipV="1">
            <a:off x="-2" y="6546169"/>
            <a:ext cx="3235570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Phys. Chem. Chem. Phys. </a:t>
            </a:r>
            <a:r>
              <a:rPr lang="en-US" sz="1200" i="1" dirty="0" smtClean="0">
                <a:latin typeface="Arial" charset="0"/>
              </a:rPr>
              <a:t>2014, 16 10503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88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22</a:t>
            </a:fld>
            <a:endParaRPr lang="de-DE" dirty="0"/>
          </a:p>
        </p:txBody>
      </p:sp>
      <p:sp>
        <p:nvSpPr>
          <p:cNvPr id="6" name="Titel 15"/>
          <p:cNvSpPr>
            <a:spLocks noGrp="1"/>
          </p:cNvSpPr>
          <p:nvPr>
            <p:ph type="title"/>
          </p:nvPr>
        </p:nvSpPr>
        <p:spPr>
          <a:xfrm>
            <a:off x="277585" y="1184398"/>
            <a:ext cx="8077200" cy="495300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rgbClr val="1F407A"/>
                </a:solidFill>
              </a:rPr>
              <a:t>Results</a:t>
            </a:r>
            <a:r>
              <a:rPr lang="en-GB" sz="3600" dirty="0" smtClean="0">
                <a:solidFill>
                  <a:schemeClr val="accent2"/>
                </a:solidFill>
              </a:rPr>
              <a:t/>
            </a:r>
            <a:br>
              <a:rPr lang="en-GB" sz="3600" dirty="0" smtClean="0">
                <a:solidFill>
                  <a:schemeClr val="accent2"/>
                </a:solidFill>
              </a:rPr>
            </a:br>
            <a:r>
              <a:rPr lang="en-GB" sz="2800" dirty="0" smtClean="0">
                <a:solidFill>
                  <a:srgbClr val="00B0F0"/>
                </a:solidFill>
              </a:rPr>
              <a:t>TGA - CO</a:t>
            </a:r>
            <a:r>
              <a:rPr lang="en-GB" sz="2800" baseline="-25000" dirty="0" smtClean="0">
                <a:solidFill>
                  <a:srgbClr val="00B0F0"/>
                </a:solidFill>
              </a:rPr>
              <a:t>2</a:t>
            </a:r>
            <a:r>
              <a:rPr lang="en-GB" sz="2800" dirty="0" smtClean="0">
                <a:solidFill>
                  <a:srgbClr val="00B0F0"/>
                </a:solidFill>
              </a:rPr>
              <a:t> </a:t>
            </a:r>
            <a:r>
              <a:rPr lang="en-GB" sz="2800" dirty="0">
                <a:solidFill>
                  <a:srgbClr val="00B0F0"/>
                </a:solidFill>
              </a:rPr>
              <a:t>splitting </a:t>
            </a:r>
            <a:r>
              <a:rPr lang="en-GB" sz="2800" dirty="0" smtClean="0">
                <a:solidFill>
                  <a:srgbClr val="00B0F0"/>
                </a:solidFill>
              </a:rPr>
              <a:t>cycles</a:t>
            </a:r>
            <a:endParaRPr lang="en-GB" sz="2000" dirty="0" smtClean="0">
              <a:solidFill>
                <a:schemeClr val="accent2"/>
              </a:solidFill>
            </a:endParaRP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823230"/>
              </p:ext>
            </p:extLst>
          </p:nvPr>
        </p:nvGraphicFramePr>
        <p:xfrm>
          <a:off x="5077047" y="755315"/>
          <a:ext cx="3962178" cy="1117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8810"/>
                <a:gridCol w="1138686"/>
                <a:gridCol w="1154682"/>
              </a:tblGrid>
              <a:tr h="279663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Experimental conditions</a:t>
                      </a:r>
                      <a:endParaRPr lang="en-US" sz="1000" b="1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/>
                        <a:t>Reduction</a:t>
                      </a:r>
                      <a:endParaRPr lang="en-US" sz="1000" b="1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/>
                        <a:t>Oxidation</a:t>
                      </a:r>
                      <a:endParaRPr lang="en-US" sz="1000" b="1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75561">
                <a:tc>
                  <a:txBody>
                    <a:bodyPr/>
                    <a:lstStyle/>
                    <a:p>
                      <a:r>
                        <a:rPr lang="en-US" sz="1000" b="1" noProof="0" dirty="0" smtClean="0"/>
                        <a:t>Temperature</a:t>
                      </a:r>
                      <a:r>
                        <a:rPr lang="en-US" sz="1000" dirty="0" smtClean="0"/>
                        <a:t>:</a:t>
                      </a:r>
                      <a:endParaRPr lang="en-US" sz="100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1500 °C</a:t>
                      </a:r>
                      <a:endParaRPr lang="en-US" sz="100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1000 °C</a:t>
                      </a:r>
                      <a:endParaRPr lang="en-US" sz="100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06120">
                <a:tc>
                  <a:txBody>
                    <a:bodyPr/>
                    <a:lstStyle/>
                    <a:p>
                      <a:r>
                        <a:rPr lang="de-CH" sz="1000" b="1" noProof="0" dirty="0" smtClean="0"/>
                        <a:t>Gas </a:t>
                      </a:r>
                      <a:r>
                        <a:rPr lang="en-US" sz="1000" b="1" noProof="0" dirty="0" smtClean="0"/>
                        <a:t>concentration</a:t>
                      </a:r>
                      <a:r>
                        <a:rPr lang="de-CH" sz="1000" noProof="0" dirty="0" smtClean="0"/>
                        <a:t>:</a:t>
                      </a:r>
                      <a:endParaRPr lang="de-CH" sz="1000" noProof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i="1" dirty="0" smtClean="0"/>
                        <a:t>P</a:t>
                      </a:r>
                      <a:r>
                        <a:rPr lang="en-US" sz="1000" baseline="-25000" dirty="0" smtClean="0"/>
                        <a:t>O2</a:t>
                      </a:r>
                      <a:r>
                        <a:rPr lang="en-US" sz="1000" dirty="0" smtClean="0"/>
                        <a:t>: 1.8*10</a:t>
                      </a:r>
                      <a:r>
                        <a:rPr lang="en-US" sz="1000" baseline="30000" dirty="0" smtClean="0"/>
                        <a:t>-4</a:t>
                      </a:r>
                      <a:r>
                        <a:rPr lang="en-US" sz="1000" dirty="0" smtClean="0"/>
                        <a:t>atm</a:t>
                      </a:r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000" i="1" baseline="0" dirty="0" smtClean="0"/>
                        <a:t>P</a:t>
                      </a:r>
                      <a:r>
                        <a:rPr lang="de-CH" sz="1000" baseline="-25000" dirty="0" smtClean="0"/>
                        <a:t>CO2</a:t>
                      </a:r>
                      <a:r>
                        <a:rPr lang="de-CH" sz="1000" baseline="0" dirty="0" smtClean="0"/>
                        <a:t>: 0.385 </a:t>
                      </a:r>
                      <a:r>
                        <a:rPr lang="de-CH" sz="1000" baseline="0" dirty="0" err="1" smtClean="0"/>
                        <a:t>atm</a:t>
                      </a:r>
                      <a:endParaRPr lang="en-US" sz="1000" baseline="0" dirty="0" smtClean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56032">
                <a:tc>
                  <a:txBody>
                    <a:bodyPr/>
                    <a:lstStyle/>
                    <a:p>
                      <a:r>
                        <a:rPr lang="de-CH" sz="1000" b="1" noProof="0" dirty="0" err="1" smtClean="0"/>
                        <a:t>Nonstoichiometry</a:t>
                      </a:r>
                      <a:r>
                        <a:rPr lang="de-CH" sz="1000" b="1" baseline="0" noProof="0" dirty="0" smtClean="0"/>
                        <a:t> </a:t>
                      </a:r>
                      <a:r>
                        <a:rPr lang="el-GR" sz="1000" b="1" i="1" baseline="0" noProof="0" dirty="0" smtClean="0"/>
                        <a:t>δ</a:t>
                      </a:r>
                      <a:endParaRPr lang="de-CH" sz="1000" b="1" i="1" baseline="0" noProof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000" i="1" dirty="0" smtClean="0"/>
                        <a:t>δ</a:t>
                      </a:r>
                      <a:r>
                        <a:rPr lang="de-CH" sz="1000" baseline="-25000" dirty="0" smtClean="0"/>
                        <a:t>i</a:t>
                      </a:r>
                      <a:r>
                        <a:rPr lang="de-CH" sz="1000" baseline="0" dirty="0" smtClean="0"/>
                        <a:t> = 0.033</a:t>
                      </a:r>
                      <a:endParaRPr lang="en-US" sz="1000" dirty="0" smtClean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000" i="1" baseline="0" dirty="0" smtClean="0"/>
                        <a:t>δ</a:t>
                      </a:r>
                      <a:r>
                        <a:rPr lang="de-CH" sz="1000" baseline="-25000" dirty="0" smtClean="0"/>
                        <a:t>f</a:t>
                      </a:r>
                      <a:r>
                        <a:rPr lang="de-CH" sz="1000" baseline="0" dirty="0" smtClean="0"/>
                        <a:t> = 0.0033</a:t>
                      </a:r>
                      <a:endParaRPr lang="en-US" sz="1000" baseline="0" dirty="0" smtClean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" t="29767" r="7835" b="29458"/>
          <a:stretch/>
        </p:blipFill>
        <p:spPr>
          <a:xfrm>
            <a:off x="1105784" y="2254101"/>
            <a:ext cx="6634717" cy="4184487"/>
          </a:xfrm>
          <a:prstGeom prst="rect">
            <a:avLst/>
          </a:prstGeom>
        </p:spPr>
      </p:pic>
      <p:sp>
        <p:nvSpPr>
          <p:cNvPr id="11" name="Text Box 1042"/>
          <p:cNvSpPr txBox="1">
            <a:spLocks noChangeArrowheads="1"/>
          </p:cNvSpPr>
          <p:nvPr/>
        </p:nvSpPr>
        <p:spPr bwMode="auto">
          <a:xfrm rot="10800000" flipV="1">
            <a:off x="-2" y="6546169"/>
            <a:ext cx="3235570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Phys. Chem. Chem. Phys. </a:t>
            </a:r>
            <a:r>
              <a:rPr lang="en-US" sz="1200" i="1" dirty="0" smtClean="0">
                <a:latin typeface="Arial" charset="0"/>
              </a:rPr>
              <a:t>2014, 16 10503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106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23</a:t>
            </a:fld>
            <a:endParaRPr lang="de-DE"/>
          </a:p>
        </p:txBody>
      </p:sp>
      <p:sp>
        <p:nvSpPr>
          <p:cNvPr id="6" name="Titel 15"/>
          <p:cNvSpPr>
            <a:spLocks noGrp="1"/>
          </p:cNvSpPr>
          <p:nvPr>
            <p:ph type="title"/>
          </p:nvPr>
        </p:nvSpPr>
        <p:spPr>
          <a:xfrm>
            <a:off x="277585" y="1200164"/>
            <a:ext cx="8077200" cy="495300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rgbClr val="1F407A"/>
                </a:solidFill>
              </a:rPr>
              <a:t>Results</a:t>
            </a:r>
            <a:r>
              <a:rPr lang="en-GB" sz="3600" dirty="0" smtClean="0">
                <a:solidFill>
                  <a:schemeClr val="accent2"/>
                </a:solidFill>
              </a:rPr>
              <a:t/>
            </a:r>
            <a:br>
              <a:rPr lang="en-GB" sz="3600" dirty="0" smtClean="0">
                <a:solidFill>
                  <a:schemeClr val="accent2"/>
                </a:solidFill>
              </a:rPr>
            </a:br>
            <a:r>
              <a:rPr lang="en-GB" sz="2800" dirty="0" smtClean="0">
                <a:solidFill>
                  <a:srgbClr val="00B0F0"/>
                </a:solidFill>
              </a:rPr>
              <a:t>SEM micrographs</a:t>
            </a:r>
            <a:endParaRPr lang="en-GB" sz="2000" dirty="0" smtClean="0">
              <a:solidFill>
                <a:schemeClr val="accent2"/>
              </a:solidFill>
            </a:endParaRPr>
          </a:p>
        </p:txBody>
      </p:sp>
      <p:sp>
        <p:nvSpPr>
          <p:cNvPr id="7" name="Geschweifte Klammer links 6"/>
          <p:cNvSpPr/>
          <p:nvPr/>
        </p:nvSpPr>
        <p:spPr bwMode="auto">
          <a:xfrm rot="16200000">
            <a:off x="1702717" y="4039482"/>
            <a:ext cx="382772" cy="335688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Geschweifte Klammer links 7"/>
          <p:cNvSpPr/>
          <p:nvPr/>
        </p:nvSpPr>
        <p:spPr bwMode="auto">
          <a:xfrm rot="16200000">
            <a:off x="5147932" y="4040908"/>
            <a:ext cx="382772" cy="3335076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71677" y="5904465"/>
            <a:ext cx="2277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Only closed pores</a:t>
            </a:r>
            <a:endParaRPr lang="en-US" sz="1600" b="1" dirty="0" smtClean="0">
              <a:solidFill>
                <a:srgbClr val="2A6AB3"/>
              </a:solidFill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458587" y="5899832"/>
            <a:ext cx="2277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Transition zone</a:t>
            </a:r>
            <a:endParaRPr lang="en-US" sz="1600" b="1" dirty="0" smtClean="0">
              <a:solidFill>
                <a:srgbClr val="2A6AB3"/>
              </a:solidFill>
              <a:latin typeface="+mn-lt"/>
            </a:endParaRPr>
          </a:p>
        </p:txBody>
      </p:sp>
      <p:sp>
        <p:nvSpPr>
          <p:cNvPr id="11" name="Geschweifte Klammer links 10"/>
          <p:cNvSpPr/>
          <p:nvPr/>
        </p:nvSpPr>
        <p:spPr bwMode="auto">
          <a:xfrm rot="5400000">
            <a:off x="6437128" y="-350447"/>
            <a:ext cx="382772" cy="4091761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47924" y="1076195"/>
            <a:ext cx="3335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Interconnected pore-network</a:t>
            </a:r>
            <a:endParaRPr lang="en-US" sz="1600" b="1" dirty="0" smtClean="0">
              <a:solidFill>
                <a:srgbClr val="2A6AB3"/>
              </a:solidFill>
              <a:latin typeface="+mn-lt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7" y="1954210"/>
            <a:ext cx="8509055" cy="3431445"/>
          </a:xfrm>
          <a:prstGeom prst="rect">
            <a:avLst/>
          </a:prstGeom>
        </p:spPr>
      </p:pic>
      <p:sp>
        <p:nvSpPr>
          <p:cNvPr id="16" name="Text Box 1042"/>
          <p:cNvSpPr txBox="1">
            <a:spLocks noChangeArrowheads="1"/>
          </p:cNvSpPr>
          <p:nvPr/>
        </p:nvSpPr>
        <p:spPr bwMode="auto">
          <a:xfrm rot="10800000" flipV="1">
            <a:off x="-2" y="6546169"/>
            <a:ext cx="3235570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Phys. Chem. Chem. Phys. </a:t>
            </a:r>
            <a:r>
              <a:rPr lang="en-US" sz="1200" i="1" dirty="0" smtClean="0">
                <a:latin typeface="Arial" charset="0"/>
              </a:rPr>
              <a:t>2014, 16 10503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222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24</a:t>
            </a:fld>
            <a:endParaRPr lang="de-DE"/>
          </a:p>
        </p:txBody>
      </p:sp>
      <p:sp>
        <p:nvSpPr>
          <p:cNvPr id="6" name="Titel 15"/>
          <p:cNvSpPr>
            <a:spLocks noGrp="1"/>
          </p:cNvSpPr>
          <p:nvPr>
            <p:ph type="title"/>
          </p:nvPr>
        </p:nvSpPr>
        <p:spPr>
          <a:xfrm>
            <a:off x="151457" y="1184398"/>
            <a:ext cx="8077200" cy="495300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rgbClr val="1F407A"/>
                </a:solidFill>
              </a:rPr>
              <a:t>Results</a:t>
            </a:r>
            <a:r>
              <a:rPr lang="en-GB" sz="3600" dirty="0" smtClean="0">
                <a:solidFill>
                  <a:schemeClr val="accent2"/>
                </a:solidFill>
              </a:rPr>
              <a:t/>
            </a:r>
            <a:br>
              <a:rPr lang="en-GB" sz="3600" dirty="0" smtClean="0">
                <a:solidFill>
                  <a:schemeClr val="accent2"/>
                </a:solidFill>
              </a:rPr>
            </a:br>
            <a:r>
              <a:rPr lang="en-GB" sz="2800" dirty="0" smtClean="0">
                <a:solidFill>
                  <a:srgbClr val="00B0F0"/>
                </a:solidFill>
              </a:rPr>
              <a:t>Consecutive CO</a:t>
            </a:r>
            <a:r>
              <a:rPr lang="en-GB" sz="2800" baseline="-25000" dirty="0" smtClean="0">
                <a:solidFill>
                  <a:srgbClr val="00B0F0"/>
                </a:solidFill>
              </a:rPr>
              <a:t>2</a:t>
            </a:r>
            <a:r>
              <a:rPr lang="en-GB" sz="2800" dirty="0" smtClean="0">
                <a:solidFill>
                  <a:srgbClr val="00B0F0"/>
                </a:solidFill>
              </a:rPr>
              <a:t> splitting</a:t>
            </a:r>
            <a:endParaRPr lang="en-GB" sz="2000" dirty="0" smtClean="0">
              <a:solidFill>
                <a:schemeClr val="accent2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9302" b="6357"/>
          <a:stretch/>
        </p:blipFill>
        <p:spPr>
          <a:xfrm>
            <a:off x="1466161" y="1973565"/>
            <a:ext cx="6112588" cy="3914084"/>
          </a:xfrm>
          <a:prstGeom prst="rect">
            <a:avLst/>
          </a:prstGeom>
        </p:spPr>
      </p:pic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233257"/>
              </p:ext>
            </p:extLst>
          </p:nvPr>
        </p:nvGraphicFramePr>
        <p:xfrm>
          <a:off x="4903077" y="734050"/>
          <a:ext cx="4172813" cy="1073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8442"/>
                <a:gridCol w="1208280"/>
                <a:gridCol w="1246091"/>
              </a:tblGrid>
              <a:tr h="276042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Experimental conditions:</a:t>
                      </a:r>
                      <a:endParaRPr lang="en-US" sz="1000" b="1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/>
                        <a:t>Reduction</a:t>
                      </a:r>
                      <a:endParaRPr lang="en-US" sz="1000" b="1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/>
                        <a:t>Oxidation</a:t>
                      </a:r>
                      <a:endParaRPr lang="en-US" sz="1000" b="1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50441">
                <a:tc>
                  <a:txBody>
                    <a:bodyPr/>
                    <a:lstStyle/>
                    <a:p>
                      <a:r>
                        <a:rPr lang="en-US" sz="1000" b="1" noProof="0" dirty="0" smtClean="0"/>
                        <a:t>Temperature</a:t>
                      </a:r>
                      <a:r>
                        <a:rPr lang="en-US" sz="1000" dirty="0" smtClean="0"/>
                        <a:t>:</a:t>
                      </a:r>
                      <a:endParaRPr lang="en-US" sz="100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1500 °C</a:t>
                      </a:r>
                      <a:endParaRPr lang="en-US" sz="100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1000 °C</a:t>
                      </a:r>
                      <a:endParaRPr lang="en-US" sz="100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81187">
                <a:tc>
                  <a:txBody>
                    <a:bodyPr/>
                    <a:lstStyle/>
                    <a:p>
                      <a:r>
                        <a:rPr lang="de-CH" sz="1000" b="1" noProof="0" dirty="0" smtClean="0"/>
                        <a:t>Gas </a:t>
                      </a:r>
                      <a:r>
                        <a:rPr lang="en-US" sz="1000" b="1" noProof="0" dirty="0" smtClean="0"/>
                        <a:t>concentration</a:t>
                      </a:r>
                      <a:r>
                        <a:rPr lang="de-CH" sz="1000" noProof="0" dirty="0" smtClean="0"/>
                        <a:t>:</a:t>
                      </a:r>
                      <a:endParaRPr lang="de-CH" sz="1000" noProof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i="1" dirty="0" smtClean="0"/>
                        <a:t>P</a:t>
                      </a:r>
                      <a:r>
                        <a:rPr lang="en-US" sz="1000" baseline="-25000" dirty="0" smtClean="0"/>
                        <a:t>O2</a:t>
                      </a:r>
                      <a:r>
                        <a:rPr lang="en-US" sz="1000" dirty="0" smtClean="0"/>
                        <a:t>: 1.8*10</a:t>
                      </a:r>
                      <a:r>
                        <a:rPr lang="en-US" sz="1000" baseline="30000" dirty="0" smtClean="0"/>
                        <a:t>-4</a:t>
                      </a:r>
                      <a:r>
                        <a:rPr lang="en-US" sz="1000" dirty="0" smtClean="0"/>
                        <a:t>atm</a:t>
                      </a:r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000" i="1" baseline="0" dirty="0" smtClean="0"/>
                        <a:t>P</a:t>
                      </a:r>
                      <a:r>
                        <a:rPr lang="de-CH" sz="1000" baseline="-25000" dirty="0" smtClean="0"/>
                        <a:t>CO2</a:t>
                      </a:r>
                      <a:r>
                        <a:rPr lang="de-CH" sz="1000" baseline="0" dirty="0" smtClean="0"/>
                        <a:t>: 0.385 </a:t>
                      </a:r>
                      <a:r>
                        <a:rPr lang="de-CH" sz="1000" baseline="0" dirty="0" err="1" smtClean="0"/>
                        <a:t>atm</a:t>
                      </a:r>
                      <a:endParaRPr lang="en-US" sz="1000" baseline="0" dirty="0" smtClean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65815">
                <a:tc>
                  <a:txBody>
                    <a:bodyPr/>
                    <a:lstStyle/>
                    <a:p>
                      <a:r>
                        <a:rPr lang="de-CH" sz="1000" b="1" noProof="0" dirty="0" err="1" smtClean="0"/>
                        <a:t>Nonstoichiometry</a:t>
                      </a:r>
                      <a:r>
                        <a:rPr lang="de-CH" sz="1000" b="1" baseline="0" noProof="0" dirty="0" smtClean="0"/>
                        <a:t> </a:t>
                      </a:r>
                      <a:r>
                        <a:rPr lang="el-GR" sz="1000" b="1" baseline="0" noProof="0" dirty="0" smtClean="0"/>
                        <a:t>δ</a:t>
                      </a:r>
                      <a:endParaRPr lang="de-CH" sz="1000" b="1" baseline="0" noProof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000" i="1" dirty="0" smtClean="0"/>
                        <a:t>δ</a:t>
                      </a:r>
                      <a:r>
                        <a:rPr lang="de-CH" sz="1000" baseline="-25000" dirty="0" smtClean="0"/>
                        <a:t>i</a:t>
                      </a:r>
                      <a:r>
                        <a:rPr lang="de-CH" sz="1000" baseline="0" dirty="0" smtClean="0"/>
                        <a:t> = 0.033</a:t>
                      </a:r>
                      <a:endParaRPr lang="en-US" sz="1000" dirty="0" smtClean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000" i="1" baseline="0" dirty="0" smtClean="0"/>
                        <a:t>δ</a:t>
                      </a:r>
                      <a:r>
                        <a:rPr lang="de-CH" sz="1000" baseline="-25000" dirty="0" smtClean="0"/>
                        <a:t>f</a:t>
                      </a:r>
                      <a:r>
                        <a:rPr lang="de-CH" sz="1000" baseline="0" dirty="0" smtClean="0"/>
                        <a:t> = 0.0033</a:t>
                      </a:r>
                      <a:endParaRPr lang="en-US" sz="1000" baseline="0" dirty="0" smtClean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159488" y="5974268"/>
            <a:ext cx="898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+mn-lt"/>
              </a:rPr>
              <a:t>Slightly decreasing rates due to moderate grain growth =► SSA: 0.098 → 0.089 m</a:t>
            </a:r>
            <a:r>
              <a:rPr lang="en-US" sz="1600" b="1" baseline="30000" dirty="0" smtClean="0">
                <a:latin typeface="+mn-lt"/>
              </a:rPr>
              <a:t>2</a:t>
            </a:r>
            <a:r>
              <a:rPr lang="en-US" sz="1600" b="1" dirty="0" smtClean="0">
                <a:latin typeface="+mn-lt"/>
              </a:rPr>
              <a:t> g</a:t>
            </a:r>
            <a:r>
              <a:rPr lang="en-US" sz="1600" b="1" baseline="30000" dirty="0" smtClean="0">
                <a:latin typeface="+mn-lt"/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1" dirty="0" smtClean="0">
                <a:latin typeface="+mn-lt"/>
              </a:rPr>
              <a:t>Constant CO-</a:t>
            </a:r>
            <a:r>
              <a:rPr lang="en-US" sz="1600" b="1" dirty="0" smtClean="0">
                <a:latin typeface="+mn-lt"/>
              </a:rPr>
              <a:t>yields</a:t>
            </a:r>
          </a:p>
        </p:txBody>
      </p:sp>
      <p:sp>
        <p:nvSpPr>
          <p:cNvPr id="12" name="Text Box 1042"/>
          <p:cNvSpPr txBox="1">
            <a:spLocks noChangeArrowheads="1"/>
          </p:cNvSpPr>
          <p:nvPr/>
        </p:nvSpPr>
        <p:spPr bwMode="auto">
          <a:xfrm rot="10800000" flipV="1">
            <a:off x="-2" y="6546169"/>
            <a:ext cx="3235570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Phys. Chem. Chem. Phys. </a:t>
            </a:r>
            <a:r>
              <a:rPr lang="en-US" sz="1200" i="1" dirty="0" smtClean="0">
                <a:latin typeface="Arial" charset="0"/>
              </a:rPr>
              <a:t>2014, 16 10503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8896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25</a:t>
            </a:fld>
            <a:endParaRPr lang="de-DE"/>
          </a:p>
        </p:txBody>
      </p:sp>
      <p:sp>
        <p:nvSpPr>
          <p:cNvPr id="6" name="Titel 15"/>
          <p:cNvSpPr>
            <a:spLocks noGrp="1"/>
          </p:cNvSpPr>
          <p:nvPr>
            <p:ph type="title"/>
          </p:nvPr>
        </p:nvSpPr>
        <p:spPr>
          <a:xfrm>
            <a:off x="151457" y="1184398"/>
            <a:ext cx="8077200" cy="495300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rgbClr val="1F407A"/>
                </a:solidFill>
              </a:rPr>
              <a:t>Results</a:t>
            </a:r>
            <a:r>
              <a:rPr lang="en-GB" sz="3600" dirty="0" smtClean="0">
                <a:solidFill>
                  <a:schemeClr val="accent2"/>
                </a:solidFill>
              </a:rPr>
              <a:t/>
            </a:r>
            <a:br>
              <a:rPr lang="en-GB" sz="3600" dirty="0" smtClean="0">
                <a:solidFill>
                  <a:schemeClr val="accent2"/>
                </a:solidFill>
              </a:rPr>
            </a:br>
            <a:r>
              <a:rPr lang="en-GB" sz="2800" dirty="0" smtClean="0">
                <a:solidFill>
                  <a:srgbClr val="00B0F0"/>
                </a:solidFill>
              </a:rPr>
              <a:t>Solar reactor experiment</a:t>
            </a:r>
            <a:endParaRPr lang="en-GB" sz="2000" dirty="0" smtClean="0">
              <a:solidFill>
                <a:schemeClr val="accent2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29612" r="1728" b="28682"/>
          <a:stretch/>
        </p:blipFill>
        <p:spPr>
          <a:xfrm>
            <a:off x="1165593" y="2267394"/>
            <a:ext cx="6399685" cy="4118459"/>
          </a:xfrm>
          <a:prstGeom prst="rect">
            <a:avLst/>
          </a:prstGeom>
        </p:spPr>
      </p:pic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704958"/>
              </p:ext>
            </p:extLst>
          </p:nvPr>
        </p:nvGraphicFramePr>
        <p:xfrm>
          <a:off x="4933508" y="754813"/>
          <a:ext cx="4147494" cy="1160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2744"/>
                <a:gridCol w="1488559"/>
                <a:gridCol w="1436191"/>
              </a:tblGrid>
              <a:tr h="276545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Conditions</a:t>
                      </a:r>
                      <a:endParaRPr 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/>
                        <a:t>Reduction</a:t>
                      </a:r>
                      <a:endParaRPr 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/>
                        <a:t>Oxidation</a:t>
                      </a:r>
                      <a:endParaRPr 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de-CH" sz="1000" b="1" noProof="0" dirty="0" smtClean="0"/>
                        <a:t>Power</a:t>
                      </a:r>
                      <a:r>
                        <a:rPr lang="de-CH" sz="1000" b="1" baseline="0" noProof="0" dirty="0" smtClean="0"/>
                        <a:t> Input</a:t>
                      </a:r>
                      <a:r>
                        <a:rPr lang="en-US" sz="1000" dirty="0" smtClean="0"/>
                        <a:t>: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3.8 kW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0 kW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r>
                        <a:rPr lang="de-CH" sz="1000" b="1" noProof="0" dirty="0" smtClean="0"/>
                        <a:t>Gas Flow</a:t>
                      </a:r>
                      <a:r>
                        <a:rPr lang="de-CH" sz="1000" noProof="0" dirty="0" smtClean="0"/>
                        <a:t>:</a:t>
                      </a:r>
                      <a:endParaRPr lang="de-CH" sz="10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2 l min</a:t>
                      </a:r>
                      <a:r>
                        <a:rPr lang="en-US" sz="1000" baseline="30000" dirty="0" smtClean="0"/>
                        <a:t>-1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Ar</a:t>
                      </a:r>
                      <a:r>
                        <a:rPr lang="en-US" sz="1000" dirty="0" smtClean="0"/>
                        <a:t> (single)</a:t>
                      </a:r>
                    </a:p>
                    <a:p>
                      <a:pPr algn="l"/>
                      <a:r>
                        <a:rPr lang="en-US" sz="1000" dirty="0" smtClean="0"/>
                        <a:t>6 l</a:t>
                      </a:r>
                      <a:r>
                        <a:rPr lang="en-US" sz="1000" baseline="0" dirty="0" smtClean="0"/>
                        <a:t> min</a:t>
                      </a:r>
                      <a:r>
                        <a:rPr lang="en-US" sz="1000" baseline="30000" dirty="0" smtClean="0"/>
                        <a:t>-1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baseline="0" dirty="0" err="1" smtClean="0"/>
                        <a:t>Ar</a:t>
                      </a:r>
                      <a:r>
                        <a:rPr lang="en-US" sz="1000" baseline="0" dirty="0" smtClean="0"/>
                        <a:t> (dual)</a:t>
                      </a:r>
                      <a:endParaRPr lang="en-US" sz="1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aseline="0" dirty="0" smtClean="0"/>
                        <a:t>2 l min</a:t>
                      </a:r>
                      <a:r>
                        <a:rPr lang="en-US" sz="1000" baseline="30000" dirty="0" smtClean="0"/>
                        <a:t>-1</a:t>
                      </a:r>
                      <a:r>
                        <a:rPr lang="en-US" sz="1000" baseline="0" dirty="0" smtClean="0"/>
                        <a:t> CO</a:t>
                      </a:r>
                      <a:r>
                        <a:rPr lang="en-US" sz="1000" baseline="-25000" dirty="0" smtClean="0"/>
                        <a:t>2</a:t>
                      </a:r>
                      <a:r>
                        <a:rPr lang="en-US" sz="1000" baseline="0" dirty="0" smtClean="0"/>
                        <a:t> (single)</a:t>
                      </a:r>
                    </a:p>
                    <a:p>
                      <a:pPr algn="l"/>
                      <a:r>
                        <a:rPr lang="en-US" sz="1000" baseline="0" dirty="0" smtClean="0"/>
                        <a:t>6 l min</a:t>
                      </a:r>
                      <a:r>
                        <a:rPr lang="en-US" sz="1000" baseline="30000" dirty="0" smtClean="0"/>
                        <a:t>-1 </a:t>
                      </a:r>
                      <a:r>
                        <a:rPr lang="en-US" sz="1000" baseline="0" dirty="0" smtClean="0"/>
                        <a:t>CO</a:t>
                      </a:r>
                      <a:r>
                        <a:rPr lang="en-US" sz="1000" baseline="-25000" dirty="0" smtClean="0"/>
                        <a:t>2</a:t>
                      </a:r>
                      <a:r>
                        <a:rPr lang="en-US" sz="1000" baseline="0" dirty="0" smtClean="0"/>
                        <a:t> (dual)</a:t>
                      </a:r>
                      <a:endParaRPr lang="en-US" sz="1000" baseline="-25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38017">
                <a:tc>
                  <a:txBody>
                    <a:bodyPr/>
                    <a:lstStyle/>
                    <a:p>
                      <a:r>
                        <a:rPr lang="en-US" sz="1000" b="1" noProof="0" dirty="0" smtClean="0"/>
                        <a:t>Mass loading:</a:t>
                      </a:r>
                      <a:endParaRPr lang="en-US" sz="10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single: 1416</a:t>
                      </a:r>
                      <a:r>
                        <a:rPr lang="en-US" sz="1000" baseline="0" dirty="0" smtClean="0"/>
                        <a:t> g, dual: 998 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baseline="0" dirty="0" smtClean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196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Text Box 1042"/>
          <p:cNvSpPr txBox="1">
            <a:spLocks noChangeArrowheads="1"/>
          </p:cNvSpPr>
          <p:nvPr/>
        </p:nvSpPr>
        <p:spPr bwMode="auto">
          <a:xfrm rot="10800000" flipV="1">
            <a:off x="-2" y="6248622"/>
            <a:ext cx="3242606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Energy Fuels 2012, </a:t>
            </a:r>
            <a:r>
              <a:rPr lang="en-US" sz="1200" dirty="0" smtClean="0">
                <a:latin typeface="Arial" charset="0"/>
              </a:rPr>
              <a:t>26 (11), 7051-7059</a:t>
            </a:r>
            <a:endParaRPr lang="en-US" sz="1200" dirty="0">
              <a:latin typeface="Arial" charset="0"/>
            </a:endParaRPr>
          </a:p>
        </p:txBody>
      </p:sp>
      <p:sp>
        <p:nvSpPr>
          <p:cNvPr id="13" name="Text Box 1042"/>
          <p:cNvSpPr txBox="1">
            <a:spLocks noChangeArrowheads="1"/>
          </p:cNvSpPr>
          <p:nvPr/>
        </p:nvSpPr>
        <p:spPr bwMode="auto">
          <a:xfrm rot="10800000" flipV="1">
            <a:off x="7034" y="6567261"/>
            <a:ext cx="3235570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Phys. Chem. Chem. Phys. </a:t>
            </a:r>
            <a:r>
              <a:rPr lang="en-US" sz="1200" i="1" dirty="0" smtClean="0">
                <a:latin typeface="Arial" charset="0"/>
              </a:rPr>
              <a:t>2014, 16 10503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87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26</a:t>
            </a:fld>
            <a:endParaRPr lang="de-DE"/>
          </a:p>
        </p:txBody>
      </p:sp>
      <p:sp>
        <p:nvSpPr>
          <p:cNvPr id="6" name="Titel 15"/>
          <p:cNvSpPr>
            <a:spLocks noGrp="1"/>
          </p:cNvSpPr>
          <p:nvPr>
            <p:ph type="title"/>
          </p:nvPr>
        </p:nvSpPr>
        <p:spPr>
          <a:xfrm>
            <a:off x="533400" y="3004572"/>
            <a:ext cx="7798558" cy="495300"/>
          </a:xfrm>
        </p:spPr>
        <p:txBody>
          <a:bodyPr/>
          <a:lstStyle/>
          <a:p>
            <a:pPr algn="l"/>
            <a:r>
              <a:rPr lang="en-GB" sz="3000" dirty="0" smtClean="0">
                <a:solidFill>
                  <a:srgbClr val="1F407A"/>
                </a:solidFill>
              </a:rPr>
              <a:t>Solar fuel synthesis</a:t>
            </a:r>
            <a:endParaRPr lang="en-GB" sz="3000" dirty="0" smtClean="0">
              <a:solidFill>
                <a:schemeClr val="accent2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701749" y="2910941"/>
            <a:ext cx="6552036" cy="0"/>
          </a:xfrm>
          <a:prstGeom prst="line">
            <a:avLst/>
          </a:prstGeom>
          <a:ln w="635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701749" y="3629246"/>
            <a:ext cx="6552036" cy="0"/>
          </a:xfrm>
          <a:prstGeom prst="line">
            <a:avLst/>
          </a:prstGeom>
          <a:ln w="635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0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/>
          <p:cNvSpPr/>
          <p:nvPr/>
        </p:nvSpPr>
        <p:spPr>
          <a:xfrm>
            <a:off x="3123028" y="6467730"/>
            <a:ext cx="1920240" cy="18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Philipp Furler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27</a:t>
            </a:fld>
            <a:endParaRPr lang="de-DE"/>
          </a:p>
        </p:txBody>
      </p:sp>
      <p:sp>
        <p:nvSpPr>
          <p:cNvPr id="6" name="Titel 15"/>
          <p:cNvSpPr>
            <a:spLocks noGrp="1"/>
          </p:cNvSpPr>
          <p:nvPr>
            <p:ph type="title"/>
          </p:nvPr>
        </p:nvSpPr>
        <p:spPr>
          <a:xfrm>
            <a:off x="151457" y="1184398"/>
            <a:ext cx="8077200" cy="495300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rgbClr val="1F407A"/>
                </a:solidFill>
              </a:rPr>
              <a:t>EU FP7 Project – SOLAR-JET</a:t>
            </a:r>
            <a:r>
              <a:rPr lang="en-GB" sz="3600" dirty="0" smtClean="0">
                <a:solidFill>
                  <a:schemeClr val="accent2"/>
                </a:solidFill>
              </a:rPr>
              <a:t/>
            </a:r>
            <a:br>
              <a:rPr lang="en-GB" sz="3600" dirty="0" smtClean="0">
                <a:solidFill>
                  <a:schemeClr val="accent2"/>
                </a:solidFill>
              </a:rPr>
            </a:br>
            <a:r>
              <a:rPr lang="en-GB" dirty="0" smtClean="0">
                <a:solidFill>
                  <a:srgbClr val="00B0F0"/>
                </a:solidFill>
              </a:rPr>
              <a:t>1</a:t>
            </a:r>
            <a:r>
              <a:rPr lang="en-GB" baseline="30000" dirty="0" smtClean="0">
                <a:solidFill>
                  <a:srgbClr val="00B0F0"/>
                </a:solidFill>
              </a:rPr>
              <a:t>st</a:t>
            </a:r>
            <a:r>
              <a:rPr lang="en-GB" dirty="0" smtClean="0">
                <a:solidFill>
                  <a:srgbClr val="00B0F0"/>
                </a:solidFill>
              </a:rPr>
              <a:t> solar kerosene from H</a:t>
            </a:r>
            <a:r>
              <a:rPr lang="en-GB" baseline="-25000" dirty="0" smtClean="0">
                <a:solidFill>
                  <a:srgbClr val="00B0F0"/>
                </a:solidFill>
              </a:rPr>
              <a:t>2</a:t>
            </a:r>
            <a:r>
              <a:rPr lang="en-GB" dirty="0" smtClean="0">
                <a:solidFill>
                  <a:srgbClr val="00B0F0"/>
                </a:solidFill>
              </a:rPr>
              <a:t>O/CO</a:t>
            </a:r>
            <a:r>
              <a:rPr lang="en-GB" baseline="-25000" dirty="0" smtClean="0">
                <a:solidFill>
                  <a:srgbClr val="00B0F0"/>
                </a:solidFill>
              </a:rPr>
              <a:t>2</a:t>
            </a:r>
            <a:r>
              <a:rPr lang="en-GB" dirty="0" smtClean="0">
                <a:solidFill>
                  <a:srgbClr val="00B0F0"/>
                </a:solidFill>
              </a:rPr>
              <a:t> splitting</a:t>
            </a:r>
            <a:endParaRPr lang="en-GB" sz="2000" dirty="0" smtClean="0">
              <a:solidFill>
                <a:schemeClr val="accent2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57" y="4143240"/>
            <a:ext cx="3347100" cy="25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2" y="1756771"/>
            <a:ext cx="5065358" cy="254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07" y="3915886"/>
            <a:ext cx="2057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08867" y="3668400"/>
            <a:ext cx="144501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Compressor station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5359353" y="3978727"/>
            <a:ext cx="23915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FT-unit</a:t>
            </a:r>
          </a:p>
          <a:p>
            <a:pPr algn="ctr"/>
            <a:r>
              <a:rPr lang="en-US" dirty="0" smtClean="0"/>
              <a:t>(Shell Amsterdam)</a:t>
            </a:r>
            <a:endParaRPr lang="en-US" dirty="0"/>
          </a:p>
        </p:txBody>
      </p:sp>
      <p:cxnSp>
        <p:nvCxnSpPr>
          <p:cNvPr id="8" name="Gerade Verbindung 7"/>
          <p:cNvCxnSpPr/>
          <p:nvPr/>
        </p:nvCxnSpPr>
        <p:spPr>
          <a:xfrm flipH="1">
            <a:off x="151457" y="3372267"/>
            <a:ext cx="457410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151457" y="3372267"/>
            <a:ext cx="0" cy="2536164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151457" y="5908431"/>
            <a:ext cx="664469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feil nach rechts 14"/>
          <p:cNvSpPr/>
          <p:nvPr/>
        </p:nvSpPr>
        <p:spPr>
          <a:xfrm>
            <a:off x="8412482" y="5105947"/>
            <a:ext cx="604910" cy="47715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5219116" y="1815228"/>
            <a:ext cx="426954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290 H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O/CO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splitting cycles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200 h operation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750 L syngas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33.7% H</a:t>
            </a:r>
            <a:r>
              <a:rPr lang="en-US" baseline="-25000" dirty="0" smtClean="0"/>
              <a:t>2</a:t>
            </a:r>
            <a:r>
              <a:rPr lang="en-US" dirty="0" smtClean="0"/>
              <a:t>, 19.2% CO, 30.5% CO</a:t>
            </a:r>
            <a:r>
              <a:rPr lang="en-US" baseline="-25000" dirty="0" smtClean="0"/>
              <a:t>2</a:t>
            </a:r>
            <a:r>
              <a:rPr lang="en-US" dirty="0" smtClean="0"/>
              <a:t>, 0.06% O</a:t>
            </a:r>
            <a:r>
              <a:rPr lang="en-US" baseline="-25000" dirty="0" smtClean="0"/>
              <a:t>2</a:t>
            </a:r>
            <a:r>
              <a:rPr lang="en-US" dirty="0" smtClean="0"/>
              <a:t>, 0.09% CH</a:t>
            </a:r>
            <a:r>
              <a:rPr lang="en-US" baseline="-25000" dirty="0" smtClean="0"/>
              <a:t>4</a:t>
            </a:r>
            <a:r>
              <a:rPr lang="en-US" dirty="0" smtClean="0"/>
              <a:t>, 16.5% </a:t>
            </a:r>
            <a:r>
              <a:rPr lang="en-US" dirty="0" err="1" smtClean="0"/>
              <a:t>Ar</a:t>
            </a:r>
            <a:endParaRPr lang="en-US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No catalyst poisons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 l="4675" t="83993" b="-202"/>
          <a:stretch>
            <a:fillRect/>
          </a:stretch>
        </p:blipFill>
        <p:spPr bwMode="auto">
          <a:xfrm>
            <a:off x="1799000" y="94160"/>
            <a:ext cx="4955157" cy="57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2160" y="3957455"/>
            <a:ext cx="680972" cy="2778366"/>
          </a:xfrm>
          <a:prstGeom prst="rect">
            <a:avLst/>
          </a:prstGeom>
        </p:spPr>
      </p:pic>
      <p:cxnSp>
        <p:nvCxnSpPr>
          <p:cNvPr id="18" name="Gerade Verbindung 17"/>
          <p:cNvCxnSpPr/>
          <p:nvPr/>
        </p:nvCxnSpPr>
        <p:spPr>
          <a:xfrm>
            <a:off x="2453575" y="5821680"/>
            <a:ext cx="76089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3896131" y="5816991"/>
            <a:ext cx="76089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479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5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146278" y="1786737"/>
            <a:ext cx="5849008" cy="4599327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28</a:t>
            </a:fld>
            <a:endParaRPr lang="de-DE"/>
          </a:p>
        </p:txBody>
      </p:sp>
      <p:sp>
        <p:nvSpPr>
          <p:cNvPr id="6" name="Titel 15"/>
          <p:cNvSpPr>
            <a:spLocks noGrp="1"/>
          </p:cNvSpPr>
          <p:nvPr>
            <p:ph type="title"/>
          </p:nvPr>
        </p:nvSpPr>
        <p:spPr>
          <a:xfrm>
            <a:off x="151457" y="1184398"/>
            <a:ext cx="8077200" cy="495300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rgbClr val="1F407A"/>
                </a:solidFill>
              </a:rPr>
              <a:t>EU FP7 Project – SOLAR-JET</a:t>
            </a:r>
            <a:r>
              <a:rPr lang="en-GB" sz="3600" dirty="0" smtClean="0">
                <a:solidFill>
                  <a:schemeClr val="accent2"/>
                </a:solidFill>
              </a:rPr>
              <a:t/>
            </a:r>
            <a:br>
              <a:rPr lang="en-GB" sz="3600" dirty="0" smtClean="0">
                <a:solidFill>
                  <a:schemeClr val="accent2"/>
                </a:solidFill>
              </a:rPr>
            </a:br>
            <a:r>
              <a:rPr lang="en-GB" dirty="0" smtClean="0">
                <a:solidFill>
                  <a:srgbClr val="00B0F0"/>
                </a:solidFill>
              </a:rPr>
              <a:t>1</a:t>
            </a:r>
            <a:r>
              <a:rPr lang="en-GB" baseline="30000" dirty="0" smtClean="0">
                <a:solidFill>
                  <a:srgbClr val="00B0F0"/>
                </a:solidFill>
              </a:rPr>
              <a:t>st</a:t>
            </a:r>
            <a:r>
              <a:rPr lang="en-GB" dirty="0" smtClean="0">
                <a:solidFill>
                  <a:srgbClr val="00B0F0"/>
                </a:solidFill>
              </a:rPr>
              <a:t> solar kerosene from H</a:t>
            </a:r>
            <a:r>
              <a:rPr lang="en-GB" baseline="-25000" dirty="0" smtClean="0">
                <a:solidFill>
                  <a:srgbClr val="00B0F0"/>
                </a:solidFill>
              </a:rPr>
              <a:t>2</a:t>
            </a:r>
            <a:r>
              <a:rPr lang="en-GB" dirty="0" smtClean="0">
                <a:solidFill>
                  <a:srgbClr val="00B0F0"/>
                </a:solidFill>
              </a:rPr>
              <a:t>O/CO</a:t>
            </a:r>
            <a:r>
              <a:rPr lang="en-GB" baseline="-25000" dirty="0" smtClean="0">
                <a:solidFill>
                  <a:srgbClr val="00B0F0"/>
                </a:solidFill>
              </a:rPr>
              <a:t>2</a:t>
            </a:r>
            <a:r>
              <a:rPr lang="en-GB" dirty="0" smtClean="0">
                <a:solidFill>
                  <a:srgbClr val="00B0F0"/>
                </a:solidFill>
              </a:rPr>
              <a:t> splitting</a:t>
            </a:r>
            <a:endParaRPr lang="en-GB" sz="2000" dirty="0" smtClean="0">
              <a:solidFill>
                <a:schemeClr val="accent2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 l="4675" t="83993" b="-202"/>
          <a:stretch>
            <a:fillRect/>
          </a:stretch>
        </p:blipFill>
        <p:spPr bwMode="auto">
          <a:xfrm>
            <a:off x="1799000" y="94160"/>
            <a:ext cx="4955157" cy="57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feld 19"/>
          <p:cNvSpPr txBox="1"/>
          <p:nvPr/>
        </p:nvSpPr>
        <p:spPr>
          <a:xfrm>
            <a:off x="4133560" y="1957662"/>
            <a:ext cx="53316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b="1" dirty="0" smtClean="0"/>
              <a:t>40.6 g liquid products</a:t>
            </a:r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b="1" dirty="0" smtClean="0"/>
              <a:t>48.1 g solid waxes</a:t>
            </a:r>
          </a:p>
          <a:p>
            <a:pPr lvl="1"/>
            <a:r>
              <a:rPr lang="en-US" sz="2000" b="1" dirty="0"/>
              <a:t>Hydrocracking of waxes </a:t>
            </a:r>
            <a:r>
              <a:rPr lang="en-US" sz="2000" b="1" dirty="0" smtClean="0"/>
              <a:t>(3.5 g):</a:t>
            </a:r>
            <a:endParaRPr lang="en-US" sz="2000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17.1 </a:t>
            </a:r>
            <a:r>
              <a:rPr lang="en-US" dirty="0" err="1"/>
              <a:t>wt</a:t>
            </a:r>
            <a:r>
              <a:rPr lang="en-US" dirty="0"/>
              <a:t>% </a:t>
            </a:r>
            <a:r>
              <a:rPr lang="en-US" dirty="0" err="1"/>
              <a:t>Naphta</a:t>
            </a:r>
            <a:r>
              <a:rPr lang="en-US" dirty="0"/>
              <a:t> (boiling range 0-145°C)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35.6 </a:t>
            </a:r>
            <a:r>
              <a:rPr lang="en-US" dirty="0" err="1"/>
              <a:t>wt</a:t>
            </a:r>
            <a:r>
              <a:rPr lang="en-US" dirty="0"/>
              <a:t>% Kerosene (145-300°C)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17.1 </a:t>
            </a:r>
            <a:r>
              <a:rPr lang="en-US" dirty="0" err="1"/>
              <a:t>wt</a:t>
            </a:r>
            <a:r>
              <a:rPr lang="en-US" dirty="0"/>
              <a:t>% Gasoil (300-370°C)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30.2 </a:t>
            </a:r>
            <a:r>
              <a:rPr lang="en-US" dirty="0" err="1"/>
              <a:t>wt</a:t>
            </a:r>
            <a:r>
              <a:rPr lang="en-US" dirty="0"/>
              <a:t>% heavier fractions (&gt;370°C)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2000" b="1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2000" b="1" dirty="0" smtClean="0"/>
          </a:p>
        </p:txBody>
      </p:sp>
      <p:sp>
        <p:nvSpPr>
          <p:cNvPr id="7" name="Ellipse 6"/>
          <p:cNvSpPr/>
          <p:nvPr/>
        </p:nvSpPr>
        <p:spPr>
          <a:xfrm>
            <a:off x="4304814" y="4599211"/>
            <a:ext cx="998806" cy="15122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feil nach rechts 23"/>
          <p:cNvSpPr/>
          <p:nvPr/>
        </p:nvSpPr>
        <p:spPr>
          <a:xfrm>
            <a:off x="5386398" y="5099197"/>
            <a:ext cx="604910" cy="47715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feld 24"/>
          <p:cNvSpPr txBox="1"/>
          <p:nvPr/>
        </p:nvSpPr>
        <p:spPr>
          <a:xfrm>
            <a:off x="6069013" y="4714576"/>
            <a:ext cx="289559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World’s first solar kerosene from H</a:t>
            </a:r>
            <a:r>
              <a:rPr lang="en-US" sz="2200" b="1" baseline="-25000" dirty="0" smtClean="0"/>
              <a:t>2</a:t>
            </a:r>
            <a:r>
              <a:rPr lang="en-US" sz="2200" b="1" dirty="0" smtClean="0"/>
              <a:t>O and </a:t>
            </a:r>
            <a:r>
              <a:rPr lang="en-US" sz="2200" b="1" dirty="0" smtClean="0"/>
              <a:t>CO</a:t>
            </a:r>
            <a:r>
              <a:rPr lang="en-US" sz="2200" b="1" baseline="-25000" dirty="0" smtClean="0"/>
              <a:t>2 </a:t>
            </a:r>
            <a:r>
              <a:rPr lang="en-US" sz="2200" b="1" dirty="0" smtClean="0"/>
              <a:t>splitting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2000" b="1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2000" b="1" dirty="0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440" y="898496"/>
            <a:ext cx="1346434" cy="125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13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Philipp Furler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29</a:t>
            </a:fld>
            <a:endParaRPr lang="de-DE"/>
          </a:p>
        </p:txBody>
      </p:sp>
      <p:sp>
        <p:nvSpPr>
          <p:cNvPr id="8" name="Titel 15"/>
          <p:cNvSpPr>
            <a:spLocks noGrp="1"/>
          </p:cNvSpPr>
          <p:nvPr>
            <p:ph type="title"/>
          </p:nvPr>
        </p:nvSpPr>
        <p:spPr>
          <a:xfrm>
            <a:off x="103188" y="930219"/>
            <a:ext cx="8077200" cy="495300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chemeClr val="tx2"/>
                </a:solidFill>
              </a:rPr>
              <a:t>Summary and conclusions</a:t>
            </a:r>
            <a:endParaRPr lang="en-GB" sz="2000" dirty="0" smtClean="0">
              <a:solidFill>
                <a:schemeClr val="tx2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16912" y="2587253"/>
            <a:ext cx="871017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Heat transfer limitation during thermal reduction: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b="1" dirty="0" smtClean="0"/>
              <a:t>RPC structure with pores in the mm-range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Volumetric absorption =&gt; fast / homogenous heating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Higher specific mass =&gt; higher ceria mass loading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5275" y="1550570"/>
            <a:ext cx="8710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Syngas production by simultaneous splitting of H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O and CO</a:t>
            </a:r>
            <a:r>
              <a:rPr lang="en-US" sz="2000" b="1" baseline="-25000" dirty="0" smtClean="0"/>
              <a:t>2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Syngas </a:t>
            </a:r>
            <a:r>
              <a:rPr lang="en-US" dirty="0"/>
              <a:t>composition can be controlled by the H</a:t>
            </a:r>
            <a:r>
              <a:rPr lang="en-US" baseline="-25000" dirty="0"/>
              <a:t>2</a:t>
            </a:r>
            <a:r>
              <a:rPr lang="en-US" dirty="0"/>
              <a:t>O/CO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co-feeding radio</a:t>
            </a:r>
            <a:endParaRPr lang="en-US" sz="16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Syngas is suitable for FT-synthesis (composition, purity)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sp>
        <p:nvSpPr>
          <p:cNvPr id="13" name="Textfeld 12"/>
          <p:cNvSpPr txBox="1"/>
          <p:nvPr/>
        </p:nvSpPr>
        <p:spPr>
          <a:xfrm>
            <a:off x="216913" y="3855048"/>
            <a:ext cx="8710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Surface limitation during oxidation: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b="1" dirty="0" smtClean="0"/>
              <a:t>Dual-scale RPC with pores in the mm-range and µm-range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Increased SSA =&gt; fast oxidation kinetics</a:t>
            </a:r>
            <a:endParaRPr lang="en-US" b="1" dirty="0" smtClean="0"/>
          </a:p>
        </p:txBody>
      </p:sp>
      <p:sp>
        <p:nvSpPr>
          <p:cNvPr id="14" name="Textfeld 13"/>
          <p:cNvSpPr txBox="1"/>
          <p:nvPr/>
        </p:nvSpPr>
        <p:spPr>
          <a:xfrm>
            <a:off x="216913" y="4906223"/>
            <a:ext cx="8710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RPC structure allowed to enhance: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t</a:t>
            </a:r>
            <a:r>
              <a:rPr lang="en-US" b="1" dirty="0" smtClean="0"/>
              <a:t>he fuel production per unit time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l-GR" b="1" i="1" dirty="0" smtClean="0"/>
              <a:t>η</a:t>
            </a:r>
            <a:r>
              <a:rPr lang="de-DE" b="1" baseline="-25000" dirty="0" smtClean="0"/>
              <a:t>solar-</a:t>
            </a:r>
            <a:r>
              <a:rPr lang="de-DE" b="1" baseline="-25000" dirty="0" err="1" smtClean="0"/>
              <a:t>to</a:t>
            </a:r>
            <a:r>
              <a:rPr lang="de-DE" b="1" baseline="-25000" dirty="0" smtClean="0"/>
              <a:t>-</a:t>
            </a:r>
            <a:r>
              <a:rPr lang="de-DE" b="1" baseline="-25000" dirty="0" err="1" smtClean="0"/>
              <a:t>fuel</a:t>
            </a:r>
            <a:r>
              <a:rPr lang="de-DE" b="1" baseline="-25000" dirty="0" smtClean="0"/>
              <a:t> </a:t>
            </a:r>
            <a:r>
              <a:rPr lang="de-DE" b="1" dirty="0" smtClean="0"/>
              <a:t>=</a:t>
            </a:r>
            <a:r>
              <a:rPr lang="de-DE" b="1" baseline="-25000" dirty="0" smtClean="0"/>
              <a:t> </a:t>
            </a:r>
            <a:r>
              <a:rPr lang="de-DE" b="1" dirty="0" smtClean="0"/>
              <a:t>1.7 % </a:t>
            </a:r>
            <a:endParaRPr lang="en-US" b="1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182878" y="5940351"/>
            <a:ext cx="8710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1</a:t>
            </a:r>
            <a:r>
              <a:rPr lang="en-US" sz="2000" b="1" baseline="30000" dirty="0" smtClean="0"/>
              <a:t>st</a:t>
            </a:r>
            <a:r>
              <a:rPr lang="en-US" sz="2000" b="1" dirty="0" smtClean="0"/>
              <a:t> solar kerosene from H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O/CO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splitting in a solar reactor</a:t>
            </a:r>
          </a:p>
        </p:txBody>
      </p:sp>
    </p:spTree>
    <p:extLst>
      <p:ext uri="{BB962C8B-B14F-4D97-AF65-F5344CB8AC3E}">
        <p14:creationId xmlns:p14="http://schemas.microsoft.com/office/powerpoint/2010/main" val="1967187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03367" y="760453"/>
            <a:ext cx="8716783" cy="571500"/>
          </a:xfrm>
        </p:spPr>
        <p:txBody>
          <a:bodyPr/>
          <a:lstStyle/>
          <a:p>
            <a:r>
              <a:rPr lang="en-US" sz="3600" dirty="0" smtClean="0">
                <a:solidFill>
                  <a:srgbClr val="1F407A"/>
                </a:solidFill>
                <a:cs typeface="Times New Roman" panose="02020603050405020304" pitchFamily="18" charset="0"/>
              </a:rPr>
              <a:t>Solar thermochemical fuel production</a:t>
            </a:r>
            <a:endParaRPr lang="en-US" sz="3600" dirty="0">
              <a:solidFill>
                <a:srgbClr val="1F407A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3" y="1406493"/>
            <a:ext cx="3202587" cy="4870450"/>
          </a:xfrm>
        </p:spPr>
      </p:pic>
      <p:sp>
        <p:nvSpPr>
          <p:cNvPr id="9" name="Text Box 59"/>
          <p:cNvSpPr txBox="1">
            <a:spLocks noChangeArrowheads="1"/>
          </p:cNvSpPr>
          <p:nvPr/>
        </p:nvSpPr>
        <p:spPr bwMode="auto">
          <a:xfrm>
            <a:off x="1272405" y="5745104"/>
            <a:ext cx="19807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i="0" dirty="0" smtClean="0">
                <a:solidFill>
                  <a:srgbClr val="FFAF00"/>
                </a:solidFill>
                <a:latin typeface="+mj-lt"/>
                <a:cs typeface="Times" pitchFamily="18" charset="0"/>
              </a:rPr>
              <a:t>Heliostat array</a:t>
            </a:r>
            <a:endParaRPr lang="en-US" sz="2000" b="0" i="0" baseline="-25000" dirty="0">
              <a:solidFill>
                <a:srgbClr val="FFAF00"/>
              </a:solidFill>
              <a:latin typeface="+mj-lt"/>
              <a:cs typeface="Times" pitchFamily="18" charset="0"/>
            </a:endParaRPr>
          </a:p>
        </p:txBody>
      </p:sp>
      <p:sp>
        <p:nvSpPr>
          <p:cNvPr id="10" name="Text Box 59"/>
          <p:cNvSpPr txBox="1">
            <a:spLocks noChangeArrowheads="1"/>
          </p:cNvSpPr>
          <p:nvPr/>
        </p:nvSpPr>
        <p:spPr bwMode="auto">
          <a:xfrm>
            <a:off x="378496" y="3431810"/>
            <a:ext cx="13506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i="0" dirty="0" smtClean="0">
                <a:solidFill>
                  <a:srgbClr val="FFAF00"/>
                </a:solidFill>
                <a:latin typeface="+mj-lt"/>
                <a:cs typeface="Times" pitchFamily="18" charset="0"/>
              </a:rPr>
              <a:t>Absorber</a:t>
            </a:r>
            <a:endParaRPr lang="en-US" sz="2000" b="0" i="0" baseline="-25000" dirty="0">
              <a:solidFill>
                <a:srgbClr val="FFAF00"/>
              </a:solidFill>
              <a:latin typeface="+mj-lt"/>
              <a:cs typeface="Times" pitchFamily="18" charset="0"/>
            </a:endParaRPr>
          </a:p>
        </p:txBody>
      </p:sp>
      <p:cxnSp>
        <p:nvCxnSpPr>
          <p:cNvPr id="11" name="Straight Arrow Connector 76"/>
          <p:cNvCxnSpPr/>
          <p:nvPr/>
        </p:nvCxnSpPr>
        <p:spPr bwMode="auto">
          <a:xfrm flipH="1" flipV="1">
            <a:off x="1729118" y="3017186"/>
            <a:ext cx="687006" cy="1971193"/>
          </a:xfrm>
          <a:prstGeom prst="straightConnector1">
            <a:avLst/>
          </a:prstGeom>
          <a:solidFill>
            <a:srgbClr val="BBE0E3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 Box 59"/>
          <p:cNvSpPr txBox="1">
            <a:spLocks noChangeArrowheads="1"/>
          </p:cNvSpPr>
          <p:nvPr/>
        </p:nvSpPr>
        <p:spPr bwMode="auto">
          <a:xfrm>
            <a:off x="541290" y="1441963"/>
            <a:ext cx="250886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0" i="0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Solar concentration</a:t>
            </a:r>
            <a:endParaRPr lang="en-US" sz="2000" b="0" i="0" baseline="-250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Rectangle 241"/>
          <p:cNvSpPr>
            <a:spLocks noChangeArrowheads="1"/>
          </p:cNvSpPr>
          <p:nvPr/>
        </p:nvSpPr>
        <p:spPr bwMode="auto">
          <a:xfrm>
            <a:off x="-2566" y="6595748"/>
            <a:ext cx="3148298" cy="277641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none" lIns="92075" tIns="46038" rIns="92075" bIns="46038">
            <a:spAutoFit/>
          </a:bodyPr>
          <a:lstStyle/>
          <a:p>
            <a:pPr lvl="0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Image: http</a:t>
            </a: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12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www.brightsourceenergy.com/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ight Arrow 10"/>
          <p:cNvSpPr/>
          <p:nvPr/>
        </p:nvSpPr>
        <p:spPr bwMode="auto">
          <a:xfrm>
            <a:off x="2032783" y="2795383"/>
            <a:ext cx="1716258" cy="630661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5" name="Text Box 59"/>
          <p:cNvSpPr txBox="1">
            <a:spLocks noChangeArrowheads="1"/>
          </p:cNvSpPr>
          <p:nvPr/>
        </p:nvSpPr>
        <p:spPr bwMode="auto">
          <a:xfrm>
            <a:off x="2423748" y="2883409"/>
            <a:ext cx="8042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b="0" dirty="0" smtClean="0">
                <a:latin typeface="+mj-lt"/>
                <a:cs typeface="Times" pitchFamily="18" charset="0"/>
              </a:rPr>
              <a:t>Q</a:t>
            </a:r>
            <a:r>
              <a:rPr lang="en-US" sz="2000" b="0" i="0" baseline="-25000" dirty="0" smtClean="0">
                <a:latin typeface="+mj-lt"/>
                <a:cs typeface="Times" pitchFamily="18" charset="0"/>
              </a:rPr>
              <a:t>solar</a:t>
            </a:r>
            <a:endParaRPr lang="en-US" sz="2000" b="0" i="0" baseline="-25000" dirty="0">
              <a:latin typeface="+mj-lt"/>
              <a:cs typeface="Times" pitchFamily="18" charset="0"/>
            </a:endParaRPr>
          </a:p>
        </p:txBody>
      </p:sp>
      <p:sp>
        <p:nvSpPr>
          <p:cNvPr id="16" name="Rounded Rectangle 5"/>
          <p:cNvSpPr/>
          <p:nvPr/>
        </p:nvSpPr>
        <p:spPr bwMode="auto">
          <a:xfrm>
            <a:off x="3807842" y="2065820"/>
            <a:ext cx="2955552" cy="1910501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51000">
                <a:srgbClr val="FF8000">
                  <a:alpha val="85000"/>
                </a:srgbClr>
              </a:gs>
              <a:gs pos="98000">
                <a:srgbClr val="FF0000">
                  <a:alpha val="81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Text Box 59"/>
          <p:cNvSpPr txBox="1">
            <a:spLocks noChangeArrowheads="1"/>
          </p:cNvSpPr>
          <p:nvPr/>
        </p:nvSpPr>
        <p:spPr bwMode="auto">
          <a:xfrm>
            <a:off x="3927897" y="2144775"/>
            <a:ext cx="26968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i="0" dirty="0" smtClean="0">
                <a:latin typeface="+mj-lt"/>
              </a:rPr>
              <a:t>H</a:t>
            </a:r>
            <a:r>
              <a:rPr lang="en-US" sz="2000" i="0" baseline="-25000" dirty="0" smtClean="0">
                <a:latin typeface="+mj-lt"/>
              </a:rPr>
              <a:t>2</a:t>
            </a:r>
            <a:r>
              <a:rPr lang="en-US" sz="2000" i="0" dirty="0" smtClean="0">
                <a:latin typeface="+mj-lt"/>
              </a:rPr>
              <a:t>O/CO</a:t>
            </a:r>
            <a:r>
              <a:rPr lang="en-US" sz="2000" i="0" baseline="-25000" dirty="0" smtClean="0">
                <a:latin typeface="+mj-lt"/>
              </a:rPr>
              <a:t>2</a:t>
            </a:r>
            <a:r>
              <a:rPr lang="en-US" sz="2000" i="0" dirty="0" smtClean="0">
                <a:latin typeface="+mj-lt"/>
              </a:rPr>
              <a:t>dissociation</a:t>
            </a:r>
            <a:endParaRPr lang="en-US" sz="2000" i="0" dirty="0">
              <a:latin typeface="+mj-lt"/>
            </a:endParaRPr>
          </a:p>
        </p:txBody>
      </p:sp>
      <p:sp>
        <p:nvSpPr>
          <p:cNvPr id="18" name="Text Box 59"/>
          <p:cNvSpPr txBox="1">
            <a:spLocks noChangeArrowheads="1"/>
          </p:cNvSpPr>
          <p:nvPr/>
        </p:nvSpPr>
        <p:spPr bwMode="auto">
          <a:xfrm>
            <a:off x="5397984" y="1553084"/>
            <a:ext cx="12267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b="0" i="0" dirty="0" smtClean="0">
                <a:latin typeface="+mj-lt"/>
              </a:rPr>
              <a:t>H</a:t>
            </a:r>
            <a:r>
              <a:rPr lang="en-US" sz="2000" b="0" i="0" baseline="-25000" dirty="0" smtClean="0">
                <a:latin typeface="+mj-lt"/>
              </a:rPr>
              <a:t>2</a:t>
            </a:r>
            <a:r>
              <a:rPr lang="en-US" sz="2000" b="0" i="0" dirty="0" smtClean="0">
                <a:latin typeface="+mj-lt"/>
              </a:rPr>
              <a:t>O/CO</a:t>
            </a:r>
            <a:r>
              <a:rPr lang="en-US" sz="2000" b="0" i="0" baseline="-25000" dirty="0" smtClean="0">
                <a:latin typeface="+mj-lt"/>
              </a:rPr>
              <a:t>2</a:t>
            </a:r>
            <a:endParaRPr lang="en-US" sz="2000" b="0" i="0" baseline="-25000" dirty="0">
              <a:latin typeface="+mj-lt"/>
            </a:endParaRPr>
          </a:p>
        </p:txBody>
      </p:sp>
      <p:sp>
        <p:nvSpPr>
          <p:cNvPr id="19" name="Text Box 59"/>
          <p:cNvSpPr txBox="1">
            <a:spLocks noChangeArrowheads="1"/>
          </p:cNvSpPr>
          <p:nvPr/>
        </p:nvSpPr>
        <p:spPr bwMode="auto">
          <a:xfrm>
            <a:off x="5459725" y="4091356"/>
            <a:ext cx="9500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b="0" i="0" dirty="0" smtClean="0">
                <a:latin typeface="+mn-lt"/>
              </a:rPr>
              <a:t>H</a:t>
            </a:r>
            <a:r>
              <a:rPr lang="en-US" sz="2000" b="0" i="0" baseline="-25000" dirty="0" smtClean="0">
                <a:latin typeface="+mn-lt"/>
              </a:rPr>
              <a:t>2</a:t>
            </a:r>
            <a:r>
              <a:rPr lang="en-US" sz="2000" b="0" i="0" dirty="0" smtClean="0">
                <a:latin typeface="+mn-lt"/>
              </a:rPr>
              <a:t>/CO</a:t>
            </a:r>
            <a:endParaRPr lang="en-US" sz="2000" b="0" i="0" baseline="-25000" dirty="0">
              <a:latin typeface="+mn-lt"/>
            </a:endParaRPr>
          </a:p>
        </p:txBody>
      </p:sp>
      <p:sp>
        <p:nvSpPr>
          <p:cNvPr id="20" name="Text Box 59"/>
          <p:cNvSpPr txBox="1">
            <a:spLocks noChangeArrowheads="1"/>
          </p:cNvSpPr>
          <p:nvPr/>
        </p:nvSpPr>
        <p:spPr bwMode="auto">
          <a:xfrm>
            <a:off x="6850557" y="2456468"/>
            <a:ext cx="486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b="0" i="0" dirty="0" smtClean="0">
                <a:latin typeface="+mj-lt"/>
              </a:rPr>
              <a:t>O</a:t>
            </a:r>
            <a:r>
              <a:rPr lang="en-US" sz="2000" b="0" i="0" baseline="-25000" dirty="0" smtClean="0">
                <a:latin typeface="+mj-lt"/>
              </a:rPr>
              <a:t>2</a:t>
            </a:r>
            <a:endParaRPr lang="en-US" sz="2000" b="0" i="0" baseline="-25000" dirty="0">
              <a:latin typeface="+mj-lt"/>
            </a:endParaRPr>
          </a:p>
        </p:txBody>
      </p:sp>
      <p:sp>
        <p:nvSpPr>
          <p:cNvPr id="21" name="Right Arrow 12"/>
          <p:cNvSpPr/>
          <p:nvPr/>
        </p:nvSpPr>
        <p:spPr bwMode="auto">
          <a:xfrm rot="5400000">
            <a:off x="4894850" y="1454401"/>
            <a:ext cx="553981" cy="443605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2" name="Rounded Rectangle 14"/>
          <p:cNvSpPr/>
          <p:nvPr/>
        </p:nvSpPr>
        <p:spPr bwMode="auto">
          <a:xfrm>
            <a:off x="3497290" y="4687977"/>
            <a:ext cx="3337517" cy="1575792"/>
          </a:xfrm>
          <a:prstGeom prst="roundRect">
            <a:avLst/>
          </a:prstGeom>
          <a:gradFill flip="none" rotWithShape="1">
            <a:gsLst>
              <a:gs pos="54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3" name="Text Box 59"/>
          <p:cNvSpPr txBox="1">
            <a:spLocks noChangeArrowheads="1"/>
          </p:cNvSpPr>
          <p:nvPr/>
        </p:nvSpPr>
        <p:spPr bwMode="auto">
          <a:xfrm>
            <a:off x="3598891" y="4771797"/>
            <a:ext cx="31751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i="0" dirty="0" smtClean="0">
                <a:latin typeface="+mj-lt"/>
              </a:rPr>
              <a:t>Catalytic fuel synthesis</a:t>
            </a:r>
            <a:endParaRPr lang="en-US" sz="2000" i="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4195677" y="2742327"/>
                <a:ext cx="21406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CH" b="0" i="1" smtClean="0">
                          <a:latin typeface="Cambria Math"/>
                        </a:rPr>
                        <m:t>𝑂</m:t>
                      </m:r>
                      <m:r>
                        <a:rPr lang="de-CH" b="0" i="1" smtClean="0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de-CH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CH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0.5 </m:t>
                      </m:r>
                      <m:sSub>
                        <m:sSubPr>
                          <m:ctrlPr>
                            <a:rPr lang="de-CH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/>
                              <a:ea typeface="Cambria Math"/>
                            </a:rPr>
                            <m:t>𝑂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CH" dirty="0"/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677" y="2742327"/>
                <a:ext cx="2140651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4191510" y="3241379"/>
                <a:ext cx="21448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/>
                            </a:rPr>
                            <m:t>𝐶𝑂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CH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CH" b="0" i="1" smtClean="0">
                          <a:latin typeface="Cambria Math"/>
                          <a:ea typeface="Cambria Math"/>
                        </a:rPr>
                        <m:t>𝐶𝑂</m:t>
                      </m:r>
                      <m:r>
                        <a:rPr lang="de-CH" b="0" i="1" smtClean="0">
                          <a:latin typeface="Cambria Math"/>
                          <a:ea typeface="Cambria Math"/>
                        </a:rPr>
                        <m:t>+0.5 </m:t>
                      </m:r>
                      <m:sSub>
                        <m:sSubPr>
                          <m:ctrlPr>
                            <a:rPr lang="de-CH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/>
                              <a:ea typeface="Cambria Math"/>
                            </a:rPr>
                            <m:t>𝑂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CH" dirty="0"/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510" y="3241379"/>
                <a:ext cx="2144818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3462800" y="5168319"/>
                <a:ext cx="31182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sz="1600" b="0" i="1" smtClean="0">
                          <a:latin typeface="Cambria Math"/>
                          <a:ea typeface="Cambria Math"/>
                        </a:rPr>
                        <m:t>𝑛𝐶𝑂</m:t>
                      </m:r>
                      <m:r>
                        <a:rPr lang="de-CH" sz="1600" b="0" i="1" smtClean="0"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de-CH" sz="16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CH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de-CH" sz="16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</m:d>
                      <m:sSub>
                        <m:sSubPr>
                          <m:ctrlPr>
                            <a:rPr lang="de-CH" sz="16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CH" sz="1600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  <m:sub>
                          <m:r>
                            <a:rPr lang="de-CH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CH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de-CH" sz="16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CH" sz="1600" b="1" i="1" smtClean="0">
                              <a:latin typeface="Cambria Math"/>
                              <a:ea typeface="Cambria Math"/>
                            </a:rPr>
                            <m:t>𝑪</m:t>
                          </m:r>
                        </m:e>
                        <m:sub>
                          <m:r>
                            <a:rPr lang="de-CH" sz="1600" b="1" i="1" smtClean="0">
                              <a:latin typeface="Cambria Math"/>
                              <a:ea typeface="Cambria Math"/>
                            </a:rPr>
                            <m:t>𝒏</m:t>
                          </m:r>
                        </m:sub>
                      </m:sSub>
                      <m:sSub>
                        <m:sSubPr>
                          <m:ctrlPr>
                            <a:rPr lang="de-CH" sz="16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CH" sz="1600" b="1" i="1" smtClean="0">
                              <a:latin typeface="Cambria Math"/>
                              <a:ea typeface="Cambria Math"/>
                            </a:rPr>
                            <m:t>𝑯</m:t>
                          </m:r>
                        </m:e>
                        <m:sub>
                          <m:r>
                            <a:rPr lang="de-CH" sz="16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  <m:r>
                            <a:rPr lang="de-CH" sz="1600" b="1" i="1" smtClean="0">
                              <a:latin typeface="Cambria Math"/>
                              <a:ea typeface="Cambria Math"/>
                            </a:rPr>
                            <m:t>𝒏</m:t>
                          </m:r>
                        </m:sub>
                      </m:sSub>
                      <m:r>
                        <a:rPr lang="de-CH" sz="16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CH" sz="1600" b="0" i="1" smtClean="0">
                          <a:latin typeface="Cambria Math"/>
                          <a:ea typeface="Cambria Math"/>
                        </a:rPr>
                        <m:t>𝑛</m:t>
                      </m:r>
                      <m:sSub>
                        <m:sSubPr>
                          <m:ctrlPr>
                            <a:rPr lang="de-CH" sz="16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CH" sz="1600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  <m:sub>
                          <m:r>
                            <a:rPr lang="de-CH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CH" sz="1600" b="0" i="1" smtClean="0">
                          <a:latin typeface="Cambria Math"/>
                          <a:ea typeface="Cambria Math"/>
                        </a:rPr>
                        <m:t>𝑂</m:t>
                      </m:r>
                    </m:oMath>
                  </m:oMathPara>
                </a14:m>
                <a:endParaRPr lang="de-CH" sz="1600" dirty="0"/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800" y="5168319"/>
                <a:ext cx="3118290" cy="3385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12" y="5541138"/>
            <a:ext cx="2195513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ight Arrow 12"/>
          <p:cNvSpPr/>
          <p:nvPr/>
        </p:nvSpPr>
        <p:spPr bwMode="auto">
          <a:xfrm rot="5400000">
            <a:off x="4894850" y="4107709"/>
            <a:ext cx="553981" cy="443605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9" name="Right Arrow 12"/>
          <p:cNvSpPr/>
          <p:nvPr/>
        </p:nvSpPr>
        <p:spPr bwMode="auto">
          <a:xfrm>
            <a:off x="6817011" y="2852178"/>
            <a:ext cx="553981" cy="443605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0" name="Right Arrow 12"/>
          <p:cNvSpPr/>
          <p:nvPr/>
        </p:nvSpPr>
        <p:spPr bwMode="auto">
          <a:xfrm>
            <a:off x="6897220" y="5305879"/>
            <a:ext cx="553981" cy="443605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7201931" y="5163314"/>
            <a:ext cx="21440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FF0000"/>
                </a:solidFill>
              </a:rPr>
              <a:t>Liquid </a:t>
            </a:r>
            <a:r>
              <a:rPr lang="en-US" sz="2000" b="1" dirty="0" smtClean="0">
                <a:solidFill>
                  <a:srgbClr val="FF0000"/>
                </a:solidFill>
              </a:rPr>
              <a:t>fuels</a:t>
            </a:r>
            <a:endParaRPr lang="en-US" sz="2000" baseline="-25000" dirty="0">
              <a:solidFill>
                <a:srgbClr val="FF0000"/>
              </a:solidFill>
            </a:endParaRPr>
          </a:p>
          <a:p>
            <a:pPr algn="ctr" eaLnBrk="0" hangingPunct="0">
              <a:defRPr/>
            </a:pPr>
            <a:r>
              <a:rPr lang="de-CH" dirty="0"/>
              <a:t>(</a:t>
            </a:r>
            <a:r>
              <a:rPr lang="en-US" dirty="0"/>
              <a:t>Diesel, Jet </a:t>
            </a:r>
            <a:r>
              <a:rPr lang="en-US" dirty="0" smtClean="0"/>
              <a:t>fuel,</a:t>
            </a:r>
          </a:p>
          <a:p>
            <a:pPr algn="ctr" eaLnBrk="0" hangingPunct="0">
              <a:defRPr/>
            </a:pPr>
            <a:r>
              <a:rPr lang="en-US" dirty="0" smtClean="0"/>
              <a:t> </a:t>
            </a:r>
            <a:r>
              <a:rPr lang="en-US" dirty="0"/>
              <a:t>Ethanol</a:t>
            </a:r>
            <a:r>
              <a:rPr lang="en-GB" dirty="0"/>
              <a:t>…)</a:t>
            </a:r>
          </a:p>
        </p:txBody>
      </p:sp>
      <p:pic>
        <p:nvPicPr>
          <p:cNvPr id="32" name="Grafik 7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584" y="3831918"/>
            <a:ext cx="1245936" cy="67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137"/>
          <p:cNvSpPr>
            <a:spLocks noChangeArrowheads="1"/>
          </p:cNvSpPr>
          <p:nvPr/>
        </p:nvSpPr>
        <p:spPr bwMode="auto">
          <a:xfrm>
            <a:off x="7636020" y="1961670"/>
            <a:ext cx="13969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CH" dirty="0" smtClean="0">
                <a:latin typeface="+mn-lt"/>
                <a:cs typeface="+mn-cs"/>
              </a:rPr>
              <a:t>CO</a:t>
            </a:r>
            <a:r>
              <a:rPr lang="de-CH" baseline="-25000" dirty="0" smtClean="0">
                <a:latin typeface="+mn-lt"/>
                <a:cs typeface="+mn-cs"/>
              </a:rPr>
              <a:t>2 </a:t>
            </a:r>
            <a:r>
              <a:rPr lang="en-US" dirty="0" smtClean="0">
                <a:latin typeface="+mn-lt"/>
                <a:cs typeface="+mn-cs"/>
              </a:rPr>
              <a:t>capture</a:t>
            </a:r>
            <a:endParaRPr lang="en-US" dirty="0">
              <a:latin typeface="+mn-lt"/>
              <a:cs typeface="+mn-cs"/>
            </a:endParaRPr>
          </a:p>
        </p:txBody>
      </p:sp>
      <p:cxnSp>
        <p:nvCxnSpPr>
          <p:cNvPr id="34" name="Gerade Verbindung 33"/>
          <p:cNvCxnSpPr/>
          <p:nvPr/>
        </p:nvCxnSpPr>
        <p:spPr>
          <a:xfrm flipH="1">
            <a:off x="5529020" y="1406493"/>
            <a:ext cx="280708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 flipV="1">
            <a:off x="8336102" y="4606502"/>
            <a:ext cx="0" cy="50433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 flipV="1">
            <a:off x="8324552" y="2344830"/>
            <a:ext cx="11550" cy="148709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8336102" y="1422026"/>
            <a:ext cx="0" cy="531168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108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/>
      <p:bldP spid="20" grpId="0"/>
      <p:bldP spid="21" grpId="0" animBg="1"/>
      <p:bldP spid="22" grpId="0" animBg="1"/>
      <p:bldP spid="23" grpId="0"/>
      <p:bldP spid="24" grpId="0"/>
      <p:bldP spid="25" grpId="0"/>
      <p:bldP spid="26" grpId="0"/>
      <p:bldP spid="28" grpId="0" animBg="1"/>
      <p:bldP spid="29" grpId="0" animBg="1"/>
      <p:bldP spid="30" grpId="0" animBg="1"/>
      <p:bldP spid="31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70" y="1439187"/>
            <a:ext cx="6189288" cy="3896959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21.05.2014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30</a:t>
            </a:fld>
            <a:endParaRPr lang="de-DE"/>
          </a:p>
        </p:txBody>
      </p:sp>
      <p:sp>
        <p:nvSpPr>
          <p:cNvPr id="8" name="Titel 15"/>
          <p:cNvSpPr>
            <a:spLocks noGrp="1"/>
          </p:cNvSpPr>
          <p:nvPr>
            <p:ph type="title"/>
          </p:nvPr>
        </p:nvSpPr>
        <p:spPr>
          <a:xfrm>
            <a:off x="79334" y="1121043"/>
            <a:ext cx="6806495" cy="495300"/>
          </a:xfrm>
        </p:spPr>
        <p:txBody>
          <a:bodyPr/>
          <a:lstStyle/>
          <a:p>
            <a:r>
              <a:rPr lang="en-GB" sz="3600" dirty="0" smtClean="0">
                <a:solidFill>
                  <a:schemeClr val="tx2"/>
                </a:solidFill>
              </a:rPr>
              <a:t>Perspectives</a:t>
            </a:r>
            <a:br>
              <a:rPr lang="en-GB" sz="3600" dirty="0" smtClean="0">
                <a:solidFill>
                  <a:schemeClr val="tx2"/>
                </a:solidFill>
              </a:rPr>
            </a:br>
            <a:r>
              <a:rPr lang="en-GB" dirty="0">
                <a:solidFill>
                  <a:srgbClr val="00B0F0"/>
                </a:solidFill>
              </a:rPr>
              <a:t>Ongoing </a:t>
            </a:r>
            <a:r>
              <a:rPr lang="en-GB" dirty="0" smtClean="0">
                <a:solidFill>
                  <a:srgbClr val="00B0F0"/>
                </a:solidFill>
              </a:rPr>
              <a:t>work and next steps</a:t>
            </a:r>
            <a:endParaRPr lang="en-GB" dirty="0" smtClean="0">
              <a:solidFill>
                <a:srgbClr val="00B0F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2949" y="4669329"/>
            <a:ext cx="9384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Material-scale: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Fundamental </a:t>
            </a:r>
            <a:r>
              <a:rPr lang="en-US" dirty="0" smtClean="0"/>
              <a:t>understanding of reaction </a:t>
            </a:r>
            <a:r>
              <a:rPr lang="en-US" dirty="0" smtClean="0"/>
              <a:t>mechanisms during red. / </a:t>
            </a:r>
            <a:r>
              <a:rPr lang="en-US" dirty="0" err="1" smtClean="0"/>
              <a:t>oxid</a:t>
            </a:r>
            <a:r>
              <a:rPr lang="en-US" dirty="0" smtClean="0"/>
              <a:t>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Efficient screening techniques for determining appropriate dopants and materials with the aim: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Increasing the reduction extend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Lowering the reduction temperature</a:t>
            </a:r>
          </a:p>
        </p:txBody>
      </p:sp>
      <p:sp>
        <p:nvSpPr>
          <p:cNvPr id="2" name="Geschweifte Klammer rechts 1"/>
          <p:cNvSpPr/>
          <p:nvPr/>
        </p:nvSpPr>
        <p:spPr>
          <a:xfrm>
            <a:off x="5539464" y="6004376"/>
            <a:ext cx="45719" cy="446227"/>
          </a:xfrm>
          <a:prstGeom prst="rightBrac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5629571" y="5886523"/>
            <a:ext cx="315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peration at lower temperatures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190020" y="1892077"/>
            <a:ext cx="18850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System-scale</a:t>
            </a:r>
            <a:endParaRPr lang="en-US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1899702" y="2612427"/>
            <a:ext cx="128803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/ 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</a:t>
            </a:r>
          </a:p>
          <a:p>
            <a:pPr algn="ctr"/>
            <a:r>
              <a:rPr lang="en-US" sz="1600" dirty="0"/>
              <a:t>s</a:t>
            </a:r>
            <a:r>
              <a:rPr lang="en-US" sz="1600" dirty="0" smtClean="0"/>
              <a:t>upply</a:t>
            </a:r>
            <a:endParaRPr lang="en-US" sz="1600" dirty="0"/>
          </a:p>
        </p:txBody>
      </p:sp>
      <p:sp>
        <p:nvSpPr>
          <p:cNvPr id="15" name="Textfeld 14"/>
          <p:cNvSpPr txBox="1"/>
          <p:nvPr/>
        </p:nvSpPr>
        <p:spPr>
          <a:xfrm>
            <a:off x="6203122" y="2487609"/>
            <a:ext cx="140534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Catalytic fuel </a:t>
            </a:r>
            <a:r>
              <a:rPr lang="en-US" sz="1600" dirty="0"/>
              <a:t>p</a:t>
            </a:r>
            <a:r>
              <a:rPr lang="en-US" sz="1600" dirty="0" smtClean="0"/>
              <a:t>roduction </a:t>
            </a:r>
            <a:r>
              <a:rPr lang="en-US" sz="1600" dirty="0"/>
              <a:t>p</a:t>
            </a:r>
            <a:r>
              <a:rPr lang="en-US" sz="1600" dirty="0" smtClean="0"/>
              <a:t>lant</a:t>
            </a:r>
            <a:endParaRPr lang="en-US" sz="1600" dirty="0"/>
          </a:p>
        </p:txBody>
      </p:sp>
      <p:sp>
        <p:nvSpPr>
          <p:cNvPr id="16" name="Textfeld 15"/>
          <p:cNvSpPr txBox="1"/>
          <p:nvPr/>
        </p:nvSpPr>
        <p:spPr>
          <a:xfrm>
            <a:off x="1376478" y="3718822"/>
            <a:ext cx="17006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Reactor-scale</a:t>
            </a:r>
            <a:endParaRPr lang="en-US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4309590" y="3726349"/>
            <a:ext cx="18850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Structure-scale</a:t>
            </a:r>
            <a:endParaRPr lang="en-US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6355830" y="3722983"/>
            <a:ext cx="18850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Material-scale</a:t>
            </a:r>
            <a:endParaRPr lang="en-US" b="1" dirty="0"/>
          </a:p>
        </p:txBody>
      </p:sp>
      <p:sp>
        <p:nvSpPr>
          <p:cNvPr id="10" name="Rechteck 9"/>
          <p:cNvSpPr/>
          <p:nvPr/>
        </p:nvSpPr>
        <p:spPr>
          <a:xfrm>
            <a:off x="7436768" y="5052985"/>
            <a:ext cx="280134" cy="211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02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21.05.2014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31</a:t>
            </a:fld>
            <a:endParaRPr lang="de-DE"/>
          </a:p>
        </p:txBody>
      </p:sp>
      <p:sp>
        <p:nvSpPr>
          <p:cNvPr id="8" name="Titel 15"/>
          <p:cNvSpPr>
            <a:spLocks noGrp="1"/>
          </p:cNvSpPr>
          <p:nvPr>
            <p:ph type="title"/>
          </p:nvPr>
        </p:nvSpPr>
        <p:spPr>
          <a:xfrm>
            <a:off x="103188" y="1152847"/>
            <a:ext cx="8077200" cy="495300"/>
          </a:xfrm>
        </p:spPr>
        <p:txBody>
          <a:bodyPr/>
          <a:lstStyle/>
          <a:p>
            <a:r>
              <a:rPr lang="en-GB" sz="3600" dirty="0" smtClean="0">
                <a:solidFill>
                  <a:schemeClr val="tx2"/>
                </a:solidFill>
              </a:rPr>
              <a:t>Perspectives</a:t>
            </a:r>
            <a:br>
              <a:rPr lang="en-GB" sz="3600" dirty="0" smtClean="0">
                <a:solidFill>
                  <a:schemeClr val="tx2"/>
                </a:solidFill>
              </a:rPr>
            </a:br>
            <a:r>
              <a:rPr lang="en-GB" dirty="0">
                <a:solidFill>
                  <a:srgbClr val="00B0F0"/>
                </a:solidFill>
              </a:rPr>
              <a:t>Ongoing work and next steps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-274892" y="1759229"/>
            <a:ext cx="93842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Structure-scale: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Optimization of pore-sizes </a:t>
            </a:r>
            <a:r>
              <a:rPr lang="en-US" dirty="0" smtClean="0"/>
              <a:t>for max. </a:t>
            </a:r>
            <a:r>
              <a:rPr lang="en-US" i="1" dirty="0" smtClean="0"/>
              <a:t>Ƞ</a:t>
            </a:r>
            <a:r>
              <a:rPr lang="en-US" baseline="-25000" dirty="0" smtClean="0"/>
              <a:t>solar-to-fuel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Application of multi-scale </a:t>
            </a:r>
            <a:r>
              <a:rPr lang="en-US" dirty="0" smtClean="0"/>
              <a:t>approach </a:t>
            </a:r>
            <a:r>
              <a:rPr lang="en-US" dirty="0" smtClean="0"/>
              <a:t>to </a:t>
            </a:r>
            <a:r>
              <a:rPr lang="en-US" dirty="0" smtClean="0"/>
              <a:t>other structures such as </a:t>
            </a:r>
            <a:r>
              <a:rPr lang="en-US" dirty="0" smtClean="0"/>
              <a:t>honeycombs</a:t>
            </a:r>
            <a:endParaRPr lang="en-US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-246695" y="3125867"/>
            <a:ext cx="93110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Reactor-scale</a:t>
            </a:r>
            <a:r>
              <a:rPr lang="en-US" sz="2000" b="1" dirty="0" smtClean="0"/>
              <a:t>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Scale-up and testing on solar dish / solar tower</a:t>
            </a:r>
            <a:endParaRPr lang="en-US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Optimization of </a:t>
            </a:r>
            <a:r>
              <a:rPr lang="en-US" dirty="0"/>
              <a:t>c</a:t>
            </a:r>
            <a:r>
              <a:rPr lang="en-US" dirty="0" smtClean="0"/>
              <a:t>avity-receiver </a:t>
            </a:r>
            <a:r>
              <a:rPr lang="en-US" dirty="0" smtClean="0"/>
              <a:t>for max. </a:t>
            </a:r>
            <a:r>
              <a:rPr lang="en-US" i="1" dirty="0" smtClean="0"/>
              <a:t>Ƞ</a:t>
            </a:r>
            <a:r>
              <a:rPr lang="en-US" baseline="-25000" dirty="0" smtClean="0"/>
              <a:t>solar-to-fuel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lternative </a:t>
            </a:r>
            <a:r>
              <a:rPr lang="en-US" dirty="0" smtClean="0"/>
              <a:t>operation modes such as isothermal and vacuum operation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Implementation of heat recuperation </a:t>
            </a:r>
            <a:r>
              <a:rPr lang="en-US" dirty="0" smtClean="0"/>
              <a:t>strategies</a:t>
            </a:r>
            <a:endParaRPr lang="en-US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-262597" y="4836402"/>
            <a:ext cx="92598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System-scale: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Integration and coupling of the individual components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Assessment of operation modes (24/7 vs. day time operation)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Economical simulation of the plant to assess production coast and guide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748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514350"/>
            <a:ext cx="8077200" cy="839360"/>
          </a:xfrm>
          <a:noFill/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600" dirty="0" smtClean="0">
                <a:solidFill>
                  <a:schemeClr val="bg2"/>
                </a:solidFill>
              </a:rPr>
              <a:t>Acknowledgments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0637" y="1515492"/>
            <a:ext cx="618775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PREC ETH &amp; STL PSI</a:t>
            </a:r>
          </a:p>
          <a:p>
            <a:endParaRPr lang="en-US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EMPA: </a:t>
            </a:r>
            <a:r>
              <a:rPr lang="en-US" sz="2000" dirty="0" smtClean="0"/>
              <a:t>Dr. Ulrich Vogt,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Michal </a:t>
            </a:r>
            <a:r>
              <a:rPr lang="en-US" sz="2000" dirty="0" err="1" smtClean="0"/>
              <a:t>Gorbar</a:t>
            </a:r>
            <a:r>
              <a:rPr lang="en-US" sz="2000" dirty="0" smtClean="0"/>
              <a:t>, Alexander Bonk</a:t>
            </a:r>
          </a:p>
          <a:p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Students: </a:t>
            </a:r>
            <a:r>
              <a:rPr lang="en-US" sz="2000" dirty="0" smtClean="0"/>
              <a:t>Louis </a:t>
            </a:r>
            <a:r>
              <a:rPr lang="en-US" sz="2000" dirty="0" err="1" smtClean="0"/>
              <a:t>Moes</a:t>
            </a:r>
            <a:r>
              <a:rPr lang="en-US" sz="2000" dirty="0" smtClean="0"/>
              <a:t>, Daniel</a:t>
            </a:r>
          </a:p>
          <a:p>
            <a:r>
              <a:rPr lang="en-US" sz="2000" dirty="0" smtClean="0"/>
              <a:t>    </a:t>
            </a:r>
            <a:r>
              <a:rPr lang="en-US" sz="2000" dirty="0" err="1" smtClean="0"/>
              <a:t>Marxer</a:t>
            </a:r>
            <a:r>
              <a:rPr lang="en-US" sz="2000" dirty="0" smtClean="0"/>
              <a:t>, Lukas </a:t>
            </a:r>
            <a:r>
              <a:rPr lang="en-US" sz="2000" dirty="0" err="1" smtClean="0"/>
              <a:t>Geissbühler</a:t>
            </a:r>
            <a:r>
              <a:rPr lang="en-US" sz="2000" dirty="0" smtClean="0"/>
              <a:t>,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Adrian </a:t>
            </a:r>
            <a:r>
              <a:rPr lang="en-US" sz="2000" dirty="0" err="1" smtClean="0"/>
              <a:t>Mularczyk</a:t>
            </a:r>
            <a:endParaRPr lang="en-US" sz="2000" dirty="0" smtClean="0"/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EU-SOLAR-JET</a:t>
            </a:r>
          </a:p>
          <a:p>
            <a:r>
              <a:rPr lang="en-US" sz="2000" dirty="0" smtClean="0"/>
              <a:t>     European </a:t>
            </a:r>
            <a:r>
              <a:rPr lang="en-US" sz="2000" dirty="0"/>
              <a:t>Commission </a:t>
            </a:r>
          </a:p>
          <a:p>
            <a:r>
              <a:rPr lang="en-US" sz="2000" dirty="0"/>
              <a:t>    </a:t>
            </a:r>
            <a:r>
              <a:rPr lang="en-US" sz="2000" dirty="0" smtClean="0"/>
              <a:t> Contract </a:t>
            </a:r>
            <a:r>
              <a:rPr lang="en-US" sz="2000" dirty="0"/>
              <a:t>No. 285098 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CCEM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EU-ERC Advanced Grant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SUNFUELS No. 320541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    </a:t>
            </a:r>
            <a:endParaRPr lang="en-US" sz="2000" dirty="0" smtClean="0">
              <a:latin typeface="+mn-lt"/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596" y="4381226"/>
            <a:ext cx="2644726" cy="185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06" y="1143898"/>
            <a:ext cx="4572000" cy="3040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838" y="4793312"/>
            <a:ext cx="1701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2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</a:t>
            </a:fld>
            <a:endParaRPr lang="de-DE"/>
          </a:p>
        </p:txBody>
      </p:sp>
      <p:pic>
        <p:nvPicPr>
          <p:cNvPr id="9" name="Picture 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2050" y="1589116"/>
            <a:ext cx="2182686" cy="65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7529" y="643536"/>
            <a:ext cx="8001000" cy="782637"/>
          </a:xfrm>
          <a:prstGeom prst="rect">
            <a:avLst/>
          </a:prstGeom>
        </p:spPr>
        <p:txBody>
          <a:bodyPr/>
          <a:lstStyle>
            <a:lvl1pPr algn="l" defTabSz="7620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pitchFamily="34" charset="0"/>
              </a:defRPr>
            </a:lvl2pPr>
            <a:lvl3pPr algn="l" defTabSz="7620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pitchFamily="34" charset="0"/>
              </a:defRPr>
            </a:lvl3pPr>
            <a:lvl4pPr algn="l" defTabSz="7620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pitchFamily="34" charset="0"/>
              </a:defRPr>
            </a:lvl4pPr>
            <a:lvl5pPr algn="l" defTabSz="7620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pitchFamily="34" charset="0"/>
              </a:defRPr>
            </a:lvl5pPr>
            <a:lvl6pPr marL="457200" algn="l" defTabSz="76200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pitchFamily="34" charset="0"/>
              </a:defRPr>
            </a:lvl6pPr>
            <a:lvl7pPr marL="914400" algn="l" defTabSz="76200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pitchFamily="34" charset="0"/>
              </a:defRPr>
            </a:lvl7pPr>
            <a:lvl8pPr marL="1371600" algn="l" defTabSz="76200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pitchFamily="34" charset="0"/>
              </a:defRPr>
            </a:lvl8pPr>
            <a:lvl9pPr marL="1828800" algn="l" defTabSz="76200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defTabSz="914400" eaLnBrk="1" hangingPunct="1">
              <a:defRPr/>
            </a:pPr>
            <a:r>
              <a:rPr lang="de-DE" sz="3600" i="0" dirty="0" smtClean="0">
                <a:solidFill>
                  <a:srgbClr val="1F407A"/>
                </a:solidFill>
              </a:rPr>
              <a:t>Solar H</a:t>
            </a:r>
            <a:r>
              <a:rPr lang="de-DE" sz="3600" i="0" baseline="-25000" dirty="0" smtClean="0">
                <a:solidFill>
                  <a:srgbClr val="1F407A"/>
                </a:solidFill>
              </a:rPr>
              <a:t>2</a:t>
            </a:r>
            <a:r>
              <a:rPr lang="de-DE" sz="3600" i="0" dirty="0" smtClean="0">
                <a:solidFill>
                  <a:srgbClr val="1F407A"/>
                </a:solidFill>
              </a:rPr>
              <a:t>O / CO</a:t>
            </a:r>
            <a:r>
              <a:rPr lang="de-DE" sz="3600" i="0" baseline="-25000" dirty="0" smtClean="0">
                <a:solidFill>
                  <a:srgbClr val="1F407A"/>
                </a:solidFill>
              </a:rPr>
              <a:t>2</a:t>
            </a:r>
            <a:r>
              <a:rPr lang="de-DE" sz="3600" i="0" dirty="0" smtClean="0">
                <a:solidFill>
                  <a:srgbClr val="1F407A"/>
                </a:solidFill>
              </a:rPr>
              <a:t> </a:t>
            </a:r>
            <a:r>
              <a:rPr lang="en-US" sz="3600" i="0" dirty="0" smtClean="0">
                <a:solidFill>
                  <a:srgbClr val="1F407A"/>
                </a:solidFill>
              </a:rPr>
              <a:t>splitting</a:t>
            </a:r>
          </a:p>
          <a:p>
            <a:pPr defTabSz="914400" eaLnBrk="1" hangingPunct="1">
              <a:defRPr/>
            </a:pPr>
            <a:r>
              <a:rPr lang="de-DE" sz="2400" i="0" dirty="0" smtClean="0">
                <a:solidFill>
                  <a:srgbClr val="00B0F0"/>
                </a:solidFill>
              </a:rPr>
              <a:t>2-Step CeO</a:t>
            </a:r>
            <a:r>
              <a:rPr lang="de-DE" sz="2400" baseline="-25000" dirty="0" smtClean="0">
                <a:solidFill>
                  <a:srgbClr val="00B0F0"/>
                </a:solidFill>
              </a:rPr>
              <a:t>2</a:t>
            </a:r>
            <a:r>
              <a:rPr lang="de-DE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smtClean="0">
                <a:solidFill>
                  <a:srgbClr val="00B0F0"/>
                </a:solidFill>
              </a:rPr>
              <a:t>cycle</a:t>
            </a:r>
            <a:endParaRPr lang="en-US" sz="2400" i="0" dirty="0" smtClean="0">
              <a:solidFill>
                <a:srgbClr val="00B0F0"/>
              </a:solidFill>
            </a:endParaRPr>
          </a:p>
        </p:txBody>
      </p:sp>
      <p:sp>
        <p:nvSpPr>
          <p:cNvPr id="11" name="AutoShape 120"/>
          <p:cNvSpPr>
            <a:spLocks noChangeArrowheads="1"/>
          </p:cNvSpPr>
          <p:nvPr/>
        </p:nvSpPr>
        <p:spPr bwMode="auto">
          <a:xfrm>
            <a:off x="1433161" y="2630522"/>
            <a:ext cx="4870025" cy="2686808"/>
          </a:xfrm>
          <a:prstGeom prst="roundRect">
            <a:avLst>
              <a:gd name="adj" fmla="val 3639"/>
            </a:avLst>
          </a:prstGeom>
          <a:solidFill>
            <a:srgbClr val="EAEAEA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" name="Rectangle 128"/>
          <p:cNvSpPr>
            <a:spLocks noChangeArrowheads="1"/>
          </p:cNvSpPr>
          <p:nvPr/>
        </p:nvSpPr>
        <p:spPr bwMode="auto">
          <a:xfrm>
            <a:off x="3649536" y="3192938"/>
            <a:ext cx="732218" cy="14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3" name="Rectangle 132"/>
          <p:cNvSpPr>
            <a:spLocks noChangeArrowheads="1"/>
          </p:cNvSpPr>
          <p:nvPr/>
        </p:nvSpPr>
        <p:spPr bwMode="auto">
          <a:xfrm>
            <a:off x="3253507" y="3984479"/>
            <a:ext cx="335514" cy="175561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4" name="Line 134"/>
          <p:cNvSpPr>
            <a:spLocks noChangeShapeType="1"/>
          </p:cNvSpPr>
          <p:nvPr/>
        </p:nvSpPr>
        <p:spPr bwMode="auto">
          <a:xfrm flipV="1">
            <a:off x="4590058" y="3091621"/>
            <a:ext cx="1934669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5" name="Rectangle 136"/>
          <p:cNvSpPr>
            <a:spLocks noChangeArrowheads="1"/>
          </p:cNvSpPr>
          <p:nvPr/>
        </p:nvSpPr>
        <p:spPr bwMode="auto">
          <a:xfrm>
            <a:off x="2224101" y="3923123"/>
            <a:ext cx="460577" cy="19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6" name="Rectangle 137"/>
          <p:cNvSpPr>
            <a:spLocks noChangeArrowheads="1"/>
          </p:cNvSpPr>
          <p:nvPr/>
        </p:nvSpPr>
        <p:spPr bwMode="auto">
          <a:xfrm>
            <a:off x="6641831" y="4003042"/>
            <a:ext cx="8544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GB" sz="2000" b="1" dirty="0">
                <a:latin typeface="+mn-lt"/>
                <a:cs typeface="+mn-cs"/>
              </a:rPr>
              <a:t>H</a:t>
            </a:r>
            <a:r>
              <a:rPr lang="en-GB" sz="2000" b="1" baseline="-25000" dirty="0">
                <a:latin typeface="+mn-lt"/>
                <a:cs typeface="+mn-cs"/>
              </a:rPr>
              <a:t>2 </a:t>
            </a:r>
            <a:r>
              <a:rPr lang="en-GB" sz="2000" b="1" dirty="0">
                <a:latin typeface="+mn-lt"/>
                <a:cs typeface="+mn-cs"/>
              </a:rPr>
              <a:t>/ CO</a:t>
            </a:r>
            <a:endParaRPr lang="en-GB" sz="2000" dirty="0">
              <a:latin typeface="+mn-lt"/>
              <a:cs typeface="+mn-cs"/>
            </a:endParaRPr>
          </a:p>
        </p:txBody>
      </p:sp>
      <p:sp>
        <p:nvSpPr>
          <p:cNvPr id="17" name="AutoShape 150"/>
          <p:cNvSpPr>
            <a:spLocks noChangeArrowheads="1"/>
          </p:cNvSpPr>
          <p:nvPr/>
        </p:nvSpPr>
        <p:spPr bwMode="auto">
          <a:xfrm>
            <a:off x="2224101" y="3931736"/>
            <a:ext cx="3504313" cy="923291"/>
          </a:xfrm>
          <a:prstGeom prst="roundRect">
            <a:avLst>
              <a:gd name="adj" fmla="val 16667"/>
            </a:avLst>
          </a:prstGeom>
          <a:gradFill>
            <a:gsLst>
              <a:gs pos="46000">
                <a:schemeClr val="bg1"/>
              </a:gs>
              <a:gs pos="0">
                <a:srgbClr val="99BEE7"/>
              </a:gs>
              <a:gs pos="100000">
                <a:srgbClr val="0070C0"/>
              </a:gs>
            </a:gsLst>
            <a:lin ang="5400000" scaled="0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lnSpc>
                <a:spcPct val="200000"/>
              </a:lnSpc>
            </a:pPr>
            <a:r>
              <a:rPr lang="en-US" sz="1600" b="1" dirty="0" smtClean="0">
                <a:latin typeface="+mj-lt"/>
              </a:rPr>
              <a:t>2</a:t>
            </a:r>
            <a:r>
              <a:rPr lang="en-US" sz="1600" b="1" baseline="30000" dirty="0" smtClean="0">
                <a:latin typeface="+mj-lt"/>
              </a:rPr>
              <a:t>nd </a:t>
            </a:r>
            <a:r>
              <a:rPr lang="en-US" sz="1600" b="1" dirty="0" smtClean="0">
                <a:latin typeface="+mj-lt"/>
              </a:rPr>
              <a:t>step: oxidation</a:t>
            </a:r>
          </a:p>
          <a:p>
            <a:pPr algn="ctr" eaLnBrk="0" hangingPunct="0">
              <a:lnSpc>
                <a:spcPct val="150000"/>
              </a:lnSpc>
            </a:pPr>
            <a:endParaRPr lang="en-GB" sz="1200" b="1" dirty="0"/>
          </a:p>
          <a:p>
            <a:pPr algn="ctr" eaLnBrk="0" hangingPunct="0">
              <a:lnSpc>
                <a:spcPct val="150000"/>
              </a:lnSpc>
            </a:pPr>
            <a:endParaRPr lang="en-GB" sz="1200" b="1" dirty="0"/>
          </a:p>
          <a:p>
            <a:pPr algn="ctr" eaLnBrk="0" hangingPunct="0">
              <a:lnSpc>
                <a:spcPct val="150000"/>
              </a:lnSpc>
            </a:pPr>
            <a:endParaRPr lang="en-GB" sz="1200" b="1" baseline="-25000" dirty="0">
              <a:sym typeface="Symbol" pitchFamily="18" charset="2"/>
            </a:endParaRPr>
          </a:p>
        </p:txBody>
      </p:sp>
      <p:sp>
        <p:nvSpPr>
          <p:cNvPr id="18" name="Line 159"/>
          <p:cNvSpPr>
            <a:spLocks noChangeShapeType="1"/>
          </p:cNvSpPr>
          <p:nvPr/>
        </p:nvSpPr>
        <p:spPr bwMode="auto">
          <a:xfrm flipV="1">
            <a:off x="1324510" y="4447396"/>
            <a:ext cx="89959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" name="Oval 302"/>
          <p:cNvSpPr>
            <a:spLocks noChangeArrowheads="1"/>
          </p:cNvSpPr>
          <p:nvPr/>
        </p:nvSpPr>
        <p:spPr bwMode="auto">
          <a:xfrm>
            <a:off x="6514209" y="3949962"/>
            <a:ext cx="1102712" cy="436551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" name="Line 159"/>
          <p:cNvSpPr>
            <a:spLocks noChangeShapeType="1"/>
          </p:cNvSpPr>
          <p:nvPr/>
        </p:nvSpPr>
        <p:spPr bwMode="auto">
          <a:xfrm flipV="1">
            <a:off x="4609018" y="3335695"/>
            <a:ext cx="506001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" name="Line 159"/>
          <p:cNvSpPr>
            <a:spLocks noChangeShapeType="1"/>
          </p:cNvSpPr>
          <p:nvPr/>
        </p:nvSpPr>
        <p:spPr bwMode="auto">
          <a:xfrm>
            <a:off x="5405590" y="3505249"/>
            <a:ext cx="0" cy="43850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22" name="Gerade Verbindung 21"/>
          <p:cNvCxnSpPr/>
          <p:nvPr/>
        </p:nvCxnSpPr>
        <p:spPr bwMode="auto">
          <a:xfrm>
            <a:off x="5726358" y="4403269"/>
            <a:ext cx="1680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ine 159"/>
          <p:cNvSpPr>
            <a:spLocks noChangeShapeType="1"/>
          </p:cNvSpPr>
          <p:nvPr/>
        </p:nvSpPr>
        <p:spPr bwMode="auto">
          <a:xfrm flipV="1">
            <a:off x="5728413" y="4153932"/>
            <a:ext cx="78579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24" name="Gerade Verbindung 23"/>
          <p:cNvCxnSpPr/>
          <p:nvPr/>
        </p:nvCxnSpPr>
        <p:spPr bwMode="auto">
          <a:xfrm>
            <a:off x="5894406" y="4403269"/>
            <a:ext cx="0" cy="7278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>
            <a:endCxn id="50" idx="3"/>
          </p:cNvCxnSpPr>
          <p:nvPr/>
        </p:nvCxnSpPr>
        <p:spPr bwMode="auto">
          <a:xfrm flipH="1" flipV="1">
            <a:off x="4559547" y="5122341"/>
            <a:ext cx="1334859" cy="87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 bwMode="auto">
          <a:xfrm flipH="1">
            <a:off x="1729906" y="5124238"/>
            <a:ext cx="213826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 bwMode="auto">
          <a:xfrm flipV="1">
            <a:off x="1733770" y="4541655"/>
            <a:ext cx="1932" cy="5894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>
            <a:endCxn id="29" idx="0"/>
          </p:cNvCxnSpPr>
          <p:nvPr/>
        </p:nvCxnSpPr>
        <p:spPr bwMode="auto">
          <a:xfrm flipV="1">
            <a:off x="1729906" y="3193681"/>
            <a:ext cx="0" cy="11600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ine 159"/>
          <p:cNvSpPr>
            <a:spLocks noChangeShapeType="1"/>
          </p:cNvSpPr>
          <p:nvPr/>
        </p:nvSpPr>
        <p:spPr bwMode="auto">
          <a:xfrm flipV="1">
            <a:off x="1729770" y="3192937"/>
            <a:ext cx="522701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30" name="Rectangle 137"/>
          <p:cNvSpPr>
            <a:spLocks noChangeArrowheads="1"/>
          </p:cNvSpPr>
          <p:nvPr/>
        </p:nvSpPr>
        <p:spPr bwMode="auto">
          <a:xfrm>
            <a:off x="6617944" y="2976685"/>
            <a:ext cx="2933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GB" sz="2000" b="1" dirty="0">
                <a:latin typeface="+mn-lt"/>
                <a:cs typeface="+mn-cs"/>
              </a:rPr>
              <a:t>O</a:t>
            </a:r>
            <a:r>
              <a:rPr lang="en-GB" sz="2000" b="1" baseline="-25000" dirty="0">
                <a:latin typeface="+mn-lt"/>
                <a:cs typeface="+mn-cs"/>
              </a:rPr>
              <a:t>2</a:t>
            </a:r>
            <a:endParaRPr lang="en-GB" sz="2000" baseline="-25000" dirty="0">
              <a:latin typeface="+mn-lt"/>
              <a:cs typeface="+mn-cs"/>
            </a:endParaRPr>
          </a:p>
        </p:txBody>
      </p:sp>
      <p:sp>
        <p:nvSpPr>
          <p:cNvPr id="31" name="Rectangle 137"/>
          <p:cNvSpPr>
            <a:spLocks noChangeArrowheads="1"/>
          </p:cNvSpPr>
          <p:nvPr/>
        </p:nvSpPr>
        <p:spPr bwMode="auto">
          <a:xfrm>
            <a:off x="247959" y="4282989"/>
            <a:ext cx="11579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GB" sz="2000" b="1" dirty="0">
                <a:latin typeface="+mn-lt"/>
                <a:cs typeface="+mn-cs"/>
              </a:rPr>
              <a:t>H</a:t>
            </a:r>
            <a:r>
              <a:rPr lang="en-GB" sz="2000" b="1" baseline="-25000" dirty="0">
                <a:latin typeface="+mn-lt"/>
                <a:cs typeface="+mn-cs"/>
              </a:rPr>
              <a:t>2</a:t>
            </a:r>
            <a:r>
              <a:rPr lang="en-GB" sz="2000" b="1" dirty="0">
                <a:latin typeface="+mn-lt"/>
                <a:cs typeface="+mn-cs"/>
              </a:rPr>
              <a:t>O/CO</a:t>
            </a:r>
            <a:r>
              <a:rPr lang="en-GB" sz="2000" b="1" baseline="-25000" dirty="0">
                <a:latin typeface="+mn-lt"/>
                <a:cs typeface="+mn-cs"/>
              </a:rPr>
              <a:t>2</a:t>
            </a:r>
            <a:endParaRPr lang="en-GB" sz="2000" baseline="-25000" dirty="0">
              <a:latin typeface="+mn-lt"/>
              <a:cs typeface="+mn-cs"/>
            </a:endParaRPr>
          </a:p>
        </p:txBody>
      </p:sp>
      <p:sp>
        <p:nvSpPr>
          <p:cNvPr id="32" name="Line 159"/>
          <p:cNvSpPr>
            <a:spLocks noChangeShapeType="1"/>
          </p:cNvSpPr>
          <p:nvPr/>
        </p:nvSpPr>
        <p:spPr bwMode="auto">
          <a:xfrm>
            <a:off x="6994016" y="4408148"/>
            <a:ext cx="0" cy="29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33" name="Rectangle 137"/>
          <p:cNvSpPr>
            <a:spLocks noChangeArrowheads="1"/>
          </p:cNvSpPr>
          <p:nvPr/>
        </p:nvSpPr>
        <p:spPr bwMode="auto">
          <a:xfrm>
            <a:off x="6230751" y="4757411"/>
            <a:ext cx="170399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liquid</a:t>
            </a:r>
          </a:p>
          <a:p>
            <a:pPr algn="ctr" eaLnBrk="0" hangingPunct="0"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fuels</a:t>
            </a:r>
          </a:p>
          <a:p>
            <a:pPr algn="ctr" eaLnBrk="0" hangingPunct="0"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(diesel, jet fuel…)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" name="Rectangle 137"/>
          <p:cNvSpPr>
            <a:spLocks noChangeArrowheads="1"/>
          </p:cNvSpPr>
          <p:nvPr/>
        </p:nvSpPr>
        <p:spPr bwMode="auto">
          <a:xfrm>
            <a:off x="2062019" y="4884008"/>
            <a:ext cx="44723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CH" sz="1200" dirty="0" smtClean="0"/>
              <a:t>recycle</a:t>
            </a:r>
            <a:endParaRPr lang="de-CH" sz="1200" baseline="-25000" dirty="0"/>
          </a:p>
        </p:txBody>
      </p:sp>
      <p:sp>
        <p:nvSpPr>
          <p:cNvPr id="35" name="Bogen 34"/>
          <p:cNvSpPr/>
          <p:nvPr/>
        </p:nvSpPr>
        <p:spPr bwMode="auto">
          <a:xfrm>
            <a:off x="1621738" y="4341765"/>
            <a:ext cx="224064" cy="201598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6" name="Bogen 35"/>
          <p:cNvSpPr/>
          <p:nvPr/>
        </p:nvSpPr>
        <p:spPr bwMode="auto">
          <a:xfrm rot="5400000">
            <a:off x="1635757" y="4327745"/>
            <a:ext cx="199890" cy="227927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cxnSp>
        <p:nvCxnSpPr>
          <p:cNvPr id="37" name="Gerade Verbindung 36"/>
          <p:cNvCxnSpPr/>
          <p:nvPr/>
        </p:nvCxnSpPr>
        <p:spPr bwMode="auto">
          <a:xfrm>
            <a:off x="6993135" y="5567185"/>
            <a:ext cx="881" cy="2650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ine 159"/>
          <p:cNvSpPr>
            <a:spLocks noChangeShapeType="1"/>
          </p:cNvSpPr>
          <p:nvPr/>
        </p:nvSpPr>
        <p:spPr bwMode="auto">
          <a:xfrm flipH="1" flipV="1">
            <a:off x="4678430" y="5831769"/>
            <a:ext cx="2315586" cy="49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pic>
        <p:nvPicPr>
          <p:cNvPr id="39" name="Grafik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120" y="5412801"/>
            <a:ext cx="1245936" cy="67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Line 159"/>
          <p:cNvSpPr>
            <a:spLocks noChangeShapeType="1"/>
          </p:cNvSpPr>
          <p:nvPr/>
        </p:nvSpPr>
        <p:spPr bwMode="auto">
          <a:xfrm flipH="1">
            <a:off x="2468380" y="5793746"/>
            <a:ext cx="832930" cy="159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41" name="Rectangle 137"/>
          <p:cNvSpPr>
            <a:spLocks noChangeArrowheads="1"/>
          </p:cNvSpPr>
          <p:nvPr/>
        </p:nvSpPr>
        <p:spPr bwMode="auto">
          <a:xfrm>
            <a:off x="1140018" y="5670635"/>
            <a:ext cx="18448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CH" sz="1600" dirty="0" smtClean="0">
                <a:latin typeface="+mn-lt"/>
                <a:cs typeface="+mn-cs"/>
              </a:rPr>
              <a:t>CO</a:t>
            </a:r>
            <a:r>
              <a:rPr lang="de-CH" sz="1600" baseline="-25000" dirty="0" smtClean="0">
                <a:latin typeface="+mn-lt"/>
                <a:cs typeface="+mn-cs"/>
              </a:rPr>
              <a:t>2 </a:t>
            </a:r>
            <a:r>
              <a:rPr lang="en-US" sz="1600" dirty="0" smtClean="0">
                <a:latin typeface="+mn-lt"/>
                <a:cs typeface="+mn-cs"/>
              </a:rPr>
              <a:t>capture</a:t>
            </a:r>
            <a:endParaRPr lang="en-US" sz="1600" dirty="0">
              <a:latin typeface="+mn-lt"/>
              <a:cs typeface="+mn-cs"/>
            </a:endParaRPr>
          </a:p>
        </p:txBody>
      </p:sp>
      <p:cxnSp>
        <p:nvCxnSpPr>
          <p:cNvPr id="42" name="Gerade Verbindung 41"/>
          <p:cNvCxnSpPr/>
          <p:nvPr/>
        </p:nvCxnSpPr>
        <p:spPr bwMode="auto">
          <a:xfrm>
            <a:off x="826956" y="5807673"/>
            <a:ext cx="1807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Line 159"/>
          <p:cNvSpPr>
            <a:spLocks noChangeShapeType="1"/>
          </p:cNvSpPr>
          <p:nvPr/>
        </p:nvSpPr>
        <p:spPr bwMode="auto">
          <a:xfrm flipV="1">
            <a:off x="826956" y="4590591"/>
            <a:ext cx="13186" cy="12170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44" name="Gruppieren 43"/>
          <p:cNvGrpSpPr/>
          <p:nvPr/>
        </p:nvGrpSpPr>
        <p:grpSpPr>
          <a:xfrm>
            <a:off x="2212605" y="2749928"/>
            <a:ext cx="2552131" cy="939049"/>
            <a:chOff x="2938419" y="2324885"/>
            <a:chExt cx="2552131" cy="939049"/>
          </a:xfrm>
        </p:grpSpPr>
        <p:sp>
          <p:nvSpPr>
            <p:cNvPr id="45" name="AutoShape 161"/>
            <p:cNvSpPr>
              <a:spLocks noChangeArrowheads="1"/>
            </p:cNvSpPr>
            <p:nvPr/>
          </p:nvSpPr>
          <p:spPr bwMode="auto">
            <a:xfrm>
              <a:off x="2978283" y="2324885"/>
              <a:ext cx="2512267" cy="91220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0">
                  <a:srgbClr val="FFC000"/>
                </a:gs>
                <a:gs pos="99000">
                  <a:srgbClr val="FFFF00"/>
                </a:gs>
              </a:gsLst>
              <a:lin ang="5400000" scaled="0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lt1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/>
            <a:p>
              <a:pPr algn="ctr" eaLnBrk="0" hangingPunct="0"/>
              <a:r>
                <a:rPr lang="de-CH" sz="1600" b="1" dirty="0" smtClean="0"/>
                <a:t>1</a:t>
              </a:r>
              <a:r>
                <a:rPr lang="de-CH" sz="1600" b="1" baseline="30000" dirty="0" smtClean="0"/>
                <a:t>st </a:t>
              </a:r>
              <a:r>
                <a:rPr lang="de-CH" sz="1600" b="1" dirty="0" err="1" smtClean="0"/>
                <a:t>step</a:t>
              </a:r>
              <a:r>
                <a:rPr lang="de-CH" sz="1600" b="1" dirty="0" smtClean="0"/>
                <a:t> : </a:t>
              </a:r>
              <a:r>
                <a:rPr lang="en-US" sz="1600" b="1" dirty="0" smtClean="0"/>
                <a:t>solar reduction</a:t>
              </a:r>
            </a:p>
            <a:p>
              <a:pPr algn="ctr" eaLnBrk="0" hangingPunct="0">
                <a:lnSpc>
                  <a:spcPct val="150000"/>
                </a:lnSpc>
              </a:pPr>
              <a:endParaRPr lang="de-CH" sz="1200" b="1" dirty="0"/>
            </a:p>
            <a:p>
              <a:pPr algn="ctr" eaLnBrk="0" hangingPunct="0">
                <a:lnSpc>
                  <a:spcPct val="150000"/>
                </a:lnSpc>
              </a:pPr>
              <a:endParaRPr lang="en-GB" sz="1200" b="1" baseline="-25000" dirty="0">
                <a:sym typeface="Symbol" pitchFamily="18" charset="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feld 45"/>
                <p:cNvSpPr txBox="1"/>
                <p:nvPr/>
              </p:nvSpPr>
              <p:spPr>
                <a:xfrm>
                  <a:off x="2938419" y="2610935"/>
                  <a:ext cx="2471959" cy="652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CH" sz="1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1800" b="0" i="0" smtClean="0">
                                <a:latin typeface="Cambria Math"/>
                              </a:rPr>
                              <m:t>Ce</m:t>
                            </m:r>
                            <m:r>
                              <m:rPr>
                                <m:sty m:val="p"/>
                              </m:rPr>
                              <a:rPr lang="de-CH" sz="1800" b="0" i="0" smtClean="0">
                                <a:latin typeface="Cambria Math"/>
                              </a:rPr>
                              <m:t>O</m:t>
                            </m:r>
                          </m:e>
                          <m:sub>
                            <m:r>
                              <a:rPr lang="de-CH" sz="1800" b="0" i="0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de-CH" sz="1800" b="0" i="0" smtClean="0"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de-CH" sz="1800" b="0" i="0" smtClean="0">
                            <a:latin typeface="Cambria Math"/>
                            <a:ea typeface="Cambria Math"/>
                          </a:rPr>
                          <m:t>Ce</m:t>
                        </m:r>
                        <m:sSub>
                          <m:sSubPr>
                            <m:ctrlPr>
                              <a:rPr lang="de-CH" sz="18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CH" sz="1800" b="0" i="0" smtClean="0">
                                <a:latin typeface="Cambria Math"/>
                                <a:ea typeface="Cambria Math"/>
                              </a:rPr>
                              <m:t>O</m:t>
                            </m:r>
                          </m:e>
                          <m:sub>
                            <m:r>
                              <a:rPr lang="de-CH" sz="1800" b="0" i="0" smtClean="0">
                                <a:latin typeface="Cambria Math"/>
                                <a:ea typeface="Cambria Math"/>
                              </a:rPr>
                              <m:t>2−</m:t>
                            </m:r>
                            <m:r>
                              <m:rPr>
                                <m:sty m:val="p"/>
                              </m:rPr>
                              <a:rPr lang="de-CH" sz="1800" b="0" i="0" smtClean="0">
                                <a:latin typeface="Cambria Math"/>
                                <a:ea typeface="Cambria Math"/>
                              </a:rPr>
                              <m:t>δ</m:t>
                            </m:r>
                          </m:sub>
                        </m:sSub>
                        <m:r>
                          <a:rPr lang="de-CH" sz="1800" b="0" i="0" smtClean="0">
                            <a:latin typeface="Cambria Math"/>
                            <a:ea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de-CH" sz="18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de-CH" sz="18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de-CH" sz="1800" b="0" i="0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</m:num>
                              <m:den>
                                <m:r>
                                  <a:rPr lang="de-CH" sz="1800" b="0" i="0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  <m:r>
                              <m:rPr>
                                <m:sty m:val="p"/>
                              </m:rPr>
                              <a:rPr lang="de-CH" sz="1800" b="0" i="0" smtClean="0">
                                <a:latin typeface="Cambria Math"/>
                                <a:ea typeface="Cambria Math"/>
                              </a:rPr>
                              <m:t>O</m:t>
                            </m:r>
                          </m:e>
                          <m:sub>
                            <m:r>
                              <a:rPr lang="de-CH" sz="1800" b="0" i="0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CH" sz="1800" dirty="0"/>
                </a:p>
              </p:txBody>
            </p:sp>
          </mc:Choice>
          <mc:Fallback xmlns="">
            <p:sp>
              <p:nvSpPr>
                <p:cNvPr id="3" name="Textfeld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8419" y="2610935"/>
                  <a:ext cx="2471959" cy="65299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feld 46"/>
              <p:cNvSpPr txBox="1"/>
              <p:nvPr/>
            </p:nvSpPr>
            <p:spPr>
              <a:xfrm>
                <a:off x="2439689" y="4499963"/>
                <a:ext cx="32247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800" b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CH" sz="1800" b="0" i="0" smtClean="0">
                            <a:latin typeface="Cambria Math"/>
                          </a:rPr>
                          <m:t>O</m:t>
                        </m:r>
                      </m:e>
                      <m:sub>
                        <m:r>
                          <a:rPr lang="de-CH" sz="1800" b="0" i="0" smtClean="0">
                            <a:latin typeface="Cambria Math"/>
                          </a:rPr>
                          <m:t>2−</m:t>
                        </m:r>
                        <m:r>
                          <m:rPr>
                            <m:sty m:val="p"/>
                          </m:rPr>
                          <a:rPr lang="de-CH" sz="1800" b="0" i="0" smtClean="0">
                            <a:latin typeface="Cambria Math"/>
                            <a:ea typeface="Cambria Math"/>
                          </a:rPr>
                          <m:t>δ</m:t>
                        </m:r>
                      </m:sub>
                    </m:sSub>
                    <m:r>
                      <a:rPr lang="de-CH" sz="1800" b="0" i="0" smtClean="0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de-CH" sz="1800" b="0" i="0" smtClean="0">
                        <a:latin typeface="Cambria Math"/>
                        <a:ea typeface="Cambria Math"/>
                      </a:rPr>
                      <m:t>δ</m:t>
                    </m:r>
                    <m:r>
                      <m:rPr>
                        <m:sty m:val="p"/>
                      </m:rPr>
                      <a:rPr lang="de-CH" sz="1800" b="0" i="0" smtClean="0">
                        <a:latin typeface="Cambria Math"/>
                      </a:rPr>
                      <m:t>C</m:t>
                    </m:r>
                    <m:sSub>
                      <m:sSubPr>
                        <m:ctrlPr>
                          <a:rPr lang="de-CH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CH" sz="1800" b="0" i="0" smtClean="0">
                            <a:latin typeface="Cambria Math"/>
                          </a:rPr>
                          <m:t>O</m:t>
                        </m:r>
                      </m:e>
                      <m:sub>
                        <m:r>
                          <a:rPr lang="de-CH" sz="1800" b="0" i="0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CH" sz="1800" b="0" i="0" smtClean="0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sty m:val="p"/>
                      </m:rPr>
                      <a:rPr lang="de-CH" sz="1800" b="0" i="0" smtClean="0">
                        <a:latin typeface="Cambria Math"/>
                        <a:ea typeface="Cambria Math"/>
                      </a:rPr>
                      <m:t>Ce</m:t>
                    </m:r>
                    <m:sSub>
                      <m:sSubPr>
                        <m:ctrlPr>
                          <a:rPr lang="de-CH" sz="18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CH" sz="1800" b="0" i="0" smtClean="0">
                            <a:latin typeface="Cambria Math"/>
                            <a:ea typeface="Cambria Math"/>
                          </a:rPr>
                          <m:t>O</m:t>
                        </m:r>
                      </m:e>
                      <m:sub>
                        <m:r>
                          <a:rPr lang="de-CH" sz="1800" b="0" i="0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de-CH" sz="1800" b="0" i="0" smtClean="0">
                        <a:latin typeface="Cambria Math"/>
                        <a:ea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de-CH" sz="1800" b="0" i="0" smtClean="0">
                        <a:latin typeface="Cambria Math"/>
                        <a:ea typeface="Cambria Math"/>
                      </a:rPr>
                      <m:t>δCO</m:t>
                    </m:r>
                  </m:oMath>
                </a14:m>
                <a:endParaRPr lang="de-CH" sz="1800" dirty="0"/>
              </a:p>
            </p:txBody>
          </p:sp>
        </mc:Choice>
        <mc:Fallback xmlns="">
          <p:sp>
            <p:nvSpPr>
              <p:cNvPr id="47" name="Textfeld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9689" y="4499963"/>
                <a:ext cx="3224729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512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feld 47"/>
              <p:cNvSpPr txBox="1"/>
              <p:nvPr/>
            </p:nvSpPr>
            <p:spPr>
              <a:xfrm>
                <a:off x="2386982" y="4201847"/>
                <a:ext cx="3277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CH" sz="1800" b="0" i="0" smtClean="0">
                          <a:latin typeface="Cambria Math"/>
                        </a:rPr>
                        <m:t>Ce</m:t>
                      </m:r>
                      <m:sSub>
                        <m:sSubPr>
                          <m:ctrlPr>
                            <a:rPr lang="de-CH" sz="1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CH" sz="1800" b="0" i="0" smtClean="0"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de-CH" sz="1800" b="0" i="0" smtClean="0">
                              <a:latin typeface="Cambria Math"/>
                            </a:rPr>
                            <m:t>2−</m:t>
                          </m:r>
                          <m:r>
                            <m:rPr>
                              <m:sty m:val="p"/>
                            </m:rPr>
                            <a:rPr lang="de-CH" sz="1800" b="0" i="0" smtClean="0">
                              <a:latin typeface="Cambria Math"/>
                              <a:ea typeface="Cambria Math"/>
                            </a:rPr>
                            <m:t>δ</m:t>
                          </m:r>
                        </m:sub>
                      </m:sSub>
                      <m:r>
                        <a:rPr lang="de-CH" sz="1800" b="0" i="0" smtClean="0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CH" sz="1800" b="0" i="0" smtClean="0">
                          <a:latin typeface="Cambria Math"/>
                          <a:ea typeface="Cambria Math"/>
                        </a:rPr>
                        <m:t>δ</m:t>
                      </m:r>
                      <m:sSub>
                        <m:sSubPr>
                          <m:ctrlPr>
                            <a:rPr lang="de-CH" sz="1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CH" sz="1800" b="0" i="0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de-CH" sz="1800" b="0" i="0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de-CH" sz="1800" b="0" i="0" smtClean="0">
                          <a:latin typeface="Cambria Math"/>
                        </a:rPr>
                        <m:t>O</m:t>
                      </m:r>
                      <m:r>
                        <a:rPr lang="de-CH" sz="1800" b="0" i="0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de-CH" sz="1800" b="0" i="0" smtClean="0">
                          <a:latin typeface="Cambria Math"/>
                          <a:ea typeface="Cambria Math"/>
                        </a:rPr>
                        <m:t>Ce</m:t>
                      </m:r>
                      <m:sSub>
                        <m:sSubPr>
                          <m:ctrlPr>
                            <a:rPr lang="de-CH" sz="18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CH" sz="1800" b="0" i="0" smtClean="0">
                              <a:latin typeface="Cambria Math"/>
                              <a:ea typeface="Cambria Math"/>
                            </a:rPr>
                            <m:t>O</m:t>
                          </m:r>
                        </m:e>
                        <m:sub>
                          <m:r>
                            <a:rPr lang="de-CH" sz="1800" b="0" i="0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CH" sz="1800" b="0" i="0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CH" sz="18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CH" sz="1800" b="0" i="0" smtClean="0">
                              <a:latin typeface="Cambria Math"/>
                              <a:ea typeface="Cambria Math"/>
                            </a:rPr>
                            <m:t>δH</m:t>
                          </m:r>
                        </m:e>
                        <m:sub>
                          <m:r>
                            <a:rPr lang="de-CH" sz="1800" b="0" i="0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CH" sz="1800" dirty="0"/>
              </a:p>
            </p:txBody>
          </p:sp>
        </mc:Choice>
        <mc:Fallback xmlns="">
          <p:sp>
            <p:nvSpPr>
              <p:cNvPr id="48" name="Textfeld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982" y="4201847"/>
                <a:ext cx="3277436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feld 48"/>
              <p:cNvSpPr txBox="1"/>
              <p:nvPr/>
            </p:nvSpPr>
            <p:spPr>
              <a:xfrm>
                <a:off x="5060498" y="3146554"/>
                <a:ext cx="9761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sz="1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CH" sz="1800" b="0" i="0" smtClean="0">
                              <a:latin typeface="Cambria Math"/>
                            </a:rPr>
                            <m:t>CeO</m:t>
                          </m:r>
                        </m:e>
                        <m:sub>
                          <m:r>
                            <a:rPr lang="de-CH" sz="1800" b="0" i="0" smtClean="0">
                              <a:latin typeface="Cambria Math"/>
                            </a:rPr>
                            <m:t>2−</m:t>
                          </m:r>
                          <m:r>
                            <m:rPr>
                              <m:sty m:val="p"/>
                            </m:rPr>
                            <a:rPr lang="de-CH" sz="1800" b="0" i="0" smtClean="0">
                              <a:latin typeface="Cambria Math"/>
                              <a:ea typeface="Cambria Math"/>
                            </a:rPr>
                            <m:t>δ</m:t>
                          </m:r>
                        </m:sub>
                      </m:sSub>
                    </m:oMath>
                  </m:oMathPara>
                </a14:m>
                <a:endParaRPr lang="de-CH" sz="1800" dirty="0"/>
              </a:p>
            </p:txBody>
          </p:sp>
        </mc:Choice>
        <mc:Fallback xmlns="">
          <p:sp>
            <p:nvSpPr>
              <p:cNvPr id="49" name="Textfeld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498" y="3146554"/>
                <a:ext cx="976101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feld 49"/>
              <p:cNvSpPr txBox="1"/>
              <p:nvPr/>
            </p:nvSpPr>
            <p:spPr>
              <a:xfrm>
                <a:off x="3812804" y="4937675"/>
                <a:ext cx="746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sz="1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CH" sz="1800" b="0" i="0" smtClean="0">
                              <a:latin typeface="Cambria Math"/>
                            </a:rPr>
                            <m:t>CeO</m:t>
                          </m:r>
                        </m:e>
                        <m:sub>
                          <m:r>
                            <a:rPr lang="de-CH" sz="1800" b="0" i="0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CH" sz="1800" dirty="0"/>
              </a:p>
            </p:txBody>
          </p:sp>
        </mc:Choice>
        <mc:Fallback xmlns="">
          <p:sp>
            <p:nvSpPr>
              <p:cNvPr id="50" name="Textfeld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804" y="4937675"/>
                <a:ext cx="746743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feld 50"/>
              <p:cNvSpPr txBox="1"/>
              <p:nvPr/>
            </p:nvSpPr>
            <p:spPr>
              <a:xfrm>
                <a:off x="1474192" y="2827569"/>
                <a:ext cx="746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sz="1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CH" sz="1800" b="0" i="0" smtClean="0">
                              <a:latin typeface="Cambria Math"/>
                            </a:rPr>
                            <m:t>CeO</m:t>
                          </m:r>
                        </m:e>
                        <m:sub>
                          <m:r>
                            <a:rPr lang="de-CH" sz="1800" b="0" i="0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CH" sz="1800" dirty="0"/>
              </a:p>
            </p:txBody>
          </p:sp>
        </mc:Choice>
        <mc:Fallback xmlns="">
          <p:sp>
            <p:nvSpPr>
              <p:cNvPr id="51" name="Textfeld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192" y="2827569"/>
                <a:ext cx="746743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Gerade Verbindung mit Pfeil 51"/>
          <p:cNvCxnSpPr/>
          <p:nvPr/>
        </p:nvCxnSpPr>
        <p:spPr bwMode="auto">
          <a:xfrm>
            <a:off x="3066564" y="2313384"/>
            <a:ext cx="0" cy="421989"/>
          </a:xfrm>
          <a:prstGeom prst="straightConnector1">
            <a:avLst/>
          </a:prstGeom>
          <a:ln w="57150">
            <a:solidFill>
              <a:srgbClr val="FFCC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fik 9" descr="Nonstoichiometry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53183" y="470399"/>
            <a:ext cx="3423285" cy="280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4" name="Gerade Verbindung 53"/>
          <p:cNvCxnSpPr/>
          <p:nvPr/>
        </p:nvCxnSpPr>
        <p:spPr bwMode="auto">
          <a:xfrm flipV="1">
            <a:off x="6840372" y="916364"/>
            <a:ext cx="0" cy="18319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55" name="Gerade Verbindung 54"/>
          <p:cNvCxnSpPr/>
          <p:nvPr/>
        </p:nvCxnSpPr>
        <p:spPr bwMode="auto">
          <a:xfrm flipH="1" flipV="1">
            <a:off x="7331032" y="2323683"/>
            <a:ext cx="2043" cy="4262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Gerade Verbindung 55"/>
          <p:cNvCxnSpPr/>
          <p:nvPr/>
        </p:nvCxnSpPr>
        <p:spPr bwMode="auto">
          <a:xfrm flipH="1" flipV="1">
            <a:off x="7573920" y="1909345"/>
            <a:ext cx="6805" cy="840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Gerade Verbindung 56"/>
          <p:cNvCxnSpPr/>
          <p:nvPr/>
        </p:nvCxnSpPr>
        <p:spPr bwMode="auto">
          <a:xfrm flipH="1" flipV="1">
            <a:off x="7821570" y="1378327"/>
            <a:ext cx="9980" cy="13700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Gerade Verbindung 57"/>
          <p:cNvCxnSpPr/>
          <p:nvPr/>
        </p:nvCxnSpPr>
        <p:spPr bwMode="auto">
          <a:xfrm flipH="1" flipV="1">
            <a:off x="6153107" y="2329637"/>
            <a:ext cx="1179968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59" name="Gerade Verbindung 58"/>
          <p:cNvCxnSpPr/>
          <p:nvPr/>
        </p:nvCxnSpPr>
        <p:spPr bwMode="auto">
          <a:xfrm flipH="1" flipV="1">
            <a:off x="6153107" y="1916094"/>
            <a:ext cx="1420813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60" name="Gerade Verbindung 59"/>
          <p:cNvCxnSpPr/>
          <p:nvPr/>
        </p:nvCxnSpPr>
        <p:spPr bwMode="auto">
          <a:xfrm flipH="1" flipV="1">
            <a:off x="6153107" y="1411270"/>
            <a:ext cx="1668464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61" name="Gerade Verbindung 60"/>
          <p:cNvCxnSpPr/>
          <p:nvPr/>
        </p:nvCxnSpPr>
        <p:spPr bwMode="auto">
          <a:xfrm flipH="1" flipV="1">
            <a:off x="6153107" y="2620151"/>
            <a:ext cx="680044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62" name="Gerade Verbindung 61"/>
          <p:cNvCxnSpPr/>
          <p:nvPr/>
        </p:nvCxnSpPr>
        <p:spPr bwMode="auto">
          <a:xfrm flipH="1" flipV="1">
            <a:off x="6153107" y="2229626"/>
            <a:ext cx="680044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63" name="Gerade Verbindung 62"/>
          <p:cNvCxnSpPr/>
          <p:nvPr/>
        </p:nvCxnSpPr>
        <p:spPr bwMode="auto">
          <a:xfrm flipH="1" flipV="1">
            <a:off x="6153107" y="1658126"/>
            <a:ext cx="680044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64" name="Rechteck 63"/>
          <p:cNvSpPr/>
          <p:nvPr/>
        </p:nvSpPr>
        <p:spPr bwMode="auto">
          <a:xfrm>
            <a:off x="8440222" y="1490290"/>
            <a:ext cx="342576" cy="16913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5" name="Rechteck 64"/>
          <p:cNvSpPr/>
          <p:nvPr/>
        </p:nvSpPr>
        <p:spPr bwMode="auto">
          <a:xfrm>
            <a:off x="6205731" y="1978765"/>
            <a:ext cx="342576" cy="16913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6" name="Freihandform 65"/>
          <p:cNvSpPr/>
          <p:nvPr/>
        </p:nvSpPr>
        <p:spPr bwMode="auto">
          <a:xfrm>
            <a:off x="7018409" y="1037585"/>
            <a:ext cx="1194534" cy="1707233"/>
          </a:xfrm>
          <a:custGeom>
            <a:avLst/>
            <a:gdLst>
              <a:gd name="connsiteX0" fmla="*/ 0 w 1194534"/>
              <a:gd name="connsiteY0" fmla="*/ 1707233 h 1707233"/>
              <a:gd name="connsiteX1" fmla="*/ 190280 w 1194534"/>
              <a:gd name="connsiteY1" fmla="*/ 1448241 h 1707233"/>
              <a:gd name="connsiteX2" fmla="*/ 502127 w 1194534"/>
              <a:gd name="connsiteY2" fmla="*/ 972541 h 1707233"/>
              <a:gd name="connsiteX3" fmla="*/ 597267 w 1194534"/>
              <a:gd name="connsiteY3" fmla="*/ 782261 h 1707233"/>
              <a:gd name="connsiteX4" fmla="*/ 766404 w 1194534"/>
              <a:gd name="connsiteY4" fmla="*/ 428130 h 1707233"/>
              <a:gd name="connsiteX5" fmla="*/ 866830 w 1194534"/>
              <a:gd name="connsiteY5" fmla="*/ 227279 h 1707233"/>
              <a:gd name="connsiteX6" fmla="*/ 967255 w 1194534"/>
              <a:gd name="connsiteY6" fmla="*/ 126853 h 1707233"/>
              <a:gd name="connsiteX7" fmla="*/ 1194534 w 1194534"/>
              <a:gd name="connsiteY7" fmla="*/ 0 h 1707233"/>
              <a:gd name="connsiteX8" fmla="*/ 1194534 w 1194534"/>
              <a:gd name="connsiteY8" fmla="*/ 0 h 1707233"/>
              <a:gd name="connsiteX9" fmla="*/ 1194534 w 1194534"/>
              <a:gd name="connsiteY9" fmla="*/ 0 h 1707233"/>
              <a:gd name="connsiteX10" fmla="*/ 1194534 w 1194534"/>
              <a:gd name="connsiteY10" fmla="*/ 0 h 170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4534" h="1707233">
                <a:moveTo>
                  <a:pt x="0" y="1707233"/>
                </a:moveTo>
                <a:cubicBezTo>
                  <a:pt x="53296" y="1638961"/>
                  <a:pt x="106592" y="1570690"/>
                  <a:pt x="190280" y="1448241"/>
                </a:cubicBezTo>
                <a:cubicBezTo>
                  <a:pt x="273968" y="1325792"/>
                  <a:pt x="434296" y="1083538"/>
                  <a:pt x="502127" y="972541"/>
                </a:cubicBezTo>
                <a:cubicBezTo>
                  <a:pt x="569958" y="861544"/>
                  <a:pt x="553221" y="872996"/>
                  <a:pt x="597267" y="782261"/>
                </a:cubicBezTo>
                <a:cubicBezTo>
                  <a:pt x="641313" y="691526"/>
                  <a:pt x="721477" y="520627"/>
                  <a:pt x="766404" y="428130"/>
                </a:cubicBezTo>
                <a:cubicBezTo>
                  <a:pt x="811331" y="335633"/>
                  <a:pt x="833355" y="277492"/>
                  <a:pt x="866830" y="227279"/>
                </a:cubicBezTo>
                <a:cubicBezTo>
                  <a:pt x="900305" y="177066"/>
                  <a:pt x="912638" y="164733"/>
                  <a:pt x="967255" y="126853"/>
                </a:cubicBezTo>
                <a:cubicBezTo>
                  <a:pt x="1021872" y="88973"/>
                  <a:pt x="1194534" y="0"/>
                  <a:pt x="1194534" y="0"/>
                </a:cubicBezTo>
                <a:lnTo>
                  <a:pt x="1194534" y="0"/>
                </a:lnTo>
                <a:lnTo>
                  <a:pt x="1194534" y="0"/>
                </a:lnTo>
                <a:lnTo>
                  <a:pt x="1194534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3847" y="6565235"/>
            <a:ext cx="4670717" cy="2769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200" i="1" dirty="0" smtClean="0">
                <a:latin typeface="+mj-lt"/>
              </a:rPr>
              <a:t>Journal </a:t>
            </a:r>
            <a:r>
              <a:rPr lang="en-US" sz="1200" i="1" dirty="0">
                <a:latin typeface="+mj-lt"/>
              </a:rPr>
              <a:t>of Physics and Chemistry of Solids</a:t>
            </a:r>
            <a:r>
              <a:rPr lang="en-US" sz="1200" dirty="0">
                <a:latin typeface="+mj-lt"/>
              </a:rPr>
              <a:t>, 1975, </a:t>
            </a:r>
            <a:r>
              <a:rPr lang="en-US" sz="1200" b="1" dirty="0">
                <a:latin typeface="+mj-lt"/>
              </a:rPr>
              <a:t>36</a:t>
            </a:r>
            <a:r>
              <a:rPr lang="en-US" sz="1200" dirty="0">
                <a:latin typeface="+mj-lt"/>
              </a:rPr>
              <a:t>, 1213-1222.</a:t>
            </a:r>
          </a:p>
        </p:txBody>
      </p:sp>
    </p:spTree>
    <p:extLst>
      <p:ext uri="{BB962C8B-B14F-4D97-AF65-F5344CB8AC3E}">
        <p14:creationId xmlns:p14="http://schemas.microsoft.com/office/powerpoint/2010/main" val="2101149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9" grpId="0" animBg="1"/>
      <p:bldP spid="30" grpId="0"/>
      <p:bldP spid="31" grpId="0"/>
      <p:bldP spid="32" grpId="0" animBg="1"/>
      <p:bldP spid="33" grpId="0"/>
      <p:bldP spid="34" grpId="0"/>
      <p:bldP spid="35" grpId="0" animBg="1"/>
      <p:bldP spid="36" grpId="0" animBg="1"/>
      <p:bldP spid="38" grpId="0" animBg="1"/>
      <p:bldP spid="40" grpId="0" animBg="1"/>
      <p:bldP spid="41" grpId="0"/>
      <p:bldP spid="43" grpId="0" animBg="1"/>
      <p:bldP spid="47" grpId="0"/>
      <p:bldP spid="48" grpId="0"/>
      <p:bldP spid="49" grpId="0"/>
      <p:bldP spid="50" grpId="0"/>
      <p:bldP spid="51" grpId="0"/>
      <p:bldP spid="66" grpId="0" animBg="1"/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5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40977" y="736600"/>
            <a:ext cx="8496300" cy="571500"/>
          </a:xfrm>
        </p:spPr>
        <p:txBody>
          <a:bodyPr/>
          <a:lstStyle/>
          <a:p>
            <a:r>
              <a:rPr lang="en-US" sz="36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ETH Solar Reactor</a:t>
            </a:r>
            <a:endParaRPr lang="en-US" sz="36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Grafik 4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t="24004" r="29964" b="16542"/>
          <a:stretch>
            <a:fillRect/>
          </a:stretch>
        </p:blipFill>
        <p:spPr bwMode="auto">
          <a:xfrm>
            <a:off x="3677865" y="1986730"/>
            <a:ext cx="398145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ieren 8"/>
          <p:cNvGrpSpPr>
            <a:grpSpLocks/>
          </p:cNvGrpSpPr>
          <p:nvPr/>
        </p:nvGrpSpPr>
        <p:grpSpPr bwMode="auto">
          <a:xfrm>
            <a:off x="5769502" y="1467618"/>
            <a:ext cx="2438400" cy="588962"/>
            <a:chOff x="4343400" y="1848703"/>
            <a:chExt cx="2438400" cy="589697"/>
          </a:xfrm>
        </p:grpSpPr>
        <p:sp>
          <p:nvSpPr>
            <p:cNvPr id="10" name="Geschweifte Klammer links 9"/>
            <p:cNvSpPr/>
            <p:nvPr/>
          </p:nvSpPr>
          <p:spPr>
            <a:xfrm rot="5400000">
              <a:off x="5333857" y="1447657"/>
              <a:ext cx="228885" cy="17526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feld 3"/>
            <p:cNvSpPr txBox="1">
              <a:spLocks noChangeArrowheads="1"/>
            </p:cNvSpPr>
            <p:nvPr/>
          </p:nvSpPr>
          <p:spPr bwMode="auto">
            <a:xfrm>
              <a:off x="4343400" y="1848703"/>
              <a:ext cx="24384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dirty="0">
                  <a:latin typeface="+mj-lt"/>
                </a:rPr>
                <a:t>Reactor Front (water-cooled)</a:t>
              </a:r>
            </a:p>
          </p:txBody>
        </p:sp>
      </p:grpSp>
      <p:grpSp>
        <p:nvGrpSpPr>
          <p:cNvPr id="12" name="Gruppieren 11"/>
          <p:cNvGrpSpPr>
            <a:grpSpLocks/>
          </p:cNvGrpSpPr>
          <p:nvPr/>
        </p:nvGrpSpPr>
        <p:grpSpPr bwMode="auto">
          <a:xfrm>
            <a:off x="4022352" y="2056580"/>
            <a:ext cx="1752600" cy="574675"/>
            <a:chOff x="2495265" y="2444086"/>
            <a:chExt cx="1752600" cy="574912"/>
          </a:xfrm>
        </p:grpSpPr>
        <p:sp>
          <p:nvSpPr>
            <p:cNvPr id="13" name="Geschweifte Klammer links 12"/>
            <p:cNvSpPr/>
            <p:nvPr/>
          </p:nvSpPr>
          <p:spPr>
            <a:xfrm rot="5400000">
              <a:off x="3257218" y="2028351"/>
              <a:ext cx="228694" cy="17526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Textfeld 8"/>
            <p:cNvSpPr txBox="1">
              <a:spLocks noChangeArrowheads="1"/>
            </p:cNvSpPr>
            <p:nvPr/>
          </p:nvSpPr>
          <p:spPr bwMode="auto">
            <a:xfrm>
              <a:off x="3004212" y="2444086"/>
              <a:ext cx="78247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dirty="0">
                  <a:latin typeface="+mj-lt"/>
                </a:rPr>
                <a:t>Reactor</a:t>
              </a:r>
            </a:p>
          </p:txBody>
        </p:sp>
      </p:grpSp>
      <p:grpSp>
        <p:nvGrpSpPr>
          <p:cNvPr id="15" name="Gruppieren 14"/>
          <p:cNvGrpSpPr>
            <a:grpSpLocks/>
          </p:cNvGrpSpPr>
          <p:nvPr/>
        </p:nvGrpSpPr>
        <p:grpSpPr bwMode="auto">
          <a:xfrm>
            <a:off x="1237216" y="1497014"/>
            <a:ext cx="3144859" cy="2111348"/>
            <a:chOff x="-289999" y="1885686"/>
            <a:chExt cx="3145494" cy="2110815"/>
          </a:xfrm>
        </p:grpSpPr>
        <p:cxnSp>
          <p:nvCxnSpPr>
            <p:cNvPr id="16" name="Gerade Verbindung 15"/>
            <p:cNvCxnSpPr>
              <a:endCxn id="63" idx="3"/>
            </p:cNvCxnSpPr>
            <p:nvPr/>
          </p:nvCxnSpPr>
          <p:spPr>
            <a:xfrm flipH="1" flipV="1">
              <a:off x="1547796" y="3003805"/>
              <a:ext cx="1307699" cy="992696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29"/>
            <p:cNvSpPr txBox="1">
              <a:spLocks noChangeArrowheads="1"/>
            </p:cNvSpPr>
            <p:nvPr/>
          </p:nvSpPr>
          <p:spPr bwMode="auto">
            <a:xfrm>
              <a:off x="-289999" y="1885686"/>
              <a:ext cx="78247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latin typeface="+mj-lt"/>
                </a:rPr>
                <a:t>Porous CeO</a:t>
              </a:r>
              <a:r>
                <a:rPr lang="en-US" sz="1400" baseline="-25000" dirty="0" smtClean="0">
                  <a:latin typeface="+mj-lt"/>
                </a:rPr>
                <a:t>2</a:t>
              </a:r>
              <a:endParaRPr lang="en-US" sz="1400" baseline="-25000" dirty="0">
                <a:latin typeface="+mj-lt"/>
              </a:endParaRPr>
            </a:p>
          </p:txBody>
        </p:sp>
      </p:grpSp>
      <p:grpSp>
        <p:nvGrpSpPr>
          <p:cNvPr id="18" name="Gruppieren 17"/>
          <p:cNvGrpSpPr>
            <a:grpSpLocks/>
          </p:cNvGrpSpPr>
          <p:nvPr/>
        </p:nvGrpSpPr>
        <p:grpSpPr bwMode="auto">
          <a:xfrm>
            <a:off x="3644596" y="1954036"/>
            <a:ext cx="1363753" cy="1276350"/>
            <a:chOff x="1665105" y="2324100"/>
            <a:chExt cx="1364051" cy="1276352"/>
          </a:xfrm>
        </p:grpSpPr>
        <p:cxnSp>
          <p:nvCxnSpPr>
            <p:cNvPr id="19" name="Gerade Verbindung 18"/>
            <p:cNvCxnSpPr/>
            <p:nvPr/>
          </p:nvCxnSpPr>
          <p:spPr>
            <a:xfrm flipH="1" flipV="1">
              <a:off x="1962213" y="2790826"/>
              <a:ext cx="1066943" cy="809626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33"/>
            <p:cNvSpPr txBox="1">
              <a:spLocks noChangeArrowheads="1"/>
            </p:cNvSpPr>
            <p:nvPr/>
          </p:nvSpPr>
          <p:spPr bwMode="auto">
            <a:xfrm>
              <a:off x="1665105" y="2324100"/>
              <a:ext cx="78247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latin typeface="+mj-lt"/>
                </a:rPr>
                <a:t>Al</a:t>
              </a:r>
              <a:r>
                <a:rPr lang="en-US" sz="1400" baseline="-25000" dirty="0" smtClean="0">
                  <a:latin typeface="+mj-lt"/>
                </a:rPr>
                <a:t>2</a:t>
              </a:r>
              <a:r>
                <a:rPr lang="en-US" sz="1400" dirty="0" smtClean="0">
                  <a:latin typeface="+mj-lt"/>
                </a:rPr>
                <a:t>O</a:t>
              </a:r>
              <a:r>
                <a:rPr lang="en-US" sz="1400" baseline="-25000" dirty="0" smtClean="0">
                  <a:latin typeface="+mj-lt"/>
                </a:rPr>
                <a:t>3</a:t>
              </a:r>
              <a:r>
                <a:rPr lang="en-US" sz="1400" dirty="0" smtClean="0">
                  <a:latin typeface="+mj-lt"/>
                </a:rPr>
                <a:t>-SiO</a:t>
              </a:r>
              <a:r>
                <a:rPr lang="en-US" sz="1400" baseline="-25000" dirty="0" smtClean="0">
                  <a:latin typeface="+mj-lt"/>
                </a:rPr>
                <a:t>2</a:t>
              </a:r>
              <a:endParaRPr lang="en-US" sz="1400" baseline="-25000" dirty="0">
                <a:latin typeface="+mj-lt"/>
              </a:endParaRPr>
            </a:p>
            <a:p>
              <a:pPr algn="ctr" eaLnBrk="1" hangingPunct="1"/>
              <a:r>
                <a:rPr lang="en-US" sz="1400" dirty="0">
                  <a:latin typeface="+mj-lt"/>
                </a:rPr>
                <a:t>insulation</a:t>
              </a:r>
            </a:p>
          </p:txBody>
        </p:sp>
      </p:grpSp>
      <p:grpSp>
        <p:nvGrpSpPr>
          <p:cNvPr id="21" name="Gruppieren 20"/>
          <p:cNvGrpSpPr>
            <a:grpSpLocks/>
          </p:cNvGrpSpPr>
          <p:nvPr/>
        </p:nvGrpSpPr>
        <p:grpSpPr bwMode="auto">
          <a:xfrm>
            <a:off x="3403016" y="4406081"/>
            <a:ext cx="905170" cy="839739"/>
            <a:chOff x="1695020" y="4794914"/>
            <a:chExt cx="904875" cy="838807"/>
          </a:xfrm>
        </p:grpSpPr>
        <p:cxnSp>
          <p:nvCxnSpPr>
            <p:cNvPr id="22" name="Gerade Verbindung 21"/>
            <p:cNvCxnSpPr/>
            <p:nvPr/>
          </p:nvCxnSpPr>
          <p:spPr>
            <a:xfrm flipV="1">
              <a:off x="1941387" y="4794914"/>
              <a:ext cx="658508" cy="458708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36"/>
            <p:cNvSpPr txBox="1">
              <a:spLocks noChangeArrowheads="1"/>
            </p:cNvSpPr>
            <p:nvPr/>
          </p:nvSpPr>
          <p:spPr bwMode="auto">
            <a:xfrm>
              <a:off x="1695020" y="5252721"/>
              <a:ext cx="78247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>
                  <a:latin typeface="+mj-lt"/>
                </a:rPr>
                <a:t>Inconel Shell</a:t>
              </a:r>
            </a:p>
          </p:txBody>
        </p:sp>
      </p:grpSp>
      <p:grpSp>
        <p:nvGrpSpPr>
          <p:cNvPr id="24" name="Gruppieren 23"/>
          <p:cNvGrpSpPr>
            <a:grpSpLocks/>
          </p:cNvGrpSpPr>
          <p:nvPr/>
        </p:nvGrpSpPr>
        <p:grpSpPr bwMode="auto">
          <a:xfrm>
            <a:off x="7135440" y="2631255"/>
            <a:ext cx="1277937" cy="904875"/>
            <a:chOff x="5609231" y="3018998"/>
            <a:chExt cx="1277770" cy="905302"/>
          </a:xfrm>
        </p:grpSpPr>
        <p:cxnSp>
          <p:nvCxnSpPr>
            <p:cNvPr id="25" name="Gerade Verbindung 24"/>
            <p:cNvCxnSpPr/>
            <p:nvPr/>
          </p:nvCxnSpPr>
          <p:spPr>
            <a:xfrm flipH="1">
              <a:off x="5609231" y="3352530"/>
              <a:ext cx="792058" cy="571770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4"/>
            <p:cNvSpPr txBox="1">
              <a:spLocks noChangeArrowheads="1"/>
            </p:cNvSpPr>
            <p:nvPr/>
          </p:nvSpPr>
          <p:spPr bwMode="auto">
            <a:xfrm>
              <a:off x="6104529" y="3018998"/>
              <a:ext cx="78247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dirty="0">
                  <a:latin typeface="+mj-lt"/>
                </a:rPr>
                <a:t>Quartz Window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 rot="17417326">
            <a:off x="4032858" y="4506826"/>
            <a:ext cx="733001" cy="409433"/>
            <a:chOff x="6886999" y="4419600"/>
            <a:chExt cx="733001" cy="409433"/>
          </a:xfrm>
          <a:noFill/>
        </p:grpSpPr>
        <p:sp>
          <p:nvSpPr>
            <p:cNvPr id="28" name="Pfeil nach rechts 27"/>
            <p:cNvSpPr/>
            <p:nvPr/>
          </p:nvSpPr>
          <p:spPr>
            <a:xfrm>
              <a:off x="6887001" y="4419600"/>
              <a:ext cx="732999" cy="409433"/>
            </a:xfrm>
            <a:prstGeom prst="rightArrow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Textfeld 28"/>
            <p:cNvSpPr txBox="1"/>
            <p:nvPr/>
          </p:nvSpPr>
          <p:spPr bwMode="auto">
            <a:xfrm>
              <a:off x="6886999" y="4466230"/>
              <a:ext cx="676040" cy="3286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 b="1" dirty="0">
                  <a:latin typeface="+mj-lt"/>
                </a:rPr>
                <a:t>Inlet</a:t>
              </a:r>
            </a:p>
          </p:txBody>
        </p:sp>
      </p:grpSp>
      <p:sp>
        <p:nvSpPr>
          <p:cNvPr id="30" name="Textfeld 29"/>
          <p:cNvSpPr txBox="1">
            <a:spLocks noChangeArrowheads="1"/>
          </p:cNvSpPr>
          <p:nvPr/>
        </p:nvSpPr>
        <p:spPr bwMode="auto">
          <a:xfrm>
            <a:off x="3679452" y="5131568"/>
            <a:ext cx="914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B050"/>
                </a:solidFill>
                <a:latin typeface="+mj-lt"/>
              </a:rPr>
              <a:t>Purge Gas (</a:t>
            </a:r>
            <a:r>
              <a:rPr lang="en-US" sz="1400" dirty="0" err="1">
                <a:solidFill>
                  <a:srgbClr val="00B050"/>
                </a:solidFill>
                <a:latin typeface="+mj-lt"/>
              </a:rPr>
              <a:t>Ar</a:t>
            </a:r>
            <a:r>
              <a:rPr lang="en-US" sz="1400" dirty="0">
                <a:solidFill>
                  <a:srgbClr val="00B050"/>
                </a:solidFill>
                <a:latin typeface="+mj-lt"/>
              </a:rPr>
              <a:t>)</a:t>
            </a:r>
          </a:p>
        </p:txBody>
      </p:sp>
      <p:grpSp>
        <p:nvGrpSpPr>
          <p:cNvPr id="31" name="Gruppieren 30"/>
          <p:cNvGrpSpPr/>
          <p:nvPr/>
        </p:nvGrpSpPr>
        <p:grpSpPr>
          <a:xfrm rot="5000071">
            <a:off x="4261447" y="2520507"/>
            <a:ext cx="733001" cy="409433"/>
            <a:chOff x="6886999" y="4419600"/>
            <a:chExt cx="733001" cy="409433"/>
          </a:xfrm>
          <a:noFill/>
        </p:grpSpPr>
        <p:sp>
          <p:nvSpPr>
            <p:cNvPr id="32" name="Pfeil nach rechts 31"/>
            <p:cNvSpPr/>
            <p:nvPr/>
          </p:nvSpPr>
          <p:spPr>
            <a:xfrm>
              <a:off x="6887001" y="4419600"/>
              <a:ext cx="732999" cy="409433"/>
            </a:xfrm>
            <a:prstGeom prst="rightArrow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Textfeld 32"/>
            <p:cNvSpPr txBox="1"/>
            <p:nvPr/>
          </p:nvSpPr>
          <p:spPr bwMode="auto">
            <a:xfrm>
              <a:off x="6886999" y="4466230"/>
              <a:ext cx="676040" cy="3286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 b="1" dirty="0">
                  <a:latin typeface="+mj-lt"/>
                </a:rPr>
                <a:t>Inlet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 rot="11277684">
            <a:off x="3236047" y="3457342"/>
            <a:ext cx="733001" cy="409433"/>
            <a:chOff x="6886999" y="4419600"/>
            <a:chExt cx="733001" cy="409433"/>
          </a:xfrm>
          <a:noFill/>
        </p:grpSpPr>
        <p:sp>
          <p:nvSpPr>
            <p:cNvPr id="35" name="Pfeil nach rechts 34"/>
            <p:cNvSpPr/>
            <p:nvPr/>
          </p:nvSpPr>
          <p:spPr>
            <a:xfrm>
              <a:off x="6887001" y="4419600"/>
              <a:ext cx="732999" cy="409433"/>
            </a:xfrm>
            <a:prstGeom prst="rightArrow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Textfeld 35"/>
            <p:cNvSpPr txBox="1"/>
            <p:nvPr/>
          </p:nvSpPr>
          <p:spPr bwMode="auto">
            <a:xfrm rot="10750432">
              <a:off x="6886999" y="4466231"/>
              <a:ext cx="676040" cy="3286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 b="1" dirty="0">
                  <a:latin typeface="+mj-lt"/>
                </a:rPr>
                <a:t>Outlet</a:t>
              </a:r>
            </a:p>
          </p:txBody>
        </p:sp>
      </p:grpSp>
      <p:cxnSp>
        <p:nvCxnSpPr>
          <p:cNvPr id="37" name="Gerade Verbindung 36"/>
          <p:cNvCxnSpPr/>
          <p:nvPr/>
        </p:nvCxnSpPr>
        <p:spPr>
          <a:xfrm flipH="1" flipV="1">
            <a:off x="5946402" y="3640905"/>
            <a:ext cx="2819400" cy="765175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 flipH="1">
            <a:off x="4593852" y="3640905"/>
            <a:ext cx="1352550" cy="314325"/>
          </a:xfrm>
          <a:prstGeom prst="line">
            <a:avLst/>
          </a:prstGeom>
          <a:ln w="1905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 flipH="1">
            <a:off x="5870202" y="3193230"/>
            <a:ext cx="2819400" cy="830263"/>
          </a:xfrm>
          <a:prstGeom prst="line">
            <a:avLst/>
          </a:prstGeom>
          <a:ln w="190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flipH="1" flipV="1">
            <a:off x="4516065" y="3567880"/>
            <a:ext cx="1382712" cy="457200"/>
          </a:xfrm>
          <a:prstGeom prst="line">
            <a:avLst/>
          </a:prstGeom>
          <a:ln w="1905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 flipH="1" flipV="1">
            <a:off x="4489079" y="3741129"/>
            <a:ext cx="3231553" cy="95039"/>
          </a:xfrm>
          <a:prstGeom prst="line">
            <a:avLst/>
          </a:prstGeom>
          <a:ln w="190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 flipH="1">
            <a:off x="4489077" y="3567880"/>
            <a:ext cx="433388" cy="190500"/>
          </a:xfrm>
          <a:prstGeom prst="line">
            <a:avLst/>
          </a:prstGeom>
          <a:ln w="1905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>
            <a:spLocks noChangeArrowheads="1"/>
          </p:cNvSpPr>
          <p:nvPr/>
        </p:nvSpPr>
        <p:spPr bwMode="auto">
          <a:xfrm>
            <a:off x="7765677" y="3331448"/>
            <a:ext cx="129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latin typeface="+mj-lt"/>
              </a:rPr>
              <a:t>Concentrated</a:t>
            </a:r>
          </a:p>
          <a:p>
            <a:pPr algn="ctr" eaLnBrk="1" hangingPunct="1"/>
            <a:r>
              <a:rPr lang="en-US" sz="1400" dirty="0">
                <a:latin typeface="+mj-lt"/>
              </a:rPr>
              <a:t>Solar Radiation</a:t>
            </a:r>
          </a:p>
        </p:txBody>
      </p:sp>
      <p:sp>
        <p:nvSpPr>
          <p:cNvPr id="44" name="Textfeld 43"/>
          <p:cNvSpPr txBox="1">
            <a:spLocks noChangeArrowheads="1"/>
          </p:cNvSpPr>
          <p:nvPr/>
        </p:nvSpPr>
        <p:spPr bwMode="auto">
          <a:xfrm>
            <a:off x="4534216" y="3640905"/>
            <a:ext cx="826399" cy="2190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>
                <a:latin typeface="+mj-lt"/>
              </a:rPr>
              <a:t>1500 ° C</a:t>
            </a:r>
          </a:p>
        </p:txBody>
      </p:sp>
      <p:sp>
        <p:nvSpPr>
          <p:cNvPr id="45" name="Textfeld 44"/>
          <p:cNvSpPr txBox="1">
            <a:spLocks noChangeArrowheads="1"/>
          </p:cNvSpPr>
          <p:nvPr/>
        </p:nvSpPr>
        <p:spPr bwMode="auto">
          <a:xfrm>
            <a:off x="4339852" y="3236093"/>
            <a:ext cx="381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B0F0"/>
                </a:solidFill>
                <a:latin typeface="+mj-lt"/>
              </a:rPr>
              <a:t>O</a:t>
            </a:r>
            <a:r>
              <a:rPr lang="en-US" sz="1400" b="1" baseline="-25000" dirty="0">
                <a:solidFill>
                  <a:srgbClr val="00B0F0"/>
                </a:solidFill>
                <a:latin typeface="+mj-lt"/>
              </a:rPr>
              <a:t>2</a:t>
            </a:r>
          </a:p>
        </p:txBody>
      </p:sp>
      <p:sp>
        <p:nvSpPr>
          <p:cNvPr id="46" name="Textfeld 45"/>
          <p:cNvSpPr txBox="1">
            <a:spLocks noChangeArrowheads="1"/>
          </p:cNvSpPr>
          <p:nvPr/>
        </p:nvSpPr>
        <p:spPr bwMode="auto">
          <a:xfrm>
            <a:off x="4820865" y="3823468"/>
            <a:ext cx="381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B0F0"/>
                </a:solidFill>
                <a:latin typeface="+mj-lt"/>
              </a:rPr>
              <a:t>O</a:t>
            </a:r>
            <a:r>
              <a:rPr lang="en-US" sz="1400" b="1" baseline="-25000" dirty="0">
                <a:solidFill>
                  <a:srgbClr val="00B0F0"/>
                </a:solidFill>
                <a:latin typeface="+mj-lt"/>
              </a:rPr>
              <a:t>2</a:t>
            </a:r>
          </a:p>
        </p:txBody>
      </p:sp>
      <p:sp>
        <p:nvSpPr>
          <p:cNvPr id="47" name="Textfeld 46"/>
          <p:cNvSpPr txBox="1">
            <a:spLocks noChangeArrowheads="1"/>
          </p:cNvSpPr>
          <p:nvPr/>
        </p:nvSpPr>
        <p:spPr bwMode="auto">
          <a:xfrm>
            <a:off x="4309690" y="3752030"/>
            <a:ext cx="381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B0F0"/>
                </a:solidFill>
                <a:latin typeface="+mj-lt"/>
              </a:rPr>
              <a:t>O</a:t>
            </a:r>
            <a:r>
              <a:rPr lang="en-US" sz="1400" b="1" baseline="-25000" dirty="0">
                <a:solidFill>
                  <a:srgbClr val="00B0F0"/>
                </a:solidFill>
                <a:latin typeface="+mj-lt"/>
              </a:rPr>
              <a:t>2</a:t>
            </a:r>
          </a:p>
        </p:txBody>
      </p:sp>
      <p:sp>
        <p:nvSpPr>
          <p:cNvPr id="48" name="Textfeld 47"/>
          <p:cNvSpPr txBox="1"/>
          <p:nvPr/>
        </p:nvSpPr>
        <p:spPr bwMode="auto">
          <a:xfrm>
            <a:off x="4593852" y="3645668"/>
            <a:ext cx="725488" cy="190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+mj-lt"/>
              </a:rPr>
              <a:t>900 ° C</a:t>
            </a:r>
          </a:p>
        </p:txBody>
      </p:sp>
      <p:sp>
        <p:nvSpPr>
          <p:cNvPr id="49" name="Textfeld 48"/>
          <p:cNvSpPr txBox="1">
            <a:spLocks noChangeArrowheads="1"/>
          </p:cNvSpPr>
          <p:nvPr/>
        </p:nvSpPr>
        <p:spPr bwMode="auto">
          <a:xfrm>
            <a:off x="3773051" y="5114460"/>
            <a:ext cx="9144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/>
              <a:t>H</a:t>
            </a:r>
            <a:r>
              <a:rPr lang="en-US" sz="1400" b="1" baseline="-25000" dirty="0"/>
              <a:t>2</a:t>
            </a:r>
            <a:r>
              <a:rPr lang="en-US" sz="1400" b="1" dirty="0"/>
              <a:t>O / CO</a:t>
            </a:r>
            <a:r>
              <a:rPr lang="en-US" sz="1400" b="1" baseline="-25000" dirty="0"/>
              <a:t>2</a:t>
            </a:r>
          </a:p>
        </p:txBody>
      </p:sp>
      <p:sp>
        <p:nvSpPr>
          <p:cNvPr id="50" name="Textfeld 49"/>
          <p:cNvSpPr txBox="1">
            <a:spLocks noChangeArrowheads="1"/>
          </p:cNvSpPr>
          <p:nvPr/>
        </p:nvSpPr>
        <p:spPr bwMode="auto">
          <a:xfrm>
            <a:off x="4679577" y="3344043"/>
            <a:ext cx="3540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+mj-lt"/>
              </a:rPr>
              <a:t>CO</a:t>
            </a:r>
          </a:p>
        </p:txBody>
      </p:sp>
      <p:sp>
        <p:nvSpPr>
          <p:cNvPr id="51" name="Textfeld 50"/>
          <p:cNvSpPr txBox="1">
            <a:spLocks noChangeArrowheads="1"/>
          </p:cNvSpPr>
          <p:nvPr/>
        </p:nvSpPr>
        <p:spPr bwMode="auto">
          <a:xfrm>
            <a:off x="5006602" y="3737743"/>
            <a:ext cx="3540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+mj-lt"/>
              </a:rPr>
              <a:t>H</a:t>
            </a:r>
            <a:r>
              <a:rPr lang="en-US" sz="1400" b="1" baseline="-25000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52" name="Textfeld 51"/>
          <p:cNvSpPr txBox="1">
            <a:spLocks noChangeArrowheads="1"/>
          </p:cNvSpPr>
          <p:nvPr/>
        </p:nvSpPr>
        <p:spPr bwMode="auto">
          <a:xfrm>
            <a:off x="4535115" y="3836168"/>
            <a:ext cx="35401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+mj-lt"/>
              </a:rPr>
              <a:t>H</a:t>
            </a:r>
            <a:r>
              <a:rPr lang="en-US" sz="1400" b="1" baseline="-25000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feld 52"/>
              <p:cNvSpPr txBox="1"/>
              <p:nvPr/>
            </p:nvSpPr>
            <p:spPr bwMode="auto">
              <a:xfrm>
                <a:off x="5033590" y="1091928"/>
                <a:ext cx="2857500" cy="550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457200" indent="-457200">
                  <a:buAutoNum type="arabicPeriod"/>
                </a:pPr>
                <a:r>
                  <a:rPr lang="en-US" sz="2000" b="1" dirty="0" smtClean="0">
                    <a:solidFill>
                      <a:srgbClr val="FF0000"/>
                    </a:solidFill>
                    <a:latin typeface="+mj-lt"/>
                  </a:rPr>
                  <a:t>Thermal Reduction: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CH" sz="2000" b="0" i="0" smtClean="0">
                          <a:latin typeface="Cambria Math"/>
                        </a:rPr>
                        <m:t>Ce</m:t>
                      </m:r>
                      <m:sSub>
                        <m:sSubPr>
                          <m:ctrlPr>
                            <a:rPr lang="de-CH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CH" sz="2000" b="0" i="0" smtClean="0"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de-CH" sz="2000" b="0" i="0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lang="el-GR" sz="2000" i="1" smtClean="0">
                              <a:latin typeface="Cambria Math"/>
                            </a:rPr>
                          </m:ctrlPr>
                        </m:groupChrPr>
                        <m:e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de-CH" sz="2000" b="0" i="0" smtClean="0">
                              <a:latin typeface="Cambria Math"/>
                            </a:rPr>
                            <m:t>H</m:t>
                          </m:r>
                        </m:e>
                      </m:groupChr>
                      <m:sSub>
                        <m:sSubPr>
                          <m:ctrlPr>
                            <a:rPr lang="el-GR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CH" sz="2000" b="0" i="0" smtClean="0">
                              <a:latin typeface="Cambria Math"/>
                            </a:rPr>
                            <m:t>CeO</m:t>
                          </m:r>
                        </m:e>
                        <m:sub>
                          <m:r>
                            <a:rPr lang="de-CH" sz="2000" b="0" i="0" smtClean="0">
                              <a:latin typeface="Cambria Math"/>
                            </a:rPr>
                            <m:t>2−</m:t>
                          </m:r>
                          <m:r>
                            <a:rPr lang="de-CH" sz="2000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</m:sub>
                      </m:sSub>
                      <m:r>
                        <a:rPr lang="de-CH" sz="2000" b="0" i="0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de-CH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CH" sz="2000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</m:num>
                        <m:den>
                          <m:r>
                            <a:rPr lang="de-CH" sz="2000" b="0" i="0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de-CH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CH" sz="2000" b="0" i="0" smtClean="0"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de-CH" sz="2000" b="0" i="0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 smtClean="0">
                  <a:latin typeface="+mj-lt"/>
                </a:endParaRPr>
              </a:p>
              <a:p>
                <a:endParaRPr lang="en-US" sz="2000" dirty="0" smtClean="0"/>
              </a:p>
            </p:txBody>
          </p:sp>
        </mc:Choice>
        <mc:Fallback xmlns="">
          <p:sp>
            <p:nvSpPr>
              <p:cNvPr id="53" name="Textfeld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3590" y="1091928"/>
                <a:ext cx="2857500" cy="550601"/>
              </a:xfrm>
              <a:prstGeom prst="rect">
                <a:avLst/>
              </a:prstGeom>
              <a:blipFill rotWithShape="1">
                <a:blip r:embed="rId4"/>
                <a:stretch>
                  <a:fillRect l="-1923" t="-71111" r="-8547" b="-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uppieren 53"/>
          <p:cNvGrpSpPr/>
          <p:nvPr/>
        </p:nvGrpSpPr>
        <p:grpSpPr>
          <a:xfrm>
            <a:off x="5091868" y="931022"/>
            <a:ext cx="3363287" cy="1315979"/>
            <a:chOff x="6962832" y="2741855"/>
            <a:chExt cx="3363287" cy="11358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feld 54"/>
                <p:cNvSpPr txBox="1"/>
                <p:nvPr/>
              </p:nvSpPr>
              <p:spPr bwMode="auto">
                <a:xfrm>
                  <a:off x="6962832" y="2762388"/>
                  <a:ext cx="2857500" cy="550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sz="2000" b="1" dirty="0" smtClean="0">
                      <a:solidFill>
                        <a:srgbClr val="00B0F0"/>
                      </a:solidFill>
                      <a:latin typeface="+mj-lt"/>
                    </a:rPr>
                    <a:t>2.   Oxidation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CH" sz="2000" b="0" i="0" smtClean="0">
                            <a:latin typeface="Cambria Math"/>
                          </a:rPr>
                          <m:t>Ce</m:t>
                        </m:r>
                        <m:sSub>
                          <m:sSubPr>
                            <m:ctrlPr>
                              <a:rPr lang="de-CH" sz="20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CH" sz="2000" b="0" i="0" smtClean="0">
                                <a:latin typeface="Cambria Math"/>
                              </a:rPr>
                              <m:t>O</m:t>
                            </m:r>
                          </m:e>
                          <m:sub>
                            <m:r>
                              <a:rPr lang="de-CH" sz="2000" b="0" i="0" smtClean="0">
                                <a:latin typeface="Cambria Math"/>
                              </a:rPr>
                              <m:t>2−</m:t>
                            </m:r>
                            <m:r>
                              <a:rPr lang="de-CH" sz="2000" b="0" i="1" smtClean="0"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sub>
                        </m:sSub>
                        <m:r>
                          <a:rPr lang="de-CH" sz="2000" b="0" i="0" smtClean="0">
                            <a:latin typeface="Cambria Math"/>
                          </a:rPr>
                          <m:t>+</m:t>
                        </m:r>
                        <m:r>
                          <a:rPr lang="de-CH" sz="2000" b="0" i="1" smtClean="0">
                            <a:latin typeface="Cambria Math"/>
                            <a:ea typeface="Cambria Math"/>
                          </a:rPr>
                          <m:t>𝛿</m:t>
                        </m:r>
                        <m:sSub>
                          <m:sSubPr>
                            <m:ctrlPr>
                              <a:rPr lang="de-CH" sz="20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CH" sz="2000" b="0" i="0" smtClean="0">
                                <a:latin typeface="Cambria Math"/>
                                <a:ea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de-CH" sz="2000" b="0" i="0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de-CH" sz="2000" b="0" i="0" smtClean="0">
                            <a:latin typeface="Cambria Math"/>
                            <a:ea typeface="Cambria Math"/>
                          </a:rPr>
                          <m:t>O</m:t>
                        </m:r>
                        <m:groupChr>
                          <m:groupChrPr>
                            <m:chr m:val="→"/>
                            <m:vertJc m:val="bot"/>
                            <m:ctrlPr>
                              <a:rPr lang="el-GR" sz="2000" i="1" smtClean="0">
                                <a:latin typeface="Cambria Math"/>
                              </a:rPr>
                            </m:ctrlPr>
                          </m:groupChrPr>
                          <m:e>
                            <m:r>
                              <m:rPr>
                                <m:brk m:alnAt="2"/>
                              </m:rPr>
                              <a:rPr lang="de-DE" sz="2000" b="0" i="0" smtClean="0">
                                <a:latin typeface="Cambria Math"/>
                              </a:rPr>
                              <m:t>−</m:t>
                            </m:r>
                            <m:r>
                              <m:rPr>
                                <m:brk m:alnAt="2"/>
                              </m:rP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m:rPr>
                                <m:sty m:val="p"/>
                                <m:brk m:alnAt="2"/>
                              </m:rPr>
                              <a:rPr lang="de-DE" sz="2000" b="0" i="0" smtClean="0">
                                <a:latin typeface="Cambria Math"/>
                                <a:ea typeface="Cambria Math"/>
                              </a:rPr>
                              <m:t>H</m:t>
                            </m:r>
                          </m:e>
                        </m:groupChr>
                        <m:sSub>
                          <m:sSubPr>
                            <m:ctrlPr>
                              <a:rPr lang="el-GR" sz="20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CH" sz="2000" b="0" i="0" smtClean="0">
                                <a:latin typeface="Cambria Math"/>
                              </a:rPr>
                              <m:t>CeO</m:t>
                            </m:r>
                          </m:e>
                          <m:sub>
                            <m:r>
                              <a:rPr lang="de-CH" sz="2000" b="0" i="0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de-CH" sz="2000" b="0" i="0" smtClean="0">
                            <a:latin typeface="Cambria Math"/>
                          </a:rPr>
                          <m:t>+</m:t>
                        </m:r>
                        <m:r>
                          <a:rPr lang="de-CH" sz="2000" b="0" i="1" smtClean="0">
                            <a:latin typeface="Cambria Math"/>
                            <a:ea typeface="Cambria Math"/>
                          </a:rPr>
                          <m:t>𝛿</m:t>
                        </m:r>
                        <m:sSub>
                          <m:sSubPr>
                            <m:ctrlPr>
                              <a:rPr lang="de-CH" sz="20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CH" sz="2000" b="0" i="0" smtClean="0"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de-CH" sz="2000" b="0" i="0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>
                    <a:latin typeface="+mj-lt"/>
                  </a:endParaRPr>
                </a:p>
                <a:p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59" name="Textfeld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962832" y="2762388"/>
                  <a:ext cx="2857500" cy="55060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132" t="-42308" r="-2345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feld 55"/>
                <p:cNvSpPr txBox="1"/>
                <p:nvPr/>
              </p:nvSpPr>
              <p:spPr bwMode="auto">
                <a:xfrm>
                  <a:off x="6973319" y="2741855"/>
                  <a:ext cx="3352800" cy="11358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CH" sz="2000" b="0" i="1" dirty="0" smtClean="0">
                    <a:solidFill>
                      <a:schemeClr val="tx1"/>
                    </a:solidFill>
                    <a:latin typeface="+mj-lt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CH" sz="20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Ce</m:t>
                        </m:r>
                        <m:sSub>
                          <m:sSubPr>
                            <m:ctrlPr>
                              <a:rPr lang="de-CH" sz="20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CH" sz="20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O</m:t>
                            </m:r>
                          </m:e>
                          <m:sub>
                            <m:r>
                              <a:rPr lang="de-CH" sz="20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2−</m:t>
                            </m:r>
                            <m:r>
                              <a:rPr lang="de-CH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sub>
                        </m:sSub>
                        <m:r>
                          <a:rPr lang="de-CH" sz="20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de-CH" sz="2000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de-CH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CH" sz="2000" b="0" i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CO</m:t>
                            </m:r>
                          </m:e>
                          <m:sub>
                            <m:r>
                              <a:rPr lang="de-CH" sz="2000" b="0" i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groupChr>
                          <m:groupChrPr>
                            <m:chr m:val="→"/>
                            <m:vertJc m:val="bot"/>
                            <m:ctrlPr>
                              <a:rPr lang="el-GR" sz="20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groupChrPr>
                          <m:e>
                            <m:r>
                              <m:rPr>
                                <m:brk m:alnAt="2"/>
                              </m:rPr>
                              <a:rPr lang="de-DE" sz="20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m:rPr>
                                <m:brk m:alnAt="2"/>
                              </m:rPr>
                              <a:rPr lang="de-DE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m:rPr>
                                <m:sty m:val="p"/>
                                <m:brk m:alnAt="2"/>
                              </m:rPr>
                              <a:rPr lang="de-DE" sz="2000" b="0" i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H</m:t>
                            </m:r>
                          </m:e>
                        </m:groupChr>
                        <m:sSub>
                          <m:sSubPr>
                            <m:ctrlPr>
                              <a:rPr lang="el-GR" sz="20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CH" sz="20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CeO</m:t>
                            </m:r>
                          </m:e>
                          <m:sub>
                            <m:r>
                              <a:rPr lang="de-CH" sz="20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de-CH" sz="20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de-CH" sz="2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𝛿</m:t>
                        </m:r>
                        <m:r>
                          <m:rPr>
                            <m:sty m:val="p"/>
                          </m:rPr>
                          <a:rPr lang="de-CH" sz="2000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CO</m:t>
                        </m:r>
                      </m:oMath>
                    </m:oMathPara>
                  </a14:m>
                  <a:endParaRPr lang="de-CH" sz="2000" dirty="0" smtClean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" name="Textfeld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973319" y="2741855"/>
                  <a:ext cx="3352800" cy="113581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509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7" name="Text Box 1042"/>
          <p:cNvSpPr txBox="1">
            <a:spLocks noChangeArrowheads="1"/>
          </p:cNvSpPr>
          <p:nvPr/>
        </p:nvSpPr>
        <p:spPr bwMode="auto">
          <a:xfrm rot="10800000" flipV="1">
            <a:off x="9408" y="5990918"/>
            <a:ext cx="3583184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Science  </a:t>
            </a:r>
            <a:r>
              <a:rPr lang="en-US" sz="1200" dirty="0" smtClean="0">
                <a:latin typeface="Arial" charset="0"/>
              </a:rPr>
              <a:t>2010, 330 (6012), 1797-1801</a:t>
            </a:r>
            <a:endParaRPr lang="en-US" sz="1200" dirty="0">
              <a:latin typeface="Arial" charset="0"/>
            </a:endParaRPr>
          </a:p>
        </p:txBody>
      </p:sp>
      <p:sp>
        <p:nvSpPr>
          <p:cNvPr id="58" name="Text Box 1042"/>
          <p:cNvSpPr txBox="1">
            <a:spLocks noChangeArrowheads="1"/>
          </p:cNvSpPr>
          <p:nvPr/>
        </p:nvSpPr>
        <p:spPr bwMode="auto">
          <a:xfrm rot="10800000" flipV="1">
            <a:off x="-3204" y="6279325"/>
            <a:ext cx="3583097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Energy Environ. Sci. </a:t>
            </a:r>
            <a:r>
              <a:rPr lang="en-US" sz="1200" dirty="0" smtClean="0">
                <a:latin typeface="Arial" charset="0"/>
              </a:rPr>
              <a:t>2012, 5 (3), 6098-6103</a:t>
            </a:r>
            <a:endParaRPr lang="en-US" sz="1200" dirty="0">
              <a:latin typeface="Arial" charset="0"/>
            </a:endParaRPr>
          </a:p>
        </p:txBody>
      </p:sp>
      <p:sp>
        <p:nvSpPr>
          <p:cNvPr id="59" name="Text Box 1042"/>
          <p:cNvSpPr txBox="1">
            <a:spLocks noChangeArrowheads="1"/>
          </p:cNvSpPr>
          <p:nvPr/>
        </p:nvSpPr>
        <p:spPr bwMode="auto">
          <a:xfrm rot="10800000" flipV="1">
            <a:off x="642" y="6569861"/>
            <a:ext cx="3571818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Energy Fuels 2012, </a:t>
            </a:r>
            <a:r>
              <a:rPr lang="en-US" sz="1200" dirty="0" smtClean="0">
                <a:latin typeface="Arial" charset="0"/>
              </a:rPr>
              <a:t>26 (11), 7051-7059</a:t>
            </a:r>
            <a:endParaRPr lang="en-US" sz="1200" dirty="0">
              <a:latin typeface="Arial" charset="0"/>
            </a:endParaRPr>
          </a:p>
        </p:txBody>
      </p:sp>
      <p:pic>
        <p:nvPicPr>
          <p:cNvPr id="60" name="Grafik 5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6709" r="4392"/>
          <a:stretch/>
        </p:blipFill>
        <p:spPr>
          <a:xfrm>
            <a:off x="115845" y="4441005"/>
            <a:ext cx="1448526" cy="1135271"/>
          </a:xfrm>
          <a:prstGeom prst="rect">
            <a:avLst/>
          </a:prstGeom>
        </p:spPr>
      </p:pic>
      <p:pic>
        <p:nvPicPr>
          <p:cNvPr id="61" name="Grafik 6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2364" r="36282" b="42124"/>
          <a:stretch/>
        </p:blipFill>
        <p:spPr>
          <a:xfrm>
            <a:off x="115845" y="2008962"/>
            <a:ext cx="1463201" cy="1188000"/>
          </a:xfrm>
          <a:prstGeom prst="rect">
            <a:avLst/>
          </a:prstGeom>
        </p:spPr>
      </p:pic>
      <p:grpSp>
        <p:nvGrpSpPr>
          <p:cNvPr id="62" name="Gruppieren 61"/>
          <p:cNvGrpSpPr/>
          <p:nvPr/>
        </p:nvGrpSpPr>
        <p:grpSpPr>
          <a:xfrm>
            <a:off x="1628373" y="2021415"/>
            <a:ext cx="1446267" cy="1188000"/>
            <a:chOff x="1944838" y="1394890"/>
            <a:chExt cx="1446267" cy="1188000"/>
          </a:xfrm>
        </p:grpSpPr>
        <p:pic>
          <p:nvPicPr>
            <p:cNvPr id="63" name="Grafik 6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2409" b="14926"/>
            <a:stretch/>
          </p:blipFill>
          <p:spPr>
            <a:xfrm>
              <a:off x="1944838" y="1394890"/>
              <a:ext cx="1446267" cy="1188000"/>
            </a:xfrm>
            <a:prstGeom prst="rect">
              <a:avLst/>
            </a:prstGeom>
          </p:spPr>
        </p:pic>
        <p:grpSp>
          <p:nvGrpSpPr>
            <p:cNvPr id="64" name="Gruppieren 63"/>
            <p:cNvGrpSpPr/>
            <p:nvPr/>
          </p:nvGrpSpPr>
          <p:grpSpPr>
            <a:xfrm>
              <a:off x="1977004" y="2300568"/>
              <a:ext cx="1009652" cy="244567"/>
              <a:chOff x="2278273" y="2474721"/>
              <a:chExt cx="1009652" cy="244567"/>
            </a:xfrm>
          </p:grpSpPr>
          <p:sp>
            <p:nvSpPr>
              <p:cNvPr id="65" name="Rechteck 64"/>
              <p:cNvSpPr/>
              <p:nvPr/>
            </p:nvSpPr>
            <p:spPr bwMode="auto">
              <a:xfrm>
                <a:off x="2278273" y="2501078"/>
                <a:ext cx="1009652" cy="21821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66" name="Rechteck 65"/>
              <p:cNvSpPr/>
              <p:nvPr/>
            </p:nvSpPr>
            <p:spPr bwMode="auto">
              <a:xfrm>
                <a:off x="2340039" y="2638891"/>
                <a:ext cx="878444" cy="45719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67" name="Textfeld 66"/>
              <p:cNvSpPr txBox="1"/>
              <p:nvPr/>
            </p:nvSpPr>
            <p:spPr>
              <a:xfrm>
                <a:off x="2340039" y="2474721"/>
                <a:ext cx="94788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smtClean="0">
                    <a:latin typeface="+mj-lt"/>
                  </a:rPr>
                  <a:t>X 1000     100 </a:t>
                </a:r>
                <a:r>
                  <a:rPr lang="el-GR" sz="600" b="1" dirty="0" smtClean="0">
                    <a:latin typeface="+mj-lt"/>
                  </a:rPr>
                  <a:t>μ</a:t>
                </a:r>
                <a:r>
                  <a:rPr lang="de-CH" sz="600" b="1" dirty="0" smtClean="0">
                    <a:latin typeface="+mj-lt"/>
                  </a:rPr>
                  <a:t>m</a:t>
                </a:r>
                <a:endParaRPr lang="en-US" sz="600" b="1" dirty="0">
                  <a:latin typeface="+mj-lt"/>
                </a:endParaRPr>
              </a:p>
            </p:txBody>
          </p:sp>
        </p:grpSp>
      </p:grpSp>
      <p:pic>
        <p:nvPicPr>
          <p:cNvPr id="68" name="Grafik 6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5" y="3265174"/>
            <a:ext cx="1448526" cy="11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" name="Gruppieren 68"/>
          <p:cNvGrpSpPr/>
          <p:nvPr/>
        </p:nvGrpSpPr>
        <p:grpSpPr>
          <a:xfrm>
            <a:off x="1642761" y="3249116"/>
            <a:ext cx="1436002" cy="1116000"/>
            <a:chOff x="1685891" y="3017030"/>
            <a:chExt cx="1436002" cy="1116000"/>
          </a:xfrm>
        </p:grpSpPr>
        <p:pic>
          <p:nvPicPr>
            <p:cNvPr id="70" name="Grafik 6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867" b="12964"/>
            <a:stretch/>
          </p:blipFill>
          <p:spPr>
            <a:xfrm>
              <a:off x="1685891" y="3017030"/>
              <a:ext cx="1436002" cy="1116000"/>
            </a:xfrm>
            <a:prstGeom prst="rect">
              <a:avLst/>
            </a:prstGeom>
          </p:spPr>
        </p:pic>
        <p:sp>
          <p:nvSpPr>
            <p:cNvPr id="71" name="Rechteck 70"/>
            <p:cNvSpPr/>
            <p:nvPr/>
          </p:nvSpPr>
          <p:spPr bwMode="auto">
            <a:xfrm>
              <a:off x="1719462" y="3849825"/>
              <a:ext cx="1009652" cy="2182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1781228" y="3823468"/>
              <a:ext cx="94788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 smtClean="0">
                  <a:latin typeface="+mj-lt"/>
                </a:rPr>
                <a:t>X 1000     100 </a:t>
              </a:r>
              <a:r>
                <a:rPr lang="el-GR" sz="600" b="1" dirty="0" smtClean="0">
                  <a:latin typeface="+mj-lt"/>
                </a:rPr>
                <a:t>μ</a:t>
              </a:r>
              <a:r>
                <a:rPr lang="de-CH" sz="600" b="1" dirty="0" smtClean="0">
                  <a:latin typeface="+mj-lt"/>
                </a:rPr>
                <a:t>m</a:t>
              </a:r>
              <a:endParaRPr lang="en-US" sz="600" b="1" dirty="0">
                <a:latin typeface="+mj-lt"/>
              </a:endParaRPr>
            </a:p>
          </p:txBody>
        </p:sp>
        <p:sp>
          <p:nvSpPr>
            <p:cNvPr id="73" name="Rechteck 72"/>
            <p:cNvSpPr/>
            <p:nvPr/>
          </p:nvSpPr>
          <p:spPr bwMode="auto">
            <a:xfrm>
              <a:off x="1786559" y="3990011"/>
              <a:ext cx="878444" cy="4571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74" name="Textfeld 73"/>
          <p:cNvSpPr txBox="1">
            <a:spLocks noChangeArrowheads="1"/>
          </p:cNvSpPr>
          <p:nvPr/>
        </p:nvSpPr>
        <p:spPr bwMode="auto">
          <a:xfrm>
            <a:off x="1940943" y="3148780"/>
            <a:ext cx="1270282" cy="8112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+mj-lt"/>
              </a:rPr>
              <a:t>Syngas</a:t>
            </a: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+mj-lt"/>
              </a:rPr>
              <a:t>(H</a:t>
            </a:r>
            <a:r>
              <a:rPr lang="en-US" b="1" baseline="-25000" dirty="0">
                <a:solidFill>
                  <a:srgbClr val="FF0000"/>
                </a:solidFill>
                <a:latin typeface="+mj-lt"/>
              </a:rPr>
              <a:t>2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/ CO)</a:t>
            </a:r>
          </a:p>
        </p:txBody>
      </p:sp>
      <p:grpSp>
        <p:nvGrpSpPr>
          <p:cNvPr id="75" name="Gruppieren 74"/>
          <p:cNvGrpSpPr/>
          <p:nvPr/>
        </p:nvGrpSpPr>
        <p:grpSpPr>
          <a:xfrm>
            <a:off x="1628373" y="4429751"/>
            <a:ext cx="1446267" cy="1146525"/>
            <a:chOff x="1628373" y="4429751"/>
            <a:chExt cx="1446267" cy="1146525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419" t="12710" r="16512" b="22294"/>
            <a:stretch/>
          </p:blipFill>
          <p:spPr bwMode="auto">
            <a:xfrm>
              <a:off x="1628373" y="4429751"/>
              <a:ext cx="1446267" cy="114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Rechteck 76"/>
            <p:cNvSpPr/>
            <p:nvPr/>
          </p:nvSpPr>
          <p:spPr bwMode="auto">
            <a:xfrm>
              <a:off x="1677825" y="5302950"/>
              <a:ext cx="1009652" cy="2182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1951135" y="5283417"/>
              <a:ext cx="94788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600" b="1" dirty="0" smtClean="0">
                  <a:latin typeface="+mj-lt"/>
                </a:rPr>
                <a:t>10 mm</a:t>
              </a:r>
              <a:endParaRPr lang="en-US" sz="600" b="1" dirty="0">
                <a:latin typeface="+mj-lt"/>
              </a:endParaRPr>
            </a:p>
          </p:txBody>
        </p:sp>
        <p:sp>
          <p:nvSpPr>
            <p:cNvPr id="79" name="Rechteck 78"/>
            <p:cNvSpPr/>
            <p:nvPr/>
          </p:nvSpPr>
          <p:spPr bwMode="auto">
            <a:xfrm>
              <a:off x="1744922" y="5443136"/>
              <a:ext cx="878444" cy="4571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373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4 -0.01203 C -0.05868 -0.0162 -0.05782 -0.02082 -0.05955 -0.02429 C -0.06111 -0.02753 -0.06285 -0.02684 -0.06511 -0.02846 C -0.06841 -0.031 -0.07136 -0.03424 -0.075 -0.03563 C -0.08039 -0.04072 -0.0875 -0.04072 -0.09341 -0.04465 C -0.1033 -0.04396 -0.10539 -0.04303 -0.11545 -0.04396 C -0.11598 -0.04419 -0.11719 -0.04465 -0.11719 -0.04465 " pathEditMode="relative" ptsTypes="ffffffA">
                                      <p:cBhvr>
                                        <p:cTn id="1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7219 C 0.00591 -0.05969 0.00243 -0.03771 -0.00868 -0.03378 C -0.01093 -0.03054 -0.01389 -0.02915 -0.01718 -0.028 C -0.0276 -0.02869 -0.0368 -0.03054 -0.0467 -0.03216 C -0.04948 -0.03262 -0.05243 -0.03262 -0.0552 -0.03285 C -0.05729 -0.03309 -0.06128 -0.03378 -0.06128 -0.03378 " pathEditMode="relative" ptsTypes="fffffA">
                                      <p:cBhvr>
                                        <p:cTn id="1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57 0.08677 C 0.04028 0.08283 0.03264 0.07844 0.02674 0.07103 C 0.02292 0.06641 0.01841 0.06178 0.0132 0.06062 C 0.01129 0.05785 0.01025 0.05738 0.00764 0.05646 C 0.00278 0.05183 -0.00416 0.05461 -0.01007 0.05229 C -0.0151 0.04813 -0.02153 0.04882 -0.02725 0.04836 C -0.03142 0.04628 -0.03507 0.04558 -0.03958 0.04489 C -0.04375 0.03702 -0.06059 0.04026 -0.06337 0.04003 C -0.06736 0.03864 -0.0717 0.03679 -0.07569 0.03679 " pathEditMode="relative" ptsTypes="ffffffffA">
                                      <p:cBhvr>
                                        <p:cTn id="12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22 0.00532 -0.00122 0.00555 -0.00504 0.0074 C -0.00643 0.00994 -0.00799 0.00994 -0.00938 0.01226 C -0.0099 0.01295 -0.01007 0.01411 -0.01059 0.0148 C -0.01181 0.01642 -0.01476 0.01874 -0.01476 0.01874 C -0.0165 0.02221 -0.01719 0.02105 -0.01979 0.0229 C -0.02709 0.02845 -0.02535 0.02707 -0.03698 0.02776 C -0.04063 0.02845 -0.04427 0.02961 -0.04792 0.03031 C -0.05087 0.031 -0.0566 0.03192 -0.0566 0.03192 C -0.06719 0.03169 -0.07778 0.03146 -0.08837 0.031 C -0.09288 0.03077 -0.0967 0.02707 -0.10139 0.02707 " pathEditMode="relative" ptsTypes="ffffffffffA">
                                      <p:cBhvr>
                                        <p:cTn id="19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197 -0.00254 -0.02204 -0.01133 -0.0342 -0.01295 C -0.03784 -0.01481 -0.04218 -0.01527 -0.046 -0.01619 C -0.06302 -0.02522 -0.07343 -0.01319 -0.08819 -0.01064 C -0.10191 -0.0111 -0.11024 -0.01226 -0.12326 -0.01295 C -0.12569 -0.01365 -0.12829 -0.01388 -0.13055 -0.0155 " pathEditMode="relative" ptsTypes="fffffA">
                                      <p:cBhvr>
                                        <p:cTn id="19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65 -0.00486 -0.00591 -0.01157 -0.01042 -0.01458 C -0.01216 -0.01805 -0.01441 -0.0199 -0.01719 -0.02129 C -0.01945 -0.02545 -0.02275 -0.02707 -0.02639 -0.02846 C -0.02882 -0.03054 -0.03108 -0.03656 -0.03438 -0.03679 C -0.03907 -0.03725 -0.04375 -0.03725 -0.04844 -0.03748 C -0.05625 -0.03841 -0.06407 -0.03818 -0.07188 -0.0391 C -0.07518 -0.03957 -0.079 -0.04419 -0.0823 -0.04581 C -0.08559 -0.04489 -0.08455 -0.04396 -0.08594 -0.04581 " pathEditMode="relative" ptsTypes="ffffffffA">
                                      <p:cBhvr>
                                        <p:cTn id="19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43" grpId="0"/>
      <p:bldP spid="43" grpId="1"/>
      <p:bldP spid="44" grpId="0" animBg="1"/>
      <p:bldP spid="44" grpId="1" animBg="1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 animBg="1"/>
      <p:bldP spid="49" grpId="0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6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 b="7727"/>
          <a:stretch/>
        </p:blipFill>
        <p:spPr>
          <a:xfrm>
            <a:off x="5492972" y="4742922"/>
            <a:ext cx="1525346" cy="1709517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08472" y="634870"/>
            <a:ext cx="8382000" cy="766762"/>
          </a:xfrm>
          <a:noFill/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3600" dirty="0" smtClean="0">
                <a:solidFill>
                  <a:schemeClr val="tx2"/>
                </a:solidFill>
              </a:rPr>
              <a:t>Experimental setup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9" y="1445848"/>
            <a:ext cx="7109302" cy="357169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4" t="29468" r="12958" b="27966"/>
          <a:stretch/>
        </p:blipFill>
        <p:spPr>
          <a:xfrm>
            <a:off x="518982" y="4564185"/>
            <a:ext cx="2212343" cy="188825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8" t="6692" r="8481" b="5287"/>
          <a:stretch/>
        </p:blipFill>
        <p:spPr>
          <a:xfrm>
            <a:off x="2869191" y="4564185"/>
            <a:ext cx="2373015" cy="1900686"/>
          </a:xfrm>
          <a:prstGeom prst="rect">
            <a:avLst/>
          </a:prstGeom>
        </p:spPr>
      </p:pic>
      <p:sp>
        <p:nvSpPr>
          <p:cNvPr id="14" name="Text Box 1042"/>
          <p:cNvSpPr txBox="1">
            <a:spLocks noChangeArrowheads="1"/>
          </p:cNvSpPr>
          <p:nvPr/>
        </p:nvSpPr>
        <p:spPr bwMode="auto">
          <a:xfrm rot="10800000" flipV="1">
            <a:off x="-1" y="6577164"/>
            <a:ext cx="3254376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Energy Environ. Sci. </a:t>
            </a:r>
            <a:r>
              <a:rPr lang="en-US" sz="1200" dirty="0" smtClean="0">
                <a:latin typeface="Arial" charset="0"/>
              </a:rPr>
              <a:t>2012, 5 (3), 6098-6103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5909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7</a:t>
            </a:fld>
            <a:endParaRPr lang="de-DE"/>
          </a:p>
        </p:txBody>
      </p:sp>
      <p:sp>
        <p:nvSpPr>
          <p:cNvPr id="6" name="Titel 15"/>
          <p:cNvSpPr>
            <a:spLocks noGrp="1"/>
          </p:cNvSpPr>
          <p:nvPr>
            <p:ph type="title"/>
          </p:nvPr>
        </p:nvSpPr>
        <p:spPr>
          <a:xfrm>
            <a:off x="533400" y="3004572"/>
            <a:ext cx="7798558" cy="495300"/>
          </a:xfrm>
        </p:spPr>
        <p:txBody>
          <a:bodyPr/>
          <a:lstStyle/>
          <a:p>
            <a:pPr algn="l"/>
            <a:r>
              <a:rPr lang="en-GB" sz="3000" dirty="0" smtClean="0">
                <a:solidFill>
                  <a:srgbClr val="1F407A"/>
                </a:solidFill>
              </a:rPr>
              <a:t>Syngas production by simultaneous splitting of CO</a:t>
            </a:r>
            <a:r>
              <a:rPr lang="en-GB" sz="3000" baseline="-25000" dirty="0" smtClean="0">
                <a:solidFill>
                  <a:srgbClr val="1F407A"/>
                </a:solidFill>
              </a:rPr>
              <a:t>2</a:t>
            </a:r>
            <a:r>
              <a:rPr lang="en-GB" sz="3000" dirty="0" smtClean="0">
                <a:solidFill>
                  <a:srgbClr val="1F407A"/>
                </a:solidFill>
              </a:rPr>
              <a:t> and H</a:t>
            </a:r>
            <a:r>
              <a:rPr lang="en-GB" sz="3000" baseline="-25000" dirty="0" smtClean="0">
                <a:solidFill>
                  <a:srgbClr val="1F407A"/>
                </a:solidFill>
              </a:rPr>
              <a:t>2</a:t>
            </a:r>
            <a:r>
              <a:rPr lang="en-GB" sz="3000" dirty="0" smtClean="0">
                <a:solidFill>
                  <a:srgbClr val="1F407A"/>
                </a:solidFill>
              </a:rPr>
              <a:t>O</a:t>
            </a:r>
            <a:endParaRPr lang="en-GB" sz="3000" dirty="0" smtClean="0">
              <a:solidFill>
                <a:schemeClr val="accent2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701749" y="2467388"/>
            <a:ext cx="6552036" cy="0"/>
          </a:xfrm>
          <a:prstGeom prst="line">
            <a:avLst/>
          </a:prstGeom>
          <a:ln w="635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701749" y="3629246"/>
            <a:ext cx="6552036" cy="0"/>
          </a:xfrm>
          <a:prstGeom prst="line">
            <a:avLst/>
          </a:prstGeom>
          <a:ln w="635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1036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8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" y="2320775"/>
            <a:ext cx="5657663" cy="4181475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8786" y="1064078"/>
            <a:ext cx="8077200" cy="823457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600" dirty="0" smtClean="0">
                <a:solidFill>
                  <a:schemeClr val="bg2"/>
                </a:solidFill>
              </a:rPr>
              <a:t>Experimental results</a:t>
            </a:r>
            <a:r>
              <a:rPr lang="en-US" sz="3600" dirty="0" smtClean="0">
                <a:solidFill>
                  <a:schemeClr val="tx2"/>
                </a:solidFill>
              </a:rPr>
              <a:t/>
            </a:r>
            <a:br>
              <a:rPr lang="en-US" sz="36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rgbClr val="00B0F0"/>
                </a:solidFill>
              </a:rPr>
              <a:t>Simultaneous H</a:t>
            </a:r>
            <a:r>
              <a:rPr lang="en-US" sz="2000" baseline="-25000" dirty="0" smtClean="0">
                <a:solidFill>
                  <a:srgbClr val="00B0F0"/>
                </a:solidFill>
              </a:rPr>
              <a:t>2</a:t>
            </a:r>
            <a:r>
              <a:rPr lang="en-US" sz="2000" dirty="0" smtClean="0">
                <a:solidFill>
                  <a:srgbClr val="00B0F0"/>
                </a:solidFill>
              </a:rPr>
              <a:t>O / CO</a:t>
            </a:r>
            <a:r>
              <a:rPr lang="en-US" sz="2000" baseline="-25000" dirty="0" smtClean="0">
                <a:solidFill>
                  <a:srgbClr val="00B0F0"/>
                </a:solidFill>
              </a:rPr>
              <a:t>2</a:t>
            </a:r>
            <a:r>
              <a:rPr lang="en-US" sz="2000" dirty="0" smtClean="0">
                <a:solidFill>
                  <a:srgbClr val="00B0F0"/>
                </a:solidFill>
              </a:rPr>
              <a:t> splitting</a:t>
            </a:r>
            <a:br>
              <a:rPr lang="en-US" sz="2000" dirty="0" smtClean="0">
                <a:solidFill>
                  <a:srgbClr val="00B0F0"/>
                </a:solidFill>
              </a:rPr>
            </a:br>
            <a:r>
              <a:rPr lang="en-US" sz="2000" dirty="0" smtClean="0">
                <a:solidFill>
                  <a:srgbClr val="00B0F0"/>
                </a:solidFill>
              </a:rPr>
              <a:t>(H</a:t>
            </a:r>
            <a:r>
              <a:rPr lang="en-US" sz="2000" baseline="-25000" dirty="0" smtClean="0">
                <a:solidFill>
                  <a:srgbClr val="00B0F0"/>
                </a:solidFill>
              </a:rPr>
              <a:t>2</a:t>
            </a:r>
            <a:r>
              <a:rPr lang="en-US" sz="2000" dirty="0" smtClean="0">
                <a:solidFill>
                  <a:srgbClr val="00B0F0"/>
                </a:solidFill>
              </a:rPr>
              <a:t>O:CO</a:t>
            </a:r>
            <a:r>
              <a:rPr lang="en-US" sz="2000" baseline="-25000" dirty="0" smtClean="0">
                <a:solidFill>
                  <a:srgbClr val="00B0F0"/>
                </a:solidFill>
              </a:rPr>
              <a:t>2</a:t>
            </a:r>
            <a:r>
              <a:rPr lang="en-US" sz="2000" dirty="0" smtClean="0">
                <a:solidFill>
                  <a:srgbClr val="00B0F0"/>
                </a:solidFill>
              </a:rPr>
              <a:t> = 5.7)</a:t>
            </a:r>
            <a:endParaRPr lang="en-US" sz="2000" dirty="0">
              <a:solidFill>
                <a:srgbClr val="00B0F0"/>
              </a:solidFill>
            </a:endParaRP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673371"/>
              </p:ext>
            </p:extLst>
          </p:nvPr>
        </p:nvGraphicFramePr>
        <p:xfrm>
          <a:off x="5191453" y="775130"/>
          <a:ext cx="3848101" cy="14495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3074"/>
                <a:gridCol w="857250"/>
                <a:gridCol w="1247777"/>
              </a:tblGrid>
              <a:tr h="203905">
                <a:tc>
                  <a:txBody>
                    <a:bodyPr/>
                    <a:lstStyle/>
                    <a:p>
                      <a:r>
                        <a:rPr lang="en-US" sz="1000" b="0" dirty="0" smtClean="0"/>
                        <a:t>Experimental conditions:</a:t>
                      </a:r>
                      <a:endParaRPr lang="en-US" sz="1000" b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/>
                        <a:t>Reduction</a:t>
                      </a:r>
                      <a:endParaRPr lang="en-US" sz="1000" b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/>
                        <a:t>Oxidation</a:t>
                      </a:r>
                      <a:endParaRPr lang="en-US" sz="1000" b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03905">
                <a:tc>
                  <a:txBody>
                    <a:bodyPr/>
                    <a:lstStyle/>
                    <a:p>
                      <a:r>
                        <a:rPr lang="de-CH" sz="1000" b="0" noProof="0" dirty="0" smtClean="0"/>
                        <a:t>Power </a:t>
                      </a:r>
                      <a:r>
                        <a:rPr lang="de-CH" sz="1000" b="0" noProof="0" dirty="0" err="1" smtClean="0"/>
                        <a:t>input</a:t>
                      </a:r>
                      <a:r>
                        <a:rPr lang="en-US" sz="1000" b="0" dirty="0" smtClean="0"/>
                        <a:t>:</a:t>
                      </a:r>
                      <a:endParaRPr lang="en-US" sz="1000" b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/>
                        <a:t>3.6 kW</a:t>
                      </a:r>
                      <a:endParaRPr lang="en-US" sz="1000" b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/>
                        <a:t>0.8 kW</a:t>
                      </a:r>
                      <a:endParaRPr lang="en-US" sz="1000" b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565663">
                <a:tc>
                  <a:txBody>
                    <a:bodyPr/>
                    <a:lstStyle/>
                    <a:p>
                      <a:r>
                        <a:rPr lang="en-US" sz="1000" b="0" noProof="0" dirty="0" smtClean="0"/>
                        <a:t>Gas</a:t>
                      </a:r>
                      <a:r>
                        <a:rPr lang="en-US" sz="1000" b="0" baseline="0" noProof="0" dirty="0" smtClean="0"/>
                        <a:t> flows</a:t>
                      </a:r>
                      <a:r>
                        <a:rPr lang="en-US" sz="1000" b="0" noProof="0" dirty="0" smtClean="0"/>
                        <a:t>:</a:t>
                      </a:r>
                      <a:endParaRPr lang="en-US" sz="1000" b="0" noProof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err="1" smtClean="0"/>
                        <a:t>Ar</a:t>
                      </a:r>
                      <a:r>
                        <a:rPr lang="en-US" sz="1000" b="0" dirty="0" smtClean="0"/>
                        <a:t>: 2 l min</a:t>
                      </a:r>
                      <a:r>
                        <a:rPr lang="en-US" sz="1000" b="0" baseline="30000" dirty="0" smtClean="0"/>
                        <a:t>-1</a:t>
                      </a:r>
                      <a:endParaRPr lang="en-US" sz="1000" b="0" dirty="0" smtClean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err="1" smtClean="0"/>
                        <a:t>Ar</a:t>
                      </a:r>
                      <a:r>
                        <a:rPr lang="en-US" sz="1000" b="0" dirty="0" smtClean="0"/>
                        <a:t>: 2 l</a:t>
                      </a:r>
                      <a:r>
                        <a:rPr lang="en-US" sz="1000" b="0" baseline="0" dirty="0" smtClean="0"/>
                        <a:t> min</a:t>
                      </a:r>
                      <a:r>
                        <a:rPr lang="en-US" sz="1000" b="0" baseline="30000" dirty="0" smtClean="0"/>
                        <a:t>-1</a:t>
                      </a:r>
                      <a:r>
                        <a:rPr lang="en-US" sz="1000" b="0" baseline="0" dirty="0" smtClean="0"/>
                        <a:t> </a:t>
                      </a:r>
                    </a:p>
                    <a:p>
                      <a:pPr algn="l"/>
                      <a:r>
                        <a:rPr lang="en-US" sz="1000" b="0" baseline="0" dirty="0" smtClean="0"/>
                        <a:t>CO</a:t>
                      </a:r>
                      <a:r>
                        <a:rPr lang="en-US" sz="1000" b="0" baseline="-25000" dirty="0" smtClean="0"/>
                        <a:t>2</a:t>
                      </a:r>
                      <a:r>
                        <a:rPr lang="en-US" sz="1000" b="0" baseline="0" dirty="0" smtClean="0"/>
                        <a:t>: 0.375 l min</a:t>
                      </a:r>
                      <a:r>
                        <a:rPr lang="en-US" sz="1000" b="0" baseline="30000" dirty="0" smtClean="0"/>
                        <a:t>-1</a:t>
                      </a:r>
                      <a:r>
                        <a:rPr lang="en-US" sz="1000" b="0" baseline="0" dirty="0" smtClean="0"/>
                        <a:t> H</a:t>
                      </a:r>
                      <a:r>
                        <a:rPr lang="en-US" sz="1000" b="0" baseline="-25000" dirty="0" smtClean="0"/>
                        <a:t>2</a:t>
                      </a:r>
                      <a:r>
                        <a:rPr lang="en-US" sz="1000" b="0" baseline="0" dirty="0" smtClean="0"/>
                        <a:t>O: 2.15 l min</a:t>
                      </a:r>
                      <a:r>
                        <a:rPr lang="en-US" sz="1000" b="0" baseline="30000" dirty="0" smtClean="0"/>
                        <a:t>-1</a:t>
                      </a:r>
                      <a:endParaRPr lang="en-US" sz="1000" b="0" baseline="-2500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5168">
                <a:tc>
                  <a:txBody>
                    <a:bodyPr/>
                    <a:lstStyle/>
                    <a:p>
                      <a:r>
                        <a:rPr lang="en-US" sz="1000" b="0" noProof="0" dirty="0" smtClean="0"/>
                        <a:t>Ceria structure:</a:t>
                      </a:r>
                      <a:endParaRPr lang="en-US" sz="1000" b="0" noProof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000" b="0" dirty="0" smtClean="0"/>
                        <a:t>Ceria Felt</a:t>
                      </a:r>
                    </a:p>
                    <a:p>
                      <a:pPr algn="l"/>
                      <a:r>
                        <a:rPr lang="en-US" sz="1000" b="0" dirty="0" smtClean="0"/>
                        <a:t>Total Mass: 127 g</a:t>
                      </a:r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baseline="-2500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196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585681" y="2686284"/>
            <a:ext cx="3552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Stoichiometric fuel production as expected (O</a:t>
            </a:r>
            <a:r>
              <a:rPr lang="en-US" sz="1600" baseline="-25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:fuel = 1:2)</a:t>
            </a:r>
          </a:p>
          <a:p>
            <a:r>
              <a:rPr lang="en-US" sz="1600" dirty="0" smtClean="0"/>
              <a:t>     (H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 → 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+ 0.5 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 smtClean="0"/>
              <a:t>     </a:t>
            </a:r>
            <a:r>
              <a:rPr lang="en-US" sz="1600" dirty="0"/>
              <a:t>(CO</a:t>
            </a:r>
            <a:r>
              <a:rPr lang="en-US" sz="1600" baseline="-25000" dirty="0"/>
              <a:t>2</a:t>
            </a:r>
            <a:r>
              <a:rPr lang="en-US" sz="1600" dirty="0"/>
              <a:t> </a:t>
            </a:r>
            <a:r>
              <a:rPr lang="en-US" sz="1600" dirty="0" smtClean="0"/>
              <a:t>→ CO + 0.5 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)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585682" y="3800974"/>
            <a:ext cx="3552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No gas phase hydrocarbons detected</a:t>
            </a:r>
            <a:endParaRPr lang="en-US" sz="1600" baseline="-25000" dirty="0" smtClean="0"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604732" y="4485084"/>
            <a:ext cx="3552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No C depositions</a:t>
            </a:r>
            <a:endParaRPr lang="en-US" sz="1600" baseline="-25000" dirty="0" smtClean="0">
              <a:latin typeface="+mn-lt"/>
            </a:endParaRPr>
          </a:p>
        </p:txBody>
      </p:sp>
      <p:sp>
        <p:nvSpPr>
          <p:cNvPr id="15" name="Text Box 1042"/>
          <p:cNvSpPr txBox="1">
            <a:spLocks noChangeArrowheads="1"/>
          </p:cNvSpPr>
          <p:nvPr/>
        </p:nvSpPr>
        <p:spPr bwMode="auto">
          <a:xfrm rot="10800000" flipV="1">
            <a:off x="0" y="6581001"/>
            <a:ext cx="3254376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Energy Environ. Sci. </a:t>
            </a:r>
            <a:r>
              <a:rPr lang="en-US" sz="1200" dirty="0" smtClean="0">
                <a:latin typeface="Arial" charset="0"/>
              </a:rPr>
              <a:t>2012, 5 (3), 6098-6103</a:t>
            </a:r>
            <a:endParaRPr lang="en-US" sz="1200" dirty="0">
              <a:latin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585680" y="4974869"/>
            <a:ext cx="3552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No impurities detected which could damage catalyst of FT unit</a:t>
            </a:r>
            <a:endParaRPr lang="en-US" sz="1600" baseline="-250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3997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6CB8-9391-4BED-909F-C47A979AE1C4}" type="datetime1">
              <a:rPr lang="de-DE" smtClean="0"/>
              <a:t>20.05.2014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9</a:t>
            </a:fld>
            <a:endParaRPr lang="de-DE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01048" y="1073603"/>
            <a:ext cx="8077200" cy="823457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600" dirty="0" smtClean="0">
                <a:solidFill>
                  <a:srgbClr val="1F407A"/>
                </a:solidFill>
              </a:rPr>
              <a:t>Experimental results</a:t>
            </a:r>
            <a:r>
              <a:rPr lang="de-CH" sz="3600" dirty="0" smtClean="0">
                <a:solidFill>
                  <a:srgbClr val="1F407A"/>
                </a:solidFill>
              </a:rPr>
              <a:t/>
            </a:r>
            <a:br>
              <a:rPr lang="de-CH" sz="3600" dirty="0" smtClean="0">
                <a:solidFill>
                  <a:srgbClr val="1F407A"/>
                </a:solidFill>
              </a:rPr>
            </a:br>
            <a:r>
              <a:rPr lang="en-US" sz="2000" dirty="0" smtClean="0">
                <a:solidFill>
                  <a:srgbClr val="00B0F0"/>
                </a:solidFill>
              </a:rPr>
              <a:t>Syngas composition (H</a:t>
            </a:r>
            <a:r>
              <a:rPr lang="en-US" sz="2000" baseline="-25000" dirty="0" smtClean="0">
                <a:solidFill>
                  <a:srgbClr val="00B0F0"/>
                </a:solidFill>
              </a:rPr>
              <a:t>2</a:t>
            </a:r>
            <a:r>
              <a:rPr lang="en-US" sz="2000" dirty="0" smtClean="0">
                <a:solidFill>
                  <a:srgbClr val="00B0F0"/>
                </a:solidFill>
              </a:rPr>
              <a:t>:CO) vs. </a:t>
            </a:r>
            <a:br>
              <a:rPr lang="en-US" sz="2000" dirty="0" smtClean="0">
                <a:solidFill>
                  <a:srgbClr val="00B0F0"/>
                </a:solidFill>
              </a:rPr>
            </a:br>
            <a:r>
              <a:rPr lang="en-US" sz="2000" dirty="0" smtClean="0">
                <a:solidFill>
                  <a:srgbClr val="00B0F0"/>
                </a:solidFill>
              </a:rPr>
              <a:t>co-feeding ratio (H</a:t>
            </a:r>
            <a:r>
              <a:rPr lang="en-US" sz="2000" baseline="-25000" dirty="0" smtClean="0">
                <a:solidFill>
                  <a:srgbClr val="00B0F0"/>
                </a:solidFill>
              </a:rPr>
              <a:t>2</a:t>
            </a:r>
            <a:r>
              <a:rPr lang="en-US" sz="2000" dirty="0" smtClean="0">
                <a:solidFill>
                  <a:srgbClr val="00B0F0"/>
                </a:solidFill>
              </a:rPr>
              <a:t>O:CO</a:t>
            </a:r>
            <a:r>
              <a:rPr lang="en-US" sz="2000" baseline="-25000" dirty="0" smtClean="0">
                <a:solidFill>
                  <a:srgbClr val="00B0F0"/>
                </a:solidFill>
              </a:rPr>
              <a:t>2</a:t>
            </a:r>
            <a:r>
              <a:rPr lang="en-US" sz="2000" dirty="0" smtClean="0">
                <a:solidFill>
                  <a:srgbClr val="00B0F0"/>
                </a:solidFill>
              </a:rPr>
              <a:t>)</a:t>
            </a:r>
            <a:endParaRPr lang="de-CH" sz="2000" dirty="0">
              <a:solidFill>
                <a:srgbClr val="00B0F0"/>
              </a:solidFill>
            </a:endParaRPr>
          </a:p>
        </p:txBody>
      </p:sp>
      <p:pic>
        <p:nvPicPr>
          <p:cNvPr id="10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3" y="2571750"/>
            <a:ext cx="4720086" cy="361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191463"/>
              </p:ext>
            </p:extLst>
          </p:nvPr>
        </p:nvGraphicFramePr>
        <p:xfrm>
          <a:off x="5117128" y="815118"/>
          <a:ext cx="3932274" cy="16019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9074"/>
                <a:gridCol w="1201479"/>
                <a:gridCol w="1541721"/>
              </a:tblGrid>
              <a:tr h="203905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Experimental conditions:</a:t>
                      </a:r>
                      <a:endParaRPr lang="en-US" sz="1000" b="1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/>
                        <a:t>Reduction</a:t>
                      </a:r>
                      <a:endParaRPr lang="en-US" sz="1000" b="1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/>
                        <a:t>Oxidation</a:t>
                      </a:r>
                      <a:endParaRPr lang="en-US" sz="1000" b="1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03905">
                <a:tc>
                  <a:txBody>
                    <a:bodyPr/>
                    <a:lstStyle/>
                    <a:p>
                      <a:r>
                        <a:rPr lang="de-CH" sz="1000" b="1" noProof="0" dirty="0" smtClean="0"/>
                        <a:t>Power </a:t>
                      </a:r>
                      <a:r>
                        <a:rPr lang="de-CH" sz="1000" b="1" noProof="0" dirty="0" err="1" smtClean="0"/>
                        <a:t>input</a:t>
                      </a:r>
                      <a:r>
                        <a:rPr lang="en-US" sz="1000" b="1" dirty="0" smtClean="0"/>
                        <a:t>:</a:t>
                      </a:r>
                      <a:endParaRPr lang="en-US" sz="1000" b="1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/>
                        <a:t>3.6 kW</a:t>
                      </a:r>
                      <a:endParaRPr lang="en-US" sz="1000" b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/>
                        <a:t>0.8 kW</a:t>
                      </a:r>
                      <a:endParaRPr lang="en-US" sz="1000" b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565663">
                <a:tc>
                  <a:txBody>
                    <a:bodyPr/>
                    <a:lstStyle/>
                    <a:p>
                      <a:r>
                        <a:rPr lang="en-US" sz="1000" b="1" noProof="0" dirty="0" smtClean="0"/>
                        <a:t>Gas</a:t>
                      </a:r>
                      <a:r>
                        <a:rPr lang="en-US" sz="1000" b="1" baseline="0" noProof="0" dirty="0" smtClean="0"/>
                        <a:t> flows</a:t>
                      </a:r>
                      <a:r>
                        <a:rPr lang="en-US" sz="1000" b="1" noProof="0" dirty="0" smtClean="0"/>
                        <a:t>:</a:t>
                      </a:r>
                      <a:endParaRPr lang="en-US" sz="1000" b="1" noProof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err="1" smtClean="0"/>
                        <a:t>Ar</a:t>
                      </a:r>
                      <a:r>
                        <a:rPr lang="en-US" sz="1000" b="0" dirty="0" smtClean="0"/>
                        <a:t>: 2 l min</a:t>
                      </a:r>
                      <a:r>
                        <a:rPr lang="en-US" sz="1000" b="0" baseline="30000" dirty="0" smtClean="0"/>
                        <a:t>-1</a:t>
                      </a:r>
                      <a:endParaRPr lang="en-US" sz="1000" b="0" dirty="0" smtClean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err="1" smtClean="0"/>
                        <a:t>Ar</a:t>
                      </a:r>
                      <a:r>
                        <a:rPr lang="en-US" sz="1000" b="0" dirty="0" smtClean="0"/>
                        <a:t>: 2 l</a:t>
                      </a:r>
                      <a:r>
                        <a:rPr lang="en-US" sz="1000" b="0" baseline="0" dirty="0" smtClean="0"/>
                        <a:t> min</a:t>
                      </a:r>
                      <a:r>
                        <a:rPr lang="en-US" sz="1000" b="0" baseline="30000" dirty="0" smtClean="0"/>
                        <a:t>-1</a:t>
                      </a:r>
                      <a:r>
                        <a:rPr lang="en-US" sz="1000" b="0" baseline="0" dirty="0" smtClean="0"/>
                        <a:t> </a:t>
                      </a:r>
                    </a:p>
                    <a:p>
                      <a:pPr algn="l"/>
                      <a:r>
                        <a:rPr lang="en-US" sz="1000" b="0" baseline="0" dirty="0" smtClean="0"/>
                        <a:t>CO</a:t>
                      </a:r>
                      <a:r>
                        <a:rPr lang="en-US" sz="1000" b="0" baseline="-25000" dirty="0" smtClean="0"/>
                        <a:t>2</a:t>
                      </a:r>
                      <a:r>
                        <a:rPr lang="en-US" sz="1000" b="0" baseline="0" dirty="0" smtClean="0"/>
                        <a:t>: 0.29 - 1.39 l min</a:t>
                      </a:r>
                      <a:r>
                        <a:rPr lang="en-US" sz="1000" b="0" baseline="30000" dirty="0" smtClean="0"/>
                        <a:t>-1</a:t>
                      </a:r>
                      <a:r>
                        <a:rPr lang="en-US" sz="1000" b="0" baseline="0" dirty="0" smtClean="0"/>
                        <a:t> </a:t>
                      </a:r>
                    </a:p>
                    <a:p>
                      <a:pPr algn="l"/>
                      <a:r>
                        <a:rPr lang="en-US" sz="1000" b="0" baseline="0" dirty="0" smtClean="0"/>
                        <a:t>H</a:t>
                      </a:r>
                      <a:r>
                        <a:rPr lang="en-US" sz="1000" b="0" baseline="-25000" dirty="0" smtClean="0"/>
                        <a:t>2</a:t>
                      </a:r>
                      <a:r>
                        <a:rPr lang="en-US" sz="1000" b="0" baseline="0" dirty="0" smtClean="0"/>
                        <a:t>O: 1.11 -  2.21 l min</a:t>
                      </a:r>
                      <a:r>
                        <a:rPr lang="en-US" sz="1000" b="0" baseline="30000" dirty="0" smtClean="0"/>
                        <a:t>-1</a:t>
                      </a:r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5168">
                <a:tc>
                  <a:txBody>
                    <a:bodyPr/>
                    <a:lstStyle/>
                    <a:p>
                      <a:r>
                        <a:rPr lang="en-US" sz="1000" b="1" noProof="0" dirty="0" smtClean="0"/>
                        <a:t>Ceria structure:</a:t>
                      </a:r>
                      <a:endParaRPr lang="en-US" sz="1000" b="1" noProof="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000" b="0" dirty="0" smtClean="0"/>
                        <a:t>Ceria felt</a:t>
                      </a:r>
                    </a:p>
                    <a:p>
                      <a:pPr algn="l"/>
                      <a:r>
                        <a:rPr lang="en-US" sz="1000" b="0" dirty="0" smtClean="0"/>
                        <a:t>Total mass: 127 g</a:t>
                      </a:r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baseline="-25000" dirty="0"/>
                    </a:p>
                  </a:txBody>
                  <a:tcPr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196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4978399" y="2654389"/>
            <a:ext cx="416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Syngas composition (H</a:t>
            </a:r>
            <a:r>
              <a:rPr lang="en-US" sz="1600" baseline="-25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:CO) adjustable</a:t>
            </a:r>
          </a:p>
          <a:p>
            <a:r>
              <a:rPr lang="en-US" sz="1600" dirty="0" smtClean="0">
                <a:latin typeface="+mn-lt"/>
              </a:rPr>
              <a:t>     in a wide range (0.25-2.34) by controlling</a:t>
            </a:r>
          </a:p>
          <a:p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    the co-feeding ration (H</a:t>
            </a:r>
            <a:r>
              <a:rPr lang="en-US" sz="1600" baseline="-25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O:CO</a:t>
            </a:r>
            <a:r>
              <a:rPr lang="en-US" sz="1600" baseline="-25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)</a:t>
            </a:r>
            <a:endParaRPr lang="en-US" sz="1600" dirty="0">
              <a:latin typeface="+mn-lt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978397" y="3675886"/>
            <a:ext cx="4165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Syngas composition increases linearly with increasing H</a:t>
            </a:r>
            <a:r>
              <a:rPr lang="en-US" sz="1600" baseline="-25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O:CO</a:t>
            </a:r>
            <a:r>
              <a:rPr lang="en-US" sz="1600" baseline="-25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 ratios</a:t>
            </a:r>
            <a:endParaRPr lang="en-US" sz="1600" dirty="0"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978399" y="4456936"/>
            <a:ext cx="4165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e.g. co-feeding with H</a:t>
            </a:r>
            <a:r>
              <a:rPr lang="en-US" sz="1600" baseline="-25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O:CO</a:t>
            </a:r>
            <a:r>
              <a:rPr lang="en-US" sz="1600" baseline="-25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 = 6.5 yields syngas with H</a:t>
            </a:r>
            <a:r>
              <a:rPr lang="en-US" sz="1600" baseline="-25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:CO = 2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067299" y="5326697"/>
            <a:ext cx="3683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Syngas suitable for FT synthesis</a:t>
            </a:r>
          </a:p>
        </p:txBody>
      </p:sp>
      <p:sp>
        <p:nvSpPr>
          <p:cNvPr id="16" name="Text Box 1042"/>
          <p:cNvSpPr txBox="1">
            <a:spLocks noChangeArrowheads="1"/>
          </p:cNvSpPr>
          <p:nvPr/>
        </p:nvSpPr>
        <p:spPr bwMode="auto">
          <a:xfrm rot="10800000" flipV="1">
            <a:off x="-1" y="6581001"/>
            <a:ext cx="3254376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5388" indent="-1195388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defTabSz="4168775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168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200" i="1" dirty="0" smtClean="0">
                <a:latin typeface="Arial" charset="0"/>
              </a:rPr>
              <a:t>Energy Environ. Sci. </a:t>
            </a:r>
            <a:r>
              <a:rPr lang="en-US" sz="1200" dirty="0" smtClean="0">
                <a:latin typeface="Arial" charset="0"/>
              </a:rPr>
              <a:t>2012, 5 (3), 6098-6103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Defense_Furler">
  <a:themeElements>
    <a:clrScheme name="ETH Zuerich - Externe Kommunikation">
      <a:dk1>
        <a:sysClr val="windowText" lastClr="000000"/>
      </a:dk1>
      <a:lt1>
        <a:sysClr val="window" lastClr="FFFFFF"/>
      </a:lt1>
      <a:dk2>
        <a:srgbClr val="1269B0"/>
      </a:dk2>
      <a:lt2>
        <a:srgbClr val="1F407A"/>
      </a:lt2>
      <a:accent1>
        <a:srgbClr val="72791C"/>
      </a:accent1>
      <a:accent2>
        <a:srgbClr val="91056A"/>
      </a:accent2>
      <a:accent3>
        <a:srgbClr val="6F6F64"/>
      </a:accent3>
      <a:accent4>
        <a:srgbClr val="A8322D"/>
      </a:accent4>
      <a:accent5>
        <a:srgbClr val="007A96"/>
      </a:accent5>
      <a:accent6>
        <a:srgbClr val="956013"/>
      </a:accent6>
      <a:hlink>
        <a:srgbClr val="1269B0"/>
      </a:hlink>
      <a:folHlink>
        <a:srgbClr val="8CB63C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Defense_Furler</Template>
  <TotalTime>0</TotalTime>
  <Words>2017</Words>
  <Application>Microsoft Office PowerPoint</Application>
  <PresentationFormat>Bildschirmpräsentation (4:3)</PresentationFormat>
  <Paragraphs>487</Paragraphs>
  <Slides>32</Slides>
  <Notes>30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3" baseType="lpstr">
      <vt:lpstr>Defense_Furler</vt:lpstr>
      <vt:lpstr>Solar thermochemical CO2 and H2O splitting via metal oxide redox reactions</vt:lpstr>
      <vt:lpstr>Outline</vt:lpstr>
      <vt:lpstr>Solar thermochemical fuel production</vt:lpstr>
      <vt:lpstr>PowerPoint-Präsentation</vt:lpstr>
      <vt:lpstr>ETH Solar Reactor</vt:lpstr>
      <vt:lpstr>Experimental setup</vt:lpstr>
      <vt:lpstr>Syngas production by simultaneous splitting of CO2 and H2O</vt:lpstr>
      <vt:lpstr>Experimental results Simultaneous H2O / CO2 splitting (H2O:CO2 = 5.7)</vt:lpstr>
      <vt:lpstr>Experimental results Syngas composition (H2:CO) vs.  co-feeding ratio (H2O:CO2)</vt:lpstr>
      <vt:lpstr>Experimental results Consecutive H2O / CO2 splitting (H2O:CO2 = 6.7)</vt:lpstr>
      <vt:lpstr>PowerPoint-Präsentation</vt:lpstr>
      <vt:lpstr>Reactive CeO2 structures</vt:lpstr>
      <vt:lpstr>Structural improvements of Ceria</vt:lpstr>
      <vt:lpstr>CeO2 Structure CeO2 RPC (Reticulated Porous Ceramic)</vt:lpstr>
      <vt:lpstr>Comparison felt vs. RPC</vt:lpstr>
      <vt:lpstr>PowerPoint-Präsentation</vt:lpstr>
      <vt:lpstr>PowerPoint-Präsentation</vt:lpstr>
      <vt:lpstr>Structural improvements of Ceria</vt:lpstr>
      <vt:lpstr>PowerPoint-Präsentation</vt:lpstr>
      <vt:lpstr>Experimental Setup Thermo-gravimetric analysis</vt:lpstr>
      <vt:lpstr>Results TGA - CO2 splitting cycles </vt:lpstr>
      <vt:lpstr>Results TGA - CO2 splitting cycles</vt:lpstr>
      <vt:lpstr>Results SEM micrographs</vt:lpstr>
      <vt:lpstr>Results Consecutive CO2 splitting</vt:lpstr>
      <vt:lpstr>Results Solar reactor experiment</vt:lpstr>
      <vt:lpstr>Solar fuel synthesis</vt:lpstr>
      <vt:lpstr>EU FP7 Project – SOLAR-JET 1st solar kerosene from H2O/CO2 splitting</vt:lpstr>
      <vt:lpstr>EU FP7 Project – SOLAR-JET 1st solar kerosene from H2O/CO2 splitting</vt:lpstr>
      <vt:lpstr>Summary and conclusions</vt:lpstr>
      <vt:lpstr>Perspectives Ongoing work and next steps</vt:lpstr>
      <vt:lpstr>Perspectives Ongoing work and next steps</vt:lpstr>
      <vt:lpstr>Acknowledgments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thermochemical CO2 and H2O splitting via ceria redox reactions</dc:title>
  <dc:creator>Solar</dc:creator>
  <cp:lastModifiedBy>Philipp Furler</cp:lastModifiedBy>
  <cp:revision>60</cp:revision>
  <cp:lastPrinted>2014-03-03T09:09:55Z</cp:lastPrinted>
  <dcterms:created xsi:type="dcterms:W3CDTF">2014-03-26T20:13:18Z</dcterms:created>
  <dcterms:modified xsi:type="dcterms:W3CDTF">2014-05-21T12:03:41Z</dcterms:modified>
</cp:coreProperties>
</file>