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72" r:id="rId1"/>
  </p:sldMasterIdLst>
  <p:notesMasterIdLst>
    <p:notesMasterId r:id="rId80"/>
  </p:notesMasterIdLst>
  <p:handoutMasterIdLst>
    <p:handoutMasterId r:id="rId81"/>
  </p:handoutMasterIdLst>
  <p:sldIdLst>
    <p:sldId id="307" r:id="rId2"/>
    <p:sldId id="896" r:id="rId3"/>
    <p:sldId id="897" r:id="rId4"/>
    <p:sldId id="898" r:id="rId5"/>
    <p:sldId id="949" r:id="rId6"/>
    <p:sldId id="952" r:id="rId7"/>
    <p:sldId id="954" r:id="rId8"/>
    <p:sldId id="951" r:id="rId9"/>
    <p:sldId id="950" r:id="rId10"/>
    <p:sldId id="920" r:id="rId11"/>
    <p:sldId id="921" r:id="rId12"/>
    <p:sldId id="899" r:id="rId13"/>
    <p:sldId id="892" r:id="rId14"/>
    <p:sldId id="876" r:id="rId15"/>
    <p:sldId id="880" r:id="rId16"/>
    <p:sldId id="879" r:id="rId17"/>
    <p:sldId id="824" r:id="rId18"/>
    <p:sldId id="932" r:id="rId19"/>
    <p:sldId id="543" r:id="rId20"/>
    <p:sldId id="881" r:id="rId21"/>
    <p:sldId id="882" r:id="rId22"/>
    <p:sldId id="883" r:id="rId23"/>
    <p:sldId id="885" r:id="rId24"/>
    <p:sldId id="549" r:id="rId25"/>
    <p:sldId id="550" r:id="rId26"/>
    <p:sldId id="551" r:id="rId27"/>
    <p:sldId id="900" r:id="rId28"/>
    <p:sldId id="935" r:id="rId29"/>
    <p:sldId id="937" r:id="rId30"/>
    <p:sldId id="593" r:id="rId31"/>
    <p:sldId id="953" r:id="rId32"/>
    <p:sldId id="599" r:id="rId33"/>
    <p:sldId id="763" r:id="rId34"/>
    <p:sldId id="495" r:id="rId35"/>
    <p:sldId id="601" r:id="rId36"/>
    <p:sldId id="929" r:id="rId37"/>
    <p:sldId id="930" r:id="rId38"/>
    <p:sldId id="931" r:id="rId39"/>
    <p:sldId id="901" r:id="rId40"/>
    <p:sldId id="902" r:id="rId41"/>
    <p:sldId id="938" r:id="rId42"/>
    <p:sldId id="939" r:id="rId43"/>
    <p:sldId id="655" r:id="rId44"/>
    <p:sldId id="818" r:id="rId45"/>
    <p:sldId id="819" r:id="rId46"/>
    <p:sldId id="831" r:id="rId47"/>
    <p:sldId id="833" r:id="rId48"/>
    <p:sldId id="862" r:id="rId49"/>
    <p:sldId id="904" r:id="rId50"/>
    <p:sldId id="864" r:id="rId51"/>
    <p:sldId id="886" r:id="rId52"/>
    <p:sldId id="887" r:id="rId53"/>
    <p:sldId id="890" r:id="rId54"/>
    <p:sldId id="889" r:id="rId55"/>
    <p:sldId id="891" r:id="rId56"/>
    <p:sldId id="905" r:id="rId57"/>
    <p:sldId id="943" r:id="rId58"/>
    <p:sldId id="944" r:id="rId59"/>
    <p:sldId id="945" r:id="rId60"/>
    <p:sldId id="947" r:id="rId61"/>
    <p:sldId id="948" r:id="rId62"/>
    <p:sldId id="946" r:id="rId63"/>
    <p:sldId id="877" r:id="rId64"/>
    <p:sldId id="878" r:id="rId65"/>
    <p:sldId id="940" r:id="rId66"/>
    <p:sldId id="909" r:id="rId67"/>
    <p:sldId id="910" r:id="rId68"/>
    <p:sldId id="911" r:id="rId69"/>
    <p:sldId id="912" r:id="rId70"/>
    <p:sldId id="913" r:id="rId71"/>
    <p:sldId id="914" r:id="rId72"/>
    <p:sldId id="915" r:id="rId73"/>
    <p:sldId id="916" r:id="rId74"/>
    <p:sldId id="917" r:id="rId75"/>
    <p:sldId id="918" r:id="rId76"/>
    <p:sldId id="941" r:id="rId77"/>
    <p:sldId id="666" r:id="rId78"/>
    <p:sldId id="667" r:id="rId79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46" autoAdjust="0"/>
    <p:restoredTop sz="70614" autoAdjust="0"/>
  </p:normalViewPr>
  <p:slideViewPr>
    <p:cSldViewPr>
      <p:cViewPr>
        <p:scale>
          <a:sx n="65" d="100"/>
          <a:sy n="65" d="100"/>
        </p:scale>
        <p:origin x="907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3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7364"/>
    </p:cViewPr>
  </p:sorterViewPr>
  <p:notesViewPr>
    <p:cSldViewPr>
      <p:cViewPr varScale="1">
        <p:scale>
          <a:sx n="74" d="100"/>
          <a:sy n="74" d="100"/>
        </p:scale>
        <p:origin x="-2202" y="-90"/>
      </p:cViewPr>
      <p:guideLst>
        <p:guide orient="horz" pos="3224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image" Target="../media/image52.emf"/><Relationship Id="rId4" Type="http://schemas.openxmlformats.org/officeDocument/2006/relationships/image" Target="../media/image5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image" Target="../media/image132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wmf"/><Relationship Id="rId1" Type="http://schemas.openxmlformats.org/officeDocument/2006/relationships/image" Target="../media/image190.w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22" tIns="48061" rIns="96122" bIns="48061" numCol="1" anchor="t" anchorCtr="0" compatLnSpc="1">
            <a:prstTxWarp prst="textNoShape">
              <a:avLst/>
            </a:prstTxWarp>
          </a:bodyPr>
          <a:lstStyle>
            <a:lvl1pPr algn="r" defTabSz="960438" eaLnBrk="0" hangingPunct="0">
              <a:spcBef>
                <a:spcPct val="0"/>
              </a:spcBef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22" tIns="48061" rIns="96122" bIns="48061" numCol="1" anchor="t" anchorCtr="0" compatLnSpc="1">
            <a:prstTxWarp prst="textNoShape">
              <a:avLst/>
            </a:prstTxWarp>
          </a:bodyPr>
          <a:lstStyle>
            <a:lvl1pPr algn="r" defTabSz="960438" eaLnBrk="0" hangingPunct="0">
              <a:spcBef>
                <a:spcPct val="0"/>
              </a:spcBef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08B7EA78-3E67-4CBD-8AD6-E10BB18C2104}" type="datetime1">
              <a:rPr lang="en-US"/>
              <a:pPr>
                <a:defRPr/>
              </a:pPr>
              <a:t>5/21/2014</a:t>
            </a:fld>
            <a:endParaRPr lang="en-US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22" tIns="48061" rIns="96122" bIns="48061" numCol="1" anchor="b" anchorCtr="0" compatLnSpc="1">
            <a:prstTxWarp prst="textNoShape">
              <a:avLst/>
            </a:prstTxWarp>
          </a:bodyPr>
          <a:lstStyle>
            <a:lvl1pPr defTabSz="960438" eaLnBrk="0" hangingPunct="0">
              <a:spcBef>
                <a:spcPct val="0"/>
              </a:spcBef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MOSE – University of Trieste</a:t>
            </a:r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22" tIns="48061" rIns="96122" bIns="48061" numCol="1" anchor="b" anchorCtr="0" compatLnSpc="1">
            <a:prstTxWarp prst="textNoShape">
              <a:avLst/>
            </a:prstTxWarp>
          </a:bodyPr>
          <a:lstStyle>
            <a:lvl1pPr algn="r" defTabSz="960438" eaLnBrk="0" hangingPunct="0">
              <a:spcBef>
                <a:spcPct val="0"/>
              </a:spcBef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74014A05-0957-471D-AF97-0A942659B2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5366" name="Picture 6" descr="logo mose virtual dj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351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82426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22" tIns="48061" rIns="96122" bIns="48061" numCol="1" anchor="t" anchorCtr="0" compatLnSpc="1">
            <a:prstTxWarp prst="textNoShape">
              <a:avLst/>
            </a:prstTxWarp>
          </a:bodyPr>
          <a:lstStyle>
            <a:lvl1pPr defTabSz="960438" eaLnBrk="0" hangingPunct="0">
              <a:spcBef>
                <a:spcPct val="0"/>
              </a:spcBef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22" tIns="48061" rIns="96122" bIns="48061" numCol="1" anchor="t" anchorCtr="0" compatLnSpc="1">
            <a:prstTxWarp prst="textNoShape">
              <a:avLst/>
            </a:prstTxWarp>
          </a:bodyPr>
          <a:lstStyle>
            <a:lvl1pPr algn="r" defTabSz="960438" eaLnBrk="0" hangingPunct="0">
              <a:spcBef>
                <a:spcPct val="0"/>
              </a:spcBef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8755C9F3-FDBA-401D-98B5-A0109CCF4F3E}" type="datetime1">
              <a:rPr lang="en-US"/>
              <a:pPr>
                <a:defRPr/>
              </a:pPr>
              <a:t>5/21/2014</a:t>
            </a:fld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22" tIns="48061" rIns="96122" bIns="480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22" tIns="48061" rIns="96122" bIns="48061" numCol="1" anchor="b" anchorCtr="0" compatLnSpc="1">
            <a:prstTxWarp prst="textNoShape">
              <a:avLst/>
            </a:prstTxWarp>
          </a:bodyPr>
          <a:lstStyle>
            <a:lvl1pPr defTabSz="960438" eaLnBrk="0" hangingPunct="0">
              <a:spcBef>
                <a:spcPct val="0"/>
              </a:spcBef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22" tIns="48061" rIns="96122" bIns="48061" numCol="1" anchor="b" anchorCtr="0" compatLnSpc="1">
            <a:prstTxWarp prst="textNoShape">
              <a:avLst/>
            </a:prstTxWarp>
          </a:bodyPr>
          <a:lstStyle>
            <a:lvl1pPr algn="r" defTabSz="960438" eaLnBrk="0" hangingPunct="0">
              <a:spcBef>
                <a:spcPct val="0"/>
              </a:spcBef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F6FEE645-F367-4292-A8D2-85CF5B8A8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0357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1E587EE1-A275-42CD-840C-6C281F779C67}" type="datetime1">
              <a:rPr lang="en-US" smtClean="0"/>
              <a:pPr/>
              <a:t>5/21/2014</a:t>
            </a:fld>
            <a:endParaRPr lang="en-US" smtClean="0"/>
          </a:p>
        </p:txBody>
      </p:sp>
      <p:sp>
        <p:nvSpPr>
          <p:cNvPr id="1741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Confidential</a:t>
            </a:r>
          </a:p>
        </p:txBody>
      </p:sp>
      <p:sp>
        <p:nvSpPr>
          <p:cNvPr id="174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6322C4-6A9C-4B70-B80C-5B6C302EB79B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Today</a:t>
            </a:r>
            <a:r>
              <a:rPr lang="en-US" dirty="0" smtClean="0"/>
              <a:t>, the discovery and optimization of new materials for innovative products is a time-consuming and laborious process, as much a craft practiced by skilled artisans as a science. Expensive trial-and-error-based experimentation is a highly inefficient way to screen potential candidates for a desired new application</a:t>
            </a:r>
          </a:p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537537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555" name="Segnaposto numero diapositiva 3"/>
          <p:cNvSpPr txBox="1">
            <a:spLocks noGrp="1"/>
          </p:cNvSpPr>
          <p:nvPr/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122" tIns="48061" rIns="96122" bIns="48061" anchor="b"/>
          <a:lstStyle/>
          <a:p>
            <a:pPr algn="r" eaLnBrk="0" hangingPunct="0"/>
            <a:fld id="{689839F4-53D2-4FBB-B319-794BC1F94393}" type="slidenum">
              <a:rPr lang="it-IT" sz="1300"/>
              <a:pPr algn="r" eaLnBrk="0" hangingPunct="0"/>
              <a:t>16</a:t>
            </a:fld>
            <a:endParaRPr lang="it-IT" sz="1300"/>
          </a:p>
        </p:txBody>
      </p:sp>
    </p:spTree>
    <p:extLst>
      <p:ext uri="{BB962C8B-B14F-4D97-AF65-F5344CB8AC3E}">
        <p14:creationId xmlns:p14="http://schemas.microsoft.com/office/powerpoint/2010/main" val="192210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6122" tIns="48061" rIns="96122" bIns="48061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FCC76D4-1B6F-4516-9970-3C653C4D7774}" type="slidenum">
              <a:rPr lang="en-GB" sz="13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en-GB" sz="1300">
              <a:latin typeface="+mn-lt"/>
            </a:endParaRPr>
          </a:p>
        </p:txBody>
      </p:sp>
      <p:sp>
        <p:nvSpPr>
          <p:cNvPr id="533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3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03385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E8B8371-9520-4021-8BD0-935D664881D4}" type="datetime1">
              <a:rPr lang="en-US"/>
              <a:pPr>
                <a:defRPr/>
              </a:pPr>
              <a:t>5/21/2014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DA1663-DD95-446A-8152-4CA87E6890BC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5363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930" y="4713964"/>
            <a:ext cx="5679440" cy="499470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dirty="0" smtClean="0"/>
              <a:t>Aggiungere il caso di non </a:t>
            </a:r>
            <a:r>
              <a:rPr lang="it-IT" dirty="0" err="1" smtClean="0"/>
              <a:t>compatibilizzante</a:t>
            </a:r>
            <a:r>
              <a:rPr lang="it-IT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8177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35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13019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5363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5570" name="Rectangle 3"/>
          <p:cNvSpPr>
            <a:spLocks noGrp="1"/>
          </p:cNvSpPr>
          <p:nvPr>
            <p:ph type="body" idx="1"/>
          </p:nvPr>
        </p:nvSpPr>
        <p:spPr bwMode="auto">
          <a:xfrm>
            <a:off x="709930" y="4713964"/>
            <a:ext cx="5679440" cy="499470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42401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900" dirty="0" smtClean="0"/>
              <a:t>DPD density profiles: </a:t>
            </a:r>
            <a:r>
              <a:rPr lang="en-GB" sz="900" dirty="0" err="1" smtClean="0"/>
              <a:t>sviluppato</a:t>
            </a:r>
            <a:r>
              <a:rPr lang="en-GB" sz="900" dirty="0" smtClean="0"/>
              <a:t> per </a:t>
            </a:r>
            <a:r>
              <a:rPr lang="en-GB" sz="900" dirty="0" err="1" smtClean="0"/>
              <a:t>sistemi</a:t>
            </a:r>
            <a:r>
              <a:rPr lang="en-GB" sz="900" dirty="0" smtClean="0"/>
              <a:t> </a:t>
            </a:r>
            <a:r>
              <a:rPr lang="en-GB" sz="900" dirty="0" err="1" smtClean="0"/>
              <a:t>senza</a:t>
            </a:r>
            <a:r>
              <a:rPr lang="en-GB" sz="900" dirty="0" smtClean="0"/>
              <a:t> </a:t>
            </a:r>
            <a:r>
              <a:rPr lang="en-GB" sz="900" dirty="0" err="1" smtClean="0"/>
              <a:t>compatibilizer</a:t>
            </a:r>
            <a:r>
              <a:rPr lang="en-GB" sz="900" dirty="0" smtClean="0"/>
              <a:t>, ma </a:t>
            </a:r>
            <a:r>
              <a:rPr lang="en-GB" sz="900" dirty="0" err="1" smtClean="0"/>
              <a:t>valido</a:t>
            </a:r>
            <a:r>
              <a:rPr lang="en-GB" sz="900" dirty="0" smtClean="0"/>
              <a:t> per </a:t>
            </a:r>
            <a:r>
              <a:rPr lang="en-GB" sz="900" dirty="0" err="1" smtClean="0"/>
              <a:t>sistemi</a:t>
            </a:r>
            <a:r>
              <a:rPr lang="en-GB" sz="900" dirty="0" smtClean="0"/>
              <a:t> grafted. </a:t>
            </a:r>
            <a:r>
              <a:rPr lang="en-GB" sz="900" dirty="0" err="1" smtClean="0"/>
              <a:t>A</a:t>
            </a:r>
            <a:r>
              <a:rPr lang="en-GB" sz="800" dirty="0" err="1" smtClean="0"/>
              <a:t>pproccio</a:t>
            </a:r>
            <a:r>
              <a:rPr lang="en-GB" sz="800" dirty="0" smtClean="0"/>
              <a:t> è di </a:t>
            </a:r>
            <a:r>
              <a:rPr lang="en-GB" sz="800" dirty="0" err="1" smtClean="0"/>
              <a:t>calcolare</a:t>
            </a:r>
            <a:r>
              <a:rPr lang="en-GB" sz="800" dirty="0" smtClean="0"/>
              <a:t> le </a:t>
            </a:r>
            <a:r>
              <a:rPr lang="en-GB" sz="800" dirty="0" err="1" smtClean="0"/>
              <a:t>proprietà</a:t>
            </a:r>
            <a:r>
              <a:rPr lang="en-GB" sz="800" dirty="0" smtClean="0"/>
              <a:t> </a:t>
            </a:r>
            <a:r>
              <a:rPr lang="en-GB" sz="800" dirty="0" err="1" smtClean="0"/>
              <a:t>sulla</a:t>
            </a:r>
            <a:r>
              <a:rPr lang="en-GB" sz="800" dirty="0" smtClean="0"/>
              <a:t> </a:t>
            </a:r>
            <a:r>
              <a:rPr lang="en-GB" sz="800" dirty="0" err="1" smtClean="0"/>
              <a:t>zona</a:t>
            </a:r>
            <a:r>
              <a:rPr lang="en-GB" sz="800" dirty="0" smtClean="0"/>
              <a:t> di </a:t>
            </a:r>
            <a:r>
              <a:rPr lang="en-GB" sz="800" dirty="0" err="1" smtClean="0"/>
              <a:t>interfaccia</a:t>
            </a:r>
            <a:r>
              <a:rPr lang="en-GB" sz="800" dirty="0" smtClean="0"/>
              <a:t> e poi </a:t>
            </a:r>
            <a:r>
              <a:rPr lang="en-GB" sz="800" dirty="0" err="1" smtClean="0"/>
              <a:t>mappare</a:t>
            </a:r>
            <a:r>
              <a:rPr lang="en-GB" sz="800" dirty="0" smtClean="0"/>
              <a:t> </a:t>
            </a:r>
            <a:r>
              <a:rPr lang="en-GB" sz="800" dirty="0" err="1" smtClean="0"/>
              <a:t>il</a:t>
            </a:r>
            <a:r>
              <a:rPr lang="en-GB" sz="800" dirty="0" smtClean="0"/>
              <a:t> </a:t>
            </a:r>
            <a:r>
              <a:rPr lang="en-GB" sz="800" dirty="0" err="1" smtClean="0"/>
              <a:t>tutto</a:t>
            </a:r>
            <a:r>
              <a:rPr lang="en-GB" sz="800" dirty="0" smtClean="0"/>
              <a:t> in </a:t>
            </a:r>
            <a:r>
              <a:rPr lang="en-GB" sz="800" dirty="0" err="1" smtClean="0"/>
              <a:t>palmyra</a:t>
            </a:r>
            <a:r>
              <a:rPr lang="en-GB" sz="800" dirty="0" smtClean="0"/>
              <a:t> </a:t>
            </a:r>
          </a:p>
          <a:p>
            <a:r>
              <a:rPr lang="en-GB" sz="800" dirty="0" err="1" smtClean="0"/>
              <a:t>Fatto</a:t>
            </a:r>
            <a:r>
              <a:rPr lang="en-GB" sz="800" dirty="0" smtClean="0"/>
              <a:t> con </a:t>
            </a:r>
            <a:r>
              <a:rPr lang="en-GB" sz="800" dirty="0" err="1" smtClean="0"/>
              <a:t>Accelrys</a:t>
            </a:r>
            <a:r>
              <a:rPr lang="en-GB" sz="800" dirty="0" smtClean="0"/>
              <a:t> MS, </a:t>
            </a:r>
            <a:r>
              <a:rPr lang="en-GB" sz="800" dirty="0" err="1" smtClean="0"/>
              <a:t>applicabile</a:t>
            </a:r>
            <a:r>
              <a:rPr lang="en-GB" sz="800" dirty="0" smtClean="0"/>
              <a:t> </a:t>
            </a:r>
            <a:r>
              <a:rPr lang="en-GB" sz="800" dirty="0" err="1" smtClean="0"/>
              <a:t>ai</a:t>
            </a:r>
            <a:r>
              <a:rPr lang="en-GB" sz="800" dirty="0" smtClean="0"/>
              <a:t> </a:t>
            </a:r>
            <a:r>
              <a:rPr lang="en-GB" sz="800" dirty="0" err="1" smtClean="0"/>
              <a:t>nostri</a:t>
            </a:r>
            <a:r>
              <a:rPr lang="en-GB" sz="800" dirty="0" smtClean="0"/>
              <a:t> </a:t>
            </a:r>
            <a:r>
              <a:rPr lang="en-GB" sz="800" dirty="0" err="1" smtClean="0"/>
              <a:t>sistemi</a:t>
            </a:r>
            <a:r>
              <a:rPr lang="en-GB" sz="800" dirty="0" smtClean="0"/>
              <a:t>  se CULGI </a:t>
            </a:r>
            <a:r>
              <a:rPr lang="en-GB" sz="800" dirty="0" err="1" smtClean="0"/>
              <a:t>fornisce</a:t>
            </a:r>
            <a:r>
              <a:rPr lang="en-GB" sz="800" dirty="0" smtClean="0"/>
              <a:t> la </a:t>
            </a:r>
            <a:r>
              <a:rPr lang="en-GB" sz="800" dirty="0" err="1" smtClean="0"/>
              <a:t>conversione</a:t>
            </a:r>
            <a:r>
              <a:rPr lang="en-GB" sz="800" dirty="0" smtClean="0"/>
              <a:t> </a:t>
            </a:r>
            <a:r>
              <a:rPr lang="en-GB" sz="800" dirty="0" err="1" smtClean="0"/>
              <a:t>dei</a:t>
            </a:r>
            <a:r>
              <a:rPr lang="en-GB" sz="800" dirty="0" smtClean="0"/>
              <a:t> </a:t>
            </a:r>
            <a:r>
              <a:rPr lang="en-GB" sz="800" dirty="0" err="1" smtClean="0"/>
              <a:t>dati</a:t>
            </a:r>
            <a:r>
              <a:rPr lang="en-GB" sz="800" dirty="0" smtClean="0"/>
              <a:t> da coordinate in </a:t>
            </a:r>
            <a:r>
              <a:rPr lang="en-GB" sz="800" dirty="0" err="1" smtClean="0"/>
              <a:t>densità</a:t>
            </a:r>
            <a:r>
              <a:rPr lang="en-GB" sz="800" dirty="0" smtClean="0"/>
              <a:t>.</a:t>
            </a:r>
          </a:p>
          <a:p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4BF289-AFCB-4313-A618-FCC3F677CABB}" type="slidenum">
              <a:rPr lang="it-IT" smtClean="0"/>
              <a:pPr>
                <a:defRPr/>
              </a:pPr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6362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6122" tIns="48061" rIns="96122" bIns="48061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FCC76D4-1B6F-4516-9970-3C653C4D7774}" type="slidenum">
              <a:rPr lang="en-GB" sz="13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endParaRPr lang="en-GB" sz="1300">
              <a:latin typeface="+mn-lt"/>
            </a:endParaRPr>
          </a:p>
        </p:txBody>
      </p:sp>
      <p:sp>
        <p:nvSpPr>
          <p:cNvPr id="533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3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74210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29" name="Rectangle 7"/>
          <p:cNvSpPr txBox="1">
            <a:spLocks noGrp="1" noChangeArrowheads="1"/>
          </p:cNvSpPr>
          <p:nvPr/>
        </p:nvSpPr>
        <p:spPr bwMode="auto">
          <a:xfrm>
            <a:off x="4019651" y="9721106"/>
            <a:ext cx="307800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400" tIns="48201" rIns="96400" bIns="48201" anchor="b"/>
          <a:lstStyle/>
          <a:p>
            <a:pPr algn="r" defTabSz="964555"/>
            <a:fld id="{2E800DCF-9B57-4711-A1BA-7D7288A0328A}" type="slidenum">
              <a:rPr lang="en-US" sz="1300"/>
              <a:pPr algn="r" defTabSz="964555"/>
              <a:t>30</a:t>
            </a:fld>
            <a:endParaRPr lang="en-US" sz="1300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6400" tIns="48201" rIns="96400" bIns="48201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8063311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8EFB26A-8798-4123-A616-7576E2900403}" type="slidenum">
              <a:rPr lang="it-IT" sz="1200"/>
              <a:pPr/>
              <a:t>31</a:t>
            </a:fld>
            <a:endParaRPr lang="it-IT" sz="1200"/>
          </a:p>
        </p:txBody>
      </p:sp>
    </p:spTree>
    <p:extLst>
      <p:ext uri="{BB962C8B-B14F-4D97-AF65-F5344CB8AC3E}">
        <p14:creationId xmlns:p14="http://schemas.microsoft.com/office/powerpoint/2010/main" val="40886464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Papers in </a:t>
            </a:r>
            <a:r>
              <a:rPr lang="en-US" dirty="0" err="1" smtClean="0"/>
              <a:t>fodelr</a:t>
            </a:r>
            <a:r>
              <a:rPr lang="en-US" dirty="0" smtClean="0"/>
              <a:t> references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Data 7.1 % from deliverable MH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63C800-93D7-42EC-8611-ABB89D65A75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04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F9903C4-ABCC-4616-AABF-29DB584F5088}" type="slidenum">
              <a:rPr lang="en-GB"/>
              <a:pPr/>
              <a:t>2</a:t>
            </a:fld>
            <a:endParaRPr lang="en-GB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930" y="4863219"/>
            <a:ext cx="5679440" cy="460379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6922364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Comparison for the lowest T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507" name="Slide Number Placeholder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>
              <a:defRPr/>
            </a:pPr>
            <a:fld id="{1BFEFBFF-84DF-4272-B6C8-F91E9724D02E}" type="slidenum">
              <a:rPr lang="en-US" sz="1300">
                <a:latin typeface="+mn-lt"/>
              </a:rPr>
              <a:pPr algn="r">
                <a:defRPr/>
              </a:pPr>
              <a:t>34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72565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Permeability  careful that the comaptibilizer is different …. Consider only the MMT calcualtion is doen with C20A (same basal spacing)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5E2022-4BF2-47DA-8EC7-51510ADEE303}" type="slidenum">
              <a:rPr lang="en-US" smtClean="0"/>
              <a:pPr/>
              <a:t>35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614639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8D8CA-5286-44F6-BC97-A41C85986C5C}" type="slidenum">
              <a:rPr lang="pt-PT" smtClean="0"/>
              <a:pPr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71684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0DD455-6211-4D85-B813-770418030782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466946" name="Rectangle 7"/>
          <p:cNvSpPr txBox="1">
            <a:spLocks noGrp="1" noChangeArrowheads="1"/>
          </p:cNvSpPr>
          <p:nvPr/>
        </p:nvSpPr>
        <p:spPr bwMode="auto">
          <a:xfrm>
            <a:off x="4019650" y="9721106"/>
            <a:ext cx="307800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335" tIns="49668" rIns="99335" bIns="49668" anchor="b"/>
          <a:lstStyle/>
          <a:p>
            <a:pPr algn="r" defTabSz="993917"/>
            <a:fld id="{E71DD1F4-9226-460B-AFD6-8645C7D1B3EF}" type="slidenum">
              <a:rPr lang="en-US" sz="1300"/>
              <a:pPr algn="r" defTabSz="993917"/>
              <a:t>37</a:t>
            </a:fld>
            <a:endParaRPr lang="en-US" sz="1300"/>
          </a:p>
        </p:txBody>
      </p:sp>
      <p:sp>
        <p:nvSpPr>
          <p:cNvPr id="466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6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3242975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761BCC-1D97-4EE7-A941-B8F4B3959C94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470018" name="Rectangle 7"/>
          <p:cNvSpPr txBox="1">
            <a:spLocks noGrp="1" noChangeArrowheads="1"/>
          </p:cNvSpPr>
          <p:nvPr/>
        </p:nvSpPr>
        <p:spPr bwMode="auto">
          <a:xfrm>
            <a:off x="4019650" y="9721106"/>
            <a:ext cx="307800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335" tIns="49668" rIns="99335" bIns="49668" anchor="b"/>
          <a:lstStyle/>
          <a:p>
            <a:pPr algn="r" defTabSz="993917"/>
            <a:fld id="{2732B0A6-EFA7-4018-80B8-FA72E5070B36}" type="slidenum">
              <a:rPr lang="en-US" sz="1300"/>
              <a:pPr algn="r" defTabSz="993917"/>
              <a:t>38</a:t>
            </a:fld>
            <a:endParaRPr lang="en-US" sz="1300"/>
          </a:p>
        </p:txBody>
      </p:sp>
      <p:sp>
        <p:nvSpPr>
          <p:cNvPr id="470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0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1093100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6122" tIns="48061" rIns="96122" bIns="48061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FCC76D4-1B6F-4516-9970-3C653C4D7774}" type="slidenum">
              <a:rPr lang="en-GB" sz="13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41</a:t>
            </a:fld>
            <a:endParaRPr lang="en-GB" sz="1300">
              <a:latin typeface="+mn-lt"/>
            </a:endParaRPr>
          </a:p>
        </p:txBody>
      </p:sp>
      <p:sp>
        <p:nvSpPr>
          <p:cNvPr id="533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3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040871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66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0CC2DF-2C12-4C51-B8E2-5A9452721CE4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28941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it-IT"/>
          </a:p>
        </p:txBody>
      </p:sp>
      <p:sp>
        <p:nvSpPr>
          <p:cNvPr id="245763" name="Slide Number Placeholder 3"/>
          <p:cNvSpPr txBox="1">
            <a:spLocks noGrp="1"/>
          </p:cNvSpPr>
          <p:nvPr/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38" tIns="49520" rIns="99038" bIns="49520" anchor="b"/>
          <a:lstStyle/>
          <a:p>
            <a:pPr algn="r"/>
            <a:fld id="{8F4ADA87-5162-4E47-8AE7-8DD812C73C6C}" type="slidenum">
              <a:rPr lang="it-IT" sz="1300">
                <a:latin typeface="Calibri" pitchFamily="34" charset="0"/>
              </a:rPr>
              <a:pPr algn="r"/>
              <a:t>44</a:t>
            </a:fld>
            <a:endParaRPr lang="it-IT" sz="13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5640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105476" name="Slide Number Placeholder 3"/>
          <p:cNvSpPr txBox="1">
            <a:spLocks noGrp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416147B-9A20-415E-A59A-342B1D1EB7FE}" type="slidenum">
              <a:rPr lang="it-IT" sz="13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45</a:t>
            </a:fld>
            <a:endParaRPr lang="it-IT" sz="13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69962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4BF289-AFCB-4313-A618-FCC3F677CABB}" type="slidenum">
              <a:rPr lang="it-IT" smtClean="0"/>
              <a:pPr>
                <a:defRPr/>
              </a:pPr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1201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755C9F3-FDBA-401D-98B5-A0109CCF4F3E}" type="datetime1">
              <a:rPr lang="en-US" smtClean="0"/>
              <a:pPr>
                <a:defRPr/>
              </a:pPr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Confidential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EE645-F367-4292-A8D2-85CF5B8A8B9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011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47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9977835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3FEB9D-16FF-4202-95D0-09435D97ED4B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5840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3FEB9D-16FF-4202-95D0-09435D97ED4B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303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3FEB9D-16FF-4202-95D0-09435D97ED4B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59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5771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Dati </a:t>
            </a:r>
            <a:r>
              <a:rPr lang="it-IT" dirty="0" err="1" smtClean="0"/>
              <a:t>sperimetnali</a:t>
            </a:r>
            <a:r>
              <a:rPr lang="it-IT" dirty="0" smtClean="0"/>
              <a:t>:</a:t>
            </a:r>
          </a:p>
          <a:p>
            <a:r>
              <a:rPr lang="it-IT" dirty="0" err="1" smtClean="0"/>
              <a:t>Grafting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density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4BF289-AFCB-4313-A618-FCC3F677CABB}" type="slidenum">
              <a:rPr lang="it-IT" smtClean="0"/>
              <a:pPr>
                <a:defRPr/>
              </a:pPr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11498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000" dirty="0" smtClean="0"/>
              <a:t>Il grafico ti riporta una della </a:t>
            </a:r>
            <a:r>
              <a:rPr lang="it-IT" sz="1000" dirty="0" err="1" smtClean="0"/>
              <a:t>rdf</a:t>
            </a:r>
            <a:r>
              <a:rPr lang="it-IT" sz="1000" dirty="0" smtClean="0"/>
              <a:t>, quella per il </a:t>
            </a:r>
            <a:r>
              <a:rPr lang="it-IT" sz="1000" dirty="0" err="1" smtClean="0"/>
              <a:t>florurato</a:t>
            </a:r>
            <a:r>
              <a:rPr lang="it-IT" sz="1000" dirty="0" smtClean="0"/>
              <a:t>. Tieni presente</a:t>
            </a:r>
            <a:r>
              <a:rPr lang="it-IT" sz="1000" baseline="0" dirty="0" smtClean="0"/>
              <a:t> che la </a:t>
            </a:r>
            <a:r>
              <a:rPr lang="it-IT" sz="1000" baseline="0" dirty="0" err="1" smtClean="0"/>
              <a:t>rdf</a:t>
            </a:r>
            <a:r>
              <a:rPr lang="it-IT" sz="1000" baseline="0" dirty="0" smtClean="0"/>
              <a:t> è fatta a partire dal CENTRO della </a:t>
            </a:r>
            <a:r>
              <a:rPr lang="it-IT" sz="1000" baseline="0" dirty="0" err="1" smtClean="0"/>
              <a:t>nanoparticella</a:t>
            </a:r>
            <a:r>
              <a:rPr lang="it-IT" sz="1000" baseline="0" dirty="0" smtClean="0"/>
              <a:t>. Per cui, ai valori, devi sottrarre il raggio della stessa (in questo caso, per sistema 1, è 1.1. nm). </a:t>
            </a:r>
            <a:r>
              <a:rPr lang="it-IT" sz="1000" dirty="0" smtClean="0"/>
              <a:t>Come vedi, la curva viola è quella totale, e, prendendo il massimo del secondo picco,</a:t>
            </a:r>
            <a:r>
              <a:rPr lang="it-IT" sz="1000" baseline="0" dirty="0" smtClean="0"/>
              <a:t> hai la dimensione più probabile della intera particella (core + </a:t>
            </a:r>
            <a:r>
              <a:rPr lang="it-IT" sz="1000" baseline="0" dirty="0" err="1" smtClean="0"/>
              <a:t>shell</a:t>
            </a:r>
            <a:r>
              <a:rPr lang="it-IT" sz="1000" baseline="0" dirty="0" smtClean="0"/>
              <a:t>) (raggio = 3.75 nm). Lo strato di </a:t>
            </a:r>
            <a:r>
              <a:rPr lang="it-IT" sz="1000" baseline="0" dirty="0" err="1" smtClean="0"/>
              <a:t>florurato</a:t>
            </a:r>
            <a:r>
              <a:rPr lang="it-IT" sz="1000" baseline="0" dirty="0" smtClean="0"/>
              <a:t> ha un’altezza più probabile di 1.2 nm, laddove la sua lunghezza </a:t>
            </a:r>
            <a:r>
              <a:rPr lang="it-IT" sz="1000" baseline="0" dirty="0" err="1" smtClean="0"/>
              <a:t>fully</a:t>
            </a:r>
            <a:r>
              <a:rPr lang="it-IT" sz="1000" baseline="0" dirty="0" smtClean="0"/>
              <a:t> </a:t>
            </a:r>
            <a:r>
              <a:rPr lang="it-IT" sz="1000" baseline="0" dirty="0" err="1" smtClean="0"/>
              <a:t>stretched</a:t>
            </a:r>
            <a:r>
              <a:rPr lang="it-IT" sz="1000" baseline="0" dirty="0" smtClean="0"/>
              <a:t> è 1.4 nm. Per il pezzo di </a:t>
            </a:r>
            <a:r>
              <a:rPr lang="it-IT" sz="1000" baseline="0" dirty="0" err="1" smtClean="0"/>
              <a:t>peg</a:t>
            </a:r>
            <a:r>
              <a:rPr lang="it-IT" sz="1000" baseline="0" dirty="0" smtClean="0"/>
              <a:t> attaccato, invece, come vedi una piccola parte si intrufola nel </a:t>
            </a:r>
            <a:r>
              <a:rPr lang="it-IT" sz="1000" baseline="0" dirty="0" err="1" smtClean="0"/>
              <a:t>monolayer</a:t>
            </a:r>
            <a:r>
              <a:rPr lang="it-IT" sz="1000" baseline="0" dirty="0" smtClean="0"/>
              <a:t> (primo picco verde puntinato a 1.1 nm), ma il grosso, come deve, sta fuori. La estensione dello strato di </a:t>
            </a:r>
            <a:r>
              <a:rPr lang="it-IT" sz="1000" baseline="0" dirty="0" err="1" smtClean="0"/>
              <a:t>peg</a:t>
            </a:r>
            <a:r>
              <a:rPr lang="it-IT" sz="1000" baseline="0" dirty="0" smtClean="0"/>
              <a:t> più probabile coincide con la parte viola, e quindi a 2.65nm, ma ci sono anche catene </a:t>
            </a:r>
            <a:r>
              <a:rPr lang="it-IT" sz="1000" baseline="0" dirty="0" err="1" smtClean="0"/>
              <a:t>fully</a:t>
            </a:r>
            <a:r>
              <a:rPr lang="it-IT" sz="1000" baseline="0" dirty="0" smtClean="0"/>
              <a:t> </a:t>
            </a:r>
            <a:r>
              <a:rPr lang="it-IT" sz="1000" baseline="0" dirty="0" err="1" smtClean="0"/>
              <a:t>stretched</a:t>
            </a:r>
            <a:r>
              <a:rPr lang="it-IT" sz="1000" baseline="0" dirty="0" smtClean="0"/>
              <a:t> (guarda la il modello della particella in alto a sinistra), che arrivano a 4.6 nm.</a:t>
            </a:r>
          </a:p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DE502-60E1-4991-828F-B2871916CAE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857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DE502-60E1-4991-828F-B2871916CAE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064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6122" tIns="48061" rIns="96122" bIns="48061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FCC76D4-1B6F-4516-9970-3C653C4D7774}" type="slidenum">
              <a:rPr lang="en-GB" sz="13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65</a:t>
            </a:fld>
            <a:endParaRPr lang="en-GB" sz="1300">
              <a:latin typeface="+mn-lt"/>
            </a:endParaRPr>
          </a:p>
        </p:txBody>
      </p:sp>
      <p:sp>
        <p:nvSpPr>
          <p:cNvPr id="533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3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920746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755C9F3-FDBA-401D-98B5-A0109CCF4F3E}" type="datetime1">
              <a:rPr lang="en-US" smtClean="0"/>
              <a:pPr>
                <a:defRPr/>
              </a:pPr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Confidential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EE645-F367-4292-A8D2-85CF5B8A8B99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284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Caratteristiche</a:t>
            </a:r>
            <a:r>
              <a:rPr lang="en-GB" dirty="0" smtClean="0"/>
              <a:t> di un </a:t>
            </a:r>
            <a:r>
              <a:rPr lang="en-GB" dirty="0" err="1" smtClean="0"/>
              <a:t>sistema</a:t>
            </a:r>
            <a:r>
              <a:rPr lang="en-GB" dirty="0" smtClean="0"/>
              <a:t> di </a:t>
            </a:r>
            <a:r>
              <a:rPr lang="en-GB" dirty="0" err="1" smtClean="0"/>
              <a:t>rilascio</a:t>
            </a:r>
            <a:r>
              <a:rPr lang="en-GB" dirty="0" smtClean="0"/>
              <a:t> di </a:t>
            </a:r>
            <a:r>
              <a:rPr lang="en-GB" dirty="0" err="1" smtClean="0"/>
              <a:t>formci</a:t>
            </a:r>
            <a:r>
              <a:rPr lang="en-GB" dirty="0" smtClean="0"/>
              <a:t> o RNSA- DNA : </a:t>
            </a:r>
            <a:r>
              <a:rPr lang="en-GB" dirty="0" err="1" smtClean="0"/>
              <a:t>Solubilità</a:t>
            </a:r>
            <a:r>
              <a:rPr lang="en-GB" dirty="0" smtClean="0"/>
              <a:t>, </a:t>
            </a:r>
            <a:r>
              <a:rPr lang="en-GB" dirty="0" err="1" smtClean="0"/>
              <a:t>tossicità</a:t>
            </a:r>
            <a:r>
              <a:rPr lang="en-GB" dirty="0" smtClean="0"/>
              <a:t> e </a:t>
            </a:r>
            <a:r>
              <a:rPr lang="en-GB" dirty="0" err="1" smtClean="0"/>
              <a:t>rilascio</a:t>
            </a:r>
            <a:r>
              <a:rPr lang="en-GB" dirty="0" smtClean="0"/>
              <a:t> </a:t>
            </a:r>
            <a:r>
              <a:rPr lang="en-GB" dirty="0" err="1" smtClean="0"/>
              <a:t>controllato</a:t>
            </a:r>
            <a:endParaRPr lang="en-GB" dirty="0" smtClean="0"/>
          </a:p>
          <a:p>
            <a:r>
              <a:rPr lang="en-GB" dirty="0" smtClean="0"/>
              <a:t>Come ? Virus (solo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epr</a:t>
            </a:r>
            <a:r>
              <a:rPr lang="en-GB" baseline="0" dirty="0" smtClean="0"/>
              <a:t> RNA e DNA) </a:t>
            </a:r>
            <a:r>
              <a:rPr lang="en-GB" baseline="0" dirty="0" err="1" smtClean="0"/>
              <a:t>oppure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polineri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Noi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facciamo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polimeri</a:t>
            </a:r>
            <a:r>
              <a:rPr lang="en-GB" baseline="0" dirty="0" smtClean="0"/>
              <a:t> con small molecules.</a:t>
            </a:r>
          </a:p>
          <a:p>
            <a:r>
              <a:rPr lang="en-GB" baseline="0" dirty="0" err="1" smtClean="0"/>
              <a:t>Polimero</a:t>
            </a:r>
            <a:r>
              <a:rPr lang="en-GB" baseline="0" dirty="0" smtClean="0"/>
              <a:t> bio </a:t>
            </a:r>
            <a:r>
              <a:rPr lang="en-GB" baseline="0" dirty="0" err="1" smtClean="0"/>
              <a:t>compatibili</a:t>
            </a:r>
            <a:r>
              <a:rPr lang="en-GB" baseline="0" dirty="0" smtClean="0"/>
              <a:t> </a:t>
            </a:r>
          </a:p>
          <a:p>
            <a:r>
              <a:rPr lang="en-GB" baseline="0" dirty="0" smtClean="0"/>
              <a:t>Goals: </a:t>
            </a:r>
            <a:r>
              <a:rPr lang="en-GB" baseline="0" dirty="0" err="1" smtClean="0"/>
              <a:t>digarammi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fase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predire</a:t>
            </a:r>
            <a:r>
              <a:rPr lang="en-GB" baseline="0" dirty="0" smtClean="0"/>
              <a:t> (</a:t>
            </a:r>
            <a:r>
              <a:rPr lang="en-GB" baseline="0" dirty="0" err="1" smtClean="0"/>
              <a:t>conc</a:t>
            </a:r>
            <a:r>
              <a:rPr lang="en-GB" baseline="0" dirty="0" smtClean="0"/>
              <a:t> e </a:t>
            </a:r>
            <a:r>
              <a:rPr lang="en-GB" baseline="0" dirty="0" err="1" smtClean="0"/>
              <a:t>composizione</a:t>
            </a:r>
            <a:r>
              <a:rPr lang="en-GB" baseline="0" dirty="0" smtClean="0"/>
              <a:t>)</a:t>
            </a:r>
          </a:p>
          <a:p>
            <a:r>
              <a:rPr lang="en-GB" baseline="0" dirty="0" smtClean="0"/>
              <a:t>Per </a:t>
            </a:r>
            <a:r>
              <a:rPr lang="en-GB" baseline="0" dirty="0" err="1" smtClean="0"/>
              <a:t>capire</a:t>
            </a:r>
            <a:r>
              <a:rPr lang="en-GB" baseline="0" dirty="0" smtClean="0"/>
              <a:t> in </a:t>
            </a:r>
            <a:r>
              <a:rPr lang="en-GB" baseline="0" dirty="0" err="1" smtClean="0"/>
              <a:t>che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condizioni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formano</a:t>
            </a:r>
            <a:r>
              <a:rPr lang="en-GB" baseline="0" dirty="0" smtClean="0"/>
              <a:t> micelle </a:t>
            </a:r>
            <a:r>
              <a:rPr lang="en-GB" baseline="0" dirty="0" err="1" smtClean="0"/>
              <a:t>sferiche</a:t>
            </a:r>
            <a:r>
              <a:rPr lang="en-GB" baseline="0" dirty="0" smtClean="0"/>
              <a:t> </a:t>
            </a:r>
          </a:p>
          <a:p>
            <a:r>
              <a:rPr lang="en-GB" baseline="0" dirty="0" smtClean="0"/>
              <a:t>Uptake </a:t>
            </a:r>
            <a:r>
              <a:rPr lang="en-GB" baseline="0" dirty="0" err="1" smtClean="0"/>
              <a:t>prvisione</a:t>
            </a:r>
            <a:r>
              <a:rPr lang="en-GB" baseline="0" dirty="0" smtClean="0"/>
              <a:t> di un model drug per </a:t>
            </a:r>
            <a:r>
              <a:rPr lang="en-GB" baseline="0" dirty="0" err="1" smtClean="0"/>
              <a:t>sapere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il</a:t>
            </a:r>
            <a:r>
              <a:rPr lang="en-GB" baseline="0" dirty="0" smtClean="0"/>
              <a:t> ‘</a:t>
            </a:r>
            <a:r>
              <a:rPr lang="en-GB" baseline="0" dirty="0" err="1" smtClean="0"/>
              <a:t>carico’teorico</a:t>
            </a:r>
            <a:endParaRPr lang="en-GB" baseline="0" dirty="0" smtClean="0"/>
          </a:p>
          <a:p>
            <a:r>
              <a:rPr lang="en-GB" dirty="0" smtClean="0"/>
              <a:t>PLA </a:t>
            </a:r>
            <a:r>
              <a:rPr lang="en-GB" dirty="0" err="1" smtClean="0"/>
              <a:t>idrofobico</a:t>
            </a:r>
            <a:r>
              <a:rPr lang="en-GB" dirty="0" smtClean="0"/>
              <a:t> PEO </a:t>
            </a:r>
            <a:r>
              <a:rPr lang="en-GB" dirty="0" err="1" smtClean="0"/>
              <a:t>idorfilico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7FD40-C4E9-4C9D-99DF-3206298CC57B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2950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Today, the discovery and optimization of new materials for innovative products is a time-consuming and laborious process, as much a craft practiced by skilled artisans as a science. Expensive trial-and-error-based experimentation is a highly inefficient way to screen potential candidates for a desired new application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755C9F3-FDBA-401D-98B5-A0109CCF4F3E}" type="datetime1">
              <a:rPr lang="en-US" smtClean="0"/>
              <a:pPr>
                <a:defRPr/>
              </a:pPr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Confidential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EE645-F367-4292-A8D2-85CF5B8A8B9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960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804763" indent="-309524" eaLnBrk="0" hangingPunct="0">
              <a:defRPr sz="3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238098" indent="-247620" eaLnBrk="0" hangingPunct="0">
              <a:defRPr sz="3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733337" indent="-247620" eaLnBrk="0" hangingPunct="0">
              <a:defRPr sz="3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228576" indent="-247620" eaLnBrk="0" hangingPunct="0">
              <a:defRPr sz="3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CF61144D-1EAC-4A8D-9A86-179292B0CA3B}" type="slidenum">
              <a:rPr lang="it-IT" sz="1300">
                <a:latin typeface="Arial" charset="0"/>
              </a:rPr>
              <a:pPr eaLnBrk="1" hangingPunct="1"/>
              <a:t>68</a:t>
            </a:fld>
            <a:endParaRPr lang="it-IT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2064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 melt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7FD40-C4E9-4C9D-99DF-3206298CC57B}" type="slidenum">
              <a:rPr lang="it-IT" smtClean="0"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92202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 </a:t>
            </a:r>
            <a:r>
              <a:rPr lang="en-GB" dirty="0" err="1" smtClean="0"/>
              <a:t>acqua</a:t>
            </a:r>
            <a:r>
              <a:rPr lang="en-GB" dirty="0" smtClean="0"/>
              <a:t> --- </a:t>
            </a:r>
            <a:r>
              <a:rPr lang="en-GB" dirty="0" err="1" smtClean="0"/>
              <a:t>novità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7FD40-C4E9-4C9D-99DF-3206298CC57B}" type="slidenum">
              <a:rPr lang="it-IT" smtClean="0"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98291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6122" tIns="48061" rIns="96122" bIns="48061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FCC76D4-1B6F-4516-9970-3C653C4D7774}" type="slidenum">
              <a:rPr lang="en-GB" sz="13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76</a:t>
            </a:fld>
            <a:endParaRPr lang="en-GB" sz="1300">
              <a:latin typeface="+mn-lt"/>
            </a:endParaRPr>
          </a:p>
        </p:txBody>
      </p:sp>
      <p:sp>
        <p:nvSpPr>
          <p:cNvPr id="533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3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11438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7"/>
          <p:cNvSpPr txBox="1">
            <a:spLocks noGrp="1" noChangeArrowheads="1"/>
          </p:cNvSpPr>
          <p:nvPr/>
        </p:nvSpPr>
        <p:spPr bwMode="auto">
          <a:xfrm>
            <a:off x="4024581" y="9722882"/>
            <a:ext cx="3074719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18" tIns="48559" rIns="97118" bIns="48559" anchor="b"/>
          <a:lstStyle>
            <a:lvl1pPr defTabSz="8969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85800" indent="-263525" defTabSz="8969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55688" indent="-211138" defTabSz="8969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476375" indent="-209550" defTabSz="8969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98650" indent="-211138" defTabSz="8969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355850" indent="-211138" defTabSz="896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813050" indent="-211138" defTabSz="896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70250" indent="-211138" defTabSz="896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727450" indent="-211138" defTabSz="896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B47F086C-92FC-4FCE-9CEA-D27E27311A68}" type="slidenum">
              <a:rPr lang="en-GB" sz="1400">
                <a:latin typeface="Times New Roman" pitchFamily="18" charset="0"/>
              </a:rPr>
              <a:pPr algn="r"/>
              <a:t>9</a:t>
            </a:fld>
            <a:endParaRPr lang="en-GB" sz="1400">
              <a:latin typeface="Times New Roman" pitchFamily="18" charset="0"/>
            </a:endParaRPr>
          </a:p>
        </p:txBody>
      </p:sp>
      <p:sp>
        <p:nvSpPr>
          <p:cNvPr id="557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7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4931" y="4863219"/>
            <a:ext cx="5209440" cy="460379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118" tIns="48559" rIns="97118" bIns="48559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51149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CDAD465-CE65-4E9A-A17A-A316F2F7E42B}" type="slidenum">
              <a:rPr lang="en-GB"/>
              <a:pPr/>
              <a:t>10</a:t>
            </a:fld>
            <a:endParaRPr lang="en-GB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5363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4931" y="4861441"/>
            <a:ext cx="5209440" cy="460557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941276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7"/>
          <p:cNvSpPr txBox="1">
            <a:spLocks noGrp="1" noChangeArrowheads="1"/>
          </p:cNvSpPr>
          <p:nvPr/>
        </p:nvSpPr>
        <p:spPr bwMode="auto">
          <a:xfrm>
            <a:off x="4024581" y="9722882"/>
            <a:ext cx="3074719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18" tIns="48559" rIns="97118" bIns="48559" anchor="b"/>
          <a:lstStyle>
            <a:lvl1pPr defTabSz="8969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85800" indent="-263525" defTabSz="8969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55688" indent="-211138" defTabSz="8969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476375" indent="-209550" defTabSz="8969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98650" indent="-211138" defTabSz="8969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355850" indent="-211138" defTabSz="896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813050" indent="-211138" defTabSz="896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70250" indent="-211138" defTabSz="896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727450" indent="-211138" defTabSz="896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54BB46C1-2F54-4FB0-8243-58F72985037C}" type="slidenum">
              <a:rPr lang="en-GB" sz="1400">
                <a:latin typeface="Times New Roman" pitchFamily="18" charset="0"/>
              </a:rPr>
              <a:pPr algn="r"/>
              <a:t>11</a:t>
            </a:fld>
            <a:endParaRPr lang="en-GB" sz="1400">
              <a:latin typeface="Times New Roman" pitchFamily="18" charset="0"/>
            </a:endParaRPr>
          </a:p>
        </p:txBody>
      </p:sp>
      <p:sp>
        <p:nvSpPr>
          <p:cNvPr id="561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11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4931" y="4863219"/>
            <a:ext cx="5209440" cy="460379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118" tIns="48559" rIns="97118" bIns="48559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21688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555" name="Segnaposto numero diapositiva 3"/>
          <p:cNvSpPr txBox="1">
            <a:spLocks noGrp="1"/>
          </p:cNvSpPr>
          <p:nvPr/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122" tIns="48061" rIns="96122" bIns="48061" anchor="b"/>
          <a:lstStyle/>
          <a:p>
            <a:pPr algn="r" eaLnBrk="0" hangingPunct="0"/>
            <a:fld id="{689839F4-53D2-4FBB-B319-794BC1F94393}" type="slidenum">
              <a:rPr lang="it-IT" sz="1300"/>
              <a:pPr algn="r" eaLnBrk="0" hangingPunct="0"/>
              <a:t>14</a:t>
            </a:fld>
            <a:endParaRPr lang="it-IT" sz="1300"/>
          </a:p>
        </p:txBody>
      </p:sp>
    </p:spTree>
    <p:extLst>
      <p:ext uri="{BB962C8B-B14F-4D97-AF65-F5344CB8AC3E}">
        <p14:creationId xmlns:p14="http://schemas.microsoft.com/office/powerpoint/2010/main" val="1770779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555" name="Segnaposto numero diapositiva 3"/>
          <p:cNvSpPr txBox="1">
            <a:spLocks noGrp="1"/>
          </p:cNvSpPr>
          <p:nvPr/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122" tIns="48061" rIns="96122" bIns="48061" anchor="b"/>
          <a:lstStyle/>
          <a:p>
            <a:pPr algn="r" eaLnBrk="0" hangingPunct="0"/>
            <a:fld id="{689839F4-53D2-4FBB-B319-794BC1F94393}" type="slidenum">
              <a:rPr lang="it-IT" sz="1300"/>
              <a:pPr algn="r" eaLnBrk="0" hangingPunct="0"/>
              <a:t>15</a:t>
            </a:fld>
            <a:endParaRPr lang="it-IT" sz="1300"/>
          </a:p>
        </p:txBody>
      </p:sp>
    </p:spTree>
    <p:extLst>
      <p:ext uri="{BB962C8B-B14F-4D97-AF65-F5344CB8AC3E}">
        <p14:creationId xmlns:p14="http://schemas.microsoft.com/office/powerpoint/2010/main" val="3431618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5.jpeg"/><Relationship Id="rId7" Type="http://schemas.openxmlformats.org/officeDocument/2006/relationships/hyperlink" Target="http://www.units.it/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interno generic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7938"/>
            <a:ext cx="7670800" cy="581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2" descr="virgolette-fondoblu-bass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3" y="3089275"/>
            <a:ext cx="53022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1390650"/>
            <a:ext cx="5064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19"/>
          <p:cNvSpPr>
            <a:spLocks noChangeShapeType="1"/>
          </p:cNvSpPr>
          <p:nvPr/>
        </p:nvSpPr>
        <p:spPr bwMode="auto">
          <a:xfrm>
            <a:off x="303213" y="609600"/>
            <a:ext cx="5473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241300" y="233363"/>
            <a:ext cx="3195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it-IT" sz="1400" b="1" dirty="0" err="1" smtClean="0">
                <a:solidFill>
                  <a:schemeClr val="bg1"/>
                </a:solidFill>
                <a:latin typeface="MetaPlusBold" charset="0"/>
              </a:rPr>
              <a:t>University</a:t>
            </a:r>
            <a:r>
              <a:rPr lang="it-IT" sz="1400" b="1" dirty="0" smtClean="0">
                <a:solidFill>
                  <a:schemeClr val="bg1"/>
                </a:solidFill>
                <a:latin typeface="MetaPlusBold" charset="0"/>
              </a:rPr>
              <a:t> of Trieste</a:t>
            </a:r>
          </a:p>
          <a:p>
            <a:pPr>
              <a:defRPr/>
            </a:pPr>
            <a:endParaRPr lang="it-IT" sz="1400" b="1" dirty="0" smtClean="0">
              <a:solidFill>
                <a:schemeClr val="bg1"/>
              </a:solidFill>
              <a:latin typeface="MetaPlusBold" charset="0"/>
            </a:endParaRPr>
          </a:p>
        </p:txBody>
      </p:sp>
      <p:pic>
        <p:nvPicPr>
          <p:cNvPr id="10" name="Picture 16" descr="interno generi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785"/>
          <a:stretch>
            <a:fillRect/>
          </a:stretch>
        </p:blipFill>
        <p:spPr bwMode="auto">
          <a:xfrm>
            <a:off x="7548563" y="-7938"/>
            <a:ext cx="1595437" cy="61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11974" y="1466851"/>
            <a:ext cx="4733925" cy="21336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73774" y="3895724"/>
            <a:ext cx="6515101" cy="1743075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MetaPlusBold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 dirty="0"/>
          </a:p>
        </p:txBody>
      </p:sp>
      <p:sp>
        <p:nvSpPr>
          <p:cNvPr id="11" name="Text Box 39"/>
          <p:cNvSpPr txBox="1">
            <a:spLocks noChangeArrowheads="1"/>
          </p:cNvSpPr>
          <p:nvPr/>
        </p:nvSpPr>
        <p:spPr bwMode="auto">
          <a:xfrm>
            <a:off x="76200" y="6019800"/>
            <a:ext cx="510857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 sz="2000" b="1" noProof="0" dirty="0" smtClean="0">
                <a:latin typeface="MetaPlusBold" charset="0"/>
              </a:rPr>
              <a:t>Department of Engineering &amp; Architecture</a:t>
            </a:r>
            <a:endParaRPr lang="en-US" sz="2000" b="1" noProof="0" dirty="0">
              <a:latin typeface="MetaPlusBold" charset="0"/>
            </a:endParaRPr>
          </a:p>
        </p:txBody>
      </p:sp>
      <p:pic>
        <p:nvPicPr>
          <p:cNvPr id="75" name="Picture 73" descr="LOGOMOSE_0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423" y="276988"/>
            <a:ext cx="1610426" cy="532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Università� degli Studi di Trieste">
            <a:hlinkClick r:id="rId7"/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590" y="5865330"/>
            <a:ext cx="4113760" cy="89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35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685800" y="1162050"/>
            <a:ext cx="7772400" cy="5038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9ADDB-12A7-44C3-B90C-2AD938830E40}" type="datetimeFigureOut">
              <a:rPr lang="it-IT"/>
              <a:pPr>
                <a:defRPr/>
              </a:pPr>
              <a:t>21/05/2014</a:t>
            </a:fld>
            <a:endParaRPr lang="it-I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10C31-AD2E-43F8-9B41-BD305BD927B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7823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382000" cy="8382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447800"/>
            <a:ext cx="3810000" cy="4572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800600" y="1447800"/>
            <a:ext cx="3810000" cy="2209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800600" y="3810000"/>
            <a:ext cx="3810000" cy="2209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6841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0813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5691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382000" cy="8382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571472" y="1643050"/>
            <a:ext cx="3810000" cy="4572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800600" y="1643082"/>
            <a:ext cx="3810000" cy="2209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800600" y="4005282"/>
            <a:ext cx="3810000" cy="2209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4553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>
            <a:spLocks noChangeArrowheads="1"/>
          </p:cNvSpPr>
          <p:nvPr userDrawn="1"/>
        </p:nvSpPr>
        <p:spPr bwMode="auto">
          <a:xfrm>
            <a:off x="-395288" y="196767"/>
            <a:ext cx="4684713" cy="5762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7150">
            <a:solidFill>
              <a:srgbClr val="3D619B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66675" algn="r">
              <a:buClr>
                <a:srgbClr val="406596"/>
              </a:buClr>
              <a:buSzPct val="100000"/>
              <a:defRPr/>
            </a:pPr>
            <a:endParaRPr lang="en-US" sz="280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+mn-cs"/>
              <a:sym typeface="Arial Bold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758769" y="212715"/>
            <a:ext cx="5048194" cy="506865"/>
          </a:xfrm>
          <a:prstGeom prst="rect">
            <a:avLst/>
          </a:prstGeom>
        </p:spPr>
        <p:txBody>
          <a:bodyPr vert="horz"/>
          <a:lstStyle>
            <a:lvl1pPr algn="r">
              <a:defRPr sz="2800">
                <a:latin typeface="+mj-lt"/>
              </a:defRPr>
            </a:lvl1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6" name="Rectangle 2"/>
          <p:cNvSpPr>
            <a:spLocks/>
          </p:cNvSpPr>
          <p:nvPr userDrawn="1"/>
        </p:nvSpPr>
        <p:spPr bwMode="auto">
          <a:xfrm>
            <a:off x="4753227" y="6526213"/>
            <a:ext cx="43733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3" bIns="0">
            <a:spAutoFit/>
          </a:bodyPr>
          <a:lstStyle/>
          <a:p>
            <a:pPr marL="26988" algn="r"/>
            <a:r>
              <a:rPr lang="en-US" sz="2000" dirty="0">
                <a:solidFill>
                  <a:srgbClr val="FFFFFF"/>
                </a:solidFill>
              </a:rPr>
              <a:t>NANO</a:t>
            </a:r>
            <a:r>
              <a:rPr lang="en-US" sz="2000" i="1" dirty="0">
                <a:solidFill>
                  <a:srgbClr val="FFFFFF"/>
                </a:solidFill>
              </a:rPr>
              <a:t>futures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Joint Key Node </a:t>
            </a:r>
            <a:r>
              <a:rPr lang="en-US" sz="2000" dirty="0">
                <a:solidFill>
                  <a:srgbClr val="FFFFFF"/>
                </a:solidFill>
              </a:rPr>
              <a:t>Meeting</a:t>
            </a:r>
            <a:endParaRPr lang="en-US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14303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units.it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7013" y="254000"/>
            <a:ext cx="6172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it-IT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62050"/>
            <a:ext cx="77724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 smtClean="0"/>
          </a:p>
        </p:txBody>
      </p:sp>
      <p:pic>
        <p:nvPicPr>
          <p:cNvPr id="1028" name="Picture 16" descr="interno generico"/>
          <p:cNvPicPr>
            <a:picLocks noChangeAspect="1" noChangeArrowheads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00800" cy="11223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70" descr="LOGOMOSE_01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03" y="664509"/>
            <a:ext cx="13716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Rectangle 73"/>
          <p:cNvSpPr>
            <a:spLocks noChangeArrowheads="1"/>
          </p:cNvSpPr>
          <p:nvPr userDrawn="1"/>
        </p:nvSpPr>
        <p:spPr bwMode="auto">
          <a:xfrm>
            <a:off x="7315201" y="6607931"/>
            <a:ext cx="1752599" cy="250069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93662" tIns="47625" rIns="93662" bIns="47625">
            <a:spAutoFit/>
          </a:bodyPr>
          <a:lstStyle/>
          <a:p>
            <a:pPr defTabSz="949325" eaLnBrk="0" hangingPunct="0">
              <a:spcBef>
                <a:spcPct val="30000"/>
              </a:spcBef>
              <a:defRPr/>
            </a:pPr>
            <a:r>
              <a:rPr lang="en-US" sz="1000" dirty="0" smtClean="0"/>
              <a:t>Trieste, </a:t>
            </a:r>
            <a:fld id="{998A2433-8BD7-4C8B-A8C2-AABE60560C3B}" type="datetime3">
              <a:rPr lang="en-US" sz="1000" smtClean="0"/>
              <a:t>21 May 2014</a:t>
            </a:fld>
            <a:r>
              <a:rPr lang="en-US" sz="1000" dirty="0" smtClean="0"/>
              <a:t>  -  </a:t>
            </a:r>
            <a:fld id="{32DF8D24-7688-4476-B1E8-036C5E555FFB}" type="slidenum">
              <a:rPr lang="en-US" sz="1000" smtClean="0"/>
              <a:t>‹#›</a:t>
            </a:fld>
            <a:endParaRPr lang="en-US" sz="1000" dirty="0"/>
          </a:p>
        </p:txBody>
      </p:sp>
      <p:sp>
        <p:nvSpPr>
          <p:cNvPr id="10" name="Rectangle 73"/>
          <p:cNvSpPr>
            <a:spLocks noChangeArrowheads="1"/>
          </p:cNvSpPr>
          <p:nvPr userDrawn="1"/>
        </p:nvSpPr>
        <p:spPr bwMode="auto">
          <a:xfrm>
            <a:off x="76200" y="6577154"/>
            <a:ext cx="6781800" cy="280846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93662" tIns="47625" rIns="93662" bIns="47625">
            <a:sp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Book Antiqua" pitchFamily="18" charset="0"/>
                <a:ea typeface="+mn-ea"/>
                <a:cs typeface="+mn-cs"/>
              </a:rPr>
              <a:t>Materials Challenges in Devices for Fuel Solar Production and Employment, (19 - 23 May 2014) </a:t>
            </a:r>
            <a:endParaRPr lang="en-US" sz="1200" kern="1200" dirty="0">
              <a:solidFill>
                <a:schemeClr val="tx1"/>
              </a:solidFill>
              <a:effectLst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11" name="Picture 2" descr="Università� degli Studi di Trieste">
            <a:hlinkClick r:id="rId13"/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714" y="0"/>
            <a:ext cx="2694285" cy="58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57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0" r:id="rId6"/>
    <p:sldLayoutId id="2147483681" r:id="rId7"/>
    <p:sldLayoutId id="2147483682" r:id="rId8"/>
    <p:sldLayoutId id="2147483683" r:id="rId9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MetaPlusBold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MetaPlusBold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MetaPlusBold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MetaPlusBold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MetaPlusBold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urizio.Fermeglia@dicamp.units.i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mose.units.it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0.emf"/><Relationship Id="rId9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55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2.e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54.emf"/><Relationship Id="rId4" Type="http://schemas.openxmlformats.org/officeDocument/2006/relationships/image" Target="../media/image56.jpeg"/><Relationship Id="rId9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tec.org/nano2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jpe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jpeg"/><Relationship Id="rId4" Type="http://schemas.openxmlformats.org/officeDocument/2006/relationships/image" Target="../media/image76.png"/><Relationship Id="rId9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0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0.png"/><Relationship Id="rId5" Type="http://schemas.openxmlformats.org/officeDocument/2006/relationships/image" Target="../media/image99.emf"/><Relationship Id="rId4" Type="http://schemas.openxmlformats.org/officeDocument/2006/relationships/oleObject" Target="../embeddings/oleObject8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03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2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98.png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98.png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3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9.png"/><Relationship Id="rId2" Type="http://schemas.openxmlformats.org/officeDocument/2006/relationships/video" Target="file:///C:\Documents%20and%20Settings\3339\Desktop\Seminars\video\040b_husty_kompozit.avi" TargetMode="External"/><Relationship Id="rId1" Type="http://schemas.microsoft.com/office/2007/relationships/media" Target="file:///C:\Documents%20and%20Settings\3339\Desktop\Seminars\video\040b_husty_kompozit.avi" TargetMode="External"/><Relationship Id="rId6" Type="http://schemas.openxmlformats.org/officeDocument/2006/relationships/image" Target="../media/image118.jpeg"/><Relationship Id="rId5" Type="http://schemas.openxmlformats.org/officeDocument/2006/relationships/image" Target="../media/image117.png"/><Relationship Id="rId4" Type="http://schemas.openxmlformats.org/officeDocument/2006/relationships/notesSlide" Target="../notesSlides/notesSlide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emf"/><Relationship Id="rId13" Type="http://schemas.openxmlformats.org/officeDocument/2006/relationships/image" Target="../media/image74.png"/><Relationship Id="rId3" Type="http://schemas.openxmlformats.org/officeDocument/2006/relationships/notesSlide" Target="../notesSlides/notesSlide30.xml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136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1.png"/><Relationship Id="rId11" Type="http://schemas.openxmlformats.org/officeDocument/2006/relationships/image" Target="../media/image130.png"/><Relationship Id="rId5" Type="http://schemas.openxmlformats.org/officeDocument/2006/relationships/image" Target="../media/image135.png"/><Relationship Id="rId10" Type="http://schemas.openxmlformats.org/officeDocument/2006/relationships/image" Target="../media/image133.emf"/><Relationship Id="rId4" Type="http://schemas.openxmlformats.org/officeDocument/2006/relationships/image" Target="../media/image134.png"/><Relationship Id="rId9" Type="http://schemas.openxmlformats.org/officeDocument/2006/relationships/oleObject" Target="../embeddings/oleObject1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png"/><Relationship Id="rId5" Type="http://schemas.openxmlformats.org/officeDocument/2006/relationships/image" Target="../media/image139.jpeg"/><Relationship Id="rId4" Type="http://schemas.openxmlformats.org/officeDocument/2006/relationships/image" Target="../media/image1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145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44.png"/><Relationship Id="rId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wmf"/><Relationship Id="rId7" Type="http://schemas.openxmlformats.org/officeDocument/2006/relationships/image" Target="../media/image160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5.png"/><Relationship Id="rId5" Type="http://schemas.openxmlformats.org/officeDocument/2006/relationships/image" Target="../media/image159.png"/><Relationship Id="rId4" Type="http://schemas.openxmlformats.org/officeDocument/2006/relationships/image" Target="../media/image14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8.wmf"/><Relationship Id="rId7" Type="http://schemas.openxmlformats.org/officeDocument/2006/relationships/image" Target="../media/image155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9.png"/><Relationship Id="rId5" Type="http://schemas.openxmlformats.org/officeDocument/2006/relationships/image" Target="../media/image152.png"/><Relationship Id="rId4" Type="http://schemas.openxmlformats.org/officeDocument/2006/relationships/image" Target="../media/image14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wmf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0.png"/><Relationship Id="rId4" Type="http://schemas.openxmlformats.org/officeDocument/2006/relationships/image" Target="../media/image1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0.png"/><Relationship Id="rId4" Type="http://schemas.openxmlformats.org/officeDocument/2006/relationships/image" Target="../media/image17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7" Type="http://schemas.openxmlformats.org/officeDocument/2006/relationships/image" Target="../media/image17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10" Type="http://schemas.openxmlformats.org/officeDocument/2006/relationships/image" Target="../media/image183.png"/><Relationship Id="rId4" Type="http://schemas.openxmlformats.org/officeDocument/2006/relationships/image" Target="../media/image178.png"/><Relationship Id="rId9" Type="http://schemas.openxmlformats.org/officeDocument/2006/relationships/image" Target="../media/image173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wmf"/><Relationship Id="rId13" Type="http://schemas.openxmlformats.org/officeDocument/2006/relationships/image" Target="../media/image196.jpeg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195.jpeg"/><Relationship Id="rId17" Type="http://schemas.openxmlformats.org/officeDocument/2006/relationships/image" Target="../media/image200.jpe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99.jpeg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194.jpeg"/><Relationship Id="rId5" Type="http://schemas.openxmlformats.org/officeDocument/2006/relationships/image" Target="../media/image190.wmf"/><Relationship Id="rId15" Type="http://schemas.openxmlformats.org/officeDocument/2006/relationships/image" Target="../media/image198.jpeg"/><Relationship Id="rId10" Type="http://schemas.openxmlformats.org/officeDocument/2006/relationships/image" Target="../media/image193.e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192.png"/><Relationship Id="rId14" Type="http://schemas.openxmlformats.org/officeDocument/2006/relationships/image" Target="../media/image19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Prelaurea%20Sara.ppt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tiff"/><Relationship Id="rId7" Type="http://schemas.openxmlformats.org/officeDocument/2006/relationships/image" Target="../media/image207.tiff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6.tiff"/><Relationship Id="rId5" Type="http://schemas.openxmlformats.org/officeDocument/2006/relationships/image" Target="../media/image205.tiff"/><Relationship Id="rId4" Type="http://schemas.openxmlformats.org/officeDocument/2006/relationships/image" Target="../media/image204.tif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tiff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2.tiff"/><Relationship Id="rId5" Type="http://schemas.openxmlformats.org/officeDocument/2006/relationships/image" Target="../media/image211.tiff"/><Relationship Id="rId4" Type="http://schemas.openxmlformats.org/officeDocument/2006/relationships/image" Target="../media/image210.tif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tiff"/><Relationship Id="rId7" Type="http://schemas.openxmlformats.org/officeDocument/2006/relationships/image" Target="../media/image218.tiff"/><Relationship Id="rId2" Type="http://schemas.openxmlformats.org/officeDocument/2006/relationships/image" Target="../media/image213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7.tiff"/><Relationship Id="rId5" Type="http://schemas.openxmlformats.org/officeDocument/2006/relationships/image" Target="../media/image216.tiff"/><Relationship Id="rId4" Type="http://schemas.openxmlformats.org/officeDocument/2006/relationships/image" Target="../media/image215.tif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tiff"/><Relationship Id="rId2" Type="http://schemas.openxmlformats.org/officeDocument/2006/relationships/image" Target="../media/image219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2.png"/><Relationship Id="rId4" Type="http://schemas.openxmlformats.org/officeDocument/2006/relationships/image" Target="../media/image221.tif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tiff"/><Relationship Id="rId2" Type="http://schemas.openxmlformats.org/officeDocument/2006/relationships/image" Target="../media/image223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7.tiff"/><Relationship Id="rId5" Type="http://schemas.openxmlformats.org/officeDocument/2006/relationships/image" Target="../media/image226.tiff"/><Relationship Id="rId4" Type="http://schemas.openxmlformats.org/officeDocument/2006/relationships/image" Target="../media/image225.tif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13" Type="http://schemas.openxmlformats.org/officeDocument/2006/relationships/image" Target="../media/image237.jpg"/><Relationship Id="rId3" Type="http://schemas.openxmlformats.org/officeDocument/2006/relationships/image" Target="../media/image130.png"/><Relationship Id="rId7" Type="http://schemas.openxmlformats.org/officeDocument/2006/relationships/image" Target="../media/image232.wmf"/><Relationship Id="rId12" Type="http://schemas.openxmlformats.org/officeDocument/2006/relationships/image" Target="../media/image97.jpe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1.jpeg"/><Relationship Id="rId11" Type="http://schemas.openxmlformats.org/officeDocument/2006/relationships/image" Target="../media/image236.png"/><Relationship Id="rId5" Type="http://schemas.openxmlformats.org/officeDocument/2006/relationships/image" Target="../media/image230.png"/><Relationship Id="rId10" Type="http://schemas.openxmlformats.org/officeDocument/2006/relationships/image" Target="../media/image235.png"/><Relationship Id="rId4" Type="http://schemas.openxmlformats.org/officeDocument/2006/relationships/image" Target="../media/image229.jpeg"/><Relationship Id="rId9" Type="http://schemas.openxmlformats.org/officeDocument/2006/relationships/image" Target="../media/image23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524000" y="1447800"/>
            <a:ext cx="5638800" cy="2133600"/>
          </a:xfrm>
        </p:spPr>
        <p:txBody>
          <a:bodyPr/>
          <a:lstStyle/>
          <a:p>
            <a:r>
              <a:rPr lang="en-US" dirty="0" smtClean="0"/>
              <a:t>Nano tools for macro problems: multiscale molecular modeling of nanostructured polymer systems</a:t>
            </a:r>
          </a:p>
        </p:txBody>
      </p:sp>
      <p:sp>
        <p:nvSpPr>
          <p:cNvPr id="16386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810000"/>
            <a:ext cx="7924800" cy="1743075"/>
          </a:xfrm>
        </p:spPr>
        <p:txBody>
          <a:bodyPr/>
          <a:lstStyle/>
          <a:p>
            <a:r>
              <a:rPr lang="en-US" sz="2000" u="sng" dirty="0" smtClean="0"/>
              <a:t>Maurizio Fermeglia</a:t>
            </a:r>
            <a:endParaRPr lang="en-US" sz="2000" dirty="0" smtClean="0"/>
          </a:p>
          <a:p>
            <a:r>
              <a:rPr lang="en-US" sz="1600" dirty="0" smtClean="0"/>
              <a:t>MOSE – DIA - University of Trieste</a:t>
            </a:r>
            <a:br>
              <a:rPr lang="en-US" sz="1600" dirty="0" smtClean="0"/>
            </a:br>
            <a:r>
              <a:rPr lang="en-US" sz="1600" dirty="0" smtClean="0"/>
              <a:t>Via valerio 10, 34127 Trieste (Italy)</a:t>
            </a:r>
          </a:p>
          <a:p>
            <a:endParaRPr lang="en-US" sz="1600" dirty="0" smtClean="0"/>
          </a:p>
          <a:p>
            <a:r>
              <a:rPr lang="en-US" sz="1600" dirty="0" smtClean="0">
                <a:hlinkClick r:id="rId3"/>
              </a:rPr>
              <a:t>Maurizio.Fermeglia@di3.units.it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smtClean="0">
                <a:hlinkClick r:id="rId4"/>
              </a:rPr>
              <a:t>mose.units.it</a:t>
            </a:r>
            <a:r>
              <a:rPr lang="en-US" sz="16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6" descr="moore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1256095"/>
            <a:ext cx="4159250" cy="2377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284163" y="63182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>
              <a:latin typeface="Times New Roman" pitchFamily="18" charset="0"/>
            </a:endParaRPr>
          </a:p>
        </p:txBody>
      </p:sp>
      <p:sp>
        <p:nvSpPr>
          <p:cNvPr id="33796" name="Rectangle 5"/>
          <p:cNvSpPr>
            <a:spLocks noChangeArrowheads="1"/>
          </p:cNvSpPr>
          <p:nvPr/>
        </p:nvSpPr>
        <p:spPr bwMode="auto">
          <a:xfrm>
            <a:off x="4777471" y="1290935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latin typeface="Times New Roman" pitchFamily="18" charset="0"/>
              </a:rPr>
              <a:t>Number of transistors on a sliver of silicon would double every two years</a:t>
            </a:r>
          </a:p>
        </p:txBody>
      </p:sp>
      <p:sp>
        <p:nvSpPr>
          <p:cNvPr id="3379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Moore’s law</a:t>
            </a:r>
          </a:p>
        </p:txBody>
      </p:sp>
      <p:pic>
        <p:nvPicPr>
          <p:cNvPr id="33798" name="Picture 13" descr="moor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626" y="1895499"/>
            <a:ext cx="4366491" cy="404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21" y="3571747"/>
            <a:ext cx="3944267" cy="321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75736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Molecular Simulation vs Theory</a:t>
            </a:r>
          </a:p>
        </p:txBody>
      </p:sp>
      <p:sp>
        <p:nvSpPr>
          <p:cNvPr id="560131" name="Rectangle 6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Advances in computational hardware and algorithms</a:t>
            </a:r>
          </a:p>
          <a:p>
            <a:pPr lvl="1" eaLnBrk="1" hangingPunct="1"/>
            <a:r>
              <a:rPr lang="en-US" sz="1600" smtClean="0"/>
              <a:t>Moore’s law</a:t>
            </a:r>
          </a:p>
          <a:p>
            <a:pPr lvl="2" eaLnBrk="1" hangingPunct="1"/>
            <a:r>
              <a:rPr lang="en-US" smtClean="0"/>
              <a:t>Gordon Bell Prize: 1Gflop/s in 1988 vs. 27 Tflop/s in 2002</a:t>
            </a:r>
          </a:p>
          <a:p>
            <a:pPr lvl="2" eaLnBrk="1" hangingPunct="1"/>
            <a:r>
              <a:rPr lang="en-US" smtClean="0"/>
              <a:t>More than four order of magnitude increase in 14 years</a:t>
            </a:r>
          </a:p>
          <a:p>
            <a:pPr lvl="2" eaLnBrk="1" hangingPunct="1"/>
            <a:r>
              <a:rPr lang="en-US" smtClean="0"/>
              <a:t>Add 2-3 orders of magnitude from parallelization (cheap today)</a:t>
            </a:r>
          </a:p>
          <a:p>
            <a:pPr lvl="2" eaLnBrk="1" hangingPunct="1"/>
            <a:r>
              <a:rPr lang="en-US" smtClean="0"/>
              <a:t>Costs driven by consumer market</a:t>
            </a:r>
          </a:p>
          <a:p>
            <a:pPr eaLnBrk="1" hangingPunct="1"/>
            <a:r>
              <a:rPr lang="en-US" smtClean="0"/>
              <a:t>Costs for experiment?</a:t>
            </a:r>
          </a:p>
          <a:p>
            <a:pPr lvl="1" eaLnBrk="1" hangingPunct="1"/>
            <a:r>
              <a:rPr lang="en-US" sz="1600" smtClean="0"/>
              <a:t>Labor-intensive, high capital costs</a:t>
            </a:r>
          </a:p>
          <a:p>
            <a:pPr eaLnBrk="1" hangingPunct="1"/>
            <a:r>
              <a:rPr lang="en-US" smtClean="0"/>
              <a:t>Costs for theory?</a:t>
            </a:r>
          </a:p>
          <a:p>
            <a:pPr lvl="1" eaLnBrk="1" hangingPunct="1"/>
            <a:r>
              <a:rPr lang="en-US" sz="1600" smtClean="0"/>
              <a:t>Labor-intensive</a:t>
            </a:r>
            <a:r>
              <a:rPr lang="en-US" sz="1600" baseline="30000" smtClean="0"/>
              <a:t> 2</a:t>
            </a:r>
            <a:r>
              <a:rPr lang="en-US" sz="1600" smtClean="0"/>
              <a:t> </a:t>
            </a:r>
          </a:p>
        </p:txBody>
      </p:sp>
      <p:sp>
        <p:nvSpPr>
          <p:cNvPr id="788484" name="Text Box 4"/>
          <p:cNvSpPr txBox="1">
            <a:spLocks noChangeArrowheads="1"/>
          </p:cNvSpPr>
          <p:nvPr/>
        </p:nvSpPr>
        <p:spPr bwMode="auto">
          <a:xfrm>
            <a:off x="533400" y="5486400"/>
            <a:ext cx="78486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2" eaLnBrk="0" hangingPunct="0"/>
            <a:r>
              <a:rPr lang="en-US" sz="2100" i="1">
                <a:solidFill>
                  <a:schemeClr val="hlink"/>
                </a:solidFill>
                <a:latin typeface="Times"/>
              </a:rPr>
              <a:t>Do graduate students and/or lab personnel/equipment improve by an order of magnitude every five years?</a:t>
            </a:r>
          </a:p>
          <a:p>
            <a:pPr eaLnBrk="0" hangingPunct="0"/>
            <a:endParaRPr lang="en-US" sz="2100" i="1">
              <a:solidFill>
                <a:schemeClr val="hlink"/>
              </a:solidFill>
              <a:latin typeface="Time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0750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8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484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TMS: role of GPUs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505200"/>
            <a:ext cx="3048000" cy="2739219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 smtClean="0"/>
              <a:t>Molecular complexity</a:t>
            </a:r>
          </a:p>
          <a:p>
            <a:pPr marL="457200" lvl="1" indent="0">
              <a:buNone/>
            </a:pPr>
            <a:r>
              <a:rPr lang="en-US" sz="1600" dirty="0" smtClean="0"/>
              <a:t>N. of time steps * n. atoms simulated in one day</a:t>
            </a:r>
          </a:p>
          <a:p>
            <a:pPr marL="0" indent="0">
              <a:buNone/>
            </a:pPr>
            <a:r>
              <a:rPr lang="en-US" sz="1800" b="1" dirty="0" smtClean="0"/>
              <a:t>Simple atom simulation</a:t>
            </a:r>
          </a:p>
          <a:p>
            <a:pPr marL="457200" lvl="1" indent="0">
              <a:buNone/>
            </a:pPr>
            <a:r>
              <a:rPr lang="en-US" sz="1600" dirty="0" smtClean="0"/>
              <a:t>For a simple monoatomic fluid  is the n. of atoms that can be simulated for 10ns in one day </a:t>
            </a:r>
            <a:endParaRPr lang="en-US" sz="16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410" y="1195135"/>
            <a:ext cx="6176537" cy="541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5"/>
          <a:stretch/>
        </p:blipFill>
        <p:spPr bwMode="auto">
          <a:xfrm>
            <a:off x="914400" y="7391400"/>
            <a:ext cx="5143500" cy="100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0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000" dirty="0" smtClean="0"/>
              <a:t>New generation of products and productive processes (2000-2020)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74295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Timeline for beginning of industrial prototyping and nanotechnology commercialization</a:t>
            </a:r>
            <a:endParaRPr lang="en-GB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533400" y="1828800"/>
            <a:ext cx="8272430" cy="4724400"/>
            <a:chOff x="533400" y="1752600"/>
            <a:chExt cx="8272430" cy="4724400"/>
          </a:xfrm>
        </p:grpSpPr>
        <p:pic>
          <p:nvPicPr>
            <p:cNvPr id="3174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25"/>
            <a:stretch/>
          </p:blipFill>
          <p:spPr bwMode="auto">
            <a:xfrm>
              <a:off x="533400" y="1752600"/>
              <a:ext cx="8272430" cy="472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1143000" y="6324600"/>
              <a:ext cx="3200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33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4000"/>
            <a:ext cx="6172200" cy="790575"/>
          </a:xfrm>
        </p:spPr>
        <p:txBody>
          <a:bodyPr/>
          <a:lstStyle/>
          <a:p>
            <a:r>
              <a:rPr lang="it-IT" smtClean="0"/>
              <a:t>Multiscale Molecular Modeling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35" y="1873433"/>
            <a:ext cx="6701831" cy="414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2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4000"/>
            <a:ext cx="6172200" cy="790575"/>
          </a:xfrm>
        </p:spPr>
        <p:txBody>
          <a:bodyPr/>
          <a:lstStyle/>
          <a:p>
            <a:r>
              <a:rPr lang="it-IT" smtClean="0"/>
              <a:t>Multiscale Molecular Modeling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35" y="1873433"/>
            <a:ext cx="6701831" cy="4146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02245"/>
            <a:ext cx="1711086" cy="16933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5302" y="4953000"/>
            <a:ext cx="1491895" cy="155288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36013" y="4953000"/>
            <a:ext cx="3116787" cy="1409503"/>
            <a:chOff x="236013" y="5104442"/>
            <a:chExt cx="3561799" cy="14628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6013" y="5104442"/>
              <a:ext cx="1752567" cy="146285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69021" y="5160538"/>
              <a:ext cx="1828791" cy="140676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3352800"/>
            <a:ext cx="2485621" cy="1251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6432" y="1103497"/>
            <a:ext cx="1681864" cy="117339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47221" y="2895600"/>
            <a:ext cx="2409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ACS Nano, </a:t>
            </a:r>
            <a:r>
              <a:rPr lang="en-US" dirty="0"/>
              <a:t>2012, 6(8</a:t>
            </a:r>
            <a:r>
              <a:rPr lang="en-US" dirty="0" smtClean="0"/>
              <a:t>): 7243-53</a:t>
            </a:r>
            <a:r>
              <a:rPr lang="en-US" sz="1200" dirty="0" smtClean="0"/>
              <a:t> </a:t>
            </a:r>
            <a:endParaRPr lang="it-IT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228748" y="6311179"/>
            <a:ext cx="2409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JACS, </a:t>
            </a:r>
            <a:r>
              <a:rPr lang="en-US" dirty="0"/>
              <a:t>133:20288-300 (2011)</a:t>
            </a:r>
            <a:r>
              <a:rPr lang="en-US" sz="1200" dirty="0" smtClean="0"/>
              <a:t> </a:t>
            </a:r>
            <a:endParaRPr lang="it-IT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6638059" y="4730051"/>
            <a:ext cx="2409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Soft </a:t>
            </a:r>
            <a:r>
              <a:rPr lang="it-IT" dirty="0" err="1" smtClean="0"/>
              <a:t>Matter</a:t>
            </a:r>
            <a:r>
              <a:rPr lang="it-IT" dirty="0" smtClean="0"/>
              <a:t>, </a:t>
            </a:r>
            <a:r>
              <a:rPr lang="en-US" dirty="0" smtClean="0"/>
              <a:t>2013, 9</a:t>
            </a:r>
            <a:r>
              <a:rPr lang="en-US" dirty="0"/>
              <a:t>, 2936-2946. </a:t>
            </a:r>
            <a:endParaRPr lang="it-IT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4067579" y="2618601"/>
            <a:ext cx="2409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J.Mat.Chem</a:t>
            </a:r>
            <a:r>
              <a:rPr lang="it-IT" dirty="0" smtClean="0"/>
              <a:t>, </a:t>
            </a:r>
            <a:r>
              <a:rPr lang="en-US" dirty="0"/>
              <a:t>2012, 22, 5398-5409.</a:t>
            </a:r>
            <a:r>
              <a:rPr lang="it-IT" dirty="0" smtClean="0"/>
              <a:t> </a:t>
            </a:r>
            <a:r>
              <a:rPr lang="en-US" sz="1200" dirty="0" smtClean="0"/>
              <a:t> </a:t>
            </a:r>
            <a:endParaRPr lang="it-IT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6858000" y="6428601"/>
            <a:ext cx="2409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J.Mat.Chem</a:t>
            </a:r>
            <a:r>
              <a:rPr lang="it-IT" dirty="0"/>
              <a:t>, </a:t>
            </a:r>
            <a:r>
              <a:rPr lang="en-US" dirty="0"/>
              <a:t>20:7742-7753 (2010)</a:t>
            </a:r>
            <a:endParaRPr lang="it-IT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76200" y="4543520"/>
            <a:ext cx="2830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Mol</a:t>
            </a:r>
            <a:r>
              <a:rPr lang="it-IT" dirty="0" smtClean="0"/>
              <a:t>. </a:t>
            </a:r>
            <a:r>
              <a:rPr lang="it-IT" dirty="0" err="1" smtClean="0"/>
              <a:t>Simulation</a:t>
            </a:r>
            <a:r>
              <a:rPr lang="it-IT" dirty="0" smtClean="0"/>
              <a:t>, </a:t>
            </a:r>
            <a:r>
              <a:rPr lang="en-US" dirty="0"/>
              <a:t>34: 1215-1236 (2008)</a:t>
            </a:r>
            <a:endParaRPr lang="it-IT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938" y="1194219"/>
            <a:ext cx="1748021" cy="131827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71600" y="2618601"/>
            <a:ext cx="2717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ACS </a:t>
            </a:r>
            <a:r>
              <a:rPr lang="it-IT" dirty="0" err="1" smtClean="0"/>
              <a:t>App.Mat.Int</a:t>
            </a:r>
            <a:r>
              <a:rPr lang="it-IT" dirty="0" smtClean="0"/>
              <a:t>., </a:t>
            </a:r>
            <a:r>
              <a:rPr lang="en-US" dirty="0"/>
              <a:t>2012, </a:t>
            </a:r>
            <a:r>
              <a:rPr lang="en-US" dirty="0" smtClean="0"/>
              <a:t>4, 2855–2859</a:t>
            </a:r>
            <a:r>
              <a:rPr lang="it-IT" dirty="0" smtClean="0"/>
              <a:t> </a:t>
            </a:r>
            <a:r>
              <a:rPr lang="en-US" sz="1200" dirty="0" smtClean="0"/>
              <a:t> </a:t>
            </a:r>
            <a:endParaRPr lang="it-IT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4756" y="1219200"/>
            <a:ext cx="2925420" cy="146844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583738" y="2406862"/>
            <a:ext cx="2133600" cy="2358851"/>
            <a:chOff x="6437174" y="1524000"/>
            <a:chExt cx="2398216" cy="25132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37174" y="1524000"/>
              <a:ext cx="2398216" cy="1379335"/>
            </a:xfrm>
            <a:prstGeom prst="rect">
              <a:avLst/>
            </a:prstGeom>
          </p:spPr>
        </p:pic>
        <p:pic>
          <p:nvPicPr>
            <p:cNvPr id="205" name="Picture 2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251" b="49964"/>
            <a:stretch/>
          </p:blipFill>
          <p:spPr bwMode="auto">
            <a:xfrm>
              <a:off x="6489371" y="2903335"/>
              <a:ext cx="2293822" cy="1133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1000" y="5042371"/>
            <a:ext cx="2631422" cy="152209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583738" y="2303079"/>
            <a:ext cx="25602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J.Multiscale</a:t>
            </a:r>
            <a:r>
              <a:rPr lang="it-IT" dirty="0" smtClean="0"/>
              <a:t>. </a:t>
            </a:r>
            <a:r>
              <a:rPr lang="it-IT" dirty="0" err="1" smtClean="0"/>
              <a:t>Mod</a:t>
            </a:r>
            <a:r>
              <a:rPr lang="it-IT" dirty="0" smtClean="0"/>
              <a:t>., </a:t>
            </a:r>
            <a:r>
              <a:rPr lang="en-US" dirty="0"/>
              <a:t>3:151-176(2011</a:t>
            </a:r>
            <a:r>
              <a:rPr lang="en-US" dirty="0" smtClean="0"/>
              <a:t>)</a:t>
            </a:r>
            <a:r>
              <a:rPr lang="it-IT" dirty="0" smtClean="0"/>
              <a:t> </a:t>
            </a:r>
            <a:r>
              <a:rPr lang="en-US" sz="1200" dirty="0" smtClean="0"/>
              <a:t>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52477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3" grpId="0"/>
      <p:bldP spid="24" grpId="0"/>
      <p:bldP spid="26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583738" y="2303079"/>
            <a:ext cx="25602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J.Multiscale</a:t>
            </a:r>
            <a:r>
              <a:rPr lang="it-IT" dirty="0" smtClean="0"/>
              <a:t>. </a:t>
            </a:r>
            <a:r>
              <a:rPr lang="it-IT" dirty="0" err="1" smtClean="0"/>
              <a:t>Mod</a:t>
            </a:r>
            <a:r>
              <a:rPr lang="it-IT" dirty="0" smtClean="0"/>
              <a:t>., </a:t>
            </a:r>
            <a:r>
              <a:rPr lang="en-US" dirty="0"/>
              <a:t>3:151-176(2011</a:t>
            </a:r>
            <a:r>
              <a:rPr lang="en-US" dirty="0" smtClean="0"/>
              <a:t>)</a:t>
            </a:r>
            <a:r>
              <a:rPr lang="it-IT" dirty="0" smtClean="0"/>
              <a:t> </a:t>
            </a:r>
            <a:r>
              <a:rPr lang="en-US" sz="1200" dirty="0" smtClean="0"/>
              <a:t> </a:t>
            </a:r>
            <a:endParaRPr lang="it-IT" sz="1600" dirty="0"/>
          </a:p>
        </p:txBody>
      </p:sp>
      <p:sp>
        <p:nvSpPr>
          <p:cNvPr id="22529" name="Rectangle 3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4000"/>
            <a:ext cx="6172200" cy="790575"/>
          </a:xfrm>
        </p:spPr>
        <p:txBody>
          <a:bodyPr/>
          <a:lstStyle/>
          <a:p>
            <a:r>
              <a:rPr lang="it-IT" smtClean="0"/>
              <a:t>Multiscale Molecular Modeling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936613"/>
            <a:ext cx="3259115" cy="2016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02245"/>
            <a:ext cx="1711086" cy="16933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5302" y="4953000"/>
            <a:ext cx="1491895" cy="155288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36013" y="4953000"/>
            <a:ext cx="3116787" cy="1409503"/>
            <a:chOff x="236013" y="5104442"/>
            <a:chExt cx="3561799" cy="14628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6013" y="5104442"/>
              <a:ext cx="1752567" cy="146285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69021" y="5160538"/>
              <a:ext cx="1828791" cy="140676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3352800"/>
            <a:ext cx="2485621" cy="1251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6432" y="1103497"/>
            <a:ext cx="1681864" cy="117339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47221" y="2895600"/>
            <a:ext cx="2409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ACS Nano, </a:t>
            </a:r>
            <a:r>
              <a:rPr lang="en-US" dirty="0"/>
              <a:t>2012, 6(8</a:t>
            </a:r>
            <a:r>
              <a:rPr lang="en-US" dirty="0" smtClean="0"/>
              <a:t>): 7243-53</a:t>
            </a:r>
            <a:r>
              <a:rPr lang="en-US" sz="1200" dirty="0" smtClean="0"/>
              <a:t> </a:t>
            </a:r>
            <a:endParaRPr lang="it-IT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228748" y="6311179"/>
            <a:ext cx="2409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JACS, </a:t>
            </a:r>
            <a:r>
              <a:rPr lang="en-US" dirty="0"/>
              <a:t>133:20288-300 (2011)</a:t>
            </a:r>
            <a:r>
              <a:rPr lang="en-US" sz="1200" dirty="0" smtClean="0"/>
              <a:t> </a:t>
            </a:r>
            <a:endParaRPr lang="it-IT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6638059" y="4730051"/>
            <a:ext cx="2409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Soft </a:t>
            </a:r>
            <a:r>
              <a:rPr lang="it-IT" dirty="0" err="1" smtClean="0"/>
              <a:t>Matter</a:t>
            </a:r>
            <a:r>
              <a:rPr lang="it-IT" dirty="0" smtClean="0"/>
              <a:t>, </a:t>
            </a:r>
            <a:r>
              <a:rPr lang="en-US" dirty="0" smtClean="0"/>
              <a:t>(2013) in press</a:t>
            </a:r>
            <a:r>
              <a:rPr lang="en-US" sz="1200" dirty="0" smtClean="0"/>
              <a:t> </a:t>
            </a:r>
            <a:endParaRPr lang="it-IT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4067579" y="2618601"/>
            <a:ext cx="2409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J.Mat.Chem</a:t>
            </a:r>
            <a:r>
              <a:rPr lang="it-IT" dirty="0" smtClean="0"/>
              <a:t>, </a:t>
            </a:r>
            <a:r>
              <a:rPr lang="en-US" dirty="0"/>
              <a:t>2012, 22, 5398-5409.</a:t>
            </a:r>
            <a:r>
              <a:rPr lang="it-IT" dirty="0" smtClean="0"/>
              <a:t> </a:t>
            </a:r>
            <a:r>
              <a:rPr lang="en-US" sz="1200" dirty="0" smtClean="0"/>
              <a:t> </a:t>
            </a:r>
            <a:endParaRPr lang="it-IT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6858000" y="6428601"/>
            <a:ext cx="2409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J.Mat.Chem</a:t>
            </a:r>
            <a:r>
              <a:rPr lang="it-IT" dirty="0"/>
              <a:t>, </a:t>
            </a:r>
            <a:r>
              <a:rPr lang="en-US" dirty="0"/>
              <a:t>20:7742-7753 (2010)</a:t>
            </a:r>
            <a:endParaRPr lang="it-IT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76200" y="4543520"/>
            <a:ext cx="2830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Mol</a:t>
            </a:r>
            <a:r>
              <a:rPr lang="it-IT" dirty="0" smtClean="0"/>
              <a:t>. </a:t>
            </a:r>
            <a:r>
              <a:rPr lang="it-IT" dirty="0" err="1" smtClean="0"/>
              <a:t>Simulation</a:t>
            </a:r>
            <a:r>
              <a:rPr lang="it-IT" dirty="0" smtClean="0"/>
              <a:t>, </a:t>
            </a:r>
            <a:r>
              <a:rPr lang="en-US" dirty="0"/>
              <a:t>34: 1215-1236 (2008)</a:t>
            </a:r>
            <a:endParaRPr lang="it-IT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938" y="1194219"/>
            <a:ext cx="1748021" cy="131827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71600" y="2618601"/>
            <a:ext cx="2717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ACS </a:t>
            </a:r>
            <a:r>
              <a:rPr lang="it-IT" dirty="0" err="1" smtClean="0"/>
              <a:t>App.Mat.Int</a:t>
            </a:r>
            <a:r>
              <a:rPr lang="it-IT" dirty="0" smtClean="0"/>
              <a:t>., </a:t>
            </a:r>
            <a:r>
              <a:rPr lang="en-US" dirty="0"/>
              <a:t>2012, </a:t>
            </a:r>
            <a:r>
              <a:rPr lang="en-US" dirty="0" smtClean="0"/>
              <a:t>4, 2855–2859</a:t>
            </a:r>
            <a:r>
              <a:rPr lang="it-IT" dirty="0" smtClean="0"/>
              <a:t> </a:t>
            </a:r>
            <a:r>
              <a:rPr lang="en-US" sz="1200" dirty="0" smtClean="0"/>
              <a:t> </a:t>
            </a:r>
            <a:endParaRPr lang="it-IT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4756" y="1219200"/>
            <a:ext cx="2925420" cy="146844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583738" y="2406862"/>
            <a:ext cx="2133600" cy="2358851"/>
            <a:chOff x="6437174" y="1524000"/>
            <a:chExt cx="2398216" cy="25132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37174" y="1524000"/>
              <a:ext cx="2398216" cy="1379335"/>
            </a:xfrm>
            <a:prstGeom prst="rect">
              <a:avLst/>
            </a:prstGeom>
          </p:spPr>
        </p:pic>
        <p:pic>
          <p:nvPicPr>
            <p:cNvPr id="205" name="Picture 2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251" b="49964"/>
            <a:stretch/>
          </p:blipFill>
          <p:spPr bwMode="auto">
            <a:xfrm>
              <a:off x="6489371" y="2903335"/>
              <a:ext cx="2293822" cy="1133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1000" y="5042371"/>
            <a:ext cx="2631422" cy="152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9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Modelling</a:t>
            </a:r>
            <a:r>
              <a:rPr lang="it-IT" dirty="0"/>
              <a:t> and </a:t>
            </a:r>
            <a:r>
              <a:rPr lang="it-IT" dirty="0" err="1"/>
              <a:t>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623751" cy="479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7600" y="1153625"/>
            <a:ext cx="5457825" cy="5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35362" y="5867400"/>
            <a:ext cx="5457825" cy="75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93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Outline of talk</a:t>
            </a:r>
          </a:p>
        </p:txBody>
      </p:sp>
      <p:sp>
        <p:nvSpPr>
          <p:cNvPr id="532483" name="Rectangle 6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162050"/>
            <a:ext cx="7772400" cy="539115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/>
              <a:t>Introduction</a:t>
            </a:r>
          </a:p>
          <a:p>
            <a:pPr lvl="1" eaLnBrk="1" hangingPunct="1"/>
            <a:r>
              <a:rPr lang="en-US" dirty="0" err="1" smtClean="0"/>
              <a:t>Multiscale</a:t>
            </a:r>
            <a:r>
              <a:rPr lang="en-US" dirty="0" smtClean="0"/>
              <a:t> Molecular Modeling</a:t>
            </a:r>
          </a:p>
          <a:p>
            <a:pPr eaLnBrk="1" hangingPunct="1"/>
            <a:r>
              <a:rPr lang="en-US" dirty="0" smtClean="0"/>
              <a:t>Mapping procedure</a:t>
            </a:r>
          </a:p>
          <a:p>
            <a:pPr lvl="1" eaLnBrk="1" hangingPunct="1"/>
            <a:r>
              <a:rPr lang="en-US" dirty="0" smtClean="0"/>
              <a:t>From atomistic simulation to </a:t>
            </a:r>
            <a:r>
              <a:rPr lang="en-US" dirty="0" err="1" smtClean="0"/>
              <a:t>mesoscale</a:t>
            </a:r>
            <a:endParaRPr lang="en-US" dirty="0" smtClean="0"/>
          </a:p>
          <a:p>
            <a:pPr lvl="1" eaLnBrk="1" hangingPunct="1"/>
            <a:r>
              <a:rPr lang="en-US" dirty="0" smtClean="0"/>
              <a:t>From </a:t>
            </a:r>
            <a:r>
              <a:rPr lang="en-US" dirty="0" err="1" smtClean="0"/>
              <a:t>mesoscale</a:t>
            </a:r>
            <a:r>
              <a:rPr lang="en-US" dirty="0" smtClean="0"/>
              <a:t> to micro FEM</a:t>
            </a:r>
          </a:p>
          <a:p>
            <a:pPr eaLnBrk="1" hangingPunct="1"/>
            <a:r>
              <a:rPr lang="en-US" dirty="0" smtClean="0"/>
              <a:t>Applications to nanostructured polymer systems</a:t>
            </a:r>
          </a:p>
          <a:p>
            <a:pPr lvl="1" eaLnBrk="1" hangingPunct="1"/>
            <a:r>
              <a:rPr lang="en-US" dirty="0" smtClean="0"/>
              <a:t>Top down nanostructures</a:t>
            </a:r>
          </a:p>
          <a:p>
            <a:pPr lvl="2" eaLnBrk="1" hangingPunct="1"/>
            <a:r>
              <a:rPr lang="en-US" dirty="0" smtClean="0"/>
              <a:t>Classical PCN</a:t>
            </a:r>
          </a:p>
          <a:p>
            <a:pPr lvl="1"/>
            <a:r>
              <a:rPr lang="en-US" dirty="0" smtClean="0"/>
              <a:t>Bottom up design</a:t>
            </a:r>
          </a:p>
          <a:p>
            <a:pPr lvl="2" eaLnBrk="1" hangingPunct="1"/>
            <a:r>
              <a:rPr lang="en-US" dirty="0" smtClean="0"/>
              <a:t>Localization of gold nanoparticles in di-block copolymers</a:t>
            </a:r>
          </a:p>
          <a:p>
            <a:pPr lvl="2" eaLnBrk="1" hangingPunct="1"/>
            <a:r>
              <a:rPr lang="en-US" dirty="0" smtClean="0"/>
              <a:t>Effect of chain length and grafting density </a:t>
            </a:r>
          </a:p>
          <a:p>
            <a:pPr lvl="2"/>
            <a:r>
              <a:rPr lang="en-US" dirty="0"/>
              <a:t>Self assembly of nanostructures on gold nanoparticles</a:t>
            </a:r>
          </a:p>
          <a:p>
            <a:pPr lvl="1"/>
            <a:r>
              <a:rPr lang="en-US" dirty="0" smtClean="0"/>
              <a:t>Special applications</a:t>
            </a:r>
          </a:p>
          <a:p>
            <a:pPr lvl="2"/>
            <a:r>
              <a:rPr lang="en-US" dirty="0" smtClean="0"/>
              <a:t>Block copolymers for drug delivery</a:t>
            </a:r>
          </a:p>
          <a:p>
            <a:pPr eaLnBrk="1" hangingPunct="1"/>
            <a:r>
              <a:rPr lang="en-US" dirty="0" smtClean="0"/>
              <a:t>Conclusions</a:t>
            </a:r>
          </a:p>
        </p:txBody>
      </p:sp>
      <p:sp>
        <p:nvSpPr>
          <p:cNvPr id="4" name="Right Arrow 3"/>
          <p:cNvSpPr/>
          <p:nvPr/>
        </p:nvSpPr>
        <p:spPr>
          <a:xfrm>
            <a:off x="44547" y="1828800"/>
            <a:ext cx="717453" cy="436099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966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1" descr="dpde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7" y="1568450"/>
            <a:ext cx="298132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3106" name="Picture 2" descr="Blockethyleneacrylonitril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" y="1924050"/>
            <a:ext cx="2755900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3107" name="Text Box 3"/>
          <p:cNvSpPr txBox="1">
            <a:spLocks noChangeArrowheads="1"/>
          </p:cNvSpPr>
          <p:nvPr/>
        </p:nvSpPr>
        <p:spPr bwMode="auto">
          <a:xfrm>
            <a:off x="369887" y="1371600"/>
            <a:ext cx="2206625" cy="336550"/>
          </a:xfrm>
          <a:prstGeom prst="rect">
            <a:avLst/>
          </a:prstGeom>
          <a:noFill/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CH" sz="1600" b="1" i="1">
                <a:cs typeface="Lucida Sans Unicode" pitchFamily="34" charset="0"/>
              </a:rPr>
              <a:t>Molecular Dynamics</a:t>
            </a:r>
            <a:endParaRPr lang="en-US" sz="1600" b="1" i="1">
              <a:cs typeface="Lucida Sans Unicode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25525" y="1884362"/>
            <a:ext cx="1604962" cy="1301750"/>
            <a:chOff x="936" y="1588"/>
            <a:chExt cx="809" cy="662"/>
          </a:xfrm>
        </p:grpSpPr>
        <p:sp>
          <p:nvSpPr>
            <p:cNvPr id="29743" name="Oval 5"/>
            <p:cNvSpPr>
              <a:spLocks noChangeArrowheads="1"/>
            </p:cNvSpPr>
            <p:nvPr/>
          </p:nvSpPr>
          <p:spPr bwMode="auto">
            <a:xfrm>
              <a:off x="1392" y="1996"/>
              <a:ext cx="188" cy="180"/>
            </a:xfrm>
            <a:prstGeom prst="ellipse">
              <a:avLst/>
            </a:prstGeom>
            <a:solidFill>
              <a:srgbClr val="00FF00">
                <a:alpha val="10196"/>
              </a:srgbClr>
            </a:solidFill>
            <a:ln w="19050">
              <a:solidFill>
                <a:srgbClr val="00FF00"/>
              </a:solidFill>
              <a:round/>
              <a:headEnd type="none" w="lg" len="lg"/>
              <a:tailEnd type="none" w="lg" len="lg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44" name="Oval 6"/>
            <p:cNvSpPr>
              <a:spLocks noChangeArrowheads="1"/>
            </p:cNvSpPr>
            <p:nvPr/>
          </p:nvSpPr>
          <p:spPr bwMode="auto">
            <a:xfrm>
              <a:off x="1557" y="1901"/>
              <a:ext cx="188" cy="180"/>
            </a:xfrm>
            <a:prstGeom prst="ellipse">
              <a:avLst/>
            </a:prstGeom>
            <a:solidFill>
              <a:srgbClr val="00FF00">
                <a:alpha val="10196"/>
              </a:srgbClr>
            </a:solidFill>
            <a:ln w="19050">
              <a:solidFill>
                <a:srgbClr val="00FF00"/>
              </a:solidFill>
              <a:round/>
              <a:headEnd type="none" w="lg" len="lg"/>
              <a:tailEnd type="none" w="lg" len="lg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45" name="Oval 7"/>
            <p:cNvSpPr>
              <a:spLocks noChangeArrowheads="1"/>
            </p:cNvSpPr>
            <p:nvPr/>
          </p:nvSpPr>
          <p:spPr bwMode="auto">
            <a:xfrm>
              <a:off x="936" y="1588"/>
              <a:ext cx="188" cy="180"/>
            </a:xfrm>
            <a:prstGeom prst="ellipse">
              <a:avLst/>
            </a:prstGeom>
            <a:solidFill>
              <a:srgbClr val="00FF00">
                <a:alpha val="10196"/>
              </a:srgbClr>
            </a:solidFill>
            <a:ln w="19050">
              <a:solidFill>
                <a:srgbClr val="00FF00"/>
              </a:solidFill>
              <a:round/>
              <a:headEnd type="none" w="lg" len="lg"/>
              <a:tailEnd type="none" w="lg" len="lg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46" name="Oval 8"/>
            <p:cNvSpPr>
              <a:spLocks noChangeArrowheads="1"/>
            </p:cNvSpPr>
            <p:nvPr/>
          </p:nvSpPr>
          <p:spPr bwMode="auto">
            <a:xfrm>
              <a:off x="1287" y="1730"/>
              <a:ext cx="188" cy="180"/>
            </a:xfrm>
            <a:prstGeom prst="ellipse">
              <a:avLst/>
            </a:prstGeom>
            <a:solidFill>
              <a:srgbClr val="00FF00">
                <a:alpha val="10196"/>
              </a:srgbClr>
            </a:solidFill>
            <a:ln w="19050">
              <a:solidFill>
                <a:srgbClr val="00FF00"/>
              </a:solidFill>
              <a:round/>
              <a:headEnd type="none" w="lg" len="lg"/>
              <a:tailEnd type="none" w="lg" len="lg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47" name="Oval 9"/>
            <p:cNvSpPr>
              <a:spLocks noChangeArrowheads="1"/>
            </p:cNvSpPr>
            <p:nvPr/>
          </p:nvSpPr>
          <p:spPr bwMode="auto">
            <a:xfrm>
              <a:off x="1479" y="1734"/>
              <a:ext cx="188" cy="180"/>
            </a:xfrm>
            <a:prstGeom prst="ellipse">
              <a:avLst/>
            </a:prstGeom>
            <a:solidFill>
              <a:srgbClr val="00FF00">
                <a:alpha val="10196"/>
              </a:srgbClr>
            </a:solidFill>
            <a:ln w="19050">
              <a:solidFill>
                <a:srgbClr val="00FF00"/>
              </a:solidFill>
              <a:round/>
              <a:headEnd type="none" w="lg" len="lg"/>
              <a:tailEnd type="none" w="lg" len="lg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48" name="Oval 10"/>
            <p:cNvSpPr>
              <a:spLocks noChangeArrowheads="1"/>
            </p:cNvSpPr>
            <p:nvPr/>
          </p:nvSpPr>
          <p:spPr bwMode="auto">
            <a:xfrm>
              <a:off x="1109" y="1654"/>
              <a:ext cx="188" cy="180"/>
            </a:xfrm>
            <a:prstGeom prst="ellipse">
              <a:avLst/>
            </a:prstGeom>
            <a:solidFill>
              <a:srgbClr val="00FF00">
                <a:alpha val="10196"/>
              </a:srgbClr>
            </a:solidFill>
            <a:ln w="19050">
              <a:solidFill>
                <a:srgbClr val="00FF00"/>
              </a:solidFill>
              <a:round/>
              <a:headEnd type="none" w="lg" len="lg"/>
              <a:tailEnd type="none" w="lg" len="lg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49" name="Oval 11"/>
            <p:cNvSpPr>
              <a:spLocks noChangeArrowheads="1"/>
            </p:cNvSpPr>
            <p:nvPr/>
          </p:nvSpPr>
          <p:spPr bwMode="auto">
            <a:xfrm>
              <a:off x="1230" y="2070"/>
              <a:ext cx="188" cy="180"/>
            </a:xfrm>
            <a:prstGeom prst="ellipse">
              <a:avLst/>
            </a:prstGeom>
            <a:solidFill>
              <a:srgbClr val="00FF00">
                <a:alpha val="10196"/>
              </a:srgbClr>
            </a:solidFill>
            <a:ln w="19050">
              <a:solidFill>
                <a:srgbClr val="00FF00"/>
              </a:solidFill>
              <a:round/>
              <a:headEnd type="none" w="lg" len="lg"/>
              <a:tailEnd type="none" w="lg" len="lg"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303116" name="AutoShape 12"/>
          <p:cNvSpPr>
            <a:spLocks noChangeArrowheads="1"/>
          </p:cNvSpPr>
          <p:nvPr/>
        </p:nvSpPr>
        <p:spPr bwMode="auto">
          <a:xfrm>
            <a:off x="2544762" y="2774950"/>
            <a:ext cx="901700" cy="425450"/>
          </a:xfrm>
          <a:prstGeom prst="rightArrow">
            <a:avLst>
              <a:gd name="adj1" fmla="val 50000"/>
              <a:gd name="adj2" fmla="val 52985"/>
            </a:avLst>
          </a:prstGeom>
          <a:solidFill>
            <a:srgbClr val="3366FF">
              <a:alpha val="30196"/>
            </a:srgbClr>
          </a:solidFill>
          <a:ln w="12700">
            <a:solidFill>
              <a:srgbClr val="3366FF"/>
            </a:solidFill>
            <a:miter lim="800000"/>
            <a:headEnd type="none" w="lg" len="lg"/>
            <a:tailEnd type="none" w="lg" len="lg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03117" name="Text Box 13"/>
          <p:cNvSpPr txBox="1">
            <a:spLocks noChangeArrowheads="1"/>
          </p:cNvSpPr>
          <p:nvPr/>
        </p:nvSpPr>
        <p:spPr bwMode="auto">
          <a:xfrm>
            <a:off x="3294062" y="1398587"/>
            <a:ext cx="3122613" cy="336550"/>
          </a:xfrm>
          <a:prstGeom prst="rect">
            <a:avLst/>
          </a:prstGeom>
          <a:noFill/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CH" sz="1600" b="1" i="1">
                <a:cs typeface="Lucida Sans Unicode" pitchFamily="34" charset="0"/>
              </a:rPr>
              <a:t>Dissipative Particle Dynamics</a:t>
            </a:r>
            <a:endParaRPr lang="en-US" sz="1600" b="1" i="1">
              <a:cs typeface="Lucida Sans Unicode" pitchFamily="34" charset="0"/>
            </a:endParaRP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598862" y="2171700"/>
            <a:ext cx="1920875" cy="1817687"/>
            <a:chOff x="2446" y="1745"/>
            <a:chExt cx="1210" cy="1145"/>
          </a:xfrm>
        </p:grpSpPr>
        <p:grpSp>
          <p:nvGrpSpPr>
            <p:cNvPr id="29709" name="Group 15"/>
            <p:cNvGrpSpPr>
              <a:grpSpLocks/>
            </p:cNvGrpSpPr>
            <p:nvPr/>
          </p:nvGrpSpPr>
          <p:grpSpPr bwMode="auto">
            <a:xfrm rot="-5830510">
              <a:off x="2920" y="1841"/>
              <a:ext cx="809" cy="662"/>
              <a:chOff x="936" y="1588"/>
              <a:chExt cx="809" cy="662"/>
            </a:xfrm>
          </p:grpSpPr>
          <p:sp>
            <p:nvSpPr>
              <p:cNvPr id="29736" name="Oval 16"/>
              <p:cNvSpPr>
                <a:spLocks noChangeArrowheads="1"/>
              </p:cNvSpPr>
              <p:nvPr/>
            </p:nvSpPr>
            <p:spPr bwMode="auto">
              <a:xfrm>
                <a:off x="1392" y="1996"/>
                <a:ext cx="188" cy="180"/>
              </a:xfrm>
              <a:prstGeom prst="ellipse">
                <a:avLst/>
              </a:prstGeom>
              <a:solidFill>
                <a:srgbClr val="FF0000">
                  <a:alpha val="29019"/>
                </a:srgbClr>
              </a:solidFill>
              <a:ln w="19050">
                <a:solidFill>
                  <a:srgbClr val="FF0000"/>
                </a:solidFill>
                <a:round/>
                <a:headEnd type="none" w="lg" len="lg"/>
                <a:tailEnd type="none" w="lg" len="lg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9737" name="Oval 17"/>
              <p:cNvSpPr>
                <a:spLocks noChangeArrowheads="1"/>
              </p:cNvSpPr>
              <p:nvPr/>
            </p:nvSpPr>
            <p:spPr bwMode="auto">
              <a:xfrm>
                <a:off x="1557" y="1901"/>
                <a:ext cx="188" cy="180"/>
              </a:xfrm>
              <a:prstGeom prst="ellipse">
                <a:avLst/>
              </a:prstGeom>
              <a:solidFill>
                <a:srgbClr val="FF0000">
                  <a:alpha val="29019"/>
                </a:srgbClr>
              </a:solidFill>
              <a:ln w="19050">
                <a:solidFill>
                  <a:srgbClr val="FF0000"/>
                </a:solidFill>
                <a:round/>
                <a:headEnd type="none" w="lg" len="lg"/>
                <a:tailEnd type="none" w="lg" len="lg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9738" name="Oval 18"/>
              <p:cNvSpPr>
                <a:spLocks noChangeArrowheads="1"/>
              </p:cNvSpPr>
              <p:nvPr/>
            </p:nvSpPr>
            <p:spPr bwMode="auto">
              <a:xfrm>
                <a:off x="936" y="1588"/>
                <a:ext cx="188" cy="180"/>
              </a:xfrm>
              <a:prstGeom prst="ellipse">
                <a:avLst/>
              </a:prstGeom>
              <a:solidFill>
                <a:srgbClr val="FF0000">
                  <a:alpha val="29019"/>
                </a:srgbClr>
              </a:solidFill>
              <a:ln w="19050">
                <a:solidFill>
                  <a:srgbClr val="FF0000"/>
                </a:solidFill>
                <a:round/>
                <a:headEnd type="none" w="lg" len="lg"/>
                <a:tailEnd type="none" w="lg" len="lg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9739" name="Oval 19"/>
              <p:cNvSpPr>
                <a:spLocks noChangeArrowheads="1"/>
              </p:cNvSpPr>
              <p:nvPr/>
            </p:nvSpPr>
            <p:spPr bwMode="auto">
              <a:xfrm>
                <a:off x="1287" y="1730"/>
                <a:ext cx="188" cy="180"/>
              </a:xfrm>
              <a:prstGeom prst="ellipse">
                <a:avLst/>
              </a:prstGeom>
              <a:solidFill>
                <a:srgbClr val="FF0000">
                  <a:alpha val="29019"/>
                </a:srgbClr>
              </a:solidFill>
              <a:ln w="19050">
                <a:solidFill>
                  <a:srgbClr val="FF0000"/>
                </a:solidFill>
                <a:round/>
                <a:headEnd type="none" w="lg" len="lg"/>
                <a:tailEnd type="none" w="lg" len="lg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9740" name="Oval 20"/>
              <p:cNvSpPr>
                <a:spLocks noChangeArrowheads="1"/>
              </p:cNvSpPr>
              <p:nvPr/>
            </p:nvSpPr>
            <p:spPr bwMode="auto">
              <a:xfrm>
                <a:off x="1479" y="1734"/>
                <a:ext cx="188" cy="180"/>
              </a:xfrm>
              <a:prstGeom prst="ellipse">
                <a:avLst/>
              </a:prstGeom>
              <a:solidFill>
                <a:srgbClr val="FF0000">
                  <a:alpha val="29019"/>
                </a:srgbClr>
              </a:solidFill>
              <a:ln w="19050">
                <a:solidFill>
                  <a:srgbClr val="FF0000"/>
                </a:solidFill>
                <a:round/>
                <a:headEnd type="none" w="lg" len="lg"/>
                <a:tailEnd type="none" w="lg" len="lg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9741" name="Oval 21"/>
              <p:cNvSpPr>
                <a:spLocks noChangeArrowheads="1"/>
              </p:cNvSpPr>
              <p:nvPr/>
            </p:nvSpPr>
            <p:spPr bwMode="auto">
              <a:xfrm>
                <a:off x="1109" y="1654"/>
                <a:ext cx="188" cy="180"/>
              </a:xfrm>
              <a:prstGeom prst="ellipse">
                <a:avLst/>
              </a:prstGeom>
              <a:solidFill>
                <a:srgbClr val="FF0000">
                  <a:alpha val="29019"/>
                </a:srgbClr>
              </a:solidFill>
              <a:ln w="19050">
                <a:solidFill>
                  <a:srgbClr val="FF0000"/>
                </a:solidFill>
                <a:round/>
                <a:headEnd type="none" w="lg" len="lg"/>
                <a:tailEnd type="none" w="lg" len="lg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9742" name="Oval 22"/>
              <p:cNvSpPr>
                <a:spLocks noChangeArrowheads="1"/>
              </p:cNvSpPr>
              <p:nvPr/>
            </p:nvSpPr>
            <p:spPr bwMode="auto">
              <a:xfrm>
                <a:off x="1230" y="2070"/>
                <a:ext cx="188" cy="180"/>
              </a:xfrm>
              <a:prstGeom prst="ellipse">
                <a:avLst/>
              </a:prstGeom>
              <a:solidFill>
                <a:srgbClr val="FF0000">
                  <a:alpha val="29019"/>
                </a:srgbClr>
              </a:solidFill>
              <a:ln w="19050">
                <a:solidFill>
                  <a:srgbClr val="FF0000"/>
                </a:solidFill>
                <a:round/>
                <a:headEnd type="none" w="lg" len="lg"/>
                <a:tailEnd type="none" w="lg" len="lg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29710" name="Group 23"/>
            <p:cNvGrpSpPr>
              <a:grpSpLocks/>
            </p:cNvGrpSpPr>
            <p:nvPr/>
          </p:nvGrpSpPr>
          <p:grpSpPr bwMode="auto">
            <a:xfrm>
              <a:off x="2446" y="1745"/>
              <a:ext cx="1066" cy="1145"/>
              <a:chOff x="2446" y="1745"/>
              <a:chExt cx="1066" cy="1145"/>
            </a:xfrm>
          </p:grpSpPr>
          <p:grpSp>
            <p:nvGrpSpPr>
              <p:cNvPr id="29711" name="Group 24"/>
              <p:cNvGrpSpPr>
                <a:grpSpLocks/>
              </p:cNvGrpSpPr>
              <p:nvPr/>
            </p:nvGrpSpPr>
            <p:grpSpPr bwMode="auto">
              <a:xfrm>
                <a:off x="2623" y="1745"/>
                <a:ext cx="889" cy="1145"/>
                <a:chOff x="2623" y="1745"/>
                <a:chExt cx="889" cy="1145"/>
              </a:xfrm>
            </p:grpSpPr>
            <p:grpSp>
              <p:nvGrpSpPr>
                <p:cNvPr id="29720" name="Group 25"/>
                <p:cNvGrpSpPr>
                  <a:grpSpLocks/>
                </p:cNvGrpSpPr>
                <p:nvPr/>
              </p:nvGrpSpPr>
              <p:grpSpPr bwMode="auto">
                <a:xfrm>
                  <a:off x="2703" y="1745"/>
                  <a:ext cx="809" cy="662"/>
                  <a:chOff x="936" y="1588"/>
                  <a:chExt cx="809" cy="662"/>
                </a:xfrm>
              </p:grpSpPr>
              <p:sp>
                <p:nvSpPr>
                  <p:cNvPr id="29729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996"/>
                    <a:ext cx="188" cy="180"/>
                  </a:xfrm>
                  <a:prstGeom prst="ellipse">
                    <a:avLst/>
                  </a:prstGeom>
                  <a:solidFill>
                    <a:srgbClr val="00FF00">
                      <a:alpha val="29019"/>
                    </a:srgbClr>
                  </a:solidFill>
                  <a:ln w="19050">
                    <a:solidFill>
                      <a:srgbClr val="00FF00"/>
                    </a:solidFill>
                    <a:round/>
                    <a:headEnd type="none" w="lg" len="lg"/>
                    <a:tailEnd type="none" w="lg" len="lg"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29730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1557" y="1901"/>
                    <a:ext cx="188" cy="180"/>
                  </a:xfrm>
                  <a:prstGeom prst="ellipse">
                    <a:avLst/>
                  </a:prstGeom>
                  <a:solidFill>
                    <a:srgbClr val="00FF00">
                      <a:alpha val="29019"/>
                    </a:srgbClr>
                  </a:solidFill>
                  <a:ln w="19050">
                    <a:solidFill>
                      <a:srgbClr val="00FF00"/>
                    </a:solidFill>
                    <a:round/>
                    <a:headEnd type="none" w="lg" len="lg"/>
                    <a:tailEnd type="none" w="lg" len="lg"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29731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936" y="1588"/>
                    <a:ext cx="188" cy="180"/>
                  </a:xfrm>
                  <a:prstGeom prst="ellipse">
                    <a:avLst/>
                  </a:prstGeom>
                  <a:solidFill>
                    <a:srgbClr val="00FF00">
                      <a:alpha val="29019"/>
                    </a:srgbClr>
                  </a:solidFill>
                  <a:ln w="19050">
                    <a:solidFill>
                      <a:srgbClr val="00FF00"/>
                    </a:solidFill>
                    <a:round/>
                    <a:headEnd type="none" w="lg" len="lg"/>
                    <a:tailEnd type="none" w="lg" len="lg"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29732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1287" y="1730"/>
                    <a:ext cx="188" cy="180"/>
                  </a:xfrm>
                  <a:prstGeom prst="ellipse">
                    <a:avLst/>
                  </a:prstGeom>
                  <a:solidFill>
                    <a:srgbClr val="00FF00">
                      <a:alpha val="29019"/>
                    </a:srgbClr>
                  </a:solidFill>
                  <a:ln w="19050">
                    <a:solidFill>
                      <a:srgbClr val="00FF00"/>
                    </a:solidFill>
                    <a:round/>
                    <a:headEnd type="none" w="lg" len="lg"/>
                    <a:tailEnd type="none" w="lg" len="lg"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29733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1479" y="1734"/>
                    <a:ext cx="188" cy="180"/>
                  </a:xfrm>
                  <a:prstGeom prst="ellipse">
                    <a:avLst/>
                  </a:prstGeom>
                  <a:solidFill>
                    <a:srgbClr val="00FF00">
                      <a:alpha val="29019"/>
                    </a:srgbClr>
                  </a:solidFill>
                  <a:ln w="19050">
                    <a:solidFill>
                      <a:srgbClr val="00FF00"/>
                    </a:solidFill>
                    <a:round/>
                    <a:headEnd type="none" w="lg" len="lg"/>
                    <a:tailEnd type="none" w="lg" len="lg"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29734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1109" y="1654"/>
                    <a:ext cx="188" cy="180"/>
                  </a:xfrm>
                  <a:prstGeom prst="ellipse">
                    <a:avLst/>
                  </a:prstGeom>
                  <a:solidFill>
                    <a:srgbClr val="00FF00">
                      <a:alpha val="29019"/>
                    </a:srgbClr>
                  </a:solidFill>
                  <a:ln w="19050">
                    <a:solidFill>
                      <a:srgbClr val="00FF00"/>
                    </a:solidFill>
                    <a:round/>
                    <a:headEnd type="none" w="lg" len="lg"/>
                    <a:tailEnd type="none" w="lg" len="lg"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29735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1230" y="2070"/>
                    <a:ext cx="188" cy="180"/>
                  </a:xfrm>
                  <a:prstGeom prst="ellipse">
                    <a:avLst/>
                  </a:prstGeom>
                  <a:solidFill>
                    <a:srgbClr val="00FF00">
                      <a:alpha val="29019"/>
                    </a:srgbClr>
                  </a:solidFill>
                  <a:ln w="19050">
                    <a:solidFill>
                      <a:srgbClr val="00FF00"/>
                    </a:solidFill>
                    <a:round/>
                    <a:headEnd type="none" w="lg" len="lg"/>
                    <a:tailEnd type="none" w="lg" len="lg"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29721" name="Group 33"/>
                <p:cNvGrpSpPr>
                  <a:grpSpLocks/>
                </p:cNvGrpSpPr>
                <p:nvPr/>
              </p:nvGrpSpPr>
              <p:grpSpPr bwMode="auto">
                <a:xfrm rot="8768794">
                  <a:off x="2623" y="2228"/>
                  <a:ext cx="809" cy="662"/>
                  <a:chOff x="936" y="1588"/>
                  <a:chExt cx="809" cy="662"/>
                </a:xfrm>
              </p:grpSpPr>
              <p:sp>
                <p:nvSpPr>
                  <p:cNvPr id="29722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996"/>
                    <a:ext cx="188" cy="180"/>
                  </a:xfrm>
                  <a:prstGeom prst="ellipse">
                    <a:avLst/>
                  </a:prstGeom>
                  <a:solidFill>
                    <a:srgbClr val="00FF00">
                      <a:alpha val="29019"/>
                    </a:srgbClr>
                  </a:solidFill>
                  <a:ln w="19050">
                    <a:solidFill>
                      <a:srgbClr val="00FF00"/>
                    </a:solidFill>
                    <a:round/>
                    <a:headEnd type="none" w="lg" len="lg"/>
                    <a:tailEnd type="none" w="lg" len="lg"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29723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1557" y="1901"/>
                    <a:ext cx="188" cy="180"/>
                  </a:xfrm>
                  <a:prstGeom prst="ellipse">
                    <a:avLst/>
                  </a:prstGeom>
                  <a:solidFill>
                    <a:srgbClr val="00FF00">
                      <a:alpha val="29019"/>
                    </a:srgbClr>
                  </a:solidFill>
                  <a:ln w="19050">
                    <a:solidFill>
                      <a:srgbClr val="00FF00"/>
                    </a:solidFill>
                    <a:round/>
                    <a:headEnd type="none" w="lg" len="lg"/>
                    <a:tailEnd type="none" w="lg" len="lg"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29724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936" y="1588"/>
                    <a:ext cx="188" cy="180"/>
                  </a:xfrm>
                  <a:prstGeom prst="ellipse">
                    <a:avLst/>
                  </a:prstGeom>
                  <a:solidFill>
                    <a:srgbClr val="00FF00">
                      <a:alpha val="29019"/>
                    </a:srgbClr>
                  </a:solidFill>
                  <a:ln w="19050">
                    <a:solidFill>
                      <a:srgbClr val="00FF00"/>
                    </a:solidFill>
                    <a:round/>
                    <a:headEnd type="none" w="lg" len="lg"/>
                    <a:tailEnd type="none" w="lg" len="lg"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29725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1287" y="1730"/>
                    <a:ext cx="188" cy="180"/>
                  </a:xfrm>
                  <a:prstGeom prst="ellipse">
                    <a:avLst/>
                  </a:prstGeom>
                  <a:solidFill>
                    <a:srgbClr val="00FF00">
                      <a:alpha val="29019"/>
                    </a:srgbClr>
                  </a:solidFill>
                  <a:ln w="19050">
                    <a:solidFill>
                      <a:srgbClr val="00FF00"/>
                    </a:solidFill>
                    <a:round/>
                    <a:headEnd type="none" w="lg" len="lg"/>
                    <a:tailEnd type="none" w="lg" len="lg"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29726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1479" y="1734"/>
                    <a:ext cx="188" cy="180"/>
                  </a:xfrm>
                  <a:prstGeom prst="ellipse">
                    <a:avLst/>
                  </a:prstGeom>
                  <a:solidFill>
                    <a:srgbClr val="00FF00">
                      <a:alpha val="29019"/>
                    </a:srgbClr>
                  </a:solidFill>
                  <a:ln w="19050">
                    <a:solidFill>
                      <a:srgbClr val="00FF00"/>
                    </a:solidFill>
                    <a:round/>
                    <a:headEnd type="none" w="lg" len="lg"/>
                    <a:tailEnd type="none" w="lg" len="lg"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29727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1109" y="1654"/>
                    <a:ext cx="188" cy="180"/>
                  </a:xfrm>
                  <a:prstGeom prst="ellipse">
                    <a:avLst/>
                  </a:prstGeom>
                  <a:solidFill>
                    <a:srgbClr val="00FF00">
                      <a:alpha val="29019"/>
                    </a:srgbClr>
                  </a:solidFill>
                  <a:ln w="19050">
                    <a:solidFill>
                      <a:srgbClr val="00FF00"/>
                    </a:solidFill>
                    <a:round/>
                    <a:headEnd type="none" w="lg" len="lg"/>
                    <a:tailEnd type="none" w="lg" len="lg"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29728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1230" y="2070"/>
                    <a:ext cx="188" cy="180"/>
                  </a:xfrm>
                  <a:prstGeom prst="ellipse">
                    <a:avLst/>
                  </a:prstGeom>
                  <a:solidFill>
                    <a:srgbClr val="00FF00">
                      <a:alpha val="29019"/>
                    </a:srgbClr>
                  </a:solidFill>
                  <a:ln w="19050">
                    <a:solidFill>
                      <a:srgbClr val="00FF00"/>
                    </a:solidFill>
                    <a:round/>
                    <a:headEnd type="none" w="lg" len="lg"/>
                    <a:tailEnd type="none" w="lg" len="lg"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29712" name="Group 41"/>
              <p:cNvGrpSpPr>
                <a:grpSpLocks/>
              </p:cNvGrpSpPr>
              <p:nvPr/>
            </p:nvGrpSpPr>
            <p:grpSpPr bwMode="auto">
              <a:xfrm rot="-9654027">
                <a:off x="2446" y="2027"/>
                <a:ext cx="809" cy="662"/>
                <a:chOff x="936" y="1588"/>
                <a:chExt cx="809" cy="662"/>
              </a:xfrm>
            </p:grpSpPr>
            <p:sp>
              <p:nvSpPr>
                <p:cNvPr id="29713" name="Oval 42"/>
                <p:cNvSpPr>
                  <a:spLocks noChangeArrowheads="1"/>
                </p:cNvSpPr>
                <p:nvPr/>
              </p:nvSpPr>
              <p:spPr bwMode="auto">
                <a:xfrm>
                  <a:off x="1392" y="1996"/>
                  <a:ext cx="188" cy="180"/>
                </a:xfrm>
                <a:prstGeom prst="ellipse">
                  <a:avLst/>
                </a:prstGeom>
                <a:solidFill>
                  <a:srgbClr val="FF0000">
                    <a:alpha val="29019"/>
                  </a:srgbClr>
                </a:solidFill>
                <a:ln w="19050">
                  <a:solidFill>
                    <a:srgbClr val="FF0000"/>
                  </a:solidFill>
                  <a:round/>
                  <a:headEnd type="none" w="lg" len="lg"/>
                  <a:tailEnd type="none" w="lg" len="lg"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714" name="Oval 43"/>
                <p:cNvSpPr>
                  <a:spLocks noChangeArrowheads="1"/>
                </p:cNvSpPr>
                <p:nvPr/>
              </p:nvSpPr>
              <p:spPr bwMode="auto">
                <a:xfrm>
                  <a:off x="1557" y="1901"/>
                  <a:ext cx="188" cy="180"/>
                </a:xfrm>
                <a:prstGeom prst="ellipse">
                  <a:avLst/>
                </a:prstGeom>
                <a:solidFill>
                  <a:srgbClr val="FF0000">
                    <a:alpha val="29019"/>
                  </a:srgbClr>
                </a:solidFill>
                <a:ln w="19050">
                  <a:solidFill>
                    <a:srgbClr val="FF0000"/>
                  </a:solidFill>
                  <a:round/>
                  <a:headEnd type="none" w="lg" len="lg"/>
                  <a:tailEnd type="none" w="lg" len="lg"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715" name="Oval 44"/>
                <p:cNvSpPr>
                  <a:spLocks noChangeArrowheads="1"/>
                </p:cNvSpPr>
                <p:nvPr/>
              </p:nvSpPr>
              <p:spPr bwMode="auto">
                <a:xfrm>
                  <a:off x="936" y="1588"/>
                  <a:ext cx="188" cy="180"/>
                </a:xfrm>
                <a:prstGeom prst="ellipse">
                  <a:avLst/>
                </a:prstGeom>
                <a:solidFill>
                  <a:srgbClr val="FF0000">
                    <a:alpha val="29019"/>
                  </a:srgbClr>
                </a:solidFill>
                <a:ln w="19050">
                  <a:solidFill>
                    <a:srgbClr val="FF0000"/>
                  </a:solidFill>
                  <a:round/>
                  <a:headEnd type="none" w="lg" len="lg"/>
                  <a:tailEnd type="none" w="lg" len="lg"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716" name="Oval 45"/>
                <p:cNvSpPr>
                  <a:spLocks noChangeArrowheads="1"/>
                </p:cNvSpPr>
                <p:nvPr/>
              </p:nvSpPr>
              <p:spPr bwMode="auto">
                <a:xfrm>
                  <a:off x="1287" y="1730"/>
                  <a:ext cx="188" cy="180"/>
                </a:xfrm>
                <a:prstGeom prst="ellipse">
                  <a:avLst/>
                </a:prstGeom>
                <a:solidFill>
                  <a:srgbClr val="FF0000">
                    <a:alpha val="29019"/>
                  </a:srgbClr>
                </a:solidFill>
                <a:ln w="19050">
                  <a:solidFill>
                    <a:srgbClr val="FF0000"/>
                  </a:solidFill>
                  <a:round/>
                  <a:headEnd type="none" w="lg" len="lg"/>
                  <a:tailEnd type="none" w="lg" len="lg"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717" name="Oval 46"/>
                <p:cNvSpPr>
                  <a:spLocks noChangeArrowheads="1"/>
                </p:cNvSpPr>
                <p:nvPr/>
              </p:nvSpPr>
              <p:spPr bwMode="auto">
                <a:xfrm>
                  <a:off x="1479" y="1734"/>
                  <a:ext cx="188" cy="180"/>
                </a:xfrm>
                <a:prstGeom prst="ellipse">
                  <a:avLst/>
                </a:prstGeom>
                <a:solidFill>
                  <a:srgbClr val="FF0000">
                    <a:alpha val="29019"/>
                  </a:srgbClr>
                </a:solidFill>
                <a:ln w="19050">
                  <a:solidFill>
                    <a:srgbClr val="FF0000"/>
                  </a:solidFill>
                  <a:round/>
                  <a:headEnd type="none" w="lg" len="lg"/>
                  <a:tailEnd type="none" w="lg" len="lg"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718" name="Oval 47"/>
                <p:cNvSpPr>
                  <a:spLocks noChangeArrowheads="1"/>
                </p:cNvSpPr>
                <p:nvPr/>
              </p:nvSpPr>
              <p:spPr bwMode="auto">
                <a:xfrm>
                  <a:off x="1109" y="1654"/>
                  <a:ext cx="188" cy="180"/>
                </a:xfrm>
                <a:prstGeom prst="ellipse">
                  <a:avLst/>
                </a:prstGeom>
                <a:solidFill>
                  <a:srgbClr val="FF0000">
                    <a:alpha val="29019"/>
                  </a:srgbClr>
                </a:solidFill>
                <a:ln w="19050">
                  <a:solidFill>
                    <a:srgbClr val="FF0000"/>
                  </a:solidFill>
                  <a:round/>
                  <a:headEnd type="none" w="lg" len="lg"/>
                  <a:tailEnd type="none" w="lg" len="lg"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719" name="Oval 48"/>
                <p:cNvSpPr>
                  <a:spLocks noChangeArrowheads="1"/>
                </p:cNvSpPr>
                <p:nvPr/>
              </p:nvSpPr>
              <p:spPr bwMode="auto">
                <a:xfrm>
                  <a:off x="1230" y="2070"/>
                  <a:ext cx="188" cy="180"/>
                </a:xfrm>
                <a:prstGeom prst="ellipse">
                  <a:avLst/>
                </a:prstGeom>
                <a:solidFill>
                  <a:srgbClr val="FF0000">
                    <a:alpha val="29019"/>
                  </a:srgbClr>
                </a:solidFill>
                <a:ln w="19050">
                  <a:solidFill>
                    <a:srgbClr val="FF0000"/>
                  </a:solidFill>
                  <a:round/>
                  <a:headEnd type="none" w="lg" len="lg"/>
                  <a:tailEnd type="none" w="lg" len="lg"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</p:grpSp>
      <p:sp>
        <p:nvSpPr>
          <p:cNvPr id="303153" name="Text Box 49"/>
          <p:cNvSpPr txBox="1">
            <a:spLocks noChangeArrowheads="1"/>
          </p:cNvSpPr>
          <p:nvPr/>
        </p:nvSpPr>
        <p:spPr bwMode="auto">
          <a:xfrm>
            <a:off x="76200" y="4546600"/>
            <a:ext cx="2908300" cy="304800"/>
          </a:xfrm>
          <a:prstGeom prst="rect">
            <a:avLst/>
          </a:prstGeom>
          <a:noFill/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CH" sz="1400" b="1">
                <a:cs typeface="Lucida Sans Unicode" pitchFamily="34" charset="0"/>
              </a:rPr>
              <a:t>ForceField based calculations</a:t>
            </a:r>
            <a:endParaRPr lang="en-US" sz="1400" b="1">
              <a:cs typeface="Lucida Sans Unicode" pitchFamily="34" charset="0"/>
            </a:endParaRPr>
          </a:p>
        </p:txBody>
      </p:sp>
      <p:sp>
        <p:nvSpPr>
          <p:cNvPr id="303154" name="Text Box 50"/>
          <p:cNvSpPr txBox="1">
            <a:spLocks noChangeArrowheads="1"/>
          </p:cNvSpPr>
          <p:nvPr/>
        </p:nvSpPr>
        <p:spPr bwMode="auto">
          <a:xfrm>
            <a:off x="3544887" y="4343400"/>
            <a:ext cx="2633663" cy="623887"/>
          </a:xfrm>
          <a:prstGeom prst="rect">
            <a:avLst/>
          </a:prstGeom>
          <a:noFill/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CH" sz="1400" b="1">
                <a:cs typeface="Lucida Sans Unicode" pitchFamily="34" charset="0"/>
              </a:rPr>
              <a:t>Soft potentials calculations</a:t>
            </a:r>
          </a:p>
          <a:p>
            <a:pPr algn="ctr">
              <a:spcBef>
                <a:spcPct val="50000"/>
              </a:spcBef>
            </a:pPr>
            <a:r>
              <a:rPr lang="it-CH" sz="1400" b="1">
                <a:cs typeface="Lucida Sans Unicode" pitchFamily="34" charset="0"/>
              </a:rPr>
              <a:t>F</a:t>
            </a:r>
            <a:r>
              <a:rPr lang="it-CH" sz="1400" b="1" baseline="-25000">
                <a:cs typeface="Lucida Sans Unicode" pitchFamily="34" charset="0"/>
              </a:rPr>
              <a:t>i</a:t>
            </a:r>
            <a:r>
              <a:rPr lang="it-CH" sz="1400" b="1">
                <a:cs typeface="Lucida Sans Unicode" pitchFamily="34" charset="0"/>
              </a:rPr>
              <a:t> = </a:t>
            </a:r>
            <a:r>
              <a:rPr lang="it-CH" sz="1400" b="1">
                <a:latin typeface="Monotype Corsiva" pitchFamily="66" charset="0"/>
                <a:cs typeface="Lucida Sans Unicode" pitchFamily="34" charset="0"/>
              </a:rPr>
              <a:t>f </a:t>
            </a:r>
            <a:r>
              <a:rPr lang="it-CH" sz="1400" b="1">
                <a:cs typeface="Lucida Sans Unicode" pitchFamily="34" charset="0"/>
              </a:rPr>
              <a:t> (a</a:t>
            </a:r>
            <a:r>
              <a:rPr lang="it-CH" sz="1400" b="1" baseline="-25000">
                <a:cs typeface="Lucida Sans Unicode" pitchFamily="34" charset="0"/>
              </a:rPr>
              <a:t>ii</a:t>
            </a:r>
            <a:r>
              <a:rPr lang="it-CH" sz="1400" b="1">
                <a:cs typeface="Lucida Sans Unicode" pitchFamily="34" charset="0"/>
              </a:rPr>
              <a:t>, a</a:t>
            </a:r>
            <a:r>
              <a:rPr lang="it-CH" sz="1400" b="1" baseline="-25000">
                <a:cs typeface="Lucida Sans Unicode" pitchFamily="34" charset="0"/>
              </a:rPr>
              <a:t>ij</a:t>
            </a:r>
            <a:r>
              <a:rPr lang="it-CH" sz="1400" b="1">
                <a:cs typeface="Lucida Sans Unicode" pitchFamily="34" charset="0"/>
              </a:rPr>
              <a:t>, …, r</a:t>
            </a:r>
            <a:r>
              <a:rPr lang="it-CH" sz="1400" b="1" baseline="-25000">
                <a:cs typeface="Lucida Sans Unicode" pitchFamily="34" charset="0"/>
              </a:rPr>
              <a:t>c  </a:t>
            </a:r>
            <a:r>
              <a:rPr lang="it-CH" sz="1400" b="1">
                <a:cs typeface="Lucida Sans Unicode" pitchFamily="34" charset="0"/>
              </a:rPr>
              <a:t>)</a:t>
            </a:r>
            <a:endParaRPr lang="en-US" sz="1400" b="1">
              <a:cs typeface="Lucida Sans Unicode" pitchFamily="34" charset="0"/>
            </a:endParaRPr>
          </a:p>
        </p:txBody>
      </p:sp>
      <p:sp>
        <p:nvSpPr>
          <p:cNvPr id="29706" name="Rectangle 5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From atoms … to beads</a:t>
            </a:r>
          </a:p>
        </p:txBody>
      </p:sp>
      <p:sp>
        <p:nvSpPr>
          <p:cNvPr id="26635" name="Segnaposto contenuto 54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Polymeric materials are modeled</a:t>
            </a:r>
            <a:br>
              <a:rPr lang="en-US" dirty="0" smtClean="0"/>
            </a:br>
            <a:r>
              <a:rPr lang="en-US" dirty="0" smtClean="0"/>
              <a:t>by connecting </a:t>
            </a:r>
            <a:r>
              <a:rPr lang="en-US" b="1" dirty="0" smtClean="0"/>
              <a:t>beads</a:t>
            </a:r>
            <a:r>
              <a:rPr lang="en-US" dirty="0" smtClean="0"/>
              <a:t> by </a:t>
            </a:r>
            <a:br>
              <a:rPr lang="en-US" dirty="0" smtClean="0"/>
            </a:br>
            <a:r>
              <a:rPr lang="en-US" dirty="0" smtClean="0"/>
              <a:t>harmonic </a:t>
            </a:r>
            <a:r>
              <a:rPr lang="en-US" b="1" dirty="0" smtClean="0"/>
              <a:t>springs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1800" dirty="0" smtClean="0"/>
          </a:p>
          <a:p>
            <a:pPr eaLnBrk="1" hangingPunct="1"/>
            <a:endParaRPr lang="it-IT" dirty="0" smtClean="0"/>
          </a:p>
        </p:txBody>
      </p:sp>
      <p:pic>
        <p:nvPicPr>
          <p:cNvPr id="266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181600"/>
            <a:ext cx="30480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425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3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3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3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3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3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107" grpId="0"/>
      <p:bldP spid="303116" grpId="0" animBg="1"/>
      <p:bldP spid="303117" grpId="0"/>
      <p:bldP spid="303153" grpId="0"/>
      <p:bldP spid="303154" grpId="0"/>
      <p:bldP spid="266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technology vision 2020</a:t>
            </a:r>
          </a:p>
        </p:txBody>
      </p:sp>
      <p:pic>
        <p:nvPicPr>
          <p:cNvPr id="22530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/>
          <a:stretch>
            <a:fillRect/>
          </a:stretch>
        </p:blipFill>
        <p:spPr>
          <a:xfrm>
            <a:off x="0" y="2057400"/>
            <a:ext cx="6477000" cy="4235450"/>
          </a:xfrm>
        </p:spPr>
      </p:pic>
      <p:pic>
        <p:nvPicPr>
          <p:cNvPr id="22531" name="Picture 5" descr="roadmap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19200"/>
            <a:ext cx="356235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7" descr="Flow chart Vision to Workshops to Roadmaps to Collaborative R&amp;D to Technology to Commercial Us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222625"/>
            <a:ext cx="3505200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34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Parameters for mesoscale models</a:t>
            </a:r>
            <a:endParaRPr lang="en-US" dirty="0" smtClean="0"/>
          </a:p>
        </p:txBody>
      </p:sp>
      <p:sp>
        <p:nvSpPr>
          <p:cNvPr id="29701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381000" y="1162050"/>
            <a:ext cx="8458200" cy="5038725"/>
          </a:xfrm>
        </p:spPr>
        <p:txBody>
          <a:bodyPr/>
          <a:lstStyle/>
          <a:p>
            <a:r>
              <a:rPr lang="en-US" sz="2800" dirty="0" smtClean="0"/>
              <a:t>bead size and Gaussian chain architecture</a:t>
            </a:r>
          </a:p>
          <a:p>
            <a:pPr lvl="1"/>
            <a:r>
              <a:rPr lang="en-US" sz="2400" dirty="0" smtClean="0"/>
              <a:t>From characteristic ratio (C</a:t>
            </a:r>
            <a:r>
              <a:rPr lang="en-US" sz="2400" dirty="0" smtClean="0">
                <a:sym typeface="Symbol" pitchFamily="18" charset="2"/>
              </a:rPr>
              <a:t>) in terms of Kuhn length</a:t>
            </a:r>
          </a:p>
          <a:p>
            <a:r>
              <a:rPr lang="en-US" sz="2800" dirty="0" smtClean="0"/>
              <a:t>bead </a:t>
            </a:r>
            <a:r>
              <a:rPr lang="en-US" sz="2800" dirty="0" err="1" smtClean="0"/>
              <a:t>mobilities</a:t>
            </a:r>
            <a:r>
              <a:rPr lang="en-US" sz="2800" dirty="0" smtClean="0"/>
              <a:t> M, </a:t>
            </a:r>
          </a:p>
          <a:p>
            <a:pPr lvl="1"/>
            <a:r>
              <a:rPr lang="en-US" sz="2400" dirty="0" smtClean="0"/>
              <a:t>From bead self diffusion coefficients - MD</a:t>
            </a:r>
          </a:p>
          <a:p>
            <a:r>
              <a:rPr lang="en-US" sz="2800" dirty="0" smtClean="0"/>
              <a:t>effective Flory-Huggins interactions</a:t>
            </a:r>
          </a:p>
          <a:p>
            <a:pPr lvl="1"/>
            <a:r>
              <a:rPr lang="en-US" sz="2400" dirty="0" smtClean="0"/>
              <a:t>Method 1: polymer blends, copolymers, spherical </a:t>
            </a:r>
            <a:r>
              <a:rPr lang="en-US" sz="2400" dirty="0" err="1" smtClean="0"/>
              <a:t>nanofillers</a:t>
            </a:r>
            <a:endParaRPr lang="en-US" sz="2400" dirty="0" smtClean="0"/>
          </a:p>
          <a:p>
            <a:pPr lvl="2"/>
            <a:r>
              <a:rPr lang="en-US" sz="2000" dirty="0" smtClean="0"/>
              <a:t>Differences in non bonded energies between bulk and isolated chain</a:t>
            </a:r>
          </a:p>
          <a:p>
            <a:pPr lvl="1"/>
            <a:r>
              <a:rPr lang="en-US" sz="2400" dirty="0" smtClean="0"/>
              <a:t>Method 2: </a:t>
            </a:r>
            <a:r>
              <a:rPr lang="en-US" sz="2400" dirty="0" err="1" smtClean="0"/>
              <a:t>nanofillers</a:t>
            </a:r>
            <a:r>
              <a:rPr lang="en-US" sz="2400" dirty="0" smtClean="0"/>
              <a:t> of any size and shape</a:t>
            </a:r>
          </a:p>
          <a:p>
            <a:pPr lvl="2"/>
            <a:r>
              <a:rPr lang="en-US" sz="2000" dirty="0" smtClean="0"/>
              <a:t>From energy distribution in MD considering density distribution around </a:t>
            </a:r>
            <a:r>
              <a:rPr lang="en-US" sz="2000" dirty="0" err="1" smtClean="0"/>
              <a:t>nanofiller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9787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80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12122" r="2222" b="6061"/>
          <a:stretch>
            <a:fillRect/>
          </a:stretch>
        </p:blipFill>
        <p:spPr bwMode="auto">
          <a:xfrm>
            <a:off x="5524500" y="3501110"/>
            <a:ext cx="3124200" cy="239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178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bead size, chain architecture</a:t>
            </a:r>
          </a:p>
        </p:txBody>
      </p:sp>
      <p:graphicFrame>
        <p:nvGraphicFramePr>
          <p:cNvPr id="331778" name="Object 2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1001713" y="2649538"/>
          <a:ext cx="218757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Equation" r:id="rId5" imgW="1269720" imgH="291960" progId="Equation.3">
                  <p:embed/>
                </p:oleObj>
              </mc:Choice>
              <mc:Fallback>
                <p:oleObj name="Equation" r:id="rId5" imgW="126972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1713" y="2649538"/>
                        <a:ext cx="2187575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1782" name="Rectangle 4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214438"/>
            <a:ext cx="4495800" cy="45720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MD NPT runs on homo polymers</a:t>
            </a:r>
          </a:p>
          <a:p>
            <a:pPr lvl="1" eaLnBrk="1" hangingPunct="1"/>
            <a:r>
              <a:rPr lang="en-US" sz="1600" dirty="0" smtClean="0"/>
              <a:t>Monomer length</a:t>
            </a:r>
          </a:p>
          <a:p>
            <a:pPr lvl="1" eaLnBrk="1" hangingPunct="1"/>
            <a:r>
              <a:rPr lang="en-US" sz="1600" dirty="0" smtClean="0"/>
              <a:t>C</a:t>
            </a:r>
            <a:r>
              <a:rPr lang="en-US" sz="1600" baseline="-25000" dirty="0" smtClean="0"/>
              <a:t>∞</a:t>
            </a:r>
            <a:r>
              <a:rPr lang="en-US" sz="1600" dirty="0" smtClean="0"/>
              <a:t> calculation and Kuhn </a:t>
            </a:r>
            <a:r>
              <a:rPr lang="en-US" sz="1600" dirty="0" err="1" smtClean="0"/>
              <a:t>lenght</a:t>
            </a:r>
            <a:r>
              <a:rPr lang="en-US" sz="1600" dirty="0" smtClean="0"/>
              <a:t> </a:t>
            </a:r>
          </a:p>
          <a:p>
            <a:pPr lvl="1" eaLnBrk="1" hangingPunct="1"/>
            <a:r>
              <a:rPr lang="en-US" sz="1600" dirty="0" smtClean="0"/>
              <a:t>Chain architecture</a:t>
            </a:r>
          </a:p>
        </p:txBody>
      </p:sp>
      <p:graphicFrame>
        <p:nvGraphicFramePr>
          <p:cNvPr id="331779" name="Object 3"/>
          <p:cNvGraphicFramePr>
            <a:graphicFrameLocks noChangeAspect="1"/>
          </p:cNvGraphicFramePr>
          <p:nvPr>
            <p:extLst/>
          </p:nvPr>
        </p:nvGraphicFramePr>
        <p:xfrm>
          <a:off x="1066800" y="3048000"/>
          <a:ext cx="1066800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Equation" r:id="rId7" imgW="622080" imgH="228600" progId="Equation.3">
                  <p:embed/>
                </p:oleObj>
              </mc:Choice>
              <mc:Fallback>
                <p:oleObj name="Equation" r:id="rId7" imgW="6220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048000"/>
                        <a:ext cx="1066800" cy="39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1783" name="AutoShape 34"/>
          <p:cNvSpPr>
            <a:spLocks/>
          </p:cNvSpPr>
          <p:nvPr/>
        </p:nvSpPr>
        <p:spPr bwMode="auto">
          <a:xfrm>
            <a:off x="685800" y="2590800"/>
            <a:ext cx="360363" cy="836613"/>
          </a:xfrm>
          <a:prstGeom prst="leftBrace">
            <a:avLst>
              <a:gd name="adj1" fmla="val 19347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331784" name="Picture 35" descr="BEAD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20800"/>
            <a:ext cx="3352800" cy="212763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grpSp>
        <p:nvGrpSpPr>
          <p:cNvPr id="331785" name="Group 36"/>
          <p:cNvGrpSpPr>
            <a:grpSpLocks/>
          </p:cNvGrpSpPr>
          <p:nvPr/>
        </p:nvGrpSpPr>
        <p:grpSpPr bwMode="auto">
          <a:xfrm>
            <a:off x="228600" y="3503613"/>
            <a:ext cx="5122948" cy="3125787"/>
            <a:chOff x="884" y="1012"/>
            <a:chExt cx="4527" cy="3051"/>
          </a:xfrm>
        </p:grpSpPr>
        <p:sp>
          <p:nvSpPr>
            <p:cNvPr id="331787" name="Line 37"/>
            <p:cNvSpPr>
              <a:spLocks noChangeShapeType="1"/>
            </p:cNvSpPr>
            <p:nvPr/>
          </p:nvSpPr>
          <p:spPr bwMode="auto">
            <a:xfrm>
              <a:off x="1066" y="1117"/>
              <a:ext cx="0" cy="9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331788" name="Line 38"/>
            <p:cNvSpPr>
              <a:spLocks noChangeShapeType="1"/>
            </p:cNvSpPr>
            <p:nvPr/>
          </p:nvSpPr>
          <p:spPr bwMode="auto">
            <a:xfrm>
              <a:off x="1655" y="1117"/>
              <a:ext cx="0" cy="9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331789" name="Line 39"/>
            <p:cNvSpPr>
              <a:spLocks noChangeShapeType="1"/>
            </p:cNvSpPr>
            <p:nvPr/>
          </p:nvSpPr>
          <p:spPr bwMode="auto">
            <a:xfrm>
              <a:off x="2244" y="1117"/>
              <a:ext cx="0" cy="9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331790" name="Line 40"/>
            <p:cNvSpPr>
              <a:spLocks noChangeShapeType="1"/>
            </p:cNvSpPr>
            <p:nvPr/>
          </p:nvSpPr>
          <p:spPr bwMode="auto">
            <a:xfrm>
              <a:off x="2833" y="1117"/>
              <a:ext cx="0" cy="9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331791" name="Line 41"/>
            <p:cNvSpPr>
              <a:spLocks noChangeShapeType="1"/>
            </p:cNvSpPr>
            <p:nvPr/>
          </p:nvSpPr>
          <p:spPr bwMode="auto">
            <a:xfrm>
              <a:off x="4150" y="1162"/>
              <a:ext cx="0" cy="9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331792" name="Line 42"/>
            <p:cNvSpPr>
              <a:spLocks noChangeShapeType="1"/>
            </p:cNvSpPr>
            <p:nvPr/>
          </p:nvSpPr>
          <p:spPr bwMode="auto">
            <a:xfrm>
              <a:off x="2562" y="2115"/>
              <a:ext cx="0" cy="18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331793" name="Rectangle 43"/>
            <p:cNvSpPr>
              <a:spLocks noChangeArrowheads="1"/>
            </p:cNvSpPr>
            <p:nvPr/>
          </p:nvSpPr>
          <p:spPr bwMode="auto">
            <a:xfrm>
              <a:off x="884" y="1012"/>
              <a:ext cx="3440" cy="284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solidFill>
                    <a:schemeClr val="tx2"/>
                  </a:solidFill>
                  <a:latin typeface="Maiandra GD" pitchFamily="34" charset="0"/>
                </a:rPr>
                <a:t>Rotational Isomeric State</a:t>
              </a:r>
            </a:p>
          </p:txBody>
        </p:sp>
        <p:sp>
          <p:nvSpPr>
            <p:cNvPr id="331794" name="Rectangle 44"/>
            <p:cNvSpPr>
              <a:spLocks noChangeArrowheads="1"/>
            </p:cNvSpPr>
            <p:nvPr/>
          </p:nvSpPr>
          <p:spPr bwMode="auto">
            <a:xfrm>
              <a:off x="884" y="1512"/>
              <a:ext cx="362" cy="283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solidFill>
                    <a:schemeClr val="tx2"/>
                  </a:solidFill>
                  <a:latin typeface="Maiandra GD" pitchFamily="34" charset="0"/>
                </a:rPr>
                <a:t>C1</a:t>
              </a:r>
            </a:p>
          </p:txBody>
        </p:sp>
        <p:sp>
          <p:nvSpPr>
            <p:cNvPr id="331795" name="Rectangle 45"/>
            <p:cNvSpPr>
              <a:spLocks noChangeArrowheads="1"/>
            </p:cNvSpPr>
            <p:nvPr/>
          </p:nvSpPr>
          <p:spPr bwMode="auto">
            <a:xfrm>
              <a:off x="1487" y="1512"/>
              <a:ext cx="363" cy="283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solidFill>
                    <a:schemeClr val="tx2"/>
                  </a:solidFill>
                  <a:latin typeface="Maiandra GD" pitchFamily="34" charset="0"/>
                </a:rPr>
                <a:t>C2</a:t>
              </a:r>
            </a:p>
          </p:txBody>
        </p:sp>
        <p:sp>
          <p:nvSpPr>
            <p:cNvPr id="331796" name="Rectangle 46"/>
            <p:cNvSpPr>
              <a:spLocks noChangeArrowheads="1"/>
            </p:cNvSpPr>
            <p:nvPr/>
          </p:nvSpPr>
          <p:spPr bwMode="auto">
            <a:xfrm>
              <a:off x="2094" y="1512"/>
              <a:ext cx="362" cy="283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solidFill>
                    <a:schemeClr val="tx2"/>
                  </a:solidFill>
                  <a:latin typeface="Maiandra GD" pitchFamily="34" charset="0"/>
                </a:rPr>
                <a:t>C3</a:t>
              </a:r>
            </a:p>
          </p:txBody>
        </p:sp>
        <p:sp>
          <p:nvSpPr>
            <p:cNvPr id="331797" name="Rectangle 47"/>
            <p:cNvSpPr>
              <a:spLocks noChangeArrowheads="1"/>
            </p:cNvSpPr>
            <p:nvPr/>
          </p:nvSpPr>
          <p:spPr bwMode="auto">
            <a:xfrm>
              <a:off x="2697" y="1512"/>
              <a:ext cx="365" cy="283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solidFill>
                    <a:schemeClr val="tx2"/>
                  </a:solidFill>
                  <a:latin typeface="Maiandra GD" pitchFamily="34" charset="0"/>
                </a:rPr>
                <a:t>C4</a:t>
              </a:r>
            </a:p>
          </p:txBody>
        </p:sp>
        <p:sp>
          <p:nvSpPr>
            <p:cNvPr id="331798" name="Rectangle 48"/>
            <p:cNvSpPr>
              <a:spLocks noChangeArrowheads="1"/>
            </p:cNvSpPr>
            <p:nvPr/>
          </p:nvSpPr>
          <p:spPr bwMode="auto">
            <a:xfrm>
              <a:off x="3971" y="1512"/>
              <a:ext cx="361" cy="283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solidFill>
                    <a:schemeClr val="tx2"/>
                  </a:solidFill>
                  <a:latin typeface="Maiandra GD" pitchFamily="34" charset="0"/>
                </a:rPr>
                <a:t>Cn</a:t>
              </a:r>
            </a:p>
          </p:txBody>
        </p:sp>
        <p:sp>
          <p:nvSpPr>
            <p:cNvPr id="331799" name="Rectangle 49"/>
            <p:cNvSpPr>
              <a:spLocks noChangeArrowheads="1"/>
            </p:cNvSpPr>
            <p:nvPr/>
          </p:nvSpPr>
          <p:spPr bwMode="auto">
            <a:xfrm>
              <a:off x="884" y="2012"/>
              <a:ext cx="3440" cy="283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solidFill>
                    <a:schemeClr val="tx2"/>
                  </a:solidFill>
                  <a:latin typeface="Maiandra GD" pitchFamily="34" charset="0"/>
                </a:rPr>
                <a:t>MM minimization and annealing</a:t>
              </a:r>
            </a:p>
          </p:txBody>
        </p:sp>
        <p:sp>
          <p:nvSpPr>
            <p:cNvPr id="331800" name="Rectangle 50"/>
            <p:cNvSpPr>
              <a:spLocks noChangeArrowheads="1"/>
            </p:cNvSpPr>
            <p:nvPr/>
          </p:nvSpPr>
          <p:spPr bwMode="auto">
            <a:xfrm>
              <a:off x="884" y="2419"/>
              <a:ext cx="3440" cy="284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solidFill>
                    <a:schemeClr val="tx2"/>
                  </a:solidFill>
                  <a:latin typeface="Maiandra GD" pitchFamily="34" charset="0"/>
                </a:rPr>
                <a:t>MD - NPT</a:t>
              </a:r>
            </a:p>
          </p:txBody>
        </p:sp>
        <p:sp>
          <p:nvSpPr>
            <p:cNvPr id="331801" name="Rectangle 51"/>
            <p:cNvSpPr>
              <a:spLocks noChangeArrowheads="1"/>
            </p:cNvSpPr>
            <p:nvPr/>
          </p:nvSpPr>
          <p:spPr bwMode="auto">
            <a:xfrm>
              <a:off x="884" y="2827"/>
              <a:ext cx="3440" cy="283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 dirty="0">
                  <a:solidFill>
                    <a:schemeClr val="tx2"/>
                  </a:solidFill>
                  <a:latin typeface="Maiandra GD" pitchFamily="34" charset="0"/>
                </a:rPr>
                <a:t>&lt;r&gt;</a:t>
              </a:r>
              <a:r>
                <a:rPr lang="en-US" sz="1200" b="1" baseline="30000" dirty="0">
                  <a:solidFill>
                    <a:schemeClr val="tx2"/>
                  </a:solidFill>
                  <a:latin typeface="Maiandra GD" pitchFamily="34" charset="0"/>
                </a:rPr>
                <a:t>2</a:t>
              </a:r>
              <a:r>
                <a:rPr lang="en-US" sz="1200" b="1" dirty="0">
                  <a:solidFill>
                    <a:schemeClr val="tx2"/>
                  </a:solidFill>
                  <a:latin typeface="Maiandra GD" pitchFamily="34" charset="0"/>
                </a:rPr>
                <a:t> – end to end distance</a:t>
              </a:r>
            </a:p>
          </p:txBody>
        </p:sp>
        <p:sp>
          <p:nvSpPr>
            <p:cNvPr id="331802" name="Rectangle 52"/>
            <p:cNvSpPr>
              <a:spLocks noChangeArrowheads="1"/>
            </p:cNvSpPr>
            <p:nvPr/>
          </p:nvSpPr>
          <p:spPr bwMode="auto">
            <a:xfrm>
              <a:off x="884" y="3279"/>
              <a:ext cx="3440" cy="284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solidFill>
                    <a:schemeClr val="tx2"/>
                  </a:solidFill>
                  <a:latin typeface="Maiandra GD" pitchFamily="34" charset="0"/>
                </a:rPr>
                <a:t>&lt;r&gt;</a:t>
              </a:r>
              <a:r>
                <a:rPr lang="en-US" sz="1200" b="1" baseline="30000">
                  <a:solidFill>
                    <a:schemeClr val="tx2"/>
                  </a:solidFill>
                  <a:latin typeface="Maiandra GD" pitchFamily="34" charset="0"/>
                </a:rPr>
                <a:t>2</a:t>
              </a:r>
              <a:r>
                <a:rPr lang="en-US" sz="1200" b="1">
                  <a:solidFill>
                    <a:schemeClr val="tx2"/>
                  </a:solidFill>
                  <a:latin typeface="Maiandra GD" pitchFamily="34" charset="0"/>
                </a:rPr>
                <a:t> / n l</a:t>
              </a:r>
              <a:r>
                <a:rPr lang="en-US" sz="1200" b="1" baseline="30000">
                  <a:solidFill>
                    <a:schemeClr val="tx2"/>
                  </a:solidFill>
                  <a:latin typeface="Maiandra GD" pitchFamily="34" charset="0"/>
                </a:rPr>
                <a:t>2</a:t>
              </a:r>
              <a:r>
                <a:rPr lang="en-US" sz="1200" b="1">
                  <a:solidFill>
                    <a:schemeClr val="tx2"/>
                  </a:solidFill>
                  <a:latin typeface="Maiandra GD" pitchFamily="34" charset="0"/>
                </a:rPr>
                <a:t> = C∞</a:t>
              </a:r>
            </a:p>
          </p:txBody>
        </p:sp>
        <p:cxnSp>
          <p:nvCxnSpPr>
            <p:cNvPr id="331803" name="AutoShape 53"/>
            <p:cNvCxnSpPr>
              <a:cxnSpLocks noChangeShapeType="1"/>
              <a:stCxn id="331802" idx="3"/>
              <a:endCxn id="331798" idx="3"/>
            </p:cNvCxnSpPr>
            <p:nvPr/>
          </p:nvCxnSpPr>
          <p:spPr bwMode="auto">
            <a:xfrm flipV="1">
              <a:off x="4323" y="1654"/>
              <a:ext cx="8" cy="1769"/>
            </a:xfrm>
            <a:prstGeom prst="bentConnector3">
              <a:avLst>
                <a:gd name="adj1" fmla="val 8312500"/>
              </a:avLst>
            </a:prstGeom>
            <a:noFill/>
            <a:ln w="9525">
              <a:solidFill>
                <a:schemeClr val="tx1"/>
              </a:solidFill>
              <a:miter lim="800000"/>
              <a:headEnd type="triangle" w="sm" len="sm"/>
              <a:tailEnd type="triangle" w="sm" len="sm"/>
            </a:ln>
          </p:spPr>
        </p:cxnSp>
        <p:sp>
          <p:nvSpPr>
            <p:cNvPr id="331804" name="Rectangle 54"/>
            <p:cNvSpPr>
              <a:spLocks noChangeArrowheads="1"/>
            </p:cNvSpPr>
            <p:nvPr/>
          </p:nvSpPr>
          <p:spPr bwMode="auto">
            <a:xfrm>
              <a:off x="4649" y="2157"/>
              <a:ext cx="762" cy="644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solidFill>
                    <a:schemeClr val="tx2"/>
                  </a:solidFill>
                  <a:latin typeface="Maiandra GD" pitchFamily="34" charset="0"/>
                </a:rPr>
                <a:t>Change chain lenght</a:t>
              </a:r>
            </a:p>
          </p:txBody>
        </p:sp>
        <p:sp>
          <p:nvSpPr>
            <p:cNvPr id="331805" name="Rectangle 55"/>
            <p:cNvSpPr>
              <a:spLocks noChangeArrowheads="1"/>
            </p:cNvSpPr>
            <p:nvPr/>
          </p:nvSpPr>
          <p:spPr bwMode="auto">
            <a:xfrm>
              <a:off x="884" y="3779"/>
              <a:ext cx="3440" cy="284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solidFill>
                    <a:schemeClr val="tx2"/>
                  </a:solidFill>
                  <a:latin typeface="Maiandra GD" pitchFamily="34" charset="0"/>
                </a:rPr>
                <a:t>C∞</a:t>
              </a:r>
            </a:p>
          </p:txBody>
        </p:sp>
      </p:grpSp>
      <p:sp>
        <p:nvSpPr>
          <p:cNvPr id="331786" name="Text Box 8"/>
          <p:cNvSpPr txBox="1">
            <a:spLocks noChangeArrowheads="1"/>
          </p:cNvSpPr>
          <p:nvPr/>
        </p:nvSpPr>
        <p:spPr bwMode="auto">
          <a:xfrm>
            <a:off x="4572000" y="5935000"/>
            <a:ext cx="4495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tx2"/>
                </a:solidFill>
                <a:latin typeface="Tahoma" pitchFamily="34" charset="0"/>
              </a:rPr>
              <a:t>Fermeglia, M. et al., Polymer, 47:5979-5989 (2006)</a:t>
            </a:r>
          </a:p>
        </p:txBody>
      </p:sp>
    </p:spTree>
    <p:extLst>
      <p:ext uri="{BB962C8B-B14F-4D97-AF65-F5344CB8AC3E}">
        <p14:creationId xmlns:p14="http://schemas.microsoft.com/office/powerpoint/2010/main" val="211578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2" y="1905000"/>
            <a:ext cx="308768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28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Method 1: F-H interaction parameter chi</a:t>
            </a:r>
          </a:p>
        </p:txBody>
      </p:sp>
      <p:graphicFrame>
        <p:nvGraphicFramePr>
          <p:cNvPr id="332805" name="Object 5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1219200" y="4876800"/>
          <a:ext cx="3264568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" name="Equation" r:id="rId5" imgW="1879560" imgH="482400" progId="Equation.3">
                  <p:embed/>
                </p:oleObj>
              </mc:Choice>
              <mc:Fallback>
                <p:oleObj name="Equation" r:id="rId5" imgW="18795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4876800"/>
                        <a:ext cx="3264568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2808" name="Rectangle 4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38200" y="1468582"/>
            <a:ext cx="7848600" cy="45720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Molecular dynamics NPT and NVT runs</a:t>
            </a:r>
          </a:p>
          <a:p>
            <a:pPr eaLnBrk="1" hangingPunct="1">
              <a:buFont typeface="Wingdings" pitchFamily="2" charset="2"/>
              <a:buNone/>
            </a:pPr>
            <a:endParaRPr lang="en-US" sz="2000" dirty="0" smtClean="0"/>
          </a:p>
        </p:txBody>
      </p:sp>
      <p:graphicFrame>
        <p:nvGraphicFramePr>
          <p:cNvPr id="332802" name="Object 2"/>
          <p:cNvGraphicFramePr>
            <a:graphicFrameLocks noGrp="1" noChangeAspect="1"/>
          </p:cNvGraphicFramePr>
          <p:nvPr>
            <p:ph sz="half" idx="4294967295"/>
            <p:extLst/>
          </p:nvPr>
        </p:nvGraphicFramePr>
        <p:xfrm>
          <a:off x="1152525" y="2794000"/>
          <a:ext cx="2209800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" name="Equation" r:id="rId7" imgW="1029894" imgH="430795" progId="Equation.3">
                  <p:embed/>
                </p:oleObj>
              </mc:Choice>
              <mc:Fallback>
                <p:oleObj name="Equation" r:id="rId7" imgW="1029894" imgH="4307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2525" y="2794000"/>
                        <a:ext cx="2209800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2803" name="Object 3"/>
          <p:cNvGraphicFramePr>
            <a:graphicFrameLocks noGrp="1" noChangeAspect="1"/>
          </p:cNvGraphicFramePr>
          <p:nvPr>
            <p:ph sz="quarter" idx="4294967295"/>
            <p:extLst/>
          </p:nvPr>
        </p:nvGraphicFramePr>
        <p:xfrm>
          <a:off x="1152525" y="3937000"/>
          <a:ext cx="5248275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2" name="Equation" r:id="rId9" imgW="3022560" imgH="457200" progId="Equation.3">
                  <p:embed/>
                </p:oleObj>
              </mc:Choice>
              <mc:Fallback>
                <p:oleObj name="Equation" r:id="rId9" imgW="30225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2525" y="3937000"/>
                        <a:ext cx="5248275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2804" name="Object 4"/>
          <p:cNvGraphicFramePr>
            <a:graphicFrameLocks noGrp="1" noChangeAspect="1"/>
          </p:cNvGraphicFramePr>
          <p:nvPr>
            <p:ph sz="quarter" idx="4294967295"/>
            <p:extLst/>
          </p:nvPr>
        </p:nvGraphicFramePr>
        <p:xfrm>
          <a:off x="1152525" y="2108200"/>
          <a:ext cx="3124200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3" name="Equation" r:id="rId11" imgW="1358640" imgH="241200" progId="Equation.3">
                  <p:embed/>
                </p:oleObj>
              </mc:Choice>
              <mc:Fallback>
                <p:oleObj name="Equation" r:id="rId11" imgW="13586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2525" y="2108200"/>
                        <a:ext cx="3124200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2809" name="Text Box 8"/>
          <p:cNvSpPr txBox="1">
            <a:spLocks noChangeArrowheads="1"/>
          </p:cNvSpPr>
          <p:nvPr/>
        </p:nvSpPr>
        <p:spPr bwMode="auto">
          <a:xfrm>
            <a:off x="2272145" y="6234546"/>
            <a:ext cx="548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tx2"/>
                </a:solidFill>
                <a:latin typeface="Tahoma" pitchFamily="34" charset="0"/>
              </a:rPr>
              <a:t>Fermeglia, M. and </a:t>
            </a:r>
            <a:r>
              <a:rPr lang="en-US" sz="1400" dirty="0" err="1">
                <a:solidFill>
                  <a:schemeClr val="tx2"/>
                </a:solidFill>
                <a:latin typeface="Tahoma" pitchFamily="34" charset="0"/>
              </a:rPr>
              <a:t>Pricl</a:t>
            </a:r>
            <a:r>
              <a:rPr lang="en-US" sz="1400" dirty="0">
                <a:solidFill>
                  <a:schemeClr val="tx2"/>
                </a:solidFill>
                <a:latin typeface="Tahoma" pitchFamily="34" charset="0"/>
              </a:rPr>
              <a:t> S.,  </a:t>
            </a:r>
            <a:r>
              <a:rPr lang="en-US" sz="1400" dirty="0" err="1">
                <a:solidFill>
                  <a:schemeClr val="tx2"/>
                </a:solidFill>
                <a:latin typeface="Tahoma" pitchFamily="34" charset="0"/>
              </a:rPr>
              <a:t>AIChE</a:t>
            </a:r>
            <a:r>
              <a:rPr lang="en-US" sz="1400" dirty="0">
                <a:solidFill>
                  <a:schemeClr val="tx2"/>
                </a:solidFill>
                <a:latin typeface="Tahoma" pitchFamily="34" charset="0"/>
              </a:rPr>
              <a:t> J., 2619 (45), 1999</a:t>
            </a:r>
          </a:p>
        </p:txBody>
      </p:sp>
    </p:spTree>
    <p:extLst>
      <p:ext uri="{BB962C8B-B14F-4D97-AF65-F5344CB8AC3E}">
        <p14:creationId xmlns:p14="http://schemas.microsoft.com/office/powerpoint/2010/main" val="112918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Estimation</a:t>
            </a:r>
            <a:r>
              <a:rPr lang="it-IT" dirty="0" smtClean="0"/>
              <a:t> of DPD </a:t>
            </a:r>
            <a:r>
              <a:rPr lang="it-IT" dirty="0" err="1" smtClean="0"/>
              <a:t>parameters</a:t>
            </a:r>
            <a:r>
              <a:rPr lang="it-IT" dirty="0" smtClean="0"/>
              <a:t> from </a:t>
            </a:r>
            <a:r>
              <a:rPr lang="it-IT" dirty="0" err="1" smtClean="0"/>
              <a:t>atomistic</a:t>
            </a:r>
            <a:r>
              <a:rPr lang="it-IT" dirty="0" smtClean="0"/>
              <a:t> </a:t>
            </a:r>
            <a:r>
              <a:rPr lang="it-IT" dirty="0" err="1" smtClean="0"/>
              <a:t>simulations</a:t>
            </a:r>
            <a:endParaRPr lang="it-IT" dirty="0" smtClean="0"/>
          </a:p>
        </p:txBody>
      </p:sp>
      <p:graphicFrame>
        <p:nvGraphicFramePr>
          <p:cNvPr id="433160" name="Object 2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5711825" y="1492250"/>
          <a:ext cx="290830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Equation" r:id="rId3" imgW="6480000" imgH="720000" progId="Equation.3">
                  <p:embed/>
                </p:oleObj>
              </mc:Choice>
              <mc:Fallback>
                <p:oleObj name="Equation" r:id="rId3" imgW="6480000" imgH="720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1825" y="1492250"/>
                        <a:ext cx="2908300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3156" name="Rectangle 4"/>
          <p:cNvSpPr>
            <a:spLocks noChangeArrowheads="1"/>
          </p:cNvSpPr>
          <p:nvPr/>
        </p:nvSpPr>
        <p:spPr bwMode="auto">
          <a:xfrm>
            <a:off x="228600" y="1295400"/>
            <a:ext cx="2293937" cy="75088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400" dirty="0"/>
              <a:t>Single, </a:t>
            </a:r>
            <a:r>
              <a:rPr lang="it-IT" sz="1400" dirty="0" err="1"/>
              <a:t>binary</a:t>
            </a:r>
            <a:r>
              <a:rPr lang="it-IT" sz="1400" dirty="0"/>
              <a:t>, </a:t>
            </a:r>
            <a:r>
              <a:rPr lang="it-IT" sz="1400" dirty="0" err="1"/>
              <a:t>ternary</a:t>
            </a:r>
            <a:r>
              <a:rPr lang="it-IT" sz="1400" dirty="0"/>
              <a:t/>
            </a:r>
            <a:br>
              <a:rPr lang="it-IT" sz="1400" dirty="0"/>
            </a:br>
            <a:r>
              <a:rPr lang="it-IT" sz="1400" dirty="0" err="1"/>
              <a:t>energies</a:t>
            </a:r>
            <a:r>
              <a:rPr lang="it-IT" sz="1400" dirty="0"/>
              <a:t> from MD</a:t>
            </a:r>
          </a:p>
        </p:txBody>
      </p:sp>
      <p:sp>
        <p:nvSpPr>
          <p:cNvPr id="433157" name="Rectangle 5"/>
          <p:cNvSpPr>
            <a:spLocks noChangeArrowheads="1"/>
          </p:cNvSpPr>
          <p:nvPr/>
        </p:nvSpPr>
        <p:spPr bwMode="auto">
          <a:xfrm>
            <a:off x="234950" y="2257425"/>
            <a:ext cx="2293937" cy="75088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400"/>
              <a:t>Binding energies from MD</a:t>
            </a:r>
          </a:p>
          <a:p>
            <a:pPr algn="ctr"/>
            <a:r>
              <a:rPr lang="it-IT" sz="1400"/>
              <a:t>(vdW + Coulomb)</a:t>
            </a:r>
          </a:p>
        </p:txBody>
      </p:sp>
      <p:sp>
        <p:nvSpPr>
          <p:cNvPr id="433158" name="Rectangle 6"/>
          <p:cNvSpPr>
            <a:spLocks noChangeArrowheads="1"/>
          </p:cNvSpPr>
          <p:nvPr/>
        </p:nvSpPr>
        <p:spPr bwMode="auto">
          <a:xfrm>
            <a:off x="239712" y="3638550"/>
            <a:ext cx="2293938" cy="75088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400"/>
              <a:t>Define DPD beads </a:t>
            </a:r>
          </a:p>
          <a:p>
            <a:pPr algn="ctr"/>
            <a:r>
              <a:rPr lang="it-IT" sz="1400"/>
              <a:t>(head, tail, …) and </a:t>
            </a:r>
          </a:p>
          <a:p>
            <a:pPr algn="ctr"/>
            <a:r>
              <a:rPr lang="it-IT" sz="1400"/>
              <a:t>recalculate energies</a:t>
            </a:r>
          </a:p>
        </p:txBody>
      </p:sp>
      <p:sp>
        <p:nvSpPr>
          <p:cNvPr id="433159" name="Rectangle 7"/>
          <p:cNvSpPr>
            <a:spLocks noChangeArrowheads="1"/>
          </p:cNvSpPr>
          <p:nvPr/>
        </p:nvSpPr>
        <p:spPr bwMode="auto">
          <a:xfrm>
            <a:off x="3311525" y="1316038"/>
            <a:ext cx="2293937" cy="7508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400"/>
              <a:t>Binding energies are </a:t>
            </a:r>
          </a:p>
          <a:p>
            <a:pPr algn="ctr"/>
            <a:r>
              <a:rPr lang="it-IT" sz="1400"/>
              <a:t>rescaled considering the </a:t>
            </a:r>
          </a:p>
          <a:p>
            <a:pPr algn="ctr"/>
            <a:r>
              <a:rPr lang="it-IT" sz="1400"/>
              <a:t>number of contacts </a:t>
            </a:r>
          </a:p>
        </p:txBody>
      </p:sp>
      <p:sp>
        <p:nvSpPr>
          <p:cNvPr id="433162" name="Rectangle 10"/>
          <p:cNvSpPr>
            <a:spLocks noChangeArrowheads="1"/>
          </p:cNvSpPr>
          <p:nvPr/>
        </p:nvSpPr>
        <p:spPr bwMode="auto">
          <a:xfrm>
            <a:off x="3309937" y="2309813"/>
            <a:ext cx="2293938" cy="7508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400"/>
              <a:t>References DPD </a:t>
            </a:r>
          </a:p>
          <a:p>
            <a:pPr algn="ctr"/>
            <a:r>
              <a:rPr lang="it-IT" sz="1400"/>
              <a:t>Interactions are selected</a:t>
            </a:r>
          </a:p>
        </p:txBody>
      </p:sp>
      <p:sp>
        <p:nvSpPr>
          <p:cNvPr id="433163" name="Rectangle 11"/>
          <p:cNvSpPr>
            <a:spLocks noChangeArrowheads="1"/>
          </p:cNvSpPr>
          <p:nvPr/>
        </p:nvSpPr>
        <p:spPr bwMode="auto">
          <a:xfrm>
            <a:off x="6049962" y="1981200"/>
            <a:ext cx="2293938" cy="7508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400"/>
              <a:t>Equal beads aij </a:t>
            </a:r>
            <a:r>
              <a:rPr lang="it-IT" sz="1400">
                <a:sym typeface="Wingdings" pitchFamily="2" charset="2"/>
              </a:rPr>
              <a:t> 25</a:t>
            </a:r>
            <a:endParaRPr lang="it-IT" sz="1400"/>
          </a:p>
        </p:txBody>
      </p:sp>
      <p:sp>
        <p:nvSpPr>
          <p:cNvPr id="433164" name="Rectangle 12"/>
          <p:cNvSpPr>
            <a:spLocks noChangeArrowheads="1"/>
          </p:cNvSpPr>
          <p:nvPr/>
        </p:nvSpPr>
        <p:spPr bwMode="auto">
          <a:xfrm>
            <a:off x="6065837" y="2987675"/>
            <a:ext cx="2293938" cy="7508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400"/>
              <a:t>Strong repulsive beads</a:t>
            </a:r>
          </a:p>
          <a:p>
            <a:pPr algn="ctr"/>
            <a:r>
              <a:rPr lang="it-IT" sz="1400"/>
              <a:t>  aij </a:t>
            </a:r>
            <a:r>
              <a:rPr lang="it-IT" sz="1400">
                <a:sym typeface="Wingdings" pitchFamily="2" charset="2"/>
              </a:rPr>
              <a:t> &gt;25</a:t>
            </a:r>
            <a:endParaRPr lang="it-IT" sz="1400"/>
          </a:p>
        </p:txBody>
      </p:sp>
      <p:sp>
        <p:nvSpPr>
          <p:cNvPr id="433165" name="Rectangle 13"/>
          <p:cNvSpPr>
            <a:spLocks noChangeArrowheads="1"/>
          </p:cNvSpPr>
          <p:nvPr/>
        </p:nvSpPr>
        <p:spPr bwMode="auto">
          <a:xfrm>
            <a:off x="3314700" y="3952875"/>
            <a:ext cx="2293937" cy="7508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400"/>
              <a:t>DPD matrix parameters</a:t>
            </a:r>
            <a:br>
              <a:rPr lang="it-IT" sz="1400"/>
            </a:br>
            <a:r>
              <a:rPr lang="it-IT" sz="1400"/>
              <a:t>(scaling from references)</a:t>
            </a:r>
          </a:p>
        </p:txBody>
      </p:sp>
      <p:sp>
        <p:nvSpPr>
          <p:cNvPr id="433167" name="Rectangle 15"/>
          <p:cNvSpPr>
            <a:spLocks noChangeArrowheads="1"/>
          </p:cNvSpPr>
          <p:nvPr/>
        </p:nvSpPr>
        <p:spPr bwMode="auto">
          <a:xfrm>
            <a:off x="3316287" y="5145088"/>
            <a:ext cx="2293938" cy="7508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400"/>
              <a:t>Density profiles from DPD</a:t>
            </a:r>
          </a:p>
        </p:txBody>
      </p:sp>
      <p:sp>
        <p:nvSpPr>
          <p:cNvPr id="433168" name="Rectangle 16"/>
          <p:cNvSpPr>
            <a:spLocks noChangeArrowheads="1"/>
          </p:cNvSpPr>
          <p:nvPr/>
        </p:nvSpPr>
        <p:spPr bwMode="auto">
          <a:xfrm>
            <a:off x="249237" y="5133975"/>
            <a:ext cx="2293938" cy="75088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400" dirty="0" err="1"/>
              <a:t>Density</a:t>
            </a:r>
            <a:r>
              <a:rPr lang="it-IT" sz="1400" dirty="0"/>
              <a:t> </a:t>
            </a:r>
            <a:r>
              <a:rPr lang="it-IT" sz="1400" dirty="0" err="1"/>
              <a:t>profiles</a:t>
            </a:r>
            <a:r>
              <a:rPr lang="it-IT" sz="1400" dirty="0"/>
              <a:t> from MD</a:t>
            </a:r>
          </a:p>
        </p:txBody>
      </p:sp>
      <p:cxnSp>
        <p:nvCxnSpPr>
          <p:cNvPr id="433171" name="AutoShape 19"/>
          <p:cNvCxnSpPr>
            <a:cxnSpLocks noChangeShapeType="1"/>
            <a:stCxn id="433156" idx="2"/>
            <a:endCxn id="433157" idx="0"/>
          </p:cNvCxnSpPr>
          <p:nvPr/>
        </p:nvCxnSpPr>
        <p:spPr bwMode="auto">
          <a:xfrm>
            <a:off x="1376362" y="2046288"/>
            <a:ext cx="6350" cy="21113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3172" name="AutoShape 20"/>
          <p:cNvCxnSpPr>
            <a:cxnSpLocks noChangeShapeType="1"/>
            <a:stCxn id="433157" idx="2"/>
            <a:endCxn id="433158" idx="0"/>
          </p:cNvCxnSpPr>
          <p:nvPr/>
        </p:nvCxnSpPr>
        <p:spPr bwMode="auto">
          <a:xfrm>
            <a:off x="1382712" y="3008313"/>
            <a:ext cx="4763" cy="63023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3173" name="AutoShape 21"/>
          <p:cNvCxnSpPr>
            <a:cxnSpLocks noChangeShapeType="1"/>
            <a:stCxn id="433158" idx="2"/>
            <a:endCxn id="433168" idx="0"/>
          </p:cNvCxnSpPr>
          <p:nvPr/>
        </p:nvCxnSpPr>
        <p:spPr bwMode="auto">
          <a:xfrm>
            <a:off x="1387475" y="4389438"/>
            <a:ext cx="9525" cy="74453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3174" name="AutoShape 22"/>
          <p:cNvCxnSpPr>
            <a:cxnSpLocks noChangeShapeType="1"/>
            <a:stCxn id="433158" idx="3"/>
            <a:endCxn id="433159" idx="1"/>
          </p:cNvCxnSpPr>
          <p:nvPr/>
        </p:nvCxnSpPr>
        <p:spPr bwMode="auto">
          <a:xfrm flipV="1">
            <a:off x="2533650" y="1692275"/>
            <a:ext cx="777875" cy="2322513"/>
          </a:xfrm>
          <a:prstGeom prst="bentConnector3">
            <a:avLst>
              <a:gd name="adj1" fmla="val 49796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433175" name="AutoShape 23"/>
          <p:cNvCxnSpPr>
            <a:cxnSpLocks noChangeShapeType="1"/>
            <a:stCxn id="433159" idx="2"/>
            <a:endCxn id="433162" idx="0"/>
          </p:cNvCxnSpPr>
          <p:nvPr/>
        </p:nvCxnSpPr>
        <p:spPr bwMode="auto">
          <a:xfrm flipH="1">
            <a:off x="4457700" y="2066925"/>
            <a:ext cx="1587" cy="2428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3176" name="AutoShape 24"/>
          <p:cNvCxnSpPr>
            <a:cxnSpLocks noChangeShapeType="1"/>
            <a:stCxn id="433163" idx="1"/>
            <a:endCxn id="433162" idx="3"/>
          </p:cNvCxnSpPr>
          <p:nvPr/>
        </p:nvCxnSpPr>
        <p:spPr bwMode="auto">
          <a:xfrm rot="10800000" flipV="1">
            <a:off x="5603876" y="2356643"/>
            <a:ext cx="446087" cy="328613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433177" name="AutoShape 25"/>
          <p:cNvCxnSpPr>
            <a:cxnSpLocks noChangeShapeType="1"/>
            <a:stCxn id="433164" idx="1"/>
            <a:endCxn id="433162" idx="3"/>
          </p:cNvCxnSpPr>
          <p:nvPr/>
        </p:nvCxnSpPr>
        <p:spPr bwMode="auto">
          <a:xfrm rot="10800000">
            <a:off x="5603875" y="2685257"/>
            <a:ext cx="461962" cy="677862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433178" name="AutoShape 26"/>
          <p:cNvCxnSpPr>
            <a:cxnSpLocks noChangeShapeType="1"/>
            <a:stCxn id="433162" idx="2"/>
            <a:endCxn id="433165" idx="0"/>
          </p:cNvCxnSpPr>
          <p:nvPr/>
        </p:nvCxnSpPr>
        <p:spPr bwMode="auto">
          <a:xfrm>
            <a:off x="4457700" y="3060700"/>
            <a:ext cx="4762" cy="8921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3179" name="AutoShape 27"/>
          <p:cNvCxnSpPr>
            <a:cxnSpLocks noChangeShapeType="1"/>
            <a:stCxn id="433165" idx="2"/>
            <a:endCxn id="433167" idx="0"/>
          </p:cNvCxnSpPr>
          <p:nvPr/>
        </p:nvCxnSpPr>
        <p:spPr bwMode="auto">
          <a:xfrm>
            <a:off x="4462462" y="4703763"/>
            <a:ext cx="1588" cy="4413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33180" name="Text Box 28"/>
          <p:cNvSpPr txBox="1">
            <a:spLocks noChangeArrowheads="1"/>
          </p:cNvSpPr>
          <p:nvPr/>
        </p:nvSpPr>
        <p:spPr bwMode="auto">
          <a:xfrm>
            <a:off x="2747962" y="5324475"/>
            <a:ext cx="514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/>
              <a:t>=?</a:t>
            </a:r>
          </a:p>
        </p:txBody>
      </p:sp>
      <p:cxnSp>
        <p:nvCxnSpPr>
          <p:cNvPr id="433182" name="AutoShape 30"/>
          <p:cNvCxnSpPr>
            <a:cxnSpLocks noChangeShapeType="1"/>
            <a:stCxn id="433180" idx="0"/>
            <a:endCxn id="433162" idx="1"/>
          </p:cNvCxnSpPr>
          <p:nvPr/>
        </p:nvCxnSpPr>
        <p:spPr bwMode="auto">
          <a:xfrm rot="16200000">
            <a:off x="1838324" y="3852863"/>
            <a:ext cx="2638425" cy="304800"/>
          </a:xfrm>
          <a:prstGeom prst="bentConnector2">
            <a:avLst/>
          </a:prstGeom>
          <a:noFill/>
          <a:ln w="19050">
            <a:solidFill>
              <a:schemeClr val="tx1"/>
            </a:solidFill>
            <a:prstDash val="dash"/>
            <a:miter lim="800000"/>
            <a:headEnd type="triangle" w="med" len="med"/>
            <a:tailEnd type="triangle" w="med" len="med"/>
          </a:ln>
        </p:spPr>
      </p:cxnSp>
      <p:sp>
        <p:nvSpPr>
          <p:cNvPr id="333849" name="Text Box 13"/>
          <p:cNvSpPr txBox="1">
            <a:spLocks noChangeArrowheads="1"/>
          </p:cNvSpPr>
          <p:nvPr/>
        </p:nvSpPr>
        <p:spPr bwMode="auto">
          <a:xfrm>
            <a:off x="303212" y="6162376"/>
            <a:ext cx="5300662" cy="307777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Tahoma" pitchFamily="34" charset="0"/>
              </a:rPr>
              <a:t>Scocchi et al., J. Phys. Chem. B, (2007), 111, 2143</a:t>
            </a:r>
          </a:p>
        </p:txBody>
      </p:sp>
      <p:pic>
        <p:nvPicPr>
          <p:cNvPr id="26" name="Picture 4" descr="finalcell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00830"/>
            <a:ext cx="2622548" cy="242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080" y="3952875"/>
            <a:ext cx="1731882" cy="2746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6" descr="density profil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37" y="1679616"/>
            <a:ext cx="7674963" cy="3870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140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156" grpId="0" animBg="1"/>
      <p:bldP spid="433157" grpId="0" animBg="1"/>
      <p:bldP spid="433158" grpId="0" animBg="1"/>
      <p:bldP spid="433159" grpId="0" animBg="1"/>
      <p:bldP spid="433162" grpId="0" animBg="1"/>
      <p:bldP spid="433163" grpId="0" animBg="1"/>
      <p:bldP spid="433164" grpId="0" animBg="1"/>
      <p:bldP spid="433165" grpId="0" animBg="1"/>
      <p:bldP spid="433167" grpId="0" animBg="1"/>
      <p:bldP spid="433168" grpId="0" animBg="1"/>
      <p:bldP spid="433180" grpId="0"/>
      <p:bldP spid="33384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smtClean="0"/>
              <a:t>From </a:t>
            </a:r>
            <a:r>
              <a:rPr lang="it-IT" dirty="0" err="1" smtClean="0"/>
              <a:t>beads</a:t>
            </a:r>
            <a:r>
              <a:rPr lang="it-IT" dirty="0"/>
              <a:t> </a:t>
            </a:r>
            <a:r>
              <a:rPr lang="it-IT" dirty="0" smtClean="0"/>
              <a:t>to micro FEM</a:t>
            </a:r>
          </a:p>
        </p:txBody>
      </p:sp>
      <p:sp>
        <p:nvSpPr>
          <p:cNvPr id="373762" name="AutoShape 3"/>
          <p:cNvSpPr>
            <a:spLocks noChangeArrowheads="1"/>
          </p:cNvSpPr>
          <p:nvPr/>
        </p:nvSpPr>
        <p:spPr bwMode="auto">
          <a:xfrm>
            <a:off x="6140450" y="3289300"/>
            <a:ext cx="184150" cy="36671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it-IT">
              <a:latin typeface="Tahoma" pitchFamily="34" charset="0"/>
            </a:endParaRPr>
          </a:p>
        </p:txBody>
      </p:sp>
      <p:pic>
        <p:nvPicPr>
          <p:cNvPr id="307202" name="Picture 2" descr="Dibl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2525713"/>
            <a:ext cx="2149475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03" name="Picture 3" descr="DiblockFIEL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2403475"/>
            <a:ext cx="249237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04" name="Picture 4" descr="palmaimg_ben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38" y="2178050"/>
            <a:ext cx="27495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5" name="Text Box 5"/>
          <p:cNvSpPr txBox="1">
            <a:spLocks noChangeArrowheads="1"/>
          </p:cNvSpPr>
          <p:nvPr/>
        </p:nvSpPr>
        <p:spPr bwMode="auto">
          <a:xfrm>
            <a:off x="966788" y="1720850"/>
            <a:ext cx="3122612" cy="336550"/>
          </a:xfrm>
          <a:prstGeom prst="rect">
            <a:avLst/>
          </a:prstGeom>
          <a:noFill/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CH" sz="1600" b="1" i="1">
                <a:cs typeface="Lucida Sans Unicode" pitchFamily="34" charset="0"/>
              </a:rPr>
              <a:t>Dissipative Particle Dynamics</a:t>
            </a:r>
            <a:endParaRPr lang="en-US" sz="1600" b="1" i="1">
              <a:cs typeface="Lucida Sans Unicode" pitchFamily="34" charset="0"/>
            </a:endParaRP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201738" y="2524125"/>
            <a:ext cx="1920875" cy="1817688"/>
            <a:chOff x="2446" y="1745"/>
            <a:chExt cx="1210" cy="1145"/>
          </a:xfrm>
        </p:grpSpPr>
        <p:grpSp>
          <p:nvGrpSpPr>
            <p:cNvPr id="373791" name="Group 7"/>
            <p:cNvGrpSpPr>
              <a:grpSpLocks/>
            </p:cNvGrpSpPr>
            <p:nvPr/>
          </p:nvGrpSpPr>
          <p:grpSpPr bwMode="auto">
            <a:xfrm rot="-5830510">
              <a:off x="2920" y="1841"/>
              <a:ext cx="809" cy="662"/>
              <a:chOff x="936" y="1588"/>
              <a:chExt cx="809" cy="662"/>
            </a:xfrm>
          </p:grpSpPr>
          <p:sp>
            <p:nvSpPr>
              <p:cNvPr id="373818" name="Oval 8"/>
              <p:cNvSpPr>
                <a:spLocks noChangeArrowheads="1"/>
              </p:cNvSpPr>
              <p:nvPr/>
            </p:nvSpPr>
            <p:spPr bwMode="auto">
              <a:xfrm>
                <a:off x="1392" y="1996"/>
                <a:ext cx="188" cy="180"/>
              </a:xfrm>
              <a:prstGeom prst="ellipse">
                <a:avLst/>
              </a:prstGeom>
              <a:solidFill>
                <a:srgbClr val="FF0000">
                  <a:alpha val="29019"/>
                </a:srgbClr>
              </a:solidFill>
              <a:ln w="19050">
                <a:solidFill>
                  <a:srgbClr val="FF0000"/>
                </a:solidFill>
                <a:round/>
                <a:headEnd type="none" w="lg" len="lg"/>
                <a:tailEnd type="none" w="lg" len="lg"/>
              </a:ln>
            </p:spPr>
            <p:txBody>
              <a:bodyPr vert="eaVert" wrap="none" anchor="ctr"/>
              <a:lstStyle/>
              <a:p>
                <a:endParaRPr lang="it-IT"/>
              </a:p>
            </p:txBody>
          </p:sp>
          <p:sp>
            <p:nvSpPr>
              <p:cNvPr id="373819" name="Oval 9"/>
              <p:cNvSpPr>
                <a:spLocks noChangeArrowheads="1"/>
              </p:cNvSpPr>
              <p:nvPr/>
            </p:nvSpPr>
            <p:spPr bwMode="auto">
              <a:xfrm>
                <a:off x="1557" y="1901"/>
                <a:ext cx="188" cy="180"/>
              </a:xfrm>
              <a:prstGeom prst="ellipse">
                <a:avLst/>
              </a:prstGeom>
              <a:solidFill>
                <a:srgbClr val="FF0000">
                  <a:alpha val="29019"/>
                </a:srgbClr>
              </a:solidFill>
              <a:ln w="19050">
                <a:solidFill>
                  <a:srgbClr val="FF0000"/>
                </a:solidFill>
                <a:round/>
                <a:headEnd type="none" w="lg" len="lg"/>
                <a:tailEnd type="none" w="lg" len="lg"/>
              </a:ln>
            </p:spPr>
            <p:txBody>
              <a:bodyPr vert="eaVert" wrap="none" anchor="ctr"/>
              <a:lstStyle/>
              <a:p>
                <a:endParaRPr lang="it-IT"/>
              </a:p>
            </p:txBody>
          </p:sp>
          <p:sp>
            <p:nvSpPr>
              <p:cNvPr id="373820" name="Oval 10"/>
              <p:cNvSpPr>
                <a:spLocks noChangeArrowheads="1"/>
              </p:cNvSpPr>
              <p:nvPr/>
            </p:nvSpPr>
            <p:spPr bwMode="auto">
              <a:xfrm>
                <a:off x="936" y="1588"/>
                <a:ext cx="188" cy="180"/>
              </a:xfrm>
              <a:prstGeom prst="ellipse">
                <a:avLst/>
              </a:prstGeom>
              <a:solidFill>
                <a:srgbClr val="FF0000">
                  <a:alpha val="29019"/>
                </a:srgbClr>
              </a:solidFill>
              <a:ln w="19050">
                <a:solidFill>
                  <a:srgbClr val="FF0000"/>
                </a:solidFill>
                <a:round/>
                <a:headEnd type="none" w="lg" len="lg"/>
                <a:tailEnd type="none" w="lg" len="lg"/>
              </a:ln>
            </p:spPr>
            <p:txBody>
              <a:bodyPr vert="eaVert" wrap="none" anchor="ctr"/>
              <a:lstStyle/>
              <a:p>
                <a:endParaRPr lang="it-IT"/>
              </a:p>
            </p:txBody>
          </p:sp>
          <p:sp>
            <p:nvSpPr>
              <p:cNvPr id="373821" name="Oval 11"/>
              <p:cNvSpPr>
                <a:spLocks noChangeArrowheads="1"/>
              </p:cNvSpPr>
              <p:nvPr/>
            </p:nvSpPr>
            <p:spPr bwMode="auto">
              <a:xfrm>
                <a:off x="1287" y="1730"/>
                <a:ext cx="188" cy="180"/>
              </a:xfrm>
              <a:prstGeom prst="ellipse">
                <a:avLst/>
              </a:prstGeom>
              <a:solidFill>
                <a:srgbClr val="FF0000">
                  <a:alpha val="29019"/>
                </a:srgbClr>
              </a:solidFill>
              <a:ln w="19050">
                <a:solidFill>
                  <a:srgbClr val="FF0000"/>
                </a:solidFill>
                <a:round/>
                <a:headEnd type="none" w="lg" len="lg"/>
                <a:tailEnd type="none" w="lg" len="lg"/>
              </a:ln>
            </p:spPr>
            <p:txBody>
              <a:bodyPr vert="eaVert" wrap="none" anchor="ctr"/>
              <a:lstStyle/>
              <a:p>
                <a:endParaRPr lang="it-IT"/>
              </a:p>
            </p:txBody>
          </p:sp>
          <p:sp>
            <p:nvSpPr>
              <p:cNvPr id="373822" name="Oval 12"/>
              <p:cNvSpPr>
                <a:spLocks noChangeArrowheads="1"/>
              </p:cNvSpPr>
              <p:nvPr/>
            </p:nvSpPr>
            <p:spPr bwMode="auto">
              <a:xfrm>
                <a:off x="1479" y="1734"/>
                <a:ext cx="188" cy="180"/>
              </a:xfrm>
              <a:prstGeom prst="ellipse">
                <a:avLst/>
              </a:prstGeom>
              <a:solidFill>
                <a:srgbClr val="FF0000">
                  <a:alpha val="29019"/>
                </a:srgbClr>
              </a:solidFill>
              <a:ln w="19050">
                <a:solidFill>
                  <a:srgbClr val="FF0000"/>
                </a:solidFill>
                <a:round/>
                <a:headEnd type="none" w="lg" len="lg"/>
                <a:tailEnd type="none" w="lg" len="lg"/>
              </a:ln>
            </p:spPr>
            <p:txBody>
              <a:bodyPr vert="eaVert" wrap="none" anchor="ctr"/>
              <a:lstStyle/>
              <a:p>
                <a:endParaRPr lang="it-IT"/>
              </a:p>
            </p:txBody>
          </p:sp>
          <p:sp>
            <p:nvSpPr>
              <p:cNvPr id="373823" name="Oval 13"/>
              <p:cNvSpPr>
                <a:spLocks noChangeArrowheads="1"/>
              </p:cNvSpPr>
              <p:nvPr/>
            </p:nvSpPr>
            <p:spPr bwMode="auto">
              <a:xfrm>
                <a:off x="1109" y="1654"/>
                <a:ext cx="188" cy="180"/>
              </a:xfrm>
              <a:prstGeom prst="ellipse">
                <a:avLst/>
              </a:prstGeom>
              <a:solidFill>
                <a:srgbClr val="FF0000">
                  <a:alpha val="29019"/>
                </a:srgbClr>
              </a:solidFill>
              <a:ln w="19050">
                <a:solidFill>
                  <a:srgbClr val="FF0000"/>
                </a:solidFill>
                <a:round/>
                <a:headEnd type="none" w="lg" len="lg"/>
                <a:tailEnd type="none" w="lg" len="lg"/>
              </a:ln>
            </p:spPr>
            <p:txBody>
              <a:bodyPr vert="eaVert" wrap="none" anchor="ctr"/>
              <a:lstStyle/>
              <a:p>
                <a:endParaRPr lang="it-IT"/>
              </a:p>
            </p:txBody>
          </p:sp>
          <p:sp>
            <p:nvSpPr>
              <p:cNvPr id="373824" name="Oval 14"/>
              <p:cNvSpPr>
                <a:spLocks noChangeArrowheads="1"/>
              </p:cNvSpPr>
              <p:nvPr/>
            </p:nvSpPr>
            <p:spPr bwMode="auto">
              <a:xfrm>
                <a:off x="1230" y="2070"/>
                <a:ext cx="188" cy="180"/>
              </a:xfrm>
              <a:prstGeom prst="ellipse">
                <a:avLst/>
              </a:prstGeom>
              <a:solidFill>
                <a:srgbClr val="FF0000">
                  <a:alpha val="29019"/>
                </a:srgbClr>
              </a:solidFill>
              <a:ln w="19050">
                <a:solidFill>
                  <a:srgbClr val="FF0000"/>
                </a:solidFill>
                <a:round/>
                <a:headEnd type="none" w="lg" len="lg"/>
                <a:tailEnd type="none" w="lg" len="lg"/>
              </a:ln>
            </p:spPr>
            <p:txBody>
              <a:bodyPr vert="eaVert" wrap="none" anchor="ctr"/>
              <a:lstStyle/>
              <a:p>
                <a:endParaRPr lang="it-IT"/>
              </a:p>
            </p:txBody>
          </p:sp>
        </p:grpSp>
        <p:grpSp>
          <p:nvGrpSpPr>
            <p:cNvPr id="373792" name="Group 15"/>
            <p:cNvGrpSpPr>
              <a:grpSpLocks/>
            </p:cNvGrpSpPr>
            <p:nvPr/>
          </p:nvGrpSpPr>
          <p:grpSpPr bwMode="auto">
            <a:xfrm>
              <a:off x="2446" y="1745"/>
              <a:ext cx="1066" cy="1145"/>
              <a:chOff x="2446" y="1745"/>
              <a:chExt cx="1066" cy="1145"/>
            </a:xfrm>
          </p:grpSpPr>
          <p:grpSp>
            <p:nvGrpSpPr>
              <p:cNvPr id="373793" name="Group 16"/>
              <p:cNvGrpSpPr>
                <a:grpSpLocks/>
              </p:cNvGrpSpPr>
              <p:nvPr/>
            </p:nvGrpSpPr>
            <p:grpSpPr bwMode="auto">
              <a:xfrm>
                <a:off x="2623" y="1745"/>
                <a:ext cx="889" cy="1145"/>
                <a:chOff x="2623" y="1745"/>
                <a:chExt cx="889" cy="1145"/>
              </a:xfrm>
            </p:grpSpPr>
            <p:grpSp>
              <p:nvGrpSpPr>
                <p:cNvPr id="373802" name="Group 17"/>
                <p:cNvGrpSpPr>
                  <a:grpSpLocks/>
                </p:cNvGrpSpPr>
                <p:nvPr/>
              </p:nvGrpSpPr>
              <p:grpSpPr bwMode="auto">
                <a:xfrm>
                  <a:off x="2703" y="1745"/>
                  <a:ext cx="809" cy="662"/>
                  <a:chOff x="936" y="1588"/>
                  <a:chExt cx="809" cy="662"/>
                </a:xfrm>
              </p:grpSpPr>
              <p:sp>
                <p:nvSpPr>
                  <p:cNvPr id="373811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996"/>
                    <a:ext cx="188" cy="180"/>
                  </a:xfrm>
                  <a:prstGeom prst="ellipse">
                    <a:avLst/>
                  </a:prstGeom>
                  <a:solidFill>
                    <a:srgbClr val="00FF00">
                      <a:alpha val="29019"/>
                    </a:srgbClr>
                  </a:solidFill>
                  <a:ln w="19050">
                    <a:solidFill>
                      <a:srgbClr val="00FF00"/>
                    </a:solidFill>
                    <a:round/>
                    <a:headEnd type="none" w="lg" len="lg"/>
                    <a:tailEnd type="none" w="lg" len="lg"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73812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1557" y="1901"/>
                    <a:ext cx="188" cy="180"/>
                  </a:xfrm>
                  <a:prstGeom prst="ellipse">
                    <a:avLst/>
                  </a:prstGeom>
                  <a:solidFill>
                    <a:srgbClr val="00FF00">
                      <a:alpha val="29019"/>
                    </a:srgbClr>
                  </a:solidFill>
                  <a:ln w="19050">
                    <a:solidFill>
                      <a:srgbClr val="00FF00"/>
                    </a:solidFill>
                    <a:round/>
                    <a:headEnd type="none" w="lg" len="lg"/>
                    <a:tailEnd type="none" w="lg" len="lg"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73813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936" y="1588"/>
                    <a:ext cx="188" cy="180"/>
                  </a:xfrm>
                  <a:prstGeom prst="ellipse">
                    <a:avLst/>
                  </a:prstGeom>
                  <a:solidFill>
                    <a:srgbClr val="00FF00">
                      <a:alpha val="29019"/>
                    </a:srgbClr>
                  </a:solidFill>
                  <a:ln w="19050">
                    <a:solidFill>
                      <a:srgbClr val="00FF00"/>
                    </a:solidFill>
                    <a:round/>
                    <a:headEnd type="none" w="lg" len="lg"/>
                    <a:tailEnd type="none" w="lg" len="lg"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73814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1287" y="1730"/>
                    <a:ext cx="188" cy="180"/>
                  </a:xfrm>
                  <a:prstGeom prst="ellipse">
                    <a:avLst/>
                  </a:prstGeom>
                  <a:solidFill>
                    <a:srgbClr val="00FF00">
                      <a:alpha val="29019"/>
                    </a:srgbClr>
                  </a:solidFill>
                  <a:ln w="19050">
                    <a:solidFill>
                      <a:srgbClr val="00FF00"/>
                    </a:solidFill>
                    <a:round/>
                    <a:headEnd type="none" w="lg" len="lg"/>
                    <a:tailEnd type="none" w="lg" len="lg"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73815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1479" y="1734"/>
                    <a:ext cx="188" cy="180"/>
                  </a:xfrm>
                  <a:prstGeom prst="ellipse">
                    <a:avLst/>
                  </a:prstGeom>
                  <a:solidFill>
                    <a:srgbClr val="00FF00">
                      <a:alpha val="29019"/>
                    </a:srgbClr>
                  </a:solidFill>
                  <a:ln w="19050">
                    <a:solidFill>
                      <a:srgbClr val="00FF00"/>
                    </a:solidFill>
                    <a:round/>
                    <a:headEnd type="none" w="lg" len="lg"/>
                    <a:tailEnd type="none" w="lg" len="lg"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73816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1109" y="1654"/>
                    <a:ext cx="188" cy="180"/>
                  </a:xfrm>
                  <a:prstGeom prst="ellipse">
                    <a:avLst/>
                  </a:prstGeom>
                  <a:solidFill>
                    <a:srgbClr val="00FF00">
                      <a:alpha val="29019"/>
                    </a:srgbClr>
                  </a:solidFill>
                  <a:ln w="19050">
                    <a:solidFill>
                      <a:srgbClr val="00FF00"/>
                    </a:solidFill>
                    <a:round/>
                    <a:headEnd type="none" w="lg" len="lg"/>
                    <a:tailEnd type="none" w="lg" len="lg"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73817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1230" y="2070"/>
                    <a:ext cx="188" cy="180"/>
                  </a:xfrm>
                  <a:prstGeom prst="ellipse">
                    <a:avLst/>
                  </a:prstGeom>
                  <a:solidFill>
                    <a:srgbClr val="00FF00">
                      <a:alpha val="29019"/>
                    </a:srgbClr>
                  </a:solidFill>
                  <a:ln w="19050">
                    <a:solidFill>
                      <a:srgbClr val="00FF00"/>
                    </a:solidFill>
                    <a:round/>
                    <a:headEnd type="none" w="lg" len="lg"/>
                    <a:tailEnd type="none" w="lg" len="lg"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373803" name="Group 25"/>
                <p:cNvGrpSpPr>
                  <a:grpSpLocks/>
                </p:cNvGrpSpPr>
                <p:nvPr/>
              </p:nvGrpSpPr>
              <p:grpSpPr bwMode="auto">
                <a:xfrm rot="8768794">
                  <a:off x="2623" y="2228"/>
                  <a:ext cx="809" cy="662"/>
                  <a:chOff x="936" y="1588"/>
                  <a:chExt cx="809" cy="662"/>
                </a:xfrm>
              </p:grpSpPr>
              <p:sp>
                <p:nvSpPr>
                  <p:cNvPr id="373804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996"/>
                    <a:ext cx="188" cy="180"/>
                  </a:xfrm>
                  <a:prstGeom prst="ellipse">
                    <a:avLst/>
                  </a:prstGeom>
                  <a:solidFill>
                    <a:srgbClr val="00FF00">
                      <a:alpha val="29019"/>
                    </a:srgbClr>
                  </a:solidFill>
                  <a:ln w="19050">
                    <a:solidFill>
                      <a:srgbClr val="00FF00"/>
                    </a:solidFill>
                    <a:round/>
                    <a:headEnd type="none" w="lg" len="lg"/>
                    <a:tailEnd type="none" w="lg" len="lg"/>
                  </a:ln>
                </p:spPr>
                <p:txBody>
                  <a:bodyPr rot="10800000"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73805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1557" y="1901"/>
                    <a:ext cx="188" cy="180"/>
                  </a:xfrm>
                  <a:prstGeom prst="ellipse">
                    <a:avLst/>
                  </a:prstGeom>
                  <a:solidFill>
                    <a:srgbClr val="00FF00">
                      <a:alpha val="29019"/>
                    </a:srgbClr>
                  </a:solidFill>
                  <a:ln w="19050">
                    <a:solidFill>
                      <a:srgbClr val="00FF00"/>
                    </a:solidFill>
                    <a:round/>
                    <a:headEnd type="none" w="lg" len="lg"/>
                    <a:tailEnd type="none" w="lg" len="lg"/>
                  </a:ln>
                </p:spPr>
                <p:txBody>
                  <a:bodyPr rot="10800000"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73806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936" y="1588"/>
                    <a:ext cx="188" cy="180"/>
                  </a:xfrm>
                  <a:prstGeom prst="ellipse">
                    <a:avLst/>
                  </a:prstGeom>
                  <a:solidFill>
                    <a:srgbClr val="00FF00">
                      <a:alpha val="29019"/>
                    </a:srgbClr>
                  </a:solidFill>
                  <a:ln w="19050">
                    <a:solidFill>
                      <a:srgbClr val="00FF00"/>
                    </a:solidFill>
                    <a:round/>
                    <a:headEnd type="none" w="lg" len="lg"/>
                    <a:tailEnd type="none" w="lg" len="lg"/>
                  </a:ln>
                </p:spPr>
                <p:txBody>
                  <a:bodyPr rot="10800000"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73807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1287" y="1730"/>
                    <a:ext cx="188" cy="180"/>
                  </a:xfrm>
                  <a:prstGeom prst="ellipse">
                    <a:avLst/>
                  </a:prstGeom>
                  <a:solidFill>
                    <a:srgbClr val="00FF00">
                      <a:alpha val="29019"/>
                    </a:srgbClr>
                  </a:solidFill>
                  <a:ln w="19050">
                    <a:solidFill>
                      <a:srgbClr val="00FF00"/>
                    </a:solidFill>
                    <a:round/>
                    <a:headEnd type="none" w="lg" len="lg"/>
                    <a:tailEnd type="none" w="lg" len="lg"/>
                  </a:ln>
                </p:spPr>
                <p:txBody>
                  <a:bodyPr rot="10800000"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73808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1479" y="1734"/>
                    <a:ext cx="188" cy="180"/>
                  </a:xfrm>
                  <a:prstGeom prst="ellipse">
                    <a:avLst/>
                  </a:prstGeom>
                  <a:solidFill>
                    <a:srgbClr val="00FF00">
                      <a:alpha val="29019"/>
                    </a:srgbClr>
                  </a:solidFill>
                  <a:ln w="19050">
                    <a:solidFill>
                      <a:srgbClr val="00FF00"/>
                    </a:solidFill>
                    <a:round/>
                    <a:headEnd type="none" w="lg" len="lg"/>
                    <a:tailEnd type="none" w="lg" len="lg"/>
                  </a:ln>
                </p:spPr>
                <p:txBody>
                  <a:bodyPr rot="10800000"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73809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1109" y="1654"/>
                    <a:ext cx="188" cy="180"/>
                  </a:xfrm>
                  <a:prstGeom prst="ellipse">
                    <a:avLst/>
                  </a:prstGeom>
                  <a:solidFill>
                    <a:srgbClr val="00FF00">
                      <a:alpha val="29019"/>
                    </a:srgbClr>
                  </a:solidFill>
                  <a:ln w="19050">
                    <a:solidFill>
                      <a:srgbClr val="00FF00"/>
                    </a:solidFill>
                    <a:round/>
                    <a:headEnd type="none" w="lg" len="lg"/>
                    <a:tailEnd type="none" w="lg" len="lg"/>
                  </a:ln>
                </p:spPr>
                <p:txBody>
                  <a:bodyPr rot="10800000"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73810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1230" y="2070"/>
                    <a:ext cx="188" cy="180"/>
                  </a:xfrm>
                  <a:prstGeom prst="ellipse">
                    <a:avLst/>
                  </a:prstGeom>
                  <a:solidFill>
                    <a:srgbClr val="00FF00">
                      <a:alpha val="29019"/>
                    </a:srgbClr>
                  </a:solidFill>
                  <a:ln w="19050">
                    <a:solidFill>
                      <a:srgbClr val="00FF00"/>
                    </a:solidFill>
                    <a:round/>
                    <a:headEnd type="none" w="lg" len="lg"/>
                    <a:tailEnd type="none" w="lg" len="lg"/>
                  </a:ln>
                </p:spPr>
                <p:txBody>
                  <a:bodyPr rot="10800000" wrap="none" anchor="ctr"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373794" name="Group 33"/>
              <p:cNvGrpSpPr>
                <a:grpSpLocks/>
              </p:cNvGrpSpPr>
              <p:nvPr/>
            </p:nvGrpSpPr>
            <p:grpSpPr bwMode="auto">
              <a:xfrm rot="-9654027">
                <a:off x="2446" y="2027"/>
                <a:ext cx="809" cy="662"/>
                <a:chOff x="936" y="1588"/>
                <a:chExt cx="809" cy="662"/>
              </a:xfrm>
            </p:grpSpPr>
            <p:sp>
              <p:nvSpPr>
                <p:cNvPr id="373795" name="Oval 34"/>
                <p:cNvSpPr>
                  <a:spLocks noChangeArrowheads="1"/>
                </p:cNvSpPr>
                <p:nvPr/>
              </p:nvSpPr>
              <p:spPr bwMode="auto">
                <a:xfrm>
                  <a:off x="1392" y="1996"/>
                  <a:ext cx="188" cy="180"/>
                </a:xfrm>
                <a:prstGeom prst="ellipse">
                  <a:avLst/>
                </a:prstGeom>
                <a:solidFill>
                  <a:srgbClr val="FF0000">
                    <a:alpha val="29019"/>
                  </a:srgbClr>
                </a:solidFill>
                <a:ln w="19050">
                  <a:solidFill>
                    <a:srgbClr val="FF0000"/>
                  </a:solidFill>
                  <a:round/>
                  <a:headEnd type="none" w="lg" len="lg"/>
                  <a:tailEnd type="none" w="lg" len="lg"/>
                </a:ln>
              </p:spPr>
              <p:txBody>
                <a:bodyPr rot="10800000" wrap="none" anchor="ctr"/>
                <a:lstStyle/>
                <a:p>
                  <a:endParaRPr lang="it-IT"/>
                </a:p>
              </p:txBody>
            </p:sp>
            <p:sp>
              <p:nvSpPr>
                <p:cNvPr id="373796" name="Oval 35"/>
                <p:cNvSpPr>
                  <a:spLocks noChangeArrowheads="1"/>
                </p:cNvSpPr>
                <p:nvPr/>
              </p:nvSpPr>
              <p:spPr bwMode="auto">
                <a:xfrm>
                  <a:off x="1557" y="1901"/>
                  <a:ext cx="188" cy="180"/>
                </a:xfrm>
                <a:prstGeom prst="ellipse">
                  <a:avLst/>
                </a:prstGeom>
                <a:solidFill>
                  <a:srgbClr val="FF0000">
                    <a:alpha val="29019"/>
                  </a:srgbClr>
                </a:solidFill>
                <a:ln w="19050">
                  <a:solidFill>
                    <a:srgbClr val="FF0000"/>
                  </a:solidFill>
                  <a:round/>
                  <a:headEnd type="none" w="lg" len="lg"/>
                  <a:tailEnd type="none" w="lg" len="lg"/>
                </a:ln>
              </p:spPr>
              <p:txBody>
                <a:bodyPr rot="10800000" wrap="none" anchor="ctr"/>
                <a:lstStyle/>
                <a:p>
                  <a:endParaRPr lang="it-IT"/>
                </a:p>
              </p:txBody>
            </p:sp>
            <p:sp>
              <p:nvSpPr>
                <p:cNvPr id="373797" name="Oval 36"/>
                <p:cNvSpPr>
                  <a:spLocks noChangeArrowheads="1"/>
                </p:cNvSpPr>
                <p:nvPr/>
              </p:nvSpPr>
              <p:spPr bwMode="auto">
                <a:xfrm>
                  <a:off x="936" y="1588"/>
                  <a:ext cx="188" cy="180"/>
                </a:xfrm>
                <a:prstGeom prst="ellipse">
                  <a:avLst/>
                </a:prstGeom>
                <a:solidFill>
                  <a:srgbClr val="FF0000">
                    <a:alpha val="29019"/>
                  </a:srgbClr>
                </a:solidFill>
                <a:ln w="19050">
                  <a:solidFill>
                    <a:srgbClr val="FF0000"/>
                  </a:solidFill>
                  <a:round/>
                  <a:headEnd type="none" w="lg" len="lg"/>
                  <a:tailEnd type="none" w="lg" len="lg"/>
                </a:ln>
              </p:spPr>
              <p:txBody>
                <a:bodyPr rot="10800000" wrap="none" anchor="ctr"/>
                <a:lstStyle/>
                <a:p>
                  <a:endParaRPr lang="it-IT"/>
                </a:p>
              </p:txBody>
            </p:sp>
            <p:sp>
              <p:nvSpPr>
                <p:cNvPr id="373798" name="Oval 37"/>
                <p:cNvSpPr>
                  <a:spLocks noChangeArrowheads="1"/>
                </p:cNvSpPr>
                <p:nvPr/>
              </p:nvSpPr>
              <p:spPr bwMode="auto">
                <a:xfrm>
                  <a:off x="1287" y="1730"/>
                  <a:ext cx="188" cy="180"/>
                </a:xfrm>
                <a:prstGeom prst="ellipse">
                  <a:avLst/>
                </a:prstGeom>
                <a:solidFill>
                  <a:srgbClr val="FF0000">
                    <a:alpha val="29019"/>
                  </a:srgbClr>
                </a:solidFill>
                <a:ln w="19050">
                  <a:solidFill>
                    <a:srgbClr val="FF0000"/>
                  </a:solidFill>
                  <a:round/>
                  <a:headEnd type="none" w="lg" len="lg"/>
                  <a:tailEnd type="none" w="lg" len="lg"/>
                </a:ln>
              </p:spPr>
              <p:txBody>
                <a:bodyPr rot="10800000" wrap="none" anchor="ctr"/>
                <a:lstStyle/>
                <a:p>
                  <a:endParaRPr lang="it-IT"/>
                </a:p>
              </p:txBody>
            </p:sp>
            <p:sp>
              <p:nvSpPr>
                <p:cNvPr id="373799" name="Oval 38"/>
                <p:cNvSpPr>
                  <a:spLocks noChangeArrowheads="1"/>
                </p:cNvSpPr>
                <p:nvPr/>
              </p:nvSpPr>
              <p:spPr bwMode="auto">
                <a:xfrm>
                  <a:off x="1479" y="1734"/>
                  <a:ext cx="188" cy="180"/>
                </a:xfrm>
                <a:prstGeom prst="ellipse">
                  <a:avLst/>
                </a:prstGeom>
                <a:solidFill>
                  <a:srgbClr val="FF0000">
                    <a:alpha val="29019"/>
                  </a:srgbClr>
                </a:solidFill>
                <a:ln w="19050">
                  <a:solidFill>
                    <a:srgbClr val="FF0000"/>
                  </a:solidFill>
                  <a:round/>
                  <a:headEnd type="none" w="lg" len="lg"/>
                  <a:tailEnd type="none" w="lg" len="lg"/>
                </a:ln>
              </p:spPr>
              <p:txBody>
                <a:bodyPr rot="10800000" wrap="none" anchor="ctr"/>
                <a:lstStyle/>
                <a:p>
                  <a:endParaRPr lang="it-IT"/>
                </a:p>
              </p:txBody>
            </p:sp>
            <p:sp>
              <p:nvSpPr>
                <p:cNvPr id="373800" name="Oval 39"/>
                <p:cNvSpPr>
                  <a:spLocks noChangeArrowheads="1"/>
                </p:cNvSpPr>
                <p:nvPr/>
              </p:nvSpPr>
              <p:spPr bwMode="auto">
                <a:xfrm>
                  <a:off x="1109" y="1654"/>
                  <a:ext cx="188" cy="180"/>
                </a:xfrm>
                <a:prstGeom prst="ellipse">
                  <a:avLst/>
                </a:prstGeom>
                <a:solidFill>
                  <a:srgbClr val="FF0000">
                    <a:alpha val="29019"/>
                  </a:srgbClr>
                </a:solidFill>
                <a:ln w="19050">
                  <a:solidFill>
                    <a:srgbClr val="FF0000"/>
                  </a:solidFill>
                  <a:round/>
                  <a:headEnd type="none" w="lg" len="lg"/>
                  <a:tailEnd type="none" w="lg" len="lg"/>
                </a:ln>
              </p:spPr>
              <p:txBody>
                <a:bodyPr rot="10800000" wrap="none" anchor="ctr"/>
                <a:lstStyle/>
                <a:p>
                  <a:endParaRPr lang="it-IT"/>
                </a:p>
              </p:txBody>
            </p:sp>
            <p:sp>
              <p:nvSpPr>
                <p:cNvPr id="373801" name="Oval 40"/>
                <p:cNvSpPr>
                  <a:spLocks noChangeArrowheads="1"/>
                </p:cNvSpPr>
                <p:nvPr/>
              </p:nvSpPr>
              <p:spPr bwMode="auto">
                <a:xfrm>
                  <a:off x="1230" y="2070"/>
                  <a:ext cx="188" cy="180"/>
                </a:xfrm>
                <a:prstGeom prst="ellipse">
                  <a:avLst/>
                </a:prstGeom>
                <a:solidFill>
                  <a:srgbClr val="FF0000">
                    <a:alpha val="29019"/>
                  </a:srgbClr>
                </a:solidFill>
                <a:ln w="19050">
                  <a:solidFill>
                    <a:srgbClr val="FF0000"/>
                  </a:solidFill>
                  <a:round/>
                  <a:headEnd type="none" w="lg" len="lg"/>
                  <a:tailEnd type="none" w="lg" len="lg"/>
                </a:ln>
              </p:spPr>
              <p:txBody>
                <a:bodyPr rot="10800000" wrap="none" anchor="ctr"/>
                <a:lstStyle/>
                <a:p>
                  <a:endParaRPr lang="it-IT"/>
                </a:p>
              </p:txBody>
            </p:sp>
          </p:grpSp>
        </p:grpSp>
      </p:grpSp>
      <p:sp>
        <p:nvSpPr>
          <p:cNvPr id="307241" name="Text Box 41"/>
          <p:cNvSpPr txBox="1">
            <a:spLocks noChangeArrowheads="1"/>
          </p:cNvSpPr>
          <p:nvPr/>
        </p:nvSpPr>
        <p:spPr bwMode="auto">
          <a:xfrm>
            <a:off x="830263" y="4248150"/>
            <a:ext cx="2633662" cy="623888"/>
          </a:xfrm>
          <a:prstGeom prst="rect">
            <a:avLst/>
          </a:prstGeom>
          <a:noFill/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CH" sz="1400" b="1">
                <a:cs typeface="Lucida Sans Unicode" pitchFamily="34" charset="0"/>
              </a:rPr>
              <a:t>Soft potentials calculations</a:t>
            </a:r>
          </a:p>
          <a:p>
            <a:pPr algn="ctr">
              <a:spcBef>
                <a:spcPct val="50000"/>
              </a:spcBef>
            </a:pPr>
            <a:r>
              <a:rPr lang="it-CH" sz="1400" b="1">
                <a:cs typeface="Lucida Sans Unicode" pitchFamily="34" charset="0"/>
              </a:rPr>
              <a:t>F</a:t>
            </a:r>
            <a:r>
              <a:rPr lang="it-CH" sz="1400" b="1" baseline="-25000">
                <a:cs typeface="Lucida Sans Unicode" pitchFamily="34" charset="0"/>
              </a:rPr>
              <a:t>i</a:t>
            </a:r>
            <a:r>
              <a:rPr lang="it-CH" sz="1400" b="1">
                <a:cs typeface="Lucida Sans Unicode" pitchFamily="34" charset="0"/>
              </a:rPr>
              <a:t> = </a:t>
            </a:r>
            <a:r>
              <a:rPr lang="it-CH" sz="1400" b="1">
                <a:latin typeface="Monotype Corsiva" pitchFamily="66" charset="0"/>
                <a:cs typeface="Lucida Sans Unicode" pitchFamily="34" charset="0"/>
              </a:rPr>
              <a:t>f </a:t>
            </a:r>
            <a:r>
              <a:rPr lang="it-CH" sz="1400" b="1">
                <a:cs typeface="Lucida Sans Unicode" pitchFamily="34" charset="0"/>
              </a:rPr>
              <a:t> (a</a:t>
            </a:r>
            <a:r>
              <a:rPr lang="it-CH" sz="1400" b="1" baseline="-25000">
                <a:cs typeface="Lucida Sans Unicode" pitchFamily="34" charset="0"/>
              </a:rPr>
              <a:t>ii</a:t>
            </a:r>
            <a:r>
              <a:rPr lang="it-CH" sz="1400" b="1">
                <a:cs typeface="Lucida Sans Unicode" pitchFamily="34" charset="0"/>
              </a:rPr>
              <a:t>, a</a:t>
            </a:r>
            <a:r>
              <a:rPr lang="it-CH" sz="1400" b="1" baseline="-25000">
                <a:cs typeface="Lucida Sans Unicode" pitchFamily="34" charset="0"/>
              </a:rPr>
              <a:t>ij</a:t>
            </a:r>
            <a:r>
              <a:rPr lang="it-CH" sz="1400" b="1">
                <a:cs typeface="Lucida Sans Unicode" pitchFamily="34" charset="0"/>
              </a:rPr>
              <a:t>, …, r</a:t>
            </a:r>
            <a:r>
              <a:rPr lang="it-CH" sz="1400" b="1" baseline="-25000">
                <a:cs typeface="Lucida Sans Unicode" pitchFamily="34" charset="0"/>
              </a:rPr>
              <a:t>c  </a:t>
            </a:r>
            <a:r>
              <a:rPr lang="it-CH" sz="1400" b="1">
                <a:cs typeface="Lucida Sans Unicode" pitchFamily="34" charset="0"/>
              </a:rPr>
              <a:t>)</a:t>
            </a:r>
            <a:endParaRPr lang="en-US" sz="1400" b="1">
              <a:cs typeface="Lucida Sans Unicode" pitchFamily="34" charset="0"/>
            </a:endParaRPr>
          </a:p>
        </p:txBody>
      </p:sp>
      <p:sp>
        <p:nvSpPr>
          <p:cNvPr id="307242" name="Oval 42"/>
          <p:cNvSpPr>
            <a:spLocks noChangeArrowheads="1"/>
          </p:cNvSpPr>
          <p:nvPr/>
        </p:nvSpPr>
        <p:spPr bwMode="auto">
          <a:xfrm>
            <a:off x="2605088" y="4600575"/>
            <a:ext cx="292100" cy="266700"/>
          </a:xfrm>
          <a:prstGeom prst="ellipse">
            <a:avLst/>
          </a:prstGeom>
          <a:solidFill>
            <a:srgbClr val="33CCCC">
              <a:alpha val="18823"/>
            </a:srgbClr>
          </a:solidFill>
          <a:ln w="19050">
            <a:solidFill>
              <a:srgbClr val="0000FF"/>
            </a:solidFill>
            <a:round/>
            <a:headEnd type="none" w="lg" len="lg"/>
            <a:tailEnd type="none" w="lg" len="lg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07243" name="Text Box 43"/>
          <p:cNvSpPr txBox="1">
            <a:spLocks noChangeArrowheads="1"/>
          </p:cNvSpPr>
          <p:nvPr/>
        </p:nvSpPr>
        <p:spPr bwMode="auto">
          <a:xfrm>
            <a:off x="738188" y="4892675"/>
            <a:ext cx="3206750" cy="517525"/>
          </a:xfrm>
          <a:prstGeom prst="rect">
            <a:avLst/>
          </a:prstGeom>
          <a:noFill/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CH" sz="1400" b="1" i="1">
                <a:cs typeface="Lucida Sans Unicode" pitchFamily="34" charset="0"/>
              </a:rPr>
              <a:t>Characteristic dimension of mesoscopic system</a:t>
            </a:r>
            <a:endParaRPr lang="en-US" sz="1400" b="1" i="1">
              <a:cs typeface="Lucida Sans Unicode" pitchFamily="34" charset="0"/>
            </a:endParaRPr>
          </a:p>
        </p:txBody>
      </p:sp>
      <p:sp>
        <p:nvSpPr>
          <p:cNvPr id="307244" name="Rectangle 44"/>
          <p:cNvSpPr>
            <a:spLocks noChangeArrowheads="1"/>
          </p:cNvSpPr>
          <p:nvPr/>
        </p:nvSpPr>
        <p:spPr bwMode="auto">
          <a:xfrm>
            <a:off x="2562225" y="2828925"/>
            <a:ext cx="595313" cy="484188"/>
          </a:xfrm>
          <a:prstGeom prst="rect">
            <a:avLst/>
          </a:prstGeom>
          <a:solidFill>
            <a:srgbClr val="0000FF">
              <a:alpha val="14117"/>
            </a:srgbClr>
          </a:solidFill>
          <a:ln w="25400">
            <a:solidFill>
              <a:srgbClr val="0000FF"/>
            </a:solidFill>
            <a:miter lim="800000"/>
            <a:headEnd type="none" w="lg" len="lg"/>
            <a:tailEnd type="none" w="lg" len="lg"/>
          </a:ln>
        </p:spPr>
        <p:txBody>
          <a:bodyPr wrap="none" anchor="ctr"/>
          <a:lstStyle/>
          <a:p>
            <a:endParaRPr lang="it-IT"/>
          </a:p>
        </p:txBody>
      </p:sp>
      <p:cxnSp>
        <p:nvCxnSpPr>
          <p:cNvPr id="307245" name="AutoShape 45"/>
          <p:cNvCxnSpPr>
            <a:cxnSpLocks noChangeShapeType="1"/>
            <a:stCxn id="307242" idx="0"/>
            <a:endCxn id="307244" idx="2"/>
          </p:cNvCxnSpPr>
          <p:nvPr/>
        </p:nvCxnSpPr>
        <p:spPr bwMode="auto">
          <a:xfrm rot="5400000" flipH="1" flipV="1">
            <a:off x="2162176" y="3902075"/>
            <a:ext cx="1287462" cy="109537"/>
          </a:xfrm>
          <a:prstGeom prst="straightConnector1">
            <a:avLst/>
          </a:prstGeom>
          <a:noFill/>
          <a:ln w="12700">
            <a:solidFill>
              <a:srgbClr val="0000FF"/>
            </a:solidFill>
            <a:round/>
            <a:headEnd type="none" w="lg" len="lg"/>
            <a:tailEnd type="stealth" w="lg" len="lg"/>
          </a:ln>
        </p:spPr>
      </p:cxnSp>
      <p:sp>
        <p:nvSpPr>
          <p:cNvPr id="307246" name="Text Box 46"/>
          <p:cNvSpPr txBox="1">
            <a:spLocks noChangeArrowheads="1"/>
          </p:cNvSpPr>
          <p:nvPr/>
        </p:nvSpPr>
        <p:spPr bwMode="auto">
          <a:xfrm>
            <a:off x="4854575" y="1720850"/>
            <a:ext cx="2436813" cy="336550"/>
          </a:xfrm>
          <a:prstGeom prst="rect">
            <a:avLst/>
          </a:prstGeom>
          <a:noFill/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CH" sz="1600" b="1" i="1" dirty="0">
                <a:cs typeface="Lucida Sans Unicode" pitchFamily="34" charset="0"/>
              </a:rPr>
              <a:t>Micro - FEM </a:t>
            </a:r>
            <a:r>
              <a:rPr lang="it-CH" sz="1600" b="1" i="1" dirty="0" err="1">
                <a:cs typeface="Lucida Sans Unicode" pitchFamily="34" charset="0"/>
              </a:rPr>
              <a:t>Simulation</a:t>
            </a:r>
            <a:endParaRPr lang="en-US" sz="1600" b="1" i="1" dirty="0">
              <a:cs typeface="Lucida Sans Unicode" pitchFamily="34" charset="0"/>
            </a:endParaRPr>
          </a:p>
        </p:txBody>
      </p:sp>
      <p:sp>
        <p:nvSpPr>
          <p:cNvPr id="307247" name="Text Box 47"/>
          <p:cNvSpPr txBox="1">
            <a:spLocks noChangeArrowheads="1"/>
          </p:cNvSpPr>
          <p:nvPr/>
        </p:nvSpPr>
        <p:spPr bwMode="auto">
          <a:xfrm>
            <a:off x="6827838" y="2673350"/>
            <a:ext cx="1431925" cy="836613"/>
          </a:xfrm>
          <a:prstGeom prst="rect">
            <a:avLst/>
          </a:prstGeom>
          <a:noFill/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CH" sz="1400" b="1" i="1">
                <a:cs typeface="Lucida Sans Unicode" pitchFamily="34" charset="0"/>
              </a:rPr>
              <a:t>FEM Analysis:</a:t>
            </a:r>
          </a:p>
          <a:p>
            <a:pPr algn="ctr">
              <a:spcBef>
                <a:spcPct val="50000"/>
              </a:spcBef>
            </a:pPr>
            <a:r>
              <a:rPr lang="it-CH" sz="1400" b="1" i="1">
                <a:cs typeface="Lucida Sans Unicode" pitchFamily="34" charset="0"/>
              </a:rPr>
              <a:t>Macroscopic properties</a:t>
            </a:r>
            <a:endParaRPr lang="en-US" sz="1400" b="1" i="1">
              <a:cs typeface="Lucida Sans Unicode" pitchFamily="34" charset="0"/>
            </a:endParaRPr>
          </a:p>
        </p:txBody>
      </p:sp>
      <p:sp>
        <p:nvSpPr>
          <p:cNvPr id="307248" name="Line 48"/>
          <p:cNvSpPr>
            <a:spLocks noChangeShapeType="1"/>
          </p:cNvSpPr>
          <p:nvPr/>
        </p:nvSpPr>
        <p:spPr bwMode="auto">
          <a:xfrm>
            <a:off x="4897438" y="3705225"/>
            <a:ext cx="66675" cy="65088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 type="none" w="lg" len="lg"/>
            <a:tailEnd type="none" w="lg" len="lg"/>
          </a:ln>
        </p:spPr>
        <p:txBody>
          <a:bodyPr/>
          <a:lstStyle/>
          <a:p>
            <a:endParaRPr lang="it-IT"/>
          </a:p>
        </p:txBody>
      </p:sp>
      <p:cxnSp>
        <p:nvCxnSpPr>
          <p:cNvPr id="307249" name="AutoShape 49"/>
          <p:cNvCxnSpPr>
            <a:cxnSpLocks noChangeShapeType="1"/>
            <a:stCxn id="307242" idx="7"/>
            <a:endCxn id="307248" idx="0"/>
          </p:cNvCxnSpPr>
          <p:nvPr/>
        </p:nvCxnSpPr>
        <p:spPr bwMode="auto">
          <a:xfrm rot="5400000" flipH="1" flipV="1">
            <a:off x="3408363" y="3151187"/>
            <a:ext cx="935038" cy="2043113"/>
          </a:xfrm>
          <a:prstGeom prst="straightConnector1">
            <a:avLst/>
          </a:prstGeom>
          <a:noFill/>
          <a:ln w="12700">
            <a:solidFill>
              <a:srgbClr val="0000FF"/>
            </a:solidFill>
            <a:round/>
            <a:headEnd type="none" w="lg" len="lg"/>
            <a:tailEnd type="stealth" w="lg" len="lg"/>
          </a:ln>
        </p:spPr>
      </p:cxnSp>
      <p:sp>
        <p:nvSpPr>
          <p:cNvPr id="307250" name="AutoShape 50"/>
          <p:cNvSpPr>
            <a:spLocks noChangeArrowheads="1"/>
          </p:cNvSpPr>
          <p:nvPr/>
        </p:nvSpPr>
        <p:spPr bwMode="auto">
          <a:xfrm>
            <a:off x="3551238" y="3084513"/>
            <a:ext cx="901700" cy="425450"/>
          </a:xfrm>
          <a:prstGeom prst="rightArrow">
            <a:avLst>
              <a:gd name="adj1" fmla="val 50000"/>
              <a:gd name="adj2" fmla="val 52985"/>
            </a:avLst>
          </a:prstGeom>
          <a:solidFill>
            <a:srgbClr val="3366FF">
              <a:alpha val="30196"/>
            </a:srgbClr>
          </a:solidFill>
          <a:ln w="12700">
            <a:solidFill>
              <a:srgbClr val="3366FF"/>
            </a:solidFill>
            <a:miter lim="800000"/>
            <a:headEnd type="none" w="lg" len="lg"/>
            <a:tailEnd type="none" w="lg" len="lg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" name="TextBox 1"/>
          <p:cNvSpPr txBox="1"/>
          <p:nvPr/>
        </p:nvSpPr>
        <p:spPr>
          <a:xfrm>
            <a:off x="227013" y="6215390"/>
            <a:ext cx="86217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Toth </a:t>
            </a:r>
            <a:r>
              <a:rPr lang="en-GB" sz="1100" dirty="0"/>
              <a:t>R., </a:t>
            </a:r>
            <a:r>
              <a:rPr lang="en-GB" sz="1100" dirty="0" err="1"/>
              <a:t>Santese</a:t>
            </a:r>
            <a:r>
              <a:rPr lang="en-GB" sz="1100" dirty="0"/>
              <a:t> F., Pereira S.P., Romero-Nieto D., Pricl S., Fermeglia M., </a:t>
            </a:r>
            <a:r>
              <a:rPr lang="en-GB" sz="1100" dirty="0" smtClean="0"/>
              <a:t>Posocco, Journal </a:t>
            </a:r>
            <a:r>
              <a:rPr lang="en-GB" sz="1100" dirty="0"/>
              <a:t>of Materials </a:t>
            </a:r>
            <a:r>
              <a:rPr lang="en-GB" sz="1100" dirty="0" smtClean="0"/>
              <a:t>Chemistry, </a:t>
            </a:r>
            <a:r>
              <a:rPr lang="en-US" sz="1100" dirty="0"/>
              <a:t>22, </a:t>
            </a:r>
            <a:r>
              <a:rPr lang="en-US" sz="1100" dirty="0" smtClean="0"/>
              <a:t>5398-5409 (</a:t>
            </a:r>
            <a:r>
              <a:rPr lang="en-GB" sz="1100" dirty="0" smtClean="0"/>
              <a:t>2012)  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8961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307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7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307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7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05" grpId="0"/>
      <p:bldP spid="307241" grpId="0"/>
      <p:bldP spid="307242" grpId="0" animBg="1"/>
      <p:bldP spid="307243" grpId="0"/>
      <p:bldP spid="307244" grpId="0" animBg="1"/>
      <p:bldP spid="307246" grpId="0"/>
      <p:bldP spid="307247" grpId="0"/>
      <p:bldP spid="307248" grpId="0" animBg="1"/>
      <p:bldP spid="30725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667000"/>
            <a:ext cx="1952625" cy="4191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</p:pic>
      <p:sp>
        <p:nvSpPr>
          <p:cNvPr id="342018" name="Rectangle 5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From beads … to micro: fixed grid </a:t>
            </a:r>
          </a:p>
        </p:txBody>
      </p:sp>
      <p:sp>
        <p:nvSpPr>
          <p:cNvPr id="342019" name="Segnaposto contenuto 52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>
          <a:xfrm>
            <a:off x="366713" y="1219200"/>
            <a:ext cx="3900487" cy="3438525"/>
          </a:xfrm>
        </p:spPr>
        <p:txBody>
          <a:bodyPr/>
          <a:lstStyle/>
          <a:p>
            <a:pPr eaLnBrk="1" hangingPunct="1"/>
            <a:r>
              <a:rPr lang="en-US" sz="1800" dirty="0" smtClean="0"/>
              <a:t>Geometry: map cubes to Palmyra tetrahedrons</a:t>
            </a:r>
          </a:p>
          <a:p>
            <a:pPr eaLnBrk="1" hangingPunct="1"/>
            <a:r>
              <a:rPr lang="en-US" sz="1800" dirty="0" smtClean="0"/>
              <a:t>Laplace equation is solved for electric conductance,</a:t>
            </a:r>
            <a:br>
              <a:rPr lang="en-US" sz="1800" dirty="0" smtClean="0"/>
            </a:br>
            <a:r>
              <a:rPr lang="en-US" sz="1800" dirty="0" smtClean="0"/>
              <a:t>diffusion and permeability</a:t>
            </a:r>
          </a:p>
          <a:p>
            <a:pPr marL="0" indent="0" eaLnBrk="1" hangingPunct="1">
              <a:buNone/>
            </a:pPr>
            <a:endParaRPr lang="en-US" sz="1800" dirty="0" smtClean="0"/>
          </a:p>
          <a:p>
            <a:pPr eaLnBrk="1" hangingPunct="1"/>
            <a:r>
              <a:rPr lang="en-US" sz="1800" dirty="0" smtClean="0"/>
              <a:t>Local deformation allow the calculation of mechanical</a:t>
            </a:r>
            <a:br>
              <a:rPr lang="en-US" sz="1800" dirty="0" smtClean="0"/>
            </a:br>
            <a:r>
              <a:rPr lang="en-US" sz="1800" dirty="0" smtClean="0"/>
              <a:t>properties</a:t>
            </a:r>
          </a:p>
        </p:txBody>
      </p:sp>
      <p:pic>
        <p:nvPicPr>
          <p:cNvPr id="3420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143000"/>
            <a:ext cx="4284662" cy="3452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2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3886200"/>
            <a:ext cx="3038475" cy="77152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</p:pic>
      <p:grpSp>
        <p:nvGrpSpPr>
          <p:cNvPr id="2" name="Group 1"/>
          <p:cNvGrpSpPr/>
          <p:nvPr/>
        </p:nvGrpSpPr>
        <p:grpSpPr>
          <a:xfrm>
            <a:off x="555625" y="4267200"/>
            <a:ext cx="7799388" cy="1862138"/>
            <a:chOff x="555625" y="4451350"/>
            <a:chExt cx="7799388" cy="1862138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auto">
            <a:xfrm>
              <a:off x="4468813" y="5013325"/>
              <a:ext cx="1681162" cy="396875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9525">
              <a:noFill/>
              <a:round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it-IT">
                  <a:latin typeface="Tahoma" pitchFamily="34" charset="0"/>
                  <a:cs typeface="Lucida Sans Unicode" pitchFamily="34" charset="0"/>
                </a:rPr>
                <a:t>Fixed grid</a:t>
              </a:r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4475163" y="5784850"/>
              <a:ext cx="1668462" cy="396875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9525">
              <a:noFill/>
              <a:round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it-IT">
                  <a:latin typeface="Tahoma" pitchFamily="34" charset="0"/>
                  <a:cs typeface="Lucida Sans Unicode" pitchFamily="34" charset="0"/>
                </a:rPr>
                <a:t>Variable grid</a:t>
              </a:r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2489200" y="5018088"/>
              <a:ext cx="1566863" cy="396875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9525">
              <a:noFill/>
              <a:round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it-IT">
                  <a:latin typeface="Tahoma" pitchFamily="34" charset="0"/>
                  <a:cs typeface="Lucida Sans Unicode" pitchFamily="34" charset="0"/>
                </a:rPr>
                <a:t>Mesoscale</a:t>
              </a:r>
            </a:p>
          </p:txBody>
        </p:sp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>
              <a:off x="555625" y="5018088"/>
              <a:ext cx="1566863" cy="396875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9525">
              <a:noFill/>
              <a:round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it-IT">
                  <a:latin typeface="Tahoma" pitchFamily="34" charset="0"/>
                  <a:cs typeface="Lucida Sans Unicode" pitchFamily="34" charset="0"/>
                </a:rPr>
                <a:t>Atomistic</a:t>
              </a:r>
            </a:p>
          </p:txBody>
        </p:sp>
        <p:cxnSp>
          <p:nvCxnSpPr>
            <p:cNvPr id="11" name="AutoShape 8"/>
            <p:cNvCxnSpPr>
              <a:cxnSpLocks noChangeShapeType="1"/>
              <a:stCxn id="9" idx="3"/>
              <a:endCxn id="7" idx="1"/>
            </p:cNvCxnSpPr>
            <p:nvPr/>
          </p:nvCxnSpPr>
          <p:spPr bwMode="auto">
            <a:xfrm flipV="1">
              <a:off x="4056063" y="5211763"/>
              <a:ext cx="412750" cy="4762"/>
            </a:xfrm>
            <a:prstGeom prst="bentConnector3">
              <a:avLst>
                <a:gd name="adj1" fmla="val 49616"/>
              </a:avLst>
            </a:prstGeom>
            <a:noFill/>
            <a:ln w="38100">
              <a:solidFill>
                <a:schemeClr val="tx1"/>
              </a:solidFill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2" name="AutoShape 9"/>
            <p:cNvCxnSpPr>
              <a:cxnSpLocks noChangeShapeType="1"/>
              <a:stCxn id="10" idx="3"/>
              <a:endCxn id="9" idx="1"/>
            </p:cNvCxnSpPr>
            <p:nvPr/>
          </p:nvCxnSpPr>
          <p:spPr bwMode="auto">
            <a:xfrm>
              <a:off x="2122488" y="5216525"/>
              <a:ext cx="366712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</p:cxnSp>
        <p:cxnSp>
          <p:nvCxnSpPr>
            <p:cNvPr id="13" name="AutoShape 11"/>
            <p:cNvCxnSpPr>
              <a:cxnSpLocks noChangeShapeType="1"/>
              <a:stCxn id="7" idx="2"/>
              <a:endCxn id="8" idx="0"/>
            </p:cNvCxnSpPr>
            <p:nvPr/>
          </p:nvCxnSpPr>
          <p:spPr bwMode="auto">
            <a:xfrm rot="5400000">
              <a:off x="5122863" y="5597525"/>
              <a:ext cx="374650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</p:cxnSp>
        <p:cxnSp>
          <p:nvCxnSpPr>
            <p:cNvPr id="14" name="AutoShape 12"/>
            <p:cNvCxnSpPr>
              <a:cxnSpLocks noChangeShapeType="1"/>
              <a:stCxn id="9" idx="2"/>
              <a:endCxn id="8" idx="1"/>
            </p:cNvCxnSpPr>
            <p:nvPr/>
          </p:nvCxnSpPr>
          <p:spPr bwMode="auto">
            <a:xfrm rot="16200000" flipH="1">
              <a:off x="3590131" y="5098257"/>
              <a:ext cx="568325" cy="1201738"/>
            </a:xfrm>
            <a:prstGeom prst="bentConnector2">
              <a:avLst/>
            </a:prstGeom>
            <a:noFill/>
            <a:ln w="381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</p:cxnSp>
        <p:cxnSp>
          <p:nvCxnSpPr>
            <p:cNvPr id="15" name="AutoShape 13"/>
            <p:cNvCxnSpPr>
              <a:cxnSpLocks noChangeShapeType="1"/>
              <a:stCxn id="10" idx="2"/>
              <a:endCxn id="8" idx="2"/>
            </p:cNvCxnSpPr>
            <p:nvPr/>
          </p:nvCxnSpPr>
          <p:spPr bwMode="auto">
            <a:xfrm rot="16200000" flipH="1">
              <a:off x="2941638" y="3813175"/>
              <a:ext cx="766762" cy="3970338"/>
            </a:xfrm>
            <a:prstGeom prst="bentConnector3">
              <a:avLst>
                <a:gd name="adj1" fmla="val 129815"/>
              </a:avLst>
            </a:prstGeom>
            <a:noFill/>
            <a:ln w="381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</p:cxn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6888163" y="5976938"/>
              <a:ext cx="1466850" cy="336550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600">
                  <a:latin typeface="Tahoma" pitchFamily="34" charset="0"/>
                  <a:cs typeface="Lucida Sans Unicode" pitchFamily="34" charset="0"/>
                </a:rPr>
                <a:t>Physical Prop. </a:t>
              </a:r>
            </a:p>
          </p:txBody>
        </p:sp>
        <p:grpSp>
          <p:nvGrpSpPr>
            <p:cNvPr id="17" name="Group 19"/>
            <p:cNvGrpSpPr>
              <a:grpSpLocks/>
            </p:cNvGrpSpPr>
            <p:nvPr/>
          </p:nvGrpSpPr>
          <p:grpSpPr bwMode="auto">
            <a:xfrm>
              <a:off x="6824663" y="4451350"/>
              <a:ext cx="1527175" cy="1497013"/>
              <a:chOff x="4128" y="2141"/>
              <a:chExt cx="962" cy="943"/>
            </a:xfrm>
          </p:grpSpPr>
          <p:pic>
            <p:nvPicPr>
              <p:cNvPr id="18" name="Picture 4" descr="palmaimg_b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00FFFF"/>
                  </a:clrFrom>
                  <a:clrTo>
                    <a:srgbClr val="00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11" t="11838" r="14253" b="12576"/>
              <a:stretch>
                <a:fillRect/>
              </a:stretch>
            </p:blipFill>
            <p:spPr bwMode="auto">
              <a:xfrm>
                <a:off x="4144" y="2141"/>
                <a:ext cx="946" cy="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4128" y="2142"/>
                <a:ext cx="954" cy="94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cxnSp>
          <p:nvCxnSpPr>
            <p:cNvPr id="20" name="AutoShape 20"/>
            <p:cNvCxnSpPr>
              <a:cxnSpLocks noChangeShapeType="1"/>
              <a:stCxn id="7" idx="3"/>
              <a:endCxn id="19" idx="1"/>
            </p:cNvCxnSpPr>
            <p:nvPr/>
          </p:nvCxnSpPr>
          <p:spPr bwMode="auto">
            <a:xfrm flipV="1">
              <a:off x="6149975" y="5200650"/>
              <a:ext cx="674688" cy="1111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1" name="AutoShape 22"/>
            <p:cNvCxnSpPr>
              <a:cxnSpLocks noChangeShapeType="1"/>
              <a:stCxn id="8" idx="3"/>
              <a:endCxn id="19" idx="1"/>
            </p:cNvCxnSpPr>
            <p:nvPr/>
          </p:nvCxnSpPr>
          <p:spPr bwMode="auto">
            <a:xfrm flipV="1">
              <a:off x="6143625" y="5200650"/>
              <a:ext cx="681038" cy="782638"/>
            </a:xfrm>
            <a:prstGeom prst="bentConnector3">
              <a:avLst>
                <a:gd name="adj1" fmla="val 49884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</p:grpSp>
      <p:sp>
        <p:nvSpPr>
          <p:cNvPr id="23" name="TextBox 22"/>
          <p:cNvSpPr txBox="1"/>
          <p:nvPr/>
        </p:nvSpPr>
        <p:spPr>
          <a:xfrm>
            <a:off x="298451" y="6367790"/>
            <a:ext cx="85407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/>
              <a:t>Pereira S.P, Scocchi G., Toth R., Posocco P., Romero-</a:t>
            </a:r>
            <a:r>
              <a:rPr lang="it-IT" sz="1100" dirty="0" err="1"/>
              <a:t>Nieto</a:t>
            </a:r>
            <a:r>
              <a:rPr lang="it-IT" sz="1100" dirty="0"/>
              <a:t> D., Pricl S., Fermeglia M.</a:t>
            </a:r>
            <a:r>
              <a:rPr lang="en-GB" sz="1100" dirty="0" smtClean="0"/>
              <a:t>, Journal </a:t>
            </a:r>
            <a:r>
              <a:rPr lang="en-GB" sz="1100" dirty="0"/>
              <a:t>of </a:t>
            </a:r>
            <a:r>
              <a:rPr lang="en-GB" sz="1100" dirty="0" smtClean="0"/>
              <a:t>Multiscale </a:t>
            </a:r>
            <a:r>
              <a:rPr lang="en-GB" sz="1100" dirty="0" err="1" smtClean="0"/>
              <a:t>Modeling</a:t>
            </a:r>
            <a:r>
              <a:rPr lang="en-GB" sz="1100" dirty="0" smtClean="0"/>
              <a:t>, </a:t>
            </a:r>
            <a:r>
              <a:rPr lang="en-US" sz="1100" dirty="0" smtClean="0"/>
              <a:t>3:151-176 (</a:t>
            </a:r>
            <a:r>
              <a:rPr lang="en-GB" sz="1100" dirty="0" smtClean="0"/>
              <a:t>2012)  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44455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2162"/>
            <a:ext cx="4572000" cy="4338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343042" name="Tito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microFEM modelling: variable grid</a:t>
            </a:r>
          </a:p>
        </p:txBody>
      </p:sp>
      <p:sp>
        <p:nvSpPr>
          <p:cNvPr id="343043" name="Segnaposto contenuto 12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smtClean="0"/>
              <a:t>Platelets orientation</a:t>
            </a:r>
          </a:p>
          <a:p>
            <a:pPr lvl="1"/>
            <a:r>
              <a:rPr lang="en-US" sz="1800" smtClean="0"/>
              <a:t>Alignement is defined and assigned to each platelet </a:t>
            </a:r>
          </a:p>
          <a:p>
            <a:r>
              <a:rPr lang="en-US" sz="2000" smtClean="0"/>
              <a:t>Pure component properties definition</a:t>
            </a:r>
          </a:p>
          <a:p>
            <a:pPr lvl="1"/>
            <a:r>
              <a:rPr lang="en-US" sz="1800" smtClean="0"/>
              <a:t>Properties of the stacks is</a:t>
            </a:r>
            <a:br>
              <a:rPr lang="en-US" sz="1800" smtClean="0"/>
            </a:br>
            <a:r>
              <a:rPr lang="en-US" sz="1800" smtClean="0"/>
              <a:t>based on mesoscale simulations</a:t>
            </a:r>
          </a:p>
          <a:p>
            <a:pPr lvl="1"/>
            <a:r>
              <a:rPr lang="en-US" sz="1800" smtClean="0"/>
              <a:t>Pure component properties from </a:t>
            </a:r>
            <a:br>
              <a:rPr lang="en-US" sz="1800" smtClean="0"/>
            </a:br>
            <a:r>
              <a:rPr lang="en-US" sz="1800" smtClean="0"/>
              <a:t>MD or experimental data</a:t>
            </a:r>
          </a:p>
        </p:txBody>
      </p:sp>
      <p:sp>
        <p:nvSpPr>
          <p:cNvPr id="343044" name="Text Box 3"/>
          <p:cNvSpPr txBox="1">
            <a:spLocks noChangeArrowheads="1"/>
          </p:cNvSpPr>
          <p:nvPr/>
        </p:nvSpPr>
        <p:spPr bwMode="auto">
          <a:xfrm>
            <a:off x="241300" y="1557338"/>
            <a:ext cx="7426325" cy="396875"/>
          </a:xfrm>
          <a:prstGeom prst="rect">
            <a:avLst/>
          </a:prstGeom>
          <a:noFill/>
          <a:ln w="952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CH" sz="2000">
                <a:solidFill>
                  <a:srgbClr val="0066FF"/>
                </a:solidFill>
              </a:rPr>
              <a:t> </a:t>
            </a:r>
          </a:p>
        </p:txBody>
      </p:sp>
      <p:grpSp>
        <p:nvGrpSpPr>
          <p:cNvPr id="343045" name="Gruppo 13"/>
          <p:cNvGrpSpPr>
            <a:grpSpLocks/>
          </p:cNvGrpSpPr>
          <p:nvPr/>
        </p:nvGrpSpPr>
        <p:grpSpPr bwMode="auto">
          <a:xfrm>
            <a:off x="0" y="3657600"/>
            <a:ext cx="4981575" cy="2286000"/>
            <a:chOff x="1295400" y="3308350"/>
            <a:chExt cx="6657975" cy="3397250"/>
          </a:xfrm>
        </p:grpSpPr>
        <p:pic>
          <p:nvPicPr>
            <p:cNvPr id="343046" name="Picture 5" descr="box_poster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2F4E"/>
                </a:clrFrom>
                <a:clrTo>
                  <a:srgbClr val="002F4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3308350"/>
              <a:ext cx="3630613" cy="339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3047" name="Picture 7" descr="palmyra dpd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2F4E"/>
                </a:clrFrom>
                <a:clrTo>
                  <a:srgbClr val="002F4E">
                    <a:alpha val="0"/>
                  </a:srgbClr>
                </a:clrTo>
              </a:clrChange>
              <a:lum bright="-24000"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8" t="18529" r="25249" b="16393"/>
            <a:stretch>
              <a:fillRect/>
            </a:stretch>
          </p:blipFill>
          <p:spPr bwMode="auto">
            <a:xfrm rot="4361522">
              <a:off x="6192837" y="4864911"/>
              <a:ext cx="1420813" cy="1697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3048" name="Oval 8"/>
            <p:cNvSpPr>
              <a:spLocks noChangeArrowheads="1"/>
            </p:cNvSpPr>
            <p:nvPr/>
          </p:nvSpPr>
          <p:spPr bwMode="auto">
            <a:xfrm>
              <a:off x="5786438" y="4963335"/>
              <a:ext cx="2166937" cy="1452563"/>
            </a:xfrm>
            <a:prstGeom prst="ellipse">
              <a:avLst/>
            </a:prstGeom>
            <a:noFill/>
            <a:ln w="19050">
              <a:solidFill>
                <a:srgbClr val="3366FF"/>
              </a:solidFill>
              <a:round/>
              <a:headEnd type="none" w="lg" len="lg"/>
              <a:tailEnd type="none" w="lg" len="lg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43049" name="Line 9"/>
            <p:cNvSpPr>
              <a:spLocks noChangeShapeType="1"/>
            </p:cNvSpPr>
            <p:nvPr/>
          </p:nvSpPr>
          <p:spPr bwMode="auto">
            <a:xfrm flipH="1" flipV="1">
              <a:off x="4065588" y="5178425"/>
              <a:ext cx="1866900" cy="892175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round/>
              <a:headEnd type="none" w="lg" len="lg"/>
              <a:tailEnd type="stealth" w="lg" len="lg"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98451" y="6367790"/>
            <a:ext cx="85407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/>
              <a:t>Pereira S.P, Scocchi G., Toth R., Posocco P., Romero-</a:t>
            </a:r>
            <a:r>
              <a:rPr lang="it-IT" sz="1100" dirty="0" err="1"/>
              <a:t>Nieto</a:t>
            </a:r>
            <a:r>
              <a:rPr lang="it-IT" sz="1100" dirty="0"/>
              <a:t> D., Pricl S., Fermeglia M.</a:t>
            </a:r>
            <a:r>
              <a:rPr lang="en-GB" sz="1100" dirty="0" smtClean="0"/>
              <a:t>, Journal </a:t>
            </a:r>
            <a:r>
              <a:rPr lang="en-GB" sz="1100" dirty="0"/>
              <a:t>of </a:t>
            </a:r>
            <a:r>
              <a:rPr lang="en-GB" sz="1100" dirty="0" smtClean="0"/>
              <a:t>Multiscale </a:t>
            </a:r>
            <a:r>
              <a:rPr lang="en-GB" sz="1100" dirty="0" err="1" smtClean="0"/>
              <a:t>Modeling</a:t>
            </a:r>
            <a:r>
              <a:rPr lang="en-GB" sz="1100" dirty="0" smtClean="0"/>
              <a:t>, </a:t>
            </a:r>
            <a:r>
              <a:rPr lang="en-US" sz="1100" dirty="0" smtClean="0"/>
              <a:t>3:151-176 (</a:t>
            </a:r>
            <a:r>
              <a:rPr lang="en-GB" sz="1100" dirty="0" smtClean="0"/>
              <a:t>2012)  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5850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nalcell.bmp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476294" y="1415067"/>
            <a:ext cx="1818771" cy="16814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Bent-Up Arrow 84"/>
          <p:cNvSpPr/>
          <p:nvPr/>
        </p:nvSpPr>
        <p:spPr>
          <a:xfrm>
            <a:off x="2700806" y="1854563"/>
            <a:ext cx="895739" cy="802433"/>
          </a:xfrm>
          <a:prstGeom prst="rightArrow">
            <a:avLst/>
          </a:prstGeom>
          <a:solidFill>
            <a:srgbClr val="CC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855" t="11301" r="31015" b="10266"/>
          <a:stretch>
            <a:fillRect/>
          </a:stretch>
        </p:blipFill>
        <p:spPr bwMode="auto">
          <a:xfrm>
            <a:off x="3683563" y="1043484"/>
            <a:ext cx="1417091" cy="224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ent-Up Arrow 84"/>
          <p:cNvSpPr/>
          <p:nvPr/>
        </p:nvSpPr>
        <p:spPr>
          <a:xfrm>
            <a:off x="5420770" y="1854562"/>
            <a:ext cx="895739" cy="802433"/>
          </a:xfrm>
          <a:prstGeom prst="rightArrow">
            <a:avLst/>
          </a:prstGeom>
          <a:solidFill>
            <a:srgbClr val="CC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CasellaDiTesto 7"/>
          <p:cNvSpPr txBox="1"/>
          <p:nvPr/>
        </p:nvSpPr>
        <p:spPr>
          <a:xfrm>
            <a:off x="476294" y="3287275"/>
            <a:ext cx="1557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Atomistic interface</a:t>
            </a:r>
            <a:endParaRPr lang="en-US" sz="1400"/>
          </a:p>
        </p:txBody>
      </p:sp>
      <p:sp>
        <p:nvSpPr>
          <p:cNvPr id="9" name="CasellaDiTesto 8"/>
          <p:cNvSpPr txBox="1"/>
          <p:nvPr/>
        </p:nvSpPr>
        <p:spPr>
          <a:xfrm>
            <a:off x="3527918" y="3292626"/>
            <a:ext cx="1633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mesoscale</a:t>
            </a:r>
            <a:r>
              <a:rPr lang="en-US" sz="1400" dirty="0" smtClean="0"/>
              <a:t> interface</a:t>
            </a:r>
            <a:endParaRPr lang="en-US" sz="14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" t="45655" r="10792"/>
          <a:stretch/>
        </p:blipFill>
        <p:spPr>
          <a:xfrm>
            <a:off x="6563883" y="1942227"/>
            <a:ext cx="2305453" cy="768984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6316510" y="2635594"/>
            <a:ext cx="24216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Density profile </a:t>
            </a:r>
          </a:p>
          <a:p>
            <a:pPr algn="ctr"/>
            <a:r>
              <a:rPr lang="en-US" sz="1400" dirty="0" smtClean="0"/>
              <a:t>of the interface</a:t>
            </a:r>
          </a:p>
          <a:p>
            <a:pPr algn="ctr"/>
            <a:r>
              <a:rPr lang="en-US" sz="1400" dirty="0" smtClean="0"/>
              <a:t>(DPD)</a:t>
            </a:r>
            <a:endParaRPr lang="en-US" sz="1400" dirty="0"/>
          </a:p>
        </p:txBody>
      </p:sp>
      <p:sp>
        <p:nvSpPr>
          <p:cNvPr id="15" name="Bent-Up Arrow 84"/>
          <p:cNvSpPr/>
          <p:nvPr/>
        </p:nvSpPr>
        <p:spPr>
          <a:xfrm rot="5400000">
            <a:off x="7079453" y="3616105"/>
            <a:ext cx="895739" cy="802433"/>
          </a:xfrm>
          <a:prstGeom prst="rightArrow">
            <a:avLst/>
          </a:prstGeom>
          <a:solidFill>
            <a:srgbClr val="CC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" name="CasellaDiTesto 15"/>
          <p:cNvSpPr txBox="1"/>
          <p:nvPr/>
        </p:nvSpPr>
        <p:spPr>
          <a:xfrm>
            <a:off x="7225470" y="4638315"/>
            <a:ext cx="18217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Mechanical properties</a:t>
            </a:r>
          </a:p>
          <a:p>
            <a:pPr algn="ctr"/>
            <a:r>
              <a:rPr lang="en-US" sz="1400" dirty="0" smtClean="0"/>
              <a:t>of the interface</a:t>
            </a:r>
          </a:p>
          <a:p>
            <a:pPr algn="ctr"/>
            <a:r>
              <a:rPr lang="en-US" sz="1400" dirty="0" smtClean="0"/>
              <a:t>(</a:t>
            </a:r>
            <a:r>
              <a:rPr lang="en-US" sz="1400" dirty="0" err="1" smtClean="0"/>
              <a:t>Mesosprop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grpSp>
        <p:nvGrpSpPr>
          <p:cNvPr id="22" name="Gruppo 21"/>
          <p:cNvGrpSpPr/>
          <p:nvPr/>
        </p:nvGrpSpPr>
        <p:grpSpPr>
          <a:xfrm>
            <a:off x="6101207" y="4284756"/>
            <a:ext cx="1074509" cy="1148063"/>
            <a:chOff x="2555776" y="4180722"/>
            <a:chExt cx="1656184" cy="1696549"/>
          </a:xfrm>
        </p:grpSpPr>
        <p:sp>
          <p:nvSpPr>
            <p:cNvPr id="18" name="Ovale 17"/>
            <p:cNvSpPr/>
            <p:nvPr/>
          </p:nvSpPr>
          <p:spPr>
            <a:xfrm>
              <a:off x="2555776" y="4180722"/>
              <a:ext cx="1656184" cy="1696549"/>
            </a:xfrm>
            <a:prstGeom prst="ellipse">
              <a:avLst/>
            </a:prstGeom>
            <a:pattFill prst="pct20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" name="Ovale 20"/>
            <p:cNvSpPr>
              <a:spLocks noChangeAspect="1"/>
            </p:cNvSpPr>
            <p:nvPr/>
          </p:nvSpPr>
          <p:spPr>
            <a:xfrm>
              <a:off x="2852543" y="4471402"/>
              <a:ext cx="1059955" cy="108579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23" name="Figura a mano libera 22"/>
          <p:cNvSpPr/>
          <p:nvPr/>
        </p:nvSpPr>
        <p:spPr>
          <a:xfrm>
            <a:off x="6946261" y="4972128"/>
            <a:ext cx="546127" cy="114300"/>
          </a:xfrm>
          <a:custGeom>
            <a:avLst/>
            <a:gdLst>
              <a:gd name="connsiteX0" fmla="*/ 925830 w 925830"/>
              <a:gd name="connsiteY0" fmla="*/ 0 h 114300"/>
              <a:gd name="connsiteX1" fmla="*/ 0 w 925830"/>
              <a:gd name="connsiteY1" fmla="*/ 11430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5830" h="114300">
                <a:moveTo>
                  <a:pt x="925830" y="0"/>
                </a:moveTo>
                <a:cubicBezTo>
                  <a:pt x="553402" y="56197"/>
                  <a:pt x="180975" y="112395"/>
                  <a:pt x="0" y="114300"/>
                </a:cubicBez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4" name="CasellaDiTesto 23"/>
          <p:cNvSpPr txBox="1"/>
          <p:nvPr/>
        </p:nvSpPr>
        <p:spPr>
          <a:xfrm>
            <a:off x="6410727" y="5581047"/>
            <a:ext cx="1821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Mechanical properties</a:t>
            </a:r>
          </a:p>
          <a:p>
            <a:pPr algn="ctr"/>
            <a:r>
              <a:rPr lang="en-US" sz="1400" dirty="0" smtClean="0"/>
              <a:t>of the pure filler</a:t>
            </a:r>
          </a:p>
        </p:txBody>
      </p:sp>
      <p:cxnSp>
        <p:nvCxnSpPr>
          <p:cNvPr id="26" name="Connettore 2 25"/>
          <p:cNvCxnSpPr/>
          <p:nvPr/>
        </p:nvCxnSpPr>
        <p:spPr>
          <a:xfrm flipH="1" flipV="1">
            <a:off x="6637587" y="4858787"/>
            <a:ext cx="337761" cy="7052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Bent-Up Arrow 84"/>
          <p:cNvSpPr/>
          <p:nvPr/>
        </p:nvSpPr>
        <p:spPr>
          <a:xfrm rot="10800000">
            <a:off x="5075384" y="4568260"/>
            <a:ext cx="770288" cy="643164"/>
          </a:xfrm>
          <a:prstGeom prst="rightArrow">
            <a:avLst/>
          </a:prstGeom>
          <a:solidFill>
            <a:srgbClr val="CC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8" name="Ovale 27"/>
          <p:cNvSpPr/>
          <p:nvPr/>
        </p:nvSpPr>
        <p:spPr>
          <a:xfrm>
            <a:off x="3434617" y="4335576"/>
            <a:ext cx="1089624" cy="1102002"/>
          </a:xfrm>
          <a:prstGeom prst="ellipse">
            <a:avLst/>
          </a:prstGeom>
          <a:pattFill prst="zigZag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9" name="CasellaDiTesto 28"/>
          <p:cNvSpPr txBox="1"/>
          <p:nvPr/>
        </p:nvSpPr>
        <p:spPr>
          <a:xfrm>
            <a:off x="3516402" y="5561645"/>
            <a:ext cx="768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Palmyra</a:t>
            </a:r>
          </a:p>
          <a:p>
            <a:pPr algn="ctr"/>
            <a:r>
              <a:rPr lang="it-IT" sz="1400" dirty="0" smtClean="0"/>
              <a:t>filler</a:t>
            </a:r>
            <a:endParaRPr lang="en-US" sz="1400" dirty="0" smtClean="0"/>
          </a:p>
        </p:txBody>
      </p:sp>
      <p:sp>
        <p:nvSpPr>
          <p:cNvPr id="30" name="CasellaDiTesto 29"/>
          <p:cNvSpPr txBox="1"/>
          <p:nvPr/>
        </p:nvSpPr>
        <p:spPr>
          <a:xfrm>
            <a:off x="4524241" y="5402101"/>
            <a:ext cx="13443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Volumetric average</a:t>
            </a:r>
          </a:p>
          <a:p>
            <a:pPr algn="ctr"/>
            <a:r>
              <a:rPr lang="it-IT" sz="1400" dirty="0" smtClean="0"/>
              <a:t>of </a:t>
            </a:r>
            <a:r>
              <a:rPr lang="it-IT" sz="1400" dirty="0" err="1" smtClean="0"/>
              <a:t>properties</a:t>
            </a:r>
            <a:endParaRPr lang="en-US" sz="1400" dirty="0" smtClean="0"/>
          </a:p>
        </p:txBody>
      </p:sp>
      <p:sp>
        <p:nvSpPr>
          <p:cNvPr id="31" name="Bent-Up Arrow 84"/>
          <p:cNvSpPr/>
          <p:nvPr/>
        </p:nvSpPr>
        <p:spPr>
          <a:xfrm rot="10800000">
            <a:off x="2568139" y="4638314"/>
            <a:ext cx="640943" cy="667627"/>
          </a:xfrm>
          <a:prstGeom prst="rightArrow">
            <a:avLst/>
          </a:prstGeom>
          <a:solidFill>
            <a:srgbClr val="CC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14" y="4000813"/>
            <a:ext cx="2022939" cy="2103454"/>
          </a:xfrm>
          <a:prstGeom prst="rect">
            <a:avLst/>
          </a:prstGeom>
        </p:spPr>
      </p:pic>
      <p:sp>
        <p:nvSpPr>
          <p:cNvPr id="33" name="CasellaDiTesto 32"/>
          <p:cNvSpPr txBox="1"/>
          <p:nvPr/>
        </p:nvSpPr>
        <p:spPr>
          <a:xfrm>
            <a:off x="902663" y="5956099"/>
            <a:ext cx="952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Palmyra</a:t>
            </a:r>
          </a:p>
          <a:p>
            <a:pPr algn="ctr"/>
            <a:r>
              <a:rPr lang="it-IT" sz="1400" dirty="0" err="1" smtClean="0"/>
              <a:t>simulation</a:t>
            </a:r>
            <a:endParaRPr lang="en-US" sz="1400" dirty="0" smtClean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Simulation protocol for core-shell nanoparticles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119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Outline of talk</a:t>
            </a:r>
          </a:p>
        </p:txBody>
      </p:sp>
      <p:sp>
        <p:nvSpPr>
          <p:cNvPr id="532483" name="Rectangle 6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162050"/>
            <a:ext cx="7772400" cy="539115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/>
              <a:t>Introduction</a:t>
            </a:r>
          </a:p>
          <a:p>
            <a:pPr lvl="1" eaLnBrk="1" hangingPunct="1"/>
            <a:r>
              <a:rPr lang="en-US" dirty="0" err="1" smtClean="0"/>
              <a:t>Multiscale</a:t>
            </a:r>
            <a:r>
              <a:rPr lang="en-US" dirty="0" smtClean="0"/>
              <a:t> Molecular Modeling</a:t>
            </a:r>
          </a:p>
          <a:p>
            <a:pPr eaLnBrk="1" hangingPunct="1"/>
            <a:r>
              <a:rPr lang="en-US" dirty="0" smtClean="0"/>
              <a:t>Mapping procedure</a:t>
            </a:r>
          </a:p>
          <a:p>
            <a:pPr lvl="1" eaLnBrk="1" hangingPunct="1"/>
            <a:r>
              <a:rPr lang="en-US" dirty="0" smtClean="0"/>
              <a:t>From atomistic simulation to </a:t>
            </a:r>
            <a:r>
              <a:rPr lang="en-US" dirty="0" err="1" smtClean="0"/>
              <a:t>mesoscale</a:t>
            </a:r>
            <a:endParaRPr lang="en-US" dirty="0" smtClean="0"/>
          </a:p>
          <a:p>
            <a:pPr lvl="1" eaLnBrk="1" hangingPunct="1"/>
            <a:r>
              <a:rPr lang="en-US" dirty="0" smtClean="0"/>
              <a:t>From </a:t>
            </a:r>
            <a:r>
              <a:rPr lang="en-US" dirty="0" err="1" smtClean="0"/>
              <a:t>mesoscale</a:t>
            </a:r>
            <a:r>
              <a:rPr lang="en-US" dirty="0" smtClean="0"/>
              <a:t> to micro FEM</a:t>
            </a:r>
          </a:p>
          <a:p>
            <a:pPr eaLnBrk="1" hangingPunct="1"/>
            <a:r>
              <a:rPr lang="en-US" dirty="0" smtClean="0"/>
              <a:t>Applications to nanostructured polymer systems</a:t>
            </a:r>
          </a:p>
          <a:p>
            <a:pPr lvl="1" eaLnBrk="1" hangingPunct="1"/>
            <a:r>
              <a:rPr lang="en-US" dirty="0" smtClean="0"/>
              <a:t>Top down nanostructures</a:t>
            </a:r>
          </a:p>
          <a:p>
            <a:pPr lvl="2" eaLnBrk="1" hangingPunct="1"/>
            <a:r>
              <a:rPr lang="en-US" dirty="0" smtClean="0"/>
              <a:t>Classical PCN</a:t>
            </a:r>
          </a:p>
          <a:p>
            <a:pPr lvl="1"/>
            <a:r>
              <a:rPr lang="en-US" dirty="0" smtClean="0"/>
              <a:t>Bottom up design</a:t>
            </a:r>
          </a:p>
          <a:p>
            <a:pPr lvl="2" eaLnBrk="1" hangingPunct="1"/>
            <a:r>
              <a:rPr lang="en-US" dirty="0" smtClean="0"/>
              <a:t>Localization of gold nanoparticles in di-block copolymers</a:t>
            </a:r>
          </a:p>
          <a:p>
            <a:pPr lvl="2" eaLnBrk="1" hangingPunct="1"/>
            <a:r>
              <a:rPr lang="en-US" dirty="0" smtClean="0"/>
              <a:t>Effect of chain length and grafting density </a:t>
            </a:r>
          </a:p>
          <a:p>
            <a:pPr lvl="2"/>
            <a:r>
              <a:rPr lang="en-US" dirty="0"/>
              <a:t>Self assembly of nanostructures on gold nanoparticles</a:t>
            </a:r>
          </a:p>
          <a:p>
            <a:pPr lvl="1"/>
            <a:r>
              <a:rPr lang="en-US" dirty="0" smtClean="0"/>
              <a:t>Special applications</a:t>
            </a:r>
          </a:p>
          <a:p>
            <a:pPr lvl="2"/>
            <a:r>
              <a:rPr lang="en-US" dirty="0" smtClean="0"/>
              <a:t>Block copolymers for drug delivery</a:t>
            </a:r>
          </a:p>
          <a:p>
            <a:pPr eaLnBrk="1" hangingPunct="1"/>
            <a:r>
              <a:rPr lang="en-US" dirty="0" smtClean="0"/>
              <a:t>Conclusions</a:t>
            </a:r>
          </a:p>
        </p:txBody>
      </p:sp>
      <p:sp>
        <p:nvSpPr>
          <p:cNvPr id="4" name="Right Arrow 3"/>
          <p:cNvSpPr/>
          <p:nvPr/>
        </p:nvSpPr>
        <p:spPr>
          <a:xfrm>
            <a:off x="44547" y="2971800"/>
            <a:ext cx="717453" cy="436099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339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4000"/>
            <a:ext cx="6172200" cy="790575"/>
          </a:xfrm>
        </p:spPr>
        <p:txBody>
          <a:bodyPr/>
          <a:lstStyle/>
          <a:p>
            <a:pPr eaLnBrk="1" hangingPunct="1"/>
            <a:r>
              <a:rPr lang="en-US" smtClean="0"/>
              <a:t>Nano-structured materials 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1524000"/>
            <a:ext cx="7543800" cy="4953000"/>
          </a:xfrm>
          <a:prstGeom prst="rect">
            <a:avLst/>
          </a:prstGeom>
        </p:spPr>
      </p:pic>
      <p:sp>
        <p:nvSpPr>
          <p:cNvPr id="27652" name="Oval 4"/>
          <p:cNvSpPr>
            <a:spLocks noChangeArrowheads="1"/>
          </p:cNvSpPr>
          <p:nvPr/>
        </p:nvSpPr>
        <p:spPr bwMode="auto">
          <a:xfrm>
            <a:off x="6019800" y="1047623"/>
            <a:ext cx="1981200" cy="36925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44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dirty="0" smtClean="0"/>
              <a:t>Nanoscale science and engineering</a:t>
            </a:r>
            <a:endParaRPr lang="it-IT" sz="3200" dirty="0" smtClean="0"/>
          </a:p>
        </p:txBody>
      </p:sp>
      <p:sp>
        <p:nvSpPr>
          <p:cNvPr id="24578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sz="2000" dirty="0" smtClean="0"/>
              <a:t>Ability to work at molecular level, atom by atom, </a:t>
            </a:r>
            <a:br>
              <a:rPr lang="en-US" sz="2000" dirty="0" smtClean="0"/>
            </a:br>
            <a:r>
              <a:rPr lang="en-US" sz="2000" dirty="0" smtClean="0"/>
              <a:t>to create large structures with fundamentally </a:t>
            </a:r>
            <a:br>
              <a:rPr lang="en-US" sz="2000" dirty="0" smtClean="0"/>
            </a:br>
            <a:r>
              <a:rPr lang="en-US" sz="2000" dirty="0" smtClean="0"/>
              <a:t>new properties and functions*</a:t>
            </a:r>
          </a:p>
          <a:p>
            <a:pPr lvl="1" eaLnBrk="1" hangingPunct="1"/>
            <a:r>
              <a:rPr lang="en-US" sz="1600" dirty="0" smtClean="0"/>
              <a:t>At least one dimension is of the order of nanometers</a:t>
            </a:r>
          </a:p>
          <a:p>
            <a:pPr lvl="1" eaLnBrk="1" hangingPunct="1"/>
            <a:r>
              <a:rPr lang="en-US" sz="1600" dirty="0" smtClean="0"/>
              <a:t>Functionality is critically dependent on </a:t>
            </a:r>
            <a:r>
              <a:rPr lang="en-US" sz="1600" dirty="0" err="1" smtClean="0"/>
              <a:t>nanoscale</a:t>
            </a:r>
            <a:r>
              <a:rPr lang="en-US" sz="1600" dirty="0" smtClean="0"/>
              <a:t> size</a:t>
            </a:r>
          </a:p>
          <a:p>
            <a:pPr eaLnBrk="1" hangingPunct="1"/>
            <a:r>
              <a:rPr lang="en-US" sz="2000" dirty="0" smtClean="0"/>
              <a:t>Promise of unprecedented understanding and </a:t>
            </a:r>
            <a:br>
              <a:rPr lang="en-US" sz="2000" dirty="0" smtClean="0"/>
            </a:br>
            <a:r>
              <a:rPr lang="en-US" sz="2000" dirty="0" smtClean="0"/>
              <a:t>control over basic building blocks and properties </a:t>
            </a:r>
            <a:br>
              <a:rPr lang="en-US" sz="2000" dirty="0" smtClean="0"/>
            </a:br>
            <a:r>
              <a:rPr lang="en-US" sz="2000" dirty="0" smtClean="0"/>
              <a:t>of natural and man-made objects*</a:t>
            </a:r>
          </a:p>
          <a:p>
            <a:r>
              <a:rPr lang="en-US" sz="2000" dirty="0"/>
              <a:t>Recent survey: Nanotechnology Long-term Impacts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and </a:t>
            </a:r>
            <a:r>
              <a:rPr lang="en-US" sz="2000" dirty="0"/>
              <a:t>Research Directions: </a:t>
            </a:r>
            <a:r>
              <a:rPr lang="en-US" sz="2000" dirty="0" smtClean="0"/>
              <a:t>2010 </a:t>
            </a:r>
            <a:r>
              <a:rPr lang="en-US" sz="2000" dirty="0"/>
              <a:t>– </a:t>
            </a:r>
            <a:r>
              <a:rPr lang="en-US" sz="2000" dirty="0" smtClean="0"/>
              <a:t>2020 **</a:t>
            </a:r>
          </a:p>
          <a:p>
            <a:pPr eaLnBrk="1" hangingPunct="1"/>
            <a:r>
              <a:rPr lang="en-US" sz="2000" dirty="0" smtClean="0"/>
              <a:t>Theory, modeling and simulation (TMS)</a:t>
            </a:r>
          </a:p>
          <a:p>
            <a:pPr lvl="1" eaLnBrk="1" hangingPunct="1"/>
            <a:r>
              <a:rPr lang="en-US" sz="1600" dirty="0" smtClean="0"/>
              <a:t>Expected to play key role in </a:t>
            </a:r>
            <a:r>
              <a:rPr lang="en-US" sz="1600" dirty="0" err="1" smtClean="0"/>
              <a:t>nanoscale</a:t>
            </a:r>
            <a:r>
              <a:rPr lang="en-US" sz="1600" dirty="0" smtClean="0"/>
              <a:t> science and technology</a:t>
            </a:r>
          </a:p>
          <a:p>
            <a:pPr lvl="2"/>
            <a:r>
              <a:rPr lang="en-US" dirty="0"/>
              <a:t>INVESTIGATIVE TOOLS: THEORY, MODELING, AND SIMULATION, M. </a:t>
            </a:r>
            <a:r>
              <a:rPr lang="en-US" dirty="0" err="1"/>
              <a:t>Lundstrom</a:t>
            </a:r>
            <a:r>
              <a:rPr lang="en-US" dirty="0"/>
              <a:t>, P. Cummings, M. </a:t>
            </a:r>
            <a:r>
              <a:rPr lang="en-US" dirty="0" err="1"/>
              <a:t>Alam</a:t>
            </a:r>
            <a:r>
              <a:rPr lang="en-US" dirty="0"/>
              <a:t>, M. Ratner, W. Goddard, S. </a:t>
            </a:r>
            <a:r>
              <a:rPr lang="en-US" dirty="0" err="1"/>
              <a:t>Glotzer</a:t>
            </a:r>
            <a:r>
              <a:rPr lang="en-US" dirty="0"/>
              <a:t>, M. </a:t>
            </a:r>
            <a:r>
              <a:rPr lang="en-US" dirty="0" err="1"/>
              <a:t>Stopa</a:t>
            </a:r>
            <a:r>
              <a:rPr lang="en-US" dirty="0"/>
              <a:t>, B. Baird, R. </a:t>
            </a:r>
            <a:r>
              <a:rPr lang="en-US" dirty="0" smtClean="0"/>
              <a:t>Davis</a:t>
            </a:r>
          </a:p>
          <a:p>
            <a:pPr lvl="2"/>
            <a:r>
              <a:rPr lang="en-US" dirty="0" smtClean="0"/>
              <a:t>Springer</a:t>
            </a:r>
            <a:r>
              <a:rPr lang="en-US" dirty="0"/>
              <a:t>, September 30, 2010</a:t>
            </a:r>
          </a:p>
          <a:p>
            <a:pPr lvl="3"/>
            <a:r>
              <a:rPr lang="en-US" dirty="0" smtClean="0"/>
              <a:t>Also available on the web at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://www.wtec.org/nano2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it-IT" dirty="0" smtClean="0"/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609600" y="5943600"/>
            <a:ext cx="8093075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chemeClr val="hlink"/>
                </a:solidFill>
                <a:latin typeface="Arial" charset="0"/>
              </a:rPr>
              <a:t>*  M</a:t>
            </a:r>
            <a:r>
              <a:rPr lang="en-US" sz="1600" b="1" dirty="0">
                <a:solidFill>
                  <a:schemeClr val="hlink"/>
                </a:solidFill>
                <a:latin typeface="Arial" charset="0"/>
              </a:rPr>
              <a:t>. </a:t>
            </a:r>
            <a:r>
              <a:rPr lang="en-US" sz="1600" b="1" dirty="0" err="1">
                <a:solidFill>
                  <a:schemeClr val="hlink"/>
                </a:solidFill>
                <a:latin typeface="Arial" charset="0"/>
              </a:rPr>
              <a:t>Roco</a:t>
            </a:r>
            <a:r>
              <a:rPr lang="en-US" sz="1600" b="1" dirty="0">
                <a:solidFill>
                  <a:schemeClr val="hlink"/>
                </a:solidFill>
                <a:latin typeface="Arial" charset="0"/>
              </a:rPr>
              <a:t>, FY 2002 National Nanotechnology Investment Budget </a:t>
            </a:r>
            <a:r>
              <a:rPr lang="en-US" sz="1600" b="1" dirty="0" smtClean="0">
                <a:solidFill>
                  <a:schemeClr val="hlink"/>
                </a:solidFill>
                <a:latin typeface="Arial" charset="0"/>
              </a:rPr>
              <a:t>Request</a:t>
            </a:r>
          </a:p>
          <a:p>
            <a:pPr eaLnBrk="0" hangingPunct="0"/>
            <a:r>
              <a:rPr lang="en-US" sz="1600" b="1" dirty="0" smtClean="0">
                <a:solidFill>
                  <a:schemeClr val="hlink"/>
                </a:solidFill>
                <a:latin typeface="Arial" charset="0"/>
              </a:rPr>
              <a:t>** </a:t>
            </a:r>
            <a:r>
              <a:rPr lang="en-US" sz="1600" b="1" dirty="0" err="1" smtClean="0">
                <a:solidFill>
                  <a:schemeClr val="hlink"/>
                </a:solidFill>
                <a:latin typeface="Arial" charset="0"/>
              </a:rPr>
              <a:t>M.Roco</a:t>
            </a:r>
            <a:r>
              <a:rPr lang="en-US" sz="1600" b="1" dirty="0" smtClean="0">
                <a:solidFill>
                  <a:schemeClr val="hlink"/>
                </a:solidFill>
                <a:latin typeface="Arial" charset="0"/>
              </a:rPr>
              <a:t>, FY </a:t>
            </a:r>
            <a:r>
              <a:rPr lang="en-US" sz="1600" b="1" dirty="0">
                <a:solidFill>
                  <a:schemeClr val="hlink"/>
                </a:solidFill>
                <a:latin typeface="Arial" charset="0"/>
              </a:rPr>
              <a:t>2010 WTEC, Inc., </a:t>
            </a:r>
            <a:r>
              <a:rPr lang="en-US" sz="1600" b="1" dirty="0" smtClean="0">
                <a:solidFill>
                  <a:schemeClr val="hlink"/>
                </a:solidFill>
                <a:latin typeface="Arial" charset="0"/>
              </a:rPr>
              <a:t>2010 </a:t>
            </a:r>
            <a:endParaRPr lang="en-US" dirty="0">
              <a:latin typeface="Times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262743"/>
            <a:ext cx="2141796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784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4000"/>
            <a:ext cx="6172200" cy="790575"/>
          </a:xfrm>
        </p:spPr>
        <p:txBody>
          <a:bodyPr anchor="ctr"/>
          <a:lstStyle/>
          <a:p>
            <a:pPr lvl="1"/>
            <a:r>
              <a:rPr lang="en-US" dirty="0"/>
              <a:t>Polymer clay </a:t>
            </a:r>
            <a:r>
              <a:rPr lang="en-US" dirty="0" err="1"/>
              <a:t>nanocomposites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165475" y="3810000"/>
            <a:ext cx="5826125" cy="2864258"/>
            <a:chOff x="681038" y="1476375"/>
            <a:chExt cx="7735887" cy="4221163"/>
          </a:xfrm>
        </p:grpSpPr>
        <p:sp>
          <p:nvSpPr>
            <p:cNvPr id="456707" name="AutoShape 4"/>
            <p:cNvSpPr>
              <a:spLocks noChangeArrowheads="1"/>
            </p:cNvSpPr>
            <p:nvPr/>
          </p:nvSpPr>
          <p:spPr bwMode="auto">
            <a:xfrm>
              <a:off x="847725" y="5018088"/>
              <a:ext cx="7194550" cy="230187"/>
            </a:xfrm>
            <a:prstGeom prst="rightArrow">
              <a:avLst>
                <a:gd name="adj1" fmla="val 51722"/>
                <a:gd name="adj2" fmla="val 82769"/>
              </a:avLst>
            </a:prstGeom>
            <a:gradFill rotWithShape="1">
              <a:gsLst>
                <a:gs pos="0">
                  <a:srgbClr val="969696">
                    <a:alpha val="0"/>
                  </a:srgbClr>
                </a:gs>
                <a:gs pos="100000">
                  <a:schemeClr val="tx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900"/>
            </a:p>
          </p:txBody>
        </p:sp>
        <p:pic>
          <p:nvPicPr>
            <p:cNvPr id="456708" name="Picture 5" descr="md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038" y="2060575"/>
              <a:ext cx="1862137" cy="2555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0360" name="Rectangle 8"/>
            <p:cNvSpPr>
              <a:spLocks noChangeArrowheads="1"/>
            </p:cNvSpPr>
            <p:nvPr/>
          </p:nvSpPr>
          <p:spPr bwMode="auto">
            <a:xfrm>
              <a:off x="914400" y="1484313"/>
              <a:ext cx="152876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  <a:defRPr/>
              </a:pPr>
              <a:r>
                <a:rPr lang="it-CH" sz="10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Molecular</a:t>
              </a:r>
              <a:r>
                <a:rPr lang="it-CH" sz="1000" b="1" dirty="0"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 Dynamics (MD)</a:t>
              </a:r>
              <a:endParaRPr lang="en-US" sz="10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endParaRPr>
            </a:p>
          </p:txBody>
        </p:sp>
        <p:sp>
          <p:nvSpPr>
            <p:cNvPr id="100361" name="Rectangle 9"/>
            <p:cNvSpPr>
              <a:spLocks noChangeArrowheads="1"/>
            </p:cNvSpPr>
            <p:nvPr/>
          </p:nvSpPr>
          <p:spPr bwMode="auto">
            <a:xfrm>
              <a:off x="3417888" y="1484313"/>
              <a:ext cx="190341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  <a:defRPr/>
              </a:pPr>
              <a:r>
                <a:rPr lang="it-CH" sz="1000" b="1"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Dissipative Particle Dynamics (DPD)</a:t>
              </a:r>
              <a:endParaRPr lang="en-US" sz="1000" b="1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endParaRPr>
            </a:p>
          </p:txBody>
        </p:sp>
        <p:sp>
          <p:nvSpPr>
            <p:cNvPr id="456714" name="Line 12"/>
            <p:cNvSpPr>
              <a:spLocks noChangeShapeType="1"/>
            </p:cNvSpPr>
            <p:nvPr/>
          </p:nvSpPr>
          <p:spPr bwMode="auto">
            <a:xfrm>
              <a:off x="1317625" y="4616450"/>
              <a:ext cx="89217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t-IT" sz="900"/>
            </a:p>
          </p:txBody>
        </p:sp>
        <p:sp>
          <p:nvSpPr>
            <p:cNvPr id="456715" name="Line 13"/>
            <p:cNvSpPr>
              <a:spLocks noChangeShapeType="1"/>
            </p:cNvSpPr>
            <p:nvPr/>
          </p:nvSpPr>
          <p:spPr bwMode="auto">
            <a:xfrm>
              <a:off x="2413000" y="2205038"/>
              <a:ext cx="0" cy="22320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t-IT" sz="900"/>
            </a:p>
          </p:txBody>
        </p:sp>
        <p:sp>
          <p:nvSpPr>
            <p:cNvPr id="100366" name="Rectangle 14"/>
            <p:cNvSpPr>
              <a:spLocks noChangeArrowheads="1"/>
            </p:cNvSpPr>
            <p:nvPr/>
          </p:nvSpPr>
          <p:spPr bwMode="auto">
            <a:xfrm>
              <a:off x="1625600" y="4640263"/>
              <a:ext cx="74612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defRPr/>
              </a:pPr>
              <a:r>
                <a:rPr lang="it-CH" sz="9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~ 1 nm</a:t>
              </a:r>
              <a:endParaRPr lang="en-US" sz="9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00367" name="Rectangle 15"/>
            <p:cNvSpPr>
              <a:spLocks noChangeArrowheads="1"/>
            </p:cNvSpPr>
            <p:nvPr/>
          </p:nvSpPr>
          <p:spPr bwMode="auto">
            <a:xfrm>
              <a:off x="2414588" y="3062288"/>
              <a:ext cx="74612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defRPr/>
              </a:pPr>
              <a:r>
                <a:rPr lang="it-CH" sz="9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~ 3 nm</a:t>
              </a:r>
              <a:endParaRPr lang="en-US" sz="9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pic>
          <p:nvPicPr>
            <p:cNvPr id="456718" name="Picture 83" descr="PP-t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325" y="2244725"/>
              <a:ext cx="2505075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6719" name="Group 84"/>
            <p:cNvGrpSpPr>
              <a:grpSpLocks noChangeAspect="1"/>
            </p:cNvGrpSpPr>
            <p:nvPr/>
          </p:nvGrpSpPr>
          <p:grpSpPr bwMode="auto">
            <a:xfrm rot="-525753">
              <a:off x="3195638" y="2452688"/>
              <a:ext cx="333375" cy="577850"/>
              <a:chOff x="634" y="1328"/>
              <a:chExt cx="871" cy="1507"/>
            </a:xfrm>
          </p:grpSpPr>
          <p:sp>
            <p:nvSpPr>
              <p:cNvPr id="456807" name="Oval 85"/>
              <p:cNvSpPr>
                <a:spLocks noChangeAspect="1" noChangeArrowheads="1"/>
              </p:cNvSpPr>
              <p:nvPr/>
            </p:nvSpPr>
            <p:spPr bwMode="auto">
              <a:xfrm>
                <a:off x="1104" y="2382"/>
                <a:ext cx="142" cy="147"/>
              </a:xfrm>
              <a:prstGeom prst="ellipse">
                <a:avLst/>
              </a:prstGeom>
              <a:solidFill>
                <a:srgbClr val="0000FF">
                  <a:alpha val="39999"/>
                </a:srgbClr>
              </a:solidFill>
              <a:ln w="9525" algn="ctr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08" name="Oval 86"/>
              <p:cNvSpPr>
                <a:spLocks noChangeAspect="1" noChangeArrowheads="1"/>
              </p:cNvSpPr>
              <p:nvPr/>
            </p:nvSpPr>
            <p:spPr bwMode="auto">
              <a:xfrm>
                <a:off x="990" y="2364"/>
                <a:ext cx="142" cy="147"/>
              </a:xfrm>
              <a:prstGeom prst="ellipse">
                <a:avLst/>
              </a:prstGeom>
              <a:solidFill>
                <a:srgbClr val="0000FF">
                  <a:alpha val="39999"/>
                </a:srgbClr>
              </a:solidFill>
              <a:ln w="9525" algn="ctr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09" name="Oval 87"/>
              <p:cNvSpPr>
                <a:spLocks noChangeAspect="1" noChangeArrowheads="1"/>
              </p:cNvSpPr>
              <p:nvPr/>
            </p:nvSpPr>
            <p:spPr bwMode="auto">
              <a:xfrm>
                <a:off x="1244" y="2404"/>
                <a:ext cx="142" cy="147"/>
              </a:xfrm>
              <a:prstGeom prst="ellipse">
                <a:avLst/>
              </a:prstGeom>
              <a:solidFill>
                <a:srgbClr val="0000FF">
                  <a:alpha val="39999"/>
                </a:srgbClr>
              </a:solidFill>
              <a:ln w="9525" algn="ctr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10" name="Oval 88"/>
              <p:cNvSpPr>
                <a:spLocks noChangeAspect="1" noChangeArrowheads="1"/>
              </p:cNvSpPr>
              <p:nvPr/>
            </p:nvSpPr>
            <p:spPr bwMode="auto">
              <a:xfrm>
                <a:off x="963" y="2160"/>
                <a:ext cx="142" cy="147"/>
              </a:xfrm>
              <a:prstGeom prst="ellipse">
                <a:avLst/>
              </a:prstGeom>
              <a:solidFill>
                <a:srgbClr val="00FF00">
                  <a:alpha val="39999"/>
                </a:srgbClr>
              </a:solidFill>
              <a:ln w="9525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11" name="Oval 89"/>
              <p:cNvSpPr>
                <a:spLocks noChangeAspect="1" noChangeArrowheads="1"/>
              </p:cNvSpPr>
              <p:nvPr/>
            </p:nvSpPr>
            <p:spPr bwMode="auto">
              <a:xfrm>
                <a:off x="1058" y="2243"/>
                <a:ext cx="142" cy="147"/>
              </a:xfrm>
              <a:prstGeom prst="ellipse">
                <a:avLst/>
              </a:prstGeom>
              <a:solidFill>
                <a:srgbClr val="00FF00">
                  <a:alpha val="39999"/>
                </a:srgbClr>
              </a:solidFill>
              <a:ln w="9525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12" name="Oval 90"/>
              <p:cNvSpPr>
                <a:spLocks noChangeAspect="1" noChangeArrowheads="1"/>
              </p:cNvSpPr>
              <p:nvPr/>
            </p:nvSpPr>
            <p:spPr bwMode="auto">
              <a:xfrm>
                <a:off x="1291" y="2352"/>
                <a:ext cx="142" cy="147"/>
              </a:xfrm>
              <a:prstGeom prst="ellipse">
                <a:avLst/>
              </a:prstGeom>
              <a:solidFill>
                <a:srgbClr val="00FF00">
                  <a:alpha val="39999"/>
                </a:srgbClr>
              </a:solidFill>
              <a:ln w="9525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13" name="Oval 91"/>
              <p:cNvSpPr>
                <a:spLocks noChangeAspect="1" noChangeArrowheads="1"/>
              </p:cNvSpPr>
              <p:nvPr/>
            </p:nvSpPr>
            <p:spPr bwMode="auto">
              <a:xfrm>
                <a:off x="907" y="2293"/>
                <a:ext cx="142" cy="147"/>
              </a:xfrm>
              <a:prstGeom prst="ellipse">
                <a:avLst/>
              </a:prstGeom>
              <a:solidFill>
                <a:srgbClr val="00FF00">
                  <a:alpha val="39999"/>
                </a:srgbClr>
              </a:solidFill>
              <a:ln w="9525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14" name="Oval 92"/>
              <p:cNvSpPr>
                <a:spLocks noChangeAspect="1" noChangeArrowheads="1"/>
              </p:cNvSpPr>
              <p:nvPr/>
            </p:nvSpPr>
            <p:spPr bwMode="auto">
              <a:xfrm>
                <a:off x="1147" y="1798"/>
                <a:ext cx="142" cy="147"/>
              </a:xfrm>
              <a:prstGeom prst="ellipse">
                <a:avLst/>
              </a:prstGeom>
              <a:solidFill>
                <a:srgbClr val="00FF00">
                  <a:alpha val="39999"/>
                </a:srgbClr>
              </a:solidFill>
              <a:ln w="9525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15" name="Oval 93"/>
              <p:cNvSpPr>
                <a:spLocks noChangeAspect="1" noChangeArrowheads="1"/>
              </p:cNvSpPr>
              <p:nvPr/>
            </p:nvSpPr>
            <p:spPr bwMode="auto">
              <a:xfrm>
                <a:off x="970" y="2013"/>
                <a:ext cx="142" cy="147"/>
              </a:xfrm>
              <a:prstGeom prst="ellipse">
                <a:avLst/>
              </a:prstGeom>
              <a:solidFill>
                <a:srgbClr val="00FF00">
                  <a:alpha val="39999"/>
                </a:srgbClr>
              </a:solidFill>
              <a:ln w="9525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16" name="Oval 94"/>
              <p:cNvSpPr>
                <a:spLocks noChangeAspect="1" noChangeArrowheads="1"/>
              </p:cNvSpPr>
              <p:nvPr/>
            </p:nvSpPr>
            <p:spPr bwMode="auto">
              <a:xfrm>
                <a:off x="968" y="1895"/>
                <a:ext cx="142" cy="147"/>
              </a:xfrm>
              <a:prstGeom prst="ellipse">
                <a:avLst/>
              </a:prstGeom>
              <a:solidFill>
                <a:srgbClr val="00FF00">
                  <a:alpha val="39999"/>
                </a:srgbClr>
              </a:solidFill>
              <a:ln w="9525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17" name="Oval 95"/>
              <p:cNvSpPr>
                <a:spLocks noChangeAspect="1" noChangeArrowheads="1"/>
              </p:cNvSpPr>
              <p:nvPr/>
            </p:nvSpPr>
            <p:spPr bwMode="auto">
              <a:xfrm>
                <a:off x="1302" y="1889"/>
                <a:ext cx="142" cy="147"/>
              </a:xfrm>
              <a:prstGeom prst="ellipse">
                <a:avLst/>
              </a:prstGeom>
              <a:solidFill>
                <a:srgbClr val="00FF00">
                  <a:alpha val="39999"/>
                </a:srgbClr>
              </a:solidFill>
              <a:ln w="9525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18" name="Oval 96"/>
              <p:cNvSpPr>
                <a:spLocks noChangeAspect="1" noChangeArrowheads="1"/>
              </p:cNvSpPr>
              <p:nvPr/>
            </p:nvSpPr>
            <p:spPr bwMode="auto">
              <a:xfrm>
                <a:off x="1197" y="2257"/>
                <a:ext cx="142" cy="147"/>
              </a:xfrm>
              <a:prstGeom prst="ellipse">
                <a:avLst/>
              </a:prstGeom>
              <a:solidFill>
                <a:srgbClr val="00FF00">
                  <a:alpha val="39999"/>
                </a:srgbClr>
              </a:solidFill>
              <a:ln w="9525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19" name="Oval 97"/>
              <p:cNvSpPr>
                <a:spLocks noChangeAspect="1" noChangeArrowheads="1"/>
              </p:cNvSpPr>
              <p:nvPr/>
            </p:nvSpPr>
            <p:spPr bwMode="auto">
              <a:xfrm>
                <a:off x="876" y="2160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20" name="Oval 98"/>
              <p:cNvSpPr>
                <a:spLocks noChangeAspect="1" noChangeArrowheads="1"/>
              </p:cNvSpPr>
              <p:nvPr/>
            </p:nvSpPr>
            <p:spPr bwMode="auto">
              <a:xfrm>
                <a:off x="789" y="2304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21" name="Oval 99"/>
              <p:cNvSpPr>
                <a:spLocks noChangeAspect="1" noChangeArrowheads="1"/>
              </p:cNvSpPr>
              <p:nvPr/>
            </p:nvSpPr>
            <p:spPr bwMode="auto">
              <a:xfrm>
                <a:off x="695" y="2294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22" name="Oval 100"/>
              <p:cNvSpPr>
                <a:spLocks noChangeAspect="1" noChangeArrowheads="1"/>
              </p:cNvSpPr>
              <p:nvPr/>
            </p:nvSpPr>
            <p:spPr bwMode="auto">
              <a:xfrm>
                <a:off x="686" y="2160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23" name="Oval 101"/>
              <p:cNvSpPr>
                <a:spLocks noChangeAspect="1" noChangeArrowheads="1"/>
              </p:cNvSpPr>
              <p:nvPr/>
            </p:nvSpPr>
            <p:spPr bwMode="auto">
              <a:xfrm>
                <a:off x="634" y="2013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24" name="Oval 102"/>
              <p:cNvSpPr>
                <a:spLocks noChangeAspect="1" noChangeArrowheads="1"/>
              </p:cNvSpPr>
              <p:nvPr/>
            </p:nvSpPr>
            <p:spPr bwMode="auto">
              <a:xfrm>
                <a:off x="846" y="2013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25" name="Oval 103"/>
              <p:cNvSpPr>
                <a:spLocks noChangeAspect="1" noChangeArrowheads="1"/>
              </p:cNvSpPr>
              <p:nvPr/>
            </p:nvSpPr>
            <p:spPr bwMode="auto">
              <a:xfrm>
                <a:off x="733" y="2013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26" name="Oval 104"/>
              <p:cNvSpPr>
                <a:spLocks noChangeAspect="1" noChangeArrowheads="1"/>
              </p:cNvSpPr>
              <p:nvPr/>
            </p:nvSpPr>
            <p:spPr bwMode="auto">
              <a:xfrm>
                <a:off x="821" y="1892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27" name="Oval 105"/>
              <p:cNvSpPr>
                <a:spLocks noChangeAspect="1" noChangeArrowheads="1"/>
              </p:cNvSpPr>
              <p:nvPr/>
            </p:nvSpPr>
            <p:spPr bwMode="auto">
              <a:xfrm>
                <a:off x="991" y="1882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28" name="Oval 106"/>
              <p:cNvSpPr>
                <a:spLocks noChangeAspect="1" noChangeArrowheads="1"/>
              </p:cNvSpPr>
              <p:nvPr/>
            </p:nvSpPr>
            <p:spPr bwMode="auto">
              <a:xfrm>
                <a:off x="1016" y="1768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29" name="Oval 107"/>
              <p:cNvSpPr>
                <a:spLocks noChangeAspect="1" noChangeArrowheads="1"/>
              </p:cNvSpPr>
              <p:nvPr/>
            </p:nvSpPr>
            <p:spPr bwMode="auto">
              <a:xfrm>
                <a:off x="888" y="1793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30" name="Oval 108"/>
              <p:cNvSpPr>
                <a:spLocks noChangeAspect="1" noChangeArrowheads="1"/>
              </p:cNvSpPr>
              <p:nvPr/>
            </p:nvSpPr>
            <p:spPr bwMode="auto">
              <a:xfrm>
                <a:off x="809" y="1697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31" name="Oval 109"/>
              <p:cNvSpPr>
                <a:spLocks noChangeAspect="1" noChangeArrowheads="1"/>
              </p:cNvSpPr>
              <p:nvPr/>
            </p:nvSpPr>
            <p:spPr bwMode="auto">
              <a:xfrm>
                <a:off x="1216" y="1760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32" name="Oval 110"/>
              <p:cNvSpPr>
                <a:spLocks noChangeAspect="1" noChangeArrowheads="1"/>
              </p:cNvSpPr>
              <p:nvPr/>
            </p:nvSpPr>
            <p:spPr bwMode="auto">
              <a:xfrm>
                <a:off x="1213" y="1861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33" name="Oval 111"/>
              <p:cNvSpPr>
                <a:spLocks noChangeAspect="1" noChangeArrowheads="1"/>
              </p:cNvSpPr>
              <p:nvPr/>
            </p:nvSpPr>
            <p:spPr bwMode="auto">
              <a:xfrm>
                <a:off x="1314" y="1907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34" name="Oval 112"/>
              <p:cNvSpPr>
                <a:spLocks noChangeAspect="1" noChangeArrowheads="1"/>
              </p:cNvSpPr>
              <p:nvPr/>
            </p:nvSpPr>
            <p:spPr bwMode="auto">
              <a:xfrm>
                <a:off x="1040" y="1592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35" name="Oval 113"/>
              <p:cNvSpPr>
                <a:spLocks noChangeAspect="1" noChangeArrowheads="1"/>
              </p:cNvSpPr>
              <p:nvPr/>
            </p:nvSpPr>
            <p:spPr bwMode="auto">
              <a:xfrm>
                <a:off x="919" y="1659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36" name="Oval 114"/>
              <p:cNvSpPr>
                <a:spLocks noChangeAspect="1" noChangeArrowheads="1"/>
              </p:cNvSpPr>
              <p:nvPr/>
            </p:nvSpPr>
            <p:spPr bwMode="auto">
              <a:xfrm>
                <a:off x="848" y="1545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37" name="Oval 115"/>
              <p:cNvSpPr>
                <a:spLocks noChangeAspect="1" noChangeArrowheads="1"/>
              </p:cNvSpPr>
              <p:nvPr/>
            </p:nvSpPr>
            <p:spPr bwMode="auto">
              <a:xfrm>
                <a:off x="804" y="1472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38" name="Oval 116"/>
              <p:cNvSpPr>
                <a:spLocks noChangeAspect="1" noChangeArrowheads="1"/>
              </p:cNvSpPr>
              <p:nvPr/>
            </p:nvSpPr>
            <p:spPr bwMode="auto">
              <a:xfrm>
                <a:off x="953" y="1484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39" name="Oval 117"/>
              <p:cNvSpPr>
                <a:spLocks noChangeAspect="1" noChangeArrowheads="1"/>
              </p:cNvSpPr>
              <p:nvPr/>
            </p:nvSpPr>
            <p:spPr bwMode="auto">
              <a:xfrm>
                <a:off x="1068" y="1883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40" name="Oval 118"/>
              <p:cNvSpPr>
                <a:spLocks noChangeAspect="1" noChangeArrowheads="1"/>
              </p:cNvSpPr>
              <p:nvPr/>
            </p:nvSpPr>
            <p:spPr bwMode="auto">
              <a:xfrm>
                <a:off x="837" y="2086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41" name="Oval 119"/>
              <p:cNvSpPr>
                <a:spLocks noChangeAspect="1" noChangeArrowheads="1"/>
              </p:cNvSpPr>
              <p:nvPr/>
            </p:nvSpPr>
            <p:spPr bwMode="auto">
              <a:xfrm>
                <a:off x="1288" y="1630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42" name="Oval 120"/>
              <p:cNvSpPr>
                <a:spLocks noChangeAspect="1" noChangeArrowheads="1"/>
              </p:cNvSpPr>
              <p:nvPr/>
            </p:nvSpPr>
            <p:spPr bwMode="auto">
              <a:xfrm>
                <a:off x="1090" y="1697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43" name="Oval 121"/>
              <p:cNvSpPr>
                <a:spLocks noChangeAspect="1" noChangeArrowheads="1"/>
              </p:cNvSpPr>
              <p:nvPr/>
            </p:nvSpPr>
            <p:spPr bwMode="auto">
              <a:xfrm>
                <a:off x="1246" y="1520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44" name="Oval 122"/>
              <p:cNvSpPr>
                <a:spLocks noChangeAspect="1" noChangeArrowheads="1"/>
              </p:cNvSpPr>
              <p:nvPr/>
            </p:nvSpPr>
            <p:spPr bwMode="auto">
              <a:xfrm>
                <a:off x="1181" y="1399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45" name="Oval 123"/>
              <p:cNvSpPr>
                <a:spLocks noChangeAspect="1" noChangeArrowheads="1"/>
              </p:cNvSpPr>
              <p:nvPr/>
            </p:nvSpPr>
            <p:spPr bwMode="auto">
              <a:xfrm>
                <a:off x="1152" y="1328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46" name="Oval 124"/>
              <p:cNvSpPr>
                <a:spLocks noChangeAspect="1" noChangeArrowheads="1"/>
              </p:cNvSpPr>
              <p:nvPr/>
            </p:nvSpPr>
            <p:spPr bwMode="auto">
              <a:xfrm>
                <a:off x="1141" y="1512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47" name="Oval 125"/>
              <p:cNvSpPr>
                <a:spLocks noChangeAspect="1" noChangeArrowheads="1"/>
              </p:cNvSpPr>
              <p:nvPr/>
            </p:nvSpPr>
            <p:spPr bwMode="auto">
              <a:xfrm>
                <a:off x="1173" y="1641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48" name="Oval 126"/>
              <p:cNvSpPr>
                <a:spLocks noChangeAspect="1" noChangeArrowheads="1"/>
              </p:cNvSpPr>
              <p:nvPr/>
            </p:nvSpPr>
            <p:spPr bwMode="auto">
              <a:xfrm>
                <a:off x="1065" y="1423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49" name="Oval 127"/>
              <p:cNvSpPr>
                <a:spLocks noChangeAspect="1" noChangeArrowheads="1"/>
              </p:cNvSpPr>
              <p:nvPr/>
            </p:nvSpPr>
            <p:spPr bwMode="auto">
              <a:xfrm>
                <a:off x="875" y="1365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50" name="Oval 128"/>
              <p:cNvSpPr>
                <a:spLocks noChangeAspect="1" noChangeArrowheads="1"/>
              </p:cNvSpPr>
              <p:nvPr/>
            </p:nvSpPr>
            <p:spPr bwMode="auto">
              <a:xfrm>
                <a:off x="991" y="1340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51" name="Oval 129"/>
              <p:cNvSpPr>
                <a:spLocks noChangeAspect="1" noChangeArrowheads="1"/>
              </p:cNvSpPr>
              <p:nvPr/>
            </p:nvSpPr>
            <p:spPr bwMode="auto">
              <a:xfrm>
                <a:off x="1363" y="1872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52" name="Oval 130"/>
              <p:cNvSpPr>
                <a:spLocks noChangeAspect="1" noChangeArrowheads="1"/>
              </p:cNvSpPr>
              <p:nvPr/>
            </p:nvSpPr>
            <p:spPr bwMode="auto">
              <a:xfrm>
                <a:off x="1297" y="2549"/>
                <a:ext cx="142" cy="147"/>
              </a:xfrm>
              <a:prstGeom prst="ellipse">
                <a:avLst/>
              </a:prstGeom>
              <a:solidFill>
                <a:srgbClr val="FFCC00">
                  <a:alpha val="39999"/>
                </a:srgbClr>
              </a:solidFill>
              <a:ln w="9525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53" name="Oval 131"/>
              <p:cNvSpPr>
                <a:spLocks noChangeAspect="1" noChangeArrowheads="1"/>
              </p:cNvSpPr>
              <p:nvPr/>
            </p:nvSpPr>
            <p:spPr bwMode="auto">
              <a:xfrm>
                <a:off x="1322" y="2644"/>
                <a:ext cx="142" cy="147"/>
              </a:xfrm>
              <a:prstGeom prst="ellipse">
                <a:avLst/>
              </a:prstGeom>
              <a:solidFill>
                <a:srgbClr val="FFCC00">
                  <a:alpha val="39999"/>
                </a:srgbClr>
              </a:solidFill>
              <a:ln w="9525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54" name="Oval 132"/>
              <p:cNvSpPr>
                <a:spLocks noChangeAspect="1" noChangeArrowheads="1"/>
              </p:cNvSpPr>
              <p:nvPr/>
            </p:nvSpPr>
            <p:spPr bwMode="auto">
              <a:xfrm>
                <a:off x="910" y="2634"/>
                <a:ext cx="142" cy="147"/>
              </a:xfrm>
              <a:prstGeom prst="ellipse">
                <a:avLst/>
              </a:prstGeom>
              <a:solidFill>
                <a:srgbClr val="FFCC00">
                  <a:alpha val="39999"/>
                </a:srgbClr>
              </a:solidFill>
              <a:ln w="9525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55" name="Oval 133"/>
              <p:cNvSpPr>
                <a:spLocks noChangeAspect="1" noChangeArrowheads="1"/>
              </p:cNvSpPr>
              <p:nvPr/>
            </p:nvSpPr>
            <p:spPr bwMode="auto">
              <a:xfrm>
                <a:off x="1192" y="2160"/>
                <a:ext cx="142" cy="147"/>
              </a:xfrm>
              <a:prstGeom prst="ellipse">
                <a:avLst/>
              </a:prstGeom>
              <a:solidFill>
                <a:srgbClr val="00FF00">
                  <a:alpha val="39999"/>
                </a:srgbClr>
              </a:solidFill>
              <a:ln w="9525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56" name="Oval 134"/>
              <p:cNvSpPr>
                <a:spLocks noChangeAspect="1" noChangeArrowheads="1"/>
              </p:cNvSpPr>
              <p:nvPr/>
            </p:nvSpPr>
            <p:spPr bwMode="auto">
              <a:xfrm>
                <a:off x="1232" y="2013"/>
                <a:ext cx="142" cy="147"/>
              </a:xfrm>
              <a:prstGeom prst="ellipse">
                <a:avLst/>
              </a:prstGeom>
              <a:solidFill>
                <a:srgbClr val="00FF00">
                  <a:alpha val="39999"/>
                </a:srgbClr>
              </a:solidFill>
              <a:ln w="9525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57" name="Oval 135"/>
              <p:cNvSpPr>
                <a:spLocks noChangeAspect="1" noChangeArrowheads="1"/>
              </p:cNvSpPr>
              <p:nvPr/>
            </p:nvSpPr>
            <p:spPr bwMode="auto">
              <a:xfrm>
                <a:off x="1119" y="1930"/>
                <a:ext cx="142" cy="147"/>
              </a:xfrm>
              <a:prstGeom prst="ellipse">
                <a:avLst/>
              </a:prstGeom>
              <a:solidFill>
                <a:srgbClr val="00FF00">
                  <a:alpha val="39999"/>
                </a:srgbClr>
              </a:solidFill>
              <a:ln w="9525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58" name="Oval 136"/>
              <p:cNvSpPr>
                <a:spLocks noChangeAspect="1" noChangeArrowheads="1"/>
              </p:cNvSpPr>
              <p:nvPr/>
            </p:nvSpPr>
            <p:spPr bwMode="auto">
              <a:xfrm>
                <a:off x="1095" y="2086"/>
                <a:ext cx="142" cy="147"/>
              </a:xfrm>
              <a:prstGeom prst="ellipse">
                <a:avLst/>
              </a:prstGeom>
              <a:solidFill>
                <a:srgbClr val="00FF00">
                  <a:alpha val="39999"/>
                </a:srgbClr>
              </a:solidFill>
              <a:ln w="9525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59" name="Oval 137"/>
              <p:cNvSpPr>
                <a:spLocks noChangeAspect="1" noChangeArrowheads="1"/>
              </p:cNvSpPr>
              <p:nvPr/>
            </p:nvSpPr>
            <p:spPr bwMode="auto">
              <a:xfrm>
                <a:off x="933" y="2482"/>
                <a:ext cx="142" cy="147"/>
              </a:xfrm>
              <a:prstGeom prst="ellipse">
                <a:avLst/>
              </a:prstGeom>
              <a:solidFill>
                <a:srgbClr val="FFCC00">
                  <a:alpha val="39999"/>
                </a:srgbClr>
              </a:solidFill>
              <a:ln w="9525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60" name="Oval 138"/>
              <p:cNvSpPr>
                <a:spLocks noChangeAspect="1" noChangeArrowheads="1"/>
              </p:cNvSpPr>
              <p:nvPr/>
            </p:nvSpPr>
            <p:spPr bwMode="auto">
              <a:xfrm>
                <a:off x="1048" y="2514"/>
                <a:ext cx="142" cy="147"/>
              </a:xfrm>
              <a:prstGeom prst="ellipse">
                <a:avLst/>
              </a:prstGeom>
              <a:solidFill>
                <a:srgbClr val="FFCC00">
                  <a:alpha val="39999"/>
                </a:srgbClr>
              </a:solidFill>
              <a:ln w="9525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61" name="Oval 139"/>
              <p:cNvSpPr>
                <a:spLocks noChangeAspect="1" noChangeArrowheads="1"/>
              </p:cNvSpPr>
              <p:nvPr/>
            </p:nvSpPr>
            <p:spPr bwMode="auto">
              <a:xfrm>
                <a:off x="1170" y="2546"/>
                <a:ext cx="142" cy="147"/>
              </a:xfrm>
              <a:prstGeom prst="ellipse">
                <a:avLst/>
              </a:prstGeom>
              <a:solidFill>
                <a:srgbClr val="FFCC00">
                  <a:alpha val="39999"/>
                </a:srgbClr>
              </a:solidFill>
              <a:ln w="9525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62" name="Oval 140"/>
              <p:cNvSpPr>
                <a:spLocks noChangeAspect="1" noChangeArrowheads="1"/>
              </p:cNvSpPr>
              <p:nvPr/>
            </p:nvSpPr>
            <p:spPr bwMode="auto">
              <a:xfrm>
                <a:off x="1229" y="2628"/>
                <a:ext cx="142" cy="147"/>
              </a:xfrm>
              <a:prstGeom prst="ellipse">
                <a:avLst/>
              </a:prstGeom>
              <a:solidFill>
                <a:srgbClr val="FFCC00">
                  <a:alpha val="39999"/>
                </a:srgbClr>
              </a:solidFill>
              <a:ln w="9525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63" name="Oval 141"/>
              <p:cNvSpPr>
                <a:spLocks noChangeAspect="1" noChangeArrowheads="1"/>
              </p:cNvSpPr>
              <p:nvPr/>
            </p:nvSpPr>
            <p:spPr bwMode="auto">
              <a:xfrm>
                <a:off x="1240" y="2688"/>
                <a:ext cx="142" cy="147"/>
              </a:xfrm>
              <a:prstGeom prst="ellipse">
                <a:avLst/>
              </a:prstGeom>
              <a:solidFill>
                <a:srgbClr val="FFCC00">
                  <a:alpha val="39999"/>
                </a:srgbClr>
              </a:solidFill>
              <a:ln w="9525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64" name="Oval 142"/>
              <p:cNvSpPr>
                <a:spLocks noChangeAspect="1" noChangeArrowheads="1"/>
              </p:cNvSpPr>
              <p:nvPr/>
            </p:nvSpPr>
            <p:spPr bwMode="auto">
              <a:xfrm>
                <a:off x="1115" y="2610"/>
                <a:ext cx="142" cy="147"/>
              </a:xfrm>
              <a:prstGeom prst="ellipse">
                <a:avLst/>
              </a:prstGeom>
              <a:solidFill>
                <a:srgbClr val="FFCC00">
                  <a:alpha val="39999"/>
                </a:srgbClr>
              </a:solidFill>
              <a:ln w="9525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65" name="Oval 143"/>
              <p:cNvSpPr>
                <a:spLocks noChangeAspect="1" noChangeArrowheads="1"/>
              </p:cNvSpPr>
              <p:nvPr/>
            </p:nvSpPr>
            <p:spPr bwMode="auto">
              <a:xfrm>
                <a:off x="1320" y="2684"/>
                <a:ext cx="142" cy="147"/>
              </a:xfrm>
              <a:prstGeom prst="ellipse">
                <a:avLst/>
              </a:prstGeom>
              <a:solidFill>
                <a:srgbClr val="FFCC00">
                  <a:alpha val="39999"/>
                </a:srgbClr>
              </a:solidFill>
              <a:ln w="9525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66" name="Oval 144"/>
              <p:cNvSpPr>
                <a:spLocks noChangeAspect="1" noChangeArrowheads="1"/>
              </p:cNvSpPr>
              <p:nvPr/>
            </p:nvSpPr>
            <p:spPr bwMode="auto">
              <a:xfrm>
                <a:off x="911" y="2545"/>
                <a:ext cx="142" cy="147"/>
              </a:xfrm>
              <a:prstGeom prst="ellipse">
                <a:avLst/>
              </a:prstGeom>
              <a:solidFill>
                <a:srgbClr val="FFCC00">
                  <a:alpha val="39999"/>
                </a:srgbClr>
              </a:solidFill>
              <a:ln w="9525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67" name="Oval 145"/>
              <p:cNvSpPr>
                <a:spLocks noChangeAspect="1" noChangeArrowheads="1"/>
              </p:cNvSpPr>
              <p:nvPr/>
            </p:nvSpPr>
            <p:spPr bwMode="auto">
              <a:xfrm>
                <a:off x="985" y="2577"/>
                <a:ext cx="142" cy="147"/>
              </a:xfrm>
              <a:prstGeom prst="ellipse">
                <a:avLst/>
              </a:prstGeom>
              <a:solidFill>
                <a:srgbClr val="FFCC00">
                  <a:alpha val="39999"/>
                </a:srgbClr>
              </a:solidFill>
              <a:ln w="9525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68" name="Oval 146"/>
              <p:cNvSpPr>
                <a:spLocks noChangeAspect="1" noChangeArrowheads="1"/>
              </p:cNvSpPr>
              <p:nvPr/>
            </p:nvSpPr>
            <p:spPr bwMode="auto">
              <a:xfrm>
                <a:off x="1133" y="2665"/>
                <a:ext cx="142" cy="147"/>
              </a:xfrm>
              <a:prstGeom prst="ellipse">
                <a:avLst/>
              </a:prstGeom>
              <a:solidFill>
                <a:srgbClr val="FFCC00">
                  <a:alpha val="39999"/>
                </a:srgbClr>
              </a:solidFill>
              <a:ln w="9525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69" name="Oval 147"/>
              <p:cNvSpPr>
                <a:spLocks noChangeAspect="1" noChangeArrowheads="1"/>
              </p:cNvSpPr>
              <p:nvPr/>
            </p:nvSpPr>
            <p:spPr bwMode="auto">
              <a:xfrm>
                <a:off x="1033" y="2655"/>
                <a:ext cx="142" cy="147"/>
              </a:xfrm>
              <a:prstGeom prst="ellipse">
                <a:avLst/>
              </a:prstGeom>
              <a:solidFill>
                <a:srgbClr val="FFCC00">
                  <a:alpha val="39999"/>
                </a:srgbClr>
              </a:solidFill>
              <a:ln w="9525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</p:grpSp>
        <p:sp>
          <p:nvSpPr>
            <p:cNvPr id="456720" name="Line 148"/>
            <p:cNvSpPr>
              <a:spLocks noChangeShapeType="1"/>
            </p:cNvSpPr>
            <p:nvPr/>
          </p:nvSpPr>
          <p:spPr bwMode="auto">
            <a:xfrm flipH="1">
              <a:off x="3260725" y="3195638"/>
              <a:ext cx="2479675" cy="95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t-IT" sz="900"/>
            </a:p>
          </p:txBody>
        </p:sp>
        <p:sp>
          <p:nvSpPr>
            <p:cNvPr id="100501" name="Rectangle 149"/>
            <p:cNvSpPr>
              <a:spLocks noChangeArrowheads="1"/>
            </p:cNvSpPr>
            <p:nvPr/>
          </p:nvSpPr>
          <p:spPr bwMode="auto">
            <a:xfrm>
              <a:off x="4227513" y="3260725"/>
              <a:ext cx="858837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defRPr/>
              </a:pPr>
              <a:r>
                <a:rPr lang="it-CH" sz="9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~ 15 nm</a:t>
              </a:r>
              <a:endParaRPr lang="en-US" sz="9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456722" name="Group 16"/>
            <p:cNvGrpSpPr>
              <a:grpSpLocks/>
            </p:cNvGrpSpPr>
            <p:nvPr/>
          </p:nvGrpSpPr>
          <p:grpSpPr bwMode="auto">
            <a:xfrm>
              <a:off x="847725" y="2108200"/>
              <a:ext cx="1382713" cy="2392363"/>
              <a:chOff x="634" y="1328"/>
              <a:chExt cx="871" cy="1507"/>
            </a:xfrm>
          </p:grpSpPr>
          <p:sp>
            <p:nvSpPr>
              <p:cNvPr id="456744" name="Oval 17"/>
              <p:cNvSpPr>
                <a:spLocks noChangeArrowheads="1"/>
              </p:cNvSpPr>
              <p:nvPr/>
            </p:nvSpPr>
            <p:spPr bwMode="auto">
              <a:xfrm>
                <a:off x="1104" y="2382"/>
                <a:ext cx="142" cy="147"/>
              </a:xfrm>
              <a:prstGeom prst="ellipse">
                <a:avLst/>
              </a:prstGeom>
              <a:solidFill>
                <a:srgbClr val="0000FF">
                  <a:alpha val="39999"/>
                </a:srgbClr>
              </a:solidFill>
              <a:ln w="9525" algn="ctr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45" name="Oval 18"/>
              <p:cNvSpPr>
                <a:spLocks noChangeArrowheads="1"/>
              </p:cNvSpPr>
              <p:nvPr/>
            </p:nvSpPr>
            <p:spPr bwMode="auto">
              <a:xfrm>
                <a:off x="990" y="2364"/>
                <a:ext cx="142" cy="147"/>
              </a:xfrm>
              <a:prstGeom prst="ellipse">
                <a:avLst/>
              </a:prstGeom>
              <a:solidFill>
                <a:srgbClr val="0000FF">
                  <a:alpha val="39999"/>
                </a:srgbClr>
              </a:solidFill>
              <a:ln w="9525" algn="ctr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46" name="Oval 19"/>
              <p:cNvSpPr>
                <a:spLocks noChangeArrowheads="1"/>
              </p:cNvSpPr>
              <p:nvPr/>
            </p:nvSpPr>
            <p:spPr bwMode="auto">
              <a:xfrm>
                <a:off x="1244" y="2404"/>
                <a:ext cx="142" cy="147"/>
              </a:xfrm>
              <a:prstGeom prst="ellipse">
                <a:avLst/>
              </a:prstGeom>
              <a:solidFill>
                <a:srgbClr val="0000FF">
                  <a:alpha val="39999"/>
                </a:srgbClr>
              </a:solidFill>
              <a:ln w="9525" algn="ctr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47" name="Oval 20"/>
              <p:cNvSpPr>
                <a:spLocks noChangeArrowheads="1"/>
              </p:cNvSpPr>
              <p:nvPr/>
            </p:nvSpPr>
            <p:spPr bwMode="auto">
              <a:xfrm>
                <a:off x="963" y="2160"/>
                <a:ext cx="142" cy="147"/>
              </a:xfrm>
              <a:prstGeom prst="ellipse">
                <a:avLst/>
              </a:prstGeom>
              <a:solidFill>
                <a:srgbClr val="00FF00">
                  <a:alpha val="39999"/>
                </a:srgbClr>
              </a:solidFill>
              <a:ln w="9525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48" name="Oval 21"/>
              <p:cNvSpPr>
                <a:spLocks noChangeArrowheads="1"/>
              </p:cNvSpPr>
              <p:nvPr/>
            </p:nvSpPr>
            <p:spPr bwMode="auto">
              <a:xfrm>
                <a:off x="1058" y="2243"/>
                <a:ext cx="142" cy="147"/>
              </a:xfrm>
              <a:prstGeom prst="ellipse">
                <a:avLst/>
              </a:prstGeom>
              <a:solidFill>
                <a:srgbClr val="00FF00">
                  <a:alpha val="39999"/>
                </a:srgbClr>
              </a:solidFill>
              <a:ln w="9525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49" name="Oval 22"/>
              <p:cNvSpPr>
                <a:spLocks noChangeArrowheads="1"/>
              </p:cNvSpPr>
              <p:nvPr/>
            </p:nvSpPr>
            <p:spPr bwMode="auto">
              <a:xfrm>
                <a:off x="1291" y="2352"/>
                <a:ext cx="142" cy="147"/>
              </a:xfrm>
              <a:prstGeom prst="ellipse">
                <a:avLst/>
              </a:prstGeom>
              <a:solidFill>
                <a:srgbClr val="00FF00">
                  <a:alpha val="39999"/>
                </a:srgbClr>
              </a:solidFill>
              <a:ln w="9525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50" name="Oval 23"/>
              <p:cNvSpPr>
                <a:spLocks noChangeArrowheads="1"/>
              </p:cNvSpPr>
              <p:nvPr/>
            </p:nvSpPr>
            <p:spPr bwMode="auto">
              <a:xfrm>
                <a:off x="907" y="2293"/>
                <a:ext cx="142" cy="147"/>
              </a:xfrm>
              <a:prstGeom prst="ellipse">
                <a:avLst/>
              </a:prstGeom>
              <a:solidFill>
                <a:srgbClr val="00FF00">
                  <a:alpha val="39999"/>
                </a:srgbClr>
              </a:solidFill>
              <a:ln w="9525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51" name="Oval 24"/>
              <p:cNvSpPr>
                <a:spLocks noChangeArrowheads="1"/>
              </p:cNvSpPr>
              <p:nvPr/>
            </p:nvSpPr>
            <p:spPr bwMode="auto">
              <a:xfrm>
                <a:off x="1147" y="1798"/>
                <a:ext cx="142" cy="147"/>
              </a:xfrm>
              <a:prstGeom prst="ellipse">
                <a:avLst/>
              </a:prstGeom>
              <a:solidFill>
                <a:srgbClr val="00FF00">
                  <a:alpha val="39999"/>
                </a:srgbClr>
              </a:solidFill>
              <a:ln w="9525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52" name="Oval 25"/>
              <p:cNvSpPr>
                <a:spLocks noChangeArrowheads="1"/>
              </p:cNvSpPr>
              <p:nvPr/>
            </p:nvSpPr>
            <p:spPr bwMode="auto">
              <a:xfrm>
                <a:off x="970" y="2013"/>
                <a:ext cx="142" cy="147"/>
              </a:xfrm>
              <a:prstGeom prst="ellipse">
                <a:avLst/>
              </a:prstGeom>
              <a:solidFill>
                <a:srgbClr val="00FF00">
                  <a:alpha val="39999"/>
                </a:srgbClr>
              </a:solidFill>
              <a:ln w="9525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53" name="Oval 26"/>
              <p:cNvSpPr>
                <a:spLocks noChangeArrowheads="1"/>
              </p:cNvSpPr>
              <p:nvPr/>
            </p:nvSpPr>
            <p:spPr bwMode="auto">
              <a:xfrm>
                <a:off x="968" y="1895"/>
                <a:ext cx="142" cy="147"/>
              </a:xfrm>
              <a:prstGeom prst="ellipse">
                <a:avLst/>
              </a:prstGeom>
              <a:solidFill>
                <a:srgbClr val="00FF00">
                  <a:alpha val="39999"/>
                </a:srgbClr>
              </a:solidFill>
              <a:ln w="9525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54" name="Oval 27"/>
              <p:cNvSpPr>
                <a:spLocks noChangeArrowheads="1"/>
              </p:cNvSpPr>
              <p:nvPr/>
            </p:nvSpPr>
            <p:spPr bwMode="auto">
              <a:xfrm>
                <a:off x="1302" y="1889"/>
                <a:ext cx="142" cy="147"/>
              </a:xfrm>
              <a:prstGeom prst="ellipse">
                <a:avLst/>
              </a:prstGeom>
              <a:solidFill>
                <a:srgbClr val="00FF00">
                  <a:alpha val="39999"/>
                </a:srgbClr>
              </a:solidFill>
              <a:ln w="9525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55" name="Oval 28"/>
              <p:cNvSpPr>
                <a:spLocks noChangeArrowheads="1"/>
              </p:cNvSpPr>
              <p:nvPr/>
            </p:nvSpPr>
            <p:spPr bwMode="auto">
              <a:xfrm>
                <a:off x="1197" y="2257"/>
                <a:ext cx="142" cy="147"/>
              </a:xfrm>
              <a:prstGeom prst="ellipse">
                <a:avLst/>
              </a:prstGeom>
              <a:solidFill>
                <a:srgbClr val="00FF00">
                  <a:alpha val="39999"/>
                </a:srgbClr>
              </a:solidFill>
              <a:ln w="9525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56" name="Oval 29"/>
              <p:cNvSpPr>
                <a:spLocks noChangeArrowheads="1"/>
              </p:cNvSpPr>
              <p:nvPr/>
            </p:nvSpPr>
            <p:spPr bwMode="auto">
              <a:xfrm>
                <a:off x="876" y="2160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57" name="Oval 30"/>
              <p:cNvSpPr>
                <a:spLocks noChangeArrowheads="1"/>
              </p:cNvSpPr>
              <p:nvPr/>
            </p:nvSpPr>
            <p:spPr bwMode="auto">
              <a:xfrm>
                <a:off x="789" y="2304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58" name="Oval 31"/>
              <p:cNvSpPr>
                <a:spLocks noChangeArrowheads="1"/>
              </p:cNvSpPr>
              <p:nvPr/>
            </p:nvSpPr>
            <p:spPr bwMode="auto">
              <a:xfrm>
                <a:off x="695" y="2294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59" name="Oval 32"/>
              <p:cNvSpPr>
                <a:spLocks noChangeArrowheads="1"/>
              </p:cNvSpPr>
              <p:nvPr/>
            </p:nvSpPr>
            <p:spPr bwMode="auto">
              <a:xfrm>
                <a:off x="686" y="2160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60" name="Oval 33"/>
              <p:cNvSpPr>
                <a:spLocks noChangeArrowheads="1"/>
              </p:cNvSpPr>
              <p:nvPr/>
            </p:nvSpPr>
            <p:spPr bwMode="auto">
              <a:xfrm>
                <a:off x="634" y="2013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61" name="Oval 34"/>
              <p:cNvSpPr>
                <a:spLocks noChangeArrowheads="1"/>
              </p:cNvSpPr>
              <p:nvPr/>
            </p:nvSpPr>
            <p:spPr bwMode="auto">
              <a:xfrm>
                <a:off x="846" y="2013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62" name="Oval 35"/>
              <p:cNvSpPr>
                <a:spLocks noChangeArrowheads="1"/>
              </p:cNvSpPr>
              <p:nvPr/>
            </p:nvSpPr>
            <p:spPr bwMode="auto">
              <a:xfrm>
                <a:off x="733" y="2013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63" name="Oval 36"/>
              <p:cNvSpPr>
                <a:spLocks noChangeArrowheads="1"/>
              </p:cNvSpPr>
              <p:nvPr/>
            </p:nvSpPr>
            <p:spPr bwMode="auto">
              <a:xfrm>
                <a:off x="821" y="1892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64" name="Oval 37"/>
              <p:cNvSpPr>
                <a:spLocks noChangeArrowheads="1"/>
              </p:cNvSpPr>
              <p:nvPr/>
            </p:nvSpPr>
            <p:spPr bwMode="auto">
              <a:xfrm>
                <a:off x="991" y="1882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65" name="Oval 38"/>
              <p:cNvSpPr>
                <a:spLocks noChangeArrowheads="1"/>
              </p:cNvSpPr>
              <p:nvPr/>
            </p:nvSpPr>
            <p:spPr bwMode="auto">
              <a:xfrm>
                <a:off x="1016" y="1768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66" name="Oval 39"/>
              <p:cNvSpPr>
                <a:spLocks noChangeArrowheads="1"/>
              </p:cNvSpPr>
              <p:nvPr/>
            </p:nvSpPr>
            <p:spPr bwMode="auto">
              <a:xfrm>
                <a:off x="888" y="1793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67" name="Oval 40"/>
              <p:cNvSpPr>
                <a:spLocks noChangeArrowheads="1"/>
              </p:cNvSpPr>
              <p:nvPr/>
            </p:nvSpPr>
            <p:spPr bwMode="auto">
              <a:xfrm>
                <a:off x="809" y="1697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68" name="Oval 41"/>
              <p:cNvSpPr>
                <a:spLocks noChangeArrowheads="1"/>
              </p:cNvSpPr>
              <p:nvPr/>
            </p:nvSpPr>
            <p:spPr bwMode="auto">
              <a:xfrm>
                <a:off x="1216" y="1760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69" name="Oval 42"/>
              <p:cNvSpPr>
                <a:spLocks noChangeArrowheads="1"/>
              </p:cNvSpPr>
              <p:nvPr/>
            </p:nvSpPr>
            <p:spPr bwMode="auto">
              <a:xfrm>
                <a:off x="1213" y="1861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70" name="Oval 43"/>
              <p:cNvSpPr>
                <a:spLocks noChangeArrowheads="1"/>
              </p:cNvSpPr>
              <p:nvPr/>
            </p:nvSpPr>
            <p:spPr bwMode="auto">
              <a:xfrm>
                <a:off x="1314" y="1907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71" name="Oval 44"/>
              <p:cNvSpPr>
                <a:spLocks noChangeArrowheads="1"/>
              </p:cNvSpPr>
              <p:nvPr/>
            </p:nvSpPr>
            <p:spPr bwMode="auto">
              <a:xfrm>
                <a:off x="1040" y="1592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72" name="Oval 45"/>
              <p:cNvSpPr>
                <a:spLocks noChangeArrowheads="1"/>
              </p:cNvSpPr>
              <p:nvPr/>
            </p:nvSpPr>
            <p:spPr bwMode="auto">
              <a:xfrm>
                <a:off x="919" y="1659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73" name="Oval 46"/>
              <p:cNvSpPr>
                <a:spLocks noChangeArrowheads="1"/>
              </p:cNvSpPr>
              <p:nvPr/>
            </p:nvSpPr>
            <p:spPr bwMode="auto">
              <a:xfrm>
                <a:off x="848" y="1545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74" name="Oval 47"/>
              <p:cNvSpPr>
                <a:spLocks noChangeArrowheads="1"/>
              </p:cNvSpPr>
              <p:nvPr/>
            </p:nvSpPr>
            <p:spPr bwMode="auto">
              <a:xfrm>
                <a:off x="804" y="1472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75" name="Oval 48"/>
              <p:cNvSpPr>
                <a:spLocks noChangeArrowheads="1"/>
              </p:cNvSpPr>
              <p:nvPr/>
            </p:nvSpPr>
            <p:spPr bwMode="auto">
              <a:xfrm>
                <a:off x="953" y="1484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76" name="Oval 49"/>
              <p:cNvSpPr>
                <a:spLocks noChangeArrowheads="1"/>
              </p:cNvSpPr>
              <p:nvPr/>
            </p:nvSpPr>
            <p:spPr bwMode="auto">
              <a:xfrm>
                <a:off x="1068" y="1883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77" name="Oval 50"/>
              <p:cNvSpPr>
                <a:spLocks noChangeArrowheads="1"/>
              </p:cNvSpPr>
              <p:nvPr/>
            </p:nvSpPr>
            <p:spPr bwMode="auto">
              <a:xfrm>
                <a:off x="837" y="2086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78" name="Oval 51"/>
              <p:cNvSpPr>
                <a:spLocks noChangeArrowheads="1"/>
              </p:cNvSpPr>
              <p:nvPr/>
            </p:nvSpPr>
            <p:spPr bwMode="auto">
              <a:xfrm>
                <a:off x="1288" y="1630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79" name="Oval 52"/>
              <p:cNvSpPr>
                <a:spLocks noChangeArrowheads="1"/>
              </p:cNvSpPr>
              <p:nvPr/>
            </p:nvSpPr>
            <p:spPr bwMode="auto">
              <a:xfrm>
                <a:off x="1090" y="1697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80" name="Oval 53"/>
              <p:cNvSpPr>
                <a:spLocks noChangeArrowheads="1"/>
              </p:cNvSpPr>
              <p:nvPr/>
            </p:nvSpPr>
            <p:spPr bwMode="auto">
              <a:xfrm>
                <a:off x="1246" y="1520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81" name="Oval 54"/>
              <p:cNvSpPr>
                <a:spLocks noChangeArrowheads="1"/>
              </p:cNvSpPr>
              <p:nvPr/>
            </p:nvSpPr>
            <p:spPr bwMode="auto">
              <a:xfrm>
                <a:off x="1181" y="1399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82" name="Oval 55"/>
              <p:cNvSpPr>
                <a:spLocks noChangeArrowheads="1"/>
              </p:cNvSpPr>
              <p:nvPr/>
            </p:nvSpPr>
            <p:spPr bwMode="auto">
              <a:xfrm>
                <a:off x="1152" y="1328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83" name="Oval 56"/>
              <p:cNvSpPr>
                <a:spLocks noChangeArrowheads="1"/>
              </p:cNvSpPr>
              <p:nvPr/>
            </p:nvSpPr>
            <p:spPr bwMode="auto">
              <a:xfrm>
                <a:off x="1141" y="1512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84" name="Oval 57"/>
              <p:cNvSpPr>
                <a:spLocks noChangeArrowheads="1"/>
              </p:cNvSpPr>
              <p:nvPr/>
            </p:nvSpPr>
            <p:spPr bwMode="auto">
              <a:xfrm>
                <a:off x="1173" y="1641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85" name="Oval 58"/>
              <p:cNvSpPr>
                <a:spLocks noChangeArrowheads="1"/>
              </p:cNvSpPr>
              <p:nvPr/>
            </p:nvSpPr>
            <p:spPr bwMode="auto">
              <a:xfrm>
                <a:off x="1065" y="1423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86" name="Oval 59"/>
              <p:cNvSpPr>
                <a:spLocks noChangeArrowheads="1"/>
              </p:cNvSpPr>
              <p:nvPr/>
            </p:nvSpPr>
            <p:spPr bwMode="auto">
              <a:xfrm>
                <a:off x="875" y="1365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87" name="Oval 60"/>
              <p:cNvSpPr>
                <a:spLocks noChangeArrowheads="1"/>
              </p:cNvSpPr>
              <p:nvPr/>
            </p:nvSpPr>
            <p:spPr bwMode="auto">
              <a:xfrm>
                <a:off x="991" y="1340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88" name="Oval 61"/>
              <p:cNvSpPr>
                <a:spLocks noChangeArrowheads="1"/>
              </p:cNvSpPr>
              <p:nvPr/>
            </p:nvSpPr>
            <p:spPr bwMode="auto">
              <a:xfrm>
                <a:off x="1363" y="1872"/>
                <a:ext cx="142" cy="147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89" name="Oval 62"/>
              <p:cNvSpPr>
                <a:spLocks noChangeArrowheads="1"/>
              </p:cNvSpPr>
              <p:nvPr/>
            </p:nvSpPr>
            <p:spPr bwMode="auto">
              <a:xfrm>
                <a:off x="1297" y="2549"/>
                <a:ext cx="142" cy="147"/>
              </a:xfrm>
              <a:prstGeom prst="ellipse">
                <a:avLst/>
              </a:prstGeom>
              <a:solidFill>
                <a:srgbClr val="FFCC00">
                  <a:alpha val="39999"/>
                </a:srgbClr>
              </a:solidFill>
              <a:ln w="9525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90" name="Oval 63"/>
              <p:cNvSpPr>
                <a:spLocks noChangeArrowheads="1"/>
              </p:cNvSpPr>
              <p:nvPr/>
            </p:nvSpPr>
            <p:spPr bwMode="auto">
              <a:xfrm>
                <a:off x="1322" y="2644"/>
                <a:ext cx="142" cy="147"/>
              </a:xfrm>
              <a:prstGeom prst="ellipse">
                <a:avLst/>
              </a:prstGeom>
              <a:solidFill>
                <a:srgbClr val="FFCC00">
                  <a:alpha val="39999"/>
                </a:srgbClr>
              </a:solidFill>
              <a:ln w="9525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91" name="Oval 64"/>
              <p:cNvSpPr>
                <a:spLocks noChangeArrowheads="1"/>
              </p:cNvSpPr>
              <p:nvPr/>
            </p:nvSpPr>
            <p:spPr bwMode="auto">
              <a:xfrm>
                <a:off x="910" y="2634"/>
                <a:ext cx="142" cy="147"/>
              </a:xfrm>
              <a:prstGeom prst="ellipse">
                <a:avLst/>
              </a:prstGeom>
              <a:solidFill>
                <a:srgbClr val="FFCC00">
                  <a:alpha val="39999"/>
                </a:srgbClr>
              </a:solidFill>
              <a:ln w="9525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92" name="Oval 65"/>
              <p:cNvSpPr>
                <a:spLocks noChangeArrowheads="1"/>
              </p:cNvSpPr>
              <p:nvPr/>
            </p:nvSpPr>
            <p:spPr bwMode="auto">
              <a:xfrm>
                <a:off x="1192" y="2160"/>
                <a:ext cx="142" cy="147"/>
              </a:xfrm>
              <a:prstGeom prst="ellipse">
                <a:avLst/>
              </a:prstGeom>
              <a:solidFill>
                <a:srgbClr val="00FF00">
                  <a:alpha val="39999"/>
                </a:srgbClr>
              </a:solidFill>
              <a:ln w="9525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93" name="Oval 66"/>
              <p:cNvSpPr>
                <a:spLocks noChangeArrowheads="1"/>
              </p:cNvSpPr>
              <p:nvPr/>
            </p:nvSpPr>
            <p:spPr bwMode="auto">
              <a:xfrm>
                <a:off x="1232" y="2013"/>
                <a:ext cx="142" cy="147"/>
              </a:xfrm>
              <a:prstGeom prst="ellipse">
                <a:avLst/>
              </a:prstGeom>
              <a:solidFill>
                <a:srgbClr val="00FF00">
                  <a:alpha val="39999"/>
                </a:srgbClr>
              </a:solidFill>
              <a:ln w="9525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94" name="Oval 67"/>
              <p:cNvSpPr>
                <a:spLocks noChangeArrowheads="1"/>
              </p:cNvSpPr>
              <p:nvPr/>
            </p:nvSpPr>
            <p:spPr bwMode="auto">
              <a:xfrm>
                <a:off x="1119" y="1930"/>
                <a:ext cx="142" cy="147"/>
              </a:xfrm>
              <a:prstGeom prst="ellipse">
                <a:avLst/>
              </a:prstGeom>
              <a:solidFill>
                <a:srgbClr val="00FF00">
                  <a:alpha val="39999"/>
                </a:srgbClr>
              </a:solidFill>
              <a:ln w="9525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95" name="Oval 68"/>
              <p:cNvSpPr>
                <a:spLocks noChangeArrowheads="1"/>
              </p:cNvSpPr>
              <p:nvPr/>
            </p:nvSpPr>
            <p:spPr bwMode="auto">
              <a:xfrm>
                <a:off x="1095" y="2086"/>
                <a:ext cx="142" cy="147"/>
              </a:xfrm>
              <a:prstGeom prst="ellipse">
                <a:avLst/>
              </a:prstGeom>
              <a:solidFill>
                <a:srgbClr val="00FF00">
                  <a:alpha val="39999"/>
                </a:srgbClr>
              </a:solidFill>
              <a:ln w="9525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96" name="Oval 69"/>
              <p:cNvSpPr>
                <a:spLocks noChangeArrowheads="1"/>
              </p:cNvSpPr>
              <p:nvPr/>
            </p:nvSpPr>
            <p:spPr bwMode="auto">
              <a:xfrm>
                <a:off x="933" y="2482"/>
                <a:ext cx="142" cy="147"/>
              </a:xfrm>
              <a:prstGeom prst="ellipse">
                <a:avLst/>
              </a:prstGeom>
              <a:solidFill>
                <a:srgbClr val="FFCC00">
                  <a:alpha val="39999"/>
                </a:srgbClr>
              </a:solidFill>
              <a:ln w="9525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97" name="Oval 70"/>
              <p:cNvSpPr>
                <a:spLocks noChangeArrowheads="1"/>
              </p:cNvSpPr>
              <p:nvPr/>
            </p:nvSpPr>
            <p:spPr bwMode="auto">
              <a:xfrm>
                <a:off x="1048" y="2514"/>
                <a:ext cx="142" cy="147"/>
              </a:xfrm>
              <a:prstGeom prst="ellipse">
                <a:avLst/>
              </a:prstGeom>
              <a:solidFill>
                <a:srgbClr val="FFCC00">
                  <a:alpha val="39999"/>
                </a:srgbClr>
              </a:solidFill>
              <a:ln w="9525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98" name="Oval 71"/>
              <p:cNvSpPr>
                <a:spLocks noChangeArrowheads="1"/>
              </p:cNvSpPr>
              <p:nvPr/>
            </p:nvSpPr>
            <p:spPr bwMode="auto">
              <a:xfrm>
                <a:off x="1170" y="2546"/>
                <a:ext cx="142" cy="147"/>
              </a:xfrm>
              <a:prstGeom prst="ellipse">
                <a:avLst/>
              </a:prstGeom>
              <a:solidFill>
                <a:srgbClr val="FFCC00">
                  <a:alpha val="39999"/>
                </a:srgbClr>
              </a:solidFill>
              <a:ln w="9525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799" name="Oval 72"/>
              <p:cNvSpPr>
                <a:spLocks noChangeArrowheads="1"/>
              </p:cNvSpPr>
              <p:nvPr/>
            </p:nvSpPr>
            <p:spPr bwMode="auto">
              <a:xfrm>
                <a:off x="1229" y="2628"/>
                <a:ext cx="142" cy="147"/>
              </a:xfrm>
              <a:prstGeom prst="ellipse">
                <a:avLst/>
              </a:prstGeom>
              <a:solidFill>
                <a:srgbClr val="FFCC00">
                  <a:alpha val="39999"/>
                </a:srgbClr>
              </a:solidFill>
              <a:ln w="9525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00" name="Oval 73"/>
              <p:cNvSpPr>
                <a:spLocks noChangeArrowheads="1"/>
              </p:cNvSpPr>
              <p:nvPr/>
            </p:nvSpPr>
            <p:spPr bwMode="auto">
              <a:xfrm>
                <a:off x="1240" y="2688"/>
                <a:ext cx="142" cy="147"/>
              </a:xfrm>
              <a:prstGeom prst="ellipse">
                <a:avLst/>
              </a:prstGeom>
              <a:solidFill>
                <a:srgbClr val="FFCC00">
                  <a:alpha val="39999"/>
                </a:srgbClr>
              </a:solidFill>
              <a:ln w="9525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01" name="Oval 74"/>
              <p:cNvSpPr>
                <a:spLocks noChangeArrowheads="1"/>
              </p:cNvSpPr>
              <p:nvPr/>
            </p:nvSpPr>
            <p:spPr bwMode="auto">
              <a:xfrm>
                <a:off x="1115" y="2610"/>
                <a:ext cx="142" cy="147"/>
              </a:xfrm>
              <a:prstGeom prst="ellipse">
                <a:avLst/>
              </a:prstGeom>
              <a:solidFill>
                <a:srgbClr val="FFCC00">
                  <a:alpha val="39999"/>
                </a:srgbClr>
              </a:solidFill>
              <a:ln w="9525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02" name="Oval 75"/>
              <p:cNvSpPr>
                <a:spLocks noChangeArrowheads="1"/>
              </p:cNvSpPr>
              <p:nvPr/>
            </p:nvSpPr>
            <p:spPr bwMode="auto">
              <a:xfrm>
                <a:off x="1320" y="2684"/>
                <a:ext cx="142" cy="147"/>
              </a:xfrm>
              <a:prstGeom prst="ellipse">
                <a:avLst/>
              </a:prstGeom>
              <a:solidFill>
                <a:srgbClr val="FFCC00">
                  <a:alpha val="39999"/>
                </a:srgbClr>
              </a:solidFill>
              <a:ln w="9525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03" name="Oval 76"/>
              <p:cNvSpPr>
                <a:spLocks noChangeArrowheads="1"/>
              </p:cNvSpPr>
              <p:nvPr/>
            </p:nvSpPr>
            <p:spPr bwMode="auto">
              <a:xfrm>
                <a:off x="911" y="2545"/>
                <a:ext cx="142" cy="147"/>
              </a:xfrm>
              <a:prstGeom prst="ellipse">
                <a:avLst/>
              </a:prstGeom>
              <a:solidFill>
                <a:srgbClr val="FFCC00">
                  <a:alpha val="39999"/>
                </a:srgbClr>
              </a:solidFill>
              <a:ln w="9525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04" name="Oval 77"/>
              <p:cNvSpPr>
                <a:spLocks noChangeArrowheads="1"/>
              </p:cNvSpPr>
              <p:nvPr/>
            </p:nvSpPr>
            <p:spPr bwMode="auto">
              <a:xfrm>
                <a:off x="985" y="2577"/>
                <a:ext cx="142" cy="147"/>
              </a:xfrm>
              <a:prstGeom prst="ellipse">
                <a:avLst/>
              </a:prstGeom>
              <a:solidFill>
                <a:srgbClr val="FFCC00">
                  <a:alpha val="39999"/>
                </a:srgbClr>
              </a:solidFill>
              <a:ln w="9525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05" name="Oval 78"/>
              <p:cNvSpPr>
                <a:spLocks noChangeArrowheads="1"/>
              </p:cNvSpPr>
              <p:nvPr/>
            </p:nvSpPr>
            <p:spPr bwMode="auto">
              <a:xfrm>
                <a:off x="1133" y="2665"/>
                <a:ext cx="142" cy="147"/>
              </a:xfrm>
              <a:prstGeom prst="ellipse">
                <a:avLst/>
              </a:prstGeom>
              <a:solidFill>
                <a:srgbClr val="FFCC00">
                  <a:alpha val="39999"/>
                </a:srgbClr>
              </a:solidFill>
              <a:ln w="9525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456806" name="Oval 79"/>
              <p:cNvSpPr>
                <a:spLocks noChangeArrowheads="1"/>
              </p:cNvSpPr>
              <p:nvPr/>
            </p:nvSpPr>
            <p:spPr bwMode="auto">
              <a:xfrm>
                <a:off x="1033" y="2655"/>
                <a:ext cx="142" cy="147"/>
              </a:xfrm>
              <a:prstGeom prst="ellipse">
                <a:avLst/>
              </a:prstGeom>
              <a:solidFill>
                <a:srgbClr val="FFCC00">
                  <a:alpha val="39999"/>
                </a:srgbClr>
              </a:solidFill>
              <a:ln w="9525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</p:grpSp>
        <p:grpSp>
          <p:nvGrpSpPr>
            <p:cNvPr id="456723" name="Group 147"/>
            <p:cNvGrpSpPr>
              <a:grpSpLocks/>
            </p:cNvGrpSpPr>
            <p:nvPr/>
          </p:nvGrpSpPr>
          <p:grpSpPr bwMode="auto">
            <a:xfrm>
              <a:off x="3097213" y="3505200"/>
              <a:ext cx="2843212" cy="1095375"/>
              <a:chOff x="493" y="799"/>
              <a:chExt cx="2301" cy="1088"/>
            </a:xfrm>
          </p:grpSpPr>
          <p:pic>
            <p:nvPicPr>
              <p:cNvPr id="456730" name="Picture 797" descr="plat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002F4E"/>
                  </a:clrFrom>
                  <a:clrTo>
                    <a:srgbClr val="002F4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" y="799"/>
                <a:ext cx="2301" cy="1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56731" name="Group 149"/>
              <p:cNvGrpSpPr>
                <a:grpSpLocks/>
              </p:cNvGrpSpPr>
              <p:nvPr/>
            </p:nvGrpSpPr>
            <p:grpSpPr bwMode="auto">
              <a:xfrm>
                <a:off x="1110" y="1202"/>
                <a:ext cx="1073" cy="332"/>
                <a:chOff x="1721" y="1994"/>
                <a:chExt cx="1073" cy="332"/>
              </a:xfrm>
            </p:grpSpPr>
            <p:grpSp>
              <p:nvGrpSpPr>
                <p:cNvPr id="456732" name="Group 150"/>
                <p:cNvGrpSpPr>
                  <a:grpSpLocks/>
                </p:cNvGrpSpPr>
                <p:nvPr/>
              </p:nvGrpSpPr>
              <p:grpSpPr bwMode="auto">
                <a:xfrm>
                  <a:off x="2336" y="1994"/>
                  <a:ext cx="458" cy="332"/>
                  <a:chOff x="3313" y="799"/>
                  <a:chExt cx="1578" cy="1369"/>
                </a:xfrm>
              </p:grpSpPr>
              <p:pic>
                <p:nvPicPr>
                  <p:cNvPr id="456741" name="Picture 83" descr="PP-t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clrChange>
                      <a:clrFrom>
                        <a:srgbClr val="000000"/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13" y="1645"/>
                    <a:ext cx="1578" cy="52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56742" name="Picture 83" descr="PP-t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clrChange>
                      <a:clrFrom>
                        <a:srgbClr val="000000"/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13" y="799"/>
                    <a:ext cx="1578" cy="52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56743" name="Picture 83" descr="PP-t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clrChange>
                      <a:clrFrom>
                        <a:srgbClr val="000000"/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13" y="1216"/>
                    <a:ext cx="1578" cy="52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456733" name="Group 154"/>
                <p:cNvGrpSpPr>
                  <a:grpSpLocks/>
                </p:cNvGrpSpPr>
                <p:nvPr/>
              </p:nvGrpSpPr>
              <p:grpSpPr bwMode="auto">
                <a:xfrm>
                  <a:off x="2075" y="1994"/>
                  <a:ext cx="458" cy="332"/>
                  <a:chOff x="3313" y="799"/>
                  <a:chExt cx="1578" cy="1369"/>
                </a:xfrm>
              </p:grpSpPr>
              <p:pic>
                <p:nvPicPr>
                  <p:cNvPr id="456738" name="Picture 83" descr="PP-t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clrChange>
                      <a:clrFrom>
                        <a:srgbClr val="000000"/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13" y="1645"/>
                    <a:ext cx="1578" cy="52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56739" name="Picture 83" descr="PP-t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clrChange>
                      <a:clrFrom>
                        <a:srgbClr val="000000"/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13" y="799"/>
                    <a:ext cx="1578" cy="52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56740" name="Picture 83" descr="PP-t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clrChange>
                      <a:clrFrom>
                        <a:srgbClr val="000000"/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13" y="1216"/>
                    <a:ext cx="1578" cy="52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456734" name="Group 158"/>
                <p:cNvGrpSpPr>
                  <a:grpSpLocks/>
                </p:cNvGrpSpPr>
                <p:nvPr/>
              </p:nvGrpSpPr>
              <p:grpSpPr bwMode="auto">
                <a:xfrm>
                  <a:off x="1721" y="1994"/>
                  <a:ext cx="458" cy="332"/>
                  <a:chOff x="3313" y="799"/>
                  <a:chExt cx="1578" cy="1369"/>
                </a:xfrm>
              </p:grpSpPr>
              <p:pic>
                <p:nvPicPr>
                  <p:cNvPr id="456735" name="Picture 83" descr="PP-t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clrChange>
                      <a:clrFrom>
                        <a:srgbClr val="000000"/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13" y="1645"/>
                    <a:ext cx="1578" cy="52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56736" name="Picture 83" descr="PP-t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clrChange>
                      <a:clrFrom>
                        <a:srgbClr val="000000"/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13" y="799"/>
                    <a:ext cx="1578" cy="52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56737" name="Picture 83" descr="PP-t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clrChange>
                      <a:clrFrom>
                        <a:srgbClr val="000000"/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13" y="1216"/>
                    <a:ext cx="1578" cy="52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</p:grpSp>
        <p:sp>
          <p:nvSpPr>
            <p:cNvPr id="456724" name="Line 148"/>
            <p:cNvSpPr>
              <a:spLocks noChangeShapeType="1"/>
            </p:cNvSpPr>
            <p:nvPr/>
          </p:nvSpPr>
          <p:spPr bwMode="auto">
            <a:xfrm flipH="1">
              <a:off x="3260725" y="4572000"/>
              <a:ext cx="2479675" cy="95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t-IT" sz="900"/>
            </a:p>
          </p:txBody>
        </p:sp>
        <p:sp>
          <p:nvSpPr>
            <p:cNvPr id="2" name="Rectangle 149"/>
            <p:cNvSpPr>
              <a:spLocks noChangeArrowheads="1"/>
            </p:cNvSpPr>
            <p:nvPr/>
          </p:nvSpPr>
          <p:spPr bwMode="auto">
            <a:xfrm>
              <a:off x="4227513" y="4646613"/>
              <a:ext cx="858837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defRPr/>
              </a:pPr>
              <a:r>
                <a:rPr lang="it-CH" sz="9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~ 120 nm</a:t>
              </a:r>
              <a:endParaRPr lang="en-US" sz="9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pic>
          <p:nvPicPr>
            <p:cNvPr id="456726" name="Picture 80" descr="A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002F4E"/>
                </a:clrFrom>
                <a:clrTo>
                  <a:srgbClr val="002F4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3925" y="2333625"/>
              <a:ext cx="2413000" cy="207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458" name="Rectangle 10"/>
            <p:cNvSpPr>
              <a:spLocks noChangeArrowheads="1"/>
            </p:cNvSpPr>
            <p:nvPr/>
          </p:nvSpPr>
          <p:spPr bwMode="auto">
            <a:xfrm>
              <a:off x="6246813" y="1476375"/>
              <a:ext cx="1741487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  <a:defRPr/>
              </a:pPr>
              <a:r>
                <a:rPr lang="it-CH" sz="10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Finite Elements Method (FEM)</a:t>
              </a:r>
            </a:p>
            <a:p>
              <a:pPr>
                <a:spcBef>
                  <a:spcPct val="20000"/>
                </a:spcBef>
                <a:defRPr/>
              </a:pPr>
              <a:endParaRPr lang="en-US" sz="10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56728" name="Line 81"/>
            <p:cNvSpPr>
              <a:spLocks noChangeShapeType="1"/>
            </p:cNvSpPr>
            <p:nvPr/>
          </p:nvSpPr>
          <p:spPr bwMode="auto">
            <a:xfrm flipH="1">
              <a:off x="6324600" y="4357688"/>
              <a:ext cx="1663700" cy="63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t-IT" sz="900"/>
            </a:p>
          </p:txBody>
        </p:sp>
        <p:sp>
          <p:nvSpPr>
            <p:cNvPr id="106578" name="Rectangle 82"/>
            <p:cNvSpPr>
              <a:spLocks noChangeArrowheads="1"/>
            </p:cNvSpPr>
            <p:nvPr/>
          </p:nvSpPr>
          <p:spPr bwMode="auto">
            <a:xfrm>
              <a:off x="6792913" y="4500563"/>
              <a:ext cx="9953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defRPr/>
              </a:pPr>
              <a:r>
                <a:rPr lang="it-CH" sz="9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~ 0.3 </a:t>
              </a:r>
              <a:r>
                <a:rPr lang="el-GR" sz="9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μ</a:t>
              </a:r>
              <a:r>
                <a:rPr lang="it-CH" sz="9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</a:t>
              </a:r>
              <a:endParaRPr lang="en-US" sz="9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67" name="Rectangle 3" descr="Rectangle: Click to edit Master text styles&#10;Second level&#10;Third level&#10;Fourth level&#10;Fifth level"/>
            <p:cNvSpPr txBox="1">
              <a:spLocks noChangeArrowheads="1"/>
            </p:cNvSpPr>
            <p:nvPr/>
          </p:nvSpPr>
          <p:spPr bwMode="auto">
            <a:xfrm>
              <a:off x="1589087" y="5299076"/>
              <a:ext cx="746125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MetaPlusBold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MetaPlusBold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MetaPlusBold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MetaPlusBold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Font typeface="Wingdings" pitchFamily="2" charset="2"/>
                <a:buNone/>
                <a:defRPr/>
              </a:pPr>
              <a:r>
                <a:rPr lang="it-CH" sz="1050" b="1" kern="120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Book Antiqua" pitchFamily="18" charset="0"/>
                </a:rPr>
                <a:t>1 nm</a:t>
              </a:r>
              <a:endParaRPr lang="en-US" sz="1050" b="1" kern="1200" dirty="0"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endParaRPr>
            </a:p>
          </p:txBody>
        </p:sp>
        <p:sp>
          <p:nvSpPr>
            <p:cNvPr id="168" name="Rectangle 6"/>
            <p:cNvSpPr>
              <a:spLocks noChangeArrowheads="1"/>
            </p:cNvSpPr>
            <p:nvPr/>
          </p:nvSpPr>
          <p:spPr bwMode="auto">
            <a:xfrm>
              <a:off x="3143250" y="5299075"/>
              <a:ext cx="9017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defRPr/>
              </a:pPr>
              <a:r>
                <a:rPr lang="it-CH" sz="1050" b="1" dirty="0"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10 nm</a:t>
              </a:r>
              <a:endParaRPr lang="en-US" sz="105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endParaRPr>
            </a:p>
          </p:txBody>
        </p:sp>
        <p:sp>
          <p:nvSpPr>
            <p:cNvPr id="169" name="Rectangle 7"/>
            <p:cNvSpPr>
              <a:spLocks noChangeArrowheads="1"/>
            </p:cNvSpPr>
            <p:nvPr/>
          </p:nvSpPr>
          <p:spPr bwMode="auto">
            <a:xfrm>
              <a:off x="5046663" y="5299075"/>
              <a:ext cx="9017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defRPr/>
              </a:pPr>
              <a:r>
                <a:rPr lang="it-CH" sz="1050" b="1"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100 nm</a:t>
              </a:r>
              <a:endParaRPr lang="en-US" sz="1050" b="1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endParaRPr>
            </a:p>
          </p:txBody>
        </p:sp>
        <p:sp>
          <p:nvSpPr>
            <p:cNvPr id="170" name="Rectangle 11"/>
            <p:cNvSpPr>
              <a:spLocks noChangeArrowheads="1"/>
            </p:cNvSpPr>
            <p:nvPr/>
          </p:nvSpPr>
          <p:spPr bwMode="auto">
            <a:xfrm>
              <a:off x="7043738" y="5330825"/>
              <a:ext cx="9017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defRPr/>
              </a:pPr>
              <a:r>
                <a:rPr lang="it-CH" sz="105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 </a:t>
              </a:r>
              <a:r>
                <a:rPr lang="el-GR" sz="105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μ</a:t>
              </a:r>
              <a:r>
                <a:rPr lang="it-CH" sz="105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</a:t>
              </a:r>
              <a:endParaRPr lang="en-US" sz="105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171" name="Group 44"/>
          <p:cNvGrpSpPr>
            <a:grpSpLocks/>
          </p:cNvGrpSpPr>
          <p:nvPr/>
        </p:nvGrpSpPr>
        <p:grpSpPr bwMode="auto">
          <a:xfrm>
            <a:off x="240148" y="1350601"/>
            <a:ext cx="3288501" cy="2123411"/>
            <a:chOff x="612" y="1197"/>
            <a:chExt cx="1640" cy="1133"/>
          </a:xfrm>
        </p:grpSpPr>
        <p:pic>
          <p:nvPicPr>
            <p:cNvPr id="172" name="Picture 42" descr="MMT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197"/>
              <a:ext cx="1012" cy="103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173" name="Group 41"/>
            <p:cNvGrpSpPr>
              <a:grpSpLocks/>
            </p:cNvGrpSpPr>
            <p:nvPr/>
          </p:nvGrpSpPr>
          <p:grpSpPr bwMode="auto">
            <a:xfrm>
              <a:off x="1153" y="1844"/>
              <a:ext cx="1099" cy="486"/>
              <a:chOff x="680" y="687"/>
              <a:chExt cx="1615" cy="953"/>
            </a:xfrm>
          </p:grpSpPr>
          <p:grpSp>
            <p:nvGrpSpPr>
              <p:cNvPr id="174" name="Group 32"/>
              <p:cNvGrpSpPr>
                <a:grpSpLocks/>
              </p:cNvGrpSpPr>
              <p:nvPr/>
            </p:nvGrpSpPr>
            <p:grpSpPr bwMode="auto">
              <a:xfrm rot="537405">
                <a:off x="1040" y="1112"/>
                <a:ext cx="1073" cy="528"/>
                <a:chOff x="385" y="1945"/>
                <a:chExt cx="1542" cy="955"/>
              </a:xfrm>
            </p:grpSpPr>
            <p:pic>
              <p:nvPicPr>
                <p:cNvPr id="196" name="Picture 33" descr="platelet"/>
                <p:cNvPicPr>
                  <a:picLocks noChangeAspect="1" noChangeArrowheads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" y="2471"/>
                  <a:ext cx="1542" cy="4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97" name="Picture 34" descr="platelet"/>
                <p:cNvPicPr>
                  <a:picLocks noChangeAspect="1" noChangeArrowheads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" y="2374"/>
                  <a:ext cx="1542" cy="4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98" name="Picture 35" descr="platelet"/>
                <p:cNvPicPr>
                  <a:picLocks noChangeAspect="1" noChangeArrowheads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" y="2257"/>
                  <a:ext cx="1542" cy="4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99" name="Picture 36" descr="platelet"/>
                <p:cNvPicPr>
                  <a:picLocks noChangeAspect="1" noChangeArrowheads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" y="2160"/>
                  <a:ext cx="1542" cy="4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0" name="Picture 37" descr="platelet"/>
                <p:cNvPicPr>
                  <a:picLocks noChangeAspect="1" noChangeArrowheads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" y="2043"/>
                  <a:ext cx="1542" cy="4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1" name="Picture 38" descr="platelet"/>
                <p:cNvPicPr>
                  <a:picLocks noChangeAspect="1" noChangeArrowheads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" y="1945"/>
                  <a:ext cx="1542" cy="4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75" name="Group 17"/>
              <p:cNvGrpSpPr>
                <a:grpSpLocks/>
              </p:cNvGrpSpPr>
              <p:nvPr/>
            </p:nvGrpSpPr>
            <p:grpSpPr bwMode="auto">
              <a:xfrm rot="-2086438">
                <a:off x="712" y="941"/>
                <a:ext cx="1074" cy="528"/>
                <a:chOff x="385" y="1945"/>
                <a:chExt cx="1542" cy="955"/>
              </a:xfrm>
            </p:grpSpPr>
            <p:pic>
              <p:nvPicPr>
                <p:cNvPr id="190" name="Picture 10" descr="platelet"/>
                <p:cNvPicPr>
                  <a:picLocks noChangeAspect="1" noChangeArrowheads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" y="2471"/>
                  <a:ext cx="1542" cy="4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91" name="Picture 11" descr="platelet"/>
                <p:cNvPicPr>
                  <a:picLocks noChangeAspect="1" noChangeArrowheads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" y="2374"/>
                  <a:ext cx="1542" cy="4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92" name="Picture 12" descr="platelet"/>
                <p:cNvPicPr>
                  <a:picLocks noChangeAspect="1" noChangeArrowheads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" y="2257"/>
                  <a:ext cx="1542" cy="4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93" name="Picture 13" descr="platelet"/>
                <p:cNvPicPr>
                  <a:picLocks noChangeAspect="1" noChangeArrowheads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" y="2160"/>
                  <a:ext cx="1542" cy="4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94" name="Picture 14" descr="platelet"/>
                <p:cNvPicPr>
                  <a:picLocks noChangeAspect="1" noChangeArrowheads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" y="2043"/>
                  <a:ext cx="1542" cy="4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95" name="Picture 15" descr="platelet"/>
                <p:cNvPicPr>
                  <a:picLocks noChangeAspect="1" noChangeArrowheads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" y="1945"/>
                  <a:ext cx="1542" cy="4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76" name="Group 18"/>
              <p:cNvGrpSpPr>
                <a:grpSpLocks/>
              </p:cNvGrpSpPr>
              <p:nvPr/>
            </p:nvGrpSpPr>
            <p:grpSpPr bwMode="auto">
              <a:xfrm rot="-834705">
                <a:off x="680" y="687"/>
                <a:ext cx="1073" cy="528"/>
                <a:chOff x="385" y="1945"/>
                <a:chExt cx="1542" cy="955"/>
              </a:xfrm>
            </p:grpSpPr>
            <p:pic>
              <p:nvPicPr>
                <p:cNvPr id="184" name="Picture 19" descr="platelet"/>
                <p:cNvPicPr>
                  <a:picLocks noChangeAspect="1" noChangeArrowheads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" y="2471"/>
                  <a:ext cx="1542" cy="4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5" name="Picture 20" descr="platelet"/>
                <p:cNvPicPr>
                  <a:picLocks noChangeAspect="1" noChangeArrowheads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" y="2374"/>
                  <a:ext cx="1542" cy="4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6" name="Picture 21" descr="platelet"/>
                <p:cNvPicPr>
                  <a:picLocks noChangeAspect="1" noChangeArrowheads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" y="2257"/>
                  <a:ext cx="1542" cy="4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7" name="Picture 22" descr="platelet"/>
                <p:cNvPicPr>
                  <a:picLocks noChangeAspect="1" noChangeArrowheads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" y="2160"/>
                  <a:ext cx="1542" cy="4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8" name="Picture 23" descr="platelet"/>
                <p:cNvPicPr>
                  <a:picLocks noChangeAspect="1" noChangeArrowheads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" y="2043"/>
                  <a:ext cx="1542" cy="4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9" name="Picture 24" descr="platelet"/>
                <p:cNvPicPr>
                  <a:picLocks noChangeAspect="1" noChangeArrowheads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" y="1945"/>
                  <a:ext cx="1542" cy="4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77" name="Group 25"/>
              <p:cNvGrpSpPr>
                <a:grpSpLocks/>
              </p:cNvGrpSpPr>
              <p:nvPr/>
            </p:nvGrpSpPr>
            <p:grpSpPr bwMode="auto">
              <a:xfrm rot="1702611">
                <a:off x="1222" y="772"/>
                <a:ext cx="1073" cy="528"/>
                <a:chOff x="385" y="1945"/>
                <a:chExt cx="1542" cy="955"/>
              </a:xfrm>
            </p:grpSpPr>
            <p:pic>
              <p:nvPicPr>
                <p:cNvPr id="178" name="Picture 26" descr="platelet"/>
                <p:cNvPicPr>
                  <a:picLocks noChangeAspect="1" noChangeArrowheads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" y="2471"/>
                  <a:ext cx="1542" cy="4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79" name="Picture 27" descr="platelet"/>
                <p:cNvPicPr>
                  <a:picLocks noChangeAspect="1" noChangeArrowheads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" y="2374"/>
                  <a:ext cx="1542" cy="4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0" name="Picture 28" descr="platelet"/>
                <p:cNvPicPr>
                  <a:picLocks noChangeAspect="1" noChangeArrowheads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" y="2257"/>
                  <a:ext cx="1542" cy="4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1" name="Picture 29" descr="platelet"/>
                <p:cNvPicPr>
                  <a:picLocks noChangeAspect="1" noChangeArrowheads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" y="2160"/>
                  <a:ext cx="1542" cy="4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2" name="Picture 30" descr="platelet"/>
                <p:cNvPicPr>
                  <a:picLocks noChangeAspect="1" noChangeArrowheads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" y="2043"/>
                  <a:ext cx="1542" cy="4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3" name="Picture 31" descr="platelet"/>
                <p:cNvPicPr>
                  <a:picLocks noChangeAspect="1" noChangeArrowheads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" y="1945"/>
                  <a:ext cx="1542" cy="4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pic>
        <p:nvPicPr>
          <p:cNvPr id="202" name="Picture 43" descr="PAUL-MMT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200" y="1101087"/>
            <a:ext cx="4860946" cy="2608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3" name="Group 56"/>
          <p:cNvGrpSpPr>
            <a:grpSpLocks/>
          </p:cNvGrpSpPr>
          <p:nvPr/>
        </p:nvGrpSpPr>
        <p:grpSpPr bwMode="auto">
          <a:xfrm>
            <a:off x="208760" y="4004570"/>
            <a:ext cx="2839239" cy="1234865"/>
            <a:chOff x="499" y="2861"/>
            <a:chExt cx="2092" cy="818"/>
          </a:xfrm>
        </p:grpSpPr>
        <p:pic>
          <p:nvPicPr>
            <p:cNvPr id="204" name="Picture 46" descr="platelet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3077"/>
              <a:ext cx="1749" cy="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" name="Line 47"/>
            <p:cNvSpPr>
              <a:spLocks noChangeShapeType="1"/>
            </p:cNvSpPr>
            <p:nvPr/>
          </p:nvSpPr>
          <p:spPr bwMode="auto">
            <a:xfrm flipH="1">
              <a:off x="2049" y="2896"/>
              <a:ext cx="0" cy="43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stealth" w="lg" len="lg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06" name="Line 48"/>
            <p:cNvSpPr>
              <a:spLocks noChangeShapeType="1"/>
            </p:cNvSpPr>
            <p:nvPr/>
          </p:nvSpPr>
          <p:spPr bwMode="auto">
            <a:xfrm flipV="1">
              <a:off x="2048" y="3362"/>
              <a:ext cx="0" cy="31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stealth" w="lg" len="lg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07" name="Text Box 49"/>
            <p:cNvSpPr txBox="1">
              <a:spLocks noChangeArrowheads="1"/>
            </p:cNvSpPr>
            <p:nvPr/>
          </p:nvSpPr>
          <p:spPr bwMode="auto">
            <a:xfrm>
              <a:off x="2118" y="2861"/>
              <a:ext cx="473" cy="192"/>
            </a:xfrm>
            <a:prstGeom prst="rect">
              <a:avLst/>
            </a:prstGeom>
            <a:noFill/>
            <a:ln w="12700">
              <a:noFill/>
              <a:miter lim="800000"/>
              <a:headEnd type="none" w="lg" len="lg"/>
              <a:tailEnd type="none" w="lg" len="lg"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it-CH" sz="14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~ </a:t>
              </a:r>
              <a:r>
                <a:rPr lang="it-CH" sz="1400"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1 nm</a:t>
              </a:r>
              <a:endParaRPr lang="en-US" sz="14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endParaRPr>
            </a:p>
          </p:txBody>
        </p:sp>
        <p:grpSp>
          <p:nvGrpSpPr>
            <p:cNvPr id="208" name="Group 50"/>
            <p:cNvGrpSpPr>
              <a:grpSpLocks/>
            </p:cNvGrpSpPr>
            <p:nvPr/>
          </p:nvGrpSpPr>
          <p:grpSpPr bwMode="auto">
            <a:xfrm>
              <a:off x="999" y="3227"/>
              <a:ext cx="800" cy="116"/>
              <a:chOff x="2402" y="2171"/>
              <a:chExt cx="705" cy="114"/>
            </a:xfrm>
          </p:grpSpPr>
          <p:sp>
            <p:nvSpPr>
              <p:cNvPr id="210" name="Line 51"/>
              <p:cNvSpPr>
                <a:spLocks noChangeShapeType="1"/>
              </p:cNvSpPr>
              <p:nvPr/>
            </p:nvSpPr>
            <p:spPr bwMode="auto">
              <a:xfrm flipH="1">
                <a:off x="2402" y="2231"/>
                <a:ext cx="349" cy="5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lg" len="lg"/>
                <a:tailEnd type="stealth" w="lg" len="lg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1" name="Line 52"/>
              <p:cNvSpPr>
                <a:spLocks noChangeShapeType="1"/>
              </p:cNvSpPr>
              <p:nvPr/>
            </p:nvSpPr>
            <p:spPr bwMode="auto">
              <a:xfrm flipV="1">
                <a:off x="2727" y="2171"/>
                <a:ext cx="380" cy="6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lg" len="lg"/>
                <a:tailEnd type="stealth" w="lg" len="lg"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209" name="Text Box 53"/>
            <p:cNvSpPr txBox="1">
              <a:spLocks noChangeArrowheads="1"/>
            </p:cNvSpPr>
            <p:nvPr/>
          </p:nvSpPr>
          <p:spPr bwMode="auto">
            <a:xfrm>
              <a:off x="877" y="3464"/>
              <a:ext cx="1007" cy="192"/>
            </a:xfrm>
            <a:prstGeom prst="rect">
              <a:avLst/>
            </a:prstGeom>
            <a:noFill/>
            <a:ln w="12700">
              <a:noFill/>
              <a:miter lim="800000"/>
              <a:headEnd type="none" w="lg" len="lg"/>
              <a:tailEnd type="none" w="lg" len="lg"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it-CH" sz="1400" dirty="0"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100 - 500 nm</a:t>
              </a:r>
              <a:endParaRPr lang="en-US" sz="1400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279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 of the results</a:t>
            </a:r>
          </a:p>
        </p:txBody>
      </p:sp>
      <p:pic>
        <p:nvPicPr>
          <p:cNvPr id="5123" name="Picture 1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" t="6012" r="1994" b="12270"/>
          <a:stretch>
            <a:fillRect/>
          </a:stretch>
        </p:blipFill>
        <p:spPr bwMode="auto">
          <a:xfrm>
            <a:off x="3968750" y="1911350"/>
            <a:ext cx="4905375" cy="3527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266700" y="1844675"/>
            <a:ext cx="385603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indent="-35877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lvl="1">
              <a:buFont typeface="Wingdings" panose="05000000000000000000" pitchFamily="2" charset="2"/>
              <a:buChar char="q"/>
            </a:pPr>
            <a:r>
              <a:rPr lang="en-US" sz="1800" dirty="0">
                <a:latin typeface="MetaPlusBold"/>
              </a:rPr>
              <a:t>The chemical/physical characteristics of the different surface modifiers does not affect the macroscopic properties</a:t>
            </a:r>
            <a:endParaRPr lang="it-IT" sz="1800" dirty="0">
              <a:latin typeface="MetaPlusBold"/>
            </a:endParaRPr>
          </a:p>
        </p:txBody>
      </p:sp>
      <p:sp>
        <p:nvSpPr>
          <p:cNvPr id="5125" name="TextBox 5"/>
          <p:cNvSpPr txBox="1">
            <a:spLocks noChangeArrowheads="1"/>
          </p:cNvSpPr>
          <p:nvPr/>
        </p:nvSpPr>
        <p:spPr bwMode="auto">
          <a:xfrm>
            <a:off x="268288" y="3635375"/>
            <a:ext cx="365601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indent="-358775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lvl="1">
              <a:buFont typeface="Wingdings" panose="05000000000000000000" pitchFamily="2" charset="2"/>
              <a:buChar char="q"/>
            </a:pPr>
            <a:r>
              <a:rPr lang="en-US" sz="1800" dirty="0">
                <a:latin typeface="MetaPlusBold"/>
              </a:rPr>
              <a:t>The size and shape of the filler and the properties of the pure nanocomposite components have a big impact on overall material properties.</a:t>
            </a:r>
            <a:endParaRPr lang="it-IT" sz="1800" dirty="0">
              <a:latin typeface="MetaPlusBold"/>
            </a:endParaRPr>
          </a:p>
        </p:txBody>
      </p:sp>
      <p:sp>
        <p:nvSpPr>
          <p:cNvPr id="5127" name="TextBox 6"/>
          <p:cNvSpPr txBox="1">
            <a:spLocks noChangeArrowheads="1"/>
          </p:cNvSpPr>
          <p:nvPr/>
        </p:nvSpPr>
        <p:spPr bwMode="auto">
          <a:xfrm>
            <a:off x="990600" y="5678237"/>
            <a:ext cx="74310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it-IT" sz="1400" dirty="0">
                <a:latin typeface="MetaPlusBold"/>
              </a:rPr>
              <a:t>Fermeglia et al</a:t>
            </a:r>
            <a:r>
              <a:rPr lang="it-IT" sz="1400" i="1" dirty="0">
                <a:latin typeface="MetaPlusBold"/>
              </a:rPr>
              <a:t>., J. Mater. </a:t>
            </a:r>
            <a:r>
              <a:rPr lang="it-IT" sz="1400" i="1" dirty="0" err="1">
                <a:latin typeface="MetaPlusBold"/>
              </a:rPr>
              <a:t>Chem</a:t>
            </a:r>
            <a:r>
              <a:rPr lang="it-IT" sz="1400" i="1" dirty="0">
                <a:latin typeface="MetaPlusBold"/>
              </a:rPr>
              <a:t>. </a:t>
            </a:r>
            <a:r>
              <a:rPr lang="it-IT" sz="1400" b="1" dirty="0">
                <a:latin typeface="MetaPlusBold"/>
              </a:rPr>
              <a:t>2012</a:t>
            </a:r>
            <a:r>
              <a:rPr lang="it-IT" sz="1400" dirty="0">
                <a:latin typeface="MetaPlusBold"/>
              </a:rPr>
              <a:t>, 22, 5398; Fermeglia et al., </a:t>
            </a:r>
            <a:r>
              <a:rPr lang="it-IT" sz="1400" i="1" dirty="0">
                <a:latin typeface="MetaPlusBold"/>
              </a:rPr>
              <a:t>J. Multiscale Model.</a:t>
            </a:r>
            <a:r>
              <a:rPr lang="it-IT" sz="1400" dirty="0">
                <a:latin typeface="MetaPlusBold"/>
              </a:rPr>
              <a:t> </a:t>
            </a:r>
            <a:r>
              <a:rPr lang="it-IT" sz="1400" b="1" dirty="0">
                <a:latin typeface="MetaPlusBold"/>
              </a:rPr>
              <a:t>2012</a:t>
            </a:r>
            <a:r>
              <a:rPr lang="it-IT" sz="1400" dirty="0">
                <a:latin typeface="MetaPlusBold"/>
              </a:rPr>
              <a:t>, 3,1; Fermeglia et al., </a:t>
            </a:r>
            <a:r>
              <a:rPr lang="it-IT" sz="1400" i="1" dirty="0" err="1">
                <a:latin typeface="MetaPlusBold"/>
              </a:rPr>
              <a:t>Chem</a:t>
            </a:r>
            <a:r>
              <a:rPr lang="it-IT" sz="1400" i="1" dirty="0">
                <a:latin typeface="MetaPlusBold"/>
              </a:rPr>
              <a:t>. </a:t>
            </a:r>
            <a:r>
              <a:rPr lang="it-IT" sz="1400" i="1" dirty="0" err="1">
                <a:latin typeface="MetaPlusBold"/>
              </a:rPr>
              <a:t>Eur</a:t>
            </a:r>
            <a:r>
              <a:rPr lang="it-IT" sz="1400" i="1" dirty="0">
                <a:latin typeface="MetaPlusBold"/>
              </a:rPr>
              <a:t>. J.</a:t>
            </a:r>
            <a:r>
              <a:rPr lang="it-IT" sz="1400" dirty="0">
                <a:latin typeface="MetaPlusBold"/>
              </a:rPr>
              <a:t> </a:t>
            </a:r>
            <a:r>
              <a:rPr lang="it-IT" sz="1400" b="1" dirty="0">
                <a:latin typeface="MetaPlusBold"/>
              </a:rPr>
              <a:t>2009</a:t>
            </a:r>
            <a:r>
              <a:rPr lang="it-IT" sz="1400" dirty="0">
                <a:latin typeface="MetaPlusBold"/>
              </a:rPr>
              <a:t>,15,7586; Fermeglia et al., </a:t>
            </a:r>
            <a:r>
              <a:rPr lang="fr-FR" sz="1400" i="1" dirty="0" err="1">
                <a:latin typeface="MetaPlusBold"/>
              </a:rPr>
              <a:t>Macromolecules</a:t>
            </a:r>
            <a:r>
              <a:rPr lang="fr-FR" sz="1400" dirty="0">
                <a:latin typeface="MetaPlusBold"/>
              </a:rPr>
              <a:t> </a:t>
            </a:r>
            <a:r>
              <a:rPr lang="fr-FR" sz="1400" b="1" dirty="0">
                <a:latin typeface="MetaPlusBold"/>
              </a:rPr>
              <a:t>2009</a:t>
            </a:r>
            <a:r>
              <a:rPr lang="fr-FR" sz="1400" dirty="0">
                <a:latin typeface="MetaPlusBold"/>
              </a:rPr>
              <a:t>, 42, 21, 8260; Fermeglia et al. </a:t>
            </a:r>
            <a:r>
              <a:rPr lang="fr-FR" sz="1400" i="1" dirty="0">
                <a:latin typeface="MetaPlusBold"/>
              </a:rPr>
              <a:t>J. Phys. </a:t>
            </a:r>
            <a:r>
              <a:rPr lang="fr-FR" sz="1400" i="1" dirty="0" err="1">
                <a:latin typeface="MetaPlusBold"/>
              </a:rPr>
              <a:t>Chem</a:t>
            </a:r>
            <a:r>
              <a:rPr lang="fr-FR" sz="1400" i="1" dirty="0">
                <a:latin typeface="MetaPlusBold"/>
              </a:rPr>
              <a:t> B</a:t>
            </a:r>
            <a:r>
              <a:rPr lang="fr-FR" sz="1400" dirty="0">
                <a:latin typeface="MetaPlusBold"/>
              </a:rPr>
              <a:t> </a:t>
            </a:r>
            <a:r>
              <a:rPr lang="fr-FR" sz="1400" b="1" dirty="0">
                <a:latin typeface="MetaPlusBold"/>
              </a:rPr>
              <a:t>2007</a:t>
            </a:r>
            <a:r>
              <a:rPr lang="fr-FR" sz="1400" dirty="0">
                <a:latin typeface="MetaPlusBold"/>
              </a:rPr>
              <a:t>, 111, 2143</a:t>
            </a:r>
            <a:endParaRPr lang="it-IT" sz="1400" dirty="0">
              <a:latin typeface="MetaPlusBold"/>
            </a:endParaRPr>
          </a:p>
        </p:txBody>
      </p:sp>
    </p:spTree>
    <p:extLst>
      <p:ext uri="{BB962C8B-B14F-4D97-AF65-F5344CB8AC3E}">
        <p14:creationId xmlns:p14="http://schemas.microsoft.com/office/powerpoint/2010/main" val="410294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580" y="1152952"/>
            <a:ext cx="2279650" cy="1658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98" y="1219200"/>
            <a:ext cx="4021202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11120"/>
            <a:ext cx="2019300" cy="1503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Macro level: nylon6+MMT</a:t>
            </a:r>
            <a:endParaRPr lang="it-IT" dirty="0"/>
          </a:p>
        </p:txBody>
      </p:sp>
      <p:sp>
        <p:nvSpPr>
          <p:cNvPr id="18438" name="Rectangle 14"/>
          <p:cNvSpPr>
            <a:spLocks noChangeArrowheads="1"/>
          </p:cNvSpPr>
          <p:nvPr/>
        </p:nvSpPr>
        <p:spPr bwMode="auto">
          <a:xfrm>
            <a:off x="71438" y="6096000"/>
            <a:ext cx="4357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 err="1">
                <a:latin typeface="Tw Cen MT" pitchFamily="34" charset="0"/>
              </a:rPr>
              <a:t>Fornes</a:t>
            </a:r>
            <a:r>
              <a:rPr lang="en-US" sz="1000" dirty="0">
                <a:latin typeface="Tw Cen MT" pitchFamily="34" charset="0"/>
              </a:rPr>
              <a:t>, T.D., et al., </a:t>
            </a:r>
            <a:r>
              <a:rPr lang="en-US" sz="1000" i="1" dirty="0">
                <a:latin typeface="Tw Cen MT" pitchFamily="34" charset="0"/>
              </a:rPr>
              <a:t>Effect of </a:t>
            </a:r>
            <a:r>
              <a:rPr lang="en-US" sz="1000" i="1" dirty="0" err="1">
                <a:latin typeface="Tw Cen MT" pitchFamily="34" charset="0"/>
              </a:rPr>
              <a:t>organoclay</a:t>
            </a:r>
            <a:r>
              <a:rPr lang="en-US" sz="1000" i="1" dirty="0">
                <a:latin typeface="Tw Cen MT" pitchFamily="34" charset="0"/>
              </a:rPr>
              <a:t> structure on nylon 6 </a:t>
            </a:r>
            <a:r>
              <a:rPr lang="en-US" sz="1000" i="1" dirty="0" err="1">
                <a:latin typeface="Tw Cen MT" pitchFamily="34" charset="0"/>
              </a:rPr>
              <a:t>nanocomposite</a:t>
            </a:r>
            <a:r>
              <a:rPr lang="en-US" sz="1000" i="1" dirty="0">
                <a:latin typeface="Tw Cen MT" pitchFamily="34" charset="0"/>
              </a:rPr>
              <a:t> morphology and properties.</a:t>
            </a:r>
            <a:r>
              <a:rPr lang="en-US" sz="1000" dirty="0">
                <a:latin typeface="Tw Cen MT" pitchFamily="34" charset="0"/>
              </a:rPr>
              <a:t> Polymer, 2002. </a:t>
            </a:r>
            <a:r>
              <a:rPr lang="en-US" sz="1000" b="1" dirty="0">
                <a:latin typeface="Tw Cen MT" pitchFamily="34" charset="0"/>
              </a:rPr>
              <a:t>43</a:t>
            </a:r>
            <a:r>
              <a:rPr lang="en-US" sz="1000" dirty="0">
                <a:latin typeface="Tw Cen MT" pitchFamily="34" charset="0"/>
              </a:rPr>
              <a:t>(22): p. 5915-5933.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0963" y="3256901"/>
            <a:ext cx="3348037" cy="252413"/>
          </a:xfrm>
          <a:prstGeom prst="rect">
            <a:avLst/>
          </a:prstGeom>
          <a:solidFill>
            <a:srgbClr val="F2F729">
              <a:alpha val="49804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srgbClr val="FF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963" y="5391150"/>
            <a:ext cx="3348037" cy="252413"/>
          </a:xfrm>
          <a:prstGeom prst="rect">
            <a:avLst/>
          </a:prstGeom>
          <a:solidFill>
            <a:srgbClr val="F2F729">
              <a:alpha val="49804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srgbClr val="FF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3464" y="4087813"/>
            <a:ext cx="3348037" cy="252412"/>
          </a:xfrm>
          <a:prstGeom prst="rect">
            <a:avLst/>
          </a:prstGeom>
          <a:solidFill>
            <a:srgbClr val="F2F729">
              <a:alpha val="49804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srgbClr val="FF0000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1844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9" y="2775915"/>
            <a:ext cx="2081213" cy="1564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728240"/>
              </p:ext>
            </p:extLst>
          </p:nvPr>
        </p:nvGraphicFramePr>
        <p:xfrm>
          <a:off x="4383090" y="4495800"/>
          <a:ext cx="4608510" cy="1788877"/>
        </p:xfrm>
        <a:graphic>
          <a:graphicData uri="http://schemas.openxmlformats.org/drawingml/2006/table">
            <a:tbl>
              <a:tblPr/>
              <a:tblGrid>
                <a:gridCol w="1152127"/>
                <a:gridCol w="1152128"/>
                <a:gridCol w="1245544"/>
                <a:gridCol w="1058711"/>
              </a:tblGrid>
              <a:tr h="360117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Tw Cen MT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 smtClean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EXPERIMENTAL (4.5%)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Tw Cen MT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 smtClean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EXPERIMENTAL (7.1%)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Tw Cen MT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100" b="1" i="0" u="none" strike="noStrike" dirty="0" smtClean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CALCULATED (4.6%)</a:t>
                      </a:r>
                      <a:endParaRPr lang="en-US" sz="1100" b="1" i="0" u="none" strike="noStrike" dirty="0" smtClean="0">
                        <a:solidFill>
                          <a:srgbClr val="000000"/>
                        </a:solidFill>
                        <a:latin typeface="Tw Cen MT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117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Tw Cen MT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E</a:t>
                      </a:r>
                      <a:r>
                        <a:rPr lang="en-US" sz="1400" b="0" i="0" u="none" strike="noStrike" baseline="-25000" dirty="0" err="1" smtClean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c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/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E</a:t>
                      </a:r>
                      <a:r>
                        <a:rPr lang="en-US" sz="1400" b="0" i="0" u="none" strike="noStrike" baseline="-25000" dirty="0" err="1" smtClean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m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Tw Cen MT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E</a:t>
                      </a:r>
                      <a:r>
                        <a:rPr lang="en-US" sz="1400" b="0" i="0" u="none" strike="noStrike" baseline="-25000" dirty="0" err="1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c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/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E</a:t>
                      </a:r>
                      <a:r>
                        <a:rPr lang="en-US" sz="1400" b="0" i="0" u="none" strike="noStrike" baseline="-25000" dirty="0" err="1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m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Tw Cen MT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E</a:t>
                      </a:r>
                      <a:r>
                        <a:rPr lang="en-US" sz="1400" b="0" i="0" u="none" strike="noStrike" baseline="-25000" dirty="0" err="1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c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/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E</a:t>
                      </a:r>
                      <a:r>
                        <a:rPr lang="en-US" sz="1400" b="0" i="0" u="none" strike="noStrike" baseline="-25000" dirty="0" err="1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m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2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PA6+C20A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1.57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Tw Cen MT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Tw Cen MT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1.61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Tw Cen MT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PA6+C30B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1.62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1.72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1.57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Tw Cen MT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PA6+M3C18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1.69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Tw Cen MT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Tw Cen MT" pitchFamily="34" charset="0"/>
                        </a:rPr>
                        <a:t>1.60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Tw Cen MT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480" name="Rectangle 25"/>
          <p:cNvSpPr>
            <a:spLocks noChangeArrowheads="1"/>
          </p:cNvSpPr>
          <p:nvPr/>
        </p:nvSpPr>
        <p:spPr bwMode="auto">
          <a:xfrm>
            <a:off x="6357938" y="4267200"/>
            <a:ext cx="5111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 sz="1100" dirty="0">
                <a:solidFill>
                  <a:srgbClr val="FF0000"/>
                </a:solidFill>
                <a:latin typeface="Tw Cen MT" pitchFamily="34" charset="0"/>
              </a:rPr>
              <a:t>C20A</a:t>
            </a:r>
            <a:endParaRPr lang="en-US" sz="1100" dirty="0">
              <a:solidFill>
                <a:srgbClr val="FF0000"/>
              </a:solidFill>
              <a:latin typeface="Tw Cen MT" pitchFamily="34" charset="0"/>
            </a:endParaRPr>
          </a:p>
        </p:txBody>
      </p:sp>
      <p:sp>
        <p:nvSpPr>
          <p:cNvPr id="18481" name="TextBox 23"/>
          <p:cNvSpPr txBox="1">
            <a:spLocks noChangeArrowheads="1"/>
          </p:cNvSpPr>
          <p:nvPr/>
        </p:nvSpPr>
        <p:spPr bwMode="auto">
          <a:xfrm>
            <a:off x="3857625" y="4267200"/>
            <a:ext cx="10715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1100" dirty="0">
                <a:solidFill>
                  <a:srgbClr val="FF0000"/>
                </a:solidFill>
                <a:latin typeface="Tw Cen MT" pitchFamily="34" charset="0"/>
              </a:rPr>
              <a:t>M3C18</a:t>
            </a:r>
            <a:endParaRPr lang="en-US" sz="1100" dirty="0">
              <a:solidFill>
                <a:srgbClr val="FF0000"/>
              </a:solidFill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9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>
                <a:solidFill>
                  <a:schemeClr val="bg1"/>
                </a:solidFill>
              </a:rPr>
              <a:t>Hydrotalcite</a:t>
            </a:r>
            <a:r>
              <a:rPr lang="it-IT" dirty="0" smtClean="0">
                <a:solidFill>
                  <a:schemeClr val="bg1"/>
                </a:solidFill>
              </a:rPr>
              <a:t> + FA + PP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1" name="Picture 3" descr="G:\Data\Papers\2011_in progress\2001_RADO_POLYMER_II\immagini1\Sezione whit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1280" y="1524000"/>
            <a:ext cx="2880320" cy="297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889190"/>
              </p:ext>
            </p:extLst>
          </p:nvPr>
        </p:nvGraphicFramePr>
        <p:xfrm>
          <a:off x="4191000" y="4573457"/>
          <a:ext cx="4429125" cy="1428752"/>
        </p:xfrm>
        <a:graphic>
          <a:graphicData uri="http://schemas.openxmlformats.org/drawingml/2006/table">
            <a:tbl>
              <a:tblPr/>
              <a:tblGrid>
                <a:gridCol w="1235075"/>
                <a:gridCol w="1528763"/>
                <a:gridCol w="1665287"/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itchFamily="34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EXPERIMENTAL (5%)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itchFamily="34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CALCULATED (4.6%)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itchFamily="34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itchFamily="34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E</a:t>
                      </a:r>
                      <a:r>
                        <a:rPr kumimoji="0" lang="en-US" sz="1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c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/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E</a:t>
                      </a:r>
                      <a:r>
                        <a:rPr kumimoji="0" lang="en-US" sz="1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m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E</a:t>
                      </a:r>
                      <a:r>
                        <a:rPr kumimoji="0" lang="en-US" sz="1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c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/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E</a:t>
                      </a:r>
                      <a:r>
                        <a:rPr kumimoji="0" lang="en-US" sz="1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m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PP + FA +HT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1.11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1.12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itchFamily="34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+mn-ea"/>
                          <a:cs typeface="+mn-cs"/>
                        </a:rPr>
                        <a:t>Tabuani et al. (2011)</a:t>
                      </a:r>
                      <a:endParaRPr kumimoji="0" 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1758" y="5287833"/>
            <a:ext cx="3016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Experimental data from  </a:t>
            </a:r>
            <a:r>
              <a:rPr lang="en-GB" dirty="0" err="1" smtClean="0"/>
              <a:t>Tabuani</a:t>
            </a:r>
            <a:r>
              <a:rPr lang="en-GB" dirty="0" smtClean="0"/>
              <a:t> et al</a:t>
            </a:r>
            <a:r>
              <a:rPr lang="en-GB" dirty="0"/>
              <a:t>., </a:t>
            </a:r>
            <a:r>
              <a:rPr lang="en-GB" dirty="0" err="1"/>
              <a:t>Macromol</a:t>
            </a:r>
            <a:r>
              <a:rPr lang="en-GB" dirty="0"/>
              <a:t>. </a:t>
            </a:r>
            <a:r>
              <a:rPr lang="en-GB" dirty="0" err="1"/>
              <a:t>Symp</a:t>
            </a:r>
            <a:r>
              <a:rPr lang="en-GB" dirty="0"/>
              <a:t>. 2011, 301, 114–127</a:t>
            </a:r>
          </a:p>
        </p:txBody>
      </p:sp>
      <p:pic>
        <p:nvPicPr>
          <p:cNvPr id="2050" name="Picture 2" descr="G:\Data\Papers\2011_in progress\2001_RADO_POLYMER_II\immagini1\Cella H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95600" y="1676400"/>
            <a:ext cx="2935173" cy="292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18" y="1370935"/>
            <a:ext cx="2940124" cy="9150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6276201"/>
            <a:ext cx="868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Pereira S.P., Scocchi G., Toth R., Posocco P., </a:t>
            </a:r>
            <a:r>
              <a:rPr lang="it-IT" dirty="0" err="1"/>
              <a:t>Nieto</a:t>
            </a:r>
            <a:r>
              <a:rPr lang="it-IT" dirty="0"/>
              <a:t> D.R., </a:t>
            </a:r>
            <a:r>
              <a:rPr lang="it-IT" dirty="0" err="1"/>
              <a:t>Pricl</a:t>
            </a:r>
            <a:r>
              <a:rPr lang="it-IT" dirty="0"/>
              <a:t> S., Fermeglia M., </a:t>
            </a:r>
            <a:r>
              <a:rPr lang="it-IT" dirty="0" smtClean="0"/>
              <a:t>Journal of </a:t>
            </a:r>
            <a:r>
              <a:rPr lang="it-IT" dirty="0" err="1" smtClean="0"/>
              <a:t>multiscale</a:t>
            </a:r>
            <a:r>
              <a:rPr lang="it-IT" dirty="0" smtClean="0"/>
              <a:t> </a:t>
            </a:r>
            <a:r>
              <a:rPr lang="it-IT" dirty="0" err="1" smtClean="0"/>
              <a:t>modelling</a:t>
            </a:r>
            <a:r>
              <a:rPr lang="it-IT" dirty="0" smtClean="0"/>
              <a:t>, 3,1-28 (2012)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83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TPU+MMT: thermal conductivity</a:t>
            </a:r>
            <a:endParaRPr lang="en-US" dirty="0" smtClean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1403350" y="4572000"/>
          <a:ext cx="5400675" cy="1366838"/>
        </p:xfrm>
        <a:graphic>
          <a:graphicData uri="http://schemas.openxmlformats.org/drawingml/2006/table">
            <a:tbl>
              <a:tblPr/>
              <a:tblGrid>
                <a:gridCol w="1700213"/>
                <a:gridCol w="2000250"/>
                <a:gridCol w="1700212"/>
              </a:tblGrid>
              <a:tr h="4587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itchFamily="34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EXPERIMENTAL (5%)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itchFamily="34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CALCULATED (4.6%)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itchFamily="34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itchFamily="34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k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/k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k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/k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m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TPU+C30B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1.18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1.14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7126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828800"/>
            <a:ext cx="91090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42875" y="3086100"/>
            <a:ext cx="8750300" cy="252413"/>
          </a:xfrm>
          <a:prstGeom prst="rect">
            <a:avLst/>
          </a:prstGeom>
          <a:solidFill>
            <a:srgbClr val="F2F729">
              <a:alpha val="49804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srgbClr val="FF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7128" name="Rectangle 15"/>
          <p:cNvSpPr>
            <a:spLocks noChangeArrowheads="1"/>
          </p:cNvSpPr>
          <p:nvPr/>
        </p:nvSpPr>
        <p:spPr bwMode="auto">
          <a:xfrm>
            <a:off x="2916238" y="3713163"/>
            <a:ext cx="611981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latin typeface="Tw Cen MT" pitchFamily="34" charset="0"/>
              </a:rPr>
              <a:t>Wai K. Ho, Joseph H. Koo, and Ofodike A. Ezekoye, “Thermoplastic Polyurethane Elastomer Nanocomposites: Morphology, Thermophysical, and Flammability Properties,” </a:t>
            </a:r>
            <a:r>
              <a:rPr lang="en-US" sz="1000" i="1">
                <a:latin typeface="Tw Cen MT" pitchFamily="34" charset="0"/>
              </a:rPr>
              <a:t>Journal of Nanomaterials</a:t>
            </a:r>
            <a:r>
              <a:rPr lang="en-US" sz="1000">
                <a:latin typeface="Tw Cen MT" pitchFamily="34" charset="0"/>
              </a:rPr>
              <a:t>, vol. 2010, Article ID 583234, 11 pages, 2010. doi:10.1155/2010/583234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" y="6248400"/>
            <a:ext cx="868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Pereira S.P., Scocchi G., Toth R., Posocco P., </a:t>
            </a:r>
            <a:r>
              <a:rPr lang="it-IT" dirty="0" err="1"/>
              <a:t>Nieto</a:t>
            </a:r>
            <a:r>
              <a:rPr lang="it-IT" dirty="0"/>
              <a:t> D.R., </a:t>
            </a:r>
            <a:r>
              <a:rPr lang="it-IT" dirty="0" err="1"/>
              <a:t>Pricl</a:t>
            </a:r>
            <a:r>
              <a:rPr lang="it-IT" dirty="0"/>
              <a:t> S., Fermeglia M., </a:t>
            </a:r>
            <a:r>
              <a:rPr lang="it-IT" dirty="0" smtClean="0"/>
              <a:t>Journal of </a:t>
            </a:r>
            <a:r>
              <a:rPr lang="it-IT" dirty="0" err="1" smtClean="0"/>
              <a:t>multiscale</a:t>
            </a:r>
            <a:r>
              <a:rPr lang="it-IT" dirty="0" smtClean="0"/>
              <a:t> </a:t>
            </a:r>
            <a:r>
              <a:rPr lang="it-IT" dirty="0" err="1" smtClean="0"/>
              <a:t>modelling</a:t>
            </a:r>
            <a:r>
              <a:rPr lang="it-IT" dirty="0" smtClean="0"/>
              <a:t>, 3,1-28 (2012)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580905"/>
              </p:ext>
            </p:extLst>
          </p:nvPr>
        </p:nvGraphicFramePr>
        <p:xfrm>
          <a:off x="685800" y="5006339"/>
          <a:ext cx="5184576" cy="1089661"/>
        </p:xfrm>
        <a:graphic>
          <a:graphicData uri="http://schemas.openxmlformats.org/drawingml/2006/table">
            <a:tbl>
              <a:tblPr/>
              <a:tblGrid>
                <a:gridCol w="1843371"/>
                <a:gridCol w="1794014"/>
                <a:gridCol w="1547191"/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itchFamily="34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EXPERIMENTAL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(6 wt%)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itchFamily="34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CALCULATED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(4.6 </a:t>
                      </a:r>
                      <a:r>
                        <a:rPr kumimoji="0" lang="pt-PT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wt</a:t>
                      </a:r>
                      <a:r>
                        <a:rPr kumimoji="0" lang="pt-P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%)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itchFamily="34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itchFamily="34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P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/P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m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P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/P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m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PP+MMT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w Cen MT" pitchFamily="34" charset="0"/>
                        </a:rPr>
                        <a:t>0. 78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w Cen MT" pitchFamily="34" charset="0"/>
                        </a:rPr>
                        <a:t>0.75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76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438275"/>
            <a:ext cx="412750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0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3886200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607" name="Rectangle 12"/>
          <p:cNvSpPr>
            <a:spLocks noChangeArrowheads="1"/>
          </p:cNvSpPr>
          <p:nvPr/>
        </p:nvSpPr>
        <p:spPr bwMode="auto">
          <a:xfrm>
            <a:off x="38100" y="4246563"/>
            <a:ext cx="43053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000">
                <a:latin typeface="Tw Cen MT" pitchFamily="34" charset="0"/>
              </a:rPr>
              <a:t>Osman, M. A., et al., </a:t>
            </a:r>
            <a:r>
              <a:rPr lang="en-US" sz="1000">
                <a:latin typeface="Tw Cen MT" pitchFamily="34" charset="0"/>
              </a:rPr>
              <a:t>Poly(propylene)-Layered Silicate Nanocomposites: Gas Permeation Properties and Clay Exfoliation. Macromolecular Chemistry and Physics, 2007. </a:t>
            </a:r>
            <a:r>
              <a:rPr lang="en-US" sz="1000" b="1">
                <a:latin typeface="Tw Cen MT" pitchFamily="34" charset="0"/>
              </a:rPr>
              <a:t>208</a:t>
            </a:r>
            <a:r>
              <a:rPr lang="en-US" sz="1000">
                <a:latin typeface="Tw Cen MT" pitchFamily="34" charset="0"/>
              </a:rPr>
              <a:t>(1): p. 68-75.</a:t>
            </a:r>
          </a:p>
          <a:p>
            <a:endParaRPr lang="en-GB" sz="1000">
              <a:latin typeface="Tw Cen MT" pitchFamily="34" charset="0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PT" dirty="0" smtClean="0"/>
              <a:t>Permeability: PP + C20A</a:t>
            </a:r>
            <a:endParaRPr lang="it-IT" dirty="0"/>
          </a:p>
        </p:txBody>
      </p:sp>
      <p:sp>
        <p:nvSpPr>
          <p:cNvPr id="67609" name="TextBox 6"/>
          <p:cNvSpPr txBox="1">
            <a:spLocks noChangeArrowheads="1"/>
          </p:cNvSpPr>
          <p:nvPr/>
        </p:nvSpPr>
        <p:spPr bwMode="auto">
          <a:xfrm>
            <a:off x="6400800" y="5715000"/>
            <a:ext cx="1752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Same basal spacing</a:t>
            </a:r>
          </a:p>
        </p:txBody>
      </p:sp>
      <p:sp>
        <p:nvSpPr>
          <p:cNvPr id="67610" name="Rectangle 8"/>
          <p:cNvSpPr>
            <a:spLocks noChangeArrowheads="1"/>
          </p:cNvSpPr>
          <p:nvPr/>
        </p:nvSpPr>
        <p:spPr bwMode="auto">
          <a:xfrm>
            <a:off x="0" y="5334000"/>
            <a:ext cx="20431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  <a:latin typeface="Tw Cen MT" pitchFamily="34" charset="0"/>
              </a:rPr>
              <a:t>6 </a:t>
            </a:r>
            <a:r>
              <a:rPr lang="it-IT" b="1" dirty="0" err="1">
                <a:solidFill>
                  <a:srgbClr val="000000"/>
                </a:solidFill>
                <a:latin typeface="Tw Cen MT" pitchFamily="34" charset="0"/>
              </a:rPr>
              <a:t>wt</a:t>
            </a:r>
            <a:r>
              <a:rPr lang="it-IT" b="1" dirty="0">
                <a:solidFill>
                  <a:srgbClr val="000000"/>
                </a:solidFill>
                <a:latin typeface="Tw Cen MT" pitchFamily="34" charset="0"/>
              </a:rPr>
              <a:t>% </a:t>
            </a:r>
            <a:r>
              <a:rPr lang="it-IT" b="1" dirty="0" err="1">
                <a:solidFill>
                  <a:srgbClr val="000000"/>
                </a:solidFill>
                <a:latin typeface="Tw Cen MT" pitchFamily="34" charset="0"/>
              </a:rPr>
              <a:t>corresponds</a:t>
            </a:r>
            <a:r>
              <a:rPr lang="it-IT" b="1" dirty="0">
                <a:solidFill>
                  <a:srgbClr val="000000"/>
                </a:solidFill>
                <a:latin typeface="Tw Cen MT" pitchFamily="34" charset="0"/>
              </a:rPr>
              <a:t> to 2</a:t>
            </a:r>
            <a:r>
              <a:rPr lang="pt-PT" b="1" dirty="0">
                <a:solidFill>
                  <a:srgbClr val="000000"/>
                </a:solidFill>
                <a:latin typeface="Tw Cen MT" pitchFamily="34" charset="0"/>
              </a:rPr>
              <a:t> vf%</a:t>
            </a:r>
            <a:endParaRPr lang="pt-PT" dirty="0"/>
          </a:p>
          <a:p>
            <a:endParaRPr lang="pt-PT" dirty="0"/>
          </a:p>
        </p:txBody>
      </p:sp>
      <p:sp>
        <p:nvSpPr>
          <p:cNvPr id="13" name="TextBox 12"/>
          <p:cNvSpPr txBox="1"/>
          <p:nvPr/>
        </p:nvSpPr>
        <p:spPr>
          <a:xfrm>
            <a:off x="304800" y="6248400"/>
            <a:ext cx="868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Pereira S.P., Scocchi G., Toth R., Posocco P., </a:t>
            </a:r>
            <a:r>
              <a:rPr lang="it-IT" dirty="0" err="1"/>
              <a:t>Nieto</a:t>
            </a:r>
            <a:r>
              <a:rPr lang="it-IT" dirty="0"/>
              <a:t> D.R., </a:t>
            </a:r>
            <a:r>
              <a:rPr lang="it-IT" dirty="0" err="1"/>
              <a:t>Pricl</a:t>
            </a:r>
            <a:r>
              <a:rPr lang="it-IT" dirty="0"/>
              <a:t> S., Fermeglia M., </a:t>
            </a:r>
            <a:r>
              <a:rPr lang="it-IT" dirty="0" smtClean="0"/>
              <a:t>Journal of </a:t>
            </a:r>
            <a:r>
              <a:rPr lang="it-IT" dirty="0" err="1" smtClean="0"/>
              <a:t>multiscale</a:t>
            </a:r>
            <a:r>
              <a:rPr lang="it-IT" dirty="0" smtClean="0"/>
              <a:t> </a:t>
            </a:r>
            <a:r>
              <a:rPr lang="it-IT" dirty="0" err="1" smtClean="0"/>
              <a:t>modelling</a:t>
            </a:r>
            <a:r>
              <a:rPr lang="it-IT" dirty="0" smtClean="0"/>
              <a:t>, 3,1-28 (2012)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9566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GREE eXF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8153400" cy="3733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9712" y="5373216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PP+PPgMA+C20A</a:t>
            </a:r>
            <a:endParaRPr lang="pt-P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Influence</a:t>
            </a:r>
            <a:r>
              <a:rPr lang="it-IT" dirty="0" smtClean="0"/>
              <a:t> of the </a:t>
            </a:r>
            <a:r>
              <a:rPr lang="it-IT" dirty="0" err="1" smtClean="0"/>
              <a:t>degree</a:t>
            </a:r>
            <a:r>
              <a:rPr lang="it-IT" dirty="0" smtClean="0"/>
              <a:t> of </a:t>
            </a:r>
            <a:r>
              <a:rPr lang="it-IT" dirty="0" err="1" smtClean="0"/>
              <a:t>exfoliation</a:t>
            </a:r>
            <a:endParaRPr lang="it-IT" dirty="0"/>
          </a:p>
        </p:txBody>
      </p:sp>
      <p:grpSp>
        <p:nvGrpSpPr>
          <p:cNvPr id="6" name="Group 5"/>
          <p:cNvGrpSpPr/>
          <p:nvPr/>
        </p:nvGrpSpPr>
        <p:grpSpPr>
          <a:xfrm>
            <a:off x="49316" y="6566749"/>
            <a:ext cx="2162865" cy="271586"/>
            <a:chOff x="49316" y="6566749"/>
            <a:chExt cx="2162865" cy="271586"/>
          </a:xfrm>
        </p:grpSpPr>
        <p:pic>
          <p:nvPicPr>
            <p:cNvPr id="7" name="Picture 76" descr="logo_alta0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16" y="6566749"/>
              <a:ext cx="1705666" cy="271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4981" y="6612116"/>
              <a:ext cx="457200" cy="226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Segnaposto piè di pagina 4"/>
          <p:cNvSpPr txBox="1">
            <a:spLocks noGrp="1"/>
          </p:cNvSpPr>
          <p:nvPr/>
        </p:nvSpPr>
        <p:spPr bwMode="auto">
          <a:xfrm>
            <a:off x="365443" y="6152718"/>
            <a:ext cx="76358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200" dirty="0" err="1"/>
              <a:t>Scocchi</a:t>
            </a:r>
            <a:r>
              <a:rPr lang="en-US" sz="1200" dirty="0"/>
              <a:t> G., 2009, </a:t>
            </a:r>
            <a:r>
              <a:rPr lang="en-US" sz="1200" dirty="0" err="1"/>
              <a:t>Multiscale</a:t>
            </a:r>
            <a:r>
              <a:rPr lang="en-US" sz="1200" dirty="0"/>
              <a:t> Simulation of Polymer-Clay </a:t>
            </a:r>
            <a:r>
              <a:rPr lang="en-US" sz="1200" dirty="0" err="1"/>
              <a:t>Nanocomposites</a:t>
            </a:r>
            <a:r>
              <a:rPr lang="en-US" sz="1200" dirty="0"/>
              <a:t>, </a:t>
            </a:r>
            <a:r>
              <a:rPr lang="en-US" sz="1200" dirty="0" err="1"/>
              <a:t>phd</a:t>
            </a:r>
            <a:r>
              <a:rPr lang="en-US" sz="1200" dirty="0"/>
              <a:t> Thesis, University of Trieste</a:t>
            </a:r>
          </a:p>
        </p:txBody>
      </p:sp>
    </p:spTree>
    <p:extLst>
      <p:ext uri="{BB962C8B-B14F-4D97-AF65-F5344CB8AC3E}">
        <p14:creationId xmlns:p14="http://schemas.microsoft.com/office/powerpoint/2010/main" val="369582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/>
              <a:t>PA6 – M2(C18)2 – CEC90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51588" name="Rectangle 21"/>
          <p:cNvSpPr>
            <a:spLocks noChangeArrowheads="1"/>
          </p:cNvSpPr>
          <p:nvPr/>
        </p:nvSpPr>
        <p:spPr bwMode="auto">
          <a:xfrm>
            <a:off x="612775" y="1292225"/>
            <a:ext cx="440213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600" b="1"/>
          </a:p>
        </p:txBody>
      </p:sp>
      <p:graphicFrame>
        <p:nvGraphicFramePr>
          <p:cNvPr id="451586" name="Object 2"/>
          <p:cNvGraphicFramePr>
            <a:graphicFrameLocks noChangeAspect="1"/>
          </p:cNvGraphicFramePr>
          <p:nvPr/>
        </p:nvGraphicFramePr>
        <p:xfrm>
          <a:off x="457200" y="1608138"/>
          <a:ext cx="6096000" cy="421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Grafico" r:id="rId4" imgW="6096000" imgH="4219732" progId="Excel.Sheet.8">
                  <p:embed/>
                </p:oleObj>
              </mc:Choice>
              <mc:Fallback>
                <p:oleObj name="Grafico" r:id="rId4" imgW="6096000" imgH="421973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608138"/>
                        <a:ext cx="6096000" cy="421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1589" name="Rectangle 8"/>
          <p:cNvSpPr>
            <a:spLocks noChangeArrowheads="1"/>
          </p:cNvSpPr>
          <p:nvPr/>
        </p:nvSpPr>
        <p:spPr bwMode="auto">
          <a:xfrm>
            <a:off x="6794500" y="4397375"/>
            <a:ext cx="2173288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it-CH" sz="1400" b="1"/>
              <a:t>Cation Exchange Capacity:  90 meq/100g</a:t>
            </a:r>
            <a:endParaRPr lang="en-US" sz="1400" b="1"/>
          </a:p>
        </p:txBody>
      </p:sp>
      <p:sp>
        <p:nvSpPr>
          <p:cNvPr id="451590" name="Rectangle 8"/>
          <p:cNvSpPr>
            <a:spLocks noChangeArrowheads="1"/>
          </p:cNvSpPr>
          <p:nvPr/>
        </p:nvSpPr>
        <p:spPr bwMode="auto">
          <a:xfrm>
            <a:off x="7392988" y="3816350"/>
            <a:ext cx="10080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it-CH" sz="1400" b="1"/>
              <a:t>M2(C18)2</a:t>
            </a:r>
            <a:endParaRPr lang="en-US" sz="1400" b="1"/>
          </a:p>
        </p:txBody>
      </p:sp>
      <p:pic>
        <p:nvPicPr>
          <p:cNvPr id="451591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4388" y="2925763"/>
            <a:ext cx="139065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1592" name="Rectangle 8"/>
          <p:cNvSpPr>
            <a:spLocks noChangeArrowheads="1"/>
          </p:cNvSpPr>
          <p:nvPr/>
        </p:nvSpPr>
        <p:spPr bwMode="auto">
          <a:xfrm>
            <a:off x="7596188" y="2430463"/>
            <a:ext cx="5826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it-CH" sz="1400" b="1"/>
              <a:t>PA6</a:t>
            </a:r>
            <a:endParaRPr lang="en-US" sz="1400" b="1"/>
          </a:p>
        </p:txBody>
      </p:sp>
      <p:pic>
        <p:nvPicPr>
          <p:cNvPr id="451593" name="Picture 2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1363" y="1557338"/>
            <a:ext cx="1500187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1594" name="Rectangle 8"/>
          <p:cNvSpPr>
            <a:spLocks noChangeArrowheads="1"/>
          </p:cNvSpPr>
          <p:nvPr/>
        </p:nvSpPr>
        <p:spPr bwMode="auto">
          <a:xfrm>
            <a:off x="0" y="5868988"/>
            <a:ext cx="914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it-CH" sz="1000" b="1" i="1"/>
              <a:t>T.D Fornes et al., </a:t>
            </a:r>
            <a:r>
              <a:rPr lang="en-US" sz="1000" b="1" i="1"/>
              <a:t>Polymer 42 (2002) 5915</a:t>
            </a:r>
          </a:p>
        </p:txBody>
      </p:sp>
      <p:sp>
        <p:nvSpPr>
          <p:cNvPr id="451595" name="Segnaposto piè di pagina 4"/>
          <p:cNvSpPr txBox="1">
            <a:spLocks noGrp="1"/>
          </p:cNvSpPr>
          <p:nvPr/>
        </p:nvSpPr>
        <p:spPr bwMode="auto">
          <a:xfrm>
            <a:off x="334963" y="6307138"/>
            <a:ext cx="76358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200" dirty="0" err="1"/>
              <a:t>Scocchi</a:t>
            </a:r>
            <a:r>
              <a:rPr lang="en-US" sz="1200" dirty="0"/>
              <a:t> G., 2009, </a:t>
            </a:r>
            <a:r>
              <a:rPr lang="en-US" sz="1200" dirty="0" err="1"/>
              <a:t>Multiscale</a:t>
            </a:r>
            <a:r>
              <a:rPr lang="en-US" sz="1200" dirty="0"/>
              <a:t> Simulation of Polymer-Clay </a:t>
            </a:r>
            <a:r>
              <a:rPr lang="en-US" sz="1200" dirty="0" err="1"/>
              <a:t>Nanocomposites</a:t>
            </a:r>
            <a:r>
              <a:rPr lang="en-US" sz="1200" dirty="0"/>
              <a:t>, </a:t>
            </a:r>
            <a:r>
              <a:rPr lang="en-US" sz="1200" dirty="0" err="1"/>
              <a:t>phd</a:t>
            </a:r>
            <a:r>
              <a:rPr lang="en-US" sz="1200" dirty="0"/>
              <a:t> Thesis, University of Trieste</a:t>
            </a:r>
          </a:p>
        </p:txBody>
      </p:sp>
    </p:spTree>
    <p:extLst>
      <p:ext uri="{BB962C8B-B14F-4D97-AF65-F5344CB8AC3E}">
        <p14:creationId xmlns:p14="http://schemas.microsoft.com/office/powerpoint/2010/main" val="109361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b="1" smtClean="0"/>
              <a:t>PP – M2(C18)2 – CEC90</a:t>
            </a:r>
          </a:p>
        </p:txBody>
      </p:sp>
      <p:sp>
        <p:nvSpPr>
          <p:cNvPr id="453636" name="Rectangle 8"/>
          <p:cNvSpPr>
            <a:spLocks noChangeArrowheads="1"/>
          </p:cNvSpPr>
          <p:nvPr/>
        </p:nvSpPr>
        <p:spPr bwMode="auto">
          <a:xfrm>
            <a:off x="7392988" y="3816350"/>
            <a:ext cx="10080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it-CH" sz="1400" b="1"/>
              <a:t>M2(C18)2</a:t>
            </a:r>
            <a:endParaRPr lang="en-US" sz="1400" b="1"/>
          </a:p>
        </p:txBody>
      </p:sp>
      <p:pic>
        <p:nvPicPr>
          <p:cNvPr id="453637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4388" y="2925763"/>
            <a:ext cx="139065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53634" name="Object 2"/>
          <p:cNvGraphicFramePr>
            <a:graphicFrameLocks noChangeAspect="1"/>
          </p:cNvGraphicFramePr>
          <p:nvPr/>
        </p:nvGraphicFramePr>
        <p:xfrm>
          <a:off x="457200" y="1609725"/>
          <a:ext cx="6096000" cy="421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Grafico" r:id="rId5" imgW="6096000" imgH="4219732" progId="Excel.Sheet.8">
                  <p:embed/>
                </p:oleObj>
              </mc:Choice>
              <mc:Fallback>
                <p:oleObj name="Grafico" r:id="rId5" imgW="6096000" imgH="421973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609725"/>
                        <a:ext cx="6096000" cy="421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3638" name="Rectangle 8"/>
          <p:cNvSpPr>
            <a:spLocks noChangeArrowheads="1"/>
          </p:cNvSpPr>
          <p:nvPr/>
        </p:nvSpPr>
        <p:spPr bwMode="auto">
          <a:xfrm>
            <a:off x="7662863" y="2435225"/>
            <a:ext cx="5826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it-CH" sz="1400" b="1"/>
              <a:t>PP</a:t>
            </a:r>
            <a:endParaRPr lang="en-US" sz="1400" b="1"/>
          </a:p>
        </p:txBody>
      </p:sp>
      <p:pic>
        <p:nvPicPr>
          <p:cNvPr id="453639" name="Picture 1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9025" y="1609725"/>
            <a:ext cx="9366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3640" name="Rectangle 8"/>
          <p:cNvSpPr>
            <a:spLocks noChangeArrowheads="1"/>
          </p:cNvSpPr>
          <p:nvPr/>
        </p:nvSpPr>
        <p:spPr bwMode="auto">
          <a:xfrm>
            <a:off x="0" y="5897563"/>
            <a:ext cx="914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000" b="1" i="1"/>
              <a:t>M. T. Ton-That et al., Polym Eng Sci 44 (2004) 1212</a:t>
            </a:r>
          </a:p>
        </p:txBody>
      </p:sp>
      <p:sp>
        <p:nvSpPr>
          <p:cNvPr id="453641" name="Rectangle 8"/>
          <p:cNvSpPr>
            <a:spLocks noChangeArrowheads="1"/>
          </p:cNvSpPr>
          <p:nvPr/>
        </p:nvSpPr>
        <p:spPr bwMode="auto">
          <a:xfrm>
            <a:off x="6794500" y="4397375"/>
            <a:ext cx="2173288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it-CH" sz="1400" b="1"/>
              <a:t>Cation Exchange Capacity:  90 meq/100g</a:t>
            </a:r>
            <a:endParaRPr lang="en-US" sz="1400" b="1"/>
          </a:p>
        </p:txBody>
      </p:sp>
      <p:sp>
        <p:nvSpPr>
          <p:cNvPr id="453642" name="Segnaposto piè di pagina 4"/>
          <p:cNvSpPr txBox="1">
            <a:spLocks noGrp="1"/>
          </p:cNvSpPr>
          <p:nvPr/>
        </p:nvSpPr>
        <p:spPr bwMode="auto">
          <a:xfrm>
            <a:off x="334963" y="6307138"/>
            <a:ext cx="76358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200"/>
              <a:t>Scocchi G., 2009, Multiscale Simulation of Polymer-Clay Nanocomposites, phd Thesis, University of Trieste</a:t>
            </a:r>
          </a:p>
        </p:txBody>
      </p:sp>
    </p:spTree>
    <p:extLst>
      <p:ext uri="{BB962C8B-B14F-4D97-AF65-F5344CB8AC3E}">
        <p14:creationId xmlns:p14="http://schemas.microsoft.com/office/powerpoint/2010/main" val="244279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5" name="Group 7"/>
          <p:cNvGrpSpPr>
            <a:grpSpLocks/>
          </p:cNvGrpSpPr>
          <p:nvPr/>
        </p:nvGrpSpPr>
        <p:grpSpPr bwMode="auto">
          <a:xfrm>
            <a:off x="358775" y="1609725"/>
            <a:ext cx="8101013" cy="2124075"/>
            <a:chOff x="0" y="809"/>
            <a:chExt cx="5312" cy="1746"/>
          </a:xfrm>
        </p:grpSpPr>
        <p:pic>
          <p:nvPicPr>
            <p:cNvPr id="3277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09"/>
              <a:ext cx="2827" cy="1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773" name="Picture 5" descr="PP+PPgMA+C20A - Model v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854"/>
              <a:ext cx="2387" cy="1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53975" y="1233488"/>
            <a:ext cx="4095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b="1" i="1" dirty="0" smtClean="0">
                <a:solidFill>
                  <a:srgbClr val="000000"/>
                </a:solidFill>
                <a:latin typeface="Arial" pitchFamily="34" charset="0"/>
              </a:rPr>
              <a:t>2-PP+PPgMA+C20A </a:t>
            </a:r>
            <a:r>
              <a:rPr lang="en-GB" sz="1800" b="1" i="1" dirty="0" err="1" smtClean="0">
                <a:solidFill>
                  <a:srgbClr val="000000"/>
                </a:solidFill>
                <a:latin typeface="Arial" pitchFamily="34" charset="0"/>
              </a:rPr>
              <a:t>nanocomposite</a:t>
            </a:r>
            <a:endParaRPr lang="it-IT" sz="1800" b="1" i="1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32776" name="Group 8"/>
          <p:cNvGrpSpPr>
            <a:grpSpLocks/>
          </p:cNvGrpSpPr>
          <p:nvPr/>
        </p:nvGrpSpPr>
        <p:grpSpPr bwMode="auto">
          <a:xfrm>
            <a:off x="250825" y="4197350"/>
            <a:ext cx="8208963" cy="2303462"/>
            <a:chOff x="0" y="210"/>
            <a:chExt cx="5448" cy="1746"/>
          </a:xfrm>
        </p:grpSpPr>
        <p:pic>
          <p:nvPicPr>
            <p:cNvPr id="32777" name="Picture 9" descr="PP+Hydrotalcite%20-%20Iso%20-%20Nov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0"/>
              <a:ext cx="2934" cy="1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778" name="Picture 10" descr="PP+Hydrotalcite - Model v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255"/>
              <a:ext cx="2387" cy="1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0" y="3748088"/>
            <a:ext cx="3898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b="1" i="1" dirty="0" smtClean="0">
                <a:solidFill>
                  <a:srgbClr val="000000"/>
                </a:solidFill>
                <a:latin typeface="Arial" pitchFamily="34" charset="0"/>
              </a:rPr>
              <a:t>3-PP+Hydrotalcite </a:t>
            </a:r>
            <a:r>
              <a:rPr lang="en-GB" sz="1800" b="1" i="1" dirty="0" err="1" smtClean="0">
                <a:solidFill>
                  <a:srgbClr val="000000"/>
                </a:solidFill>
                <a:latin typeface="Arial" pitchFamily="34" charset="0"/>
              </a:rPr>
              <a:t>nanocomposite</a:t>
            </a:r>
            <a:endParaRPr lang="it-IT" sz="1800" b="1" i="1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Dogbone</a:t>
            </a:r>
            <a:r>
              <a:rPr lang="en-US" dirty="0" smtClean="0"/>
              <a:t> </a:t>
            </a:r>
            <a:r>
              <a:rPr lang="en-US" dirty="0"/>
              <a:t>ASTM D638 samples at a strain rate of 5 mm/min</a:t>
            </a:r>
            <a:endParaRPr lang="it-IT" dirty="0"/>
          </a:p>
        </p:txBody>
      </p:sp>
      <p:grpSp>
        <p:nvGrpSpPr>
          <p:cNvPr id="11" name="Group 10"/>
          <p:cNvGrpSpPr/>
          <p:nvPr/>
        </p:nvGrpSpPr>
        <p:grpSpPr>
          <a:xfrm>
            <a:off x="49316" y="6566749"/>
            <a:ext cx="2162865" cy="271586"/>
            <a:chOff x="49316" y="6566749"/>
            <a:chExt cx="2162865" cy="271586"/>
          </a:xfrm>
        </p:grpSpPr>
        <p:pic>
          <p:nvPicPr>
            <p:cNvPr id="12" name="Picture 76" descr="logo_alta0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16" y="6566749"/>
              <a:ext cx="1705666" cy="271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7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4981" y="6612116"/>
              <a:ext cx="457200" cy="226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3032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-304800" y="1175878"/>
            <a:ext cx="9630137" cy="558297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Horizon2020_S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" y="1335349"/>
            <a:ext cx="4875871" cy="3050104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-100625" y="1295400"/>
            <a:ext cx="9630137" cy="558297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Horizon2020_SC_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" y="1335350"/>
            <a:ext cx="8811125" cy="5297454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-253025" y="1143000"/>
            <a:ext cx="9630137" cy="558297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Horizon2020_I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" y="1335349"/>
            <a:ext cx="8811125" cy="5297454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-253025" y="1143000"/>
            <a:ext cx="9630137" cy="558297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Horizon2020_IL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" y="1335349"/>
            <a:ext cx="9144000" cy="52904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331841" y="203544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KET</a:t>
            </a:r>
            <a:endParaRPr lang="en-US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7415917" y="4329881"/>
            <a:ext cx="1559132" cy="191395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009184" y="2509825"/>
            <a:ext cx="1839103" cy="191395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6478346" y="3967367"/>
            <a:ext cx="924058" cy="432319"/>
          </a:xfrm>
          <a:custGeom>
            <a:avLst/>
            <a:gdLst>
              <a:gd name="connsiteX0" fmla="*/ 924058 w 924058"/>
              <a:gd name="connsiteY0" fmla="*/ 432319 h 432319"/>
              <a:gd name="connsiteX1" fmla="*/ 18779 w 924058"/>
              <a:gd name="connsiteY1" fmla="*/ 270199 h 432319"/>
              <a:gd name="connsiteX2" fmla="*/ 289011 w 924058"/>
              <a:gd name="connsiteY2" fmla="*/ 0 h 43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4058" h="432319">
                <a:moveTo>
                  <a:pt x="924058" y="432319"/>
                </a:moveTo>
                <a:cubicBezTo>
                  <a:pt x="524339" y="387285"/>
                  <a:pt x="124620" y="342252"/>
                  <a:pt x="18779" y="270199"/>
                </a:cubicBezTo>
                <a:cubicBezTo>
                  <a:pt x="-87062" y="198146"/>
                  <a:pt x="289011" y="0"/>
                  <a:pt x="289011" y="0"/>
                </a:cubicBezTo>
              </a:path>
            </a:pathLst>
          </a:cu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6191984" y="3305378"/>
            <a:ext cx="1156374" cy="1161858"/>
          </a:xfrm>
          <a:custGeom>
            <a:avLst/>
            <a:gdLst>
              <a:gd name="connsiteX0" fmla="*/ 1156374 w 1156374"/>
              <a:gd name="connsiteY0" fmla="*/ 1161858 h 1161858"/>
              <a:gd name="connsiteX1" fmla="*/ 102466 w 1156374"/>
              <a:gd name="connsiteY1" fmla="*/ 986228 h 1161858"/>
              <a:gd name="connsiteX2" fmla="*/ 143001 w 1156374"/>
              <a:gd name="connsiteY2" fmla="*/ 513379 h 1161858"/>
              <a:gd name="connsiteX3" fmla="*/ 1007746 w 1156374"/>
              <a:gd name="connsiteY3" fmla="*/ 0 h 1161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6374" h="1161858">
                <a:moveTo>
                  <a:pt x="1156374" y="1161858"/>
                </a:moveTo>
                <a:cubicBezTo>
                  <a:pt x="713868" y="1128083"/>
                  <a:pt x="271362" y="1094308"/>
                  <a:pt x="102466" y="986228"/>
                </a:cubicBezTo>
                <a:cubicBezTo>
                  <a:pt x="-66430" y="878148"/>
                  <a:pt x="-7879" y="677750"/>
                  <a:pt x="143001" y="513379"/>
                </a:cubicBezTo>
                <a:cubicBezTo>
                  <a:pt x="293881" y="349008"/>
                  <a:pt x="1007746" y="0"/>
                  <a:pt x="1007746" y="0"/>
                </a:cubicBezTo>
              </a:path>
            </a:pathLst>
          </a:cu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6287667" y="3535048"/>
            <a:ext cx="1182295" cy="864638"/>
          </a:xfrm>
          <a:custGeom>
            <a:avLst/>
            <a:gdLst>
              <a:gd name="connsiteX0" fmla="*/ 1101226 w 1182295"/>
              <a:gd name="connsiteY0" fmla="*/ 864638 h 864638"/>
              <a:gd name="connsiteX1" fmla="*/ 182434 w 1182295"/>
              <a:gd name="connsiteY1" fmla="*/ 770068 h 864638"/>
              <a:gd name="connsiteX2" fmla="*/ 87853 w 1182295"/>
              <a:gd name="connsiteY2" fmla="*/ 486359 h 864638"/>
              <a:gd name="connsiteX3" fmla="*/ 1182295 w 1182295"/>
              <a:gd name="connsiteY3" fmla="*/ 0 h 86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2295" h="864638">
                <a:moveTo>
                  <a:pt x="1101226" y="864638"/>
                </a:moveTo>
                <a:cubicBezTo>
                  <a:pt x="726277" y="848876"/>
                  <a:pt x="351329" y="833114"/>
                  <a:pt x="182434" y="770068"/>
                </a:cubicBezTo>
                <a:cubicBezTo>
                  <a:pt x="13539" y="707022"/>
                  <a:pt x="-78790" y="614704"/>
                  <a:pt x="87853" y="486359"/>
                </a:cubicBezTo>
                <a:cubicBezTo>
                  <a:pt x="254496" y="358014"/>
                  <a:pt x="1182295" y="0"/>
                  <a:pt x="1182295" y="0"/>
                </a:cubicBezTo>
              </a:path>
            </a:pathLst>
          </a:cu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6035750" y="2981139"/>
            <a:ext cx="2488120" cy="1498297"/>
          </a:xfrm>
          <a:custGeom>
            <a:avLst/>
            <a:gdLst>
              <a:gd name="connsiteX0" fmla="*/ 1339631 w 2488120"/>
              <a:gd name="connsiteY0" fmla="*/ 1459077 h 1498297"/>
              <a:gd name="connsiteX1" fmla="*/ 204653 w 2488120"/>
              <a:gd name="connsiteY1" fmla="*/ 1445567 h 1498297"/>
              <a:gd name="connsiteX2" fmla="*/ 69537 w 2488120"/>
              <a:gd name="connsiteY2" fmla="*/ 945698 h 1498297"/>
              <a:gd name="connsiteX3" fmla="*/ 974817 w 2488120"/>
              <a:gd name="connsiteY3" fmla="*/ 229670 h 1498297"/>
              <a:gd name="connsiteX4" fmla="*/ 2488120 w 2488120"/>
              <a:gd name="connsiteY4" fmla="*/ 0 h 149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120" h="1498297">
                <a:moveTo>
                  <a:pt x="1339631" y="1459077"/>
                </a:moveTo>
                <a:cubicBezTo>
                  <a:pt x="877983" y="1495103"/>
                  <a:pt x="416335" y="1531130"/>
                  <a:pt x="204653" y="1445567"/>
                </a:cubicBezTo>
                <a:cubicBezTo>
                  <a:pt x="-7029" y="1360004"/>
                  <a:pt x="-58824" y="1148347"/>
                  <a:pt x="69537" y="945698"/>
                </a:cubicBezTo>
                <a:cubicBezTo>
                  <a:pt x="197898" y="743049"/>
                  <a:pt x="571720" y="387286"/>
                  <a:pt x="974817" y="229670"/>
                </a:cubicBezTo>
                <a:cubicBezTo>
                  <a:pt x="1377914" y="72054"/>
                  <a:pt x="2488120" y="0"/>
                  <a:pt x="2488120" y="0"/>
                </a:cubicBezTo>
              </a:path>
            </a:pathLst>
          </a:cu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911397" y="4477696"/>
            <a:ext cx="1463984" cy="138150"/>
          </a:xfrm>
          <a:custGeom>
            <a:avLst/>
            <a:gdLst>
              <a:gd name="connsiteX0" fmla="*/ 1463984 w 1463984"/>
              <a:gd name="connsiteY0" fmla="*/ 57090 h 138150"/>
              <a:gd name="connsiteX1" fmla="*/ 85797 w 1463984"/>
              <a:gd name="connsiteY1" fmla="*/ 3050 h 138150"/>
              <a:gd name="connsiteX2" fmla="*/ 139844 w 1463984"/>
              <a:gd name="connsiteY2" fmla="*/ 138150 h 1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3984" h="138150">
                <a:moveTo>
                  <a:pt x="1463984" y="57090"/>
                </a:moveTo>
                <a:cubicBezTo>
                  <a:pt x="885235" y="23315"/>
                  <a:pt x="306487" y="-10460"/>
                  <a:pt x="85797" y="3050"/>
                </a:cubicBezTo>
                <a:cubicBezTo>
                  <a:pt x="-134893" y="16560"/>
                  <a:pt x="139844" y="138150"/>
                  <a:pt x="139844" y="138150"/>
                </a:cubicBezTo>
              </a:path>
            </a:pathLst>
          </a:cu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4646030" y="3629618"/>
            <a:ext cx="2729351" cy="856360"/>
          </a:xfrm>
          <a:custGeom>
            <a:avLst/>
            <a:gdLst>
              <a:gd name="connsiteX0" fmla="*/ 2729351 w 2729351"/>
              <a:gd name="connsiteY0" fmla="*/ 851128 h 856360"/>
              <a:gd name="connsiteX1" fmla="*/ 1121466 w 2729351"/>
              <a:gd name="connsiteY1" fmla="*/ 729538 h 856360"/>
              <a:gd name="connsiteX2" fmla="*/ 0 w 2729351"/>
              <a:gd name="connsiteY2" fmla="*/ 0 h 85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29351" h="856360">
                <a:moveTo>
                  <a:pt x="2729351" y="851128"/>
                </a:moveTo>
                <a:cubicBezTo>
                  <a:pt x="2152854" y="861260"/>
                  <a:pt x="1576358" y="871393"/>
                  <a:pt x="1121466" y="729538"/>
                </a:cubicBezTo>
                <a:cubicBezTo>
                  <a:pt x="666574" y="587683"/>
                  <a:pt x="0" y="0"/>
                  <a:pt x="0" y="0"/>
                </a:cubicBezTo>
              </a:path>
            </a:pathLst>
          </a:cu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4056381" y="2755709"/>
            <a:ext cx="3346023" cy="1738547"/>
          </a:xfrm>
          <a:custGeom>
            <a:avLst/>
            <a:gdLst>
              <a:gd name="connsiteX0" fmla="*/ 3346023 w 3346023"/>
              <a:gd name="connsiteY0" fmla="*/ 1738547 h 1738547"/>
              <a:gd name="connsiteX1" fmla="*/ 1900278 w 3346023"/>
              <a:gd name="connsiteY1" fmla="*/ 1589937 h 1738547"/>
              <a:gd name="connsiteX2" fmla="*/ 1170650 w 3346023"/>
              <a:gd name="connsiteY2" fmla="*/ 1103578 h 1738547"/>
              <a:gd name="connsiteX3" fmla="*/ 170789 w 3346023"/>
              <a:gd name="connsiteY3" fmla="*/ 130860 h 1738547"/>
              <a:gd name="connsiteX4" fmla="*/ 8649 w 3346023"/>
              <a:gd name="connsiteY4" fmla="*/ 36290 h 173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6023" h="1738547">
                <a:moveTo>
                  <a:pt x="3346023" y="1738547"/>
                </a:moveTo>
                <a:cubicBezTo>
                  <a:pt x="2804431" y="1717156"/>
                  <a:pt x="2262840" y="1695765"/>
                  <a:pt x="1900278" y="1589937"/>
                </a:cubicBezTo>
                <a:cubicBezTo>
                  <a:pt x="1537716" y="1484109"/>
                  <a:pt x="1458898" y="1346757"/>
                  <a:pt x="1170650" y="1103578"/>
                </a:cubicBezTo>
                <a:cubicBezTo>
                  <a:pt x="882402" y="860398"/>
                  <a:pt x="364456" y="308741"/>
                  <a:pt x="170789" y="130860"/>
                </a:cubicBezTo>
                <a:cubicBezTo>
                  <a:pt x="-22878" y="-47021"/>
                  <a:pt x="-7115" y="-5366"/>
                  <a:pt x="8649" y="36290"/>
                </a:cubicBezTo>
              </a:path>
            </a:pathLst>
          </a:cu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4673054" y="2413720"/>
            <a:ext cx="2769885" cy="2080536"/>
          </a:xfrm>
          <a:custGeom>
            <a:avLst/>
            <a:gdLst>
              <a:gd name="connsiteX0" fmla="*/ 2769885 w 2769885"/>
              <a:gd name="connsiteY0" fmla="*/ 2080536 h 2080536"/>
              <a:gd name="connsiteX1" fmla="*/ 1405210 w 2769885"/>
              <a:gd name="connsiteY1" fmla="*/ 1999476 h 2080536"/>
              <a:gd name="connsiteX2" fmla="*/ 986349 w 2769885"/>
              <a:gd name="connsiteY2" fmla="*/ 1621197 h 2080536"/>
              <a:gd name="connsiteX3" fmla="*/ 0 w 2769885"/>
              <a:gd name="connsiteY3" fmla="*/ 0 h 208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9885" h="2080536">
                <a:moveTo>
                  <a:pt x="2769885" y="2080536"/>
                </a:moveTo>
                <a:cubicBezTo>
                  <a:pt x="2236175" y="2078284"/>
                  <a:pt x="1702466" y="2076032"/>
                  <a:pt x="1405210" y="1999476"/>
                </a:cubicBezTo>
                <a:cubicBezTo>
                  <a:pt x="1107954" y="1922919"/>
                  <a:pt x="1220551" y="1954443"/>
                  <a:pt x="986349" y="1621197"/>
                </a:cubicBezTo>
                <a:cubicBezTo>
                  <a:pt x="752147" y="1287951"/>
                  <a:pt x="0" y="0"/>
                  <a:pt x="0" y="0"/>
                </a:cubicBezTo>
              </a:path>
            </a:pathLst>
          </a:cu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3875867" y="4413012"/>
            <a:ext cx="3513026" cy="459523"/>
          </a:xfrm>
          <a:custGeom>
            <a:avLst/>
            <a:gdLst>
              <a:gd name="connsiteX0" fmla="*/ 3513026 w 3513026"/>
              <a:gd name="connsiteY0" fmla="*/ 81244 h 459523"/>
              <a:gd name="connsiteX1" fmla="*/ 1851094 w 3513026"/>
              <a:gd name="connsiteY1" fmla="*/ 27204 h 459523"/>
              <a:gd name="connsiteX2" fmla="*/ 0 w 3513026"/>
              <a:gd name="connsiteY2" fmla="*/ 459523 h 45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3026" h="459523">
                <a:moveTo>
                  <a:pt x="3513026" y="81244"/>
                </a:moveTo>
                <a:cubicBezTo>
                  <a:pt x="2974812" y="22701"/>
                  <a:pt x="2436598" y="-35842"/>
                  <a:pt x="1851094" y="27204"/>
                </a:cubicBezTo>
                <a:cubicBezTo>
                  <a:pt x="1265590" y="90250"/>
                  <a:pt x="0" y="459523"/>
                  <a:pt x="0" y="459523"/>
                </a:cubicBezTo>
              </a:path>
            </a:pathLst>
          </a:cu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740612" y="4414276"/>
            <a:ext cx="2648281" cy="647399"/>
          </a:xfrm>
          <a:custGeom>
            <a:avLst/>
            <a:gdLst>
              <a:gd name="connsiteX0" fmla="*/ 2648281 w 2648281"/>
              <a:gd name="connsiteY0" fmla="*/ 66470 h 647399"/>
              <a:gd name="connsiteX1" fmla="*/ 1053907 w 2648281"/>
              <a:gd name="connsiteY1" fmla="*/ 52960 h 647399"/>
              <a:gd name="connsiteX2" fmla="*/ 0 w 2648281"/>
              <a:gd name="connsiteY2" fmla="*/ 647399 h 647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8281" h="647399">
                <a:moveTo>
                  <a:pt x="2648281" y="66470"/>
                </a:moveTo>
                <a:cubicBezTo>
                  <a:pt x="2071784" y="11304"/>
                  <a:pt x="1495287" y="-43861"/>
                  <a:pt x="1053907" y="52960"/>
                </a:cubicBezTo>
                <a:cubicBezTo>
                  <a:pt x="612527" y="149781"/>
                  <a:pt x="0" y="647399"/>
                  <a:pt x="0" y="647399"/>
                </a:cubicBezTo>
              </a:path>
            </a:pathLst>
          </a:cu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Horizon2020 Structure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888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9" grpId="0" animBg="1"/>
      <p:bldP spid="38" grpId="0" animBg="1"/>
      <p:bldP spid="37" grpId="0" animBg="1"/>
      <p:bldP spid="16" grpId="0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9" name="Group 7"/>
          <p:cNvGrpSpPr>
            <a:grpSpLocks/>
          </p:cNvGrpSpPr>
          <p:nvPr/>
        </p:nvGrpSpPr>
        <p:grpSpPr bwMode="auto">
          <a:xfrm>
            <a:off x="1282700" y="1628775"/>
            <a:ext cx="6723063" cy="2087563"/>
            <a:chOff x="0" y="314"/>
            <a:chExt cx="4643" cy="1465"/>
          </a:xfrm>
        </p:grpSpPr>
        <p:pic>
          <p:nvPicPr>
            <p:cNvPr id="33800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0"/>
              <a:ext cx="2535" cy="1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801" name="Picture 9" descr="Flacon - Compression - July 20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314"/>
              <a:ext cx="1990" cy="1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107950" y="1211263"/>
            <a:ext cx="7138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en-GB" sz="1600" i="1" smtClean="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Deformed shape and force/displacement curves for PP+PPgMA+C20A nanocomposite Bottle.</a:t>
            </a:r>
            <a:endParaRPr lang="it-IT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107950" y="3789363"/>
            <a:ext cx="65357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buFontTx/>
              <a:buChar char="•"/>
              <a:tabLst>
                <a:tab pos="2987675" algn="l"/>
              </a:tabLst>
            </a:pPr>
            <a:r>
              <a:rPr lang="en-GB" sz="1600" i="1" dirty="0" smtClean="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Deformed shape and force/displacement curves for PA6+C30B </a:t>
            </a:r>
            <a:r>
              <a:rPr lang="en-GB" sz="1600" i="1" dirty="0" err="1" smtClean="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nanocomposite</a:t>
            </a:r>
            <a:r>
              <a:rPr lang="en-GB" sz="1600" i="1" dirty="0" smtClean="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 glass.</a:t>
            </a:r>
            <a:endParaRPr lang="en-GB" sz="16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33804" name="Group 12"/>
          <p:cNvGrpSpPr>
            <a:grpSpLocks/>
          </p:cNvGrpSpPr>
          <p:nvPr/>
        </p:nvGrpSpPr>
        <p:grpSpPr bwMode="auto">
          <a:xfrm>
            <a:off x="1187450" y="4141788"/>
            <a:ext cx="6842125" cy="2089150"/>
            <a:chOff x="113" y="119"/>
            <a:chExt cx="4694" cy="1519"/>
          </a:xfrm>
        </p:grpSpPr>
        <p:pic>
          <p:nvPicPr>
            <p:cNvPr id="33805" name="Picture 13" descr="Pot (PA6 C30B - Iso - Stiff - July 2010)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119"/>
              <a:ext cx="2600" cy="1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806" name="Picture 14" descr="Pot - Compression - Stiff - July 20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164"/>
              <a:ext cx="1972" cy="1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Uniaxial compression at a constant strain rate </a:t>
            </a:r>
            <a:br>
              <a:rPr lang="en-US" sz="2000" dirty="0" smtClean="0"/>
            </a:br>
            <a:r>
              <a:rPr lang="en-US" sz="2000" dirty="0" smtClean="0"/>
              <a:t>(5 mm/min) of the demonstrators</a:t>
            </a:r>
            <a:endParaRPr lang="it-IT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9316" y="6566749"/>
            <a:ext cx="2162865" cy="271586"/>
            <a:chOff x="49316" y="6566749"/>
            <a:chExt cx="2162865" cy="271586"/>
          </a:xfrm>
        </p:grpSpPr>
        <p:pic>
          <p:nvPicPr>
            <p:cNvPr id="12" name="Picture 76" descr="logo_alta0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16" y="6566749"/>
              <a:ext cx="1705666" cy="271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7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4981" y="6612116"/>
              <a:ext cx="457200" cy="226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8598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Outline of talk</a:t>
            </a:r>
          </a:p>
        </p:txBody>
      </p:sp>
      <p:sp>
        <p:nvSpPr>
          <p:cNvPr id="532483" name="Rectangle 6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162050"/>
            <a:ext cx="7772400" cy="539115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/>
              <a:t>Introduction</a:t>
            </a:r>
          </a:p>
          <a:p>
            <a:pPr lvl="1" eaLnBrk="1" hangingPunct="1"/>
            <a:r>
              <a:rPr lang="en-US" dirty="0" err="1" smtClean="0"/>
              <a:t>Multiscale</a:t>
            </a:r>
            <a:r>
              <a:rPr lang="en-US" dirty="0" smtClean="0"/>
              <a:t> Molecular Modeling</a:t>
            </a:r>
          </a:p>
          <a:p>
            <a:pPr eaLnBrk="1" hangingPunct="1"/>
            <a:r>
              <a:rPr lang="en-US" dirty="0" smtClean="0"/>
              <a:t>Mapping procedure</a:t>
            </a:r>
          </a:p>
          <a:p>
            <a:pPr lvl="1" eaLnBrk="1" hangingPunct="1"/>
            <a:r>
              <a:rPr lang="en-US" dirty="0" smtClean="0"/>
              <a:t>From atomistic simulation to </a:t>
            </a:r>
            <a:r>
              <a:rPr lang="en-US" dirty="0" err="1" smtClean="0"/>
              <a:t>mesoscale</a:t>
            </a:r>
            <a:endParaRPr lang="en-US" dirty="0" smtClean="0"/>
          </a:p>
          <a:p>
            <a:pPr lvl="1" eaLnBrk="1" hangingPunct="1"/>
            <a:r>
              <a:rPr lang="en-US" dirty="0" smtClean="0"/>
              <a:t>From </a:t>
            </a:r>
            <a:r>
              <a:rPr lang="en-US" dirty="0" err="1" smtClean="0"/>
              <a:t>mesoscale</a:t>
            </a:r>
            <a:r>
              <a:rPr lang="en-US" dirty="0" smtClean="0"/>
              <a:t> to micro FEM</a:t>
            </a:r>
          </a:p>
          <a:p>
            <a:pPr eaLnBrk="1" hangingPunct="1"/>
            <a:r>
              <a:rPr lang="en-US" dirty="0" smtClean="0"/>
              <a:t>Applications to nanostructured polymer systems</a:t>
            </a:r>
          </a:p>
          <a:p>
            <a:pPr lvl="1" eaLnBrk="1" hangingPunct="1"/>
            <a:r>
              <a:rPr lang="en-US" dirty="0" smtClean="0"/>
              <a:t>Top down nanostructures</a:t>
            </a:r>
          </a:p>
          <a:p>
            <a:pPr lvl="2" eaLnBrk="1" hangingPunct="1"/>
            <a:r>
              <a:rPr lang="en-US" dirty="0" smtClean="0"/>
              <a:t>Classical PCN</a:t>
            </a:r>
          </a:p>
          <a:p>
            <a:pPr lvl="1"/>
            <a:r>
              <a:rPr lang="en-US" dirty="0" smtClean="0"/>
              <a:t>Bottom up design</a:t>
            </a:r>
          </a:p>
          <a:p>
            <a:pPr lvl="2" eaLnBrk="1" hangingPunct="1"/>
            <a:r>
              <a:rPr lang="en-US" dirty="0" smtClean="0"/>
              <a:t>Localization of gold nanoparticles in di-block copolymers</a:t>
            </a:r>
          </a:p>
          <a:p>
            <a:pPr lvl="2" eaLnBrk="1" hangingPunct="1"/>
            <a:r>
              <a:rPr lang="en-US" dirty="0" smtClean="0"/>
              <a:t>Effect of chain length and grafting density </a:t>
            </a:r>
          </a:p>
          <a:p>
            <a:pPr lvl="2"/>
            <a:r>
              <a:rPr lang="en-US" dirty="0"/>
              <a:t>Self assembly of nanostructures on gold nanoparticles</a:t>
            </a:r>
          </a:p>
          <a:p>
            <a:pPr lvl="1"/>
            <a:r>
              <a:rPr lang="en-US" dirty="0" smtClean="0"/>
              <a:t>Special applications</a:t>
            </a:r>
          </a:p>
          <a:p>
            <a:pPr lvl="2"/>
            <a:r>
              <a:rPr lang="en-US" dirty="0" smtClean="0"/>
              <a:t>Block copolymers for drug delivery</a:t>
            </a:r>
          </a:p>
          <a:p>
            <a:pPr eaLnBrk="1" hangingPunct="1"/>
            <a:r>
              <a:rPr lang="en-US" dirty="0" smtClean="0"/>
              <a:t>Conclusions</a:t>
            </a:r>
          </a:p>
        </p:txBody>
      </p:sp>
      <p:sp>
        <p:nvSpPr>
          <p:cNvPr id="4" name="Right Arrow 3"/>
          <p:cNvSpPr/>
          <p:nvPr/>
        </p:nvSpPr>
        <p:spPr>
          <a:xfrm>
            <a:off x="44547" y="3983501"/>
            <a:ext cx="717453" cy="436099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05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4000"/>
            <a:ext cx="6172200" cy="790575"/>
          </a:xfrm>
        </p:spPr>
        <p:txBody>
          <a:bodyPr/>
          <a:lstStyle/>
          <a:p>
            <a:pPr eaLnBrk="1" hangingPunct="1"/>
            <a:r>
              <a:rPr lang="en-US" smtClean="0"/>
              <a:t>Nano-structured materials 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1524000"/>
            <a:ext cx="7543800" cy="4953000"/>
          </a:xfrm>
          <a:prstGeom prst="rect">
            <a:avLst/>
          </a:prstGeom>
        </p:spPr>
      </p:pic>
      <p:sp>
        <p:nvSpPr>
          <p:cNvPr id="27652" name="Oval 4"/>
          <p:cNvSpPr>
            <a:spLocks noChangeArrowheads="1"/>
          </p:cNvSpPr>
          <p:nvPr/>
        </p:nvSpPr>
        <p:spPr bwMode="auto">
          <a:xfrm>
            <a:off x="762000" y="914400"/>
            <a:ext cx="1981200" cy="36925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751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3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/>
              <a:t>Self assembly of nanoparticles in block copolymers </a:t>
            </a:r>
          </a:p>
        </p:txBody>
      </p:sp>
      <p:sp>
        <p:nvSpPr>
          <p:cNvPr id="3" name="Content Placeholder 2" descr="Rectangle: Click to edit Master text styles&#10;Second level&#10;Third level&#10;Fourth level&#10;Fifth level"/>
          <p:cNvSpPr>
            <a:spLocks noGrp="1"/>
          </p:cNvSpPr>
          <p:nvPr>
            <p:ph idx="4294967295"/>
          </p:nvPr>
        </p:nvSpPr>
        <p:spPr>
          <a:xfrm>
            <a:off x="304800" y="1371600"/>
            <a:ext cx="7772400" cy="5029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100" dirty="0"/>
              <a:t>Organic polymer and inorganic particles mixing (PPNs)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700" dirty="0"/>
              <a:t>PPNs fabrication process via </a:t>
            </a:r>
            <a:r>
              <a:rPr lang="en-US" sz="1600" dirty="0"/>
              <a:t>self-assembly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 dirty="0"/>
              <a:t>By dispersion of particles in diblock copolymers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sz="2100" dirty="0" err="1" smtClean="0"/>
              <a:t>Predicted</a:t>
            </a:r>
            <a:r>
              <a:rPr lang="it-IT" sz="2100" dirty="0" smtClean="0"/>
              <a:t> </a:t>
            </a:r>
            <a:r>
              <a:rPr lang="it-IT" sz="2100" dirty="0" err="1"/>
              <a:t>microstructure</a:t>
            </a:r>
            <a:r>
              <a:rPr lang="it-IT" sz="2100" dirty="0"/>
              <a:t> </a:t>
            </a:r>
            <a:r>
              <a:rPr lang="it-IT" sz="2100" dirty="0" err="1"/>
              <a:t>morphology</a:t>
            </a:r>
            <a:r>
              <a:rPr lang="it-IT" sz="2100" dirty="0"/>
              <a:t> </a:t>
            </a:r>
            <a:r>
              <a:rPr lang="it-IT" sz="2100" dirty="0" err="1"/>
              <a:t>depends</a:t>
            </a:r>
            <a:r>
              <a:rPr lang="it-IT" sz="2100" dirty="0"/>
              <a:t> </a:t>
            </a:r>
            <a:r>
              <a:rPr lang="it-IT" sz="2100" dirty="0" smtClean="0"/>
              <a:t>on</a:t>
            </a:r>
            <a:endParaRPr lang="it-IT" sz="21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700" dirty="0"/>
              <a:t>nature of the system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500" dirty="0"/>
              <a:t>chemistry and architecture of the blocks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500" dirty="0"/>
              <a:t>volume fraction of the nanoparticles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500" dirty="0"/>
              <a:t>strength and type of interactions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700" dirty="0"/>
              <a:t>process conditions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500" dirty="0"/>
              <a:t>t</a:t>
            </a:r>
            <a:r>
              <a:rPr lang="en-US" sz="1500" dirty="0" smtClean="0"/>
              <a:t>emperature</a:t>
            </a:r>
            <a:endParaRPr lang="en-US" sz="1500" dirty="0"/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500" dirty="0"/>
              <a:t>shear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sz="2100" dirty="0"/>
              <a:t>SCOPE: </a:t>
            </a:r>
            <a:r>
              <a:rPr lang="it-IT" sz="2100" dirty="0" err="1"/>
              <a:t>model</a:t>
            </a:r>
            <a:r>
              <a:rPr lang="it-IT" sz="2100" dirty="0"/>
              <a:t> the </a:t>
            </a:r>
            <a:r>
              <a:rPr lang="it-IT" sz="2100" dirty="0" smtClean="0"/>
              <a:t/>
            </a:r>
            <a:br>
              <a:rPr lang="it-IT" sz="2100" dirty="0" smtClean="0"/>
            </a:br>
            <a:r>
              <a:rPr lang="it-IT" sz="2100" dirty="0" smtClean="0"/>
              <a:t>system </a:t>
            </a:r>
            <a:r>
              <a:rPr lang="it-IT" sz="2100" dirty="0" err="1"/>
              <a:t>morphology</a:t>
            </a:r>
            <a:endParaRPr lang="it-IT" sz="2100" dirty="0"/>
          </a:p>
          <a:p>
            <a:pPr eaLnBrk="1" hangingPunct="1">
              <a:lnSpc>
                <a:spcPct val="90000"/>
              </a:lnSpc>
              <a:defRPr/>
            </a:pPr>
            <a:r>
              <a:rPr lang="it-IT" sz="2100" dirty="0" err="1"/>
              <a:t>Experimental</a:t>
            </a:r>
            <a:r>
              <a:rPr lang="it-IT" sz="2100" dirty="0"/>
              <a:t> </a:t>
            </a:r>
            <a:r>
              <a:rPr lang="it-IT" sz="2100" dirty="0" err="1" smtClean="0"/>
              <a:t>evidence</a:t>
            </a:r>
            <a:r>
              <a:rPr lang="it-IT" sz="2100" dirty="0" smtClean="0"/>
              <a:t/>
            </a:r>
            <a:br>
              <a:rPr lang="it-IT" sz="2100" dirty="0" smtClean="0"/>
            </a:br>
            <a:r>
              <a:rPr lang="it-IT" sz="2100" dirty="0" err="1" smtClean="0"/>
              <a:t>by</a:t>
            </a:r>
            <a:r>
              <a:rPr lang="it-IT" sz="2100" dirty="0" smtClean="0"/>
              <a:t> </a:t>
            </a:r>
            <a:r>
              <a:rPr lang="it-IT" sz="2100" dirty="0" err="1"/>
              <a:t>Chiu</a:t>
            </a:r>
            <a:r>
              <a:rPr lang="it-IT" sz="2100" dirty="0"/>
              <a:t> </a:t>
            </a:r>
            <a:r>
              <a:rPr lang="it-IT" sz="2100" dirty="0" err="1"/>
              <a:t>et</a:t>
            </a:r>
            <a:r>
              <a:rPr lang="it-IT" sz="2100" dirty="0"/>
              <a:t> al</a:t>
            </a:r>
            <a:r>
              <a:rPr lang="it-IT" sz="2100" dirty="0" smtClean="0"/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it-IT" sz="1700" dirty="0" err="1" smtClean="0"/>
              <a:t>poly</a:t>
            </a:r>
            <a:r>
              <a:rPr lang="it-IT" sz="1700" dirty="0" smtClean="0"/>
              <a:t> styrene-2 </a:t>
            </a:r>
            <a:r>
              <a:rPr lang="it-IT" sz="1700" dirty="0" err="1" smtClean="0"/>
              <a:t>vinyl</a:t>
            </a:r>
            <a:r>
              <a:rPr lang="it-IT" sz="1700" dirty="0" smtClean="0"/>
              <a:t> </a:t>
            </a:r>
            <a:r>
              <a:rPr lang="it-IT" sz="1700" dirty="0" err="1" smtClean="0"/>
              <a:t>pyridine</a:t>
            </a:r>
            <a:endParaRPr lang="it-IT" sz="17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it-IT" sz="2100" dirty="0" err="1" smtClean="0"/>
              <a:t>Applications</a:t>
            </a:r>
            <a:r>
              <a:rPr lang="it-IT" sz="2100" dirty="0" smtClean="0"/>
              <a:t>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it-IT" sz="1700" dirty="0" smtClean="0"/>
              <a:t>Opto electronic </a:t>
            </a:r>
            <a:r>
              <a:rPr lang="it-IT" sz="1700" dirty="0" err="1" smtClean="0"/>
              <a:t>industry</a:t>
            </a:r>
            <a:r>
              <a:rPr lang="it-IT" sz="1700" dirty="0" smtClean="0"/>
              <a:t> </a:t>
            </a:r>
            <a:endParaRPr lang="it-IT" sz="1700" dirty="0"/>
          </a:p>
          <a:p>
            <a:pPr lvl="1" eaLnBrk="1" hangingPunct="1">
              <a:lnSpc>
                <a:spcPct val="90000"/>
              </a:lnSpc>
              <a:defRPr/>
            </a:pPr>
            <a:endParaRPr lang="it-IT" sz="1700" dirty="0"/>
          </a:p>
        </p:txBody>
      </p:sp>
      <p:pic>
        <p:nvPicPr>
          <p:cNvPr id="3256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962400"/>
            <a:ext cx="53340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2563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"/>
          <a:stretch>
            <a:fillRect/>
          </a:stretch>
        </p:blipFill>
        <p:spPr bwMode="auto">
          <a:xfrm>
            <a:off x="6586537" y="1676400"/>
            <a:ext cx="25574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25637" name="Text Box 12"/>
          <p:cNvSpPr txBox="1">
            <a:spLocks noChangeArrowheads="1"/>
          </p:cNvSpPr>
          <p:nvPr/>
        </p:nvSpPr>
        <p:spPr bwMode="auto">
          <a:xfrm>
            <a:off x="2971800" y="6324600"/>
            <a:ext cx="617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Chiu, J.J, Bumjoon J.K., Kramer E.J. Pine, D.J., JACS, 2005, 127, 5036</a:t>
            </a:r>
          </a:p>
        </p:txBody>
      </p:sp>
    </p:spTree>
    <p:extLst>
      <p:ext uri="{BB962C8B-B14F-4D97-AF65-F5344CB8AC3E}">
        <p14:creationId xmlns:p14="http://schemas.microsoft.com/office/powerpoint/2010/main" val="343528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3975" eaLnBrk="1" hangingPunct="1"/>
            <a:r>
              <a:rPr lang="it-IT" smtClean="0"/>
              <a:t>Lamellae: A (or B) covering</a:t>
            </a:r>
          </a:p>
        </p:txBody>
      </p:sp>
      <p:sp>
        <p:nvSpPr>
          <p:cNvPr id="244739" name="Rectangle 9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266976"/>
            <a:ext cx="4185914" cy="45720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segregation in the center of the corresponding domain;</a:t>
            </a:r>
          </a:p>
          <a:p>
            <a:pPr eaLnBrk="1" hangingPunct="1"/>
            <a:r>
              <a:rPr lang="en-US" sz="2000" dirty="0" smtClean="0"/>
              <a:t>perfect agreement with experimental evidences.</a:t>
            </a:r>
          </a:p>
          <a:p>
            <a:pPr eaLnBrk="1" hangingPunct="1"/>
            <a:endParaRPr lang="it-IT" sz="2000" dirty="0" smtClean="0"/>
          </a:p>
        </p:txBody>
      </p:sp>
      <p:pic>
        <p:nvPicPr>
          <p:cNvPr id="24474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5925" y="3963802"/>
            <a:ext cx="3798888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1" name="Picture 4"/>
          <p:cNvPicPr>
            <a:picLocks noChangeAspect="1" noChangeArrowheads="1"/>
          </p:cNvPicPr>
          <p:nvPr/>
        </p:nvPicPr>
        <p:blipFill>
          <a:blip r:embed="rId4" cstate="print"/>
          <a:srcRect t="980" r="51224" b="49985"/>
          <a:stretch>
            <a:fillRect/>
          </a:stretch>
        </p:blipFill>
        <p:spPr bwMode="auto">
          <a:xfrm>
            <a:off x="964255" y="2768040"/>
            <a:ext cx="2933700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o 7"/>
          <p:cNvGrpSpPr/>
          <p:nvPr/>
        </p:nvGrpSpPr>
        <p:grpSpPr>
          <a:xfrm>
            <a:off x="4490714" y="1143973"/>
            <a:ext cx="4563833" cy="2979640"/>
            <a:chOff x="1098583" y="1409453"/>
            <a:chExt cx="7216379" cy="442518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2335" b="2896"/>
            <a:stretch>
              <a:fillRect/>
            </a:stretch>
          </p:blipFill>
          <p:spPr bwMode="auto">
            <a:xfrm>
              <a:off x="1508166" y="1409453"/>
              <a:ext cx="6806796" cy="3981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CasellaDiTesto 9"/>
            <p:cNvSpPr txBox="1"/>
            <p:nvPr/>
          </p:nvSpPr>
          <p:spPr>
            <a:xfrm rot="16200000">
              <a:off x="748146" y="3183300"/>
              <a:ext cx="1187533" cy="486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/>
                <a:t>Density</a:t>
              </a:r>
              <a:endParaRPr lang="it-IT" dirty="0"/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4201885" y="5377543"/>
              <a:ext cx="1540576" cy="457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err="1" smtClean="0"/>
                <a:t>Distance</a:t>
              </a:r>
              <a:endParaRPr lang="it-IT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04800" y="5906869"/>
            <a:ext cx="8145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Maly M., Posocco P., Pricl S., Fermeglia M</a:t>
            </a:r>
            <a:r>
              <a:rPr lang="it-IT" dirty="0" smtClean="0"/>
              <a:t>.. IEC, </a:t>
            </a:r>
            <a:r>
              <a:rPr lang="en-US" dirty="0"/>
              <a:t>47: 5023-5038 (2008)</a:t>
            </a:r>
            <a:endParaRPr lang="en-US" sz="1200" dirty="0" smtClean="0"/>
          </a:p>
          <a:p>
            <a:r>
              <a:rPr lang="en-US" sz="1200" dirty="0" smtClean="0"/>
              <a:t>Posocco </a:t>
            </a:r>
            <a:r>
              <a:rPr lang="en-US" sz="1200" dirty="0"/>
              <a:t>P., Posel Z., Fermeglia M., </a:t>
            </a:r>
            <a:r>
              <a:rPr lang="en-US" sz="1200" dirty="0" err="1"/>
              <a:t>Lísal</a:t>
            </a:r>
            <a:r>
              <a:rPr lang="en-US" sz="1200" dirty="0"/>
              <a:t> M., Pricl S</a:t>
            </a:r>
            <a:r>
              <a:rPr lang="en-US" sz="1200" dirty="0" smtClean="0"/>
              <a:t>., </a:t>
            </a:r>
            <a:r>
              <a:rPr lang="en-US" sz="1200" dirty="0"/>
              <a:t>J. Mater. Chem., </a:t>
            </a:r>
            <a:r>
              <a:rPr lang="en-US" dirty="0"/>
              <a:t>20:10511-10520 </a:t>
            </a:r>
            <a:r>
              <a:rPr lang="en-US" dirty="0" smtClean="0"/>
              <a:t>(</a:t>
            </a:r>
            <a:r>
              <a:rPr lang="en-US" sz="1200" dirty="0" smtClean="0"/>
              <a:t>2010)</a:t>
            </a:r>
          </a:p>
          <a:p>
            <a:r>
              <a:rPr lang="it-IT" dirty="0"/>
              <a:t>Posel Z., Posocco P., Fermeglia M., Lisal M., Pricl S</a:t>
            </a:r>
            <a:r>
              <a:rPr lang="it-IT" dirty="0" smtClean="0"/>
              <a:t>., Soft </a:t>
            </a:r>
            <a:r>
              <a:rPr lang="it-IT" dirty="0" err="1" smtClean="0"/>
              <a:t>Matter</a:t>
            </a:r>
            <a:r>
              <a:rPr lang="it-IT" dirty="0" smtClean="0"/>
              <a:t>, </a:t>
            </a:r>
            <a:r>
              <a:rPr lang="en-US" dirty="0"/>
              <a:t>DOI: 10.1039/</a:t>
            </a:r>
            <a:r>
              <a:rPr lang="en-US" dirty="0" err="1"/>
              <a:t>c2sm27360h</a:t>
            </a:r>
            <a:r>
              <a:rPr lang="en-US" dirty="0"/>
              <a:t> (2013)</a:t>
            </a:r>
            <a:r>
              <a:rPr lang="en-US" sz="1200" dirty="0" smtClean="0"/>
              <a:t>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39997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5081534" y="1187378"/>
            <a:ext cx="3378624" cy="2279671"/>
            <a:chOff x="1088928" y="1786740"/>
            <a:chExt cx="6748107" cy="4028724"/>
          </a:xfrm>
        </p:grpSpPr>
        <p:sp>
          <p:nvSpPr>
            <p:cNvPr id="9" name="CasellaDiTesto 8"/>
            <p:cNvSpPr txBox="1"/>
            <p:nvPr/>
          </p:nvSpPr>
          <p:spPr>
            <a:xfrm rot="16200000">
              <a:off x="748147" y="3173642"/>
              <a:ext cx="1187533" cy="505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/>
                <a:t>Density</a:t>
              </a:r>
              <a:endParaRPr lang="it-IT" dirty="0"/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4201885" y="5377543"/>
              <a:ext cx="1857674" cy="437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err="1" smtClean="0"/>
                <a:t>Distance</a:t>
              </a:r>
              <a:endParaRPr lang="it-IT" dirty="0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3216" b="2817"/>
            <a:stretch>
              <a:fillRect/>
            </a:stretch>
          </p:blipFill>
          <p:spPr bwMode="auto">
            <a:xfrm>
              <a:off x="1484414" y="1786740"/>
              <a:ext cx="6352621" cy="3687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6786" name="Picture 3" descr="fig_0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4950" y="3800475"/>
            <a:ext cx="2736850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787" name="Rectangle 1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it-IT" sz="3200" dirty="0" err="1" smtClean="0"/>
              <a:t>Lamellae</a:t>
            </a:r>
            <a:r>
              <a:rPr lang="it-IT" sz="3200" dirty="0" smtClean="0"/>
              <a:t>: A and B </a:t>
            </a:r>
            <a:r>
              <a:rPr lang="it-IT" sz="3200" dirty="0" err="1" smtClean="0"/>
              <a:t>covering</a:t>
            </a:r>
            <a:r>
              <a:rPr lang="it-IT" sz="3200" dirty="0" smtClean="0"/>
              <a:t> (A</a:t>
            </a:r>
            <a:r>
              <a:rPr lang="it-IT" sz="3200" baseline="-25000" dirty="0" smtClean="0"/>
              <a:t>6</a:t>
            </a:r>
            <a:r>
              <a:rPr lang="it-IT" sz="3200" dirty="0" smtClean="0"/>
              <a:t>B</a:t>
            </a:r>
            <a:r>
              <a:rPr lang="it-IT" sz="3200" baseline="-25000" dirty="0" smtClean="0"/>
              <a:t>6</a:t>
            </a:r>
            <a:r>
              <a:rPr lang="it-IT" sz="3200" dirty="0" smtClean="0"/>
              <a:t>)</a:t>
            </a:r>
          </a:p>
        </p:txBody>
      </p:sp>
      <p:sp>
        <p:nvSpPr>
          <p:cNvPr id="246788" name="Rectangle 12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171450" y="1162051"/>
            <a:ext cx="4750540" cy="2304998"/>
          </a:xfrm>
        </p:spPr>
        <p:txBody>
          <a:bodyPr/>
          <a:lstStyle/>
          <a:p>
            <a:pPr eaLnBrk="1" hangingPunct="1"/>
            <a:r>
              <a:rPr lang="en-US" dirty="0" smtClean="0"/>
              <a:t>nanoparticles at the interfaces between the A-B blocks</a:t>
            </a:r>
          </a:p>
          <a:p>
            <a:pPr lvl="1" eaLnBrk="1" hangingPunct="1"/>
            <a:r>
              <a:rPr lang="en-US" dirty="0" smtClean="0"/>
              <a:t>Agreement with experiments</a:t>
            </a:r>
          </a:p>
        </p:txBody>
      </p:sp>
      <p:pic>
        <p:nvPicPr>
          <p:cNvPr id="277512" name="040b_husty_kompozit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89463" y="3536950"/>
            <a:ext cx="4325937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790" name="Picture 4"/>
          <p:cNvPicPr>
            <a:picLocks noChangeAspect="1" noChangeArrowheads="1"/>
          </p:cNvPicPr>
          <p:nvPr/>
        </p:nvPicPr>
        <p:blipFill>
          <a:blip r:embed="rId8" cstate="print"/>
          <a:srcRect l="49641" t="49648"/>
          <a:stretch>
            <a:fillRect/>
          </a:stretch>
        </p:blipFill>
        <p:spPr bwMode="auto">
          <a:xfrm>
            <a:off x="330994" y="2509655"/>
            <a:ext cx="2208212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290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67" fill="hold"/>
                                        <p:tgtEl>
                                          <p:spTgt spid="2775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751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PS </a:t>
            </a:r>
            <a:r>
              <a:rPr lang="en-US" dirty="0"/>
              <a:t>grafting </a:t>
            </a:r>
            <a:r>
              <a:rPr lang="en-US" dirty="0" smtClean="0"/>
              <a:t>only: </a:t>
            </a:r>
            <a:r>
              <a:rPr lang="it-IT" dirty="0" err="1" smtClean="0"/>
              <a:t>loading</a:t>
            </a:r>
            <a:r>
              <a:rPr lang="it-IT" dirty="0"/>
              <a:t>: </a:t>
            </a:r>
            <a:r>
              <a:rPr lang="en-US" b="1" i="1" dirty="0" err="1">
                <a:latin typeface="Symbol" pitchFamily="18" charset="2"/>
              </a:rPr>
              <a:t>f</a:t>
            </a:r>
            <a:r>
              <a:rPr lang="en-US" i="1" baseline="-25000" dirty="0" err="1"/>
              <a:t>p</a:t>
            </a:r>
            <a:r>
              <a:rPr lang="en-US" b="1" i="1" dirty="0"/>
              <a:t> </a:t>
            </a:r>
            <a:r>
              <a:rPr lang="en-US" dirty="0"/>
              <a:t>= </a:t>
            </a:r>
            <a:r>
              <a:rPr lang="en-US" dirty="0" smtClean="0"/>
              <a:t>0.05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377" y="1475792"/>
            <a:ext cx="2936729" cy="4572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Migration to the interface (from a to d) for decreasing PS grafting density </a:t>
            </a:r>
          </a:p>
          <a:p>
            <a:pPr lvl="1"/>
            <a:r>
              <a:rPr lang="it-IT" dirty="0" smtClean="0"/>
              <a:t>1D </a:t>
            </a:r>
            <a:r>
              <a:rPr lang="it-IT" dirty="0" err="1" smtClean="0"/>
              <a:t>density</a:t>
            </a:r>
            <a:r>
              <a:rPr lang="it-IT" dirty="0" smtClean="0"/>
              <a:t> </a:t>
            </a:r>
            <a:r>
              <a:rPr lang="it-IT" dirty="0" err="1" smtClean="0"/>
              <a:t>profiles</a:t>
            </a:r>
            <a:r>
              <a:rPr lang="it-IT" dirty="0" smtClean="0"/>
              <a:t>:</a:t>
            </a:r>
          </a:p>
          <a:p>
            <a:pPr lvl="2"/>
            <a:r>
              <a:rPr lang="it-IT" dirty="0" smtClean="0"/>
              <a:t>a</a:t>
            </a:r>
            <a:r>
              <a:rPr lang="it-IT" dirty="0"/>
              <a:t>, </a:t>
            </a:r>
            <a:r>
              <a:rPr lang="it-IT" i="1" dirty="0"/>
              <a:t>PS4Au8</a:t>
            </a:r>
            <a:r>
              <a:rPr lang="it-IT" dirty="0" smtClean="0"/>
              <a:t>;</a:t>
            </a:r>
          </a:p>
          <a:p>
            <a:pPr lvl="2"/>
            <a:r>
              <a:rPr lang="it-IT" dirty="0" smtClean="0"/>
              <a:t>b</a:t>
            </a:r>
            <a:r>
              <a:rPr lang="it-IT" dirty="0"/>
              <a:t>, </a:t>
            </a:r>
            <a:r>
              <a:rPr lang="it-IT" i="1" dirty="0"/>
              <a:t>PS3Au9</a:t>
            </a:r>
            <a:r>
              <a:rPr lang="it-IT" dirty="0"/>
              <a:t>; </a:t>
            </a:r>
            <a:endParaRPr lang="it-IT" dirty="0" smtClean="0"/>
          </a:p>
          <a:p>
            <a:pPr lvl="2"/>
            <a:r>
              <a:rPr lang="it-IT" dirty="0" smtClean="0"/>
              <a:t>c</a:t>
            </a:r>
            <a:r>
              <a:rPr lang="it-IT" dirty="0"/>
              <a:t>, </a:t>
            </a:r>
            <a:r>
              <a:rPr lang="it-IT" i="1" dirty="0"/>
              <a:t>PS2Au10</a:t>
            </a:r>
            <a:r>
              <a:rPr lang="it-IT" dirty="0"/>
              <a:t>, </a:t>
            </a:r>
            <a:endParaRPr lang="it-IT" dirty="0" smtClean="0"/>
          </a:p>
          <a:p>
            <a:pPr lvl="2"/>
            <a:r>
              <a:rPr lang="it-IT" dirty="0" smtClean="0"/>
              <a:t>d, </a:t>
            </a:r>
            <a:r>
              <a:rPr lang="it-IT" i="1" dirty="0"/>
              <a:t>PS1Au11</a:t>
            </a:r>
            <a:r>
              <a:rPr lang="it-IT" dirty="0"/>
              <a:t>. </a:t>
            </a:r>
            <a:endParaRPr lang="it-IT" dirty="0" smtClean="0"/>
          </a:p>
          <a:p>
            <a:pPr lvl="1"/>
            <a:r>
              <a:rPr lang="it-IT" dirty="0" smtClean="0"/>
              <a:t>Line </a:t>
            </a:r>
            <a:r>
              <a:rPr lang="it-IT" dirty="0" err="1"/>
              <a:t>legend</a:t>
            </a:r>
            <a:r>
              <a:rPr lang="it-IT" dirty="0" smtClean="0"/>
              <a:t>:</a:t>
            </a:r>
          </a:p>
          <a:p>
            <a:pPr lvl="2"/>
            <a:r>
              <a:rPr lang="it-IT" dirty="0" smtClean="0"/>
              <a:t>(</a:t>
            </a:r>
            <a:r>
              <a:rPr lang="it-IT" dirty="0"/>
              <a:t>green), </a:t>
            </a:r>
            <a:r>
              <a:rPr lang="it-IT" i="1" dirty="0"/>
              <a:t>PS</a:t>
            </a:r>
            <a:r>
              <a:rPr lang="it-IT" dirty="0"/>
              <a:t>; </a:t>
            </a:r>
            <a:endParaRPr lang="it-IT" dirty="0" smtClean="0"/>
          </a:p>
          <a:p>
            <a:pPr lvl="2"/>
            <a:r>
              <a:rPr lang="it-IT" dirty="0" smtClean="0"/>
              <a:t>(</a:t>
            </a:r>
            <a:r>
              <a:rPr lang="it-IT" dirty="0"/>
              <a:t>blue</a:t>
            </a:r>
            <a:r>
              <a:rPr lang="it-IT" dirty="0" smtClean="0"/>
              <a:t>),</a:t>
            </a:r>
            <a:r>
              <a:rPr lang="it-IT" i="1" dirty="0" smtClean="0"/>
              <a:t>PVP</a:t>
            </a:r>
            <a:r>
              <a:rPr lang="it-IT" dirty="0"/>
              <a:t>; </a:t>
            </a:r>
            <a:r>
              <a:rPr lang="it-IT" dirty="0" smtClean="0"/>
              <a:t> </a:t>
            </a:r>
          </a:p>
          <a:p>
            <a:pPr lvl="2"/>
            <a:r>
              <a:rPr lang="it-IT" dirty="0" smtClean="0"/>
              <a:t>(</a:t>
            </a:r>
            <a:r>
              <a:rPr lang="it-IT" dirty="0" err="1"/>
              <a:t>red</a:t>
            </a:r>
            <a:r>
              <a:rPr lang="it-IT" dirty="0"/>
              <a:t>), </a:t>
            </a:r>
            <a:r>
              <a:rPr lang="it-IT" i="1" dirty="0" err="1"/>
              <a:t>Au</a:t>
            </a:r>
            <a:r>
              <a:rPr lang="it-IT" dirty="0"/>
              <a:t>. </a:t>
            </a:r>
            <a:endParaRPr lang="en-US" dirty="0" smtClean="0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176" y="1317415"/>
            <a:ext cx="4030824" cy="5322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694" y="1427785"/>
            <a:ext cx="1785248" cy="1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32" y="2700160"/>
            <a:ext cx="1785248" cy="1263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68" y="4065178"/>
            <a:ext cx="1831691" cy="1277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106" y="5424556"/>
            <a:ext cx="1847367" cy="127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1221" y="5898904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Posocco P., </a:t>
            </a:r>
            <a:r>
              <a:rPr lang="en-US" sz="1200" dirty="0" err="1"/>
              <a:t>Posel</a:t>
            </a:r>
            <a:r>
              <a:rPr lang="en-US" sz="1200" dirty="0"/>
              <a:t> Z., Fermeglia M., </a:t>
            </a:r>
            <a:r>
              <a:rPr lang="en-US" sz="1200" dirty="0" err="1"/>
              <a:t>Lísal</a:t>
            </a:r>
            <a:r>
              <a:rPr lang="en-US" sz="1200" dirty="0"/>
              <a:t> M., </a:t>
            </a:r>
            <a:r>
              <a:rPr lang="en-US" sz="1200" dirty="0" err="1"/>
              <a:t>Pricl</a:t>
            </a:r>
            <a:r>
              <a:rPr lang="en-US" sz="1200" dirty="0"/>
              <a:t> S</a:t>
            </a:r>
            <a:r>
              <a:rPr lang="en-US" sz="1200" dirty="0" smtClean="0"/>
              <a:t>., </a:t>
            </a:r>
            <a:r>
              <a:rPr lang="en-US" sz="1200" dirty="0"/>
              <a:t>J. Mater. Chem., </a:t>
            </a:r>
            <a:r>
              <a:rPr lang="en-US" dirty="0"/>
              <a:t>20:10511-10520 </a:t>
            </a:r>
            <a:r>
              <a:rPr lang="en-US" dirty="0" smtClean="0"/>
              <a:t>(</a:t>
            </a:r>
            <a:r>
              <a:rPr lang="en-US" sz="1200" dirty="0" smtClean="0"/>
              <a:t>2010)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0445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 grafting only: </a:t>
            </a:r>
            <a:r>
              <a:rPr lang="it-IT" dirty="0" err="1"/>
              <a:t>loading</a:t>
            </a:r>
            <a:r>
              <a:rPr lang="it-IT" dirty="0"/>
              <a:t>: </a:t>
            </a:r>
            <a:r>
              <a:rPr lang="en-US" b="1" i="1" dirty="0" err="1">
                <a:latin typeface="Symbol" pitchFamily="18" charset="2"/>
              </a:rPr>
              <a:t>f</a:t>
            </a:r>
            <a:r>
              <a:rPr lang="en-US" i="1" baseline="-25000" dirty="0" err="1"/>
              <a:t>p</a:t>
            </a:r>
            <a:r>
              <a:rPr lang="en-US" b="1" i="1" dirty="0"/>
              <a:t> </a:t>
            </a:r>
            <a:r>
              <a:rPr lang="en-US" dirty="0"/>
              <a:t>= </a:t>
            </a:r>
            <a:r>
              <a:rPr lang="en-US" dirty="0" smtClean="0"/>
              <a:t>0.2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3733800" cy="4572000"/>
          </a:xfrm>
        </p:spPr>
        <p:txBody>
          <a:bodyPr/>
          <a:lstStyle/>
          <a:p>
            <a:r>
              <a:rPr lang="en-US" dirty="0" smtClean="0"/>
              <a:t>For </a:t>
            </a:r>
            <a:r>
              <a:rPr lang="it-IT" i="1" dirty="0"/>
              <a:t>PS4Au8</a:t>
            </a:r>
            <a:r>
              <a:rPr lang="it-IT" dirty="0"/>
              <a:t> </a:t>
            </a:r>
            <a:r>
              <a:rPr lang="it-IT" dirty="0" smtClean="0"/>
              <a:t> </a:t>
            </a:r>
            <a:r>
              <a:rPr lang="it-IT" dirty="0" err="1" smtClean="0"/>
              <a:t>system</a:t>
            </a:r>
            <a:r>
              <a:rPr lang="it-IT" dirty="0"/>
              <a:t>, large </a:t>
            </a:r>
            <a:r>
              <a:rPr lang="it-IT" dirty="0" err="1" smtClean="0"/>
              <a:t>regions</a:t>
            </a:r>
            <a:r>
              <a:rPr lang="it-IT" dirty="0" smtClean="0"/>
              <a:t> of </a:t>
            </a:r>
            <a:r>
              <a:rPr lang="it-IT" dirty="0" err="1" smtClean="0"/>
              <a:t>nanoparticles</a:t>
            </a:r>
            <a:r>
              <a:rPr lang="it-IT" dirty="0" smtClean="0"/>
              <a:t> (</a:t>
            </a:r>
            <a:r>
              <a:rPr lang="it-IT" dirty="0" err="1" smtClean="0"/>
              <a:t>red</a:t>
            </a:r>
            <a:r>
              <a:rPr lang="it-IT" dirty="0" smtClean="0"/>
              <a:t>) – </a:t>
            </a:r>
            <a:r>
              <a:rPr lang="it-IT" dirty="0" err="1" smtClean="0"/>
              <a:t>exp</a:t>
            </a:r>
            <a:r>
              <a:rPr lang="it-IT" dirty="0" smtClean="0"/>
              <a:t>. </a:t>
            </a:r>
            <a:r>
              <a:rPr lang="it-IT" dirty="0" err="1" smtClean="0"/>
              <a:t>evidence</a:t>
            </a:r>
            <a:endParaRPr lang="en-US" dirty="0"/>
          </a:p>
          <a:p>
            <a:r>
              <a:rPr lang="en-US" dirty="0" smtClean="0"/>
              <a:t>Same tendency to migrate to the interface  as the PS grafting density decreases</a:t>
            </a:r>
          </a:p>
          <a:p>
            <a:pPr lvl="1"/>
            <a:r>
              <a:rPr lang="it-IT" dirty="0" smtClean="0"/>
              <a:t>Line </a:t>
            </a:r>
            <a:r>
              <a:rPr lang="it-IT" dirty="0" err="1" smtClean="0"/>
              <a:t>legend</a:t>
            </a:r>
            <a:r>
              <a:rPr lang="it-IT" dirty="0" smtClean="0"/>
              <a:t>:</a:t>
            </a:r>
          </a:p>
          <a:p>
            <a:pPr lvl="2"/>
            <a:r>
              <a:rPr lang="it-IT" dirty="0" smtClean="0"/>
              <a:t>(green), </a:t>
            </a:r>
            <a:r>
              <a:rPr lang="it-IT" i="1" dirty="0" smtClean="0"/>
              <a:t>PS</a:t>
            </a:r>
            <a:r>
              <a:rPr lang="it-IT" dirty="0" smtClean="0"/>
              <a:t>; </a:t>
            </a:r>
          </a:p>
          <a:p>
            <a:pPr lvl="2"/>
            <a:r>
              <a:rPr lang="it-IT" dirty="0" smtClean="0"/>
              <a:t>(blue),</a:t>
            </a:r>
            <a:r>
              <a:rPr lang="it-IT" i="1" dirty="0" smtClean="0"/>
              <a:t>PVP</a:t>
            </a:r>
            <a:r>
              <a:rPr lang="it-IT" dirty="0" smtClean="0"/>
              <a:t>;  </a:t>
            </a:r>
          </a:p>
          <a:p>
            <a:pPr lvl="2"/>
            <a:r>
              <a:rPr lang="it-IT" dirty="0" smtClean="0"/>
              <a:t>(</a:t>
            </a:r>
            <a:r>
              <a:rPr lang="it-IT" dirty="0" err="1" smtClean="0"/>
              <a:t>red</a:t>
            </a:r>
            <a:r>
              <a:rPr lang="it-IT" dirty="0" smtClean="0"/>
              <a:t>), </a:t>
            </a:r>
            <a:r>
              <a:rPr lang="it-IT" i="1" dirty="0" err="1" smtClean="0"/>
              <a:t>Au</a:t>
            </a:r>
            <a:r>
              <a:rPr lang="it-IT" dirty="0" smtClean="0"/>
              <a:t>. </a:t>
            </a:r>
            <a:r>
              <a:rPr lang="en-US" dirty="0" smtClean="0"/>
              <a:t> </a:t>
            </a:r>
          </a:p>
          <a:p>
            <a:endParaRPr lang="it-IT" dirty="0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512332"/>
            <a:ext cx="2043404" cy="198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817" y="1512332"/>
            <a:ext cx="1985021" cy="198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788535"/>
            <a:ext cx="3116395" cy="2231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866775" y="3429000"/>
            <a:ext cx="20662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sz="1200" dirty="0" err="1"/>
              <a:t>Kim</a:t>
            </a:r>
            <a:r>
              <a:rPr lang="it-IT" sz="1200" dirty="0"/>
              <a:t> et al., </a:t>
            </a:r>
            <a:r>
              <a:rPr lang="it-IT" sz="1200" dirty="0" err="1"/>
              <a:t>Macromolecules</a:t>
            </a:r>
            <a:r>
              <a:rPr lang="it-IT" sz="1200" dirty="0"/>
              <a:t>, 39, 4198, 2006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57018" y="1143000"/>
            <a:ext cx="1372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PS4Au8</a:t>
            </a:r>
            <a:endParaRPr lang="it-IT" dirty="0"/>
          </a:p>
        </p:txBody>
      </p:sp>
      <p:sp>
        <p:nvSpPr>
          <p:cNvPr id="11" name="TextBox 10"/>
          <p:cNvSpPr txBox="1"/>
          <p:nvPr/>
        </p:nvSpPr>
        <p:spPr>
          <a:xfrm>
            <a:off x="7405088" y="5018392"/>
            <a:ext cx="1372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/>
              <a:t>PS1Au11</a:t>
            </a:r>
            <a:endParaRPr lang="it-IT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6096000"/>
            <a:ext cx="8145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Posocco </a:t>
            </a:r>
            <a:r>
              <a:rPr lang="en-US" sz="1200" dirty="0"/>
              <a:t>P., Posel Z., Fermeglia M., </a:t>
            </a:r>
            <a:r>
              <a:rPr lang="en-US" sz="1200" dirty="0" err="1"/>
              <a:t>Lísal</a:t>
            </a:r>
            <a:r>
              <a:rPr lang="en-US" sz="1200" dirty="0"/>
              <a:t> M., Pricl S</a:t>
            </a:r>
            <a:r>
              <a:rPr lang="en-US" sz="1200" dirty="0" smtClean="0"/>
              <a:t>., </a:t>
            </a:r>
            <a:r>
              <a:rPr lang="en-US" sz="1200" dirty="0"/>
              <a:t>J. Mater. Chem., </a:t>
            </a:r>
            <a:r>
              <a:rPr lang="en-US" dirty="0"/>
              <a:t>20:10511-10520 </a:t>
            </a:r>
            <a:r>
              <a:rPr lang="en-US" dirty="0" smtClean="0"/>
              <a:t>(</a:t>
            </a:r>
            <a:r>
              <a:rPr lang="en-US" sz="1200" dirty="0" smtClean="0"/>
              <a:t>2010)</a:t>
            </a:r>
          </a:p>
          <a:p>
            <a:r>
              <a:rPr lang="it-IT" dirty="0"/>
              <a:t>Posel Z., Posocco P., Fermeglia M., Lisal M., Pricl S</a:t>
            </a:r>
            <a:r>
              <a:rPr lang="it-IT" dirty="0" smtClean="0"/>
              <a:t>., Soft </a:t>
            </a:r>
            <a:r>
              <a:rPr lang="it-IT" dirty="0" err="1" smtClean="0"/>
              <a:t>Matter</a:t>
            </a:r>
            <a:r>
              <a:rPr lang="it-IT" dirty="0" smtClean="0"/>
              <a:t>, </a:t>
            </a:r>
            <a:r>
              <a:rPr lang="en-US" dirty="0"/>
              <a:t>DOI: 10.1039/</a:t>
            </a:r>
            <a:r>
              <a:rPr lang="en-US" dirty="0" err="1"/>
              <a:t>c2sm27360h</a:t>
            </a:r>
            <a:r>
              <a:rPr lang="en-US" dirty="0"/>
              <a:t> (2013)</a:t>
            </a:r>
            <a:r>
              <a:rPr lang="en-US" sz="1200" dirty="0" smtClean="0"/>
              <a:t>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8313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/>
              <a:t>Grafted silica nanoparticles in polymers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09800" y="1219201"/>
            <a:ext cx="6688280" cy="4058646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 smtClean="0"/>
              <a:t>Particles embedded in a polymer matrix and grafted with polymer chains. </a:t>
            </a:r>
          </a:p>
          <a:p>
            <a:pPr lvl="1"/>
            <a:r>
              <a:rPr lang="en-US" dirty="0" smtClean="0"/>
              <a:t>Matrix: </a:t>
            </a:r>
            <a:r>
              <a:rPr lang="en-US" dirty="0" err="1" smtClean="0"/>
              <a:t>polydispersity</a:t>
            </a:r>
            <a:r>
              <a:rPr lang="en-US" dirty="0" smtClean="0"/>
              <a:t>, molecular weight</a:t>
            </a:r>
          </a:p>
          <a:p>
            <a:pPr lvl="1"/>
            <a:r>
              <a:rPr lang="en-US" altLang="zh-CN" dirty="0" smtClean="0"/>
              <a:t>Particles: size, chemical nature, surface treatment</a:t>
            </a:r>
          </a:p>
          <a:p>
            <a:pPr lvl="1"/>
            <a:r>
              <a:rPr lang="en-US" altLang="zh-CN" dirty="0" smtClean="0"/>
              <a:t>Grafting agents: chemical nature, grafting density, molecular weight, </a:t>
            </a:r>
            <a:r>
              <a:rPr lang="en-US" altLang="zh-CN" dirty="0" err="1" smtClean="0"/>
              <a:t>polydispersity</a:t>
            </a:r>
            <a:endParaRPr lang="en-US" altLang="zh-CN" dirty="0" smtClean="0"/>
          </a:p>
          <a:p>
            <a:r>
              <a:rPr lang="en-US" dirty="0"/>
              <a:t>Grafted nanoparticles and semi crystalline polymers </a:t>
            </a:r>
          </a:p>
          <a:p>
            <a:pPr lvl="1"/>
            <a:r>
              <a:rPr lang="en-US" dirty="0"/>
              <a:t>Core: amorphous SiO</a:t>
            </a:r>
            <a:r>
              <a:rPr lang="en-US" baseline="-25000" dirty="0"/>
              <a:t>2</a:t>
            </a:r>
            <a:r>
              <a:rPr lang="en-US" dirty="0"/>
              <a:t> 5-10 nm diameter</a:t>
            </a:r>
          </a:p>
          <a:p>
            <a:pPr lvl="1"/>
            <a:r>
              <a:rPr lang="en-US" dirty="0"/>
              <a:t>Linker: Si based component</a:t>
            </a:r>
          </a:p>
          <a:p>
            <a:pPr lvl="1"/>
            <a:r>
              <a:rPr lang="en-US" dirty="0"/>
              <a:t>Grafted polymer chains: polystyrene 2k – 20k</a:t>
            </a:r>
          </a:p>
          <a:p>
            <a:pPr lvl="1"/>
            <a:r>
              <a:rPr lang="en-US" dirty="0"/>
              <a:t>Polymer: amorphous polystyrene </a:t>
            </a:r>
            <a:r>
              <a:rPr lang="en-US" dirty="0" smtClean="0"/>
              <a:t>100k</a:t>
            </a:r>
            <a:endParaRPr lang="en-US" altLang="zh-CN" dirty="0" smtClean="0"/>
          </a:p>
          <a:p>
            <a:pPr lvl="1"/>
            <a:endParaRPr lang="it-IT" dirty="0"/>
          </a:p>
        </p:txBody>
      </p:sp>
      <p:sp>
        <p:nvSpPr>
          <p:cNvPr id="186371" name="Rectangle 3"/>
          <p:cNvSpPr>
            <a:spLocks noChangeArrowheads="1"/>
          </p:cNvSpPr>
          <p:nvPr/>
        </p:nvSpPr>
        <p:spPr bwMode="auto">
          <a:xfrm>
            <a:off x="0" y="833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49" y="5426673"/>
            <a:ext cx="8150942" cy="120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06" y="3886200"/>
            <a:ext cx="1581934" cy="1447800"/>
          </a:xfrm>
          <a:prstGeom prst="rect">
            <a:avLst/>
          </a:prstGeom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0" y="1388022"/>
            <a:ext cx="2121110" cy="66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1" descr="dpd_graf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05" y="2286000"/>
            <a:ext cx="159413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967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it-IT" sz="3400" dirty="0" smtClean="0"/>
              <a:t>The model System</a:t>
            </a:r>
          </a:p>
        </p:txBody>
      </p:sp>
      <p:sp>
        <p:nvSpPr>
          <p:cNvPr id="34099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499045" y="1338263"/>
            <a:ext cx="7948612" cy="2103027"/>
          </a:xfrm>
        </p:spPr>
        <p:txBody>
          <a:bodyPr/>
          <a:lstStyle/>
          <a:p>
            <a:r>
              <a:rPr lang="en-US" dirty="0" smtClean="0"/>
              <a:t>Grafted nanoparticles and semi crystalline polymers </a:t>
            </a:r>
          </a:p>
          <a:p>
            <a:pPr lvl="1"/>
            <a:r>
              <a:rPr lang="en-US" dirty="0" smtClean="0"/>
              <a:t>Core: amorphous SiO</a:t>
            </a:r>
            <a:r>
              <a:rPr lang="en-US" baseline="-25000" dirty="0" smtClean="0"/>
              <a:t>2</a:t>
            </a:r>
            <a:r>
              <a:rPr lang="en-US" dirty="0" smtClean="0"/>
              <a:t> 5-10 nm diameter</a:t>
            </a:r>
          </a:p>
          <a:p>
            <a:pPr lvl="1"/>
            <a:r>
              <a:rPr lang="en-US" dirty="0" smtClean="0"/>
              <a:t>Linker: Si based component</a:t>
            </a:r>
          </a:p>
          <a:p>
            <a:pPr lvl="1"/>
            <a:r>
              <a:rPr lang="en-US" dirty="0" smtClean="0"/>
              <a:t>Grafted polymer chains: polystyrene 2k – 20k</a:t>
            </a:r>
          </a:p>
          <a:p>
            <a:pPr lvl="1"/>
            <a:r>
              <a:rPr lang="en-US" dirty="0" smtClean="0"/>
              <a:t>Polymer: amorphous polystyrene 100k</a:t>
            </a:r>
          </a:p>
        </p:txBody>
      </p:sp>
      <p:pic>
        <p:nvPicPr>
          <p:cNvPr id="340998" name="Picture 5" descr="dpd_co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2" y="3357612"/>
            <a:ext cx="949512" cy="95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0999" name="Text Box 6"/>
          <p:cNvSpPr txBox="1">
            <a:spLocks noChangeArrowheads="1"/>
          </p:cNvSpPr>
          <p:nvPr/>
        </p:nvSpPr>
        <p:spPr bwMode="auto">
          <a:xfrm>
            <a:off x="455344" y="4314893"/>
            <a:ext cx="8661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b="1" dirty="0">
                <a:ea typeface="ＭＳ Ｐゴシック"/>
                <a:cs typeface="ＭＳ Ｐゴシック"/>
              </a:rPr>
              <a:t>Carved Sphere</a:t>
            </a:r>
          </a:p>
        </p:txBody>
      </p:sp>
      <p:sp>
        <p:nvSpPr>
          <p:cNvPr id="341000" name="Text Box 9"/>
          <p:cNvSpPr txBox="1">
            <a:spLocks noChangeArrowheads="1"/>
          </p:cNvSpPr>
          <p:nvPr/>
        </p:nvSpPr>
        <p:spPr bwMode="auto">
          <a:xfrm>
            <a:off x="1420958" y="4302633"/>
            <a:ext cx="11162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b="1" dirty="0">
                <a:ea typeface="ＭＳ Ｐゴシック"/>
                <a:cs typeface="ＭＳ Ｐゴシック"/>
              </a:rPr>
              <a:t>Etched Sphere</a:t>
            </a:r>
          </a:p>
        </p:txBody>
      </p:sp>
      <p:pic>
        <p:nvPicPr>
          <p:cNvPr id="341001" name="Picture 10" descr="dpd_et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30" y="3357612"/>
            <a:ext cx="949512" cy="95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02" name="Picture 11" descr="dpd_graf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37" y="4825853"/>
            <a:ext cx="1297343" cy="130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1003" name="Text Box 12"/>
          <p:cNvSpPr txBox="1">
            <a:spLocks noChangeArrowheads="1"/>
          </p:cNvSpPr>
          <p:nvPr/>
        </p:nvSpPr>
        <p:spPr bwMode="auto">
          <a:xfrm>
            <a:off x="642171" y="6174792"/>
            <a:ext cx="15601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b="1" dirty="0">
                <a:ea typeface="ＭＳ Ｐゴシック"/>
                <a:cs typeface="ＭＳ Ｐゴシック"/>
              </a:rPr>
              <a:t>Grafted Sphere</a:t>
            </a:r>
          </a:p>
        </p:txBody>
      </p:sp>
      <p:grpSp>
        <p:nvGrpSpPr>
          <p:cNvPr id="341004" name="Group 4"/>
          <p:cNvGrpSpPr>
            <a:grpSpLocks/>
          </p:cNvGrpSpPr>
          <p:nvPr/>
        </p:nvGrpSpPr>
        <p:grpSpPr bwMode="auto">
          <a:xfrm>
            <a:off x="2967874" y="1997180"/>
            <a:ext cx="5902325" cy="2006600"/>
            <a:chOff x="645" y="227"/>
            <a:chExt cx="4560" cy="1842"/>
          </a:xfrm>
        </p:grpSpPr>
        <p:sp>
          <p:nvSpPr>
            <p:cNvPr id="341005" name="Line 5"/>
            <p:cNvSpPr>
              <a:spLocks noChangeShapeType="1"/>
            </p:cNvSpPr>
            <p:nvPr/>
          </p:nvSpPr>
          <p:spPr bwMode="auto">
            <a:xfrm>
              <a:off x="2064" y="1842"/>
              <a:ext cx="14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graphicFrame>
          <p:nvGraphicFramePr>
            <p:cNvPr id="340994" name="Object 2"/>
            <p:cNvGraphicFramePr>
              <a:graphicFrameLocks noChangeAspect="1"/>
            </p:cNvGraphicFramePr>
            <p:nvPr/>
          </p:nvGraphicFramePr>
          <p:xfrm>
            <a:off x="645" y="1344"/>
            <a:ext cx="1282" cy="7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76" name="CS ChemDraw Drawing" r:id="rId7" imgW="2035759" imgH="1148791" progId="">
                    <p:embed/>
                  </p:oleObj>
                </mc:Choice>
                <mc:Fallback>
                  <p:oleObj name="CS ChemDraw Drawing" r:id="rId7" imgW="2035759" imgH="114879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5" y="1344"/>
                          <a:ext cx="1282" cy="7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99CC00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1006" name="Text Box 7"/>
            <p:cNvSpPr txBox="1">
              <a:spLocks noChangeArrowheads="1"/>
            </p:cNvSpPr>
            <p:nvPr/>
          </p:nvSpPr>
          <p:spPr bwMode="auto">
            <a:xfrm>
              <a:off x="1792" y="1571"/>
              <a:ext cx="2041" cy="279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/>
                <a:t>BrC(CH</a:t>
              </a:r>
              <a:r>
                <a:rPr lang="en-US" sz="1400" b="1" baseline="-25000"/>
                <a:t>3</a:t>
              </a:r>
              <a:r>
                <a:rPr lang="en-US" sz="1400" b="1"/>
                <a:t>)</a:t>
              </a:r>
              <a:r>
                <a:rPr lang="en-US" sz="1400" b="1" baseline="-25000"/>
                <a:t>2</a:t>
              </a:r>
              <a:r>
                <a:rPr lang="en-US" sz="1400" b="1"/>
                <a:t>CO</a:t>
              </a:r>
              <a:r>
                <a:rPr lang="en-US" sz="1400" b="1" baseline="-25000"/>
                <a:t>2</a:t>
              </a:r>
              <a:r>
                <a:rPr lang="en-US" sz="1400" b="1"/>
                <a:t>(CH</a:t>
              </a:r>
              <a:r>
                <a:rPr lang="en-US" sz="1400" b="1" baseline="-25000"/>
                <a:t>2</a:t>
              </a:r>
              <a:r>
                <a:rPr lang="en-US" sz="1400" b="1"/>
                <a:t>)</a:t>
              </a:r>
              <a:r>
                <a:rPr lang="en-US" sz="1400" b="1" baseline="-25000"/>
                <a:t>3</a:t>
              </a:r>
              <a:r>
                <a:rPr lang="en-US" sz="1400" b="1"/>
                <a:t>SiMe</a:t>
              </a:r>
              <a:r>
                <a:rPr lang="en-US" sz="1400" b="1" baseline="-25000"/>
                <a:t>2</a:t>
              </a:r>
              <a:r>
                <a:rPr lang="en-US" sz="1400" b="1"/>
                <a:t>Cl</a:t>
              </a:r>
            </a:p>
          </p:txBody>
        </p:sp>
        <p:graphicFrame>
          <p:nvGraphicFramePr>
            <p:cNvPr id="340995" name="Object 3"/>
            <p:cNvGraphicFramePr>
              <a:graphicFrameLocks noChangeAspect="1"/>
            </p:cNvGraphicFramePr>
            <p:nvPr/>
          </p:nvGraphicFramePr>
          <p:xfrm>
            <a:off x="3923" y="227"/>
            <a:ext cx="1282" cy="18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77" name="CS ChemDraw Drawing" r:id="rId9" imgW="2035759" imgH="2924251" progId="">
                    <p:embed/>
                  </p:oleObj>
                </mc:Choice>
                <mc:Fallback>
                  <p:oleObj name="CS ChemDraw Drawing" r:id="rId9" imgW="2035759" imgH="292425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23" y="227"/>
                          <a:ext cx="1282" cy="18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99CC00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1369"/>
            <a:ext cx="1338497" cy="41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1" descr="ps-nanoparticle_mesobox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977" y="4314893"/>
            <a:ext cx="2114550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5303624" y="4182336"/>
            <a:ext cx="3581400" cy="2362200"/>
            <a:chOff x="533400" y="914400"/>
            <a:chExt cx="7543800" cy="5562600"/>
          </a:xfrm>
        </p:grpSpPr>
        <p:pic>
          <p:nvPicPr>
            <p:cNvPr id="21" name="Picture 20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533400" y="1524000"/>
              <a:ext cx="7543800" cy="4953000"/>
            </a:xfrm>
            <a:prstGeom prst="rect">
              <a:avLst/>
            </a:prstGeom>
          </p:spPr>
        </p:pic>
        <p:sp>
          <p:nvSpPr>
            <p:cNvPr id="23" name="Oval 4"/>
            <p:cNvSpPr>
              <a:spLocks noChangeArrowheads="1"/>
            </p:cNvSpPr>
            <p:nvPr/>
          </p:nvSpPr>
          <p:spPr bwMode="auto">
            <a:xfrm>
              <a:off x="762000" y="914400"/>
              <a:ext cx="1981200" cy="369252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58793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999" grpId="0"/>
      <p:bldP spid="341000" grpId="0"/>
      <p:bldP spid="34100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Nanotechnology in different countries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7086600" cy="53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690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 general </a:t>
            </a:r>
            <a:r>
              <a:rPr lang="it-IT" dirty="0" err="1" smtClean="0"/>
              <a:t>view</a:t>
            </a:r>
            <a:r>
              <a:rPr lang="it-IT" dirty="0" smtClean="0"/>
              <a:t> of the </a:t>
            </a:r>
            <a:r>
              <a:rPr lang="it-IT" dirty="0" err="1" smtClean="0"/>
              <a:t>project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832" y="1473794"/>
            <a:ext cx="8602703" cy="620478"/>
          </a:xfrm>
        </p:spPr>
        <p:txBody>
          <a:bodyPr/>
          <a:lstStyle/>
          <a:p>
            <a:r>
              <a:rPr lang="it-IT" sz="2400" dirty="0" err="1" smtClean="0"/>
              <a:t>Polystyrene</a:t>
            </a:r>
            <a:r>
              <a:rPr lang="it-IT" sz="2400" dirty="0" smtClean="0"/>
              <a:t> – </a:t>
            </a:r>
            <a:r>
              <a:rPr lang="it-IT" sz="2400" dirty="0" err="1" smtClean="0"/>
              <a:t>silica</a:t>
            </a:r>
            <a:r>
              <a:rPr lang="it-IT" sz="2400" dirty="0" smtClean="0"/>
              <a:t> </a:t>
            </a:r>
            <a:r>
              <a:rPr lang="it-IT" sz="2400" dirty="0" err="1" smtClean="0"/>
              <a:t>grafted</a:t>
            </a:r>
            <a:r>
              <a:rPr lang="it-IT" sz="2400" dirty="0" smtClean="0"/>
              <a:t> </a:t>
            </a:r>
            <a:r>
              <a:rPr lang="it-IT" sz="2400" dirty="0" err="1" smtClean="0"/>
              <a:t>nanoparticles</a:t>
            </a:r>
            <a:r>
              <a:rPr lang="it-IT" sz="2400" dirty="0" smtClean="0"/>
              <a:t>: </a:t>
            </a:r>
            <a:r>
              <a:rPr lang="it-IT" sz="2400" dirty="0" err="1" smtClean="0"/>
              <a:t>different</a:t>
            </a:r>
            <a:r>
              <a:rPr lang="it-IT" sz="2400" dirty="0" smtClean="0"/>
              <a:t> </a:t>
            </a:r>
            <a:r>
              <a:rPr lang="it-IT" sz="2400" dirty="0" err="1" smtClean="0"/>
              <a:t>scales</a:t>
            </a:r>
            <a:r>
              <a:rPr lang="it-IT" sz="2400" dirty="0" smtClean="0"/>
              <a:t>: </a:t>
            </a:r>
          </a:p>
        </p:txBody>
      </p:sp>
      <p:grpSp>
        <p:nvGrpSpPr>
          <p:cNvPr id="40" name="Group 3"/>
          <p:cNvGrpSpPr>
            <a:grpSpLocks/>
          </p:cNvGrpSpPr>
          <p:nvPr/>
        </p:nvGrpSpPr>
        <p:grpSpPr bwMode="auto">
          <a:xfrm>
            <a:off x="609600" y="3069340"/>
            <a:ext cx="921937" cy="816860"/>
            <a:chOff x="1519" y="1026"/>
            <a:chExt cx="1452" cy="1316"/>
          </a:xfrm>
        </p:grpSpPr>
        <p:sp>
          <p:nvSpPr>
            <p:cNvPr id="41" name="Rectangle 4"/>
            <p:cNvSpPr>
              <a:spLocks noChangeArrowheads="1"/>
            </p:cNvSpPr>
            <p:nvPr/>
          </p:nvSpPr>
          <p:spPr bwMode="auto">
            <a:xfrm>
              <a:off x="1927" y="1344"/>
              <a:ext cx="635" cy="635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2" name="AutoShape 5"/>
            <p:cNvSpPr>
              <a:spLocks noChangeArrowheads="1"/>
            </p:cNvSpPr>
            <p:nvPr/>
          </p:nvSpPr>
          <p:spPr bwMode="auto">
            <a:xfrm>
              <a:off x="1519" y="1026"/>
              <a:ext cx="1452" cy="1316"/>
            </a:xfrm>
            <a:custGeom>
              <a:avLst/>
              <a:gdLst>
                <a:gd name="G0" fmla="+- 7780 0 0"/>
                <a:gd name="G1" fmla="+- 21600 0 7780"/>
                <a:gd name="G2" fmla="+- 21600 0 778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7780" y="10800"/>
                  </a:moveTo>
                  <a:cubicBezTo>
                    <a:pt x="7780" y="12468"/>
                    <a:pt x="9132" y="13820"/>
                    <a:pt x="10800" y="13820"/>
                  </a:cubicBezTo>
                  <a:cubicBezTo>
                    <a:pt x="12468" y="13820"/>
                    <a:pt x="13820" y="12468"/>
                    <a:pt x="13820" y="10800"/>
                  </a:cubicBezTo>
                  <a:cubicBezTo>
                    <a:pt x="13820" y="9132"/>
                    <a:pt x="12468" y="7780"/>
                    <a:pt x="10800" y="7780"/>
                  </a:cubicBezTo>
                  <a:cubicBezTo>
                    <a:pt x="9132" y="7780"/>
                    <a:pt x="7780" y="9132"/>
                    <a:pt x="7780" y="10800"/>
                  </a:cubicBezTo>
                  <a:close/>
                </a:path>
              </a:pathLst>
            </a:cu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44" name="Group 6"/>
            <p:cNvGrpSpPr>
              <a:grpSpLocks/>
            </p:cNvGrpSpPr>
            <p:nvPr/>
          </p:nvGrpSpPr>
          <p:grpSpPr bwMode="auto">
            <a:xfrm>
              <a:off x="1562" y="1082"/>
              <a:ext cx="1319" cy="1188"/>
              <a:chOff x="791" y="1762"/>
              <a:chExt cx="1319" cy="1188"/>
            </a:xfrm>
          </p:grpSpPr>
          <p:sp>
            <p:nvSpPr>
              <p:cNvPr id="45" name="Freeform 7"/>
              <p:cNvSpPr>
                <a:spLocks/>
              </p:cNvSpPr>
              <p:nvPr/>
            </p:nvSpPr>
            <p:spPr bwMode="auto">
              <a:xfrm>
                <a:off x="1671" y="2372"/>
                <a:ext cx="429" cy="368"/>
              </a:xfrm>
              <a:custGeom>
                <a:avLst/>
                <a:gdLst>
                  <a:gd name="T0" fmla="*/ 0 w 432"/>
                  <a:gd name="T1" fmla="*/ 44 h 376"/>
                  <a:gd name="T2" fmla="*/ 32 w 432"/>
                  <a:gd name="T3" fmla="*/ 28 h 376"/>
                  <a:gd name="T4" fmla="*/ 36 w 432"/>
                  <a:gd name="T5" fmla="*/ 108 h 376"/>
                  <a:gd name="T6" fmla="*/ 96 w 432"/>
                  <a:gd name="T7" fmla="*/ 96 h 376"/>
                  <a:gd name="T8" fmla="*/ 100 w 432"/>
                  <a:gd name="T9" fmla="*/ 80 h 376"/>
                  <a:gd name="T10" fmla="*/ 112 w 432"/>
                  <a:gd name="T11" fmla="*/ 64 h 376"/>
                  <a:gd name="T12" fmla="*/ 144 w 432"/>
                  <a:gd name="T13" fmla="*/ 4 h 376"/>
                  <a:gd name="T14" fmla="*/ 184 w 432"/>
                  <a:gd name="T15" fmla="*/ 8 h 376"/>
                  <a:gd name="T16" fmla="*/ 188 w 432"/>
                  <a:gd name="T17" fmla="*/ 36 h 376"/>
                  <a:gd name="T18" fmla="*/ 204 w 432"/>
                  <a:gd name="T19" fmla="*/ 64 h 376"/>
                  <a:gd name="T20" fmla="*/ 208 w 432"/>
                  <a:gd name="T21" fmla="*/ 136 h 376"/>
                  <a:gd name="T22" fmla="*/ 184 w 432"/>
                  <a:gd name="T23" fmla="*/ 152 h 376"/>
                  <a:gd name="T24" fmla="*/ 172 w 432"/>
                  <a:gd name="T25" fmla="*/ 168 h 376"/>
                  <a:gd name="T26" fmla="*/ 268 w 432"/>
                  <a:gd name="T27" fmla="*/ 216 h 376"/>
                  <a:gd name="T28" fmla="*/ 228 w 432"/>
                  <a:gd name="T29" fmla="*/ 240 h 376"/>
                  <a:gd name="T30" fmla="*/ 172 w 432"/>
                  <a:gd name="T31" fmla="*/ 260 h 376"/>
                  <a:gd name="T32" fmla="*/ 156 w 432"/>
                  <a:gd name="T33" fmla="*/ 288 h 376"/>
                  <a:gd name="T34" fmla="*/ 160 w 432"/>
                  <a:gd name="T35" fmla="*/ 332 h 376"/>
                  <a:gd name="T36" fmla="*/ 172 w 432"/>
                  <a:gd name="T37" fmla="*/ 340 h 376"/>
                  <a:gd name="T38" fmla="*/ 260 w 432"/>
                  <a:gd name="T39" fmla="*/ 376 h 376"/>
                  <a:gd name="T40" fmla="*/ 300 w 432"/>
                  <a:gd name="T41" fmla="*/ 368 h 376"/>
                  <a:gd name="T42" fmla="*/ 324 w 432"/>
                  <a:gd name="T43" fmla="*/ 336 h 376"/>
                  <a:gd name="T44" fmla="*/ 368 w 432"/>
                  <a:gd name="T45" fmla="*/ 292 h 376"/>
                  <a:gd name="T46" fmla="*/ 368 w 432"/>
                  <a:gd name="T47" fmla="*/ 208 h 376"/>
                  <a:gd name="T48" fmla="*/ 372 w 432"/>
                  <a:gd name="T49" fmla="*/ 192 h 376"/>
                  <a:gd name="T50" fmla="*/ 412 w 432"/>
                  <a:gd name="T51" fmla="*/ 224 h 376"/>
                  <a:gd name="T52" fmla="*/ 416 w 432"/>
                  <a:gd name="T53" fmla="*/ 240 h 376"/>
                  <a:gd name="T54" fmla="*/ 428 w 432"/>
                  <a:gd name="T55" fmla="*/ 244 h 376"/>
                  <a:gd name="T56" fmla="*/ 412 w 432"/>
                  <a:gd name="T57" fmla="*/ 288 h 376"/>
                  <a:gd name="T58" fmla="*/ 412 w 432"/>
                  <a:gd name="T59" fmla="*/ 356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32" h="376">
                    <a:moveTo>
                      <a:pt x="0" y="44"/>
                    </a:moveTo>
                    <a:cubicBezTo>
                      <a:pt x="7" y="24"/>
                      <a:pt x="12" y="23"/>
                      <a:pt x="32" y="28"/>
                    </a:cubicBezTo>
                    <a:cubicBezTo>
                      <a:pt x="33" y="55"/>
                      <a:pt x="24" y="84"/>
                      <a:pt x="36" y="108"/>
                    </a:cubicBezTo>
                    <a:cubicBezTo>
                      <a:pt x="45" y="126"/>
                      <a:pt x="96" y="96"/>
                      <a:pt x="96" y="96"/>
                    </a:cubicBezTo>
                    <a:cubicBezTo>
                      <a:pt x="97" y="91"/>
                      <a:pt x="98" y="85"/>
                      <a:pt x="100" y="80"/>
                    </a:cubicBezTo>
                    <a:cubicBezTo>
                      <a:pt x="103" y="74"/>
                      <a:pt x="110" y="70"/>
                      <a:pt x="112" y="64"/>
                    </a:cubicBezTo>
                    <a:cubicBezTo>
                      <a:pt x="123" y="23"/>
                      <a:pt x="103" y="12"/>
                      <a:pt x="144" y="4"/>
                    </a:cubicBezTo>
                    <a:cubicBezTo>
                      <a:pt x="157" y="5"/>
                      <a:pt x="173" y="0"/>
                      <a:pt x="184" y="8"/>
                    </a:cubicBezTo>
                    <a:cubicBezTo>
                      <a:pt x="192" y="14"/>
                      <a:pt x="186" y="27"/>
                      <a:pt x="188" y="36"/>
                    </a:cubicBezTo>
                    <a:cubicBezTo>
                      <a:pt x="190" y="45"/>
                      <a:pt x="199" y="56"/>
                      <a:pt x="204" y="64"/>
                    </a:cubicBezTo>
                    <a:cubicBezTo>
                      <a:pt x="209" y="85"/>
                      <a:pt x="226" y="115"/>
                      <a:pt x="208" y="136"/>
                    </a:cubicBezTo>
                    <a:cubicBezTo>
                      <a:pt x="202" y="143"/>
                      <a:pt x="190" y="144"/>
                      <a:pt x="184" y="152"/>
                    </a:cubicBezTo>
                    <a:cubicBezTo>
                      <a:pt x="180" y="157"/>
                      <a:pt x="176" y="163"/>
                      <a:pt x="172" y="168"/>
                    </a:cubicBezTo>
                    <a:cubicBezTo>
                      <a:pt x="182" y="228"/>
                      <a:pt x="208" y="212"/>
                      <a:pt x="268" y="216"/>
                    </a:cubicBezTo>
                    <a:cubicBezTo>
                      <a:pt x="254" y="230"/>
                      <a:pt x="247" y="235"/>
                      <a:pt x="228" y="240"/>
                    </a:cubicBezTo>
                    <a:cubicBezTo>
                      <a:pt x="208" y="253"/>
                      <a:pt x="197" y="256"/>
                      <a:pt x="172" y="260"/>
                    </a:cubicBezTo>
                    <a:cubicBezTo>
                      <a:pt x="169" y="270"/>
                      <a:pt x="157" y="277"/>
                      <a:pt x="156" y="288"/>
                    </a:cubicBezTo>
                    <a:cubicBezTo>
                      <a:pt x="154" y="303"/>
                      <a:pt x="156" y="318"/>
                      <a:pt x="160" y="332"/>
                    </a:cubicBezTo>
                    <a:cubicBezTo>
                      <a:pt x="161" y="337"/>
                      <a:pt x="168" y="337"/>
                      <a:pt x="172" y="340"/>
                    </a:cubicBezTo>
                    <a:cubicBezTo>
                      <a:pt x="196" y="357"/>
                      <a:pt x="230" y="369"/>
                      <a:pt x="260" y="376"/>
                    </a:cubicBezTo>
                    <a:cubicBezTo>
                      <a:pt x="273" y="373"/>
                      <a:pt x="287" y="373"/>
                      <a:pt x="300" y="368"/>
                    </a:cubicBezTo>
                    <a:cubicBezTo>
                      <a:pt x="310" y="364"/>
                      <a:pt x="319" y="342"/>
                      <a:pt x="324" y="336"/>
                    </a:cubicBezTo>
                    <a:cubicBezTo>
                      <a:pt x="337" y="319"/>
                      <a:pt x="355" y="309"/>
                      <a:pt x="368" y="292"/>
                    </a:cubicBezTo>
                    <a:cubicBezTo>
                      <a:pt x="378" y="263"/>
                      <a:pt x="376" y="238"/>
                      <a:pt x="368" y="208"/>
                    </a:cubicBezTo>
                    <a:cubicBezTo>
                      <a:pt x="369" y="203"/>
                      <a:pt x="367" y="194"/>
                      <a:pt x="372" y="192"/>
                    </a:cubicBezTo>
                    <a:cubicBezTo>
                      <a:pt x="384" y="187"/>
                      <a:pt x="407" y="216"/>
                      <a:pt x="412" y="224"/>
                    </a:cubicBezTo>
                    <a:cubicBezTo>
                      <a:pt x="413" y="229"/>
                      <a:pt x="413" y="236"/>
                      <a:pt x="416" y="240"/>
                    </a:cubicBezTo>
                    <a:cubicBezTo>
                      <a:pt x="419" y="243"/>
                      <a:pt x="427" y="240"/>
                      <a:pt x="428" y="244"/>
                    </a:cubicBezTo>
                    <a:cubicBezTo>
                      <a:pt x="432" y="257"/>
                      <a:pt x="416" y="276"/>
                      <a:pt x="412" y="288"/>
                    </a:cubicBezTo>
                    <a:cubicBezTo>
                      <a:pt x="408" y="351"/>
                      <a:pt x="399" y="330"/>
                      <a:pt x="412" y="356"/>
                    </a:cubicBezTo>
                  </a:path>
                </a:pathLst>
              </a:custGeom>
              <a:noFill/>
              <a:ln w="222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" name="Freeform 8"/>
              <p:cNvSpPr>
                <a:spLocks/>
              </p:cNvSpPr>
              <p:nvPr/>
            </p:nvSpPr>
            <p:spPr bwMode="auto">
              <a:xfrm rot="15825905">
                <a:off x="1412" y="1777"/>
                <a:ext cx="401" cy="372"/>
              </a:xfrm>
              <a:custGeom>
                <a:avLst/>
                <a:gdLst>
                  <a:gd name="T0" fmla="*/ 0 w 432"/>
                  <a:gd name="T1" fmla="*/ 44 h 376"/>
                  <a:gd name="T2" fmla="*/ 32 w 432"/>
                  <a:gd name="T3" fmla="*/ 28 h 376"/>
                  <a:gd name="T4" fmla="*/ 36 w 432"/>
                  <a:gd name="T5" fmla="*/ 108 h 376"/>
                  <a:gd name="T6" fmla="*/ 96 w 432"/>
                  <a:gd name="T7" fmla="*/ 96 h 376"/>
                  <a:gd name="T8" fmla="*/ 100 w 432"/>
                  <a:gd name="T9" fmla="*/ 80 h 376"/>
                  <a:gd name="T10" fmla="*/ 112 w 432"/>
                  <a:gd name="T11" fmla="*/ 64 h 376"/>
                  <a:gd name="T12" fmla="*/ 144 w 432"/>
                  <a:gd name="T13" fmla="*/ 4 h 376"/>
                  <a:gd name="T14" fmla="*/ 184 w 432"/>
                  <a:gd name="T15" fmla="*/ 8 h 376"/>
                  <a:gd name="T16" fmla="*/ 188 w 432"/>
                  <a:gd name="T17" fmla="*/ 36 h 376"/>
                  <a:gd name="T18" fmla="*/ 204 w 432"/>
                  <a:gd name="T19" fmla="*/ 64 h 376"/>
                  <a:gd name="T20" fmla="*/ 208 w 432"/>
                  <a:gd name="T21" fmla="*/ 136 h 376"/>
                  <a:gd name="T22" fmla="*/ 184 w 432"/>
                  <a:gd name="T23" fmla="*/ 152 h 376"/>
                  <a:gd name="T24" fmla="*/ 172 w 432"/>
                  <a:gd name="T25" fmla="*/ 168 h 376"/>
                  <a:gd name="T26" fmla="*/ 268 w 432"/>
                  <a:gd name="T27" fmla="*/ 216 h 376"/>
                  <a:gd name="T28" fmla="*/ 228 w 432"/>
                  <a:gd name="T29" fmla="*/ 240 h 376"/>
                  <a:gd name="T30" fmla="*/ 172 w 432"/>
                  <a:gd name="T31" fmla="*/ 260 h 376"/>
                  <a:gd name="T32" fmla="*/ 156 w 432"/>
                  <a:gd name="T33" fmla="*/ 288 h 376"/>
                  <a:gd name="T34" fmla="*/ 160 w 432"/>
                  <a:gd name="T35" fmla="*/ 332 h 376"/>
                  <a:gd name="T36" fmla="*/ 172 w 432"/>
                  <a:gd name="T37" fmla="*/ 340 h 376"/>
                  <a:gd name="T38" fmla="*/ 260 w 432"/>
                  <a:gd name="T39" fmla="*/ 376 h 376"/>
                  <a:gd name="T40" fmla="*/ 300 w 432"/>
                  <a:gd name="T41" fmla="*/ 368 h 376"/>
                  <a:gd name="T42" fmla="*/ 324 w 432"/>
                  <a:gd name="T43" fmla="*/ 336 h 376"/>
                  <a:gd name="T44" fmla="*/ 368 w 432"/>
                  <a:gd name="T45" fmla="*/ 292 h 376"/>
                  <a:gd name="T46" fmla="*/ 368 w 432"/>
                  <a:gd name="T47" fmla="*/ 208 h 376"/>
                  <a:gd name="T48" fmla="*/ 372 w 432"/>
                  <a:gd name="T49" fmla="*/ 192 h 376"/>
                  <a:gd name="T50" fmla="*/ 412 w 432"/>
                  <a:gd name="T51" fmla="*/ 224 h 376"/>
                  <a:gd name="T52" fmla="*/ 416 w 432"/>
                  <a:gd name="T53" fmla="*/ 240 h 376"/>
                  <a:gd name="T54" fmla="*/ 428 w 432"/>
                  <a:gd name="T55" fmla="*/ 244 h 376"/>
                  <a:gd name="T56" fmla="*/ 412 w 432"/>
                  <a:gd name="T57" fmla="*/ 288 h 376"/>
                  <a:gd name="T58" fmla="*/ 412 w 432"/>
                  <a:gd name="T59" fmla="*/ 356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32" h="376">
                    <a:moveTo>
                      <a:pt x="0" y="44"/>
                    </a:moveTo>
                    <a:cubicBezTo>
                      <a:pt x="7" y="24"/>
                      <a:pt x="12" y="23"/>
                      <a:pt x="32" y="28"/>
                    </a:cubicBezTo>
                    <a:cubicBezTo>
                      <a:pt x="33" y="55"/>
                      <a:pt x="24" y="84"/>
                      <a:pt x="36" y="108"/>
                    </a:cubicBezTo>
                    <a:cubicBezTo>
                      <a:pt x="45" y="126"/>
                      <a:pt x="96" y="96"/>
                      <a:pt x="96" y="96"/>
                    </a:cubicBezTo>
                    <a:cubicBezTo>
                      <a:pt x="97" y="91"/>
                      <a:pt x="98" y="85"/>
                      <a:pt x="100" y="80"/>
                    </a:cubicBezTo>
                    <a:cubicBezTo>
                      <a:pt x="103" y="74"/>
                      <a:pt x="110" y="70"/>
                      <a:pt x="112" y="64"/>
                    </a:cubicBezTo>
                    <a:cubicBezTo>
                      <a:pt x="123" y="23"/>
                      <a:pt x="103" y="12"/>
                      <a:pt x="144" y="4"/>
                    </a:cubicBezTo>
                    <a:cubicBezTo>
                      <a:pt x="157" y="5"/>
                      <a:pt x="173" y="0"/>
                      <a:pt x="184" y="8"/>
                    </a:cubicBezTo>
                    <a:cubicBezTo>
                      <a:pt x="192" y="14"/>
                      <a:pt x="186" y="27"/>
                      <a:pt x="188" y="36"/>
                    </a:cubicBezTo>
                    <a:cubicBezTo>
                      <a:pt x="190" y="45"/>
                      <a:pt x="199" y="56"/>
                      <a:pt x="204" y="64"/>
                    </a:cubicBezTo>
                    <a:cubicBezTo>
                      <a:pt x="209" y="85"/>
                      <a:pt x="226" y="115"/>
                      <a:pt x="208" y="136"/>
                    </a:cubicBezTo>
                    <a:cubicBezTo>
                      <a:pt x="202" y="143"/>
                      <a:pt x="190" y="144"/>
                      <a:pt x="184" y="152"/>
                    </a:cubicBezTo>
                    <a:cubicBezTo>
                      <a:pt x="180" y="157"/>
                      <a:pt x="176" y="163"/>
                      <a:pt x="172" y="168"/>
                    </a:cubicBezTo>
                    <a:cubicBezTo>
                      <a:pt x="182" y="228"/>
                      <a:pt x="208" y="212"/>
                      <a:pt x="268" y="216"/>
                    </a:cubicBezTo>
                    <a:cubicBezTo>
                      <a:pt x="254" y="230"/>
                      <a:pt x="247" y="235"/>
                      <a:pt x="228" y="240"/>
                    </a:cubicBezTo>
                    <a:cubicBezTo>
                      <a:pt x="208" y="253"/>
                      <a:pt x="197" y="256"/>
                      <a:pt x="172" y="260"/>
                    </a:cubicBezTo>
                    <a:cubicBezTo>
                      <a:pt x="169" y="270"/>
                      <a:pt x="157" y="277"/>
                      <a:pt x="156" y="288"/>
                    </a:cubicBezTo>
                    <a:cubicBezTo>
                      <a:pt x="154" y="303"/>
                      <a:pt x="156" y="318"/>
                      <a:pt x="160" y="332"/>
                    </a:cubicBezTo>
                    <a:cubicBezTo>
                      <a:pt x="161" y="337"/>
                      <a:pt x="168" y="337"/>
                      <a:pt x="172" y="340"/>
                    </a:cubicBezTo>
                    <a:cubicBezTo>
                      <a:pt x="196" y="357"/>
                      <a:pt x="230" y="369"/>
                      <a:pt x="260" y="376"/>
                    </a:cubicBezTo>
                    <a:cubicBezTo>
                      <a:pt x="273" y="373"/>
                      <a:pt x="287" y="373"/>
                      <a:pt x="300" y="368"/>
                    </a:cubicBezTo>
                    <a:cubicBezTo>
                      <a:pt x="310" y="364"/>
                      <a:pt x="319" y="342"/>
                      <a:pt x="324" y="336"/>
                    </a:cubicBezTo>
                    <a:cubicBezTo>
                      <a:pt x="337" y="319"/>
                      <a:pt x="355" y="309"/>
                      <a:pt x="368" y="292"/>
                    </a:cubicBezTo>
                    <a:cubicBezTo>
                      <a:pt x="378" y="263"/>
                      <a:pt x="376" y="238"/>
                      <a:pt x="368" y="208"/>
                    </a:cubicBezTo>
                    <a:cubicBezTo>
                      <a:pt x="369" y="203"/>
                      <a:pt x="367" y="194"/>
                      <a:pt x="372" y="192"/>
                    </a:cubicBezTo>
                    <a:cubicBezTo>
                      <a:pt x="384" y="187"/>
                      <a:pt x="407" y="216"/>
                      <a:pt x="412" y="224"/>
                    </a:cubicBezTo>
                    <a:cubicBezTo>
                      <a:pt x="413" y="229"/>
                      <a:pt x="413" y="236"/>
                      <a:pt x="416" y="240"/>
                    </a:cubicBezTo>
                    <a:cubicBezTo>
                      <a:pt x="419" y="243"/>
                      <a:pt x="427" y="240"/>
                      <a:pt x="428" y="244"/>
                    </a:cubicBezTo>
                    <a:cubicBezTo>
                      <a:pt x="432" y="257"/>
                      <a:pt x="416" y="276"/>
                      <a:pt x="412" y="288"/>
                    </a:cubicBezTo>
                    <a:cubicBezTo>
                      <a:pt x="408" y="351"/>
                      <a:pt x="399" y="330"/>
                      <a:pt x="412" y="356"/>
                    </a:cubicBezTo>
                  </a:path>
                </a:pathLst>
              </a:custGeom>
              <a:noFill/>
              <a:ln w="222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" name="Freeform 9"/>
              <p:cNvSpPr>
                <a:spLocks/>
              </p:cNvSpPr>
              <p:nvPr/>
            </p:nvSpPr>
            <p:spPr bwMode="auto">
              <a:xfrm rot="2552788">
                <a:off x="1362" y="2607"/>
                <a:ext cx="395" cy="343"/>
              </a:xfrm>
              <a:custGeom>
                <a:avLst/>
                <a:gdLst>
                  <a:gd name="T0" fmla="*/ 0 w 432"/>
                  <a:gd name="T1" fmla="*/ 44 h 376"/>
                  <a:gd name="T2" fmla="*/ 32 w 432"/>
                  <a:gd name="T3" fmla="*/ 28 h 376"/>
                  <a:gd name="T4" fmla="*/ 36 w 432"/>
                  <a:gd name="T5" fmla="*/ 108 h 376"/>
                  <a:gd name="T6" fmla="*/ 96 w 432"/>
                  <a:gd name="T7" fmla="*/ 96 h 376"/>
                  <a:gd name="T8" fmla="*/ 100 w 432"/>
                  <a:gd name="T9" fmla="*/ 80 h 376"/>
                  <a:gd name="T10" fmla="*/ 112 w 432"/>
                  <a:gd name="T11" fmla="*/ 64 h 376"/>
                  <a:gd name="T12" fmla="*/ 144 w 432"/>
                  <a:gd name="T13" fmla="*/ 4 h 376"/>
                  <a:gd name="T14" fmla="*/ 184 w 432"/>
                  <a:gd name="T15" fmla="*/ 8 h 376"/>
                  <a:gd name="T16" fmla="*/ 188 w 432"/>
                  <a:gd name="T17" fmla="*/ 36 h 376"/>
                  <a:gd name="T18" fmla="*/ 204 w 432"/>
                  <a:gd name="T19" fmla="*/ 64 h 376"/>
                  <a:gd name="T20" fmla="*/ 208 w 432"/>
                  <a:gd name="T21" fmla="*/ 136 h 376"/>
                  <a:gd name="T22" fmla="*/ 184 w 432"/>
                  <a:gd name="T23" fmla="*/ 152 h 376"/>
                  <a:gd name="T24" fmla="*/ 172 w 432"/>
                  <a:gd name="T25" fmla="*/ 168 h 376"/>
                  <a:gd name="T26" fmla="*/ 268 w 432"/>
                  <a:gd name="T27" fmla="*/ 216 h 376"/>
                  <a:gd name="T28" fmla="*/ 228 w 432"/>
                  <a:gd name="T29" fmla="*/ 240 h 376"/>
                  <a:gd name="T30" fmla="*/ 172 w 432"/>
                  <a:gd name="T31" fmla="*/ 260 h 376"/>
                  <a:gd name="T32" fmla="*/ 156 w 432"/>
                  <a:gd name="T33" fmla="*/ 288 h 376"/>
                  <a:gd name="T34" fmla="*/ 160 w 432"/>
                  <a:gd name="T35" fmla="*/ 332 h 376"/>
                  <a:gd name="T36" fmla="*/ 172 w 432"/>
                  <a:gd name="T37" fmla="*/ 340 h 376"/>
                  <a:gd name="T38" fmla="*/ 260 w 432"/>
                  <a:gd name="T39" fmla="*/ 376 h 376"/>
                  <a:gd name="T40" fmla="*/ 300 w 432"/>
                  <a:gd name="T41" fmla="*/ 368 h 376"/>
                  <a:gd name="T42" fmla="*/ 324 w 432"/>
                  <a:gd name="T43" fmla="*/ 336 h 376"/>
                  <a:gd name="T44" fmla="*/ 368 w 432"/>
                  <a:gd name="T45" fmla="*/ 292 h 376"/>
                  <a:gd name="T46" fmla="*/ 368 w 432"/>
                  <a:gd name="T47" fmla="*/ 208 h 376"/>
                  <a:gd name="T48" fmla="*/ 372 w 432"/>
                  <a:gd name="T49" fmla="*/ 192 h 376"/>
                  <a:gd name="T50" fmla="*/ 412 w 432"/>
                  <a:gd name="T51" fmla="*/ 224 h 376"/>
                  <a:gd name="T52" fmla="*/ 416 w 432"/>
                  <a:gd name="T53" fmla="*/ 240 h 376"/>
                  <a:gd name="T54" fmla="*/ 428 w 432"/>
                  <a:gd name="T55" fmla="*/ 244 h 376"/>
                  <a:gd name="T56" fmla="*/ 412 w 432"/>
                  <a:gd name="T57" fmla="*/ 288 h 376"/>
                  <a:gd name="T58" fmla="*/ 412 w 432"/>
                  <a:gd name="T59" fmla="*/ 356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32" h="376">
                    <a:moveTo>
                      <a:pt x="0" y="44"/>
                    </a:moveTo>
                    <a:cubicBezTo>
                      <a:pt x="7" y="24"/>
                      <a:pt x="12" y="23"/>
                      <a:pt x="32" y="28"/>
                    </a:cubicBezTo>
                    <a:cubicBezTo>
                      <a:pt x="33" y="55"/>
                      <a:pt x="24" y="84"/>
                      <a:pt x="36" y="108"/>
                    </a:cubicBezTo>
                    <a:cubicBezTo>
                      <a:pt x="45" y="126"/>
                      <a:pt x="96" y="96"/>
                      <a:pt x="96" y="96"/>
                    </a:cubicBezTo>
                    <a:cubicBezTo>
                      <a:pt x="97" y="91"/>
                      <a:pt x="98" y="85"/>
                      <a:pt x="100" y="80"/>
                    </a:cubicBezTo>
                    <a:cubicBezTo>
                      <a:pt x="103" y="74"/>
                      <a:pt x="110" y="70"/>
                      <a:pt x="112" y="64"/>
                    </a:cubicBezTo>
                    <a:cubicBezTo>
                      <a:pt x="123" y="23"/>
                      <a:pt x="103" y="12"/>
                      <a:pt x="144" y="4"/>
                    </a:cubicBezTo>
                    <a:cubicBezTo>
                      <a:pt x="157" y="5"/>
                      <a:pt x="173" y="0"/>
                      <a:pt x="184" y="8"/>
                    </a:cubicBezTo>
                    <a:cubicBezTo>
                      <a:pt x="192" y="14"/>
                      <a:pt x="186" y="27"/>
                      <a:pt x="188" y="36"/>
                    </a:cubicBezTo>
                    <a:cubicBezTo>
                      <a:pt x="190" y="45"/>
                      <a:pt x="199" y="56"/>
                      <a:pt x="204" y="64"/>
                    </a:cubicBezTo>
                    <a:cubicBezTo>
                      <a:pt x="209" y="85"/>
                      <a:pt x="226" y="115"/>
                      <a:pt x="208" y="136"/>
                    </a:cubicBezTo>
                    <a:cubicBezTo>
                      <a:pt x="202" y="143"/>
                      <a:pt x="190" y="144"/>
                      <a:pt x="184" y="152"/>
                    </a:cubicBezTo>
                    <a:cubicBezTo>
                      <a:pt x="180" y="157"/>
                      <a:pt x="176" y="163"/>
                      <a:pt x="172" y="168"/>
                    </a:cubicBezTo>
                    <a:cubicBezTo>
                      <a:pt x="182" y="228"/>
                      <a:pt x="208" y="212"/>
                      <a:pt x="268" y="216"/>
                    </a:cubicBezTo>
                    <a:cubicBezTo>
                      <a:pt x="254" y="230"/>
                      <a:pt x="247" y="235"/>
                      <a:pt x="228" y="240"/>
                    </a:cubicBezTo>
                    <a:cubicBezTo>
                      <a:pt x="208" y="253"/>
                      <a:pt x="197" y="256"/>
                      <a:pt x="172" y="260"/>
                    </a:cubicBezTo>
                    <a:cubicBezTo>
                      <a:pt x="169" y="270"/>
                      <a:pt x="157" y="277"/>
                      <a:pt x="156" y="288"/>
                    </a:cubicBezTo>
                    <a:cubicBezTo>
                      <a:pt x="154" y="303"/>
                      <a:pt x="156" y="318"/>
                      <a:pt x="160" y="332"/>
                    </a:cubicBezTo>
                    <a:cubicBezTo>
                      <a:pt x="161" y="337"/>
                      <a:pt x="168" y="337"/>
                      <a:pt x="172" y="340"/>
                    </a:cubicBezTo>
                    <a:cubicBezTo>
                      <a:pt x="196" y="357"/>
                      <a:pt x="230" y="369"/>
                      <a:pt x="260" y="376"/>
                    </a:cubicBezTo>
                    <a:cubicBezTo>
                      <a:pt x="273" y="373"/>
                      <a:pt x="287" y="373"/>
                      <a:pt x="300" y="368"/>
                    </a:cubicBezTo>
                    <a:cubicBezTo>
                      <a:pt x="310" y="364"/>
                      <a:pt x="319" y="342"/>
                      <a:pt x="324" y="336"/>
                    </a:cubicBezTo>
                    <a:cubicBezTo>
                      <a:pt x="337" y="319"/>
                      <a:pt x="355" y="309"/>
                      <a:pt x="368" y="292"/>
                    </a:cubicBezTo>
                    <a:cubicBezTo>
                      <a:pt x="378" y="263"/>
                      <a:pt x="376" y="238"/>
                      <a:pt x="368" y="208"/>
                    </a:cubicBezTo>
                    <a:cubicBezTo>
                      <a:pt x="369" y="203"/>
                      <a:pt x="367" y="194"/>
                      <a:pt x="372" y="192"/>
                    </a:cubicBezTo>
                    <a:cubicBezTo>
                      <a:pt x="384" y="187"/>
                      <a:pt x="407" y="216"/>
                      <a:pt x="412" y="224"/>
                    </a:cubicBezTo>
                    <a:cubicBezTo>
                      <a:pt x="413" y="229"/>
                      <a:pt x="413" y="236"/>
                      <a:pt x="416" y="240"/>
                    </a:cubicBezTo>
                    <a:cubicBezTo>
                      <a:pt x="419" y="243"/>
                      <a:pt x="427" y="240"/>
                      <a:pt x="428" y="244"/>
                    </a:cubicBezTo>
                    <a:cubicBezTo>
                      <a:pt x="432" y="257"/>
                      <a:pt x="416" y="276"/>
                      <a:pt x="412" y="288"/>
                    </a:cubicBezTo>
                    <a:cubicBezTo>
                      <a:pt x="408" y="351"/>
                      <a:pt x="399" y="330"/>
                      <a:pt x="412" y="356"/>
                    </a:cubicBezTo>
                  </a:path>
                </a:pathLst>
              </a:custGeom>
              <a:noFill/>
              <a:ln w="222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" name="Freeform 10"/>
              <p:cNvSpPr>
                <a:spLocks/>
              </p:cNvSpPr>
              <p:nvPr/>
            </p:nvSpPr>
            <p:spPr bwMode="auto">
              <a:xfrm rot="8815398">
                <a:off x="791" y="2194"/>
                <a:ext cx="435" cy="378"/>
              </a:xfrm>
              <a:custGeom>
                <a:avLst/>
                <a:gdLst>
                  <a:gd name="T0" fmla="*/ 0 w 432"/>
                  <a:gd name="T1" fmla="*/ 44 h 376"/>
                  <a:gd name="T2" fmla="*/ 32 w 432"/>
                  <a:gd name="T3" fmla="*/ 28 h 376"/>
                  <a:gd name="T4" fmla="*/ 36 w 432"/>
                  <a:gd name="T5" fmla="*/ 108 h 376"/>
                  <a:gd name="T6" fmla="*/ 96 w 432"/>
                  <a:gd name="T7" fmla="*/ 96 h 376"/>
                  <a:gd name="T8" fmla="*/ 100 w 432"/>
                  <a:gd name="T9" fmla="*/ 80 h 376"/>
                  <a:gd name="T10" fmla="*/ 112 w 432"/>
                  <a:gd name="T11" fmla="*/ 64 h 376"/>
                  <a:gd name="T12" fmla="*/ 144 w 432"/>
                  <a:gd name="T13" fmla="*/ 4 h 376"/>
                  <a:gd name="T14" fmla="*/ 184 w 432"/>
                  <a:gd name="T15" fmla="*/ 8 h 376"/>
                  <a:gd name="T16" fmla="*/ 188 w 432"/>
                  <a:gd name="T17" fmla="*/ 36 h 376"/>
                  <a:gd name="T18" fmla="*/ 204 w 432"/>
                  <a:gd name="T19" fmla="*/ 64 h 376"/>
                  <a:gd name="T20" fmla="*/ 208 w 432"/>
                  <a:gd name="T21" fmla="*/ 136 h 376"/>
                  <a:gd name="T22" fmla="*/ 184 w 432"/>
                  <a:gd name="T23" fmla="*/ 152 h 376"/>
                  <a:gd name="T24" fmla="*/ 172 w 432"/>
                  <a:gd name="T25" fmla="*/ 168 h 376"/>
                  <a:gd name="T26" fmla="*/ 268 w 432"/>
                  <a:gd name="T27" fmla="*/ 216 h 376"/>
                  <a:gd name="T28" fmla="*/ 228 w 432"/>
                  <a:gd name="T29" fmla="*/ 240 h 376"/>
                  <a:gd name="T30" fmla="*/ 172 w 432"/>
                  <a:gd name="T31" fmla="*/ 260 h 376"/>
                  <a:gd name="T32" fmla="*/ 156 w 432"/>
                  <a:gd name="T33" fmla="*/ 288 h 376"/>
                  <a:gd name="T34" fmla="*/ 160 w 432"/>
                  <a:gd name="T35" fmla="*/ 332 h 376"/>
                  <a:gd name="T36" fmla="*/ 172 w 432"/>
                  <a:gd name="T37" fmla="*/ 340 h 376"/>
                  <a:gd name="T38" fmla="*/ 260 w 432"/>
                  <a:gd name="T39" fmla="*/ 376 h 376"/>
                  <a:gd name="T40" fmla="*/ 300 w 432"/>
                  <a:gd name="T41" fmla="*/ 368 h 376"/>
                  <a:gd name="T42" fmla="*/ 324 w 432"/>
                  <a:gd name="T43" fmla="*/ 336 h 376"/>
                  <a:gd name="T44" fmla="*/ 368 w 432"/>
                  <a:gd name="T45" fmla="*/ 292 h 376"/>
                  <a:gd name="T46" fmla="*/ 368 w 432"/>
                  <a:gd name="T47" fmla="*/ 208 h 376"/>
                  <a:gd name="T48" fmla="*/ 372 w 432"/>
                  <a:gd name="T49" fmla="*/ 192 h 376"/>
                  <a:gd name="T50" fmla="*/ 412 w 432"/>
                  <a:gd name="T51" fmla="*/ 224 h 376"/>
                  <a:gd name="T52" fmla="*/ 416 w 432"/>
                  <a:gd name="T53" fmla="*/ 240 h 376"/>
                  <a:gd name="T54" fmla="*/ 428 w 432"/>
                  <a:gd name="T55" fmla="*/ 244 h 376"/>
                  <a:gd name="T56" fmla="*/ 412 w 432"/>
                  <a:gd name="T57" fmla="*/ 288 h 376"/>
                  <a:gd name="T58" fmla="*/ 412 w 432"/>
                  <a:gd name="T59" fmla="*/ 356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32" h="376">
                    <a:moveTo>
                      <a:pt x="0" y="44"/>
                    </a:moveTo>
                    <a:cubicBezTo>
                      <a:pt x="7" y="24"/>
                      <a:pt x="12" y="23"/>
                      <a:pt x="32" y="28"/>
                    </a:cubicBezTo>
                    <a:cubicBezTo>
                      <a:pt x="33" y="55"/>
                      <a:pt x="24" y="84"/>
                      <a:pt x="36" y="108"/>
                    </a:cubicBezTo>
                    <a:cubicBezTo>
                      <a:pt x="45" y="126"/>
                      <a:pt x="96" y="96"/>
                      <a:pt x="96" y="96"/>
                    </a:cubicBezTo>
                    <a:cubicBezTo>
                      <a:pt x="97" y="91"/>
                      <a:pt x="98" y="85"/>
                      <a:pt x="100" y="80"/>
                    </a:cubicBezTo>
                    <a:cubicBezTo>
                      <a:pt x="103" y="74"/>
                      <a:pt x="110" y="70"/>
                      <a:pt x="112" y="64"/>
                    </a:cubicBezTo>
                    <a:cubicBezTo>
                      <a:pt x="123" y="23"/>
                      <a:pt x="103" y="12"/>
                      <a:pt x="144" y="4"/>
                    </a:cubicBezTo>
                    <a:cubicBezTo>
                      <a:pt x="157" y="5"/>
                      <a:pt x="173" y="0"/>
                      <a:pt x="184" y="8"/>
                    </a:cubicBezTo>
                    <a:cubicBezTo>
                      <a:pt x="192" y="14"/>
                      <a:pt x="186" y="27"/>
                      <a:pt x="188" y="36"/>
                    </a:cubicBezTo>
                    <a:cubicBezTo>
                      <a:pt x="190" y="45"/>
                      <a:pt x="199" y="56"/>
                      <a:pt x="204" y="64"/>
                    </a:cubicBezTo>
                    <a:cubicBezTo>
                      <a:pt x="209" y="85"/>
                      <a:pt x="226" y="115"/>
                      <a:pt x="208" y="136"/>
                    </a:cubicBezTo>
                    <a:cubicBezTo>
                      <a:pt x="202" y="143"/>
                      <a:pt x="190" y="144"/>
                      <a:pt x="184" y="152"/>
                    </a:cubicBezTo>
                    <a:cubicBezTo>
                      <a:pt x="180" y="157"/>
                      <a:pt x="176" y="163"/>
                      <a:pt x="172" y="168"/>
                    </a:cubicBezTo>
                    <a:cubicBezTo>
                      <a:pt x="182" y="228"/>
                      <a:pt x="208" y="212"/>
                      <a:pt x="268" y="216"/>
                    </a:cubicBezTo>
                    <a:cubicBezTo>
                      <a:pt x="254" y="230"/>
                      <a:pt x="247" y="235"/>
                      <a:pt x="228" y="240"/>
                    </a:cubicBezTo>
                    <a:cubicBezTo>
                      <a:pt x="208" y="253"/>
                      <a:pt x="197" y="256"/>
                      <a:pt x="172" y="260"/>
                    </a:cubicBezTo>
                    <a:cubicBezTo>
                      <a:pt x="169" y="270"/>
                      <a:pt x="157" y="277"/>
                      <a:pt x="156" y="288"/>
                    </a:cubicBezTo>
                    <a:cubicBezTo>
                      <a:pt x="154" y="303"/>
                      <a:pt x="156" y="318"/>
                      <a:pt x="160" y="332"/>
                    </a:cubicBezTo>
                    <a:cubicBezTo>
                      <a:pt x="161" y="337"/>
                      <a:pt x="168" y="337"/>
                      <a:pt x="172" y="340"/>
                    </a:cubicBezTo>
                    <a:cubicBezTo>
                      <a:pt x="196" y="357"/>
                      <a:pt x="230" y="369"/>
                      <a:pt x="260" y="376"/>
                    </a:cubicBezTo>
                    <a:cubicBezTo>
                      <a:pt x="273" y="373"/>
                      <a:pt x="287" y="373"/>
                      <a:pt x="300" y="368"/>
                    </a:cubicBezTo>
                    <a:cubicBezTo>
                      <a:pt x="310" y="364"/>
                      <a:pt x="319" y="342"/>
                      <a:pt x="324" y="336"/>
                    </a:cubicBezTo>
                    <a:cubicBezTo>
                      <a:pt x="337" y="319"/>
                      <a:pt x="355" y="309"/>
                      <a:pt x="368" y="292"/>
                    </a:cubicBezTo>
                    <a:cubicBezTo>
                      <a:pt x="378" y="263"/>
                      <a:pt x="376" y="238"/>
                      <a:pt x="368" y="208"/>
                    </a:cubicBezTo>
                    <a:cubicBezTo>
                      <a:pt x="369" y="203"/>
                      <a:pt x="367" y="194"/>
                      <a:pt x="372" y="192"/>
                    </a:cubicBezTo>
                    <a:cubicBezTo>
                      <a:pt x="384" y="187"/>
                      <a:pt x="407" y="216"/>
                      <a:pt x="412" y="224"/>
                    </a:cubicBezTo>
                    <a:cubicBezTo>
                      <a:pt x="413" y="229"/>
                      <a:pt x="413" y="236"/>
                      <a:pt x="416" y="240"/>
                    </a:cubicBezTo>
                    <a:cubicBezTo>
                      <a:pt x="419" y="243"/>
                      <a:pt x="427" y="240"/>
                      <a:pt x="428" y="244"/>
                    </a:cubicBezTo>
                    <a:cubicBezTo>
                      <a:pt x="432" y="257"/>
                      <a:pt x="416" y="276"/>
                      <a:pt x="412" y="288"/>
                    </a:cubicBezTo>
                    <a:cubicBezTo>
                      <a:pt x="408" y="351"/>
                      <a:pt x="399" y="330"/>
                      <a:pt x="412" y="356"/>
                    </a:cubicBezTo>
                  </a:path>
                </a:pathLst>
              </a:custGeom>
              <a:noFill/>
              <a:ln w="222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" name="Freeform 11"/>
              <p:cNvSpPr>
                <a:spLocks/>
              </p:cNvSpPr>
              <p:nvPr/>
            </p:nvSpPr>
            <p:spPr bwMode="auto">
              <a:xfrm rot="11877446">
                <a:off x="955" y="1868"/>
                <a:ext cx="414" cy="369"/>
              </a:xfrm>
              <a:custGeom>
                <a:avLst/>
                <a:gdLst>
                  <a:gd name="T0" fmla="*/ 0 w 432"/>
                  <a:gd name="T1" fmla="*/ 44 h 376"/>
                  <a:gd name="T2" fmla="*/ 32 w 432"/>
                  <a:gd name="T3" fmla="*/ 28 h 376"/>
                  <a:gd name="T4" fmla="*/ 36 w 432"/>
                  <a:gd name="T5" fmla="*/ 108 h 376"/>
                  <a:gd name="T6" fmla="*/ 96 w 432"/>
                  <a:gd name="T7" fmla="*/ 96 h 376"/>
                  <a:gd name="T8" fmla="*/ 100 w 432"/>
                  <a:gd name="T9" fmla="*/ 80 h 376"/>
                  <a:gd name="T10" fmla="*/ 112 w 432"/>
                  <a:gd name="T11" fmla="*/ 64 h 376"/>
                  <a:gd name="T12" fmla="*/ 144 w 432"/>
                  <a:gd name="T13" fmla="*/ 4 h 376"/>
                  <a:gd name="T14" fmla="*/ 184 w 432"/>
                  <a:gd name="T15" fmla="*/ 8 h 376"/>
                  <a:gd name="T16" fmla="*/ 188 w 432"/>
                  <a:gd name="T17" fmla="*/ 36 h 376"/>
                  <a:gd name="T18" fmla="*/ 204 w 432"/>
                  <a:gd name="T19" fmla="*/ 64 h 376"/>
                  <a:gd name="T20" fmla="*/ 208 w 432"/>
                  <a:gd name="T21" fmla="*/ 136 h 376"/>
                  <a:gd name="T22" fmla="*/ 184 w 432"/>
                  <a:gd name="T23" fmla="*/ 152 h 376"/>
                  <a:gd name="T24" fmla="*/ 172 w 432"/>
                  <a:gd name="T25" fmla="*/ 168 h 376"/>
                  <a:gd name="T26" fmla="*/ 268 w 432"/>
                  <a:gd name="T27" fmla="*/ 216 h 376"/>
                  <a:gd name="T28" fmla="*/ 228 w 432"/>
                  <a:gd name="T29" fmla="*/ 240 h 376"/>
                  <a:gd name="T30" fmla="*/ 172 w 432"/>
                  <a:gd name="T31" fmla="*/ 260 h 376"/>
                  <a:gd name="T32" fmla="*/ 156 w 432"/>
                  <a:gd name="T33" fmla="*/ 288 h 376"/>
                  <a:gd name="T34" fmla="*/ 160 w 432"/>
                  <a:gd name="T35" fmla="*/ 332 h 376"/>
                  <a:gd name="T36" fmla="*/ 172 w 432"/>
                  <a:gd name="T37" fmla="*/ 340 h 376"/>
                  <a:gd name="T38" fmla="*/ 260 w 432"/>
                  <a:gd name="T39" fmla="*/ 376 h 376"/>
                  <a:gd name="T40" fmla="*/ 300 w 432"/>
                  <a:gd name="T41" fmla="*/ 368 h 376"/>
                  <a:gd name="T42" fmla="*/ 324 w 432"/>
                  <a:gd name="T43" fmla="*/ 336 h 376"/>
                  <a:gd name="T44" fmla="*/ 368 w 432"/>
                  <a:gd name="T45" fmla="*/ 292 h 376"/>
                  <a:gd name="T46" fmla="*/ 368 w 432"/>
                  <a:gd name="T47" fmla="*/ 208 h 376"/>
                  <a:gd name="T48" fmla="*/ 372 w 432"/>
                  <a:gd name="T49" fmla="*/ 192 h 376"/>
                  <a:gd name="T50" fmla="*/ 412 w 432"/>
                  <a:gd name="T51" fmla="*/ 224 h 376"/>
                  <a:gd name="T52" fmla="*/ 416 w 432"/>
                  <a:gd name="T53" fmla="*/ 240 h 376"/>
                  <a:gd name="T54" fmla="*/ 428 w 432"/>
                  <a:gd name="T55" fmla="*/ 244 h 376"/>
                  <a:gd name="T56" fmla="*/ 412 w 432"/>
                  <a:gd name="T57" fmla="*/ 288 h 376"/>
                  <a:gd name="T58" fmla="*/ 412 w 432"/>
                  <a:gd name="T59" fmla="*/ 356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32" h="376">
                    <a:moveTo>
                      <a:pt x="0" y="44"/>
                    </a:moveTo>
                    <a:cubicBezTo>
                      <a:pt x="7" y="24"/>
                      <a:pt x="12" y="23"/>
                      <a:pt x="32" y="28"/>
                    </a:cubicBezTo>
                    <a:cubicBezTo>
                      <a:pt x="33" y="55"/>
                      <a:pt x="24" y="84"/>
                      <a:pt x="36" y="108"/>
                    </a:cubicBezTo>
                    <a:cubicBezTo>
                      <a:pt x="45" y="126"/>
                      <a:pt x="96" y="96"/>
                      <a:pt x="96" y="96"/>
                    </a:cubicBezTo>
                    <a:cubicBezTo>
                      <a:pt x="97" y="91"/>
                      <a:pt x="98" y="85"/>
                      <a:pt x="100" y="80"/>
                    </a:cubicBezTo>
                    <a:cubicBezTo>
                      <a:pt x="103" y="74"/>
                      <a:pt x="110" y="70"/>
                      <a:pt x="112" y="64"/>
                    </a:cubicBezTo>
                    <a:cubicBezTo>
                      <a:pt x="123" y="23"/>
                      <a:pt x="103" y="12"/>
                      <a:pt x="144" y="4"/>
                    </a:cubicBezTo>
                    <a:cubicBezTo>
                      <a:pt x="157" y="5"/>
                      <a:pt x="173" y="0"/>
                      <a:pt x="184" y="8"/>
                    </a:cubicBezTo>
                    <a:cubicBezTo>
                      <a:pt x="192" y="14"/>
                      <a:pt x="186" y="27"/>
                      <a:pt x="188" y="36"/>
                    </a:cubicBezTo>
                    <a:cubicBezTo>
                      <a:pt x="190" y="45"/>
                      <a:pt x="199" y="56"/>
                      <a:pt x="204" y="64"/>
                    </a:cubicBezTo>
                    <a:cubicBezTo>
                      <a:pt x="209" y="85"/>
                      <a:pt x="226" y="115"/>
                      <a:pt x="208" y="136"/>
                    </a:cubicBezTo>
                    <a:cubicBezTo>
                      <a:pt x="202" y="143"/>
                      <a:pt x="190" y="144"/>
                      <a:pt x="184" y="152"/>
                    </a:cubicBezTo>
                    <a:cubicBezTo>
                      <a:pt x="180" y="157"/>
                      <a:pt x="176" y="163"/>
                      <a:pt x="172" y="168"/>
                    </a:cubicBezTo>
                    <a:cubicBezTo>
                      <a:pt x="182" y="228"/>
                      <a:pt x="208" y="212"/>
                      <a:pt x="268" y="216"/>
                    </a:cubicBezTo>
                    <a:cubicBezTo>
                      <a:pt x="254" y="230"/>
                      <a:pt x="247" y="235"/>
                      <a:pt x="228" y="240"/>
                    </a:cubicBezTo>
                    <a:cubicBezTo>
                      <a:pt x="208" y="253"/>
                      <a:pt x="197" y="256"/>
                      <a:pt x="172" y="260"/>
                    </a:cubicBezTo>
                    <a:cubicBezTo>
                      <a:pt x="169" y="270"/>
                      <a:pt x="157" y="277"/>
                      <a:pt x="156" y="288"/>
                    </a:cubicBezTo>
                    <a:cubicBezTo>
                      <a:pt x="154" y="303"/>
                      <a:pt x="156" y="318"/>
                      <a:pt x="160" y="332"/>
                    </a:cubicBezTo>
                    <a:cubicBezTo>
                      <a:pt x="161" y="337"/>
                      <a:pt x="168" y="337"/>
                      <a:pt x="172" y="340"/>
                    </a:cubicBezTo>
                    <a:cubicBezTo>
                      <a:pt x="196" y="357"/>
                      <a:pt x="230" y="369"/>
                      <a:pt x="260" y="376"/>
                    </a:cubicBezTo>
                    <a:cubicBezTo>
                      <a:pt x="273" y="373"/>
                      <a:pt x="287" y="373"/>
                      <a:pt x="300" y="368"/>
                    </a:cubicBezTo>
                    <a:cubicBezTo>
                      <a:pt x="310" y="364"/>
                      <a:pt x="319" y="342"/>
                      <a:pt x="324" y="336"/>
                    </a:cubicBezTo>
                    <a:cubicBezTo>
                      <a:pt x="337" y="319"/>
                      <a:pt x="355" y="309"/>
                      <a:pt x="368" y="292"/>
                    </a:cubicBezTo>
                    <a:cubicBezTo>
                      <a:pt x="378" y="263"/>
                      <a:pt x="376" y="238"/>
                      <a:pt x="368" y="208"/>
                    </a:cubicBezTo>
                    <a:cubicBezTo>
                      <a:pt x="369" y="203"/>
                      <a:pt x="367" y="194"/>
                      <a:pt x="372" y="192"/>
                    </a:cubicBezTo>
                    <a:cubicBezTo>
                      <a:pt x="384" y="187"/>
                      <a:pt x="407" y="216"/>
                      <a:pt x="412" y="224"/>
                    </a:cubicBezTo>
                    <a:cubicBezTo>
                      <a:pt x="413" y="229"/>
                      <a:pt x="413" y="236"/>
                      <a:pt x="416" y="240"/>
                    </a:cubicBezTo>
                    <a:cubicBezTo>
                      <a:pt x="419" y="243"/>
                      <a:pt x="427" y="240"/>
                      <a:pt x="428" y="244"/>
                    </a:cubicBezTo>
                    <a:cubicBezTo>
                      <a:pt x="432" y="257"/>
                      <a:pt x="416" y="276"/>
                      <a:pt x="412" y="288"/>
                    </a:cubicBezTo>
                    <a:cubicBezTo>
                      <a:pt x="408" y="351"/>
                      <a:pt x="399" y="330"/>
                      <a:pt x="412" y="356"/>
                    </a:cubicBezTo>
                  </a:path>
                </a:pathLst>
              </a:custGeom>
              <a:noFill/>
              <a:ln w="222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 rot="-3457822">
                <a:off x="1704" y="1998"/>
                <a:ext cx="404" cy="409"/>
              </a:xfrm>
              <a:custGeom>
                <a:avLst/>
                <a:gdLst>
                  <a:gd name="T0" fmla="*/ 0 w 432"/>
                  <a:gd name="T1" fmla="*/ 44 h 376"/>
                  <a:gd name="T2" fmla="*/ 32 w 432"/>
                  <a:gd name="T3" fmla="*/ 28 h 376"/>
                  <a:gd name="T4" fmla="*/ 36 w 432"/>
                  <a:gd name="T5" fmla="*/ 108 h 376"/>
                  <a:gd name="T6" fmla="*/ 96 w 432"/>
                  <a:gd name="T7" fmla="*/ 96 h 376"/>
                  <a:gd name="T8" fmla="*/ 100 w 432"/>
                  <a:gd name="T9" fmla="*/ 80 h 376"/>
                  <a:gd name="T10" fmla="*/ 112 w 432"/>
                  <a:gd name="T11" fmla="*/ 64 h 376"/>
                  <a:gd name="T12" fmla="*/ 144 w 432"/>
                  <a:gd name="T13" fmla="*/ 4 h 376"/>
                  <a:gd name="T14" fmla="*/ 184 w 432"/>
                  <a:gd name="T15" fmla="*/ 8 h 376"/>
                  <a:gd name="T16" fmla="*/ 188 w 432"/>
                  <a:gd name="T17" fmla="*/ 36 h 376"/>
                  <a:gd name="T18" fmla="*/ 204 w 432"/>
                  <a:gd name="T19" fmla="*/ 64 h 376"/>
                  <a:gd name="T20" fmla="*/ 208 w 432"/>
                  <a:gd name="T21" fmla="*/ 136 h 376"/>
                  <a:gd name="T22" fmla="*/ 184 w 432"/>
                  <a:gd name="T23" fmla="*/ 152 h 376"/>
                  <a:gd name="T24" fmla="*/ 172 w 432"/>
                  <a:gd name="T25" fmla="*/ 168 h 376"/>
                  <a:gd name="T26" fmla="*/ 268 w 432"/>
                  <a:gd name="T27" fmla="*/ 216 h 376"/>
                  <a:gd name="T28" fmla="*/ 228 w 432"/>
                  <a:gd name="T29" fmla="*/ 240 h 376"/>
                  <a:gd name="T30" fmla="*/ 172 w 432"/>
                  <a:gd name="T31" fmla="*/ 260 h 376"/>
                  <a:gd name="T32" fmla="*/ 156 w 432"/>
                  <a:gd name="T33" fmla="*/ 288 h 376"/>
                  <a:gd name="T34" fmla="*/ 160 w 432"/>
                  <a:gd name="T35" fmla="*/ 332 h 376"/>
                  <a:gd name="T36" fmla="*/ 172 w 432"/>
                  <a:gd name="T37" fmla="*/ 340 h 376"/>
                  <a:gd name="T38" fmla="*/ 260 w 432"/>
                  <a:gd name="T39" fmla="*/ 376 h 376"/>
                  <a:gd name="T40" fmla="*/ 300 w 432"/>
                  <a:gd name="T41" fmla="*/ 368 h 376"/>
                  <a:gd name="T42" fmla="*/ 324 w 432"/>
                  <a:gd name="T43" fmla="*/ 336 h 376"/>
                  <a:gd name="T44" fmla="*/ 368 w 432"/>
                  <a:gd name="T45" fmla="*/ 292 h 376"/>
                  <a:gd name="T46" fmla="*/ 368 w 432"/>
                  <a:gd name="T47" fmla="*/ 208 h 376"/>
                  <a:gd name="T48" fmla="*/ 372 w 432"/>
                  <a:gd name="T49" fmla="*/ 192 h 376"/>
                  <a:gd name="T50" fmla="*/ 412 w 432"/>
                  <a:gd name="T51" fmla="*/ 224 h 376"/>
                  <a:gd name="T52" fmla="*/ 416 w 432"/>
                  <a:gd name="T53" fmla="*/ 240 h 376"/>
                  <a:gd name="T54" fmla="*/ 428 w 432"/>
                  <a:gd name="T55" fmla="*/ 244 h 376"/>
                  <a:gd name="T56" fmla="*/ 412 w 432"/>
                  <a:gd name="T57" fmla="*/ 288 h 376"/>
                  <a:gd name="T58" fmla="*/ 412 w 432"/>
                  <a:gd name="T59" fmla="*/ 356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32" h="376">
                    <a:moveTo>
                      <a:pt x="0" y="44"/>
                    </a:moveTo>
                    <a:cubicBezTo>
                      <a:pt x="7" y="24"/>
                      <a:pt x="12" y="23"/>
                      <a:pt x="32" y="28"/>
                    </a:cubicBezTo>
                    <a:cubicBezTo>
                      <a:pt x="33" y="55"/>
                      <a:pt x="24" y="84"/>
                      <a:pt x="36" y="108"/>
                    </a:cubicBezTo>
                    <a:cubicBezTo>
                      <a:pt x="45" y="126"/>
                      <a:pt x="96" y="96"/>
                      <a:pt x="96" y="96"/>
                    </a:cubicBezTo>
                    <a:cubicBezTo>
                      <a:pt x="97" y="91"/>
                      <a:pt x="98" y="85"/>
                      <a:pt x="100" y="80"/>
                    </a:cubicBezTo>
                    <a:cubicBezTo>
                      <a:pt x="103" y="74"/>
                      <a:pt x="110" y="70"/>
                      <a:pt x="112" y="64"/>
                    </a:cubicBezTo>
                    <a:cubicBezTo>
                      <a:pt x="123" y="23"/>
                      <a:pt x="103" y="12"/>
                      <a:pt x="144" y="4"/>
                    </a:cubicBezTo>
                    <a:cubicBezTo>
                      <a:pt x="157" y="5"/>
                      <a:pt x="173" y="0"/>
                      <a:pt x="184" y="8"/>
                    </a:cubicBezTo>
                    <a:cubicBezTo>
                      <a:pt x="192" y="14"/>
                      <a:pt x="186" y="27"/>
                      <a:pt x="188" y="36"/>
                    </a:cubicBezTo>
                    <a:cubicBezTo>
                      <a:pt x="190" y="45"/>
                      <a:pt x="199" y="56"/>
                      <a:pt x="204" y="64"/>
                    </a:cubicBezTo>
                    <a:cubicBezTo>
                      <a:pt x="209" y="85"/>
                      <a:pt x="226" y="115"/>
                      <a:pt x="208" y="136"/>
                    </a:cubicBezTo>
                    <a:cubicBezTo>
                      <a:pt x="202" y="143"/>
                      <a:pt x="190" y="144"/>
                      <a:pt x="184" y="152"/>
                    </a:cubicBezTo>
                    <a:cubicBezTo>
                      <a:pt x="180" y="157"/>
                      <a:pt x="176" y="163"/>
                      <a:pt x="172" y="168"/>
                    </a:cubicBezTo>
                    <a:cubicBezTo>
                      <a:pt x="182" y="228"/>
                      <a:pt x="208" y="212"/>
                      <a:pt x="268" y="216"/>
                    </a:cubicBezTo>
                    <a:cubicBezTo>
                      <a:pt x="254" y="230"/>
                      <a:pt x="247" y="235"/>
                      <a:pt x="228" y="240"/>
                    </a:cubicBezTo>
                    <a:cubicBezTo>
                      <a:pt x="208" y="253"/>
                      <a:pt x="197" y="256"/>
                      <a:pt x="172" y="260"/>
                    </a:cubicBezTo>
                    <a:cubicBezTo>
                      <a:pt x="169" y="270"/>
                      <a:pt x="157" y="277"/>
                      <a:pt x="156" y="288"/>
                    </a:cubicBezTo>
                    <a:cubicBezTo>
                      <a:pt x="154" y="303"/>
                      <a:pt x="156" y="318"/>
                      <a:pt x="160" y="332"/>
                    </a:cubicBezTo>
                    <a:cubicBezTo>
                      <a:pt x="161" y="337"/>
                      <a:pt x="168" y="337"/>
                      <a:pt x="172" y="340"/>
                    </a:cubicBezTo>
                    <a:cubicBezTo>
                      <a:pt x="196" y="357"/>
                      <a:pt x="230" y="369"/>
                      <a:pt x="260" y="376"/>
                    </a:cubicBezTo>
                    <a:cubicBezTo>
                      <a:pt x="273" y="373"/>
                      <a:pt x="287" y="373"/>
                      <a:pt x="300" y="368"/>
                    </a:cubicBezTo>
                    <a:cubicBezTo>
                      <a:pt x="310" y="364"/>
                      <a:pt x="319" y="342"/>
                      <a:pt x="324" y="336"/>
                    </a:cubicBezTo>
                    <a:cubicBezTo>
                      <a:pt x="337" y="319"/>
                      <a:pt x="355" y="309"/>
                      <a:pt x="368" y="292"/>
                    </a:cubicBezTo>
                    <a:cubicBezTo>
                      <a:pt x="378" y="263"/>
                      <a:pt x="376" y="238"/>
                      <a:pt x="368" y="208"/>
                    </a:cubicBezTo>
                    <a:cubicBezTo>
                      <a:pt x="369" y="203"/>
                      <a:pt x="367" y="194"/>
                      <a:pt x="372" y="192"/>
                    </a:cubicBezTo>
                    <a:cubicBezTo>
                      <a:pt x="384" y="187"/>
                      <a:pt x="407" y="216"/>
                      <a:pt x="412" y="224"/>
                    </a:cubicBezTo>
                    <a:cubicBezTo>
                      <a:pt x="413" y="229"/>
                      <a:pt x="413" y="236"/>
                      <a:pt x="416" y="240"/>
                    </a:cubicBezTo>
                    <a:cubicBezTo>
                      <a:pt x="419" y="243"/>
                      <a:pt x="427" y="240"/>
                      <a:pt x="428" y="244"/>
                    </a:cubicBezTo>
                    <a:cubicBezTo>
                      <a:pt x="432" y="257"/>
                      <a:pt x="416" y="276"/>
                      <a:pt x="412" y="288"/>
                    </a:cubicBezTo>
                    <a:cubicBezTo>
                      <a:pt x="408" y="351"/>
                      <a:pt x="399" y="330"/>
                      <a:pt x="412" y="356"/>
                    </a:cubicBezTo>
                  </a:path>
                </a:pathLst>
              </a:custGeom>
              <a:noFill/>
              <a:ln w="222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 rot="16200000">
                <a:off x="1008" y="2500"/>
                <a:ext cx="380" cy="397"/>
              </a:xfrm>
              <a:custGeom>
                <a:avLst/>
                <a:gdLst>
                  <a:gd name="T0" fmla="*/ 0 w 432"/>
                  <a:gd name="T1" fmla="*/ 44 h 376"/>
                  <a:gd name="T2" fmla="*/ 32 w 432"/>
                  <a:gd name="T3" fmla="*/ 28 h 376"/>
                  <a:gd name="T4" fmla="*/ 36 w 432"/>
                  <a:gd name="T5" fmla="*/ 108 h 376"/>
                  <a:gd name="T6" fmla="*/ 96 w 432"/>
                  <a:gd name="T7" fmla="*/ 96 h 376"/>
                  <a:gd name="T8" fmla="*/ 100 w 432"/>
                  <a:gd name="T9" fmla="*/ 80 h 376"/>
                  <a:gd name="T10" fmla="*/ 112 w 432"/>
                  <a:gd name="T11" fmla="*/ 64 h 376"/>
                  <a:gd name="T12" fmla="*/ 144 w 432"/>
                  <a:gd name="T13" fmla="*/ 4 h 376"/>
                  <a:gd name="T14" fmla="*/ 184 w 432"/>
                  <a:gd name="T15" fmla="*/ 8 h 376"/>
                  <a:gd name="T16" fmla="*/ 188 w 432"/>
                  <a:gd name="T17" fmla="*/ 36 h 376"/>
                  <a:gd name="T18" fmla="*/ 204 w 432"/>
                  <a:gd name="T19" fmla="*/ 64 h 376"/>
                  <a:gd name="T20" fmla="*/ 208 w 432"/>
                  <a:gd name="T21" fmla="*/ 136 h 376"/>
                  <a:gd name="T22" fmla="*/ 184 w 432"/>
                  <a:gd name="T23" fmla="*/ 152 h 376"/>
                  <a:gd name="T24" fmla="*/ 172 w 432"/>
                  <a:gd name="T25" fmla="*/ 168 h 376"/>
                  <a:gd name="T26" fmla="*/ 268 w 432"/>
                  <a:gd name="T27" fmla="*/ 216 h 376"/>
                  <a:gd name="T28" fmla="*/ 228 w 432"/>
                  <a:gd name="T29" fmla="*/ 240 h 376"/>
                  <a:gd name="T30" fmla="*/ 172 w 432"/>
                  <a:gd name="T31" fmla="*/ 260 h 376"/>
                  <a:gd name="T32" fmla="*/ 156 w 432"/>
                  <a:gd name="T33" fmla="*/ 288 h 376"/>
                  <a:gd name="T34" fmla="*/ 160 w 432"/>
                  <a:gd name="T35" fmla="*/ 332 h 376"/>
                  <a:gd name="T36" fmla="*/ 172 w 432"/>
                  <a:gd name="T37" fmla="*/ 340 h 376"/>
                  <a:gd name="T38" fmla="*/ 260 w 432"/>
                  <a:gd name="T39" fmla="*/ 376 h 376"/>
                  <a:gd name="T40" fmla="*/ 300 w 432"/>
                  <a:gd name="T41" fmla="*/ 368 h 376"/>
                  <a:gd name="T42" fmla="*/ 324 w 432"/>
                  <a:gd name="T43" fmla="*/ 336 h 376"/>
                  <a:gd name="T44" fmla="*/ 368 w 432"/>
                  <a:gd name="T45" fmla="*/ 292 h 376"/>
                  <a:gd name="T46" fmla="*/ 368 w 432"/>
                  <a:gd name="T47" fmla="*/ 208 h 376"/>
                  <a:gd name="T48" fmla="*/ 372 w 432"/>
                  <a:gd name="T49" fmla="*/ 192 h 376"/>
                  <a:gd name="T50" fmla="*/ 412 w 432"/>
                  <a:gd name="T51" fmla="*/ 224 h 376"/>
                  <a:gd name="T52" fmla="*/ 416 w 432"/>
                  <a:gd name="T53" fmla="*/ 240 h 376"/>
                  <a:gd name="T54" fmla="*/ 428 w 432"/>
                  <a:gd name="T55" fmla="*/ 244 h 376"/>
                  <a:gd name="T56" fmla="*/ 412 w 432"/>
                  <a:gd name="T57" fmla="*/ 288 h 376"/>
                  <a:gd name="T58" fmla="*/ 412 w 432"/>
                  <a:gd name="T59" fmla="*/ 356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32" h="376">
                    <a:moveTo>
                      <a:pt x="0" y="44"/>
                    </a:moveTo>
                    <a:cubicBezTo>
                      <a:pt x="7" y="24"/>
                      <a:pt x="12" y="23"/>
                      <a:pt x="32" y="28"/>
                    </a:cubicBezTo>
                    <a:cubicBezTo>
                      <a:pt x="33" y="55"/>
                      <a:pt x="24" y="84"/>
                      <a:pt x="36" y="108"/>
                    </a:cubicBezTo>
                    <a:cubicBezTo>
                      <a:pt x="45" y="126"/>
                      <a:pt x="96" y="96"/>
                      <a:pt x="96" y="96"/>
                    </a:cubicBezTo>
                    <a:cubicBezTo>
                      <a:pt x="97" y="91"/>
                      <a:pt x="98" y="85"/>
                      <a:pt x="100" y="80"/>
                    </a:cubicBezTo>
                    <a:cubicBezTo>
                      <a:pt x="103" y="74"/>
                      <a:pt x="110" y="70"/>
                      <a:pt x="112" y="64"/>
                    </a:cubicBezTo>
                    <a:cubicBezTo>
                      <a:pt x="123" y="23"/>
                      <a:pt x="103" y="12"/>
                      <a:pt x="144" y="4"/>
                    </a:cubicBezTo>
                    <a:cubicBezTo>
                      <a:pt x="157" y="5"/>
                      <a:pt x="173" y="0"/>
                      <a:pt x="184" y="8"/>
                    </a:cubicBezTo>
                    <a:cubicBezTo>
                      <a:pt x="192" y="14"/>
                      <a:pt x="186" y="27"/>
                      <a:pt x="188" y="36"/>
                    </a:cubicBezTo>
                    <a:cubicBezTo>
                      <a:pt x="190" y="45"/>
                      <a:pt x="199" y="56"/>
                      <a:pt x="204" y="64"/>
                    </a:cubicBezTo>
                    <a:cubicBezTo>
                      <a:pt x="209" y="85"/>
                      <a:pt x="226" y="115"/>
                      <a:pt x="208" y="136"/>
                    </a:cubicBezTo>
                    <a:cubicBezTo>
                      <a:pt x="202" y="143"/>
                      <a:pt x="190" y="144"/>
                      <a:pt x="184" y="152"/>
                    </a:cubicBezTo>
                    <a:cubicBezTo>
                      <a:pt x="180" y="157"/>
                      <a:pt x="176" y="163"/>
                      <a:pt x="172" y="168"/>
                    </a:cubicBezTo>
                    <a:cubicBezTo>
                      <a:pt x="182" y="228"/>
                      <a:pt x="208" y="212"/>
                      <a:pt x="268" y="216"/>
                    </a:cubicBezTo>
                    <a:cubicBezTo>
                      <a:pt x="254" y="230"/>
                      <a:pt x="247" y="235"/>
                      <a:pt x="228" y="240"/>
                    </a:cubicBezTo>
                    <a:cubicBezTo>
                      <a:pt x="208" y="253"/>
                      <a:pt x="197" y="256"/>
                      <a:pt x="172" y="260"/>
                    </a:cubicBezTo>
                    <a:cubicBezTo>
                      <a:pt x="169" y="270"/>
                      <a:pt x="157" y="277"/>
                      <a:pt x="156" y="288"/>
                    </a:cubicBezTo>
                    <a:cubicBezTo>
                      <a:pt x="154" y="303"/>
                      <a:pt x="156" y="318"/>
                      <a:pt x="160" y="332"/>
                    </a:cubicBezTo>
                    <a:cubicBezTo>
                      <a:pt x="161" y="337"/>
                      <a:pt x="168" y="337"/>
                      <a:pt x="172" y="340"/>
                    </a:cubicBezTo>
                    <a:cubicBezTo>
                      <a:pt x="196" y="357"/>
                      <a:pt x="230" y="369"/>
                      <a:pt x="260" y="376"/>
                    </a:cubicBezTo>
                    <a:cubicBezTo>
                      <a:pt x="273" y="373"/>
                      <a:pt x="287" y="373"/>
                      <a:pt x="300" y="368"/>
                    </a:cubicBezTo>
                    <a:cubicBezTo>
                      <a:pt x="310" y="364"/>
                      <a:pt x="319" y="342"/>
                      <a:pt x="324" y="336"/>
                    </a:cubicBezTo>
                    <a:cubicBezTo>
                      <a:pt x="337" y="319"/>
                      <a:pt x="355" y="309"/>
                      <a:pt x="368" y="292"/>
                    </a:cubicBezTo>
                    <a:cubicBezTo>
                      <a:pt x="378" y="263"/>
                      <a:pt x="376" y="238"/>
                      <a:pt x="368" y="208"/>
                    </a:cubicBezTo>
                    <a:cubicBezTo>
                      <a:pt x="369" y="203"/>
                      <a:pt x="367" y="194"/>
                      <a:pt x="372" y="192"/>
                    </a:cubicBezTo>
                    <a:cubicBezTo>
                      <a:pt x="384" y="187"/>
                      <a:pt x="407" y="216"/>
                      <a:pt x="412" y="224"/>
                    </a:cubicBezTo>
                    <a:cubicBezTo>
                      <a:pt x="413" y="229"/>
                      <a:pt x="413" y="236"/>
                      <a:pt x="416" y="240"/>
                    </a:cubicBezTo>
                    <a:cubicBezTo>
                      <a:pt x="419" y="243"/>
                      <a:pt x="427" y="240"/>
                      <a:pt x="428" y="244"/>
                    </a:cubicBezTo>
                    <a:cubicBezTo>
                      <a:pt x="432" y="257"/>
                      <a:pt x="416" y="276"/>
                      <a:pt x="412" y="288"/>
                    </a:cubicBezTo>
                    <a:cubicBezTo>
                      <a:pt x="408" y="351"/>
                      <a:pt x="399" y="330"/>
                      <a:pt x="412" y="356"/>
                    </a:cubicBezTo>
                  </a:path>
                </a:pathLst>
              </a:custGeom>
              <a:noFill/>
              <a:ln w="222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65" name="Group 63"/>
          <p:cNvGrpSpPr>
            <a:grpSpLocks noChangeAspect="1"/>
          </p:cNvGrpSpPr>
          <p:nvPr/>
        </p:nvGrpSpPr>
        <p:grpSpPr bwMode="auto">
          <a:xfrm>
            <a:off x="2582722" y="2981645"/>
            <a:ext cx="732997" cy="1106135"/>
            <a:chOff x="1515" y="779"/>
            <a:chExt cx="1902" cy="2871"/>
          </a:xfrm>
        </p:grpSpPr>
        <p:sp>
          <p:nvSpPr>
            <p:cNvPr id="66" name="Oval 64"/>
            <p:cNvSpPr>
              <a:spLocks noChangeAspect="1" noChangeArrowheads="1"/>
            </p:cNvSpPr>
            <p:nvPr/>
          </p:nvSpPr>
          <p:spPr bwMode="auto">
            <a:xfrm flipH="1">
              <a:off x="1824" y="779"/>
              <a:ext cx="1593" cy="156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Oval 65"/>
            <p:cNvSpPr>
              <a:spLocks noChangeAspect="1" noChangeArrowheads="1"/>
            </p:cNvSpPr>
            <p:nvPr/>
          </p:nvSpPr>
          <p:spPr bwMode="auto">
            <a:xfrm flipH="1">
              <a:off x="1843" y="1973"/>
              <a:ext cx="123" cy="12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Oval 66"/>
            <p:cNvSpPr>
              <a:spLocks noChangeAspect="1" noChangeArrowheads="1"/>
            </p:cNvSpPr>
            <p:nvPr/>
          </p:nvSpPr>
          <p:spPr bwMode="auto">
            <a:xfrm flipH="1">
              <a:off x="1744" y="2059"/>
              <a:ext cx="124" cy="12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Oval 67"/>
            <p:cNvSpPr>
              <a:spLocks noChangeAspect="1" noChangeArrowheads="1"/>
            </p:cNvSpPr>
            <p:nvPr/>
          </p:nvSpPr>
          <p:spPr bwMode="auto">
            <a:xfrm flipH="1">
              <a:off x="1667" y="2165"/>
              <a:ext cx="123" cy="12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Oval 68"/>
            <p:cNvSpPr>
              <a:spLocks noChangeAspect="1" noChangeArrowheads="1"/>
            </p:cNvSpPr>
            <p:nvPr/>
          </p:nvSpPr>
          <p:spPr bwMode="auto">
            <a:xfrm flipH="1">
              <a:off x="1619" y="2281"/>
              <a:ext cx="124" cy="12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Oval 69"/>
            <p:cNvSpPr>
              <a:spLocks noChangeAspect="1" noChangeArrowheads="1"/>
            </p:cNvSpPr>
            <p:nvPr/>
          </p:nvSpPr>
          <p:spPr bwMode="auto">
            <a:xfrm flipH="1">
              <a:off x="1542" y="2387"/>
              <a:ext cx="123" cy="12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Oval 70"/>
            <p:cNvSpPr>
              <a:spLocks noChangeAspect="1" noChangeArrowheads="1"/>
            </p:cNvSpPr>
            <p:nvPr/>
          </p:nvSpPr>
          <p:spPr bwMode="auto">
            <a:xfrm flipH="1">
              <a:off x="1515" y="2513"/>
              <a:ext cx="124" cy="12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Oval 71"/>
            <p:cNvSpPr>
              <a:spLocks noChangeAspect="1" noChangeArrowheads="1"/>
            </p:cNvSpPr>
            <p:nvPr/>
          </p:nvSpPr>
          <p:spPr bwMode="auto">
            <a:xfrm flipH="1">
              <a:off x="1542" y="2639"/>
              <a:ext cx="123" cy="12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Oval 72"/>
            <p:cNvSpPr>
              <a:spLocks noChangeAspect="1" noChangeArrowheads="1"/>
            </p:cNvSpPr>
            <p:nvPr/>
          </p:nvSpPr>
          <p:spPr bwMode="auto">
            <a:xfrm flipH="1">
              <a:off x="1640" y="2725"/>
              <a:ext cx="124" cy="12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Oval 73"/>
            <p:cNvSpPr>
              <a:spLocks noChangeAspect="1" noChangeArrowheads="1"/>
            </p:cNvSpPr>
            <p:nvPr/>
          </p:nvSpPr>
          <p:spPr bwMode="auto">
            <a:xfrm flipH="1">
              <a:off x="1739" y="2811"/>
              <a:ext cx="124" cy="12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Oval 74"/>
            <p:cNvSpPr>
              <a:spLocks noChangeAspect="1" noChangeArrowheads="1"/>
            </p:cNvSpPr>
            <p:nvPr/>
          </p:nvSpPr>
          <p:spPr bwMode="auto">
            <a:xfrm flipH="1">
              <a:off x="1733" y="2927"/>
              <a:ext cx="124" cy="12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Oval 75"/>
            <p:cNvSpPr>
              <a:spLocks noChangeAspect="1" noChangeArrowheads="1"/>
            </p:cNvSpPr>
            <p:nvPr/>
          </p:nvSpPr>
          <p:spPr bwMode="auto">
            <a:xfrm flipH="1">
              <a:off x="1718" y="3064"/>
              <a:ext cx="124" cy="12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Oval 76"/>
            <p:cNvSpPr>
              <a:spLocks noChangeAspect="1" noChangeArrowheads="1"/>
            </p:cNvSpPr>
            <p:nvPr/>
          </p:nvSpPr>
          <p:spPr bwMode="auto">
            <a:xfrm flipH="1">
              <a:off x="2254" y="2533"/>
              <a:ext cx="124" cy="121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Oval 77"/>
            <p:cNvSpPr>
              <a:spLocks noChangeAspect="1" noChangeArrowheads="1"/>
            </p:cNvSpPr>
            <p:nvPr/>
          </p:nvSpPr>
          <p:spPr bwMode="auto">
            <a:xfrm flipH="1">
              <a:off x="2321" y="2619"/>
              <a:ext cx="124" cy="121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Oval 78"/>
            <p:cNvSpPr>
              <a:spLocks noChangeAspect="1" noChangeArrowheads="1"/>
            </p:cNvSpPr>
            <p:nvPr/>
          </p:nvSpPr>
          <p:spPr bwMode="auto">
            <a:xfrm flipH="1">
              <a:off x="2378" y="2736"/>
              <a:ext cx="124" cy="121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Oval 79"/>
            <p:cNvSpPr>
              <a:spLocks noChangeAspect="1" noChangeArrowheads="1"/>
            </p:cNvSpPr>
            <p:nvPr/>
          </p:nvSpPr>
          <p:spPr bwMode="auto">
            <a:xfrm flipH="1">
              <a:off x="2372" y="2861"/>
              <a:ext cx="124" cy="121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Oval 80"/>
            <p:cNvSpPr>
              <a:spLocks noChangeAspect="1" noChangeArrowheads="1"/>
            </p:cNvSpPr>
            <p:nvPr/>
          </p:nvSpPr>
          <p:spPr bwMode="auto">
            <a:xfrm flipH="1">
              <a:off x="2327" y="2978"/>
              <a:ext cx="124" cy="121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Oval 81"/>
            <p:cNvSpPr>
              <a:spLocks noChangeAspect="1" noChangeArrowheads="1"/>
            </p:cNvSpPr>
            <p:nvPr/>
          </p:nvSpPr>
          <p:spPr bwMode="auto">
            <a:xfrm flipH="1">
              <a:off x="2260" y="3084"/>
              <a:ext cx="123" cy="121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Oval 82"/>
            <p:cNvSpPr>
              <a:spLocks noChangeAspect="1" noChangeArrowheads="1"/>
            </p:cNvSpPr>
            <p:nvPr/>
          </p:nvSpPr>
          <p:spPr bwMode="auto">
            <a:xfrm flipH="1">
              <a:off x="2244" y="3220"/>
              <a:ext cx="124" cy="121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Oval 83"/>
            <p:cNvSpPr>
              <a:spLocks noChangeAspect="1" noChangeArrowheads="1"/>
            </p:cNvSpPr>
            <p:nvPr/>
          </p:nvSpPr>
          <p:spPr bwMode="auto">
            <a:xfrm flipH="1">
              <a:off x="2281" y="3357"/>
              <a:ext cx="124" cy="121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Oval 84"/>
            <p:cNvSpPr>
              <a:spLocks noChangeAspect="1" noChangeArrowheads="1"/>
            </p:cNvSpPr>
            <p:nvPr/>
          </p:nvSpPr>
          <p:spPr bwMode="auto">
            <a:xfrm flipH="1">
              <a:off x="1619" y="3160"/>
              <a:ext cx="124" cy="121"/>
            </a:xfrm>
            <a:prstGeom prst="ellipse">
              <a:avLst/>
            </a:prstGeom>
            <a:solidFill>
              <a:srgbClr val="00FF00">
                <a:alpha val="43921"/>
              </a:srgbClr>
            </a:solidFill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Oval 85"/>
            <p:cNvSpPr>
              <a:spLocks noChangeAspect="1" noChangeArrowheads="1"/>
            </p:cNvSpPr>
            <p:nvPr/>
          </p:nvSpPr>
          <p:spPr bwMode="auto">
            <a:xfrm flipH="1">
              <a:off x="2645" y="927"/>
              <a:ext cx="183" cy="17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Oval 86"/>
            <p:cNvSpPr>
              <a:spLocks noChangeAspect="1" noChangeArrowheads="1"/>
            </p:cNvSpPr>
            <p:nvPr/>
          </p:nvSpPr>
          <p:spPr bwMode="auto">
            <a:xfrm flipH="1">
              <a:off x="2645" y="1141"/>
              <a:ext cx="183" cy="17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Oval 87"/>
            <p:cNvSpPr>
              <a:spLocks noChangeAspect="1" noChangeArrowheads="1"/>
            </p:cNvSpPr>
            <p:nvPr/>
          </p:nvSpPr>
          <p:spPr bwMode="auto">
            <a:xfrm flipH="1">
              <a:off x="2645" y="1353"/>
              <a:ext cx="183" cy="17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Oval 88"/>
            <p:cNvSpPr>
              <a:spLocks noChangeAspect="1" noChangeArrowheads="1"/>
            </p:cNvSpPr>
            <p:nvPr/>
          </p:nvSpPr>
          <p:spPr bwMode="auto">
            <a:xfrm flipH="1">
              <a:off x="2645" y="1567"/>
              <a:ext cx="183" cy="17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Oval 89"/>
            <p:cNvSpPr>
              <a:spLocks noChangeAspect="1" noChangeArrowheads="1"/>
            </p:cNvSpPr>
            <p:nvPr/>
          </p:nvSpPr>
          <p:spPr bwMode="auto">
            <a:xfrm flipH="1">
              <a:off x="2645" y="1779"/>
              <a:ext cx="183" cy="17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Oval 90"/>
            <p:cNvSpPr>
              <a:spLocks noChangeAspect="1" noChangeArrowheads="1"/>
            </p:cNvSpPr>
            <p:nvPr/>
          </p:nvSpPr>
          <p:spPr bwMode="auto">
            <a:xfrm flipH="1">
              <a:off x="2645" y="1993"/>
              <a:ext cx="183" cy="17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Oval 91"/>
            <p:cNvSpPr>
              <a:spLocks noChangeAspect="1" noChangeArrowheads="1"/>
            </p:cNvSpPr>
            <p:nvPr/>
          </p:nvSpPr>
          <p:spPr bwMode="auto">
            <a:xfrm flipH="1">
              <a:off x="2424" y="923"/>
              <a:ext cx="183" cy="17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Oval 92"/>
            <p:cNvSpPr>
              <a:spLocks noChangeAspect="1" noChangeArrowheads="1"/>
            </p:cNvSpPr>
            <p:nvPr/>
          </p:nvSpPr>
          <p:spPr bwMode="auto">
            <a:xfrm flipH="1">
              <a:off x="2424" y="1137"/>
              <a:ext cx="183" cy="17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Oval 93"/>
            <p:cNvSpPr>
              <a:spLocks noChangeAspect="1" noChangeArrowheads="1"/>
            </p:cNvSpPr>
            <p:nvPr/>
          </p:nvSpPr>
          <p:spPr bwMode="auto">
            <a:xfrm flipH="1">
              <a:off x="2424" y="1349"/>
              <a:ext cx="183" cy="17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Oval 94"/>
            <p:cNvSpPr>
              <a:spLocks noChangeAspect="1" noChangeArrowheads="1"/>
            </p:cNvSpPr>
            <p:nvPr/>
          </p:nvSpPr>
          <p:spPr bwMode="auto">
            <a:xfrm flipH="1">
              <a:off x="2424" y="1563"/>
              <a:ext cx="183" cy="17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Oval 95"/>
            <p:cNvSpPr>
              <a:spLocks noChangeAspect="1" noChangeArrowheads="1"/>
            </p:cNvSpPr>
            <p:nvPr/>
          </p:nvSpPr>
          <p:spPr bwMode="auto">
            <a:xfrm flipH="1">
              <a:off x="2424" y="1775"/>
              <a:ext cx="183" cy="17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Oval 96"/>
            <p:cNvSpPr>
              <a:spLocks noChangeAspect="1" noChangeArrowheads="1"/>
            </p:cNvSpPr>
            <p:nvPr/>
          </p:nvSpPr>
          <p:spPr bwMode="auto">
            <a:xfrm flipH="1">
              <a:off x="2424" y="1989"/>
              <a:ext cx="183" cy="17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Oval 97"/>
            <p:cNvSpPr>
              <a:spLocks noChangeAspect="1" noChangeArrowheads="1"/>
            </p:cNvSpPr>
            <p:nvPr/>
          </p:nvSpPr>
          <p:spPr bwMode="auto">
            <a:xfrm flipH="1">
              <a:off x="2199" y="921"/>
              <a:ext cx="183" cy="17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Oval 98"/>
            <p:cNvSpPr>
              <a:spLocks noChangeAspect="1" noChangeArrowheads="1"/>
            </p:cNvSpPr>
            <p:nvPr/>
          </p:nvSpPr>
          <p:spPr bwMode="auto">
            <a:xfrm flipH="1">
              <a:off x="2199" y="1133"/>
              <a:ext cx="183" cy="17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Oval 99"/>
            <p:cNvSpPr>
              <a:spLocks noChangeAspect="1" noChangeArrowheads="1"/>
            </p:cNvSpPr>
            <p:nvPr/>
          </p:nvSpPr>
          <p:spPr bwMode="auto">
            <a:xfrm flipH="1">
              <a:off x="2199" y="1347"/>
              <a:ext cx="183" cy="17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Oval 100"/>
            <p:cNvSpPr>
              <a:spLocks noChangeAspect="1" noChangeArrowheads="1"/>
            </p:cNvSpPr>
            <p:nvPr/>
          </p:nvSpPr>
          <p:spPr bwMode="auto">
            <a:xfrm flipH="1">
              <a:off x="2199" y="1559"/>
              <a:ext cx="183" cy="17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Oval 101"/>
            <p:cNvSpPr>
              <a:spLocks noChangeAspect="1" noChangeArrowheads="1"/>
            </p:cNvSpPr>
            <p:nvPr/>
          </p:nvSpPr>
          <p:spPr bwMode="auto">
            <a:xfrm flipH="1">
              <a:off x="2199" y="1773"/>
              <a:ext cx="183" cy="17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Oval 102"/>
            <p:cNvSpPr>
              <a:spLocks noChangeAspect="1" noChangeArrowheads="1"/>
            </p:cNvSpPr>
            <p:nvPr/>
          </p:nvSpPr>
          <p:spPr bwMode="auto">
            <a:xfrm flipH="1">
              <a:off x="2199" y="1985"/>
              <a:ext cx="183" cy="17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Oval 103"/>
            <p:cNvSpPr>
              <a:spLocks noChangeAspect="1" noChangeArrowheads="1"/>
            </p:cNvSpPr>
            <p:nvPr/>
          </p:nvSpPr>
          <p:spPr bwMode="auto">
            <a:xfrm flipH="1">
              <a:off x="1978" y="1129"/>
              <a:ext cx="183" cy="17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Oval 104"/>
            <p:cNvSpPr>
              <a:spLocks noChangeAspect="1" noChangeArrowheads="1"/>
            </p:cNvSpPr>
            <p:nvPr/>
          </p:nvSpPr>
          <p:spPr bwMode="auto">
            <a:xfrm flipH="1">
              <a:off x="1978" y="1343"/>
              <a:ext cx="183" cy="17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Oval 105"/>
            <p:cNvSpPr>
              <a:spLocks noChangeAspect="1" noChangeArrowheads="1"/>
            </p:cNvSpPr>
            <p:nvPr/>
          </p:nvSpPr>
          <p:spPr bwMode="auto">
            <a:xfrm flipH="1">
              <a:off x="1978" y="1555"/>
              <a:ext cx="183" cy="17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Oval 106"/>
            <p:cNvSpPr>
              <a:spLocks noChangeAspect="1" noChangeArrowheads="1"/>
            </p:cNvSpPr>
            <p:nvPr/>
          </p:nvSpPr>
          <p:spPr bwMode="auto">
            <a:xfrm flipH="1">
              <a:off x="1978" y="1769"/>
              <a:ext cx="183" cy="17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Oval 107"/>
            <p:cNvSpPr>
              <a:spLocks noChangeAspect="1" noChangeArrowheads="1"/>
            </p:cNvSpPr>
            <p:nvPr/>
          </p:nvSpPr>
          <p:spPr bwMode="auto">
            <a:xfrm flipH="1">
              <a:off x="3094" y="1159"/>
              <a:ext cx="183" cy="17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Oval 108"/>
            <p:cNvSpPr>
              <a:spLocks noChangeAspect="1" noChangeArrowheads="1"/>
            </p:cNvSpPr>
            <p:nvPr/>
          </p:nvSpPr>
          <p:spPr bwMode="auto">
            <a:xfrm flipH="1">
              <a:off x="3094" y="1373"/>
              <a:ext cx="183" cy="17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Oval 109"/>
            <p:cNvSpPr>
              <a:spLocks noChangeAspect="1" noChangeArrowheads="1"/>
            </p:cNvSpPr>
            <p:nvPr/>
          </p:nvSpPr>
          <p:spPr bwMode="auto">
            <a:xfrm flipH="1">
              <a:off x="3094" y="1585"/>
              <a:ext cx="183" cy="17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Oval 110"/>
            <p:cNvSpPr>
              <a:spLocks noChangeAspect="1" noChangeArrowheads="1"/>
            </p:cNvSpPr>
            <p:nvPr/>
          </p:nvSpPr>
          <p:spPr bwMode="auto">
            <a:xfrm flipH="1">
              <a:off x="3094" y="1799"/>
              <a:ext cx="183" cy="17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Oval 111"/>
            <p:cNvSpPr>
              <a:spLocks noChangeAspect="1" noChangeArrowheads="1"/>
            </p:cNvSpPr>
            <p:nvPr/>
          </p:nvSpPr>
          <p:spPr bwMode="auto">
            <a:xfrm flipH="1">
              <a:off x="2872" y="943"/>
              <a:ext cx="184" cy="17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Oval 112"/>
            <p:cNvSpPr>
              <a:spLocks noChangeAspect="1" noChangeArrowheads="1"/>
            </p:cNvSpPr>
            <p:nvPr/>
          </p:nvSpPr>
          <p:spPr bwMode="auto">
            <a:xfrm flipH="1">
              <a:off x="2872" y="1155"/>
              <a:ext cx="184" cy="17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Oval 113"/>
            <p:cNvSpPr>
              <a:spLocks noChangeAspect="1" noChangeArrowheads="1"/>
            </p:cNvSpPr>
            <p:nvPr/>
          </p:nvSpPr>
          <p:spPr bwMode="auto">
            <a:xfrm flipH="1">
              <a:off x="2872" y="1369"/>
              <a:ext cx="184" cy="17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Oval 114"/>
            <p:cNvSpPr>
              <a:spLocks noChangeAspect="1" noChangeArrowheads="1"/>
            </p:cNvSpPr>
            <p:nvPr/>
          </p:nvSpPr>
          <p:spPr bwMode="auto">
            <a:xfrm flipH="1">
              <a:off x="2872" y="1581"/>
              <a:ext cx="184" cy="17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Oval 115"/>
            <p:cNvSpPr>
              <a:spLocks noChangeAspect="1" noChangeArrowheads="1"/>
            </p:cNvSpPr>
            <p:nvPr/>
          </p:nvSpPr>
          <p:spPr bwMode="auto">
            <a:xfrm flipH="1">
              <a:off x="2872" y="1795"/>
              <a:ext cx="184" cy="17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Oval 116"/>
            <p:cNvSpPr>
              <a:spLocks noChangeAspect="1" noChangeArrowheads="1"/>
            </p:cNvSpPr>
            <p:nvPr/>
          </p:nvSpPr>
          <p:spPr bwMode="auto">
            <a:xfrm flipH="1">
              <a:off x="2872" y="2007"/>
              <a:ext cx="184" cy="17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Oval 118"/>
            <p:cNvSpPr>
              <a:spLocks noChangeAspect="1" noChangeArrowheads="1"/>
            </p:cNvSpPr>
            <p:nvPr/>
          </p:nvSpPr>
          <p:spPr bwMode="auto">
            <a:xfrm flipH="1">
              <a:off x="1533" y="3266"/>
              <a:ext cx="124" cy="121"/>
            </a:xfrm>
            <a:prstGeom prst="ellipse">
              <a:avLst/>
            </a:prstGeom>
            <a:solidFill>
              <a:srgbClr val="00FF00">
                <a:alpha val="12157"/>
              </a:srgbClr>
            </a:solidFill>
            <a:ln w="9525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Oval 119"/>
            <p:cNvSpPr>
              <a:spLocks noChangeAspect="1" noChangeArrowheads="1"/>
            </p:cNvSpPr>
            <p:nvPr/>
          </p:nvSpPr>
          <p:spPr bwMode="auto">
            <a:xfrm flipH="1">
              <a:off x="2377" y="3453"/>
              <a:ext cx="124" cy="121"/>
            </a:xfrm>
            <a:prstGeom prst="ellipse">
              <a:avLst/>
            </a:prstGeom>
            <a:solidFill>
              <a:srgbClr val="3366FF">
                <a:alpha val="58038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Oval 120"/>
            <p:cNvSpPr>
              <a:spLocks noChangeAspect="1" noChangeArrowheads="1"/>
            </p:cNvSpPr>
            <p:nvPr/>
          </p:nvSpPr>
          <p:spPr bwMode="auto">
            <a:xfrm flipH="1">
              <a:off x="2483" y="3529"/>
              <a:ext cx="124" cy="121"/>
            </a:xfrm>
            <a:prstGeom prst="ellipse">
              <a:avLst/>
            </a:prstGeom>
            <a:solidFill>
              <a:srgbClr val="3366FF">
                <a:alpha val="23921"/>
              </a:srgbClr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24" name="Picture 11" descr="ps-nanoparticle_mesobo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41" y="4247485"/>
            <a:ext cx="1502217" cy="1489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381000" y="4278422"/>
            <a:ext cx="1678680" cy="1578059"/>
            <a:chOff x="1022350" y="1455738"/>
            <a:chExt cx="6858000" cy="5402262"/>
          </a:xfrm>
        </p:grpSpPr>
        <p:pic>
          <p:nvPicPr>
            <p:cNvPr id="1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350" y="1455738"/>
              <a:ext cx="6858000" cy="4810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2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4297363"/>
              <a:ext cx="1252538" cy="2560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4" name="Rectangle 13"/>
          <p:cNvSpPr/>
          <p:nvPr/>
        </p:nvSpPr>
        <p:spPr>
          <a:xfrm>
            <a:off x="402469" y="2007550"/>
            <a:ext cx="1377377" cy="72348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Single </a:t>
            </a:r>
            <a:r>
              <a:rPr lang="it-IT" dirty="0" err="1" smtClean="0"/>
              <a:t>nP</a:t>
            </a:r>
            <a:r>
              <a:rPr lang="it-IT" dirty="0" smtClean="0"/>
              <a:t> MC</a:t>
            </a:r>
            <a:endParaRPr lang="it-IT" dirty="0"/>
          </a:p>
        </p:txBody>
      </p:sp>
      <p:sp>
        <p:nvSpPr>
          <p:cNvPr id="128" name="Rectangle 127"/>
          <p:cNvSpPr/>
          <p:nvPr/>
        </p:nvSpPr>
        <p:spPr>
          <a:xfrm>
            <a:off x="2186911" y="2007550"/>
            <a:ext cx="1377377" cy="72348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MD &amp; Cg MD</a:t>
            </a:r>
            <a:endParaRPr lang="it-IT" dirty="0"/>
          </a:p>
        </p:txBody>
      </p:sp>
      <p:sp>
        <p:nvSpPr>
          <p:cNvPr id="129" name="Rectangle 128"/>
          <p:cNvSpPr/>
          <p:nvPr/>
        </p:nvSpPr>
        <p:spPr>
          <a:xfrm>
            <a:off x="3951763" y="1999177"/>
            <a:ext cx="1377377" cy="72348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DPD 1:1</a:t>
            </a:r>
            <a:endParaRPr lang="it-IT" dirty="0"/>
          </a:p>
        </p:txBody>
      </p:sp>
      <p:sp>
        <p:nvSpPr>
          <p:cNvPr id="130" name="Rectangle 129"/>
          <p:cNvSpPr/>
          <p:nvPr/>
        </p:nvSpPr>
        <p:spPr>
          <a:xfrm>
            <a:off x="5767586" y="2010900"/>
            <a:ext cx="1377377" cy="72348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DPD 1:n</a:t>
            </a:r>
            <a:endParaRPr lang="it-IT" dirty="0"/>
          </a:p>
        </p:txBody>
      </p:sp>
      <p:sp>
        <p:nvSpPr>
          <p:cNvPr id="131" name="Rectangle 130"/>
          <p:cNvSpPr/>
          <p:nvPr/>
        </p:nvSpPr>
        <p:spPr>
          <a:xfrm>
            <a:off x="7417191" y="1999177"/>
            <a:ext cx="1377377" cy="72348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DPD 1:many</a:t>
            </a:r>
            <a:endParaRPr lang="it-IT" dirty="0"/>
          </a:p>
        </p:txBody>
      </p:sp>
      <p:pic>
        <p:nvPicPr>
          <p:cNvPr id="132" name="Picture 7" descr="Y:\run\np-ps\2k\0.10\ps-nanoparticle_mesobox_2k_0.1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586" y="4278423"/>
            <a:ext cx="1471654" cy="147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Rectangle 132"/>
          <p:cNvSpPr/>
          <p:nvPr/>
        </p:nvSpPr>
        <p:spPr>
          <a:xfrm>
            <a:off x="4259581" y="3206272"/>
            <a:ext cx="3990701" cy="40514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Parameters from: COSMO-RS or MD</a:t>
            </a:r>
            <a:endParaRPr lang="en-US" dirty="0"/>
          </a:p>
        </p:txBody>
      </p:sp>
      <p:pic>
        <p:nvPicPr>
          <p:cNvPr id="13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313" y="4247486"/>
            <a:ext cx="1473856" cy="147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" name="Picture 62" descr="5nm-mel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998" y="4278422"/>
            <a:ext cx="1484440" cy="144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02470" y="5856482"/>
            <a:ext cx="8392098" cy="767602"/>
          </a:xfrm>
          <a:prstGeom prst="rightArrow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Increasing time and length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51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Brush thickness: </a:t>
            </a:r>
            <a:br>
              <a:rPr lang="en-US" dirty="0" smtClean="0"/>
            </a:br>
            <a:r>
              <a:rPr lang="en-US" dirty="0" smtClean="0"/>
              <a:t>effect of grafted density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2561" y="1295400"/>
            <a:ext cx="4267200" cy="2724150"/>
          </a:xfrm>
        </p:spPr>
        <p:txBody>
          <a:bodyPr/>
          <a:lstStyle/>
          <a:p>
            <a:r>
              <a:rPr lang="en-US" sz="2000" dirty="0" smtClean="0"/>
              <a:t>existence </a:t>
            </a:r>
            <a:r>
              <a:rPr lang="en-US" sz="2000" dirty="0"/>
              <a:t>of a critical radius </a:t>
            </a:r>
            <a:r>
              <a:rPr lang="en-US" sz="2000" dirty="0" err="1" smtClean="0"/>
              <a:t>r</a:t>
            </a:r>
            <a:r>
              <a:rPr lang="en-US" sz="2000" baseline="-25000" dirty="0" err="1" smtClean="0"/>
              <a:t>DC</a:t>
            </a:r>
            <a:endParaRPr lang="en-US" sz="2000" baseline="-25000" dirty="0"/>
          </a:p>
          <a:p>
            <a:r>
              <a:rPr lang="en-US" sz="2000" dirty="0" smtClean="0"/>
              <a:t>for h </a:t>
            </a:r>
            <a:r>
              <a:rPr lang="en-US" sz="2000" dirty="0"/>
              <a:t>+ r </a:t>
            </a:r>
            <a:r>
              <a:rPr lang="en-US" sz="2000" dirty="0" smtClean="0"/>
              <a:t>&lt; </a:t>
            </a:r>
            <a:r>
              <a:rPr lang="en-US" sz="2000" dirty="0" err="1" smtClean="0"/>
              <a:t>r</a:t>
            </a:r>
            <a:r>
              <a:rPr lang="en-US" sz="2000" baseline="-25000" dirty="0" err="1" smtClean="0"/>
              <a:t>DC</a:t>
            </a:r>
            <a:r>
              <a:rPr lang="en-US" sz="2000" dirty="0" smtClean="0"/>
              <a:t>,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Concentrated </a:t>
            </a:r>
            <a:r>
              <a:rPr lang="en-US" sz="2000" dirty="0"/>
              <a:t>Polymer Brush (CPB) </a:t>
            </a:r>
            <a:r>
              <a:rPr lang="en-US" sz="2000" dirty="0" smtClean="0"/>
              <a:t>regime</a:t>
            </a:r>
          </a:p>
          <a:p>
            <a:pPr lvl="1"/>
            <a:r>
              <a:rPr lang="en-US" sz="1600" dirty="0" smtClean="0"/>
              <a:t>dry </a:t>
            </a:r>
            <a:r>
              <a:rPr lang="en-US" sz="1600" dirty="0"/>
              <a:t>brush - </a:t>
            </a:r>
            <a:r>
              <a:rPr lang="en-US" sz="1600" dirty="0" err="1"/>
              <a:t>autophobic</a:t>
            </a:r>
            <a:r>
              <a:rPr lang="en-US" sz="1600" dirty="0"/>
              <a:t> </a:t>
            </a:r>
            <a:r>
              <a:rPr lang="en-US" sz="1600" dirty="0" err="1"/>
              <a:t>dewetting</a:t>
            </a:r>
            <a:r>
              <a:rPr lang="en-US" sz="1600" dirty="0"/>
              <a:t>, particle </a:t>
            </a:r>
            <a:r>
              <a:rPr lang="en-US" sz="1600" dirty="0" smtClean="0"/>
              <a:t>aggregation;</a:t>
            </a:r>
            <a:endParaRPr lang="en-US" sz="1600" dirty="0"/>
          </a:p>
          <a:p>
            <a:r>
              <a:rPr lang="en-US" sz="2000" dirty="0" smtClean="0"/>
              <a:t>for </a:t>
            </a:r>
            <a:r>
              <a:rPr lang="en-US" sz="2000" dirty="0"/>
              <a:t>larger </a:t>
            </a:r>
            <a:r>
              <a:rPr lang="en-US" sz="2000" dirty="0" smtClean="0"/>
              <a:t>h +r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err="1" smtClean="0"/>
              <a:t>Semidilute</a:t>
            </a:r>
            <a:r>
              <a:rPr lang="en-US" sz="2000" dirty="0" smtClean="0"/>
              <a:t> </a:t>
            </a:r>
            <a:r>
              <a:rPr lang="en-US" sz="2000" dirty="0"/>
              <a:t>Polymer Brush </a:t>
            </a:r>
            <a:r>
              <a:rPr lang="en-US" sz="2000" dirty="0" smtClean="0"/>
              <a:t>(SDPB</a:t>
            </a:r>
            <a:r>
              <a:rPr lang="en-US" sz="2000" dirty="0"/>
              <a:t>) </a:t>
            </a:r>
            <a:r>
              <a:rPr lang="en-US" sz="2000" dirty="0" smtClean="0"/>
              <a:t>regime</a:t>
            </a:r>
          </a:p>
          <a:p>
            <a:pPr lvl="1"/>
            <a:r>
              <a:rPr lang="en-US" sz="1600" dirty="0"/>
              <a:t>w</a:t>
            </a:r>
            <a:r>
              <a:rPr lang="en-US" sz="1600" dirty="0" smtClean="0"/>
              <a:t>et </a:t>
            </a:r>
            <a:r>
              <a:rPr lang="en-US" sz="1600" dirty="0"/>
              <a:t>brush, good </a:t>
            </a:r>
            <a:r>
              <a:rPr lang="en-US" sz="1600" dirty="0" smtClean="0"/>
              <a:t>dispersion</a:t>
            </a:r>
            <a:endParaRPr lang="en-US" sz="1600" dirty="0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16" y="3994167"/>
            <a:ext cx="7331997" cy="2559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21136"/>
            <a:ext cx="1377294" cy="1399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26741"/>
            <a:ext cx="1371600" cy="139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4" name="Picture 4" descr="Picture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376" y="1279396"/>
            <a:ext cx="3665999" cy="3082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73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3" y="152400"/>
            <a:ext cx="6172200" cy="790575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Aggregation</a:t>
            </a:r>
            <a:r>
              <a:rPr lang="it-IT" dirty="0" smtClean="0"/>
              <a:t> vs. </a:t>
            </a:r>
            <a:r>
              <a:rPr lang="it-IT" dirty="0" err="1" smtClean="0"/>
              <a:t>dispersion</a:t>
            </a:r>
            <a:r>
              <a:rPr lang="it-IT" dirty="0" smtClean="0"/>
              <a:t>:</a:t>
            </a:r>
            <a:r>
              <a:rPr lang="it-IT" dirty="0"/>
              <a:t/>
            </a:r>
            <a:br>
              <a:rPr lang="it-IT" dirty="0"/>
            </a:br>
            <a:r>
              <a:rPr lang="it-IT" dirty="0" err="1"/>
              <a:t>effect</a:t>
            </a:r>
            <a:r>
              <a:rPr lang="it-IT" dirty="0"/>
              <a:t> of </a:t>
            </a:r>
            <a:r>
              <a:rPr lang="it-IT" dirty="0" err="1" smtClean="0"/>
              <a:t>loading</a:t>
            </a:r>
            <a:r>
              <a:rPr lang="it-IT" dirty="0" smtClean="0"/>
              <a:t> and </a:t>
            </a:r>
            <a:r>
              <a:rPr lang="it-IT" dirty="0" err="1" smtClean="0"/>
              <a:t>grafting</a:t>
            </a:r>
            <a:r>
              <a:rPr lang="it-IT" dirty="0" smtClean="0"/>
              <a:t> </a:t>
            </a:r>
            <a:r>
              <a:rPr lang="it-IT" dirty="0" err="1" smtClean="0"/>
              <a:t>density</a:t>
            </a: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621997" y="5622130"/>
            <a:ext cx="4810572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Fixed grafted chain length (20k) in PS 100k</a:t>
            </a:r>
            <a:endParaRPr lang="en-US" sz="2000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" y="1295400"/>
            <a:ext cx="5527834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4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61"/>
          <a:stretch>
            <a:fillRect/>
          </a:stretch>
        </p:blipFill>
        <p:spPr bwMode="auto">
          <a:xfrm>
            <a:off x="5976937" y="1295400"/>
            <a:ext cx="2433636" cy="1727357"/>
          </a:xfrm>
          <a:prstGeom prst="rect">
            <a:avLst/>
          </a:prstGeom>
          <a:solidFill>
            <a:srgbClr val="FFFFFF"/>
          </a:solidFill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8142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82"/>
          <a:stretch>
            <a:fillRect/>
          </a:stretch>
        </p:blipFill>
        <p:spPr bwMode="auto">
          <a:xfrm>
            <a:off x="5976937" y="3130062"/>
            <a:ext cx="2329655" cy="1765296"/>
          </a:xfrm>
          <a:prstGeom prst="rect">
            <a:avLst/>
          </a:prstGeom>
          <a:solidFill>
            <a:srgbClr val="FFFFFF"/>
          </a:solidFill>
          <a:ln w="317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88831" y="4876800"/>
            <a:ext cx="3178969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Increasing grafted chains density leads </a:t>
            </a:r>
            <a:r>
              <a:rPr lang="en-US" sz="2000" dirty="0" smtClean="0"/>
              <a:t>to </a:t>
            </a:r>
            <a:r>
              <a:rPr lang="en-US" sz="2000" dirty="0"/>
              <a:t>aggregation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Increasing </a:t>
            </a:r>
            <a:r>
              <a:rPr lang="en-US" sz="2000" dirty="0" err="1" smtClean="0"/>
              <a:t>nP</a:t>
            </a:r>
            <a:r>
              <a:rPr lang="en-US" sz="2000" dirty="0" smtClean="0"/>
              <a:t> </a:t>
            </a:r>
            <a:r>
              <a:rPr lang="en-US" sz="2000" dirty="0"/>
              <a:t>concentration </a:t>
            </a:r>
            <a:r>
              <a:rPr lang="en-US" sz="2000" dirty="0" smtClean="0"/>
              <a:t>does </a:t>
            </a:r>
            <a:r>
              <a:rPr lang="en-US" sz="2000" dirty="0"/>
              <a:t>not alter </a:t>
            </a:r>
            <a:r>
              <a:rPr lang="en-US" sz="2000" dirty="0" smtClean="0"/>
              <a:t>dispersion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9737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Comparison</a:t>
            </a:r>
            <a:r>
              <a:rPr lang="it-IT" dirty="0" smtClean="0"/>
              <a:t> with </a:t>
            </a:r>
            <a:r>
              <a:rPr lang="it-IT" dirty="0" err="1" smtClean="0"/>
              <a:t>experiments</a:t>
            </a:r>
            <a:r>
              <a:rPr lang="it-IT" dirty="0" smtClean="0"/>
              <a:t> – CG </a:t>
            </a:r>
            <a:r>
              <a:rPr lang="it-IT" dirty="0" err="1" smtClean="0"/>
              <a:t>level</a:t>
            </a:r>
            <a:r>
              <a:rPr lang="it-IT" dirty="0" smtClean="0"/>
              <a:t> II</a:t>
            </a:r>
            <a:endParaRPr lang="it-IT" dirty="0"/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88" y="1999360"/>
            <a:ext cx="2390400" cy="166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924" y="3534581"/>
            <a:ext cx="2115946" cy="202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" t="2949" r="2292" b="3225"/>
          <a:stretch/>
        </p:blipFill>
        <p:spPr bwMode="auto">
          <a:xfrm>
            <a:off x="409788" y="3720670"/>
            <a:ext cx="2381959" cy="165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649" y="1772816"/>
            <a:ext cx="2113351" cy="1961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" t="2850" r="9274" b="5057"/>
          <a:stretch/>
        </p:blipFill>
        <p:spPr bwMode="auto">
          <a:xfrm>
            <a:off x="7073371" y="3554184"/>
            <a:ext cx="1998621" cy="1966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" t="3907" r="4587" b="3190"/>
          <a:stretch/>
        </p:blipFill>
        <p:spPr bwMode="auto">
          <a:xfrm>
            <a:off x="2828313" y="3720671"/>
            <a:ext cx="2429487" cy="16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457" y="1823614"/>
            <a:ext cx="1860881" cy="186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CasellaDiTesto 1"/>
          <p:cNvSpPr txBox="1"/>
          <p:nvPr/>
        </p:nvSpPr>
        <p:spPr>
          <a:xfrm>
            <a:off x="481795" y="1700808"/>
            <a:ext cx="2323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0.5% wt and 0.31 </a:t>
            </a:r>
            <a:r>
              <a:rPr lang="it-IT" sz="1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chains</a:t>
            </a:r>
            <a:r>
              <a:rPr lang="it-IT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/nm</a:t>
            </a:r>
            <a:r>
              <a:rPr lang="it-IT" sz="1100" baseline="30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endParaRPr lang="en-US" sz="1100" baseline="30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4" name="CasellaDiTesto 16"/>
          <p:cNvSpPr txBox="1"/>
          <p:nvPr/>
        </p:nvSpPr>
        <p:spPr>
          <a:xfrm>
            <a:off x="2985445" y="1702722"/>
            <a:ext cx="2323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0.5% wt and 0.82 </a:t>
            </a:r>
            <a:r>
              <a:rPr lang="it-IT" sz="1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chains</a:t>
            </a:r>
            <a:r>
              <a:rPr lang="it-IT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/nm</a:t>
            </a:r>
            <a:r>
              <a:rPr lang="it-IT" sz="1100" baseline="30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endParaRPr lang="en-US" sz="1100" baseline="30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5" name="CasellaDiTesto 17"/>
          <p:cNvSpPr txBox="1"/>
          <p:nvPr/>
        </p:nvSpPr>
        <p:spPr>
          <a:xfrm>
            <a:off x="491695" y="5399638"/>
            <a:ext cx="2323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5.0% wt and 0.31 </a:t>
            </a:r>
            <a:r>
              <a:rPr lang="it-IT" sz="1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chains</a:t>
            </a:r>
            <a:r>
              <a:rPr lang="it-IT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/nm</a:t>
            </a:r>
            <a:r>
              <a:rPr lang="it-IT" sz="1100" baseline="30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endParaRPr lang="en-US" sz="1100" baseline="30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6" name="CasellaDiTesto 18"/>
          <p:cNvSpPr txBox="1"/>
          <p:nvPr/>
        </p:nvSpPr>
        <p:spPr>
          <a:xfrm>
            <a:off x="2959720" y="5409538"/>
            <a:ext cx="2323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5.0% wt and 0.82 </a:t>
            </a:r>
            <a:r>
              <a:rPr lang="it-IT" sz="1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chains</a:t>
            </a:r>
            <a:r>
              <a:rPr lang="it-IT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/nm</a:t>
            </a:r>
            <a:r>
              <a:rPr lang="it-IT" sz="1100" baseline="30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endParaRPr lang="en-US" sz="1100" baseline="30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37" name="Connettore 2 3"/>
          <p:cNvCxnSpPr/>
          <p:nvPr/>
        </p:nvCxnSpPr>
        <p:spPr>
          <a:xfrm>
            <a:off x="1695872" y="5949280"/>
            <a:ext cx="225215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22"/>
          <p:cNvCxnSpPr/>
          <p:nvPr/>
        </p:nvCxnSpPr>
        <p:spPr>
          <a:xfrm rot="5400000">
            <a:off x="-821275" y="3420868"/>
            <a:ext cx="225215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059" y="1999358"/>
            <a:ext cx="2369344" cy="1673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CasellaDiTesto 19"/>
          <p:cNvSpPr txBox="1"/>
          <p:nvPr/>
        </p:nvSpPr>
        <p:spPr>
          <a:xfrm>
            <a:off x="2055912" y="5959917"/>
            <a:ext cx="18101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Grafting</a:t>
            </a:r>
            <a:r>
              <a:rPr lang="it-IT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4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density</a:t>
            </a:r>
            <a:endParaRPr lang="en-US" sz="1400" b="1" baseline="30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1" name="CasellaDiTesto 19"/>
          <p:cNvSpPr txBox="1"/>
          <p:nvPr/>
        </p:nvSpPr>
        <p:spPr>
          <a:xfrm rot="16200000">
            <a:off x="-673323" y="3266979"/>
            <a:ext cx="1604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Concentration</a:t>
            </a:r>
            <a:endParaRPr lang="en-US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93420" y="1495817"/>
            <a:ext cx="1958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err="1" smtClean="0">
                <a:latin typeface="Arial" pitchFamily="34" charset="0"/>
                <a:cs typeface="Arial" pitchFamily="34" charset="0"/>
              </a:rPr>
              <a:t>dispersion</a:t>
            </a:r>
            <a:r>
              <a:rPr lang="it-IT" b="1" i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it-IT" b="1" i="1" dirty="0" err="1" smtClean="0">
                <a:latin typeface="Arial" pitchFamily="34" charset="0"/>
                <a:cs typeface="Arial" pitchFamily="34" charset="0"/>
              </a:rPr>
              <a:t>aggregation</a:t>
            </a:r>
            <a:endParaRPr lang="en-US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257800" y="1508257"/>
            <a:ext cx="1958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err="1" smtClean="0">
                <a:latin typeface="Arial" pitchFamily="34" charset="0"/>
                <a:cs typeface="Arial" pitchFamily="34" charset="0"/>
              </a:rPr>
              <a:t>dispersion</a:t>
            </a:r>
            <a:endParaRPr lang="en-US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257800" y="5438001"/>
            <a:ext cx="1958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err="1" smtClean="0">
                <a:latin typeface="Arial" pitchFamily="34" charset="0"/>
                <a:cs typeface="Arial" pitchFamily="34" charset="0"/>
              </a:rPr>
              <a:t>dispersion</a:t>
            </a:r>
            <a:endParaRPr lang="en-US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162800" y="5438001"/>
            <a:ext cx="1958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err="1" smtClean="0">
                <a:latin typeface="Arial" pitchFamily="34" charset="0"/>
                <a:cs typeface="Arial" pitchFamily="34" charset="0"/>
              </a:rPr>
              <a:t>aggregation</a:t>
            </a:r>
            <a:endParaRPr lang="en-US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00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Aggregation</a:t>
            </a:r>
            <a:r>
              <a:rPr lang="it-IT" dirty="0"/>
              <a:t> vs. </a:t>
            </a:r>
            <a:r>
              <a:rPr lang="it-IT" dirty="0" err="1"/>
              <a:t>dispersion</a:t>
            </a:r>
            <a:r>
              <a:rPr lang="it-IT" dirty="0"/>
              <a:t>:</a:t>
            </a:r>
            <a:br>
              <a:rPr lang="it-IT" dirty="0"/>
            </a:br>
            <a:r>
              <a:rPr lang="it-IT" dirty="0" err="1"/>
              <a:t>effect</a:t>
            </a:r>
            <a:r>
              <a:rPr lang="it-IT" dirty="0"/>
              <a:t> of </a:t>
            </a:r>
            <a:r>
              <a:rPr lang="it-IT" dirty="0" err="1" smtClean="0"/>
              <a:t>grafted</a:t>
            </a:r>
            <a:r>
              <a:rPr lang="it-IT" dirty="0" smtClean="0"/>
              <a:t> </a:t>
            </a:r>
            <a:r>
              <a:rPr lang="it-IT" dirty="0" err="1" smtClean="0"/>
              <a:t>chain</a:t>
            </a:r>
            <a:r>
              <a:rPr lang="it-IT" dirty="0" smtClean="0"/>
              <a:t> </a:t>
            </a:r>
            <a:r>
              <a:rPr lang="it-IT" dirty="0" err="1" smtClean="0"/>
              <a:t>lenght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298" y="1271906"/>
            <a:ext cx="1929321" cy="1852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Immagin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815752" y="1419684"/>
            <a:ext cx="2232248" cy="1536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52" y="3188246"/>
            <a:ext cx="2208310" cy="153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Immagine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824059" y="4984669"/>
            <a:ext cx="2200003" cy="1492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magine 11"/>
          <p:cNvPicPr/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2076" y="4953000"/>
            <a:ext cx="1815543" cy="1793857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076" y="3124200"/>
            <a:ext cx="1745473" cy="1745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CasellaDiTesto 12"/>
          <p:cNvSpPr txBox="1"/>
          <p:nvPr/>
        </p:nvSpPr>
        <p:spPr>
          <a:xfrm>
            <a:off x="792637" y="1124744"/>
            <a:ext cx="22765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2.5k Da and 0.51 </a:t>
            </a:r>
            <a:r>
              <a:rPr lang="it-IT" sz="1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chains</a:t>
            </a:r>
            <a:r>
              <a:rPr lang="it-IT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/nm</a:t>
            </a:r>
            <a:r>
              <a:rPr lang="it-IT" sz="1100" baseline="30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endParaRPr lang="en-US" sz="1100" baseline="30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1" name="CasellaDiTesto 13"/>
          <p:cNvSpPr txBox="1"/>
          <p:nvPr/>
        </p:nvSpPr>
        <p:spPr>
          <a:xfrm>
            <a:off x="623063" y="4744400"/>
            <a:ext cx="26019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103.7 k Da and 0.53 </a:t>
            </a:r>
            <a:r>
              <a:rPr lang="it-IT" sz="1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chains</a:t>
            </a:r>
            <a:r>
              <a:rPr lang="it-IT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/nm</a:t>
            </a:r>
            <a:r>
              <a:rPr lang="it-IT" sz="1100" baseline="30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endParaRPr lang="en-US" sz="1100" baseline="30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2" name="CasellaDiTesto 14"/>
          <p:cNvSpPr txBox="1"/>
          <p:nvPr/>
        </p:nvSpPr>
        <p:spPr>
          <a:xfrm>
            <a:off x="687038" y="2895600"/>
            <a:ext cx="24657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21.3 k  Da and 0.31 </a:t>
            </a:r>
            <a:r>
              <a:rPr lang="it-IT" sz="1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chains</a:t>
            </a:r>
            <a:r>
              <a:rPr lang="it-IT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/nm</a:t>
            </a:r>
            <a:r>
              <a:rPr lang="it-IT" sz="1100" baseline="30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endParaRPr lang="en-US" sz="1100" baseline="30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34" name="Connettore 2 16"/>
          <p:cNvCxnSpPr/>
          <p:nvPr/>
        </p:nvCxnSpPr>
        <p:spPr>
          <a:xfrm>
            <a:off x="648816" y="2388758"/>
            <a:ext cx="1" cy="33444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tangolo 2"/>
          <p:cNvSpPr/>
          <p:nvPr/>
        </p:nvSpPr>
        <p:spPr>
          <a:xfrm>
            <a:off x="21829" y="5733256"/>
            <a:ext cx="8274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Chain </a:t>
            </a:r>
          </a:p>
          <a:p>
            <a:r>
              <a:rPr lang="it-IT" sz="14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length</a:t>
            </a:r>
            <a:endParaRPr lang="en-US" sz="1400" b="1" baseline="30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19097" y="1142685"/>
            <a:ext cx="1958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err="1" smtClean="0">
                <a:latin typeface="Arial" pitchFamily="34" charset="0"/>
                <a:cs typeface="Arial" pitchFamily="34" charset="0"/>
              </a:rPr>
              <a:t>aggregation</a:t>
            </a:r>
            <a:endParaRPr lang="en-US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33697" y="2923401"/>
            <a:ext cx="1958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err="1" smtClean="0">
                <a:latin typeface="Arial" pitchFamily="34" charset="0"/>
                <a:cs typeface="Arial" pitchFamily="34" charset="0"/>
              </a:rPr>
              <a:t>dispersion</a:t>
            </a:r>
            <a:endParaRPr lang="en-US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76600" y="4800600"/>
            <a:ext cx="1958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err="1" smtClean="0">
                <a:latin typeface="Arial" pitchFamily="34" charset="0"/>
                <a:cs typeface="Arial" pitchFamily="34" charset="0"/>
              </a:rPr>
              <a:t>dispersion</a:t>
            </a:r>
            <a:endParaRPr lang="en-US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13966" y="3909838"/>
            <a:ext cx="3352800" cy="1631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Increasing </a:t>
            </a:r>
            <a:r>
              <a:rPr lang="en-US" sz="2000" dirty="0"/>
              <a:t>grafted chain length favors uniform distribution of </a:t>
            </a:r>
            <a:r>
              <a:rPr lang="en-US" sz="2000" dirty="0" err="1" smtClean="0"/>
              <a:t>nP</a:t>
            </a:r>
            <a:r>
              <a:rPr lang="en-US" sz="2000" dirty="0" smtClean="0"/>
              <a:t> </a:t>
            </a:r>
            <a:r>
              <a:rPr lang="en-US" sz="2000" dirty="0"/>
              <a:t>in the matrix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5413966" y="5640922"/>
            <a:ext cx="3362325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Fixed grafted density and PS matrix 100k</a:t>
            </a:r>
            <a:endParaRPr lang="en-US" sz="2000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55549"/>
            <a:ext cx="2895600" cy="253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8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Comparison</a:t>
            </a:r>
            <a:r>
              <a:rPr lang="it-IT" dirty="0"/>
              <a:t> with </a:t>
            </a:r>
            <a:r>
              <a:rPr lang="it-IT" dirty="0" err="1" smtClean="0"/>
              <a:t>experiments</a:t>
            </a:r>
            <a:r>
              <a:rPr lang="it-IT" dirty="0" smtClean="0"/>
              <a:t> – CG </a:t>
            </a:r>
            <a:r>
              <a:rPr lang="it-IT" dirty="0" err="1" smtClean="0"/>
              <a:t>level</a:t>
            </a:r>
            <a:r>
              <a:rPr lang="it-IT" dirty="0" smtClean="0"/>
              <a:t> II</a:t>
            </a:r>
            <a:endParaRPr lang="it-IT" dirty="0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85478"/>
            <a:ext cx="2001019" cy="192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Immagin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395536" y="1419684"/>
            <a:ext cx="2232248" cy="1536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3438"/>
            <a:ext cx="2208310" cy="153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Immagine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403843" y="4875205"/>
            <a:ext cx="2200003" cy="1492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142" y="2990792"/>
            <a:ext cx="2141233" cy="198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Immagine 11"/>
          <p:cNvPicPr/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7754" y="4903455"/>
            <a:ext cx="1929321" cy="1824122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124" y="3072838"/>
            <a:ext cx="1860881" cy="186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CasellaDiTesto 12"/>
          <p:cNvSpPr txBox="1"/>
          <p:nvPr/>
        </p:nvSpPr>
        <p:spPr>
          <a:xfrm>
            <a:off x="609664" y="1124744"/>
            <a:ext cx="18020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2k and 0.4 </a:t>
            </a:r>
            <a:r>
              <a:rPr lang="it-IT" sz="1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chains</a:t>
            </a:r>
            <a:r>
              <a:rPr lang="it-IT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/nm</a:t>
            </a:r>
            <a:r>
              <a:rPr lang="it-IT" sz="1100" baseline="30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endParaRPr lang="en-US" sz="1100" baseline="30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1" name="CasellaDiTesto 13"/>
          <p:cNvSpPr txBox="1"/>
          <p:nvPr/>
        </p:nvSpPr>
        <p:spPr>
          <a:xfrm>
            <a:off x="480655" y="6367536"/>
            <a:ext cx="20714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100k and 0.53 </a:t>
            </a:r>
            <a:r>
              <a:rPr lang="it-IT" sz="1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chains</a:t>
            </a:r>
            <a:r>
              <a:rPr lang="it-IT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/nm</a:t>
            </a:r>
            <a:r>
              <a:rPr lang="it-IT" sz="1100" baseline="30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endParaRPr lang="en-US" sz="1100" baseline="30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2" name="CasellaDiTesto 14"/>
          <p:cNvSpPr txBox="1"/>
          <p:nvPr/>
        </p:nvSpPr>
        <p:spPr>
          <a:xfrm>
            <a:off x="508875" y="2990792"/>
            <a:ext cx="19816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18k and 0.31 </a:t>
            </a:r>
            <a:r>
              <a:rPr lang="it-IT" sz="1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chains</a:t>
            </a:r>
            <a:r>
              <a:rPr lang="it-IT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/nm</a:t>
            </a:r>
            <a:r>
              <a:rPr lang="it-IT" sz="1100" baseline="30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endParaRPr lang="en-US" sz="1100" baseline="30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3" name="CasellaDiTesto 15"/>
          <p:cNvSpPr txBox="1"/>
          <p:nvPr/>
        </p:nvSpPr>
        <p:spPr>
          <a:xfrm>
            <a:off x="2761031" y="2985663"/>
            <a:ext cx="19816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18k and 0.82 </a:t>
            </a:r>
            <a:r>
              <a:rPr lang="it-IT" sz="1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chains</a:t>
            </a:r>
            <a:r>
              <a:rPr lang="it-IT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/nm</a:t>
            </a:r>
            <a:r>
              <a:rPr lang="it-IT" sz="1100" baseline="30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endParaRPr lang="en-US" sz="1100" baseline="30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34" name="Connettore 2 16"/>
          <p:cNvCxnSpPr/>
          <p:nvPr/>
        </p:nvCxnSpPr>
        <p:spPr>
          <a:xfrm>
            <a:off x="2726644" y="2276872"/>
            <a:ext cx="1" cy="33444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tangolo 2"/>
          <p:cNvSpPr/>
          <p:nvPr/>
        </p:nvSpPr>
        <p:spPr>
          <a:xfrm>
            <a:off x="2729963" y="5733256"/>
            <a:ext cx="756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Chain </a:t>
            </a:r>
          </a:p>
          <a:p>
            <a:r>
              <a:rPr lang="it-IT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length</a:t>
            </a:r>
            <a:endParaRPr lang="en-US" sz="1400" baseline="30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6" name="CasellaDiTesto 20"/>
          <p:cNvSpPr txBox="1"/>
          <p:nvPr/>
        </p:nvSpPr>
        <p:spPr>
          <a:xfrm>
            <a:off x="3231894" y="5026235"/>
            <a:ext cx="1628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Grafting</a:t>
            </a:r>
            <a:r>
              <a:rPr lang="it-IT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density</a:t>
            </a:r>
            <a:endParaRPr lang="en-US" sz="1400" baseline="30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37" name="Connettore 2 21"/>
          <p:cNvCxnSpPr/>
          <p:nvPr/>
        </p:nvCxnSpPr>
        <p:spPr>
          <a:xfrm>
            <a:off x="2147132" y="4861709"/>
            <a:ext cx="225215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625" y="3283438"/>
            <a:ext cx="2176431" cy="153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6629400" y="1785488"/>
            <a:ext cx="1958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err="1" smtClean="0">
                <a:latin typeface="Arial" pitchFamily="34" charset="0"/>
                <a:cs typeface="Arial" pitchFamily="34" charset="0"/>
              </a:rPr>
              <a:t>aggregation</a:t>
            </a:r>
            <a:endParaRPr lang="en-US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007005" y="2817954"/>
            <a:ext cx="1958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err="1" smtClean="0">
                <a:latin typeface="Arial" pitchFamily="34" charset="0"/>
                <a:cs typeface="Arial" pitchFamily="34" charset="0"/>
              </a:rPr>
              <a:t>dispersion</a:t>
            </a:r>
            <a:r>
              <a:rPr lang="it-IT" b="1" i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it-IT" b="1" i="1" dirty="0" err="1" smtClean="0">
                <a:latin typeface="Arial" pitchFamily="34" charset="0"/>
                <a:cs typeface="Arial" pitchFamily="34" charset="0"/>
              </a:rPr>
              <a:t>aggregation</a:t>
            </a:r>
            <a:endParaRPr lang="en-US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33153" y="2852292"/>
            <a:ext cx="1958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err="1" smtClean="0">
                <a:latin typeface="Arial" pitchFamily="34" charset="0"/>
                <a:cs typeface="Arial" pitchFamily="34" charset="0"/>
              </a:rPr>
              <a:t>dispersion</a:t>
            </a:r>
            <a:endParaRPr lang="en-US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18514" y="5594756"/>
            <a:ext cx="1958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err="1" smtClean="0">
                <a:latin typeface="Arial" pitchFamily="34" charset="0"/>
                <a:cs typeface="Arial" pitchFamily="34" charset="0"/>
              </a:rPr>
              <a:t>dispersion</a:t>
            </a:r>
            <a:endParaRPr lang="en-US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57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Lliterature</a:t>
            </a:r>
            <a:endParaRPr lang="it-IT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2" name="AutoShape 3"/>
          <p:cNvSpPr>
            <a:spLocks noChangeAspect="1" noChangeArrowheads="1" noTextEdit="1"/>
          </p:cNvSpPr>
          <p:nvPr/>
        </p:nvSpPr>
        <p:spPr bwMode="auto">
          <a:xfrm>
            <a:off x="5029200" y="2209800"/>
            <a:ext cx="5557838" cy="491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43" name="Group 42"/>
          <p:cNvGrpSpPr/>
          <p:nvPr/>
        </p:nvGrpSpPr>
        <p:grpSpPr>
          <a:xfrm>
            <a:off x="481013" y="1941513"/>
            <a:ext cx="8107363" cy="4916488"/>
            <a:chOff x="481013" y="1941513"/>
            <a:chExt cx="8107363" cy="4916488"/>
          </a:xfrm>
        </p:grpSpPr>
        <p:grpSp>
          <p:nvGrpSpPr>
            <p:cNvPr id="44" name="Group 4"/>
            <p:cNvGrpSpPr>
              <a:grpSpLocks noChangeAspect="1"/>
            </p:cNvGrpSpPr>
            <p:nvPr/>
          </p:nvGrpSpPr>
          <p:grpSpPr bwMode="auto">
            <a:xfrm>
              <a:off x="481013" y="1941513"/>
              <a:ext cx="8107363" cy="4916488"/>
              <a:chOff x="303" y="1223"/>
              <a:chExt cx="5107" cy="3097"/>
            </a:xfrm>
          </p:grpSpPr>
          <p:pic>
            <p:nvPicPr>
              <p:cNvPr id="47" name="Picture 5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597" y="1926"/>
                <a:ext cx="2813" cy="1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03" y="1223"/>
                <a:ext cx="3501" cy="30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i="1"/>
              </a:p>
            </p:txBody>
          </p:sp>
        </p:grpSp>
        <p:sp>
          <p:nvSpPr>
            <p:cNvPr id="45" name="Oval 7"/>
            <p:cNvSpPr>
              <a:spLocks noChangeArrowheads="1"/>
            </p:cNvSpPr>
            <p:nvPr/>
          </p:nvSpPr>
          <p:spPr bwMode="auto">
            <a:xfrm>
              <a:off x="4122738" y="5121275"/>
              <a:ext cx="114300" cy="1143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i="1"/>
            </a:p>
          </p:txBody>
        </p:sp>
        <p:sp>
          <p:nvSpPr>
            <p:cNvPr id="46" name="Oval 9"/>
            <p:cNvSpPr>
              <a:spLocks noChangeArrowheads="1"/>
            </p:cNvSpPr>
            <p:nvPr/>
          </p:nvSpPr>
          <p:spPr bwMode="auto">
            <a:xfrm>
              <a:off x="3984625" y="6399213"/>
              <a:ext cx="114300" cy="1143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i="1"/>
            </a:p>
          </p:txBody>
        </p:sp>
      </p:grpSp>
      <p:pic>
        <p:nvPicPr>
          <p:cNvPr id="3870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16" y="1193775"/>
            <a:ext cx="5205284" cy="19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"/>
          <p:cNvGrpSpPr/>
          <p:nvPr/>
        </p:nvGrpSpPr>
        <p:grpSpPr>
          <a:xfrm>
            <a:off x="20637" y="1219200"/>
            <a:ext cx="5618163" cy="5029201"/>
            <a:chOff x="420689" y="1941514"/>
            <a:chExt cx="5618163" cy="5029201"/>
          </a:xfrm>
        </p:grpSpPr>
        <p:grpSp>
          <p:nvGrpSpPr>
            <p:cNvPr id="15" name="Group 4"/>
            <p:cNvGrpSpPr>
              <a:grpSpLocks noChangeAspect="1"/>
            </p:cNvGrpSpPr>
            <p:nvPr/>
          </p:nvGrpSpPr>
          <p:grpSpPr bwMode="auto">
            <a:xfrm>
              <a:off x="420689" y="1941514"/>
              <a:ext cx="5618163" cy="5029201"/>
              <a:chOff x="265" y="1223"/>
              <a:chExt cx="3539" cy="3168"/>
            </a:xfrm>
          </p:grpSpPr>
          <p:pic>
            <p:nvPicPr>
              <p:cNvPr id="18" name="Picture 5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65" y="3210"/>
                <a:ext cx="3510" cy="1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03" y="1223"/>
                <a:ext cx="3501" cy="30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  <p:sp>
          <p:nvSpPr>
            <p:cNvPr id="16" name="Oval 7"/>
            <p:cNvSpPr>
              <a:spLocks noChangeArrowheads="1"/>
            </p:cNvSpPr>
            <p:nvPr/>
          </p:nvSpPr>
          <p:spPr bwMode="auto">
            <a:xfrm>
              <a:off x="4122738" y="5256215"/>
              <a:ext cx="114300" cy="1143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" name="Oval 9"/>
            <p:cNvSpPr>
              <a:spLocks noChangeArrowheads="1"/>
            </p:cNvSpPr>
            <p:nvPr/>
          </p:nvSpPr>
          <p:spPr bwMode="auto">
            <a:xfrm>
              <a:off x="3984625" y="6475415"/>
              <a:ext cx="114300" cy="1143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pic>
        <p:nvPicPr>
          <p:cNvPr id="4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1369"/>
            <a:ext cx="1338497" cy="41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76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40458C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b="1" dirty="0" err="1"/>
              <a:t>Silica</a:t>
            </a:r>
            <a:r>
              <a:rPr lang="it-IT" b="1" dirty="0"/>
              <a:t> </a:t>
            </a:r>
            <a:r>
              <a:rPr lang="it-IT" b="1" dirty="0" err="1" smtClean="0"/>
              <a:t>nP</a:t>
            </a:r>
            <a:r>
              <a:rPr lang="it-IT" b="1" dirty="0" smtClean="0"/>
              <a:t> </a:t>
            </a:r>
            <a:r>
              <a:rPr lang="it-IT" dirty="0"/>
              <a:t>– Grafting </a:t>
            </a:r>
            <a:r>
              <a:rPr lang="it-IT" dirty="0" err="1"/>
              <a:t>density</a:t>
            </a:r>
            <a:r>
              <a:rPr lang="it-IT" dirty="0"/>
              <a:t> 0.5 </a:t>
            </a:r>
            <a:r>
              <a:rPr lang="it-IT" dirty="0" err="1" smtClean="0"/>
              <a:t>chains</a:t>
            </a:r>
            <a:r>
              <a:rPr lang="it-IT" dirty="0" smtClean="0"/>
              <a:t>/nm</a:t>
            </a:r>
            <a:r>
              <a:rPr lang="it-IT" baseline="30000" dirty="0" smtClean="0"/>
              <a:t>2</a:t>
            </a:r>
            <a:r>
              <a:rPr lang="it-IT" dirty="0" smtClean="0"/>
              <a:t> </a:t>
            </a:r>
            <a:r>
              <a:rPr lang="it-IT" dirty="0"/>
              <a:t>20kDa PS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2875" y="1340768"/>
            <a:ext cx="2700000" cy="289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11674" y="1323632"/>
            <a:ext cx="2700000" cy="2759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472" y="1490605"/>
            <a:ext cx="2700000" cy="2425889"/>
          </a:xfrm>
          <a:prstGeom prst="rect">
            <a:avLst/>
          </a:prstGeom>
        </p:spPr>
      </p:pic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639772"/>
              </p:ext>
            </p:extLst>
          </p:nvPr>
        </p:nvGraphicFramePr>
        <p:xfrm>
          <a:off x="2051720" y="5048905"/>
          <a:ext cx="542524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12"/>
                <a:gridCol w="1356312"/>
                <a:gridCol w="1356312"/>
                <a:gridCol w="135631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/>
                        <a:t>% NP</a:t>
                      </a:r>
                      <a:r>
                        <a:rPr lang="it-IT" b="0" baseline="0" dirty="0" smtClean="0"/>
                        <a:t> </a:t>
                      </a:r>
                      <a:endParaRPr lang="it-IT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/>
                        <a:t>E</a:t>
                      </a:r>
                      <a:r>
                        <a:rPr lang="it-IT" b="0" baseline="-25000" dirty="0" smtClean="0"/>
                        <a:t>C</a:t>
                      </a:r>
                      <a:r>
                        <a:rPr lang="it-IT" b="0" dirty="0" smtClean="0"/>
                        <a:t> (</a:t>
                      </a:r>
                      <a:r>
                        <a:rPr lang="it-IT" b="0" dirty="0" err="1" smtClean="0"/>
                        <a:t>GPa</a:t>
                      </a:r>
                      <a:r>
                        <a:rPr lang="it-IT" b="0" dirty="0" smtClean="0"/>
                        <a:t>)</a:t>
                      </a:r>
                      <a:endParaRPr lang="it-IT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/>
                        <a:t>E</a:t>
                      </a:r>
                      <a:r>
                        <a:rPr lang="it-IT" b="0" baseline="-25000" dirty="0" smtClean="0"/>
                        <a:t>C</a:t>
                      </a:r>
                      <a:r>
                        <a:rPr lang="it-IT" b="0" dirty="0" smtClean="0"/>
                        <a:t>/E</a:t>
                      </a:r>
                      <a:r>
                        <a:rPr lang="it-IT" b="0" baseline="-25000" dirty="0" smtClean="0"/>
                        <a:t>M</a:t>
                      </a:r>
                      <a:endParaRPr lang="it-IT" b="0" baseline="-25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baseline="0" dirty="0" smtClean="0"/>
                        <a:t>h (nm)</a:t>
                      </a:r>
                      <a:endParaRPr lang="it-IT" b="0" baseline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2.59 (2.60)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1.03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aseline="0" dirty="0" smtClean="0"/>
                        <a:t>7.5</a:t>
                      </a:r>
                      <a:endParaRPr lang="it-IT" baseline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2.94 (2.82)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1.17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9.3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3.45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1.37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10.2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</a:tbl>
          </a:graphicData>
        </a:graphic>
      </p:graphicFrame>
      <p:sp>
        <p:nvSpPr>
          <p:cNvPr id="15" name="CasellaDiTesto 13"/>
          <p:cNvSpPr txBox="1"/>
          <p:nvPr/>
        </p:nvSpPr>
        <p:spPr>
          <a:xfrm>
            <a:off x="1443948" y="4221088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1% v/v</a:t>
            </a:r>
            <a:endParaRPr lang="it-IT" dirty="0"/>
          </a:p>
        </p:txBody>
      </p:sp>
      <p:sp>
        <p:nvSpPr>
          <p:cNvPr id="16" name="CasellaDiTesto 14"/>
          <p:cNvSpPr txBox="1"/>
          <p:nvPr/>
        </p:nvSpPr>
        <p:spPr>
          <a:xfrm>
            <a:off x="4252747" y="423728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5% v/v</a:t>
            </a:r>
            <a:endParaRPr lang="it-IT" dirty="0"/>
          </a:p>
        </p:txBody>
      </p:sp>
      <p:sp>
        <p:nvSpPr>
          <p:cNvPr id="17" name="CasellaDiTesto 15"/>
          <p:cNvSpPr txBox="1"/>
          <p:nvPr/>
        </p:nvSpPr>
        <p:spPr>
          <a:xfrm>
            <a:off x="6876256" y="4211796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10% v/v</a:t>
            </a:r>
            <a:endParaRPr lang="it-IT" dirty="0"/>
          </a:p>
        </p:txBody>
      </p:sp>
      <p:grpSp>
        <p:nvGrpSpPr>
          <p:cNvPr id="8" name="Group 7"/>
          <p:cNvGrpSpPr/>
          <p:nvPr/>
        </p:nvGrpSpPr>
        <p:grpSpPr>
          <a:xfrm>
            <a:off x="218827" y="3958272"/>
            <a:ext cx="937846" cy="957609"/>
            <a:chOff x="156307" y="3958272"/>
            <a:chExt cx="937846" cy="957609"/>
          </a:xfrm>
        </p:grpSpPr>
        <p:sp>
          <p:nvSpPr>
            <p:cNvPr id="18" name="Flowchart: Connector 17"/>
            <p:cNvSpPr/>
            <p:nvPr/>
          </p:nvSpPr>
          <p:spPr>
            <a:xfrm>
              <a:off x="676029" y="4085698"/>
              <a:ext cx="187569" cy="184666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lowchart: Connector 5"/>
            <p:cNvSpPr/>
            <p:nvPr/>
          </p:nvSpPr>
          <p:spPr>
            <a:xfrm>
              <a:off x="234462" y="4206778"/>
              <a:ext cx="187569" cy="184666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317996" y="4686977"/>
              <a:ext cx="187569" cy="184666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Connector 13"/>
            <p:cNvSpPr/>
            <p:nvPr/>
          </p:nvSpPr>
          <p:spPr>
            <a:xfrm>
              <a:off x="769814" y="4515226"/>
              <a:ext cx="187569" cy="184666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156307" y="3958272"/>
              <a:ext cx="937846" cy="957609"/>
            </a:xfrm>
            <a:prstGeom prst="cube">
              <a:avLst/>
            </a:prstGeom>
            <a:noFill/>
            <a:ln>
              <a:solidFill>
                <a:schemeClr val="accent3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05722" y="4502310"/>
            <a:ext cx="1325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 smtClean="0"/>
              <a:t>Isolated</a:t>
            </a:r>
            <a:r>
              <a:rPr lang="it-IT" sz="1400" dirty="0" smtClean="0"/>
              <a:t> </a:t>
            </a:r>
            <a:r>
              <a:rPr lang="it-IT" sz="1400" dirty="0" err="1" smtClean="0"/>
              <a:t>Particles</a:t>
            </a:r>
            <a:endParaRPr lang="en-US" sz="14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2842751" y="3958271"/>
            <a:ext cx="937846" cy="957609"/>
            <a:chOff x="2842751" y="3958271"/>
            <a:chExt cx="937846" cy="957609"/>
          </a:xfrm>
        </p:grpSpPr>
        <p:grpSp>
          <p:nvGrpSpPr>
            <p:cNvPr id="10" name="Group 9"/>
            <p:cNvGrpSpPr/>
            <p:nvPr/>
          </p:nvGrpSpPr>
          <p:grpSpPr>
            <a:xfrm>
              <a:off x="2920906" y="4128755"/>
              <a:ext cx="375138" cy="262688"/>
              <a:chOff x="2920906" y="4128755"/>
              <a:chExt cx="375138" cy="262688"/>
            </a:xfrm>
          </p:grpSpPr>
          <p:sp>
            <p:nvSpPr>
              <p:cNvPr id="20" name="Flowchart: Connector 19"/>
              <p:cNvSpPr/>
              <p:nvPr/>
            </p:nvSpPr>
            <p:spPr>
              <a:xfrm>
                <a:off x="3108475" y="4128755"/>
                <a:ext cx="187569" cy="184666"/>
              </a:xfrm>
              <a:prstGeom prst="flowChartConnector">
                <a:avLst/>
              </a:prstGeom>
              <a:solidFill>
                <a:schemeClr val="bg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lowchart: Connector 20"/>
              <p:cNvSpPr/>
              <p:nvPr/>
            </p:nvSpPr>
            <p:spPr>
              <a:xfrm>
                <a:off x="2920906" y="4206777"/>
                <a:ext cx="187569" cy="184666"/>
              </a:xfrm>
              <a:prstGeom prst="flowChartConnector">
                <a:avLst/>
              </a:prstGeom>
              <a:solidFill>
                <a:schemeClr val="bg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Flowchart: Connector 21"/>
            <p:cNvSpPr/>
            <p:nvPr/>
          </p:nvSpPr>
          <p:spPr>
            <a:xfrm>
              <a:off x="3004440" y="4686976"/>
              <a:ext cx="187569" cy="184666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3456258" y="4515225"/>
              <a:ext cx="187569" cy="184666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ube 23"/>
            <p:cNvSpPr/>
            <p:nvPr/>
          </p:nvSpPr>
          <p:spPr>
            <a:xfrm>
              <a:off x="2842751" y="3958271"/>
              <a:ext cx="937846" cy="957609"/>
            </a:xfrm>
            <a:prstGeom prst="cube">
              <a:avLst/>
            </a:prstGeom>
            <a:noFill/>
            <a:ln>
              <a:solidFill>
                <a:schemeClr val="accent3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 rot="18661259">
              <a:off x="3336980" y="4189602"/>
              <a:ext cx="375138" cy="262688"/>
              <a:chOff x="2920906" y="4128755"/>
              <a:chExt cx="375138" cy="262688"/>
            </a:xfrm>
          </p:grpSpPr>
          <p:sp>
            <p:nvSpPr>
              <p:cNvPr id="27" name="Flowchart: Connector 26"/>
              <p:cNvSpPr/>
              <p:nvPr/>
            </p:nvSpPr>
            <p:spPr>
              <a:xfrm>
                <a:off x="3108475" y="4128755"/>
                <a:ext cx="187569" cy="184666"/>
              </a:xfrm>
              <a:prstGeom prst="flowChartConnector">
                <a:avLst/>
              </a:prstGeom>
              <a:solidFill>
                <a:schemeClr val="bg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lowchart: Connector 27"/>
              <p:cNvSpPr/>
              <p:nvPr/>
            </p:nvSpPr>
            <p:spPr>
              <a:xfrm>
                <a:off x="2920906" y="4206777"/>
                <a:ext cx="187569" cy="184666"/>
              </a:xfrm>
              <a:prstGeom prst="flowChartConnector">
                <a:avLst/>
              </a:prstGeom>
              <a:solidFill>
                <a:schemeClr val="bg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4050969" y="4491843"/>
            <a:ext cx="1294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 smtClean="0"/>
              <a:t>Primary</a:t>
            </a:r>
            <a:r>
              <a:rPr lang="it-IT" sz="1400" dirty="0" smtClean="0"/>
              <a:t> </a:t>
            </a:r>
            <a:r>
              <a:rPr lang="it-IT" sz="1400" dirty="0" err="1" smtClean="0"/>
              <a:t>Aggregates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7943072" y="4017013"/>
            <a:ext cx="937846" cy="957609"/>
            <a:chOff x="7943072" y="4017013"/>
            <a:chExt cx="937846" cy="957609"/>
          </a:xfrm>
        </p:grpSpPr>
        <p:sp>
          <p:nvSpPr>
            <p:cNvPr id="32" name="Flowchart: Connector 31"/>
            <p:cNvSpPr/>
            <p:nvPr/>
          </p:nvSpPr>
          <p:spPr>
            <a:xfrm>
              <a:off x="8198545" y="4027130"/>
              <a:ext cx="187569" cy="184666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lowchart: Connector 32"/>
            <p:cNvSpPr/>
            <p:nvPr/>
          </p:nvSpPr>
          <p:spPr>
            <a:xfrm>
              <a:off x="8104760" y="4193616"/>
              <a:ext cx="187569" cy="184666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lowchart: Connector 33"/>
            <p:cNvSpPr/>
            <p:nvPr/>
          </p:nvSpPr>
          <p:spPr>
            <a:xfrm>
              <a:off x="8292329" y="4523044"/>
              <a:ext cx="187569" cy="184666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lowchart: Connector 34"/>
            <p:cNvSpPr/>
            <p:nvPr/>
          </p:nvSpPr>
          <p:spPr>
            <a:xfrm>
              <a:off x="8199713" y="4364001"/>
              <a:ext cx="187569" cy="184666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ube 35"/>
            <p:cNvSpPr/>
            <p:nvPr/>
          </p:nvSpPr>
          <p:spPr>
            <a:xfrm>
              <a:off x="7943072" y="4017013"/>
              <a:ext cx="937846" cy="957609"/>
            </a:xfrm>
            <a:prstGeom prst="cube">
              <a:avLst/>
            </a:prstGeom>
            <a:noFill/>
            <a:ln>
              <a:solidFill>
                <a:schemeClr val="accent3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lowchart: Connector 36"/>
            <p:cNvSpPr/>
            <p:nvPr/>
          </p:nvSpPr>
          <p:spPr>
            <a:xfrm>
              <a:off x="8411995" y="4672945"/>
              <a:ext cx="187569" cy="184666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lowchart: Connector 37"/>
            <p:cNvSpPr/>
            <p:nvPr/>
          </p:nvSpPr>
          <p:spPr>
            <a:xfrm>
              <a:off x="8237827" y="4770434"/>
              <a:ext cx="187569" cy="184666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6843862" y="4488279"/>
            <a:ext cx="99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Long </a:t>
            </a:r>
            <a:r>
              <a:rPr lang="it-IT" sz="1400" dirty="0" err="1" smtClean="0"/>
              <a:t>Strings</a:t>
            </a:r>
            <a:endParaRPr lang="en-US" dirty="0"/>
          </a:p>
        </p:txBody>
      </p:sp>
      <p:pic>
        <p:nvPicPr>
          <p:cNvPr id="3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1369"/>
            <a:ext cx="1338497" cy="41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314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40458C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Silica</a:t>
            </a:r>
            <a:r>
              <a:rPr lang="it-IT" dirty="0"/>
              <a:t> </a:t>
            </a:r>
            <a:r>
              <a:rPr lang="it-IT" dirty="0" err="1"/>
              <a:t>nP</a:t>
            </a:r>
            <a:r>
              <a:rPr lang="it-IT" dirty="0"/>
              <a:t> – </a:t>
            </a:r>
            <a:r>
              <a:rPr lang="it-IT" dirty="0" err="1"/>
              <a:t>Grafting</a:t>
            </a:r>
            <a:r>
              <a:rPr lang="it-IT" dirty="0"/>
              <a:t> </a:t>
            </a:r>
            <a:r>
              <a:rPr lang="it-IT" dirty="0" err="1"/>
              <a:t>density</a:t>
            </a:r>
            <a:r>
              <a:rPr lang="it-IT" dirty="0"/>
              <a:t> </a:t>
            </a:r>
            <a:r>
              <a:rPr lang="it-IT" dirty="0" smtClean="0"/>
              <a:t>0.7 </a:t>
            </a:r>
            <a:r>
              <a:rPr lang="it-IT" dirty="0" err="1"/>
              <a:t>chains</a:t>
            </a:r>
            <a:r>
              <a:rPr lang="it-IT" dirty="0"/>
              <a:t>/nm</a:t>
            </a:r>
            <a:r>
              <a:rPr lang="it-IT" baseline="30000" dirty="0"/>
              <a:t>2</a:t>
            </a:r>
            <a:r>
              <a:rPr lang="it-IT" dirty="0"/>
              <a:t> 20kDa PS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982" y="1133600"/>
            <a:ext cx="2700000" cy="302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91910"/>
            <a:ext cx="2700000" cy="279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1443948" y="3968172"/>
            <a:ext cx="817853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1% v/v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4252747" y="3984368"/>
            <a:ext cx="928459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5% v/v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6876256" y="3958880"/>
            <a:ext cx="1055097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10% v/v</a:t>
            </a:r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52" y="1330779"/>
            <a:ext cx="2700000" cy="26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43294"/>
              </p:ext>
            </p:extLst>
          </p:nvPr>
        </p:nvGraphicFramePr>
        <p:xfrm>
          <a:off x="2051720" y="5087980"/>
          <a:ext cx="542524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12"/>
                <a:gridCol w="1356312"/>
                <a:gridCol w="1356312"/>
                <a:gridCol w="135631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/>
                        <a:t>% NP</a:t>
                      </a:r>
                      <a:r>
                        <a:rPr lang="it-IT" b="0" baseline="0" dirty="0" smtClean="0"/>
                        <a:t> </a:t>
                      </a:r>
                      <a:endParaRPr lang="it-IT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/>
                        <a:t>E</a:t>
                      </a:r>
                      <a:r>
                        <a:rPr lang="it-IT" b="0" baseline="-25000" dirty="0" smtClean="0"/>
                        <a:t>C</a:t>
                      </a:r>
                      <a:r>
                        <a:rPr lang="it-IT" b="0" dirty="0" smtClean="0"/>
                        <a:t> (</a:t>
                      </a:r>
                      <a:r>
                        <a:rPr lang="it-IT" b="0" dirty="0" err="1" smtClean="0"/>
                        <a:t>GPa</a:t>
                      </a:r>
                      <a:r>
                        <a:rPr lang="it-IT" b="0" dirty="0" smtClean="0"/>
                        <a:t>)</a:t>
                      </a:r>
                      <a:endParaRPr lang="it-IT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/>
                        <a:t>E</a:t>
                      </a:r>
                      <a:r>
                        <a:rPr lang="it-IT" b="0" baseline="-25000" dirty="0" smtClean="0"/>
                        <a:t>C</a:t>
                      </a:r>
                      <a:r>
                        <a:rPr lang="it-IT" b="0" dirty="0" smtClean="0"/>
                        <a:t>/E</a:t>
                      </a:r>
                      <a:r>
                        <a:rPr lang="it-IT" b="0" baseline="-25000" dirty="0" smtClean="0"/>
                        <a:t>M</a:t>
                      </a:r>
                      <a:endParaRPr lang="it-IT" b="0" baseline="-25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baseline="0" dirty="0" smtClean="0"/>
                        <a:t>h (nm)</a:t>
                      </a:r>
                      <a:endParaRPr lang="it-IT" b="0" baseline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2.62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1.04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aseline="0" dirty="0" smtClean="0"/>
                        <a:t>10.7</a:t>
                      </a:r>
                      <a:endParaRPr lang="it-IT" baseline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3.07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1.22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10.3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3.55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1.41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11.0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8827" y="4005162"/>
            <a:ext cx="937846" cy="957609"/>
            <a:chOff x="156307" y="3958272"/>
            <a:chExt cx="937846" cy="957609"/>
          </a:xfrm>
        </p:grpSpPr>
        <p:sp>
          <p:nvSpPr>
            <p:cNvPr id="17" name="Flowchart: Connector 16"/>
            <p:cNvSpPr/>
            <p:nvPr/>
          </p:nvSpPr>
          <p:spPr>
            <a:xfrm>
              <a:off x="676029" y="4085698"/>
              <a:ext cx="187569" cy="184666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lowchart: Connector 17"/>
            <p:cNvSpPr/>
            <p:nvPr/>
          </p:nvSpPr>
          <p:spPr>
            <a:xfrm>
              <a:off x="234462" y="4206778"/>
              <a:ext cx="187569" cy="184666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317996" y="4686977"/>
              <a:ext cx="187569" cy="184666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769814" y="4515226"/>
              <a:ext cx="187569" cy="184666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ube 20"/>
            <p:cNvSpPr/>
            <p:nvPr/>
          </p:nvSpPr>
          <p:spPr>
            <a:xfrm>
              <a:off x="156307" y="3958272"/>
              <a:ext cx="937846" cy="957609"/>
            </a:xfrm>
            <a:prstGeom prst="cube">
              <a:avLst/>
            </a:prstGeom>
            <a:noFill/>
            <a:ln>
              <a:solidFill>
                <a:schemeClr val="accent3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242009" y="3965967"/>
            <a:ext cx="937846" cy="957609"/>
            <a:chOff x="2842751" y="3958271"/>
            <a:chExt cx="937846" cy="957609"/>
          </a:xfrm>
        </p:grpSpPr>
        <p:grpSp>
          <p:nvGrpSpPr>
            <p:cNvPr id="24" name="Group 23"/>
            <p:cNvGrpSpPr/>
            <p:nvPr/>
          </p:nvGrpSpPr>
          <p:grpSpPr>
            <a:xfrm>
              <a:off x="2920906" y="4128755"/>
              <a:ext cx="375138" cy="262688"/>
              <a:chOff x="2920906" y="4128755"/>
              <a:chExt cx="375138" cy="262688"/>
            </a:xfrm>
          </p:grpSpPr>
          <p:sp>
            <p:nvSpPr>
              <p:cNvPr id="31" name="Flowchart: Connector 30"/>
              <p:cNvSpPr/>
              <p:nvPr/>
            </p:nvSpPr>
            <p:spPr>
              <a:xfrm>
                <a:off x="3108475" y="4128755"/>
                <a:ext cx="187569" cy="184666"/>
              </a:xfrm>
              <a:prstGeom prst="flowChartConnector">
                <a:avLst/>
              </a:prstGeom>
              <a:solidFill>
                <a:schemeClr val="bg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lowchart: Connector 31"/>
              <p:cNvSpPr/>
              <p:nvPr/>
            </p:nvSpPr>
            <p:spPr>
              <a:xfrm>
                <a:off x="2920906" y="4206777"/>
                <a:ext cx="187569" cy="184666"/>
              </a:xfrm>
              <a:prstGeom prst="flowChartConnector">
                <a:avLst/>
              </a:prstGeom>
              <a:solidFill>
                <a:schemeClr val="bg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Flowchart: Connector 24"/>
            <p:cNvSpPr/>
            <p:nvPr/>
          </p:nvSpPr>
          <p:spPr>
            <a:xfrm>
              <a:off x="3004440" y="4686976"/>
              <a:ext cx="187569" cy="184666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Connector 25"/>
            <p:cNvSpPr/>
            <p:nvPr/>
          </p:nvSpPr>
          <p:spPr>
            <a:xfrm>
              <a:off x="3456258" y="4515225"/>
              <a:ext cx="187569" cy="184666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ube 26"/>
            <p:cNvSpPr/>
            <p:nvPr/>
          </p:nvSpPr>
          <p:spPr>
            <a:xfrm>
              <a:off x="2842751" y="3958271"/>
              <a:ext cx="937846" cy="957609"/>
            </a:xfrm>
            <a:prstGeom prst="cube">
              <a:avLst/>
            </a:prstGeom>
            <a:noFill/>
            <a:ln>
              <a:solidFill>
                <a:schemeClr val="accent3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 rot="18661259">
              <a:off x="3336980" y="4189602"/>
              <a:ext cx="375138" cy="262688"/>
              <a:chOff x="2920906" y="4128755"/>
              <a:chExt cx="375138" cy="262688"/>
            </a:xfrm>
          </p:grpSpPr>
          <p:sp>
            <p:nvSpPr>
              <p:cNvPr id="29" name="Flowchart: Connector 28"/>
              <p:cNvSpPr/>
              <p:nvPr/>
            </p:nvSpPr>
            <p:spPr>
              <a:xfrm>
                <a:off x="3108475" y="4128755"/>
                <a:ext cx="187569" cy="184666"/>
              </a:xfrm>
              <a:prstGeom prst="flowChartConnector">
                <a:avLst/>
              </a:prstGeom>
              <a:solidFill>
                <a:schemeClr val="bg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lowchart: Connector 29"/>
              <p:cNvSpPr/>
              <p:nvPr/>
            </p:nvSpPr>
            <p:spPr>
              <a:xfrm>
                <a:off x="2920906" y="4206777"/>
                <a:ext cx="187569" cy="184666"/>
              </a:xfrm>
              <a:prstGeom prst="flowChartConnector">
                <a:avLst/>
              </a:prstGeom>
              <a:solidFill>
                <a:schemeClr val="bg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7" name="Flowchart: Connector 36"/>
          <p:cNvSpPr/>
          <p:nvPr/>
        </p:nvSpPr>
        <p:spPr>
          <a:xfrm>
            <a:off x="8327201" y="4654449"/>
            <a:ext cx="187569" cy="184666"/>
          </a:xfrm>
          <a:prstGeom prst="flowChartConnector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Connector 37"/>
          <p:cNvSpPr/>
          <p:nvPr/>
        </p:nvSpPr>
        <p:spPr>
          <a:xfrm>
            <a:off x="8474502" y="4531463"/>
            <a:ext cx="187569" cy="184666"/>
          </a:xfrm>
          <a:prstGeom prst="flowChartConnector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7860995" y="3974509"/>
            <a:ext cx="937846" cy="957609"/>
            <a:chOff x="7860995" y="3974509"/>
            <a:chExt cx="937846" cy="957609"/>
          </a:xfrm>
        </p:grpSpPr>
        <p:grpSp>
          <p:nvGrpSpPr>
            <p:cNvPr id="36" name="Group 35"/>
            <p:cNvGrpSpPr/>
            <p:nvPr/>
          </p:nvGrpSpPr>
          <p:grpSpPr>
            <a:xfrm rot="5033454">
              <a:off x="7917243" y="4468277"/>
              <a:ext cx="375138" cy="262688"/>
              <a:chOff x="2920906" y="4128755"/>
              <a:chExt cx="375138" cy="262688"/>
            </a:xfrm>
          </p:grpSpPr>
          <p:sp>
            <p:nvSpPr>
              <p:cNvPr id="43" name="Flowchart: Connector 42"/>
              <p:cNvSpPr/>
              <p:nvPr/>
            </p:nvSpPr>
            <p:spPr>
              <a:xfrm>
                <a:off x="3108475" y="4128755"/>
                <a:ext cx="187569" cy="184666"/>
              </a:xfrm>
              <a:prstGeom prst="flowChartConnector">
                <a:avLst/>
              </a:prstGeom>
              <a:solidFill>
                <a:schemeClr val="bg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lowchart: Connector 43"/>
              <p:cNvSpPr/>
              <p:nvPr/>
            </p:nvSpPr>
            <p:spPr>
              <a:xfrm>
                <a:off x="2920906" y="4206777"/>
                <a:ext cx="187569" cy="184666"/>
              </a:xfrm>
              <a:prstGeom prst="flowChartConnector">
                <a:avLst/>
              </a:prstGeom>
              <a:solidFill>
                <a:schemeClr val="bg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Cube 38"/>
            <p:cNvSpPr/>
            <p:nvPr/>
          </p:nvSpPr>
          <p:spPr>
            <a:xfrm>
              <a:off x="7860995" y="3974509"/>
              <a:ext cx="937846" cy="957609"/>
            </a:xfrm>
            <a:prstGeom prst="cube">
              <a:avLst/>
            </a:prstGeom>
            <a:noFill/>
            <a:ln>
              <a:solidFill>
                <a:schemeClr val="accent3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lowchart: Connector 40"/>
            <p:cNvSpPr/>
            <p:nvPr/>
          </p:nvSpPr>
          <p:spPr>
            <a:xfrm rot="18661259">
              <a:off x="8285670" y="4191367"/>
              <a:ext cx="187569" cy="184666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lowchart: Connector 41"/>
            <p:cNvSpPr/>
            <p:nvPr/>
          </p:nvSpPr>
          <p:spPr>
            <a:xfrm rot="18661259">
              <a:off x="8416887" y="4341213"/>
              <a:ext cx="187569" cy="184666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lowchart: Connector 46"/>
            <p:cNvSpPr/>
            <p:nvPr/>
          </p:nvSpPr>
          <p:spPr>
            <a:xfrm rot="5033454">
              <a:off x="7966233" y="4240352"/>
              <a:ext cx="187569" cy="184666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lowchart: Connector 50"/>
            <p:cNvSpPr/>
            <p:nvPr/>
          </p:nvSpPr>
          <p:spPr>
            <a:xfrm rot="5033454">
              <a:off x="8455573" y="3995897"/>
              <a:ext cx="187569" cy="184666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Flowchart: Delay 1"/>
            <p:cNvSpPr/>
            <p:nvPr/>
          </p:nvSpPr>
          <p:spPr>
            <a:xfrm rot="10800000">
              <a:off x="8653772" y="3994039"/>
              <a:ext cx="119983" cy="145716"/>
            </a:xfrm>
            <a:prstGeom prst="flowChartDelay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6843862" y="4309166"/>
            <a:ext cx="99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 smtClean="0"/>
              <a:t>Sheet</a:t>
            </a:r>
            <a:r>
              <a:rPr lang="it-IT" sz="1400" dirty="0" smtClean="0"/>
              <a:t> Like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1205722" y="4246678"/>
            <a:ext cx="1325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 smtClean="0"/>
              <a:t>Isolated</a:t>
            </a:r>
            <a:r>
              <a:rPr lang="it-IT" sz="1400" dirty="0" smtClean="0"/>
              <a:t> </a:t>
            </a:r>
            <a:r>
              <a:rPr lang="it-IT" sz="1400" dirty="0" err="1" smtClean="0"/>
              <a:t>Particles</a:t>
            </a:r>
            <a:endParaRPr lang="en-US" sz="1400" dirty="0"/>
          </a:p>
        </p:txBody>
      </p:sp>
      <p:sp>
        <p:nvSpPr>
          <p:cNvPr id="49" name="TextBox 48"/>
          <p:cNvSpPr txBox="1"/>
          <p:nvPr/>
        </p:nvSpPr>
        <p:spPr>
          <a:xfrm>
            <a:off x="4050969" y="4353644"/>
            <a:ext cx="1294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 smtClean="0"/>
              <a:t>Primary</a:t>
            </a:r>
            <a:r>
              <a:rPr lang="it-IT" sz="1400" dirty="0" smtClean="0"/>
              <a:t> </a:t>
            </a:r>
            <a:r>
              <a:rPr lang="it-IT" sz="1400" dirty="0" err="1" smtClean="0"/>
              <a:t>Aggregates</a:t>
            </a:r>
            <a:endParaRPr lang="en-US" dirty="0"/>
          </a:p>
        </p:txBody>
      </p:sp>
      <p:pic>
        <p:nvPicPr>
          <p:cNvPr id="4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1369"/>
            <a:ext cx="1338497" cy="41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825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40458C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dirty="0" err="1"/>
              <a:t>Silica</a:t>
            </a:r>
            <a:r>
              <a:rPr lang="it-IT" dirty="0"/>
              <a:t> </a:t>
            </a:r>
            <a:r>
              <a:rPr lang="it-IT" dirty="0" err="1"/>
              <a:t>nP</a:t>
            </a:r>
            <a:r>
              <a:rPr lang="it-IT" dirty="0"/>
              <a:t> – </a:t>
            </a:r>
            <a:r>
              <a:rPr lang="it-IT" dirty="0" err="1"/>
              <a:t>Grafting</a:t>
            </a:r>
            <a:r>
              <a:rPr lang="it-IT" dirty="0"/>
              <a:t> </a:t>
            </a:r>
            <a:r>
              <a:rPr lang="it-IT" dirty="0" err="1"/>
              <a:t>density</a:t>
            </a:r>
            <a:r>
              <a:rPr lang="it-IT" dirty="0"/>
              <a:t> </a:t>
            </a:r>
            <a:r>
              <a:rPr lang="it-IT" dirty="0" smtClean="0"/>
              <a:t>1.0 </a:t>
            </a:r>
            <a:r>
              <a:rPr lang="it-IT" dirty="0" err="1"/>
              <a:t>chains</a:t>
            </a:r>
            <a:r>
              <a:rPr lang="it-IT" dirty="0"/>
              <a:t>/nm</a:t>
            </a:r>
            <a:r>
              <a:rPr lang="it-IT" baseline="30000" dirty="0"/>
              <a:t>2</a:t>
            </a:r>
            <a:r>
              <a:rPr lang="it-IT" dirty="0"/>
              <a:t> 20kDa PS</a:t>
            </a: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412788"/>
              </p:ext>
            </p:extLst>
          </p:nvPr>
        </p:nvGraphicFramePr>
        <p:xfrm>
          <a:off x="1436133" y="5330268"/>
          <a:ext cx="675671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69271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/>
                        <a:t>% NP</a:t>
                      </a:r>
                      <a:r>
                        <a:rPr lang="it-IT" b="0" baseline="0" dirty="0" smtClean="0"/>
                        <a:t> </a:t>
                      </a:r>
                      <a:endParaRPr lang="it-IT" b="0" dirty="0"/>
                    </a:p>
                  </a:txBody>
                  <a:tcPr>
                    <a:lnB w="38100" cmpd="sng"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/>
                        <a:t>E</a:t>
                      </a:r>
                      <a:r>
                        <a:rPr lang="it-IT" b="0" baseline="-25000" dirty="0" smtClean="0"/>
                        <a:t>C</a:t>
                      </a:r>
                      <a:r>
                        <a:rPr lang="it-IT" b="0" dirty="0" smtClean="0"/>
                        <a:t> (</a:t>
                      </a:r>
                      <a:r>
                        <a:rPr lang="it-IT" b="0" dirty="0" err="1" smtClean="0"/>
                        <a:t>GPa</a:t>
                      </a:r>
                      <a:r>
                        <a:rPr lang="it-IT" b="0" dirty="0" smtClean="0"/>
                        <a:t>)</a:t>
                      </a:r>
                      <a:endParaRPr lang="it-IT" b="0" dirty="0"/>
                    </a:p>
                  </a:txBody>
                  <a:tcPr>
                    <a:lnB w="38100" cmpd="sng"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/>
                        <a:t>E</a:t>
                      </a:r>
                      <a:r>
                        <a:rPr lang="it-IT" b="0" baseline="-25000" dirty="0" smtClean="0"/>
                        <a:t>C</a:t>
                      </a:r>
                      <a:r>
                        <a:rPr lang="it-IT" b="0" dirty="0" smtClean="0"/>
                        <a:t>/E</a:t>
                      </a:r>
                      <a:r>
                        <a:rPr lang="it-IT" b="0" baseline="-25000" dirty="0" smtClean="0"/>
                        <a:t>M</a:t>
                      </a:r>
                      <a:endParaRPr lang="it-IT" b="0" baseline="-25000" dirty="0"/>
                    </a:p>
                  </a:txBody>
                  <a:tcPr>
                    <a:lnB w="38100" cmpd="sng">
                      <a:noFill/>
                    </a:lnB>
                    <a:solidFill>
                      <a:schemeClr val="tx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2.62 (2.75)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1.04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3.34 (2.87)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1.33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2752501" y="3791388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1% v/v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445510" y="3772623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5% v/v</a:t>
            </a:r>
            <a:endParaRPr lang="it-IT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741" y="1210812"/>
            <a:ext cx="2700000" cy="2659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667" y="1210812"/>
            <a:ext cx="2700000" cy="276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488821" y="3800130"/>
            <a:ext cx="937846" cy="957609"/>
            <a:chOff x="156307" y="3958272"/>
            <a:chExt cx="937846" cy="957609"/>
          </a:xfrm>
        </p:grpSpPr>
        <p:sp>
          <p:nvSpPr>
            <p:cNvPr id="11" name="Flowchart: Connector 10"/>
            <p:cNvSpPr/>
            <p:nvPr/>
          </p:nvSpPr>
          <p:spPr>
            <a:xfrm>
              <a:off x="676029" y="4085698"/>
              <a:ext cx="187569" cy="184666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owchart: Connector 11"/>
            <p:cNvSpPr/>
            <p:nvPr/>
          </p:nvSpPr>
          <p:spPr>
            <a:xfrm>
              <a:off x="234462" y="4206778"/>
              <a:ext cx="187569" cy="184666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317996" y="4686977"/>
              <a:ext cx="187569" cy="184666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Connector 13"/>
            <p:cNvSpPr/>
            <p:nvPr/>
          </p:nvSpPr>
          <p:spPr>
            <a:xfrm>
              <a:off x="769814" y="4515226"/>
              <a:ext cx="187569" cy="184666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ube 14"/>
            <p:cNvSpPr/>
            <p:nvPr/>
          </p:nvSpPr>
          <p:spPr>
            <a:xfrm>
              <a:off x="156307" y="3958272"/>
              <a:ext cx="937846" cy="957609"/>
            </a:xfrm>
            <a:prstGeom prst="cube">
              <a:avLst/>
            </a:prstGeom>
            <a:noFill/>
            <a:ln>
              <a:solidFill>
                <a:schemeClr val="accent3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443967" y="3772623"/>
            <a:ext cx="937846" cy="957609"/>
            <a:chOff x="7943072" y="4017013"/>
            <a:chExt cx="937846" cy="957609"/>
          </a:xfrm>
        </p:grpSpPr>
        <p:sp>
          <p:nvSpPr>
            <p:cNvPr id="18" name="Flowchart: Connector 17"/>
            <p:cNvSpPr/>
            <p:nvPr/>
          </p:nvSpPr>
          <p:spPr>
            <a:xfrm>
              <a:off x="8198545" y="4027130"/>
              <a:ext cx="187569" cy="184666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8104760" y="4193616"/>
              <a:ext cx="187569" cy="184666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8292329" y="4523044"/>
              <a:ext cx="187569" cy="184666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8199713" y="4364001"/>
              <a:ext cx="187569" cy="184666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ube 21"/>
            <p:cNvSpPr/>
            <p:nvPr/>
          </p:nvSpPr>
          <p:spPr>
            <a:xfrm>
              <a:off x="7943072" y="4017013"/>
              <a:ext cx="937846" cy="957609"/>
            </a:xfrm>
            <a:prstGeom prst="cube">
              <a:avLst/>
            </a:prstGeom>
            <a:noFill/>
            <a:ln>
              <a:solidFill>
                <a:schemeClr val="accent3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8411995" y="4672945"/>
              <a:ext cx="187569" cy="184666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lowchart: Connector 23"/>
            <p:cNvSpPr/>
            <p:nvPr/>
          </p:nvSpPr>
          <p:spPr>
            <a:xfrm>
              <a:off x="8237827" y="4770434"/>
              <a:ext cx="187569" cy="184666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531659" y="4196248"/>
            <a:ext cx="1325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 smtClean="0"/>
              <a:t>Isolated</a:t>
            </a:r>
            <a:r>
              <a:rPr lang="it-IT" sz="1400" dirty="0" smtClean="0"/>
              <a:t> </a:t>
            </a:r>
            <a:r>
              <a:rPr lang="it-IT" sz="1400" dirty="0" err="1" smtClean="0"/>
              <a:t>Particles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5374269" y="4133892"/>
            <a:ext cx="99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Long </a:t>
            </a:r>
            <a:r>
              <a:rPr lang="it-IT" sz="1400" dirty="0" err="1" smtClean="0"/>
              <a:t>Strings</a:t>
            </a:r>
            <a:endParaRPr lang="en-US" dirty="0"/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1369"/>
            <a:ext cx="1338497" cy="41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519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Materials </a:t>
            </a:r>
            <a:r>
              <a:rPr lang="en-US" b="0" dirty="0"/>
              <a:t>Genome Initiative (MGI)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12" y="1371600"/>
            <a:ext cx="4802187" cy="5038725"/>
          </a:xfrm>
        </p:spPr>
        <p:txBody>
          <a:bodyPr>
            <a:normAutofit/>
          </a:bodyPr>
          <a:lstStyle/>
          <a:p>
            <a:r>
              <a:rPr lang="en-US" dirty="0" smtClean="0"/>
              <a:t>Developing </a:t>
            </a:r>
            <a:r>
              <a:rPr lang="en-US" dirty="0"/>
              <a:t>a materials innovation infrastructure, through advances in and integration of: </a:t>
            </a:r>
          </a:p>
          <a:p>
            <a:pPr lvl="1"/>
            <a:r>
              <a:rPr lang="en-US" dirty="0" smtClean="0"/>
              <a:t>Computational </a:t>
            </a:r>
            <a:r>
              <a:rPr lang="en-US" dirty="0"/>
              <a:t>tools </a:t>
            </a:r>
          </a:p>
          <a:p>
            <a:pPr lvl="1"/>
            <a:r>
              <a:rPr lang="en-US" dirty="0" smtClean="0"/>
              <a:t>Experimental </a:t>
            </a:r>
            <a:r>
              <a:rPr lang="en-US" dirty="0"/>
              <a:t>tools </a:t>
            </a:r>
          </a:p>
          <a:p>
            <a:pPr lvl="1"/>
            <a:r>
              <a:rPr lang="en-US" dirty="0" smtClean="0"/>
              <a:t>Digital </a:t>
            </a:r>
            <a:r>
              <a:rPr lang="en-US" dirty="0"/>
              <a:t>data and informatics </a:t>
            </a:r>
          </a:p>
          <a:p>
            <a:r>
              <a:rPr lang="en-US" dirty="0" smtClean="0"/>
              <a:t>Achieving </a:t>
            </a:r>
            <a:r>
              <a:rPr lang="en-US" dirty="0"/>
              <a:t>National goals in energy, security, and human welfare with advanced materials </a:t>
            </a:r>
          </a:p>
          <a:p>
            <a:r>
              <a:rPr lang="en-US" dirty="0" smtClean="0"/>
              <a:t>Equipping </a:t>
            </a:r>
            <a:r>
              <a:rPr lang="en-US" dirty="0"/>
              <a:t>the next generation materials workforce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936" y="1219200"/>
            <a:ext cx="4313064" cy="430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6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Summary</a:t>
            </a:r>
            <a:r>
              <a:rPr lang="it-IT" dirty="0" smtClean="0"/>
              <a:t> of the </a:t>
            </a:r>
            <a:r>
              <a:rPr lang="it-IT" dirty="0" err="1" smtClean="0"/>
              <a:t>mechanical</a:t>
            </a:r>
            <a:r>
              <a:rPr lang="it-IT" dirty="0" smtClean="0"/>
              <a:t> </a:t>
            </a:r>
            <a:r>
              <a:rPr lang="it-IT" dirty="0" err="1" smtClean="0"/>
              <a:t>properties</a:t>
            </a:r>
            <a:endParaRPr lang="it-IT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382389"/>
              </p:ext>
            </p:extLst>
          </p:nvPr>
        </p:nvGraphicFramePr>
        <p:xfrm>
          <a:off x="676748" y="1715224"/>
          <a:ext cx="5425248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3512"/>
                <a:gridCol w="1248816"/>
                <a:gridCol w="24729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solidFill>
                            <a:schemeClr val="bg1"/>
                          </a:solidFill>
                        </a:rPr>
                        <a:t>% NP</a:t>
                      </a:r>
                      <a:r>
                        <a:rPr lang="it-IT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it-IT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lang="it-IT" b="0" baseline="-25000" dirty="0" smtClean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it-IT" b="0" dirty="0" smtClean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it-IT" b="0" dirty="0" err="1" smtClean="0">
                          <a:solidFill>
                            <a:schemeClr val="bg1"/>
                          </a:solidFill>
                        </a:rPr>
                        <a:t>GPa</a:t>
                      </a:r>
                      <a:r>
                        <a:rPr lang="it-IT" b="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it-IT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lang="it-IT" b="0" baseline="-25000" dirty="0" smtClean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it-IT" b="0" dirty="0" smtClean="0">
                          <a:solidFill>
                            <a:schemeClr val="bg1"/>
                          </a:solidFill>
                        </a:rPr>
                        <a:t>/E</a:t>
                      </a:r>
                      <a:r>
                        <a:rPr lang="it-IT" b="0" baseline="-25000" dirty="0" smtClean="0">
                          <a:solidFill>
                            <a:schemeClr val="bg1"/>
                          </a:solidFill>
                        </a:rPr>
                        <a:t>M</a:t>
                      </a:r>
                      <a:endParaRPr lang="it-IT" b="0" baseline="-25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i="1" dirty="0" smtClean="0">
                          <a:solidFill>
                            <a:schemeClr val="bg1"/>
                          </a:solidFill>
                        </a:rPr>
                        <a:t>Grafting </a:t>
                      </a:r>
                      <a:r>
                        <a:rPr lang="it-IT" b="0" i="1" dirty="0" err="1" smtClean="0">
                          <a:solidFill>
                            <a:schemeClr val="bg1"/>
                          </a:solidFill>
                        </a:rPr>
                        <a:t>density</a:t>
                      </a:r>
                      <a:r>
                        <a:rPr lang="it-IT" b="0" i="1" dirty="0" smtClean="0">
                          <a:solidFill>
                            <a:schemeClr val="bg1"/>
                          </a:solidFill>
                        </a:rPr>
                        <a:t> 0.5 </a:t>
                      </a:r>
                      <a:r>
                        <a:rPr lang="it-IT" b="0" i="1" dirty="0" err="1" smtClean="0">
                          <a:solidFill>
                            <a:schemeClr val="bg1"/>
                          </a:solidFill>
                        </a:rPr>
                        <a:t>chains</a:t>
                      </a:r>
                      <a:r>
                        <a:rPr lang="it-IT" b="0" i="1" dirty="0" smtClean="0">
                          <a:solidFill>
                            <a:schemeClr val="bg1"/>
                          </a:solidFill>
                        </a:rPr>
                        <a:t>/nm</a:t>
                      </a:r>
                      <a:r>
                        <a:rPr lang="it-IT" b="0" i="1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it-IT" b="0" i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2.59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1.03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2.94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1.17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3.45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1.37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  <a:tr h="370840">
                <a:tc gridSpan="3">
                  <a:txBody>
                    <a:bodyPr/>
                    <a:lstStyle/>
                    <a:p>
                      <a:pPr algn="l"/>
                      <a:r>
                        <a:rPr lang="it-IT" i="1" dirty="0" smtClean="0">
                          <a:solidFill>
                            <a:schemeClr val="bg1"/>
                          </a:solidFill>
                        </a:rPr>
                        <a:t>Grafting </a:t>
                      </a:r>
                      <a:r>
                        <a:rPr lang="it-IT" i="1" dirty="0" err="1" smtClean="0">
                          <a:solidFill>
                            <a:schemeClr val="bg1"/>
                          </a:solidFill>
                        </a:rPr>
                        <a:t>density</a:t>
                      </a:r>
                      <a:r>
                        <a:rPr lang="it-IT" i="1" dirty="0" smtClean="0">
                          <a:solidFill>
                            <a:schemeClr val="bg1"/>
                          </a:solidFill>
                        </a:rPr>
                        <a:t> 0.7 </a:t>
                      </a:r>
                      <a:r>
                        <a:rPr lang="it-IT" i="1" dirty="0" err="1" smtClean="0">
                          <a:solidFill>
                            <a:schemeClr val="bg1"/>
                          </a:solidFill>
                        </a:rPr>
                        <a:t>chains</a:t>
                      </a:r>
                      <a:r>
                        <a:rPr lang="it-IT" i="1" dirty="0" smtClean="0">
                          <a:solidFill>
                            <a:schemeClr val="bg1"/>
                          </a:solidFill>
                        </a:rPr>
                        <a:t>/nm</a:t>
                      </a:r>
                      <a:r>
                        <a:rPr lang="it-IT" i="1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it-IT" i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it-IT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2.62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1.04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3.07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1.22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3.55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1.41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  <a:tr h="370840">
                <a:tc gridSpan="3">
                  <a:txBody>
                    <a:bodyPr/>
                    <a:lstStyle/>
                    <a:p>
                      <a:pPr algn="l"/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Grafting </a:t>
                      </a:r>
                      <a:r>
                        <a:rPr lang="it-IT" dirty="0" err="1" smtClean="0">
                          <a:solidFill>
                            <a:schemeClr val="bg1"/>
                          </a:solidFill>
                        </a:rPr>
                        <a:t>density</a:t>
                      </a:r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 1 </a:t>
                      </a:r>
                      <a:r>
                        <a:rPr lang="it-IT" dirty="0" err="1" smtClean="0">
                          <a:solidFill>
                            <a:schemeClr val="bg1"/>
                          </a:solidFill>
                        </a:rPr>
                        <a:t>chains</a:t>
                      </a:r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/nm</a:t>
                      </a:r>
                      <a:r>
                        <a:rPr lang="it-IT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2.62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1.04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3.34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1.33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</a:tbl>
          </a:graphicData>
        </a:graphic>
      </p:graphicFrame>
      <p:sp>
        <p:nvSpPr>
          <p:cNvPr id="3" name="Right Arrow 2"/>
          <p:cNvSpPr/>
          <p:nvPr/>
        </p:nvSpPr>
        <p:spPr>
          <a:xfrm>
            <a:off x="1133281" y="2399322"/>
            <a:ext cx="4095261" cy="508000"/>
          </a:xfrm>
          <a:prstGeom prst="right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1285681" y="3888153"/>
            <a:ext cx="4095261" cy="508000"/>
          </a:xfrm>
          <a:prstGeom prst="right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1223158" y="5349629"/>
            <a:ext cx="4095261" cy="508000"/>
          </a:xfrm>
          <a:prstGeom prst="right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35262" y="2133600"/>
            <a:ext cx="1750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LOW % </a:t>
            </a:r>
            <a:r>
              <a:rPr lang="it-IT" dirty="0" err="1" smtClean="0"/>
              <a:t>NPs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7166708" y="2579077"/>
            <a:ext cx="492369" cy="1031631"/>
          </a:xfrm>
          <a:prstGeom prst="downArrow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635261" y="3703487"/>
            <a:ext cx="1906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ISOLATED </a:t>
            </a:r>
            <a:r>
              <a:rPr lang="it-IT" dirty="0" err="1" smtClean="0"/>
              <a:t>NPs</a:t>
            </a:r>
            <a:endParaRPr lang="en-US" baseline="-25000" dirty="0"/>
          </a:p>
        </p:txBody>
      </p:sp>
      <p:sp>
        <p:nvSpPr>
          <p:cNvPr id="10" name="Down Arrow 9"/>
          <p:cNvSpPr/>
          <p:nvPr/>
        </p:nvSpPr>
        <p:spPr>
          <a:xfrm>
            <a:off x="7166708" y="4169411"/>
            <a:ext cx="492369" cy="1031631"/>
          </a:xfrm>
          <a:prstGeom prst="downArrow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400811" y="5234297"/>
            <a:ext cx="2172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E</a:t>
            </a:r>
            <a:r>
              <a:rPr lang="it-IT" baseline="-25000" dirty="0" smtClean="0"/>
              <a:t>C</a:t>
            </a:r>
            <a:r>
              <a:rPr lang="it-IT" dirty="0" smtClean="0"/>
              <a:t>/E</a:t>
            </a:r>
            <a:r>
              <a:rPr lang="it-IT" baseline="-25000" dirty="0" smtClean="0"/>
              <a:t>M</a:t>
            </a:r>
            <a:r>
              <a:rPr lang="it-IT" dirty="0" smtClean="0"/>
              <a:t> ≠ f(d</a:t>
            </a:r>
            <a:r>
              <a:rPr lang="it-IT" baseline="-25000" dirty="0" smtClean="0"/>
              <a:t>g</a:t>
            </a:r>
            <a:r>
              <a:rPr lang="it-IT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535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Summary</a:t>
            </a:r>
            <a:r>
              <a:rPr lang="it-IT" dirty="0" smtClean="0"/>
              <a:t> of the </a:t>
            </a:r>
            <a:r>
              <a:rPr lang="it-IT" dirty="0" err="1" smtClean="0"/>
              <a:t>mechanical</a:t>
            </a:r>
            <a:r>
              <a:rPr lang="it-IT" dirty="0" smtClean="0"/>
              <a:t> </a:t>
            </a:r>
            <a:r>
              <a:rPr lang="it-IT" dirty="0" err="1" smtClean="0"/>
              <a:t>properties</a:t>
            </a:r>
            <a:endParaRPr lang="it-IT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315488"/>
              </p:ext>
            </p:extLst>
          </p:nvPr>
        </p:nvGraphicFramePr>
        <p:xfrm>
          <a:off x="676748" y="1715224"/>
          <a:ext cx="5425248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3512"/>
                <a:gridCol w="1248816"/>
                <a:gridCol w="24729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solidFill>
                            <a:schemeClr val="bg1"/>
                          </a:solidFill>
                        </a:rPr>
                        <a:t>% NP</a:t>
                      </a:r>
                      <a:r>
                        <a:rPr lang="it-IT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it-IT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lang="it-IT" b="0" baseline="-25000" dirty="0" smtClean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it-IT" b="0" dirty="0" smtClean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it-IT" b="0" dirty="0" err="1" smtClean="0">
                          <a:solidFill>
                            <a:schemeClr val="bg1"/>
                          </a:solidFill>
                        </a:rPr>
                        <a:t>GPa</a:t>
                      </a:r>
                      <a:r>
                        <a:rPr lang="it-IT" b="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it-IT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lang="it-IT" b="0" baseline="-25000" dirty="0" smtClean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it-IT" b="0" dirty="0" smtClean="0">
                          <a:solidFill>
                            <a:schemeClr val="bg1"/>
                          </a:solidFill>
                        </a:rPr>
                        <a:t>/E</a:t>
                      </a:r>
                      <a:r>
                        <a:rPr lang="it-IT" b="0" baseline="-25000" dirty="0" smtClean="0">
                          <a:solidFill>
                            <a:schemeClr val="bg1"/>
                          </a:solidFill>
                        </a:rPr>
                        <a:t>M</a:t>
                      </a:r>
                      <a:endParaRPr lang="it-IT" b="0" baseline="-25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i="1" dirty="0" smtClean="0">
                          <a:solidFill>
                            <a:schemeClr val="bg1"/>
                          </a:solidFill>
                        </a:rPr>
                        <a:t>Grafting </a:t>
                      </a:r>
                      <a:r>
                        <a:rPr lang="it-IT" b="0" i="1" dirty="0" err="1" smtClean="0">
                          <a:solidFill>
                            <a:schemeClr val="bg1"/>
                          </a:solidFill>
                        </a:rPr>
                        <a:t>density</a:t>
                      </a:r>
                      <a:r>
                        <a:rPr lang="it-IT" b="0" i="1" dirty="0" smtClean="0">
                          <a:solidFill>
                            <a:schemeClr val="bg1"/>
                          </a:solidFill>
                        </a:rPr>
                        <a:t> 0.5 </a:t>
                      </a:r>
                      <a:r>
                        <a:rPr lang="it-IT" b="0" i="1" dirty="0" err="1" smtClean="0">
                          <a:solidFill>
                            <a:schemeClr val="bg1"/>
                          </a:solidFill>
                        </a:rPr>
                        <a:t>chains</a:t>
                      </a:r>
                      <a:r>
                        <a:rPr lang="it-IT" b="0" i="1" dirty="0" smtClean="0">
                          <a:solidFill>
                            <a:schemeClr val="bg1"/>
                          </a:solidFill>
                        </a:rPr>
                        <a:t>/nm</a:t>
                      </a:r>
                      <a:r>
                        <a:rPr lang="it-IT" b="0" i="1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it-IT" b="0" i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2.59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1.03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2.94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1.17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3.45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1.37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  <a:tr h="370840">
                <a:tc gridSpan="3">
                  <a:txBody>
                    <a:bodyPr/>
                    <a:lstStyle/>
                    <a:p>
                      <a:pPr algn="l"/>
                      <a:r>
                        <a:rPr lang="it-IT" i="1" dirty="0" smtClean="0">
                          <a:solidFill>
                            <a:schemeClr val="bg1"/>
                          </a:solidFill>
                        </a:rPr>
                        <a:t>Grafting </a:t>
                      </a:r>
                      <a:r>
                        <a:rPr lang="it-IT" i="1" dirty="0" err="1" smtClean="0">
                          <a:solidFill>
                            <a:schemeClr val="bg1"/>
                          </a:solidFill>
                        </a:rPr>
                        <a:t>density</a:t>
                      </a:r>
                      <a:r>
                        <a:rPr lang="it-IT" i="1" dirty="0" smtClean="0">
                          <a:solidFill>
                            <a:schemeClr val="bg1"/>
                          </a:solidFill>
                        </a:rPr>
                        <a:t> 0.7 </a:t>
                      </a:r>
                      <a:r>
                        <a:rPr lang="it-IT" i="1" dirty="0" err="1" smtClean="0">
                          <a:solidFill>
                            <a:schemeClr val="bg1"/>
                          </a:solidFill>
                        </a:rPr>
                        <a:t>chains</a:t>
                      </a:r>
                      <a:r>
                        <a:rPr lang="it-IT" i="1" dirty="0" smtClean="0">
                          <a:solidFill>
                            <a:schemeClr val="bg1"/>
                          </a:solidFill>
                        </a:rPr>
                        <a:t>/nm</a:t>
                      </a:r>
                      <a:r>
                        <a:rPr lang="it-IT" i="1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it-IT" i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it-IT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2.62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1.04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3.07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1.22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3.55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1.41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  <a:tr h="370840">
                <a:tc gridSpan="3">
                  <a:txBody>
                    <a:bodyPr/>
                    <a:lstStyle/>
                    <a:p>
                      <a:pPr algn="l"/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Grafting </a:t>
                      </a:r>
                      <a:r>
                        <a:rPr lang="it-IT" dirty="0" err="1" smtClean="0">
                          <a:solidFill>
                            <a:schemeClr val="bg1"/>
                          </a:solidFill>
                        </a:rPr>
                        <a:t>density</a:t>
                      </a:r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 1 </a:t>
                      </a:r>
                      <a:r>
                        <a:rPr lang="it-IT" dirty="0" err="1" smtClean="0">
                          <a:solidFill>
                            <a:schemeClr val="bg1"/>
                          </a:solidFill>
                        </a:rPr>
                        <a:t>chains</a:t>
                      </a:r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/nm</a:t>
                      </a:r>
                      <a:r>
                        <a:rPr lang="it-IT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2.62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1.04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3.34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1.33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</a:tbl>
          </a:graphicData>
        </a:graphic>
      </p:graphicFrame>
      <p:sp>
        <p:nvSpPr>
          <p:cNvPr id="3" name="Right Arrow 2"/>
          <p:cNvSpPr/>
          <p:nvPr/>
        </p:nvSpPr>
        <p:spPr>
          <a:xfrm rot="5400000">
            <a:off x="964304" y="2683639"/>
            <a:ext cx="1107724" cy="699423"/>
          </a:xfrm>
          <a:prstGeom prst="right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07021" y="2133600"/>
            <a:ext cx="2414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INCREASING % </a:t>
            </a:r>
            <a:r>
              <a:rPr lang="it-IT" dirty="0" err="1" smtClean="0"/>
              <a:t>NPs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7166708" y="2579077"/>
            <a:ext cx="492369" cy="1031631"/>
          </a:xfrm>
          <a:prstGeom prst="downArrow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11646" y="3703487"/>
            <a:ext cx="271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DIFFERENT </a:t>
            </a:r>
            <a:r>
              <a:rPr lang="it-IT" dirty="0" err="1" smtClean="0"/>
              <a:t>NPs</a:t>
            </a:r>
            <a:r>
              <a:rPr lang="it-IT" dirty="0" smtClean="0"/>
              <a:t> MORPHOLOGIES</a:t>
            </a:r>
            <a:endParaRPr lang="en-US" baseline="-25000" dirty="0"/>
          </a:p>
        </p:txBody>
      </p:sp>
      <p:sp>
        <p:nvSpPr>
          <p:cNvPr id="10" name="Down Arrow 9"/>
          <p:cNvSpPr/>
          <p:nvPr/>
        </p:nvSpPr>
        <p:spPr>
          <a:xfrm>
            <a:off x="7166708" y="4333526"/>
            <a:ext cx="492369" cy="1031631"/>
          </a:xfrm>
          <a:prstGeom prst="downArrow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5400000">
            <a:off x="4284808" y="2403263"/>
            <a:ext cx="1137087" cy="1258276"/>
          </a:xfrm>
          <a:prstGeom prst="right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5400000">
            <a:off x="964304" y="4172471"/>
            <a:ext cx="1107724" cy="699423"/>
          </a:xfrm>
          <a:prstGeom prst="right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5400000">
            <a:off x="4284808" y="3877414"/>
            <a:ext cx="1137087" cy="1258276"/>
          </a:xfrm>
          <a:prstGeom prst="right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5400000">
            <a:off x="4530960" y="5175748"/>
            <a:ext cx="715125" cy="1258276"/>
          </a:xfrm>
          <a:prstGeom prst="right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5400000">
            <a:off x="1152789" y="5462989"/>
            <a:ext cx="730754" cy="699423"/>
          </a:xfrm>
          <a:prstGeom prst="right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400811" y="5406227"/>
            <a:ext cx="2172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E</a:t>
            </a:r>
            <a:r>
              <a:rPr lang="it-IT" baseline="-25000" dirty="0" smtClean="0"/>
              <a:t>C</a:t>
            </a:r>
            <a:r>
              <a:rPr lang="it-IT" dirty="0" smtClean="0"/>
              <a:t>/E</a:t>
            </a:r>
            <a:r>
              <a:rPr lang="it-IT" baseline="-25000" dirty="0" smtClean="0"/>
              <a:t>M</a:t>
            </a:r>
            <a:r>
              <a:rPr lang="it-IT" dirty="0" smtClean="0"/>
              <a:t> = f(%NP)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830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Summary</a:t>
            </a:r>
            <a:r>
              <a:rPr lang="it-IT" dirty="0" smtClean="0"/>
              <a:t> of the </a:t>
            </a:r>
            <a:r>
              <a:rPr lang="it-IT" dirty="0" err="1" smtClean="0"/>
              <a:t>mechanical</a:t>
            </a:r>
            <a:r>
              <a:rPr lang="it-IT" dirty="0" smtClean="0"/>
              <a:t> </a:t>
            </a:r>
            <a:r>
              <a:rPr lang="it-IT" dirty="0" err="1" smtClean="0"/>
              <a:t>properties</a:t>
            </a:r>
            <a:endParaRPr lang="it-IT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378469"/>
              </p:ext>
            </p:extLst>
          </p:nvPr>
        </p:nvGraphicFramePr>
        <p:xfrm>
          <a:off x="1692698" y="1715224"/>
          <a:ext cx="5425248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3512"/>
                <a:gridCol w="1980860"/>
                <a:gridCol w="174087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solidFill>
                            <a:schemeClr val="bg1"/>
                          </a:solidFill>
                        </a:rPr>
                        <a:t>% NP</a:t>
                      </a:r>
                      <a:r>
                        <a:rPr lang="it-IT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it-IT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lang="it-IT" b="0" baseline="-25000" dirty="0" smtClean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it-IT" b="0" dirty="0" smtClean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it-IT" b="0" dirty="0" err="1" smtClean="0">
                          <a:solidFill>
                            <a:schemeClr val="bg1"/>
                          </a:solidFill>
                        </a:rPr>
                        <a:t>GPa</a:t>
                      </a:r>
                      <a:r>
                        <a:rPr lang="it-IT" b="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it-IT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lang="it-IT" b="0" baseline="-25000" dirty="0" smtClean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it-IT" b="0" dirty="0" smtClean="0">
                          <a:solidFill>
                            <a:schemeClr val="bg1"/>
                          </a:solidFill>
                        </a:rPr>
                        <a:t>/E</a:t>
                      </a:r>
                      <a:r>
                        <a:rPr lang="it-IT" b="0" baseline="-25000" dirty="0" smtClean="0">
                          <a:solidFill>
                            <a:schemeClr val="bg1"/>
                          </a:solidFill>
                        </a:rPr>
                        <a:t>M</a:t>
                      </a:r>
                      <a:endParaRPr lang="it-IT" b="0" baseline="-25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i="1" dirty="0" smtClean="0">
                          <a:solidFill>
                            <a:schemeClr val="bg1"/>
                          </a:solidFill>
                        </a:rPr>
                        <a:t>Grafting </a:t>
                      </a:r>
                      <a:r>
                        <a:rPr lang="it-IT" b="0" i="1" dirty="0" err="1" smtClean="0">
                          <a:solidFill>
                            <a:schemeClr val="bg1"/>
                          </a:solidFill>
                        </a:rPr>
                        <a:t>density</a:t>
                      </a:r>
                      <a:r>
                        <a:rPr lang="it-IT" b="0" i="1" dirty="0" smtClean="0">
                          <a:solidFill>
                            <a:schemeClr val="bg1"/>
                          </a:solidFill>
                        </a:rPr>
                        <a:t> 0.5 </a:t>
                      </a:r>
                      <a:r>
                        <a:rPr lang="it-IT" b="0" i="1" dirty="0" err="1" smtClean="0">
                          <a:solidFill>
                            <a:schemeClr val="bg1"/>
                          </a:solidFill>
                        </a:rPr>
                        <a:t>chains</a:t>
                      </a:r>
                      <a:r>
                        <a:rPr lang="it-IT" b="0" i="1" dirty="0" smtClean="0">
                          <a:solidFill>
                            <a:schemeClr val="bg1"/>
                          </a:solidFill>
                        </a:rPr>
                        <a:t>/nm</a:t>
                      </a:r>
                      <a:r>
                        <a:rPr lang="it-IT" b="0" i="1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it-IT" b="0" i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2.59 (2.60</a:t>
                      </a:r>
                      <a:r>
                        <a:rPr lang="it-IT" dirty="0" smtClean="0">
                          <a:sym typeface="Symbol"/>
                        </a:rPr>
                        <a:t>0.1</a:t>
                      </a:r>
                      <a:r>
                        <a:rPr lang="it-IT" dirty="0" smtClean="0"/>
                        <a:t>)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1.03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2.94 (2.81</a:t>
                      </a:r>
                      <a:r>
                        <a:rPr lang="it-IT" dirty="0" smtClean="0">
                          <a:sym typeface="Symbol"/>
                        </a:rPr>
                        <a:t>0.2</a:t>
                      </a:r>
                      <a:r>
                        <a:rPr lang="it-IT" dirty="0" smtClean="0"/>
                        <a:t>)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1.17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3.45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1.37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  <a:tr h="370840">
                <a:tc gridSpan="3">
                  <a:txBody>
                    <a:bodyPr/>
                    <a:lstStyle/>
                    <a:p>
                      <a:pPr algn="l"/>
                      <a:r>
                        <a:rPr lang="it-IT" i="1" dirty="0" smtClean="0">
                          <a:solidFill>
                            <a:schemeClr val="bg1"/>
                          </a:solidFill>
                        </a:rPr>
                        <a:t>Grafting </a:t>
                      </a:r>
                      <a:r>
                        <a:rPr lang="it-IT" i="1" dirty="0" err="1" smtClean="0">
                          <a:solidFill>
                            <a:schemeClr val="bg1"/>
                          </a:solidFill>
                        </a:rPr>
                        <a:t>density</a:t>
                      </a:r>
                      <a:r>
                        <a:rPr lang="it-IT" i="1" dirty="0" smtClean="0">
                          <a:solidFill>
                            <a:schemeClr val="bg1"/>
                          </a:solidFill>
                        </a:rPr>
                        <a:t> 0.7 </a:t>
                      </a:r>
                      <a:r>
                        <a:rPr lang="it-IT" i="1" dirty="0" err="1" smtClean="0">
                          <a:solidFill>
                            <a:schemeClr val="bg1"/>
                          </a:solidFill>
                        </a:rPr>
                        <a:t>chains</a:t>
                      </a:r>
                      <a:r>
                        <a:rPr lang="it-IT" i="1" dirty="0" smtClean="0">
                          <a:solidFill>
                            <a:schemeClr val="bg1"/>
                          </a:solidFill>
                        </a:rPr>
                        <a:t>/nm</a:t>
                      </a:r>
                      <a:r>
                        <a:rPr lang="it-IT" i="1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it-IT" i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it-IT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2.62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1.04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3.07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1.22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3.55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1.41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  <a:tr h="370840">
                <a:tc gridSpan="3">
                  <a:txBody>
                    <a:bodyPr/>
                    <a:lstStyle/>
                    <a:p>
                      <a:pPr algn="l"/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Grafting </a:t>
                      </a:r>
                      <a:r>
                        <a:rPr lang="it-IT" dirty="0" err="1" smtClean="0">
                          <a:solidFill>
                            <a:schemeClr val="bg1"/>
                          </a:solidFill>
                        </a:rPr>
                        <a:t>density</a:t>
                      </a:r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 1 </a:t>
                      </a:r>
                      <a:r>
                        <a:rPr lang="it-IT" dirty="0" err="1" smtClean="0">
                          <a:solidFill>
                            <a:schemeClr val="bg1"/>
                          </a:solidFill>
                        </a:rPr>
                        <a:t>chains</a:t>
                      </a:r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/nm</a:t>
                      </a:r>
                      <a:r>
                        <a:rPr lang="it-IT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2.62 (2.75</a:t>
                      </a:r>
                      <a:r>
                        <a:rPr lang="it-IT" dirty="0" smtClean="0">
                          <a:sym typeface="Symbol"/>
                        </a:rPr>
                        <a:t>0.2)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1.04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3.34 (2.87</a:t>
                      </a:r>
                      <a:r>
                        <a:rPr lang="it-IT" dirty="0" smtClean="0">
                          <a:sym typeface="Symbol"/>
                        </a:rPr>
                        <a:t>0.1)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1.33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DC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03" y="6136569"/>
            <a:ext cx="1338497" cy="41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240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" t="5987" r="4705" b="4419"/>
          <a:stretch/>
        </p:blipFill>
        <p:spPr>
          <a:xfrm>
            <a:off x="5282709" y="3726350"/>
            <a:ext cx="3587262" cy="2400437"/>
          </a:xfrm>
          <a:prstGeom prst="rect">
            <a:avLst/>
          </a:prstGeom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147" y="2989751"/>
            <a:ext cx="2123704" cy="1936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t="4725" r="5594" b="4540"/>
          <a:stretch/>
        </p:blipFill>
        <p:spPr bwMode="auto">
          <a:xfrm>
            <a:off x="76200" y="1143000"/>
            <a:ext cx="2667000" cy="198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24511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/>
              <a:t>1</a:t>
            </a:r>
            <a:endParaRPr lang="en-US" sz="3200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147962" y="4896785"/>
            <a:ext cx="2199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Color legend</a:t>
            </a:r>
            <a:r>
              <a:rPr lang="en-US" dirty="0" smtClean="0"/>
              <a:t>:</a:t>
            </a:r>
          </a:p>
          <a:p>
            <a:pPr marL="446088" indent="-263525">
              <a:buFont typeface="Courier New" pitchFamily="49" charset="0"/>
              <a:buChar char="o"/>
            </a:pPr>
            <a:r>
              <a:rPr lang="en-US" dirty="0" smtClean="0"/>
              <a:t>solvent=turquoise</a:t>
            </a:r>
          </a:p>
          <a:p>
            <a:pPr marL="446088" indent="-263525">
              <a:buFont typeface="Courier New" pitchFamily="49" charset="0"/>
              <a:buChar char="o"/>
            </a:pPr>
            <a:r>
              <a:rPr lang="en-US" dirty="0" smtClean="0"/>
              <a:t>TEG/PEG=green</a:t>
            </a:r>
          </a:p>
          <a:p>
            <a:pPr marL="446088" indent="-263525">
              <a:buFont typeface="Courier New" pitchFamily="49" charset="0"/>
              <a:buChar char="o"/>
            </a:pPr>
            <a:r>
              <a:rPr lang="en-US" dirty="0" smtClean="0"/>
              <a:t>C8=grey</a:t>
            </a:r>
          </a:p>
          <a:p>
            <a:pPr marL="446088" indent="-263525">
              <a:buFont typeface="Courier New" pitchFamily="49" charset="0"/>
              <a:buChar char="o"/>
            </a:pPr>
            <a:r>
              <a:rPr lang="en-US" dirty="0" smtClean="0"/>
              <a:t>F8=purple</a:t>
            </a:r>
          </a:p>
          <a:p>
            <a:pPr marL="446088" indent="-263525">
              <a:buFont typeface="Courier New" pitchFamily="49" charset="0"/>
              <a:buChar char="o"/>
            </a:pPr>
            <a:r>
              <a:rPr lang="en-US" dirty="0" smtClean="0"/>
              <a:t>gold=brown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78"/>
          <a:stretch/>
        </p:blipFill>
        <p:spPr bwMode="auto">
          <a:xfrm>
            <a:off x="259460" y="2800624"/>
            <a:ext cx="2937938" cy="291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53" y="1192671"/>
            <a:ext cx="4991547" cy="1782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115197" y="5588930"/>
            <a:ext cx="305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002060"/>
                </a:solidFill>
              </a:rPr>
              <a:t>Stripes</a:t>
            </a:r>
          </a:p>
          <a:p>
            <a:pPr algn="ctr"/>
            <a:r>
              <a:rPr lang="en-US" sz="1400" dirty="0" smtClean="0">
                <a:solidFill>
                  <a:srgbClr val="002060"/>
                </a:solidFill>
              </a:rPr>
              <a:t>Stripe thickness </a:t>
            </a:r>
            <a:r>
              <a:rPr lang="en-US" sz="1400" dirty="0" smtClean="0">
                <a:solidFill>
                  <a:srgbClr val="002060"/>
                </a:solidFill>
                <a:latin typeface="Calibri"/>
                <a:cs typeface="Calibri"/>
              </a:rPr>
              <a:t>~</a:t>
            </a:r>
            <a:r>
              <a:rPr lang="en-US" sz="1400" dirty="0" smtClean="0">
                <a:solidFill>
                  <a:srgbClr val="002060"/>
                </a:solidFill>
              </a:rPr>
              <a:t> 0.65-0.7 nm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139347" y="3122690"/>
            <a:ext cx="3913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2060"/>
                </a:solidFill>
              </a:rPr>
              <a:t>F8 </a:t>
            </a:r>
            <a:r>
              <a:rPr lang="en-US" sz="1400" dirty="0" smtClean="0">
                <a:solidFill>
                  <a:srgbClr val="002060"/>
                </a:solidFill>
                <a:latin typeface="Calibri"/>
                <a:cs typeface="Calibri"/>
              </a:rPr>
              <a:t>~</a:t>
            </a:r>
            <a:r>
              <a:rPr lang="en-US" sz="1400" dirty="0" smtClean="0">
                <a:solidFill>
                  <a:srgbClr val="002060"/>
                </a:solidFill>
              </a:rPr>
              <a:t> 1.2+ 3.1 nm </a:t>
            </a:r>
          </a:p>
          <a:p>
            <a:pPr algn="ctr"/>
            <a:r>
              <a:rPr lang="it-IT" sz="1400" dirty="0" smtClean="0">
                <a:solidFill>
                  <a:srgbClr val="002060"/>
                </a:solidFill>
              </a:rPr>
              <a:t>C8 </a:t>
            </a:r>
            <a:r>
              <a:rPr lang="en-US" sz="1400" dirty="0" smtClean="0">
                <a:solidFill>
                  <a:srgbClr val="002060"/>
                </a:solidFill>
                <a:cs typeface="Calibri"/>
              </a:rPr>
              <a:t>~ 1.3+ 1.9 nm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4" name="CasellaDiTesto 4"/>
          <p:cNvSpPr txBox="1"/>
          <p:nvPr/>
        </p:nvSpPr>
        <p:spPr>
          <a:xfrm>
            <a:off x="1041415" y="54452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1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Self assembly of nanostructures on gold </a:t>
            </a:r>
            <a:r>
              <a:rPr lang="en-GB" dirty="0" err="1" smtClean="0"/>
              <a:t>nanoparticoles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6276201"/>
            <a:ext cx="8916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Posocco </a:t>
            </a:r>
            <a:r>
              <a:rPr lang="it-IT" dirty="0"/>
              <a:t>P, Gentilini C, Bidoggia S, Pace A, Franchi P, Lucarini M, Fermeglia M, Pricl S, Pasquato L., </a:t>
            </a:r>
            <a:r>
              <a:rPr lang="it-IT" dirty="0" smtClean="0"/>
              <a:t>ACS Nano, </a:t>
            </a:r>
            <a:r>
              <a:rPr lang="en-US" dirty="0"/>
              <a:t>2012, 6(8):</a:t>
            </a:r>
            <a:r>
              <a:rPr lang="en-US" dirty="0" smtClean="0"/>
              <a:t>7243-53</a:t>
            </a:r>
            <a:r>
              <a:rPr lang="en-US" sz="1200" dirty="0" smtClean="0"/>
              <a:t>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00209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769932" y="1112535"/>
            <a:ext cx="224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smtClean="0"/>
              <a:t>2: </a:t>
            </a:r>
            <a:r>
              <a:rPr lang="it-IT" sz="1800" b="1" dirty="0" err="1" smtClean="0"/>
              <a:t>effect</a:t>
            </a:r>
            <a:r>
              <a:rPr lang="it-IT" sz="1800" b="1" dirty="0" smtClean="0"/>
              <a:t> of core </a:t>
            </a:r>
            <a:r>
              <a:rPr lang="it-IT" sz="1800" b="1" dirty="0" err="1" smtClean="0"/>
              <a:t>size</a:t>
            </a:r>
            <a:endParaRPr lang="en-US" sz="1800" b="1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834" y="3412584"/>
            <a:ext cx="1560375" cy="1359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4660457" y="1803393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/>
              <a:t>Janus </a:t>
            </a:r>
          </a:p>
          <a:p>
            <a:pPr algn="ctr"/>
            <a:r>
              <a:rPr lang="en-US" sz="2000" i="1" dirty="0" smtClean="0"/>
              <a:t>nanoparticle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5" t="13178" r="10479" b="4058"/>
          <a:stretch/>
        </p:blipFill>
        <p:spPr bwMode="auto">
          <a:xfrm>
            <a:off x="1017769" y="1335290"/>
            <a:ext cx="1827568" cy="1644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014" y="1346775"/>
            <a:ext cx="1685195" cy="157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4726073" y="381434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smtClean="0"/>
              <a:t>Stripe-like pattern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75" y="3283080"/>
            <a:ext cx="1896203" cy="160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sellaDiTesto 7"/>
          <p:cNvSpPr txBox="1"/>
          <p:nvPr/>
        </p:nvSpPr>
        <p:spPr>
          <a:xfrm>
            <a:off x="6843988" y="4851807"/>
            <a:ext cx="20440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/>
              <a:t>Color legend</a:t>
            </a:r>
            <a:r>
              <a:rPr lang="en-US" sz="1400" dirty="0" smtClean="0"/>
              <a:t>:</a:t>
            </a:r>
          </a:p>
          <a:p>
            <a:pPr marL="446088" indent="-263525">
              <a:buFont typeface="Courier New" pitchFamily="49" charset="0"/>
              <a:buChar char="o"/>
            </a:pPr>
            <a:r>
              <a:rPr lang="en-US" sz="1400" dirty="0" smtClean="0"/>
              <a:t>solvent=turquoise</a:t>
            </a:r>
          </a:p>
          <a:p>
            <a:pPr marL="446088" indent="-263525">
              <a:buFont typeface="Courier New" pitchFamily="49" charset="0"/>
              <a:buChar char="o"/>
            </a:pPr>
            <a:r>
              <a:rPr lang="en-US" sz="1400" dirty="0" smtClean="0"/>
              <a:t>TEG/PEG=green</a:t>
            </a:r>
          </a:p>
          <a:p>
            <a:pPr marL="446088" indent="-263525">
              <a:buFont typeface="Courier New" pitchFamily="49" charset="0"/>
              <a:buChar char="o"/>
            </a:pPr>
            <a:r>
              <a:rPr lang="en-US" sz="1400" dirty="0" smtClean="0"/>
              <a:t>C8=grey</a:t>
            </a:r>
          </a:p>
          <a:p>
            <a:pPr marL="446088" indent="-263525">
              <a:buFont typeface="Courier New" pitchFamily="49" charset="0"/>
              <a:buChar char="o"/>
            </a:pPr>
            <a:r>
              <a:rPr lang="en-US" sz="1400" dirty="0" smtClean="0"/>
              <a:t>F8=purple</a:t>
            </a:r>
          </a:p>
          <a:p>
            <a:pPr marL="446088" indent="-263525">
              <a:buFont typeface="Courier New" pitchFamily="49" charset="0"/>
              <a:buChar char="o"/>
            </a:pPr>
            <a:r>
              <a:rPr lang="en-US" sz="1400" dirty="0" smtClean="0"/>
              <a:t>gold=brown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Self assembly of nanostructures on gold </a:t>
            </a:r>
            <a:r>
              <a:rPr lang="en-GB" dirty="0" err="1"/>
              <a:t>nanoparticoles</a:t>
            </a:r>
            <a:endParaRPr lang="en-GB" dirty="0"/>
          </a:p>
        </p:txBody>
      </p:sp>
      <p:sp>
        <p:nvSpPr>
          <p:cNvPr id="14" name="CasellaDiTesto 5"/>
          <p:cNvSpPr txBox="1"/>
          <p:nvPr/>
        </p:nvSpPr>
        <p:spPr>
          <a:xfrm>
            <a:off x="786738" y="2983468"/>
            <a:ext cx="3461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smtClean="0"/>
              <a:t>3: </a:t>
            </a:r>
            <a:r>
              <a:rPr lang="it-IT" sz="1800" b="1" dirty="0" err="1" smtClean="0"/>
              <a:t>effect</a:t>
            </a:r>
            <a:r>
              <a:rPr lang="it-IT" sz="1800" b="1" dirty="0" smtClean="0"/>
              <a:t> of </a:t>
            </a:r>
            <a:r>
              <a:rPr lang="it-IT" sz="1800" b="1" dirty="0" err="1" smtClean="0"/>
              <a:t>grafted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composition</a:t>
            </a:r>
            <a:endParaRPr lang="en-US" sz="1800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13" y="5169559"/>
            <a:ext cx="1556237" cy="140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asellaDiTesto 8"/>
          <p:cNvSpPr txBox="1"/>
          <p:nvPr/>
        </p:nvSpPr>
        <p:spPr>
          <a:xfrm>
            <a:off x="4944104" y="5595207"/>
            <a:ext cx="1321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/>
              <a:t>Domains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5" t="13869" r="9736" b="16558"/>
          <a:stretch/>
        </p:blipFill>
        <p:spPr bwMode="auto">
          <a:xfrm>
            <a:off x="1195001" y="5040826"/>
            <a:ext cx="1747751" cy="166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CasellaDiTesto 5"/>
          <p:cNvSpPr txBox="1"/>
          <p:nvPr/>
        </p:nvSpPr>
        <p:spPr>
          <a:xfrm>
            <a:off x="821890" y="4800600"/>
            <a:ext cx="224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smtClean="0"/>
              <a:t>2: </a:t>
            </a:r>
            <a:r>
              <a:rPr lang="it-IT" sz="1800" b="1" dirty="0" err="1" smtClean="0"/>
              <a:t>effect</a:t>
            </a:r>
            <a:r>
              <a:rPr lang="it-IT" sz="1800" b="1" dirty="0" smtClean="0"/>
              <a:t> of core </a:t>
            </a:r>
            <a:r>
              <a:rPr lang="it-IT" sz="1800" b="1" dirty="0" err="1" smtClean="0"/>
              <a:t>size</a:t>
            </a:r>
            <a:endParaRPr lang="en-US" sz="1800" b="1" dirty="0"/>
          </a:p>
        </p:txBody>
      </p:sp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994" y="3114913"/>
            <a:ext cx="1658079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78"/>
          <a:stretch/>
        </p:blipFill>
        <p:spPr bwMode="auto">
          <a:xfrm>
            <a:off x="6858000" y="1034810"/>
            <a:ext cx="2030068" cy="2013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34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Outline of talk</a:t>
            </a:r>
          </a:p>
        </p:txBody>
      </p:sp>
      <p:sp>
        <p:nvSpPr>
          <p:cNvPr id="532483" name="Rectangle 6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162050"/>
            <a:ext cx="7772400" cy="539115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/>
              <a:t>Introduction</a:t>
            </a:r>
          </a:p>
          <a:p>
            <a:pPr lvl="1" eaLnBrk="1" hangingPunct="1"/>
            <a:r>
              <a:rPr lang="en-US" dirty="0" err="1" smtClean="0"/>
              <a:t>Multiscale</a:t>
            </a:r>
            <a:r>
              <a:rPr lang="en-US" dirty="0" smtClean="0"/>
              <a:t> Molecular Modeling</a:t>
            </a:r>
          </a:p>
          <a:p>
            <a:pPr eaLnBrk="1" hangingPunct="1"/>
            <a:r>
              <a:rPr lang="en-US" dirty="0" smtClean="0"/>
              <a:t>Mapping procedure</a:t>
            </a:r>
          </a:p>
          <a:p>
            <a:pPr lvl="1" eaLnBrk="1" hangingPunct="1"/>
            <a:r>
              <a:rPr lang="en-US" dirty="0" smtClean="0"/>
              <a:t>From atomistic simulation to </a:t>
            </a:r>
            <a:r>
              <a:rPr lang="en-US" dirty="0" err="1" smtClean="0"/>
              <a:t>mesoscale</a:t>
            </a:r>
            <a:endParaRPr lang="en-US" dirty="0" smtClean="0"/>
          </a:p>
          <a:p>
            <a:pPr lvl="1" eaLnBrk="1" hangingPunct="1"/>
            <a:r>
              <a:rPr lang="en-US" dirty="0" smtClean="0"/>
              <a:t>From </a:t>
            </a:r>
            <a:r>
              <a:rPr lang="en-US" dirty="0" err="1" smtClean="0"/>
              <a:t>mesoscale</a:t>
            </a:r>
            <a:r>
              <a:rPr lang="en-US" dirty="0" smtClean="0"/>
              <a:t> to micro FEM</a:t>
            </a:r>
          </a:p>
          <a:p>
            <a:pPr eaLnBrk="1" hangingPunct="1"/>
            <a:r>
              <a:rPr lang="en-US" dirty="0" smtClean="0"/>
              <a:t>Applications to nanostructured polymer systems</a:t>
            </a:r>
          </a:p>
          <a:p>
            <a:pPr lvl="1" eaLnBrk="1" hangingPunct="1"/>
            <a:r>
              <a:rPr lang="en-US" dirty="0" smtClean="0"/>
              <a:t>Top down nanostructures</a:t>
            </a:r>
          </a:p>
          <a:p>
            <a:pPr lvl="2" eaLnBrk="1" hangingPunct="1"/>
            <a:r>
              <a:rPr lang="en-US" dirty="0" smtClean="0"/>
              <a:t>Classical PCN</a:t>
            </a:r>
          </a:p>
          <a:p>
            <a:pPr lvl="1"/>
            <a:r>
              <a:rPr lang="en-US" dirty="0" smtClean="0"/>
              <a:t>Bottom up design</a:t>
            </a:r>
          </a:p>
          <a:p>
            <a:pPr lvl="2" eaLnBrk="1" hangingPunct="1"/>
            <a:r>
              <a:rPr lang="en-US" dirty="0" smtClean="0"/>
              <a:t>Localization of gold nanoparticles in di-block copolymers</a:t>
            </a:r>
          </a:p>
          <a:p>
            <a:pPr lvl="2" eaLnBrk="1" hangingPunct="1"/>
            <a:r>
              <a:rPr lang="en-US" dirty="0" smtClean="0"/>
              <a:t>Effect of chain length and grafting density </a:t>
            </a:r>
          </a:p>
          <a:p>
            <a:pPr lvl="2"/>
            <a:r>
              <a:rPr lang="en-US" dirty="0"/>
              <a:t>Self assembly of nanostructures on gold nanoparticles</a:t>
            </a:r>
          </a:p>
          <a:p>
            <a:pPr lvl="1"/>
            <a:r>
              <a:rPr lang="en-US" dirty="0" smtClean="0"/>
              <a:t>Special applications</a:t>
            </a:r>
          </a:p>
          <a:p>
            <a:pPr lvl="2"/>
            <a:r>
              <a:rPr lang="en-US" dirty="0" smtClean="0"/>
              <a:t>Block copolymers for drug delivery</a:t>
            </a:r>
          </a:p>
          <a:p>
            <a:pPr eaLnBrk="1" hangingPunct="1"/>
            <a:r>
              <a:rPr lang="en-US" dirty="0" smtClean="0"/>
              <a:t>Conclusions</a:t>
            </a:r>
          </a:p>
        </p:txBody>
      </p:sp>
      <p:sp>
        <p:nvSpPr>
          <p:cNvPr id="4" name="Right Arrow 3"/>
          <p:cNvSpPr/>
          <p:nvPr/>
        </p:nvSpPr>
        <p:spPr>
          <a:xfrm>
            <a:off x="44547" y="5202701"/>
            <a:ext cx="717453" cy="436099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351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4799013" y="1428750"/>
            <a:ext cx="3871912" cy="4543425"/>
            <a:chOff x="5357818" y="1428736"/>
            <a:chExt cx="3313580" cy="3774326"/>
          </a:xfrm>
        </p:grpSpPr>
        <p:pic>
          <p:nvPicPr>
            <p:cNvPr id="1025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7818" y="1428736"/>
              <a:ext cx="3309941" cy="2582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1270" y="4857760"/>
              <a:ext cx="3310128" cy="34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357818" y="4000504"/>
              <a:ext cx="3310128" cy="85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Nanovectors in medicine</a:t>
            </a:r>
            <a:endParaRPr lang="en-US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Typical properties:</a:t>
            </a:r>
          </a:p>
          <a:p>
            <a:pPr lvl="1"/>
            <a:r>
              <a:rPr lang="en-US" smtClean="0"/>
              <a:t>Biocompatibility</a:t>
            </a:r>
          </a:p>
          <a:p>
            <a:pPr lvl="1"/>
            <a:r>
              <a:rPr lang="en-US" smtClean="0"/>
              <a:t>Water solubility</a:t>
            </a:r>
          </a:p>
          <a:p>
            <a:pPr lvl="1"/>
            <a:r>
              <a:rPr lang="en-US" smtClean="0"/>
              <a:t>High specificity</a:t>
            </a:r>
          </a:p>
          <a:p>
            <a:pPr lvl="1"/>
            <a:r>
              <a:rPr lang="en-US" smtClean="0"/>
              <a:t>Multifunctionality</a:t>
            </a:r>
          </a:p>
          <a:p>
            <a:pPr lvl="1"/>
            <a:r>
              <a:rPr lang="en-US" smtClean="0"/>
              <a:t>Cell barriers crossing, ….</a:t>
            </a:r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endParaRPr lang="en-US" dirty="0"/>
          </a:p>
        </p:txBody>
      </p:sp>
      <p:sp>
        <p:nvSpPr>
          <p:cNvPr id="125973" name="Rectangle 21"/>
          <p:cNvSpPr>
            <a:spLocks noChangeArrowheads="1"/>
          </p:cNvSpPr>
          <p:nvPr/>
        </p:nvSpPr>
        <p:spPr bwMode="auto">
          <a:xfrm>
            <a:off x="684213" y="4724400"/>
            <a:ext cx="822960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6022" name="Rectangle 70"/>
          <p:cNvSpPr>
            <a:spLocks noChangeArrowheads="1"/>
          </p:cNvSpPr>
          <p:nvPr/>
        </p:nvSpPr>
        <p:spPr bwMode="auto">
          <a:xfrm>
            <a:off x="485775" y="4830762"/>
            <a:ext cx="82296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/>
            </a:pPr>
            <a:r>
              <a:rPr lang="it-IT" sz="1800" b="1" i="1" dirty="0" err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Liposomes</a:t>
            </a:r>
            <a:r>
              <a:rPr lang="it-IT" sz="1800" b="1" i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	</a:t>
            </a:r>
            <a:r>
              <a:rPr lang="it-IT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→ </a:t>
            </a:r>
            <a:r>
              <a:rPr lang="it-IT" sz="1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lipoplexes</a:t>
            </a:r>
            <a:endParaRPr lang="it-IT" sz="1800" dirty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126023" name="Rectangle 71"/>
          <p:cNvSpPr>
            <a:spLocks noChangeArrowheads="1"/>
          </p:cNvSpPr>
          <p:nvPr/>
        </p:nvSpPr>
        <p:spPr bwMode="auto">
          <a:xfrm>
            <a:off x="485775" y="5184775"/>
            <a:ext cx="8229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/>
            </a:pPr>
            <a:r>
              <a:rPr lang="it-IT" sz="1800" b="1" i="1" dirty="0" err="1">
                <a:solidFill>
                  <a:srgbClr val="CC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Polymers</a:t>
            </a:r>
            <a:r>
              <a:rPr lang="it-IT" sz="1800" b="1" i="1" dirty="0">
                <a:solidFill>
                  <a:srgbClr val="CC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it-IT" sz="1800" dirty="0">
                <a:solidFill>
                  <a:srgbClr val="CC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→ </a:t>
            </a:r>
            <a:r>
              <a:rPr lang="it-IT" sz="1800" dirty="0" err="1">
                <a:solidFill>
                  <a:srgbClr val="CC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polyplexes</a:t>
            </a:r>
            <a:endParaRPr lang="it-IT" sz="1800" dirty="0">
              <a:solidFill>
                <a:srgbClr val="CC66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it-IT" sz="18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                   	→ </a:t>
            </a:r>
            <a:r>
              <a:rPr lang="it-IT" sz="1800" dirty="0" err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dendriplexes</a:t>
            </a:r>
            <a:endParaRPr lang="it-IT" sz="1800" dirty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126024" name="Rectangle 72"/>
          <p:cNvSpPr>
            <a:spLocks noChangeArrowheads="1"/>
          </p:cNvSpPr>
          <p:nvPr/>
        </p:nvSpPr>
        <p:spPr bwMode="auto">
          <a:xfrm>
            <a:off x="485775" y="5972175"/>
            <a:ext cx="8229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/>
            </a:pPr>
            <a:r>
              <a:rPr lang="it-IT" sz="1800" b="1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Inorganic</a:t>
            </a:r>
            <a:r>
              <a:rPr lang="it-IT" sz="18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nanovectors </a:t>
            </a:r>
            <a:r>
              <a:rPr lang="it-IT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it-IT" sz="1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carbon</a:t>
            </a:r>
            <a:r>
              <a:rPr lang="it-IT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nanotubes, </a:t>
            </a:r>
            <a:r>
              <a:rPr lang="it-IT" sz="1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fullerenes</a:t>
            </a:r>
            <a:r>
              <a:rPr lang="it-IT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…)</a:t>
            </a:r>
            <a:endParaRPr lang="it-IT" sz="1800" dirty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126026" name="Rectangle 74"/>
          <p:cNvSpPr>
            <a:spLocks noChangeArrowheads="1"/>
          </p:cNvSpPr>
          <p:nvPr/>
        </p:nvSpPr>
        <p:spPr bwMode="auto">
          <a:xfrm>
            <a:off x="484188" y="4405312"/>
            <a:ext cx="2159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/>
            </a:pPr>
            <a:r>
              <a:rPr lang="it-IT" sz="1800" b="1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Viruses</a:t>
            </a:r>
            <a:endParaRPr lang="it-IT" sz="18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126027" name="AutoShape 75"/>
          <p:cNvSpPr>
            <a:spLocks noChangeArrowheads="1"/>
          </p:cNvSpPr>
          <p:nvPr/>
        </p:nvSpPr>
        <p:spPr bwMode="auto">
          <a:xfrm>
            <a:off x="1928813" y="4398962"/>
            <a:ext cx="215900" cy="28733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2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6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6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6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60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2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0.52396 -0.2761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6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00" y="-13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build="p"/>
      <p:bldP spid="126022" grpId="0"/>
      <p:bldP spid="126023" grpId="0" build="allAtOnce"/>
      <p:bldP spid="126024" grpId="0"/>
      <p:bldP spid="126026" grpId="0"/>
      <p:bldP spid="12602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erpolymer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4143375"/>
            <a:ext cx="4886325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Objective: Di/triblock copolymers in water</a:t>
            </a:r>
            <a:endParaRPr lang="en-US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62050"/>
            <a:ext cx="5867400" cy="2689225"/>
          </a:xfrm>
        </p:spPr>
        <p:txBody>
          <a:bodyPr>
            <a:normAutofit/>
          </a:bodyPr>
          <a:lstStyle/>
          <a:p>
            <a:r>
              <a:rPr lang="en-US" dirty="0" err="1" smtClean="0"/>
              <a:t>Diblock</a:t>
            </a:r>
            <a:r>
              <a:rPr lang="en-US" dirty="0" smtClean="0"/>
              <a:t> copolymer PEG-PLA:</a:t>
            </a:r>
          </a:p>
          <a:p>
            <a:pPr lvl="1"/>
            <a:r>
              <a:rPr lang="en-US" dirty="0" smtClean="0"/>
              <a:t>Poly(ethylene oxide) PEG (Mw = 3670 Da)</a:t>
            </a:r>
          </a:p>
          <a:p>
            <a:pPr lvl="1"/>
            <a:r>
              <a:rPr lang="en-US" dirty="0" smtClean="0"/>
              <a:t>Poly-DL(lactic acid) PLA 	(Mw = 3300 Da)</a:t>
            </a:r>
          </a:p>
          <a:p>
            <a:r>
              <a:rPr lang="en-US" dirty="0" smtClean="0"/>
              <a:t>Effect of copolymer composition and</a:t>
            </a:r>
            <a:br>
              <a:rPr lang="en-US" dirty="0" smtClean="0"/>
            </a:br>
            <a:r>
              <a:rPr lang="en-US" dirty="0" smtClean="0"/>
              <a:t>concentration on system morphology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76919" y="3851275"/>
            <a:ext cx="889317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/>
            </a:pPr>
            <a:r>
              <a:rPr lang="en-US" sz="2400" kern="0" dirty="0" err="1">
                <a:latin typeface="+mn-lt"/>
                <a:cs typeface="+mn-cs"/>
              </a:rPr>
              <a:t>Triblock</a:t>
            </a:r>
            <a:r>
              <a:rPr lang="en-US" sz="2400" kern="0" dirty="0">
                <a:latin typeface="+mn-lt"/>
                <a:cs typeface="+mn-cs"/>
              </a:rPr>
              <a:t> copolymer PLA-PEG-PLA:</a:t>
            </a:r>
          </a:p>
          <a:p>
            <a:pPr marL="742950" lvl="1" indent="-285750"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sz="2000" kern="0" dirty="0">
                <a:latin typeface="+mn-lt"/>
                <a:cs typeface="+mn-cs"/>
              </a:rPr>
              <a:t>PLA</a:t>
            </a:r>
            <a:r>
              <a:rPr lang="en-US" sz="2000" kern="0" baseline="-25000" dirty="0">
                <a:latin typeface="+mn-lt"/>
                <a:cs typeface="+mn-cs"/>
              </a:rPr>
              <a:t>5875</a:t>
            </a:r>
            <a:r>
              <a:rPr lang="en-US" sz="2000" kern="0" dirty="0">
                <a:latin typeface="+mn-lt"/>
                <a:cs typeface="+mn-cs"/>
              </a:rPr>
              <a:t>‐PEO</a:t>
            </a:r>
            <a:r>
              <a:rPr lang="en-US" sz="2000" kern="0" baseline="-25000" dirty="0">
                <a:latin typeface="+mn-lt"/>
                <a:cs typeface="+mn-cs"/>
              </a:rPr>
              <a:t>7761</a:t>
            </a:r>
            <a:r>
              <a:rPr lang="en-US" sz="2000" kern="0" dirty="0">
                <a:latin typeface="+mn-lt"/>
                <a:cs typeface="+mn-cs"/>
              </a:rPr>
              <a:t>‐PLA</a:t>
            </a:r>
            <a:r>
              <a:rPr lang="en-US" sz="2000" kern="0" baseline="-25000" dirty="0">
                <a:latin typeface="+mn-lt"/>
                <a:cs typeface="+mn-cs"/>
              </a:rPr>
              <a:t>5875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/>
            </a:pPr>
            <a:r>
              <a:rPr lang="en-US" sz="2400" kern="0" dirty="0">
                <a:latin typeface="+mn-lt"/>
              </a:rPr>
              <a:t>Effect of polymer concentration on</a:t>
            </a:r>
            <a:br>
              <a:rPr lang="en-US" sz="2400" kern="0" dirty="0">
                <a:latin typeface="+mn-lt"/>
              </a:rPr>
            </a:br>
            <a:r>
              <a:rPr lang="en-US" sz="2400" kern="0" dirty="0">
                <a:latin typeface="+mn-lt"/>
              </a:rPr>
              <a:t>system morphology</a:t>
            </a:r>
            <a:endParaRPr lang="en-US" sz="2400" kern="0" dirty="0"/>
          </a:p>
        </p:txBody>
      </p:sp>
      <p:sp>
        <p:nvSpPr>
          <p:cNvPr id="3" name="Rectangle 2"/>
          <p:cNvSpPr/>
          <p:nvPr/>
        </p:nvSpPr>
        <p:spPr>
          <a:xfrm>
            <a:off x="176919" y="6215063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050" i="1" dirty="0"/>
              <a:t>Posocco, </a:t>
            </a:r>
            <a:r>
              <a:rPr lang="it-IT" sz="1050" i="1" dirty="0" err="1"/>
              <a:t>Fermeglia</a:t>
            </a:r>
            <a:r>
              <a:rPr lang="it-IT" sz="1050" i="1" dirty="0"/>
              <a:t>, </a:t>
            </a:r>
            <a:r>
              <a:rPr lang="it-IT" sz="1050" i="1" dirty="0" err="1"/>
              <a:t>Pricl</a:t>
            </a:r>
            <a:r>
              <a:rPr lang="it-IT" sz="1050" i="1" dirty="0"/>
              <a:t>, J. Mater. </a:t>
            </a:r>
            <a:r>
              <a:rPr lang="it-IT" sz="1050" i="1" dirty="0" err="1"/>
              <a:t>Chem</a:t>
            </a:r>
            <a:r>
              <a:rPr lang="it-IT" sz="1050" i="1" dirty="0"/>
              <a:t>. 2010, </a:t>
            </a:r>
            <a:r>
              <a:rPr lang="it-IT" sz="1050" i="1" dirty="0" smtClean="0"/>
              <a:t>20, 7742-7753</a:t>
            </a:r>
            <a:endParaRPr lang="en-US" sz="1050" i="1" dirty="0"/>
          </a:p>
        </p:txBody>
      </p:sp>
      <p:pic>
        <p:nvPicPr>
          <p:cNvPr id="13" name="Picture 12" descr="diblock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05844"/>
            <a:ext cx="2779713" cy="235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53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Objective: Effect of drug loading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Model drug: NIFEDIPINE</a:t>
            </a:r>
            <a:br>
              <a:rPr lang="en-US" dirty="0" smtClean="0"/>
            </a:br>
            <a:r>
              <a:rPr lang="en-US" sz="2000" dirty="0" smtClean="0"/>
              <a:t>(</a:t>
            </a:r>
            <a:r>
              <a:rPr lang="en-US" sz="2000" dirty="0" err="1" smtClean="0"/>
              <a:t>Adalat</a:t>
            </a:r>
            <a:r>
              <a:rPr lang="en-US" sz="2000" baseline="30000" dirty="0" smtClean="0"/>
              <a:t>®</a:t>
            </a:r>
            <a:r>
              <a:rPr lang="en-US" sz="2000" dirty="0" smtClean="0"/>
              <a:t>, </a:t>
            </a:r>
            <a:r>
              <a:rPr lang="en-US" sz="2000" dirty="0" err="1" smtClean="0"/>
              <a:t>Nifedical</a:t>
            </a:r>
            <a:r>
              <a:rPr lang="en-US" sz="2000" baseline="30000" dirty="0" smtClean="0"/>
              <a:t>®</a:t>
            </a:r>
            <a:r>
              <a:rPr lang="en-US" sz="2000" dirty="0" smtClean="0"/>
              <a:t>, Procardia</a:t>
            </a:r>
            <a:r>
              <a:rPr lang="en-US" sz="2000" baseline="30000" dirty="0" smtClean="0"/>
              <a:t>®</a:t>
            </a:r>
            <a:r>
              <a:rPr lang="en-US" sz="2000" dirty="0" smtClean="0"/>
              <a:t>)</a:t>
            </a:r>
          </a:p>
          <a:p>
            <a:pPr lvl="1" eaLnBrk="1" hangingPunct="1">
              <a:defRPr/>
            </a:pPr>
            <a:r>
              <a:rPr lang="en-US" dirty="0" smtClean="0"/>
              <a:t>Calcium channel blocker</a:t>
            </a:r>
          </a:p>
          <a:p>
            <a:pPr lvl="2" eaLnBrk="1" hangingPunct="1">
              <a:defRPr/>
            </a:pPr>
            <a:r>
              <a:rPr lang="en-US" sz="2000" dirty="0" smtClean="0"/>
              <a:t>Ischemic </a:t>
            </a:r>
            <a:r>
              <a:rPr lang="en-US" sz="2000" dirty="0" err="1" smtClean="0"/>
              <a:t>cardiopathy</a:t>
            </a:r>
            <a:endParaRPr lang="en-US" sz="2000" dirty="0" smtClean="0"/>
          </a:p>
          <a:p>
            <a:pPr lvl="2" eaLnBrk="1" hangingPunct="1">
              <a:defRPr/>
            </a:pPr>
            <a:r>
              <a:rPr lang="en-US" sz="2000" dirty="0" smtClean="0"/>
              <a:t>Chronic arterial hypertension</a:t>
            </a:r>
          </a:p>
          <a:p>
            <a:pPr lvl="2" eaLnBrk="1" hangingPunct="1">
              <a:defRPr/>
            </a:pPr>
            <a:r>
              <a:rPr lang="en-US" sz="2000" dirty="0" smtClean="0"/>
              <a:t>Raynaud syndrome</a:t>
            </a:r>
          </a:p>
          <a:p>
            <a:pPr lvl="2" eaLnBrk="1" hangingPunct="1">
              <a:defRPr/>
            </a:pPr>
            <a:r>
              <a:rPr lang="en-US" sz="2000" dirty="0" smtClean="0"/>
              <a:t>Premature delivery</a:t>
            </a:r>
          </a:p>
          <a:p>
            <a:pPr lvl="2" eaLnBrk="1" hangingPunct="1">
              <a:buFont typeface="Wingdings" pitchFamily="2" charset="2"/>
              <a:buNone/>
              <a:defRPr/>
            </a:pPr>
            <a:endParaRPr lang="en-US" sz="2000" dirty="0" smtClean="0"/>
          </a:p>
          <a:p>
            <a:pPr eaLnBrk="1" hangingPunct="1">
              <a:defRPr/>
            </a:pPr>
            <a:r>
              <a:rPr lang="en-US" dirty="0" smtClean="0"/>
              <a:t>Highly hydrophobic and with side effects</a:t>
            </a:r>
          </a:p>
          <a:p>
            <a:pPr lvl="1" eaLnBrk="1" hangingPunct="1">
              <a:defRPr/>
            </a:pPr>
            <a:r>
              <a:rPr lang="en-US" dirty="0" smtClean="0"/>
              <a:t>Needs delivery system</a:t>
            </a:r>
            <a:endParaRPr lang="en-US" dirty="0"/>
          </a:p>
        </p:txBody>
      </p:sp>
      <p:pic>
        <p:nvPicPr>
          <p:cNvPr id="7" name="Picture 6" descr="drug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572125" y="1720850"/>
            <a:ext cx="3286125" cy="2851150"/>
          </a:xfrm>
          <a:prstGeom prst="rect">
            <a:avLst/>
          </a:prstGeom>
          <a:ln>
            <a:solidFill>
              <a:schemeClr val="bg1">
                <a:lumMod val="40000"/>
                <a:lumOff val="60000"/>
              </a:schemeClr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76919" y="6215063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050" i="1" dirty="0"/>
              <a:t>Posocco, </a:t>
            </a:r>
            <a:r>
              <a:rPr lang="it-IT" sz="1050" i="1" dirty="0" err="1"/>
              <a:t>Fermeglia</a:t>
            </a:r>
            <a:r>
              <a:rPr lang="it-IT" sz="1050" i="1" dirty="0"/>
              <a:t>, </a:t>
            </a:r>
            <a:r>
              <a:rPr lang="it-IT" sz="1050" i="1" dirty="0" err="1"/>
              <a:t>Pricl</a:t>
            </a:r>
            <a:r>
              <a:rPr lang="it-IT" sz="1050" i="1" dirty="0"/>
              <a:t>, J. Mater. </a:t>
            </a:r>
            <a:r>
              <a:rPr lang="it-IT" sz="1050" i="1" dirty="0" err="1"/>
              <a:t>Chem</a:t>
            </a:r>
            <a:r>
              <a:rPr lang="it-IT" sz="1050" i="1" dirty="0"/>
              <a:t>. 2010, </a:t>
            </a:r>
            <a:r>
              <a:rPr lang="it-IT" sz="1050" i="1" dirty="0" smtClean="0"/>
              <a:t>20, 7742-7753</a:t>
            </a:r>
            <a:endParaRPr lang="en-US" sz="1050" i="1" dirty="0"/>
          </a:p>
        </p:txBody>
      </p:sp>
    </p:spTree>
    <p:extLst>
      <p:ext uri="{BB962C8B-B14F-4D97-AF65-F5344CB8AC3E}">
        <p14:creationId xmlns:p14="http://schemas.microsoft.com/office/powerpoint/2010/main" val="294557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Diblock copolymer phase diagram</a:t>
            </a:r>
            <a:endParaRPr lang="en-US" dirty="0"/>
          </a:p>
        </p:txBody>
      </p:sp>
      <p:sp>
        <p:nvSpPr>
          <p:cNvPr id="4102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0"/>
          <a:ext cx="15240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7" name="Equation" r:id="rId4" imgW="152268" imgH="164957" progId="Equation.3">
                  <p:embed/>
                </p:oleObj>
              </mc:Choice>
              <mc:Fallback>
                <p:oleObj name="Equation" r:id="rId4" imgW="152268" imgH="16495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2400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0" y="0"/>
          <a:ext cx="15240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8" name="Equation" r:id="rId6" imgW="152268" imgH="164957" progId="Equation.3">
                  <p:embed/>
                </p:oleObj>
              </mc:Choice>
              <mc:Fallback>
                <p:oleObj name="Equation" r:id="rId6" imgW="152268" imgH="16495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2400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4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0" y="0"/>
          <a:ext cx="15240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9" name="Equation" r:id="rId7" imgW="152268" imgH="164957" progId="Equation.3">
                  <p:embed/>
                </p:oleObj>
              </mc:Choice>
              <mc:Fallback>
                <p:oleObj name="Equation" r:id="rId7" imgW="152268" imgH="16495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2400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5" name="Rectangle 18"/>
          <p:cNvSpPr>
            <a:spLocks noChangeArrowheads="1"/>
          </p:cNvSpPr>
          <p:nvPr/>
        </p:nvSpPr>
        <p:spPr bwMode="auto">
          <a:xfrm>
            <a:off x="0" y="33480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6" name="Rectangle 20"/>
          <p:cNvSpPr>
            <a:spLocks noChangeArrowheads="1"/>
          </p:cNvSpPr>
          <p:nvPr/>
        </p:nvSpPr>
        <p:spPr bwMode="auto">
          <a:xfrm>
            <a:off x="0" y="33480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7" name="Rectangle 22"/>
          <p:cNvSpPr>
            <a:spLocks noChangeArrowheads="1"/>
          </p:cNvSpPr>
          <p:nvPr/>
        </p:nvSpPr>
        <p:spPr bwMode="auto">
          <a:xfrm>
            <a:off x="0" y="3357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108" name="Picture 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/>
          <a:stretch>
            <a:fillRect/>
          </a:stretch>
        </p:blipFill>
        <p:spPr bwMode="auto">
          <a:xfrm>
            <a:off x="4572000" y="1266825"/>
            <a:ext cx="3783013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9" name="Text Box 25"/>
          <p:cNvSpPr txBox="1">
            <a:spLocks noChangeArrowheads="1"/>
          </p:cNvSpPr>
          <p:nvPr/>
        </p:nvSpPr>
        <p:spPr bwMode="auto">
          <a:xfrm>
            <a:off x="611188" y="1195611"/>
            <a:ext cx="28892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/>
              <a:t>Phase diagram of diblock copolymers </a:t>
            </a:r>
            <a:r>
              <a:rPr lang="en-US" sz="2000" b="1">
                <a:solidFill>
                  <a:srgbClr val="FF0000"/>
                </a:solidFill>
              </a:rPr>
              <a:t>A</a:t>
            </a:r>
            <a:r>
              <a:rPr lang="en-US" sz="2000"/>
              <a:t>-</a:t>
            </a:r>
            <a:r>
              <a:rPr lang="en-US" sz="2000" b="1">
                <a:solidFill>
                  <a:srgbClr val="0070C0"/>
                </a:solidFill>
              </a:rPr>
              <a:t>B</a:t>
            </a:r>
          </a:p>
          <a:p>
            <a:pPr eaLnBrk="1" hangingPunct="1"/>
            <a:r>
              <a:rPr lang="en-US" sz="1400"/>
              <a:t>[Mean Field Theory - Leibler]</a:t>
            </a:r>
          </a:p>
          <a:p>
            <a:pPr eaLnBrk="1" hangingPunct="1"/>
            <a:endParaRPr lang="en-US" sz="1400"/>
          </a:p>
          <a:p>
            <a:pPr eaLnBrk="1" hangingPunct="1"/>
            <a:r>
              <a:rPr lang="en-US" sz="1600"/>
              <a:t>f = Volumetric fraction of one specie (</a:t>
            </a:r>
            <a:r>
              <a:rPr lang="en-US" sz="1600" b="1">
                <a:solidFill>
                  <a:srgbClr val="FF0000"/>
                </a:solidFill>
              </a:rPr>
              <a:t>A</a:t>
            </a:r>
            <a:r>
              <a:rPr lang="en-US" sz="1600"/>
              <a:t> or </a:t>
            </a:r>
            <a:r>
              <a:rPr lang="en-US" sz="1600" b="1">
                <a:solidFill>
                  <a:srgbClr val="0070C0"/>
                </a:solidFill>
              </a:rPr>
              <a:t>B</a:t>
            </a:r>
            <a:r>
              <a:rPr lang="en-US" sz="1600"/>
              <a:t>)</a:t>
            </a:r>
          </a:p>
        </p:txBody>
      </p:sp>
      <p:sp>
        <p:nvSpPr>
          <p:cNvPr id="4110" name="Line 26"/>
          <p:cNvSpPr>
            <a:spLocks noChangeShapeType="1"/>
          </p:cNvSpPr>
          <p:nvPr/>
        </p:nvSpPr>
        <p:spPr bwMode="auto">
          <a:xfrm>
            <a:off x="8532813" y="1338262"/>
            <a:ext cx="0" cy="2160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1" name="Text Box 27"/>
          <p:cNvSpPr txBox="1">
            <a:spLocks noChangeArrowheads="1"/>
          </p:cNvSpPr>
          <p:nvPr/>
        </p:nvSpPr>
        <p:spPr bwMode="auto">
          <a:xfrm>
            <a:off x="8604250" y="2130425"/>
            <a:ext cx="331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it-IT" sz="2000"/>
              <a:t>T</a:t>
            </a:r>
          </a:p>
        </p:txBody>
      </p:sp>
      <p:pic>
        <p:nvPicPr>
          <p:cNvPr id="4112" name="Picture 2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8"/>
          <a:stretch>
            <a:fillRect/>
          </a:stretch>
        </p:blipFill>
        <p:spPr bwMode="auto">
          <a:xfrm>
            <a:off x="4572000" y="3854450"/>
            <a:ext cx="3792538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3" name="Text Box 30"/>
          <p:cNvSpPr txBox="1">
            <a:spLocks noChangeArrowheads="1"/>
          </p:cNvSpPr>
          <p:nvPr/>
        </p:nvSpPr>
        <p:spPr bwMode="auto">
          <a:xfrm>
            <a:off x="611188" y="2995836"/>
            <a:ext cx="2951162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800"/>
              <a:t>Classical phases: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1800"/>
              <a:t> LAMELLAR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1800"/>
              <a:t> HEXAGONAL (cylindrical)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1800"/>
              <a:t> SPHERICAL</a:t>
            </a:r>
          </a:p>
        </p:txBody>
      </p:sp>
      <p:sp>
        <p:nvSpPr>
          <p:cNvPr id="4114" name="Text Box 31"/>
          <p:cNvSpPr txBox="1">
            <a:spLocks noChangeArrowheads="1"/>
          </p:cNvSpPr>
          <p:nvPr/>
        </p:nvSpPr>
        <p:spPr bwMode="auto">
          <a:xfrm>
            <a:off x="611188" y="4724623"/>
            <a:ext cx="29606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it-IT" sz="1800"/>
              <a:t>Complex phases:</a:t>
            </a:r>
          </a:p>
          <a:p>
            <a:pPr eaLnBrk="1" hangingPunct="1"/>
            <a:endParaRPr lang="it-IT" sz="1800"/>
          </a:p>
          <a:p>
            <a:pPr eaLnBrk="1" hangingPunct="1">
              <a:buFontTx/>
              <a:buChar char="•"/>
            </a:pPr>
            <a:r>
              <a:rPr lang="it-IT" sz="1800"/>
              <a:t>  BICONTINUOUS (gyroid)</a:t>
            </a:r>
          </a:p>
          <a:p>
            <a:pPr eaLnBrk="1" hangingPunct="1">
              <a:buFontTx/>
              <a:buChar char="•"/>
            </a:pPr>
            <a:r>
              <a:rPr lang="it-IT" sz="1800"/>
              <a:t> PERFORATED LAMELLAS</a:t>
            </a:r>
          </a:p>
        </p:txBody>
      </p:sp>
      <p:sp>
        <p:nvSpPr>
          <p:cNvPr id="4115" name="Line 32"/>
          <p:cNvSpPr>
            <a:spLocks noChangeShapeType="1"/>
          </p:cNvSpPr>
          <p:nvPr/>
        </p:nvSpPr>
        <p:spPr bwMode="auto">
          <a:xfrm>
            <a:off x="3492500" y="1711548"/>
            <a:ext cx="8651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6357938" y="6214839"/>
            <a:ext cx="500062" cy="25400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1050" b="1" dirty="0">
                <a:solidFill>
                  <a:srgbClr val="FF0000"/>
                </a:solidFill>
              </a:rPr>
              <a:t>L</a:t>
            </a:r>
            <a:r>
              <a:rPr lang="it-IT" sz="1050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A</a:t>
            </a:r>
            <a:r>
              <a:rPr lang="it-IT" sz="1050" b="1" dirty="0">
                <a:solidFill>
                  <a:srgbClr val="002060"/>
                </a:solidFill>
              </a:rPr>
              <a:t>M</a:t>
            </a:r>
          </a:p>
        </p:txBody>
      </p:sp>
      <p:grpSp>
        <p:nvGrpSpPr>
          <p:cNvPr id="4120" name="Group 45"/>
          <p:cNvGrpSpPr>
            <a:grpSpLocks/>
          </p:cNvGrpSpPr>
          <p:nvPr/>
        </p:nvGrpSpPr>
        <p:grpSpPr bwMode="auto">
          <a:xfrm>
            <a:off x="4572000" y="3711575"/>
            <a:ext cx="3789363" cy="2251075"/>
            <a:chOff x="4572000" y="3786190"/>
            <a:chExt cx="3789347" cy="2251154"/>
          </a:xfrm>
        </p:grpSpPr>
        <p:grpSp>
          <p:nvGrpSpPr>
            <p:cNvPr id="4121" name="Group 37"/>
            <p:cNvGrpSpPr>
              <a:grpSpLocks/>
            </p:cNvGrpSpPr>
            <p:nvPr/>
          </p:nvGrpSpPr>
          <p:grpSpPr bwMode="auto">
            <a:xfrm>
              <a:off x="4572000" y="3786190"/>
              <a:ext cx="3789347" cy="2251154"/>
              <a:chOff x="4572000" y="3786190"/>
              <a:chExt cx="3789347" cy="2251154"/>
            </a:xfrm>
          </p:grpSpPr>
          <p:pic>
            <p:nvPicPr>
              <p:cNvPr id="4128" name="Picture 24" descr="CopolyPhases.jp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3857628"/>
                <a:ext cx="793756" cy="714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9" name="Picture 25" descr="CopolyPhases.jp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3504" y="4429132"/>
                <a:ext cx="642942" cy="714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0" name="Picture 26" descr="CopolyPhases.jp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72132" y="5090362"/>
                <a:ext cx="745463" cy="580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1" name="Picture 27" descr="CopolyPhases.jp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68224" y="5537278"/>
                <a:ext cx="650086" cy="5000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132" name="Group 30"/>
              <p:cNvGrpSpPr>
                <a:grpSpLocks/>
              </p:cNvGrpSpPr>
              <p:nvPr/>
            </p:nvGrpSpPr>
            <p:grpSpPr bwMode="auto">
              <a:xfrm>
                <a:off x="7000893" y="5072074"/>
                <a:ext cx="785818" cy="580648"/>
                <a:chOff x="2643174" y="4255395"/>
                <a:chExt cx="873131" cy="653229"/>
              </a:xfrm>
            </p:grpSpPr>
            <p:pic>
              <p:nvPicPr>
                <p:cNvPr id="4135" name="Picture 28" descr="CopolyPhases.jpg"/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43174" y="4265682"/>
                  <a:ext cx="714380" cy="642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" name="Rectangle 29"/>
                <p:cNvSpPr/>
                <p:nvPr/>
              </p:nvSpPr>
              <p:spPr>
                <a:xfrm flipH="1">
                  <a:off x="3278140" y="4255436"/>
                  <a:ext cx="79375" cy="14823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3463349" y="4255436"/>
                  <a:ext cx="52916" cy="51793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</p:grpSp>
          <p:pic>
            <p:nvPicPr>
              <p:cNvPr id="4133" name="Picture 32" descr="CopolyPhases.jpg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00958" y="4429132"/>
                <a:ext cx="654848" cy="714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4" name="Picture 33" descr="CopolyPhases.jpg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18116" y="3786190"/>
                <a:ext cx="743231" cy="714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9" name="TextBox 38"/>
            <p:cNvSpPr txBox="1"/>
            <p:nvPr/>
          </p:nvSpPr>
          <p:spPr>
            <a:xfrm>
              <a:off x="5357810" y="4143390"/>
              <a:ext cx="500060" cy="254009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1050" b="1" dirty="0">
                  <a:solidFill>
                    <a:srgbClr val="FF0000"/>
                  </a:solidFill>
                </a:rPr>
                <a:t>BCC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786433" y="4714910"/>
              <a:ext cx="500060" cy="254009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1050" b="1" dirty="0">
                  <a:solidFill>
                    <a:srgbClr val="FF0000"/>
                  </a:solidFill>
                </a:rPr>
                <a:t>HEX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143618" y="5143550"/>
              <a:ext cx="500061" cy="254009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1050" b="1" dirty="0">
                  <a:solidFill>
                    <a:srgbClr val="FF0000"/>
                  </a:solidFill>
                </a:rPr>
                <a:t>GYR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572242" y="5138787"/>
              <a:ext cx="500061" cy="254009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1050" b="1" dirty="0">
                  <a:solidFill>
                    <a:srgbClr val="002060"/>
                  </a:solidFill>
                </a:rPr>
                <a:t>GYR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072302" y="4143390"/>
              <a:ext cx="500060" cy="254009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1050" b="1" dirty="0">
                  <a:solidFill>
                    <a:srgbClr val="002060"/>
                  </a:solidFill>
                </a:rPr>
                <a:t>BCC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000865" y="4705384"/>
              <a:ext cx="500061" cy="254009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1050" b="1" dirty="0">
                  <a:solidFill>
                    <a:srgbClr val="002060"/>
                  </a:solidFill>
                </a:rPr>
                <a:t>HEX</a:t>
              </a:r>
            </a:p>
          </p:txBody>
        </p:sp>
      </p:grpSp>
      <p:sp>
        <p:nvSpPr>
          <p:cNvPr id="47" name="Rectangle 46"/>
          <p:cNvSpPr/>
          <p:nvPr/>
        </p:nvSpPr>
        <p:spPr>
          <a:xfrm>
            <a:off x="176919" y="6215063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050" i="1" dirty="0"/>
              <a:t>Posocco, </a:t>
            </a:r>
            <a:r>
              <a:rPr lang="it-IT" sz="1050" i="1" dirty="0" err="1"/>
              <a:t>Fermeglia</a:t>
            </a:r>
            <a:r>
              <a:rPr lang="it-IT" sz="1050" i="1" dirty="0"/>
              <a:t>, </a:t>
            </a:r>
            <a:r>
              <a:rPr lang="it-IT" sz="1050" i="1" dirty="0" err="1"/>
              <a:t>Pricl</a:t>
            </a:r>
            <a:r>
              <a:rPr lang="it-IT" sz="1050" i="1" dirty="0"/>
              <a:t>, J. Mater. </a:t>
            </a:r>
            <a:r>
              <a:rPr lang="it-IT" sz="1050" i="1" dirty="0" err="1"/>
              <a:t>Chem</a:t>
            </a:r>
            <a:r>
              <a:rPr lang="it-IT" sz="1050" i="1" dirty="0"/>
              <a:t>. 2010, </a:t>
            </a:r>
            <a:r>
              <a:rPr lang="it-IT" sz="1050" i="1" dirty="0" smtClean="0"/>
              <a:t>20, 7742-7753</a:t>
            </a:r>
            <a:endParaRPr lang="en-US" sz="1050" i="1" dirty="0"/>
          </a:p>
        </p:txBody>
      </p:sp>
    </p:spTree>
    <p:extLst>
      <p:ext uri="{BB962C8B-B14F-4D97-AF65-F5344CB8AC3E}">
        <p14:creationId xmlns:p14="http://schemas.microsoft.com/office/powerpoint/2010/main" val="230994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Materials </a:t>
            </a:r>
            <a:r>
              <a:rPr lang="en-US" b="0" dirty="0"/>
              <a:t>Genome Initiative (MGI)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24" y="1281112"/>
            <a:ext cx="6615576" cy="354293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514600"/>
            <a:ext cx="7626916" cy="3922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321" y="1605782"/>
            <a:ext cx="7802440" cy="390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8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PLA-PEO AQUEOUS SOLUTION</a:t>
            </a:r>
            <a:endParaRPr lang="en-US" dirty="0"/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Phase diagram derived from DPD simulations</a:t>
            </a:r>
          </a:p>
          <a:p>
            <a:endParaRPr lang="en-US" smtClean="0"/>
          </a:p>
          <a:p>
            <a:endParaRPr lang="en-US" dirty="0"/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4421188" y="2050826"/>
            <a:ext cx="4833937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it-IT" sz="1400"/>
              <a:t>Legend:</a:t>
            </a:r>
          </a:p>
          <a:p>
            <a:pPr eaLnBrk="1" hangingPunct="1"/>
            <a:r>
              <a:rPr lang="it-IT" sz="1400"/>
              <a:t>= micelles</a:t>
            </a:r>
          </a:p>
          <a:p>
            <a:pPr eaLnBrk="1" hangingPunct="1"/>
            <a:r>
              <a:rPr lang="it-IT" sz="1400"/>
              <a:t>= PLA spheres (SPLA)</a:t>
            </a:r>
          </a:p>
          <a:p>
            <a:pPr eaLnBrk="1" hangingPunct="1"/>
            <a:r>
              <a:rPr lang="it-IT" sz="1400"/>
              <a:t>= PEG spheres (SPEG)</a:t>
            </a:r>
          </a:p>
          <a:p>
            <a:pPr eaLnBrk="1" hangingPunct="1"/>
            <a:r>
              <a:rPr lang="it-IT" sz="1400"/>
              <a:t>= PLA cylinders (CPLA)</a:t>
            </a:r>
          </a:p>
          <a:p>
            <a:pPr eaLnBrk="1" hangingPunct="1"/>
            <a:r>
              <a:rPr lang="it-IT" sz="1400"/>
              <a:t>= PEG cylinders (CPEG)</a:t>
            </a:r>
          </a:p>
          <a:p>
            <a:pPr eaLnBrk="1" hangingPunct="1"/>
            <a:r>
              <a:rPr lang="it-IT" sz="1400"/>
              <a:t>= PLA perforated lamellas or gyroid phase (PLPLA/GPLA)</a:t>
            </a:r>
          </a:p>
          <a:p>
            <a:pPr eaLnBrk="1" hangingPunct="1"/>
            <a:r>
              <a:rPr lang="it-IT" sz="1400"/>
              <a:t>= Lamellas</a:t>
            </a:r>
          </a:p>
          <a:p>
            <a:pPr eaLnBrk="1" hangingPunct="1"/>
            <a:r>
              <a:rPr lang="it-IT" sz="1400"/>
              <a:t>= PEG perforated lamellas or gyroid phase (PLPEG/GPEG)</a:t>
            </a:r>
          </a:p>
          <a:p>
            <a:pPr eaLnBrk="1" hangingPunct="1"/>
            <a:r>
              <a:rPr lang="it-IT" sz="1400"/>
              <a:t>= disordered phase, lamellar micelles, cylindrical micelles..</a:t>
            </a:r>
          </a:p>
        </p:txBody>
      </p:sp>
      <p:sp>
        <p:nvSpPr>
          <p:cNvPr id="20485" name="AutoShape 7"/>
          <p:cNvSpPr>
            <a:spLocks noChangeArrowheads="1"/>
          </p:cNvSpPr>
          <p:nvPr/>
        </p:nvSpPr>
        <p:spPr bwMode="auto">
          <a:xfrm>
            <a:off x="4286250" y="2306414"/>
            <a:ext cx="142875" cy="180975"/>
          </a:xfrm>
          <a:prstGeom prst="sun">
            <a:avLst>
              <a:gd name="adj" fmla="val 25000"/>
            </a:avLst>
          </a:prstGeom>
          <a:solidFill>
            <a:srgbClr val="FF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6" name="Oval 8">
            <a:hlinkClick r:id="rId3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4286250" y="2555651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7" name="Oval 9"/>
          <p:cNvSpPr>
            <a:spLocks noChangeArrowheads="1"/>
          </p:cNvSpPr>
          <p:nvPr/>
        </p:nvSpPr>
        <p:spPr bwMode="auto">
          <a:xfrm>
            <a:off x="4286250" y="2771551"/>
            <a:ext cx="114300" cy="1143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8" name="AutoShape 10"/>
          <p:cNvSpPr>
            <a:spLocks noChangeArrowheads="1"/>
          </p:cNvSpPr>
          <p:nvPr/>
        </p:nvSpPr>
        <p:spPr bwMode="auto">
          <a:xfrm>
            <a:off x="4286250" y="3203351"/>
            <a:ext cx="114300" cy="142875"/>
          </a:xfrm>
          <a:prstGeom prst="can">
            <a:avLst>
              <a:gd name="adj" fmla="val 31250"/>
            </a:avLst>
          </a:prstGeom>
          <a:solidFill>
            <a:srgbClr val="CC99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9" name="AutoShape 11"/>
          <p:cNvSpPr>
            <a:spLocks noChangeArrowheads="1"/>
          </p:cNvSpPr>
          <p:nvPr/>
        </p:nvSpPr>
        <p:spPr bwMode="auto">
          <a:xfrm>
            <a:off x="4286250" y="2987451"/>
            <a:ext cx="114300" cy="142875"/>
          </a:xfrm>
          <a:prstGeom prst="can">
            <a:avLst>
              <a:gd name="adj" fmla="val 31250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0" name="AutoShape 12"/>
          <p:cNvSpPr>
            <a:spLocks noChangeArrowheads="1"/>
          </p:cNvSpPr>
          <p:nvPr/>
        </p:nvSpPr>
        <p:spPr bwMode="auto">
          <a:xfrm>
            <a:off x="4286250" y="3851051"/>
            <a:ext cx="114300" cy="114300"/>
          </a:xfrm>
          <a:prstGeom prst="diamond">
            <a:avLst/>
          </a:prstGeom>
          <a:solidFill>
            <a:srgbClr val="CC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1" name="AutoShape 13"/>
          <p:cNvSpPr>
            <a:spLocks noChangeArrowheads="1"/>
          </p:cNvSpPr>
          <p:nvPr/>
        </p:nvSpPr>
        <p:spPr bwMode="auto">
          <a:xfrm>
            <a:off x="4286250" y="3419251"/>
            <a:ext cx="114300" cy="114300"/>
          </a:xfrm>
          <a:prstGeom prst="diamond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2" name="Rectangle 14"/>
          <p:cNvSpPr>
            <a:spLocks noChangeArrowheads="1"/>
          </p:cNvSpPr>
          <p:nvPr/>
        </p:nvSpPr>
        <p:spPr bwMode="auto">
          <a:xfrm>
            <a:off x="4286250" y="3635151"/>
            <a:ext cx="114300" cy="114300"/>
          </a:xfrm>
          <a:prstGeom prst="rect">
            <a:avLst/>
          </a:prstGeom>
          <a:solidFill>
            <a:srgbClr val="FF33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3" name="AutoShape 15"/>
          <p:cNvSpPr>
            <a:spLocks noChangeArrowheads="1"/>
          </p:cNvSpPr>
          <p:nvPr/>
        </p:nvSpPr>
        <p:spPr bwMode="auto">
          <a:xfrm>
            <a:off x="4286250" y="4066951"/>
            <a:ext cx="114300" cy="114300"/>
          </a:xfrm>
          <a:prstGeom prst="lightningBol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0498" name="Group 26"/>
          <p:cNvGrpSpPr>
            <a:grpSpLocks/>
          </p:cNvGrpSpPr>
          <p:nvPr/>
        </p:nvGrpSpPr>
        <p:grpSpPr bwMode="auto">
          <a:xfrm>
            <a:off x="142875" y="2050826"/>
            <a:ext cx="4102100" cy="3754438"/>
            <a:chOff x="142844" y="2492375"/>
            <a:chExt cx="4102100" cy="3754438"/>
          </a:xfrm>
        </p:grpSpPr>
        <p:grpSp>
          <p:nvGrpSpPr>
            <p:cNvPr id="20499" name="Group 24"/>
            <p:cNvGrpSpPr>
              <a:grpSpLocks/>
            </p:cNvGrpSpPr>
            <p:nvPr/>
          </p:nvGrpSpPr>
          <p:grpSpPr bwMode="auto">
            <a:xfrm>
              <a:off x="142844" y="2492375"/>
              <a:ext cx="4102100" cy="3754438"/>
              <a:chOff x="142844" y="2492375"/>
              <a:chExt cx="4102100" cy="3754438"/>
            </a:xfrm>
          </p:grpSpPr>
          <p:pic>
            <p:nvPicPr>
              <p:cNvPr id="20501" name="Picture 2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844" y="2492375"/>
                <a:ext cx="4102100" cy="3754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TextBox 23"/>
              <p:cNvSpPr txBox="1"/>
              <p:nvPr/>
            </p:nvSpPr>
            <p:spPr>
              <a:xfrm rot="16200000">
                <a:off x="-683449" y="3898106"/>
                <a:ext cx="2071688" cy="2762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it-IT" sz="1200" dirty="0">
                    <a:solidFill>
                      <a:schemeClr val="bg1">
                        <a:lumMod val="50000"/>
                      </a:schemeClr>
                    </a:solidFill>
                  </a:rPr>
                  <a:t>v/v </a:t>
                </a:r>
                <a:r>
                  <a:rPr lang="it-IT" sz="1200" dirty="0" err="1">
                    <a:solidFill>
                      <a:schemeClr val="bg1">
                        <a:lumMod val="50000"/>
                      </a:schemeClr>
                    </a:solidFill>
                  </a:rPr>
                  <a:t>concentration</a:t>
                </a:r>
                <a:r>
                  <a:rPr lang="it-IT" sz="1200" dirty="0">
                    <a:solidFill>
                      <a:schemeClr val="bg1">
                        <a:lumMod val="50000"/>
                      </a:schemeClr>
                    </a:solidFill>
                  </a:rPr>
                  <a:t> in water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1428719" y="5786438"/>
              <a:ext cx="2071688" cy="276225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1200" dirty="0">
                  <a:solidFill>
                    <a:schemeClr val="bg1">
                      <a:lumMod val="50000"/>
                    </a:schemeClr>
                  </a:solidFill>
                </a:rPr>
                <a:t>PLA </a:t>
              </a:r>
              <a:r>
                <a:rPr lang="it-IT" sz="1200" dirty="0" err="1">
                  <a:solidFill>
                    <a:schemeClr val="bg1">
                      <a:lumMod val="50000"/>
                    </a:schemeClr>
                  </a:solidFill>
                </a:rPr>
                <a:t>fraction</a:t>
              </a:r>
              <a:endParaRPr lang="it-IT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76918" y="6215062"/>
            <a:ext cx="49284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/>
              <a:t>Posocco, </a:t>
            </a:r>
            <a:r>
              <a:rPr lang="it-IT" i="1" dirty="0" err="1"/>
              <a:t>Fermeglia</a:t>
            </a:r>
            <a:r>
              <a:rPr lang="it-IT" i="1" dirty="0"/>
              <a:t>, </a:t>
            </a:r>
            <a:r>
              <a:rPr lang="it-IT" i="1" dirty="0" err="1"/>
              <a:t>Pricl</a:t>
            </a:r>
            <a:r>
              <a:rPr lang="it-IT" i="1" dirty="0"/>
              <a:t>, J. Mater. </a:t>
            </a:r>
            <a:r>
              <a:rPr lang="it-IT" i="1" dirty="0" err="1"/>
              <a:t>Chem</a:t>
            </a:r>
            <a:r>
              <a:rPr lang="it-IT" i="1" dirty="0"/>
              <a:t>. 2010, </a:t>
            </a:r>
            <a:r>
              <a:rPr lang="it-IT" i="1" dirty="0" smtClean="0"/>
              <a:t>20, 7742-7753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519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Predicted phase morphologies </a:t>
            </a:r>
            <a:r>
              <a:rPr lang="en-US" dirty="0" smtClean="0"/>
              <a:t>of PLA-PEO in water: </a:t>
            </a:r>
            <a:r>
              <a:rPr lang="en-US" dirty="0" smtClean="0">
                <a:latin typeface="Symbol" pitchFamily="18" charset="2"/>
              </a:rPr>
              <a:t>F</a:t>
            </a:r>
            <a:r>
              <a:rPr lang="en-US" dirty="0" smtClean="0"/>
              <a:t> = </a:t>
            </a:r>
            <a:r>
              <a:rPr lang="en-US" dirty="0"/>
              <a:t>0.9 </a:t>
            </a:r>
            <a:r>
              <a:rPr lang="en-US" dirty="0" smtClean="0"/>
              <a:t>v/v</a:t>
            </a:r>
            <a:endParaRPr lang="en-US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56525" y="1672928"/>
            <a:ext cx="1710501" cy="1655886"/>
            <a:chOff x="5652120" y="3573016"/>
            <a:chExt cx="3135574" cy="3035458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2" r="6287"/>
            <a:stretch/>
          </p:blipFill>
          <p:spPr bwMode="auto">
            <a:xfrm>
              <a:off x="5652120" y="3573016"/>
              <a:ext cx="3135574" cy="3035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6444208" y="5733256"/>
              <a:ext cx="1944216" cy="0"/>
            </a:xfrm>
            <a:prstGeom prst="straightConnector1">
              <a:avLst/>
            </a:prstGeom>
            <a:ln w="28575">
              <a:solidFill>
                <a:srgbClr val="00964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r="11100"/>
          <a:stretch/>
        </p:blipFill>
        <p:spPr>
          <a:xfrm>
            <a:off x="149319" y="3447834"/>
            <a:ext cx="2127738" cy="23100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t="3720" r="11280"/>
          <a:stretch/>
        </p:blipFill>
        <p:spPr>
          <a:xfrm>
            <a:off x="1835696" y="1663062"/>
            <a:ext cx="2183627" cy="2311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8" r="14320" b="2979"/>
          <a:stretch/>
        </p:blipFill>
        <p:spPr>
          <a:xfrm>
            <a:off x="3164539" y="3549746"/>
            <a:ext cx="2592289" cy="25391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8" t="4754" r="14700"/>
          <a:stretch/>
        </p:blipFill>
        <p:spPr>
          <a:xfrm>
            <a:off x="4644008" y="1545223"/>
            <a:ext cx="2341307" cy="231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3245473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0.2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35696" y="148826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0.4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927509" y="526024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0.5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t="7179" r="20394" b="6212"/>
          <a:stretch/>
        </p:blipFill>
        <p:spPr>
          <a:xfrm>
            <a:off x="6771626" y="3796627"/>
            <a:ext cx="1971137" cy="198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55976" y="244933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0.8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156176" y="5270231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0.9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76919" y="6215063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050" i="1" dirty="0"/>
              <a:t>Posocco, </a:t>
            </a:r>
            <a:r>
              <a:rPr lang="it-IT" sz="1050" i="1" dirty="0" err="1"/>
              <a:t>Fermeglia</a:t>
            </a:r>
            <a:r>
              <a:rPr lang="it-IT" sz="1050" i="1" dirty="0"/>
              <a:t>, </a:t>
            </a:r>
            <a:r>
              <a:rPr lang="it-IT" sz="1050" i="1" dirty="0" err="1"/>
              <a:t>Pricl</a:t>
            </a:r>
            <a:r>
              <a:rPr lang="it-IT" sz="1050" i="1" dirty="0"/>
              <a:t>, J. Mater. </a:t>
            </a:r>
            <a:r>
              <a:rPr lang="it-IT" sz="1050" i="1" dirty="0" err="1"/>
              <a:t>Chem</a:t>
            </a:r>
            <a:r>
              <a:rPr lang="it-IT" sz="1050" i="1" dirty="0"/>
              <a:t>. 2010, </a:t>
            </a:r>
            <a:r>
              <a:rPr lang="it-IT" sz="1050" i="1" dirty="0" smtClean="0"/>
              <a:t>20, 7742-7753</a:t>
            </a:r>
            <a:endParaRPr lang="en-US" sz="1050" i="1" dirty="0"/>
          </a:p>
        </p:txBody>
      </p:sp>
    </p:spTree>
    <p:extLst>
      <p:ext uri="{BB962C8B-B14F-4D97-AF65-F5344CB8AC3E}">
        <p14:creationId xmlns:p14="http://schemas.microsoft.com/office/powerpoint/2010/main" val="20857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Predicted phase morphologies </a:t>
            </a:r>
            <a:r>
              <a:rPr lang="en-US" dirty="0" smtClean="0"/>
              <a:t>of PLA-PEO in water: </a:t>
            </a:r>
            <a:r>
              <a:rPr lang="en-US" dirty="0" smtClean="0">
                <a:latin typeface="Symbol" pitchFamily="18" charset="2"/>
              </a:rPr>
              <a:t>F</a:t>
            </a:r>
            <a:r>
              <a:rPr lang="en-US" dirty="0" smtClean="0"/>
              <a:t> = 0.2 v/v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749931" y="4149080"/>
            <a:ext cx="2160000" cy="2091033"/>
            <a:chOff x="6749931" y="4149080"/>
            <a:chExt cx="2160000" cy="2091033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2" r="6287"/>
            <a:stretch/>
          </p:blipFill>
          <p:spPr bwMode="auto">
            <a:xfrm>
              <a:off x="6749931" y="4149080"/>
              <a:ext cx="2160000" cy="20910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7295576" y="4689976"/>
              <a:ext cx="1339310" cy="0"/>
            </a:xfrm>
            <a:prstGeom prst="straightConnector1">
              <a:avLst/>
            </a:prstGeom>
            <a:ln w="28575">
              <a:solidFill>
                <a:srgbClr val="00964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8" t="9555" r="18682" b="1134"/>
          <a:stretch/>
        </p:blipFill>
        <p:spPr>
          <a:xfrm>
            <a:off x="467544" y="3726768"/>
            <a:ext cx="2099102" cy="216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1" t="4172" r="6656" b="-1"/>
          <a:stretch/>
        </p:blipFill>
        <p:spPr>
          <a:xfrm>
            <a:off x="2195736" y="1566768"/>
            <a:ext cx="2347627" cy="216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7" t="5829" r="15354" b="5026"/>
          <a:stretch/>
        </p:blipFill>
        <p:spPr>
          <a:xfrm>
            <a:off x="4067944" y="3409075"/>
            <a:ext cx="2581781" cy="24776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346" y="1473542"/>
            <a:ext cx="2592215" cy="2035443"/>
          </a:xfrm>
          <a:prstGeom prst="rect">
            <a:avLst/>
          </a:prstGeom>
        </p:spPr>
      </p:pic>
      <p:sp>
        <p:nvSpPr>
          <p:cNvPr id="17" name="Bent Arrow 16"/>
          <p:cNvSpPr/>
          <p:nvPr/>
        </p:nvSpPr>
        <p:spPr>
          <a:xfrm>
            <a:off x="5508104" y="2420888"/>
            <a:ext cx="712234" cy="864096"/>
          </a:xfrm>
          <a:prstGeom prst="bent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608" y="334983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0.3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763688" y="242208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0.4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995936" y="523096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0.6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76919" y="6215063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050" i="1" dirty="0"/>
              <a:t>Posocco, </a:t>
            </a:r>
            <a:r>
              <a:rPr lang="it-IT" sz="1050" i="1" dirty="0" err="1"/>
              <a:t>Fermeglia</a:t>
            </a:r>
            <a:r>
              <a:rPr lang="it-IT" sz="1050" i="1" dirty="0"/>
              <a:t>, </a:t>
            </a:r>
            <a:r>
              <a:rPr lang="it-IT" sz="1050" i="1" dirty="0" err="1"/>
              <a:t>Pricl</a:t>
            </a:r>
            <a:r>
              <a:rPr lang="it-IT" sz="1050" i="1" dirty="0"/>
              <a:t>, J. Mater. </a:t>
            </a:r>
            <a:r>
              <a:rPr lang="it-IT" sz="1050" i="1" dirty="0" err="1"/>
              <a:t>Chem</a:t>
            </a:r>
            <a:r>
              <a:rPr lang="it-IT" sz="1050" i="1" dirty="0"/>
              <a:t>. 2010, </a:t>
            </a:r>
            <a:r>
              <a:rPr lang="it-IT" sz="1050" i="1" dirty="0" smtClean="0"/>
              <a:t>20, 7742-7753</a:t>
            </a:r>
            <a:endParaRPr lang="en-US" sz="1050" i="1" dirty="0"/>
          </a:p>
        </p:txBody>
      </p:sp>
    </p:spTree>
    <p:extLst>
      <p:ext uri="{BB962C8B-B14F-4D97-AF65-F5344CB8AC3E}">
        <p14:creationId xmlns:p14="http://schemas.microsoft.com/office/powerpoint/2010/main" val="300189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Predicted phase morphologies </a:t>
            </a:r>
            <a:r>
              <a:rPr lang="en-US" dirty="0" smtClean="0"/>
              <a:t>of PLA-PEO-PLA in water: </a:t>
            </a:r>
            <a:r>
              <a:rPr lang="en-US" i="1" cap="none" dirty="0" err="1" smtClean="0"/>
              <a:t>f</a:t>
            </a:r>
            <a:r>
              <a:rPr lang="en-US" baseline="-25000" dirty="0" err="1" smtClean="0"/>
              <a:t>PLA</a:t>
            </a:r>
            <a:r>
              <a:rPr lang="en-US" dirty="0" smtClean="0"/>
              <a:t> = 0.57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10810"/>
            <a:ext cx="2544057" cy="216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8" y="3686785"/>
            <a:ext cx="2292431" cy="216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" t="6709" r="6066"/>
          <a:stretch/>
        </p:blipFill>
        <p:spPr>
          <a:xfrm>
            <a:off x="3340445" y="1490303"/>
            <a:ext cx="2167659" cy="216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4" t="7804" r="13220" b="7100"/>
          <a:stretch/>
        </p:blipFill>
        <p:spPr>
          <a:xfrm>
            <a:off x="4089431" y="3773916"/>
            <a:ext cx="2091148" cy="216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t="9305" r="12227" b="6048"/>
          <a:stretch/>
        </p:blipFill>
        <p:spPr>
          <a:xfrm>
            <a:off x="6281542" y="1490303"/>
            <a:ext cx="2178890" cy="216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t="7023" r="9155"/>
          <a:stretch/>
        </p:blipFill>
        <p:spPr>
          <a:xfrm>
            <a:off x="6848919" y="3717032"/>
            <a:ext cx="2077827" cy="216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1520" y="1326144"/>
            <a:ext cx="80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0.10 %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51520" y="4669250"/>
            <a:ext cx="80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0.15 %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615959" y="2852936"/>
            <a:ext cx="80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0.22 %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347864" y="4941168"/>
            <a:ext cx="80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0.35 %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652120" y="2668270"/>
            <a:ext cx="80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0.50 %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156176" y="4853916"/>
            <a:ext cx="80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0.60 %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76919" y="6215063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050" i="1" dirty="0"/>
              <a:t>Posocco, </a:t>
            </a:r>
            <a:r>
              <a:rPr lang="it-IT" sz="1050" i="1" dirty="0" err="1"/>
              <a:t>Fermeglia</a:t>
            </a:r>
            <a:r>
              <a:rPr lang="it-IT" sz="1050" i="1" dirty="0"/>
              <a:t>, </a:t>
            </a:r>
            <a:r>
              <a:rPr lang="it-IT" sz="1050" i="1" dirty="0" err="1"/>
              <a:t>Pricl</a:t>
            </a:r>
            <a:r>
              <a:rPr lang="it-IT" sz="1050" i="1" dirty="0"/>
              <a:t>, J. Mater. </a:t>
            </a:r>
            <a:r>
              <a:rPr lang="it-IT" sz="1050" i="1" dirty="0" err="1"/>
              <a:t>Chem</a:t>
            </a:r>
            <a:r>
              <a:rPr lang="it-IT" sz="1050" i="1" dirty="0"/>
              <a:t>. 2010, </a:t>
            </a:r>
            <a:r>
              <a:rPr lang="it-IT" sz="1050" i="1" dirty="0" smtClean="0"/>
              <a:t>20, 7742-7753</a:t>
            </a:r>
            <a:endParaRPr lang="en-US" sz="1050" i="1" dirty="0"/>
          </a:p>
        </p:txBody>
      </p:sp>
    </p:spTree>
    <p:extLst>
      <p:ext uri="{BB962C8B-B14F-4D97-AF65-F5344CB8AC3E}">
        <p14:creationId xmlns:p14="http://schemas.microsoft.com/office/powerpoint/2010/main" val="415994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Micelle </a:t>
            </a:r>
            <a:r>
              <a:rPr lang="it-IT" dirty="0" err="1" smtClean="0"/>
              <a:t>loading</a:t>
            </a:r>
            <a:r>
              <a:rPr lang="it-IT" dirty="0" smtClean="0"/>
              <a:t> with </a:t>
            </a:r>
            <a:r>
              <a:rPr lang="it-IT" dirty="0" err="1" smtClean="0"/>
              <a:t>drug</a:t>
            </a:r>
            <a:r>
              <a:rPr lang="it-IT" dirty="0" smtClean="0"/>
              <a:t>: </a:t>
            </a:r>
            <a:br>
              <a:rPr lang="it-IT" dirty="0" smtClean="0"/>
            </a:br>
            <a:r>
              <a:rPr lang="it-IT" dirty="0" smtClean="0"/>
              <a:t>PLA-PEO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1" t="6291" r="12206" b="5999"/>
          <a:stretch/>
        </p:blipFill>
        <p:spPr>
          <a:xfrm>
            <a:off x="2565399" y="3637704"/>
            <a:ext cx="2429025" cy="25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8" t="10418" r="11600" b="3913"/>
          <a:stretch/>
        </p:blipFill>
        <p:spPr>
          <a:xfrm>
            <a:off x="4499992" y="1219200"/>
            <a:ext cx="2561346" cy="25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" t="11619" r="2645"/>
          <a:stretch/>
        </p:blipFill>
        <p:spPr>
          <a:xfrm>
            <a:off x="6012160" y="3827097"/>
            <a:ext cx="2831506" cy="252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18"/>
          <a:stretch/>
        </p:blipFill>
        <p:spPr>
          <a:xfrm>
            <a:off x="251519" y="1307097"/>
            <a:ext cx="2513809" cy="252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584" y="3926129"/>
            <a:ext cx="80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0 %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59832" y="3134041"/>
            <a:ext cx="80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4 %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63745" y="1904573"/>
            <a:ext cx="80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12 %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427351" y="3268372"/>
            <a:ext cx="80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22 %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76919" y="6215063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050" i="1" dirty="0"/>
              <a:t>Posocco, </a:t>
            </a:r>
            <a:r>
              <a:rPr lang="it-IT" sz="1050" i="1" dirty="0" err="1"/>
              <a:t>Fermeglia</a:t>
            </a:r>
            <a:r>
              <a:rPr lang="it-IT" sz="1050" i="1" dirty="0"/>
              <a:t>, </a:t>
            </a:r>
            <a:r>
              <a:rPr lang="it-IT" sz="1050" i="1" dirty="0" err="1"/>
              <a:t>Pricl</a:t>
            </a:r>
            <a:r>
              <a:rPr lang="it-IT" sz="1050" i="1" dirty="0"/>
              <a:t>, J. Mater. </a:t>
            </a:r>
            <a:r>
              <a:rPr lang="it-IT" sz="1050" i="1" dirty="0" err="1"/>
              <a:t>Chem</a:t>
            </a:r>
            <a:r>
              <a:rPr lang="it-IT" sz="1050" i="1" dirty="0"/>
              <a:t>. 2010, </a:t>
            </a:r>
            <a:r>
              <a:rPr lang="it-IT" sz="1050" i="1" dirty="0" smtClean="0"/>
              <a:t>20, 7742-7753</a:t>
            </a:r>
            <a:endParaRPr lang="en-US" sz="105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86540" y="5142131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Drug concentration limit around 15%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8757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Micelle </a:t>
            </a:r>
            <a:r>
              <a:rPr lang="it-IT" dirty="0" err="1" smtClean="0"/>
              <a:t>loading</a:t>
            </a:r>
            <a:r>
              <a:rPr lang="it-IT" dirty="0" smtClean="0"/>
              <a:t> with </a:t>
            </a:r>
            <a:r>
              <a:rPr lang="it-IT" dirty="0" err="1" smtClean="0"/>
              <a:t>drug</a:t>
            </a:r>
            <a:r>
              <a:rPr lang="it-IT" dirty="0" smtClean="0"/>
              <a:t>: </a:t>
            </a:r>
            <a:br>
              <a:rPr lang="it-IT" dirty="0" smtClean="0"/>
            </a:br>
            <a:r>
              <a:rPr lang="it-IT" dirty="0" smtClean="0"/>
              <a:t>PLA-PEO-PLA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12"/>
          <a:stretch/>
        </p:blipFill>
        <p:spPr>
          <a:xfrm>
            <a:off x="251520" y="3357072"/>
            <a:ext cx="2535470" cy="252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8" t="8871" r="8419"/>
          <a:stretch/>
        </p:blipFill>
        <p:spPr>
          <a:xfrm>
            <a:off x="1979712" y="1053016"/>
            <a:ext cx="2318786" cy="252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10332"/>
          <a:stretch/>
        </p:blipFill>
        <p:spPr>
          <a:xfrm>
            <a:off x="3347864" y="3499839"/>
            <a:ext cx="2502877" cy="252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4"/>
          <a:stretch/>
        </p:blipFill>
        <p:spPr>
          <a:xfrm>
            <a:off x="5364088" y="979839"/>
            <a:ext cx="2651597" cy="252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5"/>
          <a:stretch/>
        </p:blipFill>
        <p:spPr>
          <a:xfrm>
            <a:off x="6372200" y="3476692"/>
            <a:ext cx="2423957" cy="252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5536" y="3292026"/>
            <a:ext cx="80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1 %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259632" y="2128350"/>
            <a:ext cx="80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2 %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786990" y="4869160"/>
            <a:ext cx="80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3 %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788024" y="2239839"/>
            <a:ext cx="80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4 %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796136" y="4767137"/>
            <a:ext cx="80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7 %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403886" y="6226798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050" i="1" dirty="0"/>
              <a:t>Posocco, </a:t>
            </a:r>
            <a:r>
              <a:rPr lang="it-IT" sz="1050" i="1" dirty="0" err="1"/>
              <a:t>Fermeglia</a:t>
            </a:r>
            <a:r>
              <a:rPr lang="it-IT" sz="1050" i="1" dirty="0"/>
              <a:t>, </a:t>
            </a:r>
            <a:r>
              <a:rPr lang="it-IT" sz="1050" i="1" dirty="0" err="1"/>
              <a:t>Pricl</a:t>
            </a:r>
            <a:r>
              <a:rPr lang="it-IT" sz="1050" i="1" dirty="0"/>
              <a:t>, J. Mater. </a:t>
            </a:r>
            <a:r>
              <a:rPr lang="it-IT" sz="1050" i="1" dirty="0" err="1"/>
              <a:t>Chem</a:t>
            </a:r>
            <a:r>
              <a:rPr lang="it-IT" sz="1050" i="1" dirty="0"/>
              <a:t>. 2010, </a:t>
            </a:r>
            <a:r>
              <a:rPr lang="it-IT" sz="1050" i="1" dirty="0" smtClean="0"/>
              <a:t>20, 7742-7753</a:t>
            </a:r>
            <a:endParaRPr lang="en-US" sz="105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202345" y="5825731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Drug concentration limit around 2-3 %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55427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Outline of talk</a:t>
            </a:r>
          </a:p>
        </p:txBody>
      </p:sp>
      <p:sp>
        <p:nvSpPr>
          <p:cNvPr id="532483" name="Rectangle 6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162050"/>
            <a:ext cx="7772400" cy="539115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/>
              <a:t>Introduction</a:t>
            </a:r>
          </a:p>
          <a:p>
            <a:pPr lvl="1" eaLnBrk="1" hangingPunct="1"/>
            <a:r>
              <a:rPr lang="en-US" dirty="0" err="1" smtClean="0"/>
              <a:t>Multiscale</a:t>
            </a:r>
            <a:r>
              <a:rPr lang="en-US" dirty="0" smtClean="0"/>
              <a:t> Molecular Modeling</a:t>
            </a:r>
          </a:p>
          <a:p>
            <a:pPr eaLnBrk="1" hangingPunct="1"/>
            <a:r>
              <a:rPr lang="en-US" dirty="0" smtClean="0"/>
              <a:t>Mapping procedure</a:t>
            </a:r>
          </a:p>
          <a:p>
            <a:pPr lvl="1" eaLnBrk="1" hangingPunct="1"/>
            <a:r>
              <a:rPr lang="en-US" dirty="0" smtClean="0"/>
              <a:t>From atomistic simulation to </a:t>
            </a:r>
            <a:r>
              <a:rPr lang="en-US" dirty="0" err="1" smtClean="0"/>
              <a:t>mesoscale</a:t>
            </a:r>
            <a:endParaRPr lang="en-US" dirty="0" smtClean="0"/>
          </a:p>
          <a:p>
            <a:pPr lvl="1" eaLnBrk="1" hangingPunct="1"/>
            <a:r>
              <a:rPr lang="en-US" dirty="0" smtClean="0"/>
              <a:t>From </a:t>
            </a:r>
            <a:r>
              <a:rPr lang="en-US" dirty="0" err="1" smtClean="0"/>
              <a:t>mesoscale</a:t>
            </a:r>
            <a:r>
              <a:rPr lang="en-US" dirty="0" smtClean="0"/>
              <a:t> to micro FEM</a:t>
            </a:r>
          </a:p>
          <a:p>
            <a:pPr eaLnBrk="1" hangingPunct="1"/>
            <a:r>
              <a:rPr lang="en-US" dirty="0" smtClean="0"/>
              <a:t>Applications to nanostructured polymer systems</a:t>
            </a:r>
          </a:p>
          <a:p>
            <a:pPr lvl="1" eaLnBrk="1" hangingPunct="1"/>
            <a:r>
              <a:rPr lang="en-US" dirty="0" smtClean="0"/>
              <a:t>Top down nanostructures</a:t>
            </a:r>
          </a:p>
          <a:p>
            <a:pPr lvl="2" eaLnBrk="1" hangingPunct="1"/>
            <a:r>
              <a:rPr lang="en-US" dirty="0" smtClean="0"/>
              <a:t>Classical PCN</a:t>
            </a:r>
          </a:p>
          <a:p>
            <a:pPr lvl="1"/>
            <a:r>
              <a:rPr lang="en-US" dirty="0" smtClean="0"/>
              <a:t>Bottom up design</a:t>
            </a:r>
          </a:p>
          <a:p>
            <a:pPr lvl="2" eaLnBrk="1" hangingPunct="1"/>
            <a:r>
              <a:rPr lang="en-US" dirty="0" smtClean="0"/>
              <a:t>Localization of gold nanoparticles in di-block copolymers</a:t>
            </a:r>
          </a:p>
          <a:p>
            <a:pPr lvl="2" eaLnBrk="1" hangingPunct="1"/>
            <a:r>
              <a:rPr lang="en-US" dirty="0" smtClean="0"/>
              <a:t>Effect of chain length and grafting density </a:t>
            </a:r>
          </a:p>
          <a:p>
            <a:pPr lvl="2"/>
            <a:r>
              <a:rPr lang="en-US" dirty="0"/>
              <a:t>Self assembly of nanostructures on gold nanoparticles</a:t>
            </a:r>
          </a:p>
          <a:p>
            <a:pPr lvl="1"/>
            <a:r>
              <a:rPr lang="en-US" dirty="0" smtClean="0"/>
              <a:t>Special applications</a:t>
            </a:r>
          </a:p>
          <a:p>
            <a:pPr lvl="2"/>
            <a:r>
              <a:rPr lang="en-US" dirty="0" smtClean="0"/>
              <a:t>Block copolymers for drug delivery</a:t>
            </a:r>
          </a:p>
          <a:p>
            <a:pPr eaLnBrk="1" hangingPunct="1"/>
            <a:r>
              <a:rPr lang="en-US" dirty="0" smtClean="0"/>
              <a:t>Conclusions</a:t>
            </a:r>
          </a:p>
        </p:txBody>
      </p:sp>
      <p:sp>
        <p:nvSpPr>
          <p:cNvPr id="4" name="Right Arrow 3"/>
          <p:cNvSpPr/>
          <p:nvPr/>
        </p:nvSpPr>
        <p:spPr>
          <a:xfrm>
            <a:off x="44547" y="5867400"/>
            <a:ext cx="717453" cy="436099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635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Conclusions </a:t>
            </a:r>
            <a:endParaRPr lang="en-US" dirty="0" smtClean="0"/>
          </a:p>
        </p:txBody>
      </p:sp>
      <p:sp>
        <p:nvSpPr>
          <p:cNvPr id="390146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Message passing </a:t>
            </a:r>
            <a:r>
              <a:rPr lang="en-US" dirty="0" err="1" smtClean="0"/>
              <a:t>multiscale</a:t>
            </a:r>
            <a:r>
              <a:rPr lang="en-US" dirty="0" smtClean="0"/>
              <a:t> molecular modeling</a:t>
            </a:r>
          </a:p>
          <a:p>
            <a:pPr lvl="1"/>
            <a:r>
              <a:rPr lang="en-US" dirty="0" smtClean="0"/>
              <a:t>Mapping atomistic to </a:t>
            </a:r>
            <a:r>
              <a:rPr lang="en-US" dirty="0" err="1" smtClean="0"/>
              <a:t>mesoscale</a:t>
            </a:r>
            <a:endParaRPr lang="en-US" dirty="0" smtClean="0"/>
          </a:p>
          <a:p>
            <a:pPr lvl="1"/>
            <a:r>
              <a:rPr lang="en-US" dirty="0" smtClean="0"/>
              <a:t>Mapping </a:t>
            </a:r>
            <a:r>
              <a:rPr lang="en-US" dirty="0" err="1" smtClean="0"/>
              <a:t>mesoscale</a:t>
            </a:r>
            <a:r>
              <a:rPr lang="en-US" dirty="0" smtClean="0"/>
              <a:t> morphology to </a:t>
            </a:r>
            <a:r>
              <a:rPr lang="en-US" dirty="0" err="1" smtClean="0"/>
              <a:t>microFEM</a:t>
            </a:r>
            <a:endParaRPr lang="en-US" dirty="0" smtClean="0"/>
          </a:p>
          <a:p>
            <a:r>
              <a:rPr lang="en-US" dirty="0" smtClean="0"/>
              <a:t>Useful for the design of nanostructured systems</a:t>
            </a:r>
          </a:p>
          <a:p>
            <a:pPr lvl="1"/>
            <a:r>
              <a:rPr lang="en-US" dirty="0" smtClean="0"/>
              <a:t>Interpretation and design of experiments</a:t>
            </a:r>
          </a:p>
          <a:p>
            <a:pPr lvl="1"/>
            <a:r>
              <a:rPr lang="en-US" dirty="0" smtClean="0"/>
              <a:t>Characterization of nanoparticle dispersion</a:t>
            </a:r>
          </a:p>
          <a:p>
            <a:r>
              <a:rPr lang="en-US" dirty="0" smtClean="0"/>
              <a:t>Applied to nanostructured polymer system of industrial interest</a:t>
            </a:r>
          </a:p>
          <a:p>
            <a:pPr lvl="1"/>
            <a:r>
              <a:rPr lang="en-US" dirty="0" smtClean="0"/>
              <a:t>Automotive industry</a:t>
            </a:r>
          </a:p>
          <a:p>
            <a:pPr lvl="1"/>
            <a:r>
              <a:rPr lang="en-US" dirty="0" err="1" smtClean="0"/>
              <a:t>Opto</a:t>
            </a:r>
            <a:r>
              <a:rPr lang="en-US" dirty="0" smtClean="0"/>
              <a:t> electronic industry</a:t>
            </a:r>
          </a:p>
          <a:p>
            <a:pPr lvl="1"/>
            <a:r>
              <a:rPr lang="en-US" dirty="0" smtClean="0"/>
              <a:t>Polymer industry</a:t>
            </a:r>
          </a:p>
          <a:p>
            <a:pPr lvl="1"/>
            <a:r>
              <a:rPr lang="en-US" dirty="0" err="1" smtClean="0"/>
              <a:t>Nanomedicine</a:t>
            </a:r>
            <a:r>
              <a:rPr lang="en-US" dirty="0" smtClean="0"/>
              <a:t> &amp; bio based economy</a:t>
            </a:r>
          </a:p>
          <a:p>
            <a:r>
              <a:rPr lang="en-US" dirty="0" smtClean="0"/>
              <a:t>General design approach for nanostructured materials &amp; systems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6439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</a:p>
        </p:txBody>
      </p:sp>
      <p:sp>
        <p:nvSpPr>
          <p:cNvPr id="39117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28393" y="1334733"/>
            <a:ext cx="6496844" cy="1754323"/>
          </a:xfrm>
        </p:spPr>
        <p:txBody>
          <a:bodyPr>
            <a:normAutofit fontScale="70000" lnSpcReduction="20000"/>
          </a:bodyPr>
          <a:lstStyle/>
          <a:p>
            <a:pPr eaLnBrk="1" hangingPunct="1"/>
            <a:r>
              <a:rPr lang="en-US" dirty="0" smtClean="0"/>
              <a:t>Financial support:</a:t>
            </a:r>
          </a:p>
          <a:p>
            <a:pPr lvl="1" eaLnBrk="1" hangingPunct="1"/>
            <a:r>
              <a:rPr lang="en-US" dirty="0" err="1" smtClean="0"/>
              <a:t>Nanomodel</a:t>
            </a:r>
            <a:r>
              <a:rPr lang="en-US" dirty="0" smtClean="0"/>
              <a:t> EU Project </a:t>
            </a:r>
          </a:p>
          <a:p>
            <a:pPr lvl="1" eaLnBrk="1" hangingPunct="1"/>
            <a:r>
              <a:rPr lang="en-US" dirty="0" smtClean="0"/>
              <a:t>MULTIPRO EU Project</a:t>
            </a:r>
          </a:p>
          <a:p>
            <a:pPr lvl="1" eaLnBrk="1" hangingPunct="1"/>
            <a:r>
              <a:rPr lang="en-US" dirty="0" err="1" smtClean="0"/>
              <a:t>Multihybrids</a:t>
            </a:r>
            <a:r>
              <a:rPr lang="en-US" dirty="0" smtClean="0"/>
              <a:t> EU Project</a:t>
            </a:r>
          </a:p>
          <a:p>
            <a:pPr lvl="1" eaLnBrk="1" hangingPunct="1"/>
            <a:r>
              <a:rPr lang="it-IT" dirty="0" err="1" smtClean="0"/>
              <a:t>GreenBoat</a:t>
            </a:r>
            <a:r>
              <a:rPr lang="it-IT" dirty="0" smtClean="0"/>
              <a:t> Design, EU </a:t>
            </a:r>
            <a:r>
              <a:rPr lang="it-IT" dirty="0" err="1" smtClean="0"/>
              <a:t>PorFesr</a:t>
            </a:r>
            <a:endParaRPr lang="it-IT" dirty="0" smtClean="0"/>
          </a:p>
          <a:p>
            <a:pPr lvl="1" eaLnBrk="1" hangingPunct="1"/>
            <a:r>
              <a:rPr lang="it-IT" dirty="0" err="1" smtClean="0"/>
              <a:t>NanoStata</a:t>
            </a:r>
            <a:r>
              <a:rPr lang="it-IT" dirty="0" smtClean="0"/>
              <a:t> – </a:t>
            </a:r>
            <a:r>
              <a:rPr lang="it-IT" dirty="0" err="1" smtClean="0"/>
              <a:t>Industry</a:t>
            </a:r>
            <a:r>
              <a:rPr lang="it-IT" dirty="0" smtClean="0"/>
              <a:t> 2015</a:t>
            </a:r>
            <a:endParaRPr lang="en-US" dirty="0" smtClean="0"/>
          </a:p>
          <a:p>
            <a:pPr eaLnBrk="1" hangingPunct="1"/>
            <a:r>
              <a:rPr lang="en-US" dirty="0" smtClean="0"/>
              <a:t>People &amp; institutions</a:t>
            </a:r>
          </a:p>
        </p:txBody>
      </p:sp>
      <p:pic>
        <p:nvPicPr>
          <p:cNvPr id="391171" name="Picture 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228" y="1590585"/>
            <a:ext cx="1151035" cy="726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117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923" y="1296587"/>
            <a:ext cx="1803501" cy="56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1173" name="Picture 67" descr="FP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934" y="1310428"/>
            <a:ext cx="744994" cy="6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1174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68817"/>
            <a:ext cx="5473701" cy="808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1175" name="Picture 24" descr="http://www.mose.units.it/images/logo_mos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57942"/>
            <a:ext cx="1803400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1176" name="Group 11"/>
          <p:cNvGrpSpPr>
            <a:grpSpLocks/>
          </p:cNvGrpSpPr>
          <p:nvPr/>
        </p:nvGrpSpPr>
        <p:grpSpPr bwMode="auto">
          <a:xfrm>
            <a:off x="3966251" y="1752600"/>
            <a:ext cx="2166024" cy="413943"/>
            <a:chOff x="431" y="3627"/>
            <a:chExt cx="1570" cy="348"/>
          </a:xfrm>
        </p:grpSpPr>
        <p:pic>
          <p:nvPicPr>
            <p:cNvPr id="391184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3649"/>
              <a:ext cx="337" cy="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1185" name="Picture 9" descr="multilogoweb1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3627"/>
              <a:ext cx="1162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91177" name="Picture 12" descr="Culgi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360" y="4214470"/>
            <a:ext cx="758825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1178" name="Picture 16" descr="logosups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820" y="3183354"/>
            <a:ext cx="2020888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1179" name="Picture 18" descr="uchp-42x6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78" y="3183354"/>
            <a:ext cx="684212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1180" name="Text Box 19"/>
          <p:cNvSpPr txBox="1">
            <a:spLocks noChangeArrowheads="1"/>
          </p:cNvSpPr>
          <p:nvPr/>
        </p:nvSpPr>
        <p:spPr bwMode="auto">
          <a:xfrm>
            <a:off x="152400" y="3591342"/>
            <a:ext cx="184284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Sabrina </a:t>
            </a:r>
            <a:r>
              <a:rPr lang="en-US" dirty="0" err="1" smtClean="0">
                <a:latin typeface="Century Gothic" pitchFamily="34" charset="0"/>
              </a:rPr>
              <a:t>Pricl</a:t>
            </a:r>
            <a:endParaRPr lang="en-US" dirty="0" smtClean="0">
              <a:latin typeface="Century Gothic" pitchFamily="34" charset="0"/>
            </a:endParaRPr>
          </a:p>
          <a:p>
            <a:r>
              <a:rPr lang="en-US" dirty="0" smtClean="0">
                <a:latin typeface="Century Gothic" pitchFamily="34" charset="0"/>
              </a:rPr>
              <a:t>Radovan </a:t>
            </a:r>
            <a:r>
              <a:rPr lang="en-US" dirty="0">
                <a:latin typeface="Century Gothic" pitchFamily="34" charset="0"/>
              </a:rPr>
              <a:t>Toth</a:t>
            </a:r>
          </a:p>
          <a:p>
            <a:r>
              <a:rPr lang="en-US" dirty="0">
                <a:latin typeface="Century Gothic" pitchFamily="34" charset="0"/>
              </a:rPr>
              <a:t>Paola Posocco</a:t>
            </a:r>
          </a:p>
          <a:p>
            <a:r>
              <a:rPr lang="en-US" dirty="0">
                <a:latin typeface="Century Gothic" pitchFamily="34" charset="0"/>
              </a:rPr>
              <a:t>Erik </a:t>
            </a:r>
            <a:r>
              <a:rPr lang="en-US" dirty="0" err="1">
                <a:latin typeface="Century Gothic" pitchFamily="34" charset="0"/>
              </a:rPr>
              <a:t>Laurini</a:t>
            </a:r>
            <a:endParaRPr lang="en-US" dirty="0">
              <a:latin typeface="Century Gothic" pitchFamily="34" charset="0"/>
            </a:endParaRPr>
          </a:p>
          <a:p>
            <a:r>
              <a:rPr lang="en-US" dirty="0">
                <a:latin typeface="Century Gothic" pitchFamily="34" charset="0"/>
              </a:rPr>
              <a:t>Paolo </a:t>
            </a:r>
            <a:r>
              <a:rPr lang="en-US" dirty="0" err="1">
                <a:latin typeface="Century Gothic" pitchFamily="34" charset="0"/>
              </a:rPr>
              <a:t>Cosoli</a:t>
            </a:r>
            <a:endParaRPr lang="en-US" dirty="0">
              <a:latin typeface="Century Gothic" pitchFamily="34" charset="0"/>
            </a:endParaRPr>
          </a:p>
          <a:p>
            <a:r>
              <a:rPr lang="en-US" dirty="0">
                <a:latin typeface="Century Gothic" pitchFamily="34" charset="0"/>
              </a:rPr>
              <a:t>Daniel Romero</a:t>
            </a:r>
          </a:p>
          <a:p>
            <a:r>
              <a:rPr lang="en-US" dirty="0" err="1">
                <a:latin typeface="Century Gothic" pitchFamily="34" charset="0"/>
              </a:rPr>
              <a:t>Simão</a:t>
            </a:r>
            <a:r>
              <a:rPr lang="en-US" dirty="0">
                <a:latin typeface="Century Gothic" pitchFamily="34" charset="0"/>
              </a:rPr>
              <a:t> P. </a:t>
            </a:r>
            <a:r>
              <a:rPr lang="en-US" dirty="0" err="1">
                <a:latin typeface="Century Gothic" pitchFamily="34" charset="0"/>
              </a:rPr>
              <a:t>Pereiraa</a:t>
            </a:r>
            <a:endParaRPr lang="en-US" dirty="0">
              <a:latin typeface="Century Gothic" pitchFamily="34" charset="0"/>
            </a:endParaRPr>
          </a:p>
          <a:p>
            <a:r>
              <a:rPr lang="en-US" dirty="0">
                <a:latin typeface="Century Gothic" pitchFamily="34" charset="0"/>
              </a:rPr>
              <a:t>Francesca </a:t>
            </a:r>
            <a:r>
              <a:rPr lang="en-US" dirty="0" err="1">
                <a:latin typeface="Century Gothic" pitchFamily="34" charset="0"/>
              </a:rPr>
              <a:t>Santese</a:t>
            </a:r>
            <a:endParaRPr lang="en-US" dirty="0">
              <a:latin typeface="Century Gothic" pitchFamily="34" charset="0"/>
            </a:endParaRPr>
          </a:p>
          <a:p>
            <a:r>
              <a:rPr lang="en-US" dirty="0">
                <a:latin typeface="Century Gothic" pitchFamily="34" charset="0"/>
              </a:rPr>
              <a:t>Valentina Dal </a:t>
            </a:r>
            <a:r>
              <a:rPr lang="en-US" dirty="0" smtClean="0">
                <a:latin typeface="Century Gothic" pitchFamily="34" charset="0"/>
              </a:rPr>
              <a:t>Col</a:t>
            </a:r>
          </a:p>
          <a:p>
            <a:r>
              <a:rPr lang="it-IT" dirty="0" smtClean="0">
                <a:latin typeface="Century Gothic" pitchFamily="34" charset="0"/>
              </a:rPr>
              <a:t>Domenico Marson</a:t>
            </a:r>
          </a:p>
          <a:p>
            <a:r>
              <a:rPr lang="it-IT" dirty="0" smtClean="0">
                <a:latin typeface="Century Gothic" pitchFamily="34" charset="0"/>
              </a:rPr>
              <a:t>Tina </a:t>
            </a:r>
            <a:r>
              <a:rPr lang="it-IT" dirty="0" err="1" smtClean="0">
                <a:latin typeface="Century Gothic" pitchFamily="34" charset="0"/>
              </a:rPr>
              <a:t>Stokelj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391181" name="Text Box 20"/>
          <p:cNvSpPr txBox="1">
            <a:spLocks noChangeArrowheads="1"/>
          </p:cNvSpPr>
          <p:nvPr/>
        </p:nvSpPr>
        <p:spPr bwMode="auto">
          <a:xfrm>
            <a:off x="3421243" y="3695343"/>
            <a:ext cx="12490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entury Gothic" pitchFamily="34" charset="0"/>
              </a:rPr>
              <a:t>Giulio </a:t>
            </a:r>
            <a:r>
              <a:rPr lang="en-US" dirty="0" err="1">
                <a:latin typeface="Century Gothic" pitchFamily="34" charset="0"/>
              </a:rPr>
              <a:t>Scocchi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391182" name="Rectangle 22"/>
          <p:cNvSpPr>
            <a:spLocks noChangeArrowheads="1"/>
          </p:cNvSpPr>
          <p:nvPr/>
        </p:nvSpPr>
        <p:spPr bwMode="auto">
          <a:xfrm>
            <a:off x="3143319" y="5129753"/>
            <a:ext cx="197682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entury Gothic" pitchFamily="34" charset="0"/>
              </a:rPr>
              <a:t>Johannes G.E.M. </a:t>
            </a:r>
            <a:r>
              <a:rPr lang="en-US" dirty="0" err="1">
                <a:latin typeface="Century Gothic" pitchFamily="34" charset="0"/>
              </a:rPr>
              <a:t>Fraaije</a:t>
            </a:r>
            <a:endParaRPr lang="en-US" dirty="0">
              <a:latin typeface="Century Gothic" pitchFamily="34" charset="0"/>
            </a:endParaRPr>
          </a:p>
          <a:p>
            <a:r>
              <a:rPr lang="en-US" dirty="0">
                <a:latin typeface="Century Gothic" pitchFamily="34" charset="0"/>
              </a:rPr>
              <a:t>Jan-Willem </a:t>
            </a:r>
            <a:r>
              <a:rPr lang="en-US" dirty="0" err="1">
                <a:latin typeface="Century Gothic" pitchFamily="34" charset="0"/>
              </a:rPr>
              <a:t>Handgraaf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391183" name="Rectangle 23"/>
          <p:cNvSpPr>
            <a:spLocks noChangeArrowheads="1"/>
          </p:cNvSpPr>
          <p:nvPr/>
        </p:nvSpPr>
        <p:spPr bwMode="auto">
          <a:xfrm>
            <a:off x="1995248" y="4207624"/>
            <a:ext cx="114807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entury Gothic" pitchFamily="34" charset="0"/>
              </a:rPr>
              <a:t>Martin </a:t>
            </a:r>
            <a:r>
              <a:rPr lang="en-US" dirty="0" err="1">
                <a:latin typeface="Century Gothic" pitchFamily="34" charset="0"/>
              </a:rPr>
              <a:t>Lisal</a:t>
            </a:r>
            <a:endParaRPr lang="en-US" dirty="0">
              <a:latin typeface="Century Gothic" pitchFamily="34" charset="0"/>
            </a:endParaRPr>
          </a:p>
          <a:p>
            <a:r>
              <a:rPr lang="en-US" dirty="0" err="1">
                <a:latin typeface="Century Gothic" pitchFamily="34" charset="0"/>
              </a:rPr>
              <a:t>Zbysek</a:t>
            </a:r>
            <a:r>
              <a:rPr lang="en-US" dirty="0">
                <a:latin typeface="Century Gothic" pitchFamily="34" charset="0"/>
              </a:rPr>
              <a:t> </a:t>
            </a:r>
            <a:r>
              <a:rPr lang="en-US" dirty="0" err="1">
                <a:latin typeface="Century Gothic" pitchFamily="34" charset="0"/>
              </a:rPr>
              <a:t>Posel</a:t>
            </a:r>
            <a:r>
              <a:rPr lang="it-IT" dirty="0">
                <a:latin typeface="Century Gothic" pitchFamily="34" charset="0"/>
              </a:rPr>
              <a:t> </a:t>
            </a:r>
          </a:p>
        </p:txBody>
      </p:sp>
      <p:pic>
        <p:nvPicPr>
          <p:cNvPr id="19" name="Picture 76" descr="logo_alta0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903" y="2014143"/>
            <a:ext cx="2309246" cy="36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417" y="2089563"/>
            <a:ext cx="464937" cy="264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228600" y="5635823"/>
            <a:ext cx="20409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err="1" smtClean="0">
                <a:latin typeface="Century Gothic" pitchFamily="34" charset="0"/>
              </a:rPr>
              <a:t>Nanomodel</a:t>
            </a:r>
            <a:r>
              <a:rPr lang="en-US" sz="1400" dirty="0" smtClean="0">
                <a:latin typeface="Century Gothic" pitchFamily="34" charset="0"/>
              </a:rPr>
              <a:t> Partners</a:t>
            </a:r>
            <a:endParaRPr lang="en-US" sz="1400" dirty="0">
              <a:latin typeface="Century Gothic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26519" y="2884406"/>
            <a:ext cx="39494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1" indent="-171450">
              <a:buFont typeface="Arial" pitchFamily="34" charset="0"/>
              <a:buChar char="•"/>
            </a:pPr>
            <a:r>
              <a:rPr lang="en-US" dirty="0" smtClean="0"/>
              <a:t>Dave K. Smith, Anna Barnard &amp; Simon P. Jones, University of York, U.K.</a:t>
            </a:r>
          </a:p>
          <a:p>
            <a:pPr marL="171450" lvl="1" indent="-171450">
              <a:buFont typeface="Arial" pitchFamily="34" charset="0"/>
              <a:buChar char="•"/>
            </a:pPr>
            <a:r>
              <a:rPr lang="en-US" dirty="0" smtClean="0"/>
              <a:t>Nathan P. </a:t>
            </a:r>
            <a:r>
              <a:rPr lang="en-US" dirty="0" err="1" smtClean="0"/>
              <a:t>Gabrielson</a:t>
            </a:r>
            <a:r>
              <a:rPr lang="en-US" dirty="0" smtClean="0"/>
              <a:t> &amp; Daniel W. Pack, University of Illinois at Urbana Champaign, USA</a:t>
            </a:r>
          </a:p>
          <a:p>
            <a:pPr marL="171450" lvl="1" indent="-171450">
              <a:buFont typeface="Arial" pitchFamily="34" charset="0"/>
              <a:buChar char="•"/>
            </a:pPr>
            <a:r>
              <a:rPr lang="en-US" dirty="0" smtClean="0"/>
              <a:t>Chun-Ho Wong &amp; </a:t>
            </a:r>
            <a:r>
              <a:rPr lang="en-US" dirty="0" err="1" smtClean="0"/>
              <a:t>Hak</a:t>
            </a:r>
            <a:r>
              <a:rPr lang="en-US" dirty="0" smtClean="0"/>
              <a:t>-Fun Chow, The Chinese University of Hong Kong</a:t>
            </a:r>
          </a:p>
          <a:p>
            <a:pPr marL="171450" lvl="1" indent="-171450">
              <a:buFont typeface="Arial" pitchFamily="34" charset="0"/>
              <a:buChar char="•"/>
            </a:pPr>
            <a:r>
              <a:rPr lang="en-US" dirty="0" smtClean="0"/>
              <a:t>Carlo V. </a:t>
            </a:r>
            <a:r>
              <a:rPr lang="en-US" dirty="0" err="1" smtClean="0"/>
              <a:t>Catapano</a:t>
            </a:r>
            <a:r>
              <a:rPr lang="en-US" dirty="0" smtClean="0"/>
              <a:t>, Anastasia </a:t>
            </a:r>
            <a:r>
              <a:rPr lang="en-US" dirty="0" err="1" smtClean="0"/>
              <a:t>Malek</a:t>
            </a:r>
            <a:r>
              <a:rPr lang="en-US" dirty="0" smtClean="0"/>
              <a:t>, IOSI, </a:t>
            </a:r>
            <a:r>
              <a:rPr lang="en-US" dirty="0" err="1" smtClean="0"/>
              <a:t>Bellinzona</a:t>
            </a:r>
            <a:r>
              <a:rPr lang="en-US" dirty="0" smtClean="0"/>
              <a:t>, Switzerland</a:t>
            </a:r>
          </a:p>
          <a:p>
            <a:pPr marL="171450" lvl="1" indent="-171450">
              <a:buFont typeface="Arial" pitchFamily="34" charset="0"/>
              <a:buChar char="•"/>
            </a:pPr>
            <a:r>
              <a:rPr lang="en-US" dirty="0" smtClean="0"/>
              <a:t>Aaron Tagliabue, </a:t>
            </a:r>
            <a:r>
              <a:rPr lang="en-US" dirty="0" err="1" smtClean="0"/>
              <a:t>Enzio</a:t>
            </a:r>
            <a:r>
              <a:rPr lang="en-US" dirty="0" smtClean="0"/>
              <a:t> </a:t>
            </a:r>
            <a:r>
              <a:rPr lang="en-US" dirty="0" err="1" smtClean="0"/>
              <a:t>Ragg</a:t>
            </a:r>
            <a:r>
              <a:rPr lang="en-US" dirty="0" smtClean="0"/>
              <a:t>, University of Milan</a:t>
            </a:r>
          </a:p>
          <a:p>
            <a:pPr marL="171450" lvl="1" indent="-171450">
              <a:buFont typeface="Arial" pitchFamily="34" charset="0"/>
              <a:buChar char="•"/>
            </a:pPr>
            <a:r>
              <a:rPr lang="en-US" dirty="0" smtClean="0"/>
              <a:t>Kostas </a:t>
            </a:r>
            <a:r>
              <a:rPr lang="en-US" dirty="0" err="1" smtClean="0"/>
              <a:t>Karatasos</a:t>
            </a:r>
            <a:r>
              <a:rPr lang="en-US" dirty="0" smtClean="0"/>
              <a:t>, University of Thessaloniki, Greece</a:t>
            </a:r>
          </a:p>
          <a:p>
            <a:pPr marL="171450" lvl="1" indent="-171450">
              <a:buFont typeface="Arial" pitchFamily="34" charset="0"/>
              <a:buChar char="•"/>
            </a:pPr>
            <a:r>
              <a:rPr lang="en-US" dirty="0" smtClean="0"/>
              <a:t>Lucia </a:t>
            </a:r>
            <a:r>
              <a:rPr lang="en-US" dirty="0" err="1" smtClean="0"/>
              <a:t>Pasquato</a:t>
            </a:r>
            <a:r>
              <a:rPr lang="en-US" dirty="0" smtClean="0"/>
              <a:t>, University of Trieste</a:t>
            </a:r>
          </a:p>
          <a:p>
            <a:pPr marL="171450" lvl="1" indent="-171450">
              <a:buFont typeface="Arial" pitchFamily="34" charset="0"/>
              <a:buChar char="•"/>
            </a:pPr>
            <a:r>
              <a:rPr lang="en-US" dirty="0" smtClean="0"/>
              <a:t>Sara </a:t>
            </a:r>
            <a:r>
              <a:rPr lang="en-US" dirty="0" err="1" smtClean="0"/>
              <a:t>Padovani</a:t>
            </a:r>
            <a:r>
              <a:rPr lang="en-US" dirty="0" smtClean="0"/>
              <a:t>, CRP-FIAT,</a:t>
            </a:r>
          </a:p>
          <a:p>
            <a:pPr marL="171450" lvl="1" indent="-171450">
              <a:buFont typeface="Arial" pitchFamily="34" charset="0"/>
              <a:buChar char="•"/>
            </a:pPr>
            <a:r>
              <a:rPr lang="en-US" dirty="0" smtClean="0"/>
              <a:t>Ling </a:t>
            </a:r>
            <a:r>
              <a:rPr lang="en-US" dirty="0" err="1" smtClean="0"/>
              <a:t>Peng</a:t>
            </a:r>
            <a:r>
              <a:rPr lang="en-US" dirty="0" smtClean="0"/>
              <a:t> group, CNRS, Marseille (F)</a:t>
            </a:r>
          </a:p>
          <a:p>
            <a:pPr marL="171450" lvl="1" indent="-171450">
              <a:buFont typeface="Arial" pitchFamily="34" charset="0"/>
              <a:buChar char="•"/>
            </a:pPr>
            <a:r>
              <a:rPr lang="en-US" dirty="0" err="1" smtClean="0"/>
              <a:t>MarcoPierotti</a:t>
            </a:r>
            <a:r>
              <a:rPr lang="en-US" dirty="0" smtClean="0"/>
              <a:t>, Elena </a:t>
            </a:r>
            <a:r>
              <a:rPr lang="en-US" dirty="0" err="1" smtClean="0"/>
              <a:t>Tamborini</a:t>
            </a:r>
            <a:r>
              <a:rPr lang="en-US" dirty="0" smtClean="0"/>
              <a:t>, Silvana </a:t>
            </a:r>
            <a:r>
              <a:rPr lang="en-US" dirty="0" err="1" smtClean="0"/>
              <a:t>Pilotti</a:t>
            </a:r>
            <a:r>
              <a:rPr lang="en-US" dirty="0" smtClean="0"/>
              <a:t>, NCI, Milan</a:t>
            </a:r>
          </a:p>
          <a:p>
            <a:pPr marL="171450" lvl="1" indent="-171450">
              <a:buFont typeface="Arial" pitchFamily="34" charset="0"/>
              <a:buChar char="•"/>
            </a:pPr>
            <a:r>
              <a:rPr lang="en-US" dirty="0" smtClean="0"/>
              <a:t>Giuseppe </a:t>
            </a:r>
            <a:r>
              <a:rPr lang="en-US" dirty="0" err="1" smtClean="0"/>
              <a:t>Mensitieri</a:t>
            </a:r>
            <a:r>
              <a:rPr lang="en-US" dirty="0" smtClean="0"/>
              <a:t>, University of Naples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49"/>
          <a:stretch/>
        </p:blipFill>
        <p:spPr>
          <a:xfrm>
            <a:off x="3962400" y="2362200"/>
            <a:ext cx="755085" cy="5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5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Nanotechnology</a:t>
            </a:r>
            <a:r>
              <a:rPr lang="it-IT" dirty="0" smtClean="0"/>
              <a:t>: global market </a:t>
            </a:r>
            <a:r>
              <a:rPr lang="it-IT" dirty="0" err="1" smtClean="0"/>
              <a:t>evolution</a:t>
            </a:r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30" y="1266824"/>
            <a:ext cx="884094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6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Molecular Simulation vs Theory</a:t>
            </a:r>
          </a:p>
        </p:txBody>
      </p:sp>
      <p:sp>
        <p:nvSpPr>
          <p:cNvPr id="55603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Advances in computational hardware and algorithms</a:t>
            </a:r>
          </a:p>
          <a:p>
            <a:pPr lvl="1" eaLnBrk="1" hangingPunct="1"/>
            <a:r>
              <a:rPr lang="en-US" sz="1600" smtClean="0"/>
              <a:t>Moore’s law</a:t>
            </a:r>
          </a:p>
          <a:p>
            <a:pPr lvl="2" eaLnBrk="1" hangingPunct="1"/>
            <a:r>
              <a:rPr lang="en-US" smtClean="0"/>
              <a:t>Gordon Bell Prize: 1Gflop/s in 1988 vs. 27 Tflop/s in 2002</a:t>
            </a:r>
          </a:p>
          <a:p>
            <a:pPr lvl="2" eaLnBrk="1" hangingPunct="1"/>
            <a:r>
              <a:rPr lang="en-US" smtClean="0"/>
              <a:t>More than four order of magnitude increase in 14 years</a:t>
            </a:r>
          </a:p>
          <a:p>
            <a:pPr lvl="2" eaLnBrk="1" hangingPunct="1"/>
            <a:r>
              <a:rPr lang="en-US" smtClean="0"/>
              <a:t>Add 2-3 orders of magnitude from parallelization (cheap today)</a:t>
            </a:r>
          </a:p>
          <a:p>
            <a:pPr lvl="2" eaLnBrk="1" hangingPunct="1"/>
            <a:r>
              <a:rPr lang="en-US" smtClean="0"/>
              <a:t>Costs driven by consumer market</a:t>
            </a:r>
          </a:p>
        </p:txBody>
      </p:sp>
    </p:spTree>
    <p:extLst>
      <p:ext uri="{BB962C8B-B14F-4D97-AF65-F5344CB8AC3E}">
        <p14:creationId xmlns:p14="http://schemas.microsoft.com/office/powerpoint/2010/main" val="4248810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TemplateDI3</Template>
  <TotalTime>0</TotalTime>
  <Words>4353</Words>
  <Application>Microsoft Office PowerPoint</Application>
  <PresentationFormat>On-screen Show (4:3)</PresentationFormat>
  <Paragraphs>914</Paragraphs>
  <Slides>78</Slides>
  <Notes>43</Notes>
  <HiddenSlides>5</HiddenSlides>
  <MMClips>1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78</vt:i4>
      </vt:variant>
    </vt:vector>
  </HeadingPairs>
  <TitlesOfParts>
    <vt:vector size="102" baseType="lpstr">
      <vt:lpstr>ＭＳ Ｐゴシック</vt:lpstr>
      <vt:lpstr>Arial</vt:lpstr>
      <vt:lpstr>Arial Bold</vt:lpstr>
      <vt:lpstr>Arial Narrow</vt:lpstr>
      <vt:lpstr>Book Antiqua</vt:lpstr>
      <vt:lpstr>Calibri</vt:lpstr>
      <vt:lpstr>Century Gothic</vt:lpstr>
      <vt:lpstr>Courier New</vt:lpstr>
      <vt:lpstr>Lucida Sans Unicode</vt:lpstr>
      <vt:lpstr>Maiandra GD</vt:lpstr>
      <vt:lpstr>MetaPlusBold</vt:lpstr>
      <vt:lpstr>Monotype Corsiva</vt:lpstr>
      <vt:lpstr>Symbol</vt:lpstr>
      <vt:lpstr>Tahoma</vt:lpstr>
      <vt:lpstr>Times</vt:lpstr>
      <vt:lpstr>Times New Roman</vt:lpstr>
      <vt:lpstr>Tw Cen MT</vt:lpstr>
      <vt:lpstr>Verdana</vt:lpstr>
      <vt:lpstr>Wingdings</vt:lpstr>
      <vt:lpstr>Wingdings 3</vt:lpstr>
      <vt:lpstr>2_Blank Presentation</vt:lpstr>
      <vt:lpstr>Equation</vt:lpstr>
      <vt:lpstr>Grafico</vt:lpstr>
      <vt:lpstr>CS ChemDraw Drawing</vt:lpstr>
      <vt:lpstr>Nano tools for macro problems: multiscale molecular modeling of nanostructured polymer systems</vt:lpstr>
      <vt:lpstr>The technology vision 2020</vt:lpstr>
      <vt:lpstr>Nanoscale science and engineering</vt:lpstr>
      <vt:lpstr>Horizon2020 Structure</vt:lpstr>
      <vt:lpstr>Nanotechnology in different countries</vt:lpstr>
      <vt:lpstr>Materials Genome Initiative (MGI) </vt:lpstr>
      <vt:lpstr>Materials Genome Initiative (MGI) </vt:lpstr>
      <vt:lpstr>Nanotechnology: global market evolution </vt:lpstr>
      <vt:lpstr>Molecular Simulation vs Theory</vt:lpstr>
      <vt:lpstr>Moore’s law</vt:lpstr>
      <vt:lpstr>Molecular Simulation vs Theory</vt:lpstr>
      <vt:lpstr>TMS: role of GPUs</vt:lpstr>
      <vt:lpstr>New generation of products and productive processes (2000-2020)</vt:lpstr>
      <vt:lpstr>Multiscale Molecular Modeling</vt:lpstr>
      <vt:lpstr>Multiscale Molecular Modeling</vt:lpstr>
      <vt:lpstr>Multiscale Molecular Modeling</vt:lpstr>
      <vt:lpstr>Modelling and experiments</vt:lpstr>
      <vt:lpstr>Outline of talk</vt:lpstr>
      <vt:lpstr>From atoms … to beads</vt:lpstr>
      <vt:lpstr>Parameters for mesoscale models</vt:lpstr>
      <vt:lpstr>bead size, chain architecture</vt:lpstr>
      <vt:lpstr>Method 1: F-H interaction parameter chi</vt:lpstr>
      <vt:lpstr>Estimation of DPD parameters from atomistic simulations</vt:lpstr>
      <vt:lpstr>From beads to micro FEM</vt:lpstr>
      <vt:lpstr>From beads … to micro: fixed grid </vt:lpstr>
      <vt:lpstr>microFEM modelling: variable grid</vt:lpstr>
      <vt:lpstr>Simulation protocol for core-shell nanoparticles</vt:lpstr>
      <vt:lpstr>Outline of talk</vt:lpstr>
      <vt:lpstr>Nano-structured materials </vt:lpstr>
      <vt:lpstr>Polymer clay nanocomposites</vt:lpstr>
      <vt:lpstr>Summary of the results</vt:lpstr>
      <vt:lpstr>Macro level: nylon6+MMT</vt:lpstr>
      <vt:lpstr>Hydrotalcite + FA + PP</vt:lpstr>
      <vt:lpstr>TPU+MMT: thermal conductivity</vt:lpstr>
      <vt:lpstr>Permeability: PP + C20A</vt:lpstr>
      <vt:lpstr>Influence of the degree of exfoliation</vt:lpstr>
      <vt:lpstr>PA6 – M2(C18)2 – CEC90</vt:lpstr>
      <vt:lpstr>PP – M2(C18)2 – CEC90</vt:lpstr>
      <vt:lpstr>Dogbone ASTM D638 samples at a strain rate of 5 mm/min</vt:lpstr>
      <vt:lpstr>Uniaxial compression at a constant strain rate  (5 mm/min) of the demonstrators</vt:lpstr>
      <vt:lpstr>Outline of talk</vt:lpstr>
      <vt:lpstr>Nano-structured materials </vt:lpstr>
      <vt:lpstr>Self assembly of nanoparticles in block copolymers </vt:lpstr>
      <vt:lpstr>Lamellae: A (or B) covering</vt:lpstr>
      <vt:lpstr>Lamellae: A and B covering (A6B6)</vt:lpstr>
      <vt:lpstr>PS grafting only: loading: fp = 0.05</vt:lpstr>
      <vt:lpstr>PS grafting only: loading: fp = 0.2</vt:lpstr>
      <vt:lpstr>Grafted silica nanoparticles in polymers</vt:lpstr>
      <vt:lpstr>The model System</vt:lpstr>
      <vt:lpstr>A general view of the project</vt:lpstr>
      <vt:lpstr>Brush thickness:  effect of grafted density</vt:lpstr>
      <vt:lpstr>Aggregation vs. dispersion: effect of loading and grafting density</vt:lpstr>
      <vt:lpstr>Comparison with experiments – CG level II</vt:lpstr>
      <vt:lpstr>Aggregation vs. dispersion: effect of grafted chain lenght </vt:lpstr>
      <vt:lpstr>Comparison with experiments – CG level II</vt:lpstr>
      <vt:lpstr>Lliterature</vt:lpstr>
      <vt:lpstr>Silica nP – Grafting density 0.5 chains/nm2 20kDa PS</vt:lpstr>
      <vt:lpstr>Silica nP – Grafting density 0.7 chains/nm2 20kDa PS</vt:lpstr>
      <vt:lpstr>Silica nP – Grafting density 1.0 chains/nm2 20kDa PS</vt:lpstr>
      <vt:lpstr>Summary of the mechanical properties</vt:lpstr>
      <vt:lpstr>Summary of the mechanical properties</vt:lpstr>
      <vt:lpstr>Summary of the mechanical properties</vt:lpstr>
      <vt:lpstr>Self assembly of nanostructures on gold nanoparticoles</vt:lpstr>
      <vt:lpstr>Self assembly of nanostructures on gold nanoparticoles</vt:lpstr>
      <vt:lpstr>Outline of talk</vt:lpstr>
      <vt:lpstr>Nanovectors in medicine</vt:lpstr>
      <vt:lpstr>Objective: Di/triblock copolymers in water</vt:lpstr>
      <vt:lpstr>Objective: Effect of drug loading</vt:lpstr>
      <vt:lpstr>Diblock copolymer phase diagram</vt:lpstr>
      <vt:lpstr>PLA-PEO AQUEOUS SOLUTION</vt:lpstr>
      <vt:lpstr> Predicted phase morphologies of PLA-PEO in water: F = 0.9 v/v</vt:lpstr>
      <vt:lpstr> Predicted phase morphologies of PLA-PEO in water: F = 0.2 v/v</vt:lpstr>
      <vt:lpstr> Predicted phase morphologies of PLA-PEO-PLA in water: fPLA = 0.57</vt:lpstr>
      <vt:lpstr>Micelle loading with drug:  PLA-PEO</vt:lpstr>
      <vt:lpstr>Micelle loading with drug:  PLA-PEO-PLA</vt:lpstr>
      <vt:lpstr>Outline of talk</vt:lpstr>
      <vt:lpstr>Conclusions </vt:lpstr>
      <vt:lpstr>Acknowledgments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2012-03-18T22:18:40Z</dcterms:created>
  <dcterms:modified xsi:type="dcterms:W3CDTF">2014-05-21T13:13:54Z</dcterms:modified>
</cp:coreProperties>
</file>