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  <p:sldId id="285" r:id="rId7"/>
    <p:sldId id="260" r:id="rId8"/>
    <p:sldId id="277" r:id="rId9"/>
    <p:sldId id="272" r:id="rId10"/>
    <p:sldId id="278" r:id="rId11"/>
    <p:sldId id="261" r:id="rId12"/>
    <p:sldId id="281" r:id="rId13"/>
    <p:sldId id="264" r:id="rId14"/>
    <p:sldId id="282" r:id="rId15"/>
    <p:sldId id="283" r:id="rId16"/>
    <p:sldId id="265" r:id="rId17"/>
    <p:sldId id="284" r:id="rId18"/>
    <p:sldId id="273" r:id="rId19"/>
    <p:sldId id="286" r:id="rId20"/>
    <p:sldId id="287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6DEF-DF30-4879-B196-B70A98520F78}" type="datetimeFigureOut">
              <a:rPr lang="it-IT" smtClean="0"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1B71-AED4-430C-9511-C0681BED4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64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6DEF-DF30-4879-B196-B70A98520F78}" type="datetimeFigureOut">
              <a:rPr lang="it-IT" smtClean="0"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1B71-AED4-430C-9511-C0681BED4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63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6DEF-DF30-4879-B196-B70A98520F78}" type="datetimeFigureOut">
              <a:rPr lang="it-IT" smtClean="0"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1B71-AED4-430C-9511-C0681BED4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44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6DEF-DF30-4879-B196-B70A98520F78}" type="datetimeFigureOut">
              <a:rPr lang="it-IT" smtClean="0"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1B71-AED4-430C-9511-C0681BED4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84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6DEF-DF30-4879-B196-B70A98520F78}" type="datetimeFigureOut">
              <a:rPr lang="it-IT" smtClean="0"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1B71-AED4-430C-9511-C0681BED4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73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6DEF-DF30-4879-B196-B70A98520F78}" type="datetimeFigureOut">
              <a:rPr lang="it-IT" smtClean="0"/>
              <a:t>22/10/2014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1B71-AED4-430C-9511-C0681BED4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75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6DEF-DF30-4879-B196-B70A98520F78}" type="datetimeFigureOut">
              <a:rPr lang="it-IT" smtClean="0"/>
              <a:t>22/10/2014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1B71-AED4-430C-9511-C0681BED4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02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6DEF-DF30-4879-B196-B70A98520F78}" type="datetimeFigureOut">
              <a:rPr lang="it-IT" smtClean="0"/>
              <a:t>22/10/2014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1B71-AED4-430C-9511-C0681BED4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49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6DEF-DF30-4879-B196-B70A98520F78}" type="datetimeFigureOut">
              <a:rPr lang="it-IT" smtClean="0"/>
              <a:t>22/10/2014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1B71-AED4-430C-9511-C0681BED4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57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6DEF-DF30-4879-B196-B70A98520F78}" type="datetimeFigureOut">
              <a:rPr lang="it-IT" smtClean="0"/>
              <a:t>22/10/2014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1B71-AED4-430C-9511-C0681BED4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45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6DEF-DF30-4879-B196-B70A98520F78}" type="datetimeFigureOut">
              <a:rPr lang="it-IT" smtClean="0"/>
              <a:t>22/10/2014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1B71-AED4-430C-9511-C0681BED4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3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06DEF-DF30-4879-B196-B70A98520F78}" type="datetimeFigureOut">
              <a:rPr lang="it-IT" smtClean="0"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B1B71-AED4-430C-9511-C0681BED4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91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939280"/>
            <a:ext cx="7772400" cy="2232247"/>
          </a:xfrm>
        </p:spPr>
        <p:txBody>
          <a:bodyPr>
            <a:normAutofit/>
          </a:bodyPr>
          <a:lstStyle/>
          <a:p>
            <a:r>
              <a:rPr lang="en-GB" sz="3200" dirty="0"/>
              <a:t>Radiative transfer simulations of the </a:t>
            </a:r>
            <a:r>
              <a:rPr lang="en-GB" sz="3200" dirty="0" smtClean="0"/>
              <a:t>ATR-42 and Falcon 20 SW </a:t>
            </a:r>
            <a:r>
              <a:rPr lang="en-GB" sz="3200" dirty="0"/>
              <a:t>and LW </a:t>
            </a:r>
            <a:r>
              <a:rPr lang="en-GB" sz="3200" dirty="0" smtClean="0"/>
              <a:t>radiation </a:t>
            </a:r>
            <a:r>
              <a:rPr lang="en-GB" sz="3200" dirty="0"/>
              <a:t>profiles above the ENEA Lampedusa supersite during the </a:t>
            </a:r>
            <a:r>
              <a:rPr lang="en-GB" sz="3200" dirty="0" err="1"/>
              <a:t>ChArMEx</a:t>
            </a:r>
            <a:r>
              <a:rPr lang="en-GB" sz="3200" dirty="0"/>
              <a:t>/ADRIMED SOP1a campaign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4293096"/>
            <a:ext cx="8280920" cy="841648"/>
          </a:xfrm>
        </p:spPr>
        <p:txBody>
          <a:bodyPr>
            <a:normAutofit lnSpcReduction="10000"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Daniela Meloni</a:t>
            </a:r>
            <a:endParaRPr lang="it-IT" sz="2400" dirty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Laboratory for Earth Observations and Analyses, ENEA</a:t>
            </a:r>
            <a:endParaRPr lang="it-IT" sz="2400" dirty="0">
              <a:solidFill>
                <a:schemeClr val="accent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8864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4° International Workshop </a:t>
            </a:r>
            <a:r>
              <a:rPr lang="it-IT" dirty="0" err="1" smtClean="0"/>
              <a:t>ChArMEx</a:t>
            </a:r>
            <a:r>
              <a:rPr lang="it-IT" dirty="0" smtClean="0"/>
              <a:t>, Trieste, 20-24 </a:t>
            </a:r>
            <a:r>
              <a:rPr lang="it-IT" dirty="0" err="1" smtClean="0"/>
              <a:t>October</a:t>
            </a:r>
            <a:r>
              <a:rPr lang="it-IT" dirty="0" smtClean="0"/>
              <a:t> 2014</a:t>
            </a:r>
            <a:endParaRPr lang="it-IT" dirty="0"/>
          </a:p>
        </p:txBody>
      </p:sp>
      <p:pic>
        <p:nvPicPr>
          <p:cNvPr id="5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1254125" cy="116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14908"/>
            <a:ext cx="20891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Wizard esportazion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13806"/>
            <a:ext cx="1330779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escut+isologo_UV_2_lin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792562"/>
            <a:ext cx="936190" cy="77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794" y="5949280"/>
            <a:ext cx="1509558" cy="42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733256"/>
            <a:ext cx="571500" cy="8001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4" r="59527"/>
          <a:stretch/>
        </p:blipFill>
        <p:spPr>
          <a:xfrm>
            <a:off x="2771800" y="5949280"/>
            <a:ext cx="965699" cy="43815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649900"/>
            <a:ext cx="956828" cy="96681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892338"/>
            <a:ext cx="723900" cy="571500"/>
          </a:xfrm>
          <a:prstGeom prst="rect">
            <a:avLst/>
          </a:prstGeom>
        </p:spPr>
      </p:pic>
      <p:sp>
        <p:nvSpPr>
          <p:cNvPr id="14" name="Sottotitolo 2"/>
          <p:cNvSpPr txBox="1">
            <a:spLocks/>
          </p:cNvSpPr>
          <p:nvPr/>
        </p:nvSpPr>
        <p:spPr>
          <a:xfrm>
            <a:off x="971600" y="5168416"/>
            <a:ext cx="7344816" cy="42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/>
              <a:t>with </a:t>
            </a:r>
            <a:r>
              <a:rPr lang="it-IT" sz="2000" dirty="0" err="1" smtClean="0"/>
              <a:t>contributions</a:t>
            </a:r>
            <a:r>
              <a:rPr lang="it-IT" sz="2000" dirty="0" smtClean="0"/>
              <a:t> from: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611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54868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Aerosol </a:t>
            </a:r>
            <a:r>
              <a:rPr lang="it-IT" sz="2800" dirty="0" err="1" smtClean="0"/>
              <a:t>optical</a:t>
            </a:r>
            <a:r>
              <a:rPr lang="it-IT" sz="2800" dirty="0" smtClean="0"/>
              <a:t> </a:t>
            </a:r>
            <a:r>
              <a:rPr lang="it-IT" sz="2800" dirty="0" err="1" smtClean="0"/>
              <a:t>properties</a:t>
            </a:r>
            <a:r>
              <a:rPr lang="it-IT" sz="2800" dirty="0" smtClean="0"/>
              <a:t>: LW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5576" y="2132856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err="1" smtClean="0"/>
              <a:t>Size</a:t>
            </a:r>
            <a:r>
              <a:rPr lang="it-IT" sz="2000" dirty="0" smtClean="0"/>
              <a:t> </a:t>
            </a:r>
            <a:r>
              <a:rPr lang="it-IT" sz="2000" dirty="0" err="1" smtClean="0"/>
              <a:t>ditribution</a:t>
            </a:r>
            <a:r>
              <a:rPr lang="it-IT" sz="2000" dirty="0" smtClean="0"/>
              <a:t>: 	</a:t>
            </a:r>
            <a:r>
              <a:rPr lang="it-IT" sz="2000" dirty="0" smtClean="0"/>
              <a:t>AERONET (</a:t>
            </a:r>
            <a:r>
              <a:rPr lang="it-IT" sz="2000" i="1" dirty="0" smtClean="0"/>
              <a:t>in situ</a:t>
            </a:r>
            <a:r>
              <a:rPr lang="it-IT" sz="2000" dirty="0" smtClean="0"/>
              <a:t>)</a:t>
            </a:r>
            <a:endParaRPr lang="it-IT" sz="2000" i="1" dirty="0" smtClean="0"/>
          </a:p>
          <a:p>
            <a:pPr>
              <a:lnSpc>
                <a:spcPct val="150000"/>
              </a:lnSpc>
            </a:pPr>
            <a:endParaRPr lang="it-IT" sz="2000" dirty="0" smtClean="0"/>
          </a:p>
          <a:p>
            <a:pPr>
              <a:lnSpc>
                <a:spcPct val="150000"/>
              </a:lnSpc>
            </a:pPr>
            <a:r>
              <a:rPr lang="it-IT" sz="2000" dirty="0" err="1" smtClean="0"/>
              <a:t>Refractive</a:t>
            </a:r>
            <a:r>
              <a:rPr lang="it-IT" sz="2000" dirty="0" smtClean="0"/>
              <a:t> </a:t>
            </a:r>
            <a:r>
              <a:rPr lang="it-IT" sz="2000" dirty="0" err="1" smtClean="0"/>
              <a:t>index</a:t>
            </a:r>
            <a:r>
              <a:rPr lang="it-IT" sz="2000" dirty="0" smtClean="0"/>
              <a:t>: 	OPAC (4-40 </a:t>
            </a:r>
            <a:r>
              <a:rPr lang="it-IT" sz="2000" dirty="0" smtClean="0">
                <a:latin typeface="Calibri"/>
              </a:rPr>
              <a:t>µ</a:t>
            </a:r>
            <a:r>
              <a:rPr lang="it-IT" sz="2000" dirty="0" smtClean="0"/>
              <a:t>m) [Hess et al., 1998]</a:t>
            </a:r>
          </a:p>
          <a:p>
            <a:pPr>
              <a:lnSpc>
                <a:spcPct val="150000"/>
              </a:lnSpc>
            </a:pPr>
            <a:r>
              <a:rPr lang="it-IT" sz="2000" dirty="0"/>
              <a:t>	</a:t>
            </a:r>
            <a:r>
              <a:rPr lang="it-IT" sz="2000" dirty="0" smtClean="0"/>
              <a:t>	</a:t>
            </a:r>
            <a:r>
              <a:rPr lang="it-IT" sz="2000" dirty="0" err="1" smtClean="0"/>
              <a:t>Tunisian</a:t>
            </a:r>
            <a:r>
              <a:rPr lang="it-IT" sz="2000" dirty="0" smtClean="0"/>
              <a:t> </a:t>
            </a:r>
            <a:r>
              <a:rPr lang="it-IT" sz="2000" dirty="0" err="1" smtClean="0"/>
              <a:t>dust</a:t>
            </a:r>
            <a:r>
              <a:rPr lang="it-IT" sz="2000" dirty="0" smtClean="0"/>
              <a:t> (6-14 </a:t>
            </a:r>
            <a:r>
              <a:rPr lang="it-IT" sz="2000" dirty="0"/>
              <a:t>µ</a:t>
            </a:r>
            <a:r>
              <a:rPr lang="it-IT" sz="2000" dirty="0" smtClean="0"/>
              <a:t>m) [Di Biagio et al., 2014]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99592" y="5477162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>Mie </a:t>
            </a:r>
            <a:r>
              <a:rPr lang="it-IT" sz="2000" dirty="0" err="1" smtClean="0">
                <a:solidFill>
                  <a:srgbClr val="FF0000"/>
                </a:solidFill>
              </a:rPr>
              <a:t>calculations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2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58687" y="116632"/>
            <a:ext cx="3986284" cy="1212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800" dirty="0" err="1" smtClean="0"/>
              <a:t>Results</a:t>
            </a:r>
            <a:r>
              <a:rPr lang="it-IT" sz="2800" dirty="0" smtClean="0"/>
              <a:t> - 22 </a:t>
            </a:r>
            <a:r>
              <a:rPr lang="it-IT" sz="2800" dirty="0" err="1" smtClean="0"/>
              <a:t>June</a:t>
            </a:r>
            <a:r>
              <a:rPr lang="it-IT" sz="2800" dirty="0" smtClean="0"/>
              <a:t> – ATR-42</a:t>
            </a:r>
          </a:p>
          <a:p>
            <a:pPr algn="ctr">
              <a:lnSpc>
                <a:spcPct val="130000"/>
              </a:lnSpc>
            </a:pPr>
            <a:r>
              <a:rPr lang="it-IT" sz="2800" dirty="0" smtClean="0"/>
              <a:t>Aerosol </a:t>
            </a:r>
            <a:r>
              <a:rPr lang="it-IT" sz="2800" dirty="0" err="1" smtClean="0"/>
              <a:t>optical</a:t>
            </a:r>
            <a:r>
              <a:rPr lang="it-IT" sz="2800" dirty="0" smtClean="0"/>
              <a:t> </a:t>
            </a:r>
            <a:r>
              <a:rPr lang="it-IT" sz="2800" dirty="0" err="1" smtClean="0"/>
              <a:t>properties</a:t>
            </a:r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88" y="1700808"/>
            <a:ext cx="7772400" cy="411583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1520" y="2348880"/>
            <a:ext cx="94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</a:t>
            </a:r>
            <a:endParaRPr lang="en-US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4581128"/>
            <a:ext cx="94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894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17811" y="116632"/>
            <a:ext cx="4068037" cy="1167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800" dirty="0" err="1" smtClean="0"/>
              <a:t>Results</a:t>
            </a:r>
            <a:r>
              <a:rPr lang="it-IT" sz="2800" dirty="0" smtClean="0"/>
              <a:t> - 22 </a:t>
            </a:r>
            <a:r>
              <a:rPr lang="it-IT" sz="2800" dirty="0" err="1" smtClean="0"/>
              <a:t>June</a:t>
            </a:r>
            <a:r>
              <a:rPr lang="it-IT" sz="2800" dirty="0" smtClean="0"/>
              <a:t> – ATR-42 </a:t>
            </a:r>
          </a:p>
          <a:p>
            <a:pPr algn="ctr">
              <a:lnSpc>
                <a:spcPct val="130000"/>
              </a:lnSpc>
            </a:pPr>
            <a:r>
              <a:rPr lang="it-IT" sz="2800" dirty="0" smtClean="0"/>
              <a:t>SW </a:t>
            </a:r>
            <a:r>
              <a:rPr lang="it-IT" sz="2800" dirty="0" err="1" smtClean="0"/>
              <a:t>irradiance</a:t>
            </a:r>
            <a:r>
              <a:rPr lang="it-IT" sz="2800" dirty="0" smtClean="0"/>
              <a:t> (SZA=27.5°)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092280" y="170080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Pitch angle &lt; 1°</a:t>
            </a:r>
          </a:p>
          <a:p>
            <a:r>
              <a:rPr lang="it-IT" sz="2000" dirty="0" err="1" smtClean="0"/>
              <a:t>Roll</a:t>
            </a:r>
            <a:r>
              <a:rPr lang="it-IT" sz="2000" dirty="0" smtClean="0"/>
              <a:t> angle &lt; 1.5°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9" y="1615222"/>
            <a:ext cx="6716684" cy="50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0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88853" y="116632"/>
            <a:ext cx="2525948" cy="1212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800" dirty="0" err="1" smtClean="0"/>
              <a:t>Results</a:t>
            </a:r>
            <a:r>
              <a:rPr lang="it-IT" sz="2800" dirty="0" smtClean="0"/>
              <a:t> - ATR-42</a:t>
            </a:r>
          </a:p>
          <a:p>
            <a:pPr algn="ctr">
              <a:lnSpc>
                <a:spcPct val="130000"/>
              </a:lnSpc>
            </a:pPr>
            <a:r>
              <a:rPr lang="it-IT" sz="2800" dirty="0" smtClean="0"/>
              <a:t>LW </a:t>
            </a:r>
            <a:r>
              <a:rPr lang="it-IT" sz="2800" dirty="0" err="1" smtClean="0"/>
              <a:t>irradiance</a:t>
            </a:r>
            <a:endParaRPr lang="it-IT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71206"/>
            <a:ext cx="6533804" cy="50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5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79553" y="116632"/>
            <a:ext cx="4944559" cy="1212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800" dirty="0" err="1" smtClean="0"/>
              <a:t>Results</a:t>
            </a:r>
            <a:r>
              <a:rPr lang="it-IT" sz="2800" dirty="0" smtClean="0"/>
              <a:t> - ATR-42</a:t>
            </a:r>
          </a:p>
          <a:p>
            <a:pPr algn="ctr">
              <a:lnSpc>
                <a:spcPct val="130000"/>
              </a:lnSpc>
            </a:pPr>
            <a:r>
              <a:rPr lang="it-IT" sz="2800" dirty="0" smtClean="0"/>
              <a:t>CLIMAT </a:t>
            </a:r>
            <a:r>
              <a:rPr lang="it-IT" sz="2800" dirty="0" err="1" smtClean="0"/>
              <a:t>brightness</a:t>
            </a:r>
            <a:r>
              <a:rPr lang="it-IT" sz="2800" dirty="0" smtClean="0"/>
              <a:t> </a:t>
            </a:r>
            <a:r>
              <a:rPr lang="it-IT" sz="2800" dirty="0" err="1" smtClean="0"/>
              <a:t>temperatures</a:t>
            </a:r>
            <a:endParaRPr lang="it-IT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70" y="1477856"/>
            <a:ext cx="5223718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7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43779" y="116632"/>
            <a:ext cx="3816109" cy="1212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800" dirty="0" err="1" smtClean="0"/>
              <a:t>Results</a:t>
            </a:r>
            <a:r>
              <a:rPr lang="it-IT" sz="2800" dirty="0" smtClean="0"/>
              <a:t>- ATR-42</a:t>
            </a:r>
          </a:p>
          <a:p>
            <a:pPr algn="ctr">
              <a:lnSpc>
                <a:spcPct val="130000"/>
              </a:lnSpc>
            </a:pPr>
            <a:r>
              <a:rPr lang="it-IT" sz="2800" dirty="0" smtClean="0"/>
              <a:t>ARF – AHR – Lidar </a:t>
            </a:r>
            <a:r>
              <a:rPr lang="it-IT" sz="2800" dirty="0" err="1" smtClean="0"/>
              <a:t>profile</a:t>
            </a:r>
            <a:endParaRPr lang="it-IT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772816"/>
            <a:ext cx="2884517" cy="315675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7"/>
            <a:ext cx="2346268" cy="315883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2816"/>
            <a:ext cx="3264824" cy="315675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39552" y="538599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Largest ARF at surface, small LW contribution (relatively small columnar AOD)</a:t>
            </a:r>
          </a:p>
          <a:p>
            <a:r>
              <a:rPr lang="en-US" dirty="0" smtClean="0"/>
              <a:t>AHR profile following the </a:t>
            </a:r>
            <a:r>
              <a:rPr lang="en-US" dirty="0" err="1" smtClean="0"/>
              <a:t>lidar</a:t>
            </a:r>
            <a:r>
              <a:rPr lang="en-US" dirty="0" smtClean="0"/>
              <a:t>-derived extinction profile</a:t>
            </a:r>
          </a:p>
          <a:p>
            <a:r>
              <a:rPr lang="en-US" dirty="0" smtClean="0"/>
              <a:t>Largest AHR in LAYER 3 (large layer AOD)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75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77678" y="116632"/>
            <a:ext cx="2948308" cy="1772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800" dirty="0" err="1" smtClean="0"/>
              <a:t>Results</a:t>
            </a:r>
            <a:endParaRPr lang="it-IT" sz="2800" dirty="0"/>
          </a:p>
          <a:p>
            <a:pPr algn="ctr">
              <a:lnSpc>
                <a:spcPct val="130000"/>
              </a:lnSpc>
            </a:pPr>
            <a:r>
              <a:rPr lang="it-IT" sz="2800" dirty="0" err="1" smtClean="0"/>
              <a:t>Surface</a:t>
            </a:r>
            <a:r>
              <a:rPr lang="it-IT" sz="2800" dirty="0" smtClean="0"/>
              <a:t> </a:t>
            </a:r>
            <a:r>
              <a:rPr lang="it-IT" sz="2800" dirty="0" err="1" smtClean="0"/>
              <a:t>irradiances</a:t>
            </a:r>
            <a:endParaRPr lang="it-IT" sz="2800" dirty="0" smtClean="0"/>
          </a:p>
          <a:p>
            <a:pPr algn="ctr">
              <a:lnSpc>
                <a:spcPct val="130000"/>
              </a:lnSpc>
            </a:pPr>
            <a:r>
              <a:rPr lang="it-IT" sz="2800" dirty="0" smtClean="0"/>
              <a:t>SZA=12.5</a:t>
            </a:r>
            <a:r>
              <a:rPr lang="it-IT" sz="2800" dirty="0" smtClean="0">
                <a:latin typeface="Calibri"/>
              </a:rPr>
              <a:t>±0.25</a:t>
            </a:r>
            <a:r>
              <a:rPr lang="it-IT" sz="2800" dirty="0" smtClean="0"/>
              <a:t>°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72248"/>
              </p:ext>
            </p:extLst>
          </p:nvPr>
        </p:nvGraphicFramePr>
        <p:xfrm>
          <a:off x="179512" y="2060848"/>
          <a:ext cx="8784976" cy="2458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4136"/>
                <a:gridCol w="1607385"/>
                <a:gridCol w="1016444"/>
                <a:gridCol w="1669871"/>
                <a:gridCol w="735874"/>
                <a:gridCol w="1660029"/>
                <a:gridCol w="871237"/>
              </a:tblGrid>
              <a:tr h="370840">
                <a:tc>
                  <a:txBody>
                    <a:bodyPr/>
                    <a:lstStyle/>
                    <a:p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MEASUREMENT</a:t>
                      </a:r>
                    </a:p>
                    <a:p>
                      <a:pPr algn="ctr"/>
                      <a:r>
                        <a:rPr lang="it-IT" sz="1700" dirty="0" smtClean="0"/>
                        <a:t>(Wm</a:t>
                      </a:r>
                      <a:r>
                        <a:rPr lang="it-IT" sz="1700" baseline="30000" dirty="0" smtClean="0"/>
                        <a:t>-2</a:t>
                      </a:r>
                      <a:r>
                        <a:rPr lang="it-IT" sz="1700" dirty="0" smtClean="0"/>
                        <a:t>)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UNCERT.</a:t>
                      </a:r>
                    </a:p>
                    <a:p>
                      <a:pPr algn="ctr"/>
                      <a:r>
                        <a:rPr lang="it-IT" sz="1700" dirty="0" smtClean="0"/>
                        <a:t>(%)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MODEL AERONET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(Wm</a:t>
                      </a:r>
                      <a:r>
                        <a:rPr lang="it-IT" sz="1700" baseline="30000" dirty="0" smtClean="0"/>
                        <a:t>-2</a:t>
                      </a:r>
                      <a:r>
                        <a:rPr lang="it-IT" sz="1700" dirty="0" smtClean="0"/>
                        <a:t>)</a:t>
                      </a:r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DIFF.</a:t>
                      </a:r>
                    </a:p>
                    <a:p>
                      <a:pPr algn="ctr"/>
                      <a:r>
                        <a:rPr lang="it-IT" sz="1700" dirty="0" smtClean="0"/>
                        <a:t>(%)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44028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MODEL IN</a:t>
                      </a:r>
                      <a:r>
                        <a:rPr lang="it-IT" sz="1700" baseline="0" dirty="0" smtClean="0"/>
                        <a:t> SITU </a:t>
                      </a:r>
                      <a:r>
                        <a:rPr lang="it-IT" sz="1700" dirty="0" smtClean="0"/>
                        <a:t>(Wm</a:t>
                      </a:r>
                      <a:r>
                        <a:rPr lang="it-IT" sz="1700" baseline="30000" dirty="0" smtClean="0"/>
                        <a:t>-2</a:t>
                      </a:r>
                      <a:r>
                        <a:rPr lang="it-IT" sz="1700" dirty="0" smtClean="0"/>
                        <a:t>)</a:t>
                      </a:r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44028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DIFF.</a:t>
                      </a:r>
                    </a:p>
                    <a:p>
                      <a:pPr marL="0" marR="0" indent="0" algn="ctr" defTabSz="44028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(%)</a:t>
                      </a:r>
                    </a:p>
                    <a:p>
                      <a:pPr algn="ctr"/>
                      <a:endParaRPr lang="it-IT" sz="1700" dirty="0"/>
                    </a:p>
                  </a:txBody>
                  <a:tcPr marL="83289" marR="8328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Diffuse SW↓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222.7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±4.0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244.7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+9.8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253.2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+13.7</a:t>
                      </a:r>
                      <a:endParaRPr lang="it-IT" sz="1700" dirty="0"/>
                    </a:p>
                  </a:txBody>
                  <a:tcPr marL="83289" marR="8328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Direct SW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725.4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±2.0</a:t>
                      </a:r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713.2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-1.7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692.8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-4.4</a:t>
                      </a:r>
                      <a:endParaRPr lang="it-IT" sz="1700" dirty="0"/>
                    </a:p>
                  </a:txBody>
                  <a:tcPr marL="83289" marR="8328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Global SW↓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948.1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±4.5</a:t>
                      </a:r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957.9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+1.0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946.0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-0.2</a:t>
                      </a:r>
                      <a:endParaRPr lang="it-IT" sz="1700" dirty="0"/>
                    </a:p>
                  </a:txBody>
                  <a:tcPr marL="83289" marR="83289"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020266"/>
              </p:ext>
            </p:extLst>
          </p:nvPr>
        </p:nvGraphicFramePr>
        <p:xfrm>
          <a:off x="179513" y="4708480"/>
          <a:ext cx="8784974" cy="1960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24135"/>
                <a:gridCol w="1607386"/>
                <a:gridCol w="1016444"/>
                <a:gridCol w="1452062"/>
                <a:gridCol w="943840"/>
                <a:gridCol w="1669871"/>
                <a:gridCol w="871236"/>
              </a:tblGrid>
              <a:tr h="370840">
                <a:tc>
                  <a:txBody>
                    <a:bodyPr/>
                    <a:lstStyle/>
                    <a:p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MEASUREMENT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UNCERT.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MODEL OPAC</a:t>
                      </a:r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DIFF.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MODEL TUNISIA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DIFF.</a:t>
                      </a:r>
                      <a:endParaRPr lang="it-IT" sz="1700" dirty="0"/>
                    </a:p>
                  </a:txBody>
                  <a:tcPr marL="83289" marR="8328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LW↓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358.6 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±6</a:t>
                      </a:r>
                      <a:r>
                        <a:rPr lang="it-IT" sz="1700" baseline="0" dirty="0" smtClean="0"/>
                        <a:t> 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baseline="300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361.6 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44028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+3.0</a:t>
                      </a:r>
                      <a:r>
                        <a:rPr lang="it-IT" sz="1700" baseline="0" dirty="0" smtClean="0"/>
                        <a:t> Wm</a:t>
                      </a:r>
                      <a:r>
                        <a:rPr lang="it-IT" sz="1700" baseline="30000" dirty="0" smtClean="0"/>
                        <a:t>-2</a:t>
                      </a:r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44028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358.5 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dirty="0" smtClean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44028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-0.1 </a:t>
                      </a:r>
                      <a:r>
                        <a:rPr lang="it-IT" sz="1700" baseline="0" dirty="0" smtClean="0"/>
                        <a:t>Wm</a:t>
                      </a:r>
                      <a:r>
                        <a:rPr lang="it-IT" sz="1700" baseline="30000" dirty="0" smtClean="0"/>
                        <a:t>-2</a:t>
                      </a:r>
                    </a:p>
                  </a:txBody>
                  <a:tcPr marL="83289" marR="8328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WINDOW↓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81.3 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±2</a:t>
                      </a:r>
                      <a:r>
                        <a:rPr lang="it-IT" sz="1700" baseline="0" dirty="0" smtClean="0"/>
                        <a:t> 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dirty="0" smtClean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87.7 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+6.4 </a:t>
                      </a:r>
                      <a:r>
                        <a:rPr lang="it-IT" sz="1700" baseline="0" dirty="0" smtClean="0"/>
                        <a:t>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dirty="0" smtClean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84.5 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dirty="0" smtClean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+3.2 </a:t>
                      </a:r>
                      <a:r>
                        <a:rPr lang="it-IT" sz="1700" baseline="0" dirty="0" smtClean="0"/>
                        <a:t>Wm</a:t>
                      </a:r>
                      <a:r>
                        <a:rPr lang="it-IT" sz="1700" baseline="30000" dirty="0" smtClean="0"/>
                        <a:t>-2</a:t>
                      </a:r>
                    </a:p>
                  </a:txBody>
                  <a:tcPr marL="83289" marR="8328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IR</a:t>
                      </a:r>
                      <a:r>
                        <a:rPr lang="it-IT" sz="1700" baseline="0" dirty="0" smtClean="0"/>
                        <a:t> BT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233.3 K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-3/0 K</a:t>
                      </a:r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229.2 K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-4.1 K</a:t>
                      </a:r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226.4 K</a:t>
                      </a:r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-6.9 K</a:t>
                      </a:r>
                    </a:p>
                  </a:txBody>
                  <a:tcPr marL="83289" marR="832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27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68543" y="116632"/>
            <a:ext cx="5566588" cy="1772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800" dirty="0" err="1" smtClean="0"/>
              <a:t>Results</a:t>
            </a:r>
            <a:endParaRPr lang="it-IT" sz="2800" dirty="0"/>
          </a:p>
          <a:p>
            <a:pPr algn="ctr">
              <a:lnSpc>
                <a:spcPct val="130000"/>
              </a:lnSpc>
            </a:pPr>
            <a:r>
              <a:rPr lang="it-IT" sz="2800" dirty="0" smtClean="0"/>
              <a:t>FALCON 20 </a:t>
            </a:r>
            <a:r>
              <a:rPr lang="it-IT" sz="2800" dirty="0" err="1" smtClean="0"/>
              <a:t>irradiances</a:t>
            </a:r>
            <a:r>
              <a:rPr lang="it-IT" sz="2800" dirty="0" smtClean="0"/>
              <a:t> </a:t>
            </a:r>
            <a:r>
              <a:rPr lang="it-IT" sz="2800" dirty="0" err="1" smtClean="0"/>
              <a:t>at</a:t>
            </a:r>
            <a:r>
              <a:rPr lang="it-IT" sz="2800" dirty="0" smtClean="0"/>
              <a:t> 10560</a:t>
            </a:r>
            <a:r>
              <a:rPr lang="it-IT" sz="2800" dirty="0" smtClean="0">
                <a:latin typeface="Calibri"/>
              </a:rPr>
              <a:t>±7</a:t>
            </a:r>
            <a:r>
              <a:rPr lang="it-IT" sz="2800" dirty="0" smtClean="0"/>
              <a:t> m</a:t>
            </a:r>
          </a:p>
          <a:p>
            <a:pPr algn="ctr">
              <a:lnSpc>
                <a:spcPct val="130000"/>
              </a:lnSpc>
            </a:pPr>
            <a:r>
              <a:rPr lang="it-IT" sz="2800" dirty="0" smtClean="0"/>
              <a:t>SZA=20.7°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390007"/>
              </p:ext>
            </p:extLst>
          </p:nvPr>
        </p:nvGraphicFramePr>
        <p:xfrm>
          <a:off x="755575" y="2488168"/>
          <a:ext cx="7560841" cy="209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070"/>
                <a:gridCol w="1797675"/>
                <a:gridCol w="1587712"/>
                <a:gridCol w="1728192"/>
                <a:gridCol w="1728192"/>
              </a:tblGrid>
              <a:tr h="370840">
                <a:tc>
                  <a:txBody>
                    <a:bodyPr/>
                    <a:lstStyle/>
                    <a:p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MEASUREMENT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UNCERTAINTY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MODEL AERONET </a:t>
                      </a:r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DIFFERENCE</a:t>
                      </a:r>
                      <a:endParaRPr lang="it-IT" sz="1700" dirty="0"/>
                    </a:p>
                  </a:txBody>
                  <a:tcPr marL="83289" marR="8328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SW↓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44028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1135.4 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dirty="0" smtClean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±2.0%</a:t>
                      </a:r>
                      <a:endParaRPr lang="it-IT" sz="1700" baseline="300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44028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1149.3 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dirty="0" smtClean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44028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+1.2%</a:t>
                      </a:r>
                    </a:p>
                  </a:txBody>
                  <a:tcPr marL="83289" marR="8328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SW↑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44028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87.3 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dirty="0" smtClean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±2.0%</a:t>
                      </a:r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44028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88.8 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dirty="0" smtClean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44028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+1.7%</a:t>
                      </a:r>
                    </a:p>
                  </a:txBody>
                  <a:tcPr marL="83289" marR="8328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LW↓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40.5 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±6</a:t>
                      </a:r>
                      <a:r>
                        <a:rPr lang="it-IT" sz="1700" baseline="0" dirty="0" smtClean="0"/>
                        <a:t> 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baseline="300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35.9 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44028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baseline="0" dirty="0" smtClean="0"/>
                        <a:t>-4.6 Wm</a:t>
                      </a:r>
                      <a:r>
                        <a:rPr lang="it-IT" sz="1700" baseline="30000" dirty="0" smtClean="0"/>
                        <a:t>-2</a:t>
                      </a:r>
                    </a:p>
                  </a:txBody>
                  <a:tcPr marL="83289" marR="8328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700" dirty="0" smtClean="0"/>
                        <a:t>LW↑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294.7 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±6</a:t>
                      </a:r>
                      <a:r>
                        <a:rPr lang="it-IT" sz="1700" baseline="0" dirty="0" smtClean="0"/>
                        <a:t> 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dirty="0" smtClean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289.9 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dirty="0"/>
                    </a:p>
                  </a:txBody>
                  <a:tcPr marL="83289" marR="8328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 smtClean="0"/>
                        <a:t>-4.8 </a:t>
                      </a:r>
                      <a:r>
                        <a:rPr lang="it-IT" sz="1700" baseline="0" dirty="0" smtClean="0"/>
                        <a:t>Wm</a:t>
                      </a:r>
                      <a:r>
                        <a:rPr lang="it-IT" sz="1700" baseline="30000" dirty="0" smtClean="0"/>
                        <a:t>-2</a:t>
                      </a:r>
                      <a:endParaRPr lang="it-IT" sz="1700" dirty="0" smtClean="0"/>
                    </a:p>
                  </a:txBody>
                  <a:tcPr marL="83289" marR="832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57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35696" y="33265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268760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000" dirty="0" smtClean="0"/>
              <a:t>Observationally-constrained RT model simulations of surface and tropospheric SW and LW irradiance vertical profiles, and of surface and tropospheric infrared brightness temperatures.</a:t>
            </a:r>
          </a:p>
          <a:p>
            <a:pPr algn="just">
              <a:spcBef>
                <a:spcPts val="1200"/>
              </a:spcBef>
            </a:pPr>
            <a:endParaRPr lang="en-US" sz="2000" dirty="0" smtClean="0"/>
          </a:p>
          <a:p>
            <a:pPr marL="285750" indent="157163" algn="just" defTabSz="7207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	reproducing the SW and LW fluxes at surface, within and above the dust layer allows a reliable estimate of the aerosol radiative effects;</a:t>
            </a:r>
          </a:p>
          <a:p>
            <a:pPr marL="285750" indent="249238" algn="just" defTabSz="7207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000" dirty="0" smtClean="0"/>
              <a:t>reproducing the global SW irradiance alone does not guarantees that the single components (direct, diffuse) are fairly reproduced;</a:t>
            </a:r>
          </a:p>
          <a:p>
            <a:pPr marL="285750" indent="434975" algn="just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42913" algn="l"/>
              </a:tabLst>
            </a:pPr>
            <a:r>
              <a:rPr lang="en-US" sz="2000" dirty="0" smtClean="0"/>
              <a:t>the characterization of the spectral vertical aerosol optical properties is a key point in estimating the aerosol radiative effect (ARF, AHR);</a:t>
            </a:r>
          </a:p>
          <a:p>
            <a:pPr marL="285750" indent="434975" algn="just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42913" algn="l"/>
              </a:tabLst>
            </a:pPr>
            <a:r>
              <a:rPr lang="en-US" dirty="0" smtClean="0"/>
              <a:t>the simulation of the radiance/irradiance in the atmospheric window may help to better understand the dust optical properties in the infrared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80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54868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Aerosol </a:t>
            </a:r>
            <a:r>
              <a:rPr lang="it-IT" sz="2800" dirty="0" err="1" smtClean="0"/>
              <a:t>optical</a:t>
            </a:r>
            <a:r>
              <a:rPr lang="it-IT" sz="2800" dirty="0" smtClean="0"/>
              <a:t> </a:t>
            </a:r>
            <a:r>
              <a:rPr lang="it-IT" sz="2800" dirty="0" err="1" smtClean="0"/>
              <a:t>properties</a:t>
            </a:r>
            <a:r>
              <a:rPr lang="it-IT" sz="2800" dirty="0" smtClean="0"/>
              <a:t>: SW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5576" y="1556792"/>
            <a:ext cx="7344816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AERONET</a:t>
            </a:r>
            <a:r>
              <a:rPr lang="it-IT" sz="2000" dirty="0" smtClean="0"/>
              <a:t> </a:t>
            </a:r>
            <a:r>
              <a:rPr lang="it-IT" sz="2000" dirty="0" err="1" smtClean="0"/>
              <a:t>retrieval</a:t>
            </a:r>
            <a:r>
              <a:rPr lang="it-IT" sz="2000" dirty="0" smtClean="0"/>
              <a:t> of the aerosol </a:t>
            </a:r>
            <a:r>
              <a:rPr lang="it-IT" sz="2000" dirty="0" err="1" smtClean="0"/>
              <a:t>size</a:t>
            </a:r>
            <a:r>
              <a:rPr lang="it-IT" sz="2000" dirty="0" smtClean="0"/>
              <a:t> </a:t>
            </a:r>
            <a:r>
              <a:rPr lang="it-IT" sz="2000" dirty="0" err="1" smtClean="0"/>
              <a:t>distribution</a:t>
            </a:r>
            <a:r>
              <a:rPr lang="it-IT" sz="2000" dirty="0" smtClean="0"/>
              <a:t>, </a:t>
            </a:r>
            <a:r>
              <a:rPr lang="it-IT" sz="2000" dirty="0" err="1" smtClean="0"/>
              <a:t>spectral</a:t>
            </a:r>
            <a:r>
              <a:rPr lang="it-IT" sz="2000" dirty="0" smtClean="0"/>
              <a:t> </a:t>
            </a:r>
            <a:r>
              <a:rPr lang="it-IT" sz="2000" dirty="0" err="1" smtClean="0"/>
              <a:t>refractive</a:t>
            </a:r>
            <a:r>
              <a:rPr lang="it-IT" sz="2000" dirty="0" smtClean="0"/>
              <a:t> </a:t>
            </a:r>
            <a:r>
              <a:rPr lang="it-IT" sz="2000" dirty="0" err="1" smtClean="0"/>
              <a:t>index</a:t>
            </a:r>
            <a:r>
              <a:rPr lang="it-IT" sz="2000" dirty="0" smtClean="0"/>
              <a:t>, single </a:t>
            </a:r>
            <a:r>
              <a:rPr lang="it-IT" sz="2000" dirty="0" err="1" smtClean="0"/>
              <a:t>scattering</a:t>
            </a:r>
            <a:r>
              <a:rPr lang="it-IT" sz="2000" dirty="0" smtClean="0"/>
              <a:t> albedo and </a:t>
            </a:r>
            <a:r>
              <a:rPr lang="it-IT" sz="2000" dirty="0" err="1" smtClean="0"/>
              <a:t>phase</a:t>
            </a:r>
            <a:r>
              <a:rPr lang="it-IT" sz="2000" dirty="0" smtClean="0"/>
              <a:t> </a:t>
            </a:r>
            <a:r>
              <a:rPr lang="it-IT" sz="2000" dirty="0" err="1" smtClean="0"/>
              <a:t>function</a:t>
            </a:r>
            <a:r>
              <a:rPr lang="it-IT" sz="2000" dirty="0" smtClean="0"/>
              <a:t> (440, 500, 870, 1020 nm) </a:t>
            </a:r>
            <a:r>
              <a:rPr lang="it-IT" sz="2000" dirty="0" err="1" smtClean="0"/>
              <a:t>closest</a:t>
            </a:r>
            <a:r>
              <a:rPr lang="it-IT" sz="2000" dirty="0" smtClean="0"/>
              <a:t> in time to the </a:t>
            </a:r>
            <a:r>
              <a:rPr lang="it-IT" sz="2000" dirty="0" err="1" smtClean="0"/>
              <a:t>flight</a:t>
            </a:r>
            <a:endParaRPr lang="it-IT" sz="2000" dirty="0" smtClean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48600"/>
              </p:ext>
            </p:extLst>
          </p:nvPr>
        </p:nvGraphicFramePr>
        <p:xfrm>
          <a:off x="683568" y="3490312"/>
          <a:ext cx="7776865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/>
                <a:gridCol w="1540971"/>
                <a:gridCol w="1512168"/>
                <a:gridCol w="1512168"/>
                <a:gridCol w="16561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WAVELENGTH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EXTINCTION COEFFICIENT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REFRACTIVE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SCATTERING ALBEDO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PHASE FUNCTION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300-400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AERONET (</a:t>
                      </a:r>
                      <a:r>
                        <a:rPr lang="en-US" dirty="0" smtClean="0">
                          <a:sym typeface="Symbol"/>
                        </a:rPr>
                        <a:t>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440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MIE (HG)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440-1020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AERONET (</a:t>
                      </a:r>
                      <a:r>
                        <a:rPr lang="en-US" dirty="0" smtClean="0">
                          <a:sym typeface="Symbol"/>
                        </a:rPr>
                        <a:t>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AERONET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AERONET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AERONET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1020-2800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AERONET (</a:t>
                      </a:r>
                      <a:r>
                        <a:rPr lang="en-US" dirty="0" smtClean="0">
                          <a:sym typeface="Symbol"/>
                        </a:rPr>
                        <a:t>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1020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MIE (HG)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74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188640"/>
            <a:ext cx="8280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ATR-42 and </a:t>
            </a:r>
            <a:r>
              <a:rPr lang="it-IT" sz="2800" dirty="0" err="1" smtClean="0"/>
              <a:t>Falcon</a:t>
            </a:r>
            <a:r>
              <a:rPr lang="it-IT" sz="2800" dirty="0" smtClean="0"/>
              <a:t> 20 </a:t>
            </a:r>
            <a:r>
              <a:rPr lang="it-IT" sz="2800" dirty="0" err="1" smtClean="0"/>
              <a:t>flights</a:t>
            </a:r>
            <a:r>
              <a:rPr lang="it-IT" sz="2800" dirty="0" smtClean="0"/>
              <a:t> </a:t>
            </a:r>
            <a:r>
              <a:rPr lang="it-IT" sz="2800" dirty="0" err="1" smtClean="0"/>
              <a:t>above</a:t>
            </a:r>
            <a:r>
              <a:rPr lang="it-IT" sz="2800" dirty="0" smtClean="0"/>
              <a:t> Lampedusa: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/>
              <a:t>22 and 28 </a:t>
            </a:r>
            <a:r>
              <a:rPr lang="it-IT" sz="2000" dirty="0" err="1" smtClean="0"/>
              <a:t>June</a:t>
            </a:r>
            <a:r>
              <a:rPr lang="it-IT" sz="2000" dirty="0" smtClean="0"/>
              <a:t> (</a:t>
            </a:r>
            <a:r>
              <a:rPr lang="it-IT" sz="2000" dirty="0" err="1" smtClean="0"/>
              <a:t>landing</a:t>
            </a:r>
            <a:r>
              <a:rPr lang="it-IT" sz="2000" dirty="0" smtClean="0"/>
              <a:t> and take off </a:t>
            </a:r>
            <a:r>
              <a:rPr lang="it-IT" sz="2000" dirty="0" err="1" smtClean="0"/>
              <a:t>at</a:t>
            </a:r>
            <a:r>
              <a:rPr lang="it-IT" sz="2000" dirty="0" smtClean="0"/>
              <a:t> Lampedusa </a:t>
            </a:r>
            <a:r>
              <a:rPr lang="it-IT" sz="2000" dirty="0" err="1" smtClean="0"/>
              <a:t>airport</a:t>
            </a:r>
            <a:r>
              <a:rPr lang="it-IT" sz="2000" dirty="0" smtClean="0"/>
              <a:t>), 2 and 3 </a:t>
            </a:r>
            <a:r>
              <a:rPr lang="it-IT" sz="2000" dirty="0" err="1"/>
              <a:t>J</a:t>
            </a:r>
            <a:r>
              <a:rPr lang="it-IT" sz="2000" dirty="0" err="1" smtClean="0"/>
              <a:t>uly</a:t>
            </a:r>
            <a:endParaRPr lang="it-IT" sz="2000" dirty="0"/>
          </a:p>
        </p:txBody>
      </p:sp>
      <p:sp>
        <p:nvSpPr>
          <p:cNvPr id="7" name="CasellaDiTesto 1"/>
          <p:cNvSpPr txBox="1">
            <a:spLocks noChangeArrowheads="1"/>
          </p:cNvSpPr>
          <p:nvPr/>
        </p:nvSpPr>
        <p:spPr bwMode="auto">
          <a:xfrm>
            <a:off x="2843808" y="1340768"/>
            <a:ext cx="1150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22 June</a:t>
            </a:r>
          </a:p>
        </p:txBody>
      </p:sp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4463988" y="1340768"/>
            <a:ext cx="1014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28 June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76838"/>
            <a:ext cx="6138534" cy="4391614"/>
          </a:xfrm>
          <a:prstGeom prst="rect">
            <a:avLst/>
          </a:prstGeom>
        </p:spPr>
      </p:pic>
      <p:sp>
        <p:nvSpPr>
          <p:cNvPr id="9" name="CasellaDiTesto 2"/>
          <p:cNvSpPr txBox="1">
            <a:spLocks noChangeArrowheads="1"/>
          </p:cNvSpPr>
          <p:nvPr/>
        </p:nvSpPr>
        <p:spPr bwMode="auto">
          <a:xfrm>
            <a:off x="5631015" y="1343142"/>
            <a:ext cx="1014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2-3 July</a:t>
            </a:r>
            <a:endParaRPr lang="en-US" altLang="en-US" sz="2000" dirty="0"/>
          </a:p>
        </p:txBody>
      </p:sp>
      <p:sp>
        <p:nvSpPr>
          <p:cNvPr id="10" name="CasellaDiTesto 2"/>
          <p:cNvSpPr txBox="1">
            <a:spLocks noChangeArrowheads="1"/>
          </p:cNvSpPr>
          <p:nvPr/>
        </p:nvSpPr>
        <p:spPr bwMode="auto">
          <a:xfrm>
            <a:off x="1691680" y="1355325"/>
            <a:ext cx="1014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17 </a:t>
            </a:r>
            <a:r>
              <a:rPr lang="en-US" altLang="en-US" sz="2000" dirty="0"/>
              <a:t>June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779912" y="6073551"/>
            <a:ext cx="187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DAY NUMBER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ccia in giù 2"/>
          <p:cNvSpPr/>
          <p:nvPr/>
        </p:nvSpPr>
        <p:spPr>
          <a:xfrm rot="10800000">
            <a:off x="3366871" y="6227439"/>
            <a:ext cx="288032" cy="513929"/>
          </a:xfrm>
          <a:prstGeom prst="down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in giù 10"/>
          <p:cNvSpPr/>
          <p:nvPr/>
        </p:nvSpPr>
        <p:spPr>
          <a:xfrm rot="10800000">
            <a:off x="2123728" y="6237312"/>
            <a:ext cx="288032" cy="513929"/>
          </a:xfrm>
          <a:prstGeom prst="down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52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54868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Aerosol </a:t>
            </a:r>
            <a:r>
              <a:rPr lang="it-IT" sz="2800" dirty="0" err="1" smtClean="0"/>
              <a:t>optical</a:t>
            </a:r>
            <a:r>
              <a:rPr lang="it-IT" sz="2800" dirty="0" smtClean="0"/>
              <a:t> </a:t>
            </a:r>
            <a:r>
              <a:rPr lang="it-IT" sz="2800" dirty="0" err="1" smtClean="0"/>
              <a:t>properties</a:t>
            </a:r>
            <a:r>
              <a:rPr lang="it-IT" sz="2800" dirty="0" smtClean="0"/>
              <a:t>: SW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5576" y="1650400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situ/</a:t>
            </a:r>
            <a:r>
              <a:rPr lang="it-IT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flight</a:t>
            </a:r>
            <a:r>
              <a:rPr lang="it-IT" sz="2000" dirty="0" smtClean="0"/>
              <a:t> </a:t>
            </a:r>
            <a:r>
              <a:rPr lang="it-IT" sz="2000" dirty="0" err="1" smtClean="0"/>
              <a:t>retrieval</a:t>
            </a:r>
            <a:r>
              <a:rPr lang="it-IT" sz="2000" dirty="0" smtClean="0"/>
              <a:t> of </a:t>
            </a:r>
            <a:r>
              <a:rPr lang="it-IT" sz="2000" dirty="0" err="1" smtClean="0"/>
              <a:t>size</a:t>
            </a:r>
            <a:r>
              <a:rPr lang="it-IT" sz="2000" dirty="0" smtClean="0"/>
              <a:t> </a:t>
            </a:r>
            <a:r>
              <a:rPr lang="it-IT" sz="2000" dirty="0" err="1" smtClean="0"/>
              <a:t>distribution</a:t>
            </a:r>
            <a:r>
              <a:rPr lang="it-IT" sz="2000" dirty="0" smtClean="0"/>
              <a:t> and </a:t>
            </a:r>
            <a:r>
              <a:rPr lang="it-IT" sz="2000" dirty="0" err="1" smtClean="0"/>
              <a:t>wavelength-independent</a:t>
            </a:r>
            <a:r>
              <a:rPr lang="it-IT" sz="2000" dirty="0" smtClean="0"/>
              <a:t> </a:t>
            </a:r>
            <a:r>
              <a:rPr lang="it-IT" sz="2000" dirty="0" err="1" smtClean="0"/>
              <a:t>refractive</a:t>
            </a:r>
            <a:r>
              <a:rPr lang="it-IT" sz="2000" dirty="0" smtClean="0"/>
              <a:t> </a:t>
            </a:r>
            <a:r>
              <a:rPr lang="it-IT" sz="2000" dirty="0" err="1" smtClean="0"/>
              <a:t>index</a:t>
            </a:r>
            <a:r>
              <a:rPr lang="it-IT" sz="2000" dirty="0" smtClean="0"/>
              <a:t>, </a:t>
            </a:r>
            <a:r>
              <a:rPr lang="it-IT" sz="2000" dirty="0" err="1" smtClean="0"/>
              <a:t>obtained</a:t>
            </a:r>
            <a:r>
              <a:rPr lang="it-IT" sz="2000" dirty="0" smtClean="0"/>
              <a:t> </a:t>
            </a:r>
            <a:r>
              <a:rPr lang="it-IT" sz="2000" dirty="0" err="1" smtClean="0"/>
              <a:t>combining</a:t>
            </a:r>
            <a:r>
              <a:rPr lang="it-IT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scattering coefficient </a:t>
            </a:r>
            <a:r>
              <a:rPr lang="en-US" sz="2000" dirty="0" smtClean="0"/>
              <a:t>from </a:t>
            </a:r>
            <a:r>
              <a:rPr lang="en-US" sz="2000" dirty="0"/>
              <a:t>the </a:t>
            </a:r>
            <a:r>
              <a:rPr lang="en-US" sz="2000" dirty="0" err="1"/>
              <a:t>nephelometer</a:t>
            </a:r>
            <a:r>
              <a:rPr lang="en-US" sz="2000" dirty="0"/>
              <a:t> and the extinction coefficient </a:t>
            </a:r>
            <a:r>
              <a:rPr lang="en-US" sz="2000" dirty="0" smtClean="0"/>
              <a:t>from the CAPS (see </a:t>
            </a:r>
            <a:r>
              <a:rPr lang="en-US" sz="2000" dirty="0" err="1" smtClean="0"/>
              <a:t>Denjean</a:t>
            </a:r>
            <a:r>
              <a:rPr lang="en-US" sz="2000" dirty="0" smtClean="0"/>
              <a:t>/</a:t>
            </a:r>
            <a:r>
              <a:rPr lang="en-US" sz="2000" dirty="0" err="1" smtClean="0"/>
              <a:t>Formenti</a:t>
            </a:r>
            <a:r>
              <a:rPr lang="en-US" sz="2000" dirty="0" smtClean="0"/>
              <a:t> presentation)</a:t>
            </a:r>
            <a:endParaRPr lang="it-IT" sz="2000" dirty="0" smtClean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02427"/>
              </p:ext>
            </p:extLst>
          </p:nvPr>
        </p:nvGraphicFramePr>
        <p:xfrm>
          <a:off x="683568" y="3871952"/>
          <a:ext cx="777686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/>
                <a:gridCol w="1540971"/>
                <a:gridCol w="1512168"/>
                <a:gridCol w="1512168"/>
                <a:gridCol w="16561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WAVELENGTH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EXTINCTION COEFFICIENT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REFRACTIVE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SCATTERING ALBEDO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PHASE FUNCTION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300-2800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situ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MIE (HG)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555776" y="55892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3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9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2483768" y="18864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22 </a:t>
            </a:r>
            <a:r>
              <a:rPr lang="en-US" altLang="en-US" sz="2800" dirty="0" smtClean="0"/>
              <a:t>June – F35 (descent)</a:t>
            </a:r>
            <a:endParaRPr lang="en-US" altLang="en-US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71600" y="147172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AOD (500 nm)=0.38±0.02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1600" y="182247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r>
              <a:rPr lang="it-IT" dirty="0" smtClean="0"/>
              <a:t> (500, 870)=0.53±0.03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71600" y="254255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SZA=15° (top)-12° (bottom)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71600" y="219451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TIME=10:23-11:26 UT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5" y="3048334"/>
            <a:ext cx="3525012" cy="376504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547664" y="76470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ATR-42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3888000" cy="609774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707904" y="80709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FALCON 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40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33265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Airborne</a:t>
            </a:r>
            <a:r>
              <a:rPr lang="it-IT" sz="2800" dirty="0" smtClean="0"/>
              <a:t> </a:t>
            </a:r>
            <a:r>
              <a:rPr lang="it-IT" sz="2800" dirty="0" err="1" smtClean="0"/>
              <a:t>instruments</a:t>
            </a:r>
            <a:endParaRPr lang="it-IT" sz="28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46295"/>
              </p:ext>
            </p:extLst>
          </p:nvPr>
        </p:nvGraphicFramePr>
        <p:xfrm>
          <a:off x="323528" y="1124744"/>
          <a:ext cx="6912446" cy="42291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8731"/>
                <a:gridCol w="1728112"/>
                <a:gridCol w="2715603"/>
              </a:tblGrid>
              <a:tr h="13798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</a:t>
                      </a:r>
                      <a:endParaRPr lang="en-US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Model</a:t>
                      </a:r>
                      <a:endParaRPr lang="en-US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Measurement</a:t>
                      </a:r>
                      <a:endParaRPr lang="en-US" sz="1800" dirty="0"/>
                    </a:p>
                  </a:txBody>
                  <a:tcPr marL="91444" marR="91444" marT="45717" marB="45717"/>
                </a:tc>
              </a:tr>
              <a:tr h="7082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Pyranometer</a:t>
                      </a:r>
                      <a:endParaRPr lang="en-US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CMP22/PSP</a:t>
                      </a:r>
                      <a:endParaRPr lang="en-US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SW↓ irradiance</a:t>
                      </a:r>
                      <a:endParaRPr lang="en-US" sz="1800" dirty="0"/>
                    </a:p>
                  </a:txBody>
                  <a:tcPr marL="91444" marR="91444" marT="45717" marB="45717"/>
                </a:tc>
              </a:tr>
              <a:tr h="64009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Pyranometer</a:t>
                      </a:r>
                      <a:endParaRPr lang="en-US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CMP22/PSP</a:t>
                      </a:r>
                      <a:endParaRPr lang="en-US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SW↑ irradiance</a:t>
                      </a:r>
                      <a:endParaRPr lang="en-US" sz="1800" dirty="0"/>
                    </a:p>
                  </a:txBody>
                  <a:tcPr marL="91444" marR="91444" marT="45717" marB="45717"/>
                </a:tc>
              </a:tr>
              <a:tr h="4304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Pyrgeometer</a:t>
                      </a:r>
                      <a:endParaRPr lang="en-US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CGR4/PIR</a:t>
                      </a:r>
                      <a:endParaRPr lang="en-US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LW↓ irradiance</a:t>
                      </a:r>
                      <a:endParaRPr lang="en-US" sz="1800" dirty="0"/>
                    </a:p>
                  </a:txBody>
                  <a:tcPr marL="91444" marR="91444" marT="45717" marB="45717"/>
                </a:tc>
              </a:tr>
              <a:tr h="4304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Pyrgeometer</a:t>
                      </a:r>
                      <a:endParaRPr lang="en-US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CGR4/PIR</a:t>
                      </a:r>
                      <a:endParaRPr lang="en-US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LW↑ irradiance</a:t>
                      </a:r>
                      <a:endParaRPr lang="en-US" sz="1800" dirty="0"/>
                    </a:p>
                  </a:txBody>
                  <a:tcPr marL="91444" marR="91444" marT="45717" marB="45717"/>
                </a:tc>
              </a:tr>
              <a:tr h="4304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IR radiometer (CLIMAT)</a:t>
                      </a:r>
                      <a:endParaRPr lang="en-US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Cimel</a:t>
                      </a:r>
                      <a:r>
                        <a:rPr lang="en-US" sz="1800" baseline="0" dirty="0" smtClean="0"/>
                        <a:t> CE332</a:t>
                      </a:r>
                      <a:endParaRPr lang="en-US" sz="1800" dirty="0"/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Brightness</a:t>
                      </a:r>
                      <a:r>
                        <a:rPr lang="en-US" sz="1800" baseline="0" dirty="0" smtClean="0"/>
                        <a:t> temperature</a:t>
                      </a:r>
                      <a:r>
                        <a:rPr lang="en-US" sz="1800" dirty="0" smtClean="0"/>
                        <a:t>↑</a:t>
                      </a:r>
                      <a:r>
                        <a:rPr lang="en-US" sz="1800" baseline="0" dirty="0" smtClean="0"/>
                        <a:t> (8.7, 10.6, 12 </a:t>
                      </a:r>
                      <a:r>
                        <a:rPr lang="en-US" sz="1800" baseline="0" dirty="0" smtClean="0">
                          <a:latin typeface="Calibri"/>
                        </a:rPr>
                        <a:t>µ</a:t>
                      </a:r>
                      <a:r>
                        <a:rPr lang="en-US" sz="1800" baseline="0" dirty="0" smtClean="0"/>
                        <a:t>m)</a:t>
                      </a:r>
                      <a:endParaRPr lang="en-US" sz="1800" dirty="0" smtClean="0"/>
                    </a:p>
                  </a:txBody>
                  <a:tcPr marL="91444" marR="91444" marT="45717" marB="45717"/>
                </a:tc>
              </a:tr>
            </a:tbl>
          </a:graphicData>
        </a:graphic>
      </p:graphicFrame>
      <p:sp>
        <p:nvSpPr>
          <p:cNvPr id="4" name="Parentesi graffa chiusa 3"/>
          <p:cNvSpPr/>
          <p:nvPr/>
        </p:nvSpPr>
        <p:spPr>
          <a:xfrm>
            <a:off x="7380312" y="2492896"/>
            <a:ext cx="288032" cy="2232248"/>
          </a:xfrm>
          <a:prstGeom prst="rightBrac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7668344" y="335873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ATR-42</a:t>
            </a:r>
          </a:p>
          <a:p>
            <a:r>
              <a:rPr lang="en-US" dirty="0" smtClean="0"/>
              <a:t>FALCON 20</a:t>
            </a:r>
            <a:endParaRPr lang="en-US" dirty="0"/>
          </a:p>
        </p:txBody>
      </p:sp>
      <p:sp>
        <p:nvSpPr>
          <p:cNvPr id="6" name="Parentesi graffa chiusa 5"/>
          <p:cNvSpPr/>
          <p:nvPr/>
        </p:nvSpPr>
        <p:spPr>
          <a:xfrm>
            <a:off x="7380312" y="4725144"/>
            <a:ext cx="288032" cy="648072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7668344" y="48598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ATR-42</a:t>
            </a:r>
          </a:p>
        </p:txBody>
      </p:sp>
    </p:spTree>
    <p:extLst>
      <p:ext uri="{BB962C8B-B14F-4D97-AF65-F5344CB8AC3E}">
        <p14:creationId xmlns:p14="http://schemas.microsoft.com/office/powerpoint/2010/main" val="252293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33265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Ground-</a:t>
            </a:r>
            <a:r>
              <a:rPr lang="it-IT" sz="2800" dirty="0" err="1" smtClean="0"/>
              <a:t>based</a:t>
            </a:r>
            <a:r>
              <a:rPr lang="it-IT" sz="2800" dirty="0" smtClean="0"/>
              <a:t> </a:t>
            </a:r>
            <a:r>
              <a:rPr lang="it-IT" sz="2800" dirty="0" err="1" smtClean="0"/>
              <a:t>instruments</a:t>
            </a:r>
            <a:endParaRPr lang="it-IT" sz="2800" dirty="0"/>
          </a:p>
        </p:txBody>
      </p:sp>
      <p:graphicFrame>
        <p:nvGraphicFramePr>
          <p:cNvPr id="4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835663"/>
              </p:ext>
            </p:extLst>
          </p:nvPr>
        </p:nvGraphicFramePr>
        <p:xfrm>
          <a:off x="971600" y="1124744"/>
          <a:ext cx="7128793" cy="5276851"/>
        </p:xfrm>
        <a:graphic>
          <a:graphicData uri="http://schemas.openxmlformats.org/drawingml/2006/table">
            <a:tbl>
              <a:tblPr firstRow="1" bandRow="1"/>
              <a:tblGrid>
                <a:gridCol w="2835645"/>
                <a:gridCol w="1491178"/>
                <a:gridCol w="2801970"/>
              </a:tblGrid>
              <a:tr h="135908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Type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Model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Measurement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845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Pyranometer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CMP21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Global SW↓ irradiance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013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Pyranometer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PSP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Diffuse SW↓ irradiance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013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Pyrheliometer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CHP1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Direct SW irradiance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392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Pyrgeometer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CGR4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LW↓ irradiance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013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Pyrgeometer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(PMOD/WRC)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CGR3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WINDOW↓ irradiance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(8-14 </a:t>
                      </a:r>
                      <a:r>
                        <a:rPr lang="en-US" sz="1800" baseline="0" dirty="0" smtClean="0">
                          <a:latin typeface="Calibri"/>
                        </a:rPr>
                        <a:t>µ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m)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0497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Pyrometer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KT 19 II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Sky Brightness Temperature (9.7-11.6 </a:t>
                      </a:r>
                      <a:r>
                        <a:rPr lang="en-US" sz="1800" baseline="0" dirty="0" smtClean="0">
                          <a:latin typeface="Calibri"/>
                        </a:rPr>
                        <a:t>µ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m)</a:t>
                      </a: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5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33265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Methodology</a:t>
            </a:r>
            <a:endParaRPr lang="it-IT" sz="28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971600" y="1268760"/>
            <a:ext cx="7344816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RT </a:t>
            </a:r>
            <a:r>
              <a:rPr lang="it-IT" sz="2000" dirty="0" err="1" smtClean="0"/>
              <a:t>simulations</a:t>
            </a:r>
            <a:r>
              <a:rPr lang="it-IT" sz="2000" dirty="0" smtClean="0"/>
              <a:t> of </a:t>
            </a:r>
            <a:r>
              <a:rPr lang="it-IT" sz="2000" dirty="0" err="1" smtClean="0"/>
              <a:t>surface</a:t>
            </a:r>
            <a:r>
              <a:rPr lang="it-IT" sz="2000" dirty="0" smtClean="0"/>
              <a:t> and </a:t>
            </a:r>
            <a:r>
              <a:rPr lang="it-IT" sz="2000" dirty="0" err="1" smtClean="0"/>
              <a:t>airborne</a:t>
            </a:r>
            <a:r>
              <a:rPr lang="it-IT" sz="2000" dirty="0" smtClean="0"/>
              <a:t> </a:t>
            </a:r>
            <a:r>
              <a:rPr lang="it-IT" sz="2000" dirty="0" err="1" smtClean="0"/>
              <a:t>radiation</a:t>
            </a:r>
            <a:r>
              <a:rPr lang="it-IT" sz="2000" dirty="0" smtClean="0"/>
              <a:t> </a:t>
            </a:r>
            <a:r>
              <a:rPr lang="it-IT" sz="2000" dirty="0" err="1" smtClean="0"/>
              <a:t>profiles</a:t>
            </a:r>
            <a:r>
              <a:rPr lang="it-IT" sz="2000" dirty="0" smtClean="0"/>
              <a:t> </a:t>
            </a:r>
            <a:r>
              <a:rPr lang="it-IT" sz="2000" dirty="0" err="1" smtClean="0"/>
              <a:t>feeding</a:t>
            </a:r>
            <a:r>
              <a:rPr lang="it-IT" sz="2000" dirty="0" smtClean="0"/>
              <a:t> the model with </a:t>
            </a:r>
            <a:r>
              <a:rPr lang="it-IT" sz="2000" dirty="0" err="1" smtClean="0"/>
              <a:t>all</a:t>
            </a:r>
            <a:r>
              <a:rPr lang="it-IT" sz="2000" dirty="0" smtClean="0"/>
              <a:t> the </a:t>
            </a:r>
            <a:r>
              <a:rPr lang="it-IT" sz="2000" dirty="0" err="1" smtClean="0"/>
              <a:t>available</a:t>
            </a:r>
            <a:r>
              <a:rPr lang="it-IT" sz="2000" dirty="0" smtClean="0"/>
              <a:t> </a:t>
            </a:r>
            <a:r>
              <a:rPr lang="it-IT" sz="2000" dirty="0" err="1" smtClean="0"/>
              <a:t>measurements</a:t>
            </a:r>
            <a:r>
              <a:rPr lang="it-IT" sz="2000" dirty="0" smtClean="0"/>
              <a:t> of </a:t>
            </a:r>
            <a:r>
              <a:rPr lang="it-IT" sz="2000" dirty="0" err="1" smtClean="0"/>
              <a:t>atmospheric</a:t>
            </a:r>
            <a:r>
              <a:rPr lang="it-IT" sz="2000" dirty="0" smtClean="0"/>
              <a:t> </a:t>
            </a:r>
            <a:r>
              <a:rPr lang="it-IT" sz="2000" dirty="0" err="1" smtClean="0"/>
              <a:t>composition</a:t>
            </a:r>
            <a:r>
              <a:rPr lang="it-IT" sz="2000" dirty="0" smtClean="0"/>
              <a:t> and </a:t>
            </a:r>
            <a:r>
              <a:rPr lang="it-IT" sz="2000" dirty="0" err="1" smtClean="0"/>
              <a:t>structure</a:t>
            </a:r>
            <a:r>
              <a:rPr lang="it-IT" sz="2000" dirty="0" smtClean="0"/>
              <a:t>, </a:t>
            </a:r>
            <a:r>
              <a:rPr lang="it-IT" sz="2000" dirty="0" err="1" smtClean="0"/>
              <a:t>geometry</a:t>
            </a:r>
            <a:r>
              <a:rPr lang="it-IT" sz="2000" dirty="0" smtClean="0"/>
              <a:t>, </a:t>
            </a:r>
            <a:r>
              <a:rPr lang="it-IT" sz="2000" dirty="0" err="1" smtClean="0"/>
              <a:t>surface</a:t>
            </a:r>
            <a:r>
              <a:rPr lang="it-IT" sz="2000" dirty="0" smtClean="0"/>
              <a:t> </a:t>
            </a:r>
            <a:r>
              <a:rPr lang="it-IT" sz="2000" dirty="0" err="1" smtClean="0"/>
              <a:t>parameters</a:t>
            </a:r>
            <a:endParaRPr lang="en-US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851920" y="2708920"/>
            <a:ext cx="15841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AIM</a:t>
            </a:r>
            <a:endParaRPr lang="en-US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1600" y="3717032"/>
            <a:ext cx="734481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To estimate </a:t>
            </a:r>
            <a:r>
              <a:rPr lang="it-IT" sz="2000" dirty="0" err="1" smtClean="0"/>
              <a:t>reliable</a:t>
            </a:r>
            <a:r>
              <a:rPr lang="it-IT" sz="2000" dirty="0" smtClean="0"/>
              <a:t> </a:t>
            </a:r>
            <a:r>
              <a:rPr lang="it-IT" sz="2000" dirty="0" err="1" smtClean="0"/>
              <a:t>altitude-resolved</a:t>
            </a:r>
            <a:r>
              <a:rPr lang="it-IT" sz="2000" dirty="0" smtClean="0"/>
              <a:t> aerosol radiative </a:t>
            </a:r>
            <a:r>
              <a:rPr lang="it-IT" sz="2000" dirty="0" err="1" smtClean="0"/>
              <a:t>effects</a:t>
            </a:r>
            <a:r>
              <a:rPr lang="it-IT" sz="2000" dirty="0" smtClean="0"/>
              <a:t> in the SW and LW </a:t>
            </a:r>
            <a:r>
              <a:rPr lang="it-IT" sz="2000" dirty="0" err="1" smtClean="0"/>
              <a:t>regions</a:t>
            </a:r>
            <a:r>
              <a:rPr lang="it-IT" sz="2000" dirty="0" smtClean="0"/>
              <a:t>.</a:t>
            </a:r>
            <a:endParaRPr lang="en-US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71600" y="508518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/>
              <a:t>Similar</a:t>
            </a:r>
            <a:r>
              <a:rPr lang="it-IT" dirty="0" smtClean="0"/>
              <a:t> to the </a:t>
            </a:r>
            <a:r>
              <a:rPr lang="it-IT" dirty="0" err="1" smtClean="0"/>
              <a:t>approach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for the </a:t>
            </a:r>
            <a:r>
              <a:rPr lang="en-US" dirty="0"/>
              <a:t>Ground-based and Airborne Measurements of Aerosol Radiative Forcing (GAMARF) campaign </a:t>
            </a:r>
            <a:r>
              <a:rPr lang="en-US" dirty="0" smtClean="0"/>
              <a:t>[</a:t>
            </a:r>
            <a:r>
              <a:rPr lang="en-US" dirty="0" err="1" smtClean="0"/>
              <a:t>Meloni</a:t>
            </a:r>
            <a:r>
              <a:rPr lang="en-US" dirty="0" smtClean="0"/>
              <a:t> et al., 2014, submitted to JGR].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9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33265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Radiative transfer model </a:t>
            </a:r>
            <a:r>
              <a:rPr lang="it-IT" sz="2800" dirty="0" err="1" smtClean="0"/>
              <a:t>simulations</a:t>
            </a:r>
            <a:endParaRPr lang="it-IT" sz="2800" dirty="0" smtClean="0"/>
          </a:p>
          <a:p>
            <a:pPr algn="ctr"/>
            <a:r>
              <a:rPr lang="it-IT" sz="2800" dirty="0" smtClean="0"/>
              <a:t>MODTRAN 5.3</a:t>
            </a:r>
            <a:endParaRPr lang="it-IT" sz="28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870321"/>
              </p:ext>
            </p:extLst>
          </p:nvPr>
        </p:nvGraphicFramePr>
        <p:xfrm>
          <a:off x="755576" y="2320880"/>
          <a:ext cx="7704856" cy="4348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52428"/>
                <a:gridCol w="3852428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MODEL</a:t>
                      </a:r>
                      <a:r>
                        <a:rPr lang="it-IT" baseline="0" dirty="0" smtClean="0"/>
                        <a:t> PARAMETER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DATA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p,</a:t>
                      </a:r>
                      <a:r>
                        <a:rPr lang="it-IT" baseline="0" dirty="0" smtClean="0"/>
                        <a:t> T, RH </a:t>
                      </a:r>
                      <a:r>
                        <a:rPr lang="it-IT" baseline="0" dirty="0" err="1" smtClean="0"/>
                        <a:t>profiles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ATR-42, </a:t>
                      </a:r>
                      <a:r>
                        <a:rPr lang="it-IT" dirty="0" err="1" smtClean="0"/>
                        <a:t>radiosounding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Integrated</a:t>
                      </a:r>
                      <a:r>
                        <a:rPr lang="it-IT" dirty="0" smtClean="0"/>
                        <a:t> water </a:t>
                      </a:r>
                      <a:r>
                        <a:rPr lang="it-IT" dirty="0" err="1" smtClean="0"/>
                        <a:t>vapor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Microwave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radiometer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Aerosol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extinction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profile</a:t>
                      </a:r>
                      <a:r>
                        <a:rPr lang="it-IT" baseline="0" dirty="0" smtClean="0"/>
                        <a:t>, AOD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Lidar, </a:t>
                      </a:r>
                      <a:r>
                        <a:rPr lang="it-IT" dirty="0" err="1" smtClean="0"/>
                        <a:t>Cimel</a:t>
                      </a:r>
                      <a:r>
                        <a:rPr lang="it-IT" dirty="0" smtClean="0"/>
                        <a:t>/MFRSR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Aerosol </a:t>
                      </a:r>
                      <a:r>
                        <a:rPr lang="it-IT" dirty="0" err="1" smtClean="0"/>
                        <a:t>optical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properties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Cimel</a:t>
                      </a:r>
                      <a:r>
                        <a:rPr lang="it-IT" dirty="0" smtClean="0"/>
                        <a:t>/ATR-42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Surface</a:t>
                      </a:r>
                      <a:r>
                        <a:rPr lang="it-IT" dirty="0" smtClean="0"/>
                        <a:t> albedo - </a:t>
                      </a:r>
                      <a:r>
                        <a:rPr lang="it-IT" dirty="0" err="1" smtClean="0"/>
                        <a:t>sea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Jin</a:t>
                      </a:r>
                      <a:r>
                        <a:rPr lang="it-IT" dirty="0" smtClean="0"/>
                        <a:t> et al. [2011]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Surface</a:t>
                      </a:r>
                      <a:r>
                        <a:rPr lang="it-IT" dirty="0" smtClean="0"/>
                        <a:t> albedo - Lampedusa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Mixture</a:t>
                      </a:r>
                      <a:r>
                        <a:rPr lang="it-IT" dirty="0" smtClean="0"/>
                        <a:t> of </a:t>
                      </a:r>
                      <a:r>
                        <a:rPr lang="it-IT" dirty="0" err="1" smtClean="0"/>
                        <a:t>sea</a:t>
                      </a:r>
                      <a:r>
                        <a:rPr lang="it-IT" dirty="0" smtClean="0"/>
                        <a:t> [</a:t>
                      </a:r>
                      <a:r>
                        <a:rPr lang="it-IT" dirty="0" err="1" smtClean="0"/>
                        <a:t>Jin</a:t>
                      </a:r>
                      <a:r>
                        <a:rPr lang="it-IT" dirty="0" smtClean="0"/>
                        <a:t> et al.,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2011] and </a:t>
                      </a:r>
                      <a:r>
                        <a:rPr lang="it-IT" dirty="0" err="1" smtClean="0"/>
                        <a:t>barren</a:t>
                      </a:r>
                      <a:r>
                        <a:rPr lang="it-IT" dirty="0" smtClean="0"/>
                        <a:t>/</a:t>
                      </a:r>
                      <a:r>
                        <a:rPr lang="it-IT" dirty="0" err="1" smtClean="0"/>
                        <a:t>desert</a:t>
                      </a:r>
                      <a:r>
                        <a:rPr lang="it-IT" dirty="0" smtClean="0"/>
                        <a:t> (MODTRAN)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aseline="0" dirty="0" err="1" smtClean="0"/>
                        <a:t>Surface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emissivity</a:t>
                      </a:r>
                      <a:r>
                        <a:rPr lang="it-IT" baseline="0" dirty="0" smtClean="0"/>
                        <a:t> and temperature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MODIS/MODTRAN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Columnar</a:t>
                      </a:r>
                      <a:r>
                        <a:rPr lang="it-IT" baseline="0" dirty="0" smtClean="0"/>
                        <a:t> O</a:t>
                      </a:r>
                      <a:r>
                        <a:rPr lang="it-IT" baseline="-25000" dirty="0" smtClean="0"/>
                        <a:t>3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Brewer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Surface</a:t>
                      </a:r>
                      <a:r>
                        <a:rPr lang="it-IT" dirty="0" smtClean="0"/>
                        <a:t> CO</a:t>
                      </a:r>
                      <a:r>
                        <a:rPr lang="it-IT" baseline="-25000" dirty="0" smtClean="0"/>
                        <a:t>2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Picarro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O</a:t>
                      </a:r>
                      <a:r>
                        <a:rPr lang="it-IT" baseline="-25000" dirty="0" smtClean="0"/>
                        <a:t>3</a:t>
                      </a:r>
                      <a:r>
                        <a:rPr lang="it-IT" dirty="0" smtClean="0"/>
                        <a:t>, CO</a:t>
                      </a:r>
                      <a:r>
                        <a:rPr lang="it-IT" baseline="-25000" dirty="0" smtClean="0"/>
                        <a:t>2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profiles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ATR-42/</a:t>
                      </a:r>
                      <a:r>
                        <a:rPr lang="it-IT" dirty="0" err="1" smtClean="0"/>
                        <a:t>Mid-latitude</a:t>
                      </a:r>
                      <a:r>
                        <a:rPr lang="it-IT" dirty="0" smtClean="0"/>
                        <a:t> standard </a:t>
                      </a:r>
                      <a:r>
                        <a:rPr lang="it-IT" dirty="0" err="1" smtClean="0"/>
                        <a:t>atmos</a:t>
                      </a:r>
                      <a:r>
                        <a:rPr lang="it-IT" dirty="0" smtClean="0"/>
                        <a:t>.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779912" y="1484784"/>
            <a:ext cx="151216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INPUT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4038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1340768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Over the SEA (100-5800 m </a:t>
            </a:r>
            <a:r>
              <a:rPr lang="it-IT" sz="2000" dirty="0" err="1" smtClean="0"/>
              <a:t>asl</a:t>
            </a:r>
            <a:r>
              <a:rPr lang="it-IT" sz="2000" dirty="0" smtClean="0"/>
              <a:t>): 	</a:t>
            </a:r>
          </a:p>
          <a:p>
            <a:r>
              <a:rPr lang="it-IT" sz="2000" dirty="0"/>
              <a:t>	</a:t>
            </a:r>
            <a:r>
              <a:rPr lang="it-IT" sz="2000" dirty="0" err="1" smtClean="0"/>
              <a:t>upward</a:t>
            </a:r>
            <a:r>
              <a:rPr lang="it-IT" sz="2000" dirty="0" smtClean="0"/>
              <a:t> and </a:t>
            </a:r>
            <a:r>
              <a:rPr lang="it-IT" sz="2000" dirty="0" err="1" smtClean="0"/>
              <a:t>downward</a:t>
            </a:r>
            <a:r>
              <a:rPr lang="it-IT" sz="2000" dirty="0" smtClean="0"/>
              <a:t> SW </a:t>
            </a:r>
            <a:r>
              <a:rPr lang="it-IT" sz="2000" dirty="0" err="1" smtClean="0"/>
              <a:t>irradiance</a:t>
            </a:r>
            <a:r>
              <a:rPr lang="it-IT" sz="2000" dirty="0" smtClean="0"/>
              <a:t> </a:t>
            </a:r>
            <a:r>
              <a:rPr lang="it-IT" sz="2000" dirty="0" err="1" smtClean="0"/>
              <a:t>profiles</a:t>
            </a:r>
            <a:endParaRPr lang="it-IT" sz="2000" dirty="0" smtClean="0"/>
          </a:p>
          <a:p>
            <a:r>
              <a:rPr lang="it-IT" sz="2000" dirty="0" smtClean="0"/>
              <a:t>	</a:t>
            </a:r>
            <a:r>
              <a:rPr lang="it-IT" sz="2000" dirty="0" err="1" smtClean="0"/>
              <a:t>upward</a:t>
            </a:r>
            <a:r>
              <a:rPr lang="it-IT" sz="2000" dirty="0" smtClean="0"/>
              <a:t> </a:t>
            </a:r>
            <a:r>
              <a:rPr lang="it-IT" sz="2000" dirty="0"/>
              <a:t>and </a:t>
            </a:r>
            <a:r>
              <a:rPr lang="it-IT" sz="2000" dirty="0" err="1"/>
              <a:t>downward</a:t>
            </a:r>
            <a:r>
              <a:rPr lang="it-IT" sz="2000" dirty="0"/>
              <a:t> </a:t>
            </a:r>
            <a:r>
              <a:rPr lang="it-IT" sz="2000" dirty="0" smtClean="0"/>
              <a:t>LW </a:t>
            </a:r>
            <a:r>
              <a:rPr lang="it-IT" sz="2000" dirty="0" err="1"/>
              <a:t>irradiance</a:t>
            </a:r>
            <a:r>
              <a:rPr lang="it-IT" sz="2000" dirty="0"/>
              <a:t> </a:t>
            </a:r>
            <a:r>
              <a:rPr lang="it-IT" sz="2000" dirty="0" err="1" smtClean="0"/>
              <a:t>profiles</a:t>
            </a:r>
            <a:endParaRPr lang="it-IT" sz="2000" dirty="0" smtClean="0"/>
          </a:p>
          <a:p>
            <a:r>
              <a:rPr lang="it-IT" sz="2000" dirty="0"/>
              <a:t>	</a:t>
            </a:r>
            <a:r>
              <a:rPr lang="it-IT" sz="2000" dirty="0" smtClean="0"/>
              <a:t>water-</a:t>
            </a:r>
            <a:r>
              <a:rPr lang="it-IT" sz="2000" dirty="0" err="1" smtClean="0"/>
              <a:t>leaving</a:t>
            </a:r>
            <a:r>
              <a:rPr lang="it-IT" sz="2000" dirty="0" smtClean="0"/>
              <a:t> </a:t>
            </a:r>
            <a:r>
              <a:rPr lang="it-IT" sz="2000" dirty="0" err="1" smtClean="0"/>
              <a:t>brightness</a:t>
            </a:r>
            <a:r>
              <a:rPr lang="it-IT" sz="2000" dirty="0" smtClean="0"/>
              <a:t> temperature (8.7, 10.6, 12 </a:t>
            </a:r>
            <a:r>
              <a:rPr lang="it-IT" sz="2000" dirty="0" smtClean="0">
                <a:latin typeface="Calibri"/>
              </a:rPr>
              <a:t>µ</a:t>
            </a:r>
            <a:r>
              <a:rPr lang="it-IT" sz="2000" dirty="0" smtClean="0"/>
              <a:t>m) </a:t>
            </a:r>
            <a:r>
              <a:rPr lang="it-IT" sz="2000" dirty="0" err="1" smtClean="0"/>
              <a:t>profiles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Over LAMPEDUSA (55 m </a:t>
            </a:r>
            <a:r>
              <a:rPr lang="it-IT" sz="2000" dirty="0" err="1" smtClean="0"/>
              <a:t>asl</a:t>
            </a:r>
            <a:r>
              <a:rPr lang="it-IT" sz="2000" dirty="0" smtClean="0"/>
              <a:t>): </a:t>
            </a:r>
          </a:p>
          <a:p>
            <a:r>
              <a:rPr lang="it-IT" sz="2000" dirty="0"/>
              <a:t>	</a:t>
            </a:r>
            <a:r>
              <a:rPr lang="it-IT" sz="2000" dirty="0" err="1" smtClean="0"/>
              <a:t>downward</a:t>
            </a:r>
            <a:r>
              <a:rPr lang="it-IT" sz="2000" dirty="0" smtClean="0"/>
              <a:t> global, </a:t>
            </a:r>
            <a:r>
              <a:rPr lang="it-IT" sz="2000" dirty="0" err="1" smtClean="0"/>
              <a:t>direct</a:t>
            </a:r>
            <a:r>
              <a:rPr lang="it-IT" sz="2000" dirty="0" smtClean="0"/>
              <a:t> and diffuse SW </a:t>
            </a:r>
            <a:r>
              <a:rPr lang="it-IT" sz="2000" dirty="0" err="1" smtClean="0"/>
              <a:t>irradiances</a:t>
            </a:r>
            <a:r>
              <a:rPr lang="it-IT" sz="2000" dirty="0" smtClean="0"/>
              <a:t> </a:t>
            </a:r>
          </a:p>
          <a:p>
            <a:r>
              <a:rPr lang="it-IT" sz="2000" dirty="0"/>
              <a:t>	</a:t>
            </a:r>
            <a:r>
              <a:rPr lang="it-IT" sz="2000" dirty="0" err="1" smtClean="0"/>
              <a:t>downward</a:t>
            </a:r>
            <a:r>
              <a:rPr lang="it-IT" sz="2000" dirty="0" smtClean="0"/>
              <a:t> LW </a:t>
            </a:r>
            <a:r>
              <a:rPr lang="it-IT" sz="2000" dirty="0" err="1" smtClean="0"/>
              <a:t>irradiance</a:t>
            </a:r>
            <a:endParaRPr lang="it-IT" sz="2000" dirty="0" smtClean="0"/>
          </a:p>
          <a:p>
            <a:r>
              <a:rPr lang="it-IT" sz="2000" dirty="0"/>
              <a:t>	</a:t>
            </a:r>
            <a:r>
              <a:rPr lang="it-IT" sz="2000" dirty="0" err="1" smtClean="0"/>
              <a:t>downward</a:t>
            </a:r>
            <a:r>
              <a:rPr lang="it-IT" sz="2000" dirty="0" smtClean="0"/>
              <a:t> WINDOW (</a:t>
            </a:r>
            <a:r>
              <a:rPr lang="it-IT" sz="2000" dirty="0"/>
              <a:t>8</a:t>
            </a:r>
            <a:r>
              <a:rPr lang="it-IT" sz="2000" dirty="0" smtClean="0"/>
              <a:t>-14 </a:t>
            </a:r>
            <a:r>
              <a:rPr lang="it-IT" sz="2000" dirty="0"/>
              <a:t>µm) </a:t>
            </a:r>
            <a:r>
              <a:rPr lang="it-IT" sz="2000" dirty="0" err="1"/>
              <a:t>irradiance</a:t>
            </a:r>
            <a:endParaRPr lang="it-IT" sz="2000" dirty="0" smtClean="0"/>
          </a:p>
          <a:p>
            <a:r>
              <a:rPr lang="it-IT" sz="2000" dirty="0" smtClean="0"/>
              <a:t>	</a:t>
            </a:r>
            <a:r>
              <a:rPr lang="it-IT" sz="2000" dirty="0" err="1" smtClean="0"/>
              <a:t>sky</a:t>
            </a:r>
            <a:r>
              <a:rPr lang="it-IT" sz="2000" dirty="0" smtClean="0"/>
              <a:t> </a:t>
            </a:r>
            <a:r>
              <a:rPr lang="it-IT" sz="2000" dirty="0" err="1" smtClean="0"/>
              <a:t>brightness</a:t>
            </a:r>
            <a:r>
              <a:rPr lang="it-IT" sz="2000" dirty="0" smtClean="0"/>
              <a:t> temperature (9.6-11.7 </a:t>
            </a:r>
            <a:r>
              <a:rPr lang="it-IT" sz="2000" dirty="0"/>
              <a:t>µm</a:t>
            </a:r>
            <a:r>
              <a:rPr lang="it-IT" sz="2000" dirty="0" smtClean="0"/>
              <a:t>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635896" y="476672"/>
            <a:ext cx="1800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OUTPUT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9592" y="4869160"/>
            <a:ext cx="756084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  <a:p>
            <a:pPr algn="ctr"/>
            <a:r>
              <a:rPr lang="it-IT" sz="2000" dirty="0" smtClean="0"/>
              <a:t>MODEL SIMULATIONS WITH AND WITHOUT AEROSOL:</a:t>
            </a:r>
          </a:p>
          <a:p>
            <a:pPr algn="ctr"/>
            <a:endParaRPr lang="it-IT" sz="1200" dirty="0" smtClean="0"/>
          </a:p>
          <a:p>
            <a:pPr algn="ctr"/>
            <a:r>
              <a:rPr lang="it-IT" sz="2000" dirty="0" smtClean="0"/>
              <a:t>Aerosol </a:t>
            </a:r>
            <a:r>
              <a:rPr lang="it-IT" sz="2000" dirty="0"/>
              <a:t>radiative forcing (ARF) and aerosol </a:t>
            </a:r>
            <a:r>
              <a:rPr lang="it-IT" sz="2000" dirty="0" err="1"/>
              <a:t>heating</a:t>
            </a:r>
            <a:r>
              <a:rPr lang="it-IT" sz="2000" dirty="0"/>
              <a:t> rate (AHR) </a:t>
            </a:r>
            <a:r>
              <a:rPr lang="it-IT" sz="2000" dirty="0" err="1"/>
              <a:t>profiles</a:t>
            </a:r>
            <a:r>
              <a:rPr lang="it-IT" sz="2000" dirty="0"/>
              <a:t> over the SEA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54868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Aerosol </a:t>
            </a:r>
            <a:r>
              <a:rPr lang="it-IT" sz="2800" dirty="0" err="1" smtClean="0"/>
              <a:t>optical</a:t>
            </a:r>
            <a:r>
              <a:rPr lang="it-IT" sz="2800" dirty="0" smtClean="0"/>
              <a:t> </a:t>
            </a:r>
            <a:r>
              <a:rPr lang="it-IT" sz="2800" dirty="0" err="1" smtClean="0"/>
              <a:t>properties</a:t>
            </a:r>
            <a:r>
              <a:rPr lang="it-IT" sz="2800" dirty="0" smtClean="0"/>
              <a:t>: SW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5576" y="1556792"/>
            <a:ext cx="7344816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AERONET</a:t>
            </a:r>
            <a:r>
              <a:rPr lang="it-IT" sz="2000" dirty="0" smtClean="0"/>
              <a:t> </a:t>
            </a:r>
            <a:r>
              <a:rPr lang="it-IT" sz="2000" dirty="0" err="1" smtClean="0"/>
              <a:t>retrieval</a:t>
            </a:r>
            <a:r>
              <a:rPr lang="it-IT" sz="2000" dirty="0" smtClean="0"/>
              <a:t> of the aerosol </a:t>
            </a:r>
            <a:r>
              <a:rPr lang="it-IT" sz="2000" dirty="0" err="1" smtClean="0"/>
              <a:t>size</a:t>
            </a:r>
            <a:r>
              <a:rPr lang="it-IT" sz="2000" dirty="0" smtClean="0"/>
              <a:t> </a:t>
            </a:r>
            <a:r>
              <a:rPr lang="it-IT" sz="2000" dirty="0" err="1" smtClean="0"/>
              <a:t>distribution</a:t>
            </a:r>
            <a:r>
              <a:rPr lang="it-IT" sz="2000" dirty="0" smtClean="0"/>
              <a:t>, </a:t>
            </a:r>
            <a:r>
              <a:rPr lang="it-IT" sz="2000" dirty="0" err="1" smtClean="0"/>
              <a:t>spectral</a:t>
            </a:r>
            <a:r>
              <a:rPr lang="it-IT" sz="2000" dirty="0" smtClean="0"/>
              <a:t> </a:t>
            </a:r>
            <a:r>
              <a:rPr lang="it-IT" sz="2000" dirty="0" err="1" smtClean="0"/>
              <a:t>refractive</a:t>
            </a:r>
            <a:r>
              <a:rPr lang="it-IT" sz="2000" dirty="0" smtClean="0"/>
              <a:t> </a:t>
            </a:r>
            <a:r>
              <a:rPr lang="it-IT" sz="2000" dirty="0" err="1" smtClean="0"/>
              <a:t>index</a:t>
            </a:r>
            <a:r>
              <a:rPr lang="it-IT" sz="2000" dirty="0" smtClean="0"/>
              <a:t>, single </a:t>
            </a:r>
            <a:r>
              <a:rPr lang="it-IT" sz="2000" dirty="0" err="1" smtClean="0"/>
              <a:t>scattering</a:t>
            </a:r>
            <a:r>
              <a:rPr lang="it-IT" sz="2000" dirty="0" smtClean="0"/>
              <a:t> albedo and </a:t>
            </a:r>
            <a:r>
              <a:rPr lang="it-IT" sz="2000" dirty="0" err="1" smtClean="0"/>
              <a:t>phase</a:t>
            </a:r>
            <a:r>
              <a:rPr lang="it-IT" sz="2000" dirty="0" smtClean="0"/>
              <a:t> </a:t>
            </a:r>
            <a:r>
              <a:rPr lang="it-IT" sz="2000" dirty="0" err="1" smtClean="0"/>
              <a:t>function</a:t>
            </a:r>
            <a:r>
              <a:rPr lang="it-IT" sz="2000" dirty="0" smtClean="0"/>
              <a:t> (440, 500, 870, 1020 nm) </a:t>
            </a:r>
            <a:r>
              <a:rPr lang="it-IT" sz="2000" dirty="0" err="1" smtClean="0"/>
              <a:t>closest</a:t>
            </a:r>
            <a:r>
              <a:rPr lang="it-IT" sz="2000" dirty="0" smtClean="0"/>
              <a:t> in time to the </a:t>
            </a:r>
            <a:r>
              <a:rPr lang="it-IT" sz="2000" dirty="0" err="1" smtClean="0"/>
              <a:t>flight</a:t>
            </a:r>
            <a:endParaRPr lang="it-IT" sz="20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755576" y="3362216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situ/</a:t>
            </a:r>
            <a:r>
              <a:rPr lang="it-IT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flight</a:t>
            </a:r>
            <a:r>
              <a:rPr lang="it-IT" sz="2000" dirty="0" smtClean="0"/>
              <a:t> </a:t>
            </a:r>
            <a:r>
              <a:rPr lang="it-IT" sz="2000" dirty="0" err="1" smtClean="0"/>
              <a:t>retrieval</a:t>
            </a:r>
            <a:r>
              <a:rPr lang="it-IT" sz="2000" dirty="0" smtClean="0"/>
              <a:t> of </a:t>
            </a:r>
            <a:r>
              <a:rPr lang="it-IT" sz="2000" dirty="0" err="1" smtClean="0"/>
              <a:t>size</a:t>
            </a:r>
            <a:r>
              <a:rPr lang="it-IT" sz="2000" dirty="0" smtClean="0"/>
              <a:t> </a:t>
            </a:r>
            <a:r>
              <a:rPr lang="it-IT" sz="2000" dirty="0" err="1" smtClean="0"/>
              <a:t>distribution</a:t>
            </a:r>
            <a:r>
              <a:rPr lang="it-IT" sz="2000" dirty="0" smtClean="0"/>
              <a:t> and </a:t>
            </a:r>
            <a:r>
              <a:rPr lang="it-IT" sz="2000" dirty="0" err="1" smtClean="0"/>
              <a:t>wavelength-independent</a:t>
            </a:r>
            <a:r>
              <a:rPr lang="it-IT" sz="2000" dirty="0" smtClean="0"/>
              <a:t> </a:t>
            </a:r>
            <a:r>
              <a:rPr lang="it-IT" sz="2000" dirty="0" err="1" smtClean="0"/>
              <a:t>refractive</a:t>
            </a:r>
            <a:r>
              <a:rPr lang="it-IT" sz="2000" dirty="0" smtClean="0"/>
              <a:t> </a:t>
            </a:r>
            <a:r>
              <a:rPr lang="it-IT" sz="2000" dirty="0" err="1" smtClean="0"/>
              <a:t>index</a:t>
            </a:r>
            <a:r>
              <a:rPr lang="it-IT" sz="2000" dirty="0" smtClean="0"/>
              <a:t>, </a:t>
            </a:r>
            <a:r>
              <a:rPr lang="it-IT" sz="2000" dirty="0" err="1" smtClean="0"/>
              <a:t>obtained</a:t>
            </a:r>
            <a:r>
              <a:rPr lang="it-IT" sz="2000" dirty="0" smtClean="0"/>
              <a:t> </a:t>
            </a:r>
            <a:r>
              <a:rPr lang="it-IT" sz="2000" dirty="0" err="1" smtClean="0"/>
              <a:t>combining</a:t>
            </a:r>
            <a:r>
              <a:rPr lang="it-IT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scattering coefficient </a:t>
            </a:r>
            <a:r>
              <a:rPr lang="en-US" sz="2000" dirty="0" smtClean="0"/>
              <a:t>from </a:t>
            </a:r>
            <a:r>
              <a:rPr lang="en-US" sz="2000" dirty="0"/>
              <a:t>the </a:t>
            </a:r>
            <a:r>
              <a:rPr lang="en-US" sz="2000" dirty="0" err="1"/>
              <a:t>nephelometer</a:t>
            </a:r>
            <a:r>
              <a:rPr lang="en-US" sz="2000" dirty="0"/>
              <a:t> and the extinction coefficient </a:t>
            </a:r>
            <a:r>
              <a:rPr lang="en-US" sz="2000" dirty="0" smtClean="0"/>
              <a:t>from the CAPS (see </a:t>
            </a:r>
            <a:r>
              <a:rPr lang="en-US" sz="2000" dirty="0" err="1" smtClean="0"/>
              <a:t>Denjean</a:t>
            </a:r>
            <a:r>
              <a:rPr lang="en-US" sz="2000" dirty="0" smtClean="0"/>
              <a:t>/</a:t>
            </a:r>
            <a:r>
              <a:rPr lang="en-US" sz="2000" dirty="0" err="1" smtClean="0"/>
              <a:t>Formenti</a:t>
            </a:r>
            <a:r>
              <a:rPr lang="en-US" sz="2000" dirty="0" smtClean="0"/>
              <a:t> presentation)</a:t>
            </a:r>
            <a:endParaRPr lang="it-IT" sz="20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2555776" y="55892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3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26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925</Words>
  <Application>Microsoft Office PowerPoint</Application>
  <PresentationFormat>Presentazione su schermo (4:3)</PresentationFormat>
  <Paragraphs>268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Radiative transfer simulations of the ATR-42 and Falcon 20 SW and LW radiation profiles above the ENEA Lampedusa supersite during the ChArMEx/ADRIMED SOP1a campaign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Radiative transfer simulations of the ATR-42 SW and LW irradiance profiles above Lampedusa Island</dc:title>
  <dc:creator>Daniela</dc:creator>
  <cp:lastModifiedBy>Daniela</cp:lastModifiedBy>
  <cp:revision>177</cp:revision>
  <dcterms:created xsi:type="dcterms:W3CDTF">2014-05-31T08:18:33Z</dcterms:created>
  <dcterms:modified xsi:type="dcterms:W3CDTF">2014-10-22T09:30:18Z</dcterms:modified>
</cp:coreProperties>
</file>