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7" r:id="rId14"/>
    <p:sldId id="275" r:id="rId15"/>
    <p:sldId id="276" r:id="rId16"/>
    <p:sldId id="278" r:id="rId17"/>
    <p:sldId id="269" r:id="rId18"/>
    <p:sldId id="271" r:id="rId19"/>
    <p:sldId id="264" r:id="rId20"/>
    <p:sldId id="270" r:id="rId21"/>
    <p:sldId id="272" r:id="rId22"/>
    <p:sldId id="273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C1F36-7849-4D2E-AAEE-FE094AC54A8D}" type="datetimeFigureOut">
              <a:rPr lang="it-IT" smtClean="0"/>
              <a:pPr/>
              <a:t>22/10/2014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DE38A-6C64-4DAC-BAF3-4C004B99AC5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765B10-8D1E-4831-AE0C-80BFD5016A2B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C8546D-C594-41A7-8A72-E90D5F8040CE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6BB942-D2BF-4876-A9CC-FA560D2C08F1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333399-532B-40E8-B843-C65A8E5EFF30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C0732C-94E8-4A3C-BA26-E30DA95D8846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26A945-808C-491C-BDC6-75649CCE2A9F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EFE9EC-BFAB-4114-8243-32972C32C096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613040-8F7D-4B0A-9AEB-6630704CEC9B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9F5A43-6FCB-4722-9AED-79F7E83C40C4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90256C-972D-4098-8B4A-0B34BF4F9777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AC0FB3-9A2C-474C-A5C3-59E9BF74E64E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8EBC9B-7BDB-49DA-8111-35BA2ED4B13B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en-US" smtClean="0">
                <a:latin typeface="Arial" pitchFamily="34" charset="0"/>
                <a:cs typeface="Arial" pitchFamily="34" charset="0"/>
              </a:rPr>
              <a:t>Put graph vincent</a:t>
            </a:r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263DEB-3572-47A5-9BF1-A2DB1840F4DD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FD8274-6A4C-455C-9788-2EE025C6423A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08031A-1EC0-4A0C-A5C7-FBF4DCB6CCA8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81E9A5-0B62-4E69-A3E8-86ED8997D021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C6E2D8-07C0-490D-BEDD-5B353662025B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C7CAEF-7203-495E-8572-3BD19A42CEA8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863872-B4A5-4FAB-BFC4-809F75AE1A92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37456A-E40C-4F48-9D0D-8880B86CF229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7FDEA3-D0EF-4665-B063-09D60FB6B0A8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1825-3F66-4A06-994E-1D3CEB48DC74}" type="datetime1">
              <a:rPr lang="it-IT" smtClean="0"/>
              <a:pPr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7CC6-1F98-4B0C-A50E-31AA95198B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267C-49D7-43B4-860A-F4349CF720BD}" type="datetime1">
              <a:rPr lang="it-IT" smtClean="0"/>
              <a:pPr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7CC6-1F98-4B0C-A50E-31AA95198B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3665-1772-4148-A249-909B03A34477}" type="datetime1">
              <a:rPr lang="it-IT" smtClean="0"/>
              <a:pPr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7CC6-1F98-4B0C-A50E-31AA95198B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3874-8E1F-41ED-8910-B27842EE8098}" type="datetime1">
              <a:rPr lang="it-IT" smtClean="0"/>
              <a:pPr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7CC6-1F98-4B0C-A50E-31AA95198B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028-C0A4-494B-A78D-355E7AF0A1C4}" type="datetime1">
              <a:rPr lang="it-IT" smtClean="0"/>
              <a:pPr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7CC6-1F98-4B0C-A50E-31AA95198B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16FB-5F49-41D1-8A41-C09C012FA1D5}" type="datetime1">
              <a:rPr lang="it-IT" smtClean="0"/>
              <a:pPr/>
              <a:t>22/10/2014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7CC6-1F98-4B0C-A50E-31AA95198B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0B67-016A-4160-A8A6-D2842D7FAC65}" type="datetime1">
              <a:rPr lang="it-IT" smtClean="0"/>
              <a:pPr/>
              <a:t>22/10/2014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7CC6-1F98-4B0C-A50E-31AA95198B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EC9D-74B6-48FB-8FE5-BDA8360B39AA}" type="datetime1">
              <a:rPr lang="it-IT" smtClean="0"/>
              <a:pPr/>
              <a:t>22/10/2014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7CC6-1F98-4B0C-A50E-31AA95198B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A28A-5EB9-4430-95F8-D20AFF3855F5}" type="datetime1">
              <a:rPr lang="it-IT" smtClean="0"/>
              <a:pPr/>
              <a:t>22/10/2014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7CC6-1F98-4B0C-A50E-31AA95198B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94B5-4E8F-4880-96C5-EF85D72927C4}" type="datetime1">
              <a:rPr lang="it-IT" smtClean="0"/>
              <a:pPr/>
              <a:t>22/10/2014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7CC6-1F98-4B0C-A50E-31AA95198B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C5B6-D97D-47DC-B5B8-4D55F7727CB9}" type="datetime1">
              <a:rPr lang="it-IT" smtClean="0"/>
              <a:pPr/>
              <a:t>22/10/2014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7CC6-1F98-4B0C-A50E-31AA95198BF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60DC-FE80-4CF1-8B05-3B323F75E383}" type="datetime1">
              <a:rPr lang="it-IT" smtClean="0"/>
              <a:pPr/>
              <a:t>22/10/2014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77CC6-1F98-4B0C-A50E-31AA95198BF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hyperlink" Target="http://www.umpa.ens-lyon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fundermental.blogspot.com/2010/08/free-marie-curie-info-proposal-writing.html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hyperlink" Target="http://commons.wikimedia.org/wiki/File:(1R)-(+)-alpha-pinene-2D-skeletal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google.com/url?sa=i&amp;source=images&amp;cd=&amp;docid=-YrKDC-ERaBYoM&amp;tbnid=kYcfUYhCibyOKM:&amp;ved=0CAgQjRwwAA&amp;url=http://commons.wikimedia.org/wiki/File:Isoprene_structure.png&amp;ei=y8ViUaDzI6OJ4ATX7oHwBQ&amp;psig=AFQjCNGlctH6QG0Oei-VNTVfasGtWkBfeQ&amp;ust=1365514059646879" TargetMode="Externa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merckmillipore.com/chemicals/pyrrole/MDA_CHEM-807492/p_v6Gb.s1LB.4AAAEWl.EfVhT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9" descr="G:\Nora\photos\summer 2013\DSCN2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74904" y="6408738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9DB5208-E6BA-46AE-A219-5A684F199810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8" name="Picture 172" descr="F:\PhD\project\Nouveau Logo LS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079" y="5969000"/>
            <a:ext cx="6477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181" descr="http://4.bp.blogspot.com/_BDqXMi2p5qc/TGuRZpQk94I/AAAAAAAAAew/Q2-KuZby1zM/s1600/Logo_Marie-Curi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6592" y="5969000"/>
            <a:ext cx="8636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83" descr="http://www.umpa.ens-lyon.fr/logoCNRS_transp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5867" y="6184900"/>
            <a:ext cx="6477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9" descr="LogoUPSU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77804" y="6329363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512" y="1052513"/>
            <a:ext cx="8784976" cy="208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it-IT" altLang="en-US" b="1" kern="0" dirty="0">
              <a:latin typeface="Calibri" pitchFamily="34" charset="0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it-IT" altLang="en-US" b="1" kern="0" dirty="0">
              <a:latin typeface="Calibri" pitchFamily="34" charset="0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it-IT" altLang="en-US" b="1" kern="0" dirty="0">
              <a:latin typeface="Calibri" pitchFamily="34" charset="0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it-IT" altLang="en-US" b="1" kern="0" dirty="0">
              <a:latin typeface="Calibri" pitchFamily="34" charset="0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it-IT" altLang="en-US" b="1" kern="0" dirty="0">
              <a:latin typeface="Calibri" pitchFamily="34" charset="0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it-IT" altLang="en-US" b="1" kern="0" dirty="0">
              <a:latin typeface="Calibri" pitchFamily="34" charset="0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it-IT" altLang="en-US" b="1" kern="0" dirty="0">
              <a:latin typeface="Calibri" pitchFamily="34" charset="0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1485900"/>
            <a:ext cx="93249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5400" b="1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Total OH reactivity at Cape Corsica during summer 2013</a:t>
            </a:r>
            <a:r>
              <a:rPr lang="en-US" altLang="en-US" sz="32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n-US" altLang="en-US" sz="3200" b="1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</a:br>
            <a:endParaRPr lang="it-IT" altLang="en-US" sz="2000" b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16125" y="4149725"/>
            <a:ext cx="5111750" cy="1152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altLang="en-US" sz="2000" b="1" kern="0" dirty="0">
                <a:solidFill>
                  <a:schemeClr val="tx2"/>
                </a:solidFill>
                <a:latin typeface="Calibri" pitchFamily="34" charset="0"/>
                <a:cs typeface="+mn-cs"/>
              </a:rPr>
              <a:t>Nora </a:t>
            </a:r>
            <a:r>
              <a:rPr lang="it-IT" altLang="en-US" sz="2000" b="1" kern="0" dirty="0" err="1" smtClean="0">
                <a:solidFill>
                  <a:schemeClr val="tx2"/>
                </a:solidFill>
                <a:latin typeface="Calibri" pitchFamily="34" charset="0"/>
                <a:cs typeface="+mn-cs"/>
              </a:rPr>
              <a:t>Zannoni</a:t>
            </a:r>
            <a:endParaRPr lang="it-IT" altLang="en-US" kern="0" dirty="0">
              <a:solidFill>
                <a:schemeClr val="tx2"/>
              </a:solidFill>
              <a:latin typeface="Calibri" pitchFamily="34" charset="0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it-IT" altLang="en-US" kern="0" dirty="0">
                <a:solidFill>
                  <a:schemeClr val="tx2"/>
                </a:solidFill>
                <a:latin typeface="Calibri" pitchFamily="34" charset="0"/>
                <a:cs typeface="+mn-cs"/>
              </a:rPr>
              <a:t>Valerie Gros, Roland Sarda-Esteve,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altLang="en-US" kern="0" dirty="0">
                <a:solidFill>
                  <a:schemeClr val="tx2"/>
                </a:solidFill>
                <a:latin typeface="Calibri" pitchFamily="34" charset="0"/>
                <a:cs typeface="+mn-cs"/>
              </a:rPr>
              <a:t>Sebastien Dusanter, Vincent Michoud, Vinayak Sinha</a:t>
            </a:r>
          </a:p>
          <a:p>
            <a:pPr algn="ctr">
              <a:spcBef>
                <a:spcPct val="20000"/>
              </a:spcBef>
              <a:defRPr/>
            </a:pPr>
            <a:endParaRPr lang="it-IT" altLang="en-US" kern="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3984" y="5998989"/>
            <a:ext cx="1223962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285750"/>
            <a:ext cx="6915150" cy="982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en-US" sz="3200" b="1" smtClean="0">
                <a:latin typeface="Calibri" pitchFamily="34" charset="0"/>
              </a:rPr>
              <a:t>What can explain the missing OH reactivity?</a:t>
            </a:r>
            <a:endParaRPr lang="it-IT" altLang="en-US" sz="1600" b="1" smtClean="0">
              <a:latin typeface="Calibri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8" y="2278063"/>
            <a:ext cx="88788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CasellaDiTesto 9"/>
          <p:cNvSpPr txBox="1">
            <a:spLocks noChangeArrowheads="1"/>
          </p:cNvSpPr>
          <p:nvPr/>
        </p:nvSpPr>
        <p:spPr bwMode="auto">
          <a:xfrm>
            <a:off x="641350" y="1541463"/>
            <a:ext cx="2693988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2000">
                <a:latin typeface="Calibri" pitchFamily="34" charset="0"/>
              </a:rPr>
              <a:t>Missing monoterpenes?</a:t>
            </a:r>
          </a:p>
        </p:txBody>
      </p:sp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23305D-AF60-4C8C-995D-FAAFA982794D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115888"/>
            <a:ext cx="7316787" cy="9826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en-US" sz="3200" b="1" smtClean="0">
                <a:latin typeface="Calibri" pitchFamily="34" charset="0"/>
              </a:rPr>
              <a:t>What can explain the missing OH reactivity?</a:t>
            </a:r>
            <a:endParaRPr lang="it-IT" altLang="en-US" sz="1600" b="1" smtClean="0">
              <a:latin typeface="Calibri" pitchFamily="34" charset="0"/>
            </a:endParaRPr>
          </a:p>
        </p:txBody>
      </p:sp>
      <p:sp>
        <p:nvSpPr>
          <p:cNvPr id="21507" name="CasellaDiTesto 9"/>
          <p:cNvSpPr txBox="1">
            <a:spLocks noChangeArrowheads="1"/>
          </p:cNvSpPr>
          <p:nvPr/>
        </p:nvSpPr>
        <p:spPr bwMode="auto">
          <a:xfrm>
            <a:off x="4067175" y="6381750"/>
            <a:ext cx="1535113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2000">
                <a:latin typeface="Calibri" pitchFamily="34" charset="0"/>
              </a:rPr>
              <a:t>…In part yes!</a:t>
            </a:r>
          </a:p>
        </p:txBody>
      </p:sp>
      <p:pic>
        <p:nvPicPr>
          <p:cNvPr id="21508" name="Picture 2" descr="http://t2.gstatic.com/images?q=tbn:ANd9GcQmdsNliwgP_lc6hvL12qcrDEHz34-Un4Zb_ePYLEV0GXZisBPFmuifKO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917700"/>
            <a:ext cx="21256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http://www.salinitymanagement.org/Salinity%20Management%20Guide/images/module_cp/cp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917700"/>
            <a:ext cx="20494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2.bp.blogspot.com/-qBCRkbKhrYA/TuZHyjJ4cAI/AAAAAAAAAsk/e6aqD9yelA8/s1600/PC0400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1100" y="1917700"/>
            <a:ext cx="11128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5200" y="1547813"/>
            <a:ext cx="2768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CasellaDiTesto 11"/>
          <p:cNvSpPr txBox="1">
            <a:spLocks noChangeArrowheads="1"/>
          </p:cNvSpPr>
          <p:nvPr/>
        </p:nvSpPr>
        <p:spPr bwMode="auto">
          <a:xfrm>
            <a:off x="6116638" y="3635375"/>
            <a:ext cx="2847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/>
              <a:t>Bracho-Nunez et al., 2011</a:t>
            </a:r>
          </a:p>
        </p:txBody>
      </p:sp>
      <p:pic>
        <p:nvPicPr>
          <p:cNvPr id="2151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30563"/>
            <a:ext cx="934085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1"/>
          <p:cNvSpPr txBox="1">
            <a:spLocks noChangeArrowheads="1"/>
          </p:cNvSpPr>
          <p:nvPr/>
        </p:nvSpPr>
        <p:spPr bwMode="auto">
          <a:xfrm>
            <a:off x="157163" y="1085850"/>
            <a:ext cx="8332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</a:rPr>
              <a:t>Hypothetical influence of unmeasured monoterpenes expected for the Mediterranean </a:t>
            </a:r>
          </a:p>
          <a:p>
            <a:r>
              <a:rPr lang="en-US" altLang="en-US">
                <a:latin typeface="Calibri" pitchFamily="34" charset="0"/>
              </a:rPr>
              <a:t>shrubland based on the missing monoterpenes concentration </a:t>
            </a:r>
          </a:p>
        </p:txBody>
      </p:sp>
      <p:sp>
        <p:nvSpPr>
          <p:cNvPr id="215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58F559-E3CB-4A46-8AE6-1EE940FEDB2F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53425" cy="982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en-US" sz="3200" b="1" smtClean="0">
                <a:latin typeface="Calibri" pitchFamily="34" charset="0"/>
              </a:rPr>
              <a:t>What can also explain the missing OH reactivity?</a:t>
            </a:r>
            <a:endParaRPr lang="it-IT" altLang="en-US" sz="1600" b="1" smtClean="0">
              <a:latin typeface="Calibri" pitchFamily="34" charset="0"/>
            </a:endParaRPr>
          </a:p>
        </p:txBody>
      </p:sp>
      <p:sp>
        <p:nvSpPr>
          <p:cNvPr id="22531" name="CasellaDiTesto 9"/>
          <p:cNvSpPr txBox="1">
            <a:spLocks noChangeArrowheads="1"/>
          </p:cNvSpPr>
          <p:nvPr/>
        </p:nvSpPr>
        <p:spPr bwMode="auto">
          <a:xfrm>
            <a:off x="900113" y="6421438"/>
            <a:ext cx="3986212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2000">
                <a:latin typeface="Calibri" pitchFamily="34" charset="0"/>
              </a:rPr>
              <a:t>Unmeasured OVOC’s? Probably also!</a:t>
            </a:r>
          </a:p>
        </p:txBody>
      </p:sp>
      <p:sp>
        <p:nvSpPr>
          <p:cNvPr id="22532" name="TextBox 29"/>
          <p:cNvSpPr txBox="1">
            <a:spLocks noChangeArrowheads="1"/>
          </p:cNvSpPr>
          <p:nvPr/>
        </p:nvSpPr>
        <p:spPr bwMode="auto">
          <a:xfrm>
            <a:off x="5876925" y="6473825"/>
            <a:ext cx="2354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Calibri" pitchFamily="34" charset="0"/>
              </a:rPr>
              <a:t>Courtesy of Agnes Borbon</a:t>
            </a:r>
          </a:p>
        </p:txBody>
      </p:sp>
      <p:sp>
        <p:nvSpPr>
          <p:cNvPr id="22533" name="ZoneTexte 2"/>
          <p:cNvSpPr txBox="1">
            <a:spLocks noChangeArrowheads="1"/>
          </p:cNvSpPr>
          <p:nvPr/>
        </p:nvSpPr>
        <p:spPr bwMode="auto">
          <a:xfrm>
            <a:off x="323850" y="858838"/>
            <a:ext cx="5322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en-US" sz="1600">
                <a:latin typeface="Calibri" pitchFamily="34" charset="0"/>
              </a:rPr>
              <a:t>Chromatogram 24/07/13 </a:t>
            </a:r>
            <a:r>
              <a:rPr lang="en-US" altLang="en-US" sz="1600">
                <a:latin typeface="Calibri" pitchFamily="34" charset="0"/>
              </a:rPr>
              <a:t>mono and multifunctional carbonyls</a:t>
            </a:r>
            <a:endParaRPr lang="fr-FR" altLang="en-US" sz="1600">
              <a:latin typeface="Calibri" pitchFamily="34" charset="0"/>
            </a:endParaRPr>
          </a:p>
        </p:txBody>
      </p:sp>
      <p:pic>
        <p:nvPicPr>
          <p:cNvPr id="22534" name="Image 1"/>
          <p:cNvPicPr>
            <a:picLocks noChangeAspect="1" noChangeArrowheads="1"/>
          </p:cNvPicPr>
          <p:nvPr/>
        </p:nvPicPr>
        <p:blipFill>
          <a:blip r:embed="rId3" cstate="print"/>
          <a:srcRect l="3284" t="20985" r="3618" b="7039"/>
          <a:stretch>
            <a:fillRect/>
          </a:stretch>
        </p:blipFill>
        <p:spPr bwMode="auto">
          <a:xfrm>
            <a:off x="468313" y="1160463"/>
            <a:ext cx="828040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3"/>
          <p:cNvSpPr txBox="1"/>
          <p:nvPr/>
        </p:nvSpPr>
        <p:spPr>
          <a:xfrm>
            <a:off x="1090613" y="1279525"/>
            <a:ext cx="423862" cy="3683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0h</a:t>
            </a:r>
          </a:p>
        </p:txBody>
      </p:sp>
      <p:sp>
        <p:nvSpPr>
          <p:cNvPr id="9" name="ZoneTexte 4"/>
          <p:cNvSpPr txBox="1"/>
          <p:nvPr/>
        </p:nvSpPr>
        <p:spPr>
          <a:xfrm>
            <a:off x="1090613" y="1820863"/>
            <a:ext cx="423862" cy="3683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3h</a:t>
            </a:r>
          </a:p>
        </p:txBody>
      </p:sp>
      <p:sp>
        <p:nvSpPr>
          <p:cNvPr id="10" name="ZoneTexte 5"/>
          <p:cNvSpPr txBox="1"/>
          <p:nvPr/>
        </p:nvSpPr>
        <p:spPr>
          <a:xfrm>
            <a:off x="1063625" y="2430463"/>
            <a:ext cx="423863" cy="369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6h</a:t>
            </a:r>
          </a:p>
        </p:txBody>
      </p:sp>
      <p:sp>
        <p:nvSpPr>
          <p:cNvPr id="11" name="ZoneTexte 6"/>
          <p:cNvSpPr txBox="1"/>
          <p:nvPr/>
        </p:nvSpPr>
        <p:spPr>
          <a:xfrm>
            <a:off x="1050925" y="3000375"/>
            <a:ext cx="423863" cy="3683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9h</a:t>
            </a:r>
          </a:p>
        </p:txBody>
      </p:sp>
      <p:sp>
        <p:nvSpPr>
          <p:cNvPr id="12" name="ZoneTexte 7"/>
          <p:cNvSpPr txBox="1"/>
          <p:nvPr/>
        </p:nvSpPr>
        <p:spPr>
          <a:xfrm>
            <a:off x="1065213" y="3549650"/>
            <a:ext cx="539750" cy="3698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12h</a:t>
            </a:r>
          </a:p>
        </p:txBody>
      </p:sp>
      <p:sp>
        <p:nvSpPr>
          <p:cNvPr id="13" name="ZoneTexte 8"/>
          <p:cNvSpPr txBox="1"/>
          <p:nvPr/>
        </p:nvSpPr>
        <p:spPr>
          <a:xfrm>
            <a:off x="1065213" y="4159250"/>
            <a:ext cx="539750" cy="3683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15h</a:t>
            </a:r>
          </a:p>
        </p:txBody>
      </p:sp>
      <p:sp>
        <p:nvSpPr>
          <p:cNvPr id="14" name="ZoneTexte 9"/>
          <p:cNvSpPr txBox="1"/>
          <p:nvPr/>
        </p:nvSpPr>
        <p:spPr>
          <a:xfrm>
            <a:off x="1065213" y="4703763"/>
            <a:ext cx="539750" cy="369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18h</a:t>
            </a:r>
          </a:p>
        </p:txBody>
      </p:sp>
      <p:sp>
        <p:nvSpPr>
          <p:cNvPr id="15" name="ZoneTexte 10"/>
          <p:cNvSpPr txBox="1"/>
          <p:nvPr/>
        </p:nvSpPr>
        <p:spPr>
          <a:xfrm>
            <a:off x="1065213" y="5280025"/>
            <a:ext cx="539750" cy="3698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21h</a:t>
            </a:r>
          </a:p>
        </p:txBody>
      </p:sp>
      <p:sp>
        <p:nvSpPr>
          <p:cNvPr id="225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B41E28-D2C0-42B8-84AF-71086A329643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115888"/>
            <a:ext cx="7316787" cy="597693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3200" b="1" dirty="0" smtClean="0">
                <a:latin typeface="Calibri" pitchFamily="34" charset="0"/>
              </a:rPr>
              <a:t>Take home </a:t>
            </a:r>
            <a:r>
              <a:rPr lang="it-IT" altLang="en-US" sz="3200" b="1" dirty="0" err="1" smtClean="0">
                <a:latin typeface="Calibri" pitchFamily="34" charset="0"/>
              </a:rPr>
              <a:t>message</a:t>
            </a:r>
            <a:r>
              <a:rPr lang="it-IT" altLang="en-US" sz="3200" b="1" dirty="0" smtClean="0">
                <a:latin typeface="Calibri" pitchFamily="34" charset="0"/>
              </a:rPr>
              <a:t>(s):</a:t>
            </a:r>
            <a:br>
              <a:rPr lang="it-IT" altLang="en-US" sz="3200" b="1" dirty="0" smtClean="0">
                <a:latin typeface="Calibri" pitchFamily="34" charset="0"/>
              </a:rPr>
            </a:br>
            <a:r>
              <a:rPr lang="it-IT" altLang="en-US" sz="3200" b="1" dirty="0" smtClean="0">
                <a:latin typeface="Calibri" pitchFamily="34" charset="0"/>
              </a:rPr>
              <a:t/>
            </a:r>
            <a:br>
              <a:rPr lang="it-IT" altLang="en-US" sz="3200" b="1" dirty="0" smtClean="0">
                <a:latin typeface="Calibri" pitchFamily="34" charset="0"/>
              </a:rPr>
            </a:br>
            <a:r>
              <a:rPr lang="it-IT" altLang="en-US" sz="2200" dirty="0" smtClean="0">
                <a:latin typeface="Calibri" pitchFamily="34" charset="0"/>
              </a:rPr>
              <a:t>- Total OH </a:t>
            </a:r>
            <a:r>
              <a:rPr lang="it-IT" altLang="en-US" sz="2200" dirty="0" err="1" smtClean="0">
                <a:latin typeface="Calibri" pitchFamily="34" charset="0"/>
              </a:rPr>
              <a:t>reactivity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varied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between</a:t>
            </a:r>
            <a:r>
              <a:rPr lang="it-IT" altLang="en-US" sz="2200" dirty="0" smtClean="0">
                <a:latin typeface="Calibri" pitchFamily="34" charset="0"/>
              </a:rPr>
              <a:t> LOD-20 s</a:t>
            </a:r>
            <a:r>
              <a:rPr lang="it-IT" altLang="en-US" sz="2200" baseline="30000" dirty="0" smtClean="0">
                <a:latin typeface="Calibri" pitchFamily="34" charset="0"/>
              </a:rPr>
              <a:t>-1</a:t>
            </a:r>
            <a:r>
              <a:rPr lang="it-IT" altLang="en-US" sz="2200" dirty="0" smtClean="0">
                <a:latin typeface="Calibri" pitchFamily="34" charset="0"/>
              </a:rPr>
              <a:t/>
            </a:r>
            <a:br>
              <a:rPr lang="it-IT" altLang="en-US" sz="2200" dirty="0" smtClean="0">
                <a:latin typeface="Calibri" pitchFamily="34" charset="0"/>
              </a:rPr>
            </a:br>
            <a:r>
              <a:rPr lang="it-IT" altLang="en-US" sz="2200" dirty="0" smtClean="0">
                <a:latin typeface="Calibri" pitchFamily="34" charset="0"/>
              </a:rPr>
              <a:t/>
            </a:r>
            <a:br>
              <a:rPr lang="it-IT" altLang="en-US" sz="2200" dirty="0" smtClean="0">
                <a:latin typeface="Calibri" pitchFamily="34" charset="0"/>
              </a:rPr>
            </a:br>
            <a:r>
              <a:rPr lang="it-IT" altLang="en-US" sz="2200" dirty="0" smtClean="0">
                <a:latin typeface="Calibri" pitchFamily="34" charset="0"/>
              </a:rPr>
              <a:t>- </a:t>
            </a:r>
            <a:r>
              <a:rPr lang="it-IT" altLang="en-US" sz="2200" dirty="0" err="1" smtClean="0">
                <a:latin typeface="Calibri" pitchFamily="34" charset="0"/>
              </a:rPr>
              <a:t>Main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influences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from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BVOCs</a:t>
            </a:r>
            <a:r>
              <a:rPr lang="it-IT" altLang="en-US" sz="2200" dirty="0" smtClean="0">
                <a:latin typeface="Calibri" pitchFamily="34" charset="0"/>
              </a:rPr>
              <a:t/>
            </a:r>
            <a:br>
              <a:rPr lang="it-IT" altLang="en-US" sz="2200" dirty="0" smtClean="0">
                <a:latin typeface="Calibri" pitchFamily="34" charset="0"/>
              </a:rPr>
            </a:br>
            <a:r>
              <a:rPr lang="it-IT" altLang="en-US" sz="2200" dirty="0" smtClean="0">
                <a:latin typeface="Calibri" pitchFamily="34" charset="0"/>
              </a:rPr>
              <a:t/>
            </a:r>
            <a:br>
              <a:rPr lang="it-IT" altLang="en-US" sz="2200" dirty="0" smtClean="0">
                <a:latin typeface="Calibri" pitchFamily="34" charset="0"/>
              </a:rPr>
            </a:br>
            <a:r>
              <a:rPr lang="it-IT" altLang="en-US" sz="2200" dirty="0" smtClean="0">
                <a:latin typeface="Calibri" pitchFamily="34" charset="0"/>
              </a:rPr>
              <a:t>- </a:t>
            </a:r>
            <a:r>
              <a:rPr lang="it-IT" altLang="en-US" sz="2200" dirty="0" err="1" smtClean="0">
                <a:latin typeface="Calibri" pitchFamily="34" charset="0"/>
              </a:rPr>
              <a:t>Significant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missing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reactivity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during</a:t>
            </a:r>
            <a:r>
              <a:rPr lang="it-IT" altLang="en-US" sz="2200" dirty="0" smtClean="0">
                <a:latin typeface="Calibri" pitchFamily="34" charset="0"/>
              </a:rPr>
              <a:t> 23-30/07:</a:t>
            </a:r>
            <a:br>
              <a:rPr lang="it-IT" altLang="en-US" sz="2200" dirty="0" smtClean="0">
                <a:latin typeface="Calibri" pitchFamily="34" charset="0"/>
              </a:rPr>
            </a:br>
            <a:r>
              <a:rPr lang="it-IT" altLang="en-US" sz="2200" dirty="0" smtClean="0">
                <a:latin typeface="Calibri" pitchFamily="34" charset="0"/>
              </a:rPr>
              <a:t/>
            </a:r>
            <a:br>
              <a:rPr lang="it-IT" altLang="en-US" sz="2200" dirty="0" smtClean="0">
                <a:latin typeface="Calibri" pitchFamily="34" charset="0"/>
              </a:rPr>
            </a:br>
            <a:r>
              <a:rPr lang="it-IT" altLang="en-US" sz="2200" dirty="0" smtClean="0">
                <a:latin typeface="Calibri" pitchFamily="34" charset="0"/>
              </a:rPr>
              <a:t>	</a:t>
            </a:r>
            <a:r>
              <a:rPr lang="it-IT" altLang="en-US" sz="2200" dirty="0" err="1" smtClean="0">
                <a:latin typeface="Calibri" pitchFamily="34" charset="0"/>
              </a:rPr>
              <a:t>-unmeasured</a:t>
            </a:r>
            <a:r>
              <a:rPr lang="it-IT" altLang="en-US" sz="2200" dirty="0" smtClean="0">
                <a:latin typeface="Calibri" pitchFamily="34" charset="0"/>
              </a:rPr>
              <a:t> MT</a:t>
            </a:r>
            <a:br>
              <a:rPr lang="it-IT" altLang="en-US" sz="2200" dirty="0" smtClean="0">
                <a:latin typeface="Calibri" pitchFamily="34" charset="0"/>
              </a:rPr>
            </a:br>
            <a:r>
              <a:rPr lang="it-IT" altLang="en-US" sz="2200" dirty="0" smtClean="0">
                <a:latin typeface="Calibri" pitchFamily="34" charset="0"/>
              </a:rPr>
              <a:t>	</a:t>
            </a:r>
            <a:r>
              <a:rPr lang="it-IT" altLang="en-US" sz="2200" dirty="0" err="1" smtClean="0">
                <a:latin typeface="Calibri" pitchFamily="34" charset="0"/>
              </a:rPr>
              <a:t>-OVOCs</a:t>
            </a:r>
            <a:r>
              <a:rPr lang="it-IT" altLang="en-US" sz="2200" dirty="0" smtClean="0">
                <a:latin typeface="Calibri" pitchFamily="34" charset="0"/>
              </a:rPr>
              <a:t/>
            </a:r>
            <a:br>
              <a:rPr lang="it-IT" altLang="en-US" sz="2200" dirty="0" smtClean="0">
                <a:latin typeface="Calibri" pitchFamily="34" charset="0"/>
              </a:rPr>
            </a:br>
            <a:r>
              <a:rPr lang="it-IT" altLang="en-US" sz="2200" dirty="0" smtClean="0">
                <a:latin typeface="Calibri" pitchFamily="34" charset="0"/>
              </a:rPr>
              <a:t/>
            </a:r>
            <a:br>
              <a:rPr lang="it-IT" altLang="en-US" sz="2200" dirty="0" smtClean="0">
                <a:latin typeface="Calibri" pitchFamily="34" charset="0"/>
              </a:rPr>
            </a:br>
            <a:r>
              <a:rPr lang="it-IT" altLang="en-US" sz="2200" dirty="0" err="1" smtClean="0">
                <a:latin typeface="Calibri" pitchFamily="34" charset="0"/>
              </a:rPr>
              <a:t>-Research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question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not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completely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answered</a:t>
            </a:r>
            <a:r>
              <a:rPr lang="it-IT" altLang="en-US" sz="2200" dirty="0" smtClean="0">
                <a:latin typeface="Calibri" pitchFamily="34" charset="0"/>
              </a:rPr>
              <a:t>: </a:t>
            </a:r>
            <a:r>
              <a:rPr lang="it-IT" altLang="en-US" sz="2200" dirty="0" err="1" smtClean="0">
                <a:latin typeface="Calibri" pitchFamily="34" charset="0"/>
              </a:rPr>
              <a:t>few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anthropogenic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events</a:t>
            </a:r>
            <a:r>
              <a:rPr lang="it-IT" altLang="en-US" sz="2200" dirty="0" smtClean="0">
                <a:latin typeface="Calibri" pitchFamily="34" charset="0"/>
              </a:rPr>
              <a:t> and low </a:t>
            </a:r>
            <a:r>
              <a:rPr lang="it-IT" altLang="en-US" sz="2200" dirty="0" err="1" smtClean="0">
                <a:latin typeface="Calibri" pitchFamily="34" charset="0"/>
              </a:rPr>
              <a:t>loadings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of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anthropogenic</a:t>
            </a:r>
            <a:r>
              <a:rPr lang="it-IT" altLang="en-US" sz="2200" dirty="0" smtClean="0">
                <a:latin typeface="Calibri" pitchFamily="34" charset="0"/>
              </a:rPr>
              <a:t> </a:t>
            </a:r>
            <a:r>
              <a:rPr lang="it-IT" altLang="en-US" sz="2200" dirty="0" err="1" smtClean="0">
                <a:latin typeface="Calibri" pitchFamily="34" charset="0"/>
              </a:rPr>
              <a:t>pollutants</a:t>
            </a:r>
            <a:r>
              <a:rPr lang="it-IT" altLang="en-US" sz="2200" dirty="0" smtClean="0">
                <a:latin typeface="Calibri" pitchFamily="34" charset="0"/>
              </a:rPr>
              <a:t/>
            </a:r>
            <a:br>
              <a:rPr lang="it-IT" altLang="en-US" sz="2200" dirty="0" smtClean="0">
                <a:latin typeface="Calibri" pitchFamily="34" charset="0"/>
              </a:rPr>
            </a:br>
            <a:r>
              <a:rPr lang="it-IT" altLang="en-US" sz="2200" dirty="0" smtClean="0">
                <a:latin typeface="Calibri" pitchFamily="34" charset="0"/>
              </a:rPr>
              <a:t/>
            </a:r>
            <a:br>
              <a:rPr lang="it-IT" altLang="en-US" sz="2200" dirty="0" smtClean="0">
                <a:latin typeface="Calibri" pitchFamily="34" charset="0"/>
              </a:rPr>
            </a:br>
            <a:r>
              <a:rPr lang="it-IT" altLang="en-US" sz="2200" dirty="0" err="1" smtClean="0">
                <a:latin typeface="Calibri" pitchFamily="34" charset="0"/>
              </a:rPr>
              <a:t>-Further</a:t>
            </a:r>
            <a:r>
              <a:rPr lang="it-IT" altLang="en-US" sz="2200" dirty="0" smtClean="0">
                <a:latin typeface="Calibri" pitchFamily="34" charset="0"/>
              </a:rPr>
              <a:t> investigate </a:t>
            </a:r>
            <a:r>
              <a:rPr lang="it-IT" altLang="en-US" sz="2200" dirty="0" err="1" smtClean="0">
                <a:latin typeface="Calibri" pitchFamily="34" charset="0"/>
              </a:rPr>
              <a:t>OVOCs</a:t>
            </a:r>
            <a:r>
              <a:rPr lang="it-IT" altLang="en-US" sz="2200" dirty="0" smtClean="0">
                <a:latin typeface="Calibri" pitchFamily="34" charset="0"/>
              </a:rPr>
              <a:t/>
            </a:r>
            <a:br>
              <a:rPr lang="it-IT" altLang="en-US" sz="2200" dirty="0" smtClean="0">
                <a:latin typeface="Calibri" pitchFamily="34" charset="0"/>
              </a:rPr>
            </a:br>
            <a:r>
              <a:rPr lang="it-IT" altLang="en-US" sz="2000" dirty="0" smtClean="0">
                <a:latin typeface="Calibri" pitchFamily="34" charset="0"/>
              </a:rPr>
              <a:t/>
            </a:r>
            <a:br>
              <a:rPr lang="it-IT" altLang="en-US" sz="2000" dirty="0" smtClean="0">
                <a:latin typeface="Calibri" pitchFamily="34" charset="0"/>
              </a:rPr>
            </a:br>
            <a:r>
              <a:rPr lang="it-IT" altLang="en-US" sz="3200" dirty="0" smtClean="0">
                <a:latin typeface="Calibri" pitchFamily="34" charset="0"/>
              </a:rPr>
              <a:t/>
            </a:r>
            <a:br>
              <a:rPr lang="it-IT" altLang="en-US" sz="3200" dirty="0" smtClean="0">
                <a:latin typeface="Calibri" pitchFamily="34" charset="0"/>
              </a:rPr>
            </a:br>
            <a:endParaRPr lang="it-IT" altLang="en-US" sz="1600" dirty="0" smtClean="0">
              <a:latin typeface="Calibri" pitchFamily="34" charset="0"/>
            </a:endParaRPr>
          </a:p>
        </p:txBody>
      </p:sp>
      <p:sp>
        <p:nvSpPr>
          <p:cNvPr id="235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464916-49CC-449E-9454-447E244DDF9C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D391FA-56FF-411F-BF21-54813C68D103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-234950"/>
            <a:ext cx="7507287" cy="1143000"/>
          </a:xfrm>
        </p:spPr>
        <p:txBody>
          <a:bodyPr/>
          <a:lstStyle/>
          <a:p>
            <a:pPr eaLnBrk="1" hangingPunct="1"/>
            <a:r>
              <a:rPr lang="it-IT" altLang="en-US" sz="3200" b="1" smtClean="0">
                <a:latin typeface="Calibri" pitchFamily="34" charset="0"/>
              </a:rPr>
              <a:t>OH reactivity in biogenic environments:</a:t>
            </a:r>
          </a:p>
        </p:txBody>
      </p:sp>
      <p:sp>
        <p:nvSpPr>
          <p:cNvPr id="32774" name="Rettangolo 29"/>
          <p:cNvSpPr>
            <a:spLocks noChangeArrowheads="1"/>
          </p:cNvSpPr>
          <p:nvPr/>
        </p:nvSpPr>
        <p:spPr bwMode="auto">
          <a:xfrm>
            <a:off x="34925" y="4824413"/>
            <a:ext cx="90741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latin typeface="Calibri" pitchFamily="34" charset="0"/>
              </a:rPr>
              <a:t>High OH reactivity measured in the Mediterranean basin (even at a site not supposed to be “forested”)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latin typeface="Calibri" pitchFamily="34" charset="0"/>
              </a:rPr>
              <a:t>Cape Corsica site very complex: budget not constrained, highest influence by BVOC’s…</a:t>
            </a:r>
          </a:p>
          <a:p>
            <a:pPr algn="just" eaLnBrk="1" hangingPunct="1">
              <a:defRPr/>
            </a:pPr>
            <a:endParaRPr lang="en-US" altLang="en-US" dirty="0" smtClean="0">
              <a:latin typeface="Calibri" pitchFamily="34" charset="0"/>
            </a:endParaRPr>
          </a:p>
          <a:p>
            <a:pPr algn="just" eaLnBrk="1" hangingPunct="1">
              <a:defRPr/>
            </a:pPr>
            <a:r>
              <a:rPr lang="en-US" altLang="en-US" b="1" dirty="0" smtClean="0">
                <a:latin typeface="Calibri" pitchFamily="34" charset="0"/>
              </a:rPr>
              <a:t>    ...what about the OH reactivity at other remote and continental Mediterranean sites?</a:t>
            </a:r>
          </a:p>
          <a:p>
            <a:pPr algn="just" eaLnBrk="1" hangingPunct="1">
              <a:defRPr/>
            </a:pPr>
            <a:endParaRPr lang="en-US" altLang="en-US" dirty="0" smtClean="0">
              <a:latin typeface="Calibri" pitchFamily="34" charset="0"/>
            </a:endParaRPr>
          </a:p>
          <a:p>
            <a:pPr algn="just" eaLnBrk="1" hangingPunct="1">
              <a:defRPr/>
            </a:pPr>
            <a:endParaRPr lang="en-US" altLang="en-US" dirty="0" smtClean="0">
              <a:latin typeface="Calibri" pitchFamily="34" charset="0"/>
            </a:endParaRPr>
          </a:p>
          <a:p>
            <a:pPr algn="just" eaLnBrk="1" hangingPunct="1">
              <a:defRPr/>
            </a:pPr>
            <a:endParaRPr lang="en-US" altLang="en-US" dirty="0" smtClean="0">
              <a:latin typeface="Calibri" pitchFamily="34" charset="0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592138"/>
            <a:ext cx="921702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5DAE62-CE51-4AA9-B727-30E6346BFAFF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Immagine 5" descr="DSCN20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ttangolo 6"/>
          <p:cNvSpPr>
            <a:spLocks noChangeArrowheads="1"/>
          </p:cNvSpPr>
          <p:nvPr/>
        </p:nvSpPr>
        <p:spPr bwMode="auto">
          <a:xfrm>
            <a:off x="395288" y="4076700"/>
            <a:ext cx="65516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4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GB" altLang="en-US" sz="2400" b="1">
                <a:solidFill>
                  <a:schemeClr val="bg1"/>
                </a:solidFill>
                <a:latin typeface="Calibri" pitchFamily="34" charset="0"/>
              </a:rPr>
            </a:br>
            <a:r>
              <a:rPr lang="en-GB" altLang="en-US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GB" altLang="en-US" b="1">
                <a:solidFill>
                  <a:schemeClr val="bg1"/>
                </a:solidFill>
                <a:latin typeface="Calibri" pitchFamily="34" charset="0"/>
              </a:rPr>
            </a:br>
            <a:r>
              <a:rPr lang="en-GB" altLang="en-US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GB" altLang="en-US" b="1">
                <a:solidFill>
                  <a:schemeClr val="bg1"/>
                </a:solidFill>
                <a:latin typeface="Calibri" pitchFamily="34" charset="0"/>
              </a:rPr>
            </a:br>
            <a:endParaRPr lang="it-IT" altLang="en-US"/>
          </a:p>
        </p:txBody>
      </p:sp>
      <p:sp>
        <p:nvSpPr>
          <p:cNvPr id="33797" name="Rettangolo 6"/>
          <p:cNvSpPr>
            <a:spLocks noChangeArrowheads="1"/>
          </p:cNvSpPr>
          <p:nvPr/>
        </p:nvSpPr>
        <p:spPr bwMode="auto">
          <a:xfrm>
            <a:off x="-107950" y="3581400"/>
            <a:ext cx="655161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4800" b="1">
                <a:solidFill>
                  <a:schemeClr val="bg1"/>
                </a:solidFill>
                <a:latin typeface="Calibri" pitchFamily="34" charset="0"/>
              </a:rPr>
              <a:t>...and you for your attention!</a:t>
            </a:r>
          </a:p>
          <a:p>
            <a:pPr algn="ctr"/>
            <a:endParaRPr lang="en-GB" altLang="en-US" sz="2400" b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GB" altLang="en-US" sz="4800" b="1">
                <a:solidFill>
                  <a:schemeClr val="bg1"/>
                </a:solidFill>
                <a:latin typeface="Calibri" pitchFamily="34" charset="0"/>
              </a:rPr>
              <a:t>ANY QUESTION?</a:t>
            </a:r>
            <a:r>
              <a:rPr lang="en-GB" altLang="en-US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GB" altLang="en-US" b="1">
                <a:solidFill>
                  <a:schemeClr val="bg1"/>
                </a:solidFill>
                <a:latin typeface="Calibri" pitchFamily="34" charset="0"/>
              </a:rPr>
            </a:br>
            <a:r>
              <a:rPr lang="en-GB" altLang="en-US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GB" altLang="en-US" b="1">
                <a:solidFill>
                  <a:schemeClr val="bg1"/>
                </a:solidFill>
                <a:latin typeface="Calibri" pitchFamily="34" charset="0"/>
              </a:rPr>
            </a:br>
            <a:endParaRPr lang="it-IT" altLang="en-US"/>
          </a:p>
        </p:txBody>
      </p:sp>
      <p:sp>
        <p:nvSpPr>
          <p:cNvPr id="14342" name="CasellaDiTesto 6"/>
          <p:cNvSpPr txBox="1">
            <a:spLocks noChangeArrowheads="1"/>
          </p:cNvSpPr>
          <p:nvPr/>
        </p:nvSpPr>
        <p:spPr bwMode="auto">
          <a:xfrm>
            <a:off x="107950" y="188913"/>
            <a:ext cx="835183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en-US" b="1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Acknowledgments</a:t>
            </a:r>
            <a:r>
              <a:rPr lang="it-IT" altLang="en-US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</a:t>
            </a:r>
          </a:p>
          <a:p>
            <a:pPr>
              <a:defRPr/>
            </a:pPr>
            <a:endParaRPr lang="it-IT" altLang="en-US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LSCE: Bernard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Bonsang</a:t>
            </a: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it-IT" altLang="en-US" b="1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Cerise</a:t>
            </a:r>
            <a:r>
              <a:rPr lang="it-IT" altLang="en-US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Kalogridis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it-IT" altLang="en-US" b="1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Cyril</a:t>
            </a:r>
            <a:r>
              <a:rPr lang="it-IT" altLang="en-US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Vuillemin</a:t>
            </a: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Eric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Hamonou</a:t>
            </a: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Francois</a:t>
            </a: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Dulac</a:t>
            </a:r>
            <a:endParaRPr lang="it-IT" altLang="en-US" b="1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it-IT" altLang="en-US" b="1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Mines</a:t>
            </a: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Douai</a:t>
            </a: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Stephane</a:t>
            </a: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Sauvage</a:t>
            </a: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Vincent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Michoud</a:t>
            </a: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Sebastien</a:t>
            </a: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Dusanter</a:t>
            </a: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Nadine</a:t>
            </a: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Locoge</a:t>
            </a: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Thierry</a:t>
            </a: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Leonardis</a:t>
            </a: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</a:p>
          <a:p>
            <a:pPr>
              <a:defRPr/>
            </a:pPr>
            <a:endParaRPr lang="it-IT" altLang="en-US" b="1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LAMP: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Aurelie</a:t>
            </a: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Colomb</a:t>
            </a:r>
            <a:endParaRPr lang="it-IT" altLang="en-US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it-IT" altLang="en-US" b="1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it-IT" altLang="en-US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LISA: Agnes </a:t>
            </a:r>
            <a:r>
              <a:rPr lang="it-IT" altLang="en-US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Borbon</a:t>
            </a:r>
            <a:endParaRPr lang="it-IT" altLang="en-US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it-IT" altLang="en-US" b="1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it-IT" altLang="en-US" b="1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it-IT" altLang="en-US" b="1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it-IT" altLang="en-US" b="1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it-IT" altLang="en-US" b="1" dirty="0"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it-IT" altLang="en-US" b="1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7CC6-1F98-4B0C-A50E-31AA95198BF9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z="3200" b="1" smtClean="0">
                <a:latin typeface="Calibri" pitchFamily="34" charset="0"/>
              </a:rPr>
              <a:t>Diurnal pattern</a:t>
            </a:r>
            <a:endParaRPr lang="it-IT" altLang="en-US" sz="1600" b="1" smtClean="0">
              <a:latin typeface="Calibri" pitchFamily="34" charset="0"/>
            </a:endParaRPr>
          </a:p>
        </p:txBody>
      </p:sp>
      <p:pic>
        <p:nvPicPr>
          <p:cNvPr id="36867" name="Imag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57338"/>
            <a:ext cx="418147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CasellaDiTesto 4"/>
          <p:cNvSpPr txBox="1">
            <a:spLocks noChangeArrowheads="1"/>
          </p:cNvSpPr>
          <p:nvPr/>
        </p:nvSpPr>
        <p:spPr bwMode="auto">
          <a:xfrm>
            <a:off x="468313" y="5589588"/>
            <a:ext cx="8723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600">
                <a:latin typeface="Calibri" pitchFamily="34" charset="0"/>
              </a:rPr>
              <a:t>Diurnal pattern of total OH reactivity well resembles the one of total BVOC’s, with a maximum at 15.00</a:t>
            </a:r>
          </a:p>
        </p:txBody>
      </p:sp>
      <p:sp>
        <p:nvSpPr>
          <p:cNvPr id="3686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AB476E-71BE-40F2-8BE6-D4E908687F01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604963"/>
            <a:ext cx="40306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-171450"/>
            <a:ext cx="7316787" cy="982663"/>
          </a:xfrm>
        </p:spPr>
        <p:txBody>
          <a:bodyPr/>
          <a:lstStyle/>
          <a:p>
            <a:pPr eaLnBrk="1" hangingPunct="1"/>
            <a:r>
              <a:rPr lang="it-IT" altLang="en-US" sz="3200" b="1" smtClean="0">
                <a:latin typeface="Calibri" pitchFamily="34" charset="0"/>
              </a:rPr>
              <a:t>Species contributions for each period</a:t>
            </a:r>
            <a:endParaRPr lang="it-IT" altLang="en-US" sz="1600" b="1" smtClean="0">
              <a:latin typeface="Calibri" pitchFamily="34" charset="0"/>
            </a:endParaRPr>
          </a:p>
        </p:txBody>
      </p:sp>
      <p:sp>
        <p:nvSpPr>
          <p:cNvPr id="38915" name="Segnaposto numero diapositiva 1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327A66-B46D-4FE9-936D-0CA0658FECFA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ttangolo 67"/>
          <p:cNvSpPr>
            <a:spLocks noChangeArrowheads="1"/>
          </p:cNvSpPr>
          <p:nvPr/>
        </p:nvSpPr>
        <p:spPr bwMode="auto">
          <a:xfrm>
            <a:off x="1916113" y="3141663"/>
            <a:ext cx="1077912" cy="533400"/>
          </a:xfrm>
          <a:prstGeom prst="rect">
            <a:avLst/>
          </a:prstGeom>
          <a:noFill/>
          <a:ln w="76200" algn="ctr">
            <a:solidFill>
              <a:srgbClr val="00B0F0"/>
            </a:solidFill>
            <a:round/>
            <a:headEnd type="oval" w="lg" len="med"/>
            <a:tailEnd type="oval" w="lg" len="med"/>
          </a:ln>
        </p:spPr>
        <p:txBody>
          <a:bodyPr/>
          <a:lstStyle/>
          <a:p>
            <a:r>
              <a:rPr lang="it-IT" altLang="en-US" sz="1400">
                <a:latin typeface="Calibri" pitchFamily="34" charset="0"/>
              </a:rPr>
              <a:t>West Marine</a:t>
            </a:r>
          </a:p>
        </p:txBody>
      </p:sp>
      <p:sp>
        <p:nvSpPr>
          <p:cNvPr id="38917" name="Rettangolo 69"/>
          <p:cNvSpPr>
            <a:spLocks noChangeArrowheads="1"/>
          </p:cNvSpPr>
          <p:nvPr/>
        </p:nvSpPr>
        <p:spPr bwMode="auto">
          <a:xfrm>
            <a:off x="6235700" y="3141663"/>
            <a:ext cx="1077913" cy="520700"/>
          </a:xfrm>
          <a:prstGeom prst="rect">
            <a:avLst/>
          </a:prstGeom>
          <a:noFill/>
          <a:ln w="76200" algn="ctr">
            <a:solidFill>
              <a:srgbClr val="00B0F0"/>
            </a:solidFill>
            <a:round/>
            <a:headEnd type="oval" w="lg" len="med"/>
            <a:tailEnd type="oval" w="lg" len="med"/>
          </a:ln>
        </p:spPr>
        <p:txBody>
          <a:bodyPr/>
          <a:lstStyle/>
          <a:p>
            <a:r>
              <a:rPr lang="it-IT" altLang="en-US" sz="1400">
                <a:latin typeface="Calibri" pitchFamily="34" charset="0"/>
              </a:rPr>
              <a:t>West Marine</a:t>
            </a:r>
          </a:p>
        </p:txBody>
      </p:sp>
      <p:sp>
        <p:nvSpPr>
          <p:cNvPr id="16" name="Rettangolo 15"/>
          <p:cNvSpPr/>
          <p:nvPr/>
        </p:nvSpPr>
        <p:spPr bwMode="auto">
          <a:xfrm>
            <a:off x="4114800" y="3141663"/>
            <a:ext cx="750888" cy="533400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lg" len="med"/>
            <a:tailEnd type="oval" w="lg" len="med"/>
          </a:ln>
          <a:effectLst/>
        </p:spPr>
        <p:txBody>
          <a:bodyPr/>
          <a:lstStyle/>
          <a:p>
            <a:pPr>
              <a:defRPr/>
            </a:pPr>
            <a:r>
              <a:rPr lang="it-IT" sz="1400" dirty="0">
                <a:latin typeface="Calibri" pitchFamily="34" charset="0"/>
                <a:cs typeface="Arial" charset="0"/>
              </a:rPr>
              <a:t>East (Italy)</a:t>
            </a:r>
          </a:p>
        </p:txBody>
      </p:sp>
      <p:sp>
        <p:nvSpPr>
          <p:cNvPr id="17" name="Rettangolo 16"/>
          <p:cNvSpPr/>
          <p:nvPr/>
        </p:nvSpPr>
        <p:spPr bwMode="auto">
          <a:xfrm>
            <a:off x="4052888" y="6237288"/>
            <a:ext cx="1244600" cy="53816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lg" len="med"/>
            <a:tailEnd type="oval" w="lg" len="med"/>
          </a:ln>
          <a:effectLst/>
        </p:spPr>
        <p:txBody>
          <a:bodyPr/>
          <a:lstStyle/>
          <a:p>
            <a:pPr>
              <a:defRPr/>
            </a:pPr>
            <a:r>
              <a:rPr lang="it-IT" sz="1400" dirty="0">
                <a:latin typeface="Calibri" pitchFamily="34" charset="0"/>
                <a:cs typeface="Arial" charset="0"/>
              </a:rPr>
              <a:t>East (Italy)</a:t>
            </a:r>
          </a:p>
          <a:p>
            <a:pPr>
              <a:defRPr/>
            </a:pPr>
            <a:r>
              <a:rPr lang="it-IT" sz="1400" dirty="0">
                <a:latin typeface="Calibri" pitchFamily="34" charset="0"/>
                <a:cs typeface="Arial" charset="0"/>
              </a:rPr>
              <a:t>North (France)</a:t>
            </a:r>
          </a:p>
        </p:txBody>
      </p:sp>
      <p:sp>
        <p:nvSpPr>
          <p:cNvPr id="38920" name="Rettangolo 72"/>
          <p:cNvSpPr>
            <a:spLocks noChangeArrowheads="1"/>
          </p:cNvSpPr>
          <p:nvPr/>
        </p:nvSpPr>
        <p:spPr bwMode="auto">
          <a:xfrm>
            <a:off x="1912938" y="6237288"/>
            <a:ext cx="928687" cy="530225"/>
          </a:xfrm>
          <a:prstGeom prst="rect">
            <a:avLst/>
          </a:prstGeom>
          <a:noFill/>
          <a:ln w="76200" algn="ctr">
            <a:solidFill>
              <a:srgbClr val="5FFB88"/>
            </a:solidFill>
            <a:round/>
            <a:headEnd type="oval" w="lg" len="med"/>
            <a:tailEnd type="oval" w="lg" len="med"/>
          </a:ln>
        </p:spPr>
        <p:txBody>
          <a:bodyPr/>
          <a:lstStyle/>
          <a:p>
            <a:r>
              <a:rPr lang="it-IT" altLang="en-US" sz="1400">
                <a:latin typeface="Calibri" pitchFamily="34" charset="0"/>
              </a:rPr>
              <a:t>South</a:t>
            </a:r>
          </a:p>
        </p:txBody>
      </p:sp>
      <p:sp>
        <p:nvSpPr>
          <p:cNvPr id="38921" name="Rettangolo 73"/>
          <p:cNvSpPr>
            <a:spLocks noChangeArrowheads="1"/>
          </p:cNvSpPr>
          <p:nvPr/>
        </p:nvSpPr>
        <p:spPr bwMode="auto">
          <a:xfrm>
            <a:off x="6305550" y="6237288"/>
            <a:ext cx="795338" cy="515937"/>
          </a:xfrm>
          <a:prstGeom prst="rect">
            <a:avLst/>
          </a:prstGeom>
          <a:noFill/>
          <a:ln w="76200" algn="ctr">
            <a:solidFill>
              <a:srgbClr val="5FFB88"/>
            </a:solidFill>
            <a:round/>
            <a:headEnd type="oval" w="lg" len="med"/>
            <a:tailEnd type="oval" w="lg" len="med"/>
          </a:ln>
        </p:spPr>
        <p:txBody>
          <a:bodyPr/>
          <a:lstStyle/>
          <a:p>
            <a:r>
              <a:rPr lang="it-IT" altLang="en-US" sz="1400">
                <a:latin typeface="Calibri" pitchFamily="34" charset="0"/>
              </a:rPr>
              <a:t>South</a:t>
            </a:r>
          </a:p>
        </p:txBody>
      </p:sp>
      <p:pic>
        <p:nvPicPr>
          <p:cNvPr id="38922" name="Immagin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8" y="260350"/>
            <a:ext cx="36671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Immagin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5100" y="260350"/>
            <a:ext cx="36671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Immagin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125" y="271463"/>
            <a:ext cx="36671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Immagin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513" y="3357563"/>
            <a:ext cx="36671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Immagin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6538" y="3368675"/>
            <a:ext cx="36671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Immagin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8563" y="3368675"/>
            <a:ext cx="36671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115888"/>
            <a:ext cx="7316787" cy="982662"/>
          </a:xfrm>
        </p:spPr>
        <p:txBody>
          <a:bodyPr/>
          <a:lstStyle/>
          <a:p>
            <a:pPr eaLnBrk="1" hangingPunct="1"/>
            <a:r>
              <a:rPr lang="it-IT" altLang="en-US" sz="3200" b="1" smtClean="0">
                <a:latin typeface="Calibri" pitchFamily="34" charset="0"/>
              </a:rPr>
              <a:t>BVOC’s relative and absolute reactivity</a:t>
            </a:r>
            <a:endParaRPr lang="it-IT" altLang="en-US" sz="1600" b="1" smtClean="0">
              <a:latin typeface="Calibri" pitchFamily="34" charset="0"/>
            </a:endParaRPr>
          </a:p>
        </p:txBody>
      </p:sp>
      <p:pic>
        <p:nvPicPr>
          <p:cNvPr id="18435" name="Picture 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908050"/>
            <a:ext cx="4637088" cy="2809875"/>
          </a:xfrm>
          <a:prstGeom prst="rect">
            <a:avLst/>
          </a:prstGeom>
          <a:noFill/>
          <a:ln w="12700">
            <a:noFill/>
            <a:miter lim="800000"/>
            <a:headEnd type="none" w="lg" len="med"/>
            <a:tailEnd type="none" w="lg" len="med"/>
          </a:ln>
        </p:spPr>
      </p:pic>
      <p:pic>
        <p:nvPicPr>
          <p:cNvPr id="18436" name="Picture 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9138" y="908050"/>
            <a:ext cx="4506912" cy="2814638"/>
          </a:xfrm>
          <a:prstGeom prst="rect">
            <a:avLst/>
          </a:prstGeom>
          <a:noFill/>
          <a:ln w="12700">
            <a:noFill/>
            <a:miter lim="800000"/>
            <a:headEnd type="none" w="lg" len="med"/>
            <a:tailEnd type="none" w="lg" len="med"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3667125"/>
            <a:ext cx="5995988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5867400" y="3716338"/>
          <a:ext cx="3024336" cy="2725736"/>
        </p:xfrm>
        <a:graphic>
          <a:graphicData uri="http://schemas.openxmlformats.org/drawingml/2006/table">
            <a:tbl>
              <a:tblPr/>
              <a:tblGrid>
                <a:gridCol w="1302109"/>
                <a:gridCol w="786123"/>
                <a:gridCol w="936104"/>
              </a:tblGrid>
              <a:tr h="340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BVOC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Day</a:t>
                      </a: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(%)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Night (%)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a-pinene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7.69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20.73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b-pinene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16.49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16.05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it-IT" sz="16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imonene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12.03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11.36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camphene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1.48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3.05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a-terpinene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31.08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31.33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g-terpinene</a:t>
                      </a:r>
                      <a:endParaRPr lang="it-IT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1.28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5.04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0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it-IT" sz="1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soprene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29.96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12.45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800850" y="6408738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395FB74-8A25-48B6-8CF8-BDEE299532B1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ra\Desktop\Immagi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en-US" sz="3200" b="1" dirty="0" smtClean="0">
                <a:solidFill>
                  <a:schemeClr val="bg1"/>
                </a:solidFill>
                <a:latin typeface="Calibri" pitchFamily="34" charset="0"/>
              </a:rPr>
              <a:t>OH </a:t>
            </a:r>
            <a:r>
              <a:rPr lang="it-IT" altLang="en-US" sz="3200" b="1" dirty="0" err="1" smtClean="0">
                <a:solidFill>
                  <a:schemeClr val="bg1"/>
                </a:solidFill>
                <a:latin typeface="Calibri" pitchFamily="34" charset="0"/>
              </a:rPr>
              <a:t>reactivity</a:t>
            </a:r>
            <a:r>
              <a:rPr lang="it-IT" altLang="en-US" sz="32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it-IT" altLang="en-US" sz="3200" b="1" dirty="0" err="1" smtClean="0">
                <a:solidFill>
                  <a:schemeClr val="bg1"/>
                </a:solidFill>
                <a:latin typeface="Calibri" pitchFamily="34" charset="0"/>
              </a:rPr>
              <a:t>meaning</a:t>
            </a:r>
            <a:r>
              <a:rPr lang="it-IT" altLang="en-US" sz="3200" b="1" dirty="0" smtClean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it-IT" altLang="en-US" sz="3200" b="1" dirty="0" err="1" smtClean="0">
                <a:solidFill>
                  <a:schemeClr val="bg1"/>
                </a:solidFill>
                <a:latin typeface="Calibri" pitchFamily="34" charset="0"/>
              </a:rPr>
              <a:t>importance</a:t>
            </a:r>
            <a:r>
              <a:rPr lang="it-IT" altLang="en-US" sz="32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it-IT" altLang="en-US" sz="3200" b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it-IT" altLang="en-US" sz="18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8" name="Straight Arrow Connector 38"/>
          <p:cNvCxnSpPr/>
          <p:nvPr/>
        </p:nvCxnSpPr>
        <p:spPr>
          <a:xfrm flipV="1">
            <a:off x="4140200" y="2563813"/>
            <a:ext cx="657225" cy="4397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40"/>
          <p:cNvCxnSpPr/>
          <p:nvPr/>
        </p:nvCxnSpPr>
        <p:spPr>
          <a:xfrm flipV="1">
            <a:off x="3995738" y="2168525"/>
            <a:ext cx="431800" cy="7048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41"/>
          <p:cNvCxnSpPr/>
          <p:nvPr/>
        </p:nvCxnSpPr>
        <p:spPr>
          <a:xfrm>
            <a:off x="4140200" y="3522663"/>
            <a:ext cx="719138" cy="2301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45"/>
          <p:cNvCxnSpPr/>
          <p:nvPr/>
        </p:nvCxnSpPr>
        <p:spPr>
          <a:xfrm flipV="1">
            <a:off x="4275138" y="3249613"/>
            <a:ext cx="750887" cy="142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48"/>
          <p:cNvSpPr/>
          <p:nvPr/>
        </p:nvSpPr>
        <p:spPr>
          <a:xfrm>
            <a:off x="4913313" y="3657600"/>
            <a:ext cx="595312" cy="455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</a:rPr>
              <a:t>CH</a:t>
            </a:r>
            <a:r>
              <a:rPr lang="fr-FR" sz="1600" baseline="-25000" dirty="0">
                <a:solidFill>
                  <a:schemeClr val="tx1"/>
                </a:solidFill>
              </a:rPr>
              <a:t>4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31" name="Rectangle 51"/>
          <p:cNvSpPr/>
          <p:nvPr/>
        </p:nvSpPr>
        <p:spPr>
          <a:xfrm>
            <a:off x="5087938" y="2960688"/>
            <a:ext cx="420687" cy="492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" name="Picture 1" descr="http://4.bp.blogspot.com/-vecA1Re0u9g/TdyYy1RYuBI/AAAAAAAAAEs/lNFSyzi1cwQ/s1600/benze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9025" y="2335213"/>
            <a:ext cx="3937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" name="Picture 3" descr="http://upload.wikimedia.org/wikipedia/commons/4/4e/Isoprene_structur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1700213"/>
            <a:ext cx="579437" cy="396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" name="Picture 7" descr="http://upload.wikimedia.org/wikipedia/commons/2/2d/%281R%29-%28%2B%29-alpha-pinene-2D-skeletal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2924944"/>
            <a:ext cx="427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19"/>
          <p:cNvSpPr/>
          <p:nvPr/>
        </p:nvSpPr>
        <p:spPr>
          <a:xfrm>
            <a:off x="4716463" y="4832350"/>
            <a:ext cx="792162" cy="7921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79388" y="2586038"/>
            <a:ext cx="1655762" cy="1020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endParaRPr lang="it-IT" altLang="en-US" sz="1800" kern="0" dirty="0">
              <a:latin typeface="Calibri" charset="0"/>
            </a:endParaRPr>
          </a:p>
          <a:p>
            <a:pPr eaLnBrk="1" hangingPunct="1">
              <a:buFontTx/>
              <a:buNone/>
              <a:defRPr/>
            </a:pPr>
            <a:r>
              <a:rPr lang="it-IT" altLang="en-US" b="1" kern="0" dirty="0" err="1" smtClean="0">
                <a:latin typeface="Calibri" charset="0"/>
              </a:rPr>
              <a:t>Sources</a:t>
            </a:r>
            <a:endParaRPr lang="it-IT" altLang="en-US" b="1" kern="0" dirty="0" smtClean="0">
              <a:latin typeface="Calibri" charset="0"/>
            </a:endParaRPr>
          </a:p>
          <a:p>
            <a:pPr eaLnBrk="1" hangingPunct="1">
              <a:defRPr/>
            </a:pPr>
            <a:endParaRPr lang="it-IT" altLang="en-US" sz="1800" kern="0" dirty="0">
              <a:latin typeface="Calibri" charset="0"/>
            </a:endParaRPr>
          </a:p>
          <a:p>
            <a:pPr eaLnBrk="1" hangingPunct="1">
              <a:defRPr/>
            </a:pPr>
            <a:endParaRPr lang="it-IT" altLang="en-US" sz="1800" kern="0" dirty="0" smtClean="0">
              <a:latin typeface="Calibri" charset="0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en-US" sz="1800" kern="0" dirty="0" smtClean="0">
              <a:latin typeface="Calibri" charset="0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en-US" sz="1800" kern="0" dirty="0" smtClean="0">
              <a:latin typeface="Calibri" charset="0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en-US" sz="1800" kern="0" dirty="0" smtClean="0">
              <a:latin typeface="Calibri" charset="0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en-US" sz="1800" kern="0" dirty="0">
              <a:latin typeface="Calibri" charset="0"/>
            </a:endParaRPr>
          </a:p>
          <a:p>
            <a:pPr eaLnBrk="1" hangingPunct="1">
              <a:defRPr/>
            </a:pPr>
            <a:endParaRPr lang="it-IT" altLang="en-US" sz="2400" kern="0" dirty="0" smtClean="0">
              <a:latin typeface="Calibri" charset="0"/>
            </a:endParaRPr>
          </a:p>
        </p:txBody>
      </p:sp>
      <p:sp>
        <p:nvSpPr>
          <p:cNvPr id="42" name="Freccia a destra 41"/>
          <p:cNvSpPr/>
          <p:nvPr/>
        </p:nvSpPr>
        <p:spPr>
          <a:xfrm>
            <a:off x="1835150" y="2944813"/>
            <a:ext cx="1008063" cy="64928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4" name="Freccia a destra 43"/>
          <p:cNvSpPr/>
          <p:nvPr/>
        </p:nvSpPr>
        <p:spPr>
          <a:xfrm>
            <a:off x="4067175" y="2960688"/>
            <a:ext cx="1009650" cy="6477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5292725" y="2600325"/>
            <a:ext cx="1655763" cy="717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endParaRPr lang="it-IT" altLang="en-US" sz="1800" kern="0" dirty="0">
              <a:latin typeface="Calibri" charset="0"/>
            </a:endParaRPr>
          </a:p>
          <a:p>
            <a:pPr eaLnBrk="1" hangingPunct="1">
              <a:buFontTx/>
              <a:buNone/>
              <a:defRPr/>
            </a:pPr>
            <a:r>
              <a:rPr lang="it-IT" altLang="en-US" b="1" kern="0" dirty="0" err="1" smtClean="0">
                <a:latin typeface="Calibri" charset="0"/>
              </a:rPr>
              <a:t>Sinks</a:t>
            </a:r>
            <a:endParaRPr lang="it-IT" altLang="en-US" b="1" kern="0" dirty="0" smtClean="0">
              <a:latin typeface="Calibri" charset="0"/>
            </a:endParaRPr>
          </a:p>
          <a:p>
            <a:pPr eaLnBrk="1" hangingPunct="1">
              <a:defRPr/>
            </a:pPr>
            <a:endParaRPr lang="it-IT" altLang="en-US" sz="1800" kern="0" dirty="0">
              <a:latin typeface="Calibri" charset="0"/>
            </a:endParaRPr>
          </a:p>
          <a:p>
            <a:pPr eaLnBrk="1" hangingPunct="1">
              <a:defRPr/>
            </a:pPr>
            <a:endParaRPr lang="it-IT" altLang="en-US" sz="1800" kern="0" dirty="0" smtClean="0">
              <a:latin typeface="Calibri" charset="0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en-US" sz="1800" kern="0" dirty="0" smtClean="0">
              <a:latin typeface="Calibri" charset="0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en-US" sz="1800" kern="0" dirty="0" smtClean="0">
              <a:latin typeface="Calibri" charset="0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en-US" sz="1800" kern="0" dirty="0" smtClean="0">
              <a:latin typeface="Calibri" charset="0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en-US" sz="1800" kern="0" dirty="0">
              <a:latin typeface="Calibri" charset="0"/>
            </a:endParaRPr>
          </a:p>
          <a:p>
            <a:pPr eaLnBrk="1" hangingPunct="1">
              <a:defRPr/>
            </a:pPr>
            <a:endParaRPr lang="it-IT" altLang="en-US" sz="2400" kern="0" dirty="0" smtClean="0">
              <a:latin typeface="Calibri" charset="0"/>
            </a:endParaRPr>
          </a:p>
        </p:txBody>
      </p:sp>
      <p:sp>
        <p:nvSpPr>
          <p:cNvPr id="46" name="Oval 37"/>
          <p:cNvSpPr/>
          <p:nvPr/>
        </p:nvSpPr>
        <p:spPr>
          <a:xfrm>
            <a:off x="2998788" y="2873375"/>
            <a:ext cx="925512" cy="73501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∙OH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38"/>
          <p:cNvCxnSpPr/>
          <p:nvPr/>
        </p:nvCxnSpPr>
        <p:spPr>
          <a:xfrm>
            <a:off x="4140200" y="3687763"/>
            <a:ext cx="503238" cy="49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38"/>
          <p:cNvCxnSpPr/>
          <p:nvPr/>
        </p:nvCxnSpPr>
        <p:spPr>
          <a:xfrm>
            <a:off x="3995738" y="3752850"/>
            <a:ext cx="647700" cy="1295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3"/>
          <p:cNvSpPr txBox="1">
            <a:spLocks noChangeArrowheads="1"/>
          </p:cNvSpPr>
          <p:nvPr/>
        </p:nvSpPr>
        <p:spPr bwMode="auto">
          <a:xfrm>
            <a:off x="7596188" y="2455863"/>
            <a:ext cx="1655762" cy="1020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endParaRPr lang="it-IT" altLang="en-US" sz="2000" kern="0" dirty="0">
              <a:latin typeface="Calibri" charset="0"/>
            </a:endParaRPr>
          </a:p>
          <a:p>
            <a:pPr eaLnBrk="1" hangingPunct="1">
              <a:buFontTx/>
              <a:buNone/>
              <a:defRPr/>
            </a:pPr>
            <a:r>
              <a:rPr lang="it-IT" altLang="en-US" sz="2400" b="1" kern="0" dirty="0" err="1" smtClean="0">
                <a:solidFill>
                  <a:srgbClr val="FF0000"/>
                </a:solidFill>
                <a:latin typeface="Calibri" charset="0"/>
              </a:rPr>
              <a:t>Ozone</a:t>
            </a:r>
            <a:endParaRPr lang="it-IT" altLang="en-US" sz="2400" b="1" kern="0" dirty="0" smtClean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buFontTx/>
              <a:buNone/>
              <a:defRPr/>
            </a:pPr>
            <a:r>
              <a:rPr lang="it-IT" altLang="en-US" sz="2400" b="1" kern="0" dirty="0" smtClean="0">
                <a:solidFill>
                  <a:srgbClr val="0000FF"/>
                </a:solidFill>
                <a:latin typeface="Calibri" charset="0"/>
              </a:rPr>
              <a:t>SOA</a:t>
            </a:r>
          </a:p>
          <a:p>
            <a:pPr eaLnBrk="1" hangingPunct="1">
              <a:defRPr/>
            </a:pPr>
            <a:endParaRPr lang="it-IT" altLang="en-US" sz="2000" kern="0" dirty="0">
              <a:latin typeface="Calibri" charset="0"/>
            </a:endParaRPr>
          </a:p>
          <a:p>
            <a:pPr eaLnBrk="1" hangingPunct="1">
              <a:buFontTx/>
              <a:buNone/>
              <a:defRPr/>
            </a:pPr>
            <a:endParaRPr lang="it-IT" altLang="en-US" sz="2000" kern="0" dirty="0" smtClean="0">
              <a:latin typeface="Calibri" charset="0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en-US" sz="2000" kern="0" dirty="0" smtClean="0">
              <a:latin typeface="Calibri" charset="0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en-US" sz="2000" kern="0" dirty="0" smtClean="0">
              <a:latin typeface="Calibri" charset="0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en-US" sz="2000" kern="0" dirty="0" smtClean="0">
              <a:latin typeface="Calibri" charset="0"/>
            </a:endParaRPr>
          </a:p>
          <a:p>
            <a:pPr marL="0" indent="0" eaLnBrk="1" hangingPunct="1">
              <a:buFontTx/>
              <a:buNone/>
              <a:defRPr/>
            </a:pPr>
            <a:endParaRPr lang="it-IT" altLang="en-US" sz="2000" kern="0" dirty="0">
              <a:latin typeface="Calibri" charset="0"/>
            </a:endParaRPr>
          </a:p>
          <a:p>
            <a:pPr eaLnBrk="1" hangingPunct="1">
              <a:defRPr/>
            </a:pPr>
            <a:endParaRPr lang="it-IT" altLang="en-US" sz="2000" kern="0" dirty="0" smtClean="0">
              <a:latin typeface="Calibri" charset="0"/>
            </a:endParaRPr>
          </a:p>
        </p:txBody>
      </p:sp>
      <p:sp>
        <p:nvSpPr>
          <p:cNvPr id="70" name="Parentesi quadra chiusa 69"/>
          <p:cNvSpPr/>
          <p:nvPr/>
        </p:nvSpPr>
        <p:spPr>
          <a:xfrm rot="5400000">
            <a:off x="4355306" y="4075907"/>
            <a:ext cx="288925" cy="3024188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5976937" y="5805264"/>
            <a:ext cx="3203575" cy="7203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it-IT" altLang="en-US" sz="1800" b="1" kern="0" dirty="0" smtClean="0">
                <a:solidFill>
                  <a:schemeClr val="tx1"/>
                </a:solidFill>
                <a:latin typeface="Calibri" charset="0"/>
              </a:rPr>
              <a:t>OH budget</a:t>
            </a:r>
          </a:p>
          <a:p>
            <a:pPr algn="l" eaLnBrk="1" hangingPunct="1">
              <a:defRPr/>
            </a:pPr>
            <a:r>
              <a:rPr lang="it-IT" altLang="en-US" sz="1800" b="1" kern="0" dirty="0" err="1" smtClean="0">
                <a:solidFill>
                  <a:schemeClr val="tx1"/>
                </a:solidFill>
                <a:latin typeface="Calibri" charset="0"/>
              </a:rPr>
              <a:t>Unmeasured</a:t>
            </a:r>
            <a:r>
              <a:rPr lang="it-IT" altLang="en-US" sz="1800" b="1" kern="0" dirty="0" smtClean="0">
                <a:solidFill>
                  <a:schemeClr val="tx1"/>
                </a:solidFill>
                <a:latin typeface="Calibri" charset="0"/>
              </a:rPr>
              <a:t>/ </a:t>
            </a:r>
            <a:r>
              <a:rPr lang="it-IT" altLang="en-US" sz="1800" b="1" kern="0" dirty="0" err="1" smtClean="0">
                <a:solidFill>
                  <a:schemeClr val="tx1"/>
                </a:solidFill>
                <a:latin typeface="Calibri" charset="0"/>
              </a:rPr>
              <a:t>Unknown</a:t>
            </a:r>
            <a:r>
              <a:rPr lang="it-IT" altLang="en-US" sz="1800" b="1" kern="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it-IT" altLang="en-US" sz="1800" b="1" kern="0" dirty="0" err="1" smtClean="0">
                <a:solidFill>
                  <a:schemeClr val="tx1"/>
                </a:solidFill>
                <a:latin typeface="Calibri" charset="0"/>
              </a:rPr>
              <a:t>species</a:t>
            </a:r>
            <a:endParaRPr lang="it-IT" altLang="en-US" sz="1800" b="1" kern="0" dirty="0" smtClean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73" name="Rectangle 10"/>
          <p:cNvSpPr/>
          <p:nvPr/>
        </p:nvSpPr>
        <p:spPr>
          <a:xfrm>
            <a:off x="2987675" y="5859463"/>
            <a:ext cx="2932113" cy="449262"/>
          </a:xfrm>
          <a:prstGeom prst="rect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altLang="en-US" b="1" kern="0" dirty="0">
              <a:solidFill>
                <a:schemeClr val="bg1"/>
              </a:solidFill>
              <a:latin typeface="Calibri" charset="0"/>
            </a:endParaRPr>
          </a:p>
          <a:p>
            <a:pPr algn="ctr">
              <a:defRPr/>
            </a:pPr>
            <a:r>
              <a:rPr lang="it-IT" altLang="en-US" sz="2400" b="1" kern="0" dirty="0">
                <a:solidFill>
                  <a:schemeClr val="tx1"/>
                </a:solidFill>
                <a:latin typeface="Calibri" charset="0"/>
              </a:rPr>
              <a:t>Total OH </a:t>
            </a:r>
            <a:r>
              <a:rPr lang="it-IT" altLang="en-US" sz="2400" b="1" kern="0" dirty="0" err="1">
                <a:solidFill>
                  <a:schemeClr val="tx1"/>
                </a:solidFill>
                <a:latin typeface="Calibri" charset="0"/>
              </a:rPr>
              <a:t>reactivity</a:t>
            </a:r>
            <a:endParaRPr lang="it-IT" altLang="en-US" sz="2400" b="1" kern="0" dirty="0">
              <a:solidFill>
                <a:schemeClr val="tx1"/>
              </a:solidFill>
              <a:latin typeface="Calibri" charset="0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27" name="Parentesi graffa chiusa 26"/>
          <p:cNvSpPr/>
          <p:nvPr/>
        </p:nvSpPr>
        <p:spPr>
          <a:xfrm>
            <a:off x="6659563" y="1700213"/>
            <a:ext cx="649287" cy="37433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48"/>
          <p:cNvSpPr/>
          <p:nvPr/>
        </p:nvSpPr>
        <p:spPr>
          <a:xfrm>
            <a:off x="4716463" y="4219575"/>
            <a:ext cx="595312" cy="455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</a:rPr>
              <a:t>CO</a:t>
            </a:r>
            <a:endParaRPr lang="en-US" sz="1600" baseline="-25000" dirty="0">
              <a:solidFill>
                <a:schemeClr val="tx1"/>
              </a:solidFill>
            </a:endParaRPr>
          </a:p>
        </p:txBody>
      </p:sp>
      <p:sp>
        <p:nvSpPr>
          <p:cNvPr id="6170" name="Segnaposto numero diapositiva 29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3429F0B-FA3A-4515-AD87-82634248C5B4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79388" y="980727"/>
            <a:ext cx="8641084" cy="5760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it-IT" altLang="en-US" sz="2400" b="1" kern="0" dirty="0" smtClean="0">
                <a:solidFill>
                  <a:schemeClr val="tx1"/>
                </a:solidFill>
                <a:latin typeface="Calibri" charset="0"/>
              </a:rPr>
              <a:t>Total OH </a:t>
            </a:r>
            <a:r>
              <a:rPr lang="it-IT" altLang="en-US" sz="2400" b="1" kern="0" dirty="0" err="1" smtClean="0">
                <a:solidFill>
                  <a:schemeClr val="tx1"/>
                </a:solidFill>
                <a:latin typeface="Calibri" charset="0"/>
              </a:rPr>
              <a:t>reactivity</a:t>
            </a:r>
            <a:r>
              <a:rPr lang="it-IT" altLang="en-US" sz="2400" b="1" kern="0" dirty="0" smtClean="0">
                <a:solidFill>
                  <a:schemeClr val="tx1"/>
                </a:solidFill>
                <a:latin typeface="Calibri" charset="0"/>
              </a:rPr>
              <a:t>: </a:t>
            </a:r>
            <a:r>
              <a:rPr lang="it-IT" altLang="en-US" sz="2400" kern="0" dirty="0" smtClean="0">
                <a:solidFill>
                  <a:schemeClr val="tx1"/>
                </a:solidFill>
                <a:latin typeface="Calibri" charset="0"/>
              </a:rPr>
              <a:t>OH loss </a:t>
            </a:r>
            <a:r>
              <a:rPr lang="it-IT" altLang="en-US" sz="2400" kern="0" dirty="0" err="1" smtClean="0">
                <a:solidFill>
                  <a:schemeClr val="tx1"/>
                </a:solidFill>
                <a:latin typeface="Calibri" charset="0"/>
              </a:rPr>
              <a:t>for</a:t>
            </a:r>
            <a:r>
              <a:rPr lang="it-IT" altLang="en-US" sz="2400" kern="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it-IT" altLang="en-US" sz="2400" kern="0" dirty="0" err="1" smtClean="0">
                <a:solidFill>
                  <a:schemeClr val="tx1"/>
                </a:solidFill>
                <a:latin typeface="Calibri" charset="0"/>
              </a:rPr>
              <a:t>reactive</a:t>
            </a:r>
            <a:r>
              <a:rPr lang="it-IT" altLang="en-US" sz="2400" kern="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it-IT" altLang="en-US" sz="2400" kern="0" dirty="0" err="1" smtClean="0">
                <a:solidFill>
                  <a:schemeClr val="tx1"/>
                </a:solidFill>
                <a:latin typeface="Calibri" charset="0"/>
              </a:rPr>
              <a:t>compounds</a:t>
            </a:r>
            <a:r>
              <a:rPr lang="it-IT" altLang="en-US" sz="2400" kern="0" dirty="0" smtClean="0">
                <a:solidFill>
                  <a:schemeClr val="tx1"/>
                </a:solidFill>
                <a:latin typeface="Calibri" charset="0"/>
              </a:rPr>
              <a:t> in atmosphere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7" grpId="0" animBg="1"/>
      <p:bldP spid="70" grpId="0" animBg="1"/>
      <p:bldP spid="72" grpId="0" animBg="1"/>
      <p:bldP spid="73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2225" y="53751"/>
            <a:ext cx="6735763" cy="1143001"/>
          </a:xfrm>
        </p:spPr>
        <p:txBody>
          <a:bodyPr/>
          <a:lstStyle/>
          <a:p>
            <a:pPr eaLnBrk="1" hangingPunct="1"/>
            <a:r>
              <a:rPr lang="it-IT" altLang="en-US" sz="3200" b="1" dirty="0" err="1" smtClean="0">
                <a:latin typeface="Calibri" pitchFamily="34" charset="0"/>
              </a:rPr>
              <a:t>Atmospheric</a:t>
            </a:r>
            <a:r>
              <a:rPr lang="it-IT" altLang="en-US" sz="3200" b="1" dirty="0" smtClean="0">
                <a:latin typeface="Calibri" pitchFamily="34" charset="0"/>
              </a:rPr>
              <a:t> </a:t>
            </a:r>
            <a:r>
              <a:rPr lang="it-IT" altLang="en-US" sz="3200" b="1" dirty="0" err="1" smtClean="0">
                <a:latin typeface="Calibri" pitchFamily="34" charset="0"/>
              </a:rPr>
              <a:t>dynamics</a:t>
            </a:r>
            <a:r>
              <a:rPr lang="it-IT" altLang="en-US" sz="3200" b="1" dirty="0" smtClean="0">
                <a:latin typeface="Calibri" pitchFamily="34" charset="0"/>
              </a:rPr>
              <a:t> </a:t>
            </a:r>
            <a:r>
              <a:rPr lang="it-IT" altLang="en-US" sz="3200" b="1" dirty="0" err="1" smtClean="0">
                <a:latin typeface="Calibri" pitchFamily="34" charset="0"/>
              </a:rPr>
              <a:t>during</a:t>
            </a:r>
            <a:r>
              <a:rPr lang="it-IT" altLang="en-US" sz="3200" b="1" dirty="0" smtClean="0">
                <a:latin typeface="Calibri" pitchFamily="34" charset="0"/>
              </a:rPr>
              <a:t> </a:t>
            </a:r>
            <a:r>
              <a:rPr lang="it-IT" altLang="en-US" sz="3200" b="1" dirty="0" err="1" smtClean="0">
                <a:latin typeface="Calibri" pitchFamily="34" charset="0"/>
              </a:rPr>
              <a:t>ChArMEX</a:t>
            </a:r>
            <a:endParaRPr lang="it-IT" altLang="en-US" sz="3200" b="1" dirty="0" smtClean="0">
              <a:latin typeface="Calibri" pitchFamily="34" charset="0"/>
            </a:endParaRPr>
          </a:p>
        </p:txBody>
      </p:sp>
      <p:sp>
        <p:nvSpPr>
          <p:cNvPr id="378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8B6B8A-2AC8-43E8-AD25-F7F547576923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2" y="1844824"/>
            <a:ext cx="9203064" cy="430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F:\Graphs workshop_tlse\ln b_e) vs ln (p_e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2249488"/>
            <a:ext cx="5721350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Imag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3838" y="312738"/>
            <a:ext cx="64103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495300"/>
            <a:ext cx="2984500" cy="9826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en-US" sz="3200" b="1" smtClean="0">
                <a:latin typeface="Calibri" pitchFamily="34" charset="0"/>
              </a:rPr>
              <a:t>What can explain the missing OH reactivity?</a:t>
            </a:r>
            <a:endParaRPr lang="it-IT" altLang="en-US" sz="1600" b="1" smtClean="0">
              <a:latin typeface="Calibri" pitchFamily="34" charset="0"/>
            </a:endParaRPr>
          </a:p>
        </p:txBody>
      </p:sp>
      <p:sp>
        <p:nvSpPr>
          <p:cNvPr id="39941" name="CasellaDiTesto 9"/>
          <p:cNvSpPr txBox="1">
            <a:spLocks noChangeArrowheads="1"/>
          </p:cNvSpPr>
          <p:nvPr/>
        </p:nvSpPr>
        <p:spPr bwMode="auto">
          <a:xfrm>
            <a:off x="6100763" y="4679950"/>
            <a:ext cx="2681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/>
              <a:t>OVOC’s? Probably also!</a:t>
            </a:r>
          </a:p>
        </p:txBody>
      </p:sp>
      <p:sp>
        <p:nvSpPr>
          <p:cNvPr id="39942" name="ZoneTexte 14"/>
          <p:cNvSpPr txBox="1">
            <a:spLocks noChangeArrowheads="1"/>
          </p:cNvSpPr>
          <p:nvPr/>
        </p:nvSpPr>
        <p:spPr bwMode="auto">
          <a:xfrm>
            <a:off x="1373188" y="5048250"/>
            <a:ext cx="2611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b="1">
                <a:solidFill>
                  <a:srgbClr val="4FD1FF"/>
                </a:solidFill>
              </a:rPr>
              <a:t>West (&gt;36 h of processing)</a:t>
            </a:r>
          </a:p>
        </p:txBody>
      </p:sp>
      <p:sp>
        <p:nvSpPr>
          <p:cNvPr id="6" name="ZoneTexte 15"/>
          <p:cNvSpPr txBox="1"/>
          <p:nvPr/>
        </p:nvSpPr>
        <p:spPr>
          <a:xfrm>
            <a:off x="1717675" y="3421063"/>
            <a:ext cx="1387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South</a:t>
            </a:r>
          </a:p>
        </p:txBody>
      </p:sp>
      <p:sp>
        <p:nvSpPr>
          <p:cNvPr id="39944" name="ZoneTexte 16"/>
          <p:cNvSpPr txBox="1">
            <a:spLocks noChangeArrowheads="1"/>
          </p:cNvSpPr>
          <p:nvPr/>
        </p:nvSpPr>
        <p:spPr bwMode="auto">
          <a:xfrm>
            <a:off x="3297238" y="4402138"/>
            <a:ext cx="3068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b="1">
                <a:solidFill>
                  <a:srgbClr val="7030A0"/>
                </a:solidFill>
              </a:rPr>
              <a:t>North east (12-18h of processing)</a:t>
            </a:r>
          </a:p>
        </p:txBody>
      </p:sp>
      <p:sp>
        <p:nvSpPr>
          <p:cNvPr id="39945" name="ZoneTexte 17"/>
          <p:cNvSpPr txBox="1">
            <a:spLocks noChangeArrowheads="1"/>
          </p:cNvSpPr>
          <p:nvPr/>
        </p:nvSpPr>
        <p:spPr bwMode="auto">
          <a:xfrm>
            <a:off x="2455863" y="2636838"/>
            <a:ext cx="1357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b="1">
                <a:solidFill>
                  <a:srgbClr val="FF0000"/>
                </a:solidFill>
              </a:rPr>
              <a:t>North west</a:t>
            </a:r>
          </a:p>
        </p:txBody>
      </p:sp>
      <p:sp>
        <p:nvSpPr>
          <p:cNvPr id="39946" name="ZoneTexte 6"/>
          <p:cNvSpPr txBox="1">
            <a:spLocks noChangeArrowheads="1"/>
          </p:cNvSpPr>
          <p:nvPr/>
        </p:nvSpPr>
        <p:spPr bwMode="auto">
          <a:xfrm>
            <a:off x="5711825" y="44450"/>
            <a:ext cx="660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fr-FR" sz="1200" b="1">
                <a:solidFill>
                  <a:srgbClr val="4FD1FF"/>
                </a:solidFill>
              </a:rPr>
              <a:t>West</a:t>
            </a:r>
          </a:p>
        </p:txBody>
      </p:sp>
      <p:sp>
        <p:nvSpPr>
          <p:cNvPr id="22" name="ZoneTexte 7"/>
          <p:cNvSpPr txBox="1"/>
          <p:nvPr/>
        </p:nvSpPr>
        <p:spPr>
          <a:xfrm>
            <a:off x="6365875" y="58738"/>
            <a:ext cx="7270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South</a:t>
            </a:r>
          </a:p>
        </p:txBody>
      </p:sp>
      <p:sp>
        <p:nvSpPr>
          <p:cNvPr id="39948" name="ZoneTexte 8"/>
          <p:cNvSpPr txBox="1">
            <a:spLocks noChangeArrowheads="1"/>
          </p:cNvSpPr>
          <p:nvPr/>
        </p:nvSpPr>
        <p:spPr bwMode="auto">
          <a:xfrm>
            <a:off x="4500563" y="58738"/>
            <a:ext cx="1076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fr-FR" sz="1200" b="1">
                <a:solidFill>
                  <a:srgbClr val="7030A0"/>
                </a:solidFill>
              </a:rPr>
              <a:t> North East</a:t>
            </a:r>
          </a:p>
        </p:txBody>
      </p:sp>
      <p:sp>
        <p:nvSpPr>
          <p:cNvPr id="39949" name="ZoneTexte 9"/>
          <p:cNvSpPr txBox="1">
            <a:spLocks noChangeArrowheads="1"/>
          </p:cNvSpPr>
          <p:nvPr/>
        </p:nvSpPr>
        <p:spPr bwMode="auto">
          <a:xfrm>
            <a:off x="6929438" y="58738"/>
            <a:ext cx="1431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fr-FR" sz="1200" b="1">
                <a:solidFill>
                  <a:srgbClr val="FF0000"/>
                </a:solidFill>
              </a:rPr>
              <a:t>North-West</a:t>
            </a:r>
          </a:p>
        </p:txBody>
      </p:sp>
      <p:sp>
        <p:nvSpPr>
          <p:cNvPr id="39950" name="TextBox 29"/>
          <p:cNvSpPr txBox="1">
            <a:spLocks noChangeArrowheads="1"/>
          </p:cNvSpPr>
          <p:nvPr/>
        </p:nvSpPr>
        <p:spPr bwMode="auto">
          <a:xfrm>
            <a:off x="5876925" y="6473825"/>
            <a:ext cx="3128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Courtesy of Vincent Michoud</a:t>
            </a:r>
          </a:p>
        </p:txBody>
      </p:sp>
      <p:sp>
        <p:nvSpPr>
          <p:cNvPr id="399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246B66-FA58-4A77-8B79-90EA1D7AEC8D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it-IT" altLang="en-US" sz="3200" b="1" smtClean="0">
                <a:latin typeface="Calibri" pitchFamily="34" charset="0"/>
              </a:rPr>
              <a:t>OH reactivity from gas phase measurements</a:t>
            </a:r>
            <a:endParaRPr lang="it-IT" altLang="en-US" sz="1600" b="1" smtClean="0">
              <a:latin typeface="Calibri" pitchFamily="34" charset="0"/>
            </a:endParaRPr>
          </a:p>
        </p:txBody>
      </p:sp>
      <p:sp>
        <p:nvSpPr>
          <p:cNvPr id="512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FD370B-26AE-4ED8-9D26-18DE3E372502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755650" y="1125538"/>
          <a:ext cx="3857625" cy="4123022"/>
        </p:xfrm>
        <a:graphic>
          <a:graphicData uri="http://schemas.openxmlformats.org/drawingml/2006/table">
            <a:tbl>
              <a:tblPr/>
              <a:tblGrid>
                <a:gridCol w="1085423"/>
                <a:gridCol w="2772202"/>
              </a:tblGrid>
              <a:tr h="442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latin typeface="Calibri"/>
                          <a:ea typeface="Calibri"/>
                          <a:cs typeface="Times New Roman"/>
                        </a:rPr>
                        <a:t>Instrument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latin typeface="Calibri"/>
                          <a:ea typeface="Calibri"/>
                          <a:cs typeface="Times New Roman"/>
                        </a:rPr>
                        <a:t>Measured</a:t>
                      </a: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b="1" dirty="0" err="1" smtClean="0">
                          <a:latin typeface="Calibri"/>
                          <a:ea typeface="Calibri"/>
                          <a:cs typeface="Times New Roman"/>
                        </a:rPr>
                        <a:t>species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490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GC-FID</a:t>
                      </a:r>
                    </a:p>
                  </a:txBody>
                  <a:tcPr marL="68588" marR="6858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AVOC’s C</a:t>
                      </a:r>
                      <a:r>
                        <a:rPr lang="it-IT" sz="14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-C</a:t>
                      </a:r>
                      <a:r>
                        <a:rPr lang="it-IT" sz="1400" baseline="-25000" dirty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a-pinene, b-pinene</a:t>
                      </a:r>
                    </a:p>
                  </a:txBody>
                  <a:tcPr marL="68588" marR="685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PTR-TOF-MS</a:t>
                      </a:r>
                    </a:p>
                  </a:txBody>
                  <a:tcPr marL="68588" marR="6858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it-IT" sz="14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OH,CH</a:t>
                      </a:r>
                      <a:r>
                        <a:rPr lang="it-IT" sz="14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CN, CH</a:t>
                      </a:r>
                      <a:r>
                        <a:rPr lang="it-IT" sz="14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CHO, HCOOH, CH</a:t>
                      </a:r>
                      <a:r>
                        <a:rPr lang="it-IT" sz="14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COOH, CH</a:t>
                      </a:r>
                      <a:r>
                        <a:rPr lang="it-IT" sz="14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COCH</a:t>
                      </a:r>
                      <a:r>
                        <a:rPr lang="it-IT" sz="14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1400" dirty="0" err="1">
                          <a:latin typeface="Calibri"/>
                          <a:ea typeface="Calibri"/>
                          <a:cs typeface="Times New Roman"/>
                        </a:rPr>
                        <a:t>MVK+MACR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, MGLYOX, MEK, CH</a:t>
                      </a:r>
                      <a:r>
                        <a:rPr lang="it-IT" sz="14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it-IT" sz="14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COOH, EVK, CH₃CH₂CH₂-COOH, </a:t>
                      </a:r>
                      <a:r>
                        <a:rPr lang="it-IT" sz="1400" dirty="0" err="1">
                          <a:latin typeface="Calibri"/>
                          <a:ea typeface="Calibri"/>
                          <a:cs typeface="Times New Roman"/>
                        </a:rPr>
                        <a:t>nopinone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1400" dirty="0" err="1">
                          <a:latin typeface="Calibri"/>
                          <a:ea typeface="Calibri"/>
                          <a:cs typeface="Times New Roman"/>
                        </a:rPr>
                        <a:t>pinonaldehyde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8" marR="685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0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GC-MS</a:t>
                      </a:r>
                    </a:p>
                  </a:txBody>
                  <a:tcPr marL="68588" marR="6858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latin typeface="Calibri"/>
                          <a:ea typeface="Calibri"/>
                          <a:cs typeface="Times New Roman"/>
                        </a:rPr>
                        <a:t>Limonene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1400" dirty="0" err="1">
                          <a:latin typeface="Calibri"/>
                          <a:ea typeface="Calibri"/>
                          <a:cs typeface="Times New Roman"/>
                        </a:rPr>
                        <a:t>camphene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1400" dirty="0" err="1">
                          <a:latin typeface="Calibri"/>
                          <a:ea typeface="Calibri"/>
                          <a:cs typeface="Times New Roman"/>
                        </a:rPr>
                        <a:t>a-terpinene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it-IT" sz="1400" dirty="0" err="1">
                          <a:latin typeface="Calibri"/>
                          <a:ea typeface="Calibri"/>
                          <a:cs typeface="Times New Roman"/>
                        </a:rPr>
                        <a:t>g-terpinene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8" marR="685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0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latin typeface="Calibri"/>
                          <a:ea typeface="Calibri"/>
                          <a:cs typeface="Times New Roman"/>
                        </a:rPr>
                        <a:t>NOx</a:t>
                      </a: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1" dirty="0" err="1">
                          <a:latin typeface="Calibri"/>
                          <a:ea typeface="Calibri"/>
                          <a:cs typeface="Times New Roman"/>
                        </a:rPr>
                        <a:t>analyser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NO, NO</a:t>
                      </a:r>
                      <a:r>
                        <a:rPr lang="it-IT" sz="1400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8" marR="685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latin typeface="Calibri"/>
                          <a:ea typeface="Calibri"/>
                          <a:cs typeface="Times New Roman"/>
                        </a:rPr>
                        <a:t>AEROLASER (Hantzsch method)</a:t>
                      </a:r>
                    </a:p>
                  </a:txBody>
                  <a:tcPr marL="68588" marR="6858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HCHO</a:t>
                      </a:r>
                    </a:p>
                  </a:txBody>
                  <a:tcPr marL="68588" marR="685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latin typeface="Calibri"/>
                          <a:ea typeface="Calibri"/>
                          <a:cs typeface="Times New Roman"/>
                        </a:rPr>
                        <a:t>Picarro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it-IT" sz="1400" baseline="-25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, CO</a:t>
                      </a:r>
                    </a:p>
                  </a:txBody>
                  <a:tcPr marL="68588" marR="6858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724525" y="1271588"/>
          <a:ext cx="1968500" cy="647700"/>
        </p:xfrm>
        <a:graphic>
          <a:graphicData uri="http://schemas.openxmlformats.org/presentationml/2006/ole">
            <p:oleObj spid="_x0000_s5122" name="Equazione" r:id="rId4" imgW="1040948" imgH="342751" progId="Equation.3">
              <p:embed/>
            </p:oleObj>
          </a:graphicData>
        </a:graphic>
      </p:graphicFrame>
      <p:sp>
        <p:nvSpPr>
          <p:cNvPr id="9" name="Rettangolo 8"/>
          <p:cNvSpPr/>
          <p:nvPr/>
        </p:nvSpPr>
        <p:spPr>
          <a:xfrm>
            <a:off x="5580063" y="1125538"/>
            <a:ext cx="2232025" cy="8636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5142" name="Picture 2" descr="C:\Users\vgros\Pictures\2013\2013-07 Corse\P7100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4005263"/>
            <a:ext cx="205105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5" descr="C:\Users\vgros\Pictures\2013\2013-07 Corse\IMG_23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3" y="5451475"/>
            <a:ext cx="1911351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5" descr="E:\PHOTOS CHARMEX\DSC_35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2627313"/>
            <a:ext cx="2051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7" descr="E:\PHOTOS CHARMEX\IMGP01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2350" y="5445125"/>
            <a:ext cx="10620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3" descr="C:\Users\vgros\Pictures\2013\2013-07 Corse\IMG_25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5445125"/>
            <a:ext cx="1905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3" descr="C:\Users\vgros\Pictures\2013\2013-07 Corse\P713005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050" y="5445125"/>
            <a:ext cx="18732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43C3F7-3F86-48F2-84F7-BE1597659E6E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619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en-US" sz="3200" b="1" smtClean="0">
                <a:latin typeface="Calibri" pitchFamily="34" charset="0"/>
              </a:rPr>
              <a:t>Measuring the Total OH reactivity:</a:t>
            </a:r>
            <a:br>
              <a:rPr lang="it-IT" altLang="en-US" sz="3200" b="1" smtClean="0">
                <a:latin typeface="Calibri" pitchFamily="34" charset="0"/>
              </a:rPr>
            </a:br>
            <a:r>
              <a:rPr lang="it-IT" altLang="en-US" sz="3200" b="1" smtClean="0">
                <a:latin typeface="Calibri" pitchFamily="34" charset="0"/>
              </a:rPr>
              <a:t>The Comparative Reactivity Method (CRM)</a:t>
            </a:r>
            <a:br>
              <a:rPr lang="it-IT" altLang="en-US" sz="3200" b="1" smtClean="0">
                <a:latin typeface="Calibri" pitchFamily="34" charset="0"/>
              </a:rPr>
            </a:br>
            <a:r>
              <a:rPr lang="it-IT" altLang="en-US" sz="1600" b="1" smtClean="0">
                <a:latin typeface="Calibri" pitchFamily="34" charset="0"/>
              </a:rPr>
              <a:t>(Sinha et al., 2008)</a:t>
            </a:r>
            <a:endParaRPr lang="it-IT" altLang="en-US" sz="3200" b="1" smtClean="0">
              <a:latin typeface="Calibri" pitchFamily="34" charset="0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457200" y="1671638"/>
            <a:ext cx="8229600" cy="1397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altLang="en-US" sz="1600" kern="0" dirty="0" smtClean="0">
                <a:latin typeface="Calibri" charset="0"/>
              </a:rPr>
              <a:t>Glass reactor + PTR-MS </a:t>
            </a:r>
          </a:p>
          <a:p>
            <a:pPr eaLnBrk="1" hangingPunct="1">
              <a:defRPr/>
            </a:pPr>
            <a:r>
              <a:rPr lang="it-IT" altLang="en-US" sz="1600" kern="0" dirty="0" smtClean="0">
                <a:latin typeface="Calibri" charset="0"/>
              </a:rPr>
              <a:t>OH produced in situ</a:t>
            </a:r>
          </a:p>
          <a:p>
            <a:pPr eaLnBrk="1" hangingPunct="1">
              <a:defRPr/>
            </a:pPr>
            <a:r>
              <a:rPr lang="it-IT" altLang="en-US" sz="1600" kern="0" dirty="0" smtClean="0">
                <a:latin typeface="Calibri" charset="0"/>
              </a:rPr>
              <a:t>Pyrrole (m/z 68) reference compound</a:t>
            </a:r>
          </a:p>
          <a:p>
            <a:pPr eaLnBrk="1" hangingPunct="1">
              <a:defRPr/>
            </a:pPr>
            <a:r>
              <a:rPr lang="it-IT" altLang="en-US" sz="1600" kern="0" dirty="0" smtClean="0">
                <a:latin typeface="Calibri" charset="0"/>
              </a:rPr>
              <a:t>Competition between pyrrole and </a:t>
            </a:r>
            <a:r>
              <a:rPr lang="it-IT" altLang="en-US" sz="1600" kern="0" dirty="0" err="1" smtClean="0">
                <a:latin typeface="Calibri" charset="0"/>
              </a:rPr>
              <a:t>ambient</a:t>
            </a:r>
            <a:r>
              <a:rPr lang="it-IT" altLang="en-US" sz="1600" kern="0" dirty="0" smtClean="0">
                <a:latin typeface="Calibri" charset="0"/>
              </a:rPr>
              <a:t> </a:t>
            </a:r>
            <a:r>
              <a:rPr lang="it-IT" altLang="en-US" sz="1600" kern="0" dirty="0" err="1" smtClean="0">
                <a:latin typeface="Calibri" charset="0"/>
              </a:rPr>
              <a:t>reactive</a:t>
            </a:r>
            <a:r>
              <a:rPr lang="it-IT" altLang="en-US" sz="1600" kern="0" dirty="0" smtClean="0">
                <a:latin typeface="Calibri" charset="0"/>
              </a:rPr>
              <a:t> </a:t>
            </a:r>
            <a:r>
              <a:rPr lang="it-IT" altLang="en-US" sz="1600" kern="0" dirty="0" err="1" smtClean="0">
                <a:latin typeface="Calibri" charset="0"/>
              </a:rPr>
              <a:t>compounds</a:t>
            </a:r>
            <a:r>
              <a:rPr lang="it-IT" altLang="en-US" sz="1600" kern="0" dirty="0" smtClean="0">
                <a:latin typeface="Calibri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it-IT" altLang="en-US" sz="1600" kern="0" dirty="0" smtClean="0">
              <a:latin typeface="Calibri" charset="0"/>
            </a:endParaRP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98463" y="3502025"/>
          <a:ext cx="3505200" cy="2016125"/>
        </p:xfrm>
        <a:graphic>
          <a:graphicData uri="http://schemas.openxmlformats.org/presentationml/2006/ole">
            <p:oleObj spid="_x0000_s2050" r:id="rId4" imgW="6372000" imgH="3659400" progId="">
              <p:embed/>
            </p:oleObj>
          </a:graphicData>
        </a:graphic>
      </p:graphicFrame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09575" y="3355975"/>
            <a:ext cx="1436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 b="1"/>
              <a:t>Pyrrole + zero air</a:t>
            </a:r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139700" y="5392738"/>
            <a:ext cx="792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 b="1">
                <a:solidFill>
                  <a:srgbClr val="28F868"/>
                </a:solidFill>
              </a:rPr>
              <a:t>Hg lamp</a:t>
            </a:r>
          </a:p>
        </p:txBody>
      </p:sp>
      <p:sp>
        <p:nvSpPr>
          <p:cNvPr id="1035" name="Text Box 6"/>
          <p:cNvSpPr txBox="1">
            <a:spLocks noChangeArrowheads="1"/>
          </p:cNvSpPr>
          <p:nvPr/>
        </p:nvSpPr>
        <p:spPr bwMode="auto">
          <a:xfrm>
            <a:off x="973138" y="5394325"/>
            <a:ext cx="936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en-US" sz="1200" b="1">
                <a:solidFill>
                  <a:srgbClr val="FF0000"/>
                </a:solidFill>
              </a:rPr>
              <a:t>N</a:t>
            </a:r>
            <a:r>
              <a:rPr lang="it-IT" altLang="en-US" sz="1200" b="1" baseline="-25000">
                <a:solidFill>
                  <a:srgbClr val="FF0000"/>
                </a:solidFill>
              </a:rPr>
              <a:t>2 </a:t>
            </a:r>
            <a:r>
              <a:rPr lang="it-IT" altLang="en-US" sz="1200" b="1">
                <a:solidFill>
                  <a:srgbClr val="FF0000"/>
                </a:solidFill>
              </a:rPr>
              <a:t>dry</a:t>
            </a:r>
          </a:p>
        </p:txBody>
      </p:sp>
      <p:sp>
        <p:nvSpPr>
          <p:cNvPr id="1036" name="Text Box 9"/>
          <p:cNvSpPr txBox="1">
            <a:spLocks noChangeArrowheads="1"/>
          </p:cNvSpPr>
          <p:nvPr/>
        </p:nvSpPr>
        <p:spPr bwMode="auto">
          <a:xfrm>
            <a:off x="2222500" y="5394325"/>
            <a:ext cx="568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/>
              <a:t>pump</a:t>
            </a:r>
          </a:p>
        </p:txBody>
      </p:sp>
      <p:sp>
        <p:nvSpPr>
          <p:cNvPr id="1037" name="Text Box 10"/>
          <p:cNvSpPr txBox="1">
            <a:spLocks noChangeArrowheads="1"/>
          </p:cNvSpPr>
          <p:nvPr/>
        </p:nvSpPr>
        <p:spPr bwMode="auto">
          <a:xfrm>
            <a:off x="3519488" y="4432300"/>
            <a:ext cx="995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 b="1"/>
              <a:t>To PTR-MS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8313" y="5805488"/>
            <a:ext cx="316706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0825" y="3706813"/>
            <a:ext cx="0" cy="14986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9"/>
          <p:cNvSpPr txBox="1">
            <a:spLocks noChangeArrowheads="1"/>
          </p:cNvSpPr>
          <p:nvPr/>
        </p:nvSpPr>
        <p:spPr bwMode="auto">
          <a:xfrm>
            <a:off x="1547813" y="5805488"/>
            <a:ext cx="603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14 cm</a:t>
            </a:r>
          </a:p>
        </p:txBody>
      </p:sp>
      <p:sp>
        <p:nvSpPr>
          <p:cNvPr id="1040" name="TextBox 65"/>
          <p:cNvSpPr txBox="1">
            <a:spLocks noChangeArrowheads="1"/>
          </p:cNvSpPr>
          <p:nvPr/>
        </p:nvSpPr>
        <p:spPr bwMode="auto">
          <a:xfrm>
            <a:off x="34925" y="4333875"/>
            <a:ext cx="517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3 cm</a:t>
            </a:r>
          </a:p>
        </p:txBody>
      </p:sp>
      <p:pic>
        <p:nvPicPr>
          <p:cNvPr id="10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2138" y="3640138"/>
            <a:ext cx="492283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wn Arrow 11"/>
          <p:cNvSpPr/>
          <p:nvPr/>
        </p:nvSpPr>
        <p:spPr>
          <a:xfrm rot="10800000">
            <a:off x="7831138" y="3452813"/>
            <a:ext cx="863600" cy="1146175"/>
          </a:xfrm>
          <a:prstGeom prst="downArrow">
            <a:avLst/>
          </a:prstGeom>
          <a:solidFill>
            <a:srgbClr val="FF7C8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783388" y="2787650"/>
          <a:ext cx="2174875" cy="593725"/>
        </p:xfrm>
        <a:graphic>
          <a:graphicData uri="http://schemas.openxmlformats.org/presentationml/2006/ole">
            <p:oleObj spid="_x0000_s2051" name="Equation" r:id="rId6" imgW="1536700" imgH="419100" progId="Equation.3">
              <p:embed/>
            </p:oleObj>
          </a:graphicData>
        </a:graphic>
      </p:graphicFrame>
      <p:pic>
        <p:nvPicPr>
          <p:cNvPr id="1045" name="Picture 77" descr="MDA_CHEM_80749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3300" y="2974975"/>
            <a:ext cx="10731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TextBox 98"/>
          <p:cNvSpPr txBox="1">
            <a:spLocks noChangeArrowheads="1"/>
          </p:cNvSpPr>
          <p:nvPr/>
        </p:nvSpPr>
        <p:spPr bwMode="auto">
          <a:xfrm>
            <a:off x="5148263" y="3552825"/>
            <a:ext cx="630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1400" b="1">
                <a:latin typeface="Times New Roman" pitchFamily="18" charset="0"/>
                <a:ea typeface="ＭＳ Ｐゴシック" pitchFamily="34" charset="-128"/>
              </a:rPr>
              <a:t>C0</a:t>
            </a:r>
            <a:endParaRPr lang="en-US" altLang="en-US" sz="1400" b="1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47" name="TextBox 2069"/>
          <p:cNvSpPr txBox="1">
            <a:spLocks noChangeArrowheads="1"/>
          </p:cNvSpPr>
          <p:nvPr/>
        </p:nvSpPr>
        <p:spPr bwMode="auto">
          <a:xfrm>
            <a:off x="5487988" y="3592513"/>
            <a:ext cx="8366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1200" b="1">
                <a:solidFill>
                  <a:srgbClr val="28F868"/>
                </a:solidFill>
                <a:latin typeface="Times New Roman" pitchFamily="18" charset="0"/>
                <a:ea typeface="ＭＳ Ｐゴシック" pitchFamily="34" charset="-128"/>
              </a:rPr>
              <a:t>Lamp on</a:t>
            </a:r>
            <a:endParaRPr lang="en-US" altLang="en-US" sz="1200" b="1">
              <a:solidFill>
                <a:srgbClr val="28F86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48" name="TextBox 28"/>
          <p:cNvSpPr txBox="1">
            <a:spLocks noChangeArrowheads="1"/>
          </p:cNvSpPr>
          <p:nvPr/>
        </p:nvSpPr>
        <p:spPr bwMode="auto">
          <a:xfrm>
            <a:off x="6227763" y="4057650"/>
            <a:ext cx="404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en-US" sz="1400" b="1">
                <a:solidFill>
                  <a:srgbClr val="28F868"/>
                </a:solidFill>
                <a:latin typeface="Times New Roman" pitchFamily="18" charset="0"/>
                <a:ea typeface="ＭＳ Ｐゴシック" pitchFamily="34" charset="-128"/>
              </a:rPr>
              <a:t>C1</a:t>
            </a:r>
            <a:endParaRPr lang="en-US" altLang="en-US" sz="1400" b="1">
              <a:solidFill>
                <a:srgbClr val="28F86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62588" y="3883025"/>
            <a:ext cx="284162" cy="100013"/>
          </a:xfrm>
          <a:prstGeom prst="straightConnector1">
            <a:avLst/>
          </a:prstGeom>
          <a:ln>
            <a:solidFill>
              <a:srgbClr val="28F86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TextBox 108"/>
          <p:cNvSpPr txBox="1">
            <a:spLocks noChangeArrowheads="1"/>
          </p:cNvSpPr>
          <p:nvPr/>
        </p:nvSpPr>
        <p:spPr bwMode="auto">
          <a:xfrm>
            <a:off x="6843713" y="3908425"/>
            <a:ext cx="922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en-US" sz="1400" b="1">
                <a:solidFill>
                  <a:srgbClr val="0070C0"/>
                </a:solidFill>
                <a:latin typeface="Times New Roman" pitchFamily="18" charset="0"/>
                <a:ea typeface="ＭＳ Ｐゴシック" pitchFamily="34" charset="-128"/>
              </a:rPr>
              <a:t>Wet N</a:t>
            </a:r>
            <a:r>
              <a:rPr lang="fr-FR" altLang="en-US" sz="1400" b="1" baseline="-25000">
                <a:solidFill>
                  <a:srgbClr val="0070C0"/>
                </a:solidFill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fr-FR" altLang="en-US" sz="1400" b="1">
                <a:solidFill>
                  <a:srgbClr val="0070C0"/>
                </a:solidFill>
                <a:latin typeface="Times New Roman" pitchFamily="18" charset="0"/>
                <a:ea typeface="ＭＳ Ｐゴシック" pitchFamily="34" charset="-128"/>
              </a:rPr>
              <a:t> in</a:t>
            </a:r>
            <a:endParaRPr lang="en-US" altLang="en-US" sz="1400" b="1">
              <a:solidFill>
                <a:srgbClr val="0070C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7145338" y="4211638"/>
            <a:ext cx="284162" cy="17145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TextBox 99"/>
          <p:cNvSpPr txBox="1">
            <a:spLocks noChangeArrowheads="1"/>
          </p:cNvSpPr>
          <p:nvPr/>
        </p:nvSpPr>
        <p:spPr bwMode="auto">
          <a:xfrm>
            <a:off x="7286625" y="5176838"/>
            <a:ext cx="404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en-US" sz="1400" b="1">
                <a:solidFill>
                  <a:srgbClr val="0070C0"/>
                </a:solidFill>
                <a:latin typeface="Times New Roman" pitchFamily="18" charset="0"/>
                <a:ea typeface="ＭＳ Ｐゴシック" pitchFamily="34" charset="-128"/>
              </a:rPr>
              <a:t>C2</a:t>
            </a:r>
            <a:endParaRPr lang="en-US" altLang="en-US" sz="1400" b="1">
              <a:solidFill>
                <a:srgbClr val="0070C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53" name="TextBox 109"/>
          <p:cNvSpPr txBox="1">
            <a:spLocks noChangeArrowheads="1"/>
          </p:cNvSpPr>
          <p:nvPr/>
        </p:nvSpPr>
        <p:spPr bwMode="auto">
          <a:xfrm>
            <a:off x="7777163" y="4938713"/>
            <a:ext cx="1266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en-US" sz="1400" b="1">
                <a:solidFill>
                  <a:srgbClr val="326852"/>
                </a:solidFill>
                <a:latin typeface="Times New Roman" pitchFamily="18" charset="0"/>
                <a:ea typeface="ＭＳ Ｐゴシック" pitchFamily="34" charset="-128"/>
              </a:rPr>
              <a:t>ambient air in</a:t>
            </a:r>
            <a:endParaRPr lang="en-US" altLang="en-US" sz="1400" b="1">
              <a:solidFill>
                <a:srgbClr val="326852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cxnSp>
        <p:nvCxnSpPr>
          <p:cNvPr id="82" name="Straight Arrow Connector 81"/>
          <p:cNvCxnSpPr>
            <a:stCxn id="1053" idx="2"/>
          </p:cNvCxnSpPr>
          <p:nvPr/>
        </p:nvCxnSpPr>
        <p:spPr>
          <a:xfrm flipH="1">
            <a:off x="8121650" y="5246688"/>
            <a:ext cx="288925" cy="173037"/>
          </a:xfrm>
          <a:prstGeom prst="straightConnector1">
            <a:avLst/>
          </a:prstGeom>
          <a:ln>
            <a:solidFill>
              <a:srgbClr val="3268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TextBox 100"/>
          <p:cNvSpPr txBox="1">
            <a:spLocks noChangeArrowheads="1"/>
          </p:cNvSpPr>
          <p:nvPr/>
        </p:nvSpPr>
        <p:spPr bwMode="auto">
          <a:xfrm>
            <a:off x="8154988" y="4778375"/>
            <a:ext cx="539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en-US" sz="1400" b="1">
                <a:solidFill>
                  <a:srgbClr val="326852"/>
                </a:solidFill>
                <a:latin typeface="Times New Roman" pitchFamily="18" charset="0"/>
                <a:ea typeface="ＭＳ Ｐゴシック" pitchFamily="34" charset="-128"/>
              </a:rPr>
              <a:t>C3</a:t>
            </a:r>
            <a:endParaRPr lang="en-US" altLang="en-US" sz="1400" b="1">
              <a:solidFill>
                <a:srgbClr val="326852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408863" y="5065713"/>
            <a:ext cx="1671637" cy="935037"/>
          </a:xfrm>
          <a:prstGeom prst="ellipse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06400" y="3348038"/>
            <a:ext cx="1711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200" b="1"/>
              <a:t>Pyrrole</a:t>
            </a:r>
            <a:r>
              <a:rPr lang="it-IT" altLang="en-US" sz="1200" b="1">
                <a:solidFill>
                  <a:srgbClr val="326852"/>
                </a:solidFill>
              </a:rPr>
              <a:t> </a:t>
            </a:r>
            <a:r>
              <a:rPr lang="it-IT" altLang="en-US" sz="1200" b="1"/>
              <a:t>+</a:t>
            </a:r>
            <a:r>
              <a:rPr lang="it-IT" altLang="en-US" sz="1200" b="1">
                <a:solidFill>
                  <a:srgbClr val="326852"/>
                </a:solidFill>
              </a:rPr>
              <a:t> ambient air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947738" y="5394325"/>
            <a:ext cx="936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en-US" sz="1200" b="1">
                <a:solidFill>
                  <a:srgbClr val="0070C0"/>
                </a:solidFill>
              </a:rPr>
              <a:t>N</a:t>
            </a:r>
            <a:r>
              <a:rPr lang="it-IT" altLang="en-US" sz="1200" b="1" baseline="-25000">
                <a:solidFill>
                  <a:srgbClr val="0070C0"/>
                </a:solidFill>
              </a:rPr>
              <a:t>2 </a:t>
            </a:r>
            <a:r>
              <a:rPr lang="it-IT" altLang="en-US" sz="1200" b="1">
                <a:solidFill>
                  <a:srgbClr val="0070C0"/>
                </a:solidFill>
              </a:rPr>
              <a:t>wet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84213" y="5065713"/>
            <a:ext cx="442912" cy="32702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84213" y="5229225"/>
            <a:ext cx="222250" cy="163513"/>
          </a:xfrm>
          <a:prstGeom prst="line">
            <a:avLst/>
          </a:prstGeom>
          <a:ln w="76200">
            <a:solidFill>
              <a:srgbClr val="28F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/>
      <p:bldP spid="1033" grpId="1"/>
      <p:bldP spid="1035" grpId="0" build="allAtOnce"/>
      <p:bldP spid="1036" grpId="0"/>
      <p:bldP spid="12" grpId="0" animBg="1"/>
      <p:bldP spid="1047" grpId="0"/>
      <p:bldP spid="1048" grpId="0"/>
      <p:bldP spid="1050" grpId="0"/>
      <p:bldP spid="1052" grpId="0"/>
      <p:bldP spid="1053" grpId="0"/>
      <p:bldP spid="1055" grpId="0"/>
      <p:bldP spid="21" grpId="0" animBg="1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002588" cy="4525962"/>
          </a:xfrm>
        </p:spPr>
        <p:txBody>
          <a:bodyPr/>
          <a:lstStyle/>
          <a:p>
            <a:pPr eaLnBrk="1" hangingPunct="1"/>
            <a:endParaRPr lang="it-IT" altLang="en-US" sz="1800" b="1" smtClean="0">
              <a:latin typeface="Calibri" pitchFamily="34" charset="0"/>
            </a:endParaRPr>
          </a:p>
          <a:p>
            <a:pPr eaLnBrk="1" hangingPunct="1"/>
            <a:endParaRPr lang="it-IT" altLang="en-US" sz="1800" b="1" smtClean="0">
              <a:latin typeface="Calibri" pitchFamily="34" charset="0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981075"/>
            <a:ext cx="89281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784225" y="-100013"/>
            <a:ext cx="7316788" cy="982663"/>
          </a:xfrm>
        </p:spPr>
        <p:txBody>
          <a:bodyPr/>
          <a:lstStyle/>
          <a:p>
            <a:pPr eaLnBrk="1" hangingPunct="1"/>
            <a:r>
              <a:rPr lang="it-IT" altLang="en-US" sz="3200" b="1" dirty="0" smtClean="0">
                <a:latin typeface="Calibri" pitchFamily="34" charset="0"/>
              </a:rPr>
              <a:t>Site </a:t>
            </a:r>
            <a:r>
              <a:rPr lang="it-IT" altLang="en-US" sz="3200" b="1" dirty="0" err="1" smtClean="0">
                <a:latin typeface="Calibri" pitchFamily="34" charset="0"/>
              </a:rPr>
              <a:t>of</a:t>
            </a:r>
            <a:r>
              <a:rPr lang="it-IT" altLang="en-US" sz="3200" b="1" dirty="0" smtClean="0">
                <a:latin typeface="Calibri" pitchFamily="34" charset="0"/>
              </a:rPr>
              <a:t> </a:t>
            </a:r>
            <a:r>
              <a:rPr lang="it-IT" altLang="en-US" sz="3200" b="1" dirty="0" err="1" smtClean="0">
                <a:latin typeface="Calibri" pitchFamily="34" charset="0"/>
              </a:rPr>
              <a:t>study</a:t>
            </a:r>
            <a:endParaRPr lang="it-IT" altLang="en-US" sz="1600" b="1" dirty="0" smtClean="0">
              <a:latin typeface="Calibri" pitchFamily="34" charset="0"/>
            </a:endParaRPr>
          </a:p>
        </p:txBody>
      </p:sp>
      <p:sp>
        <p:nvSpPr>
          <p:cNvPr id="14341" name="CasellaDiTesto 9"/>
          <p:cNvSpPr txBox="1">
            <a:spLocks noChangeArrowheads="1"/>
          </p:cNvSpPr>
          <p:nvPr/>
        </p:nvSpPr>
        <p:spPr bwMode="auto">
          <a:xfrm>
            <a:off x="3473450" y="4170363"/>
            <a:ext cx="191212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b="1" dirty="0" err="1" smtClean="0">
                <a:latin typeface="Calibri" pitchFamily="34" charset="0"/>
              </a:rPr>
              <a:t>Ersa-</a:t>
            </a:r>
            <a:r>
              <a:rPr lang="it-IT" altLang="en-US" b="1" dirty="0" smtClean="0">
                <a:latin typeface="Calibri" pitchFamily="34" charset="0"/>
              </a:rPr>
              <a:t> Cape Corsica</a:t>
            </a:r>
            <a:endParaRPr lang="it-IT" altLang="en-US" b="1" dirty="0">
              <a:latin typeface="Calibri" pitchFamily="34" charset="0"/>
            </a:endParaRPr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4211638" y="2997200"/>
            <a:ext cx="360362" cy="100806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C4CD66-6FB1-4502-8C28-463FC1DCB139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88982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54FF7A8-74CF-4431-AD75-C2E0F6DE2BA2}" type="slidenum">
              <a:rPr lang="it-IT" altLang="en-US" smtClean="0">
                <a:latin typeface="Calibri" pitchFamily="34" charset="0"/>
                <a:cs typeface="Arial" pitchFamily="34" charset="0"/>
              </a:rPr>
              <a:pPr/>
              <a:t>5</a:t>
            </a:fld>
            <a:endParaRPr lang="it-IT" altLang="en-US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90488"/>
            <a:ext cx="8229600" cy="1143001"/>
          </a:xfrm>
        </p:spPr>
        <p:txBody>
          <a:bodyPr/>
          <a:lstStyle/>
          <a:p>
            <a:r>
              <a:rPr lang="it-IT" altLang="en-US" sz="3200" b="1" dirty="0" smtClean="0">
                <a:latin typeface="Calibri" pitchFamily="34" charset="0"/>
              </a:rPr>
              <a:t>Cape Corsica </a:t>
            </a:r>
            <a:r>
              <a:rPr lang="it-IT" altLang="en-US" sz="3200" b="1" dirty="0" err="1" smtClean="0">
                <a:latin typeface="Calibri" pitchFamily="34" charset="0"/>
              </a:rPr>
              <a:t>monitoring</a:t>
            </a:r>
            <a:r>
              <a:rPr lang="it-IT" altLang="en-US" sz="3200" b="1" dirty="0" smtClean="0">
                <a:latin typeface="Calibri" pitchFamily="34" charset="0"/>
              </a:rPr>
              <a:t> station </a:t>
            </a:r>
            <a:r>
              <a:rPr lang="it-IT" altLang="en-US" sz="1600" b="1" dirty="0" smtClean="0">
                <a:latin typeface="Calibri" pitchFamily="34" charset="0"/>
              </a:rPr>
              <a:t>(42.97</a:t>
            </a:r>
            <a:r>
              <a:rPr lang="fr-FR" altLang="en-US" sz="1600" b="1" dirty="0" smtClean="0">
                <a:latin typeface="Calibri" pitchFamily="34" charset="0"/>
              </a:rPr>
              <a:t>°N, 9.38°E, </a:t>
            </a:r>
            <a:r>
              <a:rPr lang="fr-FR" altLang="en-US" sz="1600" b="1" dirty="0" err="1" smtClean="0">
                <a:latin typeface="Calibri" pitchFamily="34" charset="0"/>
              </a:rPr>
              <a:t>alt</a:t>
            </a:r>
            <a:r>
              <a:rPr lang="fr-FR" altLang="en-US" sz="1600" b="1" dirty="0" smtClean="0">
                <a:latin typeface="Calibri" pitchFamily="34" charset="0"/>
              </a:rPr>
              <a:t> 533 m)</a:t>
            </a:r>
            <a:r>
              <a:rPr lang="it-IT" altLang="en-US" sz="3200" b="1" dirty="0" smtClean="0">
                <a:latin typeface="Calibri" pitchFamily="34" charset="0"/>
              </a:rPr>
              <a:t/>
            </a:r>
            <a:br>
              <a:rPr lang="it-IT" altLang="en-US" sz="3200" b="1" dirty="0" smtClean="0">
                <a:latin typeface="Calibri" pitchFamily="34" charset="0"/>
              </a:rPr>
            </a:br>
            <a:endParaRPr lang="it-IT" altLang="en-US" sz="1600" b="1" dirty="0" smtClean="0">
              <a:latin typeface="Calibri" pitchFamily="34" charset="0"/>
            </a:endParaRPr>
          </a:p>
        </p:txBody>
      </p:sp>
      <p:grpSp>
        <p:nvGrpSpPr>
          <p:cNvPr id="2" name="Groupe 15"/>
          <p:cNvGrpSpPr>
            <a:grpSpLocks/>
          </p:cNvGrpSpPr>
          <p:nvPr/>
        </p:nvGrpSpPr>
        <p:grpSpPr bwMode="auto">
          <a:xfrm>
            <a:off x="179388" y="1800894"/>
            <a:ext cx="1979612" cy="2308225"/>
            <a:chOff x="0" y="0"/>
            <a:chExt cx="2257063" cy="3028708"/>
          </a:xfrm>
        </p:grpSpPr>
        <p:pic>
          <p:nvPicPr>
            <p:cNvPr id="1540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257063" cy="3028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1205457" y="1208150"/>
              <a:ext cx="266069" cy="35827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atin typeface="Calibri" panose="020F0502020204030204" pitchFamily="34" charset="0"/>
              </a:endParaRPr>
            </a:p>
          </p:txBody>
        </p:sp>
      </p:grpSp>
      <p:cxnSp>
        <p:nvCxnSpPr>
          <p:cNvPr id="13" name="Connecteur droit 6"/>
          <p:cNvCxnSpPr/>
          <p:nvPr/>
        </p:nvCxnSpPr>
        <p:spPr>
          <a:xfrm flipV="1">
            <a:off x="5870575" y="2308894"/>
            <a:ext cx="0" cy="215900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21"/>
          <p:cNvCxnSpPr/>
          <p:nvPr/>
        </p:nvCxnSpPr>
        <p:spPr>
          <a:xfrm flipH="1">
            <a:off x="2514600" y="4448844"/>
            <a:ext cx="3370263" cy="168275"/>
          </a:xfrm>
          <a:prstGeom prst="line">
            <a:avLst/>
          </a:prstGeom>
          <a:ln w="15875">
            <a:solidFill>
              <a:schemeClr val="bg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7"/>
          <p:cNvCxnSpPr/>
          <p:nvPr/>
        </p:nvCxnSpPr>
        <p:spPr>
          <a:xfrm flipH="1">
            <a:off x="4848225" y="4092030"/>
            <a:ext cx="1036638" cy="1454150"/>
          </a:xfrm>
          <a:prstGeom prst="line">
            <a:avLst/>
          </a:prstGeom>
          <a:ln w="15875">
            <a:solidFill>
              <a:schemeClr val="bg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0"/>
          <p:cNvCxnSpPr/>
          <p:nvPr/>
        </p:nvCxnSpPr>
        <p:spPr>
          <a:xfrm>
            <a:off x="5889625" y="4448844"/>
            <a:ext cx="1349375" cy="263525"/>
          </a:xfrm>
          <a:prstGeom prst="line">
            <a:avLst/>
          </a:prstGeom>
          <a:ln w="15875">
            <a:solidFill>
              <a:schemeClr val="bg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TextBox 2"/>
          <p:cNvSpPr txBox="1">
            <a:spLocks noChangeArrowheads="1"/>
          </p:cNvSpPr>
          <p:nvPr/>
        </p:nvSpPr>
        <p:spPr bwMode="auto">
          <a:xfrm>
            <a:off x="3203575" y="4078957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15370" name="TextBox 18"/>
          <p:cNvSpPr txBox="1">
            <a:spLocks noChangeArrowheads="1"/>
          </p:cNvSpPr>
          <p:nvPr/>
        </p:nvSpPr>
        <p:spPr bwMode="auto">
          <a:xfrm>
            <a:off x="5367338" y="5148932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84625" y="4139282"/>
            <a:ext cx="863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charset="0"/>
              </a:rPr>
              <a:t>6 km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30938" y="4229769"/>
            <a:ext cx="863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charset="0"/>
              </a:rPr>
              <a:t>2.5 km</a:t>
            </a:r>
          </a:p>
        </p:txBody>
      </p:sp>
      <p:sp>
        <p:nvSpPr>
          <p:cNvPr id="15373" name="TextBox 1"/>
          <p:cNvSpPr txBox="1">
            <a:spLocks noChangeArrowheads="1"/>
          </p:cNvSpPr>
          <p:nvPr/>
        </p:nvSpPr>
        <p:spPr bwMode="auto">
          <a:xfrm>
            <a:off x="7718425" y="6582669"/>
            <a:ext cx="1393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  <a:latin typeface="Calibri" pitchFamily="34" charset="0"/>
              </a:rPr>
              <a:t>Courtesy of J.Sciare</a:t>
            </a:r>
          </a:p>
        </p:txBody>
      </p:sp>
      <p:pic>
        <p:nvPicPr>
          <p:cNvPr id="15374" name="Picture 8" descr="C:\Users\adminuser\Desktop\DSC_0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1813594"/>
            <a:ext cx="68770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tangolo 25"/>
          <p:cNvSpPr/>
          <p:nvPr/>
        </p:nvSpPr>
        <p:spPr>
          <a:xfrm>
            <a:off x="250825" y="5481092"/>
            <a:ext cx="14414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27" name="Parentesi graffa chiusa 26"/>
          <p:cNvSpPr/>
          <p:nvPr/>
        </p:nvSpPr>
        <p:spPr>
          <a:xfrm rot="5400000">
            <a:off x="827088" y="5408067"/>
            <a:ext cx="215900" cy="13684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1600">
              <a:latin typeface="Calibri" panose="020F0502020204030204" pitchFamily="34" charset="0"/>
            </a:endParaRPr>
          </a:p>
        </p:txBody>
      </p:sp>
      <p:cxnSp>
        <p:nvCxnSpPr>
          <p:cNvPr id="29" name="Connettore 1 28"/>
          <p:cNvCxnSpPr/>
          <p:nvPr/>
        </p:nvCxnSpPr>
        <p:spPr>
          <a:xfrm flipV="1">
            <a:off x="250825" y="5336630"/>
            <a:ext cx="144463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8" name="CasellaDiTesto 29"/>
          <p:cNvSpPr txBox="1">
            <a:spLocks noChangeArrowheads="1"/>
          </p:cNvSpPr>
          <p:nvPr/>
        </p:nvSpPr>
        <p:spPr bwMode="auto">
          <a:xfrm>
            <a:off x="177800" y="5049292"/>
            <a:ext cx="966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600">
                <a:latin typeface="Calibri" pitchFamily="34" charset="0"/>
              </a:rPr>
              <a:t>24/06/13</a:t>
            </a:r>
          </a:p>
        </p:txBody>
      </p:sp>
      <p:sp>
        <p:nvSpPr>
          <p:cNvPr id="15379" name="CasellaDiTesto 30"/>
          <p:cNvSpPr txBox="1">
            <a:spLocks noChangeArrowheads="1"/>
          </p:cNvSpPr>
          <p:nvPr/>
        </p:nvSpPr>
        <p:spPr bwMode="auto">
          <a:xfrm>
            <a:off x="250825" y="6136582"/>
            <a:ext cx="1106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600">
                <a:latin typeface="Calibri" pitchFamily="34" charset="0"/>
              </a:rPr>
              <a:t>Installation</a:t>
            </a:r>
          </a:p>
          <a:p>
            <a:r>
              <a:rPr lang="it-IT" altLang="en-US" sz="1600">
                <a:latin typeface="Calibri" pitchFamily="34" charset="0"/>
              </a:rPr>
              <a:t>and tests</a:t>
            </a:r>
          </a:p>
        </p:txBody>
      </p:sp>
      <p:cxnSp>
        <p:nvCxnSpPr>
          <p:cNvPr id="33" name="Connettore 1 32"/>
          <p:cNvCxnSpPr/>
          <p:nvPr/>
        </p:nvCxnSpPr>
        <p:spPr>
          <a:xfrm flipV="1">
            <a:off x="1692275" y="5336630"/>
            <a:ext cx="144463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2843213" y="5336630"/>
            <a:ext cx="144462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2" name="CasellaDiTesto 35"/>
          <p:cNvSpPr txBox="1">
            <a:spLocks noChangeArrowheads="1"/>
          </p:cNvSpPr>
          <p:nvPr/>
        </p:nvSpPr>
        <p:spPr bwMode="auto">
          <a:xfrm>
            <a:off x="1476375" y="5038180"/>
            <a:ext cx="982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600">
                <a:latin typeface="Calibri" pitchFamily="34" charset="0"/>
              </a:rPr>
              <a:t>01/07/13</a:t>
            </a:r>
          </a:p>
        </p:txBody>
      </p:sp>
      <p:sp>
        <p:nvSpPr>
          <p:cNvPr id="15383" name="CasellaDiTesto 37"/>
          <p:cNvSpPr txBox="1">
            <a:spLocks noChangeArrowheads="1"/>
          </p:cNvSpPr>
          <p:nvPr/>
        </p:nvSpPr>
        <p:spPr bwMode="auto">
          <a:xfrm>
            <a:off x="2700338" y="5039767"/>
            <a:ext cx="966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600">
                <a:latin typeface="Calibri" pitchFamily="34" charset="0"/>
              </a:rPr>
              <a:t>08/07/13</a:t>
            </a:r>
          </a:p>
        </p:txBody>
      </p:sp>
      <p:sp>
        <p:nvSpPr>
          <p:cNvPr id="15384" name="CasellaDiTesto 38"/>
          <p:cNvSpPr txBox="1">
            <a:spLocks noChangeArrowheads="1"/>
          </p:cNvSpPr>
          <p:nvPr/>
        </p:nvSpPr>
        <p:spPr bwMode="auto">
          <a:xfrm>
            <a:off x="3995738" y="5049292"/>
            <a:ext cx="982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600">
                <a:latin typeface="Calibri" pitchFamily="34" charset="0"/>
              </a:rPr>
              <a:t>13/07/13</a:t>
            </a:r>
          </a:p>
        </p:txBody>
      </p:sp>
      <p:sp>
        <p:nvSpPr>
          <p:cNvPr id="15385" name="CasellaDiTesto 39"/>
          <p:cNvSpPr txBox="1">
            <a:spLocks noChangeArrowheads="1"/>
          </p:cNvSpPr>
          <p:nvPr/>
        </p:nvSpPr>
        <p:spPr bwMode="auto">
          <a:xfrm>
            <a:off x="4932363" y="5039767"/>
            <a:ext cx="966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600">
                <a:latin typeface="Calibri" pitchFamily="34" charset="0"/>
              </a:rPr>
              <a:t>16/07/13</a:t>
            </a:r>
          </a:p>
        </p:txBody>
      </p:sp>
      <p:sp>
        <p:nvSpPr>
          <p:cNvPr id="15386" name="CasellaDiTesto 40"/>
          <p:cNvSpPr txBox="1">
            <a:spLocks noChangeArrowheads="1"/>
          </p:cNvSpPr>
          <p:nvPr/>
        </p:nvSpPr>
        <p:spPr bwMode="auto">
          <a:xfrm>
            <a:off x="8026400" y="5049292"/>
            <a:ext cx="982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600">
                <a:latin typeface="Calibri" pitchFamily="34" charset="0"/>
              </a:rPr>
              <a:t>05/08/13</a:t>
            </a:r>
          </a:p>
        </p:txBody>
      </p:sp>
      <p:cxnSp>
        <p:nvCxnSpPr>
          <p:cNvPr id="31" name="Connettore 1 30"/>
          <p:cNvCxnSpPr/>
          <p:nvPr/>
        </p:nvCxnSpPr>
        <p:spPr>
          <a:xfrm flipV="1">
            <a:off x="4356100" y="5336630"/>
            <a:ext cx="144463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5003800" y="5336630"/>
            <a:ext cx="144463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V="1">
            <a:off x="8531225" y="5336630"/>
            <a:ext cx="144463" cy="144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arentesi graffa chiusa 36"/>
          <p:cNvSpPr/>
          <p:nvPr/>
        </p:nvSpPr>
        <p:spPr>
          <a:xfrm rot="5400000">
            <a:off x="2807494" y="5237263"/>
            <a:ext cx="215900" cy="25923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1600">
              <a:latin typeface="Calibri" panose="020F0502020204030204" pitchFamily="34" charset="0"/>
            </a:endParaRPr>
          </a:p>
        </p:txBody>
      </p:sp>
      <p:sp>
        <p:nvSpPr>
          <p:cNvPr id="15391" name="CasellaDiTesto 30"/>
          <p:cNvSpPr txBox="1">
            <a:spLocks noChangeArrowheads="1"/>
          </p:cNvSpPr>
          <p:nvPr/>
        </p:nvSpPr>
        <p:spPr bwMode="auto">
          <a:xfrm>
            <a:off x="1547813" y="6560444"/>
            <a:ext cx="27638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600">
                <a:latin typeface="Calibri" pitchFamily="34" charset="0"/>
              </a:rPr>
              <a:t>Intercomparison with CRM MD</a:t>
            </a:r>
          </a:p>
        </p:txBody>
      </p:sp>
      <p:sp>
        <p:nvSpPr>
          <p:cNvPr id="39" name="Parentesi graffa chiusa 38"/>
          <p:cNvSpPr/>
          <p:nvPr/>
        </p:nvSpPr>
        <p:spPr>
          <a:xfrm rot="5400000">
            <a:off x="3491707" y="5407273"/>
            <a:ext cx="215900" cy="13700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1600">
              <a:latin typeface="Calibri" panose="020F0502020204030204" pitchFamily="34" charset="0"/>
            </a:endParaRPr>
          </a:p>
        </p:txBody>
      </p:sp>
      <p:sp>
        <p:nvSpPr>
          <p:cNvPr id="15393" name="CasellaDiTesto 30"/>
          <p:cNvSpPr txBox="1">
            <a:spLocks noChangeArrowheads="1"/>
          </p:cNvSpPr>
          <p:nvPr/>
        </p:nvSpPr>
        <p:spPr bwMode="auto">
          <a:xfrm>
            <a:off x="2743200" y="6128792"/>
            <a:ext cx="1612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600">
                <a:latin typeface="Calibri" pitchFamily="34" charset="0"/>
              </a:rPr>
              <a:t>Plant experiment</a:t>
            </a:r>
          </a:p>
        </p:txBody>
      </p:sp>
      <p:sp>
        <p:nvSpPr>
          <p:cNvPr id="15394" name="CasellaDiTesto 30"/>
          <p:cNvSpPr txBox="1">
            <a:spLocks noChangeArrowheads="1"/>
          </p:cNvSpPr>
          <p:nvPr/>
        </p:nvSpPr>
        <p:spPr bwMode="auto">
          <a:xfrm>
            <a:off x="5440363" y="6281044"/>
            <a:ext cx="2208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 sz="1600">
                <a:latin typeface="Calibri" pitchFamily="34" charset="0"/>
              </a:rPr>
              <a:t>Measurement campaign</a:t>
            </a:r>
          </a:p>
        </p:txBody>
      </p:sp>
      <p:sp>
        <p:nvSpPr>
          <p:cNvPr id="42" name="Parentesi graffa chiusa 41"/>
          <p:cNvSpPr/>
          <p:nvPr/>
        </p:nvSpPr>
        <p:spPr>
          <a:xfrm rot="5400000">
            <a:off x="6660357" y="4327773"/>
            <a:ext cx="215900" cy="35290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1600">
              <a:latin typeface="Calibri" panose="020F0502020204030204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1692275" y="5481092"/>
            <a:ext cx="1150938" cy="431800"/>
          </a:xfrm>
          <a:prstGeom prst="rect">
            <a:avLst/>
          </a:prstGeom>
          <a:solidFill>
            <a:srgbClr val="70F0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2843213" y="5481092"/>
            <a:ext cx="1512887" cy="431800"/>
          </a:xfrm>
          <a:prstGeom prst="rect">
            <a:avLst/>
          </a:prstGeom>
          <a:solidFill>
            <a:srgbClr val="70F0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4356100" y="5481092"/>
            <a:ext cx="6477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5003800" y="5481092"/>
            <a:ext cx="3529013" cy="431800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Calibri" panose="020F0502020204030204" pitchFamily="34" charset="0"/>
            </a:endParaRPr>
          </a:p>
        </p:txBody>
      </p:sp>
      <p:cxnSp>
        <p:nvCxnSpPr>
          <p:cNvPr id="48" name="Connettore 2 47"/>
          <p:cNvCxnSpPr/>
          <p:nvPr/>
        </p:nvCxnSpPr>
        <p:spPr>
          <a:xfrm>
            <a:off x="5219700" y="2453357"/>
            <a:ext cx="431800" cy="122396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3" name="CasellaDiTesto 48"/>
          <p:cNvSpPr txBox="1">
            <a:spLocks noChangeArrowheads="1"/>
          </p:cNvSpPr>
          <p:nvPr/>
        </p:nvSpPr>
        <p:spPr bwMode="auto">
          <a:xfrm>
            <a:off x="4389438" y="2039019"/>
            <a:ext cx="1660525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latin typeface="Calibri" panose="020F0502020204030204" pitchFamily="34" charset="0"/>
                <a:cs typeface="Arial" charset="0"/>
              </a:rPr>
              <a:t>OH REACTIVITY</a:t>
            </a:r>
          </a:p>
        </p:txBody>
      </p:sp>
      <p:sp>
        <p:nvSpPr>
          <p:cNvPr id="15402" name="TextBox 1"/>
          <p:cNvSpPr txBox="1">
            <a:spLocks noChangeArrowheads="1"/>
          </p:cNvSpPr>
          <p:nvPr/>
        </p:nvSpPr>
        <p:spPr bwMode="auto">
          <a:xfrm>
            <a:off x="237393" y="766445"/>
            <a:ext cx="8723222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atin typeface="Calibri" pitchFamily="34" charset="0"/>
              </a:rPr>
              <a:t>Goal: </a:t>
            </a:r>
            <a:r>
              <a:rPr lang="en-US" altLang="en-US" b="1" dirty="0" smtClean="0">
                <a:latin typeface="Calibri" pitchFamily="34" charset="0"/>
              </a:rPr>
              <a:t>(</a:t>
            </a:r>
            <a:r>
              <a:rPr lang="en-US" altLang="en-US" b="1" dirty="0" err="1" smtClean="0">
                <a:latin typeface="Calibri" pitchFamily="34" charset="0"/>
              </a:rPr>
              <a:t>i</a:t>
            </a:r>
            <a:r>
              <a:rPr lang="en-US" altLang="en-US" b="1" dirty="0" smtClean="0">
                <a:latin typeface="Calibri" pitchFamily="34" charset="0"/>
              </a:rPr>
              <a:t>)</a:t>
            </a:r>
            <a:r>
              <a:rPr lang="en-US" altLang="en-US" dirty="0" smtClean="0">
                <a:latin typeface="Calibri" pitchFamily="34" charset="0"/>
              </a:rPr>
              <a:t> Measure reactivity of air masses enriched in anthropogenic compounds and their </a:t>
            </a:r>
          </a:p>
          <a:p>
            <a:pPr algn="ctr"/>
            <a:r>
              <a:rPr lang="en-US" altLang="en-US" dirty="0" smtClean="0">
                <a:latin typeface="Calibri" pitchFamily="34" charset="0"/>
              </a:rPr>
              <a:t>oxidation products;</a:t>
            </a:r>
          </a:p>
          <a:p>
            <a:r>
              <a:rPr lang="en-US" altLang="en-US" b="1" dirty="0" smtClean="0">
                <a:latin typeface="Calibri" pitchFamily="34" charset="0"/>
              </a:rPr>
              <a:t>           (ii)</a:t>
            </a:r>
            <a:r>
              <a:rPr lang="en-US" altLang="en-US" dirty="0" smtClean="0">
                <a:latin typeface="Calibri" pitchFamily="34" charset="0"/>
              </a:rPr>
              <a:t> Use missing reactivity as a tool for chemical closure</a:t>
            </a:r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en-US" sz="3200" b="1" smtClean="0">
                <a:latin typeface="Calibri" pitchFamily="34" charset="0"/>
              </a:rPr>
              <a:t>Total OH reactivity</a:t>
            </a:r>
            <a:endParaRPr lang="it-IT" altLang="en-US" sz="1600" b="1" smtClean="0">
              <a:latin typeface="Calibri" pitchFamily="34" charset="0"/>
            </a:endParaRPr>
          </a:p>
        </p:txBody>
      </p:sp>
      <p:sp>
        <p:nvSpPr>
          <p:cNvPr id="16387" name="CasellaDiTesto 3"/>
          <p:cNvSpPr txBox="1">
            <a:spLocks noChangeArrowheads="1"/>
          </p:cNvSpPr>
          <p:nvPr/>
        </p:nvSpPr>
        <p:spPr bwMode="auto">
          <a:xfrm>
            <a:off x="447675" y="5119688"/>
            <a:ext cx="62722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altLang="en-US" sz="2000">
                <a:latin typeface="Calibri" pitchFamily="34" charset="0"/>
              </a:rPr>
              <a:t> Total OH reactivity ranges between CRM LOD up to 20 s</a:t>
            </a:r>
            <a:r>
              <a:rPr lang="it-IT" altLang="en-US" sz="2000" baseline="30000">
                <a:latin typeface="Calibri" pitchFamily="34" charset="0"/>
              </a:rPr>
              <a:t>-1</a:t>
            </a:r>
          </a:p>
          <a:p>
            <a:pPr>
              <a:buFontTx/>
              <a:buChar char="•"/>
            </a:pPr>
            <a:r>
              <a:rPr lang="it-IT" altLang="en-US" sz="2000">
                <a:latin typeface="Calibri" pitchFamily="34" charset="0"/>
              </a:rPr>
              <a:t>On average 5 s</a:t>
            </a:r>
            <a:r>
              <a:rPr lang="it-IT" altLang="en-US" sz="2000" baseline="30000">
                <a:latin typeface="Calibri" pitchFamily="34" charset="0"/>
              </a:rPr>
              <a:t>-1</a:t>
            </a:r>
            <a:r>
              <a:rPr lang="it-IT" altLang="en-US" sz="2000">
                <a:latin typeface="Calibri" pitchFamily="34" charset="0"/>
              </a:rPr>
              <a:t> during the whole campaign</a:t>
            </a:r>
          </a:p>
          <a:p>
            <a:pPr>
              <a:buFontTx/>
              <a:buChar char="•"/>
            </a:pPr>
            <a:r>
              <a:rPr lang="it-IT" altLang="en-US" sz="2000">
                <a:latin typeface="Calibri" pitchFamily="34" charset="0"/>
              </a:rPr>
              <a:t>Diurnal profile</a:t>
            </a:r>
          </a:p>
          <a:p>
            <a:pPr>
              <a:buFontTx/>
              <a:buChar char="•"/>
            </a:pPr>
            <a:r>
              <a:rPr lang="it-IT" altLang="en-US" sz="2000">
                <a:latin typeface="Calibri" pitchFamily="34" charset="0"/>
              </a:rPr>
              <a:t>Peaks when temperature increases </a:t>
            </a:r>
          </a:p>
        </p:txBody>
      </p:sp>
      <p:sp>
        <p:nvSpPr>
          <p:cNvPr id="1638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65BFCD-B7C9-4CD7-A58D-75E22A6127D8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CasellaDiTesto 13"/>
          <p:cNvSpPr txBox="1">
            <a:spLocks noChangeArrowheads="1"/>
          </p:cNvSpPr>
          <p:nvPr/>
        </p:nvSpPr>
        <p:spPr bwMode="auto">
          <a:xfrm>
            <a:off x="114300" y="6443663"/>
            <a:ext cx="3725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>
                <a:latin typeface="Calibri" pitchFamily="34" charset="0"/>
              </a:rPr>
              <a:t>Zannoni et al., </a:t>
            </a:r>
            <a:r>
              <a:rPr lang="it-IT" altLang="en-US" i="1">
                <a:latin typeface="Calibri" pitchFamily="34" charset="0"/>
              </a:rPr>
              <a:t>in preparation + </a:t>
            </a:r>
            <a:r>
              <a:rPr lang="it-IT" altLang="en-US">
                <a:latin typeface="Calibri" pitchFamily="34" charset="0"/>
              </a:rPr>
              <a:t>poster</a:t>
            </a: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388" y="549275"/>
            <a:ext cx="9196388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A37F9D-57E1-43DD-876E-D4941CEB1D62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en-US" sz="3200" b="1" smtClean="0">
                <a:latin typeface="Calibri" pitchFamily="34" charset="0"/>
              </a:rPr>
              <a:t>Ancillary gas phase measurements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002588" cy="4525962"/>
          </a:xfrm>
        </p:spPr>
        <p:txBody>
          <a:bodyPr/>
          <a:lstStyle/>
          <a:p>
            <a:pPr eaLnBrk="1" hangingPunct="1"/>
            <a:endParaRPr lang="it-IT" altLang="en-US" sz="1800" b="1" smtClean="0">
              <a:latin typeface="Calibri" pitchFamily="34" charset="0"/>
            </a:endParaRPr>
          </a:p>
          <a:p>
            <a:pPr eaLnBrk="1" hangingPunct="1"/>
            <a:endParaRPr lang="it-IT" altLang="en-US" sz="1800" b="1" smtClean="0">
              <a:latin typeface="Calibri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23850" y="1412875"/>
          <a:ext cx="8353425" cy="4313287"/>
        </p:xfrm>
        <a:graphic>
          <a:graphicData uri="http://schemas.openxmlformats.org/drawingml/2006/table">
            <a:tbl>
              <a:tblPr/>
              <a:tblGrid>
                <a:gridCol w="1417736"/>
                <a:gridCol w="6935689"/>
              </a:tblGrid>
              <a:tr h="298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>
                          <a:latin typeface="Calibri"/>
                          <a:ea typeface="Calibri"/>
                          <a:cs typeface="Times New Roman"/>
                        </a:rPr>
                        <a:t>Species</a:t>
                      </a: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b="1" dirty="0" err="1">
                          <a:latin typeface="Calibri"/>
                          <a:ea typeface="Calibri"/>
                          <a:cs typeface="Times New Roman"/>
                        </a:rPr>
                        <a:t>group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93" marR="66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latin typeface="Calibri"/>
                          <a:ea typeface="Calibri"/>
                          <a:cs typeface="Times New Roman"/>
                        </a:rPr>
                        <a:t>Species name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93" marR="66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AVOC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(44)</a:t>
                      </a:r>
                      <a:endParaRPr lang="it-IT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93" marR="66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methane, ethane, propane, n-butane, n-pentane,  n-hexane, n-octane, n-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nonane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n-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undecane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n-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dodecane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2-methylpropane, 2-methylpentane, 2-methylhexane, 2,2-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dimethylbutane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2,2-dimethylpropane, 2,3-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dimethylpentane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2,4-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dimethylpentane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2,2,3-trimethylbutane, 2,2,4-trimethylpentane, 2,3,4-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trimethylpentane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cyclohexane, ethylene, propylene, 1-butene, 2-methylpropene, 2-methyl-2-butene, 3-methyl-1-butene, 1,3-butadiene, </a:t>
                      </a: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trans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-2-butene, </a:t>
                      </a: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cis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-2-butene, 1-pentene, </a:t>
                      </a: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trans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-2-pentene, </a:t>
                      </a:r>
                      <a:r>
                        <a:rPr lang="en-US" sz="1600" i="1" dirty="0">
                          <a:latin typeface="Calibri"/>
                          <a:ea typeface="Calibri"/>
                          <a:cs typeface="Times New Roman"/>
                        </a:rPr>
                        <a:t>cis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-2-pentene,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hexene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benzene, toluene,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ethylbenzene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styrene, m-xylene, o-xylene, p-xylene, acetylene, 1-butyne, acetonitrile.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93" marR="66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Calibri"/>
                          <a:ea typeface="Calibri"/>
                          <a:cs typeface="Times New Roman"/>
                        </a:rPr>
                        <a:t>BVOCs (7)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93" marR="66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Calibri"/>
                          <a:ea typeface="Calibri"/>
                          <a:cs typeface="Times New Roman"/>
                        </a:rPr>
                        <a:t>isoprene, a-pinene, b-pinene, d-limonene, a-terpinene, b-terpinene, camphene. </a:t>
                      </a:r>
                    </a:p>
                  </a:txBody>
                  <a:tcPr marL="66993" marR="66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Calibri"/>
                          <a:ea typeface="Calibri"/>
                          <a:cs typeface="Times New Roman"/>
                        </a:rPr>
                        <a:t>OVOCs (15)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93" marR="66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latin typeface="Calibri"/>
                          <a:ea typeface="Calibri"/>
                          <a:cs typeface="Times New Roman"/>
                        </a:rPr>
                        <a:t>acetaldehyde, formic acid, acetone, acetic acid, mglyox, methyl ethyl ketone, propionic acid, ethyl vinyl ketone, butiric acid, nopinone, pinonaldehyde, methacrolein, methyl vinyl ketone, formaldehyde, methanol. </a:t>
                      </a:r>
                    </a:p>
                  </a:txBody>
                  <a:tcPr marL="66993" marR="66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latin typeface="Calibri"/>
                          <a:ea typeface="Calibri"/>
                          <a:cs typeface="Times New Roman"/>
                        </a:rPr>
                        <a:t>Others (3)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93" marR="66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NO, NO</a:t>
                      </a:r>
                      <a:r>
                        <a:rPr lang="en-US" sz="1600" baseline="-25000" dirty="0">
                          <a:latin typeface="Calibri"/>
                          <a:ea typeface="Calibri"/>
                          <a:cs typeface="Times New Roman"/>
                        </a:rPr>
                        <a:t>2,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CO.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93" marR="669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700213"/>
            <a:ext cx="3667125" cy="3228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2413" y="1700213"/>
            <a:ext cx="3743325" cy="324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038225" y="1773238"/>
            <a:ext cx="3305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>
                <a:latin typeface="Calibri" pitchFamily="34" charset="0"/>
              </a:rPr>
              <a:t>Daytime OH reactivity speciation 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4356100" y="1763713"/>
            <a:ext cx="345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en-US">
                <a:latin typeface="Calibri" pitchFamily="34" charset="0"/>
              </a:rPr>
              <a:t>Nighttime OH reactivity speciation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636963" y="6024563"/>
          <a:ext cx="1968500" cy="647700"/>
        </p:xfrm>
        <a:graphic>
          <a:graphicData uri="http://schemas.openxmlformats.org/presentationml/2006/ole">
            <p:oleObj spid="_x0000_s4098" name="Equazione" r:id="rId6" imgW="1040948" imgH="342751" progId="Equation.3">
              <p:embed/>
            </p:oleObj>
          </a:graphicData>
        </a:graphic>
      </p:graphicFrame>
      <p:sp>
        <p:nvSpPr>
          <p:cNvPr id="12" name="Rettangolo 11"/>
          <p:cNvSpPr/>
          <p:nvPr/>
        </p:nvSpPr>
        <p:spPr>
          <a:xfrm>
            <a:off x="3492500" y="5878513"/>
            <a:ext cx="2232025" cy="8636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115888"/>
            <a:ext cx="7316787" cy="982662"/>
          </a:xfrm>
        </p:spPr>
        <p:txBody>
          <a:bodyPr/>
          <a:lstStyle/>
          <a:p>
            <a:pPr eaLnBrk="1" hangingPunct="1"/>
            <a:r>
              <a:rPr lang="it-IT" altLang="en-US" sz="3200" b="1" smtClean="0">
                <a:latin typeface="Calibri" pitchFamily="34" charset="0"/>
              </a:rPr>
              <a:t>Measured vs calculated reactivity</a:t>
            </a:r>
            <a:endParaRPr lang="it-IT" altLang="en-US" sz="1600" b="1" smtClean="0">
              <a:latin typeface="Calibri" pitchFamily="34" charset="0"/>
            </a:endParaRPr>
          </a:p>
        </p:txBody>
      </p:sp>
      <p:sp>
        <p:nvSpPr>
          <p:cNvPr id="9" name="Rettangolo 8"/>
          <p:cNvSpPr/>
          <p:nvPr/>
        </p:nvSpPr>
        <p:spPr bwMode="auto">
          <a:xfrm flipH="1">
            <a:off x="2627313" y="2233613"/>
            <a:ext cx="863600" cy="4033837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lg" len="med"/>
            <a:tailEnd type="oval" w="lg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17412" name="Rettangolo 60"/>
          <p:cNvSpPr>
            <a:spLocks noChangeArrowheads="1"/>
          </p:cNvSpPr>
          <p:nvPr/>
        </p:nvSpPr>
        <p:spPr bwMode="auto">
          <a:xfrm flipH="1">
            <a:off x="1784350" y="2243138"/>
            <a:ext cx="411163" cy="4033837"/>
          </a:xfrm>
          <a:prstGeom prst="rect">
            <a:avLst/>
          </a:prstGeom>
          <a:noFill/>
          <a:ln w="76200" algn="ctr">
            <a:solidFill>
              <a:srgbClr val="00B0F0"/>
            </a:solidFill>
            <a:round/>
            <a:headEnd type="oval" w="lg" len="med"/>
            <a:tailEnd type="oval" w="lg" len="med"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7413" name="Rettangolo 61"/>
          <p:cNvSpPr>
            <a:spLocks noChangeArrowheads="1"/>
          </p:cNvSpPr>
          <p:nvPr/>
        </p:nvSpPr>
        <p:spPr bwMode="auto">
          <a:xfrm flipH="1">
            <a:off x="3490913" y="2224088"/>
            <a:ext cx="1657350" cy="4033837"/>
          </a:xfrm>
          <a:prstGeom prst="rect">
            <a:avLst/>
          </a:prstGeom>
          <a:noFill/>
          <a:ln w="76200" algn="ctr">
            <a:solidFill>
              <a:srgbClr val="00B0F0"/>
            </a:solidFill>
            <a:round/>
            <a:headEnd type="oval" w="lg" len="med"/>
            <a:tailEnd type="oval" w="lg" len="med"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7414" name="Rettangolo 62"/>
          <p:cNvSpPr>
            <a:spLocks noChangeArrowheads="1"/>
          </p:cNvSpPr>
          <p:nvPr/>
        </p:nvSpPr>
        <p:spPr bwMode="auto">
          <a:xfrm flipH="1">
            <a:off x="5148263" y="2224088"/>
            <a:ext cx="1295400" cy="4033837"/>
          </a:xfrm>
          <a:prstGeom prst="rect">
            <a:avLst/>
          </a:prstGeom>
          <a:noFill/>
          <a:ln w="76200" algn="ctr">
            <a:solidFill>
              <a:srgbClr val="5FFB88"/>
            </a:solidFill>
            <a:round/>
            <a:headEnd type="oval" w="lg" len="med"/>
            <a:tailEnd type="oval" w="lg" len="med"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3" name="Rettangolo 12"/>
          <p:cNvSpPr/>
          <p:nvPr/>
        </p:nvSpPr>
        <p:spPr bwMode="auto">
          <a:xfrm flipH="1">
            <a:off x="6445250" y="2243138"/>
            <a:ext cx="1654175" cy="4033837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oval" w="lg" len="med"/>
            <a:tailEnd type="oval" w="lg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17416" name="Rettangolo 65"/>
          <p:cNvSpPr>
            <a:spLocks noChangeArrowheads="1"/>
          </p:cNvSpPr>
          <p:nvPr/>
        </p:nvSpPr>
        <p:spPr bwMode="auto">
          <a:xfrm flipH="1">
            <a:off x="8099425" y="2233613"/>
            <a:ext cx="960438" cy="4033837"/>
          </a:xfrm>
          <a:prstGeom prst="rect">
            <a:avLst/>
          </a:prstGeom>
          <a:noFill/>
          <a:ln w="76200" algn="ctr">
            <a:solidFill>
              <a:srgbClr val="5FFB88"/>
            </a:solidFill>
            <a:round/>
            <a:headEnd type="oval" w="lg" len="med"/>
            <a:tailEnd type="oval" w="lg" len="med"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7417" name="Rettangolo 67"/>
          <p:cNvSpPr>
            <a:spLocks noChangeArrowheads="1"/>
          </p:cNvSpPr>
          <p:nvPr/>
        </p:nvSpPr>
        <p:spPr bwMode="auto">
          <a:xfrm>
            <a:off x="1693863" y="1384300"/>
            <a:ext cx="788987" cy="533400"/>
          </a:xfrm>
          <a:prstGeom prst="rect">
            <a:avLst/>
          </a:prstGeom>
          <a:noFill/>
          <a:ln w="76200" algn="ctr">
            <a:solidFill>
              <a:srgbClr val="00B0F0"/>
            </a:solidFill>
            <a:round/>
            <a:headEnd type="oval" w="lg" len="med"/>
            <a:tailEnd type="oval" w="lg" len="med"/>
          </a:ln>
        </p:spPr>
        <p:txBody>
          <a:bodyPr/>
          <a:lstStyle/>
          <a:p>
            <a:r>
              <a:rPr lang="it-IT" altLang="en-US" sz="1400" b="1">
                <a:latin typeface="Calibri" pitchFamily="34" charset="0"/>
              </a:rPr>
              <a:t>West Marine</a:t>
            </a:r>
          </a:p>
        </p:txBody>
      </p:sp>
      <p:sp>
        <p:nvSpPr>
          <p:cNvPr id="17418" name="Rettangolo 69"/>
          <p:cNvSpPr>
            <a:spLocks noChangeArrowheads="1"/>
          </p:cNvSpPr>
          <p:nvPr/>
        </p:nvSpPr>
        <p:spPr bwMode="auto">
          <a:xfrm>
            <a:off x="3781425" y="1384300"/>
            <a:ext cx="1077913" cy="520700"/>
          </a:xfrm>
          <a:prstGeom prst="rect">
            <a:avLst/>
          </a:prstGeom>
          <a:noFill/>
          <a:ln w="76200" algn="ctr">
            <a:solidFill>
              <a:srgbClr val="00B0F0"/>
            </a:solidFill>
            <a:round/>
            <a:headEnd type="oval" w="lg" len="med"/>
            <a:tailEnd type="oval" w="lg" len="med"/>
          </a:ln>
        </p:spPr>
        <p:txBody>
          <a:bodyPr/>
          <a:lstStyle/>
          <a:p>
            <a:r>
              <a:rPr lang="it-IT" altLang="en-US" sz="1400" b="1">
                <a:latin typeface="Calibri" pitchFamily="34" charset="0"/>
              </a:rPr>
              <a:t>West Marine</a:t>
            </a:r>
          </a:p>
        </p:txBody>
      </p:sp>
      <p:sp>
        <p:nvSpPr>
          <p:cNvPr id="17" name="Rettangolo 16"/>
          <p:cNvSpPr/>
          <p:nvPr/>
        </p:nvSpPr>
        <p:spPr bwMode="auto">
          <a:xfrm>
            <a:off x="2698750" y="1384300"/>
            <a:ext cx="750888" cy="533400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lg" len="med"/>
            <a:tailEnd type="oval" w="lg" len="med"/>
          </a:ln>
          <a:effectLst/>
        </p:spPr>
        <p:txBody>
          <a:bodyPr/>
          <a:lstStyle/>
          <a:p>
            <a:pPr>
              <a:defRPr/>
            </a:pPr>
            <a:r>
              <a:rPr lang="it-IT" sz="1400" b="1" dirty="0">
                <a:latin typeface="Calibri" pitchFamily="34" charset="0"/>
                <a:cs typeface="Arial" charset="0"/>
              </a:rPr>
              <a:t>East (Italy)</a:t>
            </a:r>
          </a:p>
        </p:txBody>
      </p:sp>
      <p:sp>
        <p:nvSpPr>
          <p:cNvPr id="18" name="Rettangolo 17"/>
          <p:cNvSpPr/>
          <p:nvPr/>
        </p:nvSpPr>
        <p:spPr bwMode="auto">
          <a:xfrm>
            <a:off x="6588125" y="1366838"/>
            <a:ext cx="1439863" cy="53816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oval" w="lg" len="med"/>
            <a:tailEnd type="oval" w="lg" len="med"/>
          </a:ln>
          <a:effectLst/>
        </p:spPr>
        <p:txBody>
          <a:bodyPr/>
          <a:lstStyle/>
          <a:p>
            <a:pPr>
              <a:defRPr/>
            </a:pPr>
            <a:r>
              <a:rPr lang="it-IT" sz="1400" b="1" dirty="0">
                <a:latin typeface="Calibri" pitchFamily="34" charset="0"/>
                <a:cs typeface="Arial" charset="0"/>
              </a:rPr>
              <a:t>East (Italy)</a:t>
            </a:r>
          </a:p>
          <a:p>
            <a:pPr>
              <a:defRPr/>
            </a:pPr>
            <a:r>
              <a:rPr lang="it-IT" sz="1400" b="1" dirty="0">
                <a:latin typeface="Calibri" pitchFamily="34" charset="0"/>
                <a:cs typeface="Arial" charset="0"/>
              </a:rPr>
              <a:t>North (France)</a:t>
            </a:r>
          </a:p>
        </p:txBody>
      </p:sp>
      <p:sp>
        <p:nvSpPr>
          <p:cNvPr id="17421" name="Rettangolo 72"/>
          <p:cNvSpPr>
            <a:spLocks noChangeArrowheads="1"/>
          </p:cNvSpPr>
          <p:nvPr/>
        </p:nvSpPr>
        <p:spPr bwMode="auto">
          <a:xfrm>
            <a:off x="5330825" y="1370013"/>
            <a:ext cx="928688" cy="530225"/>
          </a:xfrm>
          <a:prstGeom prst="rect">
            <a:avLst/>
          </a:prstGeom>
          <a:noFill/>
          <a:ln w="76200" algn="ctr">
            <a:solidFill>
              <a:srgbClr val="5FFB88"/>
            </a:solidFill>
            <a:round/>
            <a:headEnd type="oval" w="lg" len="med"/>
            <a:tailEnd type="oval" w="lg" len="med"/>
          </a:ln>
        </p:spPr>
        <p:txBody>
          <a:bodyPr/>
          <a:lstStyle/>
          <a:p>
            <a:r>
              <a:rPr lang="it-IT" altLang="en-US" sz="1400" b="1">
                <a:latin typeface="Calibri" pitchFamily="34" charset="0"/>
              </a:rPr>
              <a:t>South</a:t>
            </a:r>
          </a:p>
        </p:txBody>
      </p:sp>
      <p:sp>
        <p:nvSpPr>
          <p:cNvPr id="17422" name="Rettangolo 73"/>
          <p:cNvSpPr>
            <a:spLocks noChangeArrowheads="1"/>
          </p:cNvSpPr>
          <p:nvPr/>
        </p:nvSpPr>
        <p:spPr bwMode="auto">
          <a:xfrm>
            <a:off x="8169275" y="1387475"/>
            <a:ext cx="795338" cy="515938"/>
          </a:xfrm>
          <a:prstGeom prst="rect">
            <a:avLst/>
          </a:prstGeom>
          <a:noFill/>
          <a:ln w="76200" algn="ctr">
            <a:solidFill>
              <a:srgbClr val="5FFB88"/>
            </a:solidFill>
            <a:round/>
            <a:headEnd type="oval" w="lg" len="med"/>
            <a:tailEnd type="oval" w="lg" len="med"/>
          </a:ln>
        </p:spPr>
        <p:txBody>
          <a:bodyPr/>
          <a:lstStyle/>
          <a:p>
            <a:r>
              <a:rPr lang="it-IT" altLang="en-US" sz="1400" b="1">
                <a:latin typeface="Calibri" pitchFamily="34" charset="0"/>
              </a:rPr>
              <a:t>South</a:t>
            </a:r>
          </a:p>
        </p:txBody>
      </p:sp>
      <p:sp>
        <p:nvSpPr>
          <p:cNvPr id="17423" name="Text Box 288"/>
          <p:cNvSpPr txBox="1">
            <a:spLocks noChangeArrowheads="1"/>
          </p:cNvSpPr>
          <p:nvPr/>
        </p:nvSpPr>
        <p:spPr bwMode="auto">
          <a:xfrm>
            <a:off x="179388" y="1196975"/>
            <a:ext cx="1511300" cy="936625"/>
          </a:xfrm>
          <a:prstGeom prst="rect">
            <a:avLst/>
          </a:prstGeom>
          <a:noFill/>
          <a:ln w="12700">
            <a:noFill/>
            <a:miter lim="800000"/>
            <a:headEnd type="none" w="lg" len="med"/>
            <a:tailEnd type="none" w="lg" len="med"/>
          </a:ln>
        </p:spPr>
        <p:txBody>
          <a:bodyPr>
            <a:spAutoFit/>
          </a:bodyPr>
          <a:lstStyle/>
          <a:p>
            <a:pPr algn="just"/>
            <a:r>
              <a:rPr lang="en-US" altLang="en-US" b="1">
                <a:latin typeface="Calibri" pitchFamily="34" charset="0"/>
              </a:rPr>
              <a:t>Transported air masses</a:t>
            </a:r>
          </a:p>
          <a:p>
            <a:pPr algn="just"/>
            <a:r>
              <a:rPr lang="en-US" altLang="en-US" b="1">
                <a:latin typeface="Calibri" pitchFamily="34" charset="0"/>
              </a:rPr>
              <a:t>origins</a:t>
            </a:r>
          </a:p>
        </p:txBody>
      </p:sp>
      <p:sp>
        <p:nvSpPr>
          <p:cNvPr id="17424" name="Segnaposto numero diapositiva 18"/>
          <p:cNvSpPr>
            <a:spLocks noGrp="1"/>
          </p:cNvSpPr>
          <p:nvPr>
            <p:ph type="sldNum" sz="quarter" idx="12"/>
          </p:nvPr>
        </p:nvSpPr>
        <p:spPr>
          <a:xfrm>
            <a:off x="6624638" y="5957888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8682274-83A3-48B1-937D-4C2E8511B4FE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2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2219325"/>
            <a:ext cx="925195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115888"/>
            <a:ext cx="7316787" cy="982662"/>
          </a:xfrm>
        </p:spPr>
        <p:txBody>
          <a:bodyPr/>
          <a:lstStyle/>
          <a:p>
            <a:pPr eaLnBrk="1" hangingPunct="1"/>
            <a:r>
              <a:rPr lang="it-IT" altLang="en-US" sz="3200" b="1" smtClean="0">
                <a:latin typeface="Calibri" pitchFamily="34" charset="0"/>
              </a:rPr>
              <a:t>Significant missing OH reactivity</a:t>
            </a:r>
            <a:endParaRPr lang="it-IT" altLang="en-US" sz="1600" b="1" smtClean="0">
              <a:latin typeface="Calibri" pitchFamily="34" charset="0"/>
            </a:endParaRPr>
          </a:p>
        </p:txBody>
      </p:sp>
      <p:sp>
        <p:nvSpPr>
          <p:cNvPr id="1945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65FE89-BCFE-4162-B516-DAD2F3CD1308}" type="slidenum">
              <a:rPr lang="it-IT" alt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it-IT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284538"/>
            <a:ext cx="8272462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908050"/>
            <a:ext cx="78120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3563938" y="836613"/>
            <a:ext cx="2447925" cy="60213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463" name="Rettangolo 69"/>
          <p:cNvSpPr>
            <a:spLocks noChangeArrowheads="1"/>
          </p:cNvSpPr>
          <p:nvPr/>
        </p:nvSpPr>
        <p:spPr bwMode="auto">
          <a:xfrm>
            <a:off x="3635375" y="820738"/>
            <a:ext cx="1077913" cy="520700"/>
          </a:xfrm>
          <a:prstGeom prst="rect">
            <a:avLst/>
          </a:prstGeom>
          <a:noFill/>
          <a:ln w="76200" algn="ctr">
            <a:solidFill>
              <a:srgbClr val="00B0F0"/>
            </a:solidFill>
            <a:round/>
            <a:headEnd type="oval" w="lg" len="med"/>
            <a:tailEnd type="oval" w="lg" len="med"/>
          </a:ln>
        </p:spPr>
        <p:txBody>
          <a:bodyPr/>
          <a:lstStyle/>
          <a:p>
            <a:r>
              <a:rPr lang="it-IT" altLang="en-US" sz="1400" b="1">
                <a:latin typeface="Calibri" pitchFamily="34" charset="0"/>
              </a:rPr>
              <a:t>West Marine</a:t>
            </a:r>
          </a:p>
        </p:txBody>
      </p:sp>
      <p:sp>
        <p:nvSpPr>
          <p:cNvPr id="19464" name="Rettangolo 72"/>
          <p:cNvSpPr>
            <a:spLocks noChangeArrowheads="1"/>
          </p:cNvSpPr>
          <p:nvPr/>
        </p:nvSpPr>
        <p:spPr bwMode="auto">
          <a:xfrm>
            <a:off x="5003800" y="836613"/>
            <a:ext cx="928688" cy="530225"/>
          </a:xfrm>
          <a:prstGeom prst="rect">
            <a:avLst/>
          </a:prstGeom>
          <a:noFill/>
          <a:ln w="76200" algn="ctr">
            <a:solidFill>
              <a:srgbClr val="5FFB88"/>
            </a:solidFill>
            <a:round/>
            <a:headEnd type="oval" w="lg" len="med"/>
            <a:tailEnd type="oval" w="lg" len="med"/>
          </a:ln>
        </p:spPr>
        <p:txBody>
          <a:bodyPr/>
          <a:lstStyle/>
          <a:p>
            <a:r>
              <a:rPr lang="it-IT" altLang="en-US" sz="1400" b="1">
                <a:latin typeface="Calibri" pitchFamily="34" charset="0"/>
              </a:rPr>
              <a:t>South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882</Words>
  <Application>Microsoft Office PowerPoint</Application>
  <PresentationFormat>Presentazione su schermo (4:3)</PresentationFormat>
  <Paragraphs>266</Paragraphs>
  <Slides>22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5" baseType="lpstr">
      <vt:lpstr>Tema di Office</vt:lpstr>
      <vt:lpstr>Equation</vt:lpstr>
      <vt:lpstr>Equazione</vt:lpstr>
      <vt:lpstr>Diapositiva 1</vt:lpstr>
      <vt:lpstr>OH reactivity: meaning and importance </vt:lpstr>
      <vt:lpstr>Measuring the Total OH reactivity: The Comparative Reactivity Method (CRM) (Sinha et al., 2008)</vt:lpstr>
      <vt:lpstr>Site of study</vt:lpstr>
      <vt:lpstr>Cape Corsica monitoring station (42.97°N, 9.38°E, alt 533 m) </vt:lpstr>
      <vt:lpstr>Total OH reactivity</vt:lpstr>
      <vt:lpstr>Ancillary gas phase measurements</vt:lpstr>
      <vt:lpstr>Measured vs calculated reactivity</vt:lpstr>
      <vt:lpstr>Significant missing OH reactivity</vt:lpstr>
      <vt:lpstr>What can explain the missing OH reactivity?</vt:lpstr>
      <vt:lpstr>What can explain the missing OH reactivity?</vt:lpstr>
      <vt:lpstr>What can also explain the missing OH reactivity?</vt:lpstr>
      <vt:lpstr>Take home message(s):  - Total OH reactivity varied between LOD-20 s-1  - Main influences from BVOCs  - Significant missing reactivity during 23-30/07:   -unmeasured MT  -OVOCs  -Research question not completely answered: few anthropogenic events and low loadings of anthropogenic pollutants  -Further investigate OVOCs   </vt:lpstr>
      <vt:lpstr>OH reactivity in biogenic environments:</vt:lpstr>
      <vt:lpstr>Diapositiva 15</vt:lpstr>
      <vt:lpstr>Diapositiva 16</vt:lpstr>
      <vt:lpstr>Diurnal pattern</vt:lpstr>
      <vt:lpstr>Species contributions for each period</vt:lpstr>
      <vt:lpstr>BVOC’s relative and absolute reactivity</vt:lpstr>
      <vt:lpstr>Atmospheric dynamics during ChArMEX</vt:lpstr>
      <vt:lpstr>What can explain the missing OH reactivity?</vt:lpstr>
      <vt:lpstr>OH reactivity from gas phase measurements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Nora</dc:creator>
  <cp:lastModifiedBy>Nora</cp:lastModifiedBy>
  <cp:revision>15</cp:revision>
  <dcterms:created xsi:type="dcterms:W3CDTF">2014-10-16T08:07:09Z</dcterms:created>
  <dcterms:modified xsi:type="dcterms:W3CDTF">2014-10-22T09:48:24Z</dcterms:modified>
</cp:coreProperties>
</file>