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8" r:id="rId3"/>
    <p:sldMasterId id="2147483702" r:id="rId4"/>
    <p:sldMasterId id="2147483716" r:id="rId5"/>
    <p:sldMasterId id="2147483730" r:id="rId6"/>
    <p:sldMasterId id="2147483758" r:id="rId7"/>
  </p:sldMasterIdLst>
  <p:notesMasterIdLst>
    <p:notesMasterId r:id="rId47"/>
  </p:notesMasterIdLst>
  <p:sldIdLst>
    <p:sldId id="486" r:id="rId8"/>
    <p:sldId id="746" r:id="rId9"/>
    <p:sldId id="758" r:id="rId10"/>
    <p:sldId id="757" r:id="rId11"/>
    <p:sldId id="749" r:id="rId12"/>
    <p:sldId id="759" r:id="rId13"/>
    <p:sldId id="760" r:id="rId14"/>
    <p:sldId id="750" r:id="rId15"/>
    <p:sldId id="751" r:id="rId16"/>
    <p:sldId id="752" r:id="rId17"/>
    <p:sldId id="753" r:id="rId18"/>
    <p:sldId id="754" r:id="rId19"/>
    <p:sldId id="755" r:id="rId20"/>
    <p:sldId id="756" r:id="rId21"/>
    <p:sldId id="761" r:id="rId22"/>
    <p:sldId id="765" r:id="rId23"/>
    <p:sldId id="766" r:id="rId24"/>
    <p:sldId id="767" r:id="rId25"/>
    <p:sldId id="768" r:id="rId26"/>
    <p:sldId id="769" r:id="rId27"/>
    <p:sldId id="771" r:id="rId28"/>
    <p:sldId id="778" r:id="rId29"/>
    <p:sldId id="772" r:id="rId30"/>
    <p:sldId id="773" r:id="rId31"/>
    <p:sldId id="774" r:id="rId32"/>
    <p:sldId id="775" r:id="rId33"/>
    <p:sldId id="776" r:id="rId34"/>
    <p:sldId id="488" r:id="rId35"/>
    <p:sldId id="779" r:id="rId36"/>
    <p:sldId id="780" r:id="rId37"/>
    <p:sldId id="781" r:id="rId38"/>
    <p:sldId id="782" r:id="rId39"/>
    <p:sldId id="783" r:id="rId40"/>
    <p:sldId id="735" r:id="rId41"/>
    <p:sldId id="738" r:id="rId42"/>
    <p:sldId id="739" r:id="rId43"/>
    <p:sldId id="744" r:id="rId44"/>
    <p:sldId id="745" r:id="rId45"/>
    <p:sldId id="784" r:id="rId46"/>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0"/>
        <a:cs typeface="宋体" charset="0"/>
      </a:defRPr>
    </a:lvl1pPr>
    <a:lvl2pPr marL="457200" algn="l" rtl="0" fontAlgn="base">
      <a:spcBef>
        <a:spcPct val="0"/>
      </a:spcBef>
      <a:spcAft>
        <a:spcPct val="0"/>
      </a:spcAft>
      <a:defRPr kern="1200">
        <a:solidFill>
          <a:schemeClr val="tx1"/>
        </a:solidFill>
        <a:latin typeface="Arial" charset="0"/>
        <a:ea typeface="宋体" charset="0"/>
        <a:cs typeface="宋体" charset="0"/>
      </a:defRPr>
    </a:lvl2pPr>
    <a:lvl3pPr marL="914400" algn="l" rtl="0" fontAlgn="base">
      <a:spcBef>
        <a:spcPct val="0"/>
      </a:spcBef>
      <a:spcAft>
        <a:spcPct val="0"/>
      </a:spcAft>
      <a:defRPr kern="1200">
        <a:solidFill>
          <a:schemeClr val="tx1"/>
        </a:solidFill>
        <a:latin typeface="Arial" charset="0"/>
        <a:ea typeface="宋体" charset="0"/>
        <a:cs typeface="宋体" charset="0"/>
      </a:defRPr>
    </a:lvl3pPr>
    <a:lvl4pPr marL="1371600" algn="l" rtl="0" fontAlgn="base">
      <a:spcBef>
        <a:spcPct val="0"/>
      </a:spcBef>
      <a:spcAft>
        <a:spcPct val="0"/>
      </a:spcAft>
      <a:defRPr kern="1200">
        <a:solidFill>
          <a:schemeClr val="tx1"/>
        </a:solidFill>
        <a:latin typeface="Arial" charset="0"/>
        <a:ea typeface="宋体" charset="0"/>
        <a:cs typeface="宋体" charset="0"/>
      </a:defRPr>
    </a:lvl4pPr>
    <a:lvl5pPr marL="1828800" algn="l" rtl="0" fontAlgn="base">
      <a:spcBef>
        <a:spcPct val="0"/>
      </a:spcBef>
      <a:spcAft>
        <a:spcPct val="0"/>
      </a:spcAft>
      <a:defRPr kern="1200">
        <a:solidFill>
          <a:schemeClr val="tx1"/>
        </a:solidFill>
        <a:latin typeface="Arial" charset="0"/>
        <a:ea typeface="宋体" charset="0"/>
        <a:cs typeface="宋体" charset="0"/>
      </a:defRPr>
    </a:lvl5pPr>
    <a:lvl6pPr marL="2286000" algn="l" defTabSz="457200" rtl="0" eaLnBrk="1" latinLnBrk="0" hangingPunct="1">
      <a:defRPr kern="1200">
        <a:solidFill>
          <a:schemeClr val="tx1"/>
        </a:solidFill>
        <a:latin typeface="Arial" charset="0"/>
        <a:ea typeface="宋体" charset="0"/>
        <a:cs typeface="宋体" charset="0"/>
      </a:defRPr>
    </a:lvl6pPr>
    <a:lvl7pPr marL="2743200" algn="l" defTabSz="457200" rtl="0" eaLnBrk="1" latinLnBrk="0" hangingPunct="1">
      <a:defRPr kern="1200">
        <a:solidFill>
          <a:schemeClr val="tx1"/>
        </a:solidFill>
        <a:latin typeface="Arial" charset="0"/>
        <a:ea typeface="宋体" charset="0"/>
        <a:cs typeface="宋体" charset="0"/>
      </a:defRPr>
    </a:lvl7pPr>
    <a:lvl8pPr marL="3200400" algn="l" defTabSz="457200" rtl="0" eaLnBrk="1" latinLnBrk="0" hangingPunct="1">
      <a:defRPr kern="1200">
        <a:solidFill>
          <a:schemeClr val="tx1"/>
        </a:solidFill>
        <a:latin typeface="Arial" charset="0"/>
        <a:ea typeface="宋体" charset="0"/>
        <a:cs typeface="宋体" charset="0"/>
      </a:defRPr>
    </a:lvl8pPr>
    <a:lvl9pPr marL="3657600" algn="l" defTabSz="457200" rtl="0" eaLnBrk="1" latinLnBrk="0" hangingPunct="1">
      <a:defRPr kern="1200">
        <a:solidFill>
          <a:schemeClr val="tx1"/>
        </a:solidFill>
        <a:latin typeface="Arial" charset="0"/>
        <a:ea typeface="宋体" charset="0"/>
        <a:cs typeface="宋体"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80" d="100"/>
          <a:sy n="80" d="100"/>
        </p:scale>
        <p:origin x="-192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39.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796F705E-3499-E848-AB59-FC516F84FCFE}" type="datetimeFigureOut">
              <a:rPr lang="zh-CN" altLang="en-US"/>
              <a:pPr>
                <a:defRPr/>
              </a:pPr>
              <a:t>27/11/2015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35578CA2-10A1-624C-A051-8A6E812CB8CA}" type="slidenum">
              <a:rPr lang="zh-CN" altLang="en-US"/>
              <a:pPr>
                <a:defRPr/>
              </a:pPr>
              <a:t>‹#›</a:t>
            </a:fld>
            <a:endParaRPr lang="zh-CN" altLang="en-US"/>
          </a:p>
        </p:txBody>
      </p:sp>
    </p:spTree>
    <p:extLst>
      <p:ext uri="{BB962C8B-B14F-4D97-AF65-F5344CB8AC3E}">
        <p14:creationId xmlns:p14="http://schemas.microsoft.com/office/powerpoint/2010/main" val="27326074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宋体" charset="0"/>
      </a:defRPr>
    </a:lvl1pPr>
    <a:lvl2pPr marL="457200" algn="l" rtl="0" eaLnBrk="0" fontAlgn="base" hangingPunct="0">
      <a:spcBef>
        <a:spcPct val="30000"/>
      </a:spcBef>
      <a:spcAft>
        <a:spcPct val="0"/>
      </a:spcAft>
      <a:defRPr sz="1200" kern="1200">
        <a:solidFill>
          <a:schemeClr val="tx1"/>
        </a:solidFill>
        <a:latin typeface="+mn-lt"/>
        <a:ea typeface="+mn-ea"/>
        <a:cs typeface="宋体" charset="0"/>
      </a:defRPr>
    </a:lvl2pPr>
    <a:lvl3pPr marL="914400" algn="l" rtl="0" eaLnBrk="0" fontAlgn="base" hangingPunct="0">
      <a:spcBef>
        <a:spcPct val="30000"/>
      </a:spcBef>
      <a:spcAft>
        <a:spcPct val="0"/>
      </a:spcAft>
      <a:defRPr sz="1200" kern="1200">
        <a:solidFill>
          <a:schemeClr val="tx1"/>
        </a:solidFill>
        <a:latin typeface="+mn-lt"/>
        <a:ea typeface="+mn-ea"/>
        <a:cs typeface="宋体" charset="0"/>
      </a:defRPr>
    </a:lvl3pPr>
    <a:lvl4pPr marL="1371600" algn="l" rtl="0" eaLnBrk="0" fontAlgn="base" hangingPunct="0">
      <a:spcBef>
        <a:spcPct val="30000"/>
      </a:spcBef>
      <a:spcAft>
        <a:spcPct val="0"/>
      </a:spcAft>
      <a:defRPr sz="1200" kern="1200">
        <a:solidFill>
          <a:schemeClr val="tx1"/>
        </a:solidFill>
        <a:latin typeface="+mn-lt"/>
        <a:ea typeface="+mn-ea"/>
        <a:cs typeface="宋体" charset="0"/>
      </a:defRPr>
    </a:lvl4pPr>
    <a:lvl5pPr marL="1828800" algn="l" rtl="0" eaLnBrk="0" fontAlgn="base" hangingPunct="0">
      <a:spcBef>
        <a:spcPct val="30000"/>
      </a:spcBef>
      <a:spcAft>
        <a:spcPct val="0"/>
      </a:spcAft>
      <a:defRPr sz="1200" kern="1200">
        <a:solidFill>
          <a:schemeClr val="tx1"/>
        </a:solidFill>
        <a:latin typeface="+mn-lt"/>
        <a:ea typeface="+mn-ea"/>
        <a:cs typeface="宋体"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n-US">
                <a:latin typeface="Calibri" charset="0"/>
                <a:ea typeface="ＭＳ Ｐゴシック" charset="0"/>
                <a:cs typeface="ＭＳ Ｐゴシック" charset="0"/>
              </a:rPr>
              <a:t>(left) Spatiotemporal patterns of the MADA since 1300 C.E. Distinct empirical orthogonal function (DEOF) (25) analysis of the MADA since the late Medieval period reveals five distinct modes, two of which are shown here and the remainder in (1). Middle panels show the time series expansion (DPCs, distinct principal components) of the corresponding spatial modes in the top row. In the bottom row, Pearson correlations with SSTA (1) and DEOF/DPC1 are simultaneous with the monsoon and premonsoon season (MAMJJA), whereas the SSTA patterns for DEOF/DPC4 are for the previous winter (DJF) season. Only correlation values significant at 95% confidence are shown.</a:t>
            </a:r>
          </a:p>
          <a:p>
            <a:pPr eaLnBrk="1" hangingPunct="1">
              <a:lnSpc>
                <a:spcPct val="90000"/>
              </a:lnSpc>
            </a:pPr>
            <a:endParaRPr lang="en-US">
              <a:latin typeface="Calibri" charset="0"/>
              <a:ea typeface="ＭＳ Ｐゴシック" charset="0"/>
              <a:cs typeface="ＭＳ Ｐゴシック" charset="0"/>
            </a:endParaRPr>
          </a:p>
          <a:p>
            <a:pPr eaLnBrk="1" hangingPunct="1">
              <a:lnSpc>
                <a:spcPct val="90000"/>
              </a:lnSpc>
            </a:pPr>
            <a:r>
              <a:rPr lang="en-US">
                <a:latin typeface="Calibri" charset="0"/>
                <a:ea typeface="ＭＳ Ｐゴシック" charset="0"/>
                <a:cs typeface="ＭＳ Ｐゴシック" charset="0"/>
              </a:rPr>
              <a:t>(right) Pan Pacific drought patterns during (A) the Great Drought (1876 to 1878) (18) and (B) the 1918 to 1919 ENSO event (30). During the Great Drought (A), PDSI values are strongly negative (terrestrial, brown-green colormap) over south and Southeast Asia and the Great Basin of North America. Pluvial conditions are reconstructed over the Mexican sector of the North American monsoon region, the Pacific Northwest, and the Tibetan Plateau. The post–World War I drought (B) shows pluvial conditions over southern North America and drought to the North, whereas in Asia drought dominates in India and Southeast Asia and southeastern China. Both trans-Pacific Basin drought patterns were associated with a strong El Nino event (°C, marine, blue-red colormap) with characteristic positive SST anomalies in the eastern equatorial Pacific (1); however, the 19th-century drought has strong positive anomalies over the tropical Atlantic and North Pacific anomalies characteristic of the positive phase of the PDO. The early– 20th-century drought shows cold anomalies in both the Atlantic and North Pacific.</a:t>
            </a:r>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A0C884DA-784E-0E4D-8FE7-9914369D94A7}" type="slidenum">
              <a:rPr lang="en-US" altLang="ja-JP" sz="1200">
                <a:solidFill>
                  <a:srgbClr val="000000"/>
                </a:solidFill>
              </a:rPr>
              <a:pPr eaLnBrk="1" hangingPunct="1"/>
              <a:t>4</a:t>
            </a:fld>
            <a:endParaRPr lang="en-US" altLang="ja-JP"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rSaji = 0.82, rReynoldsv2 = 0.92, rOLR = −0.87, p &lt; 0.0001) (refs 1,21),   </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Nino (rannual = 0.44, rJuly–Nov. = 0.51, p &lt; 0.0001; Fig. 2c),</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0"/>
                <a:cs typeface="ＭＳ Ｐゴシック" charset="0"/>
              </a:defRPr>
            </a:lvl1pPr>
            <a:lvl2pPr marL="37931725" indent="-37474525" eaLnBrk="0" hangingPunct="0">
              <a:defRPr kumimoji="1" sz="2400">
                <a:solidFill>
                  <a:schemeClr val="tx1"/>
                </a:solidFill>
                <a:latin typeface="Arial" charset="0"/>
                <a:ea typeface="ＭＳ Ｐゴシック" charset="0"/>
              </a:defRPr>
            </a:lvl2pPr>
            <a:lvl3pPr eaLnBrk="0" hangingPunct="0">
              <a:defRPr kumimoji="1" sz="2400">
                <a:solidFill>
                  <a:schemeClr val="tx1"/>
                </a:solidFill>
                <a:latin typeface="Arial" charset="0"/>
                <a:ea typeface="ＭＳ Ｐゴシック" charset="0"/>
              </a:defRPr>
            </a:lvl3pPr>
            <a:lvl4pPr eaLnBrk="0" hangingPunct="0">
              <a:defRPr kumimoji="1" sz="2400">
                <a:solidFill>
                  <a:schemeClr val="tx1"/>
                </a:solidFill>
                <a:latin typeface="Arial" charset="0"/>
                <a:ea typeface="ＭＳ Ｐゴシック" charset="0"/>
              </a:defRPr>
            </a:lvl4pPr>
            <a:lvl5pPr eaLnBrk="0" hangingPunct="0">
              <a:defRPr kumimoji="1" sz="2400">
                <a:solidFill>
                  <a:schemeClr val="tx1"/>
                </a:solidFill>
                <a:latin typeface="Arial" charset="0"/>
                <a:ea typeface="ＭＳ Ｐゴシック" charset="0"/>
              </a:defRPr>
            </a:lvl5pPr>
            <a:lvl6pPr marL="457200" eaLnBrk="0" fontAlgn="base" hangingPunct="0">
              <a:spcBef>
                <a:spcPct val="0"/>
              </a:spcBef>
              <a:spcAft>
                <a:spcPct val="0"/>
              </a:spcAft>
              <a:defRPr kumimoji="1" sz="2400">
                <a:solidFill>
                  <a:schemeClr val="tx1"/>
                </a:solidFill>
                <a:latin typeface="Arial" charset="0"/>
                <a:ea typeface="ＭＳ Ｐゴシック" charset="0"/>
              </a:defRPr>
            </a:lvl6pPr>
            <a:lvl7pPr marL="914400" eaLnBrk="0" fontAlgn="base" hangingPunct="0">
              <a:spcBef>
                <a:spcPct val="0"/>
              </a:spcBef>
              <a:spcAft>
                <a:spcPct val="0"/>
              </a:spcAft>
              <a:defRPr kumimoji="1" sz="2400">
                <a:solidFill>
                  <a:schemeClr val="tx1"/>
                </a:solidFill>
                <a:latin typeface="Arial" charset="0"/>
                <a:ea typeface="ＭＳ Ｐゴシック" charset="0"/>
              </a:defRPr>
            </a:lvl7pPr>
            <a:lvl8pPr marL="1371600" eaLnBrk="0" fontAlgn="base" hangingPunct="0">
              <a:spcBef>
                <a:spcPct val="0"/>
              </a:spcBef>
              <a:spcAft>
                <a:spcPct val="0"/>
              </a:spcAft>
              <a:defRPr kumimoji="1" sz="2400">
                <a:solidFill>
                  <a:schemeClr val="tx1"/>
                </a:solidFill>
                <a:latin typeface="Arial" charset="0"/>
                <a:ea typeface="ＭＳ Ｐゴシック" charset="0"/>
              </a:defRPr>
            </a:lvl8pPr>
            <a:lvl9pPr marL="18288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68ABF8D5-8865-8F44-944D-30F97930DE05}" type="slidenum">
              <a:rPr lang="en-US" altLang="ja-JP" sz="1200"/>
              <a:pPr eaLnBrk="1" hangingPunct="1"/>
              <a:t>11</a:t>
            </a:fld>
            <a:endParaRPr lang="en-US" altLang="ja-JP"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Figure 3 Twentieth-century intensification of the IOD. a, Occurrence rate of IOD events (black curve) using a Gaussian kernel technique23 with 90% confidence interval (shading) from 2000 bootstrap simulations. The triangles show moderate (grey) and strong (black) IOD events (Fig. 2b). b, 25 year moving averages of eastern (blue) and western (red) coral δ18O during the IOD season (July–November; lines) and non-IOD season (March–May; shading), relative to pre-1940 means. c, 25 year moving averages of IOD-season zonal (grey, inverted) and meridional (black) wind speed30 over the eastern IOD upwelling region (90–104◦ E, 0–10◦ S), relative to pre-1940 means. d, 25 year moving averages of IOD-season rainfall in western Indonesia (brown; five stations in 95–105◦ E, 0–10◦ S with &gt;50 years coverage) and eastern Africa (green; 15 stations in 35–45◦ E, 5◦ N–5◦ S with &gt;80 years coverage), normalized relative to the common 1910–1940 interval (Global Historical Climatology Network v2β). e, 25 year moving correlation between ENSO-independent residuals of the IOD and Asian monsoon (solid curve), with a 95% Monte Carlo confidence window (dashed curves). The twentieth-century increase in IOD occurrence rate (a) has been accompanied by an IOD-season strengthening of the eastern upwelling (b) and southeasterly wind speeds off Sumatra (c), divergent IOD-season rainfall trends across the tropical Indian Ocean (d) and strengthening of direct, positive IOD–monsoon interaction (e).</a:t>
            </a:r>
          </a:p>
          <a:p>
            <a:pPr eaLnBrk="1" hangingPunct="1"/>
            <a:endParaRPr lang="en-US">
              <a:ea typeface="ＭＳ Ｐゴシック" charset="0"/>
              <a:cs typeface="ＭＳ Ｐゴシック"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0"/>
                <a:cs typeface="ＭＳ Ｐゴシック" charset="0"/>
              </a:defRPr>
            </a:lvl1pPr>
            <a:lvl2pPr marL="37931725" indent="-37474525" eaLnBrk="0" hangingPunct="0">
              <a:defRPr kumimoji="1" sz="2400">
                <a:solidFill>
                  <a:schemeClr val="tx1"/>
                </a:solidFill>
                <a:latin typeface="Arial" charset="0"/>
                <a:ea typeface="ＭＳ Ｐゴシック" charset="0"/>
              </a:defRPr>
            </a:lvl2pPr>
            <a:lvl3pPr eaLnBrk="0" hangingPunct="0">
              <a:defRPr kumimoji="1" sz="2400">
                <a:solidFill>
                  <a:schemeClr val="tx1"/>
                </a:solidFill>
                <a:latin typeface="Arial" charset="0"/>
                <a:ea typeface="ＭＳ Ｐゴシック" charset="0"/>
              </a:defRPr>
            </a:lvl3pPr>
            <a:lvl4pPr eaLnBrk="0" hangingPunct="0">
              <a:defRPr kumimoji="1" sz="2400">
                <a:solidFill>
                  <a:schemeClr val="tx1"/>
                </a:solidFill>
                <a:latin typeface="Arial" charset="0"/>
                <a:ea typeface="ＭＳ Ｐゴシック" charset="0"/>
              </a:defRPr>
            </a:lvl4pPr>
            <a:lvl5pPr eaLnBrk="0" hangingPunct="0">
              <a:defRPr kumimoji="1" sz="2400">
                <a:solidFill>
                  <a:schemeClr val="tx1"/>
                </a:solidFill>
                <a:latin typeface="Arial" charset="0"/>
                <a:ea typeface="ＭＳ Ｐゴシック" charset="0"/>
              </a:defRPr>
            </a:lvl5pPr>
            <a:lvl6pPr marL="457200" eaLnBrk="0" fontAlgn="base" hangingPunct="0">
              <a:spcBef>
                <a:spcPct val="0"/>
              </a:spcBef>
              <a:spcAft>
                <a:spcPct val="0"/>
              </a:spcAft>
              <a:defRPr kumimoji="1" sz="2400">
                <a:solidFill>
                  <a:schemeClr val="tx1"/>
                </a:solidFill>
                <a:latin typeface="Arial" charset="0"/>
                <a:ea typeface="ＭＳ Ｐゴシック" charset="0"/>
              </a:defRPr>
            </a:lvl6pPr>
            <a:lvl7pPr marL="914400" eaLnBrk="0" fontAlgn="base" hangingPunct="0">
              <a:spcBef>
                <a:spcPct val="0"/>
              </a:spcBef>
              <a:spcAft>
                <a:spcPct val="0"/>
              </a:spcAft>
              <a:defRPr kumimoji="1" sz="2400">
                <a:solidFill>
                  <a:schemeClr val="tx1"/>
                </a:solidFill>
                <a:latin typeface="Arial" charset="0"/>
                <a:ea typeface="ＭＳ Ｐゴシック" charset="0"/>
              </a:defRPr>
            </a:lvl7pPr>
            <a:lvl8pPr marL="1371600" eaLnBrk="0" fontAlgn="base" hangingPunct="0">
              <a:spcBef>
                <a:spcPct val="0"/>
              </a:spcBef>
              <a:spcAft>
                <a:spcPct val="0"/>
              </a:spcAft>
              <a:defRPr kumimoji="1" sz="2400">
                <a:solidFill>
                  <a:schemeClr val="tx1"/>
                </a:solidFill>
                <a:latin typeface="Arial" charset="0"/>
                <a:ea typeface="ＭＳ Ｐゴシック" charset="0"/>
              </a:defRPr>
            </a:lvl8pPr>
            <a:lvl9pPr marL="18288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9B46612E-511B-8C43-9D4F-38729E6EFADC}" type="slidenum">
              <a:rPr lang="en-US" altLang="ja-JP" sz="1200"/>
              <a:pPr eaLnBrk="1" hangingPunct="1"/>
              <a:t>12</a:t>
            </a:fld>
            <a:endParaRPr lang="en-US" altLang="ja-JP"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宋体"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761E2185-C676-6349-A754-1286989DEFD6}" type="slidenum">
              <a:rPr lang="zh-CN" altLang="en-US" sz="1200">
                <a:latin typeface="Calibri" charset="0"/>
              </a:rPr>
              <a:pPr eaLnBrk="1" hangingPunct="1"/>
              <a:t>28</a:t>
            </a:fld>
            <a:endParaRPr lang="zh-CN" alt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2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F0DDFAC-C198-1A42-9261-62380A33C593}" type="slidenum">
              <a:rPr lang="en-US" sz="1200"/>
              <a:pPr eaLnBrk="1" hangingPunct="1"/>
              <a:t>29</a:t>
            </a:fld>
            <a:endParaRPr lang="en-US" sz="1200"/>
          </a:p>
        </p:txBody>
      </p:sp>
      <p:sp>
        <p:nvSpPr>
          <p:cNvPr id="24579" name="Rectangle 1"/>
          <p:cNvSpPr>
            <a:spLocks noGrp="1" noRot="1" noChangeAspect="1" noChangeArrowheads="1" noTextEdit="1"/>
          </p:cNvSpPr>
          <p:nvPr>
            <p:ph type="sldImg"/>
          </p:nvPr>
        </p:nvSpPr>
        <p:spPr bwMode="auto">
          <a:xfrm>
            <a:off x="1366838" y="633413"/>
            <a:ext cx="4216400" cy="31638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580" name="Text Box 2"/>
          <p:cNvSpPr>
            <a:spLocks noGrp="1" noChangeArrowheads="1"/>
          </p:cNvSpPr>
          <p:nvPr>
            <p:ph type="body" idx="1"/>
          </p:nvPr>
        </p:nvSpPr>
        <p:spPr bwMode="auto">
          <a:xfrm>
            <a:off x="686108" y="4341270"/>
            <a:ext cx="5461171" cy="40904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718" tIns="45859" rIns="91718" bIns="45859" numCol="1" anchor="ctr" anchorCtr="1" compatLnSpc="1">
            <a:prstTxWarp prst="textNoShape">
              <a:avLst/>
            </a:prstTxWarp>
          </a:bodyPr>
          <a:lstStyle/>
          <a:p>
            <a:pPr eaLnBrk="1" hangingPunct="1">
              <a:spcBef>
                <a:spcPts val="450"/>
              </a:spcBef>
              <a:tabLst>
                <a:tab pos="0" algn="l"/>
                <a:tab pos="454025" algn="l"/>
                <a:tab pos="909638" algn="l"/>
                <a:tab pos="1363663" algn="l"/>
                <a:tab pos="1819275" algn="l"/>
                <a:tab pos="2274888" algn="l"/>
                <a:tab pos="2728913" algn="l"/>
                <a:tab pos="3184525" algn="l"/>
                <a:tab pos="3638550" algn="l"/>
                <a:tab pos="4094163" algn="l"/>
                <a:tab pos="4549775" algn="l"/>
                <a:tab pos="5003800" algn="l"/>
                <a:tab pos="5459413" algn="l"/>
                <a:tab pos="5915025" algn="l"/>
                <a:tab pos="6369050" algn="l"/>
                <a:tab pos="6824663" algn="l"/>
                <a:tab pos="7278688" algn="l"/>
                <a:tab pos="7734300" algn="l"/>
                <a:tab pos="8189913" algn="l"/>
                <a:tab pos="8643938" algn="l"/>
                <a:tab pos="9099550" algn="l"/>
              </a:tabLst>
            </a:pPr>
            <a:r>
              <a:rPr lang="en-US">
                <a:latin typeface="Calibri" charset="0"/>
              </a:rPr>
              <a:t>Wheeler and Hendon 2004, Blue indicate the regions of enhanced convection, and orange the regions of suppressed. </a:t>
            </a:r>
          </a:p>
          <a:p>
            <a:pPr eaLnBrk="1" hangingPunct="1">
              <a:spcBef>
                <a:spcPts val="450"/>
              </a:spcBef>
              <a:tabLst>
                <a:tab pos="0" algn="l"/>
                <a:tab pos="454025" algn="l"/>
                <a:tab pos="909638" algn="l"/>
                <a:tab pos="1363663" algn="l"/>
                <a:tab pos="1819275" algn="l"/>
                <a:tab pos="2274888" algn="l"/>
                <a:tab pos="2728913" algn="l"/>
                <a:tab pos="3184525" algn="l"/>
                <a:tab pos="3638550" algn="l"/>
                <a:tab pos="4094163" algn="l"/>
                <a:tab pos="4549775" algn="l"/>
                <a:tab pos="5003800" algn="l"/>
                <a:tab pos="5459413" algn="l"/>
                <a:tab pos="5915025" algn="l"/>
                <a:tab pos="6369050" algn="l"/>
                <a:tab pos="6824663" algn="l"/>
                <a:tab pos="7278688" algn="l"/>
                <a:tab pos="7734300" algn="l"/>
                <a:tab pos="8189913" algn="l"/>
                <a:tab pos="8643938" algn="l"/>
                <a:tab pos="9099550" algn="l"/>
              </a:tabLst>
            </a:pPr>
            <a:r>
              <a:rPr lang="en-US">
                <a:latin typeface="Calibri" charset="0"/>
              </a:rPr>
              <a:t>There are the eastward propagating of the large cloud system with the speed of 5 – 10 m/s.</a:t>
            </a:r>
          </a:p>
          <a:p>
            <a:pPr>
              <a:spcBef>
                <a:spcPts val="450"/>
              </a:spcBef>
              <a:tabLst>
                <a:tab pos="0" algn="l"/>
                <a:tab pos="454025" algn="l"/>
                <a:tab pos="909638" algn="l"/>
                <a:tab pos="1363663" algn="l"/>
                <a:tab pos="1819275" algn="l"/>
                <a:tab pos="2274888" algn="l"/>
                <a:tab pos="2728913" algn="l"/>
                <a:tab pos="3184525" algn="l"/>
                <a:tab pos="3638550" algn="l"/>
                <a:tab pos="4094163" algn="l"/>
                <a:tab pos="4549775" algn="l"/>
                <a:tab pos="5003800" algn="l"/>
                <a:tab pos="5459413" algn="l"/>
                <a:tab pos="5915025" algn="l"/>
                <a:tab pos="6369050" algn="l"/>
                <a:tab pos="6824663" algn="l"/>
                <a:tab pos="7278688" algn="l"/>
                <a:tab pos="7734300" algn="l"/>
                <a:tab pos="8189913" algn="l"/>
                <a:tab pos="8643938" algn="l"/>
                <a:tab pos="9099550" algn="l"/>
              </a:tabLst>
            </a:pPr>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64E3E43-B9D7-4D6B-99FC-82CCE81E6D69}" type="slidenum">
              <a:rPr lang="ko-KR" altLang="en-US" smtClean="0">
                <a:solidFill>
                  <a:prstClr val="black"/>
                </a:solidFill>
                <a:latin typeface="Calibri"/>
                <a:ea typeface="맑은 고딕"/>
              </a:rPr>
              <a:pPr/>
              <a:t>33</a:t>
            </a:fld>
            <a:endParaRPr lang="ko-KR" altLang="en-US">
              <a:solidFill>
                <a:prstClr val="black"/>
              </a:solidFill>
              <a:latin typeface="Calibri"/>
              <a:ea typeface="맑은 고딕"/>
            </a:endParaRPr>
          </a:p>
        </p:txBody>
      </p:sp>
    </p:spTree>
    <p:extLst>
      <p:ext uri="{BB962C8B-B14F-4D97-AF65-F5344CB8AC3E}">
        <p14:creationId xmlns:p14="http://schemas.microsoft.com/office/powerpoint/2010/main" val="98478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64E3E43-B9D7-4D6B-99FC-82CCE81E6D69}" type="slidenum">
              <a:rPr lang="ko-KR" altLang="en-US" smtClean="0">
                <a:solidFill>
                  <a:prstClr val="black"/>
                </a:solidFill>
                <a:latin typeface="Calibri"/>
                <a:ea typeface="맑은 고딕"/>
              </a:rPr>
              <a:pPr/>
              <a:t>37</a:t>
            </a:fld>
            <a:endParaRPr lang="ko-KR" altLang="en-US">
              <a:solidFill>
                <a:prstClr val="black"/>
              </a:solidFill>
              <a:latin typeface="Calibri"/>
              <a:ea typeface="맑은 고딕"/>
            </a:endParaRPr>
          </a:p>
        </p:txBody>
      </p:sp>
    </p:spTree>
    <p:extLst>
      <p:ext uri="{BB962C8B-B14F-4D97-AF65-F5344CB8AC3E}">
        <p14:creationId xmlns:p14="http://schemas.microsoft.com/office/powerpoint/2010/main" val="1541821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宋体" charset="0"/>
              </a:rPr>
              <a:t>The EOF1 and EOF2 could explain a combined variance of 23 % and is well separated from rest of the EOFs. The two principal components (MISO1 and MISO2) are obtained by projecting the daily data matrix with delayed embedding as defined earlier. For more information on MISO index method, </a:t>
            </a:r>
            <a:r>
              <a:rPr lang="en-US" sz="1200" b="0" i="0" u="none" strike="noStrike" kern="1200" baseline="0" dirty="0" err="1" smtClean="0">
                <a:solidFill>
                  <a:schemeClr val="tx1"/>
                </a:solidFill>
                <a:latin typeface="+mn-lt"/>
                <a:ea typeface="+mn-ea"/>
                <a:cs typeface="宋体" charset="0"/>
              </a:rPr>
              <a:t>Suhas</a:t>
            </a:r>
            <a:r>
              <a:rPr lang="en-US" sz="1200" b="0" i="0" u="none" strike="noStrike" kern="1200" baseline="0" dirty="0" smtClean="0">
                <a:solidFill>
                  <a:schemeClr val="tx1"/>
                </a:solidFill>
                <a:latin typeface="+mn-lt"/>
                <a:ea typeface="+mn-ea"/>
                <a:cs typeface="宋体" charset="0"/>
              </a:rPr>
              <a:t> et al. (2012 ) and </a:t>
            </a:r>
            <a:r>
              <a:rPr lang="en-US" sz="1200" b="0" i="0" u="none" strike="noStrike" kern="1200" baseline="0" dirty="0" err="1" smtClean="0">
                <a:solidFill>
                  <a:schemeClr val="tx1"/>
                </a:solidFill>
                <a:latin typeface="+mn-lt"/>
                <a:ea typeface="+mn-ea"/>
                <a:cs typeface="宋体" charset="0"/>
              </a:rPr>
              <a:t>Sahai</a:t>
            </a:r>
            <a:r>
              <a:rPr lang="en-US" sz="1200" b="0" i="0" u="none" strike="noStrike" kern="1200" baseline="0" dirty="0" smtClean="0">
                <a:solidFill>
                  <a:schemeClr val="tx1"/>
                </a:solidFill>
                <a:latin typeface="+mn-lt"/>
                <a:ea typeface="+mn-ea"/>
                <a:cs typeface="宋体" charset="0"/>
              </a:rPr>
              <a:t> et al. (2013 ) are referred.</a:t>
            </a:r>
            <a:endParaRPr lang="en-US" dirty="0"/>
          </a:p>
        </p:txBody>
      </p:sp>
      <p:sp>
        <p:nvSpPr>
          <p:cNvPr id="4" name="Slide Number Placeholder 3"/>
          <p:cNvSpPr>
            <a:spLocks noGrp="1"/>
          </p:cNvSpPr>
          <p:nvPr>
            <p:ph type="sldNum" sz="quarter" idx="10"/>
          </p:nvPr>
        </p:nvSpPr>
        <p:spPr/>
        <p:txBody>
          <a:bodyPr/>
          <a:lstStyle/>
          <a:p>
            <a:pPr>
              <a:defRPr/>
            </a:pPr>
            <a:fld id="{35578CA2-10A1-624C-A051-8A6E812CB8CA}" type="slidenum">
              <a:rPr lang="zh-CN" altLang="en-US" smtClean="0"/>
              <a:pPr>
                <a:defRPr/>
              </a:pPr>
              <a:t>39</a:t>
            </a:fld>
            <a:endParaRPr lang="zh-CN" altLang="en-US"/>
          </a:p>
        </p:txBody>
      </p:sp>
    </p:spTree>
    <p:extLst>
      <p:ext uri="{BB962C8B-B14F-4D97-AF65-F5344CB8AC3E}">
        <p14:creationId xmlns:p14="http://schemas.microsoft.com/office/powerpoint/2010/main" val="925567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63"/>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2ACFE8C8-911D-7246-9CFF-F166C8DCD581}" type="datetimeFigureOut">
              <a:rPr lang="zh-CN" altLang="en-US"/>
              <a:pPr>
                <a:defRPr/>
              </a:pPr>
              <a:t>27/11/2015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4E4CF1C-7685-E447-998B-22DB6CCD7756}" type="slidenum">
              <a:rPr lang="zh-CN" altLang="en-US"/>
              <a:pPr>
                <a:defRPr/>
              </a:pPr>
              <a:t>‹#›</a:t>
            </a:fld>
            <a:endParaRPr lang="zh-CN" altLang="en-US"/>
          </a:p>
        </p:txBody>
      </p:sp>
    </p:spTree>
    <p:extLst>
      <p:ext uri="{BB962C8B-B14F-4D97-AF65-F5344CB8AC3E}">
        <p14:creationId xmlns:p14="http://schemas.microsoft.com/office/powerpoint/2010/main" val="1855001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A01AC28-575E-CB4D-95E6-11BC5C3ADCDB}" type="datetimeFigureOut">
              <a:rPr lang="zh-CN" altLang="en-US"/>
              <a:pPr>
                <a:defRPr/>
              </a:pPr>
              <a:t>27/11/2015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69CA780-1DF3-AE4A-8E85-345705168164}" type="slidenum">
              <a:rPr lang="zh-CN" altLang="en-US"/>
              <a:pPr>
                <a:defRPr/>
              </a:pPr>
              <a:t>‹#›</a:t>
            </a:fld>
            <a:endParaRPr lang="zh-CN" altLang="en-US"/>
          </a:p>
        </p:txBody>
      </p:sp>
    </p:spTree>
    <p:extLst>
      <p:ext uri="{BB962C8B-B14F-4D97-AF65-F5344CB8AC3E}">
        <p14:creationId xmlns:p14="http://schemas.microsoft.com/office/powerpoint/2010/main" val="2707229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76"/>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76"/>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AF92019-0C4E-174D-934B-B8EC5F9864AC}" type="datetimeFigureOut">
              <a:rPr lang="zh-CN" altLang="en-US"/>
              <a:pPr>
                <a:defRPr/>
              </a:pPr>
              <a:t>27/11/2015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68ABFFF-4C87-0B42-8688-CC21B4897A5D}" type="slidenum">
              <a:rPr lang="zh-CN" altLang="en-US"/>
              <a:pPr>
                <a:defRPr/>
              </a:pPr>
              <a:t>‹#›</a:t>
            </a:fld>
            <a:endParaRPr lang="zh-CN" altLang="en-US"/>
          </a:p>
        </p:txBody>
      </p:sp>
    </p:spTree>
    <p:extLst>
      <p:ext uri="{BB962C8B-B14F-4D97-AF65-F5344CB8AC3E}">
        <p14:creationId xmlns:p14="http://schemas.microsoft.com/office/powerpoint/2010/main" val="914933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pic>
        <p:nvPicPr>
          <p:cNvPr id="2" name="그림 6" descr="나비.png"/>
          <p:cNvPicPr>
            <a:picLocks noChangeAspect="1"/>
          </p:cNvPicPr>
          <p:nvPr userDrawn="1"/>
        </p:nvPicPr>
        <p:blipFill>
          <a:blip r:embed="rId2">
            <a:extLst>
              <a:ext uri="{28A0092B-C50C-407E-A947-70E740481C1C}">
                <a14:useLocalDpi xmlns:a14="http://schemas.microsoft.com/office/drawing/2010/main" val="0"/>
              </a:ext>
            </a:extLst>
          </a:blip>
          <a:srcRect l="53795" r="16418"/>
          <a:stretch>
            <a:fillRect/>
          </a:stretch>
        </p:blipFill>
        <p:spPr bwMode="auto">
          <a:xfrm rot="565956">
            <a:off x="4556125" y="1982788"/>
            <a:ext cx="15875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날짜 개체 틀 3"/>
          <p:cNvSpPr>
            <a:spLocks noGrp="1"/>
          </p:cNvSpPr>
          <p:nvPr>
            <p:ph type="dt" sz="half" idx="10"/>
          </p:nvPr>
        </p:nvSpPr>
        <p:spPr/>
        <p:txBody>
          <a:bodyPr/>
          <a:lstStyle>
            <a:lvl1pPr>
              <a:defRPr/>
            </a:lvl1pPr>
          </a:lstStyle>
          <a:p>
            <a:pPr>
              <a:defRPr/>
            </a:pPr>
            <a:fld id="{3A66765D-E973-4773-8004-C236231688E0}" type="datetimeFigureOut">
              <a:rPr lang="ko-KR" altLang="en-US">
                <a:solidFill>
                  <a:prstClr val="black">
                    <a:tint val="75000"/>
                  </a:prstClr>
                </a:solidFill>
                <a:latin typeface="Calibri"/>
                <a:ea typeface="맑은 고딕"/>
              </a:rPr>
              <a:pPr>
                <a:defRPr/>
              </a:pPr>
              <a:t>27/11/2015</a:t>
            </a:fld>
            <a:endParaRPr lang="ko-KR" altLang="en-US" dirty="0">
              <a:solidFill>
                <a:prstClr val="black">
                  <a:tint val="75000"/>
                </a:prstClr>
              </a:solidFill>
              <a:latin typeface="Calibri"/>
              <a:ea typeface="맑은 고딕"/>
            </a:endParaRPr>
          </a:p>
        </p:txBody>
      </p:sp>
      <p:sp>
        <p:nvSpPr>
          <p:cNvPr id="4" name="바닥글 개체 틀 4"/>
          <p:cNvSpPr>
            <a:spLocks noGrp="1"/>
          </p:cNvSpPr>
          <p:nvPr>
            <p:ph type="ftr" sz="quarter" idx="11"/>
          </p:nvPr>
        </p:nvSpPr>
        <p:spPr/>
        <p:txBody>
          <a:bodyPr/>
          <a:lstStyle>
            <a:lvl1pPr>
              <a:defRPr/>
            </a:lvl1pPr>
          </a:lstStyle>
          <a:p>
            <a:pPr>
              <a:defRPr/>
            </a:pPr>
            <a:endParaRPr lang="ko-KR" altLang="en-US">
              <a:solidFill>
                <a:prstClr val="black">
                  <a:tint val="75000"/>
                </a:prstClr>
              </a:solidFill>
              <a:latin typeface="Calibri"/>
              <a:ea typeface="맑은 고딕"/>
            </a:endParaRPr>
          </a:p>
        </p:txBody>
      </p:sp>
      <p:sp>
        <p:nvSpPr>
          <p:cNvPr id="5" name="슬라이드 번호 개체 틀 5"/>
          <p:cNvSpPr>
            <a:spLocks noGrp="1"/>
          </p:cNvSpPr>
          <p:nvPr>
            <p:ph type="sldNum" sz="quarter" idx="12"/>
          </p:nvPr>
        </p:nvSpPr>
        <p:spPr/>
        <p:txBody>
          <a:bodyPr/>
          <a:lstStyle>
            <a:lvl1pPr>
              <a:defRPr smtClean="0"/>
            </a:lvl1pPr>
          </a:lstStyle>
          <a:p>
            <a:pPr>
              <a:defRPr/>
            </a:pPr>
            <a:fld id="{9515322F-A870-4B0B-AC38-F4A3F949EE94}" type="slidenum">
              <a:rPr lang="ko-KR" altLang="en-US">
                <a:solidFill>
                  <a:prstClr val="black">
                    <a:tint val="75000"/>
                  </a:prstClr>
                </a:solidFill>
                <a:latin typeface="Calibri"/>
                <a:ea typeface="맑은 고딕"/>
              </a:rPr>
              <a:pPr>
                <a:def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665027185"/>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ko-KR" altLang="en-US" smtClean="0"/>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915329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44508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6000"/>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575596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7" name="Slide Number Placeholder 6"/>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60663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629842" y="2505075"/>
            <a:ext cx="3868340"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4629152" y="2505075"/>
            <a:ext cx="3887391"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8" name="Footer Placeholder 7"/>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9" name="Slide Number Placeholder 8"/>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3656426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4" name="Footer Placeholder 3"/>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5" name="Slide Number Placeholder 4"/>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1188380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3" name="Footer Placeholder 2"/>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4" name="Slide Number Placeholder 3"/>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3073097640"/>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CD742136-B78B-314C-9872-700FC5D39B8E}" type="datetimeFigureOut">
              <a:rPr lang="zh-CN" altLang="en-US"/>
              <a:pPr>
                <a:defRPr/>
              </a:pPr>
              <a:t>27/11/2015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80E4A5A-9071-F04D-9B41-684381E13CB3}" type="slidenum">
              <a:rPr lang="zh-CN" altLang="en-US"/>
              <a:pPr>
                <a:defRPr/>
              </a:pPr>
              <a:t>‹#›</a:t>
            </a:fld>
            <a:endParaRPr lang="zh-CN" altLang="en-US"/>
          </a:p>
        </p:txBody>
      </p:sp>
    </p:spTree>
    <p:extLst>
      <p:ext uri="{BB962C8B-B14F-4D97-AF65-F5344CB8AC3E}">
        <p14:creationId xmlns:p14="http://schemas.microsoft.com/office/powerpoint/2010/main" val="3885974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7" name="Slide Number Placeholder 6"/>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3010554393"/>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3887391" y="98745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7" name="Slide Number Placeholder 6"/>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56738901"/>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946998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3995779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제목 슬라이드">
    <p:spTree>
      <p:nvGrpSpPr>
        <p:cNvPr id="1" name=""/>
        <p:cNvGrpSpPr/>
        <p:nvPr/>
      </p:nvGrpSpPr>
      <p:grpSpPr>
        <a:xfrm>
          <a:off x="0" y="0"/>
          <a:ext cx="0" cy="0"/>
          <a:chOff x="0" y="0"/>
          <a:chExt cx="0" cy="0"/>
        </a:xfrm>
      </p:grpSpPr>
      <p:pic>
        <p:nvPicPr>
          <p:cNvPr id="21" name="그림 20" descr="0005.jpg"/>
          <p:cNvPicPr>
            <a:picLocks noChangeAspect="1"/>
          </p:cNvPicPr>
          <p:nvPr userDrawn="1"/>
        </p:nvPicPr>
        <p:blipFill>
          <a:blip r:embed="rId2" cstate="print"/>
          <a:stretch>
            <a:fillRect/>
          </a:stretch>
        </p:blipFill>
        <p:spPr>
          <a:xfrm>
            <a:off x="0" y="0"/>
            <a:ext cx="9144000" cy="6858000"/>
          </a:xfrm>
          <a:prstGeom prst="rect">
            <a:avLst/>
          </a:prstGeom>
        </p:spPr>
      </p:pic>
      <p:pic>
        <p:nvPicPr>
          <p:cNvPr id="22" name="그림 21" descr="0003.png"/>
          <p:cNvPicPr>
            <a:picLocks noChangeAspect="1"/>
          </p:cNvPicPr>
          <p:nvPr userDrawn="1"/>
        </p:nvPicPr>
        <p:blipFill>
          <a:blip r:embed="rId3" cstate="print"/>
          <a:srcRect t="30647" b="28955"/>
          <a:stretch>
            <a:fillRect/>
          </a:stretch>
        </p:blipFill>
        <p:spPr>
          <a:xfrm>
            <a:off x="0" y="2101755"/>
            <a:ext cx="9144000" cy="2770496"/>
          </a:xfrm>
          <a:prstGeom prst="rect">
            <a:avLst/>
          </a:prstGeom>
        </p:spPr>
      </p:pic>
    </p:spTree>
    <p:extLst>
      <p:ext uri="{BB962C8B-B14F-4D97-AF65-F5344CB8AC3E}">
        <p14:creationId xmlns:p14="http://schemas.microsoft.com/office/powerpoint/2010/main" val="1659419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000"/>
                                        <p:tgtEl>
                                          <p:spTgt spid="2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ko-KR" altLang="en-US" smtClean="0"/>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3099727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060587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9"/>
            <a:ext cx="7886700" cy="2852737"/>
          </a:xfrm>
        </p:spPr>
        <p:txBody>
          <a:bodyPr anchor="b"/>
          <a:lstStyle>
            <a:lvl1pPr>
              <a:defRPr sz="6000"/>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623888" y="458948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717118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7" name="Slide Number Placeholder 6"/>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600044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629842" y="2505075"/>
            <a:ext cx="3868340"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4629152" y="2505075"/>
            <a:ext cx="3887391"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8" name="Footer Placeholder 7"/>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9" name="Slide Number Placeholder 8"/>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56863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38"/>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5FE1452-BAEB-6143-9F7A-D0A3F5FCA9A3}" type="datetimeFigureOut">
              <a:rPr lang="zh-CN" altLang="en-US"/>
              <a:pPr>
                <a:defRPr/>
              </a:pPr>
              <a:t>27/11/2015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33A8669-26DF-A04A-9BE9-41304421EBA9}" type="slidenum">
              <a:rPr lang="zh-CN" altLang="en-US"/>
              <a:pPr>
                <a:defRPr/>
              </a:pPr>
              <a:t>‹#›</a:t>
            </a:fld>
            <a:endParaRPr lang="zh-CN" altLang="en-US"/>
          </a:p>
        </p:txBody>
      </p:sp>
    </p:spTree>
    <p:extLst>
      <p:ext uri="{BB962C8B-B14F-4D97-AF65-F5344CB8AC3E}">
        <p14:creationId xmlns:p14="http://schemas.microsoft.com/office/powerpoint/2010/main" val="2112269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4" name="Footer Placeholder 3"/>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5" name="Slide Number Placeholder 4"/>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1786884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3" name="Footer Placeholder 2"/>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4" name="Slide Number Placeholder 3"/>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9073004"/>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Content Placeholder 2"/>
          <p:cNvSpPr>
            <a:spLocks noGrp="1"/>
          </p:cNvSpPr>
          <p:nvPr>
            <p:ph idx="1"/>
          </p:nvPr>
        </p:nvSpPr>
        <p:spPr>
          <a:xfrm>
            <a:off x="3887391" y="98744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7" name="Slide Number Placeholder 6"/>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405620883"/>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3887391" y="98744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7" name="Slide Number Placeholder 6"/>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769027156"/>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482551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3710608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제목 슬라이드">
    <p:spTree>
      <p:nvGrpSpPr>
        <p:cNvPr id="1" name=""/>
        <p:cNvGrpSpPr/>
        <p:nvPr/>
      </p:nvGrpSpPr>
      <p:grpSpPr>
        <a:xfrm>
          <a:off x="0" y="0"/>
          <a:ext cx="0" cy="0"/>
          <a:chOff x="0" y="0"/>
          <a:chExt cx="0" cy="0"/>
        </a:xfrm>
      </p:grpSpPr>
      <p:pic>
        <p:nvPicPr>
          <p:cNvPr id="21" name="그림 20" descr="0005.jpg"/>
          <p:cNvPicPr>
            <a:picLocks noChangeAspect="1"/>
          </p:cNvPicPr>
          <p:nvPr userDrawn="1"/>
        </p:nvPicPr>
        <p:blipFill>
          <a:blip r:embed="rId2" cstate="print"/>
          <a:stretch>
            <a:fillRect/>
          </a:stretch>
        </p:blipFill>
        <p:spPr>
          <a:xfrm>
            <a:off x="0" y="0"/>
            <a:ext cx="9144000" cy="6858000"/>
          </a:xfrm>
          <a:prstGeom prst="rect">
            <a:avLst/>
          </a:prstGeom>
        </p:spPr>
      </p:pic>
      <p:pic>
        <p:nvPicPr>
          <p:cNvPr id="22" name="그림 21" descr="0003.png"/>
          <p:cNvPicPr>
            <a:picLocks noChangeAspect="1"/>
          </p:cNvPicPr>
          <p:nvPr userDrawn="1"/>
        </p:nvPicPr>
        <p:blipFill>
          <a:blip r:embed="rId3" cstate="print"/>
          <a:srcRect t="30647" b="28955"/>
          <a:stretch>
            <a:fillRect/>
          </a:stretch>
        </p:blipFill>
        <p:spPr>
          <a:xfrm>
            <a:off x="0" y="2101755"/>
            <a:ext cx="9144000" cy="2770496"/>
          </a:xfrm>
          <a:prstGeom prst="rect">
            <a:avLst/>
          </a:prstGeom>
        </p:spPr>
      </p:pic>
    </p:spTree>
    <p:extLst>
      <p:ext uri="{BB962C8B-B14F-4D97-AF65-F5344CB8AC3E}">
        <p14:creationId xmlns:p14="http://schemas.microsoft.com/office/powerpoint/2010/main" val="2835023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000"/>
                                        <p:tgtEl>
                                          <p:spTgt spid="2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ko-KR" altLang="en-US" smtClean="0"/>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1967819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9590942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7"/>
            <a:ext cx="7886700" cy="2852737"/>
          </a:xfrm>
        </p:spPr>
        <p:txBody>
          <a:bodyPr anchor="b"/>
          <a:lstStyle>
            <a:lvl1pPr>
              <a:defRPr sz="6000"/>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623888" y="458947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271024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6F1A54CE-F6F1-E941-98D6-5E75957895D3}" type="datetimeFigureOut">
              <a:rPr lang="zh-CN" altLang="en-US"/>
              <a:pPr>
                <a:defRPr/>
              </a:pPr>
              <a:t>27/11/2015</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76361D2-8815-3D46-B839-21E60A3A7F7E}" type="slidenum">
              <a:rPr lang="zh-CN" altLang="en-US"/>
              <a:pPr>
                <a:defRPr/>
              </a:pPr>
              <a:t>‹#›</a:t>
            </a:fld>
            <a:endParaRPr lang="zh-CN" altLang="en-US"/>
          </a:p>
        </p:txBody>
      </p:sp>
    </p:spTree>
    <p:extLst>
      <p:ext uri="{BB962C8B-B14F-4D97-AF65-F5344CB8AC3E}">
        <p14:creationId xmlns:p14="http://schemas.microsoft.com/office/powerpoint/2010/main" val="37772142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7" name="Slide Number Placeholder 6"/>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3912472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629842" y="2505075"/>
            <a:ext cx="3868340"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4629152" y="2505075"/>
            <a:ext cx="3887391"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8" name="Footer Placeholder 7"/>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9" name="Slide Number Placeholder 8"/>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893004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4" name="Footer Placeholder 3"/>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5" name="Slide Number Placeholder 4"/>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972212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3" name="Footer Placeholder 2"/>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4" name="Slide Number Placeholder 3"/>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41500005"/>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Content Placeholder 2"/>
          <p:cNvSpPr>
            <a:spLocks noGrp="1"/>
          </p:cNvSpPr>
          <p:nvPr>
            <p:ph idx="1"/>
          </p:nvPr>
        </p:nvSpPr>
        <p:spPr>
          <a:xfrm>
            <a:off x="3887391" y="98743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7" name="Slide Number Placeholder 6"/>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055862509"/>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3887391" y="98743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7" name="Slide Number Placeholder 6"/>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081568554"/>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4371036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3424824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제목 슬라이드">
    <p:spTree>
      <p:nvGrpSpPr>
        <p:cNvPr id="1" name=""/>
        <p:cNvGrpSpPr/>
        <p:nvPr/>
      </p:nvGrpSpPr>
      <p:grpSpPr>
        <a:xfrm>
          <a:off x="0" y="0"/>
          <a:ext cx="0" cy="0"/>
          <a:chOff x="0" y="0"/>
          <a:chExt cx="0" cy="0"/>
        </a:xfrm>
      </p:grpSpPr>
      <p:pic>
        <p:nvPicPr>
          <p:cNvPr id="21" name="그림 20" descr="0005.jpg"/>
          <p:cNvPicPr>
            <a:picLocks noChangeAspect="1"/>
          </p:cNvPicPr>
          <p:nvPr userDrawn="1"/>
        </p:nvPicPr>
        <p:blipFill>
          <a:blip r:embed="rId2" cstate="print"/>
          <a:stretch>
            <a:fillRect/>
          </a:stretch>
        </p:blipFill>
        <p:spPr>
          <a:xfrm>
            <a:off x="0" y="0"/>
            <a:ext cx="9144000" cy="6858000"/>
          </a:xfrm>
          <a:prstGeom prst="rect">
            <a:avLst/>
          </a:prstGeom>
        </p:spPr>
      </p:pic>
      <p:pic>
        <p:nvPicPr>
          <p:cNvPr id="22" name="그림 21" descr="0003.png"/>
          <p:cNvPicPr>
            <a:picLocks noChangeAspect="1"/>
          </p:cNvPicPr>
          <p:nvPr userDrawn="1"/>
        </p:nvPicPr>
        <p:blipFill>
          <a:blip r:embed="rId3" cstate="print"/>
          <a:srcRect t="30647" b="28955"/>
          <a:stretch>
            <a:fillRect/>
          </a:stretch>
        </p:blipFill>
        <p:spPr>
          <a:xfrm>
            <a:off x="0" y="2101755"/>
            <a:ext cx="9144000" cy="2770496"/>
          </a:xfrm>
          <a:prstGeom prst="rect">
            <a:avLst/>
          </a:prstGeom>
        </p:spPr>
      </p:pic>
    </p:spTree>
    <p:extLst>
      <p:ext uri="{BB962C8B-B14F-4D97-AF65-F5344CB8AC3E}">
        <p14:creationId xmlns:p14="http://schemas.microsoft.com/office/powerpoint/2010/main" val="3025659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000"/>
                                        <p:tgtEl>
                                          <p:spTgt spid="2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ko-KR" altLang="en-US" smtClean="0"/>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3423592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FBB9066F-7011-2F47-BAC7-75BFAF36E0A3}" type="datetimeFigureOut">
              <a:rPr lang="zh-CN" altLang="en-US"/>
              <a:pPr>
                <a:defRPr/>
              </a:pPr>
              <a:t>27/11/2015</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496D07C5-132E-164B-A6A8-8D728F8CC1F4}" type="slidenum">
              <a:rPr lang="zh-CN" altLang="en-US"/>
              <a:pPr>
                <a:defRPr/>
              </a:pPr>
              <a:t>‹#›</a:t>
            </a:fld>
            <a:endParaRPr lang="zh-CN" altLang="en-US"/>
          </a:p>
        </p:txBody>
      </p:sp>
    </p:spTree>
    <p:extLst>
      <p:ext uri="{BB962C8B-B14F-4D97-AF65-F5344CB8AC3E}">
        <p14:creationId xmlns:p14="http://schemas.microsoft.com/office/powerpoint/2010/main" val="1110582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5331273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952559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7" name="Slide Number Placeholder 6"/>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6336556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629842" y="2505075"/>
            <a:ext cx="3868340"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8" name="Footer Placeholder 7"/>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9" name="Slide Number Placeholder 8"/>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1318999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4" name="Footer Placeholder 3"/>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5" name="Slide Number Placeholder 4"/>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1753142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3" name="Footer Placeholder 2"/>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4" name="Slide Number Placeholder 3"/>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3184459162"/>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7" name="Slide Number Placeholder 6"/>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914472955"/>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7" name="Slide Number Placeholder 6"/>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661954986"/>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31956968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A94C66F1-4C06-4AC0-B6FF-2237CFD5E990}" type="datetimeFigureOut">
              <a:rPr lang="ko-KR" altLang="en-US" smtClean="0">
                <a:solidFill>
                  <a:prstClr val="black">
                    <a:tint val="75000"/>
                  </a:prstClr>
                </a:solidFill>
                <a:latin typeface="Calibri"/>
                <a:ea typeface="맑은 고딕"/>
              </a:rPr>
              <a:pPr/>
              <a:t>27/11/2015</a:t>
            </a:fld>
            <a:endParaRPr lang="ko-KR" altLang="en-US">
              <a:solidFill>
                <a:prstClr val="black">
                  <a:tint val="75000"/>
                </a:prstClr>
              </a:solidFill>
              <a:latin typeface="Calibri"/>
              <a:ea typeface="맑은 고딕"/>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latin typeface="Calibri"/>
              <a:ea typeface="맑은 고딕"/>
            </a:endParaRPr>
          </a:p>
        </p:txBody>
      </p:sp>
      <p:sp>
        <p:nvSpPr>
          <p:cNvPr id="6" name="Slide Number Placeholder 5"/>
          <p:cNvSpPr>
            <a:spLocks noGrp="1"/>
          </p:cNvSpPr>
          <p:nvPr>
            <p:ph type="sldNum" sz="quarter" idx="12"/>
          </p:nvPr>
        </p:nvSpPr>
        <p:spPr/>
        <p:txBody>
          <a:bodyPr/>
          <a:lstStyle/>
          <a:p>
            <a:fld id="{EFB2900E-E883-403A-B9FC-4F7A961A27B0}" type="slidenum">
              <a:rPr lang="ko-KR" altLang="en-US" smtClean="0">
                <a:solidFill>
                  <a:prstClr val="black">
                    <a:tint val="75000"/>
                  </a:prstClr>
                </a:solidFill>
                <a:latin typeface="Calibri"/>
                <a:ea typeface="맑은 고딕"/>
              </a: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735621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D7EB140D-AE32-184B-A59D-F026132FE279}" type="datetimeFigureOut">
              <a:rPr lang="zh-CN" altLang="en-US"/>
              <a:pPr>
                <a:defRPr/>
              </a:pPr>
              <a:t>27/11/2015</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1304CC44-C86D-2740-A1B8-3213CD69C9D3}" type="slidenum">
              <a:rPr lang="zh-CN" altLang="en-US"/>
              <a:pPr>
                <a:defRPr/>
              </a:pPr>
              <a:t>‹#›</a:t>
            </a:fld>
            <a:endParaRPr lang="zh-CN" altLang="en-US"/>
          </a:p>
        </p:txBody>
      </p:sp>
    </p:spTree>
    <p:extLst>
      <p:ext uri="{BB962C8B-B14F-4D97-AF65-F5344CB8AC3E}">
        <p14:creationId xmlns:p14="http://schemas.microsoft.com/office/powerpoint/2010/main" val="35712677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pic>
        <p:nvPicPr>
          <p:cNvPr id="2" name="그림 6" descr="나비.png"/>
          <p:cNvPicPr>
            <a:picLocks noChangeAspect="1"/>
          </p:cNvPicPr>
          <p:nvPr userDrawn="1"/>
        </p:nvPicPr>
        <p:blipFill>
          <a:blip r:embed="rId2">
            <a:extLst>
              <a:ext uri="{28A0092B-C50C-407E-A947-70E740481C1C}">
                <a14:useLocalDpi xmlns:a14="http://schemas.microsoft.com/office/drawing/2010/main" val="0"/>
              </a:ext>
            </a:extLst>
          </a:blip>
          <a:srcRect l="53795" r="16418"/>
          <a:stretch>
            <a:fillRect/>
          </a:stretch>
        </p:blipFill>
        <p:spPr bwMode="auto">
          <a:xfrm rot="565956">
            <a:off x="4556125" y="1982788"/>
            <a:ext cx="15875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날짜 개체 틀 3"/>
          <p:cNvSpPr>
            <a:spLocks noGrp="1"/>
          </p:cNvSpPr>
          <p:nvPr>
            <p:ph type="dt" sz="half" idx="10"/>
          </p:nvPr>
        </p:nvSpPr>
        <p:spPr/>
        <p:txBody>
          <a:bodyPr/>
          <a:lstStyle>
            <a:lvl1pPr>
              <a:defRPr/>
            </a:lvl1pPr>
          </a:lstStyle>
          <a:p>
            <a:pPr>
              <a:defRPr/>
            </a:pPr>
            <a:fld id="{3A66765D-E973-4773-8004-C236231688E0}" type="datetimeFigureOut">
              <a:rPr lang="ko-KR" altLang="en-US">
                <a:solidFill>
                  <a:prstClr val="black">
                    <a:tint val="75000"/>
                  </a:prstClr>
                </a:solidFill>
                <a:latin typeface="Calibri"/>
                <a:ea typeface="맑은 고딕"/>
              </a:rPr>
              <a:pPr>
                <a:defRPr/>
              </a:pPr>
              <a:t>27/11/2015</a:t>
            </a:fld>
            <a:endParaRPr lang="ko-KR" altLang="en-US" dirty="0">
              <a:solidFill>
                <a:prstClr val="black">
                  <a:tint val="75000"/>
                </a:prstClr>
              </a:solidFill>
              <a:latin typeface="Calibri"/>
              <a:ea typeface="맑은 고딕"/>
            </a:endParaRPr>
          </a:p>
        </p:txBody>
      </p:sp>
      <p:sp>
        <p:nvSpPr>
          <p:cNvPr id="4" name="바닥글 개체 틀 4"/>
          <p:cNvSpPr>
            <a:spLocks noGrp="1"/>
          </p:cNvSpPr>
          <p:nvPr>
            <p:ph type="ftr" sz="quarter" idx="11"/>
          </p:nvPr>
        </p:nvSpPr>
        <p:spPr/>
        <p:txBody>
          <a:bodyPr/>
          <a:lstStyle>
            <a:lvl1pPr>
              <a:defRPr/>
            </a:lvl1pPr>
          </a:lstStyle>
          <a:p>
            <a:pPr>
              <a:defRPr/>
            </a:pPr>
            <a:endParaRPr lang="ko-KR" altLang="en-US">
              <a:solidFill>
                <a:prstClr val="black">
                  <a:tint val="75000"/>
                </a:prstClr>
              </a:solidFill>
              <a:latin typeface="Calibri"/>
              <a:ea typeface="맑은 고딕"/>
            </a:endParaRPr>
          </a:p>
        </p:txBody>
      </p:sp>
      <p:sp>
        <p:nvSpPr>
          <p:cNvPr id="5" name="슬라이드 번호 개체 틀 5"/>
          <p:cNvSpPr>
            <a:spLocks noGrp="1"/>
          </p:cNvSpPr>
          <p:nvPr>
            <p:ph type="sldNum" sz="quarter" idx="12"/>
          </p:nvPr>
        </p:nvSpPr>
        <p:spPr/>
        <p:txBody>
          <a:bodyPr/>
          <a:lstStyle>
            <a:lvl1pPr>
              <a:defRPr smtClean="0"/>
            </a:lvl1pPr>
          </a:lstStyle>
          <a:p>
            <a:pPr>
              <a:defRPr/>
            </a:pPr>
            <a:fld id="{9515322F-A870-4B0B-AC38-F4A3F949EE94}" type="slidenum">
              <a:rPr lang="ko-KR" altLang="en-US">
                <a:solidFill>
                  <a:prstClr val="black">
                    <a:tint val="75000"/>
                  </a:prstClr>
                </a:solidFill>
                <a:latin typeface="Calibri"/>
                <a:ea typeface="맑은 고딕"/>
              </a:rPr>
              <a:pPr>
                <a:defRPr/>
              </a:pPr>
              <a:t>‹#›</a:t>
            </a:fld>
            <a:endParaRPr lang="ko-KR" altLang="en-US">
              <a:solidFill>
                <a:prstClr val="black">
                  <a:tint val="75000"/>
                </a:prstClr>
              </a:solidFill>
              <a:latin typeface="Calibri"/>
              <a:ea typeface="맑은 고딕"/>
            </a:endParaRPr>
          </a:p>
        </p:txBody>
      </p:sp>
    </p:spTree>
    <p:extLst>
      <p:ext uri="{BB962C8B-B14F-4D97-AF65-F5344CB8AC3E}">
        <p14:creationId xmlns:p14="http://schemas.microsoft.com/office/powerpoint/2010/main" val="2880775928"/>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제목 슬라이드">
    <p:spTree>
      <p:nvGrpSpPr>
        <p:cNvPr id="1" name=""/>
        <p:cNvGrpSpPr/>
        <p:nvPr/>
      </p:nvGrpSpPr>
      <p:grpSpPr>
        <a:xfrm>
          <a:off x="0" y="0"/>
          <a:ext cx="0" cy="0"/>
          <a:chOff x="0" y="0"/>
          <a:chExt cx="0" cy="0"/>
        </a:xfrm>
      </p:grpSpPr>
      <p:pic>
        <p:nvPicPr>
          <p:cNvPr id="21" name="그림 20" descr="0005.jpg"/>
          <p:cNvPicPr>
            <a:picLocks noChangeAspect="1"/>
          </p:cNvPicPr>
          <p:nvPr userDrawn="1"/>
        </p:nvPicPr>
        <p:blipFill>
          <a:blip r:embed="rId2" cstate="print"/>
          <a:stretch>
            <a:fillRect/>
          </a:stretch>
        </p:blipFill>
        <p:spPr>
          <a:xfrm>
            <a:off x="0" y="0"/>
            <a:ext cx="9144000" cy="6858000"/>
          </a:xfrm>
          <a:prstGeom prst="rect">
            <a:avLst/>
          </a:prstGeom>
        </p:spPr>
      </p:pic>
      <p:pic>
        <p:nvPicPr>
          <p:cNvPr id="22" name="그림 21" descr="0003.png"/>
          <p:cNvPicPr>
            <a:picLocks noChangeAspect="1"/>
          </p:cNvPicPr>
          <p:nvPr userDrawn="1"/>
        </p:nvPicPr>
        <p:blipFill>
          <a:blip r:embed="rId3" cstate="print"/>
          <a:srcRect t="30647" b="28955"/>
          <a:stretch>
            <a:fillRect/>
          </a:stretch>
        </p:blipFill>
        <p:spPr>
          <a:xfrm>
            <a:off x="0" y="2101755"/>
            <a:ext cx="9144000" cy="2770496"/>
          </a:xfrm>
          <a:prstGeom prst="rect">
            <a:avLst/>
          </a:prstGeom>
        </p:spPr>
      </p:pic>
    </p:spTree>
    <p:extLst>
      <p:ext uri="{BB962C8B-B14F-4D97-AF65-F5344CB8AC3E}">
        <p14:creationId xmlns:p14="http://schemas.microsoft.com/office/powerpoint/2010/main" val="2765665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000"/>
                                        <p:tgtEl>
                                          <p:spTgt spid="2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084B07E-B4ED-B948-85DE-0E16751B3E8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83300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E652E9B-5A63-6640-850E-61054BB2B83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76245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36315A-3A62-7F43-AD3E-6E650F0E479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535989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B20F98D-B6D8-A841-87AC-3BD8B9BED4A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951914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BF8FE17-A827-BC46-99AB-52BD186986C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860966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2D48681-EAF5-B646-A88F-E74761073C9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05532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0A05185-F79A-E14B-8311-B60EC5BCD11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988101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0058ABD-10E7-5D4E-AE09-B0769E2848C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8052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19C6E87C-ADBE-1A40-AD5E-3D516F24F2A5}" type="datetimeFigureOut">
              <a:rPr lang="zh-CN" altLang="en-US"/>
              <a:pPr>
                <a:defRPr/>
              </a:pPr>
              <a:t>27/11/2015</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EE6C03A0-9E7C-F64E-B893-752D034138B3}" type="slidenum">
              <a:rPr lang="zh-CN" altLang="en-US"/>
              <a:pPr>
                <a:defRPr/>
              </a:pPr>
              <a:t>‹#›</a:t>
            </a:fld>
            <a:endParaRPr lang="zh-CN" altLang="en-US"/>
          </a:p>
        </p:txBody>
      </p:sp>
    </p:spTree>
    <p:extLst>
      <p:ext uri="{BB962C8B-B14F-4D97-AF65-F5344CB8AC3E}">
        <p14:creationId xmlns:p14="http://schemas.microsoft.com/office/powerpoint/2010/main" val="29039822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46513F7-62A1-8E4C-BD8F-07216677BA6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279684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A185601-F961-0C46-ABCE-0B0CAB2899C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180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31525C1-7DC7-5A4C-92B4-1CD15A9A264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546912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solidFill>
                  <a:srgbClr val="000000"/>
                </a:solidFill>
              </a:defRPr>
            </a:lvl1pPr>
          </a:lstStyle>
          <a:p>
            <a:pPr>
              <a:defRPr/>
            </a:pPr>
            <a:endParaRPr lang="en-US" altLang="ja-JP">
              <a:ea typeface="ＭＳ Ｐゴシック"/>
            </a:endParaRPr>
          </a:p>
        </p:txBody>
      </p:sp>
      <p:sp>
        <p:nvSpPr>
          <p:cNvPr id="4" name="Footer Placeholder 3"/>
          <p:cNvSpPr>
            <a:spLocks noGrp="1"/>
          </p:cNvSpPr>
          <p:nvPr>
            <p:ph type="ftr" sz="quarter" idx="11"/>
          </p:nvPr>
        </p:nvSpPr>
        <p:spPr>
          <a:xfrm>
            <a:off x="3124200" y="6248400"/>
            <a:ext cx="2895600" cy="457200"/>
          </a:xfrm>
        </p:spPr>
        <p:txBody>
          <a:bodyPr/>
          <a:lstStyle>
            <a:lvl1pPr>
              <a:defRPr>
                <a:solidFill>
                  <a:srgbClr val="000000"/>
                </a:solidFill>
              </a:defRPr>
            </a:lvl1pPr>
          </a:lstStyle>
          <a:p>
            <a:pPr>
              <a:defRPr/>
            </a:pPr>
            <a:endParaRPr lang="en-US" altLang="ja-JP">
              <a:ea typeface="ＭＳ Ｐゴシック"/>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solidFill>
                  <a:srgbClr val="000000"/>
                </a:solidFill>
              </a:defRPr>
            </a:lvl1pPr>
          </a:lstStyle>
          <a:p>
            <a:fld id="{84979746-259A-DA48-BFFD-79D0B1179D15}"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387911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1483676E-FA84-D04B-9427-BB20E38AB87A}" type="datetimeFigureOut">
              <a:rPr lang="ja-JP" altLang="en-US" smtClean="0">
                <a:solidFill>
                  <a:prstClr val="black">
                    <a:tint val="75000"/>
                  </a:prstClr>
                </a:solidFill>
                <a:latin typeface="Calibri"/>
                <a:ea typeface="ＭＳ Ｐゴシック"/>
              </a:rPr>
              <a:pPr/>
              <a:t>27/11/2015</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A4443CA6-6AC6-1F48-8923-D2CD21CC9FF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854717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1483676E-FA84-D04B-9427-BB20E38AB87A}" type="datetimeFigureOut">
              <a:rPr lang="ja-JP" altLang="en-US" smtClean="0">
                <a:solidFill>
                  <a:prstClr val="black">
                    <a:tint val="75000"/>
                  </a:prstClr>
                </a:solidFill>
                <a:latin typeface="Calibri"/>
                <a:ea typeface="ＭＳ Ｐゴシック"/>
              </a:rPr>
              <a:pPr/>
              <a:t>27/11/2015</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A4443CA6-6AC6-1F48-8923-D2CD21CC9FF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660090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1483676E-FA84-D04B-9427-BB20E38AB87A}" type="datetimeFigureOut">
              <a:rPr lang="ja-JP" altLang="en-US" smtClean="0">
                <a:solidFill>
                  <a:prstClr val="black">
                    <a:tint val="75000"/>
                  </a:prstClr>
                </a:solidFill>
                <a:latin typeface="Calibri"/>
                <a:ea typeface="ＭＳ Ｐゴシック"/>
              </a:rPr>
              <a:pPr/>
              <a:t>27/11/2015</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A4443CA6-6AC6-1F48-8923-D2CD21CC9FF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943610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1483676E-FA84-D04B-9427-BB20E38AB87A}" type="datetimeFigureOut">
              <a:rPr lang="ja-JP" altLang="en-US" smtClean="0">
                <a:solidFill>
                  <a:prstClr val="black">
                    <a:tint val="75000"/>
                  </a:prstClr>
                </a:solidFill>
                <a:latin typeface="Calibri"/>
                <a:ea typeface="ＭＳ Ｐゴシック"/>
              </a:rPr>
              <a:pPr/>
              <a:t>27/11/2015</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A4443CA6-6AC6-1F48-8923-D2CD21CC9FF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2103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1483676E-FA84-D04B-9427-BB20E38AB87A}" type="datetimeFigureOut">
              <a:rPr lang="ja-JP" altLang="en-US" smtClean="0">
                <a:solidFill>
                  <a:prstClr val="black">
                    <a:tint val="75000"/>
                  </a:prstClr>
                </a:solidFill>
                <a:latin typeface="Calibri"/>
                <a:ea typeface="ＭＳ Ｐゴシック"/>
              </a:rPr>
              <a:pPr/>
              <a:t>27/11/2015</a:t>
            </a:fld>
            <a:endParaRPr lang="ja-JP" altLang="en-US">
              <a:solidFill>
                <a:prstClr val="black">
                  <a:tint val="75000"/>
                </a:prstClr>
              </a:solidFill>
              <a:latin typeface="Calibri"/>
              <a:ea typeface="ＭＳ Ｐゴシック"/>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 8"/>
          <p:cNvSpPr>
            <a:spLocks noGrp="1"/>
          </p:cNvSpPr>
          <p:nvPr>
            <p:ph type="sldNum" sz="quarter" idx="12"/>
          </p:nvPr>
        </p:nvSpPr>
        <p:spPr/>
        <p:txBody>
          <a:bodyPr/>
          <a:lstStyle/>
          <a:p>
            <a:fld id="{A4443CA6-6AC6-1F48-8923-D2CD21CC9FF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917827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1483676E-FA84-D04B-9427-BB20E38AB87A}" type="datetimeFigureOut">
              <a:rPr lang="ja-JP" altLang="en-US" smtClean="0">
                <a:solidFill>
                  <a:prstClr val="black">
                    <a:tint val="75000"/>
                  </a:prstClr>
                </a:solidFill>
                <a:latin typeface="Calibri"/>
                <a:ea typeface="ＭＳ Ｐゴシック"/>
              </a:rPr>
              <a:pPr/>
              <a:t>27/11/2015</a:t>
            </a:fld>
            <a:endParaRPr lang="ja-JP" altLang="en-US">
              <a:solidFill>
                <a:prstClr val="black">
                  <a:tint val="75000"/>
                </a:prstClr>
              </a:solidFill>
              <a:latin typeface="Calibri"/>
              <a:ea typeface="ＭＳ Ｐゴシック"/>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 4"/>
          <p:cNvSpPr>
            <a:spLocks noGrp="1"/>
          </p:cNvSpPr>
          <p:nvPr>
            <p:ph type="sldNum" sz="quarter" idx="12"/>
          </p:nvPr>
        </p:nvSpPr>
        <p:spPr/>
        <p:txBody>
          <a:bodyPr/>
          <a:lstStyle/>
          <a:p>
            <a:fld id="{A4443CA6-6AC6-1F48-8923-D2CD21CC9FF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168212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E887834B-8970-7F43-81A6-98C817C68357}" type="datetimeFigureOut">
              <a:rPr lang="zh-CN" altLang="en-US"/>
              <a:pPr>
                <a:defRPr/>
              </a:pPr>
              <a:t>27/11/2015</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E3FB838-24FB-5740-AD3D-473F0468EA92}" type="slidenum">
              <a:rPr lang="zh-CN" altLang="en-US"/>
              <a:pPr>
                <a:defRPr/>
              </a:pPr>
              <a:t>‹#›</a:t>
            </a:fld>
            <a:endParaRPr lang="zh-CN" altLang="en-US"/>
          </a:p>
        </p:txBody>
      </p:sp>
    </p:spTree>
    <p:extLst>
      <p:ext uri="{BB962C8B-B14F-4D97-AF65-F5344CB8AC3E}">
        <p14:creationId xmlns:p14="http://schemas.microsoft.com/office/powerpoint/2010/main" val="15578290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1483676E-FA84-D04B-9427-BB20E38AB87A}" type="datetimeFigureOut">
              <a:rPr lang="ja-JP" altLang="en-US" smtClean="0">
                <a:solidFill>
                  <a:prstClr val="black">
                    <a:tint val="75000"/>
                  </a:prstClr>
                </a:solidFill>
                <a:latin typeface="Calibri"/>
                <a:ea typeface="ＭＳ Ｐゴシック"/>
              </a:rPr>
              <a:pPr/>
              <a:t>27/11/2015</a:t>
            </a:fld>
            <a:endParaRPr lang="ja-JP" altLang="en-US">
              <a:solidFill>
                <a:prstClr val="black">
                  <a:tint val="75000"/>
                </a:prstClr>
              </a:solidFill>
              <a:latin typeface="Calibri"/>
              <a:ea typeface="ＭＳ Ｐゴシック"/>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 3"/>
          <p:cNvSpPr>
            <a:spLocks noGrp="1"/>
          </p:cNvSpPr>
          <p:nvPr>
            <p:ph type="sldNum" sz="quarter" idx="12"/>
          </p:nvPr>
        </p:nvSpPr>
        <p:spPr/>
        <p:txBody>
          <a:bodyPr/>
          <a:lstStyle/>
          <a:p>
            <a:fld id="{A4443CA6-6AC6-1F48-8923-D2CD21CC9FF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688666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1483676E-FA84-D04B-9427-BB20E38AB87A}" type="datetimeFigureOut">
              <a:rPr lang="ja-JP" altLang="en-US" smtClean="0">
                <a:solidFill>
                  <a:prstClr val="black">
                    <a:tint val="75000"/>
                  </a:prstClr>
                </a:solidFill>
                <a:latin typeface="Calibri"/>
                <a:ea typeface="ＭＳ Ｐゴシック"/>
              </a:rPr>
              <a:pPr/>
              <a:t>27/11/2015</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A4443CA6-6AC6-1F48-8923-D2CD21CC9FF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2528266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1483676E-FA84-D04B-9427-BB20E38AB87A}" type="datetimeFigureOut">
              <a:rPr lang="ja-JP" altLang="en-US" smtClean="0">
                <a:solidFill>
                  <a:prstClr val="black">
                    <a:tint val="75000"/>
                  </a:prstClr>
                </a:solidFill>
                <a:latin typeface="Calibri"/>
                <a:ea typeface="ＭＳ Ｐゴシック"/>
              </a:rPr>
              <a:pPr/>
              <a:t>27/11/2015</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A4443CA6-6AC6-1F48-8923-D2CD21CC9FF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814845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1483676E-FA84-D04B-9427-BB20E38AB87A}" type="datetimeFigureOut">
              <a:rPr lang="ja-JP" altLang="en-US" smtClean="0">
                <a:solidFill>
                  <a:prstClr val="black">
                    <a:tint val="75000"/>
                  </a:prstClr>
                </a:solidFill>
                <a:latin typeface="Calibri"/>
                <a:ea typeface="ＭＳ Ｐゴシック"/>
              </a:rPr>
              <a:pPr/>
              <a:t>27/11/2015</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A4443CA6-6AC6-1F48-8923-D2CD21CC9FF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337928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1483676E-FA84-D04B-9427-BB20E38AB87A}" type="datetimeFigureOut">
              <a:rPr lang="ja-JP" altLang="en-US" smtClean="0">
                <a:solidFill>
                  <a:prstClr val="black">
                    <a:tint val="75000"/>
                  </a:prstClr>
                </a:solidFill>
                <a:latin typeface="Calibri"/>
                <a:ea typeface="ＭＳ Ｐゴシック"/>
              </a:rPr>
              <a:pPr/>
              <a:t>27/11/2015</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A4443CA6-6AC6-1F48-8923-D2CD21CC9FF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259219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solidFill>
                  <a:srgbClr val="000000"/>
                </a:solidFill>
              </a:defRPr>
            </a:lvl1pPr>
          </a:lstStyle>
          <a:p>
            <a:pPr>
              <a:defRPr/>
            </a:pPr>
            <a:endParaRPr lang="en-US" altLang="ja-JP">
              <a:latin typeface="Calibri"/>
              <a:ea typeface="ＭＳ Ｐゴシック"/>
            </a:endParaRPr>
          </a:p>
        </p:txBody>
      </p:sp>
      <p:sp>
        <p:nvSpPr>
          <p:cNvPr id="4" name="Footer Placeholder 3"/>
          <p:cNvSpPr>
            <a:spLocks noGrp="1"/>
          </p:cNvSpPr>
          <p:nvPr>
            <p:ph type="ftr" sz="quarter" idx="11"/>
          </p:nvPr>
        </p:nvSpPr>
        <p:spPr>
          <a:xfrm>
            <a:off x="3124200" y="6248400"/>
            <a:ext cx="2895600" cy="457200"/>
          </a:xfrm>
        </p:spPr>
        <p:txBody>
          <a:bodyPr/>
          <a:lstStyle>
            <a:lvl1pPr>
              <a:defRPr>
                <a:solidFill>
                  <a:srgbClr val="000000"/>
                </a:solidFill>
              </a:defRPr>
            </a:lvl1pPr>
          </a:lstStyle>
          <a:p>
            <a:pPr>
              <a:defRPr/>
            </a:pPr>
            <a:endParaRPr lang="en-US" altLang="ja-JP">
              <a:latin typeface="Calibri"/>
              <a:ea typeface="ＭＳ Ｐゴシック"/>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solidFill>
                  <a:srgbClr val="000000"/>
                </a:solidFill>
              </a:defRPr>
            </a:lvl1pPr>
          </a:lstStyle>
          <a:p>
            <a:fld id="{84979746-259A-DA48-BFFD-79D0B1179D15}" type="slidenum">
              <a:rPr lang="ja-JP" altLang="en-US">
                <a:latin typeface="Calibri"/>
                <a:ea typeface="ＭＳ Ｐゴシック"/>
              </a:rPr>
              <a:pPr/>
              <a:t>‹#›</a:t>
            </a:fld>
            <a:endParaRPr lang="en-US" altLang="ja-JP">
              <a:latin typeface="Calibri"/>
              <a:ea typeface="ＭＳ Ｐゴシック"/>
            </a:endParaRPr>
          </a:p>
        </p:txBody>
      </p:sp>
    </p:spTree>
    <p:extLst>
      <p:ext uri="{BB962C8B-B14F-4D97-AF65-F5344CB8AC3E}">
        <p14:creationId xmlns:p14="http://schemas.microsoft.com/office/powerpoint/2010/main" val="12140209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5026"/>
          </a:xfrm>
          <a:noFill/>
          <a:ln>
            <a:noFill/>
          </a:ln>
        </p:spPr>
        <p:txBody>
          <a:bodyPr/>
          <a:lstStyle>
            <a:lvl1pPr>
              <a:defRPr>
                <a:solidFill>
                  <a:srgbClr val="00009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2016D8B0-DE7B-9C48-B349-23575665D91D}" type="datetimeFigureOut">
              <a:rPr lang="en-US" smtClean="0">
                <a:solidFill>
                  <a:prstClr val="black">
                    <a:tint val="75000"/>
                  </a:prstClr>
                </a:solidFill>
                <a:latin typeface="Calibri"/>
              </a:rPr>
              <a:pPr/>
              <a:t>27/11/2015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4138A48-65C3-1349-AFE5-860916F985A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cxnSp>
        <p:nvCxnSpPr>
          <p:cNvPr id="11" name="Straight Connector 10"/>
          <p:cNvCxnSpPr/>
          <p:nvPr userDrawn="1"/>
        </p:nvCxnSpPr>
        <p:spPr>
          <a:xfrm>
            <a:off x="164098" y="713450"/>
            <a:ext cx="8754267" cy="0"/>
          </a:xfrm>
          <a:prstGeom prst="line">
            <a:avLst/>
          </a:prstGeom>
          <a:ln>
            <a:solidFill>
              <a:srgbClr val="0000FF"/>
            </a:solidFill>
          </a:ln>
          <a:effectLst>
            <a:outerShdw blurRad="40005" dist="19939" dir="6780000" algn="tl" rotWithShape="0">
              <a:schemeClr val="accent5">
                <a:alpha val="38000"/>
              </a:scheme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855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06FE54F-C223-D64B-AD90-122188EF8E7E}" type="datetimeFigureOut">
              <a:rPr lang="zh-CN" altLang="en-US"/>
              <a:pPr>
                <a:defRPr/>
              </a:pPr>
              <a:t>27/11/2015</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6E8C7EB-2060-B649-99C9-B0BBEAAFBE70}" type="slidenum">
              <a:rPr lang="zh-CN" altLang="en-US"/>
              <a:pPr>
                <a:defRPr/>
              </a:pPr>
              <a:t>‹#›</a:t>
            </a:fld>
            <a:endParaRPr lang="zh-CN" altLang="en-US"/>
          </a:p>
        </p:txBody>
      </p:sp>
    </p:spTree>
    <p:extLst>
      <p:ext uri="{BB962C8B-B14F-4D97-AF65-F5344CB8AC3E}">
        <p14:creationId xmlns:p14="http://schemas.microsoft.com/office/powerpoint/2010/main" val="3925410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theme" Target="../theme/theme6.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slideLayout" Target="../slideLayouts/slideLayout85.xml"/><Relationship Id="rId13" Type="http://schemas.openxmlformats.org/officeDocument/2006/relationships/slideLayout" Target="../slideLayouts/slideLayout86.xml"/><Relationship Id="rId14" Type="http://schemas.openxmlformats.org/officeDocument/2006/relationships/theme" Target="../theme/theme7.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1027" name="文本占位符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8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7A3917F9-DD67-7344-B531-86489FE8AFDE}" type="datetimeFigureOut">
              <a:rPr lang="zh-CN" altLang="en-US"/>
              <a:pPr>
                <a:defRPr/>
              </a:pPr>
              <a:t>27/11/2015</a:t>
            </a:fld>
            <a:endParaRPr lang="zh-CN" altLang="en-US"/>
          </a:p>
        </p:txBody>
      </p:sp>
      <p:sp>
        <p:nvSpPr>
          <p:cNvPr id="5" name="页脚占位符 4"/>
          <p:cNvSpPr>
            <a:spLocks noGrp="1"/>
          </p:cNvSpPr>
          <p:nvPr>
            <p:ph type="ftr" sz="quarter" idx="3"/>
          </p:nvPr>
        </p:nvSpPr>
        <p:spPr>
          <a:xfrm>
            <a:off x="3124200" y="6356388"/>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zh-CN" altLang="en-US"/>
          </a:p>
        </p:txBody>
      </p:sp>
      <p:sp>
        <p:nvSpPr>
          <p:cNvPr id="6" name="灯片编号占位符 5"/>
          <p:cNvSpPr>
            <a:spLocks noGrp="1"/>
          </p:cNvSpPr>
          <p:nvPr>
            <p:ph type="sldNum" sz="quarter" idx="4"/>
          </p:nvPr>
        </p:nvSpPr>
        <p:spPr>
          <a:xfrm>
            <a:off x="6553200" y="635638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00331D1E-4FAE-EF42-9274-1EA51200C5E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2" r:id="rId12"/>
  </p:sldLayoutIdLst>
  <p:txStyles>
    <p:titleStyle>
      <a:lvl1pPr algn="ctr" rtl="0" eaLnBrk="0" fontAlgn="base" hangingPunct="0">
        <a:spcBef>
          <a:spcPct val="0"/>
        </a:spcBef>
        <a:spcAft>
          <a:spcPct val="0"/>
        </a:spcAft>
        <a:defRPr sz="4400" kern="1200">
          <a:solidFill>
            <a:schemeClr val="tx1"/>
          </a:solidFill>
          <a:latin typeface="+mj-lt"/>
          <a:ea typeface="+mj-ea"/>
          <a:cs typeface="宋体" charset="0"/>
        </a:defRPr>
      </a:lvl1pPr>
      <a:lvl2pPr algn="ctr" rtl="0" eaLnBrk="0" fontAlgn="base" hangingPunct="0">
        <a:spcBef>
          <a:spcPct val="0"/>
        </a:spcBef>
        <a:spcAft>
          <a:spcPct val="0"/>
        </a:spcAft>
        <a:defRPr sz="4400">
          <a:solidFill>
            <a:schemeClr val="tx1"/>
          </a:solidFill>
          <a:latin typeface="Calibri" pitchFamily="34" charset="0"/>
          <a:ea typeface="宋体" charset="-122"/>
          <a:cs typeface="宋体" charset="0"/>
        </a:defRPr>
      </a:lvl2pPr>
      <a:lvl3pPr algn="ctr" rtl="0" eaLnBrk="0" fontAlgn="base" hangingPunct="0">
        <a:spcBef>
          <a:spcPct val="0"/>
        </a:spcBef>
        <a:spcAft>
          <a:spcPct val="0"/>
        </a:spcAft>
        <a:defRPr sz="4400">
          <a:solidFill>
            <a:schemeClr val="tx1"/>
          </a:solidFill>
          <a:latin typeface="Calibri" pitchFamily="34" charset="0"/>
          <a:ea typeface="宋体" charset="-122"/>
          <a:cs typeface="宋体" charset="0"/>
        </a:defRPr>
      </a:lvl3pPr>
      <a:lvl4pPr algn="ctr" rtl="0" eaLnBrk="0" fontAlgn="base" hangingPunct="0">
        <a:spcBef>
          <a:spcPct val="0"/>
        </a:spcBef>
        <a:spcAft>
          <a:spcPct val="0"/>
        </a:spcAft>
        <a:defRPr sz="4400">
          <a:solidFill>
            <a:schemeClr val="tx1"/>
          </a:solidFill>
          <a:latin typeface="Calibri" pitchFamily="34" charset="0"/>
          <a:ea typeface="宋体" charset="-122"/>
          <a:cs typeface="宋体" charset="0"/>
        </a:defRPr>
      </a:lvl4pPr>
      <a:lvl5pPr algn="ctr" rtl="0" eaLnBrk="0" fontAlgn="base" hangingPunct="0">
        <a:spcBef>
          <a:spcPct val="0"/>
        </a:spcBef>
        <a:spcAft>
          <a:spcPct val="0"/>
        </a:spcAft>
        <a:defRPr sz="4400">
          <a:solidFill>
            <a:schemeClr val="tx1"/>
          </a:solidFill>
          <a:latin typeface="Calibri" pitchFamily="34" charset="0"/>
          <a:ea typeface="宋体" charset="-122"/>
          <a:cs typeface="宋体" charset="0"/>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宋体"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宋体"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宋体"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宋体"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宋体"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latinLnBrk="1">
              <a:spcBef>
                <a:spcPts val="0"/>
              </a:spcBef>
              <a:spcAft>
                <a:spcPts val="0"/>
              </a:spcAft>
            </a:pPr>
            <a:fld id="{A94C66F1-4C06-4AC0-B6FF-2237CFD5E990}" type="datetimeFigureOut">
              <a:rPr lang="ko-KR" altLang="en-US" smtClean="0">
                <a:solidFill>
                  <a:prstClr val="black">
                    <a:tint val="75000"/>
                  </a:prstClr>
                </a:solidFill>
                <a:latin typeface="Calibri"/>
                <a:ea typeface="맑은 고딕"/>
                <a:cs typeface="+mn-cs"/>
              </a:rPr>
              <a:pPr fontAlgn="auto" latinLnBrk="1">
                <a:spcBef>
                  <a:spcPts val="0"/>
                </a:spcBef>
                <a:spcAft>
                  <a:spcPts val="0"/>
                </a:spcAft>
              </a:pPr>
              <a:t>27/11/2015</a:t>
            </a:fld>
            <a:endParaRPr lang="ko-KR" altLang="en-US">
              <a:solidFill>
                <a:prstClr val="black">
                  <a:tint val="75000"/>
                </a:prstClr>
              </a:solidFill>
              <a:latin typeface="Calibri"/>
              <a:ea typeface="맑은 고딕"/>
              <a:cs typeface="+mn-cs"/>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latinLnBrk="1">
              <a:spcBef>
                <a:spcPts val="0"/>
              </a:spcBef>
              <a:spcAft>
                <a:spcPts val="0"/>
              </a:spcAft>
            </a:pPr>
            <a:endParaRPr lang="ko-KR" altLang="en-US">
              <a:solidFill>
                <a:prstClr val="black">
                  <a:tint val="75000"/>
                </a:prstClr>
              </a:solidFill>
              <a:latin typeface="Calibri"/>
              <a:ea typeface="맑은 고딕"/>
              <a:cs typeface="+mn-cs"/>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latinLnBrk="1">
              <a:spcBef>
                <a:spcPts val="0"/>
              </a:spcBef>
              <a:spcAft>
                <a:spcPts val="0"/>
              </a:spcAft>
            </a:pPr>
            <a:fld id="{EFB2900E-E883-403A-B9FC-4F7A961A27B0}" type="slidenum">
              <a:rPr lang="ko-KR" altLang="en-US" smtClean="0">
                <a:solidFill>
                  <a:prstClr val="black">
                    <a:tint val="75000"/>
                  </a:prstClr>
                </a:solidFill>
                <a:latin typeface="Calibri"/>
                <a:ea typeface="맑은 고딕"/>
                <a:cs typeface="+mn-cs"/>
              </a:rPr>
              <a:pPr fontAlgn="auto" latinLnBrk="1">
                <a:spcBef>
                  <a:spcPts val="0"/>
                </a:spcBef>
                <a:spcAft>
                  <a:spcPts val="0"/>
                </a:spcAft>
              </a:pPr>
              <a:t>‹#›</a:t>
            </a:fld>
            <a:endParaRPr lang="ko-KR" altLang="en-US">
              <a:solidFill>
                <a:prstClr val="black">
                  <a:tint val="75000"/>
                </a:prstClr>
              </a:solidFill>
              <a:latin typeface="Calibri"/>
              <a:ea typeface="맑은 고딕"/>
              <a:cs typeface="+mn-cs"/>
            </a:endParaRPr>
          </a:p>
        </p:txBody>
      </p:sp>
    </p:spTree>
    <p:extLst>
      <p:ext uri="{BB962C8B-B14F-4D97-AF65-F5344CB8AC3E}">
        <p14:creationId xmlns:p14="http://schemas.microsoft.com/office/powerpoint/2010/main" val="17193751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7"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2"/>
          </p:nvPr>
        </p:nvSpPr>
        <p:spPr>
          <a:xfrm>
            <a:off x="628650" y="635637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latinLnBrk="1">
              <a:spcBef>
                <a:spcPts val="0"/>
              </a:spcBef>
              <a:spcAft>
                <a:spcPts val="0"/>
              </a:spcAft>
            </a:pPr>
            <a:fld id="{A94C66F1-4C06-4AC0-B6FF-2237CFD5E990}" type="datetimeFigureOut">
              <a:rPr lang="ko-KR" altLang="en-US" smtClean="0">
                <a:solidFill>
                  <a:prstClr val="black">
                    <a:tint val="75000"/>
                  </a:prstClr>
                </a:solidFill>
                <a:latin typeface="Calibri"/>
                <a:ea typeface="맑은 고딕"/>
                <a:cs typeface="+mn-cs"/>
              </a:rPr>
              <a:pPr fontAlgn="auto" latinLnBrk="1">
                <a:spcBef>
                  <a:spcPts val="0"/>
                </a:spcBef>
                <a:spcAft>
                  <a:spcPts val="0"/>
                </a:spcAft>
              </a:pPr>
              <a:t>27/11/2015</a:t>
            </a:fld>
            <a:endParaRPr lang="ko-KR" altLang="en-US">
              <a:solidFill>
                <a:prstClr val="black">
                  <a:tint val="75000"/>
                </a:prstClr>
              </a:solidFill>
              <a:latin typeface="Calibri"/>
              <a:ea typeface="맑은 고딕"/>
              <a:cs typeface="+mn-cs"/>
            </a:endParaRPr>
          </a:p>
        </p:txBody>
      </p:sp>
      <p:sp>
        <p:nvSpPr>
          <p:cNvPr id="5" name="Footer Placeholder 4"/>
          <p:cNvSpPr>
            <a:spLocks noGrp="1"/>
          </p:cNvSpPr>
          <p:nvPr>
            <p:ph type="ftr" sz="quarter" idx="3"/>
          </p:nvPr>
        </p:nvSpPr>
        <p:spPr>
          <a:xfrm>
            <a:off x="3028950" y="635637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latinLnBrk="1">
              <a:spcBef>
                <a:spcPts val="0"/>
              </a:spcBef>
              <a:spcAft>
                <a:spcPts val="0"/>
              </a:spcAft>
            </a:pPr>
            <a:endParaRPr lang="ko-KR" altLang="en-US">
              <a:solidFill>
                <a:prstClr val="black">
                  <a:tint val="75000"/>
                </a:prstClr>
              </a:solidFill>
              <a:latin typeface="Calibri"/>
              <a:ea typeface="맑은 고딕"/>
              <a:cs typeface="+mn-cs"/>
            </a:endParaRPr>
          </a:p>
        </p:txBody>
      </p:sp>
      <p:sp>
        <p:nvSpPr>
          <p:cNvPr id="6" name="Slide Number Placeholder 5"/>
          <p:cNvSpPr>
            <a:spLocks noGrp="1"/>
          </p:cNvSpPr>
          <p:nvPr>
            <p:ph type="sldNum" sz="quarter" idx="4"/>
          </p:nvPr>
        </p:nvSpPr>
        <p:spPr>
          <a:xfrm>
            <a:off x="6457950" y="635637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latinLnBrk="1">
              <a:spcBef>
                <a:spcPts val="0"/>
              </a:spcBef>
              <a:spcAft>
                <a:spcPts val="0"/>
              </a:spcAft>
            </a:pPr>
            <a:fld id="{EFB2900E-E883-403A-B9FC-4F7A961A27B0}" type="slidenum">
              <a:rPr lang="ko-KR" altLang="en-US" smtClean="0">
                <a:solidFill>
                  <a:prstClr val="black">
                    <a:tint val="75000"/>
                  </a:prstClr>
                </a:solidFill>
                <a:latin typeface="Calibri"/>
                <a:ea typeface="맑은 고딕"/>
                <a:cs typeface="+mn-cs"/>
              </a:rPr>
              <a:pPr fontAlgn="auto" latinLnBrk="1">
                <a:spcBef>
                  <a:spcPts val="0"/>
                </a:spcBef>
                <a:spcAft>
                  <a:spcPts val="0"/>
                </a:spcAft>
              </a:pPr>
              <a:t>‹#›</a:t>
            </a:fld>
            <a:endParaRPr lang="ko-KR" altLang="en-US">
              <a:solidFill>
                <a:prstClr val="black">
                  <a:tint val="75000"/>
                </a:prstClr>
              </a:solidFill>
              <a:latin typeface="Calibri"/>
              <a:ea typeface="맑은 고딕"/>
              <a:cs typeface="+mn-cs"/>
            </a:endParaRPr>
          </a:p>
        </p:txBody>
      </p:sp>
    </p:spTree>
    <p:extLst>
      <p:ext uri="{BB962C8B-B14F-4D97-AF65-F5344CB8AC3E}">
        <p14:creationId xmlns:p14="http://schemas.microsoft.com/office/powerpoint/2010/main" val="42670771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1"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2"/>
          </p:nvPr>
        </p:nvSpPr>
        <p:spPr>
          <a:xfrm>
            <a:off x="628650" y="63563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latinLnBrk="1">
              <a:spcBef>
                <a:spcPts val="0"/>
              </a:spcBef>
              <a:spcAft>
                <a:spcPts val="0"/>
              </a:spcAft>
            </a:pPr>
            <a:fld id="{A94C66F1-4C06-4AC0-B6FF-2237CFD5E990}" type="datetimeFigureOut">
              <a:rPr lang="ko-KR" altLang="en-US" smtClean="0">
                <a:solidFill>
                  <a:prstClr val="black">
                    <a:tint val="75000"/>
                  </a:prstClr>
                </a:solidFill>
                <a:latin typeface="Calibri"/>
                <a:ea typeface="맑은 고딕"/>
                <a:cs typeface="+mn-cs"/>
              </a:rPr>
              <a:pPr fontAlgn="auto" latinLnBrk="1">
                <a:spcBef>
                  <a:spcPts val="0"/>
                </a:spcBef>
                <a:spcAft>
                  <a:spcPts val="0"/>
                </a:spcAft>
              </a:pPr>
              <a:t>27/11/2015</a:t>
            </a:fld>
            <a:endParaRPr lang="ko-KR" altLang="en-US">
              <a:solidFill>
                <a:prstClr val="black">
                  <a:tint val="75000"/>
                </a:prstClr>
              </a:solidFill>
              <a:latin typeface="Calibri"/>
              <a:ea typeface="맑은 고딕"/>
              <a:cs typeface="+mn-cs"/>
            </a:endParaRPr>
          </a:p>
        </p:txBody>
      </p:sp>
      <p:sp>
        <p:nvSpPr>
          <p:cNvPr id="5" name="Footer Placeholder 4"/>
          <p:cNvSpPr>
            <a:spLocks noGrp="1"/>
          </p:cNvSpPr>
          <p:nvPr>
            <p:ph type="ftr" sz="quarter" idx="3"/>
          </p:nvPr>
        </p:nvSpPr>
        <p:spPr>
          <a:xfrm>
            <a:off x="3028950" y="63563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latinLnBrk="1">
              <a:spcBef>
                <a:spcPts val="0"/>
              </a:spcBef>
              <a:spcAft>
                <a:spcPts val="0"/>
              </a:spcAft>
            </a:pPr>
            <a:endParaRPr lang="ko-KR" altLang="en-US">
              <a:solidFill>
                <a:prstClr val="black">
                  <a:tint val="75000"/>
                </a:prstClr>
              </a:solidFill>
              <a:latin typeface="Calibri"/>
              <a:ea typeface="맑은 고딕"/>
              <a:cs typeface="+mn-cs"/>
            </a:endParaRPr>
          </a:p>
        </p:txBody>
      </p:sp>
      <p:sp>
        <p:nvSpPr>
          <p:cNvPr id="6" name="Slide Number Placeholder 5"/>
          <p:cNvSpPr>
            <a:spLocks noGrp="1"/>
          </p:cNvSpPr>
          <p:nvPr>
            <p:ph type="sldNum" sz="quarter" idx="4"/>
          </p:nvPr>
        </p:nvSpPr>
        <p:spPr>
          <a:xfrm>
            <a:off x="6457950" y="63563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latinLnBrk="1">
              <a:spcBef>
                <a:spcPts val="0"/>
              </a:spcBef>
              <a:spcAft>
                <a:spcPts val="0"/>
              </a:spcAft>
            </a:pPr>
            <a:fld id="{EFB2900E-E883-403A-B9FC-4F7A961A27B0}" type="slidenum">
              <a:rPr lang="ko-KR" altLang="en-US" smtClean="0">
                <a:solidFill>
                  <a:prstClr val="black">
                    <a:tint val="75000"/>
                  </a:prstClr>
                </a:solidFill>
                <a:latin typeface="Calibri"/>
                <a:ea typeface="맑은 고딕"/>
                <a:cs typeface="+mn-cs"/>
              </a:rPr>
              <a:pPr fontAlgn="auto" latinLnBrk="1">
                <a:spcBef>
                  <a:spcPts val="0"/>
                </a:spcBef>
                <a:spcAft>
                  <a:spcPts val="0"/>
                </a:spcAft>
              </a:pPr>
              <a:t>‹#›</a:t>
            </a:fld>
            <a:endParaRPr lang="ko-KR" altLang="en-US">
              <a:solidFill>
                <a:prstClr val="black">
                  <a:tint val="75000"/>
                </a:prstClr>
              </a:solidFill>
              <a:latin typeface="Calibri"/>
              <a:ea typeface="맑은 고딕"/>
              <a:cs typeface="+mn-cs"/>
            </a:endParaRPr>
          </a:p>
        </p:txBody>
      </p:sp>
    </p:spTree>
    <p:extLst>
      <p:ext uri="{BB962C8B-B14F-4D97-AF65-F5344CB8AC3E}">
        <p14:creationId xmlns:p14="http://schemas.microsoft.com/office/powerpoint/2010/main" val="309397167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latinLnBrk="1">
              <a:spcBef>
                <a:spcPts val="0"/>
              </a:spcBef>
              <a:spcAft>
                <a:spcPts val="0"/>
              </a:spcAft>
            </a:pPr>
            <a:fld id="{A94C66F1-4C06-4AC0-B6FF-2237CFD5E990}" type="datetimeFigureOut">
              <a:rPr lang="ko-KR" altLang="en-US" smtClean="0">
                <a:solidFill>
                  <a:prstClr val="black">
                    <a:tint val="75000"/>
                  </a:prstClr>
                </a:solidFill>
                <a:latin typeface="Calibri"/>
                <a:ea typeface="맑은 고딕"/>
                <a:cs typeface="+mn-cs"/>
              </a:rPr>
              <a:pPr fontAlgn="auto" latinLnBrk="1">
                <a:spcBef>
                  <a:spcPts val="0"/>
                </a:spcBef>
                <a:spcAft>
                  <a:spcPts val="0"/>
                </a:spcAft>
              </a:pPr>
              <a:t>27/11/2015</a:t>
            </a:fld>
            <a:endParaRPr lang="ko-KR" altLang="en-US">
              <a:solidFill>
                <a:prstClr val="black">
                  <a:tint val="75000"/>
                </a:prstClr>
              </a:solidFill>
              <a:latin typeface="Calibri"/>
              <a:ea typeface="맑은 고딕"/>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latinLnBrk="1">
              <a:spcBef>
                <a:spcPts val="0"/>
              </a:spcBef>
              <a:spcAft>
                <a:spcPts val="0"/>
              </a:spcAft>
            </a:pPr>
            <a:endParaRPr lang="ko-KR" altLang="en-US">
              <a:solidFill>
                <a:prstClr val="black">
                  <a:tint val="75000"/>
                </a:prstClr>
              </a:solidFill>
              <a:latin typeface="Calibri"/>
              <a:ea typeface="맑은 고딕"/>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latinLnBrk="1">
              <a:spcBef>
                <a:spcPts val="0"/>
              </a:spcBef>
              <a:spcAft>
                <a:spcPts val="0"/>
              </a:spcAft>
            </a:pPr>
            <a:fld id="{EFB2900E-E883-403A-B9FC-4F7A961A27B0}" type="slidenum">
              <a:rPr lang="ko-KR" altLang="en-US" smtClean="0">
                <a:solidFill>
                  <a:prstClr val="black">
                    <a:tint val="75000"/>
                  </a:prstClr>
                </a:solidFill>
                <a:latin typeface="Calibri"/>
                <a:ea typeface="맑은 고딕"/>
                <a:cs typeface="+mn-cs"/>
              </a:rPr>
              <a:pPr fontAlgn="auto" latinLnBrk="1">
                <a:spcBef>
                  <a:spcPts val="0"/>
                </a:spcBef>
                <a:spcAft>
                  <a:spcPts val="0"/>
                </a:spcAft>
              </a:pPr>
              <a:t>‹#›</a:t>
            </a:fld>
            <a:endParaRPr lang="ko-KR" altLang="en-US">
              <a:solidFill>
                <a:prstClr val="black">
                  <a:tint val="75000"/>
                </a:prstClr>
              </a:solidFill>
              <a:latin typeface="Calibri"/>
              <a:ea typeface="맑은 고딕"/>
              <a:cs typeface="+mn-cs"/>
            </a:endParaRPr>
          </a:p>
        </p:txBody>
      </p:sp>
    </p:spTree>
    <p:extLst>
      <p:ext uri="{BB962C8B-B14F-4D97-AF65-F5344CB8AC3E}">
        <p14:creationId xmlns:p14="http://schemas.microsoft.com/office/powerpoint/2010/main" val="218814400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endParaRPr lang="en-US" altLang="ja-JP"/>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endParaRPr lang="en-US" altLang="ja-JP"/>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kumimoji="1"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kumimoji="1"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E52E7E1-DA68-1A46-9C85-7B6B65E7C826}" type="slidenum">
              <a:rPr kumimoji="1" lang="en-US" altLang="ja-JP" smtClean="0">
                <a:solidFill>
                  <a:srgbClr val="000000"/>
                </a:solidFill>
                <a:ea typeface="ＭＳ Ｐゴシック" charset="0"/>
                <a:cs typeface="ＭＳ Ｐゴシック" charset="0"/>
              </a:rPr>
              <a:pPr/>
              <a:t>‹#›</a:t>
            </a:fld>
            <a:endParaRPr kumimoji="1" lang="en-US" altLang="ja-JP" smtClean="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69630666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5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483676E-FA84-D04B-9427-BB20E38AB87A}" type="datetimeFigureOut">
              <a:rPr kumimoji="1" lang="ja-JP" altLang="en-US" smtClean="0">
                <a:solidFill>
                  <a:prstClr val="black">
                    <a:tint val="75000"/>
                  </a:prstClr>
                </a:solidFill>
                <a:latin typeface="Calibri"/>
                <a:ea typeface="ＭＳ Ｐゴシック"/>
                <a:cs typeface="+mn-cs"/>
              </a:rPr>
              <a:pPr defTabSz="457200" fontAlgn="auto">
                <a:spcBef>
                  <a:spcPts val="0"/>
                </a:spcBef>
                <a:spcAft>
                  <a:spcPts val="0"/>
                </a:spcAft>
              </a:pPr>
              <a:t>27/11/2015</a:t>
            </a:fld>
            <a:endParaRPr kumimoji="1" lang="ja-JP" altLang="en-US">
              <a:solidFill>
                <a:prstClr val="black">
                  <a:tint val="75000"/>
                </a:prstClr>
              </a:solidFill>
              <a:latin typeface="Calibri"/>
              <a:ea typeface="ＭＳ Ｐゴシック"/>
              <a:cs typeface="+mn-cs"/>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kumimoji="1" lang="ja-JP" altLang="en-US">
              <a:solidFill>
                <a:prstClr val="black">
                  <a:tint val="75000"/>
                </a:prstClr>
              </a:solidFill>
              <a:latin typeface="Calibri"/>
              <a:ea typeface="ＭＳ Ｐゴシック"/>
              <a:cs typeface="+mn-cs"/>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4443CA6-6AC6-1F48-8923-D2CD21CC9FFE}" type="slidenum">
              <a:rPr kumimoji="1" lang="ja-JP" altLang="en-US" smtClean="0">
                <a:solidFill>
                  <a:prstClr val="black">
                    <a:tint val="75000"/>
                  </a:prstClr>
                </a:solidFill>
                <a:latin typeface="Calibri"/>
                <a:ea typeface="ＭＳ Ｐゴシック"/>
                <a:cs typeface="+mn-cs"/>
              </a:rPr>
              <a:pPr defTabSz="457200" fontAlgn="auto">
                <a:spcBef>
                  <a:spcPts val="0"/>
                </a:spcBef>
                <a:spcAft>
                  <a:spcPts val="0"/>
                </a:spcAft>
              </a:pPr>
              <a:t>‹#›</a:t>
            </a:fld>
            <a:endParaRPr kumimoji="1" lang="ja-JP" altLang="en-US">
              <a:solidFill>
                <a:prstClr val="black">
                  <a:tint val="75000"/>
                </a:prstClr>
              </a:solidFill>
              <a:latin typeface="Calibri"/>
              <a:ea typeface="ＭＳ Ｐゴシック"/>
              <a:cs typeface="+mn-cs"/>
            </a:endParaRPr>
          </a:p>
        </p:txBody>
      </p:sp>
    </p:spTree>
    <p:extLst>
      <p:ext uri="{BB962C8B-B14F-4D97-AF65-F5344CB8AC3E}">
        <p14:creationId xmlns:p14="http://schemas.microsoft.com/office/powerpoint/2010/main" val="419238589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38.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39.jpeg"/><Relationship Id="rId3"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41.png"/><Relationship Id="rId1" Type="http://schemas.openxmlformats.org/officeDocument/2006/relationships/vmlDrawing" Target="../drawings/vmlDrawing1.vml"/><Relationship Id="rId2"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44.png"/><Relationship Id="rId1" Type="http://schemas.openxmlformats.org/officeDocument/2006/relationships/slideLayout" Target="../slideLayouts/slideLayout62.xml"/><Relationship Id="rId2" Type="http://schemas.openxmlformats.org/officeDocument/2006/relationships/image" Target="../media/image43.jpeg"/></Relationships>
</file>

<file path=ppt/slides/_rels/slide2.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46.jpeg"/><Relationship Id="rId5" Type="http://schemas.microsoft.com/office/2007/relationships/hdphoto" Target="../media/hdphoto4.wdp"/><Relationship Id="rId6" Type="http://schemas.openxmlformats.org/officeDocument/2006/relationships/image" Target="../media/image47.jpeg"/><Relationship Id="rId7" Type="http://schemas.microsoft.com/office/2007/relationships/hdphoto" Target="../media/hdphoto5.wdp"/><Relationship Id="rId1" Type="http://schemas.openxmlformats.org/officeDocument/2006/relationships/slideLayout" Target="../slideLayouts/slideLayout63.xml"/><Relationship Id="rId2" Type="http://schemas.openxmlformats.org/officeDocument/2006/relationships/image" Target="../media/image4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48.emf"/></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50.png"/><Relationship Id="rId5" Type="http://schemas.openxmlformats.org/officeDocument/2006/relationships/image" Target="../media/image51.jpeg"/><Relationship Id="rId6" Type="http://schemas.microsoft.com/office/2007/relationships/hdphoto" Target="../media/hdphoto7.wdp"/><Relationship Id="rId7" Type="http://schemas.openxmlformats.org/officeDocument/2006/relationships/image" Target="../media/image52.png"/><Relationship Id="rId1" Type="http://schemas.openxmlformats.org/officeDocument/2006/relationships/slideLayout" Target="../slideLayouts/slideLayout86.xml"/><Relationship Id="rId2"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5" Type="http://schemas.openxmlformats.org/officeDocument/2006/relationships/image" Target="../media/image56.emf"/><Relationship Id="rId1" Type="http://schemas.openxmlformats.org/officeDocument/2006/relationships/slideLayout" Target="../slideLayouts/slideLayout73.xml"/><Relationship Id="rId2" Type="http://schemas.openxmlformats.org/officeDocument/2006/relationships/image" Target="../media/image53.emf"/></Relationships>
</file>

<file path=ppt/slides/_rels/slide24.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5" Type="http://schemas.openxmlformats.org/officeDocument/2006/relationships/image" Target="../media/image60.emf"/><Relationship Id="rId1" Type="http://schemas.openxmlformats.org/officeDocument/2006/relationships/slideLayout" Target="../slideLayouts/slideLayout73.xml"/><Relationship Id="rId2" Type="http://schemas.openxmlformats.org/officeDocument/2006/relationships/image" Target="../media/image5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9.wmf"/><Relationship Id="rId4" Type="http://schemas.openxmlformats.org/officeDocument/2006/relationships/image" Target="../media/image70.emf"/><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72.png"/><Relationship Id="rId3" Type="http://schemas.openxmlformats.org/officeDocument/2006/relationships/hyperlink" Target="http://www.chikyu.ac.jp/precip/products/index.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73.emf"/></Relationships>
</file>

<file path=ppt/slides/_rels/slide37.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emf"/><Relationship Id="rId1" Type="http://schemas.openxmlformats.org/officeDocument/2006/relationships/slideLayout" Target="../slideLayouts/slideLayout60.xml"/><Relationship Id="rId2"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76.png"/><Relationship Id="rId3" Type="http://schemas.openxmlformats.org/officeDocument/2006/relationships/image" Target="../media/image77.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xml"/><Relationship Id="rId3"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image" Target="../media/image21.jpeg"/><Relationship Id="rId8" Type="http://schemas.openxmlformats.org/officeDocument/2006/relationships/image" Target="../media/image22.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wmf"/><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標題 1"/>
          <p:cNvSpPr>
            <a:spLocks noGrp="1"/>
          </p:cNvSpPr>
          <p:nvPr>
            <p:ph type="ctrTitle"/>
          </p:nvPr>
        </p:nvSpPr>
        <p:spPr>
          <a:xfrm>
            <a:off x="0" y="188951"/>
            <a:ext cx="9144000" cy="6192837"/>
          </a:xfrm>
        </p:spPr>
        <p:txBody>
          <a:bodyPr/>
          <a:lstStyle/>
          <a:p>
            <a:r>
              <a:rPr lang="en-US" sz="4000" b="1">
                <a:latin typeface="Calibri" charset="0"/>
                <a:ea typeface="宋体" charset="0"/>
              </a:rPr>
              <a:t>Monsoon scale interactions</a:t>
            </a:r>
            <a:r>
              <a:rPr lang="en-US" altLang="zh-TW" sz="4000">
                <a:latin typeface="Times New Roman" charset="0"/>
                <a:ea typeface="宋体" charset="0"/>
                <a:cs typeface="Times New Roman" charset="0"/>
              </a:rPr>
              <a:t/>
            </a:r>
            <a:br>
              <a:rPr lang="en-US" altLang="zh-TW" sz="4000">
                <a:latin typeface="Times New Roman" charset="0"/>
                <a:ea typeface="宋体" charset="0"/>
                <a:cs typeface="Times New Roman" charset="0"/>
              </a:rPr>
            </a:br>
            <a:r>
              <a:rPr lang="en-US" altLang="zh-TW" sz="3200">
                <a:latin typeface="Times New Roman" charset="0"/>
                <a:ea typeface="宋体" charset="0"/>
                <a:cs typeface="Times New Roman" charset="0"/>
              </a:rPr>
              <a:t/>
            </a:r>
            <a:br>
              <a:rPr lang="en-US" altLang="zh-TW" sz="3200">
                <a:latin typeface="Times New Roman" charset="0"/>
                <a:ea typeface="宋体" charset="0"/>
                <a:cs typeface="Times New Roman" charset="0"/>
              </a:rPr>
            </a:br>
            <a:r>
              <a:rPr lang="en-US" altLang="zh-TW" sz="2800">
                <a:latin typeface="Times New Roman" charset="0"/>
                <a:ea typeface="宋体" charset="0"/>
                <a:cs typeface="Times New Roman" charset="0"/>
              </a:rPr>
              <a:t>Swadhin Behera</a:t>
            </a:r>
            <a:br>
              <a:rPr lang="en-US" altLang="zh-TW" sz="2800">
                <a:latin typeface="Times New Roman" charset="0"/>
                <a:ea typeface="宋体" charset="0"/>
                <a:cs typeface="Times New Roman" charset="0"/>
              </a:rPr>
            </a:br>
            <a:r>
              <a:rPr lang="en-US" altLang="zh-TW" sz="2800">
                <a:latin typeface="Times New Roman" charset="0"/>
                <a:ea typeface="宋体" charset="0"/>
                <a:cs typeface="Times New Roman" charset="0"/>
              </a:rPr>
              <a:t>JAMSTEC</a:t>
            </a:r>
            <a:endParaRPr lang="zh-TW" altLang="en-US" sz="2800">
              <a:latin typeface="Calibri" charset="0"/>
              <a:ea typeface="新細明體" charset="0"/>
              <a:cs typeface="新細明體"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Screen shot 2010-07-04 at 1.39.52 PM.png"/>
          <p:cNvPicPr>
            <a:picLocks noChangeAspect="1"/>
          </p:cNvPicPr>
          <p:nvPr/>
        </p:nvPicPr>
        <p:blipFill>
          <a:blip r:embed="rId2">
            <a:extLst>
              <a:ext uri="{28A0092B-C50C-407E-A947-70E740481C1C}">
                <a14:useLocalDpi xmlns:a14="http://schemas.microsoft.com/office/drawing/2010/main" val="0"/>
              </a:ext>
            </a:extLst>
          </a:blip>
          <a:srcRect l="5833" t="9332" r="20000" b="62746"/>
          <a:stretch>
            <a:fillRect/>
          </a:stretch>
        </p:blipFill>
        <p:spPr bwMode="auto">
          <a:xfrm>
            <a:off x="152400" y="2438400"/>
            <a:ext cx="90868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Screen shot 2010-07-04 at 1.36.47 PM.png"/>
          <p:cNvPicPr>
            <a:picLocks noChangeAspect="1"/>
          </p:cNvPicPr>
          <p:nvPr/>
        </p:nvPicPr>
        <p:blipFill>
          <a:blip r:embed="rId3">
            <a:extLst>
              <a:ext uri="{28A0092B-C50C-407E-A947-70E740481C1C}">
                <a14:useLocalDpi xmlns:a14="http://schemas.microsoft.com/office/drawing/2010/main" val="0"/>
              </a:ext>
            </a:extLst>
          </a:blip>
          <a:srcRect l="6667" t="54504" r="20000" b="21333"/>
          <a:stretch>
            <a:fillRect/>
          </a:stretch>
        </p:blipFill>
        <p:spPr bwMode="auto">
          <a:xfrm>
            <a:off x="228600" y="512763"/>
            <a:ext cx="891540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Screen shot 2010-07-04 at 1.36.47 PM.png"/>
          <p:cNvPicPr>
            <a:picLocks noChangeAspect="1"/>
          </p:cNvPicPr>
          <p:nvPr/>
        </p:nvPicPr>
        <p:blipFill>
          <a:blip r:embed="rId3">
            <a:extLst>
              <a:ext uri="{28A0092B-C50C-407E-A947-70E740481C1C}">
                <a14:useLocalDpi xmlns:a14="http://schemas.microsoft.com/office/drawing/2010/main" val="0"/>
              </a:ext>
            </a:extLst>
          </a:blip>
          <a:srcRect l="6667" t="51302" r="20000" b="45496"/>
          <a:stretch>
            <a:fillRect/>
          </a:stretch>
        </p:blipFill>
        <p:spPr bwMode="auto">
          <a:xfrm>
            <a:off x="152400" y="2232025"/>
            <a:ext cx="899160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p:cNvSpPr>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t>Change in IOD periodicity over the study period</a:t>
            </a:r>
          </a:p>
        </p:txBody>
      </p:sp>
      <p:graphicFrame>
        <p:nvGraphicFramePr>
          <p:cNvPr id="7" name="Table 6"/>
          <p:cNvGraphicFramePr>
            <a:graphicFrameLocks noGrp="1"/>
          </p:cNvGraphicFramePr>
          <p:nvPr/>
        </p:nvGraphicFramePr>
        <p:xfrm>
          <a:off x="304800" y="4511675"/>
          <a:ext cx="8839200" cy="2346960"/>
        </p:xfrm>
        <a:graphic>
          <a:graphicData uri="http://schemas.openxmlformats.org/drawingml/2006/table">
            <a:tbl>
              <a:tblPr/>
              <a:tblGrid>
                <a:gridCol w="2946400"/>
                <a:gridCol w="1831975"/>
                <a:gridCol w="4060825"/>
              </a:tblGrid>
              <a:tr h="228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0B5395"/>
                          </a:solidFill>
                          <a:effectLst/>
                          <a:latin typeface="Arial" charset="0"/>
                          <a:ea typeface="ＭＳ Ｐゴシック" charset="0"/>
                          <a:cs typeface="ＭＳ Ｐゴシック" charset="0"/>
                        </a:rPr>
                        <a:t>the first</a:t>
                      </a:r>
                      <a:r>
                        <a:rPr kumimoji="1" lang="en-US" altLang="ja-JP" sz="2400" b="1" i="0" u="none" strike="noStrike" cap="none" normalizeH="0" baseline="0">
                          <a:ln>
                            <a:noFill/>
                          </a:ln>
                          <a:solidFill>
                            <a:srgbClr val="0B5395"/>
                          </a:solidFill>
                          <a:effectLst/>
                          <a:latin typeface="Arial" charset="0"/>
                          <a:ea typeface="ＭＳ Ｐゴシック" charset="0"/>
                          <a:cs typeface="ＭＳ Ｐゴシック" charset="0"/>
                        </a:rPr>
                        <a:t> </a:t>
                      </a:r>
                      <a:r>
                        <a:rPr kumimoji="1" lang="en-US" altLang="ja-JP" sz="1800" b="1" i="0" u="none" strike="noStrike" cap="none" normalizeH="0" baseline="0">
                          <a:ln>
                            <a:noFill/>
                          </a:ln>
                          <a:solidFill>
                            <a:srgbClr val="0B5395"/>
                          </a:solidFill>
                          <a:effectLst/>
                          <a:latin typeface="Arial" charset="0"/>
                          <a:ea typeface="ＭＳ Ｐゴシック" charset="0"/>
                          <a:cs typeface="ＭＳ Ｐゴシック" charset="0"/>
                        </a:rPr>
                        <a:t>half of 20th century</a:t>
                      </a:r>
                      <a:r>
                        <a:rPr kumimoji="1" lang="en-US" altLang="ja-JP" sz="2000" b="1" i="0" u="none" strike="noStrike" cap="none" normalizeH="0" baseline="0">
                          <a:ln>
                            <a:noFill/>
                          </a:ln>
                          <a:solidFill>
                            <a:srgbClr val="0B5395"/>
                          </a:solidFill>
                          <a:effectLst/>
                          <a:latin typeface="Arial"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pPr>
                      <a:endParaRPr kumimoji="1" lang="en-US" sz="2000" b="1" i="0" u="none" strike="noStrike" cap="none" normalizeH="0" baseline="0">
                        <a:ln>
                          <a:noFill/>
                        </a:ln>
                        <a:solidFill>
                          <a:srgbClr val="0B5395"/>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rgbClr val="0B5395"/>
                          </a:solidFill>
                          <a:effectLst/>
                          <a:latin typeface="Arial" charset="0"/>
                          <a:ea typeface="ＭＳ Ｐゴシック" charset="0"/>
                          <a:cs typeface="ＭＳ Ｐゴシック" charset="0"/>
                        </a:rPr>
                        <a:t>8-14y periodicity</a:t>
                      </a:r>
                    </a:p>
                    <a:p>
                      <a:pPr marL="0" marR="0" lvl="0" indent="0" algn="l" defTabSz="457200" rtl="0" eaLnBrk="1" fontAlgn="base" latinLnBrk="0" hangingPunct="1">
                        <a:lnSpc>
                          <a:spcPct val="100000"/>
                        </a:lnSpc>
                        <a:spcBef>
                          <a:spcPct val="0"/>
                        </a:spcBef>
                        <a:spcAft>
                          <a:spcPct val="0"/>
                        </a:spcAft>
                        <a:buClrTx/>
                        <a:buSzTx/>
                        <a:buFontTx/>
                        <a:buNone/>
                        <a:tabLst/>
                      </a:pPr>
                      <a:endParaRPr kumimoji="1" lang="en-US" altLang="ja-JP" sz="2400" b="1" i="0" u="none" strike="noStrike" cap="none" normalizeH="0" baseline="0">
                        <a:ln>
                          <a:noFill/>
                        </a:ln>
                        <a:solidFill>
                          <a:srgbClr val="0B5395"/>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0B5395"/>
                          </a:solidFill>
                          <a:effectLst/>
                          <a:latin typeface="Arial" charset="0"/>
                          <a:ea typeface="ＭＳ Ｐゴシック" charset="0"/>
                          <a:cs typeface="ＭＳ Ｐゴシック" charset="0"/>
                        </a:rPr>
                        <a:t>strong IOD with 7-8y periodicity in 1930s</a:t>
                      </a:r>
                      <a:endParaRPr kumimoji="0" lang="en-US" sz="1800" b="1" i="0" u="none" strike="noStrike" cap="none" normalizeH="0" baseline="0">
                        <a:ln>
                          <a:noFill/>
                        </a:ln>
                        <a:solidFill>
                          <a:srgbClr val="0B5395"/>
                        </a:solidFill>
                        <a:effectLst/>
                        <a:latin typeface="Arial" charset="0"/>
                        <a:ea typeface="ＭＳ Ｐゴシック" charset="0"/>
                        <a:cs typeface="ＭＳ Ｐゴシック" charset="0"/>
                      </a:endParaRPr>
                    </a:p>
                  </a:txBody>
                  <a:tcPr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a:ln>
                            <a:noFill/>
                          </a:ln>
                          <a:solidFill>
                            <a:srgbClr val="0B5395"/>
                          </a:solidFill>
                          <a:effectLst/>
                          <a:latin typeface="Arial" charset="0"/>
                          <a:ea typeface="ＭＳ Ｐゴシック" charset="0"/>
                          <a:cs typeface="ＭＳ Ｐゴシック" charset="0"/>
                        </a:rPr>
                        <a:t> mode shift around 1950s</a:t>
                      </a:r>
                      <a:endParaRPr kumimoji="0" lang="en-US" sz="1800" b="1" i="0" u="none" strike="noStrike" cap="none" normalizeH="0" baseline="0">
                        <a:ln>
                          <a:noFill/>
                        </a:ln>
                        <a:solidFill>
                          <a:srgbClr val="0B5395"/>
                        </a:solidFill>
                        <a:effectLst/>
                        <a:latin typeface="Arial" charset="0"/>
                        <a:ea typeface="ＭＳ Ｐゴシック" charset="0"/>
                        <a:cs typeface="ＭＳ Ｐゴシック" charset="0"/>
                      </a:endParaRPr>
                    </a:p>
                  </a:txBody>
                  <a:tcP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0B5395"/>
                          </a:solidFill>
                          <a:effectLst/>
                          <a:latin typeface="Arial" charset="0"/>
                          <a:ea typeface="ＭＳ Ｐゴシック" charset="0"/>
                          <a:cs typeface="ＭＳ Ｐゴシック" charset="0"/>
                        </a:rPr>
                        <a:t>the latter</a:t>
                      </a:r>
                      <a:r>
                        <a:rPr kumimoji="1" lang="en-US" altLang="ja-JP" sz="2400" b="1" i="0" u="none" strike="noStrike" cap="none" normalizeH="0" baseline="0">
                          <a:ln>
                            <a:noFill/>
                          </a:ln>
                          <a:solidFill>
                            <a:srgbClr val="0B5395"/>
                          </a:solidFill>
                          <a:effectLst/>
                          <a:latin typeface="Arial" charset="0"/>
                          <a:ea typeface="ＭＳ Ｐゴシック" charset="0"/>
                          <a:cs typeface="ＭＳ Ｐゴシック" charset="0"/>
                        </a:rPr>
                        <a:t> </a:t>
                      </a:r>
                      <a:r>
                        <a:rPr kumimoji="1" lang="en-US" altLang="ja-JP" sz="1800" b="1" i="0" u="none" strike="noStrike" cap="none" normalizeH="0" baseline="0">
                          <a:ln>
                            <a:noFill/>
                          </a:ln>
                          <a:solidFill>
                            <a:srgbClr val="0B5395"/>
                          </a:solidFill>
                          <a:effectLst/>
                          <a:latin typeface="Arial" charset="0"/>
                          <a:ea typeface="ＭＳ Ｐゴシック" charset="0"/>
                          <a:cs typeface="ＭＳ Ｐゴシック" charset="0"/>
                        </a:rPr>
                        <a:t>half of 20th century</a:t>
                      </a:r>
                    </a:p>
                    <a:p>
                      <a:pPr marL="0" marR="0" lvl="0" indent="0" algn="l" defTabSz="457200" rtl="0" eaLnBrk="1" fontAlgn="base" latinLnBrk="0" hangingPunct="1">
                        <a:lnSpc>
                          <a:spcPct val="100000"/>
                        </a:lnSpc>
                        <a:spcBef>
                          <a:spcPct val="0"/>
                        </a:spcBef>
                        <a:spcAft>
                          <a:spcPct val="0"/>
                        </a:spcAft>
                        <a:buClrTx/>
                        <a:buSzTx/>
                        <a:buFontTx/>
                        <a:buNone/>
                        <a:tabLst/>
                      </a:pPr>
                      <a:endParaRPr kumimoji="1" lang="en-US" altLang="ja-JP" sz="1800" b="1" i="0" u="none" strike="noStrike" cap="none" normalizeH="0" baseline="0">
                        <a:ln>
                          <a:noFill/>
                        </a:ln>
                        <a:solidFill>
                          <a:srgbClr val="0B5395"/>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rgbClr val="0B5395"/>
                          </a:solidFill>
                          <a:effectLst/>
                          <a:latin typeface="Arial"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rgbClr val="0B5395"/>
                          </a:solidFill>
                          <a:effectLst/>
                          <a:latin typeface="Arial" charset="0"/>
                          <a:ea typeface="ＭＳ Ｐゴシック" charset="0"/>
                          <a:cs typeface="ＭＳ Ｐゴシック" charset="0"/>
                        </a:rPr>
                        <a:t>2-3y periodicity</a:t>
                      </a:r>
                      <a:r>
                        <a:rPr kumimoji="1" lang="en-US" altLang="ja-JP" sz="2000" b="1" i="0" u="none" strike="noStrike" cap="none" normalizeH="0" baseline="0">
                          <a:ln>
                            <a:noFill/>
                          </a:ln>
                          <a:solidFill>
                            <a:srgbClr val="0B5395"/>
                          </a:solidFill>
                          <a:effectLst/>
                          <a:latin typeface="Arial"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pPr>
                      <a:endParaRPr kumimoji="1" lang="en-US" sz="2000" b="1" i="0" u="none" strike="noStrike" cap="none" normalizeH="0" baseline="0">
                        <a:ln>
                          <a:noFill/>
                        </a:ln>
                        <a:solidFill>
                          <a:srgbClr val="0B5395"/>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a:ln>
                            <a:noFill/>
                          </a:ln>
                          <a:solidFill>
                            <a:srgbClr val="0B5395"/>
                          </a:solidFill>
                          <a:effectLst/>
                          <a:latin typeface="Arial" charset="0"/>
                          <a:ea typeface="ＭＳ Ｐゴシック" charset="0"/>
                          <a:cs typeface="ＭＳ Ｐゴシック" charset="0"/>
                        </a:rPr>
                        <a:t> </a:t>
                      </a:r>
                      <a:r>
                        <a:rPr kumimoji="1" lang="en-US" altLang="ja-JP" sz="1800" b="1" i="0" u="none" strike="noStrike" cap="none" normalizeH="0" baseline="0">
                          <a:ln>
                            <a:noFill/>
                          </a:ln>
                          <a:solidFill>
                            <a:srgbClr val="0B5395"/>
                          </a:solidFill>
                          <a:effectLst/>
                          <a:latin typeface="Arial" charset="0"/>
                          <a:ea typeface="ＭＳ Ｐゴシック" charset="0"/>
                          <a:cs typeface="ＭＳ Ｐゴシック" charset="0"/>
                        </a:rPr>
                        <a:t>strongest IOD from 1990s</a:t>
                      </a:r>
                      <a:endParaRPr kumimoji="0" lang="en-US" sz="1800" b="1" i="0" u="none" strike="noStrike" cap="none" normalizeH="0" baseline="0">
                        <a:ln>
                          <a:noFill/>
                        </a:ln>
                        <a:solidFill>
                          <a:srgbClr val="0B5395"/>
                        </a:solidFill>
                        <a:effectLst/>
                        <a:latin typeface="Arial" charset="0"/>
                        <a:ea typeface="ＭＳ Ｐゴシック" charset="0"/>
                        <a:cs typeface="ＭＳ Ｐゴシック" charset="0"/>
                      </a:endParaRPr>
                    </a:p>
                  </a:txBody>
                  <a:tcPr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EB1B"/>
                    </a:solidFill>
                  </a:tcPr>
                </a:tc>
              </a:tr>
            </a:tbl>
          </a:graphicData>
        </a:graphic>
      </p:graphicFrame>
    </p:spTree>
    <p:extLst>
      <p:ext uri="{BB962C8B-B14F-4D97-AF65-F5344CB8AC3E}">
        <p14:creationId xmlns:p14="http://schemas.microsoft.com/office/powerpoint/2010/main" val="42559286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0" y="0"/>
            <a:ext cx="9144000" cy="609600"/>
          </a:xfrm>
        </p:spPr>
        <p:txBody>
          <a:bodyPr/>
          <a:lstStyle/>
          <a:p>
            <a:pPr eaLnBrk="1" hangingPunct="1"/>
            <a:r>
              <a:rPr lang="en-US" sz="2000">
                <a:latin typeface="Arial" charset="0"/>
                <a:ea typeface="ＭＳ Ｐゴシック" charset="0"/>
                <a:cs typeface="ＭＳ Ｐゴシック" charset="0"/>
              </a:rPr>
              <a:t>Historical IOD variability from Coral records ofother locations in eastern and western Indian ocean</a:t>
            </a:r>
          </a:p>
        </p:txBody>
      </p:sp>
      <p:pic>
        <p:nvPicPr>
          <p:cNvPr id="37891" name="Picture 4" descr="Screen shot 2010-07-02 at 8.02.12 PM.png"/>
          <p:cNvPicPr>
            <a:picLocks noChangeAspect="1"/>
          </p:cNvPicPr>
          <p:nvPr/>
        </p:nvPicPr>
        <p:blipFill>
          <a:blip r:embed="rId3">
            <a:extLst>
              <a:ext uri="{28A0092B-C50C-407E-A947-70E740481C1C}">
                <a14:useLocalDpi xmlns:a14="http://schemas.microsoft.com/office/drawing/2010/main" val="0"/>
              </a:ext>
            </a:extLst>
          </a:blip>
          <a:srcRect l="5833" t="9332" r="18333" b="3999"/>
          <a:stretch>
            <a:fillRect/>
          </a:stretch>
        </p:blipFill>
        <p:spPr bwMode="auto">
          <a:xfrm>
            <a:off x="0" y="838200"/>
            <a:ext cx="69659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Screen shot 2010-07-02 at 8.08.07 PM.png"/>
          <p:cNvPicPr>
            <a:picLocks noChangeAspect="1"/>
          </p:cNvPicPr>
          <p:nvPr/>
        </p:nvPicPr>
        <p:blipFill>
          <a:blip r:embed="rId4">
            <a:extLst>
              <a:ext uri="{28A0092B-C50C-407E-A947-70E740481C1C}">
                <a14:useLocalDpi xmlns:a14="http://schemas.microsoft.com/office/drawing/2010/main" val="0"/>
              </a:ext>
            </a:extLst>
          </a:blip>
          <a:srcRect l="22501" t="10667" r="20000" b="10667"/>
          <a:stretch>
            <a:fillRect/>
          </a:stretch>
        </p:blipFill>
        <p:spPr bwMode="auto">
          <a:xfrm>
            <a:off x="6781800" y="762000"/>
            <a:ext cx="23622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4"/>
          <p:cNvSpPr txBox="1">
            <a:spLocks noChangeArrowheads="1"/>
          </p:cNvSpPr>
          <p:nvPr/>
        </p:nvSpPr>
        <p:spPr bwMode="auto">
          <a:xfrm>
            <a:off x="6781800" y="63246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0"/>
                <a:cs typeface="ＭＳ Ｐゴシック" charset="0"/>
              </a:defRPr>
            </a:lvl1pPr>
            <a:lvl2pPr marL="37931725" indent="-37474525" eaLnBrk="0" hangingPunct="0">
              <a:defRPr kumimoji="1" sz="2400">
                <a:solidFill>
                  <a:schemeClr val="tx1"/>
                </a:solidFill>
                <a:latin typeface="Arial" charset="0"/>
                <a:ea typeface="ＭＳ Ｐゴシック" charset="0"/>
              </a:defRPr>
            </a:lvl2pPr>
            <a:lvl3pPr eaLnBrk="0" hangingPunct="0">
              <a:defRPr kumimoji="1" sz="2400">
                <a:solidFill>
                  <a:schemeClr val="tx1"/>
                </a:solidFill>
                <a:latin typeface="Arial" charset="0"/>
                <a:ea typeface="ＭＳ Ｐゴシック" charset="0"/>
              </a:defRPr>
            </a:lvl3pPr>
            <a:lvl4pPr eaLnBrk="0" hangingPunct="0">
              <a:defRPr kumimoji="1" sz="2400">
                <a:solidFill>
                  <a:schemeClr val="tx1"/>
                </a:solidFill>
                <a:latin typeface="Arial" charset="0"/>
                <a:ea typeface="ＭＳ Ｐゴシック" charset="0"/>
              </a:defRPr>
            </a:lvl4pPr>
            <a:lvl5pPr eaLnBrk="0" hangingPunct="0">
              <a:defRPr kumimoji="1" sz="2400">
                <a:solidFill>
                  <a:schemeClr val="tx1"/>
                </a:solidFill>
                <a:latin typeface="Arial" charset="0"/>
                <a:ea typeface="ＭＳ Ｐゴシック" charset="0"/>
              </a:defRPr>
            </a:lvl5pPr>
            <a:lvl6pPr marL="457200" eaLnBrk="0" fontAlgn="base" hangingPunct="0">
              <a:spcBef>
                <a:spcPct val="0"/>
              </a:spcBef>
              <a:spcAft>
                <a:spcPct val="0"/>
              </a:spcAft>
              <a:defRPr kumimoji="1" sz="2400">
                <a:solidFill>
                  <a:schemeClr val="tx1"/>
                </a:solidFill>
                <a:latin typeface="Arial" charset="0"/>
                <a:ea typeface="ＭＳ Ｐゴシック" charset="0"/>
              </a:defRPr>
            </a:lvl6pPr>
            <a:lvl7pPr marL="914400" eaLnBrk="0" fontAlgn="base" hangingPunct="0">
              <a:spcBef>
                <a:spcPct val="0"/>
              </a:spcBef>
              <a:spcAft>
                <a:spcPct val="0"/>
              </a:spcAft>
              <a:defRPr kumimoji="1" sz="2400">
                <a:solidFill>
                  <a:schemeClr val="tx1"/>
                </a:solidFill>
                <a:latin typeface="Arial" charset="0"/>
                <a:ea typeface="ＭＳ Ｐゴシック" charset="0"/>
              </a:defRPr>
            </a:lvl7pPr>
            <a:lvl8pPr marL="1371600" eaLnBrk="0" fontAlgn="base" hangingPunct="0">
              <a:spcBef>
                <a:spcPct val="0"/>
              </a:spcBef>
              <a:spcAft>
                <a:spcPct val="0"/>
              </a:spcAft>
              <a:defRPr kumimoji="1" sz="2400">
                <a:solidFill>
                  <a:schemeClr val="tx1"/>
                </a:solidFill>
                <a:latin typeface="Arial" charset="0"/>
                <a:ea typeface="ＭＳ Ｐゴシック" charset="0"/>
              </a:defRPr>
            </a:lvl8pPr>
            <a:lvl9pPr marL="18288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en-US" sz="1800"/>
              <a:t>Abram et al. 2009</a:t>
            </a:r>
          </a:p>
        </p:txBody>
      </p:sp>
    </p:spTree>
    <p:extLst>
      <p:ext uri="{BB962C8B-B14F-4D97-AF65-F5344CB8AC3E}">
        <p14:creationId xmlns:p14="http://schemas.microsoft.com/office/powerpoint/2010/main" val="22650901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Screen shot 2010-07-02 at 8.04.47 PM.png"/>
          <p:cNvPicPr>
            <a:picLocks noChangeAspect="1"/>
          </p:cNvPicPr>
          <p:nvPr/>
        </p:nvPicPr>
        <p:blipFill>
          <a:blip r:embed="rId3">
            <a:extLst>
              <a:ext uri="{28A0092B-C50C-407E-A947-70E740481C1C}">
                <a14:useLocalDpi xmlns:a14="http://schemas.microsoft.com/office/drawing/2010/main" val="0"/>
              </a:ext>
            </a:extLst>
          </a:blip>
          <a:srcRect l="17065" t="25555" r="25433" b="3778"/>
          <a:stretch>
            <a:fillRect/>
          </a:stretch>
        </p:blipFill>
        <p:spPr bwMode="auto">
          <a:xfrm>
            <a:off x="533400" y="381000"/>
            <a:ext cx="80359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p:cNvSpPr>
            <a:spLocks noChangeArrowheads="1"/>
          </p:cNvSpPr>
          <p:nvPr/>
        </p:nvSpPr>
        <p:spPr bwMode="auto">
          <a:xfrm>
            <a:off x="0" y="0"/>
            <a:ext cx="1036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Twentieth-century intensification of the IOD</a:t>
            </a:r>
          </a:p>
        </p:txBody>
      </p:sp>
      <p:sp>
        <p:nvSpPr>
          <p:cNvPr id="39940" name="TextBox 3"/>
          <p:cNvSpPr txBox="1">
            <a:spLocks noChangeArrowheads="1"/>
          </p:cNvSpPr>
          <p:nvPr/>
        </p:nvSpPr>
        <p:spPr bwMode="auto">
          <a:xfrm>
            <a:off x="6477000" y="6488113"/>
            <a:ext cx="2667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0"/>
                <a:cs typeface="ＭＳ Ｐゴシック" charset="0"/>
              </a:defRPr>
            </a:lvl1pPr>
            <a:lvl2pPr marL="37931725" indent="-37474525" eaLnBrk="0" hangingPunct="0">
              <a:defRPr kumimoji="1" sz="2400">
                <a:solidFill>
                  <a:schemeClr val="tx1"/>
                </a:solidFill>
                <a:latin typeface="Arial" charset="0"/>
                <a:ea typeface="ＭＳ Ｐゴシック" charset="0"/>
              </a:defRPr>
            </a:lvl2pPr>
            <a:lvl3pPr eaLnBrk="0" hangingPunct="0">
              <a:defRPr kumimoji="1" sz="2400">
                <a:solidFill>
                  <a:schemeClr val="tx1"/>
                </a:solidFill>
                <a:latin typeface="Arial" charset="0"/>
                <a:ea typeface="ＭＳ Ｐゴシック" charset="0"/>
              </a:defRPr>
            </a:lvl3pPr>
            <a:lvl4pPr eaLnBrk="0" hangingPunct="0">
              <a:defRPr kumimoji="1" sz="2400">
                <a:solidFill>
                  <a:schemeClr val="tx1"/>
                </a:solidFill>
                <a:latin typeface="Arial" charset="0"/>
                <a:ea typeface="ＭＳ Ｐゴシック" charset="0"/>
              </a:defRPr>
            </a:lvl4pPr>
            <a:lvl5pPr eaLnBrk="0" hangingPunct="0">
              <a:defRPr kumimoji="1" sz="2400">
                <a:solidFill>
                  <a:schemeClr val="tx1"/>
                </a:solidFill>
                <a:latin typeface="Arial" charset="0"/>
                <a:ea typeface="ＭＳ Ｐゴシック" charset="0"/>
              </a:defRPr>
            </a:lvl5pPr>
            <a:lvl6pPr marL="457200" eaLnBrk="0" fontAlgn="base" hangingPunct="0">
              <a:spcBef>
                <a:spcPct val="0"/>
              </a:spcBef>
              <a:spcAft>
                <a:spcPct val="0"/>
              </a:spcAft>
              <a:defRPr kumimoji="1" sz="2400">
                <a:solidFill>
                  <a:schemeClr val="tx1"/>
                </a:solidFill>
                <a:latin typeface="Arial" charset="0"/>
                <a:ea typeface="ＭＳ Ｐゴシック" charset="0"/>
              </a:defRPr>
            </a:lvl6pPr>
            <a:lvl7pPr marL="914400" eaLnBrk="0" fontAlgn="base" hangingPunct="0">
              <a:spcBef>
                <a:spcPct val="0"/>
              </a:spcBef>
              <a:spcAft>
                <a:spcPct val="0"/>
              </a:spcAft>
              <a:defRPr kumimoji="1" sz="2400">
                <a:solidFill>
                  <a:schemeClr val="tx1"/>
                </a:solidFill>
                <a:latin typeface="Arial" charset="0"/>
                <a:ea typeface="ＭＳ Ｐゴシック" charset="0"/>
              </a:defRPr>
            </a:lvl7pPr>
            <a:lvl8pPr marL="1371600" eaLnBrk="0" fontAlgn="base" hangingPunct="0">
              <a:spcBef>
                <a:spcPct val="0"/>
              </a:spcBef>
              <a:spcAft>
                <a:spcPct val="0"/>
              </a:spcAft>
              <a:defRPr kumimoji="1" sz="2400">
                <a:solidFill>
                  <a:schemeClr val="tx1"/>
                </a:solidFill>
                <a:latin typeface="Arial" charset="0"/>
                <a:ea typeface="ＭＳ Ｐゴシック" charset="0"/>
              </a:defRPr>
            </a:lvl8pPr>
            <a:lvl9pPr marL="18288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en-US" sz="1800"/>
              <a:t>Abram et al. 2008</a:t>
            </a:r>
          </a:p>
        </p:txBody>
      </p:sp>
      <p:sp>
        <p:nvSpPr>
          <p:cNvPr id="5" name="Rectangle 4"/>
          <p:cNvSpPr/>
          <p:nvPr/>
        </p:nvSpPr>
        <p:spPr>
          <a:xfrm>
            <a:off x="4419600" y="4321175"/>
            <a:ext cx="4572000" cy="2308225"/>
          </a:xfrm>
          <a:prstGeom prst="rect">
            <a:avLst/>
          </a:prstGeom>
        </p:spPr>
        <p:txBody>
          <a:bodyPr>
            <a:spAutoFit/>
          </a:bodyPr>
          <a:lstStyle/>
          <a:p>
            <a:pPr>
              <a:defRPr/>
            </a:pPr>
            <a:r>
              <a:rPr lang="en-US" sz="1200" dirty="0">
                <a:latin typeface="+mj-lt"/>
                <a:ea typeface="ＭＳ Ｐゴシック" charset="-128"/>
                <a:cs typeface="ＭＳ Ｐゴシック" charset="-128"/>
              </a:rPr>
              <a:t>Strengthened upwelling in the eastern IOD sector implies that there has been an intensification of the southeasterly trade winds along the coast of Sumatra: This is consistent with theories that preferential greenhouse warming of landmasses will strengthen alongshore winds. </a:t>
            </a:r>
          </a:p>
          <a:p>
            <a:pPr>
              <a:defRPr/>
            </a:pPr>
            <a:endParaRPr lang="en-US" sz="1200" dirty="0">
              <a:latin typeface="+mj-lt"/>
              <a:ea typeface="ＭＳ Ｐゴシック" charset="-128"/>
              <a:cs typeface="ＭＳ Ｐゴシック" charset="-128"/>
            </a:endParaRPr>
          </a:p>
          <a:p>
            <a:pPr>
              <a:defRPr/>
            </a:pPr>
            <a:r>
              <a:rPr lang="en-US" sz="1200" dirty="0">
                <a:latin typeface="+mj-lt"/>
                <a:ea typeface="ＭＳ Ｐゴシック" charset="-128"/>
                <a:cs typeface="ＭＳ Ｐゴシック" charset="-128"/>
              </a:rPr>
              <a:t>The influence of twentieth-century warming on long-term changes in the Walker circulation over the tropical Pacific may have also enhanced eastern IOD upwelling. Twentieth-century weakening of the Walker overturning cell has been accompanied by an eastward displacement of convection over Indonesia and shoaling of the </a:t>
            </a:r>
            <a:r>
              <a:rPr lang="en-US" sz="1200" dirty="0" err="1">
                <a:latin typeface="+mj-lt"/>
                <a:ea typeface="ＭＳ Ｐゴシック" charset="-128"/>
                <a:cs typeface="ＭＳ Ｐゴシック" charset="-128"/>
              </a:rPr>
              <a:t>thermocline</a:t>
            </a:r>
            <a:r>
              <a:rPr lang="en-US" sz="1200" dirty="0">
                <a:latin typeface="+mj-lt"/>
                <a:ea typeface="ＭＳ Ｐゴシック" charset="-128"/>
                <a:cs typeface="ＭＳ Ｐゴシック" charset="-128"/>
              </a:rPr>
              <a:t> in the Indo-Pacific Warm Pool.</a:t>
            </a:r>
          </a:p>
        </p:txBody>
      </p:sp>
    </p:spTree>
    <p:extLst>
      <p:ext uri="{BB962C8B-B14F-4D97-AF65-F5344CB8AC3E}">
        <p14:creationId xmlns:p14="http://schemas.microsoft.com/office/powerpoint/2010/main" val="15684076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Screen shot 2010-07-04 at 1.39.52 PM.png"/>
          <p:cNvPicPr>
            <a:picLocks noChangeAspect="1"/>
          </p:cNvPicPr>
          <p:nvPr/>
        </p:nvPicPr>
        <p:blipFill>
          <a:blip r:embed="rId2">
            <a:extLst>
              <a:ext uri="{28A0092B-C50C-407E-A947-70E740481C1C}">
                <a14:useLocalDpi xmlns:a14="http://schemas.microsoft.com/office/drawing/2010/main" val="0"/>
              </a:ext>
            </a:extLst>
          </a:blip>
          <a:srcRect l="5833" t="9332" r="20000" b="20000"/>
          <a:stretch>
            <a:fillRect/>
          </a:stretch>
        </p:blipFill>
        <p:spPr bwMode="auto">
          <a:xfrm>
            <a:off x="228600" y="363538"/>
            <a:ext cx="8610600"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p:cNvSpPr>
            <a:spLocks noChangeArrowheads="1"/>
          </p:cNvSpPr>
          <p:nvPr/>
        </p:nvSpPr>
        <p:spPr bwMode="auto">
          <a:xfrm>
            <a:off x="152400" y="5226050"/>
            <a:ext cx="891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t>The mode shift in IOD variability is related more to the internal processes in the Indian Ocean. The warming trend in the western Indian Ocean has raised the mean SST to a threshold value that encourages tropical convections. This has favored the atmospheric convection to shift to the west.</a:t>
            </a:r>
          </a:p>
        </p:txBody>
      </p:sp>
      <p:sp>
        <p:nvSpPr>
          <p:cNvPr id="41988" name="TextBox 3"/>
          <p:cNvSpPr txBox="1">
            <a:spLocks noChangeArrowheads="1"/>
          </p:cNvSpPr>
          <p:nvPr/>
        </p:nvSpPr>
        <p:spPr bwMode="auto">
          <a:xfrm>
            <a:off x="5943600" y="6477000"/>
            <a:ext cx="419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0"/>
                <a:cs typeface="ＭＳ Ｐゴシック" charset="0"/>
              </a:defRPr>
            </a:lvl1pPr>
            <a:lvl2pPr marL="37931725" indent="-37474525" eaLnBrk="0" hangingPunct="0">
              <a:defRPr kumimoji="1" sz="2400">
                <a:solidFill>
                  <a:schemeClr val="tx1"/>
                </a:solidFill>
                <a:latin typeface="Arial" charset="0"/>
                <a:ea typeface="ＭＳ Ｐゴシック" charset="0"/>
              </a:defRPr>
            </a:lvl2pPr>
            <a:lvl3pPr eaLnBrk="0" hangingPunct="0">
              <a:defRPr kumimoji="1" sz="2400">
                <a:solidFill>
                  <a:schemeClr val="tx1"/>
                </a:solidFill>
                <a:latin typeface="Arial" charset="0"/>
                <a:ea typeface="ＭＳ Ｐゴシック" charset="0"/>
              </a:defRPr>
            </a:lvl3pPr>
            <a:lvl4pPr eaLnBrk="0" hangingPunct="0">
              <a:defRPr kumimoji="1" sz="2400">
                <a:solidFill>
                  <a:schemeClr val="tx1"/>
                </a:solidFill>
                <a:latin typeface="Arial" charset="0"/>
                <a:ea typeface="ＭＳ Ｐゴシック" charset="0"/>
              </a:defRPr>
            </a:lvl4pPr>
            <a:lvl5pPr eaLnBrk="0" hangingPunct="0">
              <a:defRPr kumimoji="1" sz="2400">
                <a:solidFill>
                  <a:schemeClr val="tx1"/>
                </a:solidFill>
                <a:latin typeface="Arial" charset="0"/>
                <a:ea typeface="ＭＳ Ｐゴシック" charset="0"/>
              </a:defRPr>
            </a:lvl5pPr>
            <a:lvl6pPr marL="457200" eaLnBrk="0" fontAlgn="base" hangingPunct="0">
              <a:spcBef>
                <a:spcPct val="0"/>
              </a:spcBef>
              <a:spcAft>
                <a:spcPct val="0"/>
              </a:spcAft>
              <a:defRPr kumimoji="1" sz="2400">
                <a:solidFill>
                  <a:schemeClr val="tx1"/>
                </a:solidFill>
                <a:latin typeface="Arial" charset="0"/>
                <a:ea typeface="ＭＳ Ｐゴシック" charset="0"/>
              </a:defRPr>
            </a:lvl6pPr>
            <a:lvl7pPr marL="914400" eaLnBrk="0" fontAlgn="base" hangingPunct="0">
              <a:spcBef>
                <a:spcPct val="0"/>
              </a:spcBef>
              <a:spcAft>
                <a:spcPct val="0"/>
              </a:spcAft>
              <a:defRPr kumimoji="1" sz="2400">
                <a:solidFill>
                  <a:schemeClr val="tx1"/>
                </a:solidFill>
                <a:latin typeface="Arial" charset="0"/>
                <a:ea typeface="ＭＳ Ｐゴシック" charset="0"/>
              </a:defRPr>
            </a:lvl7pPr>
            <a:lvl8pPr marL="1371600" eaLnBrk="0" fontAlgn="base" hangingPunct="0">
              <a:spcBef>
                <a:spcPct val="0"/>
              </a:spcBef>
              <a:spcAft>
                <a:spcPct val="0"/>
              </a:spcAft>
              <a:defRPr kumimoji="1" sz="2400">
                <a:solidFill>
                  <a:schemeClr val="tx1"/>
                </a:solidFill>
                <a:latin typeface="Arial" charset="0"/>
                <a:ea typeface="ＭＳ Ｐゴシック" charset="0"/>
              </a:defRPr>
            </a:lvl8pPr>
            <a:lvl9pPr marL="18288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en-US" sz="2000"/>
              <a:t>Nakmura et al. 2009, GRL</a:t>
            </a:r>
          </a:p>
        </p:txBody>
      </p:sp>
      <p:sp>
        <p:nvSpPr>
          <p:cNvPr id="2" name="Rectangle 1"/>
          <p:cNvSpPr/>
          <p:nvPr/>
        </p:nvSpPr>
        <p:spPr>
          <a:xfrm>
            <a:off x="3588065" y="0"/>
            <a:ext cx="2166003" cy="400110"/>
          </a:xfrm>
          <a:prstGeom prst="rect">
            <a:avLst/>
          </a:prstGeom>
        </p:spPr>
        <p:txBody>
          <a:bodyPr wrap="none">
            <a:spAutoFit/>
          </a:bodyPr>
          <a:lstStyle/>
          <a:p>
            <a:r>
              <a:rPr lang="en-US" sz="2000" dirty="0" smtClean="0">
                <a:solidFill>
                  <a:srgbClr val="000090"/>
                </a:solidFill>
              </a:rPr>
              <a:t>Mode </a:t>
            </a:r>
            <a:r>
              <a:rPr lang="en-US" sz="2000" dirty="0">
                <a:solidFill>
                  <a:srgbClr val="000090"/>
                </a:solidFill>
              </a:rPr>
              <a:t>shift in IOD </a:t>
            </a:r>
          </a:p>
        </p:txBody>
      </p:sp>
    </p:spTree>
    <p:extLst>
      <p:ext uri="{BB962C8B-B14F-4D97-AF65-F5344CB8AC3E}">
        <p14:creationId xmlns:p14="http://schemas.microsoft.com/office/powerpoint/2010/main" val="1683959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l="45912" t="41739" r="5659" b="20000"/>
          <a:stretch>
            <a:fillRect/>
          </a:stretch>
        </p:blipFill>
        <p:spPr bwMode="auto">
          <a:xfrm>
            <a:off x="381000" y="533400"/>
            <a:ext cx="49339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rot="1953283">
            <a:off x="1349096" y="582309"/>
            <a:ext cx="4441810" cy="2950180"/>
          </a:xfrm>
          <a:prstGeom prst="ellipse">
            <a:avLst/>
          </a:prstGeom>
          <a:solidFill>
            <a:srgbClr val="996633"/>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2400">
              <a:solidFill>
                <a:srgbClr val="FFFFFF"/>
              </a:solidFill>
              <a:latin typeface="Arial"/>
              <a:ea typeface="ＭＳ Ｐゴシック"/>
              <a:cs typeface="ＭＳ Ｐゴシック"/>
            </a:endParaRPr>
          </a:p>
        </p:txBody>
      </p:sp>
      <p:pic>
        <p:nvPicPr>
          <p:cNvPr id="48134"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l="45912" t="41739" r="5659" b="20000"/>
          <a:stretch>
            <a:fillRect/>
          </a:stretch>
        </p:blipFill>
        <p:spPr bwMode="auto">
          <a:xfrm>
            <a:off x="3352800" y="3395663"/>
            <a:ext cx="5791200"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rot="976059">
            <a:off x="5329682" y="4243424"/>
            <a:ext cx="3493370" cy="2790752"/>
          </a:xfrm>
          <a:prstGeom prst="ellipse">
            <a:avLst/>
          </a:prstGeom>
          <a:solidFill>
            <a:srgbClr val="996633"/>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2400">
              <a:solidFill>
                <a:srgbClr val="FFFFFF"/>
              </a:solidFill>
              <a:latin typeface="Arial"/>
              <a:ea typeface="ＭＳ Ｐゴシック"/>
              <a:cs typeface="ＭＳ Ｐゴシック"/>
            </a:endParaRPr>
          </a:p>
        </p:txBody>
      </p:sp>
      <p:sp>
        <p:nvSpPr>
          <p:cNvPr id="7" name="Oval 6"/>
          <p:cNvSpPr/>
          <p:nvPr/>
        </p:nvSpPr>
        <p:spPr>
          <a:xfrm rot="976059">
            <a:off x="3164601" y="4162198"/>
            <a:ext cx="2904676" cy="2335724"/>
          </a:xfrm>
          <a:prstGeom prst="ellipse">
            <a:avLst/>
          </a:prstGeom>
          <a:solidFill>
            <a:srgbClr val="92D050"/>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2400">
              <a:solidFill>
                <a:srgbClr val="FFFFFF"/>
              </a:solidFill>
              <a:latin typeface="Arial"/>
              <a:ea typeface="ＭＳ Ｐゴシック"/>
              <a:cs typeface="ＭＳ Ｐゴシック"/>
            </a:endParaRPr>
          </a:p>
        </p:txBody>
      </p:sp>
      <p:sp>
        <p:nvSpPr>
          <p:cNvPr id="2" name="TextBox 1"/>
          <p:cNvSpPr txBox="1"/>
          <p:nvPr/>
        </p:nvSpPr>
        <p:spPr>
          <a:xfrm>
            <a:off x="381000" y="0"/>
            <a:ext cx="8007424" cy="461665"/>
          </a:xfrm>
          <a:prstGeom prst="rect">
            <a:avLst/>
          </a:prstGeom>
          <a:noFill/>
        </p:spPr>
        <p:txBody>
          <a:bodyPr wrap="square" rtlCol="0">
            <a:spAutoFit/>
          </a:bodyPr>
          <a:lstStyle/>
          <a:p>
            <a:pPr algn="ctr"/>
            <a:r>
              <a:rPr lang="en-US" sz="2400" b="1" dirty="0" smtClean="0"/>
              <a:t>Schematic of the El Nino and </a:t>
            </a:r>
            <a:r>
              <a:rPr lang="en-US" sz="2400" b="1" dirty="0" err="1" smtClean="0"/>
              <a:t>pIOD</a:t>
            </a:r>
            <a:r>
              <a:rPr lang="en-US" sz="2400" b="1" dirty="0" smtClean="0"/>
              <a:t> influences</a:t>
            </a:r>
            <a:endParaRPr lang="en-US" sz="2400" b="1" dirty="0"/>
          </a:p>
        </p:txBody>
      </p:sp>
    </p:spTree>
    <p:extLst>
      <p:ext uri="{BB962C8B-B14F-4D97-AF65-F5344CB8AC3E}">
        <p14:creationId xmlns:p14="http://schemas.microsoft.com/office/powerpoint/2010/main" val="11290632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p:cNvPicPr>
            <a:picLocks noChangeAspect="1" noChangeArrowheads="1"/>
          </p:cNvPicPr>
          <p:nvPr/>
        </p:nvPicPr>
        <p:blipFill rotWithShape="1">
          <a:blip r:embed="rId2"/>
          <a:srcRect r="-1399"/>
          <a:stretch/>
        </p:blipFill>
        <p:spPr bwMode="auto">
          <a:xfrm>
            <a:off x="0" y="990601"/>
            <a:ext cx="6477000" cy="4741922"/>
          </a:xfrm>
          <a:prstGeom prst="rect">
            <a:avLst/>
          </a:prstGeom>
          <a:noFill/>
          <a:ln w="9525">
            <a:noFill/>
            <a:miter lim="800000"/>
            <a:headEnd/>
            <a:tailEnd/>
          </a:ln>
        </p:spPr>
      </p:pic>
      <p:sp>
        <p:nvSpPr>
          <p:cNvPr id="4" name="Title 3"/>
          <p:cNvSpPr>
            <a:spLocks noGrp="1"/>
          </p:cNvSpPr>
          <p:nvPr>
            <p:ph type="title"/>
          </p:nvPr>
        </p:nvSpPr>
        <p:spPr>
          <a:xfrm>
            <a:off x="0" y="0"/>
            <a:ext cx="9144000" cy="487363"/>
          </a:xfr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oAutofit/>
          </a:bodyPr>
          <a:lstStyle/>
          <a:p>
            <a:pPr eaLnBrk="1" fontAlgn="auto" hangingPunct="1">
              <a:spcAft>
                <a:spcPts val="0"/>
              </a:spcAft>
              <a:defRPr/>
            </a:pPr>
            <a:r>
              <a:rPr lang="en-US" altLang="ja-JP" sz="2400" dirty="0" smtClean="0">
                <a:solidFill>
                  <a:schemeClr val="bg1"/>
                </a:solidFill>
                <a:effectLst>
                  <a:outerShdw blurRad="50800" dist="38100" dir="2700000" algn="tl" rotWithShape="0">
                    <a:prstClr val="black">
                      <a:alpha val="40000"/>
                    </a:prstClr>
                  </a:outerShdw>
                </a:effectLst>
              </a:rPr>
              <a:t>Historical records of SST Dipole Index and Rainfall Dipole Index</a:t>
            </a:r>
            <a:endParaRPr lang="ja-JP" altLang="en-US" sz="2400">
              <a:solidFill>
                <a:schemeClr val="bg1"/>
              </a:solidFill>
              <a:effectLst>
                <a:outerShdw blurRad="50800" dist="38100" dir="2700000" algn="tl" rotWithShape="0">
                  <a:prstClr val="black">
                    <a:alpha val="40000"/>
                  </a:prstClr>
                </a:outerShdw>
              </a:effectLst>
            </a:endParaRPr>
          </a:p>
        </p:txBody>
      </p:sp>
      <p:sp>
        <p:nvSpPr>
          <p:cNvPr id="22532" name="TextBox 4"/>
          <p:cNvSpPr txBox="1">
            <a:spLocks noChangeArrowheads="1"/>
          </p:cNvSpPr>
          <p:nvPr/>
        </p:nvSpPr>
        <p:spPr bwMode="auto">
          <a:xfrm>
            <a:off x="6477000" y="6248400"/>
            <a:ext cx="2667000" cy="400050"/>
          </a:xfrm>
          <a:prstGeom prst="rect">
            <a:avLst/>
          </a:prstGeom>
          <a:noFill/>
          <a:ln w="9525">
            <a:noFill/>
            <a:miter lim="800000"/>
            <a:headEnd/>
            <a:tailEnd/>
          </a:ln>
        </p:spPr>
        <p:txBody>
          <a:bodyPr>
            <a:prstTxWarp prst="textNoShape">
              <a:avLst/>
            </a:prstTxWarp>
            <a:spAutoFit/>
          </a:bodyPr>
          <a:lstStyle/>
          <a:p>
            <a:r>
              <a:rPr lang="en-US" altLang="ja-JP" sz="2000">
                <a:solidFill>
                  <a:srgbClr val="000000"/>
                </a:solidFill>
                <a:latin typeface="Times New Roman" charset="0"/>
              </a:rPr>
              <a:t>Behera et al. 2008;GRL</a:t>
            </a:r>
            <a:endParaRPr lang="ja-JP" altLang="en-US" sz="2000">
              <a:solidFill>
                <a:srgbClr val="000000"/>
              </a:solidFill>
              <a:latin typeface="Times New Roman" charset="0"/>
            </a:endParaRPr>
          </a:p>
        </p:txBody>
      </p:sp>
      <p:sp>
        <p:nvSpPr>
          <p:cNvPr id="5" name="Rectangle 4"/>
          <p:cNvSpPr/>
          <p:nvPr/>
        </p:nvSpPr>
        <p:spPr>
          <a:xfrm>
            <a:off x="6096000" y="3581400"/>
            <a:ext cx="762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cxnSp>
        <p:nvCxnSpPr>
          <p:cNvPr id="7" name="Straight Connector 6"/>
          <p:cNvCxnSpPr>
            <a:endCxn id="5" idx="0"/>
          </p:cNvCxnSpPr>
          <p:nvPr/>
        </p:nvCxnSpPr>
        <p:spPr>
          <a:xfrm rot="5400000" flipH="1" flipV="1">
            <a:off x="5857082" y="3729831"/>
            <a:ext cx="425450" cy="12858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2535" name="Rectangle 7"/>
          <p:cNvSpPr>
            <a:spLocks noChangeArrowheads="1"/>
          </p:cNvSpPr>
          <p:nvPr/>
        </p:nvSpPr>
        <p:spPr bwMode="auto">
          <a:xfrm>
            <a:off x="6477000" y="1412776"/>
            <a:ext cx="2667000" cy="3785652"/>
          </a:xfrm>
          <a:prstGeom prst="rect">
            <a:avLst/>
          </a:prstGeom>
          <a:noFill/>
          <a:ln w="9525">
            <a:noFill/>
            <a:miter lim="800000"/>
            <a:headEnd/>
            <a:tailEnd/>
          </a:ln>
        </p:spPr>
        <p:txBody>
          <a:bodyPr wrap="square">
            <a:prstTxWarp prst="textNoShape">
              <a:avLst/>
            </a:prstTxWarp>
            <a:spAutoFit/>
          </a:bodyPr>
          <a:lstStyle/>
          <a:p>
            <a:r>
              <a:rPr lang="en-US" sz="2000" dirty="0">
                <a:solidFill>
                  <a:srgbClr val="000000"/>
                </a:solidFill>
              </a:rPr>
              <a:t>The 2006-08 consecutive positive IODs are rare events. Successive positive IOD events have evolved only in 1913 and 1914. </a:t>
            </a:r>
          </a:p>
          <a:p>
            <a:endParaRPr lang="en-US" sz="2000" dirty="0">
              <a:solidFill>
                <a:srgbClr val="000000"/>
              </a:solidFill>
            </a:endParaRPr>
          </a:p>
          <a:p>
            <a:r>
              <a:rPr lang="en-US" sz="2000" dirty="0">
                <a:solidFill>
                  <a:srgbClr val="000000"/>
                </a:solidFill>
              </a:rPr>
              <a:t>The 2007 IOD was associated with a La Nina, which is another rare event.</a:t>
            </a:r>
          </a:p>
        </p:txBody>
      </p:sp>
    </p:spTree>
    <p:extLst>
      <p:ext uri="{BB962C8B-B14F-4D97-AF65-F5344CB8AC3E}">
        <p14:creationId xmlns:p14="http://schemas.microsoft.com/office/powerpoint/2010/main" val="19569117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Content Placeholder 5" descr="composatsstphiwind850JulAug.jpg"/>
          <p:cNvPicPr>
            <a:picLocks noChangeAspect="1" noChangeArrowheads="1"/>
          </p:cNvPicPr>
          <p:nvPr/>
        </p:nvPicPr>
        <p:blipFill>
          <a:blip r:embed="rId2">
            <a:extLst>
              <a:ext uri="{28A0092B-C50C-407E-A947-70E740481C1C}">
                <a14:useLocalDpi xmlns:a14="http://schemas.microsoft.com/office/drawing/2010/main" val="0"/>
              </a:ext>
            </a:extLst>
          </a:blip>
          <a:srcRect l="2161" t="32602" r="51389" b="37547"/>
          <a:stretch>
            <a:fillRect/>
          </a:stretch>
        </p:blipFill>
        <p:spPr bwMode="auto">
          <a:xfrm>
            <a:off x="762000" y="533400"/>
            <a:ext cx="7848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86018" name="Content Placeholder 3" descr="compopptv300JulAug.jpg"/>
          <p:cNvPicPr>
            <a:picLocks noChangeAspect="1" noChangeArrowheads="1"/>
          </p:cNvPicPr>
          <p:nvPr/>
        </p:nvPicPr>
        <p:blipFill>
          <a:blip r:embed="rId3">
            <a:extLst>
              <a:ext uri="{28A0092B-C50C-407E-A947-70E740481C1C}">
                <a14:useLocalDpi xmlns:a14="http://schemas.microsoft.com/office/drawing/2010/main" val="0"/>
              </a:ext>
            </a:extLst>
          </a:blip>
          <a:srcRect l="2007" t="32780" r="51591" b="39275"/>
          <a:stretch>
            <a:fillRect/>
          </a:stretch>
        </p:blipFill>
        <p:spPr bwMode="auto">
          <a:xfrm>
            <a:off x="685800" y="3429000"/>
            <a:ext cx="78486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6" name="Title 1"/>
          <p:cNvSpPr>
            <a:spLocks noGrp="1"/>
          </p:cNvSpPr>
          <p:nvPr>
            <p:ph type="title"/>
          </p:nvPr>
        </p:nvSpPr>
        <p:spPr>
          <a:xfrm>
            <a:off x="0" y="0"/>
            <a:ext cx="9144000" cy="609600"/>
          </a:xfrm>
          <a:solidFill>
            <a:srgbClr val="000090"/>
          </a:solidFill>
        </p:spPr>
        <p:style>
          <a:lnRef idx="1">
            <a:schemeClr val="accent5"/>
          </a:lnRef>
          <a:fillRef idx="2">
            <a:schemeClr val="accent5"/>
          </a:fillRef>
          <a:effectRef idx="1">
            <a:schemeClr val="accent5"/>
          </a:effectRef>
          <a:fontRef idx="minor">
            <a:schemeClr val="dk1"/>
          </a:fontRef>
        </p:style>
        <p:txBody>
          <a:bodyPr rtlCol="0">
            <a:noAutofit/>
          </a:bodyPr>
          <a:lstStyle/>
          <a:p>
            <a:pPr eaLnBrk="1" fontAlgn="auto" hangingPunct="1">
              <a:spcAft>
                <a:spcPts val="0"/>
              </a:spcAft>
              <a:defRPr/>
            </a:pPr>
            <a:r>
              <a:rPr lang="en-US" sz="2400" dirty="0" smtClean="0">
                <a:solidFill>
                  <a:srgbClr val="FFFFFF"/>
                </a:solidFill>
                <a:latin typeface="Calibri" charset="0"/>
              </a:rPr>
              <a:t>Western European Hot Summer Composites </a:t>
            </a:r>
            <a:endParaRPr lang="en-US" sz="2400" dirty="0">
              <a:solidFill>
                <a:srgbClr val="FFFFFF"/>
              </a:solidFill>
              <a:latin typeface="Calibri" charset="0"/>
            </a:endParaRPr>
          </a:p>
        </p:txBody>
      </p:sp>
    </p:spTree>
    <p:extLst>
      <p:ext uri="{BB962C8B-B14F-4D97-AF65-F5344CB8AC3E}">
        <p14:creationId xmlns:p14="http://schemas.microsoft.com/office/powerpoint/2010/main" val="9043139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3" name="Object 3"/>
          <p:cNvGraphicFramePr>
            <a:graphicFrameLocks noChangeAspect="1"/>
          </p:cNvGraphicFramePr>
          <p:nvPr/>
        </p:nvGraphicFramePr>
        <p:xfrm>
          <a:off x="20638" y="1066800"/>
          <a:ext cx="9102725" cy="4267200"/>
        </p:xfrm>
        <a:graphic>
          <a:graphicData uri="http://schemas.openxmlformats.org/presentationml/2006/ole">
            <mc:AlternateContent xmlns:mc="http://schemas.openxmlformats.org/markup-compatibility/2006">
              <mc:Choice xmlns:v="urn:schemas-microsoft-com:vml" Requires="v">
                <p:oleObj spid="_x0000_s65561" name="Document" r:id="rId4" imgW="5638592" imgH="2171620" progId="Word.Document.12">
                  <p:embed/>
                </p:oleObj>
              </mc:Choice>
              <mc:Fallback>
                <p:oleObj name="Document" r:id="rId4" imgW="5638592" imgH="217162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 y="1066800"/>
                        <a:ext cx="91027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itle 1"/>
          <p:cNvSpPr>
            <a:spLocks noGrp="1"/>
          </p:cNvSpPr>
          <p:nvPr>
            <p:ph type="title"/>
          </p:nvPr>
        </p:nvSpPr>
        <p:spPr>
          <a:xfrm>
            <a:off x="0" y="0"/>
            <a:ext cx="9144000" cy="609600"/>
          </a:xfrm>
          <a:solidFill>
            <a:schemeClr val="tx2">
              <a:lumMod val="75000"/>
            </a:schemeClr>
          </a:solidFill>
        </p:spPr>
        <p:style>
          <a:lnRef idx="1">
            <a:schemeClr val="accent5"/>
          </a:lnRef>
          <a:fillRef idx="2">
            <a:schemeClr val="accent5"/>
          </a:fillRef>
          <a:effectRef idx="1">
            <a:schemeClr val="accent5"/>
          </a:effectRef>
          <a:fontRef idx="minor">
            <a:schemeClr val="dk1"/>
          </a:fontRef>
        </p:style>
        <p:txBody>
          <a:bodyPr rtlCol="0">
            <a:noAutofit/>
          </a:bodyPr>
          <a:lstStyle/>
          <a:p>
            <a:pPr eaLnBrk="1" fontAlgn="auto" hangingPunct="1">
              <a:spcAft>
                <a:spcPts val="0"/>
              </a:spcAft>
              <a:defRPr/>
            </a:pPr>
            <a:r>
              <a:rPr lang="en-US" sz="2400" dirty="0" smtClean="0">
                <a:solidFill>
                  <a:schemeClr val="bg1"/>
                </a:solidFill>
                <a:latin typeface="Calibri" charset="0"/>
              </a:rPr>
              <a:t>Relationship of the European Dipole Index with Other Climate Modes</a:t>
            </a:r>
            <a:endParaRPr lang="en-US" sz="2400" dirty="0">
              <a:solidFill>
                <a:schemeClr val="bg1"/>
              </a:solidFill>
              <a:latin typeface="Calibri" charset="0"/>
            </a:endParaRPr>
          </a:p>
        </p:txBody>
      </p:sp>
      <p:sp>
        <p:nvSpPr>
          <p:cNvPr id="84995" name="TextBox 3"/>
          <p:cNvSpPr txBox="1">
            <a:spLocks noChangeArrowheads="1"/>
          </p:cNvSpPr>
          <p:nvPr/>
        </p:nvSpPr>
        <p:spPr bwMode="auto">
          <a:xfrm>
            <a:off x="152400" y="6300788"/>
            <a:ext cx="899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en-US" sz="1400" b="1"/>
              <a:t>Behera</a:t>
            </a:r>
            <a:r>
              <a:rPr lang="en-US" sz="1400"/>
              <a:t> S.K, J.V. Ratnam, Y. Masumoto and T. Yamagata, (2012) Origin of Extreme Summers in Europe – The Indo-Pacific Connection, Climate Dynamics. </a:t>
            </a:r>
          </a:p>
        </p:txBody>
      </p:sp>
    </p:spTree>
    <p:extLst>
      <p:ext uri="{BB962C8B-B14F-4D97-AF65-F5344CB8AC3E}">
        <p14:creationId xmlns:p14="http://schemas.microsoft.com/office/powerpoint/2010/main" val="353109661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784" y="260648"/>
            <a:ext cx="8748464" cy="1143000"/>
          </a:xfrm>
        </p:spPr>
        <p:txBody>
          <a:bodyPr/>
          <a:lstStyle/>
          <a:p>
            <a:r>
              <a:rPr lang="en-US" sz="3200" b="1" dirty="0"/>
              <a:t>Pathway Connecting the Monsoonal Heating to the Rapid Arctic Ice Melt</a:t>
            </a:r>
            <a:endParaRPr lang="en-US" sz="3200" dirty="0"/>
          </a:p>
        </p:txBody>
      </p:sp>
      <p:pic>
        <p:nvPicPr>
          <p:cNvPr id="4" name="Picture 3"/>
          <p:cNvPicPr>
            <a:picLocks noChangeAspect="1"/>
          </p:cNvPicPr>
          <p:nvPr/>
        </p:nvPicPr>
        <p:blipFill>
          <a:blip r:embed="rId2"/>
          <a:stretch>
            <a:fillRect/>
          </a:stretch>
        </p:blipFill>
        <p:spPr>
          <a:xfrm>
            <a:off x="899592" y="2060848"/>
            <a:ext cx="7751780" cy="3658840"/>
          </a:xfrm>
          <a:prstGeom prst="rect">
            <a:avLst/>
          </a:prstGeom>
        </p:spPr>
      </p:pic>
      <p:sp>
        <p:nvSpPr>
          <p:cNvPr id="5" name="Rectangle 4"/>
          <p:cNvSpPr/>
          <p:nvPr/>
        </p:nvSpPr>
        <p:spPr>
          <a:xfrm>
            <a:off x="887050" y="5657671"/>
            <a:ext cx="7463748" cy="1200329"/>
          </a:xfrm>
          <a:prstGeom prst="rect">
            <a:avLst/>
          </a:prstGeom>
        </p:spPr>
        <p:txBody>
          <a:bodyPr wrap="square">
            <a:spAutoFit/>
          </a:bodyPr>
          <a:lstStyle/>
          <a:p>
            <a:r>
              <a:rPr lang="en-US" dirty="0"/>
              <a:t>Flow field (m s</a:t>
            </a:r>
            <a:r>
              <a:rPr lang="en-US" baseline="30000" dirty="0"/>
              <a:t>−1</a:t>
            </a:r>
            <a:r>
              <a:rPr lang="en-US" dirty="0"/>
              <a:t>) at the 300-hPa level (roughly 9 km MSL) for 5 Aug 2010, a single-day map during the Pakistan flood event. </a:t>
            </a:r>
            <a:endParaRPr lang="en-US" dirty="0" smtClean="0"/>
          </a:p>
          <a:p>
            <a:endParaRPr lang="en-US" dirty="0" smtClean="0"/>
          </a:p>
          <a:p>
            <a:pPr algn="r"/>
            <a:r>
              <a:rPr lang="en-US" dirty="0" err="1" smtClean="0"/>
              <a:t>Krishnamurti</a:t>
            </a:r>
            <a:r>
              <a:rPr lang="en-US" dirty="0" smtClean="0"/>
              <a:t> et al. 2015</a:t>
            </a:r>
            <a:endParaRPr lang="en-US" dirty="0"/>
          </a:p>
        </p:txBody>
      </p:sp>
      <p:cxnSp>
        <p:nvCxnSpPr>
          <p:cNvPr id="7" name="Curved Connector 6"/>
          <p:cNvCxnSpPr/>
          <p:nvPr/>
        </p:nvCxnSpPr>
        <p:spPr bwMode="auto">
          <a:xfrm rot="5400000" flipH="1" flipV="1">
            <a:off x="2303748" y="2888940"/>
            <a:ext cx="504056" cy="432048"/>
          </a:xfrm>
          <a:prstGeom prst="curvedConnector3">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0808858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30 at 15.32.18.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240" t="10833" r="13038" b="33707"/>
          <a:stretch/>
        </p:blipFill>
        <p:spPr>
          <a:xfrm>
            <a:off x="0" y="-27384"/>
            <a:ext cx="9203634" cy="3765556"/>
          </a:xfrm>
          <a:prstGeom prst="rect">
            <a:avLst/>
          </a:prstGeom>
        </p:spPr>
      </p:pic>
      <p:pic>
        <p:nvPicPr>
          <p:cNvPr id="3" name="Picture 2"/>
          <p:cNvPicPr/>
          <p:nvPr/>
        </p:nvPicPr>
        <p:blipFill>
          <a:blip r:embed="rId4" cstate="print"/>
          <a:srcRect/>
          <a:stretch>
            <a:fillRect/>
          </a:stretch>
        </p:blipFill>
        <p:spPr bwMode="auto">
          <a:xfrm>
            <a:off x="1691680" y="3861047"/>
            <a:ext cx="6712262" cy="2745971"/>
          </a:xfrm>
          <a:prstGeom prst="rect">
            <a:avLst/>
          </a:prstGeom>
          <a:noFill/>
          <a:ln w="9525">
            <a:noFill/>
            <a:miter lim="800000"/>
            <a:headEnd/>
            <a:tailEnd/>
          </a:ln>
        </p:spPr>
      </p:pic>
    </p:spTree>
    <p:extLst>
      <p:ext uri="{BB962C8B-B14F-4D97-AF65-F5344CB8AC3E}">
        <p14:creationId xmlns:p14="http://schemas.microsoft.com/office/powerpoint/2010/main" val="266643313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94632" y="-34790"/>
            <a:ext cx="2209800" cy="1655217"/>
          </a:xfrm>
          <a:prstGeom prst="ellipse">
            <a:avLst/>
          </a:prstGeom>
          <a:ln>
            <a:noFill/>
          </a:ln>
          <a:effectLst>
            <a:softEdge rad="112500"/>
          </a:effectLst>
        </p:spPr>
      </p:pic>
      <p:pic>
        <p:nvPicPr>
          <p:cNvPr id="5" name="Picture 4"/>
          <p:cNvPicPr>
            <a:picLocks noChangeAspect="1"/>
          </p:cNvPicPr>
          <p:nvPr/>
        </p:nvPicPr>
        <p:blipFill>
          <a:blip r:embed="rId3"/>
          <a:stretch>
            <a:fillRect/>
          </a:stretch>
        </p:blipFill>
        <p:spPr>
          <a:xfrm>
            <a:off x="6866328" y="4289977"/>
            <a:ext cx="1981200" cy="1789471"/>
          </a:xfrm>
          <a:prstGeom prst="ellipse">
            <a:avLst/>
          </a:prstGeom>
          <a:ln>
            <a:noFill/>
          </a:ln>
          <a:effectLst>
            <a:softEdge rad="112500"/>
          </a:effectLst>
        </p:spPr>
      </p:pic>
      <p:pic>
        <p:nvPicPr>
          <p:cNvPr id="8" name="Picture 7"/>
          <p:cNvPicPr>
            <a:picLocks noChangeAspect="1"/>
          </p:cNvPicPr>
          <p:nvPr/>
        </p:nvPicPr>
        <p:blipFill>
          <a:blip r:embed="rId4">
            <a:lum bright="26000"/>
          </a:blip>
          <a:srcRect t="16129"/>
          <a:stretch>
            <a:fillRect/>
          </a:stretch>
        </p:blipFill>
        <p:spPr>
          <a:xfrm>
            <a:off x="7323527" y="2468962"/>
            <a:ext cx="1836041" cy="1801399"/>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6337832" y="533400"/>
            <a:ext cx="2019300" cy="2019300"/>
          </a:xfrm>
          <a:prstGeom prst="ellipse">
            <a:avLst/>
          </a:prstGeom>
          <a:ln>
            <a:noFill/>
          </a:ln>
          <a:effectLst>
            <a:softEdge rad="112500"/>
          </a:effectLst>
        </p:spPr>
      </p:pic>
      <p:pic>
        <p:nvPicPr>
          <p:cNvPr id="14" name="Picture 13"/>
          <p:cNvPicPr>
            <a:picLocks noChangeAspect="1"/>
          </p:cNvPicPr>
          <p:nvPr/>
        </p:nvPicPr>
        <p:blipFill>
          <a:blip r:embed="rId6">
            <a:lum bright="17000"/>
          </a:blip>
          <a:stretch>
            <a:fillRect/>
          </a:stretch>
        </p:blipFill>
        <p:spPr>
          <a:xfrm>
            <a:off x="5186818" y="5411543"/>
            <a:ext cx="2112970" cy="1482233"/>
          </a:xfrm>
          <a:prstGeom prst="ellipse">
            <a:avLst/>
          </a:prstGeom>
          <a:ln>
            <a:noFill/>
          </a:ln>
          <a:effectLst>
            <a:softEdge rad="112500"/>
          </a:effectLst>
        </p:spPr>
      </p:pic>
      <p:pic>
        <p:nvPicPr>
          <p:cNvPr id="15" name="Picture 14"/>
          <p:cNvPicPr>
            <a:picLocks noChangeAspect="1"/>
          </p:cNvPicPr>
          <p:nvPr/>
        </p:nvPicPr>
        <p:blipFill>
          <a:blip r:embed="rId7"/>
          <a:stretch>
            <a:fillRect/>
          </a:stretch>
        </p:blipFill>
        <p:spPr>
          <a:xfrm>
            <a:off x="3366032" y="1908412"/>
            <a:ext cx="2667000" cy="2667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6" name="TextBox 15"/>
          <p:cNvSpPr txBox="1"/>
          <p:nvPr/>
        </p:nvSpPr>
        <p:spPr>
          <a:xfrm>
            <a:off x="6490232" y="209490"/>
            <a:ext cx="1600200" cy="400110"/>
          </a:xfrm>
          <a:prstGeom prst="rect">
            <a:avLst/>
          </a:prstGeom>
          <a:noFill/>
        </p:spPr>
        <p:txBody>
          <a:bodyPr wrap="square" rtlCol="0">
            <a:spAutoFit/>
          </a:bodyPr>
          <a:lstStyle/>
          <a:p>
            <a:pPr algn="ctr"/>
            <a:r>
              <a:rPr lang="en-US" sz="2000" dirty="0" smtClean="0"/>
              <a:t>MJO/ISO</a:t>
            </a:r>
            <a:endParaRPr lang="en-US" sz="2000" dirty="0"/>
          </a:p>
        </p:txBody>
      </p:sp>
      <p:sp>
        <p:nvSpPr>
          <p:cNvPr id="17" name="TextBox 16"/>
          <p:cNvSpPr txBox="1"/>
          <p:nvPr/>
        </p:nvSpPr>
        <p:spPr>
          <a:xfrm>
            <a:off x="4971136" y="0"/>
            <a:ext cx="1600200" cy="400110"/>
          </a:xfrm>
          <a:prstGeom prst="rect">
            <a:avLst/>
          </a:prstGeom>
          <a:noFill/>
        </p:spPr>
        <p:txBody>
          <a:bodyPr wrap="square" rtlCol="0">
            <a:spAutoFit/>
          </a:bodyPr>
          <a:lstStyle/>
          <a:p>
            <a:pPr algn="ctr"/>
            <a:r>
              <a:rPr lang="en-US" sz="2000" dirty="0" smtClean="0"/>
              <a:t>Cyclone</a:t>
            </a:r>
            <a:endParaRPr lang="en-US" sz="2000" dirty="0"/>
          </a:p>
        </p:txBody>
      </p:sp>
      <p:sp>
        <p:nvSpPr>
          <p:cNvPr id="18" name="TextBox 17"/>
          <p:cNvSpPr txBox="1"/>
          <p:nvPr/>
        </p:nvSpPr>
        <p:spPr>
          <a:xfrm>
            <a:off x="7122484" y="2257719"/>
            <a:ext cx="2133600" cy="400110"/>
          </a:xfrm>
          <a:prstGeom prst="rect">
            <a:avLst/>
          </a:prstGeom>
          <a:noFill/>
        </p:spPr>
        <p:txBody>
          <a:bodyPr wrap="square" rtlCol="0">
            <a:spAutoFit/>
          </a:bodyPr>
          <a:lstStyle/>
          <a:p>
            <a:pPr algn="ctr"/>
            <a:r>
              <a:rPr lang="en-US" sz="2000" dirty="0" smtClean="0"/>
              <a:t>Active monsoon</a:t>
            </a:r>
            <a:endParaRPr lang="en-US" sz="2000" dirty="0"/>
          </a:p>
        </p:txBody>
      </p:sp>
      <p:sp>
        <p:nvSpPr>
          <p:cNvPr id="19" name="TextBox 18"/>
          <p:cNvSpPr txBox="1"/>
          <p:nvPr/>
        </p:nvSpPr>
        <p:spPr>
          <a:xfrm>
            <a:off x="6761950" y="4046573"/>
            <a:ext cx="2133600" cy="400110"/>
          </a:xfrm>
          <a:prstGeom prst="rect">
            <a:avLst/>
          </a:prstGeom>
          <a:noFill/>
        </p:spPr>
        <p:txBody>
          <a:bodyPr wrap="square" rtlCol="0">
            <a:spAutoFit/>
          </a:bodyPr>
          <a:lstStyle/>
          <a:p>
            <a:pPr algn="ctr"/>
            <a:r>
              <a:rPr lang="en-US" sz="2000" dirty="0" smtClean="0"/>
              <a:t>Break monsoon</a:t>
            </a:r>
            <a:endParaRPr lang="en-US" sz="2000" dirty="0"/>
          </a:p>
        </p:txBody>
      </p:sp>
      <p:sp>
        <p:nvSpPr>
          <p:cNvPr id="20" name="TextBox 19"/>
          <p:cNvSpPr txBox="1"/>
          <p:nvPr/>
        </p:nvSpPr>
        <p:spPr>
          <a:xfrm>
            <a:off x="821776" y="133290"/>
            <a:ext cx="2819400" cy="400110"/>
          </a:xfrm>
          <a:prstGeom prst="rect">
            <a:avLst/>
          </a:prstGeom>
          <a:noFill/>
        </p:spPr>
        <p:txBody>
          <a:bodyPr wrap="square" rtlCol="0">
            <a:spAutoFit/>
          </a:bodyPr>
          <a:lstStyle/>
          <a:p>
            <a:pPr algn="ctr"/>
            <a:r>
              <a:rPr lang="en-US" sz="2000" dirty="0" smtClean="0"/>
              <a:t>Indian Ocean Dipole</a:t>
            </a:r>
            <a:endParaRPr lang="en-US" sz="2000" dirty="0"/>
          </a:p>
        </p:txBody>
      </p:sp>
      <p:sp>
        <p:nvSpPr>
          <p:cNvPr id="21" name="TextBox 20"/>
          <p:cNvSpPr txBox="1"/>
          <p:nvPr/>
        </p:nvSpPr>
        <p:spPr>
          <a:xfrm>
            <a:off x="3527538" y="4960673"/>
            <a:ext cx="1443598" cy="415094"/>
          </a:xfrm>
          <a:prstGeom prst="rect">
            <a:avLst/>
          </a:prstGeom>
          <a:noFill/>
        </p:spPr>
        <p:txBody>
          <a:bodyPr wrap="square" rtlCol="0">
            <a:spAutoFit/>
          </a:bodyPr>
          <a:lstStyle/>
          <a:p>
            <a:pPr algn="ctr"/>
            <a:r>
              <a:rPr lang="en-US" sz="2000" dirty="0" smtClean="0"/>
              <a:t>El Nino</a:t>
            </a:r>
            <a:endParaRPr lang="en-US" sz="2000" dirty="0"/>
          </a:p>
        </p:txBody>
      </p:sp>
      <p:sp>
        <p:nvSpPr>
          <p:cNvPr id="22" name="TextBox 21"/>
          <p:cNvSpPr txBox="1"/>
          <p:nvPr/>
        </p:nvSpPr>
        <p:spPr>
          <a:xfrm>
            <a:off x="4971136" y="4960673"/>
            <a:ext cx="2151348" cy="707886"/>
          </a:xfrm>
          <a:prstGeom prst="rect">
            <a:avLst/>
          </a:prstGeom>
          <a:noFill/>
        </p:spPr>
        <p:txBody>
          <a:bodyPr wrap="square" rtlCol="0">
            <a:spAutoFit/>
          </a:bodyPr>
          <a:lstStyle/>
          <a:p>
            <a:pPr algn="ctr"/>
            <a:r>
              <a:rPr lang="en-US" sz="2000" dirty="0" smtClean="0"/>
              <a:t>Indonesian Throughflow</a:t>
            </a:r>
            <a:endParaRPr lang="en-US" sz="2000" dirty="0"/>
          </a:p>
        </p:txBody>
      </p:sp>
      <p:pic>
        <p:nvPicPr>
          <p:cNvPr id="2" name="Picture 1"/>
          <p:cNvPicPr>
            <a:picLocks noChangeAspect="1"/>
          </p:cNvPicPr>
          <p:nvPr/>
        </p:nvPicPr>
        <p:blipFill>
          <a:blip r:embed="rId8"/>
          <a:stretch>
            <a:fillRect/>
          </a:stretch>
        </p:blipFill>
        <p:spPr>
          <a:xfrm>
            <a:off x="951736" y="325260"/>
            <a:ext cx="2679700" cy="1918310"/>
          </a:xfrm>
          <a:prstGeom prst="ellipse">
            <a:avLst/>
          </a:prstGeom>
          <a:ln>
            <a:noFill/>
          </a:ln>
          <a:effectLst>
            <a:softEdge rad="112500"/>
          </a:effectLst>
        </p:spPr>
      </p:pic>
      <p:pic>
        <p:nvPicPr>
          <p:cNvPr id="6" name="Picture 5"/>
          <p:cNvPicPr>
            <a:picLocks noChangeAspect="1"/>
          </p:cNvPicPr>
          <p:nvPr/>
        </p:nvPicPr>
        <p:blipFill>
          <a:blip r:embed="rId9"/>
          <a:stretch>
            <a:fillRect/>
          </a:stretch>
        </p:blipFill>
        <p:spPr>
          <a:xfrm>
            <a:off x="3222439" y="5270701"/>
            <a:ext cx="2003961" cy="1669071"/>
          </a:xfrm>
          <a:prstGeom prst="ellipse">
            <a:avLst/>
          </a:prstGeom>
          <a:ln>
            <a:noFill/>
          </a:ln>
          <a:effectLst>
            <a:softEdge rad="112500"/>
          </a:effectLst>
        </p:spPr>
      </p:pic>
      <p:pic>
        <p:nvPicPr>
          <p:cNvPr id="7" name="Picture 6"/>
          <p:cNvPicPr>
            <a:picLocks noChangeAspect="1"/>
          </p:cNvPicPr>
          <p:nvPr/>
        </p:nvPicPr>
        <p:blipFill rotWithShape="1">
          <a:blip r:embed="rId10"/>
          <a:srcRect l="4545" t="5161" r="2728" b="47424"/>
          <a:stretch/>
        </p:blipFill>
        <p:spPr>
          <a:xfrm>
            <a:off x="-276134" y="2506357"/>
            <a:ext cx="2590800" cy="1613815"/>
          </a:xfrm>
          <a:prstGeom prst="ellipse">
            <a:avLst/>
          </a:prstGeom>
          <a:ln>
            <a:noFill/>
          </a:ln>
          <a:effectLst>
            <a:softEdge rad="112500"/>
          </a:effectLst>
        </p:spPr>
      </p:pic>
      <p:sp>
        <p:nvSpPr>
          <p:cNvPr id="23" name="TextBox 22"/>
          <p:cNvSpPr txBox="1"/>
          <p:nvPr/>
        </p:nvSpPr>
        <p:spPr>
          <a:xfrm>
            <a:off x="-91148" y="1919805"/>
            <a:ext cx="2656218" cy="707886"/>
          </a:xfrm>
          <a:prstGeom prst="rect">
            <a:avLst/>
          </a:prstGeom>
          <a:noFill/>
        </p:spPr>
        <p:txBody>
          <a:bodyPr wrap="square" rtlCol="0">
            <a:spAutoFit/>
          </a:bodyPr>
          <a:lstStyle/>
          <a:p>
            <a:pPr algn="ctr"/>
            <a:r>
              <a:rPr lang="en-US" sz="2000" dirty="0" smtClean="0"/>
              <a:t>Indian Ocean Subtropical Dipole</a:t>
            </a:r>
            <a:endParaRPr lang="en-US" sz="2000" dirty="0"/>
          </a:p>
        </p:txBody>
      </p:sp>
      <p:cxnSp>
        <p:nvCxnSpPr>
          <p:cNvPr id="24" name="Straight Connector 23"/>
          <p:cNvCxnSpPr>
            <a:stCxn id="15" idx="0"/>
          </p:cNvCxnSpPr>
          <p:nvPr/>
        </p:nvCxnSpPr>
        <p:spPr>
          <a:xfrm flipV="1">
            <a:off x="4699532" y="1461186"/>
            <a:ext cx="0" cy="44722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5804432" y="1908412"/>
            <a:ext cx="876300" cy="543154"/>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2748414" y="1908412"/>
            <a:ext cx="779124" cy="56055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flipV="1">
            <a:off x="5323309" y="4446683"/>
            <a:ext cx="574082" cy="824018"/>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2638824" y="3409431"/>
            <a:ext cx="685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033032" y="3331153"/>
            <a:ext cx="1412641" cy="15655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a:endCxn id="5" idx="1"/>
          </p:cNvCxnSpPr>
          <p:nvPr/>
        </p:nvCxnSpPr>
        <p:spPr>
          <a:xfrm>
            <a:off x="5897391" y="3967058"/>
            <a:ext cx="1259077" cy="584981"/>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4346195" y="4575412"/>
            <a:ext cx="125199" cy="695289"/>
          </a:xfrm>
          <a:prstGeom prst="line">
            <a:avLst/>
          </a:prstGeom>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1634" y="213413"/>
            <a:ext cx="3733800" cy="6475167"/>
          </a:xfrm>
          <a:prstGeom prst="ellipse">
            <a:avLst/>
          </a:prstGeom>
          <a:solidFill>
            <a:schemeClr val="accent6">
              <a:lumMod val="60000"/>
              <a:lumOff val="40000"/>
              <a:alpha val="1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821776" y="-26677"/>
            <a:ext cx="7900680" cy="6715258"/>
          </a:xfrm>
          <a:prstGeom prst="ellipse">
            <a:avLst/>
          </a:prstGeom>
          <a:noFill/>
          <a:ln>
            <a:solidFill>
              <a:schemeClr val="accent1">
                <a:shade val="95000"/>
                <a:satMod val="105000"/>
                <a:alpha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nut 25"/>
          <p:cNvSpPr/>
          <p:nvPr/>
        </p:nvSpPr>
        <p:spPr>
          <a:xfrm>
            <a:off x="1846517" y="483896"/>
            <a:ext cx="5706030" cy="5391693"/>
          </a:xfrm>
          <a:prstGeom prst="donut">
            <a:avLst/>
          </a:prstGeom>
          <a:gradFill flip="none" rotWithShape="1">
            <a:gsLst>
              <a:gs pos="0">
                <a:schemeClr val="accent1">
                  <a:tint val="100000"/>
                  <a:shade val="100000"/>
                  <a:satMod val="130000"/>
                  <a:alpha val="11000"/>
                </a:schemeClr>
              </a:gs>
              <a:gs pos="100000">
                <a:schemeClr val="accent1">
                  <a:tint val="50000"/>
                  <a:shade val="100000"/>
                  <a:satMod val="350000"/>
                  <a:alpha val="11000"/>
                </a:schemeClr>
              </a:gs>
            </a:gsLst>
            <a:lin ang="16200000" scaled="0"/>
            <a:tileRect/>
          </a:gradFill>
          <a:ln>
            <a:solidFill>
              <a:schemeClr val="accent1">
                <a:shade val="95000"/>
                <a:satMod val="105000"/>
                <a:alpha val="3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ectangle 30"/>
          <p:cNvSpPr/>
          <p:nvPr/>
        </p:nvSpPr>
        <p:spPr>
          <a:xfrm>
            <a:off x="3140368" y="2239393"/>
            <a:ext cx="3081072" cy="1852815"/>
          </a:xfrm>
          <a:prstGeom prst="rect">
            <a:avLst/>
          </a:prstGeom>
        </p:spPr>
        <p:txBody>
          <a:bodyPr wrap="square">
            <a:spAutoFit/>
          </a:bodyPr>
          <a:lstStyle/>
          <a:p>
            <a:pPr algn="ctr">
              <a:lnSpc>
                <a:spcPct val="120000"/>
              </a:lnSpc>
            </a:pPr>
            <a:r>
              <a:rPr lang="en-US" sz="2400" b="1" dirty="0" smtClean="0">
                <a:ln w="11430"/>
                <a:solidFill>
                  <a:schemeClr val="tx2">
                    <a:lumMod val="50000"/>
                  </a:schemeClr>
                </a:solidFill>
                <a:effectLst>
                  <a:outerShdw blurRad="50800" dist="39000" dir="5460000" algn="tl">
                    <a:srgbClr val="000000">
                      <a:alpha val="38000"/>
                    </a:srgbClr>
                  </a:outerShdw>
                </a:effectLst>
              </a:rPr>
              <a:t>Weather and climate </a:t>
            </a:r>
            <a:r>
              <a:rPr lang="en-US" sz="2400" b="1" dirty="0">
                <a:ln w="11430"/>
                <a:solidFill>
                  <a:schemeClr val="tx2">
                    <a:lumMod val="50000"/>
                  </a:schemeClr>
                </a:solidFill>
                <a:effectLst>
                  <a:outerShdw blurRad="50800" dist="39000" dir="5460000" algn="tl">
                    <a:srgbClr val="000000">
                      <a:alpha val="38000"/>
                    </a:srgbClr>
                  </a:outerShdw>
                </a:effectLst>
              </a:rPr>
              <a:t>variations </a:t>
            </a:r>
            <a:r>
              <a:rPr lang="en-US" sz="2400" b="1" dirty="0" smtClean="0">
                <a:ln w="11430"/>
                <a:solidFill>
                  <a:schemeClr val="tx2">
                    <a:lumMod val="50000"/>
                  </a:schemeClr>
                </a:solidFill>
                <a:effectLst>
                  <a:outerShdw blurRad="50800" dist="39000" dir="5460000" algn="tl">
                    <a:srgbClr val="000000">
                      <a:alpha val="38000"/>
                    </a:srgbClr>
                  </a:outerShdw>
                </a:effectLst>
              </a:rPr>
              <a:t>linked to Indian monsoon</a:t>
            </a:r>
            <a:endParaRPr lang="en-US" sz="2400" b="1" dirty="0">
              <a:ln w="11430"/>
              <a:solidFill>
                <a:schemeClr val="tx2">
                  <a:lumMod val="50000"/>
                </a:schemeClr>
              </a:solidFill>
              <a:effectLst>
                <a:outerShdw blurRad="50800" dist="39000" dir="5460000" algn="tl">
                  <a:srgbClr val="000000">
                    <a:alpha val="38000"/>
                  </a:srgbClr>
                </a:outerShdw>
              </a:effectLst>
            </a:endParaRPr>
          </a:p>
        </p:txBody>
      </p:sp>
      <p:pic>
        <p:nvPicPr>
          <p:cNvPr id="41" name="Content Placeholder 3" descr="15Dec04-ssha.gif"/>
          <p:cNvPicPr>
            <a:picLocks noGrp="1" noChangeAspect="1"/>
          </p:cNvPicPr>
          <p:nvPr>
            <p:ph idx="1"/>
          </p:nvPr>
        </p:nvPicPr>
        <p:blipFill rotWithShape="1">
          <a:blip r:embed="rId11"/>
          <a:srcRect l="34079" t="17828" r="6934" b="14737"/>
          <a:stretch/>
        </p:blipFill>
        <p:spPr>
          <a:xfrm>
            <a:off x="1277151" y="5146270"/>
            <a:ext cx="2042001" cy="1568626"/>
          </a:xfrm>
          <a:prstGeom prst="ellipse">
            <a:avLst/>
          </a:prstGeom>
          <a:ln>
            <a:noFill/>
          </a:ln>
          <a:effectLst>
            <a:softEdge rad="112500"/>
          </a:effectLst>
        </p:spPr>
      </p:pic>
      <p:sp>
        <p:nvSpPr>
          <p:cNvPr id="43" name="TextBox 42"/>
          <p:cNvSpPr txBox="1"/>
          <p:nvPr/>
        </p:nvSpPr>
        <p:spPr>
          <a:xfrm>
            <a:off x="1428480" y="4653136"/>
            <a:ext cx="1776578" cy="400110"/>
          </a:xfrm>
          <a:prstGeom prst="rect">
            <a:avLst/>
          </a:prstGeom>
          <a:noFill/>
        </p:spPr>
        <p:txBody>
          <a:bodyPr wrap="square" rtlCol="0">
            <a:spAutoFit/>
          </a:bodyPr>
          <a:lstStyle/>
          <a:p>
            <a:pPr algn="ctr"/>
            <a:r>
              <a:rPr lang="en-US" sz="2000" dirty="0" smtClean="0"/>
              <a:t>El Nino Modoki</a:t>
            </a:r>
            <a:endParaRPr lang="en-US" sz="2000" dirty="0"/>
          </a:p>
        </p:txBody>
      </p:sp>
      <p:cxnSp>
        <p:nvCxnSpPr>
          <p:cNvPr id="44" name="Straight Connector 43"/>
          <p:cNvCxnSpPr/>
          <p:nvPr/>
        </p:nvCxnSpPr>
        <p:spPr>
          <a:xfrm flipV="1">
            <a:off x="2748414" y="4270361"/>
            <a:ext cx="1150641" cy="1105407"/>
          </a:xfrm>
          <a:prstGeom prst="line">
            <a:avLst/>
          </a:prstGeom>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12"/>
          <a:stretch>
            <a:fillRect/>
          </a:stretch>
        </p:blipFill>
        <p:spPr>
          <a:xfrm>
            <a:off x="211307" y="4234585"/>
            <a:ext cx="1657227" cy="1105406"/>
          </a:xfrm>
          <a:prstGeom prst="ellipse">
            <a:avLst/>
          </a:prstGeom>
          <a:ln>
            <a:noFill/>
          </a:ln>
          <a:effectLst>
            <a:softEdge rad="112500"/>
          </a:effectLst>
        </p:spPr>
      </p:pic>
      <p:sp>
        <p:nvSpPr>
          <p:cNvPr id="51" name="TextBox 50"/>
          <p:cNvSpPr txBox="1"/>
          <p:nvPr/>
        </p:nvSpPr>
        <p:spPr>
          <a:xfrm>
            <a:off x="211307" y="4034530"/>
            <a:ext cx="1776578" cy="400110"/>
          </a:xfrm>
          <a:prstGeom prst="rect">
            <a:avLst/>
          </a:prstGeom>
          <a:noFill/>
        </p:spPr>
        <p:txBody>
          <a:bodyPr wrap="square" rtlCol="0">
            <a:spAutoFit/>
          </a:bodyPr>
          <a:lstStyle/>
          <a:p>
            <a:pPr algn="ctr"/>
            <a:r>
              <a:rPr lang="en-US" sz="2000" dirty="0" smtClean="0"/>
              <a:t>Ningaloo Nino</a:t>
            </a:r>
            <a:endParaRPr lang="en-US" sz="2000" dirty="0"/>
          </a:p>
        </p:txBody>
      </p:sp>
    </p:spTree>
    <p:extLst>
      <p:ext uri="{BB962C8B-B14F-4D97-AF65-F5344CB8AC3E}">
        <p14:creationId xmlns:p14="http://schemas.microsoft.com/office/powerpoint/2010/main" val="3564629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8 at 20.42.26.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328" t="12011" r="10090" b="7213"/>
          <a:stretch/>
        </p:blipFill>
        <p:spPr>
          <a:xfrm>
            <a:off x="0" y="0"/>
            <a:ext cx="5340805" cy="3520716"/>
          </a:xfrm>
          <a:prstGeom prst="rect">
            <a:avLst/>
          </a:prstGeom>
        </p:spPr>
      </p:pic>
      <p:pic>
        <p:nvPicPr>
          <p:cNvPr id="5" name="Picture 4" descr="Screen Shot 2015-01-28 at 20.47.23.png"/>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8259" t="11111" r="4270" b="8414"/>
          <a:stretch/>
        </p:blipFill>
        <p:spPr>
          <a:xfrm>
            <a:off x="3881375" y="171610"/>
            <a:ext cx="5252627" cy="3312090"/>
          </a:xfrm>
          <a:prstGeom prst="rect">
            <a:avLst/>
          </a:prstGeom>
        </p:spPr>
      </p:pic>
      <p:pic>
        <p:nvPicPr>
          <p:cNvPr id="6" name="Picture 5" descr="Screen Shot 2015-01-28 at 20.45.05.png"/>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071" t="10629" r="4458" b="30516"/>
          <a:stretch/>
        </p:blipFill>
        <p:spPr>
          <a:xfrm>
            <a:off x="274201" y="3520716"/>
            <a:ext cx="8500630" cy="3337283"/>
          </a:xfrm>
          <a:prstGeom prst="rect">
            <a:avLst/>
          </a:prstGeom>
        </p:spPr>
      </p:pic>
    </p:spTree>
    <p:extLst>
      <p:ext uri="{BB962C8B-B14F-4D97-AF65-F5344CB8AC3E}">
        <p14:creationId xmlns:p14="http://schemas.microsoft.com/office/powerpoint/2010/main" val="23262546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188640"/>
            <a:ext cx="6608277" cy="6336704"/>
          </a:xfrm>
          <a:prstGeom prst="rect">
            <a:avLst/>
          </a:prstGeom>
        </p:spPr>
      </p:pic>
      <p:sp>
        <p:nvSpPr>
          <p:cNvPr id="4" name="TextBox 3"/>
          <p:cNvSpPr txBox="1"/>
          <p:nvPr/>
        </p:nvSpPr>
        <p:spPr>
          <a:xfrm>
            <a:off x="4572000" y="5229200"/>
            <a:ext cx="1800200" cy="646331"/>
          </a:xfrm>
          <a:prstGeom prst="rect">
            <a:avLst/>
          </a:prstGeom>
          <a:noFill/>
        </p:spPr>
        <p:txBody>
          <a:bodyPr wrap="square" rtlCol="0">
            <a:spAutoFit/>
          </a:bodyPr>
          <a:lstStyle/>
          <a:p>
            <a:r>
              <a:rPr lang="en-US" dirty="0" err="1" smtClean="0"/>
              <a:t>Kulkarni</a:t>
            </a:r>
            <a:r>
              <a:rPr lang="en-US" dirty="0" smtClean="0"/>
              <a:t> et al. 2012</a:t>
            </a:r>
            <a:endParaRPr lang="en-US" dirty="0"/>
          </a:p>
        </p:txBody>
      </p:sp>
      <p:sp>
        <p:nvSpPr>
          <p:cNvPr id="5" name="Rectangle 4"/>
          <p:cNvSpPr/>
          <p:nvPr/>
        </p:nvSpPr>
        <p:spPr>
          <a:xfrm>
            <a:off x="7020272" y="260648"/>
            <a:ext cx="2123728" cy="3970318"/>
          </a:xfrm>
          <a:prstGeom prst="rect">
            <a:avLst/>
          </a:prstGeom>
        </p:spPr>
        <p:txBody>
          <a:bodyPr wrap="square">
            <a:spAutoFit/>
          </a:bodyPr>
          <a:lstStyle/>
          <a:p>
            <a:r>
              <a:rPr lang="en-US" dirty="0"/>
              <a:t>Temporal anomaly correlation between the observed JJAS rainfall and the ensemble means of the individual models. Correlations &gt; 0.2 are shaded with negative correlations &lt; -0.2 hatched or stippled.</a:t>
            </a:r>
          </a:p>
        </p:txBody>
      </p:sp>
    </p:spTree>
    <p:extLst>
      <p:ext uri="{BB962C8B-B14F-4D97-AF65-F5344CB8AC3E}">
        <p14:creationId xmlns:p14="http://schemas.microsoft.com/office/powerpoint/2010/main" val="8681776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Autofit/>
          </a:bodyPr>
          <a:lstStyle/>
          <a:p>
            <a:r>
              <a:rPr lang="en-US" sz="2800" dirty="0"/>
              <a:t>SINTEX-</a:t>
            </a:r>
            <a:r>
              <a:rPr lang="en-US" sz="2800" dirty="0" smtClean="0"/>
              <a:t>F SST &amp; Rain Anomalies</a:t>
            </a:r>
            <a:endParaRPr lang="en-US" sz="2800" dirty="0"/>
          </a:p>
        </p:txBody>
      </p:sp>
      <p:sp>
        <p:nvSpPr>
          <p:cNvPr id="14" name="TextBox 13"/>
          <p:cNvSpPr txBox="1"/>
          <p:nvPr/>
        </p:nvSpPr>
        <p:spPr>
          <a:xfrm>
            <a:off x="2102972" y="945659"/>
            <a:ext cx="740836" cy="369332"/>
          </a:xfrm>
          <a:prstGeom prst="rect">
            <a:avLst/>
          </a:prstGeom>
          <a:noFill/>
        </p:spPr>
        <p:txBody>
          <a:bodyPr wrap="square" rtlCol="0">
            <a:spAutoFit/>
          </a:bodyPr>
          <a:lstStyle/>
          <a:p>
            <a:r>
              <a:rPr lang="en-US" dirty="0" smtClean="0"/>
              <a:t>SST</a:t>
            </a:r>
            <a:endParaRPr lang="en-US" dirty="0"/>
          </a:p>
        </p:txBody>
      </p:sp>
      <p:sp>
        <p:nvSpPr>
          <p:cNvPr id="15" name="TextBox 14"/>
          <p:cNvSpPr txBox="1"/>
          <p:nvPr/>
        </p:nvSpPr>
        <p:spPr>
          <a:xfrm>
            <a:off x="6802586" y="970776"/>
            <a:ext cx="1009773" cy="369332"/>
          </a:xfrm>
          <a:prstGeom prst="rect">
            <a:avLst/>
          </a:prstGeom>
          <a:noFill/>
        </p:spPr>
        <p:txBody>
          <a:bodyPr wrap="square" rtlCol="0">
            <a:spAutoFit/>
          </a:bodyPr>
          <a:lstStyle/>
          <a:p>
            <a:r>
              <a:rPr lang="en-US" dirty="0" smtClean="0"/>
              <a:t>Rain</a:t>
            </a:r>
            <a:endParaRPr lang="en-US" dirty="0"/>
          </a:p>
        </p:txBody>
      </p:sp>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86169" y="1302278"/>
            <a:ext cx="4453505" cy="1846095"/>
          </a:xfrm>
          <a:prstGeom prst="rect">
            <a:avLst/>
          </a:prstGeom>
        </p:spPr>
      </p:pic>
      <p:pic>
        <p:nvPicPr>
          <p:cNvPr id="17" name="Picture 16"/>
          <p:cNvPicPr>
            <a:picLocks noChangeAspect="1"/>
          </p:cNvPicPr>
          <p:nvPr/>
        </p:nvPicPr>
        <p:blipFill>
          <a:blip r:embed="rId4"/>
          <a:stretch>
            <a:fillRect/>
          </a:stretch>
        </p:blipFill>
        <p:spPr>
          <a:xfrm>
            <a:off x="4787421" y="1243439"/>
            <a:ext cx="4066285" cy="190493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734597" y="3973687"/>
            <a:ext cx="4033559" cy="1797337"/>
          </a:xfrm>
          <a:prstGeom prst="rect">
            <a:avLst/>
          </a:prstGeom>
        </p:spPr>
      </p:pic>
      <p:sp>
        <p:nvSpPr>
          <p:cNvPr id="3" name="Rectangle 2"/>
          <p:cNvSpPr/>
          <p:nvPr/>
        </p:nvSpPr>
        <p:spPr>
          <a:xfrm>
            <a:off x="3953882" y="874107"/>
            <a:ext cx="1236236" cy="369332"/>
          </a:xfrm>
          <a:prstGeom prst="rect">
            <a:avLst/>
          </a:prstGeom>
        </p:spPr>
        <p:txBody>
          <a:bodyPr wrap="none">
            <a:spAutoFit/>
          </a:bodyPr>
          <a:lstStyle/>
          <a:p>
            <a:r>
              <a:rPr lang="en-US" dirty="0"/>
              <a:t>Predictions</a:t>
            </a:r>
          </a:p>
        </p:txBody>
      </p:sp>
      <p:sp>
        <p:nvSpPr>
          <p:cNvPr id="18" name="Rectangle 17"/>
          <p:cNvSpPr/>
          <p:nvPr/>
        </p:nvSpPr>
        <p:spPr>
          <a:xfrm>
            <a:off x="3918899" y="3421499"/>
            <a:ext cx="1421107" cy="369332"/>
          </a:xfrm>
          <a:prstGeom prst="rect">
            <a:avLst/>
          </a:prstGeom>
        </p:spPr>
        <p:txBody>
          <a:bodyPr wrap="none">
            <a:spAutoFit/>
          </a:bodyPr>
          <a:lstStyle/>
          <a:p>
            <a:r>
              <a:rPr lang="en-US" dirty="0" smtClean="0"/>
              <a:t>Observations</a:t>
            </a:r>
            <a:endParaRPr lang="en-US" dirty="0"/>
          </a:p>
        </p:txBody>
      </p:sp>
      <p:pic>
        <p:nvPicPr>
          <p:cNvPr id="5" name="Picture 4"/>
          <p:cNvPicPr>
            <a:picLocks noChangeAspect="1"/>
          </p:cNvPicPr>
          <p:nvPr/>
        </p:nvPicPr>
        <p:blipFill>
          <a:blip r:embed="rId7"/>
          <a:stretch>
            <a:fillRect/>
          </a:stretch>
        </p:blipFill>
        <p:spPr>
          <a:xfrm>
            <a:off x="113868" y="3790831"/>
            <a:ext cx="4482621" cy="1974488"/>
          </a:xfrm>
          <a:prstGeom prst="rect">
            <a:avLst/>
          </a:prstGeom>
        </p:spPr>
      </p:pic>
    </p:spTree>
    <p:extLst>
      <p:ext uri="{BB962C8B-B14F-4D97-AF65-F5344CB8AC3E}">
        <p14:creationId xmlns:p14="http://schemas.microsoft.com/office/powerpoint/2010/main" val="9200828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692696"/>
            <a:ext cx="4392488" cy="2540000"/>
          </a:xfrm>
          <a:prstGeom prst="rect">
            <a:avLst/>
          </a:prstGeom>
        </p:spPr>
      </p:pic>
      <p:pic>
        <p:nvPicPr>
          <p:cNvPr id="4" name="Picture 3"/>
          <p:cNvPicPr>
            <a:picLocks noChangeAspect="1"/>
          </p:cNvPicPr>
          <p:nvPr/>
        </p:nvPicPr>
        <p:blipFill>
          <a:blip r:embed="rId3"/>
          <a:stretch>
            <a:fillRect/>
          </a:stretch>
        </p:blipFill>
        <p:spPr>
          <a:xfrm>
            <a:off x="4644008" y="692696"/>
            <a:ext cx="4320480" cy="2527300"/>
          </a:xfrm>
          <a:prstGeom prst="rect">
            <a:avLst/>
          </a:prstGeom>
        </p:spPr>
      </p:pic>
      <p:pic>
        <p:nvPicPr>
          <p:cNvPr id="5" name="Picture 4"/>
          <p:cNvPicPr>
            <a:picLocks noChangeAspect="1"/>
          </p:cNvPicPr>
          <p:nvPr/>
        </p:nvPicPr>
        <p:blipFill>
          <a:blip r:embed="rId4"/>
          <a:stretch>
            <a:fillRect/>
          </a:stretch>
        </p:blipFill>
        <p:spPr>
          <a:xfrm>
            <a:off x="179512" y="3645024"/>
            <a:ext cx="4464496" cy="2540000"/>
          </a:xfrm>
          <a:prstGeom prst="rect">
            <a:avLst/>
          </a:prstGeom>
        </p:spPr>
      </p:pic>
      <p:pic>
        <p:nvPicPr>
          <p:cNvPr id="6" name="Picture 5"/>
          <p:cNvPicPr>
            <a:picLocks noChangeAspect="1"/>
          </p:cNvPicPr>
          <p:nvPr/>
        </p:nvPicPr>
        <p:blipFill>
          <a:blip r:embed="rId5"/>
          <a:stretch>
            <a:fillRect/>
          </a:stretch>
        </p:blipFill>
        <p:spPr>
          <a:xfrm>
            <a:off x="4644008" y="3645024"/>
            <a:ext cx="4248472" cy="2540000"/>
          </a:xfrm>
          <a:prstGeom prst="rect">
            <a:avLst/>
          </a:prstGeom>
        </p:spPr>
      </p:pic>
      <p:sp>
        <p:nvSpPr>
          <p:cNvPr id="7" name="Rectangle 6"/>
          <p:cNvSpPr/>
          <p:nvPr/>
        </p:nvSpPr>
        <p:spPr>
          <a:xfrm>
            <a:off x="827584" y="404664"/>
            <a:ext cx="3092275" cy="369332"/>
          </a:xfrm>
          <a:prstGeom prst="rect">
            <a:avLst/>
          </a:prstGeom>
        </p:spPr>
        <p:txBody>
          <a:bodyPr wrap="none">
            <a:spAutoFit/>
          </a:bodyPr>
          <a:lstStyle/>
          <a:p>
            <a:r>
              <a:rPr lang="en-US" dirty="0"/>
              <a:t>DJF prediction from Nov. 1st </a:t>
            </a:r>
          </a:p>
        </p:txBody>
      </p:sp>
      <p:sp>
        <p:nvSpPr>
          <p:cNvPr id="8" name="Rectangle 7"/>
          <p:cNvSpPr/>
          <p:nvPr/>
        </p:nvSpPr>
        <p:spPr>
          <a:xfrm>
            <a:off x="5292080" y="404664"/>
            <a:ext cx="3212087" cy="369332"/>
          </a:xfrm>
          <a:prstGeom prst="rect">
            <a:avLst/>
          </a:prstGeom>
        </p:spPr>
        <p:txBody>
          <a:bodyPr wrap="none">
            <a:spAutoFit/>
          </a:bodyPr>
          <a:lstStyle/>
          <a:p>
            <a:r>
              <a:rPr lang="en-US" dirty="0"/>
              <a:t>MAM prediction from Feb. 1st </a:t>
            </a:r>
          </a:p>
        </p:txBody>
      </p:sp>
      <p:sp>
        <p:nvSpPr>
          <p:cNvPr id="9" name="Rectangle 8"/>
          <p:cNvSpPr/>
          <p:nvPr/>
        </p:nvSpPr>
        <p:spPr>
          <a:xfrm>
            <a:off x="827584" y="3347700"/>
            <a:ext cx="3019802" cy="369332"/>
          </a:xfrm>
          <a:prstGeom prst="rect">
            <a:avLst/>
          </a:prstGeom>
        </p:spPr>
        <p:txBody>
          <a:bodyPr wrap="none">
            <a:spAutoFit/>
          </a:bodyPr>
          <a:lstStyle/>
          <a:p>
            <a:r>
              <a:rPr lang="en-US" dirty="0"/>
              <a:t>JJA prediction from May 1st </a:t>
            </a:r>
          </a:p>
        </p:txBody>
      </p:sp>
      <p:sp>
        <p:nvSpPr>
          <p:cNvPr id="10" name="Rectangle 9"/>
          <p:cNvSpPr/>
          <p:nvPr/>
        </p:nvSpPr>
        <p:spPr>
          <a:xfrm>
            <a:off x="5292080" y="3347700"/>
            <a:ext cx="3109858" cy="369332"/>
          </a:xfrm>
          <a:prstGeom prst="rect">
            <a:avLst/>
          </a:prstGeom>
        </p:spPr>
        <p:txBody>
          <a:bodyPr wrap="none">
            <a:spAutoFit/>
          </a:bodyPr>
          <a:lstStyle/>
          <a:p>
            <a:r>
              <a:rPr lang="en-US" dirty="0"/>
              <a:t>SON prediction from Aug.1st </a:t>
            </a:r>
          </a:p>
        </p:txBody>
      </p:sp>
      <p:sp>
        <p:nvSpPr>
          <p:cNvPr id="11" name="Rectangle 10"/>
          <p:cNvSpPr/>
          <p:nvPr/>
        </p:nvSpPr>
        <p:spPr>
          <a:xfrm>
            <a:off x="0" y="-25524"/>
            <a:ext cx="9144000" cy="461665"/>
          </a:xfrm>
          <a:prstGeom prst="rect">
            <a:avLst/>
          </a:prstGeom>
          <a:solidFill>
            <a:srgbClr val="000090"/>
          </a:solidFill>
        </p:spPr>
        <p:txBody>
          <a:bodyPr wrap="square">
            <a:spAutoFit/>
          </a:bodyPr>
          <a:lstStyle/>
          <a:p>
            <a:pPr algn="ctr"/>
            <a:r>
              <a:rPr lang="en-US" sz="2400" dirty="0">
                <a:solidFill>
                  <a:srgbClr val="FFFFFF"/>
                </a:solidFill>
              </a:rPr>
              <a:t>ACC for 3-month leading forecast (SST&amp;</a:t>
            </a:r>
            <a:r>
              <a:rPr lang="en-US" sz="2400" dirty="0" smtClean="0">
                <a:solidFill>
                  <a:srgbClr val="FFFFFF"/>
                </a:solidFill>
              </a:rPr>
              <a:t>TEMP2 </a:t>
            </a:r>
            <a:r>
              <a:rPr lang="en-US" sz="2400" dirty="0">
                <a:solidFill>
                  <a:srgbClr val="FFFFFF"/>
                </a:solidFill>
              </a:rPr>
              <a:t>1984-2010)</a:t>
            </a:r>
          </a:p>
        </p:txBody>
      </p:sp>
      <p:sp>
        <p:nvSpPr>
          <p:cNvPr id="12" name="TextBox 11"/>
          <p:cNvSpPr txBox="1"/>
          <p:nvPr/>
        </p:nvSpPr>
        <p:spPr>
          <a:xfrm>
            <a:off x="7236296" y="6453336"/>
            <a:ext cx="1907704" cy="369332"/>
          </a:xfrm>
          <a:prstGeom prst="rect">
            <a:avLst/>
          </a:prstGeom>
          <a:noFill/>
        </p:spPr>
        <p:txBody>
          <a:bodyPr wrap="square" rtlCol="0">
            <a:spAutoFit/>
          </a:bodyPr>
          <a:lstStyle/>
          <a:p>
            <a:r>
              <a:rPr lang="en-US" dirty="0" smtClean="0"/>
              <a:t>9~27 members</a:t>
            </a:r>
            <a:endParaRPr lang="en-US" dirty="0"/>
          </a:p>
        </p:txBody>
      </p:sp>
    </p:spTree>
    <p:extLst>
      <p:ext uri="{BB962C8B-B14F-4D97-AF65-F5344CB8AC3E}">
        <p14:creationId xmlns:p14="http://schemas.microsoft.com/office/powerpoint/2010/main" val="16326809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7584" y="467380"/>
            <a:ext cx="3092275" cy="369332"/>
          </a:xfrm>
          <a:prstGeom prst="rect">
            <a:avLst/>
          </a:prstGeom>
        </p:spPr>
        <p:txBody>
          <a:bodyPr wrap="none">
            <a:spAutoFit/>
          </a:bodyPr>
          <a:lstStyle/>
          <a:p>
            <a:r>
              <a:rPr lang="en-US" dirty="0"/>
              <a:t>DJF prediction from Nov. 1st </a:t>
            </a:r>
          </a:p>
        </p:txBody>
      </p:sp>
      <p:sp>
        <p:nvSpPr>
          <p:cNvPr id="8" name="Rectangle 7"/>
          <p:cNvSpPr/>
          <p:nvPr/>
        </p:nvSpPr>
        <p:spPr>
          <a:xfrm>
            <a:off x="5292080" y="467380"/>
            <a:ext cx="3212087" cy="369332"/>
          </a:xfrm>
          <a:prstGeom prst="rect">
            <a:avLst/>
          </a:prstGeom>
        </p:spPr>
        <p:txBody>
          <a:bodyPr wrap="none">
            <a:spAutoFit/>
          </a:bodyPr>
          <a:lstStyle/>
          <a:p>
            <a:r>
              <a:rPr lang="en-US" dirty="0"/>
              <a:t>MAM prediction from Feb. 1st </a:t>
            </a:r>
          </a:p>
        </p:txBody>
      </p:sp>
      <p:sp>
        <p:nvSpPr>
          <p:cNvPr id="9" name="Rectangle 8"/>
          <p:cNvSpPr/>
          <p:nvPr/>
        </p:nvSpPr>
        <p:spPr>
          <a:xfrm>
            <a:off x="827584" y="3347700"/>
            <a:ext cx="3019802" cy="369332"/>
          </a:xfrm>
          <a:prstGeom prst="rect">
            <a:avLst/>
          </a:prstGeom>
        </p:spPr>
        <p:txBody>
          <a:bodyPr wrap="none">
            <a:spAutoFit/>
          </a:bodyPr>
          <a:lstStyle/>
          <a:p>
            <a:r>
              <a:rPr lang="en-US" dirty="0"/>
              <a:t>JJA prediction from May 1st </a:t>
            </a:r>
          </a:p>
        </p:txBody>
      </p:sp>
      <p:sp>
        <p:nvSpPr>
          <p:cNvPr id="10" name="Rectangle 9"/>
          <p:cNvSpPr/>
          <p:nvPr/>
        </p:nvSpPr>
        <p:spPr>
          <a:xfrm>
            <a:off x="5292080" y="3347700"/>
            <a:ext cx="3109858" cy="369332"/>
          </a:xfrm>
          <a:prstGeom prst="rect">
            <a:avLst/>
          </a:prstGeom>
        </p:spPr>
        <p:txBody>
          <a:bodyPr wrap="none">
            <a:spAutoFit/>
          </a:bodyPr>
          <a:lstStyle/>
          <a:p>
            <a:r>
              <a:rPr lang="en-US" dirty="0"/>
              <a:t>SON prediction from Aug.1st </a:t>
            </a:r>
          </a:p>
        </p:txBody>
      </p:sp>
      <p:sp>
        <p:nvSpPr>
          <p:cNvPr id="11" name="Rectangle 10"/>
          <p:cNvSpPr/>
          <p:nvPr/>
        </p:nvSpPr>
        <p:spPr>
          <a:xfrm>
            <a:off x="0" y="-25524"/>
            <a:ext cx="9144000" cy="461665"/>
          </a:xfrm>
          <a:prstGeom prst="rect">
            <a:avLst/>
          </a:prstGeom>
          <a:solidFill>
            <a:srgbClr val="000090"/>
          </a:solidFill>
        </p:spPr>
        <p:txBody>
          <a:bodyPr wrap="square">
            <a:spAutoFit/>
          </a:bodyPr>
          <a:lstStyle/>
          <a:p>
            <a:pPr algn="ctr"/>
            <a:r>
              <a:rPr lang="en-US" sz="2400" dirty="0">
                <a:solidFill>
                  <a:srgbClr val="FFFFFF"/>
                </a:solidFill>
              </a:rPr>
              <a:t>ACC for 3-month leading forecast (Precipitation 1984-2010)</a:t>
            </a:r>
          </a:p>
        </p:txBody>
      </p:sp>
      <p:pic>
        <p:nvPicPr>
          <p:cNvPr id="2" name="Picture 1"/>
          <p:cNvPicPr>
            <a:picLocks noChangeAspect="1"/>
          </p:cNvPicPr>
          <p:nvPr/>
        </p:nvPicPr>
        <p:blipFill>
          <a:blip r:embed="rId2"/>
          <a:stretch>
            <a:fillRect/>
          </a:stretch>
        </p:blipFill>
        <p:spPr>
          <a:xfrm>
            <a:off x="251520" y="836712"/>
            <a:ext cx="4104456" cy="2540000"/>
          </a:xfrm>
          <a:prstGeom prst="rect">
            <a:avLst/>
          </a:prstGeom>
        </p:spPr>
      </p:pic>
      <p:pic>
        <p:nvPicPr>
          <p:cNvPr id="12" name="Picture 11"/>
          <p:cNvPicPr>
            <a:picLocks noChangeAspect="1"/>
          </p:cNvPicPr>
          <p:nvPr/>
        </p:nvPicPr>
        <p:blipFill>
          <a:blip r:embed="rId3"/>
          <a:stretch>
            <a:fillRect/>
          </a:stretch>
        </p:blipFill>
        <p:spPr>
          <a:xfrm>
            <a:off x="4644008" y="791592"/>
            <a:ext cx="4104456" cy="2565400"/>
          </a:xfrm>
          <a:prstGeom prst="rect">
            <a:avLst/>
          </a:prstGeom>
        </p:spPr>
      </p:pic>
      <p:pic>
        <p:nvPicPr>
          <p:cNvPr id="13" name="Picture 12"/>
          <p:cNvPicPr>
            <a:picLocks noChangeAspect="1"/>
          </p:cNvPicPr>
          <p:nvPr/>
        </p:nvPicPr>
        <p:blipFill>
          <a:blip r:embed="rId4"/>
          <a:stretch>
            <a:fillRect/>
          </a:stretch>
        </p:blipFill>
        <p:spPr>
          <a:xfrm>
            <a:off x="251520" y="3717032"/>
            <a:ext cx="4104456" cy="2514600"/>
          </a:xfrm>
          <a:prstGeom prst="rect">
            <a:avLst/>
          </a:prstGeom>
        </p:spPr>
      </p:pic>
      <p:pic>
        <p:nvPicPr>
          <p:cNvPr id="14" name="Picture 13"/>
          <p:cNvPicPr>
            <a:picLocks noChangeAspect="1"/>
          </p:cNvPicPr>
          <p:nvPr/>
        </p:nvPicPr>
        <p:blipFill>
          <a:blip r:embed="rId5"/>
          <a:stretch>
            <a:fillRect/>
          </a:stretch>
        </p:blipFill>
        <p:spPr>
          <a:xfrm>
            <a:off x="4644008" y="3717032"/>
            <a:ext cx="4104456" cy="2552700"/>
          </a:xfrm>
          <a:prstGeom prst="rect">
            <a:avLst/>
          </a:prstGeom>
        </p:spPr>
      </p:pic>
      <p:sp>
        <p:nvSpPr>
          <p:cNvPr id="15" name="TextBox 14"/>
          <p:cNvSpPr txBox="1"/>
          <p:nvPr/>
        </p:nvSpPr>
        <p:spPr>
          <a:xfrm>
            <a:off x="7236296" y="6453336"/>
            <a:ext cx="1907704" cy="369332"/>
          </a:xfrm>
          <a:prstGeom prst="rect">
            <a:avLst/>
          </a:prstGeom>
          <a:noFill/>
        </p:spPr>
        <p:txBody>
          <a:bodyPr wrap="square" rtlCol="0">
            <a:spAutoFit/>
          </a:bodyPr>
          <a:lstStyle/>
          <a:p>
            <a:r>
              <a:rPr lang="en-US" dirty="0" smtClean="0"/>
              <a:t>9~27 members</a:t>
            </a:r>
            <a:endParaRPr lang="en-US" dirty="0"/>
          </a:p>
        </p:txBody>
      </p:sp>
    </p:spTree>
    <p:extLst>
      <p:ext uri="{BB962C8B-B14F-4D97-AF65-F5344CB8AC3E}">
        <p14:creationId xmlns:p14="http://schemas.microsoft.com/office/powerpoint/2010/main" val="274396890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112544"/>
            <a:ext cx="8483085" cy="6745455"/>
          </a:xfrm>
          <a:prstGeom prst="rect">
            <a:avLst/>
          </a:prstGeom>
        </p:spPr>
      </p:pic>
      <p:sp>
        <p:nvSpPr>
          <p:cNvPr id="4" name="TextBox 3"/>
          <p:cNvSpPr txBox="1"/>
          <p:nvPr/>
        </p:nvSpPr>
        <p:spPr>
          <a:xfrm>
            <a:off x="179512" y="548680"/>
            <a:ext cx="1656184" cy="369332"/>
          </a:xfrm>
          <a:prstGeom prst="rect">
            <a:avLst/>
          </a:prstGeom>
          <a:noFill/>
        </p:spPr>
        <p:txBody>
          <a:bodyPr wrap="square" rtlCol="0">
            <a:spAutoFit/>
          </a:bodyPr>
          <a:lstStyle/>
          <a:p>
            <a:r>
              <a:rPr lang="en-US" dirty="0" smtClean="0"/>
              <a:t>April Initiation</a:t>
            </a:r>
            <a:endParaRPr lang="en-US" dirty="0"/>
          </a:p>
        </p:txBody>
      </p:sp>
      <p:sp>
        <p:nvSpPr>
          <p:cNvPr id="5" name="TextBox 4"/>
          <p:cNvSpPr txBox="1"/>
          <p:nvPr/>
        </p:nvSpPr>
        <p:spPr>
          <a:xfrm>
            <a:off x="4644008" y="548680"/>
            <a:ext cx="1656184" cy="369332"/>
          </a:xfrm>
          <a:prstGeom prst="rect">
            <a:avLst/>
          </a:prstGeom>
          <a:noFill/>
        </p:spPr>
        <p:txBody>
          <a:bodyPr wrap="square" rtlCol="0">
            <a:spAutoFit/>
          </a:bodyPr>
          <a:lstStyle/>
          <a:p>
            <a:r>
              <a:rPr lang="en-US" dirty="0" smtClean="0"/>
              <a:t>Oct. Initiation</a:t>
            </a:r>
            <a:endParaRPr lang="en-US" dirty="0"/>
          </a:p>
        </p:txBody>
      </p:sp>
      <p:sp>
        <p:nvSpPr>
          <p:cNvPr id="6" name="TextBox 5"/>
          <p:cNvSpPr txBox="1"/>
          <p:nvPr/>
        </p:nvSpPr>
        <p:spPr>
          <a:xfrm>
            <a:off x="7236296" y="6453336"/>
            <a:ext cx="1944216" cy="369332"/>
          </a:xfrm>
          <a:prstGeom prst="rect">
            <a:avLst/>
          </a:prstGeom>
          <a:noFill/>
        </p:spPr>
        <p:txBody>
          <a:bodyPr wrap="square" rtlCol="0">
            <a:spAutoFit/>
          </a:bodyPr>
          <a:lstStyle/>
          <a:p>
            <a:r>
              <a:rPr lang="en-US" dirty="0" smtClean="0"/>
              <a:t>Wang et al. 2009</a:t>
            </a:r>
            <a:endParaRPr lang="en-US" dirty="0"/>
          </a:p>
        </p:txBody>
      </p:sp>
    </p:spTree>
    <p:extLst>
      <p:ext uri="{BB962C8B-B14F-4D97-AF65-F5344CB8AC3E}">
        <p14:creationId xmlns:p14="http://schemas.microsoft.com/office/powerpoint/2010/main" val="26135592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22400"/>
            <a:ext cx="9144000" cy="4012752"/>
          </a:xfrm>
          <a:prstGeom prst="rect">
            <a:avLst/>
          </a:prstGeom>
        </p:spPr>
      </p:pic>
      <p:sp>
        <p:nvSpPr>
          <p:cNvPr id="4" name="TextBox 3"/>
          <p:cNvSpPr txBox="1"/>
          <p:nvPr/>
        </p:nvSpPr>
        <p:spPr>
          <a:xfrm>
            <a:off x="7236296" y="6453336"/>
            <a:ext cx="1944216" cy="369332"/>
          </a:xfrm>
          <a:prstGeom prst="rect">
            <a:avLst/>
          </a:prstGeom>
          <a:noFill/>
        </p:spPr>
        <p:txBody>
          <a:bodyPr wrap="square" rtlCol="0">
            <a:spAutoFit/>
          </a:bodyPr>
          <a:lstStyle/>
          <a:p>
            <a:r>
              <a:rPr lang="en-US" dirty="0" smtClean="0"/>
              <a:t>Wang et al. 2009</a:t>
            </a:r>
            <a:endParaRPr lang="en-US" dirty="0"/>
          </a:p>
        </p:txBody>
      </p:sp>
    </p:spTree>
    <p:extLst>
      <p:ext uri="{BB962C8B-B14F-4D97-AF65-F5344CB8AC3E}">
        <p14:creationId xmlns:p14="http://schemas.microsoft.com/office/powerpoint/2010/main" val="23844653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6533"/>
          </a:xfrm>
          <a:solidFill>
            <a:srgbClr val="000090"/>
          </a:solidFill>
        </p:spPr>
        <p:txBody>
          <a:bodyPr>
            <a:noAutofit/>
          </a:bodyPr>
          <a:lstStyle/>
          <a:p>
            <a:r>
              <a:rPr lang="en-US" sz="3200" dirty="0" smtClean="0">
                <a:solidFill>
                  <a:schemeClr val="bg1"/>
                </a:solidFill>
              </a:rPr>
              <a:t>New Challenges in Regional Rainfall Predictions</a:t>
            </a:r>
            <a:endParaRPr lang="en-US" sz="3200" dirty="0">
              <a:solidFill>
                <a:schemeClr val="bg1"/>
              </a:solidFill>
            </a:endParaRPr>
          </a:p>
        </p:txBody>
      </p:sp>
      <p:sp>
        <p:nvSpPr>
          <p:cNvPr id="3" name="Content Placeholder 2"/>
          <p:cNvSpPr>
            <a:spLocks noGrp="1"/>
          </p:cNvSpPr>
          <p:nvPr>
            <p:ph idx="1"/>
          </p:nvPr>
        </p:nvSpPr>
        <p:spPr>
          <a:xfrm>
            <a:off x="251520" y="908720"/>
            <a:ext cx="8712968" cy="4525963"/>
          </a:xfrm>
        </p:spPr>
        <p:txBody>
          <a:bodyPr>
            <a:noAutofit/>
          </a:bodyPr>
          <a:lstStyle/>
          <a:p>
            <a:r>
              <a:rPr lang="en-US" sz="2800" dirty="0" smtClean="0"/>
              <a:t>Phase and amplitude of </a:t>
            </a:r>
            <a:r>
              <a:rPr lang="en-US" sz="2800" dirty="0" smtClean="0">
                <a:solidFill>
                  <a:srgbClr val="FF0000"/>
                </a:solidFill>
              </a:rPr>
              <a:t>intra-seasonal oscillations </a:t>
            </a:r>
            <a:r>
              <a:rPr lang="en-US" sz="2800" dirty="0" smtClean="0"/>
              <a:t>and interactions with monsoon and other climate modes</a:t>
            </a:r>
          </a:p>
          <a:p>
            <a:r>
              <a:rPr lang="en-US" sz="2800" dirty="0" smtClean="0">
                <a:solidFill>
                  <a:srgbClr val="FF0000"/>
                </a:solidFill>
              </a:rPr>
              <a:t>Decadal </a:t>
            </a:r>
            <a:r>
              <a:rPr lang="en-US" sz="2800" dirty="0" smtClean="0"/>
              <a:t>change in the Indian Ocean and its influence on IOD predictions and IOD teleconnection.</a:t>
            </a:r>
          </a:p>
          <a:p>
            <a:r>
              <a:rPr lang="en-US" sz="2800" dirty="0"/>
              <a:t>P</a:t>
            </a:r>
            <a:r>
              <a:rPr lang="en-US" sz="2800" dirty="0" smtClean="0"/>
              <a:t>redictions </a:t>
            </a:r>
            <a:r>
              <a:rPr lang="en-US" sz="2800" dirty="0"/>
              <a:t>of subtropical and mid-latitude climate </a:t>
            </a:r>
            <a:r>
              <a:rPr lang="en-US" sz="2800" dirty="0" smtClean="0"/>
              <a:t>modes and </a:t>
            </a:r>
            <a:r>
              <a:rPr lang="en-US" sz="2800" dirty="0" smtClean="0">
                <a:solidFill>
                  <a:srgbClr val="FF0000"/>
                </a:solidFill>
              </a:rPr>
              <a:t>regional climate variations </a:t>
            </a:r>
            <a:r>
              <a:rPr lang="en-US" sz="2800" dirty="0" smtClean="0"/>
              <a:t>such as </a:t>
            </a:r>
            <a:r>
              <a:rPr lang="en-US" sz="2800" dirty="0" err="1" smtClean="0"/>
              <a:t>Benguela</a:t>
            </a:r>
            <a:r>
              <a:rPr lang="en-US" sz="2800" dirty="0" smtClean="0"/>
              <a:t> Nino, Ningaloo Nino ……</a:t>
            </a:r>
          </a:p>
          <a:p>
            <a:r>
              <a:rPr lang="en-US" sz="2800" dirty="0" smtClean="0"/>
              <a:t>Improvements in model resolutions, processes and biases</a:t>
            </a:r>
            <a:r>
              <a:rPr lang="is-IS" sz="2800" dirty="0" smtClean="0"/>
              <a:t>…</a:t>
            </a:r>
            <a:endParaRPr lang="en-US" sz="2800" dirty="0"/>
          </a:p>
        </p:txBody>
      </p:sp>
    </p:spTree>
    <p:extLst>
      <p:ext uri="{BB962C8B-B14F-4D97-AF65-F5344CB8AC3E}">
        <p14:creationId xmlns:p14="http://schemas.microsoft.com/office/powerpoint/2010/main" val="11275572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0" y="38"/>
            <a:ext cx="9144000" cy="584775"/>
          </a:xfrm>
          <a:prstGeom prst="rect">
            <a:avLst/>
          </a:prstGeom>
          <a:solidFill>
            <a:srgbClr val="333399"/>
          </a:solidFill>
        </p:spPr>
        <p:txBody>
          <a:bodyPr>
            <a:spAutoFit/>
          </a:bodyPr>
          <a:lstStyle/>
          <a:p>
            <a:pPr algn="ctr" fontAlgn="auto">
              <a:spcBef>
                <a:spcPts val="0"/>
              </a:spcBef>
              <a:spcAft>
                <a:spcPts val="0"/>
              </a:spcAft>
              <a:defRPr/>
            </a:pPr>
            <a:r>
              <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mn-ea"/>
                <a:cs typeface="+mn-cs"/>
              </a:rPr>
              <a:t>Fundamental Dynamics of </a:t>
            </a:r>
            <a:r>
              <a:rPr lang="en-US" altLang="zh-TW"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mn-ea"/>
                <a:cs typeface="+mn-cs"/>
              </a:rPr>
              <a:t>MJO</a:t>
            </a:r>
            <a:endParaRPr lang="zh-TW"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mn-ea"/>
              <a:cs typeface="+mn-cs"/>
            </a:endParaRPr>
          </a:p>
        </p:txBody>
      </p:sp>
      <p:sp>
        <p:nvSpPr>
          <p:cNvPr id="16386" name="文字方塊 2"/>
          <p:cNvSpPr txBox="1">
            <a:spLocks noChangeArrowheads="1"/>
          </p:cNvSpPr>
          <p:nvPr/>
        </p:nvSpPr>
        <p:spPr bwMode="auto">
          <a:xfrm>
            <a:off x="0" y="549306"/>
            <a:ext cx="496887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lnSpc>
                <a:spcPct val="150000"/>
              </a:lnSpc>
              <a:buFontTx/>
              <a:buBlip>
                <a:blip r:embed="rId3"/>
              </a:buBlip>
            </a:pPr>
            <a:r>
              <a:rPr lang="en-US" altLang="zh-TW" sz="2800">
                <a:latin typeface="Times New Roman" charset="0"/>
                <a:cs typeface="Times New Roman" charset="0"/>
              </a:rPr>
              <a:t> </a:t>
            </a:r>
            <a:r>
              <a:rPr lang="en-US" altLang="zh-CN" sz="2000" b="1">
                <a:latin typeface="Times New Roman" charset="0"/>
                <a:cs typeface="Times New Roman" charset="0"/>
              </a:rPr>
              <a:t>Planetary scale selection</a:t>
            </a:r>
            <a:r>
              <a:rPr lang="zh-CN" altLang="en-US" sz="2000" b="1">
                <a:latin typeface="Times New Roman" charset="0"/>
                <a:ea typeface="新細明體" charset="0"/>
                <a:cs typeface="新細明體" charset="0"/>
              </a:rPr>
              <a:t> </a:t>
            </a:r>
            <a:endParaRPr lang="en-US" altLang="zh-TW" sz="2000">
              <a:solidFill>
                <a:srgbClr val="FF0000"/>
              </a:solidFill>
              <a:latin typeface="Times New Roman" charset="0"/>
              <a:cs typeface="Times New Roman" charset="0"/>
            </a:endParaRPr>
          </a:p>
          <a:p>
            <a:pPr eaLnBrk="1" hangingPunct="1"/>
            <a:r>
              <a:rPr lang="en-US" altLang="zh-TW" sz="1800">
                <a:solidFill>
                  <a:srgbClr val="0000FF"/>
                </a:solidFill>
                <a:latin typeface="Times New Roman" charset="0"/>
                <a:cs typeface="Times New Roman" charset="0"/>
              </a:rPr>
              <a:t>Li and Zhou (2009) suggested that it arises from nonlinear  heating and PBL – free atmosphere coupling. </a:t>
            </a:r>
          </a:p>
          <a:p>
            <a:pPr eaLnBrk="1" hangingPunct="1">
              <a:lnSpc>
                <a:spcPct val="150000"/>
              </a:lnSpc>
              <a:buFontTx/>
              <a:buBlip>
                <a:blip r:embed="rId3"/>
              </a:buBlip>
            </a:pPr>
            <a:r>
              <a:rPr lang="en-US" altLang="zh-TW" sz="2000">
                <a:latin typeface="Times New Roman" charset="0"/>
                <a:cs typeface="Times New Roman" charset="0"/>
              </a:rPr>
              <a:t> </a:t>
            </a:r>
            <a:r>
              <a:rPr lang="en-US" altLang="zh-CN" sz="2000" b="1">
                <a:latin typeface="Times New Roman" charset="0"/>
                <a:cs typeface="Times New Roman" charset="0"/>
              </a:rPr>
              <a:t>Why eastward propagation?</a:t>
            </a:r>
            <a:r>
              <a:rPr lang="en-US" altLang="zh-TW" sz="2000" b="1">
                <a:solidFill>
                  <a:srgbClr val="FF0000"/>
                </a:solidFill>
                <a:latin typeface="Times New Roman" charset="0"/>
                <a:cs typeface="Times New Roman" charset="0"/>
              </a:rPr>
              <a:t> </a:t>
            </a:r>
            <a:endParaRPr lang="en-US" altLang="zh-TW" sz="2000">
              <a:solidFill>
                <a:srgbClr val="FF0000"/>
              </a:solidFill>
              <a:latin typeface="Times New Roman" charset="0"/>
              <a:cs typeface="Times New Roman" charset="0"/>
            </a:endParaRPr>
          </a:p>
          <a:p>
            <a:pPr eaLnBrk="1" hangingPunct="1"/>
            <a:r>
              <a:rPr lang="en-US" altLang="zh-TW" sz="1800">
                <a:solidFill>
                  <a:srgbClr val="C00000"/>
                </a:solidFill>
                <a:latin typeface="Times New Roman" charset="0"/>
                <a:cs typeface="Times New Roman" charset="0"/>
              </a:rPr>
              <a:t>Hsu and Li (2012) indicated that it is attributed to the zonal asymmetry of PBL moisture.</a:t>
            </a:r>
          </a:p>
          <a:p>
            <a:pPr eaLnBrk="1" hangingPunct="1">
              <a:lnSpc>
                <a:spcPct val="150000"/>
              </a:lnSpc>
              <a:buFontTx/>
              <a:buBlip>
                <a:blip r:embed="rId3"/>
              </a:buBlip>
            </a:pPr>
            <a:r>
              <a:rPr lang="en-US" altLang="zh-TW" sz="2000">
                <a:latin typeface="Times New Roman" charset="0"/>
                <a:cs typeface="Times New Roman" charset="0"/>
              </a:rPr>
              <a:t> </a:t>
            </a:r>
            <a:r>
              <a:rPr lang="en-US" altLang="zh-TW" sz="2000" b="1">
                <a:latin typeface="Times New Roman" charset="0"/>
                <a:cs typeface="Times New Roman" charset="0"/>
              </a:rPr>
              <a:t>What initiates MJO convection in WIO</a:t>
            </a:r>
            <a:r>
              <a:rPr lang="zh-CN" altLang="en-US" sz="2000" b="1">
                <a:latin typeface="Times New Roman" charset="0"/>
                <a:ea typeface="新細明體" charset="0"/>
                <a:cs typeface="新細明體" charset="0"/>
              </a:rPr>
              <a:t>？</a:t>
            </a:r>
            <a:endParaRPr lang="en-US" altLang="zh-TW" sz="2000">
              <a:solidFill>
                <a:srgbClr val="FF0000"/>
              </a:solidFill>
              <a:latin typeface="Times New Roman" charset="0"/>
              <a:cs typeface="Times New Roman" charset="0"/>
            </a:endParaRPr>
          </a:p>
          <a:p>
            <a:pPr eaLnBrk="1" hangingPunct="1"/>
            <a:r>
              <a:rPr lang="en-US" altLang="zh-TW" sz="1800">
                <a:solidFill>
                  <a:srgbClr val="0000FF"/>
                </a:solidFill>
                <a:latin typeface="Times New Roman" charset="0"/>
                <a:cs typeface="Times New Roman" charset="0"/>
              </a:rPr>
              <a:t>Zhao, Li, et al. (2013) suggested that it is caused by moisture advection due to downstream Rossby wave forcing/mid-latitude wave activity flux</a:t>
            </a:r>
          </a:p>
          <a:p>
            <a:pPr eaLnBrk="1" hangingPunct="1">
              <a:lnSpc>
                <a:spcPct val="150000"/>
              </a:lnSpc>
              <a:buFontTx/>
              <a:buBlip>
                <a:blip r:embed="rId3"/>
              </a:buBlip>
            </a:pPr>
            <a:r>
              <a:rPr lang="en-US" altLang="zh-TW" sz="2000">
                <a:solidFill>
                  <a:srgbClr val="FF0000"/>
                </a:solidFill>
                <a:latin typeface="Times New Roman" charset="0"/>
                <a:cs typeface="Times New Roman" charset="0"/>
              </a:rPr>
              <a:t> </a:t>
            </a:r>
            <a:r>
              <a:rPr lang="en-US" altLang="zh-TW" sz="2000" b="1">
                <a:latin typeface="Times New Roman" charset="0"/>
                <a:cs typeface="Times New Roman" charset="0"/>
              </a:rPr>
              <a:t>MJO multi-scale feature</a:t>
            </a:r>
            <a:r>
              <a:rPr lang="zh-CN" altLang="en-US" sz="2000" b="1">
                <a:latin typeface="Times New Roman" charset="0"/>
                <a:ea typeface="新細明體" charset="0"/>
                <a:cs typeface="新細明體" charset="0"/>
              </a:rPr>
              <a:t>？</a:t>
            </a:r>
            <a:r>
              <a:rPr lang="zh-CN" altLang="en-US" sz="2000">
                <a:solidFill>
                  <a:srgbClr val="FF0000"/>
                </a:solidFill>
                <a:latin typeface="Times New Roman" charset="0"/>
                <a:ea typeface="新細明體" charset="0"/>
                <a:cs typeface="新細明體" charset="0"/>
              </a:rPr>
              <a:t> </a:t>
            </a:r>
            <a:endParaRPr lang="en-US" altLang="zh-CN" sz="2000">
              <a:solidFill>
                <a:srgbClr val="FF0000"/>
              </a:solidFill>
              <a:latin typeface="Times New Roman" charset="0"/>
              <a:cs typeface="Times New Roman" charset="0"/>
            </a:endParaRPr>
          </a:p>
          <a:p>
            <a:pPr eaLnBrk="1" hangingPunct="1"/>
            <a:r>
              <a:rPr lang="en-US" altLang="zh-TW" sz="1800">
                <a:solidFill>
                  <a:srgbClr val="C00000"/>
                </a:solidFill>
                <a:latin typeface="Times New Roman" charset="0"/>
                <a:cs typeface="Times New Roman" charset="0"/>
              </a:rPr>
              <a:t>Liu and Wang (2012) suggested that CCKW and W-propagating IGW are important for MJO amplification. </a:t>
            </a:r>
          </a:p>
          <a:p>
            <a:pPr eaLnBrk="1" hangingPunct="1"/>
            <a:r>
              <a:rPr lang="en-US" altLang="zh-TW" sz="1800">
                <a:solidFill>
                  <a:srgbClr val="0000FF"/>
                </a:solidFill>
                <a:latin typeface="Times New Roman" charset="0"/>
                <a:cs typeface="Times New Roman" charset="0"/>
              </a:rPr>
              <a:t>Zhou and Li (2010) and Hsu and Li (2011) showed that there are two-way interaction between MJO and synoptic-scale variability.</a:t>
            </a:r>
          </a:p>
        </p:txBody>
      </p:sp>
      <p:pic>
        <p:nvPicPr>
          <p:cNvPr id="16387" name="Picture 2"/>
          <p:cNvPicPr>
            <a:picLocks noChangeAspect="1" noChangeArrowheads="1"/>
          </p:cNvPicPr>
          <p:nvPr/>
        </p:nvPicPr>
        <p:blipFill>
          <a:blip r:embed="rId4">
            <a:extLst>
              <a:ext uri="{28A0092B-C50C-407E-A947-70E740481C1C}">
                <a14:useLocalDpi xmlns:a14="http://schemas.microsoft.com/office/drawing/2010/main" val="0"/>
              </a:ext>
            </a:extLst>
          </a:blip>
          <a:srcRect l="8333"/>
          <a:stretch>
            <a:fillRect/>
          </a:stretch>
        </p:blipFill>
        <p:spPr bwMode="auto">
          <a:xfrm>
            <a:off x="5003800" y="620716"/>
            <a:ext cx="3960813"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文字方塊 4"/>
          <p:cNvSpPr txBox="1">
            <a:spLocks noChangeArrowheads="1"/>
          </p:cNvSpPr>
          <p:nvPr/>
        </p:nvSpPr>
        <p:spPr bwMode="auto">
          <a:xfrm>
            <a:off x="5219719" y="6488151"/>
            <a:ext cx="3527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altLang="zh-TW" sz="1800" i="1">
                <a:latin typeface="Times New Roman" charset="0"/>
                <a:cs typeface="Times New Roman" charset="0"/>
              </a:rPr>
              <a:t>From Madden and Julian (1972)</a:t>
            </a:r>
            <a:endParaRPr lang="zh-TW" altLang="en-US" sz="1800" i="1">
              <a:latin typeface="Times New Roman" charset="0"/>
              <a:ea typeface="新細明體" charset="0"/>
              <a:cs typeface="新細明體" charset="0"/>
            </a:endParaRPr>
          </a:p>
        </p:txBody>
      </p:sp>
      <p:sp>
        <p:nvSpPr>
          <p:cNvPr id="16389" name="文字方塊 5"/>
          <p:cNvSpPr txBox="1">
            <a:spLocks noChangeArrowheads="1"/>
          </p:cNvSpPr>
          <p:nvPr/>
        </p:nvSpPr>
        <p:spPr bwMode="auto">
          <a:xfrm>
            <a:off x="8172450" y="1052551"/>
            <a:ext cx="647700" cy="3079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kumimoji="1" lang="en-US" altLang="zh-TW" sz="1400">
                <a:ea typeface="新細明體" charset="0"/>
                <a:cs typeface="新細明體" charset="0"/>
              </a:rPr>
              <a:t>0day</a:t>
            </a:r>
            <a:endParaRPr kumimoji="1" lang="zh-TW" altLang="en-US" sz="1400">
              <a:ea typeface="新細明體" charset="0"/>
              <a:cs typeface="新細明體" charset="0"/>
            </a:endParaRPr>
          </a:p>
        </p:txBody>
      </p:sp>
      <p:sp>
        <p:nvSpPr>
          <p:cNvPr id="16390" name="文字方塊 6"/>
          <p:cNvSpPr txBox="1">
            <a:spLocks noChangeArrowheads="1"/>
          </p:cNvSpPr>
          <p:nvPr/>
        </p:nvSpPr>
        <p:spPr bwMode="auto">
          <a:xfrm>
            <a:off x="8172450" y="1844677"/>
            <a:ext cx="647700" cy="3079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kumimoji="1" lang="en-US" altLang="zh-TW" sz="1400">
                <a:ea typeface="新細明體" charset="0"/>
                <a:cs typeface="新細明體" charset="0"/>
              </a:rPr>
              <a:t>5day</a:t>
            </a:r>
            <a:endParaRPr kumimoji="1" lang="zh-TW" altLang="en-US" sz="1400">
              <a:ea typeface="新細明體" charset="0"/>
              <a:cs typeface="新細明體" charset="0"/>
            </a:endParaRPr>
          </a:p>
        </p:txBody>
      </p:sp>
      <p:sp>
        <p:nvSpPr>
          <p:cNvPr id="16391" name="文字方塊 7"/>
          <p:cNvSpPr txBox="1">
            <a:spLocks noChangeArrowheads="1"/>
          </p:cNvSpPr>
          <p:nvPr/>
        </p:nvSpPr>
        <p:spPr bwMode="auto">
          <a:xfrm>
            <a:off x="8101032" y="2482888"/>
            <a:ext cx="719137" cy="3079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kumimoji="1" lang="en-US" altLang="zh-TW" sz="1400">
                <a:ea typeface="新細明體" charset="0"/>
                <a:cs typeface="新細明體" charset="0"/>
              </a:rPr>
              <a:t>11day</a:t>
            </a:r>
            <a:endParaRPr kumimoji="1" lang="zh-TW" altLang="en-US" sz="1400">
              <a:ea typeface="新細明體" charset="0"/>
              <a:cs typeface="新細明體" charset="0"/>
            </a:endParaRPr>
          </a:p>
        </p:txBody>
      </p:sp>
      <p:sp>
        <p:nvSpPr>
          <p:cNvPr id="16392" name="文字方塊 8"/>
          <p:cNvSpPr txBox="1">
            <a:spLocks noChangeArrowheads="1"/>
          </p:cNvSpPr>
          <p:nvPr/>
        </p:nvSpPr>
        <p:spPr bwMode="auto">
          <a:xfrm>
            <a:off x="8101032" y="3141701"/>
            <a:ext cx="719137" cy="3063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kumimoji="1" lang="en-US" altLang="zh-TW" sz="1400">
                <a:ea typeface="新細明體" charset="0"/>
                <a:cs typeface="新細明體" charset="0"/>
              </a:rPr>
              <a:t>16day</a:t>
            </a:r>
            <a:endParaRPr kumimoji="1" lang="zh-TW" altLang="en-US" sz="1400">
              <a:ea typeface="新細明體" charset="0"/>
              <a:cs typeface="新細明體" charset="0"/>
            </a:endParaRPr>
          </a:p>
        </p:txBody>
      </p:sp>
      <p:sp>
        <p:nvSpPr>
          <p:cNvPr id="16393" name="文字方塊 9"/>
          <p:cNvSpPr txBox="1">
            <a:spLocks noChangeArrowheads="1"/>
          </p:cNvSpPr>
          <p:nvPr/>
        </p:nvSpPr>
        <p:spPr bwMode="auto">
          <a:xfrm>
            <a:off x="8101032" y="3779838"/>
            <a:ext cx="719137" cy="3079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kumimoji="1" lang="en-US" altLang="zh-TW" sz="1400">
                <a:ea typeface="新細明體" charset="0"/>
                <a:cs typeface="新細明體" charset="0"/>
              </a:rPr>
              <a:t>22day</a:t>
            </a:r>
            <a:endParaRPr kumimoji="1" lang="zh-TW" altLang="en-US" sz="1400">
              <a:ea typeface="新細明體" charset="0"/>
              <a:cs typeface="新細明體" charset="0"/>
            </a:endParaRPr>
          </a:p>
        </p:txBody>
      </p:sp>
      <p:sp>
        <p:nvSpPr>
          <p:cNvPr id="16394" name="文字方塊 10"/>
          <p:cNvSpPr txBox="1">
            <a:spLocks noChangeArrowheads="1"/>
          </p:cNvSpPr>
          <p:nvPr/>
        </p:nvSpPr>
        <p:spPr bwMode="auto">
          <a:xfrm>
            <a:off x="8101032" y="4427576"/>
            <a:ext cx="719137" cy="3079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kumimoji="1" lang="en-US" altLang="zh-TW" sz="1400">
                <a:ea typeface="新細明體" charset="0"/>
                <a:cs typeface="新細明體" charset="0"/>
              </a:rPr>
              <a:t>28day</a:t>
            </a:r>
            <a:endParaRPr kumimoji="1" lang="zh-TW" altLang="en-US" sz="1400">
              <a:ea typeface="新細明體" charset="0"/>
              <a:cs typeface="新細明體" charset="0"/>
            </a:endParaRPr>
          </a:p>
        </p:txBody>
      </p:sp>
      <p:sp>
        <p:nvSpPr>
          <p:cNvPr id="16395" name="文字方塊 11"/>
          <p:cNvSpPr txBox="1">
            <a:spLocks noChangeArrowheads="1"/>
          </p:cNvSpPr>
          <p:nvPr/>
        </p:nvSpPr>
        <p:spPr bwMode="auto">
          <a:xfrm>
            <a:off x="8101032" y="5003838"/>
            <a:ext cx="719137" cy="3079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kumimoji="1" lang="en-US" altLang="zh-TW" sz="1400">
                <a:ea typeface="新細明體" charset="0"/>
                <a:cs typeface="新細明體" charset="0"/>
              </a:rPr>
              <a:t>34day</a:t>
            </a:r>
            <a:endParaRPr kumimoji="1" lang="zh-TW" altLang="en-US" sz="1400">
              <a:ea typeface="新細明體" charset="0"/>
              <a:cs typeface="新細明體" charset="0"/>
            </a:endParaRPr>
          </a:p>
        </p:txBody>
      </p:sp>
      <p:sp>
        <p:nvSpPr>
          <p:cNvPr id="16396" name="文字方塊 12"/>
          <p:cNvSpPr txBox="1">
            <a:spLocks noChangeArrowheads="1"/>
          </p:cNvSpPr>
          <p:nvPr/>
        </p:nvSpPr>
        <p:spPr bwMode="auto">
          <a:xfrm>
            <a:off x="8101032" y="5651538"/>
            <a:ext cx="719137" cy="3079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kumimoji="1" lang="en-US" altLang="zh-TW" sz="1400">
                <a:ea typeface="新細明體" charset="0"/>
                <a:cs typeface="新細明體" charset="0"/>
              </a:rPr>
              <a:t>40day</a:t>
            </a:r>
            <a:endParaRPr kumimoji="1" lang="zh-TW" altLang="en-US" sz="1400">
              <a:ea typeface="新細明體" charset="0"/>
              <a:cs typeface="新細明體" charset="0"/>
            </a:endParaRPr>
          </a:p>
        </p:txBody>
      </p:sp>
      <p:sp>
        <p:nvSpPr>
          <p:cNvPr id="14" name="向右箭號 13"/>
          <p:cNvSpPr/>
          <p:nvPr/>
        </p:nvSpPr>
        <p:spPr>
          <a:xfrm rot="3980401">
            <a:off x="5418156" y="2854345"/>
            <a:ext cx="2644775" cy="431800"/>
          </a:xfrm>
          <a:prstGeom prst="rightArrow">
            <a:avLst>
              <a:gd name="adj1" fmla="val 36121"/>
              <a:gd name="adj2" fmla="val 81227"/>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0000"/>
              </a:solidFill>
              <a:latin typeface="Calibri" charset="0"/>
              <a:ea typeface="新細明體" charset="0"/>
              <a:cs typeface="新細明體" charset="0"/>
            </a:endParaRPr>
          </a:p>
        </p:txBody>
      </p:sp>
      <p:sp>
        <p:nvSpPr>
          <p:cNvPr id="16398" name="矩形 14"/>
          <p:cNvSpPr>
            <a:spLocks noChangeArrowheads="1"/>
          </p:cNvSpPr>
          <p:nvPr/>
        </p:nvSpPr>
        <p:spPr bwMode="auto">
          <a:xfrm>
            <a:off x="6659564" y="4149763"/>
            <a:ext cx="14500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2400" b="1">
                <a:solidFill>
                  <a:srgbClr val="FF0000"/>
                </a:solidFill>
                <a:latin typeface="Times New Roman" charset="0"/>
                <a:cs typeface="Times New Roman" charset="0"/>
              </a:rPr>
              <a:t>Eastward</a:t>
            </a:r>
            <a:endParaRPr lang="zh-TW" altLang="en-US" sz="2400" b="1">
              <a:solidFill>
                <a:srgbClr val="FF0000"/>
              </a:solidFill>
            </a:endParaRPr>
          </a:p>
        </p:txBody>
      </p:sp>
      <p:sp>
        <p:nvSpPr>
          <p:cNvPr id="16399" name="投影片編號版面配置區 1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D2CEF975-D5E1-FC40-B54A-74DE97154F78}" type="slidenum">
              <a:rPr lang="zh-TW" altLang="en-US" sz="1200">
                <a:solidFill>
                  <a:srgbClr val="898989"/>
                </a:solidFill>
                <a:latin typeface="Calibri" charset="0"/>
                <a:ea typeface="新細明體" charset="0"/>
                <a:cs typeface="新細明體" charset="0"/>
              </a:rPr>
              <a:pPr eaLnBrk="1" hangingPunct="1"/>
              <a:t>28</a:t>
            </a:fld>
            <a:endParaRPr lang="zh-TW" altLang="en-US" sz="1200">
              <a:solidFill>
                <a:srgbClr val="898989"/>
              </a:solidFill>
              <a:latin typeface="Calibri" charset="0"/>
              <a:ea typeface="新細明體" charset="0"/>
              <a:cs typeface="新細明體"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838325"/>
            <a:ext cx="3857625"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3556" name="Rectangle 3"/>
          <p:cNvSpPr>
            <a:spLocks noChangeArrowheads="1"/>
          </p:cNvSpPr>
          <p:nvPr/>
        </p:nvSpPr>
        <p:spPr bwMode="auto">
          <a:xfrm>
            <a:off x="214313" y="6143625"/>
            <a:ext cx="4071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a:r>
              <a:rPr lang="ms-MY" sz="2400" b="1">
                <a:solidFill>
                  <a:srgbClr val="002060"/>
                </a:solidFill>
                <a:latin typeface="Arial Narrow" charset="0"/>
              </a:rPr>
              <a:t>Emperical Index of MJO (WH04)</a:t>
            </a:r>
          </a:p>
        </p:txBody>
      </p:sp>
      <p:sp>
        <p:nvSpPr>
          <p:cNvPr id="23557" name="Rectangle 13"/>
          <p:cNvSpPr>
            <a:spLocks noChangeArrowheads="1"/>
          </p:cNvSpPr>
          <p:nvPr/>
        </p:nvSpPr>
        <p:spPr bwMode="auto">
          <a:xfrm>
            <a:off x="4500563" y="5821363"/>
            <a:ext cx="45005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rgbClr val="002060"/>
                </a:solidFill>
              </a:rPr>
              <a:t>Blue shading of anomaly Outgoing </a:t>
            </a:r>
            <a:r>
              <a:rPr lang="en-US" b="1" dirty="0" err="1">
                <a:solidFill>
                  <a:srgbClr val="002060"/>
                </a:solidFill>
              </a:rPr>
              <a:t>Longwave</a:t>
            </a:r>
            <a:r>
              <a:rPr lang="en-US" b="1" dirty="0">
                <a:solidFill>
                  <a:srgbClr val="002060"/>
                </a:solidFill>
              </a:rPr>
              <a:t> Radiation (OLR) indicates active or enhanced tropical weather</a:t>
            </a:r>
          </a:p>
        </p:txBody>
      </p:sp>
      <p:pic>
        <p:nvPicPr>
          <p:cNvPr id="23558" name="Picture 14" descr="40sn.OLR.850w.AMJ.74-10.gif"/>
          <p:cNvPicPr>
            <a:picLocks noChangeAspect="1"/>
          </p:cNvPicPr>
          <p:nvPr/>
        </p:nvPicPr>
        <p:blipFill>
          <a:blip r:embed="rId4">
            <a:extLst>
              <a:ext uri="{28A0092B-C50C-407E-A947-70E740481C1C}">
                <a14:useLocalDpi xmlns:a14="http://schemas.microsoft.com/office/drawing/2010/main" val="0"/>
              </a:ext>
            </a:extLst>
          </a:blip>
          <a:srcRect r="48000" b="31847"/>
          <a:stretch>
            <a:fillRect/>
          </a:stretch>
        </p:blipFill>
        <p:spPr bwMode="auto">
          <a:xfrm>
            <a:off x="4427538" y="452438"/>
            <a:ext cx="4359275"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7023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131841" y="3387544"/>
            <a:ext cx="2880320" cy="3398777"/>
          </a:xfrm>
          <a:prstGeom prst="rect">
            <a:avLst/>
          </a:prstGeom>
        </p:spPr>
      </p:pic>
      <p:pic>
        <p:nvPicPr>
          <p:cNvPr id="6"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1408622" y="3046"/>
            <a:ext cx="6098511" cy="3353946"/>
          </a:xfrm>
        </p:spPr>
      </p:pic>
    </p:spTree>
    <p:extLst>
      <p:ext uri="{BB962C8B-B14F-4D97-AF65-F5344CB8AC3E}">
        <p14:creationId xmlns:p14="http://schemas.microsoft.com/office/powerpoint/2010/main" val="199970650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28734" y="0"/>
            <a:ext cx="9172733" cy="764704"/>
          </a:xfrm>
          <a:solidFill>
            <a:srgbClr val="000090"/>
          </a:solidFill>
        </p:spPr>
        <p:txBody>
          <a:bodyPr/>
          <a:lstStyle/>
          <a:p>
            <a:r>
              <a:rPr lang="en-US" altLang="ja-JP" sz="2400" dirty="0">
                <a:solidFill>
                  <a:srgbClr val="FFFFFF"/>
                </a:solidFill>
                <a:cs typeface="ＭＳ Ｐゴシック" charset="0"/>
              </a:rPr>
              <a:t>Intra-seasonal disturbances responsible for terminations of some of the IOD events</a:t>
            </a:r>
          </a:p>
        </p:txBody>
      </p:sp>
      <p:sp>
        <p:nvSpPr>
          <p:cNvPr id="277529" name="Text Box 25"/>
          <p:cNvSpPr txBox="1">
            <a:spLocks noChangeArrowheads="1"/>
          </p:cNvSpPr>
          <p:nvPr/>
        </p:nvSpPr>
        <p:spPr bwMode="auto">
          <a:xfrm>
            <a:off x="381000" y="6400800"/>
            <a:ext cx="403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ja-JP" sz="2400" smtClean="0">
                <a:solidFill>
                  <a:srgbClr val="000000"/>
                </a:solidFill>
                <a:ea typeface="ＭＳ Ｐゴシック" charset="0"/>
                <a:cs typeface="ＭＳ Ｐゴシック" charset="0"/>
              </a:rPr>
              <a:t>Rao and Yamagata 2004</a:t>
            </a:r>
          </a:p>
        </p:txBody>
      </p:sp>
      <p:grpSp>
        <p:nvGrpSpPr>
          <p:cNvPr id="277507" name="Group 3"/>
          <p:cNvGrpSpPr>
            <a:grpSpLocks/>
          </p:cNvGrpSpPr>
          <p:nvPr/>
        </p:nvGrpSpPr>
        <p:grpSpPr bwMode="auto">
          <a:xfrm>
            <a:off x="609600" y="1219200"/>
            <a:ext cx="7545388" cy="5638800"/>
            <a:chOff x="277" y="213"/>
            <a:chExt cx="5099" cy="4299"/>
          </a:xfrm>
        </p:grpSpPr>
        <p:sp>
          <p:nvSpPr>
            <p:cNvPr id="277508" name="Text Box 4"/>
            <p:cNvSpPr txBox="1">
              <a:spLocks noChangeArrowheads="1"/>
            </p:cNvSpPr>
            <p:nvPr/>
          </p:nvSpPr>
          <p:spPr bwMode="auto">
            <a:xfrm>
              <a:off x="1702" y="213"/>
              <a:ext cx="2489"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ja-JP" sz="1400" b="1" smtClean="0">
                  <a:solidFill>
                    <a:srgbClr val="333399"/>
                  </a:solidFill>
                  <a:ea typeface="ＭＳ Ｐゴシック" charset="0"/>
                  <a:cs typeface="ＭＳ Ｐゴシック" charset="0"/>
                </a:rPr>
                <a:t>30-60 days Oscillations are observed in Equatorial Zonal Wind (70-90E and 5S-5N) prior to the termination of IOD</a:t>
              </a:r>
              <a:r>
                <a:rPr lang="en-US" altLang="ja-JP" sz="1400" smtClean="0">
                  <a:solidFill>
                    <a:srgbClr val="333399"/>
                  </a:solidFill>
                  <a:ea typeface="ＭＳ Ｐゴシック" charset="0"/>
                  <a:cs typeface="ＭＳ Ｐゴシック" charset="0"/>
                </a:rPr>
                <a:t> </a:t>
              </a:r>
            </a:p>
          </p:txBody>
        </p:sp>
        <p:pic>
          <p:nvPicPr>
            <p:cNvPr id="277509" name="Picture 5" descr="fig2_iso_grl"/>
            <p:cNvPicPr>
              <a:picLocks noChangeAspect="1" noChangeArrowheads="1"/>
            </p:cNvPicPr>
            <p:nvPr/>
          </p:nvPicPr>
          <p:blipFill>
            <a:blip r:embed="rId2">
              <a:extLst>
                <a:ext uri="{28A0092B-C50C-407E-A947-70E740481C1C}">
                  <a14:useLocalDpi xmlns:a14="http://schemas.microsoft.com/office/drawing/2010/main" val="0"/>
                </a:ext>
              </a:extLst>
            </a:blip>
            <a:srcRect l="7156" t="13841" r="36758" b="23785"/>
            <a:stretch>
              <a:fillRect/>
            </a:stretch>
          </p:blipFill>
          <p:spPr bwMode="auto">
            <a:xfrm>
              <a:off x="336" y="816"/>
              <a:ext cx="5040" cy="2928"/>
            </a:xfrm>
            <a:prstGeom prst="rect">
              <a:avLst/>
            </a:prstGeom>
            <a:noFill/>
            <a:extLst>
              <a:ext uri="{909E8E84-426E-40dd-AFC4-6F175D3DCCD1}">
                <a14:hiddenFill xmlns:a14="http://schemas.microsoft.com/office/drawing/2010/main">
                  <a:solidFill>
                    <a:srgbClr val="FFFFFF"/>
                  </a:solidFill>
                </a14:hiddenFill>
              </a:ext>
            </a:extLst>
          </p:spPr>
        </p:pic>
        <p:sp>
          <p:nvSpPr>
            <p:cNvPr id="277510" name="Text Box 6"/>
            <p:cNvSpPr txBox="1">
              <a:spLocks noChangeArrowheads="1"/>
            </p:cNvSpPr>
            <p:nvPr/>
          </p:nvSpPr>
          <p:spPr bwMode="auto">
            <a:xfrm>
              <a:off x="2640" y="2208"/>
              <a:ext cx="50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2000" b="1" smtClean="0">
                  <a:solidFill>
                    <a:srgbClr val="3399FF"/>
                  </a:solidFill>
                  <a:ea typeface="ＭＳ Ｐゴシック" charset="0"/>
                  <a:cs typeface="ＭＳ Ｐゴシック" charset="0"/>
                </a:rPr>
                <a:t>1997</a:t>
              </a:r>
            </a:p>
          </p:txBody>
        </p:sp>
        <p:sp>
          <p:nvSpPr>
            <p:cNvPr id="277511" name="Text Box 7"/>
            <p:cNvSpPr txBox="1">
              <a:spLocks noChangeArrowheads="1"/>
            </p:cNvSpPr>
            <p:nvPr/>
          </p:nvSpPr>
          <p:spPr bwMode="auto">
            <a:xfrm>
              <a:off x="4272" y="2208"/>
              <a:ext cx="506"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2000" b="1" smtClean="0">
                  <a:solidFill>
                    <a:srgbClr val="FF3300"/>
                  </a:solidFill>
                  <a:ea typeface="ＭＳ Ｐゴシック" charset="0"/>
                  <a:cs typeface="ＭＳ Ｐゴシック" charset="0"/>
                </a:rPr>
                <a:t>2003</a:t>
              </a:r>
            </a:p>
          </p:txBody>
        </p:sp>
        <p:sp>
          <p:nvSpPr>
            <p:cNvPr id="277512" name="Text Box 8"/>
            <p:cNvSpPr txBox="1">
              <a:spLocks noChangeArrowheads="1"/>
            </p:cNvSpPr>
            <p:nvPr/>
          </p:nvSpPr>
          <p:spPr bwMode="auto">
            <a:xfrm>
              <a:off x="1056" y="2208"/>
              <a:ext cx="506"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2000" b="1" smtClean="0">
                  <a:solidFill>
                    <a:srgbClr val="FF3300"/>
                  </a:solidFill>
                  <a:ea typeface="ＭＳ Ｐゴシック" charset="0"/>
                  <a:cs typeface="ＭＳ Ｐゴシック" charset="0"/>
                </a:rPr>
                <a:t>1994</a:t>
              </a:r>
            </a:p>
          </p:txBody>
        </p:sp>
        <p:sp>
          <p:nvSpPr>
            <p:cNvPr id="277513" name="Text Box 9"/>
            <p:cNvSpPr txBox="1">
              <a:spLocks noChangeArrowheads="1"/>
            </p:cNvSpPr>
            <p:nvPr/>
          </p:nvSpPr>
          <p:spPr bwMode="auto">
            <a:xfrm>
              <a:off x="1056" y="816"/>
              <a:ext cx="506"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2000" b="1" smtClean="0">
                  <a:solidFill>
                    <a:srgbClr val="FF3300"/>
                  </a:solidFill>
                  <a:ea typeface="ＭＳ Ｐゴシック" charset="0"/>
                  <a:cs typeface="ＭＳ Ｐゴシック" charset="0"/>
                </a:rPr>
                <a:t>1961</a:t>
              </a:r>
            </a:p>
          </p:txBody>
        </p:sp>
        <p:sp>
          <p:nvSpPr>
            <p:cNvPr id="277514" name="Text Box 10"/>
            <p:cNvSpPr txBox="1">
              <a:spLocks noChangeArrowheads="1"/>
            </p:cNvSpPr>
            <p:nvPr/>
          </p:nvSpPr>
          <p:spPr bwMode="auto">
            <a:xfrm>
              <a:off x="2688" y="816"/>
              <a:ext cx="506"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2000" b="1" smtClean="0">
                  <a:solidFill>
                    <a:srgbClr val="FF3300"/>
                  </a:solidFill>
                  <a:ea typeface="ＭＳ Ｐゴシック" charset="0"/>
                  <a:cs typeface="ＭＳ Ｐゴシック" charset="0"/>
                </a:rPr>
                <a:t>1967</a:t>
              </a:r>
            </a:p>
          </p:txBody>
        </p:sp>
        <p:sp>
          <p:nvSpPr>
            <p:cNvPr id="277515" name="Text Box 11"/>
            <p:cNvSpPr txBox="1">
              <a:spLocks noChangeArrowheads="1"/>
            </p:cNvSpPr>
            <p:nvPr/>
          </p:nvSpPr>
          <p:spPr bwMode="auto">
            <a:xfrm>
              <a:off x="4280" y="816"/>
              <a:ext cx="506"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2000" b="1" smtClean="0">
                  <a:solidFill>
                    <a:srgbClr val="3399FF"/>
                  </a:solidFill>
                  <a:ea typeface="ＭＳ Ｐゴシック" charset="0"/>
                  <a:cs typeface="ＭＳ Ｐゴシック" charset="0"/>
                </a:rPr>
                <a:t>1982</a:t>
              </a:r>
            </a:p>
          </p:txBody>
        </p:sp>
        <p:sp>
          <p:nvSpPr>
            <p:cNvPr id="277517" name="Text Box 13"/>
            <p:cNvSpPr txBox="1">
              <a:spLocks noChangeArrowheads="1"/>
            </p:cNvSpPr>
            <p:nvPr/>
          </p:nvSpPr>
          <p:spPr bwMode="auto">
            <a:xfrm>
              <a:off x="277" y="3815"/>
              <a:ext cx="124"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ja-JP" altLang="en-US" b="1" smtClean="0">
                <a:solidFill>
                  <a:srgbClr val="3399FF"/>
                </a:solidFill>
                <a:ea typeface="ＭＳ Ｐゴシック" charset="0"/>
                <a:cs typeface="ＭＳ Ｐゴシック" charset="0"/>
              </a:endParaRPr>
            </a:p>
          </p:txBody>
        </p:sp>
        <p:grpSp>
          <p:nvGrpSpPr>
            <p:cNvPr id="277520" name="Group 16"/>
            <p:cNvGrpSpPr>
              <a:grpSpLocks/>
            </p:cNvGrpSpPr>
            <p:nvPr/>
          </p:nvGrpSpPr>
          <p:grpSpPr bwMode="auto">
            <a:xfrm>
              <a:off x="1104" y="1056"/>
              <a:ext cx="3840" cy="3456"/>
              <a:chOff x="1104" y="1056"/>
              <a:chExt cx="3840" cy="3456"/>
            </a:xfrm>
          </p:grpSpPr>
          <p:grpSp>
            <p:nvGrpSpPr>
              <p:cNvPr id="277521" name="Group 17"/>
              <p:cNvGrpSpPr>
                <a:grpSpLocks/>
              </p:cNvGrpSpPr>
              <p:nvPr/>
            </p:nvGrpSpPr>
            <p:grpSpPr bwMode="auto">
              <a:xfrm>
                <a:off x="1104" y="1056"/>
                <a:ext cx="3840" cy="2448"/>
                <a:chOff x="1104" y="1056"/>
                <a:chExt cx="3840" cy="2448"/>
              </a:xfrm>
            </p:grpSpPr>
            <p:sp>
              <p:nvSpPr>
                <p:cNvPr id="277522" name="Rectangle 18"/>
                <p:cNvSpPr>
                  <a:spLocks noChangeArrowheads="1"/>
                </p:cNvSpPr>
                <p:nvPr/>
              </p:nvSpPr>
              <p:spPr bwMode="auto">
                <a:xfrm>
                  <a:off x="1392" y="1056"/>
                  <a:ext cx="528" cy="1056"/>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smtClean="0">
                    <a:solidFill>
                      <a:srgbClr val="000000"/>
                    </a:solidFill>
                    <a:ea typeface="ＭＳ Ｐゴシック" charset="0"/>
                    <a:cs typeface="+mn-cs"/>
                  </a:endParaRPr>
                </a:p>
              </p:txBody>
            </p:sp>
            <p:sp>
              <p:nvSpPr>
                <p:cNvPr id="277523" name="Rectangle 19"/>
                <p:cNvSpPr>
                  <a:spLocks noChangeArrowheads="1"/>
                </p:cNvSpPr>
                <p:nvPr/>
              </p:nvSpPr>
              <p:spPr bwMode="auto">
                <a:xfrm>
                  <a:off x="2784" y="1056"/>
                  <a:ext cx="528" cy="1056"/>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smtClean="0">
                    <a:solidFill>
                      <a:srgbClr val="000000"/>
                    </a:solidFill>
                    <a:ea typeface="ＭＳ Ｐゴシック" charset="0"/>
                    <a:cs typeface="+mn-cs"/>
                  </a:endParaRPr>
                </a:p>
              </p:txBody>
            </p:sp>
            <p:sp>
              <p:nvSpPr>
                <p:cNvPr id="277524" name="Rectangle 20"/>
                <p:cNvSpPr>
                  <a:spLocks noChangeArrowheads="1"/>
                </p:cNvSpPr>
                <p:nvPr/>
              </p:nvSpPr>
              <p:spPr bwMode="auto">
                <a:xfrm>
                  <a:off x="4272" y="2448"/>
                  <a:ext cx="384" cy="1056"/>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smtClean="0">
                    <a:solidFill>
                      <a:srgbClr val="000000"/>
                    </a:solidFill>
                    <a:ea typeface="ＭＳ Ｐゴシック" charset="0"/>
                    <a:cs typeface="+mn-cs"/>
                  </a:endParaRPr>
                </a:p>
              </p:txBody>
            </p:sp>
            <p:sp>
              <p:nvSpPr>
                <p:cNvPr id="277525" name="Rectangle 21"/>
                <p:cNvSpPr>
                  <a:spLocks noChangeArrowheads="1"/>
                </p:cNvSpPr>
                <p:nvPr/>
              </p:nvSpPr>
              <p:spPr bwMode="auto">
                <a:xfrm>
                  <a:off x="2928" y="2448"/>
                  <a:ext cx="528" cy="1056"/>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smtClean="0">
                    <a:solidFill>
                      <a:srgbClr val="000000"/>
                    </a:solidFill>
                    <a:ea typeface="ＭＳ Ｐゴシック" charset="0"/>
                    <a:cs typeface="+mn-cs"/>
                  </a:endParaRPr>
                </a:p>
              </p:txBody>
            </p:sp>
            <p:sp>
              <p:nvSpPr>
                <p:cNvPr id="277526" name="Rectangle 22"/>
                <p:cNvSpPr>
                  <a:spLocks noChangeArrowheads="1"/>
                </p:cNvSpPr>
                <p:nvPr/>
              </p:nvSpPr>
              <p:spPr bwMode="auto">
                <a:xfrm>
                  <a:off x="1104" y="2448"/>
                  <a:ext cx="672" cy="1056"/>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smtClean="0">
                    <a:solidFill>
                      <a:srgbClr val="000000"/>
                    </a:solidFill>
                    <a:ea typeface="ＭＳ Ｐゴシック" charset="0"/>
                    <a:cs typeface="+mn-cs"/>
                  </a:endParaRPr>
                </a:p>
              </p:txBody>
            </p:sp>
            <p:sp>
              <p:nvSpPr>
                <p:cNvPr id="277527" name="Rectangle 23"/>
                <p:cNvSpPr>
                  <a:spLocks noChangeArrowheads="1"/>
                </p:cNvSpPr>
                <p:nvPr/>
              </p:nvSpPr>
              <p:spPr bwMode="auto">
                <a:xfrm>
                  <a:off x="4608" y="1056"/>
                  <a:ext cx="336" cy="1056"/>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smtClean="0">
                    <a:solidFill>
                      <a:srgbClr val="000000"/>
                    </a:solidFill>
                    <a:ea typeface="ＭＳ Ｐゴシック" charset="0"/>
                    <a:cs typeface="+mn-cs"/>
                  </a:endParaRPr>
                </a:p>
              </p:txBody>
            </p:sp>
          </p:grpSp>
          <p:sp>
            <p:nvSpPr>
              <p:cNvPr id="277528" name="AutoShape 24"/>
              <p:cNvSpPr>
                <a:spLocks noChangeArrowheads="1"/>
              </p:cNvSpPr>
              <p:nvPr/>
            </p:nvSpPr>
            <p:spPr bwMode="auto">
              <a:xfrm>
                <a:off x="3552" y="3456"/>
                <a:ext cx="1392" cy="1056"/>
              </a:xfrm>
              <a:prstGeom prst="wedgeEllipseCallout">
                <a:avLst>
                  <a:gd name="adj1" fmla="val -92889"/>
                  <a:gd name="adj2" fmla="val -142519"/>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altLang="ja-JP" b="1" smtClean="0">
                    <a:solidFill>
                      <a:srgbClr val="FF3300"/>
                    </a:solidFill>
                    <a:ea typeface="ＭＳ Ｐゴシック" charset="0"/>
                    <a:cs typeface="ＭＳ Ｐゴシック" charset="0"/>
                  </a:rPr>
                  <a:t>Absence of ISD activity</a:t>
                </a:r>
              </a:p>
            </p:txBody>
          </p:sp>
        </p:grpSp>
      </p:grpSp>
    </p:spTree>
    <p:extLst>
      <p:ext uri="{BB962C8B-B14F-4D97-AF65-F5344CB8AC3E}">
        <p14:creationId xmlns:p14="http://schemas.microsoft.com/office/powerpoint/2010/main" val="49609820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8" name="Rectangle 4"/>
          <p:cNvSpPr>
            <a:spLocks noGrp="1" noChangeArrowheads="1"/>
          </p:cNvSpPr>
          <p:nvPr>
            <p:ph type="title"/>
          </p:nvPr>
        </p:nvSpPr>
        <p:spPr>
          <a:xfrm>
            <a:off x="517152" y="533400"/>
            <a:ext cx="8015288" cy="457200"/>
          </a:xfrm>
        </p:spPr>
        <p:txBody>
          <a:bodyPr/>
          <a:lstStyle/>
          <a:p>
            <a:r>
              <a:rPr lang="en-US" altLang="ja-JP" sz="2800" dirty="0">
                <a:cs typeface="ＭＳ Ｐゴシック" charset="0"/>
              </a:rPr>
              <a:t>Terminations related to </a:t>
            </a:r>
            <a:r>
              <a:rPr lang="en-US" altLang="ja-JP" sz="2800" dirty="0" smtClean="0">
                <a:cs typeface="ＭＳ Ｐゴシック" charset="0"/>
              </a:rPr>
              <a:t>IODs </a:t>
            </a:r>
            <a:r>
              <a:rPr lang="en-US" altLang="ja-JP" sz="2800" dirty="0">
                <a:cs typeface="ＭＳ Ｐゴシック" charset="0"/>
              </a:rPr>
              <a:t>In SINTEX-F</a:t>
            </a:r>
          </a:p>
        </p:txBody>
      </p:sp>
      <p:pic>
        <p:nvPicPr>
          <p:cNvPr id="251910" name="Picture 6" descr="fig10a_jclim_fina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389063"/>
            <a:ext cx="5562600" cy="477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 name="TextBox 1"/>
          <p:cNvSpPr txBox="1"/>
          <p:nvPr/>
        </p:nvSpPr>
        <p:spPr>
          <a:xfrm>
            <a:off x="304800" y="6453336"/>
            <a:ext cx="2683024" cy="369332"/>
          </a:xfrm>
          <a:prstGeom prst="rect">
            <a:avLst/>
          </a:prstGeom>
          <a:noFill/>
        </p:spPr>
        <p:txBody>
          <a:bodyPr wrap="square" rtlCol="0">
            <a:spAutoFit/>
          </a:bodyPr>
          <a:lstStyle/>
          <a:p>
            <a:r>
              <a:rPr lang="en-US" dirty="0" err="1" smtClean="0"/>
              <a:t>Rao</a:t>
            </a:r>
            <a:r>
              <a:rPr lang="en-US" dirty="0" smtClean="0"/>
              <a:t> et al. 2006</a:t>
            </a:r>
            <a:endParaRPr lang="en-US" dirty="0"/>
          </a:p>
        </p:txBody>
      </p:sp>
    </p:spTree>
    <p:extLst>
      <p:ext uri="{BB962C8B-B14F-4D97-AF65-F5344CB8AC3E}">
        <p14:creationId xmlns:p14="http://schemas.microsoft.com/office/powerpoint/2010/main" val="365007117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2"/>
          <p:cNvSpPr txBox="1">
            <a:spLocks noChangeArrowheads="1"/>
          </p:cNvSpPr>
          <p:nvPr/>
        </p:nvSpPr>
        <p:spPr bwMode="auto">
          <a:xfrm>
            <a:off x="3429000" y="1219200"/>
            <a:ext cx="2209800" cy="1200150"/>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ja-JP" sz="1800">
                <a:cs typeface="ＭＳ Ｐゴシック" charset="0"/>
              </a:rPr>
              <a:t>Clear sky conditions in the eastern Indian Ocean</a:t>
            </a:r>
          </a:p>
        </p:txBody>
      </p:sp>
      <p:sp>
        <p:nvSpPr>
          <p:cNvPr id="226307" name="Text Box 3"/>
          <p:cNvSpPr txBox="1">
            <a:spLocks noChangeArrowheads="1"/>
          </p:cNvSpPr>
          <p:nvPr/>
        </p:nvSpPr>
        <p:spPr bwMode="auto">
          <a:xfrm>
            <a:off x="3429000" y="5486400"/>
            <a:ext cx="2187575" cy="650875"/>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ja-JP" sz="1800">
                <a:cs typeface="ＭＳ Ｐゴシック" charset="0"/>
              </a:rPr>
              <a:t>termination of IOD event</a:t>
            </a:r>
          </a:p>
        </p:txBody>
      </p:sp>
      <p:sp>
        <p:nvSpPr>
          <p:cNvPr id="226308" name="Text Box 4"/>
          <p:cNvSpPr txBox="1">
            <a:spLocks noChangeArrowheads="1"/>
          </p:cNvSpPr>
          <p:nvPr/>
        </p:nvSpPr>
        <p:spPr bwMode="auto">
          <a:xfrm>
            <a:off x="3429000" y="2667000"/>
            <a:ext cx="2187575" cy="1474788"/>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ja-JP" sz="1800">
                <a:cs typeface="ＭＳ Ｐゴシック" charset="0"/>
              </a:rPr>
              <a:t>initial warming/ weakening of cooling due to incoming solar radiation</a:t>
            </a:r>
          </a:p>
        </p:txBody>
      </p:sp>
      <p:sp>
        <p:nvSpPr>
          <p:cNvPr id="226309" name="Text Box 5"/>
          <p:cNvSpPr txBox="1">
            <a:spLocks noChangeArrowheads="1"/>
          </p:cNvSpPr>
          <p:nvPr/>
        </p:nvSpPr>
        <p:spPr bwMode="auto">
          <a:xfrm>
            <a:off x="3429000" y="4419600"/>
            <a:ext cx="2187575" cy="376238"/>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ja-JP" sz="1800">
                <a:cs typeface="ＭＳ Ｐゴシック" charset="0"/>
              </a:rPr>
              <a:t>further warming</a:t>
            </a:r>
          </a:p>
        </p:txBody>
      </p:sp>
      <p:sp>
        <p:nvSpPr>
          <p:cNvPr id="226310" name="Text Box 6"/>
          <p:cNvSpPr txBox="1">
            <a:spLocks noChangeArrowheads="1"/>
          </p:cNvSpPr>
          <p:nvPr/>
        </p:nvSpPr>
        <p:spPr bwMode="auto">
          <a:xfrm>
            <a:off x="5943600" y="1295400"/>
            <a:ext cx="2514600" cy="1474788"/>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ja-JP" sz="1800">
                <a:cs typeface="ＭＳ Ｐゴシック" charset="0"/>
              </a:rPr>
              <a:t>weakening/reversal of south easterlies along Sumatra/Java coast due to normal seasonal cycle</a:t>
            </a:r>
          </a:p>
        </p:txBody>
      </p:sp>
      <p:sp>
        <p:nvSpPr>
          <p:cNvPr id="226311" name="Text Box 7"/>
          <p:cNvSpPr txBox="1">
            <a:spLocks noChangeArrowheads="1"/>
          </p:cNvSpPr>
          <p:nvPr/>
        </p:nvSpPr>
        <p:spPr bwMode="auto">
          <a:xfrm>
            <a:off x="755576" y="1371600"/>
            <a:ext cx="2187575" cy="925513"/>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ja-JP" sz="1800">
                <a:cs typeface="ＭＳ Ｐゴシック" charset="0"/>
              </a:rPr>
              <a:t>Sudden burst of westerly winds due to MJO</a:t>
            </a:r>
          </a:p>
        </p:txBody>
      </p:sp>
      <p:sp>
        <p:nvSpPr>
          <p:cNvPr id="226312" name="Text Box 8"/>
          <p:cNvSpPr txBox="1">
            <a:spLocks noChangeArrowheads="1"/>
          </p:cNvSpPr>
          <p:nvPr/>
        </p:nvSpPr>
        <p:spPr bwMode="auto">
          <a:xfrm>
            <a:off x="762000" y="2590800"/>
            <a:ext cx="2187575" cy="650875"/>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ja-JP" sz="1800">
                <a:cs typeface="ＭＳ Ｐゴシック" charset="0"/>
              </a:rPr>
              <a:t>downwelling Kelvin wave</a:t>
            </a:r>
          </a:p>
        </p:txBody>
      </p:sp>
      <p:sp>
        <p:nvSpPr>
          <p:cNvPr id="226313" name="AutoShape 9"/>
          <p:cNvSpPr>
            <a:spLocks noChangeArrowheads="1"/>
          </p:cNvSpPr>
          <p:nvPr/>
        </p:nvSpPr>
        <p:spPr bwMode="auto">
          <a:xfrm rot="11085092">
            <a:off x="5943600" y="3886200"/>
            <a:ext cx="1304925" cy="1000125"/>
          </a:xfrm>
          <a:custGeom>
            <a:avLst/>
            <a:gdLst>
              <a:gd name="G0" fmla="+- 14573 0 0"/>
              <a:gd name="G1" fmla="+- 4439 0 0"/>
              <a:gd name="G2" fmla="+- 12158 0 4439"/>
              <a:gd name="G3" fmla="+- G2 0 4439"/>
              <a:gd name="G4" fmla="*/ G3 32768 32059"/>
              <a:gd name="G5" fmla="*/ G4 1 2"/>
              <a:gd name="G6" fmla="+- 21600 0 14573"/>
              <a:gd name="G7" fmla="*/ G6 4439 6079"/>
              <a:gd name="G8" fmla="+- G7 14573 0"/>
              <a:gd name="T0" fmla="*/ 14573 w 21600"/>
              <a:gd name="T1" fmla="*/ 0 h 21600"/>
              <a:gd name="T2" fmla="*/ 14573 w 21600"/>
              <a:gd name="T3" fmla="*/ 12158 h 21600"/>
              <a:gd name="T4" fmla="*/ 167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573" y="0"/>
                </a:lnTo>
                <a:lnTo>
                  <a:pt x="14573" y="4439"/>
                </a:lnTo>
                <a:lnTo>
                  <a:pt x="12427" y="4439"/>
                </a:lnTo>
                <a:cubicBezTo>
                  <a:pt x="5564" y="4439"/>
                  <a:pt x="0" y="7895"/>
                  <a:pt x="0" y="12158"/>
                </a:cubicBezTo>
                <a:lnTo>
                  <a:pt x="0" y="21600"/>
                </a:lnTo>
                <a:lnTo>
                  <a:pt x="3353" y="21600"/>
                </a:lnTo>
                <a:lnTo>
                  <a:pt x="3353" y="12158"/>
                </a:lnTo>
                <a:cubicBezTo>
                  <a:pt x="3353" y="9706"/>
                  <a:pt x="7416" y="7719"/>
                  <a:pt x="12427" y="7719"/>
                </a:cubicBezTo>
                <a:lnTo>
                  <a:pt x="14573" y="7719"/>
                </a:lnTo>
                <a:lnTo>
                  <a:pt x="14573" y="12158"/>
                </a:lnTo>
                <a:close/>
              </a:path>
            </a:pathLst>
          </a:custGeom>
          <a:solidFill>
            <a:srgbClr val="800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14" name="AutoShape 10"/>
          <p:cNvSpPr>
            <a:spLocks noChangeArrowheads="1"/>
          </p:cNvSpPr>
          <p:nvPr/>
        </p:nvSpPr>
        <p:spPr bwMode="auto">
          <a:xfrm rot="21245338" flipV="1">
            <a:off x="1219200" y="4038600"/>
            <a:ext cx="1371600" cy="914400"/>
          </a:xfrm>
          <a:custGeom>
            <a:avLst/>
            <a:gdLst>
              <a:gd name="G0" fmla="+- 13001 0 0"/>
              <a:gd name="G1" fmla="+- 3899 0 0"/>
              <a:gd name="G2" fmla="+- 12158 0 3899"/>
              <a:gd name="G3" fmla="+- G2 0 3899"/>
              <a:gd name="G4" fmla="*/ G3 32768 32059"/>
              <a:gd name="G5" fmla="*/ G4 1 2"/>
              <a:gd name="G6" fmla="+- 21600 0 13001"/>
              <a:gd name="G7" fmla="*/ G6 3899 6079"/>
              <a:gd name="G8" fmla="+- G7 13001 0"/>
              <a:gd name="T0" fmla="*/ 13001 w 21600"/>
              <a:gd name="T1" fmla="*/ 0 h 21600"/>
              <a:gd name="T2" fmla="*/ 13001 w 21600"/>
              <a:gd name="T3" fmla="*/ 12158 h 21600"/>
              <a:gd name="T4" fmla="*/ 2228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3001" y="0"/>
                </a:lnTo>
                <a:lnTo>
                  <a:pt x="13001" y="3899"/>
                </a:lnTo>
                <a:lnTo>
                  <a:pt x="12427" y="3899"/>
                </a:lnTo>
                <a:cubicBezTo>
                  <a:pt x="5564" y="3899"/>
                  <a:pt x="0" y="7597"/>
                  <a:pt x="0" y="12158"/>
                </a:cubicBezTo>
                <a:lnTo>
                  <a:pt x="0" y="21600"/>
                </a:lnTo>
                <a:lnTo>
                  <a:pt x="4456" y="21600"/>
                </a:lnTo>
                <a:lnTo>
                  <a:pt x="4456" y="12158"/>
                </a:lnTo>
                <a:cubicBezTo>
                  <a:pt x="4456" y="10005"/>
                  <a:pt x="8025" y="8259"/>
                  <a:pt x="12427" y="8259"/>
                </a:cubicBezTo>
                <a:lnTo>
                  <a:pt x="13001" y="8259"/>
                </a:lnTo>
                <a:lnTo>
                  <a:pt x="13001" y="12158"/>
                </a:lnTo>
                <a:close/>
              </a:path>
            </a:pathLst>
          </a:custGeom>
          <a:solidFill>
            <a:srgbClr val="800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15" name="AutoShape 11"/>
          <p:cNvSpPr>
            <a:spLocks noChangeArrowheads="1"/>
          </p:cNvSpPr>
          <p:nvPr/>
        </p:nvSpPr>
        <p:spPr bwMode="auto">
          <a:xfrm>
            <a:off x="4267200" y="2362200"/>
            <a:ext cx="485775" cy="304800"/>
          </a:xfrm>
          <a:prstGeom prst="downArrow">
            <a:avLst>
              <a:gd name="adj1" fmla="val 50000"/>
              <a:gd name="adj2" fmla="val 25000"/>
            </a:avLst>
          </a:prstGeom>
          <a:solidFill>
            <a:srgbClr val="800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16" name="AutoShape 12"/>
          <p:cNvSpPr>
            <a:spLocks noChangeArrowheads="1"/>
          </p:cNvSpPr>
          <p:nvPr/>
        </p:nvSpPr>
        <p:spPr bwMode="auto">
          <a:xfrm>
            <a:off x="4267200" y="4114800"/>
            <a:ext cx="457200" cy="304800"/>
          </a:xfrm>
          <a:prstGeom prst="downArrow">
            <a:avLst>
              <a:gd name="adj1" fmla="val 50000"/>
              <a:gd name="adj2" fmla="val 25000"/>
            </a:avLst>
          </a:prstGeom>
          <a:solidFill>
            <a:srgbClr val="800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17" name="Text Box 13"/>
          <p:cNvSpPr txBox="1">
            <a:spLocks noChangeArrowheads="1"/>
          </p:cNvSpPr>
          <p:nvPr/>
        </p:nvSpPr>
        <p:spPr bwMode="auto">
          <a:xfrm>
            <a:off x="762000" y="3505200"/>
            <a:ext cx="2187575" cy="650875"/>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ja-JP" sz="1800">
                <a:cs typeface="ＭＳ Ｐゴシック" charset="0"/>
              </a:rPr>
              <a:t>deepening of thermocline</a:t>
            </a:r>
          </a:p>
        </p:txBody>
      </p:sp>
      <p:sp>
        <p:nvSpPr>
          <p:cNvPr id="226318" name="Text Box 14"/>
          <p:cNvSpPr txBox="1">
            <a:spLocks noChangeArrowheads="1"/>
          </p:cNvSpPr>
          <p:nvPr/>
        </p:nvSpPr>
        <p:spPr bwMode="auto">
          <a:xfrm>
            <a:off x="6096000" y="3159125"/>
            <a:ext cx="2187575" cy="650875"/>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ja-JP" sz="1800">
                <a:cs typeface="ＭＳ Ｐゴシック" charset="0"/>
              </a:rPr>
              <a:t>deepening of thermocline</a:t>
            </a:r>
          </a:p>
        </p:txBody>
      </p:sp>
      <p:sp>
        <p:nvSpPr>
          <p:cNvPr id="226319" name="Rectangle 15"/>
          <p:cNvSpPr>
            <a:spLocks noChangeArrowheads="1"/>
          </p:cNvSpPr>
          <p:nvPr/>
        </p:nvSpPr>
        <p:spPr bwMode="auto">
          <a:xfrm>
            <a:off x="609600" y="1219200"/>
            <a:ext cx="2438400" cy="4876800"/>
          </a:xfrm>
          <a:prstGeom prst="rect">
            <a:avLst/>
          </a:prstGeom>
          <a:noFill/>
          <a:ln w="57150" cmpd="thinThick">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20" name="AutoShape 16"/>
          <p:cNvSpPr>
            <a:spLocks noChangeArrowheads="1"/>
          </p:cNvSpPr>
          <p:nvPr/>
        </p:nvSpPr>
        <p:spPr bwMode="auto">
          <a:xfrm>
            <a:off x="4267200" y="4800600"/>
            <a:ext cx="485775" cy="533400"/>
          </a:xfrm>
          <a:prstGeom prst="downArrow">
            <a:avLst>
              <a:gd name="adj1" fmla="val 50000"/>
              <a:gd name="adj2" fmla="val 27451"/>
            </a:avLst>
          </a:prstGeom>
          <a:solidFill>
            <a:srgbClr val="800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21" name="AutoShape 17"/>
          <p:cNvSpPr>
            <a:spLocks noChangeArrowheads="1"/>
          </p:cNvSpPr>
          <p:nvPr/>
        </p:nvSpPr>
        <p:spPr bwMode="auto">
          <a:xfrm>
            <a:off x="6934200" y="2743200"/>
            <a:ext cx="485775" cy="381000"/>
          </a:xfrm>
          <a:prstGeom prst="downArrow">
            <a:avLst>
              <a:gd name="adj1" fmla="val 50000"/>
              <a:gd name="adj2" fmla="val 25000"/>
            </a:avLst>
          </a:prstGeom>
          <a:solidFill>
            <a:srgbClr val="800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22" name="AutoShape 18"/>
          <p:cNvSpPr>
            <a:spLocks noChangeArrowheads="1"/>
          </p:cNvSpPr>
          <p:nvPr/>
        </p:nvSpPr>
        <p:spPr bwMode="auto">
          <a:xfrm>
            <a:off x="1066800" y="3200400"/>
            <a:ext cx="485775" cy="304800"/>
          </a:xfrm>
          <a:prstGeom prst="downArrow">
            <a:avLst>
              <a:gd name="adj1" fmla="val 50000"/>
              <a:gd name="adj2" fmla="val 25000"/>
            </a:avLst>
          </a:prstGeom>
          <a:solidFill>
            <a:srgbClr val="800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23" name="AutoShape 19"/>
          <p:cNvSpPr>
            <a:spLocks noChangeArrowheads="1"/>
          </p:cNvSpPr>
          <p:nvPr/>
        </p:nvSpPr>
        <p:spPr bwMode="auto">
          <a:xfrm>
            <a:off x="1066800" y="2286000"/>
            <a:ext cx="485775" cy="304800"/>
          </a:xfrm>
          <a:prstGeom prst="downArrow">
            <a:avLst>
              <a:gd name="adj1" fmla="val 50000"/>
              <a:gd name="adj2" fmla="val 25000"/>
            </a:avLst>
          </a:prstGeom>
          <a:solidFill>
            <a:srgbClr val="800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24" name="Rectangle 20"/>
          <p:cNvSpPr>
            <a:spLocks noChangeArrowheads="1"/>
          </p:cNvSpPr>
          <p:nvPr/>
        </p:nvSpPr>
        <p:spPr bwMode="auto">
          <a:xfrm>
            <a:off x="5867400" y="1219200"/>
            <a:ext cx="2667000" cy="4876800"/>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325" name="Text Box 21"/>
          <p:cNvSpPr txBox="1">
            <a:spLocks noChangeArrowheads="1"/>
          </p:cNvSpPr>
          <p:nvPr/>
        </p:nvSpPr>
        <p:spPr bwMode="auto">
          <a:xfrm>
            <a:off x="685800" y="5334000"/>
            <a:ext cx="1657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sz="1800" b="1">
                <a:solidFill>
                  <a:srgbClr val="FF0066"/>
                </a:solidFill>
                <a:cs typeface="ＭＳ Ｐゴシック" charset="0"/>
              </a:rPr>
              <a:t>Pure/aborted </a:t>
            </a:r>
          </a:p>
          <a:p>
            <a:pPr eaLnBrk="1" hangingPunct="1"/>
            <a:r>
              <a:rPr lang="en-US" altLang="ja-JP" sz="1800" b="1">
                <a:solidFill>
                  <a:srgbClr val="FF0066"/>
                </a:solidFill>
                <a:cs typeface="ＭＳ Ｐゴシック" charset="0"/>
              </a:rPr>
              <a:t>IOD events</a:t>
            </a:r>
          </a:p>
        </p:txBody>
      </p:sp>
      <p:sp>
        <p:nvSpPr>
          <p:cNvPr id="226326" name="Text Box 22"/>
          <p:cNvSpPr txBox="1">
            <a:spLocks noChangeArrowheads="1"/>
          </p:cNvSpPr>
          <p:nvPr/>
        </p:nvSpPr>
        <p:spPr bwMode="auto">
          <a:xfrm>
            <a:off x="5867400" y="5334000"/>
            <a:ext cx="2609850" cy="6413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sz="1800" b="1">
                <a:solidFill>
                  <a:schemeClr val="folHlink"/>
                </a:solidFill>
                <a:cs typeface="ＭＳ Ｐゴシック" charset="0"/>
              </a:rPr>
              <a:t>IOD events</a:t>
            </a:r>
          </a:p>
          <a:p>
            <a:pPr eaLnBrk="1" hangingPunct="1"/>
            <a:r>
              <a:rPr lang="en-US" altLang="ja-JP" sz="1800" b="1">
                <a:solidFill>
                  <a:schemeClr val="folHlink"/>
                </a:solidFill>
                <a:cs typeface="ＭＳ Ｐゴシック" charset="0"/>
              </a:rPr>
              <a:t>concurrent with ENSO</a:t>
            </a:r>
          </a:p>
        </p:txBody>
      </p:sp>
      <p:sp>
        <p:nvSpPr>
          <p:cNvPr id="226327" name="Rectangle 23"/>
          <p:cNvSpPr>
            <a:spLocks noGrp="1" noChangeArrowheads="1"/>
          </p:cNvSpPr>
          <p:nvPr>
            <p:ph type="title"/>
          </p:nvPr>
        </p:nvSpPr>
        <p:spPr>
          <a:xfrm>
            <a:off x="228600" y="228600"/>
            <a:ext cx="8015288" cy="914400"/>
          </a:xfrm>
        </p:spPr>
        <p:txBody>
          <a:bodyPr/>
          <a:lstStyle/>
          <a:p>
            <a:r>
              <a:rPr lang="en-US" altLang="ja-JP" sz="3600">
                <a:cs typeface="ＭＳ Ｐゴシック" charset="0"/>
              </a:rPr>
              <a:t>The termination process</a:t>
            </a:r>
          </a:p>
        </p:txBody>
      </p:sp>
    </p:spTree>
    <p:extLst>
      <p:ext uri="{BB962C8B-B14F-4D97-AF65-F5344CB8AC3E}">
        <p14:creationId xmlns:p14="http://schemas.microsoft.com/office/powerpoint/2010/main" val="34454085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42873"/>
            <a:ext cx="9144000" cy="519545"/>
          </a:xfrm>
          <a:prstGeom prst="rect">
            <a:avLst/>
          </a:prstGeom>
          <a:solidFill>
            <a:srgbClr val="000090"/>
          </a:solidFill>
        </p:spPr>
        <p:txBody>
          <a:bodyPr/>
          <a:lstStyle>
            <a:lvl1pPr algn="l" rtl="0" eaLnBrk="0" fontAlgn="base" latinLnBrk="1" hangingPunct="0">
              <a:spcBef>
                <a:spcPct val="0"/>
              </a:spcBef>
              <a:spcAft>
                <a:spcPct val="0"/>
              </a:spcAft>
              <a:defRPr sz="4000" kern="1200">
                <a:solidFill>
                  <a:schemeClr val="tx1"/>
                </a:solidFill>
                <a:latin typeface="HY견고딕" pitchFamily="18" charset="-127"/>
                <a:ea typeface="HY견고딕" pitchFamily="18" charset="-127"/>
                <a:cs typeface="+mj-cs"/>
              </a:defRPr>
            </a:lvl1pPr>
            <a:lvl2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2pPr>
            <a:lvl3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3pPr>
            <a:lvl4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4pPr>
            <a:lvl5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5pPr>
            <a:lvl6pPr marL="4572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6pPr>
            <a:lvl7pPr marL="9144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7pPr>
            <a:lvl8pPr marL="13716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8pPr>
            <a:lvl9pPr marL="18288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9pPr>
          </a:lstStyle>
          <a:p>
            <a:pPr algn="ctr" eaLnBrk="1" hangingPunct="1"/>
            <a:r>
              <a:rPr lang="en-US" altLang="ko-KR" sz="3200" b="1" dirty="0" smtClean="0">
                <a:solidFill>
                  <a:schemeClr val="bg1"/>
                </a:solidFill>
                <a:latin typeface="Calibri" panose="020F0502020204030204" pitchFamily="34" charset="0"/>
                <a:ea typeface="굴림" panose="020B0600000101010101" pitchFamily="50" charset="-127"/>
              </a:rPr>
              <a:t>MJO vs BSISO</a:t>
            </a:r>
            <a:endParaRPr lang="en-US" altLang="ko-KR" sz="2400" b="1" dirty="0">
              <a:solidFill>
                <a:schemeClr val="bg1"/>
              </a:solidFill>
              <a:latin typeface="Calibri" panose="020F0502020204030204" pitchFamily="34" charset="0"/>
              <a:ea typeface="굴림" panose="020B0600000101010101" pitchFamily="50" charset="-127"/>
            </a:endParaRPr>
          </a:p>
        </p:txBody>
      </p:sp>
      <p:sp>
        <p:nvSpPr>
          <p:cNvPr id="28" name="직사각형 27"/>
          <p:cNvSpPr/>
          <p:nvPr/>
        </p:nvSpPr>
        <p:spPr>
          <a:xfrm>
            <a:off x="57235" y="764704"/>
            <a:ext cx="2704253" cy="646331"/>
          </a:xfrm>
          <a:prstGeom prst="rect">
            <a:avLst/>
          </a:prstGeom>
        </p:spPr>
        <p:txBody>
          <a:bodyPr wrap="square">
            <a:spAutoFit/>
          </a:bodyPr>
          <a:lstStyle/>
          <a:p>
            <a:pPr algn="ctr" fontAlgn="auto" latinLnBrk="1">
              <a:spcBef>
                <a:spcPts val="0"/>
              </a:spcBef>
              <a:spcAft>
                <a:spcPts val="0"/>
              </a:spcAft>
            </a:pPr>
            <a:r>
              <a:rPr lang="en-US" altLang="ko-KR" b="1" dirty="0">
                <a:solidFill>
                  <a:srgbClr val="124884"/>
                </a:solidFill>
                <a:latin typeface="Calibri"/>
                <a:ea typeface="굴림" pitchFamily="50" charset="-127"/>
                <a:cs typeface="+mn-cs"/>
              </a:rPr>
              <a:t>Madden-Julian Oscillation </a:t>
            </a:r>
          </a:p>
          <a:p>
            <a:pPr algn="ctr" fontAlgn="auto" latinLnBrk="1">
              <a:spcBef>
                <a:spcPts val="0"/>
              </a:spcBef>
              <a:spcAft>
                <a:spcPts val="0"/>
              </a:spcAft>
            </a:pPr>
            <a:r>
              <a:rPr lang="en-US" altLang="ko-KR" b="1" dirty="0">
                <a:solidFill>
                  <a:srgbClr val="124884"/>
                </a:solidFill>
                <a:latin typeface="Calibri"/>
                <a:ea typeface="굴림" pitchFamily="50" charset="-127"/>
                <a:cs typeface="+mn-cs"/>
              </a:rPr>
              <a:t>(MJO)</a:t>
            </a:r>
            <a:endParaRPr lang="ko-KR" altLang="en-US" dirty="0">
              <a:solidFill>
                <a:srgbClr val="124884"/>
              </a:solidFill>
              <a:latin typeface="Calibri"/>
              <a:ea typeface="맑은 고딕"/>
              <a:cs typeface="+mn-cs"/>
            </a:endParaRPr>
          </a:p>
        </p:txBody>
      </p:sp>
      <p:pic>
        <p:nvPicPr>
          <p:cNvPr id="6" name="그림 5"/>
          <p:cNvPicPr>
            <a:picLocks noChangeAspect="1"/>
          </p:cNvPicPr>
          <p:nvPr/>
        </p:nvPicPr>
        <p:blipFill>
          <a:blip r:embed="rId3"/>
          <a:stretch>
            <a:fillRect/>
          </a:stretch>
        </p:blipFill>
        <p:spPr>
          <a:xfrm>
            <a:off x="167316" y="1598388"/>
            <a:ext cx="2661172" cy="4486666"/>
          </a:xfrm>
          <a:prstGeom prst="rect">
            <a:avLst/>
          </a:prstGeom>
        </p:spPr>
      </p:pic>
      <p:pic>
        <p:nvPicPr>
          <p:cNvPr id="7" name="그림 6"/>
          <p:cNvPicPr>
            <a:picLocks noChangeAspect="1"/>
          </p:cNvPicPr>
          <p:nvPr/>
        </p:nvPicPr>
        <p:blipFill>
          <a:blip r:embed="rId4"/>
          <a:stretch>
            <a:fillRect/>
          </a:stretch>
        </p:blipFill>
        <p:spPr>
          <a:xfrm>
            <a:off x="6212434" y="1661289"/>
            <a:ext cx="2769242" cy="4360864"/>
          </a:xfrm>
          <a:prstGeom prst="rect">
            <a:avLst/>
          </a:prstGeom>
        </p:spPr>
      </p:pic>
      <p:sp>
        <p:nvSpPr>
          <p:cNvPr id="14" name="직사각형 13"/>
          <p:cNvSpPr/>
          <p:nvPr/>
        </p:nvSpPr>
        <p:spPr>
          <a:xfrm>
            <a:off x="6444210" y="6534856"/>
            <a:ext cx="2749054" cy="553998"/>
          </a:xfrm>
          <a:prstGeom prst="rect">
            <a:avLst/>
          </a:prstGeom>
        </p:spPr>
        <p:txBody>
          <a:bodyPr wrap="square">
            <a:spAutoFit/>
          </a:bodyPr>
          <a:lstStyle/>
          <a:p>
            <a:pPr algn="ctr" fontAlgn="auto" latinLnBrk="1">
              <a:spcBef>
                <a:spcPts val="0"/>
              </a:spcBef>
              <a:spcAft>
                <a:spcPts val="0"/>
              </a:spcAft>
            </a:pPr>
            <a:r>
              <a:rPr lang="en-US" altLang="ko-KR" sz="1500" dirty="0">
                <a:solidFill>
                  <a:prstClr val="black"/>
                </a:solidFill>
                <a:latin typeface="Calibri"/>
                <a:ea typeface="굴림" pitchFamily="50" charset="-127"/>
                <a:cs typeface="+mn-cs"/>
              </a:rPr>
              <a:t>From MJO working group website</a:t>
            </a:r>
            <a:endParaRPr lang="ko-KR" altLang="en-US" sz="1500" dirty="0">
              <a:solidFill>
                <a:prstClr val="black"/>
              </a:solidFill>
              <a:latin typeface="Calibri"/>
              <a:ea typeface="맑은 고딕"/>
              <a:cs typeface="+mn-cs"/>
            </a:endParaRPr>
          </a:p>
        </p:txBody>
      </p:sp>
      <p:sp>
        <p:nvSpPr>
          <p:cNvPr id="11" name="직사각형 10"/>
          <p:cNvSpPr/>
          <p:nvPr/>
        </p:nvSpPr>
        <p:spPr>
          <a:xfrm>
            <a:off x="6133432" y="764704"/>
            <a:ext cx="3059832" cy="646331"/>
          </a:xfrm>
          <a:prstGeom prst="rect">
            <a:avLst/>
          </a:prstGeom>
        </p:spPr>
        <p:txBody>
          <a:bodyPr wrap="square">
            <a:spAutoFit/>
          </a:bodyPr>
          <a:lstStyle/>
          <a:p>
            <a:pPr algn="ctr" fontAlgn="auto" latinLnBrk="1">
              <a:spcBef>
                <a:spcPts val="0"/>
              </a:spcBef>
              <a:spcAft>
                <a:spcPts val="0"/>
              </a:spcAft>
            </a:pPr>
            <a:r>
              <a:rPr lang="en-US" altLang="ko-KR" b="1" dirty="0">
                <a:solidFill>
                  <a:srgbClr val="124884"/>
                </a:solidFill>
                <a:latin typeface="Calibri"/>
                <a:ea typeface="굴림" pitchFamily="50" charset="-127"/>
                <a:cs typeface="+mn-cs"/>
              </a:rPr>
              <a:t>Boreal Summer </a:t>
            </a:r>
            <a:r>
              <a:rPr lang="en-US" altLang="ko-KR" b="1" dirty="0" err="1">
                <a:solidFill>
                  <a:srgbClr val="124884"/>
                </a:solidFill>
                <a:latin typeface="Calibri"/>
                <a:ea typeface="굴림" pitchFamily="50" charset="-127"/>
                <a:cs typeface="+mn-cs"/>
              </a:rPr>
              <a:t>Intraseasonal</a:t>
            </a:r>
            <a:r>
              <a:rPr lang="en-US" altLang="ko-KR" b="1" dirty="0">
                <a:solidFill>
                  <a:srgbClr val="124884"/>
                </a:solidFill>
                <a:latin typeface="Calibri"/>
                <a:ea typeface="굴림" pitchFamily="50" charset="-127"/>
                <a:cs typeface="+mn-cs"/>
              </a:rPr>
              <a:t> Oscillation  (BSISO)</a:t>
            </a:r>
            <a:endParaRPr lang="ko-KR" altLang="en-US" dirty="0">
              <a:solidFill>
                <a:srgbClr val="124884"/>
              </a:solidFill>
              <a:latin typeface="Calibri"/>
              <a:ea typeface="맑은 고딕"/>
              <a:cs typeface="+mn-cs"/>
            </a:endParaRPr>
          </a:p>
        </p:txBody>
      </p:sp>
      <p:cxnSp>
        <p:nvCxnSpPr>
          <p:cNvPr id="5" name="직선 화살표 연결선 4"/>
          <p:cNvCxnSpPr/>
          <p:nvPr/>
        </p:nvCxnSpPr>
        <p:spPr>
          <a:xfrm flipH="1">
            <a:off x="2761488" y="1755648"/>
            <a:ext cx="303988" cy="231648"/>
          </a:xfrm>
          <a:prstGeom prst="straightConnector1">
            <a:avLst/>
          </a:prstGeom>
          <a:ln w="571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직선 화살표 연결선 15"/>
          <p:cNvCxnSpPr/>
          <p:nvPr/>
        </p:nvCxnSpPr>
        <p:spPr>
          <a:xfrm>
            <a:off x="5796398" y="4681094"/>
            <a:ext cx="391824" cy="207939"/>
          </a:xfrm>
          <a:prstGeom prst="straightConnector1">
            <a:avLst/>
          </a:prstGeom>
          <a:ln w="571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직선 화살표 연결선 9"/>
          <p:cNvCxnSpPr/>
          <p:nvPr/>
        </p:nvCxnSpPr>
        <p:spPr>
          <a:xfrm>
            <a:off x="826738" y="2116900"/>
            <a:ext cx="883085" cy="277209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직선 화살표 연결선 17"/>
          <p:cNvCxnSpPr/>
          <p:nvPr/>
        </p:nvCxnSpPr>
        <p:spPr>
          <a:xfrm>
            <a:off x="6683168" y="2116899"/>
            <a:ext cx="273177" cy="3231715"/>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771800" y="2204864"/>
            <a:ext cx="3450948" cy="4524316"/>
          </a:xfrm>
          <a:prstGeom prst="rect">
            <a:avLst/>
          </a:prstGeom>
        </p:spPr>
        <p:txBody>
          <a:bodyPr wrap="square">
            <a:spAutoFit/>
          </a:bodyPr>
          <a:lstStyle/>
          <a:p>
            <a:pPr marL="285750" lvl="0" indent="-285750">
              <a:buFont typeface="Wingdings" charset="2"/>
              <a:buChar char="q"/>
            </a:pPr>
            <a:r>
              <a:rPr lang="en-US" sz="1600" b="1" dirty="0"/>
              <a:t>Boreal summer </a:t>
            </a:r>
            <a:r>
              <a:rPr lang="en-US" sz="1600" dirty="0"/>
              <a:t>mode</a:t>
            </a:r>
          </a:p>
          <a:p>
            <a:pPr marL="285750" lvl="0" indent="-285750">
              <a:buFont typeface="Wingdings" charset="2"/>
              <a:buChar char="q"/>
            </a:pPr>
            <a:r>
              <a:rPr lang="en-US" sz="1600" b="1" dirty="0"/>
              <a:t>30-60-day &amp; biweekly</a:t>
            </a:r>
            <a:r>
              <a:rPr lang="en-US" sz="1600" dirty="0"/>
              <a:t> time scale</a:t>
            </a:r>
          </a:p>
          <a:p>
            <a:pPr marL="285750" lvl="0" indent="-285750">
              <a:buFont typeface="Wingdings" charset="2"/>
              <a:buChar char="q"/>
            </a:pPr>
            <a:r>
              <a:rPr lang="en-US" sz="1600" b="1" dirty="0"/>
              <a:t>northward/northwestward </a:t>
            </a:r>
            <a:r>
              <a:rPr lang="en-US" sz="1600" dirty="0"/>
              <a:t>propagation</a:t>
            </a:r>
          </a:p>
          <a:p>
            <a:pPr marL="285750" lvl="0" indent="-285750">
              <a:buFont typeface="Wingdings" charset="2"/>
              <a:buChar char="q"/>
            </a:pPr>
            <a:r>
              <a:rPr lang="en-US" sz="1600" dirty="0"/>
              <a:t>Affecting </a:t>
            </a:r>
            <a:r>
              <a:rPr lang="en-US" sz="1600" b="1" dirty="0"/>
              <a:t>monsoon onsets</a:t>
            </a:r>
            <a:r>
              <a:rPr lang="en-US" sz="1600" dirty="0"/>
              <a:t> (Wang and </a:t>
            </a:r>
            <a:r>
              <a:rPr lang="en-US" sz="1600" dirty="0" err="1"/>
              <a:t>Xie</a:t>
            </a:r>
            <a:r>
              <a:rPr lang="en-US" sz="1600" dirty="0"/>
              <a:t> 1997), </a:t>
            </a:r>
            <a:r>
              <a:rPr lang="en-US" sz="1600" b="1" dirty="0"/>
              <a:t>active/break phases </a:t>
            </a:r>
            <a:r>
              <a:rPr lang="en-US" sz="1600" dirty="0"/>
              <a:t>of monsoon (</a:t>
            </a:r>
            <a:r>
              <a:rPr lang="en-US" sz="1600" dirty="0" err="1"/>
              <a:t>Annamalai</a:t>
            </a:r>
            <a:r>
              <a:rPr lang="en-US" sz="1600" dirty="0"/>
              <a:t> and </a:t>
            </a:r>
            <a:r>
              <a:rPr lang="en-US" sz="1600" dirty="0" err="1"/>
              <a:t>Slingo</a:t>
            </a:r>
            <a:r>
              <a:rPr lang="en-US" sz="1600" dirty="0"/>
              <a:t> 2001), </a:t>
            </a:r>
            <a:r>
              <a:rPr lang="en-US" sz="1600" b="1" dirty="0"/>
              <a:t>monsoon seasonal mean </a:t>
            </a:r>
            <a:r>
              <a:rPr lang="en-US" sz="1600" dirty="0"/>
              <a:t>(Krishnamurthy and </a:t>
            </a:r>
            <a:r>
              <a:rPr lang="en-US" sz="1600" dirty="0" err="1"/>
              <a:t>Shukla</a:t>
            </a:r>
            <a:r>
              <a:rPr lang="en-US" sz="1600" dirty="0"/>
              <a:t> 2007)</a:t>
            </a:r>
          </a:p>
          <a:p>
            <a:pPr marL="285750" lvl="0" indent="-285750">
              <a:buFont typeface="Wingdings" charset="2"/>
              <a:buChar char="q"/>
            </a:pPr>
            <a:r>
              <a:rPr lang="en-US" sz="1600" dirty="0"/>
              <a:t>Possible source for </a:t>
            </a:r>
            <a:r>
              <a:rPr lang="en-US" sz="1600" b="1" dirty="0"/>
              <a:t>seasonal climate predictability </a:t>
            </a:r>
            <a:r>
              <a:rPr lang="en-US" sz="1600" dirty="0"/>
              <a:t>for </a:t>
            </a:r>
            <a:r>
              <a:rPr lang="en-US" sz="1600" dirty="0" smtClean="0"/>
              <a:t>precipitation and index </a:t>
            </a:r>
            <a:r>
              <a:rPr lang="en-US" sz="1600" dirty="0"/>
              <a:t>(Lee et al. </a:t>
            </a:r>
            <a:r>
              <a:rPr lang="en-US" sz="1600" dirty="0" smtClean="0"/>
              <a:t>2010, 2013) </a:t>
            </a:r>
            <a:r>
              <a:rPr lang="en-US" sz="1600" dirty="0"/>
              <a:t>and extratropical atmospheric circulation (Ding and Wang; Lee et al. 2011</a:t>
            </a:r>
            <a:r>
              <a:rPr lang="en-US" sz="1600" dirty="0" smtClean="0"/>
              <a:t>)</a:t>
            </a:r>
            <a:endParaRPr lang="en-US" sz="1600" dirty="0"/>
          </a:p>
        </p:txBody>
      </p:sp>
      <p:sp>
        <p:nvSpPr>
          <p:cNvPr id="8" name="Rectangle 7"/>
          <p:cNvSpPr/>
          <p:nvPr/>
        </p:nvSpPr>
        <p:spPr>
          <a:xfrm>
            <a:off x="2724842" y="517802"/>
            <a:ext cx="3463380" cy="1569660"/>
          </a:xfrm>
          <a:prstGeom prst="rect">
            <a:avLst/>
          </a:prstGeom>
        </p:spPr>
        <p:txBody>
          <a:bodyPr wrap="square">
            <a:spAutoFit/>
          </a:bodyPr>
          <a:lstStyle/>
          <a:p>
            <a:pPr marL="285750" lvl="0" indent="-285750">
              <a:buFont typeface="Wingdings" charset="2"/>
              <a:buChar char="q"/>
            </a:pPr>
            <a:r>
              <a:rPr lang="en-US" sz="1600" dirty="0"/>
              <a:t>Boreal winter mode</a:t>
            </a:r>
          </a:p>
          <a:p>
            <a:pPr marL="285750" lvl="0" indent="-285750">
              <a:buFont typeface="Wingdings" charset="2"/>
              <a:buChar char="q"/>
            </a:pPr>
            <a:r>
              <a:rPr lang="en-US" sz="1600" dirty="0"/>
              <a:t>30-60-day time </a:t>
            </a:r>
            <a:r>
              <a:rPr lang="en-US" sz="1600" dirty="0" smtClean="0"/>
              <a:t>scale, </a:t>
            </a:r>
            <a:r>
              <a:rPr lang="en-US" sz="1600" dirty="0"/>
              <a:t>(RMM) index (Wheeler and Hendon 2004</a:t>
            </a:r>
          </a:p>
          <a:p>
            <a:pPr marL="285750" lvl="0" indent="-285750">
              <a:buFont typeface="Wingdings" charset="2"/>
              <a:buChar char="q"/>
            </a:pPr>
            <a:r>
              <a:rPr lang="en-US" sz="1600" dirty="0"/>
              <a:t>Dominant eastward propagation along the </a:t>
            </a:r>
            <a:r>
              <a:rPr lang="en-US" sz="1600" dirty="0" smtClean="0"/>
              <a:t>equator</a:t>
            </a:r>
            <a:endParaRPr lang="en-US" sz="1600" dirty="0"/>
          </a:p>
        </p:txBody>
      </p:sp>
    </p:spTree>
    <p:extLst>
      <p:ext uri="{BB962C8B-B14F-4D97-AF65-F5344CB8AC3E}">
        <p14:creationId xmlns:p14="http://schemas.microsoft.com/office/powerpoint/2010/main" val="3200008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1"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a:xfrm>
            <a:off x="81498" y="89589"/>
            <a:ext cx="8954998" cy="519545"/>
          </a:xfrm>
          <a:prstGeom prst="rect">
            <a:avLst/>
          </a:prstGeom>
        </p:spPr>
        <p:txBody>
          <a:bodyPr/>
          <a:lstStyle>
            <a:lvl1pPr algn="l" rtl="0" eaLnBrk="0" fontAlgn="base" latinLnBrk="1" hangingPunct="0">
              <a:spcBef>
                <a:spcPct val="0"/>
              </a:spcBef>
              <a:spcAft>
                <a:spcPct val="0"/>
              </a:spcAft>
              <a:defRPr sz="4000" kern="1200">
                <a:solidFill>
                  <a:schemeClr val="tx1"/>
                </a:solidFill>
                <a:latin typeface="HY견고딕" pitchFamily="18" charset="-127"/>
                <a:ea typeface="HY견고딕" pitchFamily="18" charset="-127"/>
                <a:cs typeface="+mj-cs"/>
              </a:defRPr>
            </a:lvl1pPr>
            <a:lvl2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2pPr>
            <a:lvl3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3pPr>
            <a:lvl4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4pPr>
            <a:lvl5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5pPr>
            <a:lvl6pPr marL="4572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6pPr>
            <a:lvl7pPr marL="9144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7pPr>
            <a:lvl8pPr marL="13716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8pPr>
            <a:lvl9pPr marL="18288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9pPr>
          </a:lstStyle>
          <a:p>
            <a:pPr eaLnBrk="1" hangingPunct="1"/>
            <a:r>
              <a:rPr lang="en-US" altLang="ko-KR" sz="2800" b="1" dirty="0" smtClean="0">
                <a:solidFill>
                  <a:srgbClr val="000090"/>
                </a:solidFill>
                <a:latin typeface="Calibri" panose="020F0502020204030204" pitchFamily="34" charset="0"/>
                <a:ea typeface="굴림" panose="020B0600000101010101" pitchFamily="50" charset="-127"/>
              </a:rPr>
              <a:t>Canonical Northward Propagating BSISO1 Mode</a:t>
            </a:r>
            <a:endParaRPr lang="en-US" altLang="ko-KR" sz="2800" b="1" dirty="0">
              <a:solidFill>
                <a:srgbClr val="000090"/>
              </a:solidFill>
              <a:latin typeface="Calibri" panose="020F0502020204030204" pitchFamily="34" charset="0"/>
              <a:ea typeface="굴림" panose="020B0600000101010101" pitchFamily="50" charset="-127"/>
            </a:endParaRPr>
          </a:p>
        </p:txBody>
      </p:sp>
      <p:sp>
        <p:nvSpPr>
          <p:cNvPr id="19" name="직사각형 18"/>
          <p:cNvSpPr/>
          <p:nvPr/>
        </p:nvSpPr>
        <p:spPr>
          <a:xfrm>
            <a:off x="251520" y="647007"/>
            <a:ext cx="833634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latinLnBrk="1">
              <a:spcBef>
                <a:spcPts val="0"/>
              </a:spcBef>
              <a:spcAft>
                <a:spcPts val="0"/>
              </a:spcAft>
            </a:pPr>
            <a:endParaRPr lang="ko-KR" altLang="en-US">
              <a:solidFill>
                <a:prstClr val="white"/>
              </a:solidFill>
              <a:latin typeface="Calibri"/>
              <a:ea typeface="맑은 고딕"/>
            </a:endParaRPr>
          </a:p>
        </p:txBody>
      </p:sp>
      <p:pic>
        <p:nvPicPr>
          <p:cNvPr id="36" name="Picture 2"/>
          <p:cNvPicPr>
            <a:picLocks noChangeArrowheads="1"/>
          </p:cNvPicPr>
          <p:nvPr/>
        </p:nvPicPr>
        <p:blipFill rotWithShape="1">
          <a:blip r:embed="rId2">
            <a:extLst>
              <a:ext uri="{28A0092B-C50C-407E-A947-70E740481C1C}">
                <a14:useLocalDpi xmlns:a14="http://schemas.microsoft.com/office/drawing/2010/main" val="0"/>
              </a:ext>
            </a:extLst>
          </a:blip>
          <a:srcRect t="6430"/>
          <a:stretch/>
        </p:blipFill>
        <p:spPr bwMode="auto">
          <a:xfrm>
            <a:off x="4600897" y="1500250"/>
            <a:ext cx="4038600" cy="392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직사각형 36"/>
          <p:cNvSpPr/>
          <p:nvPr/>
        </p:nvSpPr>
        <p:spPr>
          <a:xfrm>
            <a:off x="4419922" y="908720"/>
            <a:ext cx="4400550" cy="476201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latinLnBrk="1">
              <a:spcBef>
                <a:spcPts val="0"/>
              </a:spcBef>
              <a:spcAft>
                <a:spcPts val="0"/>
              </a:spcAft>
            </a:pPr>
            <a:endParaRPr lang="ko-KR" altLang="en-US">
              <a:solidFill>
                <a:prstClr val="white"/>
              </a:solidFill>
              <a:latin typeface="Calibri"/>
              <a:ea typeface="맑은 고딕"/>
            </a:endParaRPr>
          </a:p>
        </p:txBody>
      </p:sp>
      <p:sp>
        <p:nvSpPr>
          <p:cNvPr id="38" name="TextBox 37"/>
          <p:cNvSpPr txBox="1"/>
          <p:nvPr/>
        </p:nvSpPr>
        <p:spPr>
          <a:xfrm>
            <a:off x="5484397" y="1064202"/>
            <a:ext cx="2450250" cy="553998"/>
          </a:xfrm>
          <a:prstGeom prst="rect">
            <a:avLst/>
          </a:prstGeom>
          <a:noFill/>
        </p:spPr>
        <p:txBody>
          <a:bodyPr wrap="square" rtlCol="0">
            <a:spAutoFit/>
          </a:bodyPr>
          <a:lstStyle/>
          <a:p>
            <a:pPr algn="just" fontAlgn="auto" latinLnBrk="1">
              <a:spcBef>
                <a:spcPts val="0"/>
              </a:spcBef>
              <a:spcAft>
                <a:spcPts val="0"/>
              </a:spcAft>
            </a:pPr>
            <a:r>
              <a:rPr lang="en-US" altLang="ko-KR" sz="1500" b="1" dirty="0">
                <a:solidFill>
                  <a:prstClr val="black"/>
                </a:solidFill>
                <a:latin typeface="Arial" pitchFamily="34" charset="0"/>
                <a:ea typeface="맑은 고딕"/>
                <a:cs typeface="Arial" pitchFamily="34" charset="0"/>
              </a:rPr>
              <a:t>OLR (shading) and 850-hPa Wind</a:t>
            </a:r>
            <a:endParaRPr lang="ko-KR" altLang="en-US" sz="1500" b="1" dirty="0">
              <a:solidFill>
                <a:prstClr val="black"/>
              </a:solidFill>
              <a:latin typeface="Arial" pitchFamily="34" charset="0"/>
              <a:ea typeface="맑은 고딕"/>
              <a:cs typeface="Arial" pitchFamily="34" charset="0"/>
            </a:endParaRPr>
          </a:p>
        </p:txBody>
      </p:sp>
      <p:cxnSp>
        <p:nvCxnSpPr>
          <p:cNvPr id="40" name="직선 연결선 39"/>
          <p:cNvCxnSpPr/>
          <p:nvPr/>
        </p:nvCxnSpPr>
        <p:spPr>
          <a:xfrm>
            <a:off x="5070884" y="2485397"/>
            <a:ext cx="1187605" cy="591015"/>
          </a:xfrm>
          <a:prstGeom prst="line">
            <a:avLst/>
          </a:prstGeom>
          <a:ln w="57150">
            <a:solidFill>
              <a:schemeClr val="accent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직선 연결선 40"/>
          <p:cNvCxnSpPr/>
          <p:nvPr/>
        </p:nvCxnSpPr>
        <p:spPr>
          <a:xfrm>
            <a:off x="7193200" y="2478750"/>
            <a:ext cx="1187605" cy="591015"/>
          </a:xfrm>
          <a:prstGeom prst="line">
            <a:avLst/>
          </a:prstGeom>
          <a:ln w="57150">
            <a:solidFill>
              <a:schemeClr val="accent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95536" y="764729"/>
            <a:ext cx="3744416" cy="3170099"/>
          </a:xfrm>
          <a:prstGeom prst="rect">
            <a:avLst/>
          </a:prstGeom>
          <a:noFill/>
        </p:spPr>
        <p:txBody>
          <a:bodyPr wrap="square" rtlCol="0">
            <a:spAutoFit/>
          </a:bodyPr>
          <a:lstStyle/>
          <a:p>
            <a:r>
              <a:rPr lang="en-US" sz="2000" dirty="0" smtClean="0"/>
              <a:t>BSISO1, consisting of EOF1 and EOF2, represents the canonical northward and north-eastward propagating ISO over the ASM region during the entire warm season from May to October with quasi-oscillating periods of 30-60 days in conjunction with the eastward propagating MJO.</a:t>
            </a:r>
            <a:endParaRPr lang="en-US" sz="2000" dirty="0"/>
          </a:p>
        </p:txBody>
      </p:sp>
      <p:sp>
        <p:nvSpPr>
          <p:cNvPr id="43" name="직사각형 42"/>
          <p:cNvSpPr/>
          <p:nvPr/>
        </p:nvSpPr>
        <p:spPr>
          <a:xfrm>
            <a:off x="6966998" y="6531215"/>
            <a:ext cx="2177023" cy="323165"/>
          </a:xfrm>
          <a:prstGeom prst="rect">
            <a:avLst/>
          </a:prstGeom>
        </p:spPr>
        <p:txBody>
          <a:bodyPr wrap="none">
            <a:spAutoFit/>
          </a:bodyPr>
          <a:lstStyle/>
          <a:p>
            <a:pPr fontAlgn="auto" latinLnBrk="1">
              <a:spcBef>
                <a:spcPts val="0"/>
              </a:spcBef>
              <a:spcAft>
                <a:spcPts val="0"/>
              </a:spcAft>
            </a:pPr>
            <a:r>
              <a:rPr lang="en-US" altLang="ko-KR" sz="1500" dirty="0">
                <a:solidFill>
                  <a:prstClr val="black"/>
                </a:solidFill>
                <a:latin typeface="Calibri"/>
                <a:ea typeface="맑은 고딕"/>
                <a:cs typeface="Arial" pitchFamily="34" charset="0"/>
              </a:rPr>
              <a:t>Lee et al. (2013 </a:t>
            </a:r>
            <a:r>
              <a:rPr lang="en-US" altLang="ko-KR" sz="1500" dirty="0" err="1">
                <a:solidFill>
                  <a:prstClr val="black"/>
                </a:solidFill>
                <a:latin typeface="Calibri"/>
                <a:ea typeface="맑은 고딕"/>
                <a:cs typeface="Arial" pitchFamily="34" charset="0"/>
              </a:rPr>
              <a:t>Clim</a:t>
            </a:r>
            <a:r>
              <a:rPr lang="en-US" altLang="ko-KR" sz="1500" dirty="0">
                <a:solidFill>
                  <a:prstClr val="black"/>
                </a:solidFill>
                <a:latin typeface="Calibri"/>
                <a:ea typeface="맑은 고딕"/>
                <a:cs typeface="Arial" pitchFamily="34" charset="0"/>
              </a:rPr>
              <a:t> </a:t>
            </a:r>
            <a:r>
              <a:rPr lang="en-US" altLang="ko-KR" sz="1500" dirty="0" err="1">
                <a:solidFill>
                  <a:prstClr val="black"/>
                </a:solidFill>
                <a:latin typeface="Calibri"/>
                <a:ea typeface="맑은 고딕"/>
                <a:cs typeface="Arial" pitchFamily="34" charset="0"/>
              </a:rPr>
              <a:t>Dyn</a:t>
            </a:r>
            <a:r>
              <a:rPr lang="en-US" altLang="ko-KR" sz="1500" dirty="0">
                <a:solidFill>
                  <a:prstClr val="black"/>
                </a:solidFill>
                <a:latin typeface="Calibri"/>
                <a:ea typeface="맑은 고딕"/>
                <a:cs typeface="Arial" pitchFamily="34" charset="0"/>
              </a:rPr>
              <a:t>)</a:t>
            </a:r>
            <a:endParaRPr lang="ko-KR" altLang="en-US" sz="1500" dirty="0">
              <a:solidFill>
                <a:prstClr val="black"/>
              </a:solidFill>
              <a:latin typeface="Calibri"/>
              <a:ea typeface="맑은 고딕"/>
              <a:cs typeface="+mn-cs"/>
            </a:endParaRPr>
          </a:p>
        </p:txBody>
      </p:sp>
      <p:sp>
        <p:nvSpPr>
          <p:cNvPr id="5" name="Rectangle 4"/>
          <p:cNvSpPr/>
          <p:nvPr/>
        </p:nvSpPr>
        <p:spPr>
          <a:xfrm>
            <a:off x="395536" y="4149095"/>
            <a:ext cx="3672408" cy="2031325"/>
          </a:xfrm>
          <a:prstGeom prst="rect">
            <a:avLst/>
          </a:prstGeom>
        </p:spPr>
        <p:txBody>
          <a:bodyPr wrap="square">
            <a:spAutoFit/>
          </a:bodyPr>
          <a:lstStyle/>
          <a:p>
            <a:pPr lvl="0"/>
            <a:r>
              <a:rPr lang="en-US" b="1" dirty="0"/>
              <a:t>Spatial Characteristics</a:t>
            </a:r>
            <a:r>
              <a:rPr lang="en-US" dirty="0"/>
              <a:t>: </a:t>
            </a:r>
            <a:r>
              <a:rPr lang="en-US" b="1" dirty="0"/>
              <a:t>Rossby wave like pattern </a:t>
            </a:r>
            <a:r>
              <a:rPr lang="en-US" dirty="0"/>
              <a:t>with a </a:t>
            </a:r>
            <a:r>
              <a:rPr lang="en-US" b="1" dirty="0"/>
              <a:t>northwest to southeast slope. </a:t>
            </a:r>
            <a:r>
              <a:rPr lang="en-US" dirty="0"/>
              <a:t>Out-of-phase relationship of convection between the ISM and WNPSM. </a:t>
            </a:r>
            <a:r>
              <a:rPr lang="en-US" dirty="0" err="1"/>
              <a:t>Quadrupole</a:t>
            </a:r>
            <a:r>
              <a:rPr lang="en-US" dirty="0"/>
              <a:t> pattern in EOF2.</a:t>
            </a:r>
          </a:p>
        </p:txBody>
      </p:sp>
    </p:spTree>
    <p:extLst>
      <p:ext uri="{BB962C8B-B14F-4D97-AF65-F5344CB8AC3E}">
        <p14:creationId xmlns:p14="http://schemas.microsoft.com/office/powerpoint/2010/main" val="38403675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up)">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up)">
                                      <p:cBhvr>
                                        <p:cTn id="1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a:xfrm>
            <a:off x="125457" y="89579"/>
            <a:ext cx="7652741" cy="519545"/>
          </a:xfrm>
          <a:prstGeom prst="rect">
            <a:avLst/>
          </a:prstGeom>
        </p:spPr>
        <p:txBody>
          <a:bodyPr/>
          <a:lstStyle>
            <a:lvl1pPr algn="l" rtl="0" eaLnBrk="0" fontAlgn="base" latinLnBrk="1" hangingPunct="0">
              <a:spcBef>
                <a:spcPct val="0"/>
              </a:spcBef>
              <a:spcAft>
                <a:spcPct val="0"/>
              </a:spcAft>
              <a:defRPr sz="4000" kern="1200">
                <a:solidFill>
                  <a:schemeClr val="tx1"/>
                </a:solidFill>
                <a:latin typeface="HY견고딕" pitchFamily="18" charset="-127"/>
                <a:ea typeface="HY견고딕" pitchFamily="18" charset="-127"/>
                <a:cs typeface="+mj-cs"/>
              </a:defRPr>
            </a:lvl1pPr>
            <a:lvl2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2pPr>
            <a:lvl3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3pPr>
            <a:lvl4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4pPr>
            <a:lvl5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5pPr>
            <a:lvl6pPr marL="4572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6pPr>
            <a:lvl7pPr marL="9144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7pPr>
            <a:lvl8pPr marL="13716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8pPr>
            <a:lvl9pPr marL="18288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9pPr>
          </a:lstStyle>
          <a:p>
            <a:pPr algn="ctr" eaLnBrk="1" hangingPunct="1"/>
            <a:r>
              <a:rPr lang="en-US" altLang="ko-KR" sz="3200" b="1" dirty="0" smtClean="0">
                <a:solidFill>
                  <a:srgbClr val="000090"/>
                </a:solidFill>
                <a:latin typeface="Calibri" panose="020F0502020204030204" pitchFamily="34" charset="0"/>
                <a:ea typeface="굴림" panose="020B0600000101010101" pitchFamily="50" charset="-127"/>
              </a:rPr>
              <a:t>BSISO1 </a:t>
            </a:r>
            <a:r>
              <a:rPr lang="en-US" altLang="ko-KR" sz="2800" b="1" dirty="0" smtClean="0">
                <a:solidFill>
                  <a:srgbClr val="000090"/>
                </a:solidFill>
                <a:latin typeface="Calibri" panose="020F0502020204030204" pitchFamily="34" charset="0"/>
                <a:ea typeface="굴림" panose="020B0600000101010101" pitchFamily="50" charset="-127"/>
              </a:rPr>
              <a:t>related to Extreme Rainfall Events</a:t>
            </a:r>
            <a:endParaRPr lang="en-US" altLang="ko-KR" sz="2800" b="1" dirty="0">
              <a:solidFill>
                <a:srgbClr val="000090"/>
              </a:solidFill>
              <a:latin typeface="Calibri" panose="020F0502020204030204" pitchFamily="34" charset="0"/>
              <a:ea typeface="굴림" panose="020B0600000101010101" pitchFamily="50" charset="-127"/>
            </a:endParaRPr>
          </a:p>
        </p:txBody>
      </p:sp>
      <p:sp>
        <p:nvSpPr>
          <p:cNvPr id="19" name="직사각형 18"/>
          <p:cNvSpPr/>
          <p:nvPr/>
        </p:nvSpPr>
        <p:spPr>
          <a:xfrm>
            <a:off x="340124" y="587360"/>
            <a:ext cx="743807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latinLnBrk="1">
              <a:spcBef>
                <a:spcPts val="0"/>
              </a:spcBef>
              <a:spcAft>
                <a:spcPts val="0"/>
              </a:spcAft>
            </a:pPr>
            <a:endParaRPr lang="ko-KR" altLang="en-US">
              <a:solidFill>
                <a:prstClr val="white"/>
              </a:solidFill>
              <a:latin typeface="Calibri"/>
              <a:ea typeface="맑은 고딕"/>
            </a:endParaRPr>
          </a:p>
        </p:txBody>
      </p:sp>
      <p:pic>
        <p:nvPicPr>
          <p:cNvPr id="54" name="Picture 2" descr="APHRODITE station distribution.  Source: http://www.chikyu.ac.jp/precip/products/index.htm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89" y="1423889"/>
            <a:ext cx="5191604" cy="420272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5688508" y="1423881"/>
            <a:ext cx="3096344" cy="4124207"/>
          </a:xfrm>
          <a:prstGeom prst="rect">
            <a:avLst/>
          </a:prstGeom>
          <a:noFill/>
          <a:ln w="38100">
            <a:solidFill>
              <a:schemeClr val="accent1">
                <a:lumMod val="40000"/>
                <a:lumOff val="60000"/>
              </a:schemeClr>
            </a:solidFill>
          </a:ln>
        </p:spPr>
        <p:txBody>
          <a:bodyPr wrap="square" rtlCol="0">
            <a:spAutoFit/>
          </a:bodyPr>
          <a:lstStyle/>
          <a:p>
            <a:pPr marL="285750" indent="-285750" algn="just" eaLnBrk="0" fontAlgn="auto" hangingPunct="0">
              <a:lnSpc>
                <a:spcPct val="120000"/>
              </a:lnSpc>
              <a:spcBef>
                <a:spcPts val="0"/>
              </a:spcBef>
              <a:spcAft>
                <a:spcPts val="1000"/>
              </a:spcAft>
              <a:buFont typeface="Wingdings" panose="05000000000000000000" pitchFamily="2" charset="2"/>
              <a:buChar char="l"/>
            </a:pPr>
            <a:r>
              <a:rPr lang="en-US" altLang="ko-KR" b="1" dirty="0" smtClean="0">
                <a:solidFill>
                  <a:prstClr val="black"/>
                </a:solidFill>
                <a:latin typeface="Calibri"/>
                <a:ea typeface="함초롬돋움" panose="02030504000101010101" pitchFamily="18" charset="-127"/>
                <a:cs typeface="함초롬돋움" panose="02030504000101010101" pitchFamily="18" charset="-127"/>
              </a:rPr>
              <a:t>A</a:t>
            </a:r>
            <a:r>
              <a:rPr lang="en-US" altLang="ko-KR" dirty="0" smtClean="0">
                <a:solidFill>
                  <a:prstClr val="black"/>
                </a:solidFill>
                <a:latin typeface="Calibri"/>
                <a:ea typeface="함초롬돋움" panose="02030504000101010101" pitchFamily="18" charset="-127"/>
                <a:cs typeface="함초롬돋움" panose="02030504000101010101" pitchFamily="18" charset="-127"/>
              </a:rPr>
              <a:t>sian </a:t>
            </a:r>
            <a:r>
              <a:rPr lang="en-US" altLang="ko-KR" b="1" dirty="0" smtClean="0">
                <a:solidFill>
                  <a:prstClr val="black"/>
                </a:solidFill>
                <a:latin typeface="Calibri"/>
                <a:ea typeface="함초롬돋움" panose="02030504000101010101" pitchFamily="18" charset="-127"/>
                <a:cs typeface="함초롬돋움" panose="02030504000101010101" pitchFamily="18" charset="-127"/>
              </a:rPr>
              <a:t>P</a:t>
            </a:r>
            <a:r>
              <a:rPr lang="en-US" altLang="ko-KR" dirty="0" smtClean="0">
                <a:solidFill>
                  <a:prstClr val="black"/>
                </a:solidFill>
                <a:latin typeface="Calibri"/>
                <a:ea typeface="함초롬돋움" panose="02030504000101010101" pitchFamily="18" charset="-127"/>
                <a:cs typeface="함초롬돋움" panose="02030504000101010101" pitchFamily="18" charset="-127"/>
              </a:rPr>
              <a:t>recipitation- </a:t>
            </a:r>
            <a:r>
              <a:rPr lang="en-US" altLang="ko-KR" b="1" dirty="0" smtClean="0">
                <a:solidFill>
                  <a:prstClr val="black"/>
                </a:solidFill>
                <a:latin typeface="Calibri"/>
                <a:ea typeface="함초롬돋움" panose="02030504000101010101" pitchFamily="18" charset="-127"/>
                <a:cs typeface="함초롬돋움" panose="02030504000101010101" pitchFamily="18" charset="-127"/>
              </a:rPr>
              <a:t>H</a:t>
            </a:r>
            <a:r>
              <a:rPr lang="en-US" altLang="ko-KR" dirty="0" smtClean="0">
                <a:solidFill>
                  <a:prstClr val="black"/>
                </a:solidFill>
                <a:latin typeface="Calibri"/>
                <a:ea typeface="함초롬돋움" panose="02030504000101010101" pitchFamily="18" charset="-127"/>
                <a:cs typeface="함초롬돋움" panose="02030504000101010101" pitchFamily="18" charset="-127"/>
              </a:rPr>
              <a:t>ighly-</a:t>
            </a:r>
            <a:r>
              <a:rPr lang="en-US" altLang="ko-KR" b="1" dirty="0" smtClean="0">
                <a:solidFill>
                  <a:prstClr val="black"/>
                </a:solidFill>
                <a:latin typeface="Calibri"/>
                <a:ea typeface="함초롬돋움" panose="02030504000101010101" pitchFamily="18" charset="-127"/>
                <a:cs typeface="함초롬돋움" panose="02030504000101010101" pitchFamily="18" charset="-127"/>
              </a:rPr>
              <a:t>R</a:t>
            </a:r>
            <a:r>
              <a:rPr lang="en-US" altLang="ko-KR" dirty="0" smtClean="0">
                <a:solidFill>
                  <a:prstClr val="black"/>
                </a:solidFill>
                <a:latin typeface="Calibri"/>
                <a:ea typeface="함초롬돋움" panose="02030504000101010101" pitchFamily="18" charset="-127"/>
                <a:cs typeface="함초롬돋움" panose="02030504000101010101" pitchFamily="18" charset="-127"/>
              </a:rPr>
              <a:t>esolved </a:t>
            </a:r>
            <a:r>
              <a:rPr lang="en-US" altLang="ko-KR" b="1" dirty="0" smtClean="0">
                <a:solidFill>
                  <a:prstClr val="black"/>
                </a:solidFill>
                <a:latin typeface="Calibri"/>
                <a:ea typeface="함초롬돋움" panose="02030504000101010101" pitchFamily="18" charset="-127"/>
                <a:cs typeface="함초롬돋움" panose="02030504000101010101" pitchFamily="18" charset="-127"/>
              </a:rPr>
              <a:t>O</a:t>
            </a:r>
            <a:r>
              <a:rPr lang="en-US" altLang="ko-KR" dirty="0" smtClean="0">
                <a:solidFill>
                  <a:prstClr val="black"/>
                </a:solidFill>
                <a:latin typeface="Calibri"/>
                <a:ea typeface="함초롬돋움" panose="02030504000101010101" pitchFamily="18" charset="-127"/>
                <a:cs typeface="함초롬돋움" panose="02030504000101010101" pitchFamily="18" charset="-127"/>
              </a:rPr>
              <a:t>bservational </a:t>
            </a:r>
            <a:r>
              <a:rPr lang="en-US" altLang="ko-KR" b="1" dirty="0" smtClean="0">
                <a:solidFill>
                  <a:prstClr val="black"/>
                </a:solidFill>
                <a:latin typeface="Calibri"/>
                <a:ea typeface="함초롬돋움" panose="02030504000101010101" pitchFamily="18" charset="-127"/>
                <a:cs typeface="함초롬돋움" panose="02030504000101010101" pitchFamily="18" charset="-127"/>
              </a:rPr>
              <a:t>D</a:t>
            </a:r>
            <a:r>
              <a:rPr lang="en-US" altLang="ko-KR" dirty="0" smtClean="0">
                <a:solidFill>
                  <a:prstClr val="black"/>
                </a:solidFill>
                <a:latin typeface="Calibri"/>
                <a:ea typeface="함초롬돋움" panose="02030504000101010101" pitchFamily="18" charset="-127"/>
                <a:cs typeface="함초롬돋움" panose="02030504000101010101" pitchFamily="18" charset="-127"/>
              </a:rPr>
              <a:t>ata </a:t>
            </a:r>
            <a:r>
              <a:rPr lang="en-US" altLang="ko-KR" b="1" dirty="0" smtClean="0">
                <a:solidFill>
                  <a:prstClr val="black"/>
                </a:solidFill>
                <a:latin typeface="Calibri"/>
                <a:ea typeface="함초롬돋움" panose="02030504000101010101" pitchFamily="18" charset="-127"/>
                <a:cs typeface="함초롬돋움" panose="02030504000101010101" pitchFamily="18" charset="-127"/>
              </a:rPr>
              <a:t>I</a:t>
            </a:r>
            <a:r>
              <a:rPr lang="en-US" altLang="ko-KR" dirty="0" smtClean="0">
                <a:solidFill>
                  <a:prstClr val="black"/>
                </a:solidFill>
                <a:latin typeface="Calibri"/>
                <a:ea typeface="함초롬돋움" panose="02030504000101010101" pitchFamily="18" charset="-127"/>
                <a:cs typeface="함초롬돋움" panose="02030504000101010101" pitchFamily="18" charset="-127"/>
              </a:rPr>
              <a:t>ntegration </a:t>
            </a:r>
            <a:r>
              <a:rPr lang="en-US" altLang="ko-KR" b="1" dirty="0" smtClean="0">
                <a:solidFill>
                  <a:prstClr val="black"/>
                </a:solidFill>
                <a:latin typeface="Calibri"/>
                <a:ea typeface="함초롬돋움" panose="02030504000101010101" pitchFamily="18" charset="-127"/>
                <a:cs typeface="함초롬돋움" panose="02030504000101010101" pitchFamily="18" charset="-127"/>
              </a:rPr>
              <a:t>T</a:t>
            </a:r>
            <a:r>
              <a:rPr lang="en-US" altLang="ko-KR" dirty="0" smtClean="0">
                <a:solidFill>
                  <a:prstClr val="black"/>
                </a:solidFill>
                <a:latin typeface="Calibri"/>
                <a:ea typeface="함초롬돋움" panose="02030504000101010101" pitchFamily="18" charset="-127"/>
                <a:cs typeface="함초롬돋움" panose="02030504000101010101" pitchFamily="18" charset="-127"/>
              </a:rPr>
              <a:t>owards </a:t>
            </a:r>
            <a:r>
              <a:rPr lang="en-US" altLang="ko-KR" b="1" dirty="0" smtClean="0">
                <a:solidFill>
                  <a:prstClr val="black"/>
                </a:solidFill>
                <a:latin typeface="Calibri"/>
                <a:ea typeface="함초롬돋움" panose="02030504000101010101" pitchFamily="18" charset="-127"/>
                <a:cs typeface="함초롬돋움" panose="02030504000101010101" pitchFamily="18" charset="-127"/>
              </a:rPr>
              <a:t>E</a:t>
            </a:r>
            <a:r>
              <a:rPr lang="en-US" altLang="ko-KR" dirty="0" smtClean="0">
                <a:solidFill>
                  <a:prstClr val="black"/>
                </a:solidFill>
                <a:latin typeface="Calibri"/>
                <a:ea typeface="함초롬돋움" panose="02030504000101010101" pitchFamily="18" charset="-127"/>
                <a:cs typeface="함초롬돋움" panose="02030504000101010101" pitchFamily="18" charset="-127"/>
              </a:rPr>
              <a:t>valuation (</a:t>
            </a:r>
            <a:r>
              <a:rPr lang="en-US" altLang="ko-KR" b="1" dirty="0" smtClean="0">
                <a:solidFill>
                  <a:srgbClr val="FF0000"/>
                </a:solidFill>
                <a:latin typeface="Calibri"/>
                <a:ea typeface="함초롬돋움" panose="02030504000101010101" pitchFamily="18" charset="-127"/>
                <a:cs typeface="함초롬돋움" panose="02030504000101010101" pitchFamily="18" charset="-127"/>
              </a:rPr>
              <a:t>APHRODITE</a:t>
            </a:r>
            <a:r>
              <a:rPr lang="en-US" altLang="ko-KR" dirty="0" smtClean="0">
                <a:solidFill>
                  <a:prstClr val="black"/>
                </a:solidFill>
                <a:latin typeface="Calibri"/>
                <a:ea typeface="함초롬돋움" panose="02030504000101010101" pitchFamily="18" charset="-127"/>
                <a:cs typeface="함초롬돋움" panose="02030504000101010101" pitchFamily="18" charset="-127"/>
              </a:rPr>
              <a:t>)</a:t>
            </a:r>
          </a:p>
          <a:p>
            <a:pPr marL="285750" indent="-285750" algn="just" eaLnBrk="0" fontAlgn="auto" hangingPunct="0">
              <a:lnSpc>
                <a:spcPct val="120000"/>
              </a:lnSpc>
              <a:spcBef>
                <a:spcPts val="0"/>
              </a:spcBef>
              <a:spcAft>
                <a:spcPts val="1000"/>
              </a:spcAft>
              <a:buFont typeface="Wingdings" panose="05000000000000000000" pitchFamily="2" charset="2"/>
              <a:buChar char="l"/>
            </a:pPr>
            <a:r>
              <a:rPr lang="en-US" altLang="ko-KR" dirty="0" smtClean="0">
                <a:solidFill>
                  <a:prstClr val="black"/>
                </a:solidFill>
                <a:latin typeface="Calibri"/>
                <a:ea typeface="함초롬돋움" panose="02030504000101010101" pitchFamily="18" charset="-127"/>
                <a:cs typeface="함초롬돋움" panose="02030504000101010101" pitchFamily="18" charset="-127"/>
              </a:rPr>
              <a:t>Long-term daily gridded precipitation dataset for Asia based on a </a:t>
            </a:r>
            <a:r>
              <a:rPr lang="en-US" altLang="ko-KR" b="1" dirty="0" smtClean="0">
                <a:solidFill>
                  <a:srgbClr val="5B9BD5">
                    <a:lumMod val="50000"/>
                  </a:srgbClr>
                </a:solidFill>
                <a:latin typeface="Calibri"/>
                <a:ea typeface="함초롬돋움" panose="02030504000101010101" pitchFamily="18" charset="-127"/>
                <a:cs typeface="함초롬돋움" panose="02030504000101010101" pitchFamily="18" charset="-127"/>
              </a:rPr>
              <a:t>dense network of rain gauges</a:t>
            </a:r>
          </a:p>
          <a:p>
            <a:pPr marL="285750" indent="-285750" algn="just" eaLnBrk="0" fontAlgn="auto" hangingPunct="0">
              <a:lnSpc>
                <a:spcPct val="120000"/>
              </a:lnSpc>
              <a:spcBef>
                <a:spcPts val="0"/>
              </a:spcBef>
              <a:spcAft>
                <a:spcPts val="1000"/>
              </a:spcAft>
              <a:buFont typeface="Wingdings" panose="05000000000000000000" pitchFamily="2" charset="2"/>
              <a:buChar char="l"/>
            </a:pPr>
            <a:r>
              <a:rPr lang="en-US" altLang="ko-KR" b="1" dirty="0" smtClean="0">
                <a:solidFill>
                  <a:prstClr val="black"/>
                </a:solidFill>
                <a:latin typeface="Calibri"/>
                <a:ea typeface="함초롬돋움" panose="02030504000101010101" pitchFamily="18" charset="-127"/>
                <a:cs typeface="함초롬돋움" panose="02030504000101010101" pitchFamily="18" charset="-127"/>
              </a:rPr>
              <a:t>1951-2007</a:t>
            </a:r>
          </a:p>
          <a:p>
            <a:pPr marL="285750" indent="-285750" algn="just" eaLnBrk="0" fontAlgn="auto" hangingPunct="0">
              <a:lnSpc>
                <a:spcPct val="120000"/>
              </a:lnSpc>
              <a:spcBef>
                <a:spcPts val="0"/>
              </a:spcBef>
              <a:spcAft>
                <a:spcPts val="1000"/>
              </a:spcAft>
              <a:buFont typeface="Wingdings" panose="05000000000000000000" pitchFamily="2" charset="2"/>
              <a:buChar char="l"/>
            </a:pPr>
            <a:r>
              <a:rPr lang="en-US" altLang="ko-KR" dirty="0" smtClean="0">
                <a:solidFill>
                  <a:prstClr val="black"/>
                </a:solidFill>
                <a:latin typeface="Calibri"/>
                <a:ea typeface="함초롬돋움" panose="02030504000101010101" pitchFamily="18" charset="-127"/>
                <a:cs typeface="함초롬돋움" panose="02030504000101010101" pitchFamily="18" charset="-127"/>
              </a:rPr>
              <a:t>Resolution for Asia: </a:t>
            </a:r>
            <a:r>
              <a:rPr lang="en-US" altLang="ko-KR" b="1" dirty="0" smtClean="0">
                <a:solidFill>
                  <a:srgbClr val="FF0000"/>
                </a:solidFill>
                <a:latin typeface="Calibri"/>
                <a:ea typeface="함초롬돋움" panose="02030504000101010101" pitchFamily="18" charset="-127"/>
                <a:cs typeface="함초롬돋움" panose="02030504000101010101" pitchFamily="18" charset="-127"/>
              </a:rPr>
              <a:t>0.25</a:t>
            </a:r>
            <a:r>
              <a:rPr lang="en-US" altLang="ko-KR" b="1" baseline="30000" dirty="0" smtClean="0">
                <a:solidFill>
                  <a:srgbClr val="FF0000"/>
                </a:solidFill>
                <a:latin typeface="Calibri"/>
                <a:ea typeface="함초롬돋움" panose="02030504000101010101" pitchFamily="18" charset="-127"/>
                <a:cs typeface="함초롬돋움" panose="02030504000101010101" pitchFamily="18" charset="-127"/>
              </a:rPr>
              <a:t>o</a:t>
            </a:r>
            <a:r>
              <a:rPr lang="en-US" altLang="ko-KR" b="1" dirty="0" smtClean="0">
                <a:solidFill>
                  <a:srgbClr val="FF0000"/>
                </a:solidFill>
                <a:latin typeface="Calibri"/>
                <a:ea typeface="함초롬돋움" panose="02030504000101010101" pitchFamily="18" charset="-127"/>
                <a:cs typeface="함초롬돋움" panose="02030504000101010101" pitchFamily="18" charset="-127"/>
              </a:rPr>
              <a:t>x0.25</a:t>
            </a:r>
            <a:r>
              <a:rPr lang="en-US" altLang="ko-KR" b="1" baseline="30000" dirty="0" smtClean="0">
                <a:solidFill>
                  <a:srgbClr val="FF0000"/>
                </a:solidFill>
                <a:latin typeface="Calibri"/>
                <a:ea typeface="함초롬돋움" panose="02030504000101010101" pitchFamily="18" charset="-127"/>
                <a:cs typeface="함초롬돋움" panose="02030504000101010101" pitchFamily="18" charset="-127"/>
              </a:rPr>
              <a:t>o</a:t>
            </a:r>
          </a:p>
        </p:txBody>
      </p:sp>
      <p:sp>
        <p:nvSpPr>
          <p:cNvPr id="56" name="직사각형 55"/>
          <p:cNvSpPr/>
          <p:nvPr/>
        </p:nvSpPr>
        <p:spPr>
          <a:xfrm>
            <a:off x="212194" y="5713300"/>
            <a:ext cx="5281414" cy="830997"/>
          </a:xfrm>
          <a:prstGeom prst="rect">
            <a:avLst/>
          </a:prstGeom>
        </p:spPr>
        <p:txBody>
          <a:bodyPr wrap="none">
            <a:spAutoFit/>
          </a:bodyPr>
          <a:lstStyle/>
          <a:p>
            <a:pPr algn="ctr" fontAlgn="auto" latinLnBrk="1">
              <a:spcBef>
                <a:spcPts val="0"/>
              </a:spcBef>
              <a:spcAft>
                <a:spcPts val="0"/>
              </a:spcAft>
            </a:pPr>
            <a:r>
              <a:rPr lang="fr-FR" altLang="ko-KR" sz="1600" b="1" dirty="0">
                <a:solidFill>
                  <a:prstClr val="black"/>
                </a:solidFill>
                <a:latin typeface="Calibri"/>
                <a:ea typeface="함초롬돋움" panose="02030504000101010101" pitchFamily="18" charset="-127"/>
                <a:cs typeface="함초롬돋움" panose="02030504000101010101" pitchFamily="18" charset="-127"/>
              </a:rPr>
              <a:t>APHRODITE station distribution</a:t>
            </a:r>
            <a:r>
              <a:rPr lang="fr-FR" altLang="ko-KR" sz="1600" dirty="0">
                <a:solidFill>
                  <a:prstClr val="black"/>
                </a:solidFill>
                <a:latin typeface="Calibri"/>
                <a:ea typeface="함초롬돋움" panose="02030504000101010101" pitchFamily="18" charset="-127"/>
                <a:cs typeface="함초롬돋움" panose="02030504000101010101" pitchFamily="18" charset="-127"/>
              </a:rPr>
              <a:t>. </a:t>
            </a:r>
            <a:endParaRPr lang="fr-FR" altLang="ko-KR" sz="1600" dirty="0" smtClean="0">
              <a:solidFill>
                <a:prstClr val="black"/>
              </a:solidFill>
              <a:latin typeface="Calibri"/>
              <a:ea typeface="함초롬돋움" panose="02030504000101010101" pitchFamily="18" charset="-127"/>
              <a:cs typeface="함초롬돋움" panose="02030504000101010101" pitchFamily="18" charset="-127"/>
            </a:endParaRPr>
          </a:p>
          <a:p>
            <a:pPr algn="ctr" fontAlgn="auto" latinLnBrk="1">
              <a:spcBef>
                <a:spcPts val="0"/>
              </a:spcBef>
              <a:spcAft>
                <a:spcPts val="0"/>
              </a:spcAft>
            </a:pPr>
            <a:r>
              <a:rPr lang="fr-FR" altLang="ko-KR" sz="1600" dirty="0" smtClean="0">
                <a:solidFill>
                  <a:prstClr val="black"/>
                </a:solidFill>
                <a:latin typeface="Calibri"/>
                <a:ea typeface="함초롬돋움" panose="02030504000101010101" pitchFamily="18" charset="-127"/>
                <a:cs typeface="함초롬돋움" panose="02030504000101010101" pitchFamily="18" charset="-127"/>
              </a:rPr>
              <a:t>Source</a:t>
            </a:r>
            <a:r>
              <a:rPr lang="fr-FR" altLang="ko-KR" sz="1600" dirty="0">
                <a:solidFill>
                  <a:prstClr val="black"/>
                </a:solidFill>
                <a:latin typeface="Calibri"/>
                <a:ea typeface="함초롬돋움" panose="02030504000101010101" pitchFamily="18" charset="-127"/>
                <a:cs typeface="함초롬돋움" panose="02030504000101010101" pitchFamily="18" charset="-127"/>
              </a:rPr>
              <a:t>: </a:t>
            </a:r>
            <a:r>
              <a:rPr lang="fr-FR" altLang="ko-KR" sz="1600" dirty="0">
                <a:solidFill>
                  <a:prstClr val="black"/>
                </a:solidFill>
                <a:latin typeface="Calibri"/>
                <a:ea typeface="함초롬돋움" panose="02030504000101010101" pitchFamily="18" charset="-127"/>
                <a:cs typeface="함초롬돋움" panose="02030504000101010101" pitchFamily="18" charset="-127"/>
                <a:hlinkClick r:id="rId3"/>
              </a:rPr>
              <a:t>http://</a:t>
            </a:r>
            <a:r>
              <a:rPr lang="fr-FR" altLang="ko-KR" sz="1600" dirty="0" smtClean="0">
                <a:solidFill>
                  <a:prstClr val="black"/>
                </a:solidFill>
                <a:latin typeface="Calibri"/>
                <a:ea typeface="함초롬돋움" panose="02030504000101010101" pitchFamily="18" charset="-127"/>
                <a:cs typeface="함초롬돋움" panose="02030504000101010101" pitchFamily="18" charset="-127"/>
                <a:hlinkClick r:id="rId3"/>
              </a:rPr>
              <a:t>www.chikyu.ac.jp/precip/products/index.html</a:t>
            </a:r>
            <a:endParaRPr lang="fr-FR" altLang="ko-KR" sz="1600" dirty="0" smtClean="0">
              <a:solidFill>
                <a:prstClr val="black"/>
              </a:solidFill>
              <a:latin typeface="Calibri"/>
              <a:ea typeface="함초롬돋움" panose="02030504000101010101" pitchFamily="18" charset="-127"/>
              <a:cs typeface="함초롬돋움" panose="02030504000101010101" pitchFamily="18" charset="-127"/>
            </a:endParaRPr>
          </a:p>
          <a:p>
            <a:pPr algn="ctr" fontAlgn="auto" latinLnBrk="1">
              <a:spcBef>
                <a:spcPts val="0"/>
              </a:spcBef>
              <a:spcAft>
                <a:spcPts val="0"/>
              </a:spcAft>
            </a:pPr>
            <a:r>
              <a:rPr lang="fr-FR" altLang="ko-KR" sz="1600" dirty="0" smtClean="0">
                <a:solidFill>
                  <a:prstClr val="black"/>
                </a:solidFill>
                <a:latin typeface="Calibri"/>
                <a:ea typeface="함초롬돋움" panose="02030504000101010101" pitchFamily="18" charset="-127"/>
                <a:cs typeface="함초롬돋움" panose="02030504000101010101" pitchFamily="18" charset="-127"/>
              </a:rPr>
              <a:t>Reference: Yatagai et al. 2012 Bull Am Meteorol Soc</a:t>
            </a:r>
            <a:endParaRPr lang="ko-KR" altLang="en-US" sz="1600" dirty="0">
              <a:solidFill>
                <a:prstClr val="black"/>
              </a:solidFill>
              <a:latin typeface="Calibri"/>
              <a:ea typeface="함초롬돋움" panose="02030504000101010101" pitchFamily="18" charset="-127"/>
              <a:cs typeface="함초롬돋움" panose="02030504000101010101" pitchFamily="18" charset="-127"/>
            </a:endParaRPr>
          </a:p>
        </p:txBody>
      </p:sp>
      <p:sp>
        <p:nvSpPr>
          <p:cNvPr id="57" name="아래쪽 화살표 56"/>
          <p:cNvSpPr/>
          <p:nvPr/>
        </p:nvSpPr>
        <p:spPr>
          <a:xfrm>
            <a:off x="7045708" y="4724423"/>
            <a:ext cx="381965" cy="462987"/>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latinLnBrk="1">
              <a:spcBef>
                <a:spcPts val="0"/>
              </a:spcBef>
              <a:spcAft>
                <a:spcPts val="0"/>
              </a:spcAft>
            </a:pPr>
            <a:endParaRPr lang="ko-KR" altLang="en-US">
              <a:solidFill>
                <a:prstClr val="white"/>
              </a:solidFill>
              <a:latin typeface="Calibri"/>
              <a:ea typeface="맑은 고딕"/>
            </a:endParaRPr>
          </a:p>
        </p:txBody>
      </p:sp>
      <p:sp>
        <p:nvSpPr>
          <p:cNvPr id="58" name="TextBox 57"/>
          <p:cNvSpPr txBox="1"/>
          <p:nvPr/>
        </p:nvSpPr>
        <p:spPr>
          <a:xfrm>
            <a:off x="5559855" y="5373849"/>
            <a:ext cx="3429000" cy="1477328"/>
          </a:xfrm>
          <a:prstGeom prst="rect">
            <a:avLst/>
          </a:prstGeom>
          <a:solidFill>
            <a:schemeClr val="accent1">
              <a:lumMod val="20000"/>
              <a:lumOff val="80000"/>
            </a:schemeClr>
          </a:solidFill>
        </p:spPr>
        <p:txBody>
          <a:bodyPr wrap="square" rtlCol="0">
            <a:spAutoFit/>
          </a:bodyPr>
          <a:lstStyle/>
          <a:p>
            <a:pPr algn="just" fontAlgn="auto" latinLnBrk="1">
              <a:spcBef>
                <a:spcPts val="0"/>
              </a:spcBef>
              <a:spcAft>
                <a:spcPts val="0"/>
              </a:spcAft>
            </a:pPr>
            <a:r>
              <a:rPr lang="en-US" altLang="ko-KR" dirty="0" smtClean="0">
                <a:solidFill>
                  <a:prstClr val="black"/>
                </a:solidFill>
                <a:latin typeface="Calibri"/>
                <a:ea typeface="맑은 고딕"/>
                <a:cs typeface="+mn-cs"/>
              </a:rPr>
              <a:t>This study uses the </a:t>
            </a:r>
            <a:r>
              <a:rPr lang="en-US" altLang="ko-KR" b="1" dirty="0" smtClean="0">
                <a:solidFill>
                  <a:srgbClr val="5B9BD5">
                    <a:lumMod val="50000"/>
                  </a:srgbClr>
                </a:solidFill>
                <a:latin typeface="Calibri"/>
                <a:ea typeface="맑은 고딕"/>
                <a:cs typeface="+mn-cs"/>
              </a:rPr>
              <a:t>APHRODITE’s daily precipitation over Asia </a:t>
            </a:r>
            <a:r>
              <a:rPr lang="en-US" altLang="ko-KR" dirty="0" smtClean="0">
                <a:solidFill>
                  <a:prstClr val="black"/>
                </a:solidFill>
                <a:latin typeface="Calibri"/>
                <a:ea typeface="맑은 고딕"/>
                <a:cs typeface="+mn-cs"/>
              </a:rPr>
              <a:t>for </a:t>
            </a:r>
            <a:r>
              <a:rPr lang="en-US" altLang="ko-KR" b="1" dirty="0" smtClean="0">
                <a:solidFill>
                  <a:srgbClr val="5B9BD5">
                    <a:lumMod val="50000"/>
                  </a:srgbClr>
                </a:solidFill>
                <a:latin typeface="Calibri"/>
                <a:ea typeface="맑은 고딕"/>
                <a:cs typeface="+mn-cs"/>
              </a:rPr>
              <a:t>1981-2007</a:t>
            </a:r>
            <a:r>
              <a:rPr lang="en-US" altLang="ko-KR" dirty="0" smtClean="0">
                <a:solidFill>
                  <a:prstClr val="black"/>
                </a:solidFill>
                <a:latin typeface="Calibri"/>
                <a:ea typeface="맑은 고딕"/>
                <a:cs typeface="+mn-cs"/>
              </a:rPr>
              <a:t> to investigate the BSISO impact on </a:t>
            </a:r>
            <a:r>
              <a:rPr lang="en-US" altLang="ko-KR" b="1" dirty="0" smtClean="0">
                <a:solidFill>
                  <a:srgbClr val="FF0000"/>
                </a:solidFill>
                <a:latin typeface="Calibri"/>
                <a:ea typeface="맑은 고딕"/>
                <a:cs typeface="+mn-cs"/>
              </a:rPr>
              <a:t>extreme rainfall</a:t>
            </a:r>
            <a:r>
              <a:rPr lang="en-US" altLang="ko-KR" dirty="0" smtClean="0">
                <a:solidFill>
                  <a:prstClr val="black"/>
                </a:solidFill>
                <a:latin typeface="Calibri"/>
                <a:ea typeface="맑은 고딕"/>
                <a:cs typeface="+mn-cs"/>
              </a:rPr>
              <a:t> over Asia</a:t>
            </a:r>
            <a:endParaRPr lang="ko-KR" altLang="en-US" dirty="0">
              <a:solidFill>
                <a:prstClr val="black"/>
              </a:solidFill>
              <a:latin typeface="Calibri"/>
              <a:ea typeface="맑은 고딕"/>
              <a:cs typeface="+mn-cs"/>
            </a:endParaRPr>
          </a:p>
        </p:txBody>
      </p:sp>
      <p:sp>
        <p:nvSpPr>
          <p:cNvPr id="59" name="Rectangle 2"/>
          <p:cNvSpPr txBox="1">
            <a:spLocks noChangeArrowheads="1"/>
          </p:cNvSpPr>
          <p:nvPr/>
        </p:nvSpPr>
        <p:spPr>
          <a:xfrm>
            <a:off x="2587049" y="764217"/>
            <a:ext cx="4453128" cy="519545"/>
          </a:xfrm>
          <a:prstGeom prst="rect">
            <a:avLst/>
          </a:prstGeom>
        </p:spPr>
        <p:txBody>
          <a:bodyPr/>
          <a:lstStyle>
            <a:lvl1pPr algn="l" rtl="0" eaLnBrk="0" fontAlgn="base" latinLnBrk="1" hangingPunct="0">
              <a:spcBef>
                <a:spcPct val="0"/>
              </a:spcBef>
              <a:spcAft>
                <a:spcPct val="0"/>
              </a:spcAft>
              <a:defRPr sz="4000" kern="1200">
                <a:solidFill>
                  <a:schemeClr val="tx1"/>
                </a:solidFill>
                <a:latin typeface="HY견고딕" pitchFamily="18" charset="-127"/>
                <a:ea typeface="HY견고딕" pitchFamily="18" charset="-127"/>
                <a:cs typeface="+mj-cs"/>
              </a:defRPr>
            </a:lvl1pPr>
            <a:lvl2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2pPr>
            <a:lvl3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3pPr>
            <a:lvl4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4pPr>
            <a:lvl5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5pPr>
            <a:lvl6pPr marL="4572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6pPr>
            <a:lvl7pPr marL="9144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7pPr>
            <a:lvl8pPr marL="13716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8pPr>
            <a:lvl9pPr marL="18288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9pPr>
          </a:lstStyle>
          <a:p>
            <a:pPr eaLnBrk="1" hangingPunct="1"/>
            <a:r>
              <a:rPr lang="en-US" altLang="ko-KR" sz="2400" b="1" dirty="0" smtClean="0">
                <a:solidFill>
                  <a:prstClr val="black"/>
                </a:solidFill>
                <a:latin typeface="Calibri" panose="020F0502020204030204" pitchFamily="34" charset="0"/>
                <a:ea typeface="굴림" panose="020B0600000101010101" pitchFamily="50" charset="-127"/>
              </a:rPr>
              <a:t>Data – APHRODITE’s Precipitation</a:t>
            </a:r>
            <a:endParaRPr lang="en-US" altLang="ko-KR" sz="2400" b="1" dirty="0">
              <a:solidFill>
                <a:prstClr val="black"/>
              </a:solidFill>
              <a:latin typeface="Calibri" panose="020F0502020204030204" pitchFamily="34" charset="0"/>
              <a:ea typeface="굴림" panose="020B0600000101010101" pitchFamily="50" charset="-127"/>
            </a:endParaRPr>
          </a:p>
        </p:txBody>
      </p:sp>
    </p:spTree>
    <p:extLst>
      <p:ext uri="{BB962C8B-B14F-4D97-AF65-F5344CB8AC3E}">
        <p14:creationId xmlns:p14="http://schemas.microsoft.com/office/powerpoint/2010/main" val="1966922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up)">
                                      <p:cBhvr>
                                        <p:cTn id="1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rrowheads="1"/>
          </p:cNvPicPr>
          <p:nvPr/>
        </p:nvPicPr>
        <p:blipFill rotWithShape="1">
          <a:blip r:embed="rId2">
            <a:extLst>
              <a:ext uri="{28A0092B-C50C-407E-A947-70E740481C1C}">
                <a14:useLocalDpi xmlns:a14="http://schemas.microsoft.com/office/drawing/2010/main" val="0"/>
              </a:ext>
            </a:extLst>
          </a:blip>
          <a:srcRect t="4995"/>
          <a:stretch/>
        </p:blipFill>
        <p:spPr bwMode="auto">
          <a:xfrm>
            <a:off x="4411290" y="2265388"/>
            <a:ext cx="4199315" cy="4053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2"/>
          <p:cNvSpPr txBox="1">
            <a:spLocks noChangeArrowheads="1"/>
          </p:cNvSpPr>
          <p:nvPr/>
        </p:nvSpPr>
        <p:spPr>
          <a:xfrm>
            <a:off x="125457" y="89567"/>
            <a:ext cx="8046943" cy="519545"/>
          </a:xfrm>
          <a:prstGeom prst="rect">
            <a:avLst/>
          </a:prstGeom>
        </p:spPr>
        <p:txBody>
          <a:bodyPr/>
          <a:lstStyle>
            <a:lvl1pPr algn="l" rtl="0" eaLnBrk="0" fontAlgn="base" latinLnBrk="1" hangingPunct="0">
              <a:spcBef>
                <a:spcPct val="0"/>
              </a:spcBef>
              <a:spcAft>
                <a:spcPct val="0"/>
              </a:spcAft>
              <a:defRPr sz="4000" kern="1200">
                <a:solidFill>
                  <a:schemeClr val="tx1"/>
                </a:solidFill>
                <a:latin typeface="HY견고딕" pitchFamily="18" charset="-127"/>
                <a:ea typeface="HY견고딕" pitchFamily="18" charset="-127"/>
                <a:cs typeface="+mj-cs"/>
              </a:defRPr>
            </a:lvl1pPr>
            <a:lvl2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2pPr>
            <a:lvl3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3pPr>
            <a:lvl4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4pPr>
            <a:lvl5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5pPr>
            <a:lvl6pPr marL="4572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6pPr>
            <a:lvl7pPr marL="9144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7pPr>
            <a:lvl8pPr marL="13716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8pPr>
            <a:lvl9pPr marL="18288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9pPr>
          </a:lstStyle>
          <a:p>
            <a:pPr algn="ctr" eaLnBrk="1" hangingPunct="1"/>
            <a:r>
              <a:rPr lang="en-US" altLang="ko-KR" sz="3200" b="1" dirty="0" smtClean="0">
                <a:solidFill>
                  <a:srgbClr val="000090"/>
                </a:solidFill>
                <a:latin typeface="Calibri" panose="020F0502020204030204" pitchFamily="34" charset="0"/>
                <a:ea typeface="굴림" panose="020B0600000101010101" pitchFamily="50" charset="-127"/>
              </a:rPr>
              <a:t>BSISO2: </a:t>
            </a:r>
            <a:r>
              <a:rPr lang="en-US" altLang="ko-KR" sz="2800" b="1" dirty="0" smtClean="0">
                <a:solidFill>
                  <a:srgbClr val="000090"/>
                </a:solidFill>
                <a:latin typeface="Calibri" panose="020F0502020204030204" pitchFamily="34" charset="0"/>
                <a:ea typeface="굴림" panose="020B0600000101010101" pitchFamily="50" charset="-127"/>
              </a:rPr>
              <a:t>The Asian Pre-Monsoon and Onset Mode</a:t>
            </a:r>
            <a:endParaRPr lang="en-US" altLang="ko-KR" sz="2800" b="1" dirty="0">
              <a:solidFill>
                <a:srgbClr val="000090"/>
              </a:solidFill>
              <a:latin typeface="Calibri" panose="020F0502020204030204" pitchFamily="34" charset="0"/>
              <a:ea typeface="굴림" panose="020B0600000101010101" pitchFamily="50" charset="-127"/>
            </a:endParaRPr>
          </a:p>
        </p:txBody>
      </p:sp>
      <p:sp>
        <p:nvSpPr>
          <p:cNvPr id="19" name="직사각형 18"/>
          <p:cNvSpPr/>
          <p:nvPr/>
        </p:nvSpPr>
        <p:spPr>
          <a:xfrm>
            <a:off x="340118" y="587348"/>
            <a:ext cx="743807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latinLnBrk="1">
              <a:spcBef>
                <a:spcPts val="0"/>
              </a:spcBef>
              <a:spcAft>
                <a:spcPts val="0"/>
              </a:spcAft>
            </a:pPr>
            <a:endParaRPr lang="ko-KR" altLang="en-US">
              <a:solidFill>
                <a:prstClr val="white"/>
              </a:solidFill>
              <a:latin typeface="Calibri"/>
              <a:ea typeface="맑은 고딕"/>
            </a:endParaRPr>
          </a:p>
        </p:txBody>
      </p:sp>
      <p:sp>
        <p:nvSpPr>
          <p:cNvPr id="37" name="직사각형 36"/>
          <p:cNvSpPr/>
          <p:nvPr/>
        </p:nvSpPr>
        <p:spPr>
          <a:xfrm>
            <a:off x="4391025" y="1714984"/>
            <a:ext cx="4400550" cy="476201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latinLnBrk="1">
              <a:spcBef>
                <a:spcPts val="0"/>
              </a:spcBef>
              <a:spcAft>
                <a:spcPts val="0"/>
              </a:spcAft>
            </a:pPr>
            <a:endParaRPr lang="ko-KR" altLang="en-US">
              <a:solidFill>
                <a:prstClr val="white"/>
              </a:solidFill>
              <a:latin typeface="Calibri"/>
              <a:ea typeface="맑은 고딕"/>
            </a:endParaRPr>
          </a:p>
        </p:txBody>
      </p:sp>
      <p:sp>
        <p:nvSpPr>
          <p:cNvPr id="38" name="TextBox 37"/>
          <p:cNvSpPr txBox="1"/>
          <p:nvPr/>
        </p:nvSpPr>
        <p:spPr>
          <a:xfrm>
            <a:off x="5455500" y="1870452"/>
            <a:ext cx="2450250" cy="553998"/>
          </a:xfrm>
          <a:prstGeom prst="rect">
            <a:avLst/>
          </a:prstGeom>
          <a:noFill/>
        </p:spPr>
        <p:txBody>
          <a:bodyPr wrap="square" rtlCol="0">
            <a:spAutoFit/>
          </a:bodyPr>
          <a:lstStyle/>
          <a:p>
            <a:pPr algn="just" fontAlgn="auto" latinLnBrk="1">
              <a:spcBef>
                <a:spcPts val="0"/>
              </a:spcBef>
              <a:spcAft>
                <a:spcPts val="0"/>
              </a:spcAft>
            </a:pPr>
            <a:r>
              <a:rPr lang="en-US" altLang="ko-KR" sz="1500" b="1" dirty="0" smtClean="0">
                <a:solidFill>
                  <a:prstClr val="black"/>
                </a:solidFill>
                <a:latin typeface="Arial" pitchFamily="34" charset="0"/>
                <a:ea typeface="맑은 고딕"/>
                <a:cs typeface="Arial" pitchFamily="34" charset="0"/>
              </a:rPr>
              <a:t>OLR (shading) and 850-hPa Wind</a:t>
            </a:r>
            <a:endParaRPr lang="ko-KR" altLang="en-US" sz="1500" b="1" dirty="0">
              <a:solidFill>
                <a:prstClr val="black"/>
              </a:solidFill>
              <a:latin typeface="Arial" pitchFamily="34" charset="0"/>
              <a:ea typeface="맑은 고딕"/>
              <a:cs typeface="Arial" pitchFamily="34" charset="0"/>
            </a:endParaRPr>
          </a:p>
        </p:txBody>
      </p:sp>
      <p:sp>
        <p:nvSpPr>
          <p:cNvPr id="39" name="TextBox 38"/>
          <p:cNvSpPr txBox="1"/>
          <p:nvPr/>
        </p:nvSpPr>
        <p:spPr>
          <a:xfrm>
            <a:off x="449891" y="1762687"/>
            <a:ext cx="3779211" cy="2180084"/>
          </a:xfrm>
          <a:prstGeom prst="rect">
            <a:avLst/>
          </a:prstGeom>
          <a:noFill/>
        </p:spPr>
        <p:txBody>
          <a:bodyPr wrap="square" rtlCol="0">
            <a:spAutoFit/>
          </a:bodyPr>
          <a:lstStyle/>
          <a:p>
            <a:pPr marL="285750" indent="-285750" algn="just" fontAlgn="auto" latinLnBrk="1">
              <a:spcBef>
                <a:spcPts val="0"/>
              </a:spcBef>
              <a:spcAft>
                <a:spcPts val="1000"/>
              </a:spcAft>
              <a:buFont typeface="Wingdings" pitchFamily="2" charset="2"/>
              <a:buChar char="l"/>
            </a:pPr>
            <a:r>
              <a:rPr lang="en-US" altLang="ko-KR" sz="1700" b="1" dirty="0" smtClean="0">
                <a:solidFill>
                  <a:prstClr val="black"/>
                </a:solidFill>
                <a:latin typeface="Calibri"/>
                <a:ea typeface="맑은 고딕"/>
                <a:cs typeface="Arial" pitchFamily="34" charset="0"/>
              </a:rPr>
              <a:t>Spatial Characteristics</a:t>
            </a:r>
            <a:r>
              <a:rPr lang="en-US" altLang="ko-KR" sz="1700" dirty="0" smtClean="0">
                <a:solidFill>
                  <a:prstClr val="black"/>
                </a:solidFill>
                <a:latin typeface="Calibri"/>
                <a:ea typeface="맑은 고딕"/>
                <a:cs typeface="Arial" pitchFamily="34" charset="0"/>
              </a:rPr>
              <a:t>: </a:t>
            </a:r>
            <a:r>
              <a:rPr lang="en-US" altLang="ko-KR" sz="1700" b="1" dirty="0" smtClean="0">
                <a:solidFill>
                  <a:srgbClr val="FF0000"/>
                </a:solidFill>
                <a:latin typeface="Calibri"/>
                <a:ea typeface="맑은 고딕"/>
                <a:cs typeface="Arial" pitchFamily="34" charset="0"/>
              </a:rPr>
              <a:t>Elongated and front-like pattern </a:t>
            </a:r>
            <a:r>
              <a:rPr lang="en-US" altLang="ko-KR" sz="1700" dirty="0" smtClean="0">
                <a:solidFill>
                  <a:srgbClr val="003366"/>
                </a:solidFill>
                <a:latin typeface="Calibri"/>
                <a:ea typeface="맑은 고딕"/>
                <a:cs typeface="Arial" pitchFamily="34" charset="0"/>
              </a:rPr>
              <a:t>with </a:t>
            </a:r>
            <a:r>
              <a:rPr lang="en-US" altLang="ko-KR" sz="1700" dirty="0">
                <a:solidFill>
                  <a:srgbClr val="003366"/>
                </a:solidFill>
                <a:latin typeface="Calibri"/>
                <a:ea typeface="맑은 고딕"/>
                <a:cs typeface="Arial" pitchFamily="34" charset="0"/>
              </a:rPr>
              <a:t>a </a:t>
            </a:r>
            <a:r>
              <a:rPr lang="en-US" altLang="ko-KR" sz="1700" b="1" dirty="0" smtClean="0">
                <a:solidFill>
                  <a:srgbClr val="FF0000"/>
                </a:solidFill>
                <a:latin typeface="Calibri"/>
                <a:ea typeface="맑은 고딕"/>
                <a:cs typeface="Arial" pitchFamily="34" charset="0"/>
              </a:rPr>
              <a:t>southwest </a:t>
            </a:r>
            <a:r>
              <a:rPr lang="en-US" altLang="ko-KR" sz="1700" b="1" dirty="0">
                <a:solidFill>
                  <a:srgbClr val="FF0000"/>
                </a:solidFill>
                <a:latin typeface="Calibri"/>
                <a:ea typeface="맑은 고딕"/>
                <a:cs typeface="Arial" pitchFamily="34" charset="0"/>
              </a:rPr>
              <a:t>to </a:t>
            </a:r>
            <a:r>
              <a:rPr lang="en-US" altLang="ko-KR" sz="1700" b="1" dirty="0" smtClean="0">
                <a:solidFill>
                  <a:srgbClr val="FF0000"/>
                </a:solidFill>
                <a:latin typeface="Calibri"/>
                <a:ea typeface="맑은 고딕"/>
                <a:cs typeface="Arial" pitchFamily="34" charset="0"/>
              </a:rPr>
              <a:t>northeast slope</a:t>
            </a:r>
            <a:r>
              <a:rPr lang="en-US" altLang="ko-KR" sz="1700" dirty="0" smtClean="0">
                <a:solidFill>
                  <a:prstClr val="black"/>
                </a:solidFill>
                <a:latin typeface="Calibri"/>
                <a:ea typeface="맑은 고딕"/>
                <a:cs typeface="Arial" pitchFamily="34" charset="0"/>
              </a:rPr>
              <a:t>. In-phase relationship of convection between the ISM and WNPSM.</a:t>
            </a:r>
          </a:p>
          <a:p>
            <a:pPr marL="285750" indent="-285750" algn="just" fontAlgn="auto" latinLnBrk="1">
              <a:spcBef>
                <a:spcPts val="0"/>
              </a:spcBef>
              <a:spcAft>
                <a:spcPts val="1000"/>
              </a:spcAft>
              <a:buFont typeface="Wingdings" pitchFamily="2" charset="2"/>
              <a:buChar char="l"/>
            </a:pPr>
            <a:endParaRPr lang="ko-KR" altLang="en-US" sz="1700" b="1">
              <a:solidFill>
                <a:srgbClr val="FF0000"/>
              </a:solidFill>
              <a:latin typeface="Calibri"/>
              <a:ea typeface="맑은 고딕"/>
              <a:cs typeface="Arial" pitchFamily="34" charset="0"/>
            </a:endParaRPr>
          </a:p>
          <a:p>
            <a:pPr algn="just" fontAlgn="auto" latinLnBrk="1">
              <a:spcBef>
                <a:spcPts val="0"/>
              </a:spcBef>
              <a:spcAft>
                <a:spcPts val="1000"/>
              </a:spcAft>
            </a:pPr>
            <a:endParaRPr lang="ko-KR" altLang="en-US" sz="1700" dirty="0">
              <a:solidFill>
                <a:prstClr val="black"/>
              </a:solidFill>
              <a:latin typeface="Calibri"/>
              <a:ea typeface="맑은 고딕"/>
              <a:cs typeface="Arial" pitchFamily="34" charset="0"/>
            </a:endParaRPr>
          </a:p>
        </p:txBody>
      </p:sp>
      <p:cxnSp>
        <p:nvCxnSpPr>
          <p:cNvPr id="40" name="직선 연결선 39"/>
          <p:cNvCxnSpPr/>
          <p:nvPr/>
        </p:nvCxnSpPr>
        <p:spPr>
          <a:xfrm flipV="1">
            <a:off x="5041971" y="2971800"/>
            <a:ext cx="1101654" cy="688128"/>
          </a:xfrm>
          <a:prstGeom prst="line">
            <a:avLst/>
          </a:prstGeom>
          <a:ln w="57150">
            <a:solidFill>
              <a:schemeClr val="accent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직선 연결선 40"/>
          <p:cNvCxnSpPr/>
          <p:nvPr/>
        </p:nvCxnSpPr>
        <p:spPr>
          <a:xfrm flipV="1">
            <a:off x="7137473" y="2641600"/>
            <a:ext cx="1301679" cy="764328"/>
          </a:xfrm>
          <a:prstGeom prst="line">
            <a:avLst/>
          </a:prstGeom>
          <a:ln w="57150">
            <a:solidFill>
              <a:schemeClr val="accent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49891" y="724932"/>
            <a:ext cx="8160711" cy="877163"/>
          </a:xfrm>
          <a:prstGeom prst="rect">
            <a:avLst/>
          </a:prstGeom>
          <a:noFill/>
        </p:spPr>
        <p:txBody>
          <a:bodyPr wrap="square" rtlCol="0">
            <a:spAutoFit/>
          </a:bodyPr>
          <a:lstStyle/>
          <a:p>
            <a:pPr marL="285750" indent="-285750" algn="just" fontAlgn="auto" latinLnBrk="1">
              <a:spcBef>
                <a:spcPts val="0"/>
              </a:spcBef>
              <a:spcAft>
                <a:spcPts val="0"/>
              </a:spcAft>
              <a:buFont typeface="Wingdings" pitchFamily="2" charset="2"/>
              <a:buChar char="l"/>
            </a:pPr>
            <a:r>
              <a:rPr lang="en-US" altLang="ko-KR" sz="1700" b="1" dirty="0" smtClean="0">
                <a:solidFill>
                  <a:srgbClr val="FF0000"/>
                </a:solidFill>
                <a:latin typeface="Calibri"/>
                <a:ea typeface="맑은 고딕"/>
                <a:cs typeface="Arial" pitchFamily="34" charset="0"/>
              </a:rPr>
              <a:t>BSISO2, consisting of EOF3 and EOF4</a:t>
            </a:r>
            <a:r>
              <a:rPr lang="en-US" altLang="ko-KR" sz="1700" dirty="0" smtClean="0">
                <a:solidFill>
                  <a:prstClr val="black"/>
                </a:solidFill>
                <a:latin typeface="Calibri"/>
                <a:ea typeface="맑은 고딕"/>
                <a:cs typeface="Arial" pitchFamily="34" charset="0"/>
              </a:rPr>
              <a:t>, captures the </a:t>
            </a:r>
            <a:r>
              <a:rPr lang="en-US" altLang="ko-KR" sz="1700" b="1" dirty="0" smtClean="0">
                <a:solidFill>
                  <a:srgbClr val="003399"/>
                </a:solidFill>
                <a:latin typeface="Calibri"/>
                <a:ea typeface="맑은 고딕"/>
                <a:cs typeface="Arial" pitchFamily="34" charset="0"/>
              </a:rPr>
              <a:t>northward/northwestward propagating</a:t>
            </a:r>
            <a:r>
              <a:rPr lang="en-US" altLang="ko-KR" sz="1700" dirty="0" smtClean="0">
                <a:solidFill>
                  <a:srgbClr val="003399"/>
                </a:solidFill>
                <a:latin typeface="Calibri"/>
                <a:ea typeface="맑은 고딕"/>
                <a:cs typeface="Arial" pitchFamily="34" charset="0"/>
              </a:rPr>
              <a:t> </a:t>
            </a:r>
            <a:r>
              <a:rPr lang="en-US" altLang="ko-KR" sz="1700" dirty="0" smtClean="0">
                <a:solidFill>
                  <a:prstClr val="black"/>
                </a:solidFill>
                <a:latin typeface="Calibri"/>
                <a:ea typeface="맑은 고딕"/>
                <a:cs typeface="Arial" pitchFamily="34" charset="0"/>
              </a:rPr>
              <a:t>variability with periods of </a:t>
            </a:r>
            <a:r>
              <a:rPr lang="en-US" altLang="ko-KR" sz="1700" b="1" dirty="0" smtClean="0">
                <a:solidFill>
                  <a:srgbClr val="FF0000"/>
                </a:solidFill>
                <a:latin typeface="Calibri"/>
                <a:ea typeface="맑은 고딕"/>
                <a:cs typeface="Arial" pitchFamily="34" charset="0"/>
              </a:rPr>
              <a:t>10-30 days </a:t>
            </a:r>
            <a:r>
              <a:rPr lang="en-US" altLang="ko-KR" sz="1700" dirty="0" smtClean="0">
                <a:solidFill>
                  <a:prstClr val="black"/>
                </a:solidFill>
                <a:latin typeface="Calibri"/>
                <a:ea typeface="맑은 고딕"/>
                <a:cs typeface="Arial" pitchFamily="34" charset="0"/>
              </a:rPr>
              <a:t>during primarily the </a:t>
            </a:r>
            <a:r>
              <a:rPr lang="en-US" altLang="ko-KR" sz="1700" b="1" dirty="0" smtClean="0">
                <a:solidFill>
                  <a:srgbClr val="FF0000"/>
                </a:solidFill>
                <a:latin typeface="Calibri"/>
                <a:ea typeface="맑은 고딕"/>
                <a:cs typeface="Arial" pitchFamily="34" charset="0"/>
              </a:rPr>
              <a:t>pre-monsoon and monsoon-onset season </a:t>
            </a:r>
            <a:r>
              <a:rPr lang="en-US" altLang="ko-KR" sz="1700" dirty="0" smtClean="0">
                <a:solidFill>
                  <a:prstClr val="black"/>
                </a:solidFill>
                <a:latin typeface="Calibri"/>
                <a:ea typeface="맑은 고딕"/>
                <a:cs typeface="Arial" pitchFamily="34" charset="0"/>
              </a:rPr>
              <a:t>that is not related with the eastward propagating MJO. </a:t>
            </a:r>
            <a:endParaRPr lang="ko-KR" altLang="en-US" sz="1700" dirty="0">
              <a:solidFill>
                <a:prstClr val="black"/>
              </a:solidFill>
              <a:latin typeface="Calibri"/>
              <a:ea typeface="맑은 고딕"/>
              <a:cs typeface="Arial" pitchFamily="34" charset="0"/>
            </a:endParaRPr>
          </a:p>
        </p:txBody>
      </p:sp>
      <p:sp>
        <p:nvSpPr>
          <p:cNvPr id="43" name="직사각형 42"/>
          <p:cNvSpPr/>
          <p:nvPr/>
        </p:nvSpPr>
        <p:spPr>
          <a:xfrm>
            <a:off x="7141042" y="6520945"/>
            <a:ext cx="2177023" cy="323165"/>
          </a:xfrm>
          <a:prstGeom prst="rect">
            <a:avLst/>
          </a:prstGeom>
        </p:spPr>
        <p:txBody>
          <a:bodyPr wrap="none">
            <a:spAutoFit/>
          </a:bodyPr>
          <a:lstStyle/>
          <a:p>
            <a:pPr fontAlgn="auto" latinLnBrk="1">
              <a:spcBef>
                <a:spcPts val="0"/>
              </a:spcBef>
              <a:spcAft>
                <a:spcPts val="0"/>
              </a:spcAft>
            </a:pPr>
            <a:r>
              <a:rPr lang="en-US" altLang="ko-KR" sz="1500" dirty="0" smtClean="0">
                <a:solidFill>
                  <a:prstClr val="black"/>
                </a:solidFill>
                <a:latin typeface="Calibri"/>
                <a:ea typeface="맑은 고딕"/>
                <a:cs typeface="Arial" pitchFamily="34" charset="0"/>
              </a:rPr>
              <a:t>Lee et al. (2013 </a:t>
            </a:r>
            <a:r>
              <a:rPr lang="en-US" altLang="ko-KR" sz="1500" dirty="0" err="1" smtClean="0">
                <a:solidFill>
                  <a:prstClr val="black"/>
                </a:solidFill>
                <a:latin typeface="Calibri"/>
                <a:ea typeface="맑은 고딕"/>
                <a:cs typeface="Arial" pitchFamily="34" charset="0"/>
              </a:rPr>
              <a:t>Clim</a:t>
            </a:r>
            <a:r>
              <a:rPr lang="en-US" altLang="ko-KR" sz="1500" dirty="0" smtClean="0">
                <a:solidFill>
                  <a:prstClr val="black"/>
                </a:solidFill>
                <a:latin typeface="Calibri"/>
                <a:ea typeface="맑은 고딕"/>
                <a:cs typeface="Arial" pitchFamily="34" charset="0"/>
              </a:rPr>
              <a:t> </a:t>
            </a:r>
            <a:r>
              <a:rPr lang="en-US" altLang="ko-KR" sz="1500" dirty="0" err="1" smtClean="0">
                <a:solidFill>
                  <a:prstClr val="black"/>
                </a:solidFill>
                <a:latin typeface="Calibri"/>
                <a:ea typeface="맑은 고딕"/>
                <a:cs typeface="Arial" pitchFamily="34" charset="0"/>
              </a:rPr>
              <a:t>Dyn</a:t>
            </a:r>
            <a:r>
              <a:rPr lang="en-US" altLang="ko-KR" sz="1500" dirty="0" smtClean="0">
                <a:solidFill>
                  <a:prstClr val="black"/>
                </a:solidFill>
                <a:latin typeface="Calibri"/>
                <a:ea typeface="맑은 고딕"/>
                <a:cs typeface="Arial" pitchFamily="34" charset="0"/>
              </a:rPr>
              <a:t>)</a:t>
            </a:r>
            <a:endParaRPr lang="ko-KR" altLang="en-US" sz="1500">
              <a:solidFill>
                <a:prstClr val="black"/>
              </a:solidFill>
              <a:latin typeface="Calibri"/>
              <a:ea typeface="맑은 고딕"/>
              <a:cs typeface="+mn-cs"/>
            </a:endParaRPr>
          </a:p>
        </p:txBody>
      </p:sp>
    </p:spTree>
    <p:extLst>
      <p:ext uri="{BB962C8B-B14F-4D97-AF65-F5344CB8AC3E}">
        <p14:creationId xmlns:p14="http://schemas.microsoft.com/office/powerpoint/2010/main" val="37637773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up)">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up)">
                                      <p:cBhvr>
                                        <p:cTn id="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flipV="1">
            <a:off x="340114" y="645758"/>
            <a:ext cx="7564171" cy="46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latinLnBrk="1">
              <a:spcBef>
                <a:spcPts val="0"/>
              </a:spcBef>
              <a:spcAft>
                <a:spcPts val="0"/>
              </a:spcAft>
            </a:pPr>
            <a:endParaRPr lang="ko-KR" altLang="en-US">
              <a:solidFill>
                <a:prstClr val="white"/>
              </a:solidFill>
              <a:latin typeface="Calibri"/>
              <a:ea typeface="맑은 고딕"/>
            </a:endParaRPr>
          </a:p>
        </p:txBody>
      </p:sp>
      <p:sp>
        <p:nvSpPr>
          <p:cNvPr id="3" name="Rectangle 2"/>
          <p:cNvSpPr txBox="1">
            <a:spLocks noChangeArrowheads="1"/>
          </p:cNvSpPr>
          <p:nvPr/>
        </p:nvSpPr>
        <p:spPr>
          <a:xfrm>
            <a:off x="65831" y="126214"/>
            <a:ext cx="8322593" cy="519545"/>
          </a:xfrm>
          <a:prstGeom prst="rect">
            <a:avLst/>
          </a:prstGeom>
        </p:spPr>
        <p:txBody>
          <a:bodyPr/>
          <a:lstStyle>
            <a:lvl1pPr algn="l" rtl="0" eaLnBrk="0" fontAlgn="base" latinLnBrk="1" hangingPunct="0">
              <a:spcBef>
                <a:spcPct val="0"/>
              </a:spcBef>
              <a:spcAft>
                <a:spcPct val="0"/>
              </a:spcAft>
              <a:defRPr sz="4000" kern="1200">
                <a:solidFill>
                  <a:schemeClr val="tx1"/>
                </a:solidFill>
                <a:latin typeface="HY견고딕" pitchFamily="18" charset="-127"/>
                <a:ea typeface="HY견고딕" pitchFamily="18" charset="-127"/>
                <a:cs typeface="+mj-cs"/>
              </a:defRPr>
            </a:lvl1pPr>
            <a:lvl2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2pPr>
            <a:lvl3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3pPr>
            <a:lvl4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4pPr>
            <a:lvl5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5pPr>
            <a:lvl6pPr marL="4572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6pPr>
            <a:lvl7pPr marL="9144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7pPr>
            <a:lvl8pPr marL="13716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8pPr>
            <a:lvl9pPr marL="18288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9pPr>
          </a:lstStyle>
          <a:p>
            <a:pPr algn="ctr" eaLnBrk="1" hangingPunct="1"/>
            <a:r>
              <a:rPr lang="en-US" altLang="ko-KR" sz="3200" b="1" dirty="0" smtClean="0">
                <a:solidFill>
                  <a:srgbClr val="000090"/>
                </a:solidFill>
                <a:latin typeface="Calibri" panose="020F0502020204030204" pitchFamily="34" charset="0"/>
                <a:ea typeface="굴림" panose="020B0600000101010101" pitchFamily="50" charset="-127"/>
              </a:rPr>
              <a:t>BSISO2  Relationship with Monsoon Onset</a:t>
            </a:r>
            <a:endParaRPr lang="en-US" altLang="ko-KR" sz="1800" b="1" dirty="0">
              <a:solidFill>
                <a:srgbClr val="000090"/>
              </a:solidFill>
              <a:latin typeface="Calibri" panose="020F0502020204030204" pitchFamily="34" charset="0"/>
              <a:ea typeface="굴림" panose="020B0600000101010101" pitchFamily="50" charset="-127"/>
            </a:endParaRPr>
          </a:p>
        </p:txBody>
      </p:sp>
      <p:pic>
        <p:nvPicPr>
          <p:cNvPr id="14"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670" y="1501121"/>
            <a:ext cx="3337603" cy="416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6682" y="1501121"/>
            <a:ext cx="3337603" cy="416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213340" y="5927545"/>
            <a:ext cx="6488723" cy="646331"/>
          </a:xfrm>
          <a:prstGeom prst="rect">
            <a:avLst/>
          </a:prstGeom>
          <a:noFill/>
        </p:spPr>
        <p:txBody>
          <a:bodyPr wrap="square" rtlCol="0">
            <a:spAutoFit/>
          </a:bodyPr>
          <a:lstStyle/>
          <a:p>
            <a:pPr algn="just" fontAlgn="auto" latinLnBrk="1">
              <a:spcBef>
                <a:spcPts val="0"/>
              </a:spcBef>
              <a:spcAft>
                <a:spcPts val="0"/>
              </a:spcAft>
            </a:pPr>
            <a:r>
              <a:rPr lang="en-US" altLang="ko-KR" b="1" dirty="0" smtClean="0">
                <a:solidFill>
                  <a:srgbClr val="FF0000"/>
                </a:solidFill>
                <a:latin typeface="Calibri"/>
                <a:ea typeface="맑은 고딕"/>
                <a:cs typeface="Arial" pitchFamily="34" charset="0"/>
              </a:rPr>
              <a:t>68 %</a:t>
            </a:r>
            <a:r>
              <a:rPr lang="en-US" altLang="ko-KR" dirty="0" smtClean="0">
                <a:solidFill>
                  <a:prstClr val="black"/>
                </a:solidFill>
                <a:latin typeface="Calibri"/>
                <a:ea typeface="맑은 고딕"/>
                <a:cs typeface="Arial" pitchFamily="34" charset="0"/>
              </a:rPr>
              <a:t> (</a:t>
            </a:r>
            <a:r>
              <a:rPr lang="en-US" altLang="ko-KR" b="1" dirty="0" smtClean="0">
                <a:solidFill>
                  <a:srgbClr val="FF0000"/>
                </a:solidFill>
                <a:latin typeface="Calibri"/>
                <a:ea typeface="맑은 고딕"/>
                <a:cs typeface="Arial" pitchFamily="34" charset="0"/>
              </a:rPr>
              <a:t>70%</a:t>
            </a:r>
            <a:r>
              <a:rPr lang="en-US" altLang="ko-KR" dirty="0" smtClean="0">
                <a:solidFill>
                  <a:prstClr val="black"/>
                </a:solidFill>
                <a:latin typeface="Calibri"/>
                <a:ea typeface="맑은 고딕"/>
                <a:cs typeface="Arial" pitchFamily="34" charset="0"/>
              </a:rPr>
              <a:t>) of the o</a:t>
            </a:r>
            <a:r>
              <a:rPr lang="en-US" altLang="ko-KR" b="1" dirty="0" smtClean="0">
                <a:solidFill>
                  <a:srgbClr val="003399"/>
                </a:solidFill>
                <a:latin typeface="Calibri"/>
                <a:ea typeface="맑은 고딕"/>
                <a:cs typeface="Arial" pitchFamily="34" charset="0"/>
              </a:rPr>
              <a:t>nset dates for the Indian monsoon (South China Sea) </a:t>
            </a:r>
            <a:r>
              <a:rPr lang="en-US" altLang="ko-KR" dirty="0" smtClean="0">
                <a:solidFill>
                  <a:prstClr val="black"/>
                </a:solidFill>
                <a:latin typeface="Calibri"/>
                <a:ea typeface="맑은 고딕"/>
                <a:cs typeface="Arial" pitchFamily="34" charset="0"/>
              </a:rPr>
              <a:t>occurred in </a:t>
            </a:r>
            <a:r>
              <a:rPr lang="en-US" altLang="ko-KR" b="1" dirty="0" smtClean="0">
                <a:solidFill>
                  <a:srgbClr val="FF0000"/>
                </a:solidFill>
                <a:latin typeface="Calibri"/>
                <a:ea typeface="맑은 고딕"/>
                <a:cs typeface="Arial" pitchFamily="34" charset="0"/>
              </a:rPr>
              <a:t>phases 2-4 of BSISO2</a:t>
            </a:r>
            <a:r>
              <a:rPr lang="en-US" altLang="ko-KR" dirty="0" smtClean="0">
                <a:solidFill>
                  <a:prstClr val="black"/>
                </a:solidFill>
                <a:latin typeface="Calibri"/>
                <a:ea typeface="맑은 고딕"/>
                <a:cs typeface="Arial" pitchFamily="34" charset="0"/>
              </a:rPr>
              <a:t> for 1981-2010.</a:t>
            </a:r>
            <a:endParaRPr lang="ko-KR" altLang="en-US" dirty="0">
              <a:solidFill>
                <a:prstClr val="black"/>
              </a:solidFill>
              <a:latin typeface="Calibri"/>
              <a:ea typeface="맑은 고딕"/>
              <a:cs typeface="Arial" pitchFamily="34" charset="0"/>
            </a:endParaRPr>
          </a:p>
        </p:txBody>
      </p:sp>
    </p:spTree>
    <p:extLst>
      <p:ext uri="{BB962C8B-B14F-4D97-AF65-F5344CB8AC3E}">
        <p14:creationId xmlns:p14="http://schemas.microsoft.com/office/powerpoint/2010/main" val="14885492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a:xfrm>
            <a:off x="125457" y="89559"/>
            <a:ext cx="7652731" cy="519545"/>
          </a:xfrm>
          <a:prstGeom prst="rect">
            <a:avLst/>
          </a:prstGeom>
        </p:spPr>
        <p:txBody>
          <a:bodyPr/>
          <a:lstStyle>
            <a:lvl1pPr algn="l" rtl="0" eaLnBrk="0" fontAlgn="base" latinLnBrk="1" hangingPunct="0">
              <a:spcBef>
                <a:spcPct val="0"/>
              </a:spcBef>
              <a:spcAft>
                <a:spcPct val="0"/>
              </a:spcAft>
              <a:defRPr sz="4000" kern="1200">
                <a:solidFill>
                  <a:schemeClr val="tx1"/>
                </a:solidFill>
                <a:latin typeface="HY견고딕" pitchFamily="18" charset="-127"/>
                <a:ea typeface="HY견고딕" pitchFamily="18" charset="-127"/>
                <a:cs typeface="+mj-cs"/>
              </a:defRPr>
            </a:lvl1pPr>
            <a:lvl2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2pPr>
            <a:lvl3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3pPr>
            <a:lvl4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4pPr>
            <a:lvl5pPr algn="l" rtl="0" eaLnBrk="0" fontAlgn="base" latinLnBrk="1" hangingPunct="0">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5pPr>
            <a:lvl6pPr marL="4572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6pPr>
            <a:lvl7pPr marL="9144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7pPr>
            <a:lvl8pPr marL="13716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8pPr>
            <a:lvl9pPr marL="1828800" algn="l" rtl="0" fontAlgn="base" latinLnBrk="1">
              <a:spcBef>
                <a:spcPct val="0"/>
              </a:spcBef>
              <a:spcAft>
                <a:spcPct val="0"/>
              </a:spcAft>
              <a:defRPr sz="4000">
                <a:solidFill>
                  <a:schemeClr val="tx1"/>
                </a:solidFill>
                <a:latin typeface="HY견고딕" panose="02030600000101010101" pitchFamily="18" charset="-127"/>
                <a:ea typeface="HY견고딕" panose="02030600000101010101" pitchFamily="18" charset="-127"/>
              </a:defRPr>
            </a:lvl9pPr>
          </a:lstStyle>
          <a:p>
            <a:pPr algn="ctr" eaLnBrk="1" hangingPunct="1"/>
            <a:r>
              <a:rPr lang="en-US" altLang="ko-KR" sz="3200" b="1" dirty="0" smtClean="0">
                <a:solidFill>
                  <a:srgbClr val="000090"/>
                </a:solidFill>
                <a:latin typeface="Calibri" panose="020F0502020204030204" pitchFamily="34" charset="0"/>
                <a:ea typeface="굴림" panose="020B0600000101010101" pitchFamily="50" charset="-127"/>
              </a:rPr>
              <a:t>BSISO2 Relation to </a:t>
            </a:r>
            <a:r>
              <a:rPr lang="en-US" altLang="ko-KR" sz="2800" b="1" dirty="0" smtClean="0">
                <a:solidFill>
                  <a:srgbClr val="000090"/>
                </a:solidFill>
                <a:latin typeface="Calibri" panose="020F0502020204030204" pitchFamily="34" charset="0"/>
                <a:ea typeface="굴림" panose="020B0600000101010101" pitchFamily="50" charset="-127"/>
              </a:rPr>
              <a:t>Extreme Rainfall Events</a:t>
            </a:r>
            <a:endParaRPr lang="en-US" altLang="ko-KR" sz="2800" b="1" dirty="0">
              <a:solidFill>
                <a:srgbClr val="000090"/>
              </a:solidFill>
              <a:latin typeface="Calibri" panose="020F0502020204030204" pitchFamily="34" charset="0"/>
              <a:ea typeface="굴림" panose="020B0600000101010101" pitchFamily="50" charset="-127"/>
            </a:endParaRPr>
          </a:p>
        </p:txBody>
      </p:sp>
      <p:sp>
        <p:nvSpPr>
          <p:cNvPr id="19" name="직사각형 18"/>
          <p:cNvSpPr/>
          <p:nvPr/>
        </p:nvSpPr>
        <p:spPr>
          <a:xfrm>
            <a:off x="340114" y="587340"/>
            <a:ext cx="743807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latinLnBrk="1">
              <a:spcBef>
                <a:spcPts val="0"/>
              </a:spcBef>
              <a:spcAft>
                <a:spcPts val="0"/>
              </a:spcAft>
            </a:pPr>
            <a:endParaRPr lang="ko-KR" altLang="en-US">
              <a:solidFill>
                <a:srgbClr val="000090"/>
              </a:solidFill>
              <a:latin typeface="Calibri"/>
              <a:ea typeface="맑은 고딕"/>
            </a:endParaRPr>
          </a:p>
        </p:txBody>
      </p:sp>
      <p:sp>
        <p:nvSpPr>
          <p:cNvPr id="37" name="직사각형 36"/>
          <p:cNvSpPr/>
          <p:nvPr/>
        </p:nvSpPr>
        <p:spPr>
          <a:xfrm>
            <a:off x="3012643" y="1106882"/>
            <a:ext cx="5893232" cy="537011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latinLnBrk="1">
              <a:spcBef>
                <a:spcPts val="0"/>
              </a:spcBef>
              <a:spcAft>
                <a:spcPts val="0"/>
              </a:spcAft>
            </a:pPr>
            <a:endParaRPr lang="ko-KR" altLang="en-US">
              <a:solidFill>
                <a:prstClr val="white"/>
              </a:solidFill>
              <a:latin typeface="Calibri"/>
              <a:ea typeface="맑은 고딕"/>
            </a:endParaRPr>
          </a:p>
        </p:txBody>
      </p:sp>
      <p:sp>
        <p:nvSpPr>
          <p:cNvPr id="26" name="TextBox 25"/>
          <p:cNvSpPr txBox="1"/>
          <p:nvPr/>
        </p:nvSpPr>
        <p:spPr>
          <a:xfrm>
            <a:off x="123693" y="1339658"/>
            <a:ext cx="2694958" cy="4144724"/>
          </a:xfrm>
          <a:prstGeom prst="rect">
            <a:avLst/>
          </a:prstGeom>
          <a:noFill/>
        </p:spPr>
        <p:txBody>
          <a:bodyPr wrap="square" rtlCol="0">
            <a:spAutoFit/>
          </a:bodyPr>
          <a:lstStyle/>
          <a:p>
            <a:pPr marL="285750" indent="-285750" algn="just" fontAlgn="auto" latinLnBrk="1">
              <a:spcBef>
                <a:spcPts val="0"/>
              </a:spcBef>
              <a:spcAft>
                <a:spcPts val="1000"/>
              </a:spcAft>
              <a:buFont typeface="Wingdings" pitchFamily="2" charset="2"/>
              <a:buChar char="l"/>
            </a:pPr>
            <a:r>
              <a:rPr lang="en-US" altLang="ko-KR" sz="1700" b="1" dirty="0" smtClean="0">
                <a:solidFill>
                  <a:srgbClr val="003399"/>
                </a:solidFill>
                <a:latin typeface="Calibri"/>
                <a:ea typeface="맑은 고딕"/>
                <a:cs typeface="+mn-cs"/>
              </a:rPr>
              <a:t>The BSISO strongly modulates extreme rainfall occurrence in Asia</a:t>
            </a:r>
            <a:r>
              <a:rPr lang="en-US" altLang="ko-KR" sz="1700" dirty="0" smtClean="0">
                <a:solidFill>
                  <a:prstClr val="black"/>
                </a:solidFill>
                <a:latin typeface="Calibri"/>
                <a:ea typeface="맑은 고딕"/>
                <a:cs typeface="+mn-cs"/>
              </a:rPr>
              <a:t>.</a:t>
            </a:r>
          </a:p>
          <a:p>
            <a:pPr marL="285750" indent="-285750" algn="just" fontAlgn="auto" latinLnBrk="1">
              <a:spcBef>
                <a:spcPts val="0"/>
              </a:spcBef>
              <a:spcAft>
                <a:spcPts val="1000"/>
              </a:spcAft>
              <a:buFont typeface="Wingdings" pitchFamily="2" charset="2"/>
              <a:buChar char="l"/>
            </a:pPr>
            <a:r>
              <a:rPr lang="en-US" altLang="ko-KR" sz="1700" dirty="0" smtClean="0">
                <a:solidFill>
                  <a:prstClr val="black"/>
                </a:solidFill>
                <a:latin typeface="Calibri"/>
                <a:ea typeface="맑은 고딕"/>
                <a:cs typeface="+mn-cs"/>
              </a:rPr>
              <a:t>The </a:t>
            </a:r>
            <a:r>
              <a:rPr lang="en-US" altLang="ko-KR" sz="1700" b="1" dirty="0">
                <a:solidFill>
                  <a:prstClr val="black"/>
                </a:solidFill>
                <a:latin typeface="Calibri"/>
                <a:ea typeface="맑은 고딕"/>
                <a:cs typeface="+mn-cs"/>
              </a:rPr>
              <a:t>probability density function </a:t>
            </a:r>
            <a:r>
              <a:rPr lang="en-US" altLang="ko-KR" sz="1700" dirty="0">
                <a:solidFill>
                  <a:prstClr val="black"/>
                </a:solidFill>
                <a:latin typeface="Calibri"/>
                <a:ea typeface="맑은 고딕"/>
                <a:cs typeface="+mn-cs"/>
              </a:rPr>
              <a:t>of May-August rainfall in East Asia is skewed toward large values in </a:t>
            </a:r>
            <a:r>
              <a:rPr lang="en-US" altLang="ko-KR" sz="1700" b="1" dirty="0">
                <a:solidFill>
                  <a:srgbClr val="FF0000"/>
                </a:solidFill>
                <a:latin typeface="Calibri"/>
                <a:ea typeface="맑은 고딕"/>
                <a:cs typeface="+mn-cs"/>
              </a:rPr>
              <a:t>phases </a:t>
            </a:r>
            <a:r>
              <a:rPr lang="en-US" altLang="ko-KR" sz="1700" b="1" dirty="0" smtClean="0">
                <a:solidFill>
                  <a:srgbClr val="FF0000"/>
                </a:solidFill>
                <a:latin typeface="Calibri"/>
                <a:ea typeface="맑은 고딕"/>
                <a:cs typeface="+mn-cs"/>
              </a:rPr>
              <a:t>5-7 of </a:t>
            </a:r>
            <a:r>
              <a:rPr lang="en-US" altLang="ko-KR" sz="1700" b="1" dirty="0">
                <a:solidFill>
                  <a:srgbClr val="FF0000"/>
                </a:solidFill>
                <a:latin typeface="Calibri"/>
                <a:ea typeface="맑은 고딕"/>
                <a:cs typeface="+mn-cs"/>
              </a:rPr>
              <a:t>the </a:t>
            </a:r>
            <a:r>
              <a:rPr lang="en-US" altLang="ko-KR" sz="1700" b="1" dirty="0" smtClean="0">
                <a:solidFill>
                  <a:srgbClr val="FF0000"/>
                </a:solidFill>
                <a:latin typeface="Calibri"/>
                <a:ea typeface="맑은 고딕"/>
                <a:cs typeface="+mn-cs"/>
              </a:rPr>
              <a:t>BSISO2</a:t>
            </a:r>
            <a:r>
              <a:rPr lang="en-US" altLang="ko-KR" sz="1700" dirty="0" smtClean="0">
                <a:solidFill>
                  <a:prstClr val="black"/>
                </a:solidFill>
                <a:latin typeface="Calibri"/>
                <a:ea typeface="맑은 고딕"/>
                <a:cs typeface="+mn-cs"/>
              </a:rPr>
              <a:t> life </a:t>
            </a:r>
            <a:r>
              <a:rPr lang="en-US" altLang="ko-KR" sz="1700" dirty="0">
                <a:solidFill>
                  <a:prstClr val="black"/>
                </a:solidFill>
                <a:latin typeface="Calibri"/>
                <a:ea typeface="맑은 고딕"/>
                <a:cs typeface="+mn-cs"/>
              </a:rPr>
              <a:t>cycles, during which </a:t>
            </a:r>
            <a:r>
              <a:rPr lang="en-US" altLang="ko-KR" sz="1700" b="1" dirty="0">
                <a:solidFill>
                  <a:prstClr val="black"/>
                </a:solidFill>
                <a:latin typeface="Calibri"/>
                <a:ea typeface="맑은 고딕"/>
                <a:cs typeface="+mn-cs"/>
              </a:rPr>
              <a:t>the probability of extreme rainfall events at the 75th </a:t>
            </a:r>
            <a:r>
              <a:rPr lang="en-US" altLang="ko-KR" sz="1700" dirty="0">
                <a:solidFill>
                  <a:prstClr val="black"/>
                </a:solidFill>
                <a:latin typeface="Calibri"/>
                <a:ea typeface="맑은 고딕"/>
                <a:cs typeface="+mn-cs"/>
              </a:rPr>
              <a:t>(</a:t>
            </a:r>
            <a:r>
              <a:rPr lang="en-US" altLang="ko-KR" sz="1700" b="1" dirty="0">
                <a:solidFill>
                  <a:prstClr val="black"/>
                </a:solidFill>
                <a:latin typeface="Calibri"/>
                <a:ea typeface="맑은 고딕"/>
                <a:cs typeface="+mn-cs"/>
              </a:rPr>
              <a:t>90th</a:t>
            </a:r>
            <a:r>
              <a:rPr lang="en-US" altLang="ko-KR" sz="1700" dirty="0">
                <a:solidFill>
                  <a:prstClr val="black"/>
                </a:solidFill>
                <a:latin typeface="Calibri"/>
                <a:ea typeface="맑은 고딕"/>
                <a:cs typeface="+mn-cs"/>
              </a:rPr>
              <a:t>) percentile increases </a:t>
            </a:r>
            <a:r>
              <a:rPr lang="en-US" altLang="ko-KR" sz="1700" b="1" dirty="0">
                <a:solidFill>
                  <a:srgbClr val="FF0000"/>
                </a:solidFill>
                <a:latin typeface="Calibri"/>
                <a:ea typeface="맑은 고딕"/>
                <a:cs typeface="+mn-cs"/>
              </a:rPr>
              <a:t>30-50%</a:t>
            </a:r>
            <a:r>
              <a:rPr lang="en-US" altLang="ko-KR" sz="1700" dirty="0">
                <a:solidFill>
                  <a:prstClr val="black"/>
                </a:solidFill>
                <a:latin typeface="Calibri"/>
                <a:ea typeface="맑은 고딕"/>
                <a:cs typeface="+mn-cs"/>
              </a:rPr>
              <a:t> (</a:t>
            </a:r>
            <a:r>
              <a:rPr lang="en-US" altLang="ko-KR" sz="1700" b="1" dirty="0">
                <a:solidFill>
                  <a:srgbClr val="FF0000"/>
                </a:solidFill>
                <a:latin typeface="Calibri"/>
                <a:ea typeface="맑은 고딕"/>
                <a:cs typeface="+mn-cs"/>
              </a:rPr>
              <a:t>over 60%</a:t>
            </a:r>
            <a:r>
              <a:rPr lang="en-US" altLang="ko-KR" sz="1700" b="1" dirty="0">
                <a:solidFill>
                  <a:prstClr val="black"/>
                </a:solidFill>
                <a:latin typeface="Calibri"/>
                <a:ea typeface="맑은 고딕"/>
                <a:cs typeface="+mn-cs"/>
              </a:rPr>
              <a:t>)</a:t>
            </a:r>
            <a:r>
              <a:rPr lang="en-US" altLang="ko-KR" sz="1700" b="1" dirty="0">
                <a:solidFill>
                  <a:srgbClr val="FF0000"/>
                </a:solidFill>
                <a:latin typeface="Calibri"/>
                <a:ea typeface="맑은 고딕"/>
                <a:cs typeface="+mn-cs"/>
              </a:rPr>
              <a:t> </a:t>
            </a:r>
            <a:r>
              <a:rPr lang="en-US" altLang="ko-KR" sz="1700" b="1" dirty="0">
                <a:solidFill>
                  <a:prstClr val="black"/>
                </a:solidFill>
                <a:latin typeface="Calibri"/>
                <a:ea typeface="맑은 고딕"/>
                <a:cs typeface="+mn-cs"/>
              </a:rPr>
              <a:t>relative to the non-BSISO periods</a:t>
            </a:r>
            <a:r>
              <a:rPr lang="en-US" altLang="ko-KR" sz="1700" dirty="0">
                <a:solidFill>
                  <a:prstClr val="black"/>
                </a:solidFill>
                <a:latin typeface="Calibri"/>
                <a:ea typeface="맑은 고딕"/>
                <a:cs typeface="+mn-cs"/>
              </a:rPr>
              <a:t>. </a:t>
            </a:r>
            <a:endParaRPr lang="en-US" altLang="ko-KR" sz="1700" dirty="0" smtClean="0">
              <a:solidFill>
                <a:prstClr val="black"/>
              </a:solidFill>
              <a:latin typeface="Calibri"/>
              <a:ea typeface="맑은 고딕"/>
              <a:cs typeface="+mn-cs"/>
            </a:endParaRPr>
          </a:p>
        </p:txBody>
      </p:sp>
      <p:sp>
        <p:nvSpPr>
          <p:cNvPr id="11" name="직사각형 10"/>
          <p:cNvSpPr/>
          <p:nvPr/>
        </p:nvSpPr>
        <p:spPr>
          <a:xfrm>
            <a:off x="6792099" y="6544633"/>
            <a:ext cx="2349847" cy="323165"/>
          </a:xfrm>
          <a:prstGeom prst="rect">
            <a:avLst/>
          </a:prstGeom>
        </p:spPr>
        <p:txBody>
          <a:bodyPr wrap="none">
            <a:spAutoFit/>
          </a:bodyPr>
          <a:lstStyle/>
          <a:p>
            <a:pPr fontAlgn="auto" latinLnBrk="1">
              <a:spcBef>
                <a:spcPts val="0"/>
              </a:spcBef>
              <a:spcAft>
                <a:spcPts val="0"/>
              </a:spcAft>
            </a:pPr>
            <a:r>
              <a:rPr lang="en-US" altLang="ko-KR" sz="1500" dirty="0" smtClean="0">
                <a:solidFill>
                  <a:prstClr val="black"/>
                </a:solidFill>
                <a:latin typeface="Calibri"/>
                <a:ea typeface="맑은 고딕"/>
                <a:cs typeface="Arial" pitchFamily="34" charset="0"/>
              </a:rPr>
              <a:t>Hsu et al. (2015 I J </a:t>
            </a:r>
            <a:r>
              <a:rPr lang="en-US" altLang="ko-KR" sz="1500" dirty="0" err="1" smtClean="0">
                <a:solidFill>
                  <a:prstClr val="black"/>
                </a:solidFill>
                <a:latin typeface="Calibri"/>
                <a:ea typeface="맑은 고딕"/>
                <a:cs typeface="Arial" pitchFamily="34" charset="0"/>
              </a:rPr>
              <a:t>Climatol</a:t>
            </a:r>
            <a:r>
              <a:rPr lang="en-US" altLang="ko-KR" sz="1500" dirty="0" smtClean="0">
                <a:solidFill>
                  <a:prstClr val="black"/>
                </a:solidFill>
                <a:latin typeface="Calibri"/>
                <a:ea typeface="맑은 고딕"/>
                <a:cs typeface="Arial" pitchFamily="34" charset="0"/>
              </a:rPr>
              <a:t>)</a:t>
            </a:r>
            <a:endParaRPr lang="ko-KR" altLang="en-US" sz="1500" dirty="0">
              <a:solidFill>
                <a:prstClr val="black"/>
              </a:solidFill>
              <a:latin typeface="Calibri"/>
              <a:ea typeface="맑은 고딕"/>
              <a:cs typeface="+mn-cs"/>
            </a:endParaRPr>
          </a:p>
        </p:txBody>
      </p:sp>
      <p:grpSp>
        <p:nvGrpSpPr>
          <p:cNvPr id="53" name="그룹 52"/>
          <p:cNvGrpSpPr/>
          <p:nvPr/>
        </p:nvGrpSpPr>
        <p:grpSpPr>
          <a:xfrm>
            <a:off x="3119639" y="1117478"/>
            <a:ext cx="2975319" cy="5267054"/>
            <a:chOff x="7118028" y="457070"/>
            <a:chExt cx="5006601" cy="6224323"/>
          </a:xfrm>
        </p:grpSpPr>
        <p:pic>
          <p:nvPicPr>
            <p:cNvPr id="54" name="그림 53"/>
            <p:cNvPicPr>
              <a:picLocks noChangeAspect="1"/>
            </p:cNvPicPr>
            <p:nvPr/>
          </p:nvPicPr>
          <p:blipFill rotWithShape="1">
            <a:blip r:embed="rId2"/>
            <a:srcRect t="-766" b="-1"/>
            <a:stretch/>
          </p:blipFill>
          <p:spPr>
            <a:xfrm>
              <a:off x="7325470" y="1140537"/>
              <a:ext cx="4643305" cy="5540856"/>
            </a:xfrm>
            <a:prstGeom prst="rect">
              <a:avLst/>
            </a:prstGeom>
          </p:spPr>
        </p:pic>
        <p:sp>
          <p:nvSpPr>
            <p:cNvPr id="55" name="TextBox 54"/>
            <p:cNvSpPr txBox="1"/>
            <p:nvPr/>
          </p:nvSpPr>
          <p:spPr>
            <a:xfrm>
              <a:off x="7118028" y="457070"/>
              <a:ext cx="5006601" cy="763799"/>
            </a:xfrm>
            <a:prstGeom prst="rect">
              <a:avLst/>
            </a:prstGeom>
            <a:noFill/>
          </p:spPr>
          <p:txBody>
            <a:bodyPr wrap="square" rtlCol="0">
              <a:spAutoFit/>
            </a:bodyPr>
            <a:lstStyle/>
            <a:p>
              <a:pPr algn="ctr" fontAlgn="auto" latinLnBrk="1">
                <a:spcBef>
                  <a:spcPts val="0"/>
                </a:spcBef>
                <a:spcAft>
                  <a:spcPts val="0"/>
                </a:spcAft>
              </a:pPr>
              <a:r>
                <a:rPr lang="en-US" altLang="ko-KR" b="1" dirty="0" smtClean="0">
                  <a:solidFill>
                    <a:prstClr val="black"/>
                  </a:solidFill>
                  <a:latin typeface="Calibri"/>
                  <a:ea typeface="맑은 고딕"/>
                  <a:cs typeface="+mn-cs"/>
                </a:rPr>
                <a:t>Changes in probability of 90</a:t>
              </a:r>
              <a:r>
                <a:rPr lang="en-US" altLang="ko-KR" b="1" baseline="30000" dirty="0" smtClean="0">
                  <a:solidFill>
                    <a:prstClr val="black"/>
                  </a:solidFill>
                  <a:latin typeface="Calibri"/>
                  <a:ea typeface="맑은 고딕"/>
                  <a:cs typeface="+mn-cs"/>
                </a:rPr>
                <a:t>th</a:t>
              </a:r>
              <a:r>
                <a:rPr lang="en-US" altLang="ko-KR" b="1" dirty="0" smtClean="0">
                  <a:solidFill>
                    <a:prstClr val="black"/>
                  </a:solidFill>
                  <a:latin typeface="Calibri"/>
                  <a:ea typeface="맑은 고딕"/>
                  <a:cs typeface="+mn-cs"/>
                </a:rPr>
                <a:t> extreme rainfall  occurrence </a:t>
              </a:r>
              <a:endParaRPr lang="ko-KR" altLang="en-US" b="1" dirty="0">
                <a:solidFill>
                  <a:srgbClr val="FF0000"/>
                </a:solidFill>
                <a:latin typeface="Calibri"/>
                <a:ea typeface="맑은 고딕"/>
                <a:cs typeface="+mn-cs"/>
              </a:endParaRPr>
            </a:p>
          </p:txBody>
        </p:sp>
      </p:grpSp>
      <p:pic>
        <p:nvPicPr>
          <p:cNvPr id="2" name="그림 1"/>
          <p:cNvPicPr>
            <a:picLocks noChangeAspect="1"/>
          </p:cNvPicPr>
          <p:nvPr/>
        </p:nvPicPr>
        <p:blipFill>
          <a:blip r:embed="rId3"/>
          <a:stretch>
            <a:fillRect/>
          </a:stretch>
        </p:blipFill>
        <p:spPr>
          <a:xfrm>
            <a:off x="6232608" y="1339658"/>
            <a:ext cx="2549442" cy="5051032"/>
          </a:xfrm>
          <a:prstGeom prst="rect">
            <a:avLst/>
          </a:prstGeom>
        </p:spPr>
      </p:pic>
    </p:spTree>
    <p:extLst>
      <p:ext uri="{BB962C8B-B14F-4D97-AF65-F5344CB8AC3E}">
        <p14:creationId xmlns:p14="http://schemas.microsoft.com/office/powerpoint/2010/main" val="1601247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1600" y="980728"/>
            <a:ext cx="7425762" cy="5254972"/>
          </a:xfrm>
          <a:prstGeom prst="rect">
            <a:avLst/>
          </a:prstGeom>
        </p:spPr>
      </p:pic>
      <p:sp>
        <p:nvSpPr>
          <p:cNvPr id="4" name="Rectangle 3"/>
          <p:cNvSpPr/>
          <p:nvPr/>
        </p:nvSpPr>
        <p:spPr>
          <a:xfrm>
            <a:off x="971600" y="98629"/>
            <a:ext cx="7560840" cy="954107"/>
          </a:xfrm>
          <a:prstGeom prst="rect">
            <a:avLst/>
          </a:prstGeom>
        </p:spPr>
        <p:txBody>
          <a:bodyPr wrap="square">
            <a:spAutoFit/>
          </a:bodyPr>
          <a:lstStyle/>
          <a:p>
            <a:pPr algn="ctr"/>
            <a:r>
              <a:rPr lang="en-US" sz="2800" dirty="0"/>
              <a:t>Prediction skill </a:t>
            </a:r>
            <a:r>
              <a:rPr lang="en-US" sz="2800" dirty="0" smtClean="0"/>
              <a:t>of large</a:t>
            </a:r>
            <a:r>
              <a:rPr lang="en-US" sz="2800" dirty="0"/>
              <a:t>-scale MISO during </a:t>
            </a:r>
            <a:r>
              <a:rPr lang="en-US" sz="2800" dirty="0" smtClean="0"/>
              <a:t>JJAS season – CFS model</a:t>
            </a:r>
            <a:endParaRPr lang="en-US" sz="2800" dirty="0"/>
          </a:p>
        </p:txBody>
      </p:sp>
      <p:sp>
        <p:nvSpPr>
          <p:cNvPr id="5" name="Rectangle 4"/>
          <p:cNvSpPr/>
          <p:nvPr/>
        </p:nvSpPr>
        <p:spPr>
          <a:xfrm>
            <a:off x="6444208" y="6235700"/>
            <a:ext cx="2263736" cy="369332"/>
          </a:xfrm>
          <a:prstGeom prst="rect">
            <a:avLst/>
          </a:prstGeom>
        </p:spPr>
        <p:txBody>
          <a:bodyPr wrap="none">
            <a:spAutoFit/>
          </a:bodyPr>
          <a:lstStyle/>
          <a:p>
            <a:r>
              <a:rPr lang="en-US" dirty="0"/>
              <a:t> </a:t>
            </a:r>
            <a:r>
              <a:rPr lang="en-US" dirty="0" err="1" smtClean="0"/>
              <a:t>Abhilash</a:t>
            </a:r>
            <a:r>
              <a:rPr lang="en-US" dirty="0" smtClean="0"/>
              <a:t> et al. 2014</a:t>
            </a:r>
            <a:endParaRPr lang="en-US" dirty="0"/>
          </a:p>
        </p:txBody>
      </p:sp>
    </p:spTree>
    <p:extLst>
      <p:ext uri="{BB962C8B-B14F-4D97-AF65-F5344CB8AC3E}">
        <p14:creationId xmlns:p14="http://schemas.microsoft.com/office/powerpoint/2010/main" val="30122358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a:solidFill>
            <a:srgbClr val="000090"/>
          </a:solidFill>
          <a:ln>
            <a:solidFill>
              <a:srgbClr val="000090"/>
            </a:solidFill>
          </a:ln>
          <a:extLst/>
        </p:spPr>
        <p:txBody>
          <a:bodyPr>
            <a:normAutofit fontScale="90000"/>
          </a:bodyPr>
          <a:lstStyle/>
          <a:p>
            <a:pPr algn="ctr">
              <a:defRPr/>
            </a:pPr>
            <a:r>
              <a:rPr lang="en-US" sz="4000" dirty="0" smtClean="0">
                <a:solidFill>
                  <a:schemeClr val="bg1"/>
                </a:solidFill>
                <a:latin typeface="Arial" charset="0"/>
                <a:ea typeface="ＭＳ Ｐゴシック" charset="0"/>
                <a:cs typeface="ＭＳ Ｐゴシック" charset="0"/>
              </a:rPr>
              <a:t>Mega-Droughts </a:t>
            </a:r>
            <a:r>
              <a:rPr lang="en-US" sz="4000" dirty="0">
                <a:solidFill>
                  <a:schemeClr val="bg1"/>
                </a:solidFill>
                <a:latin typeface="Arial" charset="0"/>
                <a:ea typeface="ＭＳ Ｐゴシック" charset="0"/>
                <a:cs typeface="ＭＳ Ｐゴシック" charset="0"/>
              </a:rPr>
              <a:t>of 19</a:t>
            </a:r>
            <a:r>
              <a:rPr lang="en-US" sz="4000" baseline="30000" dirty="0">
                <a:solidFill>
                  <a:schemeClr val="bg1"/>
                </a:solidFill>
                <a:latin typeface="Arial" charset="0"/>
                <a:ea typeface="ＭＳ Ｐゴシック" charset="0"/>
                <a:cs typeface="ＭＳ Ｐゴシック" charset="0"/>
              </a:rPr>
              <a:t>th</a:t>
            </a:r>
            <a:r>
              <a:rPr lang="en-US" sz="4000" dirty="0">
                <a:solidFill>
                  <a:schemeClr val="bg1"/>
                </a:solidFill>
                <a:latin typeface="Arial" charset="0"/>
                <a:ea typeface="ＭＳ Ｐゴシック" charset="0"/>
                <a:cs typeface="ＭＳ Ｐゴシック" charset="0"/>
              </a:rPr>
              <a:t> and 20</a:t>
            </a:r>
            <a:r>
              <a:rPr lang="en-US" sz="4000" baseline="30000" dirty="0">
                <a:solidFill>
                  <a:schemeClr val="bg1"/>
                </a:solidFill>
                <a:latin typeface="Arial" charset="0"/>
                <a:ea typeface="ＭＳ Ｐゴシック" charset="0"/>
                <a:cs typeface="ＭＳ Ｐゴシック" charset="0"/>
              </a:rPr>
              <a:t>th</a:t>
            </a:r>
            <a:r>
              <a:rPr lang="en-US" sz="4000" dirty="0">
                <a:solidFill>
                  <a:schemeClr val="bg1"/>
                </a:solidFill>
                <a:latin typeface="Arial" charset="0"/>
                <a:ea typeface="ＭＳ Ｐゴシック" charset="0"/>
                <a:cs typeface="ＭＳ Ｐゴシック" charset="0"/>
              </a:rPr>
              <a:t> Century</a:t>
            </a:r>
          </a:p>
        </p:txBody>
      </p:sp>
      <p:pic>
        <p:nvPicPr>
          <p:cNvPr id="82946" name="Picture 2" descr="Screen shot 2010-07-01 at 1.23.11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512" y="1484784"/>
            <a:ext cx="4468843" cy="490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Box 3"/>
          <p:cNvSpPr txBox="1">
            <a:spLocks noChangeArrowheads="1"/>
          </p:cNvSpPr>
          <p:nvPr/>
        </p:nvSpPr>
        <p:spPr bwMode="auto">
          <a:xfrm>
            <a:off x="179512" y="6381328"/>
            <a:ext cx="2952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800" dirty="0" smtClean="0">
                <a:solidFill>
                  <a:srgbClr val="000000"/>
                </a:solidFill>
                <a:cs typeface="Arial" charset="0"/>
              </a:rPr>
              <a:t>Cook et al. 2010, Science</a:t>
            </a:r>
          </a:p>
        </p:txBody>
      </p:sp>
      <p:sp>
        <p:nvSpPr>
          <p:cNvPr id="82949" name="Rectangle 5"/>
          <p:cNvSpPr>
            <a:spLocks noChangeArrowheads="1"/>
          </p:cNvSpPr>
          <p:nvPr/>
        </p:nvSpPr>
        <p:spPr bwMode="auto">
          <a:xfrm>
            <a:off x="179512" y="692696"/>
            <a:ext cx="432048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sz="1600" dirty="0" smtClean="0">
                <a:solidFill>
                  <a:srgbClr val="000000"/>
                </a:solidFill>
                <a:latin typeface="Arial" charset="0"/>
                <a:ea typeface="ＭＳ Ｐゴシック" charset="0"/>
                <a:cs typeface="Arial" charset="0"/>
              </a:rPr>
              <a:t>Pan Pacific drought patterns during  the Great Droughts of 1876-1878 and 1918-1919 </a:t>
            </a:r>
          </a:p>
        </p:txBody>
      </p:sp>
      <p:sp>
        <p:nvSpPr>
          <p:cNvPr id="8" name="Rectangle 6"/>
          <p:cNvSpPr>
            <a:spLocks noChangeArrowheads="1"/>
          </p:cNvSpPr>
          <p:nvPr/>
        </p:nvSpPr>
        <p:spPr bwMode="auto">
          <a:xfrm>
            <a:off x="4788024" y="1031033"/>
            <a:ext cx="4032448"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sz="1600" dirty="0" smtClean="0">
                <a:solidFill>
                  <a:prstClr val="black"/>
                </a:solidFill>
                <a:latin typeface="Arial" charset="0"/>
                <a:ea typeface="ＭＳ Ｐゴシック" charset="0"/>
                <a:cs typeface="ＭＳ Ｐゴシック" charset="0"/>
              </a:rPr>
              <a:t> Years              No. of        Est. Deaths in    	           famines          Millions</a:t>
            </a:r>
          </a:p>
          <a:p>
            <a:pPr fontAlgn="base">
              <a:spcBef>
                <a:spcPct val="0"/>
              </a:spcBef>
              <a:spcAft>
                <a:spcPct val="0"/>
              </a:spcAft>
            </a:pPr>
            <a:r>
              <a:rPr lang="en-US" dirty="0" smtClean="0">
                <a:solidFill>
                  <a:prstClr val="black"/>
                </a:solidFill>
                <a:latin typeface="Arial" charset="0"/>
                <a:ea typeface="ＭＳ Ｐゴシック" charset="0"/>
                <a:cs typeface="ＭＳ Ｐゴシック" charset="0"/>
              </a:rPr>
              <a:t>1850–1875	 6	        5</a:t>
            </a:r>
          </a:p>
          <a:p>
            <a:pPr fontAlgn="base">
              <a:spcBef>
                <a:spcPct val="0"/>
              </a:spcBef>
              <a:spcAft>
                <a:spcPct val="0"/>
              </a:spcAft>
            </a:pPr>
            <a:r>
              <a:rPr lang="en-US" dirty="0" smtClean="0">
                <a:solidFill>
                  <a:prstClr val="black"/>
                </a:solidFill>
                <a:latin typeface="Arial" charset="0"/>
                <a:ea typeface="ＭＳ Ｐゴシック" charset="0"/>
                <a:cs typeface="ＭＳ Ｐゴシック" charset="0"/>
              </a:rPr>
              <a:t>1875–1900	18	        26</a:t>
            </a:r>
          </a:p>
          <a:p>
            <a:pPr fontAlgn="base">
              <a:spcBef>
                <a:spcPct val="0"/>
              </a:spcBef>
              <a:spcAft>
                <a:spcPct val="0"/>
              </a:spcAft>
            </a:pPr>
            <a:r>
              <a:rPr lang="en-US" dirty="0" smtClean="0">
                <a:solidFill>
                  <a:prstClr val="black"/>
                </a:solidFill>
                <a:latin typeface="Arial" charset="0"/>
                <a:ea typeface="ＭＳ Ｐゴシック" charset="0"/>
                <a:cs typeface="ＭＳ Ｐゴシック" charset="0"/>
              </a:rPr>
              <a:t>	</a:t>
            </a:r>
          </a:p>
        </p:txBody>
      </p:sp>
      <p:pic>
        <p:nvPicPr>
          <p:cNvPr id="9" name="Picture 7"/>
          <p:cNvPicPr>
            <a:picLocks noChangeAspect="1"/>
          </p:cNvPicPr>
          <p:nvPr/>
        </p:nvPicPr>
        <p:blipFill>
          <a:blip r:embed="rId4" cstate="print">
            <a:lum bright="20000" contrast="12000"/>
            <a:extLst>
              <a:ext uri="{28A0092B-C50C-407E-A947-70E740481C1C}">
                <a14:useLocalDpi xmlns:a14="http://schemas.microsoft.com/office/drawing/2010/main"/>
              </a:ext>
            </a:extLst>
          </a:blip>
          <a:srcRect/>
          <a:stretch>
            <a:fillRect/>
          </a:stretch>
        </p:blipFill>
        <p:spPr bwMode="auto">
          <a:xfrm>
            <a:off x="4820158" y="2117225"/>
            <a:ext cx="2161921" cy="1375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60032" y="661701"/>
            <a:ext cx="1944216" cy="369332"/>
          </a:xfrm>
          <a:prstGeom prst="rect">
            <a:avLst/>
          </a:prstGeom>
          <a:noFill/>
        </p:spPr>
        <p:txBody>
          <a:bodyPr wrap="square" rtlCol="0">
            <a:spAutoFit/>
          </a:bodyPr>
          <a:lstStyle/>
          <a:p>
            <a:r>
              <a:rPr lang="en-US" dirty="0" smtClean="0">
                <a:solidFill>
                  <a:prstClr val="black"/>
                </a:solidFill>
                <a:latin typeface="Calibri"/>
              </a:rPr>
              <a:t>Famines of India</a:t>
            </a:r>
            <a:endParaRPr lang="en-US" dirty="0">
              <a:solidFill>
                <a:prstClr val="black"/>
              </a:solidFill>
              <a:latin typeface="Calibri"/>
            </a:endParaRPr>
          </a:p>
        </p:txBody>
      </p:sp>
      <p:pic>
        <p:nvPicPr>
          <p:cNvPr id="10" name="Picture 3" descr="Walk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53971" y="2265086"/>
            <a:ext cx="1153345" cy="12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66155" y="3755663"/>
            <a:ext cx="3441162" cy="187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4" name="TextBox 3"/>
          <p:cNvSpPr txBox="1"/>
          <p:nvPr/>
        </p:nvSpPr>
        <p:spPr>
          <a:xfrm>
            <a:off x="4820158" y="3386330"/>
            <a:ext cx="4323842" cy="369332"/>
          </a:xfrm>
          <a:prstGeom prst="rect">
            <a:avLst/>
          </a:prstGeom>
          <a:noFill/>
        </p:spPr>
        <p:txBody>
          <a:bodyPr wrap="square" rtlCol="0">
            <a:spAutoFit/>
          </a:bodyPr>
          <a:lstStyle/>
          <a:p>
            <a:r>
              <a:rPr lang="en-US" dirty="0" smtClean="0">
                <a:solidFill>
                  <a:prstClr val="black"/>
                </a:solidFill>
                <a:latin typeface="Calibri"/>
              </a:rPr>
              <a:t>Discovery of Southern Oscillation &amp; ENSO</a:t>
            </a:r>
            <a:endParaRPr lang="en-US" dirty="0">
              <a:solidFill>
                <a:prstClr val="black"/>
              </a:solidFill>
              <a:latin typeface="Calibri"/>
            </a:endParaRPr>
          </a:p>
        </p:txBody>
      </p:sp>
      <p:pic>
        <p:nvPicPr>
          <p:cNvPr id="12" name="Picture 3" descr="File_0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730287" y="5758178"/>
            <a:ext cx="766981" cy="109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walker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748926" y="5772567"/>
            <a:ext cx="2854340" cy="97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3891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a:solidFill>
            <a:srgbClr val="000090"/>
          </a:solidFill>
        </p:spPr>
        <p:txBody>
          <a:bodyPr>
            <a:noAutofit/>
          </a:bodyPr>
          <a:lstStyle/>
          <a:p>
            <a:r>
              <a:rPr lang="en-US" sz="3600" dirty="0" smtClean="0">
                <a:solidFill>
                  <a:schemeClr val="bg1"/>
                </a:solidFill>
              </a:rPr>
              <a:t>Seasonal Monsoon Rainfall in 2006 and 2009 </a:t>
            </a:r>
            <a:endParaRPr lang="en-US" sz="3600" dirty="0">
              <a:solidFill>
                <a:schemeClr val="bg1"/>
              </a:solidFill>
            </a:endParaRPr>
          </a:p>
        </p:txBody>
      </p:sp>
      <p:pic>
        <p:nvPicPr>
          <p:cNvPr id="4" name="Picture 3"/>
          <p:cNvPicPr>
            <a:picLocks noChangeAspect="1"/>
          </p:cNvPicPr>
          <p:nvPr/>
        </p:nvPicPr>
        <p:blipFill>
          <a:blip r:embed="rId2"/>
          <a:stretch>
            <a:fillRect/>
          </a:stretch>
        </p:blipFill>
        <p:spPr>
          <a:xfrm>
            <a:off x="4741708" y="685801"/>
            <a:ext cx="4133994" cy="5486400"/>
          </a:xfrm>
          <a:prstGeom prst="rect">
            <a:avLst/>
          </a:prstGeom>
        </p:spPr>
      </p:pic>
      <p:pic>
        <p:nvPicPr>
          <p:cNvPr id="5" name="Picture 4"/>
          <p:cNvPicPr>
            <a:picLocks noChangeAspect="1"/>
          </p:cNvPicPr>
          <p:nvPr/>
        </p:nvPicPr>
        <p:blipFill>
          <a:blip r:embed="rId3"/>
          <a:stretch>
            <a:fillRect/>
          </a:stretch>
        </p:blipFill>
        <p:spPr>
          <a:xfrm>
            <a:off x="76200" y="609600"/>
            <a:ext cx="4572949" cy="6176143"/>
          </a:xfrm>
          <a:prstGeom prst="rect">
            <a:avLst/>
          </a:prstGeom>
        </p:spPr>
      </p:pic>
      <p:sp>
        <p:nvSpPr>
          <p:cNvPr id="6" name="TextBox 5"/>
          <p:cNvSpPr txBox="1"/>
          <p:nvPr/>
        </p:nvSpPr>
        <p:spPr>
          <a:xfrm>
            <a:off x="5486400" y="6412469"/>
            <a:ext cx="3733800" cy="369332"/>
          </a:xfrm>
          <a:prstGeom prst="rect">
            <a:avLst/>
          </a:prstGeom>
          <a:noFill/>
        </p:spPr>
        <p:txBody>
          <a:bodyPr wrap="square" rtlCol="0">
            <a:spAutoFit/>
          </a:bodyPr>
          <a:lstStyle/>
          <a:p>
            <a:r>
              <a:rPr lang="en-US" dirty="0" smtClean="0"/>
              <a:t>Source: India Meteorological Dept. </a:t>
            </a:r>
            <a:endParaRPr lang="en-US" dirty="0"/>
          </a:p>
        </p:txBody>
      </p:sp>
    </p:spTree>
    <p:extLst>
      <p:ext uri="{BB962C8B-B14F-4D97-AF65-F5344CB8AC3E}">
        <p14:creationId xmlns:p14="http://schemas.microsoft.com/office/powerpoint/2010/main" val="41857314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879600" y="0"/>
            <a:ext cx="5369391" cy="6858000"/>
          </a:xfrm>
          <a:prstGeom prst="rect">
            <a:avLst/>
          </a:prstGeom>
        </p:spPr>
      </p:pic>
    </p:spTree>
    <p:extLst>
      <p:ext uri="{BB962C8B-B14F-4D97-AF65-F5344CB8AC3E}">
        <p14:creationId xmlns:p14="http://schemas.microsoft.com/office/powerpoint/2010/main" val="29997780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9252" y="482600"/>
            <a:ext cx="8640960" cy="5550685"/>
          </a:xfrm>
          <a:prstGeom prst="rect">
            <a:avLst/>
          </a:prstGeom>
        </p:spPr>
      </p:pic>
    </p:spTree>
    <p:extLst>
      <p:ext uri="{BB962C8B-B14F-4D97-AF65-F5344CB8AC3E}">
        <p14:creationId xmlns:p14="http://schemas.microsoft.com/office/powerpoint/2010/main" val="693229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slpiodcompo1"/>
          <p:cNvPicPr>
            <a:picLocks noGrp="1" noChangeAspect="1" noChangeArrowheads="1"/>
          </p:cNvPicPr>
          <p:nvPr>
            <p:ph sz="half" idx="1"/>
          </p:nvPr>
        </p:nvPicPr>
        <p:blipFill>
          <a:blip r:embed="rId2">
            <a:lum bright="-14000" contrast="26000"/>
          </a:blip>
          <a:srcRect/>
          <a:stretch>
            <a:fillRect/>
          </a:stretch>
        </p:blipFill>
        <p:spPr>
          <a:xfrm>
            <a:off x="457200" y="1143000"/>
            <a:ext cx="4419600" cy="3421063"/>
          </a:xfrm>
          <a:solidFill>
            <a:srgbClr val="99CCFF"/>
          </a:solidFill>
          <a:ln/>
        </p:spPr>
      </p:pic>
      <p:pic>
        <p:nvPicPr>
          <p:cNvPr id="349187" name="Picture 3" descr="sstslpdm"/>
          <p:cNvPicPr>
            <a:picLocks noGrp="1" noChangeAspect="1" noChangeArrowheads="1"/>
          </p:cNvPicPr>
          <p:nvPr>
            <p:ph sz="half" idx="2"/>
          </p:nvPr>
        </p:nvPicPr>
        <p:blipFill>
          <a:blip r:embed="rId3">
            <a:lum bright="-10000" contrast="14000"/>
          </a:blip>
          <a:srcRect/>
          <a:stretch>
            <a:fillRect/>
          </a:stretch>
        </p:blipFill>
        <p:spPr>
          <a:xfrm>
            <a:off x="457200" y="4598988"/>
            <a:ext cx="4419600" cy="1441450"/>
          </a:xfrm>
          <a:noFill/>
          <a:ln/>
        </p:spPr>
      </p:pic>
      <p:sp>
        <p:nvSpPr>
          <p:cNvPr id="349188" name="Text Box 4"/>
          <p:cNvSpPr txBox="1">
            <a:spLocks noChangeArrowheads="1"/>
          </p:cNvSpPr>
          <p:nvPr/>
        </p:nvSpPr>
        <p:spPr bwMode="auto">
          <a:xfrm>
            <a:off x="6019800" y="6172200"/>
            <a:ext cx="25908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dirty="0">
                <a:solidFill>
                  <a:srgbClr val="000000"/>
                </a:solidFill>
              </a:rPr>
              <a:t>Behera and Yamagata 2003</a:t>
            </a:r>
          </a:p>
        </p:txBody>
      </p:sp>
      <p:pic>
        <p:nvPicPr>
          <p:cNvPr id="349189" name="Picture 5"/>
          <p:cNvPicPr>
            <a:picLocks noChangeAspect="1" noChangeArrowheads="1"/>
          </p:cNvPicPr>
          <p:nvPr/>
        </p:nvPicPr>
        <p:blipFill>
          <a:blip r:embed="rId4"/>
          <a:srcRect/>
          <a:stretch>
            <a:fillRect/>
          </a:stretch>
        </p:blipFill>
        <p:spPr bwMode="auto">
          <a:xfrm>
            <a:off x="4953000" y="1143000"/>
            <a:ext cx="3657600" cy="4876800"/>
          </a:xfrm>
          <a:prstGeom prst="rect">
            <a:avLst/>
          </a:prstGeom>
          <a:solidFill>
            <a:schemeClr val="bg1"/>
          </a:solidFill>
          <a:ln w="9525">
            <a:noFill/>
            <a:miter lim="800000"/>
            <a:headEnd/>
            <a:tailEnd/>
          </a:ln>
          <a:effectLst/>
        </p:spPr>
      </p:pic>
      <p:sp>
        <p:nvSpPr>
          <p:cNvPr id="349190" name="Text Box 6"/>
          <p:cNvSpPr txBox="1">
            <a:spLocks noChangeArrowheads="1"/>
          </p:cNvSpPr>
          <p:nvPr/>
        </p:nvSpPr>
        <p:spPr bwMode="auto">
          <a:xfrm>
            <a:off x="0" y="0"/>
            <a:ext cx="9180512" cy="1200328"/>
          </a:xfrm>
          <a:prstGeom prst="rect">
            <a:avLst/>
          </a:prstGeom>
          <a:solidFill>
            <a:srgbClr val="000090"/>
          </a:solidFill>
          <a:ln w="9525">
            <a:noFill/>
            <a:miter lim="800000"/>
            <a:headEnd/>
            <a:tailEnd/>
          </a:ln>
          <a:effectLst>
            <a:outerShdw blurRad="63500" dist="107763" dir="8100000" algn="ctr" rotWithShape="0">
              <a:schemeClr val="bg2">
                <a:alpha val="50000"/>
              </a:schemeClr>
            </a:outerShdw>
          </a:effectLst>
        </p:spPr>
        <p:txBody>
          <a:bodyPr wrap="square">
            <a:prstTxWarp prst="textNoShape">
              <a:avLst/>
            </a:prstTxWarp>
            <a:spAutoFit/>
          </a:bodyPr>
          <a:lstStyle/>
          <a:p>
            <a:pPr eaLnBrk="0" hangingPunct="0">
              <a:spcBef>
                <a:spcPct val="50000"/>
              </a:spcBef>
            </a:pPr>
            <a:r>
              <a:rPr lang="en-US" sz="2400" dirty="0">
                <a:solidFill>
                  <a:srgbClr val="FFFF00"/>
                </a:solidFill>
              </a:rPr>
              <a:t>The Zonal Sea Level Pressure Gradient Caused by IOD and its role in Southern Oscillation and Indian summer monsoon rainfall: From Observation and NCEP-NCAR Reanalysis data</a:t>
            </a:r>
          </a:p>
        </p:txBody>
      </p:sp>
    </p:spTree>
    <p:extLst>
      <p:ext uri="{BB962C8B-B14F-4D97-AF65-F5344CB8AC3E}">
        <p14:creationId xmlns:p14="http://schemas.microsoft.com/office/powerpoint/2010/main" val="39672492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1994event"/>
          <p:cNvPicPr>
            <a:picLocks noChangeAspect="1" noChangeArrowheads="1"/>
          </p:cNvPicPr>
          <p:nvPr/>
        </p:nvPicPr>
        <p:blipFill>
          <a:blip r:embed="rId2" cstate="print">
            <a:lum bright="-10000" contrast="30000"/>
          </a:blip>
          <a:srcRect/>
          <a:stretch>
            <a:fillRect/>
          </a:stretch>
        </p:blipFill>
        <p:spPr bwMode="auto">
          <a:xfrm>
            <a:off x="2778125" y="404664"/>
            <a:ext cx="6191250" cy="358140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b="30864"/>
          <a:stretch>
            <a:fillRect/>
          </a:stretch>
        </p:blipFill>
        <p:spPr bwMode="auto">
          <a:xfrm>
            <a:off x="2590800" y="3967435"/>
            <a:ext cx="6553200" cy="2701925"/>
          </a:xfrm>
          <a:prstGeom prst="rect">
            <a:avLst/>
          </a:prstGeom>
          <a:noFill/>
          <a:ln w="9525">
            <a:noFill/>
            <a:miter lim="800000"/>
            <a:headEnd/>
            <a:tailEnd/>
          </a:ln>
        </p:spPr>
      </p:pic>
      <p:sp>
        <p:nvSpPr>
          <p:cNvPr id="4" name="TextBox 3"/>
          <p:cNvSpPr txBox="1"/>
          <p:nvPr/>
        </p:nvSpPr>
        <p:spPr>
          <a:xfrm>
            <a:off x="152400" y="548680"/>
            <a:ext cx="2590800" cy="378565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altLang="ja-JP" sz="2400" b="1" dirty="0" smtClean="0">
                <a:ln w="11430"/>
                <a:solidFill>
                  <a:prstClr val="white"/>
                </a:solidFill>
                <a:effectLst>
                  <a:glow rad="139700">
                    <a:srgbClr val="4F81BD">
                      <a:satMod val="175000"/>
                      <a:alpha val="40000"/>
                    </a:srgbClr>
                  </a:glow>
                  <a:outerShdw blurRad="50800" dist="39000" dir="5460000" algn="tl">
                    <a:srgbClr val="000000">
                      <a:alpha val="38000"/>
                    </a:srgbClr>
                  </a:outerShdw>
                </a:effectLst>
              </a:rPr>
              <a:t>Moisture </a:t>
            </a:r>
            <a:r>
              <a:rPr lang="en-US" altLang="ja-JP" sz="2400" b="1" dirty="0">
                <a:ln w="11430"/>
                <a:solidFill>
                  <a:prstClr val="white"/>
                </a:solidFill>
                <a:effectLst>
                  <a:glow rad="139700">
                    <a:srgbClr val="4F81BD">
                      <a:satMod val="175000"/>
                      <a:alpha val="40000"/>
                    </a:srgbClr>
                  </a:glow>
                  <a:outerShdw blurRad="50800" dist="39000" dir="5460000" algn="tl">
                    <a:srgbClr val="000000">
                      <a:alpha val="38000"/>
                    </a:srgbClr>
                  </a:outerShdw>
                </a:effectLst>
              </a:rPr>
              <a:t>transports from the eastern Indian Ocean strengthen the monsoon trough giving rise to abundant rainfall over India and several parts of Southeast Asia.</a:t>
            </a:r>
            <a:endParaRPr lang="ja-JP" altLang="en-US" sz="2400" b="1">
              <a:ln w="11430"/>
              <a:solidFill>
                <a:prstClr val="white"/>
              </a:solidFill>
              <a:effectLst>
                <a:glow rad="139700">
                  <a:srgbClr val="4F81BD">
                    <a:satMod val="175000"/>
                    <a:alpha val="40000"/>
                  </a:srgbClr>
                </a:glow>
                <a:outerShdw blurRad="50800" dist="39000" dir="5460000" algn="tl">
                  <a:srgbClr val="000000">
                    <a:alpha val="38000"/>
                  </a:srgbClr>
                </a:outerShdw>
              </a:effectLst>
            </a:endParaRPr>
          </a:p>
        </p:txBody>
      </p:sp>
      <p:sp>
        <p:nvSpPr>
          <p:cNvPr id="14341" name="TextBox 4"/>
          <p:cNvSpPr txBox="1">
            <a:spLocks noChangeArrowheads="1"/>
          </p:cNvSpPr>
          <p:nvPr/>
        </p:nvSpPr>
        <p:spPr bwMode="auto">
          <a:xfrm>
            <a:off x="6985000" y="3779192"/>
            <a:ext cx="2286000" cy="369888"/>
          </a:xfrm>
          <a:prstGeom prst="rect">
            <a:avLst/>
          </a:prstGeom>
          <a:noFill/>
          <a:ln w="9525">
            <a:noFill/>
            <a:miter lim="800000"/>
            <a:headEnd/>
            <a:tailEnd/>
          </a:ln>
        </p:spPr>
        <p:txBody>
          <a:bodyPr>
            <a:spAutoFit/>
          </a:bodyPr>
          <a:lstStyle/>
          <a:p>
            <a:r>
              <a:rPr lang="en-US" altLang="ja-JP" dirty="0">
                <a:solidFill>
                  <a:prstClr val="black"/>
                </a:solidFill>
                <a:latin typeface="Calibri" pitchFamily="34" charset="0"/>
                <a:cs typeface="+mn-cs"/>
              </a:rPr>
              <a:t>Behera et al. 1999</a:t>
            </a:r>
            <a:endParaRPr lang="ja-JP" altLang="en-US" dirty="0">
              <a:solidFill>
                <a:prstClr val="black"/>
              </a:solidFill>
              <a:latin typeface="Calibri" pitchFamily="34" charset="0"/>
              <a:cs typeface="+mn-cs"/>
            </a:endParaRPr>
          </a:p>
        </p:txBody>
      </p:sp>
      <p:sp>
        <p:nvSpPr>
          <p:cNvPr id="14342" name="TextBox 5"/>
          <p:cNvSpPr txBox="1">
            <a:spLocks noChangeArrowheads="1"/>
          </p:cNvSpPr>
          <p:nvPr/>
        </p:nvSpPr>
        <p:spPr bwMode="auto">
          <a:xfrm>
            <a:off x="6980238" y="6488113"/>
            <a:ext cx="2286000" cy="369887"/>
          </a:xfrm>
          <a:prstGeom prst="rect">
            <a:avLst/>
          </a:prstGeom>
          <a:noFill/>
          <a:ln w="9525">
            <a:noFill/>
            <a:miter lim="800000"/>
            <a:headEnd/>
            <a:tailEnd/>
          </a:ln>
        </p:spPr>
        <p:txBody>
          <a:bodyPr>
            <a:spAutoFit/>
          </a:bodyPr>
          <a:lstStyle/>
          <a:p>
            <a:r>
              <a:rPr lang="en-US" altLang="ja-JP">
                <a:solidFill>
                  <a:prstClr val="black"/>
                </a:solidFill>
                <a:latin typeface="Calibri" pitchFamily="34" charset="0"/>
                <a:cs typeface="+mn-cs"/>
              </a:rPr>
              <a:t>Ashok et al. 2001</a:t>
            </a:r>
            <a:endParaRPr lang="ja-JP" altLang="en-US">
              <a:solidFill>
                <a:prstClr val="black"/>
              </a:solidFill>
              <a:latin typeface="Calibri" pitchFamily="34" charset="0"/>
              <a:cs typeface="+mn-cs"/>
            </a:endParaRPr>
          </a:p>
        </p:txBody>
      </p:sp>
      <p:sp>
        <p:nvSpPr>
          <p:cNvPr id="14343" name="TextBox 6"/>
          <p:cNvSpPr txBox="1">
            <a:spLocks noChangeArrowheads="1"/>
          </p:cNvSpPr>
          <p:nvPr/>
        </p:nvSpPr>
        <p:spPr bwMode="auto">
          <a:xfrm>
            <a:off x="6019800" y="4038600"/>
            <a:ext cx="1600200" cy="646113"/>
          </a:xfrm>
          <a:prstGeom prst="rect">
            <a:avLst/>
          </a:prstGeom>
          <a:noFill/>
          <a:ln w="9525">
            <a:noFill/>
            <a:miter lim="800000"/>
            <a:headEnd/>
            <a:tailEnd/>
          </a:ln>
        </p:spPr>
        <p:txBody>
          <a:bodyPr>
            <a:spAutoFit/>
          </a:bodyPr>
          <a:lstStyle/>
          <a:p>
            <a:r>
              <a:rPr lang="en-US" altLang="ja-JP">
                <a:solidFill>
                  <a:prstClr val="black"/>
                </a:solidFill>
                <a:latin typeface="Calibri" pitchFamily="34" charset="0"/>
                <a:cs typeface="+mn-cs"/>
              </a:rPr>
              <a:t>ISMR-Nino3 Inv. Correlation</a:t>
            </a:r>
            <a:endParaRPr lang="ja-JP" altLang="en-US">
              <a:solidFill>
                <a:prstClr val="black"/>
              </a:solidFill>
              <a:latin typeface="Calibri" pitchFamily="34" charset="0"/>
              <a:cs typeface="+mn-cs"/>
            </a:endParaRPr>
          </a:p>
        </p:txBody>
      </p:sp>
      <p:sp>
        <p:nvSpPr>
          <p:cNvPr id="14344" name="TextBox 7"/>
          <p:cNvSpPr txBox="1">
            <a:spLocks noChangeArrowheads="1"/>
          </p:cNvSpPr>
          <p:nvPr/>
        </p:nvSpPr>
        <p:spPr bwMode="auto">
          <a:xfrm>
            <a:off x="4572000" y="5181600"/>
            <a:ext cx="1600200" cy="646113"/>
          </a:xfrm>
          <a:prstGeom prst="rect">
            <a:avLst/>
          </a:prstGeom>
          <a:noFill/>
          <a:ln w="9525">
            <a:noFill/>
            <a:miter lim="800000"/>
            <a:headEnd/>
            <a:tailEnd/>
          </a:ln>
        </p:spPr>
        <p:txBody>
          <a:bodyPr>
            <a:spAutoFit/>
          </a:bodyPr>
          <a:lstStyle/>
          <a:p>
            <a:r>
              <a:rPr lang="en-US" altLang="ja-JP">
                <a:solidFill>
                  <a:prstClr val="black"/>
                </a:solidFill>
                <a:latin typeface="Calibri" pitchFamily="34" charset="0"/>
                <a:cs typeface="+mn-cs"/>
              </a:rPr>
              <a:t>ISMR-IOD   Correlation</a:t>
            </a:r>
            <a:endParaRPr lang="ja-JP" altLang="en-US">
              <a:solidFill>
                <a:prstClr val="black"/>
              </a:solidFill>
              <a:latin typeface="Calibri" pitchFamily="34" charset="0"/>
              <a:cs typeface="+mn-cs"/>
            </a:endParaRPr>
          </a:p>
        </p:txBody>
      </p:sp>
      <p:sp>
        <p:nvSpPr>
          <p:cNvPr id="9" name="TextBox 8"/>
          <p:cNvSpPr txBox="1"/>
          <p:nvPr/>
        </p:nvSpPr>
        <p:spPr>
          <a:xfrm>
            <a:off x="0" y="1"/>
            <a:ext cx="9144000" cy="461665"/>
          </a:xfrm>
          <a:prstGeom prst="rect">
            <a:avLst/>
          </a:prstGeom>
          <a:solidFill>
            <a:srgbClr val="00009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altLang="ja-JP" sz="2400" b="1" dirty="0" smtClean="0">
                <a:ln w="11430"/>
                <a:solidFill>
                  <a:prstClr val="white"/>
                </a:solidFill>
                <a:effectLst>
                  <a:glow rad="139700">
                    <a:srgbClr val="4F81BD">
                      <a:satMod val="175000"/>
                      <a:alpha val="40000"/>
                    </a:srgbClr>
                  </a:glow>
                  <a:outerShdw blurRad="50800" dist="39000" dir="5460000" algn="tl">
                    <a:srgbClr val="000000">
                      <a:alpha val="38000"/>
                    </a:srgbClr>
                  </a:outerShdw>
                </a:effectLst>
              </a:rPr>
              <a:t>IOD influences the Indian summer monsoon rainfall.</a:t>
            </a:r>
            <a:endParaRPr lang="ja-JP" altLang="en-US" sz="2400">
              <a:solidFill>
                <a:prstClr val="white"/>
              </a:solidFill>
            </a:endParaRPr>
          </a:p>
        </p:txBody>
      </p:sp>
      <p:sp>
        <p:nvSpPr>
          <p:cNvPr id="10" name="TextBox 9"/>
          <p:cNvSpPr txBox="1"/>
          <p:nvPr/>
        </p:nvSpPr>
        <p:spPr>
          <a:xfrm>
            <a:off x="153956" y="4495800"/>
            <a:ext cx="2590800" cy="193899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altLang="ja-JP" sz="2400" b="1" dirty="0" smtClean="0">
                <a:ln w="11430"/>
                <a:solidFill>
                  <a:prstClr val="white"/>
                </a:solidFill>
                <a:effectLst>
                  <a:glow rad="139700">
                    <a:srgbClr val="4F81BD">
                      <a:satMod val="175000"/>
                      <a:alpha val="40000"/>
                    </a:srgbClr>
                  </a:glow>
                  <a:outerShdw blurRad="50800" dist="39000" dir="5460000" algn="tl">
                    <a:srgbClr val="000000">
                      <a:alpha val="38000"/>
                    </a:srgbClr>
                  </a:outerShdw>
                </a:effectLst>
              </a:rPr>
              <a:t>IOD-ISMR relation became stronger when ENSO-ISMR relation became weaker</a:t>
            </a:r>
            <a:endParaRPr lang="ja-JP" altLang="en-US" sz="2400" b="1">
              <a:ln w="11430"/>
              <a:solidFill>
                <a:prstClr val="white"/>
              </a:solidFill>
              <a:effectLst>
                <a:glow rad="139700">
                  <a:srgbClr val="4F81BD">
                    <a:satMod val="175000"/>
                    <a:alpha val="40000"/>
                  </a:srgbClr>
                </a:glow>
                <a:outerShdw blurRad="50800" dist="39000" dir="5460000" algn="tl">
                  <a:srgbClr val="000000">
                    <a:alpha val="38000"/>
                  </a:srgbClr>
                </a:outerShdw>
              </a:effectLst>
            </a:endParaRPr>
          </a:p>
        </p:txBody>
      </p:sp>
    </p:spTree>
    <p:extLst>
      <p:ext uri="{BB962C8B-B14F-4D97-AF65-F5344CB8AC3E}">
        <p14:creationId xmlns:p14="http://schemas.microsoft.com/office/powerpoint/2010/main" val="198619584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4606</TotalTime>
  <Words>2583</Words>
  <Application>Microsoft Macintosh PowerPoint</Application>
  <PresentationFormat>On-screen Show (4:3)</PresentationFormat>
  <Paragraphs>205</Paragraphs>
  <Slides>39</Slides>
  <Notes>8</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39</vt:i4>
      </vt:variant>
    </vt:vector>
  </HeadingPairs>
  <TitlesOfParts>
    <vt:vector size="47" baseType="lpstr">
      <vt:lpstr>Office 主题</vt:lpstr>
      <vt:lpstr>1_Office 테마</vt:lpstr>
      <vt:lpstr>2_Office 테마</vt:lpstr>
      <vt:lpstr>3_Office 테마</vt:lpstr>
      <vt:lpstr>4_Office 테마</vt:lpstr>
      <vt:lpstr>新しいプレゼンテーション</vt:lpstr>
      <vt:lpstr>Office テーマ</vt:lpstr>
      <vt:lpstr>Document</vt:lpstr>
      <vt:lpstr>Monsoon scale interactions  Swadhin Behera JAMSTEC</vt:lpstr>
      <vt:lpstr>PowerPoint Presentation</vt:lpstr>
      <vt:lpstr>PowerPoint Presentation</vt:lpstr>
      <vt:lpstr>Mega-Droughts of 19th and 20th Century</vt:lpstr>
      <vt:lpstr>Seasonal Monsoon Rainfall in 2006 and 2009 </vt:lpstr>
      <vt:lpstr>PowerPoint Presentation</vt:lpstr>
      <vt:lpstr>PowerPoint Presentation</vt:lpstr>
      <vt:lpstr>PowerPoint Presentation</vt:lpstr>
      <vt:lpstr>PowerPoint Presentation</vt:lpstr>
      <vt:lpstr>PowerPoint Presentation</vt:lpstr>
      <vt:lpstr>Historical IOD variability from Coral records ofother locations in eastern and western Indian ocean</vt:lpstr>
      <vt:lpstr>PowerPoint Presentation</vt:lpstr>
      <vt:lpstr>PowerPoint Presentation</vt:lpstr>
      <vt:lpstr>PowerPoint Presentation</vt:lpstr>
      <vt:lpstr>Historical records of SST Dipole Index and Rainfall Dipole Index</vt:lpstr>
      <vt:lpstr>Western European Hot Summer Composites </vt:lpstr>
      <vt:lpstr>Relationship of the European Dipole Index with Other Climate Modes</vt:lpstr>
      <vt:lpstr>Pathway Connecting the Monsoonal Heating to the Rapid Arctic Ice Melt</vt:lpstr>
      <vt:lpstr>PowerPoint Presentation</vt:lpstr>
      <vt:lpstr>PowerPoint Presentation</vt:lpstr>
      <vt:lpstr>PowerPoint Presentation</vt:lpstr>
      <vt:lpstr>SINTEX-F SST &amp; Rain Anomalies</vt:lpstr>
      <vt:lpstr>PowerPoint Presentation</vt:lpstr>
      <vt:lpstr>PowerPoint Presentation</vt:lpstr>
      <vt:lpstr>PowerPoint Presentation</vt:lpstr>
      <vt:lpstr>PowerPoint Presentation</vt:lpstr>
      <vt:lpstr>New Challenges in Regional Rainfall Predictions</vt:lpstr>
      <vt:lpstr>PowerPoint Presentation</vt:lpstr>
      <vt:lpstr>PowerPoint Presentation</vt:lpstr>
      <vt:lpstr>Intra-seasonal disturbances responsible for terminations of some of the IOD events</vt:lpstr>
      <vt:lpstr>Terminations related to IODs In SINTEX-F</vt:lpstr>
      <vt:lpstr>The termination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halo</dc:creator>
  <cp:lastModifiedBy>Microsoft Office User</cp:lastModifiedBy>
  <cp:revision>289</cp:revision>
  <dcterms:created xsi:type="dcterms:W3CDTF">2013-01-01T03:44:52Z</dcterms:created>
  <dcterms:modified xsi:type="dcterms:W3CDTF">2015-11-27T09:12:56Z</dcterms:modified>
</cp:coreProperties>
</file>