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  <p:sldMasterId id="2147484125" r:id="rId2"/>
    <p:sldMasterId id="2147484150" r:id="rId3"/>
    <p:sldMasterId id="2147484174" r:id="rId4"/>
  </p:sldMasterIdLst>
  <p:notesMasterIdLst>
    <p:notesMasterId r:id="rId25"/>
  </p:notesMasterIdLst>
  <p:sldIdLst>
    <p:sldId id="256" r:id="rId5"/>
    <p:sldId id="259" r:id="rId6"/>
    <p:sldId id="264" r:id="rId7"/>
    <p:sldId id="290" r:id="rId8"/>
    <p:sldId id="275" r:id="rId9"/>
    <p:sldId id="276" r:id="rId10"/>
    <p:sldId id="292" r:id="rId11"/>
    <p:sldId id="291" r:id="rId12"/>
    <p:sldId id="301" r:id="rId13"/>
    <p:sldId id="295" r:id="rId14"/>
    <p:sldId id="302" r:id="rId15"/>
    <p:sldId id="300" r:id="rId16"/>
    <p:sldId id="303" r:id="rId17"/>
    <p:sldId id="297" r:id="rId18"/>
    <p:sldId id="298" r:id="rId19"/>
    <p:sldId id="299" r:id="rId20"/>
    <p:sldId id="305" r:id="rId21"/>
    <p:sldId id="304" r:id="rId22"/>
    <p:sldId id="306" r:id="rId23"/>
    <p:sldId id="307" r:id="rId24"/>
  </p:sldIdLst>
  <p:sldSz cx="9144000" cy="6858000" type="screen4x3"/>
  <p:notesSz cx="6858000" cy="9144000"/>
  <p:defaultTextStyle>
    <a:defPPr>
      <a:defRPr lang="en-GB"/>
    </a:defPPr>
    <a:lvl1pPr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5" autoAdjust="0"/>
    <p:restoredTop sz="94660"/>
  </p:normalViewPr>
  <p:slideViewPr>
    <p:cSldViewPr>
      <p:cViewPr varScale="1">
        <p:scale>
          <a:sx n="123" d="100"/>
          <a:sy n="12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18E48E6-B22A-3847-A804-92236E08EE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66753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607694"/>
            <a:ext cx="6912768" cy="905711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of presentation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="" xmlns:p14="http://schemas.microsoft.com/office/powerpoint/2010/main" val="20727759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9118-48A6-4D63-B826-EA708CAE1A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2EB3-49EC-49F2-BD6C-1EBD9FA104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7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4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29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6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3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5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9118-48A6-4D63-B826-EA708CAE1A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2EB3-49EC-49F2-BD6C-1EBD9FA104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9118-48A6-4D63-B826-EA708CAE1A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2EB3-49EC-49F2-BD6C-1EBD9FA104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31" indent="0">
              <a:buNone/>
              <a:defRPr sz="2000" b="1"/>
            </a:lvl2pPr>
            <a:lvl3pPr marL="911466" indent="0">
              <a:buNone/>
              <a:defRPr sz="1800" b="1"/>
            </a:lvl3pPr>
            <a:lvl4pPr marL="1367201" indent="0">
              <a:buNone/>
              <a:defRPr sz="1600" b="1"/>
            </a:lvl4pPr>
            <a:lvl5pPr marL="1822932" indent="0">
              <a:buNone/>
              <a:defRPr sz="1600" b="1"/>
            </a:lvl5pPr>
            <a:lvl6pPr marL="2278668" indent="0">
              <a:buNone/>
              <a:defRPr sz="1600" b="1"/>
            </a:lvl6pPr>
            <a:lvl7pPr marL="2734399" indent="0">
              <a:buNone/>
              <a:defRPr sz="1600" b="1"/>
            </a:lvl7pPr>
            <a:lvl8pPr marL="3190123" indent="0">
              <a:buNone/>
              <a:defRPr sz="1600" b="1"/>
            </a:lvl8pPr>
            <a:lvl9pPr marL="36458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31" indent="0">
              <a:buNone/>
              <a:defRPr sz="2000" b="1"/>
            </a:lvl2pPr>
            <a:lvl3pPr marL="911466" indent="0">
              <a:buNone/>
              <a:defRPr sz="1800" b="1"/>
            </a:lvl3pPr>
            <a:lvl4pPr marL="1367201" indent="0">
              <a:buNone/>
              <a:defRPr sz="1600" b="1"/>
            </a:lvl4pPr>
            <a:lvl5pPr marL="1822932" indent="0">
              <a:buNone/>
              <a:defRPr sz="1600" b="1"/>
            </a:lvl5pPr>
            <a:lvl6pPr marL="2278668" indent="0">
              <a:buNone/>
              <a:defRPr sz="1600" b="1"/>
            </a:lvl6pPr>
            <a:lvl7pPr marL="2734399" indent="0">
              <a:buNone/>
              <a:defRPr sz="1600" b="1"/>
            </a:lvl7pPr>
            <a:lvl8pPr marL="3190123" indent="0">
              <a:buNone/>
              <a:defRPr sz="1600" b="1"/>
            </a:lvl8pPr>
            <a:lvl9pPr marL="36458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9118-48A6-4D63-B826-EA708CAE1A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2EB3-49EC-49F2-BD6C-1EBD9FA104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9118-48A6-4D63-B826-EA708CAE1A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2EB3-49EC-49F2-BD6C-1EBD9FA104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9118-48A6-4D63-B826-EA708CAE1A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2EB3-49EC-49F2-BD6C-1EBD9FA104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731" indent="0">
              <a:buNone/>
              <a:defRPr sz="1200"/>
            </a:lvl2pPr>
            <a:lvl3pPr marL="911466" indent="0">
              <a:buNone/>
              <a:defRPr sz="1000"/>
            </a:lvl3pPr>
            <a:lvl4pPr marL="1367201" indent="0">
              <a:buNone/>
              <a:defRPr sz="900"/>
            </a:lvl4pPr>
            <a:lvl5pPr marL="1822932" indent="0">
              <a:buNone/>
              <a:defRPr sz="900"/>
            </a:lvl5pPr>
            <a:lvl6pPr marL="2278668" indent="0">
              <a:buNone/>
              <a:defRPr sz="900"/>
            </a:lvl6pPr>
            <a:lvl7pPr marL="2734399" indent="0">
              <a:buNone/>
              <a:defRPr sz="900"/>
            </a:lvl7pPr>
            <a:lvl8pPr marL="3190123" indent="0">
              <a:buNone/>
              <a:defRPr sz="900"/>
            </a:lvl8pPr>
            <a:lvl9pPr marL="36458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9118-48A6-4D63-B826-EA708CAE1A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2EB3-49EC-49F2-BD6C-1EBD9FA104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731" indent="0">
              <a:buNone/>
              <a:defRPr sz="2800"/>
            </a:lvl2pPr>
            <a:lvl3pPr marL="911466" indent="0">
              <a:buNone/>
              <a:defRPr sz="2400"/>
            </a:lvl3pPr>
            <a:lvl4pPr marL="1367201" indent="0">
              <a:buNone/>
              <a:defRPr sz="2000"/>
            </a:lvl4pPr>
            <a:lvl5pPr marL="1822932" indent="0">
              <a:buNone/>
              <a:defRPr sz="2000"/>
            </a:lvl5pPr>
            <a:lvl6pPr marL="2278668" indent="0">
              <a:buNone/>
              <a:defRPr sz="2000"/>
            </a:lvl6pPr>
            <a:lvl7pPr marL="2734399" indent="0">
              <a:buNone/>
              <a:defRPr sz="2000"/>
            </a:lvl7pPr>
            <a:lvl8pPr marL="3190123" indent="0">
              <a:buNone/>
              <a:defRPr sz="2000"/>
            </a:lvl8pPr>
            <a:lvl9pPr marL="3645862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731" indent="0">
              <a:buNone/>
              <a:defRPr sz="1200"/>
            </a:lvl2pPr>
            <a:lvl3pPr marL="911466" indent="0">
              <a:buNone/>
              <a:defRPr sz="1000"/>
            </a:lvl3pPr>
            <a:lvl4pPr marL="1367201" indent="0">
              <a:buNone/>
              <a:defRPr sz="900"/>
            </a:lvl4pPr>
            <a:lvl5pPr marL="1822932" indent="0">
              <a:buNone/>
              <a:defRPr sz="900"/>
            </a:lvl5pPr>
            <a:lvl6pPr marL="2278668" indent="0">
              <a:buNone/>
              <a:defRPr sz="900"/>
            </a:lvl6pPr>
            <a:lvl7pPr marL="2734399" indent="0">
              <a:buNone/>
              <a:defRPr sz="900"/>
            </a:lvl7pPr>
            <a:lvl8pPr marL="3190123" indent="0">
              <a:buNone/>
              <a:defRPr sz="900"/>
            </a:lvl8pPr>
            <a:lvl9pPr marL="36458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9118-48A6-4D63-B826-EA708CAE1A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2EB3-49EC-49F2-BD6C-1EBD9FA104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9118-48A6-4D63-B826-EA708CAE1A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2EB3-49EC-49F2-BD6C-1EBD9FA104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6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9118-48A6-4D63-B826-EA708CAE1A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2EB3-49EC-49F2-BD6C-1EBD9FA104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12768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1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6" y="1963014"/>
            <a:ext cx="6912629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="" xmlns:p14="http://schemas.microsoft.com/office/powerpoint/2010/main" val="42902054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607694"/>
            <a:ext cx="6912768" cy="905711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of presentation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20727759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12768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1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6" y="1963014"/>
            <a:ext cx="6912629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42902054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840760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2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840760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38036363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44624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980728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09069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 1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pic>
        <p:nvPicPr>
          <p:cNvPr id="4" name="Picture 3" descr="MOHC_RGB_whiteback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844" y="116632"/>
            <a:ext cx="1617653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94151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 2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75421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4005064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520" y="4967496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81647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916832"/>
            <a:ext cx="4968552" cy="1152128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00751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878347"/>
            <a:ext cx="4968552" cy="1656184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</a:t>
            </a:r>
            <a:br>
              <a:rPr lang="en-GB" dirty="0" smtClean="0"/>
            </a:br>
            <a:r>
              <a:rPr lang="en-GB" dirty="0" smtClean="0"/>
              <a:t>(alternative)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25875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0" y="6553200"/>
            <a:ext cx="2895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840760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2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840760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="" xmlns:p14="http://schemas.microsoft.com/office/powerpoint/2010/main" val="38036363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47663"/>
            <a:ext cx="69342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773238"/>
            <a:ext cx="6934200" cy="4751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0" y="6553200"/>
            <a:ext cx="2895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09069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47663"/>
            <a:ext cx="1733550" cy="617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47663"/>
            <a:ext cx="5048250" cy="617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75421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4005064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520" y="4967496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81647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916832"/>
            <a:ext cx="4968552" cy="1152128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00751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878347"/>
            <a:ext cx="4968552" cy="1656184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</a:t>
            </a:r>
            <a:br>
              <a:rPr lang="en-GB" dirty="0" smtClean="0"/>
            </a:br>
            <a:r>
              <a:rPr lang="en-GB" dirty="0" smtClean="0"/>
              <a:t>(alternative)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25875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9118-48A6-4D63-B826-EA708CAE1A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2EB3-49EC-49F2-BD6C-1EBD9FA104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MOHC_RGB_transpbackg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28588"/>
            <a:ext cx="159702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7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135" tIns="45570" rIns="91135" bIns="4557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135" tIns="45570" rIns="91135" bIns="455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1"/>
            <a:ext cx="2133600" cy="365125"/>
          </a:xfrm>
          <a:prstGeom prst="rect">
            <a:avLst/>
          </a:prstGeom>
        </p:spPr>
        <p:txBody>
          <a:bodyPr vert="horz" lIns="91135" tIns="45570" rIns="91135" bIns="4557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46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60369118-48A6-4D63-B826-EA708CAE1A9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1466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13/11/2015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1"/>
            <a:ext cx="2895600" cy="365125"/>
          </a:xfrm>
          <a:prstGeom prst="rect">
            <a:avLst/>
          </a:prstGeom>
        </p:spPr>
        <p:txBody>
          <a:bodyPr vert="horz" lIns="91135" tIns="45570" rIns="91135" bIns="4557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46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1"/>
            <a:ext cx="2133600" cy="365125"/>
          </a:xfrm>
          <a:prstGeom prst="rect">
            <a:avLst/>
          </a:prstGeom>
        </p:spPr>
        <p:txBody>
          <a:bodyPr vert="horz" lIns="91135" tIns="45570" rIns="91135" bIns="4557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46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223C2EB3-49EC-49F2-BD6C-1EBD9FA104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1466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xStyles>
    <p:titleStyle>
      <a:lvl1pPr algn="ctr" defTabSz="91146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798" indent="-341798" algn="l" defTabSz="91146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566" indent="-284838" algn="l" defTabSz="91146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336" indent="-227865" algn="l" defTabSz="91146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056" indent="-227865" algn="l" defTabSz="91146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798" indent="-227865" algn="l" defTabSz="91146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531" indent="-227865" algn="l" defTabSz="91146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265" indent="-227865" algn="l" defTabSz="91146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7997" indent="-227865" algn="l" defTabSz="91146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3731" indent="-227865" algn="l" defTabSz="91146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31" algn="l" defTabSz="911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466" algn="l" defTabSz="911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201" algn="l" defTabSz="911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932" algn="l" defTabSz="911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668" algn="l" defTabSz="911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399" algn="l" defTabSz="911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123" algn="l" defTabSz="911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862" algn="l" defTabSz="911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MOHC_RGB_transpbackg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25" y="128588"/>
            <a:ext cx="159702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7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heading Arial 40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73238"/>
            <a:ext cx="6934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 Arial 24</a:t>
            </a:r>
          </a:p>
          <a:p>
            <a:pPr lvl="1"/>
            <a:r>
              <a:rPr lang="en-GB" smtClean="0"/>
              <a:t>Second level Arial 20</a:t>
            </a:r>
          </a:p>
          <a:p>
            <a:pPr lvl="2"/>
            <a:r>
              <a:rPr lang="en-GB" smtClean="0"/>
              <a:t>Third level Arial 20</a:t>
            </a:r>
          </a:p>
          <a:p>
            <a:pPr lvl="3"/>
            <a:r>
              <a:rPr lang="en-GB" smtClean="0"/>
              <a:t>Fourth level Arial 20</a:t>
            </a:r>
          </a:p>
          <a:p>
            <a:pPr lvl="4"/>
            <a:r>
              <a:rPr lang="en-GB" smtClean="0"/>
              <a:t>Fifth level Arial 20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0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>
                <a:ea typeface="+mn-ea"/>
                <a:cs typeface="+mn-cs"/>
              </a:rPr>
              <a:t>© Crown copyright   Met Office</a:t>
            </a:r>
            <a:endParaRPr lang="en-GB" sz="1400">
              <a:latin typeface="Times" pitchFamily="18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5pPr>
      <a:lvl6pPr marL="21558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6pPr>
      <a:lvl7pPr marL="26130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7pPr>
      <a:lvl8pPr marL="30702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8pPr>
      <a:lvl9pPr marL="35274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836712"/>
            <a:ext cx="6912768" cy="905711"/>
          </a:xfrm>
        </p:spPr>
        <p:txBody>
          <a:bodyPr/>
          <a:lstStyle/>
          <a:p>
            <a:r>
              <a:rPr lang="en-GB" sz="3200" dirty="0" smtClean="0"/>
              <a:t>Beyond CMIP5 Decadal Predictions and the role of aerosols in the warming slowdown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1772816"/>
            <a:ext cx="6912768" cy="504056"/>
          </a:xfrm>
        </p:spPr>
        <p:txBody>
          <a:bodyPr/>
          <a:lstStyle/>
          <a:p>
            <a:r>
              <a:rPr lang="en-US" sz="1600" dirty="0" smtClean="0"/>
              <a:t>Doug Smith, Martin Andrews, Ben Booth, Nick Dunstone, Rosie Eade, Leon Hermanson, Gareth Jones, Jeff Knight, Adam Scaife, Katy Sheen, Vikki Thompson 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3797801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430" y="1848346"/>
            <a:ext cx="7587139" cy="3161308"/>
          </a:xfrm>
          <a:prstGeom prst="rect">
            <a:avLst/>
          </a:prstGeom>
        </p:spPr>
      </p:pic>
      <p:sp>
        <p:nvSpPr>
          <p:cNvPr id="173062" name="TextBox 12"/>
          <p:cNvSpPr txBox="1">
            <a:spLocks noChangeArrowheads="1"/>
          </p:cNvSpPr>
          <p:nvPr/>
        </p:nvSpPr>
        <p:spPr bwMode="auto">
          <a:xfrm>
            <a:off x="1907704" y="115888"/>
            <a:ext cx="7128792" cy="45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Slowdown in surface warming</a:t>
            </a:r>
            <a:endParaRPr lang="en-US" sz="2800" b="1" dirty="0" smtClean="0">
              <a:solidFill>
                <a:srgbClr val="FF0000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1187624" y="5456140"/>
            <a:ext cx="6624736" cy="747897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Recent decrease in 15 year trends is simulated by CMIP5 models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Externally forced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But models trends generally too large</a:t>
            </a:r>
          </a:p>
        </p:txBody>
      </p:sp>
      <p:sp>
        <p:nvSpPr>
          <p:cNvPr id="173067" name="Text Box 6"/>
          <p:cNvSpPr txBox="1">
            <a:spLocks noChangeArrowheads="1"/>
          </p:cNvSpPr>
          <p:nvPr/>
        </p:nvSpPr>
        <p:spPr bwMode="auto">
          <a:xfrm>
            <a:off x="7164288" y="6570168"/>
            <a:ext cx="1907704" cy="243208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9600" indent="-609600" algn="r">
              <a:lnSpc>
                <a:spcPct val="120000"/>
              </a:lnSpc>
            </a:pPr>
            <a:r>
              <a:rPr lang="de-DE" sz="9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(Smith et al. submitted)</a:t>
            </a:r>
            <a:endParaRPr lang="de-DE" sz="90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979712" y="1484784"/>
            <a:ext cx="532859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GB" sz="1400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Rolling 15 year trends in global near surface temperature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827584" y="1844824"/>
            <a:ext cx="360040" cy="2880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567" y="1844824"/>
            <a:ext cx="7596866" cy="3151581"/>
          </a:xfrm>
          <a:prstGeom prst="rect">
            <a:avLst/>
          </a:prstGeom>
        </p:spPr>
      </p:pic>
      <p:sp>
        <p:nvSpPr>
          <p:cNvPr id="173062" name="TextBox 12"/>
          <p:cNvSpPr txBox="1">
            <a:spLocks noChangeArrowheads="1"/>
          </p:cNvSpPr>
          <p:nvPr/>
        </p:nvSpPr>
        <p:spPr bwMode="auto">
          <a:xfrm>
            <a:off x="1907704" y="115888"/>
            <a:ext cx="7128792" cy="45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Slowdown in surface warming</a:t>
            </a:r>
            <a:endParaRPr lang="en-US" sz="2800" b="1" dirty="0" smtClean="0">
              <a:solidFill>
                <a:srgbClr val="FF0000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1187624" y="5456140"/>
            <a:ext cx="6624736" cy="997196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Partly due to recovery from eruption of </a:t>
            </a:r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Mount Pinatubo </a:t>
            </a: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in 1991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global temperatures cooled in 1992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maximum trend starting from this cool year (1992-2006) followed by slowdown!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But also due to </a:t>
            </a:r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anthropogenic aerosols </a:t>
            </a: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especially in most recent periods</a:t>
            </a:r>
          </a:p>
        </p:txBody>
      </p:sp>
      <p:sp>
        <p:nvSpPr>
          <p:cNvPr id="173067" name="Text Box 6"/>
          <p:cNvSpPr txBox="1">
            <a:spLocks noChangeArrowheads="1"/>
          </p:cNvSpPr>
          <p:nvPr/>
        </p:nvSpPr>
        <p:spPr bwMode="auto">
          <a:xfrm>
            <a:off x="7164288" y="6570168"/>
            <a:ext cx="1907704" cy="243208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9600" indent="-609600" algn="r">
              <a:lnSpc>
                <a:spcPct val="120000"/>
              </a:lnSpc>
            </a:pPr>
            <a:r>
              <a:rPr lang="de-DE" sz="9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(Smith et al. submitted)</a:t>
            </a:r>
            <a:endParaRPr lang="de-DE" sz="90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979712" y="1484784"/>
            <a:ext cx="532859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GB" sz="1400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Rolling 15 year trends in global near surface temperature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827584" y="1844824"/>
            <a:ext cx="360040" cy="2880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2" name="TextBox 12"/>
          <p:cNvSpPr txBox="1">
            <a:spLocks noChangeArrowheads="1"/>
          </p:cNvSpPr>
          <p:nvPr/>
        </p:nvSpPr>
        <p:spPr bwMode="auto">
          <a:xfrm>
            <a:off x="1907704" y="115888"/>
            <a:ext cx="7128792" cy="45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Surface temperature trend 1998-2012</a:t>
            </a:r>
            <a:endParaRPr lang="en-US" sz="2800" b="1" dirty="0" smtClean="0">
              <a:solidFill>
                <a:srgbClr val="FF0000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2051720" y="5589240"/>
            <a:ext cx="6624736" cy="249299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Aerosol only simulations show a negative PDO trend pattern in the Pacific</a:t>
            </a:r>
          </a:p>
        </p:txBody>
      </p:sp>
      <p:sp>
        <p:nvSpPr>
          <p:cNvPr id="173067" name="Text Box 6"/>
          <p:cNvSpPr txBox="1">
            <a:spLocks noChangeArrowheads="1"/>
          </p:cNvSpPr>
          <p:nvPr/>
        </p:nvSpPr>
        <p:spPr bwMode="auto">
          <a:xfrm>
            <a:off x="7164288" y="6570168"/>
            <a:ext cx="1907704" cy="243208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9600" indent="-609600" algn="r">
              <a:lnSpc>
                <a:spcPct val="120000"/>
              </a:lnSpc>
            </a:pPr>
            <a:r>
              <a:rPr lang="de-DE" sz="9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(Smith et al. submitted)</a:t>
            </a:r>
            <a:endParaRPr lang="de-DE" sz="90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6" name="Picture 5" descr="t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6960" y="1459399"/>
            <a:ext cx="7605520" cy="398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2" name="TextBox 12"/>
          <p:cNvSpPr txBox="1">
            <a:spLocks noChangeArrowheads="1"/>
          </p:cNvSpPr>
          <p:nvPr/>
        </p:nvSpPr>
        <p:spPr bwMode="auto">
          <a:xfrm>
            <a:off x="1907704" y="115888"/>
            <a:ext cx="7128792" cy="82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Trend in atmospheric circulation </a:t>
            </a:r>
          </a:p>
          <a:p>
            <a:pPr algn="ctr"/>
            <a:r>
              <a:rPr lang="en-GB" sz="2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(1998-2012)</a:t>
            </a:r>
            <a:endParaRPr lang="en-US" sz="2800" b="1" dirty="0" smtClean="0">
              <a:solidFill>
                <a:srgbClr val="FF0000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2051720" y="5589240"/>
            <a:ext cx="6624736" cy="747897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Aerosol only simulations show a trends in Aleutian Low similar to </a:t>
            </a:r>
            <a:r>
              <a:rPr lang="en-GB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obs</a:t>
            </a:r>
            <a:endParaRPr lang="en-GB" sz="1200" b="1" dirty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...and </a:t>
            </a:r>
            <a:r>
              <a:rPr lang="en-GB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zonal</a:t>
            </a: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winds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But model patterns are much weaker than </a:t>
            </a:r>
            <a:r>
              <a:rPr lang="en-GB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obs</a:t>
            </a:r>
            <a:endParaRPr lang="en-GB" sz="1200" b="1" dirty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3067" name="Text Box 6"/>
          <p:cNvSpPr txBox="1">
            <a:spLocks noChangeArrowheads="1"/>
          </p:cNvSpPr>
          <p:nvPr/>
        </p:nvSpPr>
        <p:spPr bwMode="auto">
          <a:xfrm>
            <a:off x="7164288" y="6570168"/>
            <a:ext cx="1907704" cy="243208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9600" indent="-609600" algn="r">
              <a:lnSpc>
                <a:spcPct val="120000"/>
              </a:lnSpc>
            </a:pPr>
            <a:r>
              <a:rPr lang="de-DE" sz="9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(Smith et al. submitted)</a:t>
            </a:r>
            <a:endParaRPr lang="de-DE" sz="90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6" name="Picture 5" descr="t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077755"/>
            <a:ext cx="7577412" cy="4367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4249" y="836712"/>
            <a:ext cx="5284255" cy="5949280"/>
          </a:xfrm>
          <a:prstGeom prst="rect">
            <a:avLst/>
          </a:prstGeom>
        </p:spPr>
      </p:pic>
      <p:sp>
        <p:nvSpPr>
          <p:cNvPr id="173062" name="TextBox 12"/>
          <p:cNvSpPr txBox="1">
            <a:spLocks noChangeArrowheads="1"/>
          </p:cNvSpPr>
          <p:nvPr/>
        </p:nvSpPr>
        <p:spPr bwMode="auto">
          <a:xfrm>
            <a:off x="1907704" y="115888"/>
            <a:ext cx="7128792" cy="82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Impact of anthropogenic aerosols on Aleutian Low (NPI)</a:t>
            </a:r>
            <a:endParaRPr lang="en-US" sz="2800" b="1" dirty="0" smtClean="0">
              <a:solidFill>
                <a:srgbClr val="FF0000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179512" y="4069463"/>
            <a:ext cx="3528392" cy="1375761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Lagged response of Aleutian Low (NPI) to aerosol emissions from China and USA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Timing of observed NPI changes since 1960 captured by models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Future Chinese aerosol reductions would promote a positive PDO and increased global temperatures</a:t>
            </a:r>
          </a:p>
        </p:txBody>
      </p:sp>
      <p:pic>
        <p:nvPicPr>
          <p:cNvPr id="11" name="Picture 10" descr="t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8" y="1754175"/>
            <a:ext cx="3779912" cy="1746833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596336" y="6570168"/>
            <a:ext cx="1475656" cy="258532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9600" indent="-609600" algn="r">
              <a:lnSpc>
                <a:spcPct val="120000"/>
              </a:lnSpc>
            </a:pPr>
            <a:r>
              <a:rPr lang="de-DE" sz="9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(Smith et al. submitted)</a:t>
            </a:r>
            <a:endParaRPr lang="de-DE" sz="90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7944" y="836712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067944" y="3356992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2" name="TextBox 12"/>
          <p:cNvSpPr txBox="1">
            <a:spLocks noChangeArrowheads="1"/>
          </p:cNvSpPr>
          <p:nvPr/>
        </p:nvSpPr>
        <p:spPr bwMode="auto">
          <a:xfrm>
            <a:off x="1907704" y="115888"/>
            <a:ext cx="7128792" cy="82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Slowdown in surface warming: recalibration of models</a:t>
            </a:r>
            <a:endParaRPr lang="en-US" sz="2800" b="1" dirty="0" smtClean="0">
              <a:solidFill>
                <a:srgbClr val="FF0000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1187624" y="5301208"/>
            <a:ext cx="6624736" cy="1154162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Detection and attribution analysis to obtain scaling factors (beta)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Use data before 1995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Scaling for Nat significantly less than one → models over-sensitive to volcanoes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Scaled projection (red dotted) in much better agreement with </a:t>
            </a:r>
            <a:r>
              <a:rPr lang="en-GB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obs</a:t>
            </a: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than </a:t>
            </a:r>
            <a:r>
              <a:rPr lang="en-GB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unscaled</a:t>
            </a: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(red dashed)</a:t>
            </a:r>
          </a:p>
        </p:txBody>
      </p:sp>
      <p:pic>
        <p:nvPicPr>
          <p:cNvPr id="9" name="Picture 8" descr="t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980" y="1700808"/>
            <a:ext cx="8054040" cy="35114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3568" y="1700808"/>
            <a:ext cx="360040" cy="2880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164288" y="6570168"/>
            <a:ext cx="1907704" cy="243208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9600" indent="-609600" algn="r">
              <a:lnSpc>
                <a:spcPct val="120000"/>
              </a:lnSpc>
            </a:pPr>
            <a:r>
              <a:rPr lang="de-DE" sz="9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(Smith et al. submitted)</a:t>
            </a:r>
            <a:endParaRPr lang="de-DE" sz="90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980728"/>
            <a:ext cx="6984776" cy="5688632"/>
          </a:xfrm>
          <a:solidFill>
            <a:srgbClr val="CCFFCC"/>
          </a:solidFill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High resolution decadal predictions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Skill for NAO a year ahead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Sahel rainfall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But “signal to noise paradox”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Need mean of large ensemble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More skill available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Recent slowdown in surface warming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Partly the recovery from Mount Pinatubo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But also anthropogenic aerosols which drive negative PDO pattern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Model global temperature trends are too large mainly due to over sensitivity to volcanoes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But regional trends are weaker than </a:t>
            </a:r>
            <a:r>
              <a:rPr lang="en-US" sz="2000" dirty="0" err="1" smtClean="0"/>
              <a:t>obs</a:t>
            </a:r>
            <a:r>
              <a:rPr lang="en-US" sz="2000" dirty="0" smtClean="0"/>
              <a:t>: imperfect model response, or coincidence of internal variability?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Future reductions in aerosol emissions from China drive switch to positive PDO in model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0089016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2" name="TextBox 12"/>
          <p:cNvSpPr txBox="1">
            <a:spLocks noChangeArrowheads="1"/>
          </p:cNvSpPr>
          <p:nvPr/>
        </p:nvSpPr>
        <p:spPr bwMode="auto">
          <a:xfrm>
            <a:off x="1907704" y="115888"/>
            <a:ext cx="7128792" cy="45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Slowdown in surface warming</a:t>
            </a:r>
            <a:endParaRPr lang="en-US" sz="2800" b="1" dirty="0" smtClean="0">
              <a:solidFill>
                <a:srgbClr val="FF0000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1187624" y="5456140"/>
            <a:ext cx="6624736" cy="498598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Blue shading shows range from aerosols diagnosed in different ways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Aero : All-</a:t>
            </a:r>
            <a:r>
              <a:rPr lang="en-GB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NoAero</a:t>
            </a: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: All-Nat-GHG-LU-Oz : </a:t>
            </a:r>
            <a:r>
              <a:rPr lang="en-GB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Anthro</a:t>
            </a: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-GHG-LU-Oz</a:t>
            </a:r>
          </a:p>
        </p:txBody>
      </p:sp>
      <p:sp>
        <p:nvSpPr>
          <p:cNvPr id="173067" name="Text Box 6"/>
          <p:cNvSpPr txBox="1">
            <a:spLocks noChangeArrowheads="1"/>
          </p:cNvSpPr>
          <p:nvPr/>
        </p:nvSpPr>
        <p:spPr bwMode="auto">
          <a:xfrm>
            <a:off x="7164288" y="6570168"/>
            <a:ext cx="1907704" cy="243208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9600" indent="-609600" algn="r">
              <a:lnSpc>
                <a:spcPct val="120000"/>
              </a:lnSpc>
            </a:pPr>
            <a:r>
              <a:rPr lang="de-DE" sz="9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(Smith et al. submitted)</a:t>
            </a:r>
            <a:endParaRPr lang="de-DE" sz="90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979712" y="1484784"/>
            <a:ext cx="532859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GB" sz="1400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Rolling 15 year trends in global near surface temperature</a:t>
            </a:r>
          </a:p>
        </p:txBody>
      </p:sp>
      <p:pic>
        <p:nvPicPr>
          <p:cNvPr id="10" name="Picture 9" descr="t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703" y="1896981"/>
            <a:ext cx="7606593" cy="3064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2" name="TextBox 12"/>
          <p:cNvSpPr txBox="1">
            <a:spLocks noChangeArrowheads="1"/>
          </p:cNvSpPr>
          <p:nvPr/>
        </p:nvSpPr>
        <p:spPr bwMode="auto">
          <a:xfrm>
            <a:off x="1907704" y="115888"/>
            <a:ext cx="7128792" cy="45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Surface temperature trend 1998-2012</a:t>
            </a:r>
            <a:endParaRPr lang="en-US" sz="2800" b="1" dirty="0" smtClean="0">
              <a:solidFill>
                <a:srgbClr val="FF0000"/>
              </a:solidFill>
              <a:latin typeface="Calibri"/>
              <a:ea typeface="ＭＳ Ｐゴシック" pitchFamily="34" charset="-128"/>
            </a:endParaRPr>
          </a:p>
        </p:txBody>
      </p:sp>
      <p:pic>
        <p:nvPicPr>
          <p:cNvPr id="6" name="Picture 5" descr="t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8089" y="471306"/>
            <a:ext cx="6332343" cy="6342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2" name="TextBox 12"/>
          <p:cNvSpPr txBox="1">
            <a:spLocks noChangeArrowheads="1"/>
          </p:cNvSpPr>
          <p:nvPr/>
        </p:nvSpPr>
        <p:spPr bwMode="auto">
          <a:xfrm>
            <a:off x="1907704" y="115888"/>
            <a:ext cx="7128792" cy="82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Slowdown in surface warming: recalibration of models</a:t>
            </a:r>
            <a:endParaRPr lang="en-US" sz="2800" b="1" dirty="0" smtClean="0">
              <a:solidFill>
                <a:srgbClr val="FF0000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1187624" y="5301208"/>
            <a:ext cx="6624736" cy="1154162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Detection and attribution analysis to obtain scaling factors (beta)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Use data before 1995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Scaling for Nat significantly less than one → models over-sensitive to volcanoes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Scaled projection (red dotted) in much better agreement with </a:t>
            </a:r>
            <a:r>
              <a:rPr lang="en-GB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obs</a:t>
            </a: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than </a:t>
            </a:r>
            <a:r>
              <a:rPr lang="en-GB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unscaled</a:t>
            </a: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(red dashed)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164288" y="6570168"/>
            <a:ext cx="1907704" cy="243208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9600" indent="-609600" algn="r">
              <a:lnSpc>
                <a:spcPct val="120000"/>
              </a:lnSpc>
            </a:pPr>
            <a:r>
              <a:rPr lang="de-DE" sz="9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(Smith et al. submitted)</a:t>
            </a:r>
            <a:endParaRPr lang="de-DE" sz="90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8" name="Picture 7" descr="t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104" y="1844824"/>
            <a:ext cx="7616320" cy="312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7584" y="1844824"/>
            <a:ext cx="360040" cy="2880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2261262"/>
            <a:ext cx="6984776" cy="2823922"/>
          </a:xfrm>
          <a:solidFill>
            <a:srgbClr val="CCFFCC"/>
          </a:solidFill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Results from high resolution decadal predictions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 NAO a year ahead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 Sahel rainfall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The signal to noise paradox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Recent slowdown in surface warming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Role of volcanic and anthropogenic aerosols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0089016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16" descr="t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692150"/>
            <a:ext cx="39116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pitchFamily="34" charset="0"/>
              </a:rPr>
              <a:t>© Crown copyright   Met Office</a:t>
            </a:r>
            <a:endParaRPr lang="en-GB" sz="1400" smtClean="0">
              <a:latin typeface="Times" pitchFamily="18" charset="0"/>
            </a:endParaRPr>
          </a:p>
        </p:txBody>
      </p:sp>
      <p:sp>
        <p:nvSpPr>
          <p:cNvPr id="155652" name="Rectangle 2"/>
          <p:cNvSpPr>
            <a:spLocks noChangeArrowheads="1"/>
          </p:cNvSpPr>
          <p:nvPr/>
        </p:nvSpPr>
        <p:spPr bwMode="auto">
          <a:xfrm>
            <a:off x="431800" y="368300"/>
            <a:ext cx="1152525" cy="12969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5653" name="Rectangle 3"/>
          <p:cNvSpPr>
            <a:spLocks noChangeArrowheads="1"/>
          </p:cNvSpPr>
          <p:nvPr/>
        </p:nvSpPr>
        <p:spPr bwMode="auto">
          <a:xfrm>
            <a:off x="358775" y="6597650"/>
            <a:ext cx="1836738" cy="260350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5654" name="Rectangle 2"/>
          <p:cNvSpPr>
            <a:spLocks noChangeArrowheads="1"/>
          </p:cNvSpPr>
          <p:nvPr/>
        </p:nvSpPr>
        <p:spPr bwMode="auto">
          <a:xfrm>
            <a:off x="179388" y="225425"/>
            <a:ext cx="8507412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36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RPC sensitivity</a:t>
            </a:r>
          </a:p>
        </p:txBody>
      </p:sp>
      <p:pic>
        <p:nvPicPr>
          <p:cNvPr id="155655" name="Picture 6" descr="t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157413"/>
            <a:ext cx="4551363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6" name="Text Box 4"/>
          <p:cNvSpPr txBox="1">
            <a:spLocks noChangeArrowheads="1"/>
          </p:cNvSpPr>
          <p:nvPr/>
        </p:nvSpPr>
        <p:spPr bwMode="auto">
          <a:xfrm>
            <a:off x="0" y="6561138"/>
            <a:ext cx="1908175" cy="293687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09600" indent="-609600">
              <a:lnSpc>
                <a:spcPct val="120000"/>
              </a:lnSpc>
            </a:pPr>
            <a:r>
              <a:rPr lang="de-DE" sz="1200" b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(Shi </a:t>
            </a:r>
            <a:r>
              <a:rPr lang="de-DE" sz="1200" b="1" i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et al</a:t>
            </a:r>
            <a:r>
              <a:rPr lang="de-DE" sz="1200" b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, 2015)</a:t>
            </a:r>
            <a:endParaRPr lang="de-DE" sz="1200" smtClean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1151831" y="1340768"/>
            <a:ext cx="2700089" cy="78483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GloSea3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(9 ensemble members)</a:t>
            </a:r>
          </a:p>
        </p:txBody>
      </p:sp>
      <p:sp>
        <p:nvSpPr>
          <p:cNvPr id="155658" name="Text Box 9"/>
          <p:cNvSpPr txBox="1">
            <a:spLocks noChangeArrowheads="1"/>
          </p:cNvSpPr>
          <p:nvPr/>
        </p:nvSpPr>
        <p:spPr bwMode="auto">
          <a:xfrm>
            <a:off x="5975350" y="188913"/>
            <a:ext cx="1836738" cy="366712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GB" sz="18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GloSea5</a:t>
            </a:r>
          </a:p>
        </p:txBody>
      </p:sp>
      <p:cxnSp>
        <p:nvCxnSpPr>
          <p:cNvPr id="155659" name="Straight Connector 16"/>
          <p:cNvCxnSpPr>
            <a:cxnSpLocks noChangeShapeType="1"/>
          </p:cNvCxnSpPr>
          <p:nvPr/>
        </p:nvCxnSpPr>
        <p:spPr bwMode="auto">
          <a:xfrm>
            <a:off x="5219700" y="2241550"/>
            <a:ext cx="3421063" cy="0"/>
          </a:xfrm>
          <a:prstGeom prst="line">
            <a:avLst/>
          </a:prstGeom>
          <a:noFill/>
          <a:ln w="28575" algn="ctr">
            <a:solidFill>
              <a:srgbClr val="00FF00"/>
            </a:solidFill>
            <a:round/>
            <a:headEnd/>
            <a:tailEnd/>
          </a:ln>
        </p:spPr>
      </p:cxnSp>
      <p:pic>
        <p:nvPicPr>
          <p:cNvPr id="155660" name="Picture 12" descr="t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925" y="3725863"/>
            <a:ext cx="3959225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5661" name="Straight Connector 16"/>
          <p:cNvCxnSpPr>
            <a:cxnSpLocks noChangeShapeType="1"/>
          </p:cNvCxnSpPr>
          <p:nvPr/>
        </p:nvCxnSpPr>
        <p:spPr bwMode="auto">
          <a:xfrm>
            <a:off x="5219700" y="5229225"/>
            <a:ext cx="3421063" cy="0"/>
          </a:xfrm>
          <a:prstGeom prst="line">
            <a:avLst/>
          </a:prstGeom>
          <a:noFill/>
          <a:ln w="28575" algn="ctr">
            <a:solidFill>
              <a:srgbClr val="00FF00"/>
            </a:solidFill>
            <a:round/>
            <a:headEnd/>
            <a:tailEnd/>
          </a:ln>
        </p:spPr>
      </p:cxnSp>
      <p:sp>
        <p:nvSpPr>
          <p:cNvPr id="155662" name="Text Box 9"/>
          <p:cNvSpPr txBox="1">
            <a:spLocks noChangeArrowheads="1"/>
          </p:cNvSpPr>
          <p:nvPr/>
        </p:nvSpPr>
        <p:spPr bwMode="auto">
          <a:xfrm>
            <a:off x="6659563" y="836613"/>
            <a:ext cx="1836737" cy="366712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GB" sz="18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24 members</a:t>
            </a:r>
          </a:p>
        </p:txBody>
      </p:sp>
      <p:sp>
        <p:nvSpPr>
          <p:cNvPr id="155663" name="Text Box 9"/>
          <p:cNvSpPr txBox="1">
            <a:spLocks noChangeArrowheads="1"/>
          </p:cNvSpPr>
          <p:nvPr/>
        </p:nvSpPr>
        <p:spPr bwMode="auto">
          <a:xfrm>
            <a:off x="6732588" y="3925888"/>
            <a:ext cx="1836737" cy="366712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GB" sz="18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9 members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259632" y="4502447"/>
            <a:ext cx="25202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Number of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movie370m_crop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987428"/>
            <a:ext cx="4535488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movie_orca1_cro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4770" y="971550"/>
            <a:ext cx="4079875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073306" y="692697"/>
            <a:ext cx="1027741" cy="36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25" tIns="45565" rIns="91125" bIns="45565">
            <a:spAutoFit/>
          </a:bodyPr>
          <a:lstStyle/>
          <a:p>
            <a:pPr defTabSz="91137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prstClr val="black"/>
                </a:solidFill>
                <a:latin typeface="Calibri"/>
                <a:cs typeface="+mn-cs"/>
              </a:rPr>
              <a:t>ORCA </a:t>
            </a:r>
            <a:r>
              <a:rPr lang="en-GB" sz="1800" b="1" dirty="0">
                <a:solidFill>
                  <a:prstClr val="black"/>
                </a:solidFill>
                <a:latin typeface="Calibri"/>
                <a:cs typeface="Arial" charset="0"/>
              </a:rPr>
              <a:t>¼°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6516718" y="686025"/>
            <a:ext cx="992475" cy="36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25" tIns="45565" rIns="91125" bIns="45565">
            <a:spAutoFit/>
          </a:bodyPr>
          <a:lstStyle/>
          <a:p>
            <a:pPr defTabSz="91137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prstClr val="black"/>
                </a:solidFill>
                <a:latin typeface="Calibri"/>
                <a:cs typeface="+mn-cs"/>
              </a:rPr>
              <a:t>ORCA </a:t>
            </a:r>
            <a:r>
              <a:rPr lang="en-GB" sz="1800" b="1" dirty="0">
                <a:solidFill>
                  <a:prstClr val="black"/>
                </a:solidFill>
                <a:latin typeface="Calibri"/>
                <a:cs typeface="Arial" charset="0"/>
              </a:rPr>
              <a:t>1°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1727096" y="118374"/>
            <a:ext cx="5869240" cy="64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25" tIns="45565" rIns="91125" bIns="45565">
            <a:spAutoFit/>
          </a:bodyPr>
          <a:lstStyle/>
          <a:p>
            <a:pPr defTabSz="91137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b="1" u="sng" dirty="0">
                <a:solidFill>
                  <a:prstClr val="black"/>
                </a:solidFill>
                <a:latin typeface="Calibri"/>
                <a:cs typeface="+mn-cs"/>
              </a:rPr>
              <a:t>DePreSys3 - Higher </a:t>
            </a:r>
            <a:r>
              <a:rPr lang="en-GB" sz="3600" b="1" u="sng" dirty="0" smtClean="0">
                <a:solidFill>
                  <a:prstClr val="black"/>
                </a:solidFill>
                <a:latin typeface="Calibri"/>
                <a:cs typeface="+mn-cs"/>
              </a:rPr>
              <a:t>resolution</a:t>
            </a:r>
            <a:endParaRPr lang="en-GB" sz="3600" b="1" u="sng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17955" y="1628819"/>
            <a:ext cx="2189772" cy="104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25" tIns="45565" rIns="91125" bIns="45565">
            <a:spAutoFit/>
          </a:bodyPr>
          <a:lstStyle/>
          <a:p>
            <a:pPr algn="ctr" defTabSz="91137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prstClr val="black"/>
                </a:solidFill>
                <a:latin typeface="Calibri"/>
                <a:cs typeface="+mn-cs"/>
              </a:rPr>
              <a:t>2 years of monthly</a:t>
            </a:r>
          </a:p>
          <a:p>
            <a:pPr algn="ctr" defTabSz="91137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prstClr val="black"/>
                </a:solidFill>
                <a:latin typeface="Calibri"/>
                <a:cs typeface="+mn-cs"/>
              </a:rPr>
              <a:t>mean temperature</a:t>
            </a:r>
          </a:p>
          <a:p>
            <a:pPr algn="ctr" defTabSz="91137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prstClr val="black"/>
                </a:solidFill>
                <a:latin typeface="Calibri"/>
                <a:cs typeface="+mn-cs"/>
              </a:rPr>
              <a:t>at 370m depth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589141" y="6524625"/>
            <a:ext cx="2519363" cy="276807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09600" indent="-609600" algn="r">
              <a:lnSpc>
                <a:spcPct val="120000"/>
              </a:lnSpc>
            </a:pPr>
            <a:r>
              <a:rPr lang="de-DE" sz="1050" dirty="0">
                <a:solidFill>
                  <a:srgbClr val="000000"/>
                </a:solidFill>
                <a:ea typeface="ＭＳ Ｐゴシック" pitchFamily="34" charset="-128"/>
              </a:rPr>
              <a:t>(Dunstone et al, submitted)</a:t>
            </a:r>
            <a:endParaRPr lang="de-DE" sz="1050" b="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61797" name="TextBox 7"/>
          <p:cNvSpPr txBox="1">
            <a:spLocks noChangeArrowheads="1"/>
          </p:cNvSpPr>
          <p:nvPr/>
        </p:nvSpPr>
        <p:spPr bwMode="auto">
          <a:xfrm>
            <a:off x="1979712" y="44450"/>
            <a:ext cx="68407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09638">
              <a:lnSpc>
                <a:spcPct val="100000"/>
              </a:lnSpc>
            </a:pPr>
            <a:r>
              <a:rPr lang="en-GB" sz="3200" dirty="0" smtClean="0">
                <a:solidFill>
                  <a:srgbClr val="000000"/>
                </a:solidFill>
              </a:rPr>
              <a:t>Predictions of North Atlantic Oscillation (NAO)</a:t>
            </a:r>
            <a:endParaRPr lang="en-GB" sz="3200" dirty="0">
              <a:solidFill>
                <a:srgbClr val="000000"/>
              </a:solidFill>
            </a:endParaRPr>
          </a:p>
        </p:txBody>
      </p:sp>
      <p:pic>
        <p:nvPicPr>
          <p:cNvPr id="10" name="Picture 9" descr="t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82297"/>
            <a:ext cx="9144000" cy="3744227"/>
          </a:xfrm>
          <a:prstGeom prst="rect">
            <a:avLst/>
          </a:prstGeom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55576" y="1412776"/>
            <a:ext cx="3457575" cy="366713"/>
          </a:xfrm>
          <a:prstGeom prst="rect">
            <a:avLst/>
          </a:prstGeom>
          <a:solidFill>
            <a:srgbClr val="BBE0E3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Lucida Sans Unicode" pitchFamily="34" charset="0"/>
              </a:rPr>
              <a:t>First winter: 1 month ahead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220072" y="1412776"/>
            <a:ext cx="3672408" cy="369332"/>
          </a:xfrm>
          <a:prstGeom prst="rect">
            <a:avLst/>
          </a:prstGeom>
          <a:solidFill>
            <a:srgbClr val="BBE0E3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Lucida Sans Unicode" pitchFamily="34" charset="0"/>
              </a:rPr>
              <a:t>Second winter: 13 months ahead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71600" y="5622339"/>
            <a:ext cx="7128792" cy="784830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49263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sz="1800" dirty="0" smtClean="0">
                <a:solidFill>
                  <a:srgbClr val="000000"/>
                </a:solidFill>
                <a:ea typeface="ＭＳ Ｐゴシック"/>
                <a:cs typeface="Lucida Sans Unicode" pitchFamily="34" charset="0"/>
              </a:rPr>
              <a:t> Skill extended back to 1980 (35 years compared to 20 in GloSea5)</a:t>
            </a:r>
          </a:p>
          <a:p>
            <a:pPr defTabSz="449263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sz="1800" dirty="0" smtClean="0">
                <a:solidFill>
                  <a:srgbClr val="000000"/>
                </a:solidFill>
                <a:ea typeface="ＭＳ Ｐゴシック"/>
                <a:cs typeface="Lucida Sans Unicode" pitchFamily="34" charset="0"/>
              </a:rPr>
              <a:t> Skill in second winter (13 month lead time)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123728" y="1998132"/>
            <a:ext cx="1863823" cy="366713"/>
          </a:xfrm>
          <a:prstGeom prst="rect">
            <a:avLst/>
          </a:prstGeom>
          <a:solidFill>
            <a:srgbClr val="BBE0E3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Lucida Sans Unicode" pitchFamily="34" charset="0"/>
              </a:rPr>
              <a:t>Correlation 0.53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812633" y="1998132"/>
            <a:ext cx="1863823" cy="366713"/>
          </a:xfrm>
          <a:prstGeom prst="rect">
            <a:avLst/>
          </a:prstGeom>
          <a:solidFill>
            <a:srgbClr val="BBE0E3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Lucida Sans Unicode" pitchFamily="34" charset="0"/>
              </a:rPr>
              <a:t>Correlation 0.45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Second winter NAO drivers...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1196752"/>
            <a:ext cx="1080120" cy="504056"/>
          </a:xfrm>
        </p:spPr>
        <p:txBody>
          <a:bodyPr/>
          <a:lstStyle/>
          <a:p>
            <a:r>
              <a:rPr lang="en-GB" sz="2400" b="1" u="sng" dirty="0" smtClean="0"/>
              <a:t>ENSO</a:t>
            </a:r>
            <a:endParaRPr lang="en-GB" sz="2400" b="1" u="sng" dirty="0"/>
          </a:p>
        </p:txBody>
      </p:sp>
      <p:pic>
        <p:nvPicPr>
          <p:cNvPr id="4" name="Picture 3" descr="fig_composites_noQBO.jpg"/>
          <p:cNvPicPr>
            <a:picLocks noChangeAspect="1"/>
          </p:cNvPicPr>
          <p:nvPr/>
        </p:nvPicPr>
        <p:blipFill>
          <a:blip r:embed="rId2" cstate="print"/>
          <a:srcRect r="74412" b="50000"/>
          <a:stretch>
            <a:fillRect/>
          </a:stretch>
        </p:blipFill>
        <p:spPr>
          <a:xfrm>
            <a:off x="3563888" y="908720"/>
            <a:ext cx="3600400" cy="2488777"/>
          </a:xfrm>
          <a:prstGeom prst="rect">
            <a:avLst/>
          </a:prstGeom>
        </p:spPr>
      </p:pic>
      <p:pic>
        <p:nvPicPr>
          <p:cNvPr id="5" name="Picture 4" descr="fig_composites_noQBO.jpg"/>
          <p:cNvPicPr>
            <a:picLocks noChangeAspect="1"/>
          </p:cNvPicPr>
          <p:nvPr/>
        </p:nvPicPr>
        <p:blipFill>
          <a:blip r:embed="rId2" cstate="print"/>
          <a:srcRect l="27682" t="2080" r="-572" b="54792"/>
          <a:stretch>
            <a:fillRect/>
          </a:stretch>
        </p:blipFill>
        <p:spPr>
          <a:xfrm>
            <a:off x="467544" y="3789040"/>
            <a:ext cx="8496944" cy="1778430"/>
          </a:xfrm>
          <a:prstGeom prst="rect">
            <a:avLst/>
          </a:prstGeom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835696" y="3429000"/>
            <a:ext cx="5904656" cy="369332"/>
          </a:xfrm>
          <a:prstGeom prst="rect">
            <a:avLst/>
          </a:prstGeom>
          <a:solidFill>
            <a:srgbClr val="BBE0E3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Lucida Sans Unicode" pitchFamily="34" charset="0"/>
              </a:rPr>
              <a:t>DJF MSLP composites: Nov El Niño – </a:t>
            </a:r>
            <a:r>
              <a:rPr lang="en-GB" sz="1800" kern="0" dirty="0" smtClean="0">
                <a:solidFill>
                  <a:srgbClr val="000000"/>
                </a:solidFill>
                <a:cs typeface="Lucida Sans Unicode" pitchFamily="34" charset="0"/>
              </a:rPr>
              <a:t>La Niña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Lucida Sans Unicode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39552" y="5589240"/>
            <a:ext cx="8208912" cy="1200329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49263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sz="1800" dirty="0" smtClean="0">
                <a:solidFill>
                  <a:srgbClr val="000000"/>
                </a:solidFill>
                <a:ea typeface="ＭＳ Ｐゴシック"/>
                <a:cs typeface="Lucida Sans Unicode" pitchFamily="34" charset="0"/>
              </a:rPr>
              <a:t> ENSO skilfully predicted in both first and second winters</a:t>
            </a:r>
          </a:p>
          <a:p>
            <a:pPr defTabSz="449263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sz="1800" dirty="0" smtClean="0">
                <a:solidFill>
                  <a:srgbClr val="000000"/>
                </a:solidFill>
                <a:ea typeface="ＭＳ Ｐゴシック"/>
                <a:cs typeface="Lucida Sans Unicode" pitchFamily="34" charset="0"/>
              </a:rPr>
              <a:t> Composites are similar in </a:t>
            </a:r>
            <a:r>
              <a:rPr lang="en-GB" sz="1800" dirty="0" err="1" smtClean="0">
                <a:solidFill>
                  <a:srgbClr val="000000"/>
                </a:solidFill>
                <a:ea typeface="ＭＳ Ｐゴシック"/>
                <a:cs typeface="Lucida Sans Unicode" pitchFamily="34" charset="0"/>
              </a:rPr>
              <a:t>obs</a:t>
            </a:r>
            <a:r>
              <a:rPr lang="en-GB" sz="1800" dirty="0" smtClean="0">
                <a:solidFill>
                  <a:srgbClr val="000000"/>
                </a:solidFill>
                <a:ea typeface="ＭＳ Ｐゴシック"/>
                <a:cs typeface="Lucida Sans Unicode" pitchFamily="34" charset="0"/>
              </a:rPr>
              <a:t>, first and second winters</a:t>
            </a:r>
          </a:p>
          <a:p>
            <a:pPr defTabSz="449263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sz="1800" dirty="0" smtClean="0">
                <a:solidFill>
                  <a:srgbClr val="000000"/>
                </a:solidFill>
                <a:ea typeface="ＭＳ Ｐゴシック"/>
                <a:cs typeface="Lucida Sans Unicode" pitchFamily="34" charset="0"/>
              </a:rPr>
              <a:t> ENSO appears to drive NAO in both first and second winters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Second winter NAO drivers...</a:t>
            </a:r>
            <a:endParaRPr lang="en-GB" dirty="0"/>
          </a:p>
        </p:txBody>
      </p:sp>
      <p:pic>
        <p:nvPicPr>
          <p:cNvPr id="4" name="Picture 3" descr="fig_composites_noQBO.jpg"/>
          <p:cNvPicPr>
            <a:picLocks noChangeAspect="1"/>
          </p:cNvPicPr>
          <p:nvPr/>
        </p:nvPicPr>
        <p:blipFill>
          <a:blip r:embed="rId2" cstate="print"/>
          <a:srcRect t="50633" r="74412" b="-1266"/>
          <a:stretch>
            <a:fillRect/>
          </a:stretch>
        </p:blipFill>
        <p:spPr>
          <a:xfrm>
            <a:off x="3707904" y="980728"/>
            <a:ext cx="3600400" cy="2520280"/>
          </a:xfrm>
          <a:prstGeom prst="rect">
            <a:avLst/>
          </a:prstGeom>
        </p:spPr>
      </p:pic>
      <p:pic>
        <p:nvPicPr>
          <p:cNvPr id="5" name="Picture 4" descr="fig_composites_noQBO.jpg"/>
          <p:cNvPicPr>
            <a:picLocks noChangeAspect="1"/>
          </p:cNvPicPr>
          <p:nvPr/>
        </p:nvPicPr>
        <p:blipFill>
          <a:blip r:embed="rId2" cstate="print"/>
          <a:srcRect l="27682" t="52721" r="-572" b="7116"/>
          <a:stretch>
            <a:fillRect/>
          </a:stretch>
        </p:blipFill>
        <p:spPr>
          <a:xfrm>
            <a:off x="539552" y="3789040"/>
            <a:ext cx="8496944" cy="165618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1052736"/>
            <a:ext cx="1656184" cy="936104"/>
          </a:xfrm>
        </p:spPr>
        <p:txBody>
          <a:bodyPr/>
          <a:lstStyle/>
          <a:p>
            <a:pPr algn="ctr"/>
            <a:r>
              <a:rPr lang="en-GB" b="1" u="sng" dirty="0" smtClean="0"/>
              <a:t>North Atlantic</a:t>
            </a:r>
          </a:p>
          <a:p>
            <a:pPr algn="ctr"/>
            <a:r>
              <a:rPr lang="en-GB" b="1" u="sng" dirty="0" smtClean="0"/>
              <a:t>SST </a:t>
            </a:r>
            <a:r>
              <a:rPr lang="en-GB" b="1" u="sng" dirty="0" err="1" smtClean="0"/>
              <a:t>tripole</a:t>
            </a:r>
            <a:endParaRPr lang="en-GB" b="1" u="sng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835696" y="3429000"/>
            <a:ext cx="5904656" cy="369332"/>
          </a:xfrm>
          <a:prstGeom prst="rect">
            <a:avLst/>
          </a:prstGeom>
          <a:solidFill>
            <a:srgbClr val="BBE0E3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Lucida Sans Unicode" pitchFamily="34" charset="0"/>
              </a:rPr>
              <a:t>DJF MSLP composites: Nov warm – </a:t>
            </a:r>
            <a:r>
              <a:rPr lang="en-GB" sz="1800" kern="0" dirty="0" smtClean="0">
                <a:solidFill>
                  <a:srgbClr val="000000"/>
                </a:solidFill>
                <a:cs typeface="Lucida Sans Unicode" pitchFamily="34" charset="0"/>
              </a:rPr>
              <a:t>cold Atlantic SST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Lucida Sans Unicode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1560" y="5589240"/>
            <a:ext cx="8208912" cy="1200329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49263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sz="1800" dirty="0" smtClean="0">
                <a:solidFill>
                  <a:srgbClr val="000000"/>
                </a:solidFill>
                <a:ea typeface="ＭＳ Ｐゴシック"/>
                <a:cs typeface="Lucida Sans Unicode" pitchFamily="34" charset="0"/>
              </a:rPr>
              <a:t> Skill only in first winter</a:t>
            </a:r>
          </a:p>
          <a:p>
            <a:pPr defTabSz="449263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sz="1800" dirty="0" smtClean="0">
                <a:solidFill>
                  <a:srgbClr val="000000"/>
                </a:solidFill>
                <a:ea typeface="ＭＳ Ｐゴシック"/>
                <a:cs typeface="Lucida Sans Unicode" pitchFamily="34" charset="0"/>
              </a:rPr>
              <a:t> Composites are similar in </a:t>
            </a:r>
            <a:r>
              <a:rPr lang="en-GB" sz="1800" dirty="0" err="1" smtClean="0">
                <a:solidFill>
                  <a:srgbClr val="000000"/>
                </a:solidFill>
                <a:ea typeface="ＭＳ Ｐゴシック"/>
                <a:cs typeface="Lucida Sans Unicode" pitchFamily="34" charset="0"/>
              </a:rPr>
              <a:t>obs</a:t>
            </a:r>
            <a:r>
              <a:rPr lang="en-GB" sz="1800" dirty="0" smtClean="0">
                <a:solidFill>
                  <a:srgbClr val="000000"/>
                </a:solidFill>
                <a:ea typeface="ＭＳ Ｐゴシック"/>
                <a:cs typeface="Lucida Sans Unicode" pitchFamily="34" charset="0"/>
              </a:rPr>
              <a:t> and first winter, but not second winter</a:t>
            </a:r>
          </a:p>
          <a:p>
            <a:pPr defTabSz="449263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sz="1800" dirty="0" smtClean="0">
                <a:solidFill>
                  <a:srgbClr val="000000"/>
                </a:solidFill>
                <a:ea typeface="ＭＳ Ｐゴシック"/>
                <a:cs typeface="Lucida Sans Unicode" pitchFamily="34" charset="0"/>
              </a:rPr>
              <a:t> Atlantic SSTs appear to drive NAO in first winter only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179388" y="225425"/>
            <a:ext cx="8507412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3600" dirty="0" smtClean="0">
                <a:solidFill>
                  <a:srgbClr val="000000"/>
                </a:solidFill>
                <a:ea typeface="+mn-ea"/>
                <a:cs typeface="+mn-cs"/>
              </a:rPr>
              <a:t>Sahel rainfall, years 2-5</a:t>
            </a:r>
          </a:p>
        </p:txBody>
      </p:sp>
      <p:pic>
        <p:nvPicPr>
          <p:cNvPr id="14" name="Picture 13" descr="t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323703"/>
            <a:ext cx="4896544" cy="2201641"/>
          </a:xfrm>
          <a:prstGeom prst="rect">
            <a:avLst/>
          </a:prstGeom>
        </p:spPr>
      </p:pic>
      <p:pic>
        <p:nvPicPr>
          <p:cNvPr id="15" name="Picture 14" descr="t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496785"/>
            <a:ext cx="4896544" cy="2220247"/>
          </a:xfrm>
          <a:prstGeom prst="rect">
            <a:avLst/>
          </a:prstGeom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210769" y="1020086"/>
            <a:ext cx="3457575" cy="366713"/>
          </a:xfrm>
          <a:prstGeom prst="rect">
            <a:avLst/>
          </a:prstGeom>
          <a:solidFill>
            <a:srgbClr val="BBE0E3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Lucida Sans Unicode" pitchFamily="34" charset="0"/>
              </a:rPr>
              <a:t>AR5 model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211960" y="3854375"/>
            <a:ext cx="3457575" cy="366713"/>
          </a:xfrm>
          <a:prstGeom prst="rect">
            <a:avLst/>
          </a:prstGeom>
          <a:solidFill>
            <a:srgbClr val="BBE0E3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Lucida Sans Unicode" pitchFamily="34" charset="0"/>
              </a:rPr>
              <a:t>Latest model</a:t>
            </a:r>
          </a:p>
        </p:txBody>
      </p:sp>
      <p:sp>
        <p:nvSpPr>
          <p:cNvPr id="18" name="TextBox 27"/>
          <p:cNvSpPr txBox="1">
            <a:spLocks noChangeArrowheads="1"/>
          </p:cNvSpPr>
          <p:nvPr/>
        </p:nvSpPr>
        <p:spPr bwMode="auto">
          <a:xfrm>
            <a:off x="251520" y="1988840"/>
            <a:ext cx="2952577" cy="378565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ea typeface="+mn-ea"/>
                <a:cs typeface="+mn-cs"/>
              </a:rPr>
              <a:t> Improved skill for Sahel rainfall</a:t>
            </a:r>
          </a:p>
          <a:p>
            <a:pPr>
              <a:lnSpc>
                <a:spcPct val="100000"/>
              </a:lnSpc>
            </a:pPr>
            <a:endParaRPr lang="en-GB" sz="200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ea typeface="+mn-ea"/>
                <a:cs typeface="+mn-cs"/>
              </a:rPr>
              <a:t> Atlantic temperatures shift tropical rainfall</a:t>
            </a:r>
          </a:p>
          <a:p>
            <a:pPr>
              <a:lnSpc>
                <a:spcPct val="100000"/>
              </a:lnSpc>
            </a:pPr>
            <a:endParaRPr lang="en-GB" sz="200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ea typeface="+mn-ea"/>
                <a:cs typeface="+mn-cs"/>
              </a:rPr>
              <a:t> Model now propagates information across the Sahel</a:t>
            </a:r>
          </a:p>
          <a:p>
            <a:pPr>
              <a:lnSpc>
                <a:spcPct val="100000"/>
              </a:lnSpc>
              <a:buFont typeface="Arial" charset="0"/>
              <a:buChar char="•"/>
            </a:pPr>
            <a:endParaRPr lang="en-GB" sz="200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ea typeface="+mn-ea"/>
                <a:cs typeface="+mn-cs"/>
              </a:rPr>
              <a:t> More details in poster by Katy Sheen</a:t>
            </a:r>
          </a:p>
        </p:txBody>
      </p:sp>
      <p:pic>
        <p:nvPicPr>
          <p:cNvPr id="19" name="Picture 18" descr="t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0432" y="3007640"/>
            <a:ext cx="539517" cy="207754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220072" y="5085184"/>
            <a:ext cx="1440160" cy="4320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220072" y="2276872"/>
            <a:ext cx="1440160" cy="4320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1979712" y="225425"/>
            <a:ext cx="670708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3600" dirty="0" smtClean="0">
                <a:solidFill>
                  <a:srgbClr val="000000"/>
                </a:solidFill>
                <a:ea typeface="+mn-ea"/>
                <a:cs typeface="+mn-cs"/>
              </a:rPr>
              <a:t>The signal to noise paradox</a:t>
            </a:r>
          </a:p>
        </p:txBody>
      </p:sp>
      <p:pic>
        <p:nvPicPr>
          <p:cNvPr id="29702" name="Picture 15" descr="tt.png"/>
          <p:cNvPicPr>
            <a:picLocks noChangeAspect="1"/>
          </p:cNvPicPr>
          <p:nvPr/>
        </p:nvPicPr>
        <p:blipFill>
          <a:blip r:embed="rId2" cstate="print"/>
          <a:srcRect t="7283"/>
          <a:stretch>
            <a:fillRect/>
          </a:stretch>
        </p:blipFill>
        <p:spPr bwMode="auto">
          <a:xfrm>
            <a:off x="395288" y="1484784"/>
            <a:ext cx="4357687" cy="457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17"/>
          <p:cNvSpPr>
            <a:spLocks noChangeArrowheads="1"/>
          </p:cNvSpPr>
          <p:nvPr/>
        </p:nvSpPr>
        <p:spPr bwMode="auto">
          <a:xfrm>
            <a:off x="2484438" y="4292600"/>
            <a:ext cx="1079500" cy="79216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/>
            <a:endParaRPr lang="en-US" smtClean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29704" name="TextBox 18"/>
          <p:cNvSpPr txBox="1">
            <a:spLocks noChangeArrowheads="1"/>
          </p:cNvSpPr>
          <p:nvPr/>
        </p:nvSpPr>
        <p:spPr bwMode="auto">
          <a:xfrm>
            <a:off x="2771775" y="1844675"/>
            <a:ext cx="1512888" cy="4587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  <a:ea typeface="+mn-ea"/>
                <a:cs typeface="+mn-cs"/>
              </a:rPr>
              <a:t>Model predicting real world</a:t>
            </a:r>
          </a:p>
        </p:txBody>
      </p:sp>
      <p:sp>
        <p:nvSpPr>
          <p:cNvPr id="29705" name="TextBox 19"/>
          <p:cNvSpPr txBox="1">
            <a:spLocks noChangeArrowheads="1"/>
          </p:cNvSpPr>
          <p:nvPr/>
        </p:nvSpPr>
        <p:spPr bwMode="auto">
          <a:xfrm>
            <a:off x="2771775" y="3546475"/>
            <a:ext cx="1512888" cy="4587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  <a:ea typeface="+mn-ea"/>
                <a:cs typeface="+mn-cs"/>
              </a:rPr>
              <a:t>Model predicting itself</a:t>
            </a:r>
          </a:p>
        </p:txBody>
      </p:sp>
      <p:cxnSp>
        <p:nvCxnSpPr>
          <p:cNvPr id="22" name="Straight Arrow Connector 21"/>
          <p:cNvCxnSpPr>
            <a:stCxn id="29704" idx="1"/>
          </p:cNvCxnSpPr>
          <p:nvPr/>
        </p:nvCxnSpPr>
        <p:spPr bwMode="auto">
          <a:xfrm flipH="1">
            <a:off x="2124075" y="2074863"/>
            <a:ext cx="647700" cy="993775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H="1">
            <a:off x="2124075" y="3789363"/>
            <a:ext cx="647700" cy="576262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8" name="TextBox 27"/>
          <p:cNvSpPr txBox="1">
            <a:spLocks noChangeArrowheads="1"/>
          </p:cNvSpPr>
          <p:nvPr/>
        </p:nvSpPr>
        <p:spPr bwMode="auto">
          <a:xfrm>
            <a:off x="5076825" y="908720"/>
            <a:ext cx="3671888" cy="294388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180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>
              <a:buFont typeface="Arial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ea typeface="+mn-ea"/>
                <a:cs typeface="+mn-cs"/>
              </a:rPr>
              <a:t> Model ensemble mean predicts the real world better than individual model members!</a:t>
            </a:r>
          </a:p>
          <a:p>
            <a:pPr>
              <a:buFont typeface="Arial" charset="0"/>
              <a:buChar char="•"/>
            </a:pPr>
            <a:endParaRPr lang="en-GB" sz="180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>
              <a:buFont typeface="Arial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ea typeface="+mn-ea"/>
                <a:cs typeface="+mn-cs"/>
              </a:rPr>
              <a:t> High skill despite low signal to noise in model → </a:t>
            </a:r>
            <a:r>
              <a:rPr lang="en-GB" sz="1800" b="1" dirty="0" smtClean="0">
                <a:solidFill>
                  <a:srgbClr val="000000"/>
                </a:solidFill>
                <a:ea typeface="+mn-ea"/>
                <a:cs typeface="+mn-cs"/>
              </a:rPr>
              <a:t>“the signal to noise paradox”</a:t>
            </a:r>
          </a:p>
          <a:p>
            <a:pPr>
              <a:buFont typeface="Arial" charset="0"/>
              <a:buChar char="•"/>
            </a:pPr>
            <a:endParaRPr lang="en-GB" sz="1800" b="1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>
              <a:buFont typeface="Arial" charset="0"/>
              <a:buChar char="•"/>
            </a:pPr>
            <a:r>
              <a:rPr lang="en-GB" sz="1800" b="1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ea typeface="+mn-ea"/>
                <a:cs typeface="+mn-cs"/>
              </a:rPr>
              <a:t>Robust signals: NAO and European rainfall</a:t>
            </a:r>
          </a:p>
          <a:p>
            <a:pPr>
              <a:buFont typeface="Arial" charset="0"/>
              <a:buChar char="•"/>
            </a:pPr>
            <a:endParaRPr lang="en-GB" sz="2000" dirty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3" name="TextBox 27"/>
          <p:cNvSpPr txBox="1">
            <a:spLocks noChangeArrowheads="1"/>
          </p:cNvSpPr>
          <p:nvPr/>
        </p:nvSpPr>
        <p:spPr bwMode="auto">
          <a:xfrm>
            <a:off x="5076056" y="4005064"/>
            <a:ext cx="3671888" cy="263149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ea typeface="+mn-ea"/>
                <a:cs typeface="+mn-cs"/>
              </a:rPr>
              <a:t>Can make skilful predictions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ea typeface="+mn-ea"/>
                <a:cs typeface="+mn-cs"/>
              </a:rPr>
              <a:t> But need very large ensemble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ea typeface="+mn-ea"/>
                <a:cs typeface="+mn-cs"/>
              </a:rPr>
              <a:t> More skill potentially available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ea typeface="+mn-ea"/>
                <a:cs typeface="+mn-cs"/>
              </a:rPr>
              <a:t> Implications for measuring </a:t>
            </a:r>
            <a:r>
              <a:rPr lang="en-GB" sz="1800" dirty="0" smtClean="0">
                <a:solidFill>
                  <a:srgbClr val="000000"/>
                </a:solidFill>
                <a:ea typeface="+mn-ea"/>
                <a:cs typeface="+mn-cs"/>
              </a:rPr>
              <a:t>skill, attribution, role of internal variability</a:t>
            </a:r>
            <a:endParaRPr lang="en-GB" sz="2000" dirty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6505149"/>
            <a:ext cx="3960440" cy="236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(Scaife et al 2014, Eade et al 2014)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2" name="TextBox 12"/>
          <p:cNvSpPr txBox="1">
            <a:spLocks noChangeArrowheads="1"/>
          </p:cNvSpPr>
          <p:nvPr/>
        </p:nvSpPr>
        <p:spPr bwMode="auto">
          <a:xfrm>
            <a:off x="1907704" y="115888"/>
            <a:ext cx="7128792" cy="45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Slowdown in surface warming</a:t>
            </a:r>
            <a:endParaRPr lang="en-US" sz="2800" b="1" dirty="0" smtClean="0">
              <a:solidFill>
                <a:srgbClr val="FF0000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1187624" y="5456140"/>
            <a:ext cx="6624736" cy="747897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Recent decrease in 15 year trends seen in all observational datasets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...including the recent Karl et al study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There has been a slowdown in the rate of surface warming!</a:t>
            </a:r>
          </a:p>
        </p:txBody>
      </p:sp>
      <p:sp>
        <p:nvSpPr>
          <p:cNvPr id="173067" name="Text Box 6"/>
          <p:cNvSpPr txBox="1">
            <a:spLocks noChangeArrowheads="1"/>
          </p:cNvSpPr>
          <p:nvPr/>
        </p:nvSpPr>
        <p:spPr bwMode="auto">
          <a:xfrm>
            <a:off x="7164288" y="6570168"/>
            <a:ext cx="1907704" cy="243208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9600" indent="-609600" algn="r">
              <a:lnSpc>
                <a:spcPct val="120000"/>
              </a:lnSpc>
            </a:pPr>
            <a:r>
              <a:rPr lang="de-DE" sz="9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(Smith et al. submitted)</a:t>
            </a:r>
            <a:endParaRPr lang="de-DE" sz="90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979712" y="1484784"/>
            <a:ext cx="532859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GB" sz="1400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Rolling 15 year trends in global near surface temperature</a:t>
            </a:r>
          </a:p>
        </p:txBody>
      </p:sp>
      <p:pic>
        <p:nvPicPr>
          <p:cNvPr id="6" name="Picture 5" descr="t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385" y="1838619"/>
            <a:ext cx="7655229" cy="31807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7584" y="1844824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372200" y="2924944"/>
            <a:ext cx="720080" cy="72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HC_standard_template_14_008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CCFF33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MOHC_standard_template_14_0085</Template>
  <TotalTime>817</TotalTime>
  <Words>966</Words>
  <Application>Microsoft Office PowerPoint</Application>
  <PresentationFormat>On-screen Show (4:3)</PresentationFormat>
  <Paragraphs>133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MOHC_standard_template_14_0085</vt:lpstr>
      <vt:lpstr>Office Theme</vt:lpstr>
      <vt:lpstr>Custom Design</vt:lpstr>
      <vt:lpstr>3_Blank Presentation</vt:lpstr>
      <vt:lpstr>Beyond CMIP5 Decadal Predictions and the role of aerosols in the warming slowdown</vt:lpstr>
      <vt:lpstr>Contents</vt:lpstr>
      <vt:lpstr>Slide 3</vt:lpstr>
      <vt:lpstr>Slide 4</vt:lpstr>
      <vt:lpstr>Second winter NAO drivers...</vt:lpstr>
      <vt:lpstr>Second winter NAO drivers...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Summary</vt:lpstr>
      <vt:lpstr>Slide 17</vt:lpstr>
      <vt:lpstr>Slide 18</vt:lpstr>
      <vt:lpstr>Slide 19</vt:lpstr>
      <vt:lpstr>Slide 20</vt:lpstr>
    </vt:vector>
  </TitlesOfParts>
  <Company>Met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chantelle.burton</dc:creator>
  <dc:description>submitted 26.7.2005     CHG015666 refers</dc:description>
  <cp:lastModifiedBy>doug.smith</cp:lastModifiedBy>
  <cp:revision>53</cp:revision>
  <cp:lastPrinted>2004-10-15T09:34:20Z</cp:lastPrinted>
  <dcterms:created xsi:type="dcterms:W3CDTF">2015-07-29T11:11:21Z</dcterms:created>
  <dcterms:modified xsi:type="dcterms:W3CDTF">2015-11-13T11:56:58Z</dcterms:modified>
</cp:coreProperties>
</file>