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</p:sldIdLst>
  <p:sldSz cy="5143500" cx="9144000"/>
  <p:notesSz cx="6858000" cy="9144000"/>
  <p:embeddedFontLst>
    <p:embeddedFont>
      <p:font typeface="DM Sans Medium"/>
      <p:regular r:id="rId8"/>
      <p:bold r:id="rId9"/>
      <p:italic r:id="rId10"/>
      <p:boldItalic r:id="rId11"/>
    </p:embeddedFont>
    <p:embeddedFont>
      <p:font typeface="Poppins"/>
      <p:regular r:id="rId12"/>
      <p:bold r:id="rId13"/>
      <p:italic r:id="rId14"/>
      <p:boldItalic r:id="rId15"/>
    </p:embeddedFont>
    <p:embeddedFont>
      <p:font typeface="Poppins Medium"/>
      <p:regular r:id="rId16"/>
      <p:bold r:id="rId17"/>
      <p:italic r:id="rId18"/>
      <p:boldItalic r:id="rId19"/>
    </p:embeddedFont>
    <p:embeddedFont>
      <p:font typeface="Archivo"/>
      <p:regular r:id="rId20"/>
      <p:bold r:id="rId21"/>
      <p:italic r:id="rId22"/>
      <p:boldItalic r:id="rId23"/>
    </p:embeddedFont>
    <p:embeddedFont>
      <p:font typeface="DM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chivo-regular.fntdata"/><Relationship Id="rId22" Type="http://schemas.openxmlformats.org/officeDocument/2006/relationships/font" Target="fonts/Archivo-italic.fntdata"/><Relationship Id="rId21" Type="http://schemas.openxmlformats.org/officeDocument/2006/relationships/font" Target="fonts/Archivo-bold.fntdata"/><Relationship Id="rId24" Type="http://schemas.openxmlformats.org/officeDocument/2006/relationships/font" Target="fonts/DMSans-regular.fntdata"/><Relationship Id="rId23" Type="http://schemas.openxmlformats.org/officeDocument/2006/relationships/font" Target="fonts/Archiv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DMSansMedium-bold.fntdata"/><Relationship Id="rId26" Type="http://schemas.openxmlformats.org/officeDocument/2006/relationships/font" Target="fonts/DMSans-italic.fntdata"/><Relationship Id="rId25" Type="http://schemas.openxmlformats.org/officeDocument/2006/relationships/font" Target="fonts/DMSans-bold.fntdata"/><Relationship Id="rId27" Type="http://schemas.openxmlformats.org/officeDocument/2006/relationships/font" Target="fonts/DM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font" Target="fonts/DMSansMedium-regular.fntdata"/><Relationship Id="rId11" Type="http://schemas.openxmlformats.org/officeDocument/2006/relationships/font" Target="fonts/DMSansMedium-boldItalic.fntdata"/><Relationship Id="rId10" Type="http://schemas.openxmlformats.org/officeDocument/2006/relationships/font" Target="fonts/DMSansMedium-italic.fntdata"/><Relationship Id="rId13" Type="http://schemas.openxmlformats.org/officeDocument/2006/relationships/font" Target="fonts/Poppins-bold.fntdata"/><Relationship Id="rId12" Type="http://schemas.openxmlformats.org/officeDocument/2006/relationships/font" Target="fonts/Poppins-regular.fntdata"/><Relationship Id="rId15" Type="http://schemas.openxmlformats.org/officeDocument/2006/relationships/font" Target="fonts/Poppins-boldItalic.fntdata"/><Relationship Id="rId14" Type="http://schemas.openxmlformats.org/officeDocument/2006/relationships/font" Target="fonts/Poppins-italic.fntdata"/><Relationship Id="rId17" Type="http://schemas.openxmlformats.org/officeDocument/2006/relationships/font" Target="fonts/PoppinsMedium-bold.fntdata"/><Relationship Id="rId16" Type="http://schemas.openxmlformats.org/officeDocument/2006/relationships/font" Target="fonts/PoppinsMedium-regular.fntdata"/><Relationship Id="rId19" Type="http://schemas.openxmlformats.org/officeDocument/2006/relationships/font" Target="fonts/PoppinsMedium-boldItalic.fntdata"/><Relationship Id="rId18" Type="http://schemas.openxmlformats.org/officeDocument/2006/relationships/font" Target="fonts/PoppinsMedium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bb215fbc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1bb215fbc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bb215fbc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bb215fbc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2e6cb81b1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2e6cb81b1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21010" l="0" r="0" t="10971"/>
          <a:stretch/>
        </p:blipFill>
        <p:spPr>
          <a:xfrm>
            <a:off x="556175" y="4663213"/>
            <a:ext cx="734125" cy="2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325" y="4707625"/>
            <a:ext cx="734125" cy="2190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1217675" y="4652875"/>
            <a:ext cx="195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999999"/>
                </a:solidFill>
                <a:latin typeface="Archivo"/>
                <a:ea typeface="Archivo"/>
                <a:cs typeface="Archivo"/>
                <a:sym typeface="Archivo"/>
              </a:rPr>
              <a:t>I</a:t>
            </a:r>
            <a:endParaRPr sz="1200">
              <a:solidFill>
                <a:srgbClr val="999999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">
          <p15:clr>
            <a:srgbClr val="FA7B17"/>
          </p15:clr>
        </p15:guide>
        <p15:guide id="2" pos="5472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954">
          <p15:clr>
            <a:srgbClr val="FA7B17"/>
          </p15:clr>
        </p15:guide>
        <p15:guide id="5" orient="horz" pos="288">
          <p15:clr>
            <a:srgbClr val="FA7B17"/>
          </p15:clr>
        </p15:guide>
        <p15:guide id="6" orient="horz" pos="2952">
          <p15:clr>
            <a:srgbClr val="FA7B17"/>
          </p15:clr>
        </p15:guide>
        <p15:guide id="7" pos="1440">
          <p15:clr>
            <a:srgbClr val="FA7B17"/>
          </p15:clr>
        </p15:guide>
        <p15:guide id="8" pos="4248">
          <p15:clr>
            <a:srgbClr val="FA7B17"/>
          </p15:clr>
        </p15:guide>
        <p15:guide id="9" orient="horz" pos="1620">
          <p15:clr>
            <a:srgbClr val="FA7B17"/>
          </p15:clr>
        </p15:guide>
        <p15:guide id="10" orient="horz" pos="2286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7.png"/><Relationship Id="rId13" Type="http://schemas.openxmlformats.org/officeDocument/2006/relationships/image" Target="../media/image8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5.jpg"/><Relationship Id="rId1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457200" y="1715663"/>
            <a:ext cx="41148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I was born in Grahamstown, South Africa.</a:t>
            </a:r>
            <a:endParaRPr b="1" sz="1100">
              <a:solidFill>
                <a:srgbClr val="4285F4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457200" y="862650"/>
            <a:ext cx="40860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Ruth Nelson,</a:t>
            </a:r>
            <a:endParaRPr b="1" sz="2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57200" y="2458350"/>
            <a:ext cx="41148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I worked for a few years as an architect in Cape Town and IN london gaining experience working across Africa, Mexico, the UK and China.</a:t>
            </a:r>
            <a:endParaRPr b="1" sz="1100">
              <a:solidFill>
                <a:srgbClr val="4285F4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57200" y="2053050"/>
            <a:ext cx="41148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I hold a </a:t>
            </a: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Bachelor and Masters Degree in Architecture.</a:t>
            </a:r>
            <a:endParaRPr b="1" sz="1100">
              <a:solidFill>
                <a:srgbClr val="4285F4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57200" y="3148725"/>
            <a:ext cx="41148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Masters in Research in Space Syntax </a:t>
            </a: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from the University College London.</a:t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825" y="1646050"/>
            <a:ext cx="513550" cy="5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28707" l="0" r="0" t="25659"/>
          <a:stretch/>
        </p:blipFill>
        <p:spPr>
          <a:xfrm>
            <a:off x="4769063" y="197199"/>
            <a:ext cx="1248697" cy="2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5010" y="1204850"/>
            <a:ext cx="1258440" cy="3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0797" y="683571"/>
            <a:ext cx="1226864" cy="3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2818" y="2342874"/>
            <a:ext cx="995607" cy="2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8">
            <a:alphaModFix/>
          </a:blip>
          <a:srcRect b="8281" l="14700" r="14926" t="5003"/>
          <a:stretch/>
        </p:blipFill>
        <p:spPr>
          <a:xfrm>
            <a:off x="6190725" y="0"/>
            <a:ext cx="2953275" cy="16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9">
            <a:alphaModFix/>
          </a:blip>
          <a:srcRect b="0" l="4108" r="10297" t="0"/>
          <a:stretch/>
        </p:blipFill>
        <p:spPr>
          <a:xfrm>
            <a:off x="6190725" y="1666788"/>
            <a:ext cx="2953277" cy="189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0">
            <a:alphaModFix/>
          </a:blip>
          <a:srcRect b="48721" l="28656" r="28656" t="18870"/>
          <a:stretch/>
        </p:blipFill>
        <p:spPr>
          <a:xfrm>
            <a:off x="6190763" y="3512125"/>
            <a:ext cx="2953200" cy="16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84173" y="4078875"/>
            <a:ext cx="1092878" cy="2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06813" y="3528975"/>
            <a:ext cx="1047600" cy="3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965501" y="2824354"/>
            <a:ext cx="730200" cy="45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94928" y="4440624"/>
            <a:ext cx="958575" cy="5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>
            <a:off x="457200" y="3672900"/>
            <a:ext cx="41148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Mexico</a:t>
            </a:r>
            <a:r>
              <a:rPr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:</a:t>
            </a: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 data analytics consultant and lecturer. </a:t>
            </a:r>
            <a:endParaRPr b="1" sz="1100">
              <a:solidFill>
                <a:srgbClr val="4285F4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457200" y="4078875"/>
            <a:ext cx="41148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PhD:</a:t>
            </a: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 TU Delft, TPM, Policy analysis, CUSP.</a:t>
            </a:r>
            <a:endParaRPr b="1" sz="1100">
              <a:solidFill>
                <a:srgbClr val="4285F4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/>
        </p:nvSpPr>
        <p:spPr>
          <a:xfrm>
            <a:off x="457225" y="855525"/>
            <a:ext cx="40860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PhD topic</a:t>
            </a:r>
            <a:endParaRPr b="1" sz="2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11000" y="1713725"/>
            <a:ext cx="41148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4285F4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511000" y="1665738"/>
            <a:ext cx="41148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Inequality grown in most countries in the last three decades.</a:t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511000" y="2957325"/>
            <a:ext cx="3871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Deepen understanding of urban inequalities as a complex issue through connecting </a:t>
            </a: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ideas around </a:t>
            </a:r>
            <a:r>
              <a:rPr b="1" lang="en" sz="1100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</a:rPr>
              <a:t>access with </a:t>
            </a:r>
            <a:r>
              <a:rPr b="1" lang="en" sz="1100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</a:rPr>
              <a:t>distribution</a:t>
            </a:r>
            <a:r>
              <a:rPr b="1" lang="en" sz="1100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</a:rPr>
              <a:t> and policy.</a:t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527575" y="2075325"/>
            <a:ext cx="39777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rPr>
              <a:t>Inequality traditionally measured and studied from a </a:t>
            </a: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economic perspective</a:t>
            </a:r>
            <a:r>
              <a:rPr lang="en" sz="1100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rPr>
              <a:t>, there is growing recognition that inequalities exist as a result of </a:t>
            </a: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urban, territorial, national and global </a:t>
            </a:r>
            <a:r>
              <a:rPr lang="en" sz="1100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rPr>
              <a:t>processes, including through policy and planning at these different </a:t>
            </a: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scales</a:t>
            </a:r>
            <a:r>
              <a:rPr lang="en" sz="1100">
                <a:solidFill>
                  <a:schemeClr val="dk2"/>
                </a:solidFill>
                <a:latin typeface="Archivo"/>
                <a:ea typeface="Archivo"/>
                <a:cs typeface="Archivo"/>
                <a:sym typeface="Archivo"/>
              </a:rPr>
              <a:t>.</a:t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b="0" l="12781" r="12781" t="0"/>
          <a:stretch/>
        </p:blipFill>
        <p:spPr>
          <a:xfrm>
            <a:off x="4572000" y="0"/>
            <a:ext cx="4572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511000" y="3652725"/>
            <a:ext cx="38064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D</a:t>
            </a:r>
            <a:r>
              <a:rPr lang="en" sz="1100">
                <a:solidFill>
                  <a:srgbClr val="595959"/>
                </a:solidFill>
                <a:latin typeface="Archivo"/>
                <a:ea typeface="Archivo"/>
                <a:cs typeface="Archivo"/>
                <a:sym typeface="Archivo"/>
              </a:rPr>
              <a:t>eveloping a framework of recommendations. Move the discussion out of the domains of economists, to </a:t>
            </a:r>
            <a:r>
              <a:rPr b="1" lang="en" sz="1100">
                <a:solidFill>
                  <a:srgbClr val="4285F4"/>
                </a:solidFill>
                <a:latin typeface="Archivo"/>
                <a:ea typeface="Archivo"/>
                <a:cs typeface="Archivo"/>
                <a:sym typeface="Archivo"/>
              </a:rPr>
              <a:t>planners and policy makers.</a:t>
            </a:r>
            <a:endParaRPr b="1" sz="1100">
              <a:solidFill>
                <a:srgbClr val="4285F4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5600" y="974800"/>
            <a:ext cx="3193899" cy="31938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472575" y="951825"/>
            <a:ext cx="38661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Link to research</a:t>
            </a:r>
            <a:endParaRPr sz="300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427650" y="2571750"/>
            <a:ext cx="4008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813C0"/>
                </a:solidFill>
                <a:latin typeface="DM Sans"/>
                <a:ea typeface="DM Sans"/>
                <a:cs typeface="DM Sans"/>
                <a:sym typeface="DM Sans"/>
              </a:rPr>
              <a:t>"Conceptualising urban inequalities as a complex socio-technical phenomenon"</a:t>
            </a:r>
            <a:endParaRPr b="1" sz="1200">
              <a:solidFill>
                <a:srgbClr val="3813C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DM Sans"/>
                <a:ea typeface="DM Sans"/>
                <a:cs typeface="DM Sans"/>
                <a:sym typeface="DM Sans"/>
              </a:rPr>
              <a:t>Nelson, Warnier and Verma (2022)</a:t>
            </a:r>
            <a:endParaRPr sz="1200">
              <a:solidFill>
                <a:srgbClr val="59595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6613100" y="4232250"/>
            <a:ext cx="117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13C0"/>
                </a:solidFill>
                <a:latin typeface="Poppins"/>
                <a:ea typeface="Poppins"/>
                <a:cs typeface="Poppins"/>
                <a:sym typeface="Poppins"/>
              </a:rPr>
              <a:t>Scan me!</a:t>
            </a:r>
            <a:endParaRPr b="1">
              <a:solidFill>
                <a:srgbClr val="3813C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