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22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23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24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25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2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711" r:id="rId2"/>
    <p:sldId id="1089" r:id="rId3"/>
    <p:sldId id="1093" r:id="rId4"/>
    <p:sldId id="1030" r:id="rId5"/>
    <p:sldId id="981" r:id="rId6"/>
    <p:sldId id="1100" r:id="rId7"/>
    <p:sldId id="1101" r:id="rId8"/>
    <p:sldId id="1102" r:id="rId9"/>
    <p:sldId id="1103" r:id="rId10"/>
    <p:sldId id="1113" r:id="rId11"/>
    <p:sldId id="1120" r:id="rId12"/>
    <p:sldId id="1059" r:id="rId13"/>
    <p:sldId id="1128" r:id="rId14"/>
    <p:sldId id="1136" r:id="rId15"/>
    <p:sldId id="1137" r:id="rId16"/>
    <p:sldId id="1144" r:id="rId17"/>
    <p:sldId id="1148" r:id="rId18"/>
    <p:sldId id="1150" r:id="rId19"/>
    <p:sldId id="1153" r:id="rId20"/>
    <p:sldId id="1156" r:id="rId21"/>
    <p:sldId id="1159" r:id="rId22"/>
    <p:sldId id="1063" r:id="rId23"/>
    <p:sldId id="1181" r:id="rId24"/>
    <p:sldId id="1193" r:id="rId25"/>
    <p:sldId id="1201" r:id="rId26"/>
    <p:sldId id="1163" r:id="rId27"/>
    <p:sldId id="11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66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B5B6FF"/>
    <a:srgbClr val="B3B3FF"/>
    <a:srgbClr val="FFD5D4"/>
    <a:srgbClr val="E4ECF4"/>
    <a:srgbClr val="F5D4D4"/>
    <a:srgbClr val="E4EBF3"/>
    <a:srgbClr val="FFFFFF"/>
    <a:srgbClr val="FF820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/>
    <p:restoredTop sz="85897"/>
  </p:normalViewPr>
  <p:slideViewPr>
    <p:cSldViewPr snapToGrid="0" snapToObjects="1">
      <p:cViewPr varScale="1">
        <p:scale>
          <a:sx n="217" d="100"/>
          <a:sy n="217" d="100"/>
        </p:scale>
        <p:origin x="395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4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79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07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87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95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96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0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07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09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1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15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45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18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1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4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56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65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2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62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480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42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5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55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56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57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3T10:33:28.452" idx="567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4F6E7-1152-7B4D-BEC0-5552A3004EDB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7A7C-7C82-EA4E-8BB5-5A340793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2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4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5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9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90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8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7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8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5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32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8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3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45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6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96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72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0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7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7A7C-7C82-EA4E-8BB5-5A3407936A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BC04-1B09-E54B-8F9A-C0350DD2C0A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29BC-2E8A-0347-A642-078D6F4C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omments" Target="../comments/comment9.xml"/><Relationship Id="rId3" Type="http://schemas.openxmlformats.org/officeDocument/2006/relationships/image" Target="../media/image26.emf"/><Relationship Id="rId7" Type="http://schemas.openxmlformats.org/officeDocument/2006/relationships/image" Target="../media/image1481.png"/><Relationship Id="rId12" Type="http://schemas.openxmlformats.org/officeDocument/2006/relationships/image" Target="../media/image1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1560.png"/><Relationship Id="rId5" Type="http://schemas.openxmlformats.org/officeDocument/2006/relationships/image" Target="../media/image1451.png"/><Relationship Id="rId10" Type="http://schemas.openxmlformats.org/officeDocument/2006/relationships/image" Target="../media/image31.emf"/><Relationship Id="rId4" Type="http://schemas.openxmlformats.org/officeDocument/2006/relationships/image" Target="../media/image27.emf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172.png"/><Relationship Id="rId3" Type="http://schemas.openxmlformats.org/officeDocument/2006/relationships/image" Target="../media/image32.emf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37.png"/><Relationship Id="rId5" Type="http://schemas.openxmlformats.org/officeDocument/2006/relationships/image" Target="../media/image34.emf"/><Relationship Id="rId10" Type="http://schemas.openxmlformats.org/officeDocument/2006/relationships/image" Target="../media/image36.png"/><Relationship Id="rId4" Type="http://schemas.openxmlformats.org/officeDocument/2006/relationships/image" Target="../media/image33.emf"/><Relationship Id="rId9" Type="http://schemas.openxmlformats.org/officeDocument/2006/relationships/image" Target="../media/image49.png"/><Relationship Id="rId14" Type="http://schemas.openxmlformats.org/officeDocument/2006/relationships/comments" Target="../comments/commen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comments" Target="../comments/comment12.xml"/><Relationship Id="rId5" Type="http://schemas.openxmlformats.org/officeDocument/2006/relationships/image" Target="../media/image741.png"/><Relationship Id="rId10" Type="http://schemas.openxmlformats.org/officeDocument/2006/relationships/image" Target="../media/image41.emf"/><Relationship Id="rId4" Type="http://schemas.openxmlformats.org/officeDocument/2006/relationships/image" Target="../media/image21.emf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comments" Target="../comments/comment13.xml"/><Relationship Id="rId3" Type="http://schemas.openxmlformats.org/officeDocument/2006/relationships/image" Target="../media/image38.png"/><Relationship Id="rId7" Type="http://schemas.openxmlformats.org/officeDocument/2006/relationships/image" Target="../media/image76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40.emf"/><Relationship Id="rId5" Type="http://schemas.openxmlformats.org/officeDocument/2006/relationships/image" Target="../media/image741.png"/><Relationship Id="rId10" Type="http://schemas.openxmlformats.org/officeDocument/2006/relationships/image" Target="../media/image42.emf"/><Relationship Id="rId4" Type="http://schemas.openxmlformats.org/officeDocument/2006/relationships/image" Target="../media/image21.emf"/><Relationship Id="rId9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comments" Target="../comments/comment14.xml"/><Relationship Id="rId3" Type="http://schemas.openxmlformats.org/officeDocument/2006/relationships/image" Target="../media/image38.png"/><Relationship Id="rId7" Type="http://schemas.openxmlformats.org/officeDocument/2006/relationships/image" Target="../media/image76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40.emf"/><Relationship Id="rId5" Type="http://schemas.openxmlformats.org/officeDocument/2006/relationships/image" Target="../media/image741.png"/><Relationship Id="rId10" Type="http://schemas.openxmlformats.org/officeDocument/2006/relationships/image" Target="../media/image42.emf"/><Relationship Id="rId4" Type="http://schemas.openxmlformats.org/officeDocument/2006/relationships/image" Target="../media/image21.emf"/><Relationship Id="rId9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5.emf"/><Relationship Id="rId3" Type="http://schemas.openxmlformats.org/officeDocument/2006/relationships/image" Target="../media/image38.png"/><Relationship Id="rId7" Type="http://schemas.openxmlformats.org/officeDocument/2006/relationships/image" Target="../media/image76.png"/><Relationship Id="rId12" Type="http://schemas.openxmlformats.org/officeDocument/2006/relationships/image" Target="../media/image3.emf"/><Relationship Id="rId17" Type="http://schemas.openxmlformats.org/officeDocument/2006/relationships/comments" Target="../comments/comment15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44.png"/><Relationship Id="rId5" Type="http://schemas.openxmlformats.org/officeDocument/2006/relationships/image" Target="../media/image741.png"/><Relationship Id="rId15" Type="http://schemas.openxmlformats.org/officeDocument/2006/relationships/image" Target="../media/image41.emf"/><Relationship Id="rId10" Type="http://schemas.openxmlformats.org/officeDocument/2006/relationships/image" Target="../media/image40.emf"/><Relationship Id="rId4" Type="http://schemas.openxmlformats.org/officeDocument/2006/relationships/image" Target="../media/image21.emf"/><Relationship Id="rId9" Type="http://schemas.openxmlformats.org/officeDocument/2006/relationships/image" Target="../media/image42.emf"/><Relationship Id="rId1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5.emf"/><Relationship Id="rId18" Type="http://schemas.openxmlformats.org/officeDocument/2006/relationships/comments" Target="../comments/comment16.xml"/><Relationship Id="rId3" Type="http://schemas.openxmlformats.org/officeDocument/2006/relationships/image" Target="../media/image38.png"/><Relationship Id="rId7" Type="http://schemas.openxmlformats.org/officeDocument/2006/relationships/image" Target="../media/image76.png"/><Relationship Id="rId12" Type="http://schemas.openxmlformats.org/officeDocument/2006/relationships/image" Target="../media/image3.emf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44.png"/><Relationship Id="rId5" Type="http://schemas.openxmlformats.org/officeDocument/2006/relationships/image" Target="../media/image741.png"/><Relationship Id="rId15" Type="http://schemas.openxmlformats.org/officeDocument/2006/relationships/image" Target="../media/image41.emf"/><Relationship Id="rId10" Type="http://schemas.openxmlformats.org/officeDocument/2006/relationships/image" Target="../media/image40.emf"/><Relationship Id="rId4" Type="http://schemas.openxmlformats.org/officeDocument/2006/relationships/image" Target="../media/image21.emf"/><Relationship Id="rId9" Type="http://schemas.openxmlformats.org/officeDocument/2006/relationships/image" Target="../media/image42.emf"/><Relationship Id="rId1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5.emf"/><Relationship Id="rId18" Type="http://schemas.openxmlformats.org/officeDocument/2006/relationships/comments" Target="../comments/comment17.xml"/><Relationship Id="rId3" Type="http://schemas.openxmlformats.org/officeDocument/2006/relationships/image" Target="../media/image38.png"/><Relationship Id="rId7" Type="http://schemas.openxmlformats.org/officeDocument/2006/relationships/image" Target="../media/image76.png"/><Relationship Id="rId12" Type="http://schemas.openxmlformats.org/officeDocument/2006/relationships/image" Target="../media/image3.emf"/><Relationship Id="rId17" Type="http://schemas.openxmlformats.org/officeDocument/2006/relationships/image" Target="../media/image48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44.png"/><Relationship Id="rId5" Type="http://schemas.openxmlformats.org/officeDocument/2006/relationships/image" Target="../media/image741.png"/><Relationship Id="rId15" Type="http://schemas.openxmlformats.org/officeDocument/2006/relationships/image" Target="../media/image41.emf"/><Relationship Id="rId10" Type="http://schemas.openxmlformats.org/officeDocument/2006/relationships/image" Target="../media/image40.emf"/><Relationship Id="rId4" Type="http://schemas.openxmlformats.org/officeDocument/2006/relationships/image" Target="../media/image21.emf"/><Relationship Id="rId9" Type="http://schemas.openxmlformats.org/officeDocument/2006/relationships/image" Target="../media/image42.emf"/><Relationship Id="rId1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41.emf"/><Relationship Id="rId3" Type="http://schemas.openxmlformats.org/officeDocument/2006/relationships/image" Target="../media/image38.png"/><Relationship Id="rId7" Type="http://schemas.openxmlformats.org/officeDocument/2006/relationships/image" Target="../media/image75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1.png"/><Relationship Id="rId11" Type="http://schemas.openxmlformats.org/officeDocument/2006/relationships/image" Target="../media/image40.emf"/><Relationship Id="rId5" Type="http://schemas.openxmlformats.org/officeDocument/2006/relationships/image" Target="../media/image21.emf"/><Relationship Id="rId10" Type="http://schemas.openxmlformats.org/officeDocument/2006/relationships/image" Target="../media/image42.emf"/><Relationship Id="rId4" Type="http://schemas.openxmlformats.org/officeDocument/2006/relationships/image" Target="../media/image44.png"/><Relationship Id="rId9" Type="http://schemas.openxmlformats.org/officeDocument/2006/relationships/image" Target="../media/image39.emf"/><Relationship Id="rId14" Type="http://schemas.openxmlformats.org/officeDocument/2006/relationships/comments" Target="../comments/commen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41.emf"/><Relationship Id="rId18" Type="http://schemas.openxmlformats.org/officeDocument/2006/relationships/image" Target="../media/image57.png"/><Relationship Id="rId3" Type="http://schemas.openxmlformats.org/officeDocument/2006/relationships/image" Target="../media/image38.png"/><Relationship Id="rId7" Type="http://schemas.openxmlformats.org/officeDocument/2006/relationships/image" Target="../media/image75.png"/><Relationship Id="rId12" Type="http://schemas.openxmlformats.org/officeDocument/2006/relationships/image" Target="../media/image49.jpe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1.png"/><Relationship Id="rId11" Type="http://schemas.openxmlformats.org/officeDocument/2006/relationships/image" Target="../media/image40.emf"/><Relationship Id="rId15" Type="http://schemas.openxmlformats.org/officeDocument/2006/relationships/image" Target="../media/image53.png"/><Relationship Id="rId10" Type="http://schemas.openxmlformats.org/officeDocument/2006/relationships/image" Target="../media/image42.emf"/><Relationship Id="rId19" Type="http://schemas.openxmlformats.org/officeDocument/2006/relationships/comments" Target="../comments/comment19.xml"/><Relationship Id="rId4" Type="http://schemas.openxmlformats.org/officeDocument/2006/relationships/image" Target="../media/image21.emf"/><Relationship Id="rId9" Type="http://schemas.openxmlformats.org/officeDocument/2006/relationships/image" Target="../media/image39.emf"/><Relationship Id="rId1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24" Type="http://schemas.openxmlformats.org/officeDocument/2006/relationships/comments" Target="../comments/comment20.xml"/><Relationship Id="rId5" Type="http://schemas.openxmlformats.org/officeDocument/2006/relationships/image" Target="../media/image49.jpeg"/><Relationship Id="rId23" Type="http://schemas.openxmlformats.org/officeDocument/2006/relationships/image" Target="../media/image770.png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1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8.png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12" Type="http://schemas.openxmlformats.org/officeDocument/2006/relationships/image" Target="../media/image6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image" Target="../media/image62.emf"/><Relationship Id="rId5" Type="http://schemas.openxmlformats.org/officeDocument/2006/relationships/image" Target="../media/image57.emf"/><Relationship Id="rId10" Type="http://schemas.openxmlformats.org/officeDocument/2006/relationships/image" Target="../media/image6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Relationship Id="rId14" Type="http://schemas.openxmlformats.org/officeDocument/2006/relationships/comments" Target="../comments/commen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70.emf"/><Relationship Id="rId18" Type="http://schemas.openxmlformats.org/officeDocument/2006/relationships/image" Target="../media/image93.png"/><Relationship Id="rId3" Type="http://schemas.openxmlformats.org/officeDocument/2006/relationships/image" Target="../media/image64.emf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11" Type="http://schemas.openxmlformats.org/officeDocument/2006/relationships/image" Target="../media/image69.emf"/><Relationship Id="rId5" Type="http://schemas.openxmlformats.org/officeDocument/2006/relationships/image" Target="../media/image65.emf"/><Relationship Id="rId15" Type="http://schemas.openxmlformats.org/officeDocument/2006/relationships/image" Target="../media/image71.emf"/><Relationship Id="rId10" Type="http://schemas.openxmlformats.org/officeDocument/2006/relationships/image" Target="../media/image68.emf"/><Relationship Id="rId19" Type="http://schemas.openxmlformats.org/officeDocument/2006/relationships/comments" Target="../comments/comment23.xml"/><Relationship Id="rId4" Type="http://schemas.openxmlformats.org/officeDocument/2006/relationships/image" Target="../media/image6.emf"/><Relationship Id="rId9" Type="http://schemas.openxmlformats.org/officeDocument/2006/relationships/image" Target="../media/image67.emf"/><Relationship Id="rId1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emf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comments" Target="../comments/comment24.xml"/><Relationship Id="rId5" Type="http://schemas.openxmlformats.org/officeDocument/2006/relationships/image" Target="../media/image74.emf"/><Relationship Id="rId10" Type="http://schemas.openxmlformats.org/officeDocument/2006/relationships/image" Target="../media/image80.png"/><Relationship Id="rId4" Type="http://schemas.openxmlformats.org/officeDocument/2006/relationships/image" Target="../media/image73.emf"/><Relationship Id="rId9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81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Relationship Id="rId9" Type="http://schemas.openxmlformats.org/officeDocument/2006/relationships/comments" Target="../comments/commen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11" Type="http://schemas.openxmlformats.org/officeDocument/2006/relationships/comments" Target="../comments/comment26.xml"/><Relationship Id="rId5" Type="http://schemas.openxmlformats.org/officeDocument/2006/relationships/image" Target="../media/image5.emf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image" Target="../media/image10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20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omments" Target="../comments/comment5.xml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3.png"/><Relationship Id="rId7" Type="http://schemas.openxmlformats.org/officeDocument/2006/relationships/image" Target="../media/image19.emf"/><Relationship Id="rId12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54.png"/><Relationship Id="rId5" Type="http://schemas.openxmlformats.org/officeDocument/2006/relationships/image" Target="../media/image15.png"/><Relationship Id="rId10" Type="http://schemas.openxmlformats.org/officeDocument/2006/relationships/image" Target="../media/image24.emf"/><Relationship Id="rId4" Type="http://schemas.openxmlformats.org/officeDocument/2006/relationships/image" Target="../media/image14.png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3.png"/><Relationship Id="rId7" Type="http://schemas.openxmlformats.org/officeDocument/2006/relationships/image" Target="../media/image19.emf"/><Relationship Id="rId12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54.png"/><Relationship Id="rId5" Type="http://schemas.openxmlformats.org/officeDocument/2006/relationships/image" Target="../media/image15.png"/><Relationship Id="rId10" Type="http://schemas.openxmlformats.org/officeDocument/2006/relationships/image" Target="../media/image24.emf"/><Relationship Id="rId4" Type="http://schemas.openxmlformats.org/officeDocument/2006/relationships/image" Target="../media/image14.png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omments" Target="../comments/comment8.xml"/><Relationship Id="rId3" Type="http://schemas.openxmlformats.org/officeDocument/2006/relationships/image" Target="../media/image13.png"/><Relationship Id="rId7" Type="http://schemas.openxmlformats.org/officeDocument/2006/relationships/image" Target="../media/image19.emf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54.png"/><Relationship Id="rId5" Type="http://schemas.openxmlformats.org/officeDocument/2006/relationships/image" Target="../media/image15.png"/><Relationship Id="rId10" Type="http://schemas.openxmlformats.org/officeDocument/2006/relationships/image" Target="../media/image24.emf"/><Relationship Id="rId4" Type="http://schemas.openxmlformats.org/officeDocument/2006/relationships/image" Target="../media/image14.png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7778" y="410689"/>
            <a:ext cx="9576692" cy="1802416"/>
          </a:xfrm>
        </p:spPr>
        <p:txBody>
          <a:bodyPr>
            <a:noAutofit/>
          </a:bodyPr>
          <a:lstStyle/>
          <a:p>
            <a: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Fluctuating triplet and multiband pairing </a:t>
            </a:r>
            <a:b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dissipative spin liquid</a:t>
            </a:r>
            <a:endParaRPr lang="en-US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312" y="3030137"/>
            <a:ext cx="6722114" cy="2920605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Mathias S. Scheurer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GB" sz="1800" dirty="0">
                <a:solidFill>
                  <a:srgbClr val="004F9E"/>
                </a:solidFill>
              </a:rPr>
              <a:t>Fractionalization &amp; Emergent </a:t>
            </a:r>
          </a:p>
          <a:p>
            <a:r>
              <a:rPr lang="en-GB" sz="1800" dirty="0">
                <a:solidFill>
                  <a:srgbClr val="004F9E"/>
                </a:solidFill>
              </a:rPr>
              <a:t>Gauge Fields in Quantum Matter</a:t>
            </a:r>
            <a:br>
              <a:rPr lang="en-GB" sz="1600" dirty="0">
                <a:solidFill>
                  <a:srgbClr val="004F9E"/>
                </a:solidFill>
              </a:rPr>
            </a:br>
            <a:endParaRPr lang="en-DE" sz="1600" dirty="0">
              <a:solidFill>
                <a:srgbClr val="004F9E"/>
              </a:solidFill>
            </a:endParaRPr>
          </a:p>
          <a:p>
            <a:r>
              <a:rPr lang="en-US" sz="1800" dirty="0">
                <a:solidFill>
                  <a:srgbClr val="004F9E"/>
                </a:solidFill>
              </a:rPr>
              <a:t>ICTP, Trieste</a:t>
            </a:r>
          </a:p>
          <a:p>
            <a:r>
              <a:rPr lang="en-US" sz="1800" dirty="0">
                <a:solidFill>
                  <a:srgbClr val="004F9E"/>
                </a:solidFill>
              </a:rPr>
              <a:t>Wednesday, 12/06/2023</a:t>
            </a:r>
          </a:p>
          <a:p>
            <a:endParaRPr lang="en-US" dirty="0"/>
          </a:p>
        </p:txBody>
      </p:sp>
      <p:sp>
        <p:nvSpPr>
          <p:cNvPr id="4" name="Rechteck 293"/>
          <p:cNvSpPr/>
          <p:nvPr/>
        </p:nvSpPr>
        <p:spPr bwMode="auto">
          <a:xfrm>
            <a:off x="-287384" y="438059"/>
            <a:ext cx="9924611" cy="279637"/>
          </a:xfrm>
          <a:prstGeom prst="rect">
            <a:avLst/>
          </a:prstGeom>
          <a:solidFill>
            <a:srgbClr val="004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5" name="Rechteck 293"/>
          <p:cNvSpPr/>
          <p:nvPr/>
        </p:nvSpPr>
        <p:spPr bwMode="auto">
          <a:xfrm>
            <a:off x="-256974" y="2439967"/>
            <a:ext cx="9924611" cy="254215"/>
          </a:xfrm>
          <a:prstGeom prst="rect">
            <a:avLst/>
          </a:prstGeom>
          <a:solidFill>
            <a:srgbClr val="004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87172-4129-3EE2-7EF0-3AAB70216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3" y="4829211"/>
            <a:ext cx="2326769" cy="73250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2DFD77-C79B-0907-BCED-05D62CAE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43" y="3483862"/>
            <a:ext cx="2407901" cy="6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05DB7E-5A52-DB73-A93B-7E8E6FD98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25" y="5531568"/>
            <a:ext cx="94076" cy="1222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C63F91-FB96-8D8B-2D4A-D4E876C6C22C}"/>
              </a:ext>
            </a:extLst>
          </p:cNvPr>
          <p:cNvSpPr txBox="1"/>
          <p:nvPr/>
        </p:nvSpPr>
        <p:spPr>
          <a:xfrm>
            <a:off x="7853364" y="4637943"/>
            <a:ext cx="300115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i="1" dirty="0"/>
              <a:t>E</a:t>
            </a:r>
          </a:p>
        </p:txBody>
      </p:sp>
      <p:pic>
        <p:nvPicPr>
          <p:cNvPr id="11" name="Picture 10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4AA0EAD0-5321-38BB-906D-F664C142B9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9681" y="2944632"/>
            <a:ext cx="1904700" cy="1419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C53E23-1680-AB9C-E9F3-584F2A45B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608" y="4806690"/>
            <a:ext cx="1694448" cy="1525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E44EF4-4ED2-3EAD-F7AE-D29B6640833D}"/>
              </a:ext>
            </a:extLst>
          </p:cNvPr>
          <p:cNvSpPr txBox="1"/>
          <p:nvPr/>
        </p:nvSpPr>
        <p:spPr>
          <a:xfrm>
            <a:off x="256820" y="5996541"/>
            <a:ext cx="1157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u="sng" dirty="0">
                <a:solidFill>
                  <a:schemeClr val="bg1">
                    <a:lumMod val="50000"/>
                  </a:schemeClr>
                </a:solidFill>
              </a:rPr>
              <a:t>References: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14685-8F9D-4502-C8ED-66E53D6F3F0F}"/>
              </a:ext>
            </a:extLst>
          </p:cNvPr>
          <p:cNvSpPr txBox="1"/>
          <p:nvPr/>
        </p:nvSpPr>
        <p:spPr>
          <a:xfrm>
            <a:off x="1421471" y="5996014"/>
            <a:ext cx="510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Christos, Sachdev, MS, Nat.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Shackleton &amp; MS,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arXiv:2307.05743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FEF13D-2C03-DC09-25A3-51EE955B23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58" y="3094508"/>
            <a:ext cx="2089783" cy="1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19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Theory for phase (B)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AB69E-2A13-C7E2-7CEB-A67533CDFA54}"/>
              </a:ext>
            </a:extLst>
          </p:cNvPr>
          <p:cNvSpPr/>
          <p:nvPr/>
        </p:nvSpPr>
        <p:spPr>
          <a:xfrm>
            <a:off x="5844417" y="602590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800C8-4C04-D270-09AF-846D742532C1}"/>
              </a:ext>
            </a:extLst>
          </p:cNvPr>
          <p:cNvSpPr txBox="1"/>
          <p:nvPr/>
        </p:nvSpPr>
        <p:spPr>
          <a:xfrm>
            <a:off x="432000" y="1088598"/>
            <a:ext cx="16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b="1" dirty="0">
                <a:solidFill>
                  <a:srgbClr val="004F9E"/>
                </a:solidFill>
              </a:rPr>
              <a:t>Effective 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BCE51-5E52-2C66-B6D4-3C3B2EB1BA1E}"/>
              </a:ext>
            </a:extLst>
          </p:cNvPr>
          <p:cNvSpPr txBox="1"/>
          <p:nvPr/>
        </p:nvSpPr>
        <p:spPr>
          <a:xfrm>
            <a:off x="432000" y="3256998"/>
            <a:ext cx="334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b="1" dirty="0">
                <a:solidFill>
                  <a:srgbClr val="004F9E"/>
                </a:solidFill>
              </a:rPr>
              <a:t>Computation of spectral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99B6C-3A53-C96C-5701-E4540B0ACD95}"/>
              </a:ext>
            </a:extLst>
          </p:cNvPr>
          <p:cNvSpPr txBox="1"/>
          <p:nvPr/>
        </p:nvSpPr>
        <p:spPr>
          <a:xfrm>
            <a:off x="439200" y="3570669"/>
            <a:ext cx="583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/>
              <a:t>In </a:t>
            </a:r>
            <a:r>
              <a:rPr lang="en-AT" sz="1600" b="1" dirty="0"/>
              <a:t>matrix large-</a:t>
            </a:r>
            <a:r>
              <a:rPr lang="en-AT" sz="1600" b="1" i="1" dirty="0"/>
              <a:t>N</a:t>
            </a:r>
            <a:r>
              <a:rPr lang="en-AT" sz="1600" dirty="0"/>
              <a:t> limit </a:t>
            </a:r>
            <a:r>
              <a:rPr lang="en-AT" sz="1600" dirty="0">
                <a:solidFill>
                  <a:schemeClr val="bg1">
                    <a:lumMod val="50000"/>
                  </a:schemeClr>
                </a:solidFill>
              </a:rPr>
              <a:t>as in Fitzpatrick </a:t>
            </a:r>
            <a:r>
              <a:rPr lang="en-AT" sz="16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AT" sz="1600" dirty="0">
                <a:solidFill>
                  <a:schemeClr val="bg1">
                    <a:lumMod val="50000"/>
                  </a:schemeClr>
                </a:solidFill>
              </a:rPr>
              <a:t>, PRB </a:t>
            </a:r>
            <a:r>
              <a:rPr lang="en-AT" sz="1600" b="1" dirty="0">
                <a:solidFill>
                  <a:schemeClr val="bg1">
                    <a:lumMod val="50000"/>
                  </a:schemeClr>
                </a:solidFill>
              </a:rPr>
              <a:t>89</a:t>
            </a:r>
            <a:r>
              <a:rPr lang="en-AT" sz="1600" dirty="0">
                <a:solidFill>
                  <a:schemeClr val="bg1">
                    <a:lumMod val="50000"/>
                  </a:schemeClr>
                </a:solidFill>
              </a:rPr>
              <a:t>, 165114 (2014)</a:t>
            </a:r>
            <a:endParaRPr lang="en-A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BFD96-D5D8-2E15-232D-DEE23B58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1" y="1560271"/>
            <a:ext cx="7065818" cy="545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83401-FA3F-C7F1-8BC2-47B82B2BD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891" y="2275613"/>
            <a:ext cx="7065818" cy="504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2FCD98-05F3-A640-567F-0653C6DB3ACC}"/>
              </a:ext>
            </a:extLst>
          </p:cNvPr>
          <p:cNvSpPr/>
          <p:nvPr/>
        </p:nvSpPr>
        <p:spPr>
          <a:xfrm>
            <a:off x="6498569" y="2318643"/>
            <a:ext cx="374893" cy="397110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44CD3-0DB0-9DE3-A805-A479836FD6EE}"/>
                  </a:ext>
                </a:extLst>
              </p:cNvPr>
              <p:cNvSpPr txBox="1"/>
              <p:nvPr/>
            </p:nvSpPr>
            <p:spPr>
              <a:xfrm>
                <a:off x="5548641" y="2779899"/>
                <a:ext cx="2547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T" sz="1600" dirty="0"/>
                  <a:t> Higgs mechanism, ODLRO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44CD3-0DB0-9DE3-A805-A479836FD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41" y="2779899"/>
                <a:ext cx="2547429" cy="338554"/>
              </a:xfrm>
              <a:prstGeom prst="rect">
                <a:avLst/>
              </a:prstGeom>
              <a:blipFill>
                <a:blip r:embed="rId5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1DEA7BF-A40D-39B0-E877-55FCA9BE6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200" y="4122827"/>
            <a:ext cx="7772400" cy="884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D8A2D3-55B3-04F3-6D4C-55298EAB1240}"/>
                  </a:ext>
                </a:extLst>
              </p:cNvPr>
              <p:cNvSpPr txBox="1"/>
              <p:nvPr/>
            </p:nvSpPr>
            <p:spPr>
              <a:xfrm>
                <a:off x="414858" y="4336437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AT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D8A2D3-55B3-04F3-6D4C-55298EAB1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58" y="4336437"/>
                <a:ext cx="4219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B1BE318C-4256-DB53-3E88-EA18F485B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148" y="5365259"/>
            <a:ext cx="2743703" cy="10297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CC4AD9-9235-9103-A119-2AE51A574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862394" y="5789031"/>
            <a:ext cx="164812" cy="182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EBAE4A-8E32-BEAF-92EC-97EE31472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5297" y="5637200"/>
            <a:ext cx="349554" cy="24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E6A3F0-FC4A-53CF-0B61-BEC1B5866713}"/>
                  </a:ext>
                </a:extLst>
              </p:cNvPr>
              <p:cNvSpPr txBox="1"/>
              <p:nvPr/>
            </p:nvSpPr>
            <p:spPr>
              <a:xfrm>
                <a:off x="4999193" y="5604766"/>
                <a:ext cx="3401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AT" sz="1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E6A3F0-FC4A-53CF-0B61-BEC1B586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93" y="5604766"/>
                <a:ext cx="34015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3C019F-1735-BE1B-9FA0-8486EAADCC8D}"/>
                  </a:ext>
                </a:extLst>
              </p:cNvPr>
              <p:cNvSpPr txBox="1"/>
              <p:nvPr/>
            </p:nvSpPr>
            <p:spPr>
              <a:xfrm>
                <a:off x="3563505" y="5557468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AT" sz="1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3C019F-1735-BE1B-9FA0-8486EAADC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505" y="5557468"/>
                <a:ext cx="36099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293">
            <a:extLst>
              <a:ext uri="{FF2B5EF4-FFF2-40B4-BE49-F238E27FC236}">
                <a16:creationId xmlns:a16="http://schemas.microsoft.com/office/drawing/2014/main" id="{A0CF8FC0-9D0E-9B91-0515-4126A095AB06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03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9D281D-EDAF-AF6B-D6A2-8353F9B45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62" y="1598000"/>
            <a:ext cx="3683000" cy="330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0ADE5A-433C-0CB5-2D3A-CCDC7FACD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62" y="1598000"/>
            <a:ext cx="3683000" cy="330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B9257F-876F-C4D1-B768-C8CEF8FAB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62" y="1598000"/>
            <a:ext cx="3683000" cy="330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19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Density of states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AB69E-2A13-C7E2-7CEB-A67533CDFA54}"/>
              </a:ext>
            </a:extLst>
          </p:cNvPr>
          <p:cNvSpPr/>
          <p:nvPr/>
        </p:nvSpPr>
        <p:spPr>
          <a:xfrm>
            <a:off x="5844417" y="602590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2F824-4E80-1C91-E6D2-D57AF38D9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62" y="1598000"/>
            <a:ext cx="3683000" cy="330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59E42E-482D-5AA7-72F2-4DAE2462FA81}"/>
                  </a:ext>
                </a:extLst>
              </p:cNvPr>
              <p:cNvSpPr txBox="1"/>
              <p:nvPr/>
            </p:nvSpPr>
            <p:spPr>
              <a:xfrm>
                <a:off x="2136189" y="4975200"/>
                <a:ext cx="1157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AT" dirty="0"/>
                  <a:t>nergy </a:t>
                </a:r>
                <a14:m>
                  <m:oMath xmlns:m="http://schemas.openxmlformats.org/officeDocument/2006/math">
                    <m:r>
                      <a:rPr lang="en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AT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59E42E-482D-5AA7-72F2-4DAE2462F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189" y="4975200"/>
                <a:ext cx="1157432" cy="369332"/>
              </a:xfrm>
              <a:prstGeom prst="rect">
                <a:avLst/>
              </a:prstGeom>
              <a:blipFill>
                <a:blip r:embed="rId7"/>
                <a:stretch>
                  <a:fillRect l="-4348" t="-6667" b="-26667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A37D325-288B-26BB-4748-2232B93A77C2}"/>
              </a:ext>
            </a:extLst>
          </p:cNvPr>
          <p:cNvSpPr txBox="1"/>
          <p:nvPr/>
        </p:nvSpPr>
        <p:spPr>
          <a:xfrm rot="16200000">
            <a:off x="-423866" y="2910000"/>
            <a:ext cx="17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density of states</a:t>
            </a:r>
            <a:endParaRPr lang="en-AT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6C34A1-01ED-7004-CAEB-605F3AACFE4F}"/>
              </a:ext>
            </a:extLst>
          </p:cNvPr>
          <p:cNvCxnSpPr>
            <a:cxnSpLocks/>
          </p:cNvCxnSpPr>
          <p:nvPr/>
        </p:nvCxnSpPr>
        <p:spPr>
          <a:xfrm flipH="1">
            <a:off x="4074351" y="4104003"/>
            <a:ext cx="2" cy="6487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6BB8713-C9A3-CE77-FED6-4D0E65C93B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084546" y="4265956"/>
            <a:ext cx="384509" cy="267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F353CA-1ACA-A031-3A8A-E11AA919D578}"/>
                  </a:ext>
                </a:extLst>
              </p:cNvPr>
              <p:cNvSpPr txBox="1"/>
              <p:nvPr/>
            </p:nvSpPr>
            <p:spPr>
              <a:xfrm>
                <a:off x="376102" y="5620013"/>
                <a:ext cx="4886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AT" dirty="0"/>
                  <a:t>artial suppression although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AT" dirty="0"/>
                  <a:t> full gapped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F353CA-1ACA-A031-3A8A-E11AA919D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2" y="5620013"/>
                <a:ext cx="4886402" cy="369332"/>
              </a:xfrm>
              <a:prstGeom prst="rect">
                <a:avLst/>
              </a:prstGeom>
              <a:blipFill>
                <a:blip r:embed="rId9"/>
                <a:stretch>
                  <a:fillRect l="-1036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965166A-F115-1997-76EA-0AEB88848226}"/>
              </a:ext>
            </a:extLst>
          </p:cNvPr>
          <p:cNvSpPr/>
          <p:nvPr/>
        </p:nvSpPr>
        <p:spPr>
          <a:xfrm>
            <a:off x="376102" y="5597648"/>
            <a:ext cx="4771898" cy="413298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75EDD-3E3B-45DB-8118-43C6F964A623}"/>
              </a:ext>
            </a:extLst>
          </p:cNvPr>
          <p:cNvSpPr txBox="1"/>
          <p:nvPr/>
        </p:nvSpPr>
        <p:spPr>
          <a:xfrm>
            <a:off x="5060732" y="1195637"/>
            <a:ext cx="389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Possible explanation for </a:t>
            </a:r>
            <a:r>
              <a:rPr lang="en-AT" b="1" dirty="0"/>
              <a:t>tunneling data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21C054-11CF-50B8-03FD-C0DEC7E4CA7A}"/>
              </a:ext>
            </a:extLst>
          </p:cNvPr>
          <p:cNvGrpSpPr/>
          <p:nvPr/>
        </p:nvGrpSpPr>
        <p:grpSpPr>
          <a:xfrm>
            <a:off x="5221810" y="1909375"/>
            <a:ext cx="3296256" cy="1831541"/>
            <a:chOff x="5221810" y="1909375"/>
            <a:chExt cx="3296256" cy="1831541"/>
          </a:xfrm>
        </p:grpSpPr>
        <p:pic>
          <p:nvPicPr>
            <p:cNvPr id="18" name="Picture 17" descr="Chart, line chart&#10;&#10;Description automatically generated">
              <a:extLst>
                <a:ext uri="{FF2B5EF4-FFF2-40B4-BE49-F238E27FC236}">
                  <a16:creationId xmlns:a16="http://schemas.microsoft.com/office/drawing/2014/main" id="{1BB614F5-7B83-F64D-685D-7044CABC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21810" y="1944416"/>
              <a:ext cx="3296256" cy="17965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674F2D-E9EE-2318-8805-41C15ADB825B}"/>
                </a:ext>
              </a:extLst>
            </p:cNvPr>
            <p:cNvSpPr txBox="1"/>
            <p:nvPr/>
          </p:nvSpPr>
          <p:spPr>
            <a:xfrm>
              <a:off x="5647483" y="2750488"/>
              <a:ext cx="1457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1400" dirty="0">
                  <a:solidFill>
                    <a:schemeClr val="bg1">
                      <a:lumMod val="50000"/>
                    </a:schemeClr>
                  </a:solidFill>
                </a:rPr>
                <a:t>Nature </a:t>
              </a:r>
              <a:r>
                <a:rPr lang="en-AT" sz="1400" b="1" dirty="0">
                  <a:solidFill>
                    <a:schemeClr val="bg1">
                      <a:lumMod val="50000"/>
                    </a:schemeClr>
                  </a:solidFill>
                </a:rPr>
                <a:t>606</a:t>
              </a:r>
              <a:r>
                <a:rPr lang="en-AT" sz="14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</a:p>
            <a:p>
              <a:r>
                <a:rPr lang="en-AT" sz="1400" dirty="0">
                  <a:solidFill>
                    <a:schemeClr val="bg1">
                      <a:lumMod val="50000"/>
                    </a:schemeClr>
                  </a:solidFill>
                </a:rPr>
                <a:t>494 (2022).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548C9D-CC2D-9F5A-6800-0BD71E8F8355}"/>
                </a:ext>
              </a:extLst>
            </p:cNvPr>
            <p:cNvSpPr/>
            <p:nvPr/>
          </p:nvSpPr>
          <p:spPr>
            <a:xfrm>
              <a:off x="5221810" y="1909375"/>
              <a:ext cx="158264" cy="153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86C8CE-A5EB-3A0F-E1A1-83ADEC4ACB6C}"/>
                </a:ext>
              </a:extLst>
            </p:cNvPr>
            <p:cNvSpPr/>
            <p:nvPr/>
          </p:nvSpPr>
          <p:spPr>
            <a:xfrm>
              <a:off x="7574324" y="3163185"/>
              <a:ext cx="812113" cy="245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2F2365-4BC1-1536-4719-CED50E3D6DE5}"/>
              </a:ext>
            </a:extLst>
          </p:cNvPr>
          <p:cNvGrpSpPr/>
          <p:nvPr/>
        </p:nvGrpSpPr>
        <p:grpSpPr>
          <a:xfrm>
            <a:off x="5196248" y="1860210"/>
            <a:ext cx="3931836" cy="3709306"/>
            <a:chOff x="5196248" y="1860210"/>
            <a:chExt cx="3931836" cy="370930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EC1A2E-2E5C-67AF-9FD7-6C2A39D0E6C2}"/>
                </a:ext>
              </a:extLst>
            </p:cNvPr>
            <p:cNvGrpSpPr/>
            <p:nvPr/>
          </p:nvGrpSpPr>
          <p:grpSpPr>
            <a:xfrm>
              <a:off x="5196248" y="3704253"/>
              <a:ext cx="3296256" cy="1856504"/>
              <a:chOff x="5196248" y="3704253"/>
              <a:chExt cx="3296256" cy="1856504"/>
            </a:xfrm>
          </p:grpSpPr>
          <p:pic>
            <p:nvPicPr>
              <p:cNvPr id="36" name="Picture 35" descr="Chart, line chart&#10;&#10;Description automatically generated">
                <a:extLst>
                  <a:ext uri="{FF2B5EF4-FFF2-40B4-BE49-F238E27FC236}">
                    <a16:creationId xmlns:a16="http://schemas.microsoft.com/office/drawing/2014/main" id="{284DC4E4-B44C-FF3E-341A-1BEF7D8F0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6248" y="3786770"/>
                <a:ext cx="3296256" cy="1773987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016F0B-4E66-B1A0-501A-774E63FD5F4A}"/>
                  </a:ext>
                </a:extLst>
              </p:cNvPr>
              <p:cNvSpPr/>
              <p:nvPr/>
            </p:nvSpPr>
            <p:spPr>
              <a:xfrm>
                <a:off x="5221810" y="3704253"/>
                <a:ext cx="158264" cy="2052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T"/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3F864E3-EE76-8DD2-B139-5F91F0DAD705}"/>
                </a:ext>
              </a:extLst>
            </p:cNvPr>
            <p:cNvCxnSpPr>
              <a:cxnSpLocks/>
            </p:cNvCxnSpPr>
            <p:nvPr/>
          </p:nvCxnSpPr>
          <p:spPr>
            <a:xfrm>
              <a:off x="8724550" y="1860210"/>
              <a:ext cx="0" cy="37093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B4481CC-06BD-FEA9-81F1-84A07B3F7AE8}"/>
                    </a:ext>
                  </a:extLst>
                </p:cNvPr>
                <p:cNvSpPr txBox="1"/>
                <p:nvPr/>
              </p:nvSpPr>
              <p:spPr>
                <a:xfrm rot="5400000">
                  <a:off x="8463575" y="3509825"/>
                  <a:ext cx="959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</a:t>
                  </a:r>
                  <a:r>
                    <a:rPr lang="en-AT" dirty="0"/>
                    <a:t>illing </a:t>
                  </a:r>
                  <a14:m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a14:m>
                  <a:r>
                    <a:rPr lang="en-AT" dirty="0"/>
                    <a:t> 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B4481CC-06BD-FEA9-81F1-84A07B3F7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463575" y="3509825"/>
                  <a:ext cx="959686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3333" t="-3896" r="-6667"/>
                  </a:stretch>
                </a:blipFill>
              </p:spPr>
              <p:txBody>
                <a:bodyPr/>
                <a:lstStyle/>
                <a:p>
                  <a:r>
                    <a:rPr lang="en-A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hteck 293">
            <a:extLst>
              <a:ext uri="{FF2B5EF4-FFF2-40B4-BE49-F238E27FC236}">
                <a16:creationId xmlns:a16="http://schemas.microsoft.com/office/drawing/2014/main" id="{3D99382E-82F0-3B73-2D86-63E0231AEDC4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0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18" y="1682175"/>
            <a:ext cx="954042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How to get nodal to gapped within a </a:t>
            </a:r>
            <a:br>
              <a:rPr lang="en-US" sz="3500" b="1" dirty="0"/>
            </a:br>
            <a:r>
              <a:rPr lang="en-US" sz="3500" b="1" dirty="0"/>
              <a:t>single state without fluctuations?</a:t>
            </a:r>
          </a:p>
        </p:txBody>
      </p:sp>
      <p:sp>
        <p:nvSpPr>
          <p:cNvPr id="4" name="Rechteck 293"/>
          <p:cNvSpPr/>
          <p:nvPr/>
        </p:nvSpPr>
        <p:spPr bwMode="auto">
          <a:xfrm>
            <a:off x="-304690" y="2877254"/>
            <a:ext cx="9924611" cy="279637"/>
          </a:xfrm>
          <a:prstGeom prst="rect">
            <a:avLst/>
          </a:prstGeom>
          <a:solidFill>
            <a:srgbClr val="004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FE057C-81DC-C990-735B-4397F3FA49A7}"/>
              </a:ext>
            </a:extLst>
          </p:cNvPr>
          <p:cNvSpPr/>
          <p:nvPr/>
        </p:nvSpPr>
        <p:spPr>
          <a:xfrm>
            <a:off x="3815618" y="3200707"/>
            <a:ext cx="532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Christos, Sachdev, MS, Nat.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7C85A-FA75-F092-FDEE-DE05719DBF2A}"/>
              </a:ext>
            </a:extLst>
          </p:cNvPr>
          <p:cNvGrpSpPr/>
          <p:nvPr/>
        </p:nvGrpSpPr>
        <p:grpSpPr>
          <a:xfrm>
            <a:off x="969381" y="3613856"/>
            <a:ext cx="2480841" cy="2417423"/>
            <a:chOff x="969381" y="3613856"/>
            <a:chExt cx="2480841" cy="24174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FE7C1E-49BF-EE8C-E095-A0A9C30C1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381" y="3798522"/>
              <a:ext cx="2480841" cy="22327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12B5B4-A043-7CF3-4168-5920AF7D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4437" y="5023363"/>
              <a:ext cx="113832" cy="14798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99152-2156-7EB1-F370-5B481EA6D661}"/>
                </a:ext>
              </a:extLst>
            </p:cNvPr>
            <p:cNvSpPr txBox="1"/>
            <p:nvPr/>
          </p:nvSpPr>
          <p:spPr>
            <a:xfrm>
              <a:off x="2209801" y="361385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T" i="1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67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, sketch, line, plot&#10;&#10;Description automatically generated">
            <a:extLst>
              <a:ext uri="{FF2B5EF4-FFF2-40B4-BE49-F238E27FC236}">
                <a16:creationId xmlns:a16="http://schemas.microsoft.com/office/drawing/2014/main" id="{F97831DB-4526-6D94-39BE-6DEFBD32E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2" y="1314700"/>
            <a:ext cx="2345164" cy="17745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168301-FB02-5FEA-22D2-E519297F4225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Possible superconducting 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F8397-F37E-856F-9EF5-26044995B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33" b="2314"/>
          <a:stretch/>
        </p:blipFill>
        <p:spPr>
          <a:xfrm>
            <a:off x="1333702" y="1071697"/>
            <a:ext cx="934298" cy="25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AA57CC-2BF8-7992-FE13-6AFB4F7A2488}"/>
                  </a:ext>
                </a:extLst>
              </p:cNvPr>
              <p:cNvSpPr txBox="1"/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AA57CC-2BF8-7992-FE13-6AFB4F7A2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34D33-FEAB-BE98-18F5-059D831B4F1C}"/>
                  </a:ext>
                </a:extLst>
              </p:cNvPr>
              <p:cNvSpPr txBox="1"/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34D33-FEAB-BE98-18F5-059D831B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15BD7CE-3C7A-6E03-8288-36F97FFA544B}"/>
              </a:ext>
            </a:extLst>
          </p:cNvPr>
          <p:cNvSpPr/>
          <p:nvPr/>
        </p:nvSpPr>
        <p:spPr>
          <a:xfrm>
            <a:off x="975048" y="2028898"/>
            <a:ext cx="1693508" cy="430405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5252D5-60C1-316B-763C-DF6559DAB2B9}"/>
                  </a:ext>
                </a:extLst>
              </p:cNvPr>
              <p:cNvSpPr txBox="1"/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highlight>
                            <a:srgbClr val="F8F8F8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T" sz="2400" b="0" i="1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>
                  <a:solidFill>
                    <a:srgbClr val="C00000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5252D5-60C1-316B-763C-DF6559DAB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blipFill>
                <a:blip r:embed="rId7"/>
                <a:stretch>
                  <a:fillRect l="-8108" b="-2105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B4A472D-A3C7-CB9F-870B-164DEC7305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BF613EB4-EC1E-390D-2601-465FA892D5A0}"/>
              </a:ext>
            </a:extLst>
          </p:cNvPr>
          <p:cNvGrpSpPr/>
          <p:nvPr/>
        </p:nvGrpSpPr>
        <p:grpSpPr>
          <a:xfrm>
            <a:off x="3123433" y="1721848"/>
            <a:ext cx="756938" cy="650242"/>
            <a:chOff x="3123433" y="1721848"/>
            <a:chExt cx="756938" cy="6502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A4A702E-D5D3-69A7-219A-16BA32DB15DE}"/>
                </a:ext>
              </a:extLst>
            </p:cNvPr>
            <p:cNvGrpSpPr/>
            <p:nvPr/>
          </p:nvGrpSpPr>
          <p:grpSpPr>
            <a:xfrm>
              <a:off x="3188469" y="1761921"/>
              <a:ext cx="629330" cy="610169"/>
              <a:chOff x="3188469" y="1761921"/>
              <a:chExt cx="629330" cy="61016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2F0F233-847C-8CC4-F2C4-792ABDD3CB34}"/>
                  </a:ext>
                </a:extLst>
              </p:cNvPr>
              <p:cNvSpPr/>
              <p:nvPr/>
            </p:nvSpPr>
            <p:spPr>
              <a:xfrm>
                <a:off x="3410948" y="2213281"/>
                <a:ext cx="160973" cy="1588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3FAA8CD-19AE-6C2D-FB60-3596F2E10D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1632" y="1923358"/>
                <a:ext cx="0" cy="289923"/>
              </a:xfrm>
              <a:prstGeom prst="straightConnector1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85427F3-A219-D886-B0FF-D3556ED98100}"/>
                  </a:ext>
                </a:extLst>
              </p:cNvPr>
              <p:cNvSpPr/>
              <p:nvPr/>
            </p:nvSpPr>
            <p:spPr>
              <a:xfrm>
                <a:off x="3188469" y="1761921"/>
                <a:ext cx="629330" cy="2325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928A54-8AE4-EB61-F3F8-9B88749A15FD}"/>
                </a:ext>
              </a:extLst>
            </p:cNvPr>
            <p:cNvSpPr txBox="1"/>
            <p:nvPr/>
          </p:nvSpPr>
          <p:spPr>
            <a:xfrm>
              <a:off x="3123433" y="1721848"/>
              <a:ext cx="756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T" sz="1400" dirty="0"/>
                <a:t>2 bands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B8BEE69-73B8-5865-853F-9BD3A297D463}"/>
              </a:ext>
            </a:extLst>
          </p:cNvPr>
          <p:cNvGrpSpPr/>
          <p:nvPr/>
        </p:nvGrpSpPr>
        <p:grpSpPr>
          <a:xfrm>
            <a:off x="3293836" y="2206136"/>
            <a:ext cx="804387" cy="641287"/>
            <a:chOff x="3308124" y="2213280"/>
            <a:chExt cx="804387" cy="64128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9A68651-8B43-AC91-F736-BE9781060008}"/>
                </a:ext>
              </a:extLst>
            </p:cNvPr>
            <p:cNvSpPr/>
            <p:nvPr/>
          </p:nvSpPr>
          <p:spPr>
            <a:xfrm>
              <a:off x="3634948" y="2213280"/>
              <a:ext cx="146339" cy="1832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AD918D7-EDF9-595B-EDB6-FE86803F9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4357" y="2372090"/>
              <a:ext cx="0" cy="289923"/>
            </a:xfrm>
            <a:prstGeom prst="straightConnector1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45B08-E110-D610-4272-10BB285E1F7F}"/>
                </a:ext>
              </a:extLst>
            </p:cNvPr>
            <p:cNvSpPr/>
            <p:nvPr/>
          </p:nvSpPr>
          <p:spPr>
            <a:xfrm>
              <a:off x="3366397" y="2608463"/>
              <a:ext cx="681728" cy="202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88FDCB-A334-2A24-1E05-340E3E862EA5}"/>
                </a:ext>
              </a:extLst>
            </p:cNvPr>
            <p:cNvSpPr txBox="1"/>
            <p:nvPr/>
          </p:nvSpPr>
          <p:spPr>
            <a:xfrm>
              <a:off x="3308124" y="2546790"/>
              <a:ext cx="804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T" sz="1400" dirty="0"/>
                <a:t>2 valleys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BB56DB8-8907-BE91-E37E-F2201BB2B4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106729" y="2160260"/>
            <a:ext cx="646627" cy="21034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B0820D7-EF0B-3F86-7D0D-CD7660A11632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hteck 293">
            <a:extLst>
              <a:ext uri="{FF2B5EF4-FFF2-40B4-BE49-F238E27FC236}">
                <a16:creationId xmlns:a16="http://schemas.microsoft.com/office/drawing/2014/main" id="{96AD9CA5-3A88-5583-F44D-06E2A07E80B3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4191C-A130-BC42-990E-8DB3CB831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A26A7A-EEEE-9D5C-D544-BE61689BA146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</p:spTree>
    <p:extLst>
      <p:ext uri="{BB962C8B-B14F-4D97-AF65-F5344CB8AC3E}">
        <p14:creationId xmlns:p14="http://schemas.microsoft.com/office/powerpoint/2010/main" val="254112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, sketch, line, plot&#10;&#10;Description automatically generated">
            <a:extLst>
              <a:ext uri="{FF2B5EF4-FFF2-40B4-BE49-F238E27FC236}">
                <a16:creationId xmlns:a16="http://schemas.microsoft.com/office/drawing/2014/main" id="{F97831DB-4526-6D94-39BE-6DEFBD32E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2" y="1314700"/>
            <a:ext cx="2345164" cy="17745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168301-FB02-5FEA-22D2-E519297F4225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Possible superconducting 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F8397-F37E-856F-9EF5-26044995B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33" b="2314"/>
          <a:stretch/>
        </p:blipFill>
        <p:spPr>
          <a:xfrm>
            <a:off x="1333702" y="1071697"/>
            <a:ext cx="934298" cy="25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AA57CC-2BF8-7992-FE13-6AFB4F7A2488}"/>
                  </a:ext>
                </a:extLst>
              </p:cNvPr>
              <p:cNvSpPr txBox="1"/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AA57CC-2BF8-7992-FE13-6AFB4F7A2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34D33-FEAB-BE98-18F5-059D831B4F1C}"/>
                  </a:ext>
                </a:extLst>
              </p:cNvPr>
              <p:cNvSpPr txBox="1"/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34D33-FEAB-BE98-18F5-059D831B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15BD7CE-3C7A-6E03-8288-36F97FFA544B}"/>
              </a:ext>
            </a:extLst>
          </p:cNvPr>
          <p:cNvSpPr/>
          <p:nvPr/>
        </p:nvSpPr>
        <p:spPr>
          <a:xfrm>
            <a:off x="975048" y="2028898"/>
            <a:ext cx="1693508" cy="430405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5252D5-60C1-316B-763C-DF6559DAB2B9}"/>
                  </a:ext>
                </a:extLst>
              </p:cNvPr>
              <p:cNvSpPr txBox="1"/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highlight>
                            <a:srgbClr val="F8F8F8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T" sz="2400" b="0" i="1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>
                  <a:solidFill>
                    <a:srgbClr val="C00000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5252D5-60C1-316B-763C-DF6559DAB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blipFill>
                <a:blip r:embed="rId7"/>
                <a:stretch>
                  <a:fillRect l="-8108" b="-2105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B4A472D-A3C7-CB9F-870B-164DEC7305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0FE724-087B-4BA3-041D-2114D89801F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B4706-1768-FCE6-DD05-4E7079AAD6C4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52E5B8-87E3-22D1-08BC-00EBAC513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37265" y="3689327"/>
            <a:ext cx="4826049" cy="261681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6DF2E22-D350-DB1F-7F93-E1E8343F6189}"/>
              </a:ext>
            </a:extLst>
          </p:cNvPr>
          <p:cNvSpPr/>
          <p:nvPr/>
        </p:nvSpPr>
        <p:spPr>
          <a:xfrm>
            <a:off x="713510" y="4037729"/>
            <a:ext cx="2843081" cy="25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6E7879-5034-89A8-B22D-2070A7884F4E}"/>
              </a:ext>
            </a:extLst>
          </p:cNvPr>
          <p:cNvSpPr/>
          <p:nvPr/>
        </p:nvSpPr>
        <p:spPr>
          <a:xfrm>
            <a:off x="3753356" y="4052370"/>
            <a:ext cx="1254579" cy="25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D59534-5B40-2A1E-50AF-E118B00654BC}"/>
              </a:ext>
            </a:extLst>
          </p:cNvPr>
          <p:cNvSpPr/>
          <p:nvPr/>
        </p:nvSpPr>
        <p:spPr>
          <a:xfrm>
            <a:off x="679840" y="4285821"/>
            <a:ext cx="284308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51932F-6208-1261-A897-8DC6F6C38C9D}"/>
              </a:ext>
            </a:extLst>
          </p:cNvPr>
          <p:cNvSpPr/>
          <p:nvPr/>
        </p:nvSpPr>
        <p:spPr>
          <a:xfrm>
            <a:off x="3675443" y="4276994"/>
            <a:ext cx="138787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B56DB8-8907-BE91-E37E-F2201BB2B48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06729" y="2160260"/>
            <a:ext cx="646627" cy="21034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D8642B05-80A7-FF93-EC24-33031888A791}"/>
              </a:ext>
            </a:extLst>
          </p:cNvPr>
          <p:cNvSpPr/>
          <p:nvPr/>
        </p:nvSpPr>
        <p:spPr>
          <a:xfrm>
            <a:off x="2923019" y="4162624"/>
            <a:ext cx="95649" cy="114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0820D7-EF0B-3F86-7D0D-CD7660A11632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hteck 293">
            <a:extLst>
              <a:ext uri="{FF2B5EF4-FFF2-40B4-BE49-F238E27FC236}">
                <a16:creationId xmlns:a16="http://schemas.microsoft.com/office/drawing/2014/main" id="{96AD9CA5-3A88-5583-F44D-06E2A07E80B3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mage result for x stamp">
            <a:extLst>
              <a:ext uri="{FF2B5EF4-FFF2-40B4-BE49-F238E27FC236}">
                <a16:creationId xmlns:a16="http://schemas.microsoft.com/office/drawing/2014/main" id="{64B3032A-94E3-DDAC-708B-252E9C4C5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5227932" y="5020144"/>
            <a:ext cx="404928" cy="3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D9045-82A3-F83A-9717-A5D151A1AE3F}"/>
              </a:ext>
            </a:extLst>
          </p:cNvPr>
          <p:cNvSpPr txBox="1"/>
          <p:nvPr/>
        </p:nvSpPr>
        <p:spPr>
          <a:xfrm>
            <a:off x="5587157" y="502231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@ T=0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1544C-0C2E-683D-E36D-D8BB1A69E24D}"/>
              </a:ext>
            </a:extLst>
          </p:cNvPr>
          <p:cNvSpPr/>
          <p:nvPr/>
        </p:nvSpPr>
        <p:spPr>
          <a:xfrm>
            <a:off x="799235" y="5311571"/>
            <a:ext cx="38328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9" name="Picture 4" descr="mage result for x stamp">
            <a:extLst>
              <a:ext uri="{FF2B5EF4-FFF2-40B4-BE49-F238E27FC236}">
                <a16:creationId xmlns:a16="http://schemas.microsoft.com/office/drawing/2014/main" id="{EB17E28E-4056-4977-0C94-F83A83AFB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5226019" y="5610569"/>
            <a:ext cx="404928" cy="3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0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, sketch, line, plot&#10;&#10;Description automatically generated">
            <a:extLst>
              <a:ext uri="{FF2B5EF4-FFF2-40B4-BE49-F238E27FC236}">
                <a16:creationId xmlns:a16="http://schemas.microsoft.com/office/drawing/2014/main" id="{F97831DB-4526-6D94-39BE-6DEFBD32E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2" y="1314700"/>
            <a:ext cx="2345164" cy="17745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168301-FB02-5FEA-22D2-E519297F4225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Possible superconducting 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F8397-F37E-856F-9EF5-26044995B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33" b="2314"/>
          <a:stretch/>
        </p:blipFill>
        <p:spPr>
          <a:xfrm>
            <a:off x="1333702" y="1071697"/>
            <a:ext cx="934298" cy="25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AA57CC-2BF8-7992-FE13-6AFB4F7A2488}"/>
                  </a:ext>
                </a:extLst>
              </p:cNvPr>
              <p:cNvSpPr txBox="1"/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AA57CC-2BF8-7992-FE13-6AFB4F7A2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34D33-FEAB-BE98-18F5-059D831B4F1C}"/>
                  </a:ext>
                </a:extLst>
              </p:cNvPr>
              <p:cNvSpPr txBox="1"/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34D33-FEAB-BE98-18F5-059D831B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15BD7CE-3C7A-6E03-8288-36F97FFA544B}"/>
              </a:ext>
            </a:extLst>
          </p:cNvPr>
          <p:cNvSpPr/>
          <p:nvPr/>
        </p:nvSpPr>
        <p:spPr>
          <a:xfrm>
            <a:off x="975048" y="2028898"/>
            <a:ext cx="1693508" cy="430405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5252D5-60C1-316B-763C-DF6559DAB2B9}"/>
                  </a:ext>
                </a:extLst>
              </p:cNvPr>
              <p:cNvSpPr txBox="1"/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highlight>
                            <a:srgbClr val="F8F8F8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T" sz="2400" b="0" i="1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>
                  <a:solidFill>
                    <a:srgbClr val="C00000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5252D5-60C1-316B-763C-DF6559DAB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blipFill>
                <a:blip r:embed="rId7"/>
                <a:stretch>
                  <a:fillRect l="-8108" b="-2105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B4A472D-A3C7-CB9F-870B-164DEC7305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0FE724-087B-4BA3-041D-2114D89801F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B4706-1768-FCE6-DD05-4E7079AAD6C4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52E5B8-87E3-22D1-08BC-00EBAC513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37265" y="3689327"/>
            <a:ext cx="4826049" cy="261681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6DF2E22-D350-DB1F-7F93-E1E8343F6189}"/>
              </a:ext>
            </a:extLst>
          </p:cNvPr>
          <p:cNvSpPr/>
          <p:nvPr/>
        </p:nvSpPr>
        <p:spPr>
          <a:xfrm>
            <a:off x="713510" y="4037729"/>
            <a:ext cx="2843081" cy="25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6E7879-5034-89A8-B22D-2070A7884F4E}"/>
              </a:ext>
            </a:extLst>
          </p:cNvPr>
          <p:cNvSpPr/>
          <p:nvPr/>
        </p:nvSpPr>
        <p:spPr>
          <a:xfrm>
            <a:off x="3753356" y="4052370"/>
            <a:ext cx="1254579" cy="25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D59534-5B40-2A1E-50AF-E118B00654BC}"/>
              </a:ext>
            </a:extLst>
          </p:cNvPr>
          <p:cNvSpPr/>
          <p:nvPr/>
        </p:nvSpPr>
        <p:spPr>
          <a:xfrm>
            <a:off x="679840" y="4285821"/>
            <a:ext cx="284308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51932F-6208-1261-A897-8DC6F6C38C9D}"/>
              </a:ext>
            </a:extLst>
          </p:cNvPr>
          <p:cNvSpPr/>
          <p:nvPr/>
        </p:nvSpPr>
        <p:spPr>
          <a:xfrm>
            <a:off x="3675443" y="4276994"/>
            <a:ext cx="138787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B56DB8-8907-BE91-E37E-F2201BB2B48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06729" y="2160260"/>
            <a:ext cx="646627" cy="21034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D8642B05-80A7-FF93-EC24-33031888A791}"/>
              </a:ext>
            </a:extLst>
          </p:cNvPr>
          <p:cNvSpPr/>
          <p:nvPr/>
        </p:nvSpPr>
        <p:spPr>
          <a:xfrm>
            <a:off x="2923019" y="4162624"/>
            <a:ext cx="95649" cy="114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0820D7-EF0B-3F86-7D0D-CD7660A11632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hteck 293">
            <a:extLst>
              <a:ext uri="{FF2B5EF4-FFF2-40B4-BE49-F238E27FC236}">
                <a16:creationId xmlns:a16="http://schemas.microsoft.com/office/drawing/2014/main" id="{96AD9CA5-3A88-5583-F44D-06E2A07E80B3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mage result for x stamp">
            <a:extLst>
              <a:ext uri="{FF2B5EF4-FFF2-40B4-BE49-F238E27FC236}">
                <a16:creationId xmlns:a16="http://schemas.microsoft.com/office/drawing/2014/main" id="{64B3032A-94E3-DDAC-708B-252E9C4C5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5227932" y="5020144"/>
            <a:ext cx="404928" cy="3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D9045-82A3-F83A-9717-A5D151A1AE3F}"/>
              </a:ext>
            </a:extLst>
          </p:cNvPr>
          <p:cNvSpPr txBox="1"/>
          <p:nvPr/>
        </p:nvSpPr>
        <p:spPr>
          <a:xfrm>
            <a:off x="5587157" y="502231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@ T=0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1544C-0C2E-683D-E36D-D8BB1A69E24D}"/>
              </a:ext>
            </a:extLst>
          </p:cNvPr>
          <p:cNvSpPr/>
          <p:nvPr/>
        </p:nvSpPr>
        <p:spPr>
          <a:xfrm>
            <a:off x="799235" y="5311571"/>
            <a:ext cx="38328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9" name="Picture 4" descr="mage result for x stamp">
            <a:extLst>
              <a:ext uri="{FF2B5EF4-FFF2-40B4-BE49-F238E27FC236}">
                <a16:creationId xmlns:a16="http://schemas.microsoft.com/office/drawing/2014/main" id="{EB17E28E-4056-4977-0C94-F83A83AFB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5226019" y="5610569"/>
            <a:ext cx="404928" cy="3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4601B0-79C6-4E19-97AA-F0AE91A29E90}"/>
              </a:ext>
            </a:extLst>
          </p:cNvPr>
          <p:cNvSpPr txBox="1"/>
          <p:nvPr/>
        </p:nvSpPr>
        <p:spPr>
          <a:xfrm>
            <a:off x="5428483" y="4345690"/>
            <a:ext cx="26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AT" i="1" dirty="0"/>
              <a:t>ntirely</a:t>
            </a:r>
            <a:r>
              <a:rPr lang="en-AT" dirty="0"/>
              <a:t> band-off-diagonal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264E98D-A037-7A21-6797-725924A5E44B}"/>
              </a:ext>
            </a:extLst>
          </p:cNvPr>
          <p:cNvSpPr/>
          <p:nvPr/>
        </p:nvSpPr>
        <p:spPr>
          <a:xfrm>
            <a:off x="5183964" y="4052370"/>
            <a:ext cx="244519" cy="967774"/>
          </a:xfrm>
          <a:prstGeom prst="rightBrace">
            <a:avLst>
              <a:gd name="adj1" fmla="val 42329"/>
              <a:gd name="adj2" fmla="val 50000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5236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diagram, sketch, line, plot&#10;&#10;Description automatically generated">
            <a:extLst>
              <a:ext uri="{FF2B5EF4-FFF2-40B4-BE49-F238E27FC236}">
                <a16:creationId xmlns:a16="http://schemas.microsoft.com/office/drawing/2014/main" id="{B0A5BF16-90F0-15F3-5295-A6AA2282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2" y="1314700"/>
            <a:ext cx="2345164" cy="177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Band-off-diagonal pairing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D8D1A-C5F9-3E9D-3E89-A6670536F692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B4686-842F-6CDA-AAF3-176FD98F1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33" b="2314"/>
          <a:stretch/>
        </p:blipFill>
        <p:spPr>
          <a:xfrm>
            <a:off x="1333702" y="1071697"/>
            <a:ext cx="934298" cy="25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/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/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60F5C5D-B316-8041-A953-764ADCE0D6D4}"/>
              </a:ext>
            </a:extLst>
          </p:cNvPr>
          <p:cNvSpPr/>
          <p:nvPr/>
        </p:nvSpPr>
        <p:spPr>
          <a:xfrm>
            <a:off x="975048" y="2028898"/>
            <a:ext cx="1693508" cy="430405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/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highlight>
                            <a:srgbClr val="F8F8F8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T" sz="2400" b="0" i="1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>
                  <a:solidFill>
                    <a:srgbClr val="C00000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blipFill>
                <a:blip r:embed="rId7"/>
                <a:stretch>
                  <a:fillRect l="-8108" b="-2105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7C58AFE-9D4B-B91C-E84F-6A8418F027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E46FA1-1FFC-E775-FFF1-6F2B67B2DA7E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046761-6A42-11FB-7E2C-8DA11C4574E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37265" y="3689327"/>
            <a:ext cx="4826049" cy="26168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C530D6-71D8-9059-B951-DF560D1A9EFF}"/>
              </a:ext>
            </a:extLst>
          </p:cNvPr>
          <p:cNvSpPr/>
          <p:nvPr/>
        </p:nvSpPr>
        <p:spPr>
          <a:xfrm>
            <a:off x="3753356" y="4052370"/>
            <a:ext cx="1254579" cy="25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ACB807-6809-2B23-E1E6-04AFDB8C96C1}"/>
              </a:ext>
            </a:extLst>
          </p:cNvPr>
          <p:cNvSpPr/>
          <p:nvPr/>
        </p:nvSpPr>
        <p:spPr>
          <a:xfrm>
            <a:off x="679840" y="4285821"/>
            <a:ext cx="284308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F42530-39F8-E598-DC2D-A8274F62EF46}"/>
              </a:ext>
            </a:extLst>
          </p:cNvPr>
          <p:cNvSpPr/>
          <p:nvPr/>
        </p:nvSpPr>
        <p:spPr>
          <a:xfrm>
            <a:off x="3675443" y="4276994"/>
            <a:ext cx="138787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754F4C8-DAA3-33D5-A02B-B98984917A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106729" y="2160260"/>
            <a:ext cx="646627" cy="21034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A883F35-3AE2-D825-FD03-F0EEBBB4CB9A}"/>
              </a:ext>
            </a:extLst>
          </p:cNvPr>
          <p:cNvSpPr/>
          <p:nvPr/>
        </p:nvSpPr>
        <p:spPr>
          <a:xfrm>
            <a:off x="799235" y="5311571"/>
            <a:ext cx="38328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2" name="Picture 41" descr="A picture containing text, screenshot, font, electric blue&#10;&#10;Description automatically generated">
            <a:extLst>
              <a:ext uri="{FF2B5EF4-FFF2-40B4-BE49-F238E27FC236}">
                <a16:creationId xmlns:a16="http://schemas.microsoft.com/office/drawing/2014/main" id="{A009E515-35D7-0207-5966-B06702C85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3938" y="3837741"/>
            <a:ext cx="3296223" cy="266300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7221B7C-445B-D0F3-789A-BC0D9CB21B73}"/>
              </a:ext>
            </a:extLst>
          </p:cNvPr>
          <p:cNvSpPr/>
          <p:nvPr/>
        </p:nvSpPr>
        <p:spPr>
          <a:xfrm>
            <a:off x="2923019" y="4162624"/>
            <a:ext cx="95649" cy="114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D9E3FB-F4FE-4F8F-CAA2-D80E965D1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8288" y="5077097"/>
            <a:ext cx="137737" cy="1790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F9079D-91D8-F1FE-459D-929C6DD27C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2417" y="3854552"/>
            <a:ext cx="724978" cy="216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3C7354-1077-B8AD-4E0B-2E110C7BAE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9465" y="3614124"/>
            <a:ext cx="908305" cy="21666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ED9E9C4-620C-FCFD-2CF9-92EF8299383A}"/>
              </a:ext>
            </a:extLst>
          </p:cNvPr>
          <p:cNvGrpSpPr/>
          <p:nvPr/>
        </p:nvGrpSpPr>
        <p:grpSpPr>
          <a:xfrm>
            <a:off x="5962819" y="4861826"/>
            <a:ext cx="2097069" cy="253805"/>
            <a:chOff x="5962819" y="4861826"/>
            <a:chExt cx="2097069" cy="25380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CEEB63-8001-5A03-8959-8B2012CFF06E}"/>
                </a:ext>
              </a:extLst>
            </p:cNvPr>
            <p:cNvSpPr>
              <a:spLocks/>
            </p:cNvSpPr>
            <p:nvPr/>
          </p:nvSpPr>
          <p:spPr>
            <a:xfrm>
              <a:off x="5962819" y="4862847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DF95EA-5FB7-8865-6BEB-B9030AD1F2EF}"/>
                </a:ext>
              </a:extLst>
            </p:cNvPr>
            <p:cNvSpPr>
              <a:spLocks/>
            </p:cNvSpPr>
            <p:nvPr/>
          </p:nvSpPr>
          <p:spPr>
            <a:xfrm>
              <a:off x="6266229" y="4861826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F4E7E-CA81-3630-04B4-FF0816814F3B}"/>
                </a:ext>
              </a:extLst>
            </p:cNvPr>
            <p:cNvSpPr>
              <a:spLocks/>
            </p:cNvSpPr>
            <p:nvPr/>
          </p:nvSpPr>
          <p:spPr>
            <a:xfrm>
              <a:off x="7501820" y="4861826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25620C-6AEA-3BBB-D4EA-167ECED0ABD3}"/>
                </a:ext>
              </a:extLst>
            </p:cNvPr>
            <p:cNvSpPr>
              <a:spLocks/>
            </p:cNvSpPr>
            <p:nvPr/>
          </p:nvSpPr>
          <p:spPr>
            <a:xfrm>
              <a:off x="7804532" y="4863631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E96D5B7-2C95-3013-3792-ED0279E239E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EE2CEA-2C77-AD29-426E-3AAC657BF49F}"/>
              </a:ext>
            </a:extLst>
          </p:cNvPr>
          <p:cNvSpPr txBox="1"/>
          <p:nvPr/>
        </p:nvSpPr>
        <p:spPr>
          <a:xfrm>
            <a:off x="7153909" y="34886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>
                <a:solidFill>
                  <a:srgbClr val="C00000"/>
                </a:solidFill>
              </a:rPr>
              <a:t>–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7C8BB1-B0A3-6BA4-9349-161D90DC6380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hteck 293">
            <a:extLst>
              <a:ext uri="{FF2B5EF4-FFF2-40B4-BE49-F238E27FC236}">
                <a16:creationId xmlns:a16="http://schemas.microsoft.com/office/drawing/2014/main" id="{FF3947B5-91C6-8D62-1EAB-C2B025F3D448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17118-E933-2446-385C-492457EDEDCE}"/>
              </a:ext>
            </a:extLst>
          </p:cNvPr>
          <p:cNvSpPr txBox="1"/>
          <p:nvPr/>
        </p:nvSpPr>
        <p:spPr>
          <a:xfrm>
            <a:off x="5998277" y="6401258"/>
            <a:ext cx="20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d</a:t>
            </a:r>
            <a:r>
              <a:rPr lang="en-AT" b="1" dirty="0"/>
              <a:t>iagonal</a:t>
            </a:r>
            <a:r>
              <a:rPr lang="en-AT" dirty="0"/>
              <a:t> pairing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B81A28-E6E4-838D-767A-6A1B3ACC4B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6724" y="3468002"/>
            <a:ext cx="330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2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diagram, sketch, line, plot&#10;&#10;Description automatically generated">
            <a:extLst>
              <a:ext uri="{FF2B5EF4-FFF2-40B4-BE49-F238E27FC236}">
                <a16:creationId xmlns:a16="http://schemas.microsoft.com/office/drawing/2014/main" id="{B0A5BF16-90F0-15F3-5295-A6AA2282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2" y="1314700"/>
            <a:ext cx="2345164" cy="177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Band-off-diagonal pairing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D8D1A-C5F9-3E9D-3E89-A6670536F692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B4686-842F-6CDA-AAF3-176FD98F1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33" b="2314"/>
          <a:stretch/>
        </p:blipFill>
        <p:spPr>
          <a:xfrm>
            <a:off x="1333702" y="1071697"/>
            <a:ext cx="934298" cy="25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/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/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60F5C5D-B316-8041-A953-764ADCE0D6D4}"/>
              </a:ext>
            </a:extLst>
          </p:cNvPr>
          <p:cNvSpPr/>
          <p:nvPr/>
        </p:nvSpPr>
        <p:spPr>
          <a:xfrm>
            <a:off x="975048" y="2028898"/>
            <a:ext cx="1693508" cy="430405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/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highlight>
                            <a:srgbClr val="F8F8F8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T" sz="2400" b="0" i="1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>
                  <a:solidFill>
                    <a:srgbClr val="C00000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blipFill>
                <a:blip r:embed="rId7"/>
                <a:stretch>
                  <a:fillRect l="-8108" b="-2105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7C58AFE-9D4B-B91C-E84F-6A8418F027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E46FA1-1FFC-E775-FFF1-6F2B67B2DA7E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046761-6A42-11FB-7E2C-8DA11C4574E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37265" y="3689327"/>
            <a:ext cx="4826049" cy="26168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C530D6-71D8-9059-B951-DF560D1A9EFF}"/>
              </a:ext>
            </a:extLst>
          </p:cNvPr>
          <p:cNvSpPr/>
          <p:nvPr/>
        </p:nvSpPr>
        <p:spPr>
          <a:xfrm>
            <a:off x="3753356" y="4052370"/>
            <a:ext cx="1254579" cy="25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ACB807-6809-2B23-E1E6-04AFDB8C96C1}"/>
              </a:ext>
            </a:extLst>
          </p:cNvPr>
          <p:cNvSpPr/>
          <p:nvPr/>
        </p:nvSpPr>
        <p:spPr>
          <a:xfrm>
            <a:off x="679840" y="4285821"/>
            <a:ext cx="284308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F42530-39F8-E598-DC2D-A8274F62EF46}"/>
              </a:ext>
            </a:extLst>
          </p:cNvPr>
          <p:cNvSpPr/>
          <p:nvPr/>
        </p:nvSpPr>
        <p:spPr>
          <a:xfrm>
            <a:off x="3675443" y="4276994"/>
            <a:ext cx="138787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754F4C8-DAA3-33D5-A02B-B98984917A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106729" y="2160260"/>
            <a:ext cx="646627" cy="21034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A883F35-3AE2-D825-FD03-F0EEBBB4CB9A}"/>
              </a:ext>
            </a:extLst>
          </p:cNvPr>
          <p:cNvSpPr/>
          <p:nvPr/>
        </p:nvSpPr>
        <p:spPr>
          <a:xfrm>
            <a:off x="799235" y="5311571"/>
            <a:ext cx="38328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2" name="Picture 41" descr="A picture containing text, screenshot, font, electric blue&#10;&#10;Description automatically generated">
            <a:extLst>
              <a:ext uri="{FF2B5EF4-FFF2-40B4-BE49-F238E27FC236}">
                <a16:creationId xmlns:a16="http://schemas.microsoft.com/office/drawing/2014/main" id="{A009E515-35D7-0207-5966-B06702C85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3938" y="3837741"/>
            <a:ext cx="3296223" cy="266300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7221B7C-445B-D0F3-789A-BC0D9CB21B73}"/>
              </a:ext>
            </a:extLst>
          </p:cNvPr>
          <p:cNvSpPr/>
          <p:nvPr/>
        </p:nvSpPr>
        <p:spPr>
          <a:xfrm>
            <a:off x="2923019" y="4162624"/>
            <a:ext cx="95649" cy="114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D9E3FB-F4FE-4F8F-CAA2-D80E965D1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8288" y="5077097"/>
            <a:ext cx="137737" cy="1790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F9079D-91D8-F1FE-459D-929C6DD27C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2417" y="3854552"/>
            <a:ext cx="724978" cy="216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3C7354-1077-B8AD-4E0B-2E110C7BAE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9465" y="3614124"/>
            <a:ext cx="908305" cy="21666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BDE8419-002D-BB02-2488-E5F5B94F0FFD}"/>
              </a:ext>
            </a:extLst>
          </p:cNvPr>
          <p:cNvGrpSpPr/>
          <p:nvPr/>
        </p:nvGrpSpPr>
        <p:grpSpPr>
          <a:xfrm>
            <a:off x="6094899" y="4582249"/>
            <a:ext cx="1837311" cy="807087"/>
            <a:chOff x="6094899" y="4582249"/>
            <a:chExt cx="1837311" cy="80708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BEC7E9-3DBF-F033-9206-D4558A03D8D0}"/>
                </a:ext>
              </a:extLst>
            </p:cNvPr>
            <p:cNvSpPr>
              <a:spLocks/>
            </p:cNvSpPr>
            <p:nvPr/>
          </p:nvSpPr>
          <p:spPr>
            <a:xfrm>
              <a:off x="7669183" y="4589045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42F826-EDC1-E89F-1391-F73EFD626ECC}"/>
                </a:ext>
              </a:extLst>
            </p:cNvPr>
            <p:cNvSpPr>
              <a:spLocks/>
            </p:cNvSpPr>
            <p:nvPr/>
          </p:nvSpPr>
          <p:spPr>
            <a:xfrm>
              <a:off x="7676854" y="5137336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0B4057-65B5-B88F-4550-64F4F486FD8B}"/>
                </a:ext>
              </a:extLst>
            </p:cNvPr>
            <p:cNvSpPr>
              <a:spLocks/>
            </p:cNvSpPr>
            <p:nvPr/>
          </p:nvSpPr>
          <p:spPr>
            <a:xfrm>
              <a:off x="6094899" y="4582249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A75000A-BEE1-4DF0-6A51-4937C8D05613}"/>
                </a:ext>
              </a:extLst>
            </p:cNvPr>
            <p:cNvSpPr>
              <a:spLocks/>
            </p:cNvSpPr>
            <p:nvPr/>
          </p:nvSpPr>
          <p:spPr>
            <a:xfrm>
              <a:off x="6103382" y="5127027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E96D5B7-2C95-3013-3792-ED0279E239E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EE2CEA-2C77-AD29-426E-3AAC657BF49F}"/>
              </a:ext>
            </a:extLst>
          </p:cNvPr>
          <p:cNvSpPr txBox="1"/>
          <p:nvPr/>
        </p:nvSpPr>
        <p:spPr>
          <a:xfrm>
            <a:off x="7153909" y="34886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>
                <a:solidFill>
                  <a:srgbClr val="C00000"/>
                </a:solidFill>
              </a:rPr>
              <a:t>–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7C8BB1-B0A3-6BA4-9349-161D90DC6380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hteck 293">
            <a:extLst>
              <a:ext uri="{FF2B5EF4-FFF2-40B4-BE49-F238E27FC236}">
                <a16:creationId xmlns:a16="http://schemas.microsoft.com/office/drawing/2014/main" id="{FF3947B5-91C6-8D62-1EAB-C2B025F3D448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5D67D-7B42-804C-3204-D0A6C3AA78B0}"/>
              </a:ext>
            </a:extLst>
          </p:cNvPr>
          <p:cNvSpPr txBox="1"/>
          <p:nvPr/>
        </p:nvSpPr>
        <p:spPr>
          <a:xfrm>
            <a:off x="5365235" y="6394708"/>
            <a:ext cx="23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off</a:t>
            </a:r>
            <a:r>
              <a:rPr lang="en-US" dirty="0"/>
              <a:t>-</a:t>
            </a:r>
            <a:r>
              <a:rPr lang="en-US" b="1" dirty="0"/>
              <a:t>d</a:t>
            </a:r>
            <a:r>
              <a:rPr lang="en-AT" b="1" dirty="0"/>
              <a:t>iagonal</a:t>
            </a:r>
            <a:r>
              <a:rPr lang="en-AT" dirty="0"/>
              <a:t> pairing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FAA2AB-5D62-9060-5244-FD90C893A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6724" y="3479052"/>
            <a:ext cx="33020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30073-5D43-4165-B1EB-F99ABA2E00CA}"/>
                  </a:ext>
                </a:extLst>
              </p:cNvPr>
              <p:cNvSpPr txBox="1"/>
              <p:nvPr/>
            </p:nvSpPr>
            <p:spPr>
              <a:xfrm>
                <a:off x="7669183" y="6446729"/>
                <a:ext cx="9625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T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630073-5D43-4165-B1EB-F99ABA2E0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183" y="6446729"/>
                <a:ext cx="962508" cy="246221"/>
              </a:xfrm>
              <a:prstGeom prst="rect">
                <a:avLst/>
              </a:prstGeom>
              <a:blipFill>
                <a:blip r:embed="rId17"/>
                <a:stretch>
                  <a:fillRect l="-5195" r="-6494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9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diagram, sketch, line, plot&#10;&#10;Description automatically generated">
            <a:extLst>
              <a:ext uri="{FF2B5EF4-FFF2-40B4-BE49-F238E27FC236}">
                <a16:creationId xmlns:a16="http://schemas.microsoft.com/office/drawing/2014/main" id="{B0A5BF16-90F0-15F3-5295-A6AA2282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2" y="1314700"/>
            <a:ext cx="2345164" cy="177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Band-off-diagonal pairing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D8D1A-C5F9-3E9D-3E89-A6670536F692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B4686-842F-6CDA-AAF3-176FD98F1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33" b="2314"/>
          <a:stretch/>
        </p:blipFill>
        <p:spPr>
          <a:xfrm>
            <a:off x="1333702" y="1071697"/>
            <a:ext cx="934298" cy="25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/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/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60F5C5D-B316-8041-A953-764ADCE0D6D4}"/>
              </a:ext>
            </a:extLst>
          </p:cNvPr>
          <p:cNvSpPr/>
          <p:nvPr/>
        </p:nvSpPr>
        <p:spPr>
          <a:xfrm>
            <a:off x="975048" y="2028898"/>
            <a:ext cx="1693508" cy="430405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/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highlight>
                            <a:srgbClr val="F8F8F8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T" sz="2400" b="0" i="1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>
                  <a:solidFill>
                    <a:srgbClr val="C00000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blipFill>
                <a:blip r:embed="rId7"/>
                <a:stretch>
                  <a:fillRect l="-8108" b="-2105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7C58AFE-9D4B-B91C-E84F-6A8418F027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E46FA1-1FFC-E775-FFF1-6F2B67B2DA7E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046761-6A42-11FB-7E2C-8DA11C4574E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37265" y="3689327"/>
            <a:ext cx="4826049" cy="26168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C530D6-71D8-9059-B951-DF560D1A9EFF}"/>
              </a:ext>
            </a:extLst>
          </p:cNvPr>
          <p:cNvSpPr/>
          <p:nvPr/>
        </p:nvSpPr>
        <p:spPr>
          <a:xfrm>
            <a:off x="3753356" y="4052370"/>
            <a:ext cx="1254579" cy="25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ACB807-6809-2B23-E1E6-04AFDB8C96C1}"/>
              </a:ext>
            </a:extLst>
          </p:cNvPr>
          <p:cNvSpPr/>
          <p:nvPr/>
        </p:nvSpPr>
        <p:spPr>
          <a:xfrm>
            <a:off x="679840" y="4285821"/>
            <a:ext cx="284308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F42530-39F8-E598-DC2D-A8274F62EF46}"/>
              </a:ext>
            </a:extLst>
          </p:cNvPr>
          <p:cNvSpPr/>
          <p:nvPr/>
        </p:nvSpPr>
        <p:spPr>
          <a:xfrm>
            <a:off x="3675443" y="4276994"/>
            <a:ext cx="138787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754F4C8-DAA3-33D5-A02B-B98984917A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106729" y="2160260"/>
            <a:ext cx="646627" cy="21034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A883F35-3AE2-D825-FD03-F0EEBBB4CB9A}"/>
              </a:ext>
            </a:extLst>
          </p:cNvPr>
          <p:cNvSpPr/>
          <p:nvPr/>
        </p:nvSpPr>
        <p:spPr>
          <a:xfrm>
            <a:off x="799235" y="5311571"/>
            <a:ext cx="38328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2" name="Picture 41" descr="A picture containing text, screenshot, font, electric blue&#10;&#10;Description automatically generated">
            <a:extLst>
              <a:ext uri="{FF2B5EF4-FFF2-40B4-BE49-F238E27FC236}">
                <a16:creationId xmlns:a16="http://schemas.microsoft.com/office/drawing/2014/main" id="{A009E515-35D7-0207-5966-B06702C85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3938" y="3837741"/>
            <a:ext cx="3296223" cy="266300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7221B7C-445B-D0F3-789A-BC0D9CB21B73}"/>
              </a:ext>
            </a:extLst>
          </p:cNvPr>
          <p:cNvSpPr/>
          <p:nvPr/>
        </p:nvSpPr>
        <p:spPr>
          <a:xfrm>
            <a:off x="2923019" y="4162624"/>
            <a:ext cx="95649" cy="114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D9E3FB-F4FE-4F8F-CAA2-D80E965D1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8288" y="5077097"/>
            <a:ext cx="137737" cy="1790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F9079D-91D8-F1FE-459D-929C6DD27C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2417" y="3854552"/>
            <a:ext cx="724978" cy="216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3C7354-1077-B8AD-4E0B-2E110C7BAE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9465" y="3614124"/>
            <a:ext cx="908305" cy="21666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BDE8419-002D-BB02-2488-E5F5B94F0FFD}"/>
              </a:ext>
            </a:extLst>
          </p:cNvPr>
          <p:cNvGrpSpPr/>
          <p:nvPr/>
        </p:nvGrpSpPr>
        <p:grpSpPr>
          <a:xfrm>
            <a:off x="6094899" y="4582249"/>
            <a:ext cx="1837311" cy="807087"/>
            <a:chOff x="6094899" y="4582249"/>
            <a:chExt cx="1837311" cy="80708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BEC7E9-3DBF-F033-9206-D4558A03D8D0}"/>
                </a:ext>
              </a:extLst>
            </p:cNvPr>
            <p:cNvSpPr>
              <a:spLocks/>
            </p:cNvSpPr>
            <p:nvPr/>
          </p:nvSpPr>
          <p:spPr>
            <a:xfrm>
              <a:off x="7669183" y="4589045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42F826-EDC1-E89F-1391-F73EFD626ECC}"/>
                </a:ext>
              </a:extLst>
            </p:cNvPr>
            <p:cNvSpPr>
              <a:spLocks/>
            </p:cNvSpPr>
            <p:nvPr/>
          </p:nvSpPr>
          <p:spPr>
            <a:xfrm>
              <a:off x="7676854" y="5137336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0B4057-65B5-B88F-4550-64F4F486FD8B}"/>
                </a:ext>
              </a:extLst>
            </p:cNvPr>
            <p:cNvSpPr>
              <a:spLocks/>
            </p:cNvSpPr>
            <p:nvPr/>
          </p:nvSpPr>
          <p:spPr>
            <a:xfrm>
              <a:off x="6094899" y="4582249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A75000A-BEE1-4DF0-6A51-4937C8D05613}"/>
                </a:ext>
              </a:extLst>
            </p:cNvPr>
            <p:cNvSpPr>
              <a:spLocks/>
            </p:cNvSpPr>
            <p:nvPr/>
          </p:nvSpPr>
          <p:spPr>
            <a:xfrm>
              <a:off x="6103382" y="5127027"/>
              <a:ext cx="255356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2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E96D5B7-2C95-3013-3792-ED0279E239E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EE2CEA-2C77-AD29-426E-3AAC657BF49F}"/>
              </a:ext>
            </a:extLst>
          </p:cNvPr>
          <p:cNvSpPr txBox="1"/>
          <p:nvPr/>
        </p:nvSpPr>
        <p:spPr>
          <a:xfrm>
            <a:off x="7153909" y="34886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>
                <a:solidFill>
                  <a:srgbClr val="C00000"/>
                </a:solidFill>
              </a:rPr>
              <a:t>–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7C8BB1-B0A3-6BA4-9349-161D90DC6380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hteck 293">
            <a:extLst>
              <a:ext uri="{FF2B5EF4-FFF2-40B4-BE49-F238E27FC236}">
                <a16:creationId xmlns:a16="http://schemas.microsoft.com/office/drawing/2014/main" id="{FF3947B5-91C6-8D62-1EAB-C2B025F3D448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5D67D-7B42-804C-3204-D0A6C3AA78B0}"/>
              </a:ext>
            </a:extLst>
          </p:cNvPr>
          <p:cNvSpPr txBox="1"/>
          <p:nvPr/>
        </p:nvSpPr>
        <p:spPr>
          <a:xfrm>
            <a:off x="5365235" y="6394708"/>
            <a:ext cx="23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off</a:t>
            </a:r>
            <a:r>
              <a:rPr lang="en-US" dirty="0"/>
              <a:t>-</a:t>
            </a:r>
            <a:r>
              <a:rPr lang="en-US" b="1" dirty="0"/>
              <a:t>d</a:t>
            </a:r>
            <a:r>
              <a:rPr lang="en-AT" b="1" dirty="0"/>
              <a:t>iagonal</a:t>
            </a:r>
            <a:r>
              <a:rPr lang="en-AT" dirty="0"/>
              <a:t> pairing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1AD3D9-2617-475A-6677-64087CF5D07F}"/>
                  </a:ext>
                </a:extLst>
              </p:cNvPr>
              <p:cNvSpPr txBox="1"/>
              <p:nvPr/>
            </p:nvSpPr>
            <p:spPr>
              <a:xfrm>
                <a:off x="7676854" y="6448624"/>
                <a:ext cx="9464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T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1AD3D9-2617-475A-6677-64087CF5D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854" y="6448624"/>
                <a:ext cx="946478" cy="246221"/>
              </a:xfrm>
              <a:prstGeom prst="rect">
                <a:avLst/>
              </a:prstGeom>
              <a:blipFill>
                <a:blip r:embed="rId16"/>
                <a:stretch>
                  <a:fillRect l="-6579" r="-6579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31093DD-F70A-EAFE-79A8-457E4F8E9B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66724" y="3484577"/>
            <a:ext cx="330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diagram, sketch, line, plot&#10;&#10;Description automatically generated">
            <a:extLst>
              <a:ext uri="{FF2B5EF4-FFF2-40B4-BE49-F238E27FC236}">
                <a16:creationId xmlns:a16="http://schemas.microsoft.com/office/drawing/2014/main" id="{2C9B009E-C178-1B2C-DCFF-21A8492D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2" y="1314700"/>
            <a:ext cx="2345164" cy="1774576"/>
          </a:xfrm>
          <a:prstGeom prst="rect">
            <a:avLst/>
          </a:prstGeom>
        </p:spPr>
      </p:pic>
      <p:pic>
        <p:nvPicPr>
          <p:cNvPr id="42" name="Picture 41" descr="A picture containing text, screenshot, font, electric blue&#10;&#10;Description automatically generated">
            <a:extLst>
              <a:ext uri="{FF2B5EF4-FFF2-40B4-BE49-F238E27FC236}">
                <a16:creationId xmlns:a16="http://schemas.microsoft.com/office/drawing/2014/main" id="{A009E515-35D7-0207-5966-B06702C85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39" y="3761723"/>
            <a:ext cx="3296223" cy="2663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Band-off-diagonal pairing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D8D1A-C5F9-3E9D-3E89-A6670536F692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B4686-842F-6CDA-AAF3-176FD98F17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633" b="2314"/>
          <a:stretch/>
        </p:blipFill>
        <p:spPr>
          <a:xfrm>
            <a:off x="1333702" y="1071697"/>
            <a:ext cx="934298" cy="25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/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/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60F5C5D-B316-8041-A953-764ADCE0D6D4}"/>
              </a:ext>
            </a:extLst>
          </p:cNvPr>
          <p:cNvSpPr/>
          <p:nvPr/>
        </p:nvSpPr>
        <p:spPr>
          <a:xfrm>
            <a:off x="975048" y="2028898"/>
            <a:ext cx="1693508" cy="430405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/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highlight>
                            <a:srgbClr val="F8F8F8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T" sz="2400" b="0" i="1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>
                  <a:solidFill>
                    <a:srgbClr val="C00000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blipFill>
                <a:blip r:embed="rId8"/>
                <a:stretch>
                  <a:fillRect l="-8108" b="-2105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7C58AFE-9D4B-B91C-E84F-6A8418F027B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E46FA1-1FFC-E775-FFF1-6F2B67B2DA7E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046761-6A42-11FB-7E2C-8DA11C4574E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37265" y="3689327"/>
            <a:ext cx="4826049" cy="2616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ACB807-6809-2B23-E1E6-04AFDB8C96C1}"/>
              </a:ext>
            </a:extLst>
          </p:cNvPr>
          <p:cNvSpPr/>
          <p:nvPr/>
        </p:nvSpPr>
        <p:spPr>
          <a:xfrm>
            <a:off x="679840" y="4285821"/>
            <a:ext cx="284308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F42530-39F8-E598-DC2D-A8274F62EF46}"/>
              </a:ext>
            </a:extLst>
          </p:cNvPr>
          <p:cNvSpPr/>
          <p:nvPr/>
        </p:nvSpPr>
        <p:spPr>
          <a:xfrm>
            <a:off x="3675443" y="4276994"/>
            <a:ext cx="138787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754F4C8-DAA3-33D5-A02B-B98984917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06729" y="2160260"/>
            <a:ext cx="646627" cy="21034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A883F35-3AE2-D825-FD03-F0EEBBB4CB9A}"/>
              </a:ext>
            </a:extLst>
          </p:cNvPr>
          <p:cNvSpPr/>
          <p:nvPr/>
        </p:nvSpPr>
        <p:spPr>
          <a:xfrm>
            <a:off x="799235" y="5311571"/>
            <a:ext cx="38328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221B7C-445B-D0F3-789A-BC0D9CB21B73}"/>
              </a:ext>
            </a:extLst>
          </p:cNvPr>
          <p:cNvSpPr/>
          <p:nvPr/>
        </p:nvSpPr>
        <p:spPr>
          <a:xfrm>
            <a:off x="2923019" y="4162624"/>
            <a:ext cx="95649" cy="114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66" name="Picture 2" descr="mage result for check sign">
            <a:extLst>
              <a:ext uri="{FF2B5EF4-FFF2-40B4-BE49-F238E27FC236}">
                <a16:creationId xmlns:a16="http://schemas.microsoft.com/office/drawing/2014/main" id="{1244E2CB-4B7D-E0EF-5044-61EE6C20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95" y="3924559"/>
            <a:ext cx="521229" cy="5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0654A4-4515-1EC6-CA66-3CDA1B6434DE}"/>
              </a:ext>
            </a:extLst>
          </p:cNvPr>
          <p:cNvSpPr txBox="1"/>
          <p:nvPr/>
        </p:nvSpPr>
        <p:spPr>
          <a:xfrm>
            <a:off x="1157399" y="7876309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arXiv:2303.14903 </a:t>
            </a:r>
          </a:p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1E8DB-359E-BB6A-3884-54EF7765CB6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0D532A-1550-5D3B-6FE4-6995FD0201E6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hteck 293">
            <a:extLst>
              <a:ext uri="{FF2B5EF4-FFF2-40B4-BE49-F238E27FC236}">
                <a16:creationId xmlns:a16="http://schemas.microsoft.com/office/drawing/2014/main" id="{7435183D-13FF-0FFC-5C81-53BD8CDF07DF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34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796D0D03-037E-6E97-E633-03F639F4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94" y="2462569"/>
            <a:ext cx="6268993" cy="1678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1" y="79220"/>
            <a:ext cx="8389279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Twisted graphene near magic angle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808" y="1018818"/>
            <a:ext cx="42575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Superconductivity </a:t>
            </a:r>
            <a:r>
              <a:rPr lang="en-US" dirty="0"/>
              <a:t>&amp; correlated </a:t>
            </a:r>
            <a:r>
              <a:rPr lang="en-US" b="1" dirty="0"/>
              <a:t>insulator</a:t>
            </a:r>
            <a:endParaRPr lang="en-US" dirty="0"/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Y. Cao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Nature 556, 80 (2018).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Y. Cao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Nature 556, 43 (2018).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AEB5D-ABFC-9EF0-3DD8-5FD9C2638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24" y="4300992"/>
            <a:ext cx="6423471" cy="2399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42B51F-535F-7EE8-2E4A-5428E57E34A2}"/>
              </a:ext>
            </a:extLst>
          </p:cNvPr>
          <p:cNvSpPr/>
          <p:nvPr/>
        </p:nvSpPr>
        <p:spPr>
          <a:xfrm>
            <a:off x="6142617" y="4300991"/>
            <a:ext cx="747656" cy="1927687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F3D9D-321C-69A9-C34A-730FF34990FA}"/>
              </a:ext>
            </a:extLst>
          </p:cNvPr>
          <p:cNvSpPr/>
          <p:nvPr/>
        </p:nvSpPr>
        <p:spPr>
          <a:xfrm>
            <a:off x="2362842" y="4300990"/>
            <a:ext cx="747656" cy="1927687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A76A5-896E-5CF6-1EF4-F391782448AE}"/>
              </a:ext>
            </a:extLst>
          </p:cNvPr>
          <p:cNvSpPr txBox="1"/>
          <p:nvPr/>
        </p:nvSpPr>
        <p:spPr>
          <a:xfrm>
            <a:off x="7523129" y="3243207"/>
            <a:ext cx="18420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Morisette </a:t>
            </a:r>
            <a:r>
              <a:rPr lang="en-AT" sz="14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, Nature </a:t>
            </a:r>
            <a:r>
              <a:rPr lang="en-AT" sz="1400">
                <a:solidFill>
                  <a:schemeClr val="bg1">
                    <a:lumMod val="50000"/>
                  </a:schemeClr>
                </a:solidFill>
              </a:rPr>
              <a:t>Physics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AT" sz="140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2023).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7623E-6EC5-E8BA-9961-2EB2B95CB889}"/>
              </a:ext>
            </a:extLst>
          </p:cNvPr>
          <p:cNvSpPr txBox="1"/>
          <p:nvPr/>
        </p:nvSpPr>
        <p:spPr>
          <a:xfrm>
            <a:off x="458240" y="2093236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visible in </a:t>
            </a:r>
            <a:r>
              <a:rPr lang="en-US" b="1" dirty="0"/>
              <a:t>m</a:t>
            </a:r>
            <a:r>
              <a:rPr lang="en-AT" b="1"/>
              <a:t>icrowave </a:t>
            </a:r>
            <a:r>
              <a:rPr lang="en-AT" b="1" dirty="0"/>
              <a:t>resonance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586CCE-8E67-5928-9278-729BA1467222}"/>
                  </a:ext>
                </a:extLst>
              </p:cNvPr>
              <p:cNvSpPr txBox="1"/>
              <p:nvPr/>
            </p:nvSpPr>
            <p:spPr>
              <a:xfrm>
                <a:off x="3900134" y="2108625"/>
                <a:ext cx="6021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➢ a</a:t>
                </a:r>
                <a:r>
                  <a:rPr lang="en-AT"/>
                  <a:t>ntiparallel</a:t>
                </a:r>
                <a:r>
                  <a:rPr lang="en-US" dirty="0"/>
                  <a:t> </a:t>
                </a:r>
                <a:r>
                  <a:rPr lang="en-AT"/>
                  <a:t>spins in the two valleys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AT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586CCE-8E67-5928-9278-729BA1467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134" y="2108625"/>
                <a:ext cx="6021873" cy="369332"/>
              </a:xfrm>
              <a:prstGeom prst="rect">
                <a:avLst/>
              </a:prstGeom>
              <a:blipFill>
                <a:blip r:embed="rId5"/>
                <a:stretch>
                  <a:fillRect l="-1053" t="-13793" b="-310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D739DAF-897F-5A43-0A96-80A0064391BF}"/>
              </a:ext>
            </a:extLst>
          </p:cNvPr>
          <p:cNvSpPr txBox="1"/>
          <p:nvPr/>
        </p:nvSpPr>
        <p:spPr>
          <a:xfrm>
            <a:off x="4797885" y="1018818"/>
            <a:ext cx="30657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AT"/>
              <a:t>Dirac </a:t>
            </a:r>
            <a:r>
              <a:rPr lang="en-AT" b="1" dirty="0"/>
              <a:t>resets</a:t>
            </a:r>
            <a:r>
              <a:rPr lang="en-AT" dirty="0"/>
              <a:t>”</a:t>
            </a:r>
          </a:p>
          <a:p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Zondiner </a:t>
            </a:r>
            <a:r>
              <a:rPr lang="en-AT" sz="14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, Nature </a:t>
            </a:r>
            <a:r>
              <a:rPr lang="en-AT" sz="1400" b="1" dirty="0">
                <a:solidFill>
                  <a:schemeClr val="bg1">
                    <a:lumMod val="50000"/>
                  </a:schemeClr>
                </a:solidFill>
              </a:rPr>
              <a:t>582</a:t>
            </a:r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, 203 (2020).</a:t>
            </a:r>
          </a:p>
          <a:p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Wong </a:t>
            </a:r>
            <a:r>
              <a:rPr lang="en-AT" sz="14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, Nature </a:t>
            </a:r>
            <a:r>
              <a:rPr lang="en-AT" sz="1400" b="1" dirty="0">
                <a:solidFill>
                  <a:schemeClr val="bg1">
                    <a:lumMod val="50000"/>
                  </a:schemeClr>
                </a:solidFill>
              </a:rPr>
              <a:t>582</a:t>
            </a:r>
            <a:r>
              <a:rPr lang="en-AT" sz="1400" dirty="0">
                <a:solidFill>
                  <a:schemeClr val="bg1">
                    <a:lumMod val="50000"/>
                  </a:schemeClr>
                </a:solidFill>
              </a:rPr>
              <a:t>, 198 (2020). </a:t>
            </a:r>
          </a:p>
        </p:txBody>
      </p:sp>
      <p:sp>
        <p:nvSpPr>
          <p:cNvPr id="7" name="Rechteck 293">
            <a:extLst>
              <a:ext uri="{FF2B5EF4-FFF2-40B4-BE49-F238E27FC236}">
                <a16:creationId xmlns:a16="http://schemas.microsoft.com/office/drawing/2014/main" id="{959038D9-1469-FDB1-F014-FDE70A40ABBB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275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diagram, sketch, line, plot&#10;&#10;Description automatically generated">
            <a:extLst>
              <a:ext uri="{FF2B5EF4-FFF2-40B4-BE49-F238E27FC236}">
                <a16:creationId xmlns:a16="http://schemas.microsoft.com/office/drawing/2014/main" id="{2C9B009E-C178-1B2C-DCFF-21A8492D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52" y="1314700"/>
            <a:ext cx="2345164" cy="177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Band-off-diagonal pairing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D8D1A-C5F9-3E9D-3E89-A6670536F692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B4686-842F-6CDA-AAF3-176FD98F1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33" b="2314"/>
          <a:stretch/>
        </p:blipFill>
        <p:spPr>
          <a:xfrm>
            <a:off x="1333702" y="1071697"/>
            <a:ext cx="934298" cy="259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/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B46CA-3289-6BF7-435E-D0A25897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037542"/>
                <a:ext cx="3449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/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4AE3EF-33F2-A2BD-31F8-A181CB633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02" y="2426232"/>
                <a:ext cx="34496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60F5C5D-B316-8041-A953-764ADCE0D6D4}"/>
              </a:ext>
            </a:extLst>
          </p:cNvPr>
          <p:cNvSpPr/>
          <p:nvPr/>
        </p:nvSpPr>
        <p:spPr>
          <a:xfrm>
            <a:off x="975048" y="2028898"/>
            <a:ext cx="1693508" cy="430405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/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highlight>
                            <a:srgbClr val="F8F8F8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T" sz="2400" b="0" i="1" smtClean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AT" dirty="0">
                  <a:solidFill>
                    <a:srgbClr val="C00000"/>
                  </a:solidFill>
                  <a:highlight>
                    <a:srgbClr val="FFFFFF"/>
                  </a:highligh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D4C5C2-EAD0-4D31-B84F-BE47B9E7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85" y="1995653"/>
                <a:ext cx="465192" cy="461665"/>
              </a:xfrm>
              <a:prstGeom prst="rect">
                <a:avLst/>
              </a:prstGeom>
              <a:blipFill>
                <a:blip r:embed="rId8"/>
                <a:stretch>
                  <a:fillRect l="-8108" b="-2105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7C58AFE-9D4B-B91C-E84F-6A8418F027B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E46FA1-1FFC-E775-FFF1-6F2B67B2DA7E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046761-6A42-11FB-7E2C-8DA11C4574E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37265" y="3689327"/>
            <a:ext cx="4826049" cy="2616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ACB807-6809-2B23-E1E6-04AFDB8C96C1}"/>
              </a:ext>
            </a:extLst>
          </p:cNvPr>
          <p:cNvSpPr/>
          <p:nvPr/>
        </p:nvSpPr>
        <p:spPr>
          <a:xfrm>
            <a:off x="679840" y="4285821"/>
            <a:ext cx="284308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F42530-39F8-E598-DC2D-A8274F62EF46}"/>
              </a:ext>
            </a:extLst>
          </p:cNvPr>
          <p:cNvSpPr/>
          <p:nvPr/>
        </p:nvSpPr>
        <p:spPr>
          <a:xfrm>
            <a:off x="3675443" y="4276994"/>
            <a:ext cx="1387871" cy="754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754F4C8-DAA3-33D5-A02B-B98984917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06729" y="2160260"/>
            <a:ext cx="646627" cy="21034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A883F35-3AE2-D825-FD03-F0EEBBB4CB9A}"/>
              </a:ext>
            </a:extLst>
          </p:cNvPr>
          <p:cNvSpPr/>
          <p:nvPr/>
        </p:nvSpPr>
        <p:spPr>
          <a:xfrm>
            <a:off x="799235" y="5311571"/>
            <a:ext cx="38328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221B7C-445B-D0F3-789A-BC0D9CB21B73}"/>
              </a:ext>
            </a:extLst>
          </p:cNvPr>
          <p:cNvSpPr/>
          <p:nvPr/>
        </p:nvSpPr>
        <p:spPr>
          <a:xfrm>
            <a:off x="2923019" y="4162624"/>
            <a:ext cx="95649" cy="114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66" name="Picture 2" descr="mage result for check sign">
            <a:extLst>
              <a:ext uri="{FF2B5EF4-FFF2-40B4-BE49-F238E27FC236}">
                <a16:creationId xmlns:a16="http://schemas.microsoft.com/office/drawing/2014/main" id="{1244E2CB-4B7D-E0EF-5044-61EE6C20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95" y="3924559"/>
            <a:ext cx="521229" cy="5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0654A4-4515-1EC6-CA66-3CDA1B6434DE}"/>
              </a:ext>
            </a:extLst>
          </p:cNvPr>
          <p:cNvSpPr txBox="1"/>
          <p:nvPr/>
        </p:nvSpPr>
        <p:spPr>
          <a:xfrm>
            <a:off x="1157399" y="7876309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arXiv:2303.14903 </a:t>
            </a:r>
          </a:p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1E8DB-359E-BB6A-3884-54EF7765CB6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0D532A-1550-5D3B-6FE4-6995FD0201E6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hteck 293">
            <a:extLst>
              <a:ext uri="{FF2B5EF4-FFF2-40B4-BE49-F238E27FC236}">
                <a16:creationId xmlns:a16="http://schemas.microsoft.com/office/drawing/2014/main" id="{7435183D-13FF-0FFC-5C81-53BD8CDF07DF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6453B3-8F6A-B58B-9E14-FE71D3B34F48}"/>
              </a:ext>
            </a:extLst>
          </p:cNvPr>
          <p:cNvSpPr/>
          <p:nvPr/>
        </p:nvSpPr>
        <p:spPr>
          <a:xfrm>
            <a:off x="5648838" y="3736457"/>
            <a:ext cx="3373511" cy="2688268"/>
          </a:xfrm>
          <a:prstGeom prst="rect">
            <a:avLst/>
          </a:prstGeom>
          <a:solidFill>
            <a:schemeClr val="bg1">
              <a:lumMod val="75000"/>
              <a:alpha val="17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9C304-5F2C-0C3D-ACCA-13C795B5FEF1}"/>
              </a:ext>
            </a:extLst>
          </p:cNvPr>
          <p:cNvSpPr txBox="1"/>
          <p:nvPr/>
        </p:nvSpPr>
        <p:spPr>
          <a:xfrm>
            <a:off x="5715671" y="3761723"/>
            <a:ext cx="126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b="1" dirty="0">
                <a:solidFill>
                  <a:srgbClr val="004F9E"/>
                </a:solidFill>
              </a:rPr>
              <a:t>Energetics?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C3F089-24B0-483F-5C59-81E8FF704CCE}"/>
              </a:ext>
            </a:extLst>
          </p:cNvPr>
          <p:cNvSpPr/>
          <p:nvPr/>
        </p:nvSpPr>
        <p:spPr>
          <a:xfrm>
            <a:off x="285928" y="1012054"/>
            <a:ext cx="3577147" cy="219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855DB7-2D64-BB42-3FB7-A210131EE3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8903" y="1096861"/>
            <a:ext cx="2051465" cy="22136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142041-45D7-CCB7-9337-282CB299B463}"/>
              </a:ext>
            </a:extLst>
          </p:cNvPr>
          <p:cNvSpPr txBox="1"/>
          <p:nvPr/>
        </p:nvSpPr>
        <p:spPr>
          <a:xfrm>
            <a:off x="5668171" y="4136048"/>
            <a:ext cx="235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/>
              <a:t>➢ dominat</a:t>
            </a:r>
            <a:r>
              <a:rPr lang="en-US" dirty="0"/>
              <a:t>e</a:t>
            </a:r>
            <a:r>
              <a:rPr lang="en-AT"/>
              <a:t>s </a:t>
            </a:r>
            <a:r>
              <a:rPr lang="en-AT" dirty="0"/>
              <a:t>for </a:t>
            </a:r>
            <a:r>
              <a:rPr lang="en-AT" b="1" dirty="0"/>
              <a:t>T-IVC</a:t>
            </a:r>
            <a:r>
              <a:rPr lang="en-AT" dirty="0"/>
              <a:t> </a:t>
            </a:r>
          </a:p>
          <a:p>
            <a:r>
              <a:rPr lang="en-AT" dirty="0"/>
              <a:t>      fluctuations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F3E705-0849-3DE5-618B-8F4C942A081E}"/>
              </a:ext>
            </a:extLst>
          </p:cNvPr>
          <p:cNvSpPr txBox="1"/>
          <p:nvPr/>
        </p:nvSpPr>
        <p:spPr>
          <a:xfrm>
            <a:off x="5978928" y="4673415"/>
            <a:ext cx="2335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Prime candidate for insulator,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arXiv:2303.00024 (Yazdani)</a:t>
            </a:r>
            <a:endParaRPr lang="en-A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178E17-D7B2-4014-BF64-237AE177CB39}"/>
              </a:ext>
            </a:extLst>
          </p:cNvPr>
          <p:cNvGrpSpPr/>
          <p:nvPr/>
        </p:nvGrpSpPr>
        <p:grpSpPr>
          <a:xfrm>
            <a:off x="2064568" y="1398504"/>
            <a:ext cx="856870" cy="920523"/>
            <a:chOff x="2064568" y="1320347"/>
            <a:chExt cx="856870" cy="92052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5AA6BF-438E-C1AA-5F50-FE88F91C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64568" y="1320347"/>
              <a:ext cx="856870" cy="9205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FE0DD94-CB85-B2D7-B4B9-68D2E4347C28}"/>
                    </a:ext>
                  </a:extLst>
                </p:cNvPr>
                <p:cNvSpPr txBox="1"/>
                <p:nvPr/>
              </p:nvSpPr>
              <p:spPr>
                <a:xfrm>
                  <a:off x="2218888" y="1605377"/>
                  <a:ext cx="62159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T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DE" i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40217E7-AA8F-5981-1101-CBFF4EE0A0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888" y="1605377"/>
                  <a:ext cx="62159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8A7669-5AA3-0F46-09B3-56F9D7A578B4}"/>
                  </a:ext>
                </a:extLst>
              </p:cNvPr>
              <p:cNvSpPr txBox="1"/>
              <p:nvPr/>
            </p:nvSpPr>
            <p:spPr>
              <a:xfrm>
                <a:off x="5668171" y="5303510"/>
                <a:ext cx="2930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T"/>
                  <a:t>➢ dominates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T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T" b="1"/>
                  <a:t>phonon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8A7669-5AA3-0F46-09B3-56F9D7A57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171" y="5303510"/>
                <a:ext cx="2930674" cy="369332"/>
              </a:xfrm>
              <a:prstGeom prst="rect">
                <a:avLst/>
              </a:prstGeom>
              <a:blipFill>
                <a:blip r:embed="rId18"/>
                <a:stretch>
                  <a:fillRect l="-1724" t="-10000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9A97FAC-BA30-5191-7DC9-4BC7D6137E70}"/>
              </a:ext>
            </a:extLst>
          </p:cNvPr>
          <p:cNvSpPr txBox="1"/>
          <p:nvPr/>
        </p:nvSpPr>
        <p:spPr>
          <a:xfrm>
            <a:off x="5978928" y="5581420"/>
            <a:ext cx="2704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Identified as strong phonon mode,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arXiv:2303.14903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Yulin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Chen);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arXiv:2303.15551 (A.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Bernevig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AT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Band-off-diagonal pairing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D8D1A-C5F9-3E9D-3E89-A6670536F692}"/>
              </a:ext>
            </a:extLst>
          </p:cNvPr>
          <p:cNvSpPr/>
          <p:nvPr/>
        </p:nvSpPr>
        <p:spPr>
          <a:xfrm>
            <a:off x="4310162" y="1201251"/>
            <a:ext cx="4154467" cy="641907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C58AFE-9D4B-B91C-E84F-6A8418F02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64503" y="1305123"/>
            <a:ext cx="3988470" cy="480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E46FA1-1FFC-E775-FFF1-6F2B67B2DA7E}"/>
              </a:ext>
            </a:extLst>
          </p:cNvPr>
          <p:cNvSpPr txBox="1"/>
          <p:nvPr/>
        </p:nvSpPr>
        <p:spPr>
          <a:xfrm>
            <a:off x="4227400" y="2216315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Key symmetry: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046761-6A42-11FB-7E2C-8DA11C4574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7265" y="3689327"/>
            <a:ext cx="4826049" cy="261681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A883F35-3AE2-D825-FD03-F0EEBBB4CB9A}"/>
              </a:ext>
            </a:extLst>
          </p:cNvPr>
          <p:cNvSpPr/>
          <p:nvPr/>
        </p:nvSpPr>
        <p:spPr>
          <a:xfrm>
            <a:off x="799235" y="5311571"/>
            <a:ext cx="38328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221B7C-445B-D0F3-789A-BC0D9CB21B73}"/>
              </a:ext>
            </a:extLst>
          </p:cNvPr>
          <p:cNvSpPr/>
          <p:nvPr/>
        </p:nvSpPr>
        <p:spPr>
          <a:xfrm>
            <a:off x="2923019" y="4162624"/>
            <a:ext cx="95649" cy="1143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9F147D-DCD6-AE49-8015-034E82E37D08}"/>
              </a:ext>
            </a:extLst>
          </p:cNvPr>
          <p:cNvSpPr/>
          <p:nvPr/>
        </p:nvSpPr>
        <p:spPr>
          <a:xfrm>
            <a:off x="799234" y="4276789"/>
            <a:ext cx="4217301" cy="543951"/>
          </a:xfrm>
          <a:prstGeom prst="rect">
            <a:avLst/>
          </a:prstGeom>
          <a:solidFill>
            <a:srgbClr val="FFFFFF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69" name="Picture 2" descr="mage result for check sign">
            <a:extLst>
              <a:ext uri="{FF2B5EF4-FFF2-40B4-BE49-F238E27FC236}">
                <a16:creationId xmlns:a16="http://schemas.microsoft.com/office/drawing/2014/main" id="{3E06BD15-8632-9F73-1176-738EFA83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85" y="3924559"/>
            <a:ext cx="521229" cy="5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mage result for check sign">
            <a:extLst>
              <a:ext uri="{FF2B5EF4-FFF2-40B4-BE49-F238E27FC236}">
                <a16:creationId xmlns:a16="http://schemas.microsoft.com/office/drawing/2014/main" id="{2050B5F4-2012-93A7-6572-81AACAC4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85" y="4419888"/>
            <a:ext cx="521229" cy="5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12A26-1B13-F4BA-6CBA-1B3DD8E38C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37012" y="2576237"/>
            <a:ext cx="2980095" cy="2725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522F5D-79FF-4DB1-95A5-59350F24B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903" y="1096861"/>
            <a:ext cx="2051465" cy="2213674"/>
          </a:xfrm>
          <a:prstGeom prst="rect">
            <a:avLst/>
          </a:prstGeom>
        </p:spPr>
      </p:pic>
      <p:sp>
        <p:nvSpPr>
          <p:cNvPr id="32" name="Right Arrow 31">
            <a:extLst>
              <a:ext uri="{FF2B5EF4-FFF2-40B4-BE49-F238E27FC236}">
                <a16:creationId xmlns:a16="http://schemas.microsoft.com/office/drawing/2014/main" id="{86346FA1-C3C3-9A54-82A3-B6A5DB2D7085}"/>
              </a:ext>
            </a:extLst>
          </p:cNvPr>
          <p:cNvSpPr/>
          <p:nvPr/>
        </p:nvSpPr>
        <p:spPr>
          <a:xfrm>
            <a:off x="1870081" y="2688574"/>
            <a:ext cx="570523" cy="2631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D5A031-69C2-E34A-3D57-EF9F8E7F0D75}"/>
              </a:ext>
            </a:extLst>
          </p:cNvPr>
          <p:cNvGrpSpPr/>
          <p:nvPr/>
        </p:nvGrpSpPr>
        <p:grpSpPr>
          <a:xfrm>
            <a:off x="2064568" y="1398504"/>
            <a:ext cx="856870" cy="920523"/>
            <a:chOff x="2064568" y="1320347"/>
            <a:chExt cx="856870" cy="920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555B94-98C7-C132-5E2B-C5C81A1C7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64568" y="1320347"/>
              <a:ext cx="856870" cy="9205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DFF5548-5F85-4834-EE32-8185AEBC2AAD}"/>
                    </a:ext>
                  </a:extLst>
                </p:cNvPr>
                <p:cNvSpPr txBox="1"/>
                <p:nvPr/>
              </p:nvSpPr>
              <p:spPr>
                <a:xfrm>
                  <a:off x="2218888" y="1605377"/>
                  <a:ext cx="62159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T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DE" i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40217E7-AA8F-5981-1101-CBFF4EE0A0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888" y="1605377"/>
                  <a:ext cx="621593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hteck 293">
            <a:extLst>
              <a:ext uri="{FF2B5EF4-FFF2-40B4-BE49-F238E27FC236}">
                <a16:creationId xmlns:a16="http://schemas.microsoft.com/office/drawing/2014/main" id="{DCC5850E-FE69-3229-D3FD-857BFB036611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10F09A-DBBE-13D4-97AB-6844A750B073}"/>
              </a:ext>
            </a:extLst>
          </p:cNvPr>
          <p:cNvSpPr/>
          <p:nvPr/>
        </p:nvSpPr>
        <p:spPr>
          <a:xfrm>
            <a:off x="6441529" y="605076"/>
            <a:ext cx="27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Nat. Com.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7134 (2023).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46BCC-2D03-315A-F225-D14DEAAF6545}"/>
              </a:ext>
            </a:extLst>
          </p:cNvPr>
          <p:cNvSpPr txBox="1"/>
          <p:nvPr/>
        </p:nvSpPr>
        <p:spPr>
          <a:xfrm>
            <a:off x="5654289" y="4484113"/>
            <a:ext cx="299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(but energetically not natural)</a:t>
            </a:r>
          </a:p>
        </p:txBody>
      </p:sp>
    </p:spTree>
    <p:extLst>
      <p:ext uri="{BB962C8B-B14F-4D97-AF65-F5344CB8AC3E}">
        <p14:creationId xmlns:p14="http://schemas.microsoft.com/office/powerpoint/2010/main" val="416497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05" y="1875049"/>
            <a:ext cx="954042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An exactly solvable dissipative spin liquid</a:t>
            </a:r>
          </a:p>
        </p:txBody>
      </p:sp>
      <p:sp>
        <p:nvSpPr>
          <p:cNvPr id="4" name="Rechteck 293"/>
          <p:cNvSpPr/>
          <p:nvPr/>
        </p:nvSpPr>
        <p:spPr bwMode="auto">
          <a:xfrm>
            <a:off x="-304690" y="2877254"/>
            <a:ext cx="9924611" cy="279637"/>
          </a:xfrm>
          <a:prstGeom prst="rect">
            <a:avLst/>
          </a:prstGeom>
          <a:solidFill>
            <a:srgbClr val="004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686DB-59E2-419F-2E36-53B9382BDBF5}"/>
              </a:ext>
            </a:extLst>
          </p:cNvPr>
          <p:cNvSpPr txBox="1"/>
          <p:nvPr/>
        </p:nvSpPr>
        <p:spPr>
          <a:xfrm>
            <a:off x="5150644" y="3244334"/>
            <a:ext cx="5043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Shackleton &amp; MS,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arXiv:2307.05743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C97CE-AC60-F29A-83F5-396E527FF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12" y="4340136"/>
            <a:ext cx="5420360" cy="1871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041147-96D1-39FF-F5A1-C974A735B1DC}"/>
              </a:ext>
            </a:extLst>
          </p:cNvPr>
          <p:cNvSpPr txBox="1"/>
          <p:nvPr/>
        </p:nvSpPr>
        <p:spPr>
          <a:xfrm>
            <a:off x="4116101" y="4389377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f</a:t>
            </a:r>
            <a:r>
              <a:rPr lang="en-DE" sz="1600" dirty="0">
                <a:solidFill>
                  <a:srgbClr val="FF0000"/>
                </a:solidFill>
              </a:rPr>
              <a:t>luxes / loops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D1F56-7E20-52B1-61D7-A6262F88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104" y="4459715"/>
            <a:ext cx="2528637" cy="18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3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D057BC-C86A-58BB-CA85-4A2CC7A9D202}"/>
              </a:ext>
            </a:extLst>
          </p:cNvPr>
          <p:cNvSpPr/>
          <p:nvPr/>
        </p:nvSpPr>
        <p:spPr>
          <a:xfrm>
            <a:off x="6855624" y="5467094"/>
            <a:ext cx="1849075" cy="732403"/>
          </a:xfrm>
          <a:prstGeom prst="rect">
            <a:avLst/>
          </a:prstGeom>
          <a:solidFill>
            <a:srgbClr val="F5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5A694C-6531-EF2D-7F84-1C326AC0EA0F}"/>
              </a:ext>
            </a:extLst>
          </p:cNvPr>
          <p:cNvSpPr/>
          <p:nvPr/>
        </p:nvSpPr>
        <p:spPr>
          <a:xfrm>
            <a:off x="3962084" y="5469734"/>
            <a:ext cx="2906631" cy="1188712"/>
          </a:xfrm>
          <a:prstGeom prst="rect">
            <a:avLst/>
          </a:prstGeom>
          <a:solidFill>
            <a:srgbClr val="E4EB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485839-B891-802C-598C-CBE20EAD5E1A}"/>
              </a:ext>
            </a:extLst>
          </p:cNvPr>
          <p:cNvSpPr/>
          <p:nvPr/>
        </p:nvSpPr>
        <p:spPr>
          <a:xfrm>
            <a:off x="305656" y="5390697"/>
            <a:ext cx="3120032" cy="9974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A1D3DA-8832-5B0A-F72F-A1C10283F097}"/>
              </a:ext>
            </a:extLst>
          </p:cNvPr>
          <p:cNvSpPr/>
          <p:nvPr/>
        </p:nvSpPr>
        <p:spPr>
          <a:xfrm>
            <a:off x="4303954" y="1471612"/>
            <a:ext cx="2732640" cy="685800"/>
          </a:xfrm>
          <a:prstGeom prst="rect">
            <a:avLst/>
          </a:prstGeom>
          <a:solidFill>
            <a:srgbClr val="F5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1E143D-886C-2714-1B7D-62B30577F267}"/>
              </a:ext>
            </a:extLst>
          </p:cNvPr>
          <p:cNvSpPr/>
          <p:nvPr/>
        </p:nvSpPr>
        <p:spPr>
          <a:xfrm>
            <a:off x="3286126" y="1457930"/>
            <a:ext cx="814387" cy="699482"/>
          </a:xfrm>
          <a:prstGeom prst="rect">
            <a:avLst/>
          </a:prstGeom>
          <a:solidFill>
            <a:srgbClr val="E4EB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Model</a:t>
            </a:r>
          </a:p>
        </p:txBody>
      </p:sp>
      <p:sp>
        <p:nvSpPr>
          <p:cNvPr id="3" name="Rechteck 293">
            <a:extLst>
              <a:ext uri="{FF2B5EF4-FFF2-40B4-BE49-F238E27FC236}">
                <a16:creationId xmlns:a16="http://schemas.microsoft.com/office/drawing/2014/main" id="{0896D6DF-E1F5-0C2A-26D7-A4BA1E6D4D46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AED69-257A-276A-EC2A-DEACDEABB5D7}"/>
              </a:ext>
            </a:extLst>
          </p:cNvPr>
          <p:cNvSpPr txBox="1"/>
          <p:nvPr/>
        </p:nvSpPr>
        <p:spPr>
          <a:xfrm>
            <a:off x="376102" y="1088598"/>
            <a:ext cx="264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Lindblad master equation: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0BE89-C355-810C-8F05-5492C7BEA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51" y="1515980"/>
            <a:ext cx="1199148" cy="488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D3E5B-1BC1-2D45-B517-4805F0B8F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527" y="1516585"/>
            <a:ext cx="4387317" cy="6267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FD249B-C813-1163-1B90-312D872FD493}"/>
              </a:ext>
            </a:extLst>
          </p:cNvPr>
          <p:cNvSpPr txBox="1"/>
          <p:nvPr/>
        </p:nvSpPr>
        <p:spPr>
          <a:xfrm>
            <a:off x="1971175" y="158999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with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F35F73-D908-0567-14C8-789B35C1D7E5}"/>
              </a:ext>
            </a:extLst>
          </p:cNvPr>
          <p:cNvSpPr txBox="1"/>
          <p:nvPr/>
        </p:nvSpPr>
        <p:spPr>
          <a:xfrm>
            <a:off x="3340338" y="1179480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rgbClr val="004F9E"/>
                </a:solidFill>
              </a:rPr>
              <a:t>unitary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47935-B290-2A98-F224-C5A4FF17683E}"/>
              </a:ext>
            </a:extLst>
          </p:cNvPr>
          <p:cNvSpPr txBox="1"/>
          <p:nvPr/>
        </p:nvSpPr>
        <p:spPr>
          <a:xfrm>
            <a:off x="5032138" y="1175393"/>
            <a:ext cx="1124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rgbClr val="C00000"/>
                </a:solidFill>
              </a:rPr>
              <a:t>environment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57A05B-7544-D0F8-7B2D-C11406F6072D}"/>
              </a:ext>
            </a:extLst>
          </p:cNvPr>
          <p:cNvSpPr txBox="1"/>
          <p:nvPr/>
        </p:nvSpPr>
        <p:spPr>
          <a:xfrm>
            <a:off x="450056" y="2521744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“Doubled Hilbert space”: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70D65E0-839F-D1EF-DFB0-498066E267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20514" y="2553326"/>
            <a:ext cx="2065923" cy="5344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D9CCB0-126C-EC33-6643-AF9632B72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309" y="2553326"/>
            <a:ext cx="2906631" cy="5344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32697E-E0DC-B5A4-C528-332DB4DE2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5024" y="5568614"/>
            <a:ext cx="4387317" cy="5725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A2F771-42F2-27C5-A206-BA68A891A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9400" y="5970239"/>
            <a:ext cx="2616620" cy="688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7E24A5-B954-7285-11D3-F7590E0CD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5383" y="3670319"/>
            <a:ext cx="2522121" cy="90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56E941D-63CB-C1D8-C4E0-9B30B16202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3704" y="3301196"/>
            <a:ext cx="2528637" cy="18443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6FB2BC6-22ED-DA73-743E-1F882390C2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497"/>
          <a:stretch/>
        </p:blipFill>
        <p:spPr>
          <a:xfrm>
            <a:off x="5415262" y="3884885"/>
            <a:ext cx="305281" cy="5344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9D75718-DE43-385F-8983-FA4C34B997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8689" y="3374980"/>
            <a:ext cx="430129" cy="2222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F7C6343-4056-FBFE-0A89-8A726B0675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5729" y="5072004"/>
            <a:ext cx="430129" cy="2222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2BAEEC2-A41F-8854-1086-F1E8733BD6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9245" y="4366761"/>
            <a:ext cx="250908" cy="258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F624F-F882-8CFB-E664-46F7B3AE0622}"/>
                  </a:ext>
                </a:extLst>
              </p:cNvPr>
              <p:cNvSpPr txBox="1"/>
              <p:nvPr/>
            </p:nvSpPr>
            <p:spPr>
              <a:xfrm>
                <a:off x="390938" y="5413511"/>
                <a:ext cx="2916439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Coordination number </a:t>
                </a:r>
                <a:r>
                  <a:rPr lang="en-DE" b="1" dirty="0"/>
                  <a:t>5</a:t>
                </a:r>
              </a:p>
              <a:p>
                <a:r>
                  <a:rPr lang="en-DE" dirty="0"/>
                  <a:t>➢ 5 anticommuting matrices</a:t>
                </a:r>
              </a:p>
              <a:p>
                <a14:m>
                  <m:oMath xmlns:m="http://schemas.openxmlformats.org/officeDocument/2006/math"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DE" dirty="0"/>
                  <a:t>/</a:t>
                </a:r>
                <a:r>
                  <a:rPr lang="en-DE" b="1" dirty="0"/>
                  <a:t>spin-3/2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4F624F-F882-8CFB-E664-46F7B3AE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8" y="5413511"/>
                <a:ext cx="2916439" cy="928267"/>
              </a:xfrm>
              <a:prstGeom prst="rect">
                <a:avLst/>
              </a:prstGeom>
              <a:blipFill>
                <a:blip r:embed="rId13"/>
                <a:stretch>
                  <a:fillRect l="-1732" t="-2703" r="-866" b="-945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99BFC4-AE4B-C7A0-6BC0-FB89631A6119}"/>
              </a:ext>
            </a:extLst>
          </p:cNvPr>
          <p:cNvSpPr txBox="1"/>
          <p:nvPr/>
        </p:nvSpPr>
        <p:spPr>
          <a:xfrm>
            <a:off x="5780815" y="655129"/>
            <a:ext cx="504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Shackleton &amp; MS,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arXiv:2307.05743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969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5AF676E7-7EF0-6CF8-8E5D-9A5628CB2038}"/>
              </a:ext>
            </a:extLst>
          </p:cNvPr>
          <p:cNvSpPr/>
          <p:nvPr/>
        </p:nvSpPr>
        <p:spPr>
          <a:xfrm>
            <a:off x="363851" y="5445113"/>
            <a:ext cx="8244367" cy="1227150"/>
          </a:xfrm>
          <a:prstGeom prst="rect">
            <a:avLst/>
          </a:prstGeom>
          <a:solidFill>
            <a:srgbClr val="F5D4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42C8299-DE66-CE54-AAD0-C2DE01E53B88}"/>
              </a:ext>
            </a:extLst>
          </p:cNvPr>
          <p:cNvSpPr/>
          <p:nvPr/>
        </p:nvSpPr>
        <p:spPr>
          <a:xfrm>
            <a:off x="6589652" y="4680908"/>
            <a:ext cx="939034" cy="305656"/>
          </a:xfrm>
          <a:prstGeom prst="rect">
            <a:avLst/>
          </a:prstGeom>
          <a:solidFill>
            <a:srgbClr val="E4EC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91197D-A5FD-1C5F-F599-51E43CBDE252}"/>
              </a:ext>
            </a:extLst>
          </p:cNvPr>
          <p:cNvSpPr/>
          <p:nvPr/>
        </p:nvSpPr>
        <p:spPr>
          <a:xfrm>
            <a:off x="7025102" y="4437128"/>
            <a:ext cx="66260" cy="284191"/>
          </a:xfrm>
          <a:prstGeom prst="rect">
            <a:avLst/>
          </a:prstGeom>
          <a:solidFill>
            <a:srgbClr val="E4EC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D70BE0-0BF0-78AF-C334-8EE693B6B522}"/>
              </a:ext>
            </a:extLst>
          </p:cNvPr>
          <p:cNvSpPr/>
          <p:nvPr/>
        </p:nvSpPr>
        <p:spPr>
          <a:xfrm>
            <a:off x="6934207" y="4171883"/>
            <a:ext cx="245165" cy="284191"/>
          </a:xfrm>
          <a:prstGeom prst="rect">
            <a:avLst/>
          </a:prstGeom>
          <a:solidFill>
            <a:srgbClr val="E4EC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3F28545-8C25-699C-E949-7C715CDC4615}"/>
              </a:ext>
            </a:extLst>
          </p:cNvPr>
          <p:cNvSpPr/>
          <p:nvPr/>
        </p:nvSpPr>
        <p:spPr>
          <a:xfrm>
            <a:off x="4376537" y="4680908"/>
            <a:ext cx="1040296" cy="305656"/>
          </a:xfrm>
          <a:prstGeom prst="rect">
            <a:avLst/>
          </a:prstGeom>
          <a:solidFill>
            <a:srgbClr val="F5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6C1CBE-4FB4-FD91-A184-DA1CFD3835A0}"/>
              </a:ext>
            </a:extLst>
          </p:cNvPr>
          <p:cNvSpPr/>
          <p:nvPr/>
        </p:nvSpPr>
        <p:spPr>
          <a:xfrm>
            <a:off x="4860241" y="4437128"/>
            <a:ext cx="66260" cy="284191"/>
          </a:xfrm>
          <a:prstGeom prst="rect">
            <a:avLst/>
          </a:prstGeom>
          <a:solidFill>
            <a:srgbClr val="F5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D274F98-7E23-3759-2478-DCCA6B3FDA59}"/>
              </a:ext>
            </a:extLst>
          </p:cNvPr>
          <p:cNvSpPr/>
          <p:nvPr/>
        </p:nvSpPr>
        <p:spPr>
          <a:xfrm>
            <a:off x="4618699" y="4171883"/>
            <a:ext cx="526463" cy="284191"/>
          </a:xfrm>
          <a:prstGeom prst="rect">
            <a:avLst/>
          </a:prstGeom>
          <a:solidFill>
            <a:srgbClr val="F5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8EE976-C7E3-7A7D-2749-1CF416E34948}"/>
              </a:ext>
            </a:extLst>
          </p:cNvPr>
          <p:cNvSpPr/>
          <p:nvPr/>
        </p:nvSpPr>
        <p:spPr>
          <a:xfrm>
            <a:off x="2627250" y="4683462"/>
            <a:ext cx="1040296" cy="277534"/>
          </a:xfrm>
          <a:prstGeom prst="rect">
            <a:avLst/>
          </a:prstGeom>
          <a:solidFill>
            <a:srgbClr val="F5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6799F89-008A-7106-5960-EA9C09113F50}"/>
              </a:ext>
            </a:extLst>
          </p:cNvPr>
          <p:cNvSpPr/>
          <p:nvPr/>
        </p:nvSpPr>
        <p:spPr>
          <a:xfrm>
            <a:off x="3110954" y="4439682"/>
            <a:ext cx="66260" cy="284191"/>
          </a:xfrm>
          <a:prstGeom prst="rect">
            <a:avLst/>
          </a:prstGeom>
          <a:solidFill>
            <a:srgbClr val="F5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CA20D4-1FBB-2B24-DF20-819540B538B0}"/>
              </a:ext>
            </a:extLst>
          </p:cNvPr>
          <p:cNvSpPr/>
          <p:nvPr/>
        </p:nvSpPr>
        <p:spPr>
          <a:xfrm>
            <a:off x="2869412" y="4174437"/>
            <a:ext cx="526463" cy="284191"/>
          </a:xfrm>
          <a:prstGeom prst="rect">
            <a:avLst/>
          </a:prstGeom>
          <a:solidFill>
            <a:srgbClr val="F5D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74A2BDD-85DF-8FCC-45D7-E20E78D924E9}"/>
              </a:ext>
            </a:extLst>
          </p:cNvPr>
          <p:cNvSpPr/>
          <p:nvPr/>
        </p:nvSpPr>
        <p:spPr>
          <a:xfrm>
            <a:off x="379873" y="3055797"/>
            <a:ext cx="5663118" cy="447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Model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752029" y="8488913"/>
            <a:ext cx="1065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A. MacDonald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4699" y="8528359"/>
            <a:ext cx="4257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Pablo’s papers:</a:t>
            </a:r>
          </a:p>
          <a:p>
            <a:r>
              <a:rPr lang="en-US" dirty="0"/>
              <a:t>Y. Cao </a:t>
            </a:r>
            <a:r>
              <a:rPr lang="en-US" i="1" dirty="0"/>
              <a:t>et al.</a:t>
            </a:r>
            <a:r>
              <a:rPr lang="en-US" dirty="0"/>
              <a:t>, Nature 556, 80 (2018).</a:t>
            </a:r>
          </a:p>
          <a:p>
            <a:r>
              <a:rPr lang="en-US" dirty="0"/>
              <a:t>Y. Cao </a:t>
            </a:r>
            <a:r>
              <a:rPr lang="en-US" i="1" dirty="0"/>
              <a:t>et al.</a:t>
            </a:r>
            <a:r>
              <a:rPr lang="en-US" dirty="0"/>
              <a:t>, Nature 556, 43 (2018).</a:t>
            </a:r>
          </a:p>
        </p:txBody>
      </p:sp>
      <p:sp>
        <p:nvSpPr>
          <p:cNvPr id="3" name="Rechteck 293">
            <a:extLst>
              <a:ext uri="{FF2B5EF4-FFF2-40B4-BE49-F238E27FC236}">
                <a16:creationId xmlns:a16="http://schemas.microsoft.com/office/drawing/2014/main" id="{0896D6DF-E1F5-0C2A-26D7-A4BA1E6D4D46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EC6C89E-1F65-DAF3-A1DA-7B4FD419C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8" y="1207896"/>
            <a:ext cx="3010905" cy="53440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3A734F-2681-78D6-C151-A4D940C72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55" y="1164529"/>
            <a:ext cx="2528637" cy="184434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4D45FB-6525-50F1-4F15-E6EE4677A30E}"/>
              </a:ext>
            </a:extLst>
          </p:cNvPr>
          <p:cNvSpPr txBox="1"/>
          <p:nvPr/>
        </p:nvSpPr>
        <p:spPr>
          <a:xfrm>
            <a:off x="5780815" y="655129"/>
            <a:ext cx="504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Shackleton &amp; MS,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arXiv:2307.05743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28C4C0-9B38-5B93-4D06-5B7014F60C02}"/>
              </a:ext>
            </a:extLst>
          </p:cNvPr>
          <p:cNvSpPr txBox="1"/>
          <p:nvPr/>
        </p:nvSpPr>
        <p:spPr>
          <a:xfrm>
            <a:off x="388334" y="1753270"/>
            <a:ext cx="39910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spin-liquid ground state</a:t>
            </a:r>
          </a:p>
          <a:p>
            <a:r>
              <a:rPr lang="en-DE" sz="1600" dirty="0">
                <a:solidFill>
                  <a:schemeClr val="bg1">
                    <a:lumMod val="50000"/>
                  </a:schemeClr>
                </a:solidFill>
              </a:rPr>
              <a:t>Yao, Zhang, Kivelson, PRL </a:t>
            </a:r>
            <a:r>
              <a:rPr lang="en-DE" sz="1600" b="1" dirty="0">
                <a:solidFill>
                  <a:schemeClr val="bg1">
                    <a:lumMod val="50000"/>
                  </a:schemeClr>
                </a:solidFill>
              </a:rPr>
              <a:t>102</a:t>
            </a:r>
            <a:r>
              <a:rPr lang="en-DE" sz="1600" dirty="0">
                <a:solidFill>
                  <a:schemeClr val="bg1">
                    <a:lumMod val="50000"/>
                  </a:schemeClr>
                </a:solidFill>
              </a:rPr>
              <a:t>, 217202 (2009).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1A259CB-E3CF-CE24-9002-A6E7D69E5F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90541" y="2072688"/>
            <a:ext cx="817557" cy="30826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E8C98BA-00FB-FFD2-DF9A-0281A853F089}"/>
              </a:ext>
            </a:extLst>
          </p:cNvPr>
          <p:cNvSpPr txBox="1"/>
          <p:nvPr/>
        </p:nvSpPr>
        <p:spPr>
          <a:xfrm>
            <a:off x="377687" y="2693091"/>
            <a:ext cx="326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Introducing </a:t>
            </a:r>
            <a:r>
              <a:rPr lang="en-DE" dirty="0">
                <a:solidFill>
                  <a:srgbClr val="004F9E"/>
                </a:solidFill>
              </a:rPr>
              <a:t>Majorana fermions</a:t>
            </a:r>
            <a:r>
              <a:rPr lang="en-DE" dirty="0"/>
              <a:t>, 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FF3A434-641B-FC67-B352-0EEC4AC892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2778" y="3136515"/>
            <a:ext cx="5254593" cy="288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B81E90-2C9C-A7F2-E315-00A69F4FA18D}"/>
                  </a:ext>
                </a:extLst>
              </p:cNvPr>
              <p:cNvSpPr txBox="1"/>
              <p:nvPr/>
            </p:nvSpPr>
            <p:spPr>
              <a:xfrm>
                <a:off x="7348330" y="1206297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DE" i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B81E90-2C9C-A7F2-E315-00A69F4FA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330" y="1206297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FF9E95-77A7-4966-B110-827C3B1EF195}"/>
                  </a:ext>
                </a:extLst>
              </p:cNvPr>
              <p:cNvSpPr txBox="1"/>
              <p:nvPr/>
            </p:nvSpPr>
            <p:spPr>
              <a:xfrm>
                <a:off x="7335912" y="2810386"/>
                <a:ext cx="365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DE" i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FF9E95-77A7-4966-B110-827C3B1EF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12" y="2810386"/>
                <a:ext cx="3657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7FF5A06D-0DAF-F211-4FEB-A0765B9A6AB3}"/>
              </a:ext>
            </a:extLst>
          </p:cNvPr>
          <p:cNvSpPr txBox="1"/>
          <p:nvPr/>
        </p:nvSpPr>
        <p:spPr>
          <a:xfrm>
            <a:off x="369476" y="3646616"/>
            <a:ext cx="346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DE" dirty="0"/>
              <a:t>he Linbladian becomes quadratic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C804248-D0DB-C79B-286E-FFC71E6253C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2494" y="4149290"/>
            <a:ext cx="8043889" cy="5088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AE6A9AE-D8B6-9651-3825-E78D2C3CA9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2808" y="4692301"/>
            <a:ext cx="942557" cy="24775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140FDF5-E628-0AAC-7A7A-919BCE071E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4785" y="4709048"/>
            <a:ext cx="937171" cy="247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031347-A032-833D-196B-23A67F61DCFD}"/>
                  </a:ext>
                </a:extLst>
              </p:cNvPr>
              <p:cNvSpPr txBox="1"/>
              <p:nvPr/>
            </p:nvSpPr>
            <p:spPr>
              <a:xfrm>
                <a:off x="363852" y="4661299"/>
                <a:ext cx="1942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/>
                  <a:t>w</a:t>
                </a:r>
                <a:r>
                  <a:rPr lang="en-DE" sz="1600" dirty="0"/>
                  <a:t>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DE" sz="1600" dirty="0"/>
                  <a:t> gauge fields: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031347-A032-833D-196B-23A67F61D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2" y="4661299"/>
                <a:ext cx="1942968" cy="338554"/>
              </a:xfrm>
              <a:prstGeom prst="rect">
                <a:avLst/>
              </a:prstGeom>
              <a:blipFill>
                <a:blip r:embed="rId12"/>
                <a:stretch>
                  <a:fillRect t="-7407" b="-222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>
            <a:extLst>
              <a:ext uri="{FF2B5EF4-FFF2-40B4-BE49-F238E27FC236}">
                <a16:creationId xmlns:a16="http://schemas.microsoft.com/office/drawing/2014/main" id="{F9EE8443-9F3E-2C0A-103A-048719F44C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3178" y="4714433"/>
            <a:ext cx="850995" cy="23698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ED663EA0-096F-0A75-70C7-6AD8DB7A5929}"/>
              </a:ext>
            </a:extLst>
          </p:cNvPr>
          <p:cNvSpPr txBox="1"/>
          <p:nvPr/>
        </p:nvSpPr>
        <p:spPr>
          <a:xfrm>
            <a:off x="421004" y="5488860"/>
            <a:ext cx="279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Interpretation of spectrum</a:t>
            </a:r>
            <a:r>
              <a:rPr lang="en-DE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BF711E0-AB3F-600C-300F-AE589C85BA5D}"/>
                  </a:ext>
                </a:extLst>
              </p:cNvPr>
              <p:cNvSpPr txBox="1"/>
              <p:nvPr/>
            </p:nvSpPr>
            <p:spPr>
              <a:xfrm>
                <a:off x="421004" y="5863801"/>
                <a:ext cx="5850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</a:t>
                </a:r>
                <a:r>
                  <a:rPr lang="en-DE" dirty="0"/>
                  <a:t>xtensive number of </a:t>
                </a:r>
                <a:r>
                  <a:rPr lang="en-DE" dirty="0">
                    <a:solidFill>
                      <a:srgbClr val="004F9E"/>
                    </a:solidFill>
                  </a:rPr>
                  <a:t>symmetries</a:t>
                </a:r>
                <a:r>
                  <a:rPr lang="en-DE" dirty="0"/>
                  <a:t>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DE" dirty="0"/>
                  <a:t> strongly constrains finite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BF711E0-AB3F-600C-300F-AE589C85B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4" y="5863801"/>
                <a:ext cx="5850832" cy="369332"/>
              </a:xfrm>
              <a:prstGeom prst="rect">
                <a:avLst/>
              </a:prstGeom>
              <a:blipFill>
                <a:blip r:embed="rId14"/>
                <a:stretch>
                  <a:fillRect l="-868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E166A895-88D6-BB09-EB2F-218D232B02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8844" y="5919004"/>
            <a:ext cx="1992932" cy="272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668938F-A76A-9BDD-D2B7-26462A9EB73C}"/>
                  </a:ext>
                </a:extLst>
              </p:cNvPr>
              <p:cNvSpPr txBox="1"/>
              <p:nvPr/>
            </p:nvSpPr>
            <p:spPr>
              <a:xfrm>
                <a:off x="3539386" y="6228980"/>
                <a:ext cx="65686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DE" dirty="0"/>
                  <a:t> gap in sector = </a:t>
                </a:r>
                <a:r>
                  <a:rPr lang="en-DE" dirty="0">
                    <a:solidFill>
                      <a:srgbClr val="004F9E"/>
                    </a:solidFill>
                  </a:rPr>
                  <a:t>upper bound on relaxation time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668938F-A76A-9BDD-D2B7-26462A9E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386" y="6228980"/>
                <a:ext cx="6568678" cy="369332"/>
              </a:xfrm>
              <a:prstGeom prst="rect">
                <a:avLst/>
              </a:prstGeom>
              <a:blipFill>
                <a:blip r:embed="rId1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2F4E63F-0238-34A5-D50B-2B1AC98E53A6}"/>
              </a:ext>
            </a:extLst>
          </p:cNvPr>
          <p:cNvGrpSpPr/>
          <p:nvPr/>
        </p:nvGrpSpPr>
        <p:grpSpPr>
          <a:xfrm>
            <a:off x="5162737" y="1422201"/>
            <a:ext cx="433708" cy="964040"/>
            <a:chOff x="5162737" y="1422201"/>
            <a:chExt cx="433708" cy="9640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A8A370-61BD-6B60-C99B-1B541B593591}"/>
                </a:ext>
              </a:extLst>
            </p:cNvPr>
            <p:cNvCxnSpPr>
              <a:cxnSpLocks/>
            </p:cNvCxnSpPr>
            <p:nvPr/>
          </p:nvCxnSpPr>
          <p:spPr>
            <a:xfrm>
              <a:off x="5545797" y="1422201"/>
              <a:ext cx="0" cy="964040"/>
            </a:xfrm>
            <a:prstGeom prst="line">
              <a:avLst/>
            </a:prstGeom>
            <a:ln w="38100">
              <a:solidFill>
                <a:srgbClr val="004F9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AD6979-A74A-2D79-4D74-201FD51971CD}"/>
                    </a:ext>
                  </a:extLst>
                </p:cNvPr>
                <p:cNvSpPr txBox="1"/>
                <p:nvPr/>
              </p:nvSpPr>
              <p:spPr>
                <a:xfrm>
                  <a:off x="5162737" y="1654220"/>
                  <a:ext cx="433708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DE" i="1" smtClean="0">
                                <a:solidFill>
                                  <a:srgbClr val="004F9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DE" i="1">
                                    <a:solidFill>
                                      <a:srgbClr val="004F9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4F9E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4F9E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DE" dirty="0">
                    <a:solidFill>
                      <a:srgbClr val="004F9E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AD6979-A74A-2D79-4D74-201FD5197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737" y="1654220"/>
                  <a:ext cx="433708" cy="391646"/>
                </a:xfrm>
                <a:prstGeom prst="rect">
                  <a:avLst/>
                </a:prstGeom>
                <a:blipFill>
                  <a:blip r:embed="rId17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045D2-9070-D6AA-E4D9-3FE7A204545C}"/>
              </a:ext>
            </a:extLst>
          </p:cNvPr>
          <p:cNvGrpSpPr/>
          <p:nvPr/>
        </p:nvGrpSpPr>
        <p:grpSpPr>
          <a:xfrm>
            <a:off x="6362401" y="1328998"/>
            <a:ext cx="593507" cy="413301"/>
            <a:chOff x="6362401" y="1328998"/>
            <a:chExt cx="593507" cy="41330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41AB39-B33C-39EF-C564-D46F16923508}"/>
                </a:ext>
              </a:extLst>
            </p:cNvPr>
            <p:cNvCxnSpPr>
              <a:cxnSpLocks/>
            </p:cNvCxnSpPr>
            <p:nvPr/>
          </p:nvCxnSpPr>
          <p:spPr>
            <a:xfrm>
              <a:off x="6362401" y="1552422"/>
              <a:ext cx="405942" cy="189877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7E6540-677A-DAC0-A4E6-9B4A8D02F275}"/>
                </a:ext>
              </a:extLst>
            </p:cNvPr>
            <p:cNvSpPr/>
            <p:nvPr/>
          </p:nvSpPr>
          <p:spPr>
            <a:xfrm>
              <a:off x="6580710" y="1384620"/>
              <a:ext cx="258409" cy="249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B6796D6-B243-7AE7-B580-7DC0374299E3}"/>
                    </a:ext>
                  </a:extLst>
                </p:cNvPr>
                <p:cNvSpPr txBox="1"/>
                <p:nvPr/>
              </p:nvSpPr>
              <p:spPr>
                <a:xfrm>
                  <a:off x="6482765" y="1328998"/>
                  <a:ext cx="473143" cy="391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DE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D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DE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B6796D6-B243-7AE7-B580-7DC037429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765" y="1328998"/>
                  <a:ext cx="473143" cy="391646"/>
                </a:xfrm>
                <a:prstGeom prst="rect">
                  <a:avLst/>
                </a:prstGeom>
                <a:blipFill>
                  <a:blip r:embed="rId18"/>
                  <a:stretch>
                    <a:fillRect b="-9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B4B9C9-5155-6E1F-D4D8-6354D0AB1269}"/>
              </a:ext>
            </a:extLst>
          </p:cNvPr>
          <p:cNvSpPr txBox="1"/>
          <p:nvPr/>
        </p:nvSpPr>
        <p:spPr>
          <a:xfrm>
            <a:off x="400057" y="2304634"/>
            <a:ext cx="384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</a:t>
            </a:r>
            <a:r>
              <a:rPr lang="en-DE" sz="1600" dirty="0"/>
              <a:t>ee also:</a:t>
            </a:r>
            <a:r>
              <a:rPr lang="en-DE" sz="1600" dirty="0">
                <a:solidFill>
                  <a:schemeClr val="bg1">
                    <a:lumMod val="50000"/>
                  </a:schemeClr>
                </a:solidFill>
              </a:rPr>
              <a:t> Gidgu &amp; Arovas, arXiv:2308.05245.</a:t>
            </a:r>
          </a:p>
        </p:txBody>
      </p:sp>
    </p:spTree>
    <p:extLst>
      <p:ext uri="{BB962C8B-B14F-4D97-AF65-F5344CB8AC3E}">
        <p14:creationId xmlns:p14="http://schemas.microsoft.com/office/powerpoint/2010/main" val="34195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184082A-3FB6-6D0C-34C1-1F7BB7B09AA5}"/>
              </a:ext>
            </a:extLst>
          </p:cNvPr>
          <p:cNvSpPr/>
          <p:nvPr/>
        </p:nvSpPr>
        <p:spPr>
          <a:xfrm>
            <a:off x="1269070" y="2125679"/>
            <a:ext cx="6396173" cy="7032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A few different sectors</a:t>
            </a:r>
          </a:p>
        </p:txBody>
      </p:sp>
      <p:sp>
        <p:nvSpPr>
          <p:cNvPr id="3" name="Rechteck 293">
            <a:extLst>
              <a:ext uri="{FF2B5EF4-FFF2-40B4-BE49-F238E27FC236}">
                <a16:creationId xmlns:a16="http://schemas.microsoft.com/office/drawing/2014/main" id="{0896D6DF-E1F5-0C2A-26D7-A4BA1E6D4D46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85793-59FE-1790-256F-5DDFC6601FBB}"/>
              </a:ext>
            </a:extLst>
          </p:cNvPr>
          <p:cNvSpPr txBox="1"/>
          <p:nvPr/>
        </p:nvSpPr>
        <p:spPr>
          <a:xfrm>
            <a:off x="376102" y="1034167"/>
            <a:ext cx="314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The steady-states contained in: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9A86C-695B-687D-7A70-09F5A493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19" y="1078715"/>
            <a:ext cx="3714752" cy="280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89634A-7EEA-53A6-7A1D-EE21AFBCE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80" y="2205651"/>
            <a:ext cx="5839519" cy="571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B2344B-E82B-CF2D-2C17-CAC0EF8DB020}"/>
              </a:ext>
            </a:extLst>
          </p:cNvPr>
          <p:cNvSpPr txBox="1"/>
          <p:nvPr/>
        </p:nvSpPr>
        <p:spPr>
          <a:xfrm>
            <a:off x="376102" y="1553472"/>
            <a:ext cx="41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DE" dirty="0"/>
              <a:t>ith                                                       we get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1986CA-E46B-6F54-B911-83DF9B576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40" y="1611978"/>
            <a:ext cx="2689788" cy="266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6D566F-FD4F-B8B6-DB66-FC6B97FA727B}"/>
                  </a:ext>
                </a:extLst>
              </p:cNvPr>
              <p:cNvSpPr txBox="1"/>
              <p:nvPr/>
            </p:nvSpPr>
            <p:spPr>
              <a:xfrm>
                <a:off x="376101" y="3148958"/>
                <a:ext cx="629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➢ </a:t>
                </a:r>
                <a:r>
                  <a:rPr lang="en-DE" dirty="0">
                    <a:solidFill>
                      <a:srgbClr val="004F9E"/>
                    </a:solidFill>
                  </a:rPr>
                  <a:t>stead-states</a:t>
                </a:r>
                <a:r>
                  <a:rPr lang="en-DE" dirty="0"/>
                  <a:t> </a:t>
                </a:r>
                <a14:m>
                  <m:oMath xmlns:m="http://schemas.openxmlformats.org/officeDocument/2006/math">
                    <m:r>
                      <a:rPr lang="en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DE" dirty="0"/>
                  <a:t> vacuum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DE" dirty="0"/>
                  <a:t>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DE" dirty="0"/>
                  <a:t> flux operators / loops on torus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6D566F-FD4F-B8B6-DB66-FC6B97FA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1" y="3148958"/>
                <a:ext cx="6291146" cy="369332"/>
              </a:xfrm>
              <a:prstGeom prst="rect">
                <a:avLst/>
              </a:prstGeom>
              <a:blipFill>
                <a:blip r:embed="rId6"/>
                <a:stretch>
                  <a:fillRect l="-805" t="-13793" b="-275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50E030-A1A6-9722-E17C-BB0F895FD95F}"/>
                  </a:ext>
                </a:extLst>
              </p:cNvPr>
              <p:cNvSpPr txBox="1"/>
              <p:nvPr/>
            </p:nvSpPr>
            <p:spPr>
              <a:xfrm>
                <a:off x="376100" y="3626557"/>
                <a:ext cx="3257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/>
                  <a:t>➢ </a:t>
                </a:r>
                <a:r>
                  <a:rPr lang="en-DE" dirty="0">
                    <a:solidFill>
                      <a:srgbClr val="004F9E"/>
                    </a:solidFill>
                  </a:rPr>
                  <a:t>fermion gap </a:t>
                </a:r>
                <a:r>
                  <a:rPr lang="en-DE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DE" dirty="0"/>
                  <a:t>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DE" dirty="0"/>
                  <a:t> pairs of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50E030-A1A6-9722-E17C-BB0F895FD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0" y="3626557"/>
                <a:ext cx="3257815" cy="369332"/>
              </a:xfrm>
              <a:prstGeom prst="rect">
                <a:avLst/>
              </a:prstGeom>
              <a:blipFill>
                <a:blip r:embed="rId7"/>
                <a:stretch>
                  <a:fillRect l="-1550" t="-10000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8C9997-149D-39EE-AC7B-4D5ABF5A0939}"/>
                  </a:ext>
                </a:extLst>
              </p:cNvPr>
              <p:cNvSpPr txBox="1"/>
              <p:nvPr/>
            </p:nvSpPr>
            <p:spPr>
              <a:xfrm>
                <a:off x="376100" y="4202674"/>
                <a:ext cx="3393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solidFill>
                      <a:srgbClr val="004F9E"/>
                    </a:solidFill>
                  </a:rPr>
                  <a:t>Interlayer gauge excitations</a:t>
                </a:r>
                <a:r>
                  <a:rPr lang="en-DE" dirty="0"/>
                  <a:t>: </a:t>
                </a:r>
              </a:p>
              <a:p>
                <a:r>
                  <a:rPr lang="en-DE" dirty="0"/>
                  <a:t>flip a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DE" dirty="0"/>
                  <a:t> and add a fermion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8C9997-149D-39EE-AC7B-4D5ABF5A0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0" y="4202674"/>
                <a:ext cx="3393301" cy="646331"/>
              </a:xfrm>
              <a:prstGeom prst="rect">
                <a:avLst/>
              </a:prstGeom>
              <a:blipFill>
                <a:blip r:embed="rId8"/>
                <a:stretch>
                  <a:fillRect l="-1493" t="-3846" b="-153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A2EDC07-7A5A-CD4D-0EE8-FB8033A7C0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2998" y="3803001"/>
            <a:ext cx="4301292" cy="28675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6BB018F-EBA4-63F6-C121-CEB6C97D30F0}"/>
              </a:ext>
            </a:extLst>
          </p:cNvPr>
          <p:cNvSpPr txBox="1"/>
          <p:nvPr/>
        </p:nvSpPr>
        <p:spPr>
          <a:xfrm>
            <a:off x="7414853" y="5852792"/>
            <a:ext cx="1431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DE" sz="1600" dirty="0">
                <a:solidFill>
                  <a:schemeClr val="bg1">
                    <a:lumMod val="50000"/>
                  </a:schemeClr>
                </a:solidFill>
              </a:rPr>
              <a:t>uantum Zeno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C1F100-133E-5079-EA59-C601F69E7541}"/>
              </a:ext>
            </a:extLst>
          </p:cNvPr>
          <p:cNvCxnSpPr>
            <a:cxnSpLocks/>
          </p:cNvCxnSpPr>
          <p:nvPr/>
        </p:nvCxnSpPr>
        <p:spPr>
          <a:xfrm>
            <a:off x="7423271" y="6150768"/>
            <a:ext cx="143161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B5DA924C-3F75-C3E2-CD83-67FA9678EF8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024" t="20557" r="21939" b="28193"/>
          <a:stretch/>
        </p:blipFill>
        <p:spPr>
          <a:xfrm>
            <a:off x="455762" y="4775080"/>
            <a:ext cx="3500438" cy="1728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7A691-A8D4-2DF2-7D63-4C338B2996FD}"/>
              </a:ext>
            </a:extLst>
          </p:cNvPr>
          <p:cNvSpPr txBox="1"/>
          <p:nvPr/>
        </p:nvSpPr>
        <p:spPr>
          <a:xfrm>
            <a:off x="5780815" y="655129"/>
            <a:ext cx="504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Shackleton &amp; MS,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arXiv:2307.05743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543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0FCA1C2-CD2D-AB54-D8ED-444533A625A3}"/>
              </a:ext>
            </a:extLst>
          </p:cNvPr>
          <p:cNvSpPr/>
          <p:nvPr/>
        </p:nvSpPr>
        <p:spPr>
          <a:xfrm>
            <a:off x="376101" y="5919042"/>
            <a:ext cx="5337137" cy="763112"/>
          </a:xfrm>
          <a:prstGeom prst="rect">
            <a:avLst/>
          </a:prstGeom>
          <a:solidFill>
            <a:srgbClr val="F5D4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Overview spectrum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752029" y="8488913"/>
            <a:ext cx="1065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A. MacDonald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4699" y="8528359"/>
            <a:ext cx="4257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Pablo’s papers:</a:t>
            </a:r>
          </a:p>
          <a:p>
            <a:r>
              <a:rPr lang="en-US" dirty="0"/>
              <a:t>Y. Cao </a:t>
            </a:r>
            <a:r>
              <a:rPr lang="en-US" i="1" dirty="0"/>
              <a:t>et al.</a:t>
            </a:r>
            <a:r>
              <a:rPr lang="en-US" dirty="0"/>
              <a:t>, Nature 556, 80 (2018).</a:t>
            </a:r>
          </a:p>
          <a:p>
            <a:r>
              <a:rPr lang="en-US" dirty="0"/>
              <a:t>Y. Cao </a:t>
            </a:r>
            <a:r>
              <a:rPr lang="en-US" i="1" dirty="0"/>
              <a:t>et al.</a:t>
            </a:r>
            <a:r>
              <a:rPr lang="en-US" dirty="0"/>
              <a:t>, Nature 556, 43 (2018).</a:t>
            </a:r>
          </a:p>
        </p:txBody>
      </p:sp>
      <p:sp>
        <p:nvSpPr>
          <p:cNvPr id="3" name="Rechteck 293">
            <a:extLst>
              <a:ext uri="{FF2B5EF4-FFF2-40B4-BE49-F238E27FC236}">
                <a16:creationId xmlns:a16="http://schemas.microsoft.com/office/drawing/2014/main" id="{0896D6DF-E1F5-0C2A-26D7-A4BA1E6D4D46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E16FF-7028-F528-D82B-BDB5C9FDB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06"/>
          <a:stretch/>
        </p:blipFill>
        <p:spPr>
          <a:xfrm>
            <a:off x="510295" y="1225771"/>
            <a:ext cx="2691173" cy="1186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6994F-1084-3AC0-E104-B78A59737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748" y="2543459"/>
            <a:ext cx="2522121" cy="1186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3D35C-DC9A-89C8-E5CA-F54562226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00" y="2532763"/>
            <a:ext cx="2522121" cy="1186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6C6BC-91AB-F75B-8FBE-D8AFB21B2A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024" t="20557" r="21939" b="28193"/>
          <a:stretch/>
        </p:blipFill>
        <p:spPr>
          <a:xfrm>
            <a:off x="6029847" y="848752"/>
            <a:ext cx="2892924" cy="1428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7B9523-9555-8C65-CE26-986CFF84F9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85" t="26356" r="21267" b="30680"/>
          <a:stretch/>
        </p:blipFill>
        <p:spPr>
          <a:xfrm>
            <a:off x="6108393" y="2466889"/>
            <a:ext cx="2906549" cy="1197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310DB9-CFFC-FC2B-F7B1-2D8A05DA3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06"/>
          <a:stretch/>
        </p:blipFill>
        <p:spPr>
          <a:xfrm>
            <a:off x="3266652" y="1218465"/>
            <a:ext cx="2691173" cy="1186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F2CE81-34ED-A7EE-56B5-967A4D516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4927" y="3918108"/>
            <a:ext cx="5420360" cy="18719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E49EA3-559A-687D-8F66-4F681D08FE8A}"/>
              </a:ext>
            </a:extLst>
          </p:cNvPr>
          <p:cNvSpPr txBox="1"/>
          <p:nvPr/>
        </p:nvSpPr>
        <p:spPr>
          <a:xfrm>
            <a:off x="5698716" y="4002518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f</a:t>
            </a:r>
            <a:r>
              <a:rPr lang="en-DE" sz="1600" dirty="0">
                <a:solidFill>
                  <a:srgbClr val="FF0000"/>
                </a:solidFill>
              </a:rPr>
              <a:t>luxes / loops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5F63FE-91E0-6125-443B-D0070883D3D2}"/>
              </a:ext>
            </a:extLst>
          </p:cNvPr>
          <p:cNvSpPr txBox="1"/>
          <p:nvPr/>
        </p:nvSpPr>
        <p:spPr>
          <a:xfrm>
            <a:off x="5780815" y="655129"/>
            <a:ext cx="504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Shackleton &amp; MS,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arXiv:2307.05743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954FFC-F54E-3B06-585A-CF4D6FD9ECE5}"/>
              </a:ext>
            </a:extLst>
          </p:cNvPr>
          <p:cNvSpPr txBox="1"/>
          <p:nvPr/>
        </p:nvSpPr>
        <p:spPr>
          <a:xfrm>
            <a:off x="453114" y="5942487"/>
            <a:ext cx="511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➢ </a:t>
            </a:r>
            <a:r>
              <a:rPr lang="en-DE" dirty="0">
                <a:solidFill>
                  <a:srgbClr val="004F9E"/>
                </a:solidFill>
              </a:rPr>
              <a:t>different time scales </a:t>
            </a:r>
            <a:r>
              <a:rPr lang="en-DE" dirty="0"/>
              <a:t>for different operator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4116E-B028-01C2-D14D-5EC13B8738E7}"/>
              </a:ext>
            </a:extLst>
          </p:cNvPr>
          <p:cNvSpPr txBox="1"/>
          <p:nvPr/>
        </p:nvSpPr>
        <p:spPr>
          <a:xfrm>
            <a:off x="5773110" y="5868899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</a:t>
            </a:r>
            <a:r>
              <a:rPr lang="en-DE" sz="1600" dirty="0"/>
              <a:t>ee also numerics: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Jin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Knolle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, Knap, 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PRL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130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, 226701 (2023).</a:t>
            </a:r>
            <a:endParaRPr lang="en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BFA16-8D23-CAFC-2A96-CA45503CD4F7}"/>
              </a:ext>
            </a:extLst>
          </p:cNvPr>
          <p:cNvSpPr txBox="1"/>
          <p:nvPr/>
        </p:nvSpPr>
        <p:spPr>
          <a:xfrm>
            <a:off x="453114" y="6275477"/>
            <a:ext cx="499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➢ </a:t>
            </a:r>
            <a:r>
              <a:rPr lang="en-DE" dirty="0">
                <a:solidFill>
                  <a:srgbClr val="004F9E"/>
                </a:solidFill>
              </a:rPr>
              <a:t>non-trivial starting point </a:t>
            </a:r>
            <a:r>
              <a:rPr lang="en-DE" dirty="0"/>
              <a:t>of perturbative analysis</a:t>
            </a:r>
          </a:p>
        </p:txBody>
      </p:sp>
    </p:spTree>
    <p:extLst>
      <p:ext uri="{BB962C8B-B14F-4D97-AF65-F5344CB8AC3E}">
        <p14:creationId xmlns:p14="http://schemas.microsoft.com/office/powerpoint/2010/main" val="4136565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20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Conclusion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935F77-895B-6C42-B02D-AEA3DB0023D2}"/>
              </a:ext>
            </a:extLst>
          </p:cNvPr>
          <p:cNvSpPr/>
          <p:nvPr/>
        </p:nvSpPr>
        <p:spPr>
          <a:xfrm>
            <a:off x="376102" y="4671633"/>
            <a:ext cx="4211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4F9E"/>
                </a:solidFill>
              </a:rPr>
              <a:t>Exactly solvable dissipative spin liquid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5DE83-539A-5C57-1FE3-8C15749AD936}"/>
              </a:ext>
            </a:extLst>
          </p:cNvPr>
          <p:cNvSpPr txBox="1"/>
          <p:nvPr/>
        </p:nvSpPr>
        <p:spPr>
          <a:xfrm>
            <a:off x="376102" y="4982130"/>
            <a:ext cx="3854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Shackleton &amp; MS,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arXiv:2307.05743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3C38E1-3497-AAFF-98B1-5C9D376DDDC6}"/>
              </a:ext>
            </a:extLst>
          </p:cNvPr>
          <p:cNvSpPr txBox="1"/>
          <p:nvPr/>
        </p:nvSpPr>
        <p:spPr>
          <a:xfrm>
            <a:off x="368902" y="5318343"/>
            <a:ext cx="428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/>
              <a:t>➢ </a:t>
            </a:r>
            <a:r>
              <a:rPr lang="en-US" sz="1600" dirty="0"/>
              <a:t>use extensive symmetries to classify operators</a:t>
            </a:r>
            <a:endParaRPr lang="en-AT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ABD1F-6168-DD0F-2385-385B75E26D38}"/>
              </a:ext>
            </a:extLst>
          </p:cNvPr>
          <p:cNvSpPr txBox="1"/>
          <p:nvPr/>
        </p:nvSpPr>
        <p:spPr>
          <a:xfrm>
            <a:off x="355433" y="5601526"/>
            <a:ext cx="379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/>
              <a:t>➢</a:t>
            </a:r>
            <a:r>
              <a:rPr lang="en-US" sz="1600" dirty="0"/>
              <a:t> with different thermalization time scales</a:t>
            </a:r>
            <a:endParaRPr lang="en-AT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5F481B-4BE1-C9D0-EC25-E3A7636100F2}"/>
              </a:ext>
            </a:extLst>
          </p:cNvPr>
          <p:cNvSpPr/>
          <p:nvPr/>
        </p:nvSpPr>
        <p:spPr>
          <a:xfrm>
            <a:off x="368902" y="1310288"/>
            <a:ext cx="4858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4F9E"/>
                </a:solidFill>
              </a:rPr>
              <a:t>Fluctuating magnetic triplet superconductor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AF275-A654-BE32-DAA7-6D34A8588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01" y="1004542"/>
            <a:ext cx="2044003" cy="1546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5EDCB4-36E8-BEB7-E0C5-814A836CBADE}"/>
              </a:ext>
            </a:extLst>
          </p:cNvPr>
          <p:cNvSpPr txBox="1"/>
          <p:nvPr/>
        </p:nvSpPr>
        <p:spPr>
          <a:xfrm>
            <a:off x="391153" y="1904067"/>
            <a:ext cx="5680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 dirty="0"/>
              <a:t>➢ </a:t>
            </a:r>
            <a:r>
              <a:rPr lang="en-AT" sz="1600" b="1" dirty="0"/>
              <a:t>vestigial</a:t>
            </a:r>
            <a:r>
              <a:rPr lang="en-AT" sz="1600" dirty="0"/>
              <a:t> superconducting state with DOS mimicking </a:t>
            </a:r>
            <a:r>
              <a:rPr lang="en-AT" sz="1600" b="1" dirty="0"/>
              <a:t>nodal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6244D-A914-1445-820C-F9EF3E8979C1}"/>
              </a:ext>
            </a:extLst>
          </p:cNvPr>
          <p:cNvSpPr txBox="1"/>
          <p:nvPr/>
        </p:nvSpPr>
        <p:spPr>
          <a:xfrm>
            <a:off x="358361" y="1604358"/>
            <a:ext cx="6509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E8E65B-1A53-AB5F-196C-4AF165557F3E}"/>
              </a:ext>
            </a:extLst>
          </p:cNvPr>
          <p:cNvSpPr/>
          <p:nvPr/>
        </p:nvSpPr>
        <p:spPr>
          <a:xfrm>
            <a:off x="376102" y="2828121"/>
            <a:ext cx="2998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4F9E"/>
                </a:solidFill>
              </a:rPr>
              <a:t>Band-off diagonal pairing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2A0882-A6AA-83E6-8FAE-09B132D47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058" y="3540515"/>
            <a:ext cx="94076" cy="1222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590350-EA30-3FE9-49EF-9837AC34EB40}"/>
              </a:ext>
            </a:extLst>
          </p:cNvPr>
          <p:cNvSpPr txBox="1"/>
          <p:nvPr/>
        </p:nvSpPr>
        <p:spPr>
          <a:xfrm>
            <a:off x="7471851" y="2551632"/>
            <a:ext cx="300115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i="1" dirty="0"/>
              <a:t>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C13F583-4B63-6314-37EF-293183F4B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541" y="2708762"/>
            <a:ext cx="1694448" cy="152500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48A644D-68B4-53D5-72C5-7D9BDF6EA993}"/>
              </a:ext>
            </a:extLst>
          </p:cNvPr>
          <p:cNvSpPr/>
          <p:nvPr/>
        </p:nvSpPr>
        <p:spPr>
          <a:xfrm>
            <a:off x="355433" y="3143412"/>
            <a:ext cx="3598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Christos, Sachdev, MS, arXiv:2303.17529.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09B810-4F9D-4435-8986-05227CE3CF07}"/>
                  </a:ext>
                </a:extLst>
              </p:cNvPr>
              <p:cNvSpPr txBox="1"/>
              <p:nvPr/>
            </p:nvSpPr>
            <p:spPr>
              <a:xfrm>
                <a:off x="391153" y="3467072"/>
                <a:ext cx="3125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T" sz="1600" dirty="0"/>
                  <a:t>➢ even </a:t>
                </a:r>
                <a:r>
                  <a:rPr lang="en-AT" sz="1600" b="1" dirty="0"/>
                  <a:t>trivial IR</a:t>
                </a:r>
                <a:r>
                  <a:rPr lang="en-AT" sz="1600" dirty="0"/>
                  <a:t> </a:t>
                </a:r>
                <a14:m>
                  <m:oMath xmlns:m="http://schemas.openxmlformats.org/officeDocument/2006/math">
                    <m:r>
                      <a:rPr lang="en-AT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T" sz="1600" dirty="0"/>
                  <a:t> can have </a:t>
                </a:r>
                <a:r>
                  <a:rPr lang="en-AT" sz="1600" b="1" dirty="0"/>
                  <a:t>nodes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09B810-4F9D-4435-8986-05227CE3C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3" y="3467072"/>
                <a:ext cx="3125215" cy="338554"/>
              </a:xfrm>
              <a:prstGeom prst="rect">
                <a:avLst/>
              </a:prstGeom>
              <a:blipFill>
                <a:blip r:embed="rId8"/>
                <a:stretch>
                  <a:fillRect l="-810" t="-11111" r="-810" b="-222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415C24-49E0-228B-C6AE-5860DFF2F946}"/>
                  </a:ext>
                </a:extLst>
              </p:cNvPr>
              <p:cNvSpPr txBox="1"/>
              <p:nvPr/>
            </p:nvSpPr>
            <p:spPr>
              <a:xfrm>
                <a:off x="391152" y="3755101"/>
                <a:ext cx="42645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T" sz="1600" dirty="0"/>
                  <a:t>➢ favored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T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T" sz="1600" dirty="0"/>
                  <a:t> </a:t>
                </a:r>
                <a:r>
                  <a:rPr lang="en-AT" sz="1600" b="1" dirty="0"/>
                  <a:t>phonons</a:t>
                </a:r>
                <a:r>
                  <a:rPr lang="en-AT" sz="1600" dirty="0"/>
                  <a:t> and </a:t>
                </a:r>
                <a:r>
                  <a:rPr lang="en-AT" sz="1600" b="1" dirty="0"/>
                  <a:t>T-IVC fluctuations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415C24-49E0-228B-C6AE-5860DFF2F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2" y="3755101"/>
                <a:ext cx="4264565" cy="338554"/>
              </a:xfrm>
              <a:prstGeom prst="rect">
                <a:avLst/>
              </a:prstGeom>
              <a:blipFill>
                <a:blip r:embed="rId9"/>
                <a:stretch>
                  <a:fillRect l="-593" t="-7143" b="-178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293">
            <a:extLst>
              <a:ext uri="{FF2B5EF4-FFF2-40B4-BE49-F238E27FC236}">
                <a16:creationId xmlns:a16="http://schemas.microsoft.com/office/drawing/2014/main" id="{6E2995E5-111A-53F3-21BA-918DB5703253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82629-58A9-7EC3-4C5E-90CF15431114}"/>
              </a:ext>
            </a:extLst>
          </p:cNvPr>
          <p:cNvSpPr txBox="1"/>
          <p:nvPr/>
        </p:nvSpPr>
        <p:spPr>
          <a:xfrm>
            <a:off x="5780815" y="655129"/>
            <a:ext cx="5043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Shackleton &amp; MS,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arXiv:2307.05743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7CD58D-7686-AE08-BACA-D3BB5B6D93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2470" y="4484065"/>
            <a:ext cx="2298761" cy="1676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0F942-D7DD-CE37-C6FD-ABBD038DB15B}"/>
              </a:ext>
            </a:extLst>
          </p:cNvPr>
          <p:cNvSpPr txBox="1"/>
          <p:nvPr/>
        </p:nvSpPr>
        <p:spPr>
          <a:xfrm>
            <a:off x="368902" y="5903497"/>
            <a:ext cx="377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600"/>
              <a:t>➢</a:t>
            </a:r>
            <a:r>
              <a:rPr lang="en-US" sz="1600" dirty="0"/>
              <a:t> starting point for studying perturbations</a:t>
            </a:r>
            <a:endParaRPr lang="en-AT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290F5-DD47-F03F-8C9E-DF8A5E70C799}"/>
              </a:ext>
            </a:extLst>
          </p:cNvPr>
          <p:cNvSpPr txBox="1"/>
          <p:nvPr/>
        </p:nvSpPr>
        <p:spPr>
          <a:xfrm rot="21184435">
            <a:off x="4678603" y="5991653"/>
            <a:ext cx="203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5121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8163147-0B12-5E02-3BA6-629031276419}"/>
              </a:ext>
            </a:extLst>
          </p:cNvPr>
          <p:cNvSpPr/>
          <p:nvPr/>
        </p:nvSpPr>
        <p:spPr>
          <a:xfrm>
            <a:off x="5002782" y="2571589"/>
            <a:ext cx="3774982" cy="118433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F23C9DD-30FA-D2BF-BAA2-B92746280FAA}"/>
              </a:ext>
            </a:extLst>
          </p:cNvPr>
          <p:cNvSpPr/>
          <p:nvPr/>
        </p:nvSpPr>
        <p:spPr>
          <a:xfrm>
            <a:off x="4990398" y="1195858"/>
            <a:ext cx="3774982" cy="118433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1" y="79220"/>
            <a:ext cx="8389279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Twisted graphene near magic 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AEB5D-ABFC-9EF0-3DD8-5FD9C263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24" y="4300992"/>
            <a:ext cx="6423471" cy="2399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42B51F-535F-7EE8-2E4A-5428E57E34A2}"/>
              </a:ext>
            </a:extLst>
          </p:cNvPr>
          <p:cNvSpPr/>
          <p:nvPr/>
        </p:nvSpPr>
        <p:spPr>
          <a:xfrm>
            <a:off x="6142617" y="4300991"/>
            <a:ext cx="747656" cy="1927687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F3D9D-321C-69A9-C34A-730FF34990FA}"/>
              </a:ext>
            </a:extLst>
          </p:cNvPr>
          <p:cNvSpPr/>
          <p:nvPr/>
        </p:nvSpPr>
        <p:spPr>
          <a:xfrm>
            <a:off x="2362842" y="4300990"/>
            <a:ext cx="747656" cy="1927687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7D5B-DE92-D9EE-7BAD-86C17BC62A95}"/>
              </a:ext>
            </a:extLst>
          </p:cNvPr>
          <p:cNvSpPr txBox="1"/>
          <p:nvPr/>
        </p:nvSpPr>
        <p:spPr>
          <a:xfrm>
            <a:off x="5068548" y="1224810"/>
            <a:ext cx="49613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STM experiments: </a:t>
            </a:r>
          </a:p>
          <a:p>
            <a:r>
              <a:rPr lang="en-US" sz="1600" dirty="0"/>
              <a:t>V-shape DOS ➢ </a:t>
            </a:r>
            <a:r>
              <a:rPr lang="en-US" sz="1600" dirty="0">
                <a:solidFill>
                  <a:srgbClr val="004F9E"/>
                </a:solidFill>
              </a:rPr>
              <a:t>nodal superconductor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Nadj-Perge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group, </a:t>
            </a:r>
            <a:r>
              <a:rPr lang="en-AT" sz="1600">
                <a:solidFill>
                  <a:schemeClr val="bg1">
                    <a:lumMod val="50000"/>
                  </a:schemeClr>
                </a:solidFill>
              </a:rPr>
              <a:t>Nature </a:t>
            </a:r>
            <a:r>
              <a:rPr lang="en-AT" sz="1600" b="1">
                <a:solidFill>
                  <a:schemeClr val="bg1">
                    <a:lumMod val="50000"/>
                  </a:schemeClr>
                </a:solidFill>
              </a:rPr>
              <a:t>60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AT" sz="160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494</a:t>
            </a:r>
            <a:r>
              <a:rPr lang="en-AT" sz="1600">
                <a:solidFill>
                  <a:schemeClr val="bg1">
                    <a:lumMod val="50000"/>
                  </a:schemeClr>
                </a:solidFill>
              </a:rPr>
              <a:t> (202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AT" sz="160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Yazdani group, </a:t>
            </a:r>
            <a:r>
              <a:rPr lang="en-AT" sz="1600">
                <a:solidFill>
                  <a:schemeClr val="bg1">
                    <a:lumMod val="50000"/>
                  </a:schemeClr>
                </a:solidFill>
              </a:rPr>
              <a:t>Nature </a:t>
            </a:r>
            <a:r>
              <a:rPr lang="en-AT" sz="1600" b="1">
                <a:solidFill>
                  <a:schemeClr val="bg1">
                    <a:lumMod val="50000"/>
                  </a:schemeClr>
                </a:solidFill>
              </a:rPr>
              <a:t>600</a:t>
            </a:r>
            <a:r>
              <a:rPr lang="en-AT" sz="1600">
                <a:solidFill>
                  <a:schemeClr val="bg1">
                    <a:lumMod val="50000"/>
                  </a:schemeClr>
                </a:solidFill>
              </a:rPr>
              <a:t>, 240 (2021).</a:t>
            </a:r>
            <a:endParaRPr lang="en-A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57169-7397-5BAD-7E21-C0B3059EF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9" y="1092177"/>
            <a:ext cx="4387317" cy="248125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9ACA2-7B0E-5A47-B8CF-E75359FDFAAE}"/>
              </a:ext>
            </a:extLst>
          </p:cNvPr>
          <p:cNvCxnSpPr>
            <a:cxnSpLocks/>
          </p:cNvCxnSpPr>
          <p:nvPr/>
        </p:nvCxnSpPr>
        <p:spPr>
          <a:xfrm flipH="1" flipV="1">
            <a:off x="828675" y="3573436"/>
            <a:ext cx="1534167" cy="72755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8D71D-CFA2-0AFA-2970-04C222895503}"/>
              </a:ext>
            </a:extLst>
          </p:cNvPr>
          <p:cNvCxnSpPr>
            <a:cxnSpLocks/>
          </p:cNvCxnSpPr>
          <p:nvPr/>
        </p:nvCxnSpPr>
        <p:spPr>
          <a:xfrm flipH="1">
            <a:off x="3146154" y="3573436"/>
            <a:ext cx="1332805" cy="72755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DEC0E2C-8A38-76C7-759E-51E729193FB6}"/>
              </a:ext>
            </a:extLst>
          </p:cNvPr>
          <p:cNvSpPr/>
          <p:nvPr/>
        </p:nvSpPr>
        <p:spPr>
          <a:xfrm>
            <a:off x="4164807" y="1396967"/>
            <a:ext cx="413077" cy="2141879"/>
          </a:xfrm>
          <a:prstGeom prst="rect">
            <a:avLst/>
          </a:prstGeom>
          <a:solidFill>
            <a:srgbClr val="FF8202">
              <a:alpha val="3843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16081-DDE7-F59E-8155-4E68CE9FB9A5}"/>
                  </a:ext>
                </a:extLst>
              </p:cNvPr>
              <p:cNvSpPr txBox="1"/>
              <p:nvPr/>
            </p:nvSpPr>
            <p:spPr>
              <a:xfrm>
                <a:off x="5068548" y="2593623"/>
                <a:ext cx="362323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Another insight from transport:</a:t>
                </a:r>
              </a:p>
              <a:p>
                <a:r>
                  <a:rPr lang="en-AT" sz="1600"/>
                  <a:t>SC </a:t>
                </a:r>
                <a:r>
                  <a:rPr lang="en-AT" sz="1600" dirty="0"/>
                  <a:t>survives </a:t>
                </a:r>
                <a:r>
                  <a:rPr lang="en-AT" sz="1600" b="1" dirty="0"/>
                  <a:t>large </a:t>
                </a:r>
                <a:r>
                  <a:rPr lang="en-AT" sz="1600" dirty="0"/>
                  <a:t>(</a:t>
                </a:r>
                <a14:m>
                  <m:oMath xmlns:m="http://schemas.openxmlformats.org/officeDocument/2006/math">
                    <m:r>
                      <a:rPr lang="en-A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</m:t>
                    </m:r>
                  </m:oMath>
                </a14:m>
                <a:r>
                  <a:rPr lang="en-AT" sz="1600" dirty="0"/>
                  <a:t>T) </a:t>
                </a:r>
                <a:r>
                  <a:rPr lang="en-AT" sz="1600" b="1" dirty="0"/>
                  <a:t>in-plane </a:t>
                </a:r>
              </a:p>
              <a:p>
                <a:r>
                  <a:rPr lang="en-US" sz="1600" b="1" dirty="0"/>
                  <a:t>m</a:t>
                </a:r>
                <a:r>
                  <a:rPr lang="en-AT" sz="1600" b="1" dirty="0"/>
                  <a:t>agnetic fields </a:t>
                </a:r>
                <a:r>
                  <a:rPr lang="en-AT" sz="1600" dirty="0"/>
                  <a:t>➢ </a:t>
                </a:r>
                <a:r>
                  <a:rPr lang="en-AT" sz="1600">
                    <a:solidFill>
                      <a:srgbClr val="004F9E"/>
                    </a:solidFill>
                  </a:rPr>
                  <a:t>triplet pairing</a:t>
                </a:r>
                <a:endParaRPr lang="en-US" sz="1600" dirty="0">
                  <a:solidFill>
                    <a:srgbClr val="004F9E"/>
                  </a:solidFill>
                </a:endParaRPr>
              </a:p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J.-Herrero group, Nature </a:t>
                </a:r>
                <a:r>
                  <a:rPr 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595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, 526 (2021).</a:t>
                </a:r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16081-DDE7-F59E-8155-4E68CE9F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548" y="2593623"/>
                <a:ext cx="3623236" cy="1107996"/>
              </a:xfrm>
              <a:prstGeom prst="rect">
                <a:avLst/>
              </a:prstGeom>
              <a:blipFill>
                <a:blip r:embed="rId5"/>
                <a:stretch>
                  <a:fillRect l="-1045" t="-2273" b="-56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293">
            <a:extLst>
              <a:ext uri="{FF2B5EF4-FFF2-40B4-BE49-F238E27FC236}">
                <a16:creationId xmlns:a16="http://schemas.microsoft.com/office/drawing/2014/main" id="{69189486-3BCC-C09E-599A-C6FE2D7A520F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53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8227DE-AB6F-4E05-6957-FB7F2BE211BD}"/>
              </a:ext>
            </a:extLst>
          </p:cNvPr>
          <p:cNvSpPr/>
          <p:nvPr/>
        </p:nvSpPr>
        <p:spPr>
          <a:xfrm>
            <a:off x="5011054" y="1756153"/>
            <a:ext cx="3809276" cy="1325563"/>
          </a:xfrm>
          <a:prstGeom prst="rect">
            <a:avLst/>
          </a:prstGeom>
          <a:solidFill>
            <a:srgbClr val="C0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1" y="79220"/>
            <a:ext cx="8389279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Twisted graphene near magic 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AEB5D-ABFC-9EF0-3DD8-5FD9C263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24" y="4300992"/>
            <a:ext cx="6423471" cy="2399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42B51F-535F-7EE8-2E4A-5428E57E34A2}"/>
              </a:ext>
            </a:extLst>
          </p:cNvPr>
          <p:cNvSpPr/>
          <p:nvPr/>
        </p:nvSpPr>
        <p:spPr>
          <a:xfrm>
            <a:off x="6142617" y="4300991"/>
            <a:ext cx="747656" cy="1927687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F3D9D-321C-69A9-C34A-730FF34990FA}"/>
              </a:ext>
            </a:extLst>
          </p:cNvPr>
          <p:cNvSpPr/>
          <p:nvPr/>
        </p:nvSpPr>
        <p:spPr>
          <a:xfrm>
            <a:off x="2362842" y="4300990"/>
            <a:ext cx="747656" cy="1927687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57169-7397-5BAD-7E21-C0B3059EF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9" y="1092177"/>
            <a:ext cx="4387317" cy="248125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9ACA2-7B0E-5A47-B8CF-E75359FDFAAE}"/>
              </a:ext>
            </a:extLst>
          </p:cNvPr>
          <p:cNvCxnSpPr>
            <a:cxnSpLocks/>
          </p:cNvCxnSpPr>
          <p:nvPr/>
        </p:nvCxnSpPr>
        <p:spPr>
          <a:xfrm flipH="1" flipV="1">
            <a:off x="828675" y="3573436"/>
            <a:ext cx="1534167" cy="72755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8D71D-CFA2-0AFA-2970-04C222895503}"/>
              </a:ext>
            </a:extLst>
          </p:cNvPr>
          <p:cNvCxnSpPr>
            <a:cxnSpLocks/>
          </p:cNvCxnSpPr>
          <p:nvPr/>
        </p:nvCxnSpPr>
        <p:spPr>
          <a:xfrm flipH="1">
            <a:off x="3146154" y="3573436"/>
            <a:ext cx="1332805" cy="72755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DEC0E2C-8A38-76C7-759E-51E729193FB6}"/>
              </a:ext>
            </a:extLst>
          </p:cNvPr>
          <p:cNvSpPr/>
          <p:nvPr/>
        </p:nvSpPr>
        <p:spPr>
          <a:xfrm>
            <a:off x="4164807" y="1396967"/>
            <a:ext cx="413077" cy="2141879"/>
          </a:xfrm>
          <a:prstGeom prst="rect">
            <a:avLst/>
          </a:prstGeom>
          <a:solidFill>
            <a:srgbClr val="FF8202">
              <a:alpha val="3843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BA291-B28E-71A5-0343-B5F516FE2BDF}"/>
              </a:ext>
            </a:extLst>
          </p:cNvPr>
          <p:cNvSpPr txBox="1"/>
          <p:nvPr/>
        </p:nvSpPr>
        <p:spPr>
          <a:xfrm>
            <a:off x="5046730" y="1835927"/>
            <a:ext cx="377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b="1" dirty="0"/>
              <a:t>In </a:t>
            </a:r>
            <a:r>
              <a:rPr lang="en-DE" sz="2000" dirty="0"/>
              <a:t>(first part of) </a:t>
            </a:r>
            <a:r>
              <a:rPr lang="en-DE" sz="2000" b="1" dirty="0"/>
              <a:t>this talk: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0491C-91F9-D74D-5E6A-9A5DB1742B0A}"/>
              </a:ext>
            </a:extLst>
          </p:cNvPr>
          <p:cNvSpPr txBox="1"/>
          <p:nvPr/>
        </p:nvSpPr>
        <p:spPr>
          <a:xfrm>
            <a:off x="5046224" y="2314470"/>
            <a:ext cx="375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DE" dirty="0"/>
              <a:t>wo possible explanations of U- to V-shaped DOS in superconductor</a:t>
            </a:r>
          </a:p>
        </p:txBody>
      </p:sp>
      <p:sp>
        <p:nvSpPr>
          <p:cNvPr id="8" name="Rechteck 293">
            <a:extLst>
              <a:ext uri="{FF2B5EF4-FFF2-40B4-BE49-F238E27FC236}">
                <a16:creationId xmlns:a16="http://schemas.microsoft.com/office/drawing/2014/main" id="{DAE1CB5A-5764-4C81-B27B-269B1EA840E9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82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18" y="1685409"/>
            <a:ext cx="870763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Vestigial pairing in a fluctuating magnetic triplet superconductor</a:t>
            </a:r>
          </a:p>
        </p:txBody>
      </p:sp>
      <p:sp>
        <p:nvSpPr>
          <p:cNvPr id="4" name="Rechteck 293"/>
          <p:cNvSpPr/>
          <p:nvPr/>
        </p:nvSpPr>
        <p:spPr bwMode="auto">
          <a:xfrm>
            <a:off x="-304690" y="2877254"/>
            <a:ext cx="9924611" cy="279637"/>
          </a:xfrm>
          <a:prstGeom prst="rect">
            <a:avLst/>
          </a:prstGeom>
          <a:solidFill>
            <a:srgbClr val="004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F1608-6544-5D45-ABB0-7E18AD6668FE}"/>
              </a:ext>
            </a:extLst>
          </p:cNvPr>
          <p:cNvSpPr txBox="1"/>
          <p:nvPr/>
        </p:nvSpPr>
        <p:spPr>
          <a:xfrm>
            <a:off x="5468571" y="3199476"/>
            <a:ext cx="503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A8460911-F8E1-572F-052B-C712D44A6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769" y="4179371"/>
            <a:ext cx="2350971" cy="1752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BA2492-20C5-75F3-F406-38C326B97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24" y="3702442"/>
            <a:ext cx="2767093" cy="2480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214A8-AC4B-2AFE-CF27-8FD19F567983}"/>
                  </a:ext>
                </a:extLst>
              </p:cNvPr>
              <p:cNvSpPr txBox="1"/>
              <p:nvPr/>
            </p:nvSpPr>
            <p:spPr>
              <a:xfrm>
                <a:off x="2160746" y="6183283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214A8-AC4B-2AFE-CF27-8FD19F567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46" y="6183283"/>
                <a:ext cx="4093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5F30FC5-979A-88A3-53B8-EE5249DD41E7}"/>
              </a:ext>
            </a:extLst>
          </p:cNvPr>
          <p:cNvSpPr txBox="1"/>
          <p:nvPr/>
        </p:nvSpPr>
        <p:spPr>
          <a:xfrm rot="16200000">
            <a:off x="338359" y="465936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DOS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F46E00-80C7-F93E-4472-3503D850F1C1}"/>
              </a:ext>
            </a:extLst>
          </p:cNvPr>
          <p:cNvSpPr/>
          <p:nvPr/>
        </p:nvSpPr>
        <p:spPr>
          <a:xfrm>
            <a:off x="3096000" y="5500800"/>
            <a:ext cx="288000" cy="58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BF264-6A4B-65D1-8F98-E4CA2C3703FC}"/>
              </a:ext>
            </a:extLst>
          </p:cNvPr>
          <p:cNvSpPr txBox="1"/>
          <p:nvPr/>
        </p:nvSpPr>
        <p:spPr>
          <a:xfrm>
            <a:off x="9894245" y="5822390"/>
            <a:ext cx="2847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i="1" dirty="0">
                <a:solidFill>
                  <a:schemeClr val="bg1">
                    <a:lumMod val="50000"/>
                  </a:schemeClr>
                </a:solidFill>
              </a:rPr>
              <a:t>What may I hope?</a:t>
            </a:r>
          </a:p>
          <a:p>
            <a:pPr algn="r"/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I. Kant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E5EB78-E89A-1D48-910C-5CB13592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593" y="5006404"/>
            <a:ext cx="1184930" cy="1631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6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1AAA80D-907E-8D57-4DEF-D2557E28CF3D}"/>
              </a:ext>
            </a:extLst>
          </p:cNvPr>
          <p:cNvSpPr/>
          <p:nvPr/>
        </p:nvSpPr>
        <p:spPr>
          <a:xfrm>
            <a:off x="417869" y="4459366"/>
            <a:ext cx="3239731" cy="166783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19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Model &amp; Phase diagram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AB69E-2A13-C7E2-7CEB-A67533CDFA54}"/>
              </a:ext>
            </a:extLst>
          </p:cNvPr>
          <p:cNvSpPr/>
          <p:nvPr/>
        </p:nvSpPr>
        <p:spPr>
          <a:xfrm>
            <a:off x="5844417" y="602590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A23A6C-0EA9-9929-C119-E8D741FC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3" y="1161405"/>
            <a:ext cx="5308654" cy="593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7D0BEA-F68D-D4DE-B37D-A653A7771B85}"/>
              </a:ext>
            </a:extLst>
          </p:cNvPr>
          <p:cNvSpPr/>
          <p:nvPr/>
        </p:nvSpPr>
        <p:spPr>
          <a:xfrm>
            <a:off x="2210399" y="1243474"/>
            <a:ext cx="331201" cy="400110"/>
          </a:xfrm>
          <a:prstGeom prst="rect">
            <a:avLst/>
          </a:prstGeom>
          <a:solidFill>
            <a:schemeClr val="accent6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F7363D-AD85-DF4C-4E25-060329979524}"/>
              </a:ext>
            </a:extLst>
          </p:cNvPr>
          <p:cNvSpPr/>
          <p:nvPr/>
        </p:nvSpPr>
        <p:spPr>
          <a:xfrm flipH="1">
            <a:off x="2345937" y="1643668"/>
            <a:ext cx="51663" cy="249932"/>
          </a:xfrm>
          <a:prstGeom prst="rect">
            <a:avLst/>
          </a:prstGeom>
          <a:solidFill>
            <a:schemeClr val="accent6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0360A-96EB-4731-703B-7847D4756FA3}"/>
              </a:ext>
            </a:extLst>
          </p:cNvPr>
          <p:cNvSpPr txBox="1"/>
          <p:nvPr/>
        </p:nvSpPr>
        <p:spPr>
          <a:xfrm>
            <a:off x="1504703" y="1837046"/>
            <a:ext cx="17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AT" dirty="0"/>
              <a:t>pin polarization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48B5B1-3CBD-BD51-7A5E-07CA62374A4B}"/>
              </a:ext>
            </a:extLst>
          </p:cNvPr>
          <p:cNvSpPr/>
          <p:nvPr/>
        </p:nvSpPr>
        <p:spPr>
          <a:xfrm>
            <a:off x="3748169" y="1259374"/>
            <a:ext cx="823831" cy="397110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608581-847B-A141-D315-BED6A5A689EA}"/>
              </a:ext>
            </a:extLst>
          </p:cNvPr>
          <p:cNvSpPr/>
          <p:nvPr/>
        </p:nvSpPr>
        <p:spPr>
          <a:xfrm>
            <a:off x="4123062" y="1656484"/>
            <a:ext cx="51664" cy="249932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675DFE-BCC0-104C-7EA1-D40C8E7D57A6}"/>
              </a:ext>
            </a:extLst>
          </p:cNvPr>
          <p:cNvSpPr txBox="1"/>
          <p:nvPr/>
        </p:nvSpPr>
        <p:spPr>
          <a:xfrm>
            <a:off x="3389887" y="1844246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triplet SC (full gap)</a:t>
            </a:r>
            <a:endParaRPr lang="en-AT" dirty="0"/>
          </a:p>
        </p:txBody>
      </p:sp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EA03758E-0F4F-4B91-C07A-92C400FC3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66" y="2305433"/>
            <a:ext cx="2369857" cy="3554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C16EF2A-CD75-AFC2-9F54-AF65BD020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41" y="2692728"/>
            <a:ext cx="5839519" cy="3897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00DFACC-2A64-0390-C84F-E91E0D533212}"/>
              </a:ext>
            </a:extLst>
          </p:cNvPr>
          <p:cNvSpPr txBox="1"/>
          <p:nvPr/>
        </p:nvSpPr>
        <p:spPr>
          <a:xfrm>
            <a:off x="347302" y="3376926"/>
            <a:ext cx="2098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000" b="1" dirty="0">
                <a:solidFill>
                  <a:srgbClr val="004F9E"/>
                </a:solidFill>
              </a:rPr>
              <a:t>T = 0:</a:t>
            </a:r>
            <a:r>
              <a:rPr lang="en-AT" sz="2000" b="1" dirty="0">
                <a:solidFill>
                  <a:srgbClr val="C00000"/>
                </a:solidFill>
              </a:rPr>
              <a:t> </a:t>
            </a:r>
            <a:r>
              <a:rPr lang="en-AT" sz="2000" dirty="0"/>
              <a:t>(mean-field)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1EA0D4F-72D6-016D-CB46-9B154EE25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548" y="3429000"/>
            <a:ext cx="4387317" cy="32575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D6FD20C-0D46-0FC7-8E96-B1B4E6E7E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548" y="3428999"/>
            <a:ext cx="4387317" cy="32575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728D228-7164-CB4F-6C22-BC0C661A1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10" y="4884870"/>
            <a:ext cx="1340568" cy="2602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B867436-DABD-0CD6-0D6E-3EF5F6AFF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638" y="5337574"/>
            <a:ext cx="1537713" cy="2602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4152E00-8A59-21AF-AEB1-75A2BA6C50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6" y="5686526"/>
            <a:ext cx="2610167" cy="33908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6642D7F-86A7-DC64-572D-D0B0307F4645}"/>
              </a:ext>
            </a:extLst>
          </p:cNvPr>
          <p:cNvSpPr txBox="1"/>
          <p:nvPr/>
        </p:nvSpPr>
        <p:spPr>
          <a:xfrm>
            <a:off x="417870" y="4459368"/>
            <a:ext cx="294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AT" dirty="0"/>
              <a:t>omposite order parameters: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EA76B76-944F-AF1F-84C3-5354553060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097" y="3866492"/>
            <a:ext cx="1892568" cy="265246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FCE970E-F355-6DB0-BB54-6EEF9224A4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9138" y="1005555"/>
            <a:ext cx="5308654" cy="1777820"/>
          </a:xfrm>
          <a:prstGeom prst="rect">
            <a:avLst/>
          </a:prstGeom>
        </p:spPr>
      </p:pic>
      <p:sp>
        <p:nvSpPr>
          <p:cNvPr id="3" name="Rechteck 293">
            <a:extLst>
              <a:ext uri="{FF2B5EF4-FFF2-40B4-BE49-F238E27FC236}">
                <a16:creationId xmlns:a16="http://schemas.microsoft.com/office/drawing/2014/main" id="{4D1D65CD-341F-9C34-51DD-4111AD59A88C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66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1AAA80D-907E-8D57-4DEF-D2557E28CF3D}"/>
              </a:ext>
            </a:extLst>
          </p:cNvPr>
          <p:cNvSpPr/>
          <p:nvPr/>
        </p:nvSpPr>
        <p:spPr>
          <a:xfrm>
            <a:off x="417869" y="4459366"/>
            <a:ext cx="3239731" cy="166783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19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Model &amp; Phase diagram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AB69E-2A13-C7E2-7CEB-A67533CDFA54}"/>
              </a:ext>
            </a:extLst>
          </p:cNvPr>
          <p:cNvSpPr/>
          <p:nvPr/>
        </p:nvSpPr>
        <p:spPr>
          <a:xfrm>
            <a:off x="5844417" y="602590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A23A6C-0EA9-9929-C119-E8D741FC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3" y="1161405"/>
            <a:ext cx="5308654" cy="593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7D0BEA-F68D-D4DE-B37D-A653A7771B85}"/>
              </a:ext>
            </a:extLst>
          </p:cNvPr>
          <p:cNvSpPr/>
          <p:nvPr/>
        </p:nvSpPr>
        <p:spPr>
          <a:xfrm>
            <a:off x="2210399" y="1243474"/>
            <a:ext cx="331201" cy="400110"/>
          </a:xfrm>
          <a:prstGeom prst="rect">
            <a:avLst/>
          </a:prstGeom>
          <a:solidFill>
            <a:schemeClr val="accent6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F7363D-AD85-DF4C-4E25-060329979524}"/>
              </a:ext>
            </a:extLst>
          </p:cNvPr>
          <p:cNvSpPr/>
          <p:nvPr/>
        </p:nvSpPr>
        <p:spPr>
          <a:xfrm flipH="1">
            <a:off x="2345937" y="1643668"/>
            <a:ext cx="51663" cy="249932"/>
          </a:xfrm>
          <a:prstGeom prst="rect">
            <a:avLst/>
          </a:prstGeom>
          <a:solidFill>
            <a:schemeClr val="accent6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0360A-96EB-4731-703B-7847D4756FA3}"/>
              </a:ext>
            </a:extLst>
          </p:cNvPr>
          <p:cNvSpPr txBox="1"/>
          <p:nvPr/>
        </p:nvSpPr>
        <p:spPr>
          <a:xfrm>
            <a:off x="1504703" y="1837046"/>
            <a:ext cx="17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AT" dirty="0"/>
              <a:t>pin polarization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48B5B1-3CBD-BD51-7A5E-07CA62374A4B}"/>
              </a:ext>
            </a:extLst>
          </p:cNvPr>
          <p:cNvSpPr/>
          <p:nvPr/>
        </p:nvSpPr>
        <p:spPr>
          <a:xfrm>
            <a:off x="3748169" y="1259374"/>
            <a:ext cx="823831" cy="397110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608581-847B-A141-D315-BED6A5A689EA}"/>
              </a:ext>
            </a:extLst>
          </p:cNvPr>
          <p:cNvSpPr/>
          <p:nvPr/>
        </p:nvSpPr>
        <p:spPr>
          <a:xfrm>
            <a:off x="4123062" y="1656484"/>
            <a:ext cx="51664" cy="249932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675DFE-BCC0-104C-7EA1-D40C8E7D57A6}"/>
              </a:ext>
            </a:extLst>
          </p:cNvPr>
          <p:cNvSpPr txBox="1"/>
          <p:nvPr/>
        </p:nvSpPr>
        <p:spPr>
          <a:xfrm>
            <a:off x="3389887" y="1844246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triplet SC (full gap)</a:t>
            </a:r>
            <a:endParaRPr lang="en-AT" dirty="0"/>
          </a:p>
        </p:txBody>
      </p:sp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EA03758E-0F4F-4B91-C07A-92C400FC3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66" y="2305433"/>
            <a:ext cx="2369857" cy="3554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C16EF2A-CD75-AFC2-9F54-AF65BD020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41" y="2692728"/>
            <a:ext cx="5839519" cy="3897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00DFACC-2A64-0390-C84F-E91E0D533212}"/>
              </a:ext>
            </a:extLst>
          </p:cNvPr>
          <p:cNvSpPr txBox="1"/>
          <p:nvPr/>
        </p:nvSpPr>
        <p:spPr>
          <a:xfrm>
            <a:off x="347302" y="337692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000" b="1" dirty="0">
                <a:solidFill>
                  <a:srgbClr val="004F9E"/>
                </a:solidFill>
              </a:rPr>
              <a:t>T &gt; 0:</a:t>
            </a:r>
            <a:endParaRPr lang="en-AT" sz="2000" dirty="0">
              <a:solidFill>
                <a:srgbClr val="004F9E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728D228-7164-CB4F-6C22-BC0C661A1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10" y="4884870"/>
            <a:ext cx="1340568" cy="2602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B867436-DABD-0CD6-0D6E-3EF5F6AFF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38" y="5337574"/>
            <a:ext cx="1537713" cy="2602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4152E00-8A59-21AF-AEB1-75A2BA6C5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66" y="5686526"/>
            <a:ext cx="2610167" cy="33908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6642D7F-86A7-DC64-572D-D0B0307F4645}"/>
              </a:ext>
            </a:extLst>
          </p:cNvPr>
          <p:cNvSpPr txBox="1"/>
          <p:nvPr/>
        </p:nvSpPr>
        <p:spPr>
          <a:xfrm>
            <a:off x="417870" y="4459368"/>
            <a:ext cx="294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AT" dirty="0"/>
              <a:t>omposite order parameters: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EA76B76-944F-AF1F-84C3-5354553060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9090" y="3866492"/>
            <a:ext cx="1612982" cy="265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60C0F4-5FCF-E0A7-497C-88FE814291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547" y="3428999"/>
            <a:ext cx="4387317" cy="3257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893413-7FD5-2C54-E28C-50876EAD62C1}"/>
                  </a:ext>
                </a:extLst>
              </p:cNvPr>
              <p:cNvSpPr txBox="1"/>
              <p:nvPr/>
            </p:nvSpPr>
            <p:spPr>
              <a:xfrm>
                <a:off x="325702" y="7031119"/>
                <a:ext cx="3234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T" dirty="0"/>
                  <a:t>Integrate out fermions </a:t>
                </a:r>
                <a14:m>
                  <m:oMath xmlns:m="http://schemas.openxmlformats.org/officeDocument/2006/math">
                    <m:r>
                      <a:rPr lang="en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AT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893413-7FD5-2C54-E28C-50876EAD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02" y="7031119"/>
                <a:ext cx="3234860" cy="369332"/>
              </a:xfrm>
              <a:prstGeom prst="rect">
                <a:avLst/>
              </a:prstGeom>
              <a:blipFill>
                <a:blip r:embed="rId11"/>
                <a:stretch>
                  <a:fillRect l="-1563" t="-6667" b="-26667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ck 293">
            <a:extLst>
              <a:ext uri="{FF2B5EF4-FFF2-40B4-BE49-F238E27FC236}">
                <a16:creationId xmlns:a16="http://schemas.microsoft.com/office/drawing/2014/main" id="{CB8B8F8E-22D2-4A68-7C34-7E268D7376DD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78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1AAA80D-907E-8D57-4DEF-D2557E28CF3D}"/>
              </a:ext>
            </a:extLst>
          </p:cNvPr>
          <p:cNvSpPr/>
          <p:nvPr/>
        </p:nvSpPr>
        <p:spPr>
          <a:xfrm>
            <a:off x="417869" y="4459366"/>
            <a:ext cx="3239731" cy="166783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19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Model &amp; Phase diagram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AB69E-2A13-C7E2-7CEB-A67533CDFA54}"/>
              </a:ext>
            </a:extLst>
          </p:cNvPr>
          <p:cNvSpPr/>
          <p:nvPr/>
        </p:nvSpPr>
        <p:spPr>
          <a:xfrm>
            <a:off x="5844417" y="602590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A23A6C-0EA9-9929-C119-E8D741FC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3" y="1161405"/>
            <a:ext cx="5308654" cy="593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7D0BEA-F68D-D4DE-B37D-A653A7771B85}"/>
              </a:ext>
            </a:extLst>
          </p:cNvPr>
          <p:cNvSpPr/>
          <p:nvPr/>
        </p:nvSpPr>
        <p:spPr>
          <a:xfrm>
            <a:off x="2210399" y="1243474"/>
            <a:ext cx="331201" cy="400110"/>
          </a:xfrm>
          <a:prstGeom prst="rect">
            <a:avLst/>
          </a:prstGeom>
          <a:solidFill>
            <a:schemeClr val="accent6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F7363D-AD85-DF4C-4E25-060329979524}"/>
              </a:ext>
            </a:extLst>
          </p:cNvPr>
          <p:cNvSpPr/>
          <p:nvPr/>
        </p:nvSpPr>
        <p:spPr>
          <a:xfrm flipH="1">
            <a:off x="2345937" y="1643668"/>
            <a:ext cx="51663" cy="249932"/>
          </a:xfrm>
          <a:prstGeom prst="rect">
            <a:avLst/>
          </a:prstGeom>
          <a:solidFill>
            <a:schemeClr val="accent6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0360A-96EB-4731-703B-7847D4756FA3}"/>
              </a:ext>
            </a:extLst>
          </p:cNvPr>
          <p:cNvSpPr txBox="1"/>
          <p:nvPr/>
        </p:nvSpPr>
        <p:spPr>
          <a:xfrm>
            <a:off x="1504703" y="1837046"/>
            <a:ext cx="17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AT" dirty="0"/>
              <a:t>pin polarization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48B5B1-3CBD-BD51-7A5E-07CA62374A4B}"/>
              </a:ext>
            </a:extLst>
          </p:cNvPr>
          <p:cNvSpPr/>
          <p:nvPr/>
        </p:nvSpPr>
        <p:spPr>
          <a:xfrm>
            <a:off x="3748169" y="1259374"/>
            <a:ext cx="823831" cy="397110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608581-847B-A141-D315-BED6A5A689EA}"/>
              </a:ext>
            </a:extLst>
          </p:cNvPr>
          <p:cNvSpPr/>
          <p:nvPr/>
        </p:nvSpPr>
        <p:spPr>
          <a:xfrm>
            <a:off x="4123062" y="1656484"/>
            <a:ext cx="51664" cy="249932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675DFE-BCC0-104C-7EA1-D40C8E7D57A6}"/>
              </a:ext>
            </a:extLst>
          </p:cNvPr>
          <p:cNvSpPr txBox="1"/>
          <p:nvPr/>
        </p:nvSpPr>
        <p:spPr>
          <a:xfrm>
            <a:off x="3389887" y="1844246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triplet SC (full gap)</a:t>
            </a:r>
            <a:endParaRPr lang="en-AT" dirty="0"/>
          </a:p>
        </p:txBody>
      </p:sp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EA03758E-0F4F-4B91-C07A-92C400FC3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66" y="2305433"/>
            <a:ext cx="2369857" cy="3554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C16EF2A-CD75-AFC2-9F54-AF65BD020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41" y="2692728"/>
            <a:ext cx="5839519" cy="3897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00DFACC-2A64-0390-C84F-E91E0D533212}"/>
              </a:ext>
            </a:extLst>
          </p:cNvPr>
          <p:cNvSpPr txBox="1"/>
          <p:nvPr/>
        </p:nvSpPr>
        <p:spPr>
          <a:xfrm>
            <a:off x="347302" y="337692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000" b="1" dirty="0">
                <a:solidFill>
                  <a:srgbClr val="004F9E"/>
                </a:solidFill>
              </a:rPr>
              <a:t>T &gt; 0:</a:t>
            </a:r>
            <a:endParaRPr lang="en-AT" sz="2000" dirty="0">
              <a:solidFill>
                <a:srgbClr val="004F9E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728D228-7164-CB4F-6C22-BC0C661A1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10" y="4884870"/>
            <a:ext cx="1340568" cy="2602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B867436-DABD-0CD6-0D6E-3EF5F6AFF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38" y="5337574"/>
            <a:ext cx="1537713" cy="2602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4152E00-8A59-21AF-AEB1-75A2BA6C5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66" y="5686526"/>
            <a:ext cx="2610167" cy="33908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6642D7F-86A7-DC64-572D-D0B0307F4645}"/>
              </a:ext>
            </a:extLst>
          </p:cNvPr>
          <p:cNvSpPr txBox="1"/>
          <p:nvPr/>
        </p:nvSpPr>
        <p:spPr>
          <a:xfrm>
            <a:off x="417870" y="4459368"/>
            <a:ext cx="294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AT" dirty="0"/>
              <a:t>omposite order parameters: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EA76B76-944F-AF1F-84C3-5354553060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9090" y="3866492"/>
            <a:ext cx="1612982" cy="265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60C0F4-5FCF-E0A7-497C-88FE814291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547" y="3428999"/>
            <a:ext cx="4387317" cy="3257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893413-7FD5-2C54-E28C-50876EAD62C1}"/>
                  </a:ext>
                </a:extLst>
              </p:cNvPr>
              <p:cNvSpPr txBox="1"/>
              <p:nvPr/>
            </p:nvSpPr>
            <p:spPr>
              <a:xfrm>
                <a:off x="325702" y="7031119"/>
                <a:ext cx="3234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T" dirty="0"/>
                  <a:t>Integrate out fermions </a:t>
                </a:r>
                <a14:m>
                  <m:oMath xmlns:m="http://schemas.openxmlformats.org/officeDocument/2006/math">
                    <m:r>
                      <a:rPr lang="en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AT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893413-7FD5-2C54-E28C-50876EAD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02" y="7031119"/>
                <a:ext cx="3234860" cy="369332"/>
              </a:xfrm>
              <a:prstGeom prst="rect">
                <a:avLst/>
              </a:prstGeom>
              <a:blipFill>
                <a:blip r:embed="rId11"/>
                <a:stretch>
                  <a:fillRect l="-1563" t="-6667" b="-26667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4CA210E-AF43-F568-448B-EEB5809EAD4E}"/>
              </a:ext>
            </a:extLst>
          </p:cNvPr>
          <p:cNvSpPr/>
          <p:nvPr/>
        </p:nvSpPr>
        <p:spPr>
          <a:xfrm>
            <a:off x="4917600" y="4814300"/>
            <a:ext cx="3276000" cy="129849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94CBA-4E42-3892-7C72-C9FB9418E86B}"/>
              </a:ext>
            </a:extLst>
          </p:cNvPr>
          <p:cNvSpPr/>
          <p:nvPr/>
        </p:nvSpPr>
        <p:spPr>
          <a:xfrm>
            <a:off x="4917600" y="3487001"/>
            <a:ext cx="3276000" cy="12984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1E3FE-8F85-C0C5-B8F5-415D4F3E0305}"/>
              </a:ext>
            </a:extLst>
          </p:cNvPr>
          <p:cNvSpPr/>
          <p:nvPr/>
        </p:nvSpPr>
        <p:spPr>
          <a:xfrm>
            <a:off x="590532" y="5246300"/>
            <a:ext cx="1799868" cy="407287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Rechteck 293">
            <a:extLst>
              <a:ext uri="{FF2B5EF4-FFF2-40B4-BE49-F238E27FC236}">
                <a16:creationId xmlns:a16="http://schemas.microsoft.com/office/drawing/2014/main" id="{CB8B8F8E-22D2-4A68-7C34-7E268D7376DD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13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1AAA80D-907E-8D57-4DEF-D2557E28CF3D}"/>
              </a:ext>
            </a:extLst>
          </p:cNvPr>
          <p:cNvSpPr/>
          <p:nvPr/>
        </p:nvSpPr>
        <p:spPr>
          <a:xfrm>
            <a:off x="417869" y="4459366"/>
            <a:ext cx="3239731" cy="166783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02" y="79219"/>
            <a:ext cx="8717498" cy="1325563"/>
          </a:xfrm>
        </p:spPr>
        <p:txBody>
          <a:bodyPr>
            <a:normAutofit/>
          </a:bodyPr>
          <a:lstStyle/>
          <a:p>
            <a:r>
              <a:rPr lang="en-US" sz="3500" b="1" dirty="0"/>
              <a:t>Model &amp; Phase diagram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AB69E-2A13-C7E2-7CEB-A67533CDFA54}"/>
              </a:ext>
            </a:extLst>
          </p:cNvPr>
          <p:cNvSpPr/>
          <p:nvPr/>
        </p:nvSpPr>
        <p:spPr>
          <a:xfrm>
            <a:off x="5844417" y="602590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MS, arXiv:2301.01344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A23A6C-0EA9-9929-C119-E8D741FC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3" y="1161405"/>
            <a:ext cx="5308654" cy="593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7D0BEA-F68D-D4DE-B37D-A653A7771B85}"/>
              </a:ext>
            </a:extLst>
          </p:cNvPr>
          <p:cNvSpPr/>
          <p:nvPr/>
        </p:nvSpPr>
        <p:spPr>
          <a:xfrm>
            <a:off x="2210399" y="1243474"/>
            <a:ext cx="331201" cy="400110"/>
          </a:xfrm>
          <a:prstGeom prst="rect">
            <a:avLst/>
          </a:prstGeom>
          <a:solidFill>
            <a:schemeClr val="accent6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F7363D-AD85-DF4C-4E25-060329979524}"/>
              </a:ext>
            </a:extLst>
          </p:cNvPr>
          <p:cNvSpPr/>
          <p:nvPr/>
        </p:nvSpPr>
        <p:spPr>
          <a:xfrm flipH="1">
            <a:off x="2345937" y="1643668"/>
            <a:ext cx="51663" cy="249932"/>
          </a:xfrm>
          <a:prstGeom prst="rect">
            <a:avLst/>
          </a:prstGeom>
          <a:solidFill>
            <a:schemeClr val="accent6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0360A-96EB-4731-703B-7847D4756FA3}"/>
              </a:ext>
            </a:extLst>
          </p:cNvPr>
          <p:cNvSpPr txBox="1"/>
          <p:nvPr/>
        </p:nvSpPr>
        <p:spPr>
          <a:xfrm>
            <a:off x="1504703" y="1837046"/>
            <a:ext cx="17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AT" dirty="0"/>
              <a:t>pin polarization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48B5B1-3CBD-BD51-7A5E-07CA62374A4B}"/>
              </a:ext>
            </a:extLst>
          </p:cNvPr>
          <p:cNvSpPr/>
          <p:nvPr/>
        </p:nvSpPr>
        <p:spPr>
          <a:xfrm>
            <a:off x="3748169" y="1259374"/>
            <a:ext cx="823831" cy="397110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608581-847B-A141-D315-BED6A5A689EA}"/>
              </a:ext>
            </a:extLst>
          </p:cNvPr>
          <p:cNvSpPr/>
          <p:nvPr/>
        </p:nvSpPr>
        <p:spPr>
          <a:xfrm>
            <a:off x="4123062" y="1656484"/>
            <a:ext cx="51664" cy="249932"/>
          </a:xfrm>
          <a:prstGeom prst="rect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675DFE-BCC0-104C-7EA1-D40C8E7D57A6}"/>
              </a:ext>
            </a:extLst>
          </p:cNvPr>
          <p:cNvSpPr txBox="1"/>
          <p:nvPr/>
        </p:nvSpPr>
        <p:spPr>
          <a:xfrm>
            <a:off x="3389887" y="1844246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triplet SC (full gap)</a:t>
            </a:r>
            <a:endParaRPr lang="en-AT" dirty="0"/>
          </a:p>
        </p:txBody>
      </p:sp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EA03758E-0F4F-4B91-C07A-92C400FC3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66" y="2305433"/>
            <a:ext cx="2369857" cy="3554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C16EF2A-CD75-AFC2-9F54-AF65BD020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41" y="2692728"/>
            <a:ext cx="5839519" cy="3897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00DFACC-2A64-0390-C84F-E91E0D533212}"/>
              </a:ext>
            </a:extLst>
          </p:cNvPr>
          <p:cNvSpPr txBox="1"/>
          <p:nvPr/>
        </p:nvSpPr>
        <p:spPr>
          <a:xfrm>
            <a:off x="347302" y="337692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000" b="1" dirty="0">
                <a:solidFill>
                  <a:srgbClr val="004F9E"/>
                </a:solidFill>
              </a:rPr>
              <a:t>T &gt; 0:</a:t>
            </a:r>
            <a:endParaRPr lang="en-AT" sz="2000" dirty="0">
              <a:solidFill>
                <a:srgbClr val="004F9E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728D228-7164-CB4F-6C22-BC0C661A1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10" y="4884870"/>
            <a:ext cx="1340568" cy="2602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B867436-DABD-0CD6-0D6E-3EF5F6AFF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38" y="5337574"/>
            <a:ext cx="1537713" cy="2602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4152E00-8A59-21AF-AEB1-75A2BA6C5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66" y="5686526"/>
            <a:ext cx="2610167" cy="33908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6642D7F-86A7-DC64-572D-D0B0307F4645}"/>
              </a:ext>
            </a:extLst>
          </p:cNvPr>
          <p:cNvSpPr txBox="1"/>
          <p:nvPr/>
        </p:nvSpPr>
        <p:spPr>
          <a:xfrm>
            <a:off x="417870" y="4459368"/>
            <a:ext cx="294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AT" dirty="0"/>
              <a:t>omposite order parameters: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EA76B76-944F-AF1F-84C3-5354553060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9090" y="3866492"/>
            <a:ext cx="1612982" cy="265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60C0F4-5FCF-E0A7-497C-88FE814291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547" y="3428999"/>
            <a:ext cx="4387317" cy="3257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893413-7FD5-2C54-E28C-50876EAD62C1}"/>
                  </a:ext>
                </a:extLst>
              </p:cNvPr>
              <p:cNvSpPr txBox="1"/>
              <p:nvPr/>
            </p:nvSpPr>
            <p:spPr>
              <a:xfrm>
                <a:off x="325702" y="7031119"/>
                <a:ext cx="3234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T" dirty="0"/>
                  <a:t>Integrate out fermions </a:t>
                </a:r>
                <a14:m>
                  <m:oMath xmlns:m="http://schemas.openxmlformats.org/officeDocument/2006/math">
                    <m:r>
                      <a:rPr lang="en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AT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893413-7FD5-2C54-E28C-50876EAD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02" y="7031119"/>
                <a:ext cx="3234860" cy="369332"/>
              </a:xfrm>
              <a:prstGeom prst="rect">
                <a:avLst/>
              </a:prstGeom>
              <a:blipFill>
                <a:blip r:embed="rId11"/>
                <a:stretch>
                  <a:fillRect l="-1563" t="-6667" b="-26667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4CA210E-AF43-F568-448B-EEB5809EAD4E}"/>
              </a:ext>
            </a:extLst>
          </p:cNvPr>
          <p:cNvSpPr/>
          <p:nvPr/>
        </p:nvSpPr>
        <p:spPr>
          <a:xfrm>
            <a:off x="4917600" y="4814300"/>
            <a:ext cx="3276000" cy="129849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94CBA-4E42-3892-7C72-C9FB9418E86B}"/>
              </a:ext>
            </a:extLst>
          </p:cNvPr>
          <p:cNvSpPr/>
          <p:nvPr/>
        </p:nvSpPr>
        <p:spPr>
          <a:xfrm>
            <a:off x="4917600" y="3487001"/>
            <a:ext cx="3276000" cy="12984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2EB934-DB14-6E6A-EC3F-A84C42CDDD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4809" y="1906416"/>
            <a:ext cx="1870425" cy="1238789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8F8B6AB-43DB-5F6C-6E07-C361E1FA181E}"/>
              </a:ext>
            </a:extLst>
          </p:cNvPr>
          <p:cNvSpPr/>
          <p:nvPr/>
        </p:nvSpPr>
        <p:spPr>
          <a:xfrm rot="20441037">
            <a:off x="6361662" y="3339644"/>
            <a:ext cx="1590616" cy="1231775"/>
          </a:xfrm>
          <a:custGeom>
            <a:avLst/>
            <a:gdLst>
              <a:gd name="connsiteX0" fmla="*/ 0 w 469168"/>
              <a:gd name="connsiteY0" fmla="*/ 234584 h 234584"/>
              <a:gd name="connsiteX1" fmla="*/ 114898 w 469168"/>
              <a:gd name="connsiteY1" fmla="*/ 71811 h 234584"/>
              <a:gd name="connsiteX2" fmla="*/ 373419 w 469168"/>
              <a:gd name="connsiteY2" fmla="*/ 162772 h 234584"/>
              <a:gd name="connsiteX3" fmla="*/ 469168 w 469168"/>
              <a:gd name="connsiteY3" fmla="*/ 0 h 2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68" h="234584">
                <a:moveTo>
                  <a:pt x="0" y="234584"/>
                </a:moveTo>
                <a:cubicBezTo>
                  <a:pt x="26331" y="159182"/>
                  <a:pt x="52662" y="83780"/>
                  <a:pt x="114898" y="71811"/>
                </a:cubicBezTo>
                <a:cubicBezTo>
                  <a:pt x="177134" y="59842"/>
                  <a:pt x="314374" y="174740"/>
                  <a:pt x="373419" y="162772"/>
                </a:cubicBezTo>
                <a:cubicBezTo>
                  <a:pt x="432464" y="150804"/>
                  <a:pt x="450816" y="75402"/>
                  <a:pt x="469168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1E3FE-8F85-C0C5-B8F5-415D4F3E0305}"/>
              </a:ext>
            </a:extLst>
          </p:cNvPr>
          <p:cNvSpPr/>
          <p:nvPr/>
        </p:nvSpPr>
        <p:spPr>
          <a:xfrm>
            <a:off x="590532" y="5246300"/>
            <a:ext cx="1799868" cy="407287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Rechteck 293">
            <a:extLst>
              <a:ext uri="{FF2B5EF4-FFF2-40B4-BE49-F238E27FC236}">
                <a16:creationId xmlns:a16="http://schemas.microsoft.com/office/drawing/2014/main" id="{CB8B8F8E-22D2-4A68-7C34-7E268D7376DD}"/>
              </a:ext>
            </a:extLst>
          </p:cNvPr>
          <p:cNvSpPr/>
          <p:nvPr/>
        </p:nvSpPr>
        <p:spPr bwMode="auto">
          <a:xfrm>
            <a:off x="-180704" y="132367"/>
            <a:ext cx="9924611" cy="279637"/>
          </a:xfrm>
          <a:prstGeom prst="rect">
            <a:avLst/>
          </a:prstGeom>
          <a:solidFill>
            <a:srgbClr val="0050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64" tIns="47633" rIns="95264" bIns="4763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endParaRPr lang="en-US" sz="4688" baseline="-25000" dirty="0">
              <a:solidFill>
                <a:srgbClr val="A51C2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13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69069</TotalTime>
  <Words>1231</Words>
  <Application>Microsoft Macintosh PowerPoint</Application>
  <PresentationFormat>On-screen Show (4:3)</PresentationFormat>
  <Paragraphs>264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Fluctuating triplet and multiband pairing  and a dissipative spin liquid</vt:lpstr>
      <vt:lpstr>Twisted graphene near magic angle</vt:lpstr>
      <vt:lpstr>Twisted graphene near magic angle</vt:lpstr>
      <vt:lpstr>Twisted graphene near magic angle</vt:lpstr>
      <vt:lpstr>Vestigial pairing in a fluctuating magnetic triplet superconductor</vt:lpstr>
      <vt:lpstr>Model &amp; Phase diagram</vt:lpstr>
      <vt:lpstr>Model &amp; Phase diagram</vt:lpstr>
      <vt:lpstr>Model &amp; Phase diagram</vt:lpstr>
      <vt:lpstr>Model &amp; Phase diagram</vt:lpstr>
      <vt:lpstr>Theory for phase (B)</vt:lpstr>
      <vt:lpstr>Density of states</vt:lpstr>
      <vt:lpstr>How to get nodal to gapped within a  single state without fluctuations?</vt:lpstr>
      <vt:lpstr>Possible superconducting states</vt:lpstr>
      <vt:lpstr>Possible superconducting states</vt:lpstr>
      <vt:lpstr>Possible superconducting states</vt:lpstr>
      <vt:lpstr>Band-off-diagonal pairing</vt:lpstr>
      <vt:lpstr>Band-off-diagonal pairing</vt:lpstr>
      <vt:lpstr>Band-off-diagonal pairing</vt:lpstr>
      <vt:lpstr>Band-off-diagonal pairing</vt:lpstr>
      <vt:lpstr>Band-off-diagonal pairing</vt:lpstr>
      <vt:lpstr>Band-off-diagonal pairing</vt:lpstr>
      <vt:lpstr>An exactly solvable dissipative spin liquid</vt:lpstr>
      <vt:lpstr>Model</vt:lpstr>
      <vt:lpstr>Model</vt:lpstr>
      <vt:lpstr>A few different sectors</vt:lpstr>
      <vt:lpstr>Overview spectrum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topological order in the pseudogap metal from DMFT and QMC</dc:title>
  <dc:creator>Microsoft Office User</dc:creator>
  <cp:lastModifiedBy>Mathias Scheurer</cp:lastModifiedBy>
  <cp:revision>2396</cp:revision>
  <cp:lastPrinted>2022-09-20T11:33:23Z</cp:lastPrinted>
  <dcterms:created xsi:type="dcterms:W3CDTF">2017-10-26T14:50:48Z</dcterms:created>
  <dcterms:modified xsi:type="dcterms:W3CDTF">2023-12-19T09:05:07Z</dcterms:modified>
</cp:coreProperties>
</file>