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3" r:id="rId24"/>
    <p:sldId id="292" r:id="rId25"/>
    <p:sldId id="287" r:id="rId26"/>
    <p:sldId id="288" r:id="rId27"/>
    <p:sldId id="289" r:id="rId28"/>
    <p:sldId id="290" r:id="rId29"/>
    <p:sldId id="291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7F1E7-7D0B-4B92-860D-ABD5A5C6823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3E222-7099-4527-907B-769425A7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404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263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993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81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351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984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14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973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861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945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13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124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307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3E222-7099-4527-907B-769425A769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20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3E222-7099-4527-907B-769425A769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46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3E222-7099-4527-907B-769425A769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6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3E222-7099-4527-907B-769425A769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53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03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06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63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57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28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75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83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71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8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9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9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3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40A3-9239-437F-8EF1-D698E96DF62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02CEB-1DD9-4144-B6E5-0C933149F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8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0700" y="509885"/>
            <a:ext cx="84201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Joint ICTP-IAEA Workshop on</a:t>
            </a:r>
          </a:p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Open-Source Nuclear Codes </a:t>
            </a:r>
          </a:p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 Reactor Analysis  (</a:t>
            </a:r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smr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3865)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25" y="495300"/>
            <a:ext cx="1469523" cy="1469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4900" y="2828835"/>
            <a:ext cx="9829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Group 2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9" y="408170"/>
            <a:ext cx="1347956" cy="16703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5163" y="4625913"/>
            <a:ext cx="2263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/>
              <a:t>Fylonych</a:t>
            </a:r>
            <a:r>
              <a:rPr lang="en-US" sz="2800" dirty="0" smtClean="0"/>
              <a:t> </a:t>
            </a:r>
            <a:r>
              <a:rPr lang="en-US" sz="2800" dirty="0" err="1" smtClean="0"/>
              <a:t>Yurii</a:t>
            </a:r>
            <a:r>
              <a:rPr lang="en-US" sz="2800" dirty="0" smtClean="0"/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8373" y="4646500"/>
            <a:ext cx="16624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/>
              <a:t>Krpan</a:t>
            </a:r>
            <a:r>
              <a:rPr lang="en-US" sz="2800" dirty="0" smtClean="0"/>
              <a:t> </a:t>
            </a:r>
            <a:r>
              <a:rPr lang="en-US" sz="2800" dirty="0" err="1" smtClean="0"/>
              <a:t>Rok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0499" y="4666472"/>
            <a:ext cx="22804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dirty="0" smtClean="0"/>
              <a:t>Malatim Tariq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9305" y="5505900"/>
            <a:ext cx="23133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/>
              <a:t>KUTBAY </a:t>
            </a:r>
            <a:r>
              <a:rPr lang="en-US" sz="2800" dirty="0" err="1" smtClean="0"/>
              <a:t>Feride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99749" y="5536626"/>
            <a:ext cx="2638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/>
              <a:t>Maroufi</a:t>
            </a:r>
            <a:r>
              <a:rPr lang="en-US" sz="2800" dirty="0" smtClean="0"/>
              <a:t> </a:t>
            </a:r>
            <a:r>
              <a:rPr lang="en-US" sz="2800" dirty="0" err="1" smtClean="0"/>
              <a:t>Bouchra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24122" y="4675382"/>
            <a:ext cx="24856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/>
              <a:t>Sholudko</a:t>
            </a:r>
            <a:r>
              <a:rPr lang="en-US" sz="2800" dirty="0" smtClean="0"/>
              <a:t> </a:t>
            </a:r>
            <a:r>
              <a:rPr lang="en-US" sz="2800" dirty="0" err="1" smtClean="0"/>
              <a:t>Andrii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8455" y="5528331"/>
            <a:ext cx="1826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/>
              <a:t>Choi </a:t>
            </a:r>
            <a:r>
              <a:rPr lang="en-US" sz="2800" dirty="0" err="1" smtClean="0"/>
              <a:t>Jiwon</a:t>
            </a:r>
            <a:r>
              <a:rPr lang="en-US" sz="2800" dirty="0" smtClean="0"/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96" y="5496232"/>
            <a:ext cx="943425" cy="629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023" y="5422491"/>
            <a:ext cx="943425" cy="629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19" y="4707191"/>
            <a:ext cx="923617" cy="61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3"/>
          <a:stretch/>
        </p:blipFill>
        <p:spPr>
          <a:xfrm>
            <a:off x="3962400" y="5437239"/>
            <a:ext cx="915477" cy="58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5" y="4643089"/>
            <a:ext cx="969809" cy="646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7194"/>
          <a:stretch/>
        </p:blipFill>
        <p:spPr>
          <a:xfrm>
            <a:off x="7315200" y="5456903"/>
            <a:ext cx="825910" cy="607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09" y="4601498"/>
            <a:ext cx="884469" cy="589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4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419E731-5F4A-49BB-92FC-F5072EBE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42" y="1028978"/>
            <a:ext cx="10629644" cy="5531479"/>
          </a:xfrm>
        </p:spPr>
        <p:txBody>
          <a:bodyPr>
            <a:normAutofit/>
          </a:bodyPr>
          <a:lstStyle/>
          <a:p>
            <a:r>
              <a:rPr lang="en-US" sz="2000" dirty="0"/>
              <a:t>Starting from previous case</a:t>
            </a:r>
          </a:p>
          <a:p>
            <a:r>
              <a:rPr lang="en-US" sz="2000" dirty="0"/>
              <a:t>Copying results from Exercise 1 ($</a:t>
            </a:r>
            <a:r>
              <a:rPr lang="en-US" sz="2000" dirty="0" err="1"/>
              <a:t>lastTimeStep</a:t>
            </a:r>
            <a:r>
              <a:rPr lang="en-US" sz="2000" dirty="0"/>
              <a:t>/</a:t>
            </a:r>
            <a:r>
              <a:rPr lang="en-US" sz="2000" dirty="0" err="1"/>
              <a:t>fluidRegion</a:t>
            </a:r>
            <a:r>
              <a:rPr lang="en-US" sz="2000" dirty="0"/>
              <a:t>) to 0/</a:t>
            </a:r>
            <a:r>
              <a:rPr lang="en-US" sz="2000" dirty="0" err="1"/>
              <a:t>fluidRegion</a:t>
            </a:r>
            <a:r>
              <a:rPr lang="en-US" sz="2000" dirty="0"/>
              <a:t> </a:t>
            </a:r>
          </a:p>
          <a:p>
            <a:r>
              <a:rPr lang="en-US" sz="2000" dirty="0"/>
              <a:t>system/</a:t>
            </a:r>
            <a:r>
              <a:rPr lang="en-US" sz="2000" dirty="0" err="1"/>
              <a:t>controlDict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1400" dirty="0"/>
              <a:t>                        </a:t>
            </a:r>
            <a:r>
              <a:rPr lang="en-US" sz="1400" dirty="0" err="1"/>
              <a:t>deltaT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00B050"/>
                </a:solidFill>
              </a:rPr>
              <a:t>1e-3;</a:t>
            </a:r>
          </a:p>
          <a:p>
            <a:pPr marL="0" indent="0">
              <a:buNone/>
            </a:pPr>
            <a:r>
              <a:rPr lang="en-US" sz="1400" dirty="0"/>
              <a:t>                         </a:t>
            </a:r>
            <a:r>
              <a:rPr lang="en-US" sz="1400" dirty="0" err="1"/>
              <a:t>solveFluidMechanics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true;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                        </a:t>
            </a:r>
            <a:r>
              <a:rPr lang="en-US" sz="1400" dirty="0" err="1"/>
              <a:t>solveNeutronics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/>
              <a:t>true; </a:t>
            </a:r>
          </a:p>
          <a:p>
            <a:pPr marL="0" indent="0">
              <a:buNone/>
            </a:pPr>
            <a:r>
              <a:rPr lang="en-US" sz="1400" dirty="0"/>
              <a:t>                        </a:t>
            </a:r>
            <a:r>
              <a:rPr lang="en-US" sz="1400" dirty="0" err="1"/>
              <a:t>adjustTimeStep</a:t>
            </a:r>
            <a:r>
              <a:rPr lang="en-US" sz="1400" dirty="0"/>
              <a:t>  </a:t>
            </a:r>
            <a:r>
              <a:rPr lang="en-US" sz="1400" dirty="0">
                <a:solidFill>
                  <a:srgbClr val="00B050"/>
                </a:solidFill>
              </a:rPr>
              <a:t>true;</a:t>
            </a:r>
          </a:p>
          <a:p>
            <a:r>
              <a:rPr lang="en-US" sz="2000" dirty="0"/>
              <a:t>System/</a:t>
            </a:r>
            <a:r>
              <a:rPr lang="en-US" sz="2000" dirty="0" err="1"/>
              <a:t>neutroRegion</a:t>
            </a:r>
            <a:r>
              <a:rPr lang="en-US" sz="2000" dirty="0"/>
              <a:t>/</a:t>
            </a:r>
            <a:r>
              <a:rPr lang="en-US" sz="2000" dirty="0" err="1"/>
              <a:t>fvSchemes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divSchemes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{</a:t>
            </a:r>
          </a:p>
          <a:p>
            <a:pPr marL="0" indent="0">
              <a:buNone/>
            </a:pPr>
            <a:r>
              <a:rPr lang="en-US" sz="1400" dirty="0"/>
              <a:t>	    default         Gauss linear;</a:t>
            </a:r>
          </a:p>
          <a:p>
            <a:pPr marL="0" indent="0">
              <a:buNone/>
            </a:pPr>
            <a:r>
              <a:rPr lang="en-US" sz="1400" dirty="0"/>
              <a:t>	    "div(</a:t>
            </a:r>
            <a:r>
              <a:rPr lang="en-US" sz="1400" dirty="0" err="1"/>
              <a:t>facePhi</a:t>
            </a:r>
            <a:r>
              <a:rPr lang="en-US" sz="1400" dirty="0"/>
              <a:t>_,</a:t>
            </a:r>
            <a:r>
              <a:rPr lang="en-US" sz="1400" dirty="0" err="1"/>
              <a:t>angularFlux</a:t>
            </a:r>
            <a:r>
              <a:rPr lang="en-US" sz="1400" dirty="0"/>
              <a:t>_)"   Gauss upwind;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	    "div(phi_,</a:t>
            </a:r>
            <a:r>
              <a:rPr lang="en-US" sz="1400" dirty="0" err="1">
                <a:solidFill>
                  <a:srgbClr val="00B050"/>
                </a:solidFill>
              </a:rPr>
              <a:t>precStar</a:t>
            </a:r>
            <a:r>
              <a:rPr lang="en-US" sz="1400" dirty="0">
                <a:solidFill>
                  <a:srgbClr val="00B050"/>
                </a:solidFill>
              </a:rPr>
              <a:t>_)"   Gauss upwind;</a:t>
            </a:r>
          </a:p>
          <a:p>
            <a:pPr marL="0" indent="0">
              <a:buNone/>
            </a:pPr>
            <a:r>
              <a:rPr lang="en-US" sz="1400" dirty="0"/>
              <a:t>	}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47" y="0"/>
            <a:ext cx="822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3 – Setting the case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828ACC3-B75C-4669-B7F4-1F493CF39DEE}"/>
              </a:ext>
            </a:extLst>
          </p:cNvPr>
          <p:cNvSpPr txBox="1"/>
          <p:nvPr/>
        </p:nvSpPr>
        <p:spPr>
          <a:xfrm>
            <a:off x="6967483" y="1533811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Precursor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1CEAE-10A0-44E2-AEFB-98BDE9E21DE1}"/>
              </a:ext>
            </a:extLst>
          </p:cNvPr>
          <p:cNvSpPr txBox="1"/>
          <p:nvPr/>
        </p:nvSpPr>
        <p:spPr>
          <a:xfrm>
            <a:off x="164803" y="866478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 err="1">
                <a:latin typeface="Helvetica" pitchFamily="34" charset="0"/>
                <a:cs typeface="Helvetica" pitchFamily="34" charset="0"/>
              </a:rPr>
              <a:t>kEff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 = 0.94196475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ADDA20-1936-4C13-BDC1-53B1E179B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204" y="2003634"/>
            <a:ext cx="5088618" cy="3987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02848-D453-497C-99C0-A41D7BFEF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90" y="2003634"/>
            <a:ext cx="5006194" cy="3987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F05C51-0E7B-4E23-BFF4-04AE3E29BCD1}"/>
              </a:ext>
            </a:extLst>
          </p:cNvPr>
          <p:cNvSpPr txBox="1"/>
          <p:nvPr/>
        </p:nvSpPr>
        <p:spPr>
          <a:xfrm>
            <a:off x="958457" y="1533811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Precursor 0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48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3 - Results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6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B98C1B-5FDB-44D8-AF68-9A8950A1B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2056766"/>
            <a:ext cx="5962650" cy="448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BBC3C-6687-4385-9B01-F82C43D01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866321"/>
            <a:ext cx="5953125" cy="4457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677" y="-76200"/>
            <a:ext cx="2956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0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419E731-5F4A-49BB-92FC-F5072EBE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42" y="1028978"/>
            <a:ext cx="10629644" cy="553147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Starting from previous case</a:t>
            </a:r>
          </a:p>
          <a:p>
            <a:r>
              <a:rPr lang="en-US" sz="2000" dirty="0"/>
              <a:t>system/</a:t>
            </a:r>
            <a:r>
              <a:rPr lang="en-US" sz="2000" dirty="0" err="1"/>
              <a:t>controlDict</a:t>
            </a:r>
            <a:r>
              <a:rPr lang="en-US" sz="2000" dirty="0"/>
              <a:t>;</a:t>
            </a:r>
            <a:endParaRPr lang="en-US" sz="3200" dirty="0"/>
          </a:p>
          <a:p>
            <a:pPr marL="0" indent="0">
              <a:buNone/>
            </a:pPr>
            <a:r>
              <a:rPr lang="en-US" sz="2000" dirty="0"/>
              <a:t>                 </a:t>
            </a:r>
            <a:r>
              <a:rPr lang="en-US" sz="1400" dirty="0" err="1"/>
              <a:t>endTime</a:t>
            </a:r>
            <a:r>
              <a:rPr lang="en-US" sz="1400" dirty="0"/>
              <a:t>     </a:t>
            </a:r>
            <a:r>
              <a:rPr lang="en-US" sz="1400" dirty="0">
                <a:solidFill>
                  <a:srgbClr val="00B050"/>
                </a:solidFill>
              </a:rPr>
              <a:t>180;</a:t>
            </a:r>
          </a:p>
          <a:p>
            <a:pPr marL="0" indent="0">
              <a:buNone/>
            </a:pPr>
            <a:r>
              <a:rPr lang="en-US" sz="1400" dirty="0"/>
              <a:t>                        </a:t>
            </a:r>
            <a:r>
              <a:rPr lang="en-US" sz="1400" dirty="0" err="1"/>
              <a:t>deltaT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00B050"/>
                </a:solidFill>
              </a:rPr>
              <a:t>1e-1;</a:t>
            </a:r>
          </a:p>
          <a:p>
            <a:pPr marL="0" indent="0">
              <a:buNone/>
            </a:pPr>
            <a:r>
              <a:rPr lang="en-US" sz="1400" dirty="0"/>
              <a:t>                        </a:t>
            </a:r>
            <a:r>
              <a:rPr lang="en-US" sz="1400" dirty="0" err="1"/>
              <a:t>writeInterval</a:t>
            </a:r>
            <a:r>
              <a:rPr lang="en-US" sz="1400" dirty="0"/>
              <a:t>     </a:t>
            </a:r>
            <a:r>
              <a:rPr lang="en-US" sz="1400" dirty="0">
                <a:solidFill>
                  <a:srgbClr val="00B050"/>
                </a:solidFill>
              </a:rPr>
              <a:t>10;</a:t>
            </a:r>
          </a:p>
          <a:p>
            <a:pPr marL="0" indent="0">
              <a:buNone/>
            </a:pPr>
            <a:r>
              <a:rPr lang="en-US" sz="1400" dirty="0"/>
              <a:t>                        </a:t>
            </a:r>
            <a:r>
              <a:rPr lang="en-US" sz="1400" dirty="0" err="1"/>
              <a:t>solveFluidMechanics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false;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	</a:t>
            </a:r>
            <a:r>
              <a:rPr lang="en-US" sz="1400" dirty="0"/>
              <a:t>     </a:t>
            </a:r>
            <a:r>
              <a:rPr lang="en-US" sz="1400" dirty="0" err="1"/>
              <a:t>solveEnergy</a:t>
            </a:r>
            <a:r>
              <a:rPr lang="en-US" sz="1400" dirty="0"/>
              <a:t>               </a:t>
            </a:r>
            <a:r>
              <a:rPr lang="en-US" sz="1400" dirty="0">
                <a:solidFill>
                  <a:srgbClr val="00B050"/>
                </a:solidFill>
              </a:rPr>
              <a:t>true;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                        </a:t>
            </a:r>
            <a:r>
              <a:rPr lang="en-US" sz="1400" dirty="0" err="1"/>
              <a:t>solveNeutronics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/>
              <a:t>true; </a:t>
            </a:r>
          </a:p>
          <a:p>
            <a:pPr marL="0" indent="0">
              <a:buNone/>
            </a:pPr>
            <a:r>
              <a:rPr lang="en-US" sz="1400" dirty="0"/>
              <a:t>                        </a:t>
            </a:r>
            <a:r>
              <a:rPr lang="en-US" sz="1400" dirty="0" err="1"/>
              <a:t>adjustTimeStep</a:t>
            </a:r>
            <a:r>
              <a:rPr lang="en-US" sz="1400" dirty="0"/>
              <a:t>  </a:t>
            </a:r>
            <a:r>
              <a:rPr lang="en-US" sz="1400" dirty="0">
                <a:solidFill>
                  <a:srgbClr val="00B050"/>
                </a:solidFill>
              </a:rPr>
              <a:t>false;</a:t>
            </a:r>
          </a:p>
          <a:p>
            <a:r>
              <a:rPr lang="en-US" sz="2000" dirty="0"/>
              <a:t>Constant/</a:t>
            </a:r>
            <a:r>
              <a:rPr lang="en-US" sz="2000" dirty="0" err="1"/>
              <a:t>fluidRegion</a:t>
            </a:r>
            <a:r>
              <a:rPr lang="en-US" sz="2000" dirty="0"/>
              <a:t>/</a:t>
            </a:r>
            <a:r>
              <a:rPr lang="en-US" sz="2000" dirty="0" err="1"/>
              <a:t>phaseProperties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1400" dirty="0"/>
              <a:t>	 "hx“</a:t>
            </a:r>
          </a:p>
          <a:p>
            <a:pPr marL="0" indent="0">
              <a:buNone/>
            </a:pPr>
            <a:r>
              <a:rPr lang="en-US" sz="1400" dirty="0"/>
              <a:t>	  {</a:t>
            </a:r>
          </a:p>
          <a:p>
            <a:pPr marL="0" indent="0">
              <a:buNone/>
            </a:pPr>
            <a:r>
              <a:rPr lang="en-US" sz="1400" dirty="0"/>
              <a:t>		</a:t>
            </a:r>
            <a:r>
              <a:rPr lang="en-US" sz="1400" dirty="0" err="1"/>
              <a:t>volumeFraction</a:t>
            </a:r>
            <a:r>
              <a:rPr lang="en-US" sz="1400" dirty="0"/>
              <a:t>      0.6;</a:t>
            </a:r>
          </a:p>
          <a:p>
            <a:pPr marL="0" indent="0">
              <a:buNone/>
            </a:pPr>
            <a:r>
              <a:rPr lang="en-US" sz="1400" dirty="0"/>
              <a:t>		Dh                  0.01;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>
                <a:solidFill>
                  <a:srgbClr val="00B050"/>
                </a:solidFill>
              </a:rPr>
              <a:t>	</a:t>
            </a:r>
            <a:r>
              <a:rPr lang="en-US" sz="1400" dirty="0" err="1">
                <a:solidFill>
                  <a:srgbClr val="00B050"/>
                </a:solidFill>
              </a:rPr>
              <a:t>powerModel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		{          type            </a:t>
            </a:r>
            <a:r>
              <a:rPr lang="en-US" sz="1400" dirty="0" err="1">
                <a:solidFill>
                  <a:srgbClr val="00B050"/>
                </a:solidFill>
              </a:rPr>
              <a:t>fixedTemperature</a:t>
            </a:r>
            <a:r>
              <a:rPr lang="en-US" sz="1400" dirty="0">
                <a:solidFill>
                  <a:srgbClr val="00B05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		           </a:t>
            </a:r>
            <a:r>
              <a:rPr lang="en-US" sz="1400" dirty="0" err="1">
                <a:solidFill>
                  <a:srgbClr val="00B050"/>
                </a:solidFill>
              </a:rPr>
              <a:t>volumetricArea</a:t>
            </a:r>
            <a:r>
              <a:rPr lang="en-US" sz="1400" dirty="0">
                <a:solidFill>
                  <a:srgbClr val="00B050"/>
                </a:solidFill>
              </a:rPr>
              <a:t>  200;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		           T               900; </a:t>
            </a:r>
          </a:p>
          <a:p>
            <a:pPr marL="0" indent="0">
              <a:buNone/>
            </a:pPr>
            <a:r>
              <a:rPr lang="en-US" sz="1400" dirty="0"/>
              <a:t>		}   }</a:t>
            </a:r>
          </a:p>
          <a:p>
            <a:pPr marL="0" indent="0">
              <a:buNone/>
            </a:pPr>
            <a:r>
              <a:rPr lang="en-US" sz="1400" dirty="0"/>
              <a:t>	}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47" y="0"/>
            <a:ext cx="822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4 – Setting the case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8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828ACC3-B75C-4669-B7F4-1F493CF39DEE}"/>
              </a:ext>
            </a:extLst>
          </p:cNvPr>
          <p:cNvSpPr txBox="1"/>
          <p:nvPr/>
        </p:nvSpPr>
        <p:spPr>
          <a:xfrm>
            <a:off x="6967483" y="1533811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Precursor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1CEAE-10A0-44E2-AEFB-98BDE9E21DE1}"/>
              </a:ext>
            </a:extLst>
          </p:cNvPr>
          <p:cNvSpPr txBox="1"/>
          <p:nvPr/>
        </p:nvSpPr>
        <p:spPr>
          <a:xfrm>
            <a:off x="164802" y="866478"/>
            <a:ext cx="977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  <a:buSzPct val="130000"/>
            </a:pPr>
            <a:r>
              <a:rPr lang="en-GB" sz="2400" dirty="0" err="1">
                <a:latin typeface="Helvetica" pitchFamily="34" charset="0"/>
                <a:cs typeface="Helvetica" pitchFamily="34" charset="0"/>
              </a:rPr>
              <a:t>kEff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 = 0.92740091     (in previous exercise 0.94196475)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05C51-0E7B-4E23-BFF4-04AE3E29BCD1}"/>
              </a:ext>
            </a:extLst>
          </p:cNvPr>
          <p:cNvSpPr txBox="1"/>
          <p:nvPr/>
        </p:nvSpPr>
        <p:spPr>
          <a:xfrm>
            <a:off x="958457" y="1533811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T(fuel)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A16AE-D37F-4E0C-A60A-A9812EA5B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46" y="1987318"/>
            <a:ext cx="5191714" cy="3996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D06950-353E-4769-A164-D4FFA9CA3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57" y="1987318"/>
            <a:ext cx="5300194" cy="39973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48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4 - Results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3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B91525-BD70-4356-8833-7BDA4BEE9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73" y="2340831"/>
            <a:ext cx="5340718" cy="4005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CCD9B-3A01-4DA1-90C4-A4C0E15BF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34" y="1044221"/>
            <a:ext cx="5342333" cy="400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548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4 - Results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1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AE3AE-995E-4CDA-923C-3C307899B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9" y="1070883"/>
            <a:ext cx="5934075" cy="447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3F5C7-FFAC-4423-B58E-BC7F7BB33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5" y="1882548"/>
            <a:ext cx="5972175" cy="44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677" y="-76200"/>
            <a:ext cx="2956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2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419E731-5F4A-49BB-92FC-F5072EBE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178" y="825778"/>
            <a:ext cx="10629644" cy="5531479"/>
          </a:xfrm>
        </p:spPr>
        <p:txBody>
          <a:bodyPr>
            <a:normAutofit/>
          </a:bodyPr>
          <a:lstStyle/>
          <a:p>
            <a:r>
              <a:rPr lang="en-US" sz="2000" dirty="0"/>
              <a:t>Starting from previous case (Exercise 4)</a:t>
            </a:r>
          </a:p>
          <a:p>
            <a:r>
              <a:rPr lang="en-US" sz="2000" dirty="0"/>
              <a:t>system/</a:t>
            </a:r>
            <a:r>
              <a:rPr lang="en-US" sz="2000" dirty="0" err="1"/>
              <a:t>controlDict</a:t>
            </a:r>
            <a:r>
              <a:rPr lang="en-US" sz="2000" dirty="0"/>
              <a:t>:</a:t>
            </a:r>
            <a:endParaRPr lang="en-US" sz="3200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deltaT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00B050"/>
                </a:solidFill>
              </a:rPr>
              <a:t>1e-3;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solveFluidMechanics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true;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solveEnergy</a:t>
            </a:r>
            <a:r>
              <a:rPr lang="en-US" sz="1400" dirty="0"/>
              <a:t>               true;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solveNeutronics</a:t>
            </a:r>
            <a:r>
              <a:rPr lang="en-US" sz="1400" dirty="0"/>
              <a:t>        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/>
              <a:t>true; </a:t>
            </a:r>
          </a:p>
          <a:p>
            <a:pPr marL="0" indent="0">
              <a:buNone/>
            </a:pPr>
            <a:r>
              <a:rPr lang="en-US" sz="1400" dirty="0"/>
              <a:t>                   </a:t>
            </a:r>
            <a:r>
              <a:rPr lang="en-US" sz="1400" dirty="0" err="1"/>
              <a:t>adjustTimeStep</a:t>
            </a:r>
            <a:r>
              <a:rPr lang="en-US" sz="1400" dirty="0"/>
              <a:t>      </a:t>
            </a:r>
            <a:r>
              <a:rPr lang="en-US" sz="1400" dirty="0">
                <a:solidFill>
                  <a:srgbClr val="00B050"/>
                </a:solidFill>
              </a:rPr>
              <a:t>true;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system/</a:t>
            </a:r>
            <a:r>
              <a:rPr lang="en-US" sz="2000" dirty="0" err="1">
                <a:solidFill>
                  <a:prstClr val="black"/>
                </a:solidFill>
              </a:rPr>
              <a:t>fvSolution</a:t>
            </a:r>
            <a:r>
              <a:rPr lang="en-US" sz="2000" dirty="0">
                <a:solidFill>
                  <a:prstClr val="black"/>
                </a:solidFill>
              </a:rPr>
              <a:t>;</a:t>
            </a:r>
            <a:endParaRPr lang="en-US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	</a:t>
            </a:r>
            <a:r>
              <a:rPr lang="en-US" sz="1400" dirty="0" err="1"/>
              <a:t>tightlyCoupled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       true;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constant/</a:t>
            </a:r>
            <a:r>
              <a:rPr lang="en-US" sz="2000" dirty="0" err="1">
                <a:solidFill>
                  <a:prstClr val="black"/>
                </a:solidFill>
              </a:rPr>
              <a:t>neutroRegion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neutronicsProperties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  <a:endParaRPr lang="en-US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	</a:t>
            </a:r>
            <a:r>
              <a:rPr lang="en-US" sz="1400" dirty="0" err="1"/>
              <a:t>eigenvalueNeutronics</a:t>
            </a:r>
            <a:r>
              <a:rPr lang="en-US" sz="1400" dirty="0">
                <a:solidFill>
                  <a:srgbClr val="00B050"/>
                </a:solidFill>
              </a:rPr>
              <a:t>    false;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0/uniform/</a:t>
            </a:r>
            <a:r>
              <a:rPr lang="en-US" sz="2000" dirty="0" err="1">
                <a:solidFill>
                  <a:prstClr val="black"/>
                </a:solidFill>
              </a:rPr>
              <a:t>reactorState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US" sz="1200" dirty="0"/>
              <a:t>	</a:t>
            </a:r>
            <a:r>
              <a:rPr lang="en-US" sz="1200" dirty="0" err="1"/>
              <a:t>keff</a:t>
            </a:r>
            <a:r>
              <a:rPr lang="en-US" sz="1200" dirty="0"/>
              <a:t>            </a:t>
            </a:r>
            <a:r>
              <a:rPr lang="en-US" sz="1200" dirty="0">
                <a:solidFill>
                  <a:srgbClr val="00B050"/>
                </a:solidFill>
              </a:rPr>
              <a:t>0.927701;</a:t>
            </a:r>
            <a:r>
              <a:rPr lang="en-US" sz="1200" dirty="0"/>
              <a:t>  //  0.92740091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A81E24-D50C-4A4B-96B7-2FDF8DFBB7B0}"/>
                  </a:ext>
                </a:extLst>
              </p:cNvPr>
              <p:cNvSpPr txBox="1"/>
              <p:nvPr/>
            </p:nvSpPr>
            <p:spPr>
              <a:xfrm>
                <a:off x="6279485" y="4730815"/>
                <a:ext cx="1944571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A81E24-D50C-4A4B-96B7-2FDF8DFBB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85" y="4730815"/>
                <a:ext cx="1944571" cy="7564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8547" y="0"/>
            <a:ext cx="822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5 – Setting the case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4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92E5FA-012C-4A98-A67E-5CD734F15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09" y="3429000"/>
            <a:ext cx="4300685" cy="3225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BF5F50-3580-4232-9F75-21B7DC6EC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721" y="483124"/>
            <a:ext cx="5204179" cy="3903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F7E917-C641-4C6F-A86B-92D72DA41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00" y="931858"/>
            <a:ext cx="4605867" cy="345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548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5 - Results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7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65B45B-019A-4BC7-8EB8-19FA61BA5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75404"/>
            <a:ext cx="5943600" cy="448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35432-53EC-4A84-8F5A-E33CCDC76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403" y="2012723"/>
            <a:ext cx="5953125" cy="4429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677" y="-76200"/>
            <a:ext cx="2956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7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85" y="2687091"/>
            <a:ext cx="3362632" cy="1200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29" y="2511530"/>
            <a:ext cx="1586681" cy="158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969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419E731-5F4A-49BB-92FC-F5072EBE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178" y="825778"/>
            <a:ext cx="10629644" cy="5531479"/>
          </a:xfrm>
        </p:spPr>
        <p:txBody>
          <a:bodyPr>
            <a:normAutofit/>
          </a:bodyPr>
          <a:lstStyle/>
          <a:p>
            <a:r>
              <a:rPr lang="en-US" sz="2000" dirty="0"/>
              <a:t>Starting from previous Exercise 4</a:t>
            </a:r>
          </a:p>
          <a:p>
            <a:r>
              <a:rPr lang="en-US" sz="2000" dirty="0"/>
              <a:t>system/</a:t>
            </a:r>
            <a:r>
              <a:rPr lang="en-US" sz="2000" dirty="0" err="1"/>
              <a:t>controlDict</a:t>
            </a:r>
            <a:r>
              <a:rPr lang="en-US" sz="2000" dirty="0"/>
              <a:t>:</a:t>
            </a:r>
            <a:endParaRPr lang="en-US" sz="3200" dirty="0"/>
          </a:p>
          <a:p>
            <a:pPr marL="0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err="1">
                <a:solidFill>
                  <a:prstClr val="black"/>
                </a:solidFill>
              </a:rPr>
              <a:t>endTime</a:t>
            </a:r>
            <a:r>
              <a:rPr lang="en-US" sz="1400" dirty="0">
                <a:solidFill>
                  <a:prstClr val="black"/>
                </a:solidFill>
              </a:rPr>
              <a:t>         </a:t>
            </a:r>
            <a:r>
              <a:rPr lang="en-US" sz="1400" dirty="0">
                <a:solidFill>
                  <a:srgbClr val="00B050"/>
                </a:solidFill>
              </a:rPr>
              <a:t>25;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deltaT</a:t>
            </a:r>
            <a:r>
              <a:rPr lang="en-US" sz="1400" dirty="0"/>
              <a:t>          1e-3;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solveFluidMechanics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true;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solveEnergy</a:t>
            </a:r>
            <a:r>
              <a:rPr lang="en-US" sz="1400" dirty="0"/>
              <a:t>               true;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/>
              <a:t>solveNeutronics</a:t>
            </a:r>
            <a:r>
              <a:rPr lang="en-US" sz="1400" dirty="0"/>
              <a:t>        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/>
              <a:t>true; </a:t>
            </a:r>
          </a:p>
          <a:p>
            <a:pPr marL="0" indent="0">
              <a:buNone/>
            </a:pPr>
            <a:r>
              <a:rPr lang="en-US" sz="1400" dirty="0"/>
              <a:t>                   </a:t>
            </a:r>
            <a:r>
              <a:rPr lang="en-US" sz="1400" dirty="0" err="1"/>
              <a:t>adjustTimeStep</a:t>
            </a:r>
            <a:r>
              <a:rPr lang="en-US" sz="1400" dirty="0"/>
              <a:t>      </a:t>
            </a:r>
            <a:r>
              <a:rPr lang="en-US" sz="1400" dirty="0">
                <a:solidFill>
                  <a:srgbClr val="00B050"/>
                </a:solidFill>
              </a:rPr>
              <a:t>true;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constant/</a:t>
            </a:r>
            <a:r>
              <a:rPr lang="en-US" sz="2000" dirty="0" err="1">
                <a:solidFill>
                  <a:prstClr val="black"/>
                </a:solidFill>
              </a:rPr>
              <a:t>neutroRegion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neutronicsProperties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  <a:endParaRPr lang="en-US" sz="1400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	</a:t>
            </a:r>
            <a:r>
              <a:rPr lang="en-US" sz="1400" dirty="0" err="1">
                <a:solidFill>
                  <a:prstClr val="black"/>
                </a:solidFill>
              </a:rPr>
              <a:t>eigenvalueNeutronics</a:t>
            </a:r>
            <a:r>
              <a:rPr lang="en-US" sz="1400" dirty="0">
                <a:solidFill>
                  <a:srgbClr val="00B050"/>
                </a:solidFill>
              </a:rPr>
              <a:t>    false;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constant/</a:t>
            </a:r>
            <a:r>
              <a:rPr lang="en-US" sz="2000" dirty="0" err="1">
                <a:solidFill>
                  <a:prstClr val="black"/>
                </a:solidFill>
              </a:rPr>
              <a:t>fluidRegion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phaseProperties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sz="14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961CF-254A-4147-9827-A49B1B2C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779" y="2776455"/>
            <a:ext cx="4158427" cy="39694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6C1B2F-40AB-44DD-8A65-E3DDB75D31D9}"/>
              </a:ext>
            </a:extLst>
          </p:cNvPr>
          <p:cNvSpPr/>
          <p:nvPr/>
        </p:nvSpPr>
        <p:spPr>
          <a:xfrm>
            <a:off x="8139659" y="3428999"/>
            <a:ext cx="3689484" cy="2928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48FA3-5633-4943-A61B-2098E6DA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585" y="3282845"/>
            <a:ext cx="1280131" cy="3294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547" y="0"/>
            <a:ext cx="822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6 – Setting the case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375E73-DBA2-4C4A-9742-BE025E71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36" y="1324148"/>
            <a:ext cx="5121010" cy="3840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B8DA5-BBEB-4E3B-906C-2E99BE6E1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208" y="319747"/>
            <a:ext cx="3835189" cy="2876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1AD3A-B12F-4F03-AB96-9B663E6A3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208" y="3389801"/>
            <a:ext cx="3835189" cy="2876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548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6 - Results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2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894954-FA61-4F07-B16A-4DDDEC0E8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32" y="1890760"/>
            <a:ext cx="5496490" cy="4200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F37C2C-C45B-4DFE-AE12-200A3BED4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909" y="1912532"/>
            <a:ext cx="5553089" cy="4200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9F8272-3DDF-43B8-ADF7-957C6E72DBD5}"/>
              </a:ext>
            </a:extLst>
          </p:cNvPr>
          <p:cNvSpPr txBox="1"/>
          <p:nvPr/>
        </p:nvSpPr>
        <p:spPr>
          <a:xfrm>
            <a:off x="726229" y="1436987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T(fuel) @ t = 0 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E39E8A-F9AC-44FF-BDB2-251754DDB605}"/>
              </a:ext>
            </a:extLst>
          </p:cNvPr>
          <p:cNvSpPr txBox="1"/>
          <p:nvPr/>
        </p:nvSpPr>
        <p:spPr>
          <a:xfrm>
            <a:off x="7071423" y="1436986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T(fuel) @ t = 20 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48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6 - Results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092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69" y="2876789"/>
            <a:ext cx="3907401" cy="8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206829"/>
            <a:ext cx="6041572" cy="45311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44" y="283029"/>
            <a:ext cx="4888047" cy="3570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51" y="4007551"/>
            <a:ext cx="3530765" cy="2730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2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1" y="1009363"/>
            <a:ext cx="3907401" cy="886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/>
          <a:stretch/>
        </p:blipFill>
        <p:spPr>
          <a:xfrm>
            <a:off x="185922" y="2658359"/>
            <a:ext cx="5165748" cy="3924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36" y="2821858"/>
            <a:ext cx="3507658" cy="35076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8043" y="4196367"/>
            <a:ext cx="898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1.6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2181" y="3355709"/>
            <a:ext cx="17988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5.1mm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7817" y="5907180"/>
            <a:ext cx="14991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mm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20" y="89667"/>
            <a:ext cx="2119079" cy="66983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91958" y="2240843"/>
            <a:ext cx="226142" cy="182306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897603" y="4066822"/>
            <a:ext cx="226142" cy="1044222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897603" y="1670755"/>
            <a:ext cx="226142" cy="570089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5" y="145266"/>
            <a:ext cx="2792120" cy="2480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90379" y="2533701"/>
            <a:ext cx="934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450</a:t>
            </a: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57129" y="1226518"/>
            <a:ext cx="934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100</a:t>
            </a: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44008" y="3980716"/>
            <a:ext cx="934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250</a:t>
            </a: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mm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6291" y="1977774"/>
            <a:ext cx="2212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0.15 mm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202078" y="2601798"/>
            <a:ext cx="28281" cy="4430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4" grpId="0" animBg="1"/>
      <p:bldP spid="4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1" y="1009363"/>
            <a:ext cx="3907401" cy="886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1880" y="2166057"/>
            <a:ext cx="3168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cases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5162" y="2948481"/>
            <a:ext cx="3072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C</a:t>
            </a:r>
            <a:r>
              <a:rPr lang="en-US" sz="36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05311" y="2942925"/>
            <a:ext cx="3072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250 C</a:t>
            </a:r>
            <a:r>
              <a:rPr lang="en-US" sz="36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00090" y="3128570"/>
          <a:ext cx="442779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Geometries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Setting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2" y="4892924"/>
            <a:ext cx="4586683" cy="618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44" y="4926059"/>
            <a:ext cx="1962085" cy="596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8" y="5791273"/>
            <a:ext cx="1838214" cy="794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05" y="5996141"/>
            <a:ext cx="2119745" cy="46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0766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929205" y="4578298"/>
            <a:ext cx="18473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15305" y="1497113"/>
          <a:ext cx="6515781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Component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Mass, kg/SA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Fuel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Blanket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UO</a:t>
                      </a:r>
                      <a:r>
                        <a:rPr lang="en-US" sz="2000" b="1" baseline="-25000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5.28127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4.56629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4.6460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4.01855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U-235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2.98</a:t>
                      </a:r>
                      <a:r>
                        <a:rPr lang="en-US" sz="2000" b="1">
                          <a:effectLst/>
                        </a:rPr>
                        <a:t>20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0.0179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74805" y="4012769"/>
          <a:ext cx="5383395" cy="19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Isotope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ND, #/barn·cm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 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250 ℃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U-235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1.5062E-02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1.4948E-02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U-238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8.4052E-03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8.3417E-03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O-16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4.6934E-02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4.6580E-02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948543" y="1072613"/>
            <a:ext cx="799011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TOTAL MASSES OF FUEL AND BLANKET COMPONENTS IN A FUEL SA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69298" y="3604767"/>
            <a:ext cx="551317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ISOTOPIC COMPOSITION OF FUEL AND BLANKET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625594" y="682633"/>
          <a:ext cx="6940811" cy="6303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43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El</a:t>
                      </a:r>
                      <a:r>
                        <a:rPr lang="en-US" sz="1100" dirty="0" err="1">
                          <a:effectLst/>
                        </a:rPr>
                        <a:t>em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Rel. mass, 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Isot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Natural abundance, 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ND, #/</a:t>
                      </a:r>
                      <a:r>
                        <a:rPr lang="en-US" sz="1100" dirty="0" err="1">
                          <a:effectLst/>
                        </a:rPr>
                        <a:t>barn・cm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 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7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Fe-54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0.05845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3.2138E-03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3.2006E-03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Fe-56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0.91754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5.0450E</a:t>
                      </a:r>
                      <a:r>
                        <a:rPr lang="ru-RU" sz="1100">
                          <a:effectLst/>
                        </a:rPr>
                        <a:t>-02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5.0242E-02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Fe-57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0.02119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1.1651E-03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1.1603E-03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Fe-58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0.00282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1.5505E-04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1.5442E-04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87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Cr-50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0.04345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6.4906E-04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6.4639E-04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Cr-52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0.83789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1.2517E-02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1.2465E-02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Cr-53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0.09501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1.4193E-03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1.4134E-03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Cr-54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0.02365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3.5329E-04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3.5183E-04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87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Ni-58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0.68077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8.1775E-03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8.1437E-03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Ni-</a:t>
                      </a: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0.26223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3.1499E-03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3.1369E-03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Ni-</a:t>
                      </a: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0.011399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1.3693E-04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1.3636E-04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Ni-</a:t>
                      </a:r>
                      <a:r>
                        <a:rPr lang="en-US" sz="1100">
                          <a:effectLst/>
                        </a:rPr>
                        <a:t>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0.036346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4.3659E-04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4.3479E-04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Ni-</a:t>
                      </a:r>
                      <a:r>
                        <a:rPr lang="en-US" sz="11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0.009255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1.1117E-04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1.1071E-04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087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Mo-92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0.1453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1.5923E-04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1.5857E-04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Mo-94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0.0915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1.0027E-04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9.9856E-05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Mo-95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0.1584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1.7358E-04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1.7287E-04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Mo-96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0.1667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1.8268E-04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1.8192E-04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Mo-97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1.0520E-04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1.0477E-04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Mo-98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0.2439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2.6728E-04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2.6617E-04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Mo-100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0.0982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1.0761E-04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1.0717E-04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Mn-55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1.3051E-03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1.2997E-03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08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C-12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0.9893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2.3622E-04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2.3525E-04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C-13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0.0107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2.5549E-06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2.5444E-06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087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Ti-46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0.0825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2.8834E-05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2.8715E-05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Ti-47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0.0744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2.6003E-05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2.5896E-05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Ti-48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0.7372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2.5765E-04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2.5659E-04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Ti-49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0.0541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1.8908E-05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1.8830E-05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Ti-50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0.0518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1.8104E-05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1.8030E-05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087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Si-28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0.92223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7.0629E-04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7.0338E-04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Si-29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0.04685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3.5880E-05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3.5732E-05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Si-30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0.03092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2.3680E-05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2.3583E-05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08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V-50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4.6915E-07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4.6722E-07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V-51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0.9975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1.8719E-04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1.8642E-04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56" marR="42356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709057" y="212643"/>
            <a:ext cx="877388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ISOTOPIC COMPOSITION OF STEEL MATERIALS (</a:t>
            </a:r>
            <a:r>
              <a:rPr lang="en-US" dirty="0" smtClean="0">
                <a:latin typeface="Times New Roman" panose="02020603050405020304" pitchFamily="18" charset="0"/>
                <a:ea typeface="TimesNewRomanPSMT"/>
                <a:cs typeface="Arial" panose="020B0604020202020204" pitchFamily="34" charset="0"/>
              </a:rPr>
              <a:t>15-15TI)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1" y="1009363"/>
            <a:ext cx="3907401" cy="886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1880" y="2166057"/>
            <a:ext cx="3168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cases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5162" y="2948481"/>
            <a:ext cx="3072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C</a:t>
            </a:r>
            <a:r>
              <a:rPr lang="en-US" sz="36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05311" y="2942925"/>
            <a:ext cx="3072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250 C</a:t>
            </a:r>
            <a:r>
              <a:rPr lang="en-US" sz="36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00090" y="3128570"/>
          <a:ext cx="442779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Geometries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Setting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266344" y="3710369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5000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786" y="370105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1000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96892" y="3654457"/>
            <a:ext cx="980388" cy="989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6892" y="3748726"/>
            <a:ext cx="942680" cy="867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6162" y="457135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300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738" y="463745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120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22115" y="540248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5691" y="544972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860756" y="4598709"/>
            <a:ext cx="980388" cy="989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0756" y="4692978"/>
            <a:ext cx="942680" cy="867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9036" y="5381133"/>
            <a:ext cx="980388" cy="989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89036" y="5475402"/>
            <a:ext cx="942680" cy="867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686564" y="3968697"/>
            <a:ext cx="101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</a:t>
            </a:r>
            <a:r>
              <a:rPr lang="en-US" sz="5400" b="1" cap="none" spc="0" baseline="-250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eff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28421" y="4893985"/>
            <a:ext cx="2594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Power 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 &amp; Pin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71218" y="5934670"/>
            <a:ext cx="4000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Reflection BC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55" y="4748110"/>
            <a:ext cx="1515136" cy="13460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463540" y="5146040"/>
            <a:ext cx="276860" cy="434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76240" y="4975860"/>
            <a:ext cx="530860" cy="17272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883758" y="4862175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6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20" grpId="0"/>
      <p:bldP spid="25" grpId="0"/>
      <p:bldP spid="27" grpId="0"/>
      <p:bldP spid="26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1" y="1009363"/>
            <a:ext cx="3907401" cy="886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1880" y="2166057"/>
            <a:ext cx="3168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cases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5162" y="2948481"/>
            <a:ext cx="3072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C</a:t>
            </a:r>
            <a:r>
              <a:rPr lang="en-US" sz="36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05311" y="2942925"/>
            <a:ext cx="3072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250 C</a:t>
            </a:r>
            <a:r>
              <a:rPr lang="en-US" sz="36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00090" y="3128570"/>
          <a:ext cx="442779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Geometries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Setting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92590" y="4839678"/>
                <a:ext cx="6098529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atinLnBrk="1"/>
                <a:r>
                  <a:rPr lang="en-US" sz="3600" dirty="0" err="1" smtClean="0"/>
                  <a:t>K</a:t>
                </a:r>
                <a:r>
                  <a:rPr lang="en-US" sz="3600" baseline="-25000" dirty="0" err="1" smtClean="0"/>
                  <a:t>eff</a:t>
                </a:r>
                <a:r>
                  <a:rPr lang="en-US" sz="3600" baseline="-25000" dirty="0" smtClean="0"/>
                  <a:t> </a:t>
                </a:r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sz="3600"/>
                      <m:t>1.55641</m:t>
                    </m:r>
                    <m:r>
                      <m:rPr>
                        <m:nor/>
                      </m:rPr>
                      <a:rPr lang="en-US" sz="3600" b="0" i="0" smtClean="0"/>
                      <m:t>           </m:t>
                    </m:r>
                    <m:r>
                      <m:rPr>
                        <m:nor/>
                      </m:rPr>
                      <a:rPr lang="tr-TR" sz="3600"/>
                      <m:t> +/− 0.00164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90" y="4839678"/>
                <a:ext cx="609852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310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8643257" y="3548743"/>
            <a:ext cx="1066800" cy="11212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5"/>
          <a:stretch>
            <a:fillRect/>
          </a:stretch>
        </p:blipFill>
        <p:spPr>
          <a:xfrm>
            <a:off x="5301343" y="719704"/>
            <a:ext cx="6662057" cy="541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5" y="1122838"/>
            <a:ext cx="5093860" cy="478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875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EB270D-74C2-46E4-AF59-A9C064AF0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7" y="917120"/>
            <a:ext cx="5991225" cy="445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98B56-8D5B-4E1B-8CFE-49ADC7B17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3404"/>
            <a:ext cx="6000750" cy="451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705" y="0"/>
            <a:ext cx="2956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819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57" y="160920"/>
            <a:ext cx="5475999" cy="4258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618815" y="4273621"/>
            <a:ext cx="49543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for</a:t>
            </a:r>
          </a:p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your attention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82" y="2563585"/>
            <a:ext cx="1469523" cy="1469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6" y="2476455"/>
            <a:ext cx="1347956" cy="16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419E731-5F4A-49BB-92FC-F5072EBE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42" y="1028978"/>
            <a:ext cx="10111634" cy="489885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constant/</a:t>
            </a:r>
            <a:r>
              <a:rPr lang="en-US" sz="2000" dirty="0" err="1"/>
              <a:t>fluidRegion</a:t>
            </a:r>
            <a:r>
              <a:rPr lang="en-US" sz="2000" dirty="0"/>
              <a:t>/</a:t>
            </a:r>
            <a:r>
              <a:rPr lang="en-US" sz="2000" dirty="0" err="1"/>
              <a:t>phaseProperties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                               "pump“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                                   {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                                                </a:t>
            </a:r>
            <a:r>
              <a:rPr lang="en-US" sz="2000" dirty="0" err="1">
                <a:latin typeface="+mj-lt"/>
              </a:rPr>
              <a:t>volumeFraction</a:t>
            </a:r>
            <a:r>
              <a:rPr lang="en-US" sz="2000" dirty="0">
                <a:latin typeface="+mj-lt"/>
              </a:rPr>
              <a:t>            0;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                                                     Dh                            1;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                                                    </a:t>
            </a:r>
            <a:r>
              <a:rPr lang="en-US" dirty="0" err="1">
                <a:solidFill>
                  <a:srgbClr val="00B050"/>
                </a:solidFill>
                <a:latin typeface="+mj-lt"/>
              </a:rPr>
              <a:t>momentumSource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      (0  0  -300000);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                                          }</a:t>
            </a:r>
          </a:p>
          <a:p>
            <a:endParaRPr lang="en-US" sz="2000" dirty="0"/>
          </a:p>
          <a:p>
            <a:r>
              <a:rPr lang="en-US" sz="2000" dirty="0"/>
              <a:t>system/</a:t>
            </a:r>
            <a:r>
              <a:rPr lang="en-US" sz="2000" dirty="0" err="1"/>
              <a:t>controlDict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dirty="0"/>
              <a:t>                         </a:t>
            </a:r>
            <a:r>
              <a:rPr lang="en-US" dirty="0" err="1"/>
              <a:t>endTime</a:t>
            </a:r>
            <a:r>
              <a:rPr lang="en-US" dirty="0"/>
              <a:t>         </a:t>
            </a:r>
            <a:r>
              <a:rPr lang="en-US" dirty="0">
                <a:solidFill>
                  <a:srgbClr val="00B050"/>
                </a:solidFill>
              </a:rPr>
              <a:t>20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          </a:t>
            </a:r>
            <a:r>
              <a:rPr lang="en-US" dirty="0" err="1"/>
              <a:t>deltaT</a:t>
            </a:r>
            <a:r>
              <a:rPr lang="en-US" dirty="0"/>
              <a:t>          </a:t>
            </a:r>
            <a:r>
              <a:rPr lang="en-US" dirty="0">
                <a:solidFill>
                  <a:srgbClr val="00B050"/>
                </a:solidFill>
              </a:rPr>
              <a:t>1e-3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          </a:t>
            </a:r>
            <a:r>
              <a:rPr lang="en-US" dirty="0" err="1"/>
              <a:t>solveFluidMechanics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true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dirty="0" err="1"/>
              <a:t>adjustTimeStep</a:t>
            </a:r>
            <a:r>
              <a:rPr lang="en-US" dirty="0"/>
              <a:t>  </a:t>
            </a:r>
            <a:r>
              <a:rPr lang="en-US" dirty="0">
                <a:solidFill>
                  <a:srgbClr val="00B050"/>
                </a:solidFill>
              </a:rPr>
              <a:t>true</a:t>
            </a:r>
            <a:r>
              <a:rPr lang="en-US" dirty="0"/>
              <a:t>;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381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1 – Setting the case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5C30D93-E83D-4A4F-92E1-253DC4AB40AB}"/>
              </a:ext>
            </a:extLst>
          </p:cNvPr>
          <p:cNvGrpSpPr/>
          <p:nvPr/>
        </p:nvGrpSpPr>
        <p:grpSpPr>
          <a:xfrm>
            <a:off x="6348250" y="1215056"/>
            <a:ext cx="6050893" cy="4260999"/>
            <a:chOff x="6348250" y="2000075"/>
            <a:chExt cx="6050893" cy="4260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AEB2966-F439-4783-A08B-A863B8775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7339" y="2461739"/>
              <a:ext cx="4772478" cy="379933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0D3273-29BF-4CE5-BF1A-FD9AA172FCA0}"/>
                </a:ext>
              </a:extLst>
            </p:cNvPr>
            <p:cNvSpPr txBox="1"/>
            <p:nvPr/>
          </p:nvSpPr>
          <p:spPr>
            <a:xfrm>
              <a:off x="6348250" y="2000075"/>
              <a:ext cx="6050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spcBef>
                  <a:spcPct val="20000"/>
                </a:spcBef>
                <a:buSzPct val="130000"/>
              </a:pPr>
              <a:r>
                <a:rPr lang="en-GB" sz="2400" dirty="0">
                  <a:latin typeface="Helvetica" pitchFamily="34" charset="0"/>
                  <a:cs typeface="Helvetica" pitchFamily="34" charset="0"/>
                </a:rPr>
                <a:t>Monday’s exercise - </a:t>
              </a:r>
              <a:r>
                <a:rPr lang="en-GB" sz="2400" dirty="0" err="1">
                  <a:latin typeface="Helvetica" pitchFamily="34" charset="0"/>
                  <a:cs typeface="Helvetica" pitchFamily="34" charset="0"/>
                </a:rPr>
                <a:t>simpleFoam</a:t>
              </a:r>
              <a:endParaRPr lang="en-GB" sz="2400" dirty="0">
                <a:latin typeface="Helvetica" pitchFamily="34" charset="0"/>
                <a:cs typeface="Helvetica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53A176-78A6-4237-ABDF-957096D3B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83" y="1440429"/>
            <a:ext cx="5066769" cy="3977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28ACC3-B75C-4669-B7F4-1F493CF39DEE}"/>
              </a:ext>
            </a:extLst>
          </p:cNvPr>
          <p:cNvSpPr txBox="1"/>
          <p:nvPr/>
        </p:nvSpPr>
        <p:spPr>
          <a:xfrm>
            <a:off x="872537" y="909801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 err="1">
                <a:latin typeface="Helvetica" pitchFamily="34" charset="0"/>
                <a:cs typeface="Helvetica" pitchFamily="34" charset="0"/>
              </a:rPr>
              <a:t>GeN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-Foam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B5A36-7F07-45AA-A9BC-F66B26E23035}"/>
              </a:ext>
            </a:extLst>
          </p:cNvPr>
          <p:cNvSpPr txBox="1"/>
          <p:nvPr/>
        </p:nvSpPr>
        <p:spPr>
          <a:xfrm>
            <a:off x="1014855" y="6067996"/>
            <a:ext cx="1070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US" b="1" dirty="0"/>
              <a:t>L. </a:t>
            </a:r>
            <a:r>
              <a:rPr lang="en-US" b="1" dirty="0" err="1"/>
              <a:t>Cattoni</a:t>
            </a:r>
            <a:r>
              <a:rPr lang="en-US" b="1" dirty="0"/>
              <a:t> et al., Multiphysics Topology Optimization with Application to Molten Salt Fast Reactor, NENE 2021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48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1 - Results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46E2B7-3BE8-466F-8F1F-656B26634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871310"/>
            <a:ext cx="5962650" cy="447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C72F04-F070-43DC-BE1A-F26C522D4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597" y="2056493"/>
            <a:ext cx="5943600" cy="4457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677" y="-76200"/>
            <a:ext cx="2956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9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419E731-5F4A-49BB-92FC-F5072EBE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42" y="1028978"/>
            <a:ext cx="10629644" cy="553147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Starting from the previous case</a:t>
            </a:r>
          </a:p>
          <a:p>
            <a:r>
              <a:rPr lang="en-US" sz="2000" dirty="0"/>
              <a:t>Copy nuclear data to constant/</a:t>
            </a:r>
            <a:r>
              <a:rPr lang="en-US" sz="2000" dirty="0" err="1"/>
              <a:t>neutroRegion</a:t>
            </a:r>
            <a:endParaRPr lang="en-US" sz="2000" dirty="0"/>
          </a:p>
          <a:p>
            <a:r>
              <a:rPr lang="en-US" sz="2000" dirty="0"/>
              <a:t>system/</a:t>
            </a:r>
            <a:r>
              <a:rPr lang="en-US" sz="2000" dirty="0" err="1"/>
              <a:t>controlDict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1400" dirty="0"/>
              <a:t>                         </a:t>
            </a:r>
            <a:r>
              <a:rPr lang="en-US" sz="1400" dirty="0" err="1"/>
              <a:t>endTime</a:t>
            </a:r>
            <a:r>
              <a:rPr lang="en-US" sz="1400" dirty="0"/>
              <a:t>         </a:t>
            </a:r>
            <a:r>
              <a:rPr lang="en-US" sz="1400" dirty="0">
                <a:solidFill>
                  <a:srgbClr val="00B050"/>
                </a:solidFill>
              </a:rPr>
              <a:t>10;</a:t>
            </a:r>
          </a:p>
          <a:p>
            <a:pPr marL="0" indent="0">
              <a:buNone/>
            </a:pPr>
            <a:r>
              <a:rPr lang="en-US" sz="1400" dirty="0"/>
              <a:t>                         </a:t>
            </a:r>
            <a:r>
              <a:rPr lang="en-US" sz="1400" dirty="0" err="1"/>
              <a:t>deltaT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00B050"/>
                </a:solidFill>
              </a:rPr>
              <a:t>1e-1;</a:t>
            </a:r>
          </a:p>
          <a:p>
            <a:pPr marL="0" indent="0">
              <a:buNone/>
            </a:pPr>
            <a:r>
              <a:rPr lang="en-US" sz="1400" dirty="0"/>
              <a:t>                         </a:t>
            </a:r>
            <a:r>
              <a:rPr lang="en-US" sz="1400" dirty="0" err="1"/>
              <a:t>solveFluidMechanics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false;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                        </a:t>
            </a:r>
            <a:r>
              <a:rPr lang="en-US" sz="1400" dirty="0" err="1"/>
              <a:t>solveNeutronics</a:t>
            </a:r>
            <a:r>
              <a:rPr lang="en-US" sz="1400" dirty="0">
                <a:solidFill>
                  <a:srgbClr val="00B050"/>
                </a:solidFill>
              </a:rPr>
              <a:t> true; </a:t>
            </a:r>
          </a:p>
          <a:p>
            <a:pPr marL="0" indent="0">
              <a:buNone/>
            </a:pPr>
            <a:r>
              <a:rPr lang="en-US" sz="1400" dirty="0"/>
              <a:t>                        </a:t>
            </a:r>
            <a:r>
              <a:rPr lang="en-US" sz="1400" dirty="0" err="1"/>
              <a:t>adjustTimeStep</a:t>
            </a:r>
            <a:r>
              <a:rPr lang="en-US" sz="1400" dirty="0"/>
              <a:t>  </a:t>
            </a:r>
            <a:r>
              <a:rPr lang="en-US" sz="1400" dirty="0">
                <a:solidFill>
                  <a:srgbClr val="00B050"/>
                </a:solidFill>
              </a:rPr>
              <a:t>false;</a:t>
            </a:r>
          </a:p>
          <a:p>
            <a:pPr marL="0" indent="0">
              <a:buNone/>
            </a:pPr>
            <a:r>
              <a:rPr lang="en-US" sz="1400" dirty="0"/>
              <a:t>                        </a:t>
            </a:r>
            <a:r>
              <a:rPr lang="en-US" sz="1400" dirty="0" err="1"/>
              <a:t>liquidFuel</a:t>
            </a:r>
            <a:r>
              <a:rPr lang="en-US" sz="1400" dirty="0"/>
              <a:t>           </a:t>
            </a:r>
            <a:r>
              <a:rPr lang="en-US" sz="1400" dirty="0">
                <a:solidFill>
                  <a:srgbClr val="00B050"/>
                </a:solidFill>
              </a:rPr>
              <a:t>true;</a:t>
            </a:r>
          </a:p>
          <a:p>
            <a:r>
              <a:rPr lang="en-US" sz="2000" dirty="0"/>
              <a:t>0/</a:t>
            </a:r>
            <a:r>
              <a:rPr lang="en-US" sz="2000" dirty="0" err="1"/>
              <a:t>neutroRegion</a:t>
            </a:r>
            <a:r>
              <a:rPr lang="en-US" sz="2000" dirty="0"/>
              <a:t>/</a:t>
            </a:r>
            <a:r>
              <a:rPr lang="en-US" sz="2000" dirty="0" err="1"/>
              <a:t>defaultFlux</a:t>
            </a:r>
            <a:r>
              <a:rPr lang="en-US" sz="2000" dirty="0"/>
              <a:t> + defaultFlux2: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                       front    {        type            wedge;    }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                       back    {        type            wedge;    }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                       "(</a:t>
            </a:r>
            <a:r>
              <a:rPr lang="en-US" sz="1400" dirty="0" err="1">
                <a:solidFill>
                  <a:srgbClr val="00B050"/>
                </a:solidFill>
              </a:rPr>
              <a:t>bottomwall|topwall|reflector|hx</a:t>
            </a:r>
            <a:r>
              <a:rPr lang="en-US" sz="1400" dirty="0">
                <a:solidFill>
                  <a:srgbClr val="00B050"/>
                </a:solidFill>
              </a:rPr>
              <a:t>)"    {        type            </a:t>
            </a:r>
            <a:r>
              <a:rPr lang="en-US" sz="1400" dirty="0" err="1">
                <a:solidFill>
                  <a:srgbClr val="00B050"/>
                </a:solidFill>
              </a:rPr>
              <a:t>fixedValue</a:t>
            </a:r>
            <a:r>
              <a:rPr lang="en-US" sz="1400" dirty="0">
                <a:solidFill>
                  <a:srgbClr val="00B050"/>
                </a:solidFill>
              </a:rPr>
              <a:t>;        value           uniform 0;    }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000" dirty="0"/>
              <a:t>0/uniform/</a:t>
            </a:r>
            <a:r>
              <a:rPr lang="en-US" sz="2000" dirty="0" err="1"/>
              <a:t>reactorState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1400" dirty="0"/>
              <a:t>                       </a:t>
            </a:r>
            <a:r>
              <a:rPr lang="en-US" sz="1400" dirty="0" err="1"/>
              <a:t>pTarget</a:t>
            </a:r>
            <a:r>
              <a:rPr lang="en-US" sz="1400" dirty="0"/>
              <a:t>     </a:t>
            </a:r>
            <a:r>
              <a:rPr lang="en-US" sz="1400" dirty="0">
                <a:solidFill>
                  <a:srgbClr val="00B050"/>
                </a:solidFill>
              </a:rPr>
              <a:t>20.0e+06;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r>
              <a:rPr lang="en-US" sz="2000" dirty="0"/>
              <a:t>Constant/</a:t>
            </a:r>
            <a:r>
              <a:rPr lang="en-US" sz="2000" dirty="0" err="1"/>
              <a:t>neutroRegion</a:t>
            </a:r>
            <a:r>
              <a:rPr lang="en-US" sz="2000" dirty="0"/>
              <a:t>/</a:t>
            </a:r>
            <a:r>
              <a:rPr lang="en-US" sz="2000" dirty="0" err="1"/>
              <a:t>neutronicsProperties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1400" dirty="0"/>
              <a:t>                       </a:t>
            </a:r>
            <a:r>
              <a:rPr lang="en-US" sz="1400" dirty="0" err="1"/>
              <a:t>eigenvalueNeutronics</a:t>
            </a:r>
            <a:r>
              <a:rPr lang="en-US" sz="1400" dirty="0"/>
              <a:t>    </a:t>
            </a:r>
            <a:r>
              <a:rPr lang="en-US" sz="1400" dirty="0">
                <a:solidFill>
                  <a:srgbClr val="00B050"/>
                </a:solidFill>
              </a:rPr>
              <a:t>true;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47" y="0"/>
            <a:ext cx="822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2 – Setting the case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6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0D3273-29BF-4CE5-BF1A-FD9AA172FCA0}"/>
              </a:ext>
            </a:extLst>
          </p:cNvPr>
          <p:cNvSpPr txBox="1"/>
          <p:nvPr/>
        </p:nvSpPr>
        <p:spPr>
          <a:xfrm>
            <a:off x="6215418" y="1995476"/>
            <a:ext cx="605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Power 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8ACC3-B75C-4669-B7F4-1F493CF39DEE}"/>
              </a:ext>
            </a:extLst>
          </p:cNvPr>
          <p:cNvSpPr txBox="1"/>
          <p:nvPr/>
        </p:nvSpPr>
        <p:spPr>
          <a:xfrm>
            <a:off x="872537" y="1533811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>
                <a:latin typeface="Helvetica" pitchFamily="34" charset="0"/>
                <a:cs typeface="Helvetica" pitchFamily="34" charset="0"/>
              </a:rPr>
              <a:t>Precursor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1B126-1A0D-45A8-A99C-149BDC86C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70" y="2000075"/>
            <a:ext cx="5342881" cy="3991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5D7A9-A79E-4CC7-A058-9AF5080D5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250" y="2461740"/>
            <a:ext cx="5480419" cy="3991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1CEAE-10A0-44E2-AEFB-98BDE9E21DE1}"/>
              </a:ext>
            </a:extLst>
          </p:cNvPr>
          <p:cNvSpPr txBox="1"/>
          <p:nvPr/>
        </p:nvSpPr>
        <p:spPr>
          <a:xfrm>
            <a:off x="164803" y="866478"/>
            <a:ext cx="426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buSzPct val="130000"/>
            </a:pPr>
            <a:r>
              <a:rPr lang="en-GB" sz="2400" dirty="0" err="1">
                <a:latin typeface="Helvetica" pitchFamily="34" charset="0"/>
                <a:cs typeface="Helvetica" pitchFamily="34" charset="0"/>
              </a:rPr>
              <a:t>kEff</a:t>
            </a:r>
            <a:r>
              <a:rPr lang="en-GB" sz="2400" dirty="0">
                <a:latin typeface="Helvetica" pitchFamily="34" charset="0"/>
                <a:cs typeface="Helvetica" pitchFamily="34" charset="0"/>
              </a:rPr>
              <a:t> = 0.94390716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645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2 - Results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5256D8-2A65-4CFB-B068-1A2368990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1072"/>
            <a:ext cx="5943600" cy="449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452BC-274A-4530-939F-1445A938E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403" y="2032453"/>
            <a:ext cx="5972175" cy="4476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677" y="-76200"/>
            <a:ext cx="2956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8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859</Words>
  <Application>Microsoft Office PowerPoint</Application>
  <PresentationFormat>Широкоэкранный</PresentationFormat>
  <Paragraphs>380</Paragraphs>
  <Slides>30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Helvetica</vt:lpstr>
      <vt:lpstr>Times New Roman</vt:lpstr>
      <vt:lpstr>TimesNewRomanPSMT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Шолудько Андрій Петрович</cp:lastModifiedBy>
  <cp:revision>82</cp:revision>
  <dcterms:created xsi:type="dcterms:W3CDTF">2023-08-10T21:21:23Z</dcterms:created>
  <dcterms:modified xsi:type="dcterms:W3CDTF">2023-08-16T07:54:38Z</dcterms:modified>
</cp:coreProperties>
</file>