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83" r:id="rId9"/>
    <p:sldId id="262" r:id="rId10"/>
    <p:sldId id="263" r:id="rId11"/>
    <p:sldId id="267" r:id="rId12"/>
    <p:sldId id="268" r:id="rId13"/>
    <p:sldId id="264" r:id="rId14"/>
    <p:sldId id="269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78" r:id="rId23"/>
    <p:sldId id="284" r:id="rId24"/>
    <p:sldId id="279" r:id="rId25"/>
    <p:sldId id="285" r:id="rId26"/>
    <p:sldId id="286" r:id="rId27"/>
    <p:sldId id="280" r:id="rId28"/>
    <p:sldId id="265" r:id="rId29"/>
    <p:sldId id="266" r:id="rId30"/>
    <p:sldId id="281" r:id="rId31"/>
    <p:sldId id="27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C873D-AA3A-B891-DC65-5466E495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27502C-967F-69C8-45F8-99655531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D98DE2-F60E-9EA3-3459-B2EC568C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23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8608D-9FBD-58F4-F065-6A006844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EF517-490D-D385-B5D2-80C503668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E1E69-14F8-2CFA-77A7-A3A4F619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2963FB-CEBB-84B4-1B75-7752BFE2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DBAE01-1FE4-9218-657F-72820173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97D7A6C-3865-DCF9-396B-65350B2DA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AEB987-5648-CF98-1193-76FE3F998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734EBA-B4F7-1901-BA45-1DA6C8A8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DAEEA0-B5D2-C8E7-9704-E89E5ED3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578AE-4D50-CFCA-E5D3-A7E9F429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96699-9538-7BEC-AAC3-424FF36F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59441C-06FE-D10E-6C8C-E7865A82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A280E-6259-4B8C-4972-B4B94C92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D721F1-552C-9C40-6816-32BEB96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A1A213-3BB9-8AC6-6207-BE3B9F3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7A5DB-251F-E390-8D41-1320A67A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A9D6E-4C51-1C3D-D3EF-88CA6BEB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E0FFDA-CBC2-C800-CF54-236F0552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39F7C-27A4-8905-37A1-BF389A34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4020A-2F05-8783-AB5D-82589A5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8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33807-AD5F-891C-31E9-88FB6FF7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333699-84C4-5EE6-A6F5-561439878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D07070-888E-823C-94D2-8BE720553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7D7BC7-B10E-F621-198A-43C42D0F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361D30-2938-429D-5CF3-FD1A0CAF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F8942-AE53-277E-B35D-1582BF4A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9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E9606-567E-E95B-F933-7E4DC660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2221D-9629-DF91-12F9-0404BEAC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3D4E6D-F306-6228-8FF7-5876B14C9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A4BA89-8FDD-AE56-AF78-31CDF1064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9B2A97-553B-C724-3BDB-46A198FFD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31C0BA-43C0-50A8-1BA6-AC82466F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D9BC85-43D7-B636-F983-2E6955E8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7A9A4B3-4288-8196-5A3F-177C5D82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3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64E92-7E62-6320-342F-D91A66D1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FA8798D-4C4E-4684-5D73-DF462CE1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89DC8F-FA7B-B979-869E-B5825D5F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5331C2-AB74-5577-B544-85BAF474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94350C-D08A-3B9A-2543-EB794595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703E33-B2A1-56AB-7B19-2D125688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258C3F-AA4A-1124-5618-A6E1CDE5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02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C22C69-B933-442C-79E0-B53ED15B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C32D6-5F7A-FEF8-F9EA-D0AEF863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49E52B-93F9-BEF9-CF32-79393E4E3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A8D6CD-2B5E-75D9-FA67-75FCEDC1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7AE996-0815-A51B-F40B-C7B0DBE4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7366FD-438A-7589-8220-26095B36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3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F36CE-92F0-8E3D-F339-01594E92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CDAC77E-C765-9D95-98F4-CA404254C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0BD4DB-3DC5-8FE3-0CFE-14553DB4C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8E438E-A639-AD45-2866-5ADD0AB1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CD350D-080F-0A7C-6477-2BB03D4A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11B2EC-19B6-F538-E342-4564F15A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00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FA63862-27F1-2108-DF83-8E2660AE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3EB105-5141-BD91-FF6F-4FD492114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C52646-756A-0CBF-396F-E9BED0E38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4720-6237-4F7A-B28D-021979DD479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BAFCC-E200-A98F-268E-6B387F9A0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E697C-A065-B5E5-5322-82C522781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C8044-1A7B-408D-8E40-E3F19EECA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32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2311B-FA5E-0499-CB2B-13F382B7E8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06046" y="1774957"/>
            <a:ext cx="9144000" cy="2387600"/>
          </a:xfrm>
        </p:spPr>
        <p:txBody>
          <a:bodyPr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Group Activities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48B517-05C3-7E71-4FC1-006C101934D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017731"/>
            <a:ext cx="9144000" cy="16557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Group 4</a:t>
            </a:r>
          </a:p>
          <a:p>
            <a:pPr marL="0" indent="0" algn="ctr"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Shailja Tiwari, Berta Burger, Yuhang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Lei Zhou, Fengrui Xiang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nternational Atomic Energy Agency | Atoms for Peace and Development">
            <a:extLst>
              <a:ext uri="{FF2B5EF4-FFF2-40B4-BE49-F238E27FC236}">
                <a16:creationId xmlns:a16="http://schemas.microsoft.com/office/drawing/2014/main" id="{7063B6C3-1B02-8762-D7F3-FB994F473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2"/>
          <a:stretch/>
        </p:blipFill>
        <p:spPr bwMode="auto">
          <a:xfrm>
            <a:off x="7447280" y="141130"/>
            <a:ext cx="4607885" cy="10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ternational Centre for Theoretical Physics (ICTP) - TIB AV-Portal">
            <a:extLst>
              <a:ext uri="{FF2B5EF4-FFF2-40B4-BE49-F238E27FC236}">
                <a16:creationId xmlns:a16="http://schemas.microsoft.com/office/drawing/2014/main" id="{641FFC51-8EBE-234D-732B-2B0FC366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" y="141130"/>
            <a:ext cx="4196861" cy="13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F0CFA8-32E0-5245-4B7B-4C0254D7C642}"/>
              </a:ext>
            </a:extLst>
          </p:cNvPr>
          <p:cNvSpPr/>
          <p:nvPr/>
        </p:nvSpPr>
        <p:spPr>
          <a:xfrm>
            <a:off x="-773986" y="6383145"/>
            <a:ext cx="13690993" cy="35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chemeClr val="accent5">
                  <a:lumMod val="75000"/>
                </a:schemeClr>
              </a:buClr>
              <a:buSzPct val="150000"/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Joint ICTP-IAEA Workshop on Open-Source Nuclear Codes for Reactor Analysis. Trieste, Italy. 7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Aug 2023 – 11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Aug 2023</a:t>
            </a:r>
          </a:p>
        </p:txBody>
      </p:sp>
    </p:spTree>
    <p:extLst>
      <p:ext uri="{BB962C8B-B14F-4D97-AF65-F5344CB8AC3E}">
        <p14:creationId xmlns:p14="http://schemas.microsoft.com/office/powerpoint/2010/main" val="397631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6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-73152" y="9934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5AE3D1-7C98-38A4-0249-9E2B39DC3617}"/>
              </a:ext>
            </a:extLst>
          </p:cNvPr>
          <p:cNvSpPr txBox="1">
            <a:spLocks/>
          </p:cNvSpPr>
          <p:nvPr/>
        </p:nvSpPr>
        <p:spPr>
          <a:xfrm>
            <a:off x="1901626" y="1797923"/>
            <a:ext cx="8955765" cy="92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 used the results of the assignment 4 and run 30s.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 switched on ‘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solveFluidMechanics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’ and ‘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adjustTimeStep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’.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B3521E-E92B-EA7E-2C84-022AC8DB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3" y="2840964"/>
            <a:ext cx="3348192" cy="320868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621AA2-0F65-FF74-81AB-68A4342BF96A}"/>
              </a:ext>
            </a:extLst>
          </p:cNvPr>
          <p:cNvSpPr/>
          <p:nvPr/>
        </p:nvSpPr>
        <p:spPr>
          <a:xfrm>
            <a:off x="2355542" y="4856086"/>
            <a:ext cx="818752" cy="1193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3144F30-4F86-3CAA-E3B2-5FD1973F3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23" y="3003328"/>
            <a:ext cx="2788435" cy="316652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C916341-0186-3050-3A91-C7A6589DFF86}"/>
              </a:ext>
            </a:extLst>
          </p:cNvPr>
          <p:cNvSpPr/>
          <p:nvPr/>
        </p:nvSpPr>
        <p:spPr>
          <a:xfrm>
            <a:off x="7048023" y="3003328"/>
            <a:ext cx="2602004" cy="334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1ED6B66-A9B7-E5B4-367B-7A65CD061FAA}"/>
              </a:ext>
            </a:extLst>
          </p:cNvPr>
          <p:cNvSpPr/>
          <p:nvPr/>
        </p:nvSpPr>
        <p:spPr>
          <a:xfrm>
            <a:off x="7048023" y="4762586"/>
            <a:ext cx="2602004" cy="334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6ABABD46-45AC-674C-FCAF-C55C985359D5}"/>
              </a:ext>
            </a:extLst>
          </p:cNvPr>
          <p:cNvSpPr txBox="1">
            <a:spLocks/>
          </p:cNvSpPr>
          <p:nvPr/>
        </p:nvSpPr>
        <p:spPr>
          <a:xfrm>
            <a:off x="4572000" y="6293707"/>
            <a:ext cx="2476023" cy="45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/system/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controlDict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3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6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41A6E003-2451-184D-A768-DC8D368E4807}"/>
              </a:ext>
            </a:extLst>
          </p:cNvPr>
          <p:cNvSpPr txBox="1">
            <a:spLocks/>
          </p:cNvSpPr>
          <p:nvPr/>
        </p:nvSpPr>
        <p:spPr>
          <a:xfrm>
            <a:off x="1155579" y="5599748"/>
            <a:ext cx="6186902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variation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F5C978-80BA-6595-EA92-0F029072D794}"/>
              </a:ext>
            </a:extLst>
          </p:cNvPr>
          <p:cNvSpPr txBox="1">
            <a:spLocks/>
          </p:cNvSpPr>
          <p:nvPr/>
        </p:nvSpPr>
        <p:spPr>
          <a:xfrm>
            <a:off x="7570553" y="5664634"/>
            <a:ext cx="2676201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Average Temperature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3E95C50-6577-3666-4095-F69D4820E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58139"/>
              </p:ext>
            </p:extLst>
          </p:nvPr>
        </p:nvGraphicFramePr>
        <p:xfrm>
          <a:off x="344574" y="1785887"/>
          <a:ext cx="4569838" cy="356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7978320" imgH="6220800" progId="Origin95.Graph">
                  <p:embed/>
                </p:oleObj>
              </mc:Choice>
              <mc:Fallback>
                <p:oleObj name="Graph" r:id="rId2" imgW="7978320" imgH="6220800" progId="Origin95.Grap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3E95C50-6577-3666-4095-F69D4820E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574" y="1785887"/>
                        <a:ext cx="4569838" cy="3563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852D1C0-2E95-F8AC-7669-722CC3597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545145"/>
              </p:ext>
            </p:extLst>
          </p:nvPr>
        </p:nvGraphicFramePr>
        <p:xfrm>
          <a:off x="5939717" y="1762897"/>
          <a:ext cx="4651344" cy="374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7732800" imgH="6220800" progId="Origin95.Graph">
                  <p:embed/>
                </p:oleObj>
              </mc:Choice>
              <mc:Fallback>
                <p:oleObj name="Graph" r:id="rId4" imgW="7732800" imgH="62208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9717" y="1762897"/>
                        <a:ext cx="4651344" cy="3742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73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6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8A516D-9B5A-5413-3E8C-56E0B5D2C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6" y="1941874"/>
            <a:ext cx="3636868" cy="3130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273421-B141-1AF1-A31E-B703F0F4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1859680"/>
            <a:ext cx="3719986" cy="32124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18D9E1-EFFE-2222-A3E4-ADF343E42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04" y="2049574"/>
            <a:ext cx="3534896" cy="2914840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38B487FD-FECE-2671-43E4-232F6F460032}"/>
              </a:ext>
            </a:extLst>
          </p:cNvPr>
          <p:cNvSpPr txBox="1">
            <a:spLocks/>
          </p:cNvSpPr>
          <p:nvPr/>
        </p:nvSpPr>
        <p:spPr>
          <a:xfrm>
            <a:off x="1282530" y="5380795"/>
            <a:ext cx="1354138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U (190s)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195605EA-6436-F905-67DD-048CCEC54AFA}"/>
              </a:ext>
            </a:extLst>
          </p:cNvPr>
          <p:cNvSpPr txBox="1">
            <a:spLocks/>
          </p:cNvSpPr>
          <p:nvPr/>
        </p:nvSpPr>
        <p:spPr>
          <a:xfrm>
            <a:off x="5516054" y="5380794"/>
            <a:ext cx="1186587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U (200s)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61936895-3D22-7D65-7907-F4D9F371A831}"/>
              </a:ext>
            </a:extLst>
          </p:cNvPr>
          <p:cNvSpPr txBox="1">
            <a:spLocks/>
          </p:cNvSpPr>
          <p:nvPr/>
        </p:nvSpPr>
        <p:spPr>
          <a:xfrm>
            <a:off x="9778815" y="5317828"/>
            <a:ext cx="1186587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U (220s)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9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6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0E19096-4E45-14B7-CF5A-FEF1626FC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/>
          <a:stretch/>
        </p:blipFill>
        <p:spPr>
          <a:xfrm>
            <a:off x="138432" y="1785887"/>
            <a:ext cx="3877885" cy="3340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6414468-53F8-86BB-F01F-B2227984E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17" y="1674961"/>
            <a:ext cx="4035344" cy="35080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49C3C3F-329F-A66D-36EE-EC5CDD7D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/>
          <a:stretch/>
        </p:blipFill>
        <p:spPr>
          <a:xfrm>
            <a:off x="8239392" y="2000727"/>
            <a:ext cx="3741761" cy="3220605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62BF915D-A694-A646-B2A9-D29485868AC8}"/>
              </a:ext>
            </a:extLst>
          </p:cNvPr>
          <p:cNvSpPr txBox="1">
            <a:spLocks/>
          </p:cNvSpPr>
          <p:nvPr/>
        </p:nvSpPr>
        <p:spPr>
          <a:xfrm>
            <a:off x="962934" y="5443762"/>
            <a:ext cx="1354138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 (190s)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50EA4A83-99FC-2BB8-C570-DB906563B088}"/>
              </a:ext>
            </a:extLst>
          </p:cNvPr>
          <p:cNvSpPr txBox="1">
            <a:spLocks/>
          </p:cNvSpPr>
          <p:nvPr/>
        </p:nvSpPr>
        <p:spPr>
          <a:xfrm>
            <a:off x="5196458" y="5443761"/>
            <a:ext cx="1186587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 (200s)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D4393931-E591-0C6D-6F88-CF23C3A382F1}"/>
              </a:ext>
            </a:extLst>
          </p:cNvPr>
          <p:cNvSpPr txBox="1">
            <a:spLocks/>
          </p:cNvSpPr>
          <p:nvPr/>
        </p:nvSpPr>
        <p:spPr>
          <a:xfrm>
            <a:off x="9459219" y="5380795"/>
            <a:ext cx="1186587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 (220s)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4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6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F5C978-80BA-6595-EA92-0F029072D794}"/>
              </a:ext>
            </a:extLst>
          </p:cNvPr>
          <p:cNvSpPr txBox="1">
            <a:spLocks/>
          </p:cNvSpPr>
          <p:nvPr/>
        </p:nvSpPr>
        <p:spPr>
          <a:xfrm>
            <a:off x="962934" y="5443762"/>
            <a:ext cx="1354138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 (190s)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150912A9-C420-69F2-F94E-A9F0BE38AED1}"/>
              </a:ext>
            </a:extLst>
          </p:cNvPr>
          <p:cNvSpPr txBox="1">
            <a:spLocks/>
          </p:cNvSpPr>
          <p:nvPr/>
        </p:nvSpPr>
        <p:spPr>
          <a:xfrm>
            <a:off x="5196458" y="5443761"/>
            <a:ext cx="1186587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 (200s)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2756730F-FBA5-E613-6715-E4894DC07E57}"/>
              </a:ext>
            </a:extLst>
          </p:cNvPr>
          <p:cNvSpPr txBox="1">
            <a:spLocks/>
          </p:cNvSpPr>
          <p:nvPr/>
        </p:nvSpPr>
        <p:spPr>
          <a:xfrm>
            <a:off x="9459219" y="5380795"/>
            <a:ext cx="1186587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 (220s)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A742D6-9D4A-F661-6793-6492E5AB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9" y="1793776"/>
            <a:ext cx="3788552" cy="33357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70A0C8-0EEC-E0C1-C84F-48684069A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08" y="1793776"/>
            <a:ext cx="3777765" cy="33853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448DD3-A536-9B77-B6B3-959BB592C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78" y="1728435"/>
            <a:ext cx="3773203" cy="33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2311B-FA5E-0499-CB2B-13F382B7E8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444834"/>
            <a:ext cx="9144000" cy="2387600"/>
          </a:xfrm>
        </p:spPr>
        <p:txBody>
          <a:bodyPr/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OpenMC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Assignments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nternational Atomic Energy Agency | Atoms for Peace and Development">
            <a:extLst>
              <a:ext uri="{FF2B5EF4-FFF2-40B4-BE49-F238E27FC236}">
                <a16:creationId xmlns:a16="http://schemas.microsoft.com/office/drawing/2014/main" id="{7063B6C3-1B02-8762-D7F3-FB994F473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2"/>
          <a:stretch/>
        </p:blipFill>
        <p:spPr bwMode="auto">
          <a:xfrm>
            <a:off x="7447280" y="141130"/>
            <a:ext cx="4607885" cy="10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ternational Centre for Theoretical Physics (ICTP) - TIB AV-Portal">
            <a:extLst>
              <a:ext uri="{FF2B5EF4-FFF2-40B4-BE49-F238E27FC236}">
                <a16:creationId xmlns:a16="http://schemas.microsoft.com/office/drawing/2014/main" id="{641FFC51-8EBE-234D-732B-2B0FC366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" y="141130"/>
            <a:ext cx="4196861" cy="13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F0CFA8-32E0-5245-4B7B-4C0254D7C642}"/>
              </a:ext>
            </a:extLst>
          </p:cNvPr>
          <p:cNvSpPr/>
          <p:nvPr/>
        </p:nvSpPr>
        <p:spPr>
          <a:xfrm>
            <a:off x="-667450" y="6383145"/>
            <a:ext cx="13690993" cy="35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chemeClr val="accent5">
                  <a:lumMod val="75000"/>
                </a:schemeClr>
              </a:buClr>
              <a:buSzPct val="150000"/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Joint ICTP-IAEA Workshop on Open-Source Nuclear Codes for Reactor Analysis. Trieste, Italy. 7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Aug 2023 – 11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Aug 2023</a:t>
            </a:r>
          </a:p>
        </p:txBody>
      </p:sp>
    </p:spTree>
    <p:extLst>
      <p:ext uri="{BB962C8B-B14F-4D97-AF65-F5344CB8AC3E}">
        <p14:creationId xmlns:p14="http://schemas.microsoft.com/office/powerpoint/2010/main" val="355022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755" y="273423"/>
            <a:ext cx="10970865" cy="11441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IN" sz="5321" spc="-1">
                <a:solidFill>
                  <a:srgbClr val="000000"/>
                </a:solidFill>
                <a:latin typeface="Arial"/>
                <a:ea typeface="DejaVu Sans"/>
              </a:rPr>
              <a:t>Task</a:t>
            </a:r>
            <a:endParaRPr lang="en-IN" sz="5321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755" y="1604399"/>
            <a:ext cx="10970865" cy="16605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000"/>
          </a:bodyPr>
          <a:lstStyle/>
          <a:p>
            <a:pPr marL="522461" indent="-391846" algn="ctr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>
                <a:solidFill>
                  <a:srgbClr val="000000"/>
                </a:solidFill>
                <a:latin typeface="Arial"/>
                <a:ea typeface="DejaVu Sans"/>
              </a:rPr>
              <a:t>we'll create a pin-cell of the  fuel assembly with addition of water cell surrounding fuel pin to check n-flux with existing material compositions using OpenMC</a:t>
            </a:r>
            <a:endParaRPr lang="en-IN" sz="387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文本框 44"/>
          <p:cNvSpPr/>
          <p:nvPr/>
        </p:nvSpPr>
        <p:spPr>
          <a:xfrm>
            <a:off x="653293" y="3918477"/>
            <a:ext cx="10970865" cy="16605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522461" indent="-391846" algn="ctr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144" spc="-1">
                <a:solidFill>
                  <a:srgbClr val="000000"/>
                </a:solidFill>
                <a:latin typeface="Arial"/>
                <a:ea typeface="DejaVu Sans"/>
              </a:rPr>
              <a:t>We will calculate CFR fuel pin composition at higher temp 300 C and see the results of CFR SA fuel pin</a:t>
            </a:r>
            <a:r>
              <a:rPr lang="en-IN" sz="3870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IN" sz="3144" spc="-1">
                <a:solidFill>
                  <a:srgbClr val="000000"/>
                </a:solidFill>
                <a:latin typeface="Arial"/>
                <a:ea typeface="DejaVu Sans"/>
              </a:rPr>
              <a:t>exercise</a:t>
            </a:r>
            <a:endParaRPr lang="en-IN" sz="3144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755" y="1604398"/>
            <a:ext cx="10970865" cy="18782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marL="522461" indent="-391846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 dirty="0">
                <a:solidFill>
                  <a:srgbClr val="000000"/>
                </a:solidFill>
                <a:latin typeface="Arial"/>
                <a:ea typeface="DejaVu Sans"/>
              </a:rPr>
              <a:t>For this example, we'll create a pin-cell of the CEFR fuel assembly with simplified material compositions. More accurate material compositions will be applied as part of the exercise at the end of the day.</a:t>
            </a:r>
            <a:endParaRPr lang="en-IN" sz="3870" spc="-1" dirty="0">
              <a:solidFill>
                <a:srgbClr val="000000"/>
              </a:solidFill>
              <a:latin typeface="Arial"/>
            </a:endParaRPr>
          </a:p>
          <a:p>
            <a:pPr marL="522461" indent="-391846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IN" sz="3870" spc="-1" dirty="0">
              <a:solidFill>
                <a:srgbClr val="000000"/>
              </a:solidFill>
              <a:latin typeface="Arial"/>
            </a:endParaRPr>
          </a:p>
          <a:p>
            <a:pPr marL="522461" indent="-391846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 dirty="0">
                <a:solidFill>
                  <a:srgbClr val="000000"/>
                </a:solidFill>
                <a:latin typeface="Arial"/>
                <a:ea typeface="DejaVu Sans"/>
              </a:rPr>
              <a:t>UO2</a:t>
            </a:r>
            <a:endParaRPr lang="en-IN" sz="3870" spc="-1" dirty="0">
              <a:solidFill>
                <a:srgbClr val="000000"/>
              </a:solidFill>
              <a:latin typeface="Arial"/>
            </a:endParaRPr>
          </a:p>
          <a:p>
            <a:pPr marL="522461" indent="-391846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 dirty="0">
                <a:solidFill>
                  <a:srgbClr val="000000"/>
                </a:solidFill>
                <a:latin typeface="Arial"/>
                <a:ea typeface="DejaVu Sans"/>
              </a:rPr>
              <a:t>Helium</a:t>
            </a:r>
            <a:endParaRPr lang="en-IN" sz="3870" spc="-1" dirty="0">
              <a:solidFill>
                <a:srgbClr val="000000"/>
              </a:solidFill>
              <a:latin typeface="Arial"/>
            </a:endParaRPr>
          </a:p>
          <a:p>
            <a:pPr marL="522461" indent="-391846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 dirty="0">
                <a:solidFill>
                  <a:srgbClr val="000000"/>
                </a:solidFill>
                <a:latin typeface="Arial"/>
                <a:ea typeface="DejaVu Sans"/>
              </a:rPr>
              <a:t>Sodium</a:t>
            </a:r>
            <a:endParaRPr lang="en-IN" sz="3870" spc="-1" dirty="0">
              <a:solidFill>
                <a:srgbClr val="000000"/>
              </a:solidFill>
              <a:latin typeface="Arial"/>
            </a:endParaRPr>
          </a:p>
          <a:p>
            <a:pPr marL="522461" indent="-391846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 dirty="0">
                <a:solidFill>
                  <a:srgbClr val="000000"/>
                </a:solidFill>
                <a:latin typeface="Arial"/>
                <a:ea typeface="DejaVu Sans"/>
              </a:rPr>
              <a:t>Stainless Steel</a:t>
            </a:r>
            <a:endParaRPr lang="en-IN" sz="3870" spc="-1" dirty="0">
              <a:solidFill>
                <a:srgbClr val="000000"/>
              </a:solidFill>
              <a:latin typeface="Arial"/>
            </a:endParaRPr>
          </a:p>
          <a:p>
            <a:pPr marL="522461" indent="-391846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870" spc="-1" dirty="0">
                <a:solidFill>
                  <a:srgbClr val="000000"/>
                </a:solidFill>
                <a:latin typeface="Arial"/>
                <a:ea typeface="DejaVu Sans"/>
              </a:rPr>
              <a:t>all at a temperature of 523.15 K.</a:t>
            </a:r>
            <a:endParaRPr lang="en-IN" sz="387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文本框 47"/>
          <p:cNvSpPr/>
          <p:nvPr/>
        </p:nvSpPr>
        <p:spPr>
          <a:xfrm>
            <a:off x="5225285" y="1946177"/>
            <a:ext cx="3482220" cy="2407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Arial"/>
                <a:ea typeface="DejaVu Sans"/>
              </a:rPr>
              <a:t>The dimensions of our fuel pin will be as follows: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Arial"/>
                <a:ea typeface="DejaVu Sans"/>
              </a:rPr>
              <a:t>Fuel pin center hole radius = 0.08020 cm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Arial"/>
                <a:ea typeface="DejaVu Sans"/>
              </a:rPr>
              <a:t>Fuel outer radius = 0.0.25565 cm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Arial"/>
                <a:ea typeface="DejaVu Sans"/>
              </a:rPr>
              <a:t>Clad inner radius = 0.27112 cm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Arial"/>
                <a:ea typeface="DejaVu Sans"/>
              </a:rPr>
              <a:t>Clad outer radius = 0.30499 cm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Arial"/>
                <a:ea typeface="DejaVu Sans"/>
              </a:rPr>
              <a:t>Fuel pin pitch = 0.695 cm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IN" sz="1209" spc="-1">
              <a:latin typeface="Arial"/>
            </a:endParaRPr>
          </a:p>
        </p:txBody>
      </p:sp>
      <p:sp>
        <p:nvSpPr>
          <p:cNvPr id="131" name="文本框 48"/>
          <p:cNvSpPr/>
          <p:nvPr/>
        </p:nvSpPr>
        <p:spPr>
          <a:xfrm>
            <a:off x="330672" y="4299440"/>
            <a:ext cx="7723754" cy="1347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pc="-1" dirty="0">
                <a:solidFill>
                  <a:srgbClr val="000000"/>
                </a:solidFill>
                <a:latin typeface="Arial"/>
                <a:ea typeface="DejaVu Sans"/>
              </a:rPr>
              <a:t>Introduced a water layer outside Clad </a:t>
            </a:r>
            <a:endParaRPr lang="en-IN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pc="-1" dirty="0" err="1">
                <a:solidFill>
                  <a:srgbClr val="000000"/>
                </a:solidFill>
                <a:latin typeface="Arial"/>
                <a:ea typeface="DejaVu Sans"/>
              </a:rPr>
              <a:t>coolantw_outer_radius</a:t>
            </a:r>
            <a:r>
              <a:rPr lang="en-IN" spc="-1" dirty="0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r>
              <a:rPr lang="en-IN" spc="-1" dirty="0" err="1">
                <a:solidFill>
                  <a:srgbClr val="000000"/>
                </a:solidFill>
                <a:latin typeface="Arial"/>
                <a:ea typeface="DejaVu Sans"/>
              </a:rPr>
              <a:t>openmc.ZCylinder</a:t>
            </a:r>
            <a:r>
              <a:rPr lang="en-IN" spc="-1" dirty="0">
                <a:solidFill>
                  <a:srgbClr val="000000"/>
                </a:solidFill>
                <a:latin typeface="Arial"/>
                <a:ea typeface="DejaVu Sans"/>
              </a:rPr>
              <a:t>(r=0.315)</a:t>
            </a:r>
            <a:endParaRPr lang="en-IN" spc="-1" dirty="0">
              <a:latin typeface="Arial"/>
            </a:endParaRPr>
          </a:p>
        </p:txBody>
      </p:sp>
      <p:pic>
        <p:nvPicPr>
          <p:cNvPr id="132" name="图片 49"/>
          <p:cNvPicPr/>
          <p:nvPr/>
        </p:nvPicPr>
        <p:blipFill>
          <a:blip r:embed="rId2"/>
          <a:stretch/>
        </p:blipFill>
        <p:spPr>
          <a:xfrm>
            <a:off x="8568617" y="3882775"/>
            <a:ext cx="2533513" cy="2429891"/>
          </a:xfrm>
          <a:prstGeom prst="rect">
            <a:avLst/>
          </a:prstGeom>
          <a:ln w="0">
            <a:noFill/>
          </a:ln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C4BE67E-DFE4-88D9-6A56-E4A80D89B7C1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3A46C9C1-B84D-7BCC-FF86-DBBD5B1A4B93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9728" y="987470"/>
            <a:ext cx="5418804" cy="5969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in </a:t>
            </a:r>
            <a:r>
              <a:rPr lang="en-IN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keff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neutron spectrum</a:t>
            </a: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54472" y="1974835"/>
            <a:ext cx="10970865" cy="39763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30615" indent="0">
              <a:spcBef>
                <a:spcPts val="1714"/>
              </a:spcBef>
              <a:buClr>
                <a:srgbClr val="000000"/>
              </a:buClr>
              <a:buSzPct val="45000"/>
              <a:buNone/>
            </a:pPr>
            <a:r>
              <a:rPr lang="en-IN" sz="2400" spc="-1" dirty="0">
                <a:solidFill>
                  <a:srgbClr val="000000"/>
                </a:solidFill>
                <a:latin typeface="Arial"/>
                <a:ea typeface="DejaVu Sans"/>
              </a:rPr>
              <a:t>with water layer</a:t>
            </a:r>
            <a:endParaRPr lang="en-IN" sz="2400" spc="-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714"/>
              </a:spcBef>
              <a:buNone/>
            </a:pPr>
            <a:endParaRPr lang="en-IN" sz="1800" spc="-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714"/>
              </a:spcBef>
              <a:buNone/>
            </a:pPr>
            <a:endParaRPr lang="en-IN" sz="18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文本框 52"/>
          <p:cNvSpPr/>
          <p:nvPr/>
        </p:nvSpPr>
        <p:spPr>
          <a:xfrm>
            <a:off x="772166" y="2704107"/>
            <a:ext cx="5877280" cy="13218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============================&gt;     RESULTS     &lt;============================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(Collision)     = 1.00676 +/- 0.00445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(Track-length)  = 1.00711 +/- 0.00435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(Absorption)    = 1.00287 +/- 0.00615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Combined k-effective        = 1.00563 +/- 0.00350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Leakage Fraction            = 0.52429 +/- 0.00277</a:t>
            </a:r>
            <a:endParaRPr lang="en-IN" sz="1209" spc="-1">
              <a:latin typeface="Arial"/>
            </a:endParaRPr>
          </a:p>
        </p:txBody>
      </p:sp>
      <p:sp>
        <p:nvSpPr>
          <p:cNvPr id="136" name="文本框 53"/>
          <p:cNvSpPr/>
          <p:nvPr/>
        </p:nvSpPr>
        <p:spPr>
          <a:xfrm>
            <a:off x="989859" y="5159686"/>
            <a:ext cx="5659587" cy="13218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============================&gt;     RESULTS     &lt;============================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(Collision)     = 2.00489 +/- 0.00752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(Track-length)  = 2.00193 +/- 0.00789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(Absorption)    = 2.00574 +/- 0.00211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Combined k-effective        = 2.00598 +/- 0.00184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Leakage Fraction            = 0.00000 +/- 0.00000</a:t>
            </a:r>
            <a:endParaRPr lang="en-IN" sz="1209" spc="-1">
              <a:latin typeface="Arial"/>
            </a:endParaRPr>
          </a:p>
        </p:txBody>
      </p:sp>
      <p:sp>
        <p:nvSpPr>
          <p:cNvPr id="137" name="文本框 54"/>
          <p:cNvSpPr/>
          <p:nvPr/>
        </p:nvSpPr>
        <p:spPr>
          <a:xfrm>
            <a:off x="554472" y="4497462"/>
            <a:ext cx="3506084" cy="4188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2400" spc="-1" dirty="0">
                <a:solidFill>
                  <a:srgbClr val="000000"/>
                </a:solidFill>
                <a:latin typeface="Arial"/>
                <a:ea typeface="DejaVu Sans"/>
              </a:rPr>
              <a:t>With original problem</a:t>
            </a:r>
            <a:endParaRPr lang="en-IN" sz="2400" spc="-1" dirty="0">
              <a:latin typeface="Arial"/>
            </a:endParaRPr>
          </a:p>
        </p:txBody>
      </p:sp>
      <p:pic>
        <p:nvPicPr>
          <p:cNvPr id="138" name="图片 55"/>
          <p:cNvPicPr/>
          <p:nvPr/>
        </p:nvPicPr>
        <p:blipFill>
          <a:blip r:embed="rId2"/>
          <a:stretch/>
        </p:blipFill>
        <p:spPr>
          <a:xfrm rot="15000">
            <a:off x="7584554" y="1101143"/>
            <a:ext cx="3610800" cy="2779433"/>
          </a:xfrm>
          <a:prstGeom prst="rect">
            <a:avLst/>
          </a:prstGeom>
          <a:ln w="0">
            <a:noFill/>
          </a:ln>
        </p:spPr>
      </p:pic>
      <p:pic>
        <p:nvPicPr>
          <p:cNvPr id="139" name="图片 56"/>
          <p:cNvPicPr/>
          <p:nvPr/>
        </p:nvPicPr>
        <p:blipFill>
          <a:blip r:embed="rId3"/>
          <a:stretch/>
        </p:blipFill>
        <p:spPr>
          <a:xfrm>
            <a:off x="7737910" y="3963026"/>
            <a:ext cx="3463491" cy="2702765"/>
          </a:xfrm>
          <a:prstGeom prst="rect">
            <a:avLst/>
          </a:prstGeom>
          <a:ln w="0">
            <a:noFill/>
          </a:ln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2818E8F3-910E-21EF-5A92-15B70821CA4C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1E54BB52-2C92-E305-FCB6-26AF3DD3DE19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表格 3"/>
          <p:cNvGraphicFramePr/>
          <p:nvPr/>
        </p:nvGraphicFramePr>
        <p:xfrm>
          <a:off x="484363" y="1584371"/>
          <a:ext cx="6039244" cy="2858088"/>
        </p:xfrm>
        <a:graphic>
          <a:graphicData uri="http://schemas.openxmlformats.org/drawingml/2006/table">
            <a:tbl>
              <a:tblPr/>
              <a:tblGrid>
                <a:gridCol w="116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2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Isotope</a:t>
                      </a:r>
                      <a:endParaRPr lang="en-IN" sz="22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Mass density, g/cm^3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10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10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10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C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C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300C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350C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U235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5.89831812866023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5.853775E+00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5.844152E+00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5.834549E+00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U238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3.29148055882422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3.266624E+00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3.261254E+00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3.255895E+00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O16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1.2565205522629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1.247032E+00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1.244981E+00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1.242936E+00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10.4463192397474</a:t>
                      </a:r>
                      <a:endParaRPr lang="en-IN" sz="1000" b="0" strike="noStrike" spc="-1" dirty="0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200" dirty="0"/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200" dirty="0"/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200" dirty="0"/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9" name="表格 5"/>
          <p:cNvGraphicFramePr/>
          <p:nvPr>
            <p:extLst>
              <p:ext uri="{D42A27DB-BD31-4B8C-83A1-F6EECF244321}">
                <p14:modId xmlns:p14="http://schemas.microsoft.com/office/powerpoint/2010/main" val="4290364214"/>
              </p:ext>
            </p:extLst>
          </p:nvPr>
        </p:nvGraphicFramePr>
        <p:xfrm>
          <a:off x="6883182" y="1584371"/>
          <a:ext cx="4527583" cy="2517838"/>
        </p:xfrm>
        <a:graphic>
          <a:graphicData uri="http://schemas.openxmlformats.org/drawingml/2006/table">
            <a:tbl>
              <a:tblPr/>
              <a:tblGrid>
                <a:gridCol w="117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6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ND, #/barn·cm</a:t>
                      </a:r>
                      <a:endParaRPr lang="en-IN" sz="1100" b="0" strike="noStrike" spc="-1" dirty="0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11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11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C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C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 C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350C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1.5112E-02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1.4998E-02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1.4973E-02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1.4949E-02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8.3267E-03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8.2638E-03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8.2502E-03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8.2367E-03</a:t>
                      </a:r>
                      <a:endParaRPr lang="en-IN" sz="11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4.7308E-02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4.6951E-02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4.6874E-02</a:t>
                      </a:r>
                      <a:endParaRPr lang="en-IN" sz="1000" b="0" strike="noStrike" spc="-1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4.6797E-02</a:t>
                      </a:r>
                      <a:endParaRPr lang="en-IN" sz="1000" b="0" strike="noStrike" spc="-1" dirty="0">
                        <a:latin typeface="Times New Roman"/>
                      </a:endParaRPr>
                    </a:p>
                  </a:txBody>
                  <a:tcPr marL="108847" marR="108847" marT="55294" marB="55294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" name="文本框 4"/>
          <p:cNvSpPr/>
          <p:nvPr/>
        </p:nvSpPr>
        <p:spPr>
          <a:xfrm>
            <a:off x="581455" y="4510602"/>
            <a:ext cx="5296039" cy="13218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===========================&gt;     RESULTS     &lt;============================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(Collision)     = 2.01534 +/- 0.00911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(Track-length)  = 2.01070 +/- 0.00926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k-effective (Absorption)    = 2.00597 +/- 0.00239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Combined k-effective        = 2.00747 +/- 0.00194</a:t>
            </a:r>
            <a:endParaRPr lang="en-IN" sz="1209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IN" sz="1209" spc="-1">
                <a:solidFill>
                  <a:srgbClr val="000000"/>
                </a:solidFill>
                <a:latin typeface="Courier New"/>
                <a:ea typeface="DejaVu Sans"/>
              </a:rPr>
              <a:t> Leakage Fraction            = 0.00000 +/- 0.00000</a:t>
            </a:r>
            <a:endParaRPr lang="en-IN" sz="1209" spc="-1">
              <a:latin typeface="Arial"/>
            </a:endParaRPr>
          </a:p>
        </p:txBody>
      </p:sp>
      <p:pic>
        <p:nvPicPr>
          <p:cNvPr id="171" name="图片 3"/>
          <p:cNvPicPr/>
          <p:nvPr/>
        </p:nvPicPr>
        <p:blipFill>
          <a:blip r:embed="rId2"/>
          <a:stretch/>
        </p:blipFill>
        <p:spPr>
          <a:xfrm>
            <a:off x="7246784" y="4339060"/>
            <a:ext cx="3202267" cy="2626686"/>
          </a:xfrm>
          <a:prstGeom prst="rect">
            <a:avLst/>
          </a:prstGeom>
          <a:ln w="0">
            <a:noFill/>
          </a:ln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43B5A004-F09F-73B5-2200-E6431D88B43F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537F51E8-C0C5-195E-8B1C-DE8246F28FC3}"/>
              </a:ext>
            </a:extLst>
          </p:cNvPr>
          <p:cNvSpPr txBox="1">
            <a:spLocks/>
          </p:cNvSpPr>
          <p:nvPr/>
        </p:nvSpPr>
        <p:spPr>
          <a:xfrm>
            <a:off x="-1" y="262473"/>
            <a:ext cx="11283519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2: CFR fuel pin composition at higher temp 300 C 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2311B-FA5E-0499-CB2B-13F382B7E8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444834"/>
            <a:ext cx="9144000" cy="2387600"/>
          </a:xfrm>
        </p:spPr>
        <p:txBody>
          <a:bodyPr/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-Foam Assignments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nternational Atomic Energy Agency | Atoms for Peace and Development">
            <a:extLst>
              <a:ext uri="{FF2B5EF4-FFF2-40B4-BE49-F238E27FC236}">
                <a16:creationId xmlns:a16="http://schemas.microsoft.com/office/drawing/2014/main" id="{7063B6C3-1B02-8762-D7F3-FB994F473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2"/>
          <a:stretch/>
        </p:blipFill>
        <p:spPr bwMode="auto">
          <a:xfrm>
            <a:off x="7447280" y="141130"/>
            <a:ext cx="4607885" cy="10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ternational Centre for Theoretical Physics (ICTP) - TIB AV-Portal">
            <a:extLst>
              <a:ext uri="{FF2B5EF4-FFF2-40B4-BE49-F238E27FC236}">
                <a16:creationId xmlns:a16="http://schemas.microsoft.com/office/drawing/2014/main" id="{641FFC51-8EBE-234D-732B-2B0FC366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" y="141130"/>
            <a:ext cx="4196861" cy="13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F0CFA8-32E0-5245-4B7B-4C0254D7C642}"/>
              </a:ext>
            </a:extLst>
          </p:cNvPr>
          <p:cNvSpPr/>
          <p:nvPr/>
        </p:nvSpPr>
        <p:spPr>
          <a:xfrm>
            <a:off x="-667450" y="6383145"/>
            <a:ext cx="13690993" cy="35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chemeClr val="accent5">
                  <a:lumMod val="75000"/>
                </a:schemeClr>
              </a:buClr>
              <a:buSzPct val="150000"/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Joint ICTP-IAEA Workshop on Open-Source Nuclear Codes for Reactor Analysis. Trieste, Italy. 7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Aug 2023 – 11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Aug 2023</a:t>
            </a:r>
          </a:p>
        </p:txBody>
      </p:sp>
    </p:spTree>
    <p:extLst>
      <p:ext uri="{BB962C8B-B14F-4D97-AF65-F5344CB8AC3E}">
        <p14:creationId xmlns:p14="http://schemas.microsoft.com/office/powerpoint/2010/main" val="353514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文本框 3"/>
          <p:cNvSpPr/>
          <p:nvPr/>
        </p:nvSpPr>
        <p:spPr>
          <a:xfrm>
            <a:off x="910331" y="1202137"/>
            <a:ext cx="9211904" cy="1785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spAutoFit/>
          </a:bodyPr>
          <a:lstStyle/>
          <a:p>
            <a:pPr marL="345695" indent="-345695">
              <a:buClr>
                <a:srgbClr val="000000"/>
              </a:buClr>
              <a:buFont typeface="Wingdings" charset="2"/>
              <a:buChar char=""/>
            </a:pPr>
            <a:r>
              <a:rPr lang="en-US" sz="2177" spc="-1" dirty="0">
                <a:solidFill>
                  <a:srgbClr val="000000"/>
                </a:solidFill>
                <a:latin typeface="Arial"/>
                <a:ea typeface="DejaVu Sans"/>
              </a:rPr>
              <a:t>We calculate all the atom density and geometry expansion</a:t>
            </a:r>
            <a:endParaRPr lang="en-IN" sz="2177" spc="-1" dirty="0">
              <a:latin typeface="Arial"/>
            </a:endParaRPr>
          </a:p>
          <a:p>
            <a:pPr marL="345695" indent="-345695">
              <a:buClr>
                <a:srgbClr val="000000"/>
              </a:buClr>
              <a:buFont typeface="Wingdings" charset="2"/>
              <a:buChar char=""/>
            </a:pPr>
            <a:r>
              <a:rPr lang="en-US" sz="2177" spc="-1" dirty="0">
                <a:solidFill>
                  <a:srgbClr val="000000"/>
                </a:solidFill>
                <a:latin typeface="Arial"/>
                <a:ea typeface="DejaVu Sans"/>
              </a:rPr>
              <a:t>Based on the provided single assembly exercise, we extend it to a small core with seven assemblies and a reflective boundary condition</a:t>
            </a:r>
            <a:endParaRPr lang="en-IN" sz="2177" spc="-1" dirty="0">
              <a:latin typeface="Arial"/>
            </a:endParaRPr>
          </a:p>
          <a:p>
            <a:pPr marL="345695" indent="-345695">
              <a:buClr>
                <a:srgbClr val="000000"/>
              </a:buClr>
              <a:buFont typeface="Wingdings" charset="2"/>
              <a:buChar char=""/>
            </a:pPr>
            <a:r>
              <a:rPr lang="en-US" sz="2177" spc="-1" dirty="0">
                <a:solidFill>
                  <a:srgbClr val="000000"/>
                </a:solidFill>
                <a:latin typeface="Arial"/>
                <a:ea typeface="DejaVu Sans"/>
              </a:rPr>
              <a:t>We plot the each pins power and blanket power of the seven subassemblies, and also the flux</a:t>
            </a:r>
            <a:endParaRPr lang="en-IN" sz="2177" spc="-1" dirty="0">
              <a:latin typeface="Arial"/>
            </a:endParaRPr>
          </a:p>
        </p:txBody>
      </p:sp>
      <p:pic>
        <p:nvPicPr>
          <p:cNvPr id="142" name="图片 4"/>
          <p:cNvPicPr/>
          <p:nvPr/>
        </p:nvPicPr>
        <p:blipFill>
          <a:blip r:embed="rId2"/>
          <a:stretch/>
        </p:blipFill>
        <p:spPr>
          <a:xfrm>
            <a:off x="783474" y="3530112"/>
            <a:ext cx="8650691" cy="1600916"/>
          </a:xfrm>
          <a:prstGeom prst="rect">
            <a:avLst/>
          </a:prstGeom>
          <a:ln w="0">
            <a:noFill/>
          </a:ln>
        </p:spPr>
      </p:pic>
      <p:sp>
        <p:nvSpPr>
          <p:cNvPr id="143" name="文本框 5"/>
          <p:cNvSpPr/>
          <p:nvPr/>
        </p:nvSpPr>
        <p:spPr>
          <a:xfrm>
            <a:off x="3658330" y="3083406"/>
            <a:ext cx="2934474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>
                <a:solidFill>
                  <a:srgbClr val="000000"/>
                </a:solidFill>
                <a:latin typeface="Arial"/>
                <a:ea typeface="DejaVu Sans"/>
              </a:rPr>
              <a:t>Seven subassemblies</a:t>
            </a:r>
            <a:endParaRPr lang="en-IN" sz="2177" spc="-1">
              <a:latin typeface="Arial"/>
            </a:endParaRPr>
          </a:p>
        </p:txBody>
      </p:sp>
      <p:pic>
        <p:nvPicPr>
          <p:cNvPr id="144" name="图片 6"/>
          <p:cNvPicPr/>
          <p:nvPr/>
        </p:nvPicPr>
        <p:blipFill>
          <a:blip r:embed="rId3"/>
          <a:stretch/>
        </p:blipFill>
        <p:spPr>
          <a:xfrm>
            <a:off x="1917220" y="5673955"/>
            <a:ext cx="5730555" cy="1301370"/>
          </a:xfrm>
          <a:prstGeom prst="rect">
            <a:avLst/>
          </a:prstGeom>
          <a:ln w="0">
            <a:noFill/>
          </a:ln>
        </p:spPr>
      </p:pic>
      <p:sp>
        <p:nvSpPr>
          <p:cNvPr id="145" name="文本框 7"/>
          <p:cNvSpPr/>
          <p:nvPr/>
        </p:nvSpPr>
        <p:spPr>
          <a:xfrm>
            <a:off x="3443685" y="5171519"/>
            <a:ext cx="2873431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>
                <a:solidFill>
                  <a:srgbClr val="000000"/>
                </a:solidFill>
                <a:latin typeface="Arial"/>
                <a:ea typeface="DejaVu Sans"/>
              </a:rPr>
              <a:t>single subassemblies</a:t>
            </a:r>
            <a:endParaRPr lang="en-IN" sz="2177" spc="-1">
              <a:latin typeface="Arial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ABA86A5-88AA-92D2-0DB0-49EB2A7D5E82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D38AE466-58D1-E374-F924-0904279C6128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3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表格 2"/>
          <p:cNvGraphicFramePr/>
          <p:nvPr/>
        </p:nvGraphicFramePr>
        <p:xfrm>
          <a:off x="404253" y="4504943"/>
          <a:ext cx="7184745" cy="2193331"/>
        </p:xfrm>
        <a:graphic>
          <a:graphicData uri="http://schemas.openxmlformats.org/drawingml/2006/table">
            <a:tbl>
              <a:tblPr/>
              <a:tblGrid>
                <a:gridCol w="185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333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Blanket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Isotope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Mass density, g/cm^3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ND, #/barn·cm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U235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0.04104166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4.075977E-02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1.0517E-04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1.0445E-04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U238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9.172811006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9.109809E+00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2.3506E-02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2.3050E-02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O16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1.255874795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1.247249E+00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3.2182E-03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4.6943E-02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10.46972746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7" name="表格 4"/>
          <p:cNvGraphicFramePr/>
          <p:nvPr/>
        </p:nvGraphicFramePr>
        <p:xfrm>
          <a:off x="404253" y="1124603"/>
          <a:ext cx="7184746" cy="2396076"/>
        </p:xfrm>
        <a:graphic>
          <a:graphicData uri="http://schemas.openxmlformats.org/drawingml/2006/table">
            <a:tbl>
              <a:tblPr/>
              <a:tblGrid>
                <a:gridCol w="14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333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Fuel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Isotope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Mass density, g/cm^3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ND, #/barn·cm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C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U235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5.898318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5.853775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0.015112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0.014998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U238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3.291481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3.266624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0.008327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0.008264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O16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1.256521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1.247032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0.047308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0.046951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10.44632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660" marR="5660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B5A8EF9-3F57-1380-67F3-E9AC78A6C67F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F0EAB6DE-10B2-F8FF-6556-70409FEA1293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3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表格 2"/>
          <p:cNvGraphicFramePr/>
          <p:nvPr>
            <p:extLst>
              <p:ext uri="{D42A27DB-BD31-4B8C-83A1-F6EECF244321}">
                <p14:modId xmlns:p14="http://schemas.microsoft.com/office/powerpoint/2010/main" val="1210640046"/>
              </p:ext>
            </p:extLst>
          </p:nvPr>
        </p:nvGraphicFramePr>
        <p:xfrm>
          <a:off x="557731" y="507587"/>
          <a:ext cx="10858687" cy="6012553"/>
        </p:xfrm>
        <a:graphic>
          <a:graphicData uri="http://schemas.openxmlformats.org/drawingml/2006/table">
            <a:tbl>
              <a:tblPr/>
              <a:tblGrid>
                <a:gridCol w="119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8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8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1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Element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Relative mass,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Isotope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A, g/mol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Natural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Average atomic mass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Density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ND, #/barn·cm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4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w%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℃ 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℃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7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7.97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7.87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7.97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7.871827E+00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7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 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64.24</a:t>
                      </a:r>
                      <a:endParaRPr lang="en-IN" sz="8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53.93960899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0.05845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55.8451444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5.119928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5.0568614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3.22711E-03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3.18736E-03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55.93493633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0.91754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5.06587E-02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5.00347E-02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56.93539284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0.02119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1.16993E-03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1.15552E-03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57.93327443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0.00282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1.55696E-04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1.53778E-04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7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16.25</a:t>
                      </a:r>
                      <a:endParaRPr lang="en-IN" sz="8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49.94604183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0.04345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51.9961318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1.295125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1.27917182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6.51750E-04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6.43722E-04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51.94050623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0.83789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1.25684E-02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1.24135E-02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52.94064815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0.09501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1.42515E-03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1.40760E-03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53.93887916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0.02365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3.54750E-04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3.50380E-04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76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14.75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Ni-58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57.93534241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0.68077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58.6933471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1.175575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1.16109442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8.21131E-03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8.11016E-03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59.93078588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0.26223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3.16297E-03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3.12400E-03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60.93105557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0.011399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1.37492E-04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1.35799E-04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61.92834537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0.036346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4.38398E-04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4.32998E-04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63.92796682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0.009255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1.11632E-04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1.10257E-04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176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2.2</a:t>
                      </a:r>
                      <a:endParaRPr lang="en-IN" sz="8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91.90680796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0.1453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95.9597885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0.17534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0.17318019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1.59885E-04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1.57916E-04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93.9050849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0.0915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1.00685E-04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9.94445E-05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94.90583877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0.1584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1.74300E-04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1.72153E-04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95.90467612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0.1667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1.83433E-04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1.81174E-04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96.90601812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1.05636E-04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1.04335E-04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97.90540482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0.2439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2.68382E-04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2.65077E-04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Mo-100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99.9074718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1.08057E-04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1.06726E-04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117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8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57557"/>
                  </a:ext>
                </a:extLst>
              </a:tr>
            </a:tbl>
          </a:graphicData>
        </a:graphic>
      </p:graphicFrame>
      <p:sp>
        <p:nvSpPr>
          <p:cNvPr id="149" name="文本框 1"/>
          <p:cNvSpPr/>
          <p:nvPr/>
        </p:nvSpPr>
        <p:spPr>
          <a:xfrm>
            <a:off x="5423291" y="62650"/>
            <a:ext cx="1127569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b="1" spc="-1" dirty="0">
                <a:solidFill>
                  <a:srgbClr val="000000"/>
                </a:solidFill>
                <a:latin typeface="TimesNewRomanPS-BoldMT"/>
                <a:ea typeface="DejaVu Sans"/>
              </a:rPr>
              <a:t>15-15Ti</a:t>
            </a:r>
            <a:endParaRPr lang="en-IN" sz="2177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表格 2"/>
          <p:cNvGraphicFramePr/>
          <p:nvPr>
            <p:extLst>
              <p:ext uri="{D42A27DB-BD31-4B8C-83A1-F6EECF244321}">
                <p14:modId xmlns:p14="http://schemas.microsoft.com/office/powerpoint/2010/main" val="1617896095"/>
              </p:ext>
            </p:extLst>
          </p:nvPr>
        </p:nvGraphicFramePr>
        <p:xfrm>
          <a:off x="759270" y="1119517"/>
          <a:ext cx="10420100" cy="3919981"/>
        </p:xfrm>
        <a:graphic>
          <a:graphicData uri="http://schemas.openxmlformats.org/drawingml/2006/table">
            <a:tbl>
              <a:tblPr/>
              <a:tblGrid>
                <a:gridCol w="114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6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63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4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Element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Relative mass,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Isotope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A, g/mol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Natural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Average atomic mass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Density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ND, #/barn·cm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4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w%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℃ 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℃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7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7.97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7.87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7.97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7.871827E+00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7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6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IN" sz="7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Mn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Mn-55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54.93804391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54.9380439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0.11955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0.1180774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1.31047E-03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1.29433E-03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1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C-12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0.004782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0.0047231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2.39982E-04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2.37026E-04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1176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0.35</a:t>
                      </a:r>
                      <a:endParaRPr lang="en-IN" sz="8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45.95262772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0.0825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47.866745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0.027895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0.02755139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2.89532E-05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2.85966E-05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46.95175879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0.0744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2.61105E-05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2.57889E-05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47.94794198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0.7372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2.58719E-04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2.55532E-04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48.94786568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0.0541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1.89863E-05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1.87524E-05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49.94478689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0.0518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1.81791E-05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1.79552E-05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0.45</a:t>
                      </a:r>
                      <a:endParaRPr lang="en-IN" sz="8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Si-28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27.97692653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0.92223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28.0854987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0.035865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0.03542322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7.09216E-04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7.00480E-04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Si-29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28.97649466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0.04685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3.60287E-05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3.55849E-05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Si-30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29.97377014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0.03092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2.37782E-05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2.34853E-05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21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8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8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8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8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Total: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8.60440E-02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8.49842E-02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149" name="文本框 1"/>
          <p:cNvSpPr/>
          <p:nvPr/>
        </p:nvSpPr>
        <p:spPr>
          <a:xfrm>
            <a:off x="5405536" y="337860"/>
            <a:ext cx="1127569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b="1" spc="-1" dirty="0">
                <a:solidFill>
                  <a:srgbClr val="000000"/>
                </a:solidFill>
                <a:latin typeface="TimesNewRomanPS-BoldMT"/>
                <a:ea typeface="DejaVu Sans"/>
              </a:rPr>
              <a:t>15-15Ti</a:t>
            </a:r>
            <a:endParaRPr lang="en-IN" sz="2177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82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表格 2"/>
          <p:cNvGraphicFramePr/>
          <p:nvPr>
            <p:extLst>
              <p:ext uri="{D42A27DB-BD31-4B8C-83A1-F6EECF244321}">
                <p14:modId xmlns:p14="http://schemas.microsoft.com/office/powerpoint/2010/main" val="3729887157"/>
              </p:ext>
            </p:extLst>
          </p:nvPr>
        </p:nvGraphicFramePr>
        <p:xfrm>
          <a:off x="470518" y="671366"/>
          <a:ext cx="10653205" cy="5969885"/>
        </p:xfrm>
        <a:graphic>
          <a:graphicData uri="http://schemas.openxmlformats.org/drawingml/2006/table">
            <a:tbl>
              <a:tblPr/>
              <a:tblGrid>
                <a:gridCol w="121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1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5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9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Element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Relative mass,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Isotope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A, g/mol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Natural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Average atomic mass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Density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ND, #/barn·cm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w%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℃ 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℃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7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7.98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7.88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7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 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65.19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53.939609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0.05845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55.845144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5.202162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5.1380825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3.27894E-03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3.23855E-03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noFill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55.934936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0.91754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5.14724E-02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noFill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5.08383E-02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56.935393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0.02119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1.18872E-03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1.17408E-03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Fe-58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57.933274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0.00282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1.58197E-04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1.56248E-04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7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49.946042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0.04345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51.996132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1.3566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1.3398896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6.82686E-04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6.74277E-04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51.940506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0.83789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1.31649E-02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1.30028E-02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52.940648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0.09501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1.49280E-03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1.47441E-03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Cr-54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53.938879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0.02365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3.71589E-04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3.67012E-04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76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12.5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Ni-58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57.935342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0.68077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58.693347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0.9975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0.9852129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6.96747E-03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6.88164E-03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59.930786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0.26223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2.68384E-03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2.65078E-03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60.931056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0.011399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1.16665E-04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1.15228E-04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61.928345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0.036346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3.71990E-04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3.67408E-04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Ni-64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63.927967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0.009255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9.47220E-05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9.35553E-05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176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91.906808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0.1453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95.959789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0.1995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0.1970426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1.81916E-04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1.79675E-04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93.905085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0.0915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1.14558E-04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1.13147E-04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94.905839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0.1584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1.98317E-04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1.95874E-04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95.904676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0.1667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2.08708E-04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2.06138E-04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96.906018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1.20192E-04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1.18711E-04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Mo-98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97.905405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0.2439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3.05363E-04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3.01601E-04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Mo-100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99.907472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0.0982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1.22946E-04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1.21432E-04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1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4432"/>
                  </a:ext>
                </a:extLst>
              </a:tr>
            </a:tbl>
          </a:graphicData>
        </a:graphic>
      </p:graphicFrame>
      <p:sp>
        <p:nvSpPr>
          <p:cNvPr id="151" name="文本框 3"/>
          <p:cNvSpPr/>
          <p:nvPr/>
        </p:nvSpPr>
        <p:spPr>
          <a:xfrm>
            <a:off x="5119487" y="145419"/>
            <a:ext cx="6097150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b="1" spc="-1">
                <a:solidFill>
                  <a:srgbClr val="000000"/>
                </a:solidFill>
                <a:latin typeface="TimesNewRomanPS-BoldMT"/>
                <a:ea typeface="DejaVu Sans"/>
              </a:rPr>
              <a:t>316Ti</a:t>
            </a:r>
            <a:endParaRPr lang="en-IN" sz="2177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表格 2"/>
          <p:cNvGraphicFramePr/>
          <p:nvPr>
            <p:extLst>
              <p:ext uri="{D42A27DB-BD31-4B8C-83A1-F6EECF244321}">
                <p14:modId xmlns:p14="http://schemas.microsoft.com/office/powerpoint/2010/main" val="2039403412"/>
              </p:ext>
            </p:extLst>
          </p:nvPr>
        </p:nvGraphicFramePr>
        <p:xfrm>
          <a:off x="922318" y="928818"/>
          <a:ext cx="10094869" cy="4601973"/>
        </p:xfrm>
        <a:graphic>
          <a:graphicData uri="http://schemas.openxmlformats.org/drawingml/2006/table">
            <a:tbl>
              <a:tblPr/>
              <a:tblGrid>
                <a:gridCol w="1153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83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9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83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Element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Relative mass,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Isotope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A, g/mol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Natural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Average atomic mass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Density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ND, #/barn·cm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8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w%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℃ 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250 ℃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3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7.98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7.88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IN" sz="900" b="0" strike="noStrike" spc="-1" dirty="0">
                          <a:latin typeface="Arial"/>
                        </a:rPr>
                        <a:t>…</a:t>
                      </a: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13329"/>
                  </a:ext>
                </a:extLst>
              </a:tr>
              <a:tr h="304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Mn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1.75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Mn-55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54.938044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54.938044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0.13965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0.1379298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1.53080E-03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1.51194E-03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04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C-12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0.004788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0.004729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2.40283E-04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2.37323E-04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04835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45.952628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0.0825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47.866745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0.03192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0.0315268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3.31309E-05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3.27228E-05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04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46.951759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0.0744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2.98781E-05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2.95100E-05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04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47.947942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0.7372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2.96050E-04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2.92403E-04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04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Ti-49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48.947866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0.0541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2.17259E-05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2.14582E-05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04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Ti-50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49.944787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0.0518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2.08022E-05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2.05460E-05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0483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0.6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Si-28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27.976927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0.92223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28.085499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0.04788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0.0472902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9.46808E-04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9.35145E-04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04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Si-29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28.976495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0.04685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4.80986E-05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4.75061E-05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04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Si-30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29.97377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0.03092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3.17440E-05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3.13530E-05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304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Total: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8.64962E-02</a:t>
                      </a:r>
                      <a:endParaRPr lang="en-IN" sz="900" b="0" strike="noStrike" spc="-1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8.54308E-02</a:t>
                      </a:r>
                      <a:endParaRPr lang="en-IN" sz="900" b="0" strike="noStrike" spc="-1" dirty="0">
                        <a:latin typeface="Arial"/>
                      </a:endParaRPr>
                    </a:p>
                  </a:txBody>
                  <a:tcPr marL="3048" marR="3048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151" name="文本框 3"/>
          <p:cNvSpPr/>
          <p:nvPr/>
        </p:nvSpPr>
        <p:spPr>
          <a:xfrm>
            <a:off x="5119487" y="145419"/>
            <a:ext cx="6097150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b="1" spc="-1">
                <a:solidFill>
                  <a:srgbClr val="000000"/>
                </a:solidFill>
                <a:latin typeface="TimesNewRomanPS-BoldMT"/>
                <a:ea typeface="DejaVu Sans"/>
              </a:rPr>
              <a:t>316Ti</a:t>
            </a:r>
            <a:endParaRPr lang="en-IN" sz="217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29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表格 2"/>
          <p:cNvGraphicFramePr/>
          <p:nvPr>
            <p:extLst>
              <p:ext uri="{D42A27DB-BD31-4B8C-83A1-F6EECF244321}">
                <p14:modId xmlns:p14="http://schemas.microsoft.com/office/powerpoint/2010/main" val="3124254293"/>
              </p:ext>
            </p:extLst>
          </p:nvPr>
        </p:nvGraphicFramePr>
        <p:xfrm>
          <a:off x="1717861" y="972201"/>
          <a:ext cx="7740734" cy="3843449"/>
        </p:xfrm>
        <a:graphic>
          <a:graphicData uri="http://schemas.openxmlformats.org/drawingml/2006/table">
            <a:tbl>
              <a:tblPr/>
              <a:tblGrid>
                <a:gridCol w="208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#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a_FU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Upper region boundary at 20 ℃, cm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Upper region boundary at 250 ℃, cm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Head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219.7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220.473</a:t>
                      </a:r>
                      <a:endParaRPr lang="en-IN" sz="1200" b="0" strike="noStrike" spc="-1" dirty="0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Upper shield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196.7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197.377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Upper connector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149.7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150.183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Top end plug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143.7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144.158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Spring</a:t>
                      </a:r>
                      <a:endParaRPr lang="en-IN" sz="1200" b="0" strike="noStrike" spc="-1" dirty="0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142.7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143.154</a:t>
                      </a:r>
                      <a:endParaRPr lang="en-IN" sz="1200" b="0" strike="noStrike" spc="-1" dirty="0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Upper blanket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137.2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137.631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Fuel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127.2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127.608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Lower blanket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82.2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82.495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Lower gas plenum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57.2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57.437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Bottom end plug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12.2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12.251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Lower connector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8.7</a:t>
                      </a:r>
                      <a:endParaRPr lang="en-IN" sz="1200" b="0" strike="noStrike" spc="-1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8.736</a:t>
                      </a:r>
                      <a:endParaRPr lang="en-IN" sz="1200" b="0" strike="noStrike" spc="-1" dirty="0">
                        <a:latin typeface="Arial"/>
                      </a:endParaRPr>
                    </a:p>
                  </a:txBody>
                  <a:tcPr marL="5660" marR="5660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857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表格 4"/>
          <p:cNvGraphicFramePr/>
          <p:nvPr>
            <p:extLst>
              <p:ext uri="{D42A27DB-BD31-4B8C-83A1-F6EECF244321}">
                <p14:modId xmlns:p14="http://schemas.microsoft.com/office/powerpoint/2010/main" val="3749332024"/>
              </p:ext>
            </p:extLst>
          </p:nvPr>
        </p:nvGraphicFramePr>
        <p:xfrm>
          <a:off x="2367350" y="388381"/>
          <a:ext cx="7587478" cy="6081237"/>
        </p:xfrm>
        <a:graphic>
          <a:graphicData uri="http://schemas.openxmlformats.org/drawingml/2006/table">
            <a:tbl>
              <a:tblPr/>
              <a:tblGrid>
                <a:gridCol w="205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33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TABLE 3 (20)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Parameter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Fuel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Blanket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Source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Inner pellet radius (ri), 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0.08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Outer pellet radius (ro), 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0.255</a:t>
                      </a:r>
                      <a:endParaRPr lang="en-IN" sz="1300" b="0" strike="noStrike" spc="-1" dirty="0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0.255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Inner clad radius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0.27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0.27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outer clad radius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 region height (h), 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Number of fuel pins (n)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 volume (V), cm3/SA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505.5627613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436.142203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endParaRPr lang="zh-CN" sz="2200"/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200"/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200"/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200"/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33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TABLE 3 (250)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Parameter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Fuel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Blanket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Source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Inner pellet radius (ri), 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8.0202E-02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Outer pellet radius (ro), 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2.5565E-01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2.555865E-01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Inner clad radius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2.7112E-01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2.7112E-01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outer clad radius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3.0124E-01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3.0124E-01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 region height (h), cm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35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Number of fuel pins (n)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 volume (V), cm3/SA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508.1241449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438.1507643</a:t>
                      </a:r>
                      <a:endParaRPr lang="en-IN" sz="1300" b="0" strike="noStrike" spc="-1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sz="13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　</a:t>
                      </a:r>
                      <a:endParaRPr lang="en-IN" sz="1300" b="0" strike="noStrike" spc="-1" dirty="0">
                        <a:latin typeface="Arial"/>
                      </a:endParaRPr>
                    </a:p>
                  </a:txBody>
                  <a:tcPr marL="5225" marR="5225" marT="55294" marB="55294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4"/>
          <p:cNvPicPr/>
          <p:nvPr/>
        </p:nvPicPr>
        <p:blipFill>
          <a:blip r:embed="rId2"/>
          <a:stretch/>
        </p:blipFill>
        <p:spPr>
          <a:xfrm>
            <a:off x="2013005" y="1123732"/>
            <a:ext cx="460203" cy="4604211"/>
          </a:xfrm>
          <a:prstGeom prst="rect">
            <a:avLst/>
          </a:prstGeom>
          <a:ln w="0">
            <a:noFill/>
          </a:ln>
        </p:spPr>
      </p:pic>
      <p:sp>
        <p:nvSpPr>
          <p:cNvPr id="155" name="Straight Connector 11"/>
          <p:cNvSpPr/>
          <p:nvPr/>
        </p:nvSpPr>
        <p:spPr>
          <a:xfrm>
            <a:off x="4165555" y="1573486"/>
            <a:ext cx="435" cy="3710362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图片 2" descr="图片包含 游戏机, 蜂窝, 物体&#10;&#10;描述已自动生成"/>
          <p:cNvPicPr/>
          <p:nvPr/>
        </p:nvPicPr>
        <p:blipFill>
          <a:blip r:embed="rId3"/>
          <a:stretch/>
        </p:blipFill>
        <p:spPr>
          <a:xfrm>
            <a:off x="4310539" y="1657516"/>
            <a:ext cx="3536643" cy="3536643"/>
          </a:xfrm>
          <a:prstGeom prst="rect">
            <a:avLst/>
          </a:prstGeom>
          <a:ln w="0">
            <a:noFill/>
          </a:ln>
        </p:spPr>
      </p:pic>
      <p:sp>
        <p:nvSpPr>
          <p:cNvPr id="157" name="Straight Connector 13"/>
          <p:cNvSpPr/>
          <p:nvPr/>
        </p:nvSpPr>
        <p:spPr>
          <a:xfrm>
            <a:off x="7995649" y="1573486"/>
            <a:ext cx="435" cy="3710362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8" name="图片 6"/>
          <p:cNvPicPr/>
          <p:nvPr/>
        </p:nvPicPr>
        <p:blipFill>
          <a:blip r:embed="rId4"/>
          <a:stretch/>
        </p:blipFill>
        <p:spPr>
          <a:xfrm>
            <a:off x="9690608" y="1123732"/>
            <a:ext cx="460203" cy="4604211"/>
          </a:xfrm>
          <a:prstGeom prst="rect">
            <a:avLst/>
          </a:prstGeom>
          <a:ln w="0">
            <a:noFill/>
          </a:ln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27FB9A3-4C6E-9F9E-40B2-00D4A7862A3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81721E8E-6497-A27D-8077-34EEBC66C0D7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3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2" descr="图片包含 直方图&#10;&#10;描述已自动生成"/>
          <p:cNvPicPr/>
          <p:nvPr/>
        </p:nvPicPr>
        <p:blipFill>
          <a:blip r:embed="rId2"/>
          <a:stretch/>
        </p:blipFill>
        <p:spPr>
          <a:xfrm>
            <a:off x="356784" y="1130747"/>
            <a:ext cx="4215216" cy="4197020"/>
          </a:xfrm>
          <a:prstGeom prst="rect">
            <a:avLst/>
          </a:prstGeom>
          <a:ln w="0">
            <a:noFill/>
          </a:ln>
        </p:spPr>
      </p:pic>
      <p:sp>
        <p:nvSpPr>
          <p:cNvPr id="160" name="文本框 3"/>
          <p:cNvSpPr/>
          <p:nvPr/>
        </p:nvSpPr>
        <p:spPr>
          <a:xfrm>
            <a:off x="9034916" y="5363525"/>
            <a:ext cx="1291203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>
                <a:solidFill>
                  <a:srgbClr val="000000"/>
                </a:solidFill>
                <a:latin typeface="Arial"/>
                <a:ea typeface="DejaVu Sans"/>
              </a:rPr>
              <a:t>Fuel_pin</a:t>
            </a:r>
            <a:endParaRPr lang="en-IN" sz="2177" spc="-1">
              <a:latin typeface="Arial"/>
            </a:endParaRPr>
          </a:p>
        </p:txBody>
      </p:sp>
      <p:pic>
        <p:nvPicPr>
          <p:cNvPr id="161" name="图片 5" descr="图片包含 直方图&#10;&#10;描述已自动生成"/>
          <p:cNvPicPr/>
          <p:nvPr/>
        </p:nvPicPr>
        <p:blipFill>
          <a:blip r:embed="rId3"/>
          <a:stretch/>
        </p:blipFill>
        <p:spPr>
          <a:xfrm>
            <a:off x="4265017" y="1217556"/>
            <a:ext cx="4215216" cy="4197020"/>
          </a:xfrm>
          <a:prstGeom prst="rect">
            <a:avLst/>
          </a:prstGeom>
          <a:ln w="0">
            <a:noFill/>
          </a:ln>
        </p:spPr>
      </p:pic>
      <p:sp>
        <p:nvSpPr>
          <p:cNvPr id="162" name="文本框 6"/>
          <p:cNvSpPr/>
          <p:nvPr/>
        </p:nvSpPr>
        <p:spPr>
          <a:xfrm>
            <a:off x="5074641" y="5363525"/>
            <a:ext cx="2066416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>
                <a:solidFill>
                  <a:srgbClr val="000000"/>
                </a:solidFill>
                <a:latin typeface="Arial"/>
                <a:ea typeface="DejaVu Sans"/>
              </a:rPr>
              <a:t>Lower_Blanket</a:t>
            </a:r>
            <a:endParaRPr lang="en-IN" sz="2177" spc="-1">
              <a:latin typeface="Arial"/>
            </a:endParaRPr>
          </a:p>
        </p:txBody>
      </p:sp>
      <p:pic>
        <p:nvPicPr>
          <p:cNvPr id="163" name="图片 8" descr="图片包含 直方图&#10;&#10;描述已自动生成"/>
          <p:cNvPicPr/>
          <p:nvPr/>
        </p:nvPicPr>
        <p:blipFill>
          <a:blip r:embed="rId4"/>
          <a:stretch/>
        </p:blipFill>
        <p:spPr>
          <a:xfrm>
            <a:off x="8250424" y="1284155"/>
            <a:ext cx="3857441" cy="4134201"/>
          </a:xfrm>
          <a:prstGeom prst="rect">
            <a:avLst/>
          </a:prstGeom>
          <a:ln w="0">
            <a:noFill/>
          </a:ln>
        </p:spPr>
      </p:pic>
      <p:sp>
        <p:nvSpPr>
          <p:cNvPr id="164" name="文本框 9"/>
          <p:cNvSpPr/>
          <p:nvPr/>
        </p:nvSpPr>
        <p:spPr>
          <a:xfrm>
            <a:off x="1389967" y="5508944"/>
            <a:ext cx="2066416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>
                <a:solidFill>
                  <a:srgbClr val="000000"/>
                </a:solidFill>
                <a:latin typeface="Arial"/>
                <a:ea typeface="DejaVu Sans"/>
              </a:rPr>
              <a:t>Upper_Blanket</a:t>
            </a:r>
            <a:endParaRPr lang="en-IN" sz="2177" spc="-1">
              <a:latin typeface="Arial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2519333-E842-B2C7-5720-E1B919AD6EDD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FB888DED-9E59-C8B4-459B-DE04BDAC3EB2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3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5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3FA16DF6-E3B5-A923-8AA2-75DE7C50999C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217B52E-7094-E869-47BB-81DDAF72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19" y="2802425"/>
            <a:ext cx="7650111" cy="2819014"/>
          </a:xfrm>
          <a:prstGeom prst="rect">
            <a:avLst/>
          </a:prstGeom>
        </p:spPr>
      </p:pic>
      <p:sp>
        <p:nvSpPr>
          <p:cNvPr id="21" name="副标题 2">
            <a:extLst>
              <a:ext uri="{FF2B5EF4-FFF2-40B4-BE49-F238E27FC236}">
                <a16:creationId xmlns:a16="http://schemas.microsoft.com/office/drawing/2014/main" id="{41A6E003-2451-184D-A768-DC8D368E4807}"/>
              </a:ext>
            </a:extLst>
          </p:cNvPr>
          <p:cNvSpPr txBox="1">
            <a:spLocks/>
          </p:cNvSpPr>
          <p:nvPr/>
        </p:nvSpPr>
        <p:spPr>
          <a:xfrm>
            <a:off x="3401628" y="5905999"/>
            <a:ext cx="6186902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/constant/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neutroRegion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neutronicsProperties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EB35AA9-4F70-5B35-5442-B8FCBDEA8D78}"/>
              </a:ext>
            </a:extLst>
          </p:cNvPr>
          <p:cNvSpPr/>
          <p:nvPr/>
        </p:nvSpPr>
        <p:spPr>
          <a:xfrm>
            <a:off x="4119239" y="4906995"/>
            <a:ext cx="798990" cy="42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副标题 2">
            <a:extLst>
              <a:ext uri="{FF2B5EF4-FFF2-40B4-BE49-F238E27FC236}">
                <a16:creationId xmlns:a16="http://schemas.microsoft.com/office/drawing/2014/main" id="{77F2C7AA-B06A-CD14-6CC8-4998EACA96B6}"/>
              </a:ext>
            </a:extLst>
          </p:cNvPr>
          <p:cNvSpPr txBox="1">
            <a:spLocks/>
          </p:cNvSpPr>
          <p:nvPr/>
        </p:nvSpPr>
        <p:spPr>
          <a:xfrm>
            <a:off x="2230099" y="1966109"/>
            <a:ext cx="8387917" cy="368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Now we want to study the transient behavior of the reactor.</a:t>
            </a:r>
          </a:p>
        </p:txBody>
      </p:sp>
    </p:spTree>
    <p:extLst>
      <p:ext uri="{BB962C8B-B14F-4D97-AF65-F5344CB8AC3E}">
        <p14:creationId xmlns:p14="http://schemas.microsoft.com/office/powerpoint/2010/main" val="4258471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5" descr="图表, 直方图&#10;&#10;描述已自动生成"/>
          <p:cNvPicPr/>
          <p:nvPr/>
        </p:nvPicPr>
        <p:blipFill>
          <a:blip r:embed="rId2"/>
          <a:stretch/>
        </p:blipFill>
        <p:spPr>
          <a:xfrm>
            <a:off x="514905" y="674703"/>
            <a:ext cx="11231162" cy="6183067"/>
          </a:xfrm>
          <a:prstGeom prst="rect">
            <a:avLst/>
          </a:prstGeom>
          <a:ln w="0">
            <a:noFill/>
          </a:ln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38DEC63-EED2-FD79-4181-FA57E9C92DCC}"/>
              </a:ext>
            </a:extLst>
          </p:cNvPr>
          <p:cNvCxnSpPr/>
          <p:nvPr/>
        </p:nvCxnSpPr>
        <p:spPr>
          <a:xfrm>
            <a:off x="0" y="83416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副标题 2">
            <a:extLst>
              <a:ext uri="{FF2B5EF4-FFF2-40B4-BE49-F238E27FC236}">
                <a16:creationId xmlns:a16="http://schemas.microsoft.com/office/drawing/2014/main" id="{EEF9867D-6D9F-0F17-CFD3-A6DCEA349C9B}"/>
              </a:ext>
            </a:extLst>
          </p:cNvPr>
          <p:cNvSpPr txBox="1">
            <a:spLocks/>
          </p:cNvSpPr>
          <p:nvPr/>
        </p:nvSpPr>
        <p:spPr>
          <a:xfrm>
            <a:off x="0" y="147068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3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2311B-FA5E-0499-CB2B-13F382B7E8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7497" y="251180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8000" dirty="0"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endParaRPr lang="zh-CN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nternational Atomic Energy Agency | Atoms for Peace and Development">
            <a:extLst>
              <a:ext uri="{FF2B5EF4-FFF2-40B4-BE49-F238E27FC236}">
                <a16:creationId xmlns:a16="http://schemas.microsoft.com/office/drawing/2014/main" id="{7063B6C3-1B02-8762-D7F3-FB994F473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2"/>
          <a:stretch/>
        </p:blipFill>
        <p:spPr bwMode="auto">
          <a:xfrm>
            <a:off x="7447280" y="141130"/>
            <a:ext cx="4607885" cy="10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ternational Centre for Theoretical Physics (ICTP) - TIB AV-Portal">
            <a:extLst>
              <a:ext uri="{FF2B5EF4-FFF2-40B4-BE49-F238E27FC236}">
                <a16:creationId xmlns:a16="http://schemas.microsoft.com/office/drawing/2014/main" id="{641FFC51-8EBE-234D-732B-2B0FC366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" y="115398"/>
            <a:ext cx="4196861" cy="13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F0CFA8-32E0-5245-4B7B-4C0254D7C642}"/>
              </a:ext>
            </a:extLst>
          </p:cNvPr>
          <p:cNvSpPr/>
          <p:nvPr/>
        </p:nvSpPr>
        <p:spPr>
          <a:xfrm>
            <a:off x="-667450" y="6383145"/>
            <a:ext cx="13690993" cy="35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chemeClr val="accent5">
                  <a:lumMod val="75000"/>
                </a:schemeClr>
              </a:buClr>
              <a:buSzPct val="150000"/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Joint ICTP-IAEA Workshop on Open-Source Nuclear Codes for Reactor Analysis. Trieste, Italy. 7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Aug 2023 – 11</a:t>
            </a:r>
            <a:r>
              <a:rPr lang="en-US" altLang="zh-CN" sz="1600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Aug 2023</a:t>
            </a:r>
          </a:p>
        </p:txBody>
      </p:sp>
    </p:spTree>
    <p:extLst>
      <p:ext uri="{BB962C8B-B14F-4D97-AF65-F5344CB8AC3E}">
        <p14:creationId xmlns:p14="http://schemas.microsoft.com/office/powerpoint/2010/main" val="108406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5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3FA16DF6-E3B5-A923-8AA2-75DE7C50999C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41A6E003-2451-184D-A768-DC8D368E4807}"/>
              </a:ext>
            </a:extLst>
          </p:cNvPr>
          <p:cNvSpPr txBox="1">
            <a:spLocks/>
          </p:cNvSpPr>
          <p:nvPr/>
        </p:nvSpPr>
        <p:spPr>
          <a:xfrm>
            <a:off x="1413030" y="5370248"/>
            <a:ext cx="6186902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/190/uniform/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reactorState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副标题 2">
            <a:extLst>
              <a:ext uri="{FF2B5EF4-FFF2-40B4-BE49-F238E27FC236}">
                <a16:creationId xmlns:a16="http://schemas.microsoft.com/office/drawing/2014/main" id="{77F2C7AA-B06A-CD14-6CC8-4998EACA96B6}"/>
              </a:ext>
            </a:extLst>
          </p:cNvPr>
          <p:cNvSpPr txBox="1">
            <a:spLocks/>
          </p:cNvSpPr>
          <p:nvPr/>
        </p:nvSpPr>
        <p:spPr>
          <a:xfrm>
            <a:off x="2043668" y="1873856"/>
            <a:ext cx="8387917" cy="92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Starting from the steady state of Exercise 4, run a transient with an increase of 30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pcm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in reactivity.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6EB39B4-4478-8E3D-E9D7-848B42575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88792"/>
              </p:ext>
            </p:extLst>
          </p:nvPr>
        </p:nvGraphicFramePr>
        <p:xfrm>
          <a:off x="6096000" y="3348490"/>
          <a:ext cx="4548280" cy="141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469800" progId="Equation.DSMT4">
                  <p:embed/>
                </p:oleObj>
              </mc:Choice>
              <mc:Fallback>
                <p:oleObj name="Equation" r:id="rId2" imgW="1511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3348490"/>
                        <a:ext cx="4548280" cy="141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21A55F20-83D9-91E6-A462-075DE4078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2650206"/>
            <a:ext cx="3546093" cy="257044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FEB35AA9-4F70-5B35-5442-B8FCBDEA8D78}"/>
              </a:ext>
            </a:extLst>
          </p:cNvPr>
          <p:cNvSpPr/>
          <p:nvPr/>
        </p:nvSpPr>
        <p:spPr>
          <a:xfrm>
            <a:off x="2169436" y="4505439"/>
            <a:ext cx="1141935" cy="42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69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5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3FA16DF6-E3B5-A923-8AA2-75DE7C50999C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41A6E003-2451-184D-A768-DC8D368E4807}"/>
              </a:ext>
            </a:extLst>
          </p:cNvPr>
          <p:cNvSpPr txBox="1">
            <a:spLocks/>
          </p:cNvSpPr>
          <p:nvPr/>
        </p:nvSpPr>
        <p:spPr>
          <a:xfrm>
            <a:off x="4058576" y="5380795"/>
            <a:ext cx="2541308" cy="36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/system/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controlDict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3C462A-EA9D-8AC4-27BC-E95907A0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46" y="3032645"/>
            <a:ext cx="2866238" cy="21977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FEB35AA9-4F70-5B35-5442-B8FCBDEA8D78}"/>
              </a:ext>
            </a:extLst>
          </p:cNvPr>
          <p:cNvSpPr/>
          <p:nvPr/>
        </p:nvSpPr>
        <p:spPr>
          <a:xfrm>
            <a:off x="4696286" y="3611542"/>
            <a:ext cx="719091" cy="354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0E53DA9-8FE7-3B81-39F7-2AF58218E36F}"/>
              </a:ext>
            </a:extLst>
          </p:cNvPr>
          <p:cNvSpPr/>
          <p:nvPr/>
        </p:nvSpPr>
        <p:spPr>
          <a:xfrm>
            <a:off x="4696285" y="4212634"/>
            <a:ext cx="719091" cy="354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AEB8104D-398B-7C9B-0330-B92A9DD01B7F}"/>
              </a:ext>
            </a:extLst>
          </p:cNvPr>
          <p:cNvSpPr txBox="1">
            <a:spLocks/>
          </p:cNvSpPr>
          <p:nvPr/>
        </p:nvSpPr>
        <p:spPr>
          <a:xfrm>
            <a:off x="1901626" y="1797923"/>
            <a:ext cx="8955765" cy="92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 used the results of the previous simulation and run 100s.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 kept ‘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solveFluidMechanics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’ deactivated. </a:t>
            </a:r>
          </a:p>
        </p:txBody>
      </p:sp>
    </p:spTree>
    <p:extLst>
      <p:ext uri="{BB962C8B-B14F-4D97-AF65-F5344CB8AC3E}">
        <p14:creationId xmlns:p14="http://schemas.microsoft.com/office/powerpoint/2010/main" val="200797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5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41A6E003-2451-184D-A768-DC8D368E4807}"/>
              </a:ext>
            </a:extLst>
          </p:cNvPr>
          <p:cNvSpPr txBox="1">
            <a:spLocks/>
          </p:cNvSpPr>
          <p:nvPr/>
        </p:nvSpPr>
        <p:spPr>
          <a:xfrm>
            <a:off x="4333784" y="5644612"/>
            <a:ext cx="6186902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/system/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fvSolution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0" y="12582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D707DA6-721B-D0EA-3350-AB909E1B3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95" y="2726492"/>
            <a:ext cx="2709942" cy="2651754"/>
          </a:xfrm>
          <a:prstGeom prst="rect">
            <a:avLst/>
          </a:prstGeom>
        </p:spPr>
      </p:pic>
      <p:sp>
        <p:nvSpPr>
          <p:cNvPr id="12" name="副标题 2">
            <a:extLst>
              <a:ext uri="{FF2B5EF4-FFF2-40B4-BE49-F238E27FC236}">
                <a16:creationId xmlns:a16="http://schemas.microsoft.com/office/drawing/2014/main" id="{276C4E6B-801D-6B82-6240-C54DB4DE8C97}"/>
              </a:ext>
            </a:extLst>
          </p:cNvPr>
          <p:cNvSpPr txBox="1">
            <a:spLocks/>
          </p:cNvSpPr>
          <p:nvPr/>
        </p:nvSpPr>
        <p:spPr>
          <a:xfrm>
            <a:off x="1901626" y="1797923"/>
            <a:ext cx="8955765" cy="92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 used tight coupling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1E41108-CD54-3244-78E9-2F3BA4488082}"/>
              </a:ext>
            </a:extLst>
          </p:cNvPr>
          <p:cNvSpPr/>
          <p:nvPr/>
        </p:nvSpPr>
        <p:spPr>
          <a:xfrm>
            <a:off x="5736454" y="4349866"/>
            <a:ext cx="719091" cy="354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896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5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41A6E003-2451-184D-A768-DC8D368E4807}"/>
              </a:ext>
            </a:extLst>
          </p:cNvPr>
          <p:cNvSpPr txBox="1">
            <a:spLocks/>
          </p:cNvSpPr>
          <p:nvPr/>
        </p:nvSpPr>
        <p:spPr>
          <a:xfrm>
            <a:off x="2678188" y="5746921"/>
            <a:ext cx="6186902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0" y="1223968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F5C978-80BA-6595-EA92-0F029072D794}"/>
              </a:ext>
            </a:extLst>
          </p:cNvPr>
          <p:cNvSpPr txBox="1">
            <a:spLocks/>
          </p:cNvSpPr>
          <p:nvPr/>
        </p:nvSpPr>
        <p:spPr>
          <a:xfrm>
            <a:off x="8281650" y="5615882"/>
            <a:ext cx="6186902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38BA0DE-6E8D-D38F-7A13-2EBC8AB2E7D5}"/>
              </a:ext>
            </a:extLst>
          </p:cNvPr>
          <p:cNvSpPr/>
          <p:nvPr/>
        </p:nvSpPr>
        <p:spPr>
          <a:xfrm>
            <a:off x="5940267" y="2164504"/>
            <a:ext cx="699683" cy="79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22D3155-D59C-6727-2BC7-B81E20B73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612070"/>
              </p:ext>
            </p:extLst>
          </p:nvPr>
        </p:nvGraphicFramePr>
        <p:xfrm>
          <a:off x="510234" y="1892674"/>
          <a:ext cx="4908550" cy="375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8139600" imgH="6220800" progId="Origin95.Graph">
                  <p:embed/>
                </p:oleObj>
              </mc:Choice>
              <mc:Fallback>
                <p:oleObj name="Graph" r:id="rId2" imgW="8139600" imgH="62208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234" y="1892674"/>
                        <a:ext cx="4908550" cy="3752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E85FA7DA-0412-E0AC-CD52-A9DCAAE03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7861"/>
              </p:ext>
            </p:extLst>
          </p:nvPr>
        </p:nvGraphicFramePr>
        <p:xfrm>
          <a:off x="6281042" y="1924615"/>
          <a:ext cx="4805212" cy="368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8106120" imgH="6220800" progId="Origin95.Graph">
                  <p:embed/>
                </p:oleObj>
              </mc:Choice>
              <mc:Fallback>
                <p:oleObj name="Graph" r:id="rId4" imgW="8106120" imgH="62208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1042" y="1924615"/>
                        <a:ext cx="4805212" cy="368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68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5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41A6E003-2451-184D-A768-DC8D368E4807}"/>
              </a:ext>
            </a:extLst>
          </p:cNvPr>
          <p:cNvSpPr txBox="1">
            <a:spLocks/>
          </p:cNvSpPr>
          <p:nvPr/>
        </p:nvSpPr>
        <p:spPr>
          <a:xfrm>
            <a:off x="2957098" y="6370776"/>
            <a:ext cx="6186902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classes/neutronics/diffusion/include/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createFluxMatrices.H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0" y="1223968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38BA0DE-6E8D-D38F-7A13-2EBC8AB2E7D5}"/>
              </a:ext>
            </a:extLst>
          </p:cNvPr>
          <p:cNvSpPr/>
          <p:nvPr/>
        </p:nvSpPr>
        <p:spPr>
          <a:xfrm>
            <a:off x="5940267" y="2164504"/>
            <a:ext cx="699683" cy="79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D3EEAD-D1A7-93C2-6CB8-503A7F475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61" y="1389678"/>
            <a:ext cx="5569212" cy="49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FE51453-AB8E-99E0-E0AB-11EA92818F2A}"/>
              </a:ext>
            </a:extLst>
          </p:cNvPr>
          <p:cNvCxnSpPr/>
          <p:nvPr/>
        </p:nvCxnSpPr>
        <p:spPr>
          <a:xfrm>
            <a:off x="0" y="94957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>
            <a:extLst>
              <a:ext uri="{FF2B5EF4-FFF2-40B4-BE49-F238E27FC236}">
                <a16:creationId xmlns:a16="http://schemas.microsoft.com/office/drawing/2014/main" id="{7FED3573-0AFD-FBE4-8C93-F0BBD74A1B0E}"/>
              </a:ext>
            </a:extLst>
          </p:cNvPr>
          <p:cNvSpPr txBox="1">
            <a:spLocks/>
          </p:cNvSpPr>
          <p:nvPr/>
        </p:nvSpPr>
        <p:spPr>
          <a:xfrm>
            <a:off x="0" y="262473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6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A59F8C79-1601-524F-1470-B69FAC9896DD}"/>
              </a:ext>
            </a:extLst>
          </p:cNvPr>
          <p:cNvSpPr txBox="1">
            <a:spLocks/>
          </p:cNvSpPr>
          <p:nvPr/>
        </p:nvSpPr>
        <p:spPr>
          <a:xfrm>
            <a:off x="-73152" y="993452"/>
            <a:ext cx="9144000" cy="52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6DC81962-7E5A-113F-3E5C-7ED998197BE7}"/>
              </a:ext>
            </a:extLst>
          </p:cNvPr>
          <p:cNvSpPr txBox="1">
            <a:spLocks/>
          </p:cNvSpPr>
          <p:nvPr/>
        </p:nvSpPr>
        <p:spPr>
          <a:xfrm>
            <a:off x="1109311" y="1257269"/>
            <a:ext cx="11156006" cy="163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Starting from the case of Exercise 4, run a transient with an exponential reduction in the pump momentum source with a time constant of 5 seconds, for 10 seconds. After 10 seconds, the reduction stops. But keep the transient going for 20 seconds.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C41D72-258A-8825-9272-9FD0406D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9" y="2327647"/>
            <a:ext cx="4310347" cy="42678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621AA2-0F65-FF74-81AB-68A4342BF96A}"/>
              </a:ext>
            </a:extLst>
          </p:cNvPr>
          <p:cNvSpPr/>
          <p:nvPr/>
        </p:nvSpPr>
        <p:spPr>
          <a:xfrm>
            <a:off x="923544" y="3059440"/>
            <a:ext cx="4059936" cy="3364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370ECAB4-6201-FCBD-D4BE-BA76901BE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94009"/>
              </p:ext>
            </p:extLst>
          </p:nvPr>
        </p:nvGraphicFramePr>
        <p:xfrm>
          <a:off x="7493371" y="3969655"/>
          <a:ext cx="2463462" cy="114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342720" progId="Equation.DSMT4">
                  <p:embed/>
                </p:oleObj>
              </mc:Choice>
              <mc:Fallback>
                <p:oleObj name="Equation" r:id="rId3" imgW="736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371" y="3969655"/>
                        <a:ext cx="2463462" cy="114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副标题 2">
            <a:extLst>
              <a:ext uri="{FF2B5EF4-FFF2-40B4-BE49-F238E27FC236}">
                <a16:creationId xmlns:a16="http://schemas.microsoft.com/office/drawing/2014/main" id="{4FC47E84-ECCE-D45E-6602-65A2C6C85726}"/>
              </a:ext>
            </a:extLst>
          </p:cNvPr>
          <p:cNvSpPr txBox="1">
            <a:spLocks/>
          </p:cNvSpPr>
          <p:nvPr/>
        </p:nvSpPr>
        <p:spPr>
          <a:xfrm>
            <a:off x="5338197" y="6302585"/>
            <a:ext cx="4310347" cy="45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/constant/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fluidRegion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phaseProperties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1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1714</Words>
  <Application>Microsoft Office PowerPoint</Application>
  <PresentationFormat>宽屏</PresentationFormat>
  <Paragraphs>836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TimesNewRomanPS-BoldMT</vt:lpstr>
      <vt:lpstr>等线</vt:lpstr>
      <vt:lpstr>等线 Light</vt:lpstr>
      <vt:lpstr>Arial</vt:lpstr>
      <vt:lpstr>Century Gothic</vt:lpstr>
      <vt:lpstr>Courier New</vt:lpstr>
      <vt:lpstr>Times New Roman</vt:lpstr>
      <vt:lpstr>Wingdings</vt:lpstr>
      <vt:lpstr>Office 主题​​</vt:lpstr>
      <vt:lpstr>Equation</vt:lpstr>
      <vt:lpstr>Graph</vt:lpstr>
      <vt:lpstr>Group Activities</vt:lpstr>
      <vt:lpstr>GeN-Foam Assignments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OpenMC Assignments</vt:lpstr>
      <vt:lpstr>Task</vt:lpstr>
      <vt:lpstr>PowerPoint 演示文稿</vt:lpstr>
      <vt:lpstr>Change in keff and neutron spectrum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Activities</dc:title>
  <dc:creator>向 烽瑞</dc:creator>
  <cp:lastModifiedBy>向 烽瑞</cp:lastModifiedBy>
  <cp:revision>17</cp:revision>
  <dcterms:created xsi:type="dcterms:W3CDTF">2023-08-10T18:54:54Z</dcterms:created>
  <dcterms:modified xsi:type="dcterms:W3CDTF">2023-08-11T09:37:58Z</dcterms:modified>
</cp:coreProperties>
</file>