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9"/>
  </p:notesMasterIdLst>
  <p:sldIdLst>
    <p:sldId id="3574" r:id="rId5"/>
    <p:sldId id="832" r:id="rId6"/>
    <p:sldId id="1231" r:id="rId7"/>
    <p:sldId id="3544" r:id="rId8"/>
    <p:sldId id="1329" r:id="rId9"/>
    <p:sldId id="1333" r:id="rId10"/>
    <p:sldId id="3550" r:id="rId11"/>
    <p:sldId id="3551" r:id="rId12"/>
    <p:sldId id="3576" r:id="rId13"/>
    <p:sldId id="3575" r:id="rId14"/>
    <p:sldId id="3577" r:id="rId15"/>
    <p:sldId id="645" r:id="rId16"/>
    <p:sldId id="318" r:id="rId17"/>
    <p:sldId id="389" r:id="rId18"/>
  </p:sldIdLst>
  <p:sldSz cx="9144000" cy="5143500" type="screen16x9"/>
  <p:notesSz cx="7099300" cy="102346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4456153E-880B-468A-A7E9-72143C4DCA12}">
          <p14:sldIdLst>
            <p14:sldId id="3574"/>
            <p14:sldId id="832"/>
            <p14:sldId id="1231"/>
            <p14:sldId id="3544"/>
            <p14:sldId id="1329"/>
            <p14:sldId id="1333"/>
            <p14:sldId id="3550"/>
            <p14:sldId id="3551"/>
            <p14:sldId id="3576"/>
            <p14:sldId id="3575"/>
            <p14:sldId id="3577"/>
            <p14:sldId id="645"/>
            <p14:sldId id="318"/>
            <p14:sldId id="389"/>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4D976A9-87FA-4C56-B03E-D47066C471B3}" v="168" dt="2023-09-13T12:07:20.28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609" autoAdjust="0"/>
    <p:restoredTop sz="93844" autoAdjust="0"/>
  </p:normalViewPr>
  <p:slideViewPr>
    <p:cSldViewPr>
      <p:cViewPr varScale="1">
        <p:scale>
          <a:sx n="146" d="100"/>
          <a:sy n="146" d="100"/>
        </p:scale>
        <p:origin x="114" y="288"/>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744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137" cy="512222"/>
          </a:xfrm>
          <a:prstGeom prst="rect">
            <a:avLst/>
          </a:prstGeom>
        </p:spPr>
        <p:txBody>
          <a:bodyPr vert="horz" lIns="94736" tIns="47368" rIns="94736" bIns="47368" rtlCol="0"/>
          <a:lstStyle>
            <a:lvl1pPr algn="l">
              <a:defRPr sz="1200"/>
            </a:lvl1pPr>
          </a:lstStyle>
          <a:p>
            <a:endParaRPr lang="en-GB" dirty="0"/>
          </a:p>
        </p:txBody>
      </p:sp>
      <p:sp>
        <p:nvSpPr>
          <p:cNvPr id="3" name="Date Placeholder 2"/>
          <p:cNvSpPr>
            <a:spLocks noGrp="1"/>
          </p:cNvSpPr>
          <p:nvPr>
            <p:ph type="dt" idx="1"/>
          </p:nvPr>
        </p:nvSpPr>
        <p:spPr>
          <a:xfrm>
            <a:off x="4020507" y="0"/>
            <a:ext cx="3077137" cy="512222"/>
          </a:xfrm>
          <a:prstGeom prst="rect">
            <a:avLst/>
          </a:prstGeom>
        </p:spPr>
        <p:txBody>
          <a:bodyPr vert="horz" lIns="94736" tIns="47368" rIns="94736" bIns="47368" rtlCol="0"/>
          <a:lstStyle>
            <a:lvl1pPr algn="r">
              <a:defRPr sz="1200"/>
            </a:lvl1pPr>
          </a:lstStyle>
          <a:p>
            <a:fld id="{5E945880-6D3B-45FB-851F-AFC0D1D23A0C}" type="datetimeFigureOut">
              <a:rPr lang="en-GB" smtClean="0"/>
              <a:t>2023-09-13</a:t>
            </a:fld>
            <a:endParaRPr lang="en-GB" dirty="0"/>
          </a:p>
        </p:txBody>
      </p:sp>
      <p:sp>
        <p:nvSpPr>
          <p:cNvPr id="4" name="Slide Image Placeholder 3"/>
          <p:cNvSpPr>
            <a:spLocks noGrp="1" noRot="1" noChangeAspect="1"/>
          </p:cNvSpPr>
          <p:nvPr>
            <p:ph type="sldImg" idx="2"/>
          </p:nvPr>
        </p:nvSpPr>
        <p:spPr>
          <a:xfrm>
            <a:off x="139700" y="768350"/>
            <a:ext cx="6819900" cy="3836988"/>
          </a:xfrm>
          <a:prstGeom prst="rect">
            <a:avLst/>
          </a:prstGeom>
          <a:noFill/>
          <a:ln w="12700">
            <a:solidFill>
              <a:prstClr val="black"/>
            </a:solidFill>
          </a:ln>
        </p:spPr>
        <p:txBody>
          <a:bodyPr vert="horz" lIns="94736" tIns="47368" rIns="94736" bIns="47368" rtlCol="0" anchor="ctr"/>
          <a:lstStyle/>
          <a:p>
            <a:endParaRPr lang="en-GB" dirty="0"/>
          </a:p>
        </p:txBody>
      </p:sp>
      <p:sp>
        <p:nvSpPr>
          <p:cNvPr id="5" name="Notes Placeholder 4"/>
          <p:cNvSpPr>
            <a:spLocks noGrp="1"/>
          </p:cNvSpPr>
          <p:nvPr>
            <p:ph type="body" sz="quarter" idx="3"/>
          </p:nvPr>
        </p:nvSpPr>
        <p:spPr>
          <a:xfrm>
            <a:off x="709602" y="4862017"/>
            <a:ext cx="5680103" cy="4605085"/>
          </a:xfrm>
          <a:prstGeom prst="rect">
            <a:avLst/>
          </a:prstGeom>
        </p:spPr>
        <p:txBody>
          <a:bodyPr vert="horz" lIns="94736" tIns="47368" rIns="94736" bIns="4736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720755"/>
            <a:ext cx="3077137" cy="512222"/>
          </a:xfrm>
          <a:prstGeom prst="rect">
            <a:avLst/>
          </a:prstGeom>
        </p:spPr>
        <p:txBody>
          <a:bodyPr vert="horz" lIns="94736" tIns="47368" rIns="94736" bIns="47368" rtlCol="0" anchor="b"/>
          <a:lstStyle>
            <a:lvl1pPr algn="l">
              <a:defRPr sz="1200"/>
            </a:lvl1pPr>
          </a:lstStyle>
          <a:p>
            <a:endParaRPr lang="en-GB" dirty="0"/>
          </a:p>
        </p:txBody>
      </p:sp>
      <p:sp>
        <p:nvSpPr>
          <p:cNvPr id="7" name="Slide Number Placeholder 6"/>
          <p:cNvSpPr>
            <a:spLocks noGrp="1"/>
          </p:cNvSpPr>
          <p:nvPr>
            <p:ph type="sldNum" sz="quarter" idx="5"/>
          </p:nvPr>
        </p:nvSpPr>
        <p:spPr>
          <a:xfrm>
            <a:off x="4020507" y="9720755"/>
            <a:ext cx="3077137" cy="512222"/>
          </a:xfrm>
          <a:prstGeom prst="rect">
            <a:avLst/>
          </a:prstGeom>
        </p:spPr>
        <p:txBody>
          <a:bodyPr vert="horz" lIns="94736" tIns="47368" rIns="94736" bIns="47368" rtlCol="0" anchor="b"/>
          <a:lstStyle>
            <a:lvl1pPr algn="r">
              <a:defRPr sz="1200"/>
            </a:lvl1pPr>
          </a:lstStyle>
          <a:p>
            <a:fld id="{5750A1E1-C8D9-4447-9192-37BA973CD27A}" type="slidenum">
              <a:rPr lang="en-GB" smtClean="0"/>
              <a:t>‹#›</a:t>
            </a:fld>
            <a:endParaRPr lang="en-GB" dirty="0"/>
          </a:p>
        </p:txBody>
      </p:sp>
    </p:spTree>
    <p:extLst>
      <p:ext uri="{BB962C8B-B14F-4D97-AF65-F5344CB8AC3E}">
        <p14:creationId xmlns:p14="http://schemas.microsoft.com/office/powerpoint/2010/main" val="40085447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750A1E1-C8D9-4447-9192-37BA973CD27A}" type="slidenum">
              <a:rPr lang="en-GB" smtClean="0"/>
              <a:t>1</a:t>
            </a:fld>
            <a:endParaRPr lang="en-GB" dirty="0"/>
          </a:p>
        </p:txBody>
      </p:sp>
    </p:spTree>
    <p:extLst>
      <p:ext uri="{BB962C8B-B14F-4D97-AF65-F5344CB8AC3E}">
        <p14:creationId xmlns:p14="http://schemas.microsoft.com/office/powerpoint/2010/main" val="8721019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spect="1" noChangeArrowheads="1" noTextEdit="1"/>
          </p:cNvSpPr>
          <p:nvPr>
            <p:ph type="sldImg"/>
          </p:nvPr>
        </p:nvSpPr>
        <p:spPr>
          <a:xfrm>
            <a:off x="-9717088" y="3294063"/>
            <a:ext cx="29270326" cy="16465550"/>
          </a:xfrm>
          <a:ln/>
        </p:spPr>
      </p:sp>
      <p:sp>
        <p:nvSpPr>
          <p:cNvPr id="35843" name="Rectangle 3"/>
          <p:cNvSpPr>
            <a:spLocks noGrp="1" noChangeArrowheads="1"/>
          </p:cNvSpPr>
          <p:nvPr>
            <p:ph type="body" idx="1"/>
          </p:nvPr>
        </p:nvSpPr>
        <p:spPr>
          <a:xfrm>
            <a:off x="1312274" y="20857463"/>
            <a:ext cx="7211752" cy="1975970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This comprehensive introduction to RWM is structured in 5 main parts.</a:t>
            </a:r>
          </a:p>
        </p:txBody>
      </p:sp>
    </p:spTree>
    <p:extLst>
      <p:ext uri="{BB962C8B-B14F-4D97-AF65-F5344CB8AC3E}">
        <p14:creationId xmlns:p14="http://schemas.microsoft.com/office/powerpoint/2010/main" val="19831670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spect="1" noChangeArrowheads="1" noTextEdit="1"/>
          </p:cNvSpPr>
          <p:nvPr>
            <p:ph type="sldImg"/>
          </p:nvPr>
        </p:nvSpPr>
        <p:spPr>
          <a:xfrm>
            <a:off x="-9717088" y="3294063"/>
            <a:ext cx="29270326" cy="16465550"/>
          </a:xfrm>
          <a:ln/>
        </p:spPr>
      </p:sp>
      <p:sp>
        <p:nvSpPr>
          <p:cNvPr id="35843" name="Rectangle 3"/>
          <p:cNvSpPr>
            <a:spLocks noGrp="1" noChangeArrowheads="1"/>
          </p:cNvSpPr>
          <p:nvPr>
            <p:ph type="body" idx="1"/>
          </p:nvPr>
        </p:nvSpPr>
        <p:spPr>
          <a:xfrm>
            <a:off x="1312274" y="20857463"/>
            <a:ext cx="7211752" cy="1975970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extLst>
      <p:ext uri="{BB962C8B-B14F-4D97-AF65-F5344CB8AC3E}">
        <p14:creationId xmlns:p14="http://schemas.microsoft.com/office/powerpoint/2010/main" val="933139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750A1E1-C8D9-4447-9192-37BA973CD27A}" type="slidenum">
              <a:rPr lang="en-GB" smtClean="0"/>
              <a:t>5</a:t>
            </a:fld>
            <a:endParaRPr lang="en-GB" dirty="0"/>
          </a:p>
        </p:txBody>
      </p:sp>
    </p:spTree>
    <p:extLst>
      <p:ext uri="{BB962C8B-B14F-4D97-AF65-F5344CB8AC3E}">
        <p14:creationId xmlns:p14="http://schemas.microsoft.com/office/powerpoint/2010/main" val="33937232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400" dirty="0"/>
          </a:p>
        </p:txBody>
      </p:sp>
      <p:sp>
        <p:nvSpPr>
          <p:cNvPr id="4" name="Slide Number Placeholder 3"/>
          <p:cNvSpPr>
            <a:spLocks noGrp="1"/>
          </p:cNvSpPr>
          <p:nvPr>
            <p:ph type="sldNum" sz="quarter" idx="10"/>
          </p:nvPr>
        </p:nvSpPr>
        <p:spPr/>
        <p:txBody>
          <a:bodyPr/>
          <a:lstStyle/>
          <a:p>
            <a:fld id="{5750A1E1-C8D9-4447-9192-37BA973CD27A}" type="slidenum">
              <a:rPr lang="en-GB" smtClean="0"/>
              <a:t>13</a:t>
            </a:fld>
            <a:endParaRPr lang="en-GB" dirty="0"/>
          </a:p>
        </p:txBody>
      </p:sp>
    </p:spTree>
    <p:extLst>
      <p:ext uri="{BB962C8B-B14F-4D97-AF65-F5344CB8AC3E}">
        <p14:creationId xmlns:p14="http://schemas.microsoft.com/office/powerpoint/2010/main" val="233726937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ctrTitle"/>
          </p:nvPr>
        </p:nvSpPr>
        <p:spPr>
          <a:xfrm>
            <a:off x="323528" y="1329612"/>
            <a:ext cx="8568953" cy="810090"/>
          </a:xfrm>
        </p:spPr>
        <p:txBody>
          <a:bodyPr/>
          <a:lstStyle>
            <a:lvl1pPr algn="l">
              <a:defRPr>
                <a:solidFill>
                  <a:schemeClr val="bg1"/>
                </a:solidFill>
              </a:defRPr>
            </a:lvl1pPr>
          </a:lstStyle>
          <a:p>
            <a:r>
              <a:rPr lang="en-US"/>
              <a:t>Click to edit Master title style</a:t>
            </a:r>
            <a:endParaRPr lang="en-GB" dirty="0"/>
          </a:p>
        </p:txBody>
      </p:sp>
      <p:sp>
        <p:nvSpPr>
          <p:cNvPr id="3" name="Subtitle 2"/>
          <p:cNvSpPr>
            <a:spLocks noGrp="1"/>
          </p:cNvSpPr>
          <p:nvPr>
            <p:ph type="subTitle" idx="1"/>
          </p:nvPr>
        </p:nvSpPr>
        <p:spPr>
          <a:xfrm>
            <a:off x="323528" y="2679762"/>
            <a:ext cx="8568953" cy="1206438"/>
          </a:xfrm>
        </p:spPr>
        <p:txBody>
          <a:bodyPr>
            <a:normAutofit/>
          </a:bodyPr>
          <a:lstStyle>
            <a:lvl1pPr marL="0" indent="0" algn="l">
              <a:buNone/>
              <a:defRPr sz="2800" b="1">
                <a:solidFill>
                  <a:schemeClr val="accent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pic>
        <p:nvPicPr>
          <p:cNvPr id="2050" name="Picture 2" descr="\\iaea.org\Secretariat\MTCD\PublishingCurrent\2017\IAEA\17-42841_LOGO_IAEA_update\Design\Presentation_IAEA\IAEA_Logo_E_horizontal_white.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11370" y="195486"/>
            <a:ext cx="1845515" cy="4083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89343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solidFill>
                  <a:schemeClr val="tx2"/>
                </a:solidFill>
              </a:defRPr>
            </a:lvl1pPr>
          </a:lstStyle>
          <a:p>
            <a:r>
              <a:rPr lang="en-US"/>
              <a:t>Click to edit Master title style</a:t>
            </a:r>
            <a:endParaRPr lang="en-GB" dirty="0"/>
          </a:p>
        </p:txBody>
      </p:sp>
      <p:sp>
        <p:nvSpPr>
          <p:cNvPr id="3" name="Picture Placeholder 2"/>
          <p:cNvSpPr>
            <a:spLocks noGrp="1"/>
          </p:cNvSpPr>
          <p:nvPr>
            <p:ph type="pic" idx="1"/>
          </p:nvPr>
        </p:nvSpPr>
        <p:spPr>
          <a:xfrm>
            <a:off x="1792288" y="843558"/>
            <a:ext cx="5486400" cy="270212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lang="en-GB" dirty="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solidFill>
                  <a:srgbClr val="00000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Date Placeholder 13"/>
          <p:cNvSpPr>
            <a:spLocks noGrp="1"/>
          </p:cNvSpPr>
          <p:nvPr>
            <p:ph type="dt" sz="half" idx="10"/>
          </p:nvPr>
        </p:nvSpPr>
        <p:spPr/>
        <p:txBody>
          <a:bodyPr/>
          <a:lstStyle/>
          <a:p>
            <a:endParaRPr lang="en-US" dirty="0"/>
          </a:p>
        </p:txBody>
      </p:sp>
      <p:sp>
        <p:nvSpPr>
          <p:cNvPr id="15" name="Footer Placeholder 14"/>
          <p:cNvSpPr>
            <a:spLocks noGrp="1"/>
          </p:cNvSpPr>
          <p:nvPr>
            <p:ph type="ftr" sz="quarter" idx="11"/>
          </p:nvPr>
        </p:nvSpPr>
        <p:spPr/>
        <p:txBody>
          <a:bodyPr/>
          <a:lstStyle/>
          <a:p>
            <a:endParaRPr lang="en-US" dirty="0"/>
          </a:p>
        </p:txBody>
      </p:sp>
      <p:sp>
        <p:nvSpPr>
          <p:cNvPr id="16" name="Slide Number Placeholder 15"/>
          <p:cNvSpPr>
            <a:spLocks noGrp="1"/>
          </p:cNvSpPr>
          <p:nvPr>
            <p:ph type="sldNum" sz="quarter" idx="12"/>
          </p:nvPr>
        </p:nvSpPr>
        <p:spPr/>
        <p:txBody>
          <a:bodyPr/>
          <a:lstStyle/>
          <a:p>
            <a:fld id="{23A0628E-C12F-4F8C-9895-BCD5E30100D3}" type="slidenum">
              <a:rPr lang="en-US" smtClean="0"/>
              <a:pPr/>
              <a:t>‹#›</a:t>
            </a:fld>
            <a:endParaRPr lang="en-US" dirty="0"/>
          </a:p>
        </p:txBody>
      </p:sp>
    </p:spTree>
    <p:extLst>
      <p:ext uri="{BB962C8B-B14F-4D97-AF65-F5344CB8AC3E}">
        <p14:creationId xmlns:p14="http://schemas.microsoft.com/office/powerpoint/2010/main" val="36771904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a:t>Click to edit Master title style</a:t>
            </a:r>
            <a:endParaRPr lang="en-GB"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3" name="Date Placeholder 12"/>
          <p:cNvSpPr>
            <a:spLocks noGrp="1"/>
          </p:cNvSpPr>
          <p:nvPr>
            <p:ph type="dt" sz="half" idx="10"/>
          </p:nvPr>
        </p:nvSpPr>
        <p:spPr/>
        <p:txBody>
          <a:bodyPr/>
          <a:lstStyle/>
          <a:p>
            <a:endParaRPr lang="en-US" dirty="0"/>
          </a:p>
        </p:txBody>
      </p:sp>
      <p:sp>
        <p:nvSpPr>
          <p:cNvPr id="14" name="Footer Placeholder 13"/>
          <p:cNvSpPr>
            <a:spLocks noGrp="1"/>
          </p:cNvSpPr>
          <p:nvPr>
            <p:ph type="ftr" sz="quarter" idx="11"/>
          </p:nvPr>
        </p:nvSpPr>
        <p:spPr/>
        <p:txBody>
          <a:bodyPr/>
          <a:lstStyle/>
          <a:p>
            <a:endParaRPr lang="en-US" dirty="0"/>
          </a:p>
        </p:txBody>
      </p:sp>
      <p:sp>
        <p:nvSpPr>
          <p:cNvPr id="15" name="Slide Number Placeholder 14"/>
          <p:cNvSpPr>
            <a:spLocks noGrp="1"/>
          </p:cNvSpPr>
          <p:nvPr>
            <p:ph type="sldNum" sz="quarter" idx="12"/>
          </p:nvPr>
        </p:nvSpPr>
        <p:spPr/>
        <p:txBody>
          <a:bodyPr/>
          <a:lstStyle/>
          <a:p>
            <a:fld id="{23A0628E-C12F-4F8C-9895-BCD5E30100D3}" type="slidenum">
              <a:rPr lang="en-US" smtClean="0"/>
              <a:pPr/>
              <a:t>‹#›</a:t>
            </a:fld>
            <a:endParaRPr lang="en-US" dirty="0"/>
          </a:p>
        </p:txBody>
      </p:sp>
    </p:spTree>
    <p:extLst>
      <p:ext uri="{BB962C8B-B14F-4D97-AF65-F5344CB8AC3E}">
        <p14:creationId xmlns:p14="http://schemas.microsoft.com/office/powerpoint/2010/main" val="1348563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a:t>Click to edit Master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3" name="Date Placeholder 12"/>
          <p:cNvSpPr>
            <a:spLocks noGrp="1"/>
          </p:cNvSpPr>
          <p:nvPr>
            <p:ph type="dt" sz="half" idx="10"/>
          </p:nvPr>
        </p:nvSpPr>
        <p:spPr/>
        <p:txBody>
          <a:bodyPr/>
          <a:lstStyle/>
          <a:p>
            <a:endParaRPr lang="en-US" dirty="0"/>
          </a:p>
        </p:txBody>
      </p:sp>
      <p:sp>
        <p:nvSpPr>
          <p:cNvPr id="14" name="Footer Placeholder 13"/>
          <p:cNvSpPr>
            <a:spLocks noGrp="1"/>
          </p:cNvSpPr>
          <p:nvPr>
            <p:ph type="ftr" sz="quarter" idx="11"/>
          </p:nvPr>
        </p:nvSpPr>
        <p:spPr/>
        <p:txBody>
          <a:bodyPr/>
          <a:lstStyle/>
          <a:p>
            <a:endParaRPr lang="en-US" dirty="0"/>
          </a:p>
        </p:txBody>
      </p:sp>
      <p:sp>
        <p:nvSpPr>
          <p:cNvPr id="15" name="Slide Number Placeholder 14"/>
          <p:cNvSpPr>
            <a:spLocks noGrp="1"/>
          </p:cNvSpPr>
          <p:nvPr>
            <p:ph type="sldNum" sz="quarter" idx="12"/>
          </p:nvPr>
        </p:nvSpPr>
        <p:spPr/>
        <p:txBody>
          <a:bodyPr/>
          <a:lstStyle/>
          <a:p>
            <a:fld id="{23A0628E-C12F-4F8C-9895-BCD5E30100D3}" type="slidenum">
              <a:rPr lang="en-US" smtClean="0"/>
              <a:pPr/>
              <a:t>‹#›</a:t>
            </a:fld>
            <a:endParaRPr lang="en-US" dirty="0"/>
          </a:p>
        </p:txBody>
      </p:sp>
    </p:spTree>
    <p:extLst>
      <p:ext uri="{BB962C8B-B14F-4D97-AF65-F5344CB8AC3E}">
        <p14:creationId xmlns:p14="http://schemas.microsoft.com/office/powerpoint/2010/main" val="19892027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a:ln>
            <a:noFill/>
          </a:ln>
        </p:spPr>
      </p:pic>
      <p:sp>
        <p:nvSpPr>
          <p:cNvPr id="4" name="Title 1"/>
          <p:cNvSpPr>
            <a:spLocks noGrp="1"/>
          </p:cNvSpPr>
          <p:nvPr>
            <p:ph type="ctrTitle"/>
          </p:nvPr>
        </p:nvSpPr>
        <p:spPr>
          <a:xfrm>
            <a:off x="323528" y="1329612"/>
            <a:ext cx="8568953" cy="810090"/>
          </a:xfrm>
        </p:spPr>
        <p:txBody>
          <a:bodyPr/>
          <a:lstStyle>
            <a:lvl1pPr algn="l">
              <a:defRPr>
                <a:solidFill>
                  <a:schemeClr val="tx2"/>
                </a:solidFill>
              </a:defRPr>
            </a:lvl1pPr>
          </a:lstStyle>
          <a:p>
            <a:r>
              <a:rPr lang="en-US"/>
              <a:t>Click to edit Master title style</a:t>
            </a:r>
            <a:endParaRPr lang="en-GB" dirty="0"/>
          </a:p>
        </p:txBody>
      </p:sp>
      <p:sp>
        <p:nvSpPr>
          <p:cNvPr id="5" name="Subtitle 2"/>
          <p:cNvSpPr>
            <a:spLocks noGrp="1"/>
          </p:cNvSpPr>
          <p:nvPr>
            <p:ph type="subTitle" idx="1"/>
          </p:nvPr>
        </p:nvSpPr>
        <p:spPr>
          <a:xfrm>
            <a:off x="323528" y="2679762"/>
            <a:ext cx="8568953" cy="1206438"/>
          </a:xfrm>
        </p:spPr>
        <p:txBody>
          <a:bodyPr>
            <a:normAutofit/>
          </a:bodyPr>
          <a:lstStyle>
            <a:lvl1pPr marL="0" indent="0" algn="l">
              <a:buNone/>
              <a:defRPr sz="2800" b="1">
                <a:solidFill>
                  <a:srgbClr val="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pic>
        <p:nvPicPr>
          <p:cNvPr id="3074" name="Picture 2" descr="\\iaea.org\Secretariat\MTCD\PublishingCurrent\2017\IAEA\17-42841_LOGO_IAEA_update\Design\Presentation_IAEA\IAEA_Logo_E_horizontal_Blue.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11369" y="185587"/>
            <a:ext cx="1892276" cy="4177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18032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3" name="Date Placeholder 12"/>
          <p:cNvSpPr>
            <a:spLocks noGrp="1"/>
          </p:cNvSpPr>
          <p:nvPr>
            <p:ph type="dt" sz="half" idx="10"/>
          </p:nvPr>
        </p:nvSpPr>
        <p:spPr/>
        <p:txBody>
          <a:bodyPr/>
          <a:lstStyle/>
          <a:p>
            <a:endParaRPr lang="en-US" dirty="0"/>
          </a:p>
        </p:txBody>
      </p:sp>
      <p:sp>
        <p:nvSpPr>
          <p:cNvPr id="14" name="Footer Placeholder 13"/>
          <p:cNvSpPr>
            <a:spLocks noGrp="1"/>
          </p:cNvSpPr>
          <p:nvPr>
            <p:ph type="ftr" sz="quarter" idx="11"/>
          </p:nvPr>
        </p:nvSpPr>
        <p:spPr/>
        <p:txBody>
          <a:bodyPr/>
          <a:lstStyle/>
          <a:p>
            <a:endParaRPr lang="en-US" dirty="0"/>
          </a:p>
        </p:txBody>
      </p:sp>
      <p:sp>
        <p:nvSpPr>
          <p:cNvPr id="15" name="Slide Number Placeholder 14"/>
          <p:cNvSpPr>
            <a:spLocks noGrp="1"/>
          </p:cNvSpPr>
          <p:nvPr>
            <p:ph type="sldNum" sz="quarter" idx="12"/>
          </p:nvPr>
        </p:nvSpPr>
        <p:spPr/>
        <p:txBody>
          <a:bodyPr/>
          <a:lstStyle/>
          <a:p>
            <a:fld id="{23A0628E-C12F-4F8C-9895-BCD5E30100D3}" type="slidenum">
              <a:rPr lang="en-US" smtClean="0"/>
              <a:pPr/>
              <a:t>‹#›</a:t>
            </a:fld>
            <a:endParaRPr lang="en-US" dirty="0"/>
          </a:p>
        </p:txBody>
      </p:sp>
    </p:spTree>
    <p:extLst>
      <p:ext uri="{BB962C8B-B14F-4D97-AF65-F5344CB8AC3E}">
        <p14:creationId xmlns:p14="http://schemas.microsoft.com/office/powerpoint/2010/main" val="7291948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Date Placeholder 13"/>
          <p:cNvSpPr>
            <a:spLocks noGrp="1"/>
          </p:cNvSpPr>
          <p:nvPr>
            <p:ph type="dt" sz="half" idx="10"/>
          </p:nvPr>
        </p:nvSpPr>
        <p:spPr/>
        <p:txBody>
          <a:bodyPr/>
          <a:lstStyle/>
          <a:p>
            <a:endParaRPr lang="en-US" dirty="0"/>
          </a:p>
        </p:txBody>
      </p:sp>
      <p:sp>
        <p:nvSpPr>
          <p:cNvPr id="15" name="Footer Placeholder 14"/>
          <p:cNvSpPr>
            <a:spLocks noGrp="1"/>
          </p:cNvSpPr>
          <p:nvPr>
            <p:ph type="ftr" sz="quarter" idx="11"/>
          </p:nvPr>
        </p:nvSpPr>
        <p:spPr/>
        <p:txBody>
          <a:bodyPr/>
          <a:lstStyle/>
          <a:p>
            <a:endParaRPr lang="en-US" dirty="0"/>
          </a:p>
        </p:txBody>
      </p:sp>
      <p:sp>
        <p:nvSpPr>
          <p:cNvPr id="16" name="Slide Number Placeholder 15"/>
          <p:cNvSpPr>
            <a:spLocks noGrp="1"/>
          </p:cNvSpPr>
          <p:nvPr>
            <p:ph type="sldNum" sz="quarter" idx="12"/>
          </p:nvPr>
        </p:nvSpPr>
        <p:spPr/>
        <p:txBody>
          <a:bodyPr/>
          <a:lstStyle/>
          <a:p>
            <a:fld id="{23A0628E-C12F-4F8C-9895-BCD5E30100D3}" type="slidenum">
              <a:rPr lang="en-US" smtClean="0"/>
              <a:pPr/>
              <a:t>‹#›</a:t>
            </a:fld>
            <a:endParaRPr lang="en-US" dirty="0"/>
          </a:p>
        </p:txBody>
      </p:sp>
    </p:spTree>
    <p:extLst>
      <p:ext uri="{BB962C8B-B14F-4D97-AF65-F5344CB8AC3E}">
        <p14:creationId xmlns:p14="http://schemas.microsoft.com/office/powerpoint/2010/main" val="26822526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6" name="Date Placeholder 15"/>
          <p:cNvSpPr>
            <a:spLocks noGrp="1"/>
          </p:cNvSpPr>
          <p:nvPr>
            <p:ph type="dt" sz="half" idx="10"/>
          </p:nvPr>
        </p:nvSpPr>
        <p:spPr/>
        <p:txBody>
          <a:bodyPr/>
          <a:lstStyle/>
          <a:p>
            <a:endParaRPr lang="en-US" dirty="0"/>
          </a:p>
        </p:txBody>
      </p:sp>
      <p:sp>
        <p:nvSpPr>
          <p:cNvPr id="17" name="Footer Placeholder 16"/>
          <p:cNvSpPr>
            <a:spLocks noGrp="1"/>
          </p:cNvSpPr>
          <p:nvPr>
            <p:ph type="ftr" sz="quarter" idx="11"/>
          </p:nvPr>
        </p:nvSpPr>
        <p:spPr/>
        <p:txBody>
          <a:bodyPr/>
          <a:lstStyle/>
          <a:p>
            <a:endParaRPr lang="en-US" dirty="0"/>
          </a:p>
        </p:txBody>
      </p:sp>
      <p:sp>
        <p:nvSpPr>
          <p:cNvPr id="18" name="Slide Number Placeholder 17"/>
          <p:cNvSpPr>
            <a:spLocks noGrp="1"/>
          </p:cNvSpPr>
          <p:nvPr>
            <p:ph type="sldNum" sz="quarter" idx="12"/>
          </p:nvPr>
        </p:nvSpPr>
        <p:spPr/>
        <p:txBody>
          <a:bodyPr/>
          <a:lstStyle/>
          <a:p>
            <a:fld id="{23A0628E-C12F-4F8C-9895-BCD5E30100D3}" type="slidenum">
              <a:rPr lang="en-US" smtClean="0"/>
              <a:pPr/>
              <a:t>‹#›</a:t>
            </a:fld>
            <a:endParaRPr lang="en-US" dirty="0"/>
          </a:p>
        </p:txBody>
      </p:sp>
    </p:spTree>
    <p:extLst>
      <p:ext uri="{BB962C8B-B14F-4D97-AF65-F5344CB8AC3E}">
        <p14:creationId xmlns:p14="http://schemas.microsoft.com/office/powerpoint/2010/main" val="18337148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9" name="Date Placeholder 8"/>
          <p:cNvSpPr>
            <a:spLocks noGrp="1"/>
          </p:cNvSpPr>
          <p:nvPr>
            <p:ph type="dt" sz="half" idx="10"/>
          </p:nvPr>
        </p:nvSpPr>
        <p:spPr/>
        <p:txBody>
          <a:bodyPr/>
          <a:lstStyle/>
          <a:p>
            <a:endParaRPr lang="en-US" dirty="0"/>
          </a:p>
        </p:txBody>
      </p:sp>
      <p:sp>
        <p:nvSpPr>
          <p:cNvPr id="10" name="Footer Placeholder 9"/>
          <p:cNvSpPr>
            <a:spLocks noGrp="1"/>
          </p:cNvSpPr>
          <p:nvPr>
            <p:ph type="ftr" sz="quarter" idx="11"/>
          </p:nvPr>
        </p:nvSpPr>
        <p:spPr/>
        <p:txBody>
          <a:bodyPr/>
          <a:lstStyle/>
          <a:p>
            <a:endParaRPr lang="en-US" dirty="0"/>
          </a:p>
        </p:txBody>
      </p:sp>
      <p:sp>
        <p:nvSpPr>
          <p:cNvPr id="11" name="Slide Number Placeholder 10"/>
          <p:cNvSpPr>
            <a:spLocks noGrp="1"/>
          </p:cNvSpPr>
          <p:nvPr>
            <p:ph type="sldNum" sz="quarter" idx="12"/>
          </p:nvPr>
        </p:nvSpPr>
        <p:spPr/>
        <p:txBody>
          <a:bodyPr/>
          <a:lstStyle/>
          <a:p>
            <a:fld id="{23A0628E-C12F-4F8C-9895-BCD5E30100D3}" type="slidenum">
              <a:rPr lang="en-US" smtClean="0"/>
              <a:pPr/>
              <a:t>‹#›</a:t>
            </a:fld>
            <a:endParaRPr lang="en-US" dirty="0"/>
          </a:p>
        </p:txBody>
      </p:sp>
    </p:spTree>
    <p:extLst>
      <p:ext uri="{BB962C8B-B14F-4D97-AF65-F5344CB8AC3E}">
        <p14:creationId xmlns:p14="http://schemas.microsoft.com/office/powerpoint/2010/main" val="11921891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11" name="Date Placeholder 10"/>
          <p:cNvSpPr>
            <a:spLocks noGrp="1"/>
          </p:cNvSpPr>
          <p:nvPr>
            <p:ph type="dt" sz="half" idx="10"/>
          </p:nvPr>
        </p:nvSpPr>
        <p:spPr/>
        <p:txBody>
          <a:bodyPr/>
          <a:lstStyle/>
          <a:p>
            <a:endParaRPr lang="en-US" dirty="0"/>
          </a:p>
        </p:txBody>
      </p:sp>
      <p:sp>
        <p:nvSpPr>
          <p:cNvPr id="12" name="Footer Placeholder 11"/>
          <p:cNvSpPr>
            <a:spLocks noGrp="1"/>
          </p:cNvSpPr>
          <p:nvPr>
            <p:ph type="ftr" sz="quarter" idx="11"/>
          </p:nvPr>
        </p:nvSpPr>
        <p:spPr/>
        <p:txBody>
          <a:bodyPr/>
          <a:lstStyle/>
          <a:p>
            <a:endParaRPr lang="en-US" dirty="0"/>
          </a:p>
        </p:txBody>
      </p:sp>
      <p:sp>
        <p:nvSpPr>
          <p:cNvPr id="13" name="Slide Number Placeholder 12"/>
          <p:cNvSpPr>
            <a:spLocks noGrp="1"/>
          </p:cNvSpPr>
          <p:nvPr>
            <p:ph type="sldNum" sz="quarter" idx="12"/>
          </p:nvPr>
        </p:nvSpPr>
        <p:spPr/>
        <p:txBody>
          <a:bodyPr/>
          <a:lstStyle/>
          <a:p>
            <a:fld id="{23A0628E-C12F-4F8C-9895-BCD5E30100D3}" type="slidenum">
              <a:rPr lang="en-US" smtClean="0"/>
              <a:pPr/>
              <a:t>‹#›</a:t>
            </a:fld>
            <a:endParaRPr lang="en-US" dirty="0"/>
          </a:p>
        </p:txBody>
      </p:sp>
    </p:spTree>
    <p:extLst>
      <p:ext uri="{BB962C8B-B14F-4D97-AF65-F5344CB8AC3E}">
        <p14:creationId xmlns:p14="http://schemas.microsoft.com/office/powerpoint/2010/main" val="10715055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Date Placeholder 13"/>
          <p:cNvSpPr>
            <a:spLocks noGrp="1"/>
          </p:cNvSpPr>
          <p:nvPr>
            <p:ph type="dt" sz="half" idx="10"/>
          </p:nvPr>
        </p:nvSpPr>
        <p:spPr/>
        <p:txBody>
          <a:bodyPr/>
          <a:lstStyle/>
          <a:p>
            <a:endParaRPr lang="en-US" dirty="0"/>
          </a:p>
        </p:txBody>
      </p:sp>
      <p:sp>
        <p:nvSpPr>
          <p:cNvPr id="15" name="Footer Placeholder 14"/>
          <p:cNvSpPr>
            <a:spLocks noGrp="1"/>
          </p:cNvSpPr>
          <p:nvPr>
            <p:ph type="ftr" sz="quarter" idx="11"/>
          </p:nvPr>
        </p:nvSpPr>
        <p:spPr/>
        <p:txBody>
          <a:bodyPr/>
          <a:lstStyle/>
          <a:p>
            <a:endParaRPr lang="en-US" dirty="0"/>
          </a:p>
        </p:txBody>
      </p:sp>
      <p:sp>
        <p:nvSpPr>
          <p:cNvPr id="16" name="Slide Number Placeholder 15"/>
          <p:cNvSpPr>
            <a:spLocks noGrp="1"/>
          </p:cNvSpPr>
          <p:nvPr>
            <p:ph type="sldNum" sz="quarter" idx="12"/>
          </p:nvPr>
        </p:nvSpPr>
        <p:spPr/>
        <p:txBody>
          <a:bodyPr/>
          <a:lstStyle/>
          <a:p>
            <a:fld id="{23A0628E-C12F-4F8C-9895-BCD5E30100D3}" type="slidenum">
              <a:rPr lang="en-US" smtClean="0"/>
              <a:pPr/>
              <a:t>‹#›</a:t>
            </a:fld>
            <a:endParaRPr lang="en-US" dirty="0"/>
          </a:p>
        </p:txBody>
      </p:sp>
    </p:spTree>
    <p:extLst>
      <p:ext uri="{BB962C8B-B14F-4D97-AF65-F5344CB8AC3E}">
        <p14:creationId xmlns:p14="http://schemas.microsoft.com/office/powerpoint/2010/main" val="1731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p:nvPr userDrawn="1"/>
        </p:nvSpPr>
        <p:spPr>
          <a:xfrm flipH="1" flipV="1">
            <a:off x="0" y="3975906"/>
            <a:ext cx="6372200" cy="1167594"/>
          </a:xfrm>
          <a:prstGeom prst="rect">
            <a:avLst/>
          </a:prstGeom>
          <a:gradFill flip="none" rotWithShape="1">
            <a:gsLst>
              <a:gs pos="48000">
                <a:schemeClr val="bg1"/>
              </a:gs>
              <a:gs pos="0">
                <a:schemeClr val="accent6"/>
              </a:gs>
            </a:gsLst>
            <a:lin ang="6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Rectangle 10"/>
          <p:cNvSpPr/>
          <p:nvPr userDrawn="1"/>
        </p:nvSpPr>
        <p:spPr>
          <a:xfrm>
            <a:off x="1" y="0"/>
            <a:ext cx="9143999" cy="1599642"/>
          </a:xfrm>
          <a:prstGeom prst="rect">
            <a:avLst/>
          </a:prstGeom>
          <a:gradFill flip="none" rotWithShape="1">
            <a:gsLst>
              <a:gs pos="56000">
                <a:schemeClr val="bg1"/>
              </a:gs>
              <a:gs pos="0">
                <a:schemeClr val="accent6"/>
              </a:gs>
            </a:gsLst>
            <a:lin ang="6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5"/>
          <p:cNvSpPr>
            <a:spLocks noGrp="1" noChangeArrowheads="1"/>
          </p:cNvSpPr>
          <p:nvPr>
            <p:ph type="dt" sz="half" idx="2"/>
          </p:nvPr>
        </p:nvSpPr>
        <p:spPr bwMode="white">
          <a:xfrm>
            <a:off x="7524328" y="4862044"/>
            <a:ext cx="935460" cy="2202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a:solidFill>
                  <a:schemeClr val="tx2"/>
                </a:solidFill>
                <a:latin typeface="+mn-lt"/>
              </a:defRPr>
            </a:lvl1pPr>
          </a:lstStyle>
          <a:p>
            <a:endParaRPr lang="en-US" dirty="0"/>
          </a:p>
        </p:txBody>
      </p:sp>
      <p:sp>
        <p:nvSpPr>
          <p:cNvPr id="9" name="Rectangle 6"/>
          <p:cNvSpPr>
            <a:spLocks noGrp="1" noChangeArrowheads="1"/>
          </p:cNvSpPr>
          <p:nvPr>
            <p:ph type="ftr" sz="quarter" idx="3"/>
          </p:nvPr>
        </p:nvSpPr>
        <p:spPr bwMode="white">
          <a:xfrm>
            <a:off x="5868145" y="4862044"/>
            <a:ext cx="1616025" cy="2202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a:solidFill>
                  <a:schemeClr val="tx2"/>
                </a:solidFill>
                <a:latin typeface="+mn-lt"/>
              </a:defRPr>
            </a:lvl1pPr>
          </a:lstStyle>
          <a:p>
            <a:endParaRPr lang="en-US" dirty="0"/>
          </a:p>
        </p:txBody>
      </p:sp>
      <p:sp>
        <p:nvSpPr>
          <p:cNvPr id="10" name="Rectangle 7"/>
          <p:cNvSpPr>
            <a:spLocks noGrp="1" noChangeArrowheads="1"/>
          </p:cNvSpPr>
          <p:nvPr>
            <p:ph type="sldNum" sz="quarter" idx="4"/>
          </p:nvPr>
        </p:nvSpPr>
        <p:spPr bwMode="white">
          <a:xfrm>
            <a:off x="8472489" y="4862044"/>
            <a:ext cx="509587" cy="2202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a:solidFill>
                  <a:schemeClr val="tx2"/>
                </a:solidFill>
                <a:latin typeface="+mn-lt"/>
              </a:defRPr>
            </a:lvl1pPr>
          </a:lstStyle>
          <a:p>
            <a:fld id="{23A0628E-C12F-4F8C-9895-BCD5E30100D3}" type="slidenum">
              <a:rPr lang="en-US" smtClean="0"/>
              <a:pPr/>
              <a:t>‹#›</a:t>
            </a:fld>
            <a:endParaRPr lang="en-US" dirty="0"/>
          </a:p>
        </p:txBody>
      </p:sp>
      <p:sp>
        <p:nvSpPr>
          <p:cNvPr id="2" name="Title Placeholder 1"/>
          <p:cNvSpPr>
            <a:spLocks noGrp="1"/>
          </p:cNvSpPr>
          <p:nvPr>
            <p:ph type="title"/>
          </p:nvPr>
        </p:nvSpPr>
        <p:spPr>
          <a:xfrm>
            <a:off x="251520" y="87474"/>
            <a:ext cx="6120680" cy="648072"/>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p:cNvSpPr>
            <a:spLocks noGrp="1"/>
          </p:cNvSpPr>
          <p:nvPr>
            <p:ph type="body" idx="1"/>
          </p:nvPr>
        </p:nvSpPr>
        <p:spPr>
          <a:xfrm>
            <a:off x="251520" y="951571"/>
            <a:ext cx="8712968" cy="364305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1026" name="Picture 2" descr="\\iaea.org\Secretariat\MTCD\PublishingCurrent\2017\IAEA\17-42841_LOGO_IAEA_update\Design\Presentation_IAEA\IAEA_Logo_SHORT_vertical_white.png"/>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8388424" y="135041"/>
            <a:ext cx="445792" cy="5455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37507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9"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txStyles>
    <p:titleStyle>
      <a:lvl1pPr algn="l" defTabSz="914400" rtl="0" eaLnBrk="1" latinLnBrk="0" hangingPunct="1">
        <a:spcBef>
          <a:spcPct val="0"/>
        </a:spcBef>
        <a:buNone/>
        <a:defRPr sz="3600" b="1" kern="1200">
          <a:solidFill>
            <a:schemeClr val="tx2"/>
          </a:solidFill>
          <a:latin typeface="Arial "/>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rgbClr val="000000"/>
          </a:solidFill>
          <a:latin typeface="Arial "/>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rgbClr val="000000"/>
          </a:solidFill>
          <a:latin typeface="Arial "/>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rgbClr val="000000"/>
          </a:solidFill>
          <a:latin typeface="Arial "/>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rgbClr val="000000"/>
          </a:solidFill>
          <a:latin typeface="Arial "/>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rgbClr val="000000"/>
          </a:solidFill>
          <a:latin typeface="Arial "/>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jpg"/><Relationship Id="rId2" Type="http://schemas.openxmlformats.org/officeDocument/2006/relationships/image" Target="../media/image16.png"/><Relationship Id="rId1" Type="http://schemas.openxmlformats.org/officeDocument/2006/relationships/slideLayout" Target="../slideLayouts/slideLayout8.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 Id="rId9" Type="http://schemas.openxmlformats.org/officeDocument/2006/relationships/image" Target="../media/image23.emf"/></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1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8.xml"/><Relationship Id="rId6" Type="http://schemas.openxmlformats.org/officeDocument/2006/relationships/image" Target="../media/image11.png"/><Relationship Id="rId5" Type="http://schemas.openxmlformats.org/officeDocument/2006/relationships/image" Target="../media/image10.png"/><Relationship Id="rId10" Type="http://schemas.openxmlformats.org/officeDocument/2006/relationships/image" Target="../media/image15.jpeg"/><Relationship Id="rId4" Type="http://schemas.openxmlformats.org/officeDocument/2006/relationships/image" Target="../media/image9.png"/><Relationship Id="rId9" Type="http://schemas.openxmlformats.org/officeDocument/2006/relationships/image" Target="../media/image1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489656" y="1059582"/>
            <a:ext cx="6588732" cy="2160240"/>
          </a:xfrm>
        </p:spPr>
        <p:txBody>
          <a:bodyPr>
            <a:normAutofit/>
          </a:bodyPr>
          <a:lstStyle/>
          <a:p>
            <a:r>
              <a:rPr lang="en-GB" sz="2000" dirty="0">
                <a:effectLst/>
                <a:latin typeface="Times New Roman" panose="02020603050405020304" pitchFamily="18" charset="0"/>
                <a:ea typeface="Calibri" panose="020F0502020204030204" pitchFamily="34" charset="0"/>
              </a:rPr>
              <a:t>ME-RER9154-2300641: </a:t>
            </a:r>
            <a:r>
              <a:rPr lang="en-GB" sz="2000" b="1" dirty="0">
                <a:effectLst/>
                <a:latin typeface="Times New Roman" panose="02020603050405020304" pitchFamily="18" charset="0"/>
                <a:ea typeface="Calibri" panose="020F0502020204030204" pitchFamily="34" charset="0"/>
              </a:rPr>
              <a:t>Regional Workshop on Approaches to Ageing Management of Waste Packages in Storage</a:t>
            </a:r>
            <a:br>
              <a:rPr lang="en-GB" sz="2000" dirty="0">
                <a:effectLst/>
                <a:latin typeface="+mn-lt"/>
                <a:ea typeface="Batang" panose="02030600000101010101" pitchFamily="18" charset="-127"/>
              </a:rPr>
            </a:br>
            <a:br>
              <a:rPr lang="en-GB" sz="1800" dirty="0"/>
            </a:br>
            <a:endParaRPr lang="en-GB" sz="1800" dirty="0"/>
          </a:p>
        </p:txBody>
      </p:sp>
      <p:sp>
        <p:nvSpPr>
          <p:cNvPr id="4" name="Subtitle 3"/>
          <p:cNvSpPr>
            <a:spLocks noGrp="1"/>
          </p:cNvSpPr>
          <p:nvPr>
            <p:ph type="subTitle" idx="1"/>
          </p:nvPr>
        </p:nvSpPr>
        <p:spPr>
          <a:xfrm>
            <a:off x="130315" y="4083918"/>
            <a:ext cx="2592288" cy="1206438"/>
          </a:xfrm>
        </p:spPr>
        <p:txBody>
          <a:bodyPr>
            <a:normAutofit/>
          </a:bodyPr>
          <a:lstStyle/>
          <a:p>
            <a:r>
              <a:rPr lang="en-GB" sz="1500" dirty="0"/>
              <a:t>Willie Meyer</a:t>
            </a:r>
          </a:p>
          <a:p>
            <a:r>
              <a:rPr lang="en-GB" sz="1500" dirty="0"/>
              <a:t>Predisposal Specialist</a:t>
            </a:r>
          </a:p>
          <a:p>
            <a:r>
              <a:rPr lang="en-GB" sz="1500" dirty="0"/>
              <a:t>Waste Technology Section</a:t>
            </a:r>
          </a:p>
        </p:txBody>
      </p:sp>
      <p:sp>
        <p:nvSpPr>
          <p:cNvPr id="2" name="TextBox 1">
            <a:extLst>
              <a:ext uri="{FF2B5EF4-FFF2-40B4-BE49-F238E27FC236}">
                <a16:creationId xmlns:a16="http://schemas.microsoft.com/office/drawing/2014/main" id="{0FC195B9-AA16-45E8-8EAF-09368EADAE02}"/>
              </a:ext>
            </a:extLst>
          </p:cNvPr>
          <p:cNvSpPr txBox="1"/>
          <p:nvPr/>
        </p:nvSpPr>
        <p:spPr>
          <a:xfrm>
            <a:off x="5724128" y="4502471"/>
            <a:ext cx="2723823" cy="369332"/>
          </a:xfrm>
          <a:prstGeom prst="rect">
            <a:avLst/>
          </a:prstGeom>
          <a:noFill/>
        </p:spPr>
        <p:txBody>
          <a:bodyPr wrap="none" rtlCol="0">
            <a:spAutoFit/>
          </a:bodyPr>
          <a:lstStyle/>
          <a:p>
            <a:r>
              <a:rPr lang="en-US" dirty="0">
                <a:solidFill>
                  <a:schemeClr val="bg1"/>
                </a:solidFill>
              </a:rPr>
              <a:t>No copyright restrictions </a:t>
            </a:r>
            <a:endParaRPr lang="en-GB" dirty="0">
              <a:solidFill>
                <a:schemeClr val="bg1"/>
              </a:solidFill>
            </a:endParaRPr>
          </a:p>
        </p:txBody>
      </p:sp>
      <p:sp>
        <p:nvSpPr>
          <p:cNvPr id="6" name="TextBox 5">
            <a:extLst>
              <a:ext uri="{FF2B5EF4-FFF2-40B4-BE49-F238E27FC236}">
                <a16:creationId xmlns:a16="http://schemas.microsoft.com/office/drawing/2014/main" id="{12090CC3-4C99-E59F-EE3A-2314AFB37538}"/>
              </a:ext>
            </a:extLst>
          </p:cNvPr>
          <p:cNvSpPr txBox="1"/>
          <p:nvPr/>
        </p:nvSpPr>
        <p:spPr>
          <a:xfrm>
            <a:off x="436603" y="3261729"/>
            <a:ext cx="4572000" cy="369332"/>
          </a:xfrm>
          <a:prstGeom prst="rect">
            <a:avLst/>
          </a:prstGeom>
          <a:noFill/>
        </p:spPr>
        <p:txBody>
          <a:bodyPr wrap="square">
            <a:spAutoFit/>
          </a:bodyPr>
          <a:lstStyle/>
          <a:p>
            <a:r>
              <a:rPr lang="en-GB" sz="1800" dirty="0">
                <a:solidFill>
                  <a:srgbClr val="FFFF00"/>
                </a:solidFill>
                <a:latin typeface="Arial" panose="020B0604020202020204" pitchFamily="34" charset="0"/>
                <a:ea typeface="Batang" panose="02030600000101010101" pitchFamily="18" charset="-127"/>
              </a:rPr>
              <a:t>Workshop in perspective</a:t>
            </a:r>
            <a:endParaRPr lang="en-GB" dirty="0"/>
          </a:p>
        </p:txBody>
      </p:sp>
    </p:spTree>
    <p:extLst>
      <p:ext uri="{BB962C8B-B14F-4D97-AF65-F5344CB8AC3E}">
        <p14:creationId xmlns:p14="http://schemas.microsoft.com/office/powerpoint/2010/main" val="33360228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835AD1C-EAEE-2DB0-D299-CD382CF1198B}"/>
              </a:ext>
            </a:extLst>
          </p:cNvPr>
          <p:cNvPicPr>
            <a:picLocks noChangeAspect="1"/>
          </p:cNvPicPr>
          <p:nvPr/>
        </p:nvPicPr>
        <p:blipFill>
          <a:blip r:embed="rId2"/>
          <a:stretch>
            <a:fillRect/>
          </a:stretch>
        </p:blipFill>
        <p:spPr>
          <a:xfrm>
            <a:off x="1656905" y="3841924"/>
            <a:ext cx="1198596" cy="1224704"/>
          </a:xfrm>
          <a:prstGeom prst="rect">
            <a:avLst/>
          </a:prstGeom>
        </p:spPr>
      </p:pic>
      <p:pic>
        <p:nvPicPr>
          <p:cNvPr id="7" name="Picture 6">
            <a:extLst>
              <a:ext uri="{FF2B5EF4-FFF2-40B4-BE49-F238E27FC236}">
                <a16:creationId xmlns:a16="http://schemas.microsoft.com/office/drawing/2014/main" id="{8D5BFC69-5C57-48D0-1A1F-C61D113A7329}"/>
              </a:ext>
            </a:extLst>
          </p:cNvPr>
          <p:cNvPicPr>
            <a:picLocks noChangeAspect="1"/>
          </p:cNvPicPr>
          <p:nvPr/>
        </p:nvPicPr>
        <p:blipFill>
          <a:blip r:embed="rId3"/>
          <a:stretch>
            <a:fillRect/>
          </a:stretch>
        </p:blipFill>
        <p:spPr>
          <a:xfrm>
            <a:off x="2265496" y="1569977"/>
            <a:ext cx="3098360" cy="2278631"/>
          </a:xfrm>
          <a:prstGeom prst="rect">
            <a:avLst/>
          </a:prstGeom>
        </p:spPr>
      </p:pic>
      <p:pic>
        <p:nvPicPr>
          <p:cNvPr id="8" name="Picture 7">
            <a:extLst>
              <a:ext uri="{FF2B5EF4-FFF2-40B4-BE49-F238E27FC236}">
                <a16:creationId xmlns:a16="http://schemas.microsoft.com/office/drawing/2014/main" id="{ED76DD90-880B-C960-47E3-6BC0AC1F7397}"/>
              </a:ext>
            </a:extLst>
          </p:cNvPr>
          <p:cNvPicPr>
            <a:picLocks noChangeAspect="1"/>
          </p:cNvPicPr>
          <p:nvPr/>
        </p:nvPicPr>
        <p:blipFill>
          <a:blip r:embed="rId4"/>
          <a:stretch>
            <a:fillRect/>
          </a:stretch>
        </p:blipFill>
        <p:spPr>
          <a:xfrm>
            <a:off x="220801" y="2067694"/>
            <a:ext cx="1603611" cy="1486286"/>
          </a:xfrm>
          <a:prstGeom prst="rect">
            <a:avLst/>
          </a:prstGeom>
        </p:spPr>
      </p:pic>
      <p:pic>
        <p:nvPicPr>
          <p:cNvPr id="9" name="Picture 8">
            <a:extLst>
              <a:ext uri="{FF2B5EF4-FFF2-40B4-BE49-F238E27FC236}">
                <a16:creationId xmlns:a16="http://schemas.microsoft.com/office/drawing/2014/main" id="{21AB2DD1-0DD3-F149-E21D-F77D09FE07B6}"/>
              </a:ext>
            </a:extLst>
          </p:cNvPr>
          <p:cNvPicPr>
            <a:picLocks noChangeAspect="1"/>
          </p:cNvPicPr>
          <p:nvPr/>
        </p:nvPicPr>
        <p:blipFill>
          <a:blip r:embed="rId5"/>
          <a:stretch>
            <a:fillRect/>
          </a:stretch>
        </p:blipFill>
        <p:spPr>
          <a:xfrm>
            <a:off x="99442" y="362309"/>
            <a:ext cx="2156761" cy="1573853"/>
          </a:xfrm>
          <a:prstGeom prst="rect">
            <a:avLst/>
          </a:prstGeom>
        </p:spPr>
      </p:pic>
      <p:pic>
        <p:nvPicPr>
          <p:cNvPr id="11" name="Picture 7">
            <a:extLst>
              <a:ext uri="{FF2B5EF4-FFF2-40B4-BE49-F238E27FC236}">
                <a16:creationId xmlns:a16="http://schemas.microsoft.com/office/drawing/2014/main" id="{96CC8F26-7A5C-7798-007F-C110980DC17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03848" y="267494"/>
            <a:ext cx="4643437" cy="1436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descr="A close up of a map&#10;&#10;Description automatically generated">
            <a:extLst>
              <a:ext uri="{FF2B5EF4-FFF2-40B4-BE49-F238E27FC236}">
                <a16:creationId xmlns:a16="http://schemas.microsoft.com/office/drawing/2014/main" id="{E331BB79-2844-45CC-C81B-E25BF0A0F494}"/>
              </a:ext>
            </a:extLst>
          </p:cNvPr>
          <p:cNvPicPr>
            <a:picLocks noChangeAspect="1"/>
          </p:cNvPicPr>
          <p:nvPr/>
        </p:nvPicPr>
        <p:blipFill>
          <a:blip r:embed="rId7">
            <a:grayscl/>
            <a:extLst>
              <a:ext uri="{28A0092B-C50C-407E-A947-70E740481C1C}">
                <a14:useLocalDpi xmlns:a14="http://schemas.microsoft.com/office/drawing/2010/main" val="0"/>
              </a:ext>
            </a:extLst>
          </a:blip>
          <a:stretch>
            <a:fillRect/>
          </a:stretch>
        </p:blipFill>
        <p:spPr>
          <a:xfrm>
            <a:off x="7452320" y="3514128"/>
            <a:ext cx="1470879" cy="1617750"/>
          </a:xfrm>
          <a:prstGeom prst="roundRect">
            <a:avLst>
              <a:gd name="adj" fmla="val 5987"/>
            </a:avLst>
          </a:prstGeom>
        </p:spPr>
      </p:pic>
      <p:pic>
        <p:nvPicPr>
          <p:cNvPr id="13" name="Picture 15">
            <a:extLst>
              <a:ext uri="{FF2B5EF4-FFF2-40B4-BE49-F238E27FC236}">
                <a16:creationId xmlns:a16="http://schemas.microsoft.com/office/drawing/2014/main" id="{AF26F616-4B15-34C4-6C97-63550521DE9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l="43591" t="37949" r="14941" b="39076"/>
          <a:stretch>
            <a:fillRect/>
          </a:stretch>
        </p:blipFill>
        <p:spPr bwMode="auto">
          <a:xfrm>
            <a:off x="5363856" y="3587435"/>
            <a:ext cx="1327987" cy="1538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a:extLst>
              <a:ext uri="{FF2B5EF4-FFF2-40B4-BE49-F238E27FC236}">
                <a16:creationId xmlns:a16="http://schemas.microsoft.com/office/drawing/2014/main" id="{D19F8281-C32D-7058-920D-7C7D96EBDF0A}"/>
              </a:ext>
            </a:extLst>
          </p:cNvPr>
          <p:cNvPicPr>
            <a:picLocks noChangeAspect="1"/>
          </p:cNvPicPr>
          <p:nvPr/>
        </p:nvPicPr>
        <p:blipFill>
          <a:blip r:embed="rId9"/>
          <a:stretch>
            <a:fillRect/>
          </a:stretch>
        </p:blipFill>
        <p:spPr>
          <a:xfrm>
            <a:off x="5998591" y="1927673"/>
            <a:ext cx="1759826" cy="1335519"/>
          </a:xfrm>
          <a:prstGeom prst="rect">
            <a:avLst/>
          </a:prstGeom>
        </p:spPr>
      </p:pic>
    </p:spTree>
    <p:extLst>
      <p:ext uri="{BB962C8B-B14F-4D97-AF65-F5344CB8AC3E}">
        <p14:creationId xmlns:p14="http://schemas.microsoft.com/office/powerpoint/2010/main" val="8046064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D58F72A-8196-5408-4E13-3FB9D529B4DC}"/>
              </a:ext>
            </a:extLst>
          </p:cNvPr>
          <p:cNvSpPr/>
          <p:nvPr/>
        </p:nvSpPr>
        <p:spPr>
          <a:xfrm>
            <a:off x="323528" y="26805"/>
            <a:ext cx="7937076" cy="757365"/>
          </a:xfrm>
          <a:prstGeom prst="roundRect">
            <a:avLst/>
          </a:prstGeom>
          <a:ln>
            <a:noFill/>
          </a:ln>
        </p:spPr>
        <p:style>
          <a:lnRef idx="1">
            <a:schemeClr val="accent2"/>
          </a:lnRef>
          <a:fillRef idx="2">
            <a:schemeClr val="accent2"/>
          </a:fillRef>
          <a:effectRef idx="1">
            <a:schemeClr val="accent2"/>
          </a:effectRef>
          <a:fontRef idx="minor">
            <a:schemeClr val="dk1"/>
          </a:fontRef>
        </p:style>
        <p:txBody>
          <a:bodyPr rtlCol="0" anchor="ctr" anchorCtr="0"/>
          <a:lstStyle/>
          <a:p>
            <a:pPr algn="ctr"/>
            <a:r>
              <a:rPr lang="en-US" sz="2400" b="1" dirty="0"/>
              <a:t>2. Workshop  </a:t>
            </a:r>
          </a:p>
        </p:txBody>
      </p:sp>
      <p:pic>
        <p:nvPicPr>
          <p:cNvPr id="3" name="Picture 2">
            <a:extLst>
              <a:ext uri="{FF2B5EF4-FFF2-40B4-BE49-F238E27FC236}">
                <a16:creationId xmlns:a16="http://schemas.microsoft.com/office/drawing/2014/main" id="{C8BB07C4-FF54-224E-F08B-3D5404BC7CF7}"/>
              </a:ext>
            </a:extLst>
          </p:cNvPr>
          <p:cNvPicPr>
            <a:picLocks noChangeAspect="1"/>
          </p:cNvPicPr>
          <p:nvPr/>
        </p:nvPicPr>
        <p:blipFill>
          <a:blip r:embed="rId2"/>
          <a:stretch>
            <a:fillRect/>
          </a:stretch>
        </p:blipFill>
        <p:spPr>
          <a:xfrm>
            <a:off x="467545" y="1131590"/>
            <a:ext cx="2711775" cy="1656184"/>
          </a:xfrm>
          <a:prstGeom prst="rect">
            <a:avLst/>
          </a:prstGeom>
        </p:spPr>
      </p:pic>
      <p:pic>
        <p:nvPicPr>
          <p:cNvPr id="5" name="Picture 4">
            <a:extLst>
              <a:ext uri="{FF2B5EF4-FFF2-40B4-BE49-F238E27FC236}">
                <a16:creationId xmlns:a16="http://schemas.microsoft.com/office/drawing/2014/main" id="{A988F3D9-9AAC-28E2-BB6C-818B31443907}"/>
              </a:ext>
            </a:extLst>
          </p:cNvPr>
          <p:cNvPicPr>
            <a:picLocks noChangeAspect="1"/>
          </p:cNvPicPr>
          <p:nvPr/>
        </p:nvPicPr>
        <p:blipFill>
          <a:blip r:embed="rId3"/>
          <a:stretch>
            <a:fillRect/>
          </a:stretch>
        </p:blipFill>
        <p:spPr>
          <a:xfrm>
            <a:off x="308979" y="3154321"/>
            <a:ext cx="3294018" cy="1650387"/>
          </a:xfrm>
          <a:prstGeom prst="rect">
            <a:avLst/>
          </a:prstGeom>
        </p:spPr>
      </p:pic>
      <p:pic>
        <p:nvPicPr>
          <p:cNvPr id="6" name="Picture 5">
            <a:extLst>
              <a:ext uri="{FF2B5EF4-FFF2-40B4-BE49-F238E27FC236}">
                <a16:creationId xmlns:a16="http://schemas.microsoft.com/office/drawing/2014/main" id="{394004F4-B0B7-6017-B7DB-8F1875CBC585}"/>
              </a:ext>
            </a:extLst>
          </p:cNvPr>
          <p:cNvPicPr>
            <a:picLocks noChangeAspect="1"/>
          </p:cNvPicPr>
          <p:nvPr/>
        </p:nvPicPr>
        <p:blipFill>
          <a:blip r:embed="rId4"/>
          <a:stretch>
            <a:fillRect/>
          </a:stretch>
        </p:blipFill>
        <p:spPr>
          <a:xfrm>
            <a:off x="4936542" y="1212208"/>
            <a:ext cx="3324062" cy="1533788"/>
          </a:xfrm>
          <a:prstGeom prst="rect">
            <a:avLst/>
          </a:prstGeom>
        </p:spPr>
      </p:pic>
      <p:pic>
        <p:nvPicPr>
          <p:cNvPr id="9" name="Picture 8">
            <a:extLst>
              <a:ext uri="{FF2B5EF4-FFF2-40B4-BE49-F238E27FC236}">
                <a16:creationId xmlns:a16="http://schemas.microsoft.com/office/drawing/2014/main" id="{0EE3DBEA-28CD-1465-09B6-BA48C8DC3659}"/>
              </a:ext>
            </a:extLst>
          </p:cNvPr>
          <p:cNvPicPr>
            <a:picLocks noChangeAspect="1"/>
          </p:cNvPicPr>
          <p:nvPr/>
        </p:nvPicPr>
        <p:blipFill>
          <a:blip r:embed="rId5"/>
          <a:stretch>
            <a:fillRect/>
          </a:stretch>
        </p:blipFill>
        <p:spPr>
          <a:xfrm>
            <a:off x="4326144" y="3378405"/>
            <a:ext cx="4887570" cy="1419599"/>
          </a:xfrm>
          <a:prstGeom prst="rect">
            <a:avLst/>
          </a:prstGeom>
        </p:spPr>
      </p:pic>
    </p:spTree>
    <p:extLst>
      <p:ext uri="{BB962C8B-B14F-4D97-AF65-F5344CB8AC3E}">
        <p14:creationId xmlns:p14="http://schemas.microsoft.com/office/powerpoint/2010/main" val="8737515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descr="http://sustainableenergysystemz.com/wp-content/uploads/2012/04/Waste-Management.jpg">
            <a:extLst>
              <a:ext uri="{FF2B5EF4-FFF2-40B4-BE49-F238E27FC236}">
                <a16:creationId xmlns:a16="http://schemas.microsoft.com/office/drawing/2014/main" id="{D4D9C8A3-9BC5-4B7C-B184-87969F821D4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923678"/>
            <a:ext cx="2538282" cy="28774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1">
            <a:extLst>
              <a:ext uri="{FF2B5EF4-FFF2-40B4-BE49-F238E27FC236}">
                <a16:creationId xmlns:a16="http://schemas.microsoft.com/office/drawing/2014/main" id="{0EDBAD2F-631A-49B4-A6A8-286D06B64C68}"/>
              </a:ext>
            </a:extLst>
          </p:cNvPr>
          <p:cNvSpPr txBox="1">
            <a:spLocks/>
          </p:cNvSpPr>
          <p:nvPr/>
        </p:nvSpPr>
        <p:spPr>
          <a:xfrm>
            <a:off x="1331640" y="681540"/>
            <a:ext cx="6426715" cy="810090"/>
          </a:xfrm>
          <a:prstGeom prst="rect">
            <a:avLst/>
          </a:prstGeom>
        </p:spPr>
        <p:txBody>
          <a:bodyPr vert="horz" lIns="68580" tIns="34290" rIns="68580" bIns="34290" rtlCol="0" anchor="ctr">
            <a:normAutofit fontScale="90000" lnSpcReduction="20000"/>
          </a:bodyPr>
          <a:lstStyle>
            <a:lvl1pPr algn="l" defTabSz="914400" rtl="0" eaLnBrk="1" latinLnBrk="0" hangingPunct="1">
              <a:spcBef>
                <a:spcPct val="0"/>
              </a:spcBef>
              <a:buNone/>
              <a:defRPr sz="3600" b="1" kern="1200">
                <a:solidFill>
                  <a:schemeClr val="tx1"/>
                </a:solidFill>
                <a:latin typeface="Arial "/>
                <a:ea typeface="+mj-ea"/>
                <a:cs typeface="+mj-cs"/>
              </a:defRPr>
            </a:lvl1pPr>
          </a:lstStyle>
          <a:p>
            <a:pPr algn="ctr"/>
            <a:r>
              <a:rPr lang="en-GB" sz="3300" b="0" i="1" dirty="0">
                <a:latin typeface="Times" panose="02020603050405020304" pitchFamily="18" charset="0"/>
              </a:rPr>
              <a:t>Thank you and </a:t>
            </a:r>
            <a:br>
              <a:rPr lang="en-GB" sz="3300" b="0" i="1" dirty="0">
                <a:latin typeface="Times" panose="02020603050405020304" pitchFamily="18" charset="0"/>
              </a:rPr>
            </a:br>
            <a:r>
              <a:rPr lang="en-GB" sz="3300" b="0" i="1" dirty="0">
                <a:solidFill>
                  <a:srgbClr val="FF0000"/>
                </a:solidFill>
                <a:latin typeface="Times" panose="02020603050405020304" pitchFamily="18" charset="0"/>
              </a:rPr>
              <a:t>ENJOY THE MEETING!</a:t>
            </a:r>
          </a:p>
        </p:txBody>
      </p:sp>
      <p:sp>
        <p:nvSpPr>
          <p:cNvPr id="2" name="Rectangle 1">
            <a:extLst>
              <a:ext uri="{FF2B5EF4-FFF2-40B4-BE49-F238E27FC236}">
                <a16:creationId xmlns:a16="http://schemas.microsoft.com/office/drawing/2014/main" id="{DFA6E0CC-C019-418B-1C56-7BE7733F0D55}"/>
              </a:ext>
            </a:extLst>
          </p:cNvPr>
          <p:cNvSpPr/>
          <p:nvPr/>
        </p:nvSpPr>
        <p:spPr>
          <a:xfrm>
            <a:off x="3923928" y="2427734"/>
            <a:ext cx="4176464" cy="1523494"/>
          </a:xfrm>
          <a:prstGeom prst="rect">
            <a:avLst/>
          </a:prstGeom>
        </p:spPr>
        <p:txBody>
          <a:bodyPr wrap="square">
            <a:spAutoFit/>
          </a:bodyPr>
          <a:lstStyle/>
          <a:p>
            <a:pPr marL="257175" indent="-257175">
              <a:buAutoNum type="arabicPeriod"/>
            </a:pPr>
            <a:endParaRPr lang="en-GB" dirty="0">
              <a:solidFill>
                <a:srgbClr val="FF0000"/>
              </a:solidFill>
            </a:endParaRPr>
          </a:p>
          <a:p>
            <a:pPr marL="257175" indent="-257175">
              <a:buFontTx/>
              <a:buChar char="-"/>
            </a:pPr>
            <a:r>
              <a:rPr lang="en-GB" sz="1500" dirty="0">
                <a:solidFill>
                  <a:srgbClr val="FF0000"/>
                </a:solidFill>
              </a:rPr>
              <a:t>IAEA  AND WORKSHOP CONTENTS ARE ADVISORY INFORMATION </a:t>
            </a:r>
          </a:p>
          <a:p>
            <a:pPr marL="257175" indent="-257175">
              <a:buFontTx/>
              <a:buChar char="-"/>
            </a:pPr>
            <a:endParaRPr lang="en-GB" sz="1500" dirty="0">
              <a:solidFill>
                <a:srgbClr val="FF0000"/>
              </a:solidFill>
            </a:endParaRPr>
          </a:p>
          <a:p>
            <a:pPr marL="257175" indent="-257175">
              <a:buFontTx/>
              <a:buChar char="-"/>
            </a:pPr>
            <a:r>
              <a:rPr lang="en-GB" sz="1500" dirty="0">
                <a:solidFill>
                  <a:srgbClr val="FF0000"/>
                </a:solidFill>
              </a:rPr>
              <a:t>MEMBERS STATES DETERMINE THEIR OWN APPROACHES </a:t>
            </a:r>
          </a:p>
        </p:txBody>
      </p:sp>
    </p:spTree>
    <p:extLst>
      <p:ext uri="{BB962C8B-B14F-4D97-AF65-F5344CB8AC3E}">
        <p14:creationId xmlns:p14="http://schemas.microsoft.com/office/powerpoint/2010/main" val="3142523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ctrTitle"/>
          </p:nvPr>
        </p:nvSpPr>
        <p:spPr>
          <a:xfrm>
            <a:off x="3059832" y="2787774"/>
            <a:ext cx="2665843" cy="632265"/>
          </a:xfrm>
        </p:spPr>
        <p:txBody>
          <a:bodyPr>
            <a:normAutofit/>
          </a:bodyPr>
          <a:lstStyle/>
          <a:p>
            <a:r>
              <a:rPr lang="en-GB" sz="3300" i="1" dirty="0">
                <a:latin typeface="Times" panose="02020603050405020304" pitchFamily="18" charset="0"/>
              </a:rPr>
              <a:t>Thank you!</a:t>
            </a:r>
          </a:p>
        </p:txBody>
      </p:sp>
      <p:pic>
        <p:nvPicPr>
          <p:cNvPr id="4" name="Picture 4">
            <a:extLst>
              <a:ext uri="{FF2B5EF4-FFF2-40B4-BE49-F238E27FC236}">
                <a16:creationId xmlns:a16="http://schemas.microsoft.com/office/drawing/2014/main" id="{45FD85F6-493E-4501-A1F8-3873E805D28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20841"/>
          <a:stretch/>
        </p:blipFill>
        <p:spPr bwMode="auto">
          <a:xfrm>
            <a:off x="3131840" y="1419622"/>
            <a:ext cx="1910849" cy="12965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798280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Premium Vector | Delicious coffee break icon">
            <a:extLst>
              <a:ext uri="{FF2B5EF4-FFF2-40B4-BE49-F238E27FC236}">
                <a16:creationId xmlns:a16="http://schemas.microsoft.com/office/drawing/2014/main" id="{8C933AE1-8A94-4435-90E6-B46A4FCBAE64}"/>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681791" y="874514"/>
            <a:ext cx="3394472" cy="339447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7CD2E621-9704-4937-B8F5-67829905A87B}"/>
              </a:ext>
            </a:extLst>
          </p:cNvPr>
          <p:cNvSpPr txBox="1"/>
          <p:nvPr/>
        </p:nvSpPr>
        <p:spPr>
          <a:xfrm>
            <a:off x="2249742" y="4029912"/>
            <a:ext cx="5062277" cy="830997"/>
          </a:xfrm>
          <a:prstGeom prst="rect">
            <a:avLst/>
          </a:prstGeom>
          <a:noFill/>
        </p:spPr>
        <p:txBody>
          <a:bodyPr wrap="square" rtlCol="0">
            <a:spAutoFit/>
          </a:bodyPr>
          <a:lstStyle/>
          <a:p>
            <a:pPr algn="ctr"/>
            <a:r>
              <a:rPr lang="en-US" sz="3000" b="1" dirty="0"/>
              <a:t>30 Minutes Break</a:t>
            </a:r>
          </a:p>
          <a:p>
            <a:pPr algn="ctr"/>
            <a:r>
              <a:rPr lang="en-US" b="1" i="1" dirty="0"/>
              <a:t>Meeting will resume at 11:20 (Vienna Time)</a:t>
            </a:r>
            <a:endParaRPr lang="en-GB" b="1" i="1" dirty="0"/>
          </a:p>
        </p:txBody>
      </p:sp>
    </p:spTree>
    <p:extLst>
      <p:ext uri="{BB962C8B-B14F-4D97-AF65-F5344CB8AC3E}">
        <p14:creationId xmlns:p14="http://schemas.microsoft.com/office/powerpoint/2010/main" val="897720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513B7D-F64B-46A1-9181-1649A730EC97}"/>
              </a:ext>
            </a:extLst>
          </p:cNvPr>
          <p:cNvSpPr>
            <a:spLocks noGrp="1"/>
          </p:cNvSpPr>
          <p:nvPr>
            <p:ph type="title"/>
          </p:nvPr>
        </p:nvSpPr>
        <p:spPr/>
        <p:txBody>
          <a:bodyPr/>
          <a:lstStyle/>
          <a:p>
            <a:r>
              <a:rPr lang="en-US" dirty="0">
                <a:solidFill>
                  <a:schemeClr val="tx1"/>
                </a:solidFill>
              </a:rPr>
              <a:t>Contents</a:t>
            </a:r>
            <a:r>
              <a:rPr lang="en-US" dirty="0"/>
              <a:t> </a:t>
            </a:r>
            <a:endParaRPr lang="en-GB" dirty="0"/>
          </a:p>
        </p:txBody>
      </p:sp>
      <p:sp>
        <p:nvSpPr>
          <p:cNvPr id="3" name="TextBox 2">
            <a:extLst>
              <a:ext uri="{FF2B5EF4-FFF2-40B4-BE49-F238E27FC236}">
                <a16:creationId xmlns:a16="http://schemas.microsoft.com/office/drawing/2014/main" id="{F189BC1B-FE52-4045-AF4E-BE97CC7C3119}"/>
              </a:ext>
            </a:extLst>
          </p:cNvPr>
          <p:cNvSpPr txBox="1"/>
          <p:nvPr/>
        </p:nvSpPr>
        <p:spPr>
          <a:xfrm>
            <a:off x="1612323" y="917270"/>
            <a:ext cx="5184576" cy="369332"/>
          </a:xfrm>
          <a:prstGeom prst="rect">
            <a:avLst/>
          </a:prstGeom>
          <a:noFill/>
        </p:spPr>
        <p:txBody>
          <a:bodyPr wrap="square" rtlCol="0">
            <a:spAutoFit/>
          </a:bodyPr>
          <a:lstStyle/>
          <a:p>
            <a:pPr marL="257175" indent="-257175">
              <a:buAutoNum type="arabicPeriod"/>
            </a:pPr>
            <a:r>
              <a:rPr lang="en-US" dirty="0"/>
              <a:t>IAEA mandate</a:t>
            </a:r>
            <a:endParaRPr lang="en-GB" sz="1350" dirty="0"/>
          </a:p>
        </p:txBody>
      </p:sp>
      <p:sp>
        <p:nvSpPr>
          <p:cNvPr id="4" name="TextBox 3">
            <a:extLst>
              <a:ext uri="{FF2B5EF4-FFF2-40B4-BE49-F238E27FC236}">
                <a16:creationId xmlns:a16="http://schemas.microsoft.com/office/drawing/2014/main" id="{66CD0D98-9A79-47A0-824C-81AF183E85E2}"/>
              </a:ext>
            </a:extLst>
          </p:cNvPr>
          <p:cNvSpPr txBox="1"/>
          <p:nvPr/>
        </p:nvSpPr>
        <p:spPr>
          <a:xfrm>
            <a:off x="1601670" y="1599642"/>
            <a:ext cx="5184576" cy="577081"/>
          </a:xfrm>
          <a:prstGeom prst="rect">
            <a:avLst/>
          </a:prstGeom>
          <a:noFill/>
        </p:spPr>
        <p:txBody>
          <a:bodyPr wrap="square" rtlCol="0">
            <a:spAutoFit/>
          </a:bodyPr>
          <a:lstStyle/>
          <a:p>
            <a:r>
              <a:rPr lang="en-US" dirty="0"/>
              <a:t>3. Possible future facilities  </a:t>
            </a:r>
          </a:p>
          <a:p>
            <a:pPr marL="257175" indent="-257175">
              <a:buAutoNum type="arabicPeriod"/>
            </a:pPr>
            <a:endParaRPr lang="en-GB" sz="1350" dirty="0"/>
          </a:p>
        </p:txBody>
      </p:sp>
      <p:sp>
        <p:nvSpPr>
          <p:cNvPr id="5" name="TextBox 4">
            <a:extLst>
              <a:ext uri="{FF2B5EF4-FFF2-40B4-BE49-F238E27FC236}">
                <a16:creationId xmlns:a16="http://schemas.microsoft.com/office/drawing/2014/main" id="{00CDA31D-38BF-4CCC-9376-AC69A24F9A8C}"/>
              </a:ext>
            </a:extLst>
          </p:cNvPr>
          <p:cNvSpPr txBox="1"/>
          <p:nvPr/>
        </p:nvSpPr>
        <p:spPr>
          <a:xfrm>
            <a:off x="1599717" y="1270332"/>
            <a:ext cx="6158637" cy="369332"/>
          </a:xfrm>
          <a:prstGeom prst="rect">
            <a:avLst/>
          </a:prstGeom>
          <a:noFill/>
        </p:spPr>
        <p:txBody>
          <a:bodyPr wrap="square" rtlCol="0">
            <a:spAutoFit/>
          </a:bodyPr>
          <a:lstStyle/>
          <a:p>
            <a:r>
              <a:rPr lang="en-US" dirty="0"/>
              <a:t>2. Introduction</a:t>
            </a:r>
            <a:endParaRPr lang="en-GB" sz="1350" dirty="0"/>
          </a:p>
        </p:txBody>
      </p:sp>
      <p:sp>
        <p:nvSpPr>
          <p:cNvPr id="8" name="TextBox 7">
            <a:extLst>
              <a:ext uri="{FF2B5EF4-FFF2-40B4-BE49-F238E27FC236}">
                <a16:creationId xmlns:a16="http://schemas.microsoft.com/office/drawing/2014/main" id="{FDB49B5C-1CC2-40AB-8885-E3EA5DA748AE}"/>
              </a:ext>
            </a:extLst>
          </p:cNvPr>
          <p:cNvSpPr txBox="1"/>
          <p:nvPr/>
        </p:nvSpPr>
        <p:spPr>
          <a:xfrm>
            <a:off x="1582352" y="1917940"/>
            <a:ext cx="6446031" cy="369332"/>
          </a:xfrm>
          <a:prstGeom prst="rect">
            <a:avLst/>
          </a:prstGeom>
          <a:noFill/>
        </p:spPr>
        <p:txBody>
          <a:bodyPr wrap="square" rtlCol="0">
            <a:spAutoFit/>
          </a:bodyPr>
          <a:lstStyle/>
          <a:p>
            <a:r>
              <a:rPr lang="en-US" dirty="0"/>
              <a:t>4. Waste form degradation influencing safety in facilities</a:t>
            </a:r>
          </a:p>
        </p:txBody>
      </p:sp>
      <p:sp>
        <p:nvSpPr>
          <p:cNvPr id="6" name="TextBox 5">
            <a:extLst>
              <a:ext uri="{FF2B5EF4-FFF2-40B4-BE49-F238E27FC236}">
                <a16:creationId xmlns:a16="http://schemas.microsoft.com/office/drawing/2014/main" id="{13F908ED-85E7-58B6-CB9D-5725ABF8CBE4}"/>
              </a:ext>
            </a:extLst>
          </p:cNvPr>
          <p:cNvSpPr txBox="1"/>
          <p:nvPr/>
        </p:nvSpPr>
        <p:spPr>
          <a:xfrm>
            <a:off x="1569412" y="2287272"/>
            <a:ext cx="6446031" cy="369332"/>
          </a:xfrm>
          <a:prstGeom prst="rect">
            <a:avLst/>
          </a:prstGeom>
          <a:noFill/>
        </p:spPr>
        <p:txBody>
          <a:bodyPr wrap="square" rtlCol="0">
            <a:spAutoFit/>
          </a:bodyPr>
          <a:lstStyle/>
          <a:p>
            <a:r>
              <a:rPr lang="en-US" dirty="0"/>
              <a:t>5. Workshop contents </a:t>
            </a:r>
          </a:p>
        </p:txBody>
      </p:sp>
    </p:spTree>
    <p:extLst>
      <p:ext uri="{BB962C8B-B14F-4D97-AF65-F5344CB8AC3E}">
        <p14:creationId xmlns:p14="http://schemas.microsoft.com/office/powerpoint/2010/main" val="3822849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8"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9">
            <a:extLst>
              <a:ext uri="{FF2B5EF4-FFF2-40B4-BE49-F238E27FC236}">
                <a16:creationId xmlns:a16="http://schemas.microsoft.com/office/drawing/2014/main" id="{E5C59C02-9F0C-4B1A-BCA7-16926F17D321}"/>
              </a:ext>
            </a:extLst>
          </p:cNvPr>
          <p:cNvSpPr>
            <a:spLocks noGrp="1" noChangeArrowheads="1"/>
          </p:cNvSpPr>
          <p:nvPr>
            <p:ph type="sldNum" sz="quarter" idx="12"/>
          </p:nvPr>
        </p:nvSpPr>
        <p:spPr>
          <a:xfrm>
            <a:off x="8472489" y="4862044"/>
            <a:ext cx="509587" cy="22026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800">
                <a:solidFill>
                  <a:schemeClr val="tx1"/>
                </a:solidFill>
                <a:latin typeface="Times New Roman" pitchFamily="18" charset="0"/>
                <a:cs typeface="Arial" charset="0"/>
              </a:defRPr>
            </a:lvl1pPr>
            <a:lvl2pPr marL="557199" indent="-214308" eaLnBrk="0" hangingPunct="0">
              <a:defRPr sz="1800">
                <a:solidFill>
                  <a:schemeClr val="tx1"/>
                </a:solidFill>
                <a:latin typeface="Times New Roman" pitchFamily="18" charset="0"/>
                <a:cs typeface="Arial" charset="0"/>
              </a:defRPr>
            </a:lvl2pPr>
            <a:lvl3pPr marL="857228" indent="-171446" eaLnBrk="0" hangingPunct="0">
              <a:defRPr sz="1800">
                <a:solidFill>
                  <a:schemeClr val="tx1"/>
                </a:solidFill>
                <a:latin typeface="Times New Roman" pitchFamily="18" charset="0"/>
                <a:cs typeface="Arial" charset="0"/>
              </a:defRPr>
            </a:lvl3pPr>
            <a:lvl4pPr marL="1200120" indent="-171446" eaLnBrk="0" hangingPunct="0">
              <a:defRPr sz="1800">
                <a:solidFill>
                  <a:schemeClr val="tx1"/>
                </a:solidFill>
                <a:latin typeface="Times New Roman" pitchFamily="18" charset="0"/>
                <a:cs typeface="Arial" charset="0"/>
              </a:defRPr>
            </a:lvl4pPr>
            <a:lvl5pPr marL="1543012" indent="-171446" eaLnBrk="0" hangingPunct="0">
              <a:defRPr sz="1800">
                <a:solidFill>
                  <a:schemeClr val="tx1"/>
                </a:solidFill>
                <a:latin typeface="Times New Roman" pitchFamily="18" charset="0"/>
                <a:cs typeface="Arial" charset="0"/>
              </a:defRPr>
            </a:lvl5pPr>
            <a:lvl6pPr marL="1885903" indent="-171446" eaLnBrk="0" fontAlgn="base" hangingPunct="0">
              <a:spcBef>
                <a:spcPct val="0"/>
              </a:spcBef>
              <a:spcAft>
                <a:spcPct val="0"/>
              </a:spcAft>
              <a:defRPr sz="1800">
                <a:solidFill>
                  <a:schemeClr val="tx1"/>
                </a:solidFill>
                <a:latin typeface="Times New Roman" pitchFamily="18" charset="0"/>
                <a:cs typeface="Arial" charset="0"/>
              </a:defRPr>
            </a:lvl6pPr>
            <a:lvl7pPr marL="2228795" indent="-171446" eaLnBrk="0" fontAlgn="base" hangingPunct="0">
              <a:spcBef>
                <a:spcPct val="0"/>
              </a:spcBef>
              <a:spcAft>
                <a:spcPct val="0"/>
              </a:spcAft>
              <a:defRPr sz="1800">
                <a:solidFill>
                  <a:schemeClr val="tx1"/>
                </a:solidFill>
                <a:latin typeface="Times New Roman" pitchFamily="18" charset="0"/>
                <a:cs typeface="Arial" charset="0"/>
              </a:defRPr>
            </a:lvl7pPr>
            <a:lvl8pPr marL="2571686" indent="-171446" eaLnBrk="0" fontAlgn="base" hangingPunct="0">
              <a:spcBef>
                <a:spcPct val="0"/>
              </a:spcBef>
              <a:spcAft>
                <a:spcPct val="0"/>
              </a:spcAft>
              <a:defRPr sz="1800">
                <a:solidFill>
                  <a:schemeClr val="tx1"/>
                </a:solidFill>
                <a:latin typeface="Times New Roman" pitchFamily="18" charset="0"/>
                <a:cs typeface="Arial" charset="0"/>
              </a:defRPr>
            </a:lvl8pPr>
            <a:lvl9pPr marL="2914577" indent="-171446" eaLnBrk="0" fontAlgn="base" hangingPunct="0">
              <a:spcBef>
                <a:spcPct val="0"/>
              </a:spcBef>
              <a:spcAft>
                <a:spcPct val="0"/>
              </a:spcAft>
              <a:defRPr sz="1800">
                <a:solidFill>
                  <a:schemeClr val="tx1"/>
                </a:solidFill>
                <a:latin typeface="Times New Roman" pitchFamily="18" charset="0"/>
                <a:cs typeface="Arial" charset="0"/>
              </a:defRPr>
            </a:lvl9pPr>
          </a:lstStyle>
          <a:p>
            <a:pPr eaLnBrk="1" hangingPunct="1"/>
            <a:fld id="{1261A790-39CC-4E4E-AC53-927E0E1F9463}" type="slidenum">
              <a:rPr lang="en-GB" sz="750">
                <a:solidFill>
                  <a:schemeClr val="tx2"/>
                </a:solidFill>
                <a:latin typeface="+mn-lt"/>
                <a:cs typeface="+mn-cs"/>
              </a:rPr>
              <a:pPr eaLnBrk="1" hangingPunct="1"/>
              <a:t>3</a:t>
            </a:fld>
            <a:endParaRPr lang="en-GB" sz="750" dirty="0">
              <a:solidFill>
                <a:schemeClr val="tx2"/>
              </a:solidFill>
              <a:latin typeface="+mn-lt"/>
              <a:cs typeface="+mn-cs"/>
            </a:endParaRPr>
          </a:p>
        </p:txBody>
      </p:sp>
      <p:sp>
        <p:nvSpPr>
          <p:cNvPr id="13" name="Rectangle: Rounded Corners 12">
            <a:extLst>
              <a:ext uri="{FF2B5EF4-FFF2-40B4-BE49-F238E27FC236}">
                <a16:creationId xmlns:a16="http://schemas.microsoft.com/office/drawing/2014/main" id="{549757E4-4777-4485-A05A-69244475AD2F}"/>
              </a:ext>
            </a:extLst>
          </p:cNvPr>
          <p:cNvSpPr/>
          <p:nvPr/>
        </p:nvSpPr>
        <p:spPr>
          <a:xfrm>
            <a:off x="219640" y="23800"/>
            <a:ext cx="7937076" cy="757365"/>
          </a:xfrm>
          <a:prstGeom prst="roundRect">
            <a:avLst/>
          </a:prstGeom>
          <a:noFill/>
          <a:ln>
            <a:noFill/>
          </a:ln>
        </p:spPr>
        <p:style>
          <a:lnRef idx="1">
            <a:schemeClr val="accent2"/>
          </a:lnRef>
          <a:fillRef idx="2">
            <a:schemeClr val="accent2"/>
          </a:fillRef>
          <a:effectRef idx="1">
            <a:schemeClr val="accent2"/>
          </a:effectRef>
          <a:fontRef idx="minor">
            <a:schemeClr val="dk1"/>
          </a:fontRef>
        </p:style>
        <p:txBody>
          <a:bodyPr rtlCol="0" anchor="ctr" anchorCtr="0"/>
          <a:lstStyle/>
          <a:p>
            <a:pPr algn="ctr"/>
            <a:r>
              <a:rPr lang="en-US" sz="2400" b="1" dirty="0"/>
              <a:t>1. IAEA mandate</a:t>
            </a:r>
          </a:p>
        </p:txBody>
      </p:sp>
      <p:sp>
        <p:nvSpPr>
          <p:cNvPr id="10" name="Content Placeholder 9">
            <a:extLst>
              <a:ext uri="{FF2B5EF4-FFF2-40B4-BE49-F238E27FC236}">
                <a16:creationId xmlns:a16="http://schemas.microsoft.com/office/drawing/2014/main" id="{CB1CDAC3-2341-47DE-B6F5-540E27E3D510}"/>
              </a:ext>
            </a:extLst>
          </p:cNvPr>
          <p:cNvSpPr txBox="1">
            <a:spLocks/>
          </p:cNvSpPr>
          <p:nvPr/>
        </p:nvSpPr>
        <p:spPr>
          <a:xfrm>
            <a:off x="5259824" y="1118496"/>
            <a:ext cx="3548503" cy="1565044"/>
          </a:xfrm>
          <a:prstGeom prst="rect">
            <a:avLst/>
          </a:prstGeom>
        </p:spPr>
        <p:txBody>
          <a:bodyPr vert="horz" wrap="square" lIns="68580" tIns="34290" rIns="68580" bIns="34290" rtlCol="0">
            <a:spAutoFit/>
          </a:bodyPr>
          <a:lstStyle>
            <a:lvl1pPr marL="342900" indent="-342900" algn="l" defTabSz="914400" rtl="0" eaLnBrk="1" latinLnBrk="0" hangingPunct="1">
              <a:spcBef>
                <a:spcPct val="20000"/>
              </a:spcBef>
              <a:buFont typeface="Arial" panose="020B0604020202020204" pitchFamily="34" charset="0"/>
              <a:buChar char="•"/>
              <a:defRPr sz="3200" kern="1200">
                <a:solidFill>
                  <a:srgbClr val="000000"/>
                </a:solidFill>
                <a:latin typeface="Arial "/>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rgbClr val="000000"/>
                </a:solidFill>
                <a:latin typeface="Arial "/>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rgbClr val="000000"/>
                </a:solidFill>
                <a:latin typeface="Arial "/>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rgbClr val="000000"/>
                </a:solidFill>
                <a:latin typeface="Arial "/>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rgbClr val="000000"/>
                </a:solidFill>
                <a:latin typeface="Arial "/>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sz="1800" dirty="0">
                <a:solidFill>
                  <a:srgbClr val="002060"/>
                </a:solidFill>
              </a:rPr>
              <a:t>IAEA  MANDATE:</a:t>
            </a:r>
          </a:p>
          <a:p>
            <a:pPr marL="0" indent="0">
              <a:buNone/>
            </a:pPr>
            <a:endParaRPr lang="en-GB" sz="1800" dirty="0">
              <a:solidFill>
                <a:srgbClr val="002060"/>
              </a:solidFill>
            </a:endParaRPr>
          </a:p>
          <a:p>
            <a:pPr marL="0" indent="0">
              <a:buNone/>
            </a:pPr>
            <a:r>
              <a:rPr lang="en-GB" sz="1800" dirty="0">
                <a:solidFill>
                  <a:srgbClr val="002060"/>
                </a:solidFill>
              </a:rPr>
              <a:t>To facilitate the exchange of information between member states  </a:t>
            </a:r>
          </a:p>
        </p:txBody>
      </p:sp>
      <p:sp>
        <p:nvSpPr>
          <p:cNvPr id="11" name="Content Placeholder 2">
            <a:extLst>
              <a:ext uri="{FF2B5EF4-FFF2-40B4-BE49-F238E27FC236}">
                <a16:creationId xmlns:a16="http://schemas.microsoft.com/office/drawing/2014/main" id="{085BB0CA-C837-499C-9098-5FAD2108134C}"/>
              </a:ext>
            </a:extLst>
          </p:cNvPr>
          <p:cNvSpPr>
            <a:spLocks noGrp="1"/>
          </p:cNvSpPr>
          <p:nvPr>
            <p:ph idx="1"/>
          </p:nvPr>
        </p:nvSpPr>
        <p:spPr>
          <a:xfrm>
            <a:off x="5340869" y="3348711"/>
            <a:ext cx="3386412" cy="1513333"/>
          </a:xfrm>
        </p:spPr>
        <p:txBody>
          <a:bodyPr>
            <a:noAutofit/>
          </a:bodyPr>
          <a:lstStyle/>
          <a:p>
            <a:pPr marL="0" indent="0">
              <a:buNone/>
            </a:pPr>
            <a:r>
              <a:rPr lang="en-GB" sz="1400" b="1" i="0" u="none" strike="noStrike" baseline="0" dirty="0">
                <a:solidFill>
                  <a:srgbClr val="000000"/>
                </a:solidFill>
                <a:latin typeface="Arial" panose="020B0604020202020204" pitchFamily="34" charset="0"/>
              </a:rPr>
              <a:t>WTS KEY OBJECTIVE</a:t>
            </a:r>
          </a:p>
          <a:p>
            <a:pPr marL="0" indent="0">
              <a:buNone/>
            </a:pPr>
            <a:r>
              <a:rPr lang="en-GB" sz="1400" b="0" i="0" u="none" strike="noStrike" baseline="0" dirty="0">
                <a:solidFill>
                  <a:srgbClr val="FF0000"/>
                </a:solidFill>
                <a:latin typeface="Arial" panose="020B0604020202020204" pitchFamily="34" charset="0"/>
              </a:rPr>
              <a:t>Cost effective, fit-for-purpose solutions </a:t>
            </a:r>
            <a:r>
              <a:rPr lang="en-GB" sz="1400" b="0" i="0" u="none" strike="noStrike" baseline="0" dirty="0">
                <a:solidFill>
                  <a:srgbClr val="000000"/>
                </a:solidFill>
                <a:latin typeface="Arial" panose="020B0604020202020204" pitchFamily="34" charset="0"/>
              </a:rPr>
              <a:t>to safely manage radioactive waste (past, present &amp; future) are key to ensuring the future sustainability of nuclear energy and nuclear applications.</a:t>
            </a:r>
            <a:endParaRPr lang="en-GB" sz="1400" dirty="0"/>
          </a:p>
        </p:txBody>
      </p:sp>
      <p:sp>
        <p:nvSpPr>
          <p:cNvPr id="8" name="TextBox 7">
            <a:extLst>
              <a:ext uri="{FF2B5EF4-FFF2-40B4-BE49-F238E27FC236}">
                <a16:creationId xmlns:a16="http://schemas.microsoft.com/office/drawing/2014/main" id="{E0795258-AB8A-4314-A49F-EA63DD4E1D5E}"/>
              </a:ext>
            </a:extLst>
          </p:cNvPr>
          <p:cNvSpPr txBox="1"/>
          <p:nvPr/>
        </p:nvSpPr>
        <p:spPr>
          <a:xfrm>
            <a:off x="374902" y="3494849"/>
            <a:ext cx="3813276" cy="1477328"/>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rgbClr val="000000"/>
                </a:solidFill>
              </a:rPr>
              <a:t>Established in 1957</a:t>
            </a:r>
          </a:p>
          <a:p>
            <a:pPr marL="285750" indent="-285750">
              <a:buFont typeface="Arial" panose="020B0604020202020204" pitchFamily="34" charset="0"/>
              <a:buChar char="•"/>
            </a:pPr>
            <a:r>
              <a:rPr lang="en-US" dirty="0">
                <a:solidFill>
                  <a:srgbClr val="000000"/>
                </a:solidFill>
              </a:rPr>
              <a:t>175 Member States</a:t>
            </a:r>
          </a:p>
          <a:p>
            <a:pPr marL="285750" indent="-285750">
              <a:buFont typeface="Arial" panose="020B0604020202020204" pitchFamily="34" charset="0"/>
              <a:buChar char="•"/>
            </a:pPr>
            <a:r>
              <a:rPr lang="en-US" dirty="0">
                <a:solidFill>
                  <a:srgbClr val="000000"/>
                </a:solidFill>
              </a:rPr>
              <a:t>~2,560 multidisciplinary professional &amp; support staff from more than 100 countries</a:t>
            </a:r>
            <a:endParaRPr lang="en-GB" dirty="0">
              <a:solidFill>
                <a:srgbClr val="000000"/>
              </a:solidFill>
            </a:endParaRPr>
          </a:p>
        </p:txBody>
      </p:sp>
      <p:pic>
        <p:nvPicPr>
          <p:cNvPr id="9" name="Picture 8">
            <a:extLst>
              <a:ext uri="{FF2B5EF4-FFF2-40B4-BE49-F238E27FC236}">
                <a16:creationId xmlns:a16="http://schemas.microsoft.com/office/drawing/2014/main" id="{D04BF765-39EC-44EF-9DAB-AE46DC225F67}"/>
              </a:ext>
            </a:extLst>
          </p:cNvPr>
          <p:cNvPicPr>
            <a:picLocks noChangeAspect="1"/>
          </p:cNvPicPr>
          <p:nvPr/>
        </p:nvPicPr>
        <p:blipFill>
          <a:blip r:embed="rId3"/>
          <a:stretch>
            <a:fillRect/>
          </a:stretch>
        </p:blipFill>
        <p:spPr>
          <a:xfrm>
            <a:off x="269888" y="985879"/>
            <a:ext cx="4023303" cy="2304255"/>
          </a:xfrm>
          <a:prstGeom prst="rect">
            <a:avLst/>
          </a:prstGeom>
        </p:spPr>
      </p:pic>
    </p:spTree>
    <p:extLst>
      <p:ext uri="{BB962C8B-B14F-4D97-AF65-F5344CB8AC3E}">
        <p14:creationId xmlns:p14="http://schemas.microsoft.com/office/powerpoint/2010/main" val="3799322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9">
            <a:extLst>
              <a:ext uri="{FF2B5EF4-FFF2-40B4-BE49-F238E27FC236}">
                <a16:creationId xmlns:a16="http://schemas.microsoft.com/office/drawing/2014/main" id="{E5C59C02-9F0C-4B1A-BCA7-16926F17D321}"/>
              </a:ext>
            </a:extLst>
          </p:cNvPr>
          <p:cNvSpPr>
            <a:spLocks noGrp="1" noChangeArrowheads="1"/>
          </p:cNvSpPr>
          <p:nvPr>
            <p:ph type="sldNum" sz="quarter" idx="12"/>
          </p:nvPr>
        </p:nvSpPr>
        <p:spPr>
          <a:xfrm>
            <a:off x="8472489" y="4862044"/>
            <a:ext cx="509587" cy="22026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800">
                <a:solidFill>
                  <a:schemeClr val="tx1"/>
                </a:solidFill>
                <a:latin typeface="Times New Roman" pitchFamily="18" charset="0"/>
                <a:cs typeface="Arial" charset="0"/>
              </a:defRPr>
            </a:lvl1pPr>
            <a:lvl2pPr marL="557199" indent="-214308" eaLnBrk="0" hangingPunct="0">
              <a:defRPr sz="1800">
                <a:solidFill>
                  <a:schemeClr val="tx1"/>
                </a:solidFill>
                <a:latin typeface="Times New Roman" pitchFamily="18" charset="0"/>
                <a:cs typeface="Arial" charset="0"/>
              </a:defRPr>
            </a:lvl2pPr>
            <a:lvl3pPr marL="857228" indent="-171446" eaLnBrk="0" hangingPunct="0">
              <a:defRPr sz="1800">
                <a:solidFill>
                  <a:schemeClr val="tx1"/>
                </a:solidFill>
                <a:latin typeface="Times New Roman" pitchFamily="18" charset="0"/>
                <a:cs typeface="Arial" charset="0"/>
              </a:defRPr>
            </a:lvl3pPr>
            <a:lvl4pPr marL="1200120" indent="-171446" eaLnBrk="0" hangingPunct="0">
              <a:defRPr sz="1800">
                <a:solidFill>
                  <a:schemeClr val="tx1"/>
                </a:solidFill>
                <a:latin typeface="Times New Roman" pitchFamily="18" charset="0"/>
                <a:cs typeface="Arial" charset="0"/>
              </a:defRPr>
            </a:lvl4pPr>
            <a:lvl5pPr marL="1543012" indent="-171446" eaLnBrk="0" hangingPunct="0">
              <a:defRPr sz="1800">
                <a:solidFill>
                  <a:schemeClr val="tx1"/>
                </a:solidFill>
                <a:latin typeface="Times New Roman" pitchFamily="18" charset="0"/>
                <a:cs typeface="Arial" charset="0"/>
              </a:defRPr>
            </a:lvl5pPr>
            <a:lvl6pPr marL="1885903" indent="-171446" eaLnBrk="0" fontAlgn="base" hangingPunct="0">
              <a:spcBef>
                <a:spcPct val="0"/>
              </a:spcBef>
              <a:spcAft>
                <a:spcPct val="0"/>
              </a:spcAft>
              <a:defRPr sz="1800">
                <a:solidFill>
                  <a:schemeClr val="tx1"/>
                </a:solidFill>
                <a:latin typeface="Times New Roman" pitchFamily="18" charset="0"/>
                <a:cs typeface="Arial" charset="0"/>
              </a:defRPr>
            </a:lvl6pPr>
            <a:lvl7pPr marL="2228795" indent="-171446" eaLnBrk="0" fontAlgn="base" hangingPunct="0">
              <a:spcBef>
                <a:spcPct val="0"/>
              </a:spcBef>
              <a:spcAft>
                <a:spcPct val="0"/>
              </a:spcAft>
              <a:defRPr sz="1800">
                <a:solidFill>
                  <a:schemeClr val="tx1"/>
                </a:solidFill>
                <a:latin typeface="Times New Roman" pitchFamily="18" charset="0"/>
                <a:cs typeface="Arial" charset="0"/>
              </a:defRPr>
            </a:lvl7pPr>
            <a:lvl8pPr marL="2571686" indent="-171446" eaLnBrk="0" fontAlgn="base" hangingPunct="0">
              <a:spcBef>
                <a:spcPct val="0"/>
              </a:spcBef>
              <a:spcAft>
                <a:spcPct val="0"/>
              </a:spcAft>
              <a:defRPr sz="1800">
                <a:solidFill>
                  <a:schemeClr val="tx1"/>
                </a:solidFill>
                <a:latin typeface="Times New Roman" pitchFamily="18" charset="0"/>
                <a:cs typeface="Arial" charset="0"/>
              </a:defRPr>
            </a:lvl8pPr>
            <a:lvl9pPr marL="2914577" indent="-171446" eaLnBrk="0" fontAlgn="base" hangingPunct="0">
              <a:spcBef>
                <a:spcPct val="0"/>
              </a:spcBef>
              <a:spcAft>
                <a:spcPct val="0"/>
              </a:spcAft>
              <a:defRPr sz="1800">
                <a:solidFill>
                  <a:schemeClr val="tx1"/>
                </a:solidFill>
                <a:latin typeface="Times New Roman" pitchFamily="18" charset="0"/>
                <a:cs typeface="Arial" charset="0"/>
              </a:defRPr>
            </a:lvl9pPr>
          </a:lstStyle>
          <a:p>
            <a:pPr eaLnBrk="1" hangingPunct="1"/>
            <a:fld id="{1261A790-39CC-4E4E-AC53-927E0E1F9463}" type="slidenum">
              <a:rPr lang="en-GB" sz="750">
                <a:solidFill>
                  <a:schemeClr val="tx2"/>
                </a:solidFill>
                <a:latin typeface="+mn-lt"/>
                <a:cs typeface="+mn-cs"/>
              </a:rPr>
              <a:pPr eaLnBrk="1" hangingPunct="1"/>
              <a:t>4</a:t>
            </a:fld>
            <a:endParaRPr lang="en-GB" sz="750" dirty="0">
              <a:solidFill>
                <a:schemeClr val="tx2"/>
              </a:solidFill>
              <a:latin typeface="+mn-lt"/>
              <a:cs typeface="+mn-cs"/>
            </a:endParaRPr>
          </a:p>
        </p:txBody>
      </p:sp>
      <p:sp>
        <p:nvSpPr>
          <p:cNvPr id="13" name="Rectangle: Rounded Corners 12">
            <a:extLst>
              <a:ext uri="{FF2B5EF4-FFF2-40B4-BE49-F238E27FC236}">
                <a16:creationId xmlns:a16="http://schemas.microsoft.com/office/drawing/2014/main" id="{549757E4-4777-4485-A05A-69244475AD2F}"/>
              </a:ext>
            </a:extLst>
          </p:cNvPr>
          <p:cNvSpPr/>
          <p:nvPr/>
        </p:nvSpPr>
        <p:spPr>
          <a:xfrm>
            <a:off x="251520" y="2303"/>
            <a:ext cx="7937076" cy="757365"/>
          </a:xfrm>
          <a:prstGeom prst="roundRect">
            <a:avLst/>
          </a:prstGeom>
          <a:noFill/>
          <a:ln>
            <a:noFill/>
          </a:ln>
        </p:spPr>
        <p:style>
          <a:lnRef idx="1">
            <a:schemeClr val="accent2"/>
          </a:lnRef>
          <a:fillRef idx="2">
            <a:schemeClr val="accent2"/>
          </a:fillRef>
          <a:effectRef idx="1">
            <a:schemeClr val="accent2"/>
          </a:effectRef>
          <a:fontRef idx="minor">
            <a:schemeClr val="dk1"/>
          </a:fontRef>
        </p:style>
        <p:txBody>
          <a:bodyPr rtlCol="0" anchor="ctr" anchorCtr="0"/>
          <a:lstStyle/>
          <a:p>
            <a:pPr algn="ctr"/>
            <a:r>
              <a:rPr lang="en-US" sz="2400" b="1" dirty="0"/>
              <a:t>1. IAEA mandate</a:t>
            </a:r>
          </a:p>
        </p:txBody>
      </p:sp>
      <p:pic>
        <p:nvPicPr>
          <p:cNvPr id="5" name="Picture 4">
            <a:extLst>
              <a:ext uri="{FF2B5EF4-FFF2-40B4-BE49-F238E27FC236}">
                <a16:creationId xmlns:a16="http://schemas.microsoft.com/office/drawing/2014/main" id="{33A8DA8D-3DF5-4C80-BC35-99525BEBC19E}"/>
              </a:ext>
            </a:extLst>
          </p:cNvPr>
          <p:cNvPicPr>
            <a:picLocks noChangeAspect="1"/>
          </p:cNvPicPr>
          <p:nvPr/>
        </p:nvPicPr>
        <p:blipFill>
          <a:blip r:embed="rId3"/>
          <a:stretch>
            <a:fillRect/>
          </a:stretch>
        </p:blipFill>
        <p:spPr>
          <a:xfrm>
            <a:off x="676567" y="964406"/>
            <a:ext cx="7790865" cy="3897638"/>
          </a:xfrm>
          <a:prstGeom prst="rect">
            <a:avLst/>
          </a:prstGeom>
        </p:spPr>
      </p:pic>
    </p:spTree>
    <p:extLst>
      <p:ext uri="{BB962C8B-B14F-4D97-AF65-F5344CB8AC3E}">
        <p14:creationId xmlns:p14="http://schemas.microsoft.com/office/powerpoint/2010/main" val="16512511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85D93F1-B7B7-4EBE-B037-7796C6277F6C}"/>
              </a:ext>
            </a:extLst>
          </p:cNvPr>
          <p:cNvPicPr>
            <a:picLocks noChangeAspect="1"/>
          </p:cNvPicPr>
          <p:nvPr/>
        </p:nvPicPr>
        <p:blipFill>
          <a:blip r:embed="rId3"/>
          <a:stretch>
            <a:fillRect/>
          </a:stretch>
        </p:blipFill>
        <p:spPr>
          <a:xfrm>
            <a:off x="7246" y="701396"/>
            <a:ext cx="1549002" cy="1290836"/>
          </a:xfrm>
          <a:prstGeom prst="rect">
            <a:avLst/>
          </a:prstGeom>
        </p:spPr>
      </p:pic>
      <p:pic>
        <p:nvPicPr>
          <p:cNvPr id="6" name="Picture 5">
            <a:extLst>
              <a:ext uri="{FF2B5EF4-FFF2-40B4-BE49-F238E27FC236}">
                <a16:creationId xmlns:a16="http://schemas.microsoft.com/office/drawing/2014/main" id="{D962BA18-27B1-4DA3-BD66-278A29CFCD14}"/>
              </a:ext>
            </a:extLst>
          </p:cNvPr>
          <p:cNvPicPr>
            <a:picLocks noChangeAspect="1"/>
          </p:cNvPicPr>
          <p:nvPr/>
        </p:nvPicPr>
        <p:blipFill>
          <a:blip r:embed="rId4"/>
          <a:stretch>
            <a:fillRect/>
          </a:stretch>
        </p:blipFill>
        <p:spPr>
          <a:xfrm>
            <a:off x="1673331" y="590763"/>
            <a:ext cx="1558733" cy="1446633"/>
          </a:xfrm>
          <a:prstGeom prst="rect">
            <a:avLst/>
          </a:prstGeom>
        </p:spPr>
      </p:pic>
      <p:pic>
        <p:nvPicPr>
          <p:cNvPr id="12" name="Picture 11">
            <a:extLst>
              <a:ext uri="{FF2B5EF4-FFF2-40B4-BE49-F238E27FC236}">
                <a16:creationId xmlns:a16="http://schemas.microsoft.com/office/drawing/2014/main" id="{5F4244A6-4F52-455E-860F-31E8C4DFDDCF}"/>
              </a:ext>
            </a:extLst>
          </p:cNvPr>
          <p:cNvPicPr>
            <a:picLocks noChangeAspect="1"/>
          </p:cNvPicPr>
          <p:nvPr/>
        </p:nvPicPr>
        <p:blipFill>
          <a:blip r:embed="rId5"/>
          <a:stretch>
            <a:fillRect/>
          </a:stretch>
        </p:blipFill>
        <p:spPr>
          <a:xfrm>
            <a:off x="3232064" y="543288"/>
            <a:ext cx="1907822" cy="1558197"/>
          </a:xfrm>
          <a:prstGeom prst="rect">
            <a:avLst/>
          </a:prstGeom>
        </p:spPr>
      </p:pic>
      <p:pic>
        <p:nvPicPr>
          <p:cNvPr id="26" name="Picture 25">
            <a:extLst>
              <a:ext uri="{FF2B5EF4-FFF2-40B4-BE49-F238E27FC236}">
                <a16:creationId xmlns:a16="http://schemas.microsoft.com/office/drawing/2014/main" id="{95280D2E-6FDC-45A1-88E2-2923DEAFA766}"/>
              </a:ext>
            </a:extLst>
          </p:cNvPr>
          <p:cNvPicPr>
            <a:picLocks noChangeAspect="1"/>
          </p:cNvPicPr>
          <p:nvPr/>
        </p:nvPicPr>
        <p:blipFill>
          <a:blip r:embed="rId6"/>
          <a:stretch>
            <a:fillRect/>
          </a:stretch>
        </p:blipFill>
        <p:spPr>
          <a:xfrm>
            <a:off x="7157253" y="543288"/>
            <a:ext cx="1814777" cy="1424473"/>
          </a:xfrm>
          <a:prstGeom prst="rect">
            <a:avLst/>
          </a:prstGeom>
        </p:spPr>
      </p:pic>
      <p:cxnSp>
        <p:nvCxnSpPr>
          <p:cNvPr id="5" name="Straight Arrow Connector 4">
            <a:extLst>
              <a:ext uri="{FF2B5EF4-FFF2-40B4-BE49-F238E27FC236}">
                <a16:creationId xmlns:a16="http://schemas.microsoft.com/office/drawing/2014/main" id="{8D81AE46-C10A-4A92-B318-64E9B181F584}"/>
              </a:ext>
            </a:extLst>
          </p:cNvPr>
          <p:cNvCxnSpPr>
            <a:cxnSpLocks/>
          </p:cNvCxnSpPr>
          <p:nvPr/>
        </p:nvCxnSpPr>
        <p:spPr>
          <a:xfrm>
            <a:off x="2776846" y="3075806"/>
            <a:ext cx="3356160"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27FB9D67-2CCE-4E03-88A1-68BB91E26A0C}"/>
              </a:ext>
            </a:extLst>
          </p:cNvPr>
          <p:cNvPicPr>
            <a:picLocks noChangeAspect="1"/>
          </p:cNvPicPr>
          <p:nvPr/>
        </p:nvPicPr>
        <p:blipFill>
          <a:blip r:embed="rId7"/>
          <a:stretch>
            <a:fillRect/>
          </a:stretch>
        </p:blipFill>
        <p:spPr>
          <a:xfrm>
            <a:off x="5261257" y="543839"/>
            <a:ext cx="1895996" cy="1424473"/>
          </a:xfrm>
          <a:prstGeom prst="rect">
            <a:avLst/>
          </a:prstGeom>
        </p:spPr>
      </p:pic>
      <p:sp>
        <p:nvSpPr>
          <p:cNvPr id="8" name="Title 1">
            <a:extLst>
              <a:ext uri="{FF2B5EF4-FFF2-40B4-BE49-F238E27FC236}">
                <a16:creationId xmlns:a16="http://schemas.microsoft.com/office/drawing/2014/main" id="{51C65315-AAA7-4D98-BBF6-1F46ED9CF511}"/>
              </a:ext>
            </a:extLst>
          </p:cNvPr>
          <p:cNvSpPr txBox="1">
            <a:spLocks/>
          </p:cNvSpPr>
          <p:nvPr/>
        </p:nvSpPr>
        <p:spPr>
          <a:xfrm>
            <a:off x="1882937" y="101189"/>
            <a:ext cx="5378126" cy="406390"/>
          </a:xfrm>
          <a:prstGeom prst="rect">
            <a:avLst/>
          </a:prstGeom>
          <a:solidFill>
            <a:schemeClr val="bg1"/>
          </a:solidFill>
        </p:spPr>
        <p:txBody>
          <a:bodyPr>
            <a:noAutofit/>
          </a:bodyPr>
          <a:lstStyle>
            <a:lvl1pPr algn="l" defTabSz="914400" rtl="0" eaLnBrk="1" latinLnBrk="0" hangingPunct="1">
              <a:spcBef>
                <a:spcPct val="0"/>
              </a:spcBef>
              <a:buNone/>
              <a:defRPr sz="3600" b="1" kern="1200">
                <a:solidFill>
                  <a:schemeClr val="tx2"/>
                </a:solidFill>
                <a:latin typeface="Arial "/>
                <a:ea typeface="+mj-ea"/>
                <a:cs typeface="+mj-cs"/>
              </a:defRPr>
            </a:lvl1pPr>
          </a:lstStyle>
          <a:p>
            <a:pPr algn="ctr"/>
            <a:r>
              <a:rPr lang="en-GB" sz="1600" dirty="0">
                <a:solidFill>
                  <a:schemeClr val="tx1"/>
                </a:solidFill>
              </a:rPr>
              <a:t>Durability: Qualification of waste packages  </a:t>
            </a:r>
          </a:p>
        </p:txBody>
      </p:sp>
      <p:pic>
        <p:nvPicPr>
          <p:cNvPr id="2" name="Picture 1">
            <a:extLst>
              <a:ext uri="{FF2B5EF4-FFF2-40B4-BE49-F238E27FC236}">
                <a16:creationId xmlns:a16="http://schemas.microsoft.com/office/drawing/2014/main" id="{0FD4E43E-6EF8-D967-DED6-977FE09B61A9}"/>
              </a:ext>
            </a:extLst>
          </p:cNvPr>
          <p:cNvPicPr>
            <a:picLocks noChangeAspect="1"/>
          </p:cNvPicPr>
          <p:nvPr/>
        </p:nvPicPr>
        <p:blipFill rotWithShape="1">
          <a:blip r:embed="rId8"/>
          <a:srcRect t="11436" r="1" b="1"/>
          <a:stretch/>
        </p:blipFill>
        <p:spPr>
          <a:xfrm rot="21480000">
            <a:off x="272815" y="3213251"/>
            <a:ext cx="2174397" cy="1561126"/>
          </a:xfrm>
          <a:prstGeom prst="rect">
            <a:avLst/>
          </a:prstGeom>
        </p:spPr>
      </p:pic>
      <p:pic>
        <p:nvPicPr>
          <p:cNvPr id="16" name="Picture 15">
            <a:extLst>
              <a:ext uri="{FF2B5EF4-FFF2-40B4-BE49-F238E27FC236}">
                <a16:creationId xmlns:a16="http://schemas.microsoft.com/office/drawing/2014/main" id="{B6CE3134-E300-D619-EF25-DA7D5B372F60}"/>
              </a:ext>
            </a:extLst>
          </p:cNvPr>
          <p:cNvPicPr>
            <a:picLocks noChangeAspect="1"/>
          </p:cNvPicPr>
          <p:nvPr/>
        </p:nvPicPr>
        <p:blipFill>
          <a:blip r:embed="rId9"/>
          <a:stretch>
            <a:fillRect/>
          </a:stretch>
        </p:blipFill>
        <p:spPr>
          <a:xfrm>
            <a:off x="6253598" y="3407385"/>
            <a:ext cx="2630175" cy="1491076"/>
          </a:xfrm>
          <a:prstGeom prst="rect">
            <a:avLst/>
          </a:prstGeom>
        </p:spPr>
      </p:pic>
      <p:pic>
        <p:nvPicPr>
          <p:cNvPr id="17" name="Picture 6" descr="Z:\A S C I I\Safety\Necsa waste to Vaalputs\Fotos\Necsa waste 019.jpg">
            <a:extLst>
              <a:ext uri="{FF2B5EF4-FFF2-40B4-BE49-F238E27FC236}">
                <a16:creationId xmlns:a16="http://schemas.microsoft.com/office/drawing/2014/main" id="{AA9A1447-EA87-93AB-B53C-7D8AFE6A2B0D}"/>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459486" y="3248276"/>
            <a:ext cx="2225028" cy="1491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itle 1">
            <a:extLst>
              <a:ext uri="{FF2B5EF4-FFF2-40B4-BE49-F238E27FC236}">
                <a16:creationId xmlns:a16="http://schemas.microsoft.com/office/drawing/2014/main" id="{84607EDB-86DE-F4E8-4E08-806991801CF7}"/>
              </a:ext>
            </a:extLst>
          </p:cNvPr>
          <p:cNvSpPr txBox="1">
            <a:spLocks/>
          </p:cNvSpPr>
          <p:nvPr/>
        </p:nvSpPr>
        <p:spPr>
          <a:xfrm>
            <a:off x="899592" y="2571750"/>
            <a:ext cx="6723414" cy="406390"/>
          </a:xfrm>
          <a:prstGeom prst="rect">
            <a:avLst/>
          </a:prstGeom>
          <a:solidFill>
            <a:schemeClr val="bg1"/>
          </a:solidFill>
        </p:spPr>
        <p:txBody>
          <a:bodyPr>
            <a:noAutofit/>
          </a:bodyPr>
          <a:lstStyle>
            <a:lvl1pPr algn="l" defTabSz="914400" rtl="0" eaLnBrk="1" latinLnBrk="0" hangingPunct="1">
              <a:spcBef>
                <a:spcPct val="0"/>
              </a:spcBef>
              <a:buNone/>
              <a:defRPr sz="3600" b="1" kern="1200">
                <a:solidFill>
                  <a:schemeClr val="tx2"/>
                </a:solidFill>
                <a:latin typeface="Arial "/>
                <a:ea typeface="+mj-ea"/>
                <a:cs typeface="+mj-cs"/>
              </a:defRPr>
            </a:lvl1pPr>
          </a:lstStyle>
          <a:p>
            <a:pPr algn="ctr"/>
            <a:r>
              <a:rPr lang="en-GB" sz="1600" dirty="0">
                <a:solidFill>
                  <a:schemeClr val="tx1"/>
                </a:solidFill>
              </a:rPr>
              <a:t>Ageing management of storage facilities and waste packages</a:t>
            </a:r>
          </a:p>
        </p:txBody>
      </p:sp>
    </p:spTree>
    <p:extLst>
      <p:ext uri="{BB962C8B-B14F-4D97-AF65-F5344CB8AC3E}">
        <p14:creationId xmlns:p14="http://schemas.microsoft.com/office/powerpoint/2010/main" val="2862861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D58F72A-8196-5408-4E13-3FB9D529B4DC}"/>
              </a:ext>
            </a:extLst>
          </p:cNvPr>
          <p:cNvSpPr/>
          <p:nvPr/>
        </p:nvSpPr>
        <p:spPr>
          <a:xfrm>
            <a:off x="107504" y="0"/>
            <a:ext cx="7937076" cy="757365"/>
          </a:xfrm>
          <a:prstGeom prst="roundRect">
            <a:avLst/>
          </a:prstGeom>
          <a:ln>
            <a:noFill/>
          </a:ln>
        </p:spPr>
        <p:style>
          <a:lnRef idx="1">
            <a:schemeClr val="accent2"/>
          </a:lnRef>
          <a:fillRef idx="2">
            <a:schemeClr val="accent2"/>
          </a:fillRef>
          <a:effectRef idx="1">
            <a:schemeClr val="accent2"/>
          </a:effectRef>
          <a:fontRef idx="minor">
            <a:schemeClr val="dk1"/>
          </a:fontRef>
        </p:style>
        <p:txBody>
          <a:bodyPr rtlCol="0" anchor="ctr" anchorCtr="0"/>
          <a:lstStyle/>
          <a:p>
            <a:pPr algn="ctr"/>
            <a:r>
              <a:rPr lang="en-US" sz="2400" b="1" dirty="0"/>
              <a:t>2. Workshop  </a:t>
            </a:r>
          </a:p>
        </p:txBody>
      </p:sp>
      <p:sp>
        <p:nvSpPr>
          <p:cNvPr id="10" name="TextBox 9">
            <a:extLst>
              <a:ext uri="{FF2B5EF4-FFF2-40B4-BE49-F238E27FC236}">
                <a16:creationId xmlns:a16="http://schemas.microsoft.com/office/drawing/2014/main" id="{29E611A3-0D01-E082-1CDF-0919A94B1C74}"/>
              </a:ext>
            </a:extLst>
          </p:cNvPr>
          <p:cNvSpPr txBox="1"/>
          <p:nvPr/>
        </p:nvSpPr>
        <p:spPr>
          <a:xfrm>
            <a:off x="539552" y="1419622"/>
            <a:ext cx="7822424" cy="1384995"/>
          </a:xfrm>
          <a:prstGeom prst="rect">
            <a:avLst/>
          </a:prstGeom>
          <a:noFill/>
        </p:spPr>
        <p:txBody>
          <a:bodyPr wrap="square">
            <a:spAutoFit/>
          </a:bodyPr>
          <a:lstStyle/>
          <a:p>
            <a:pPr marR="64770" lvl="0">
              <a:lnSpc>
                <a:spcPts val="1800"/>
              </a:lnSpc>
              <a:spcBef>
                <a:spcPts val="2400"/>
              </a:spcBef>
              <a:spcAft>
                <a:spcPts val="1800"/>
              </a:spcAft>
              <a:buClr>
                <a:srgbClr val="000000"/>
              </a:buClr>
              <a:buSzPts val="1600"/>
              <a:tabLst>
                <a:tab pos="540385" algn="l"/>
              </a:tabLst>
            </a:pPr>
            <a:r>
              <a:rPr lang="en-GB"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Purpose</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a:p>
            <a:r>
              <a:rPr lang="en-GB" sz="1800" dirty="0">
                <a:effectLst/>
                <a:latin typeface="Times New Roman" panose="02020603050405020304" pitchFamily="18" charset="0"/>
                <a:ea typeface="Times New Roman" panose="02020603050405020304" pitchFamily="18" charset="0"/>
              </a:rPr>
              <a:t>The purpose of this event is to discuss and share experience on the use of computer codes (modelling) as an approach to ageing management (durability) of waste packages in storage/disposal facilities in different environmental conditions.</a:t>
            </a:r>
            <a:endParaRPr lang="en-GB" dirty="0"/>
          </a:p>
        </p:txBody>
      </p:sp>
    </p:spTree>
    <p:extLst>
      <p:ext uri="{BB962C8B-B14F-4D97-AF65-F5344CB8AC3E}">
        <p14:creationId xmlns:p14="http://schemas.microsoft.com/office/powerpoint/2010/main" val="16859335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D58F72A-8196-5408-4E13-3FB9D529B4DC}"/>
              </a:ext>
            </a:extLst>
          </p:cNvPr>
          <p:cNvSpPr/>
          <p:nvPr/>
        </p:nvSpPr>
        <p:spPr>
          <a:xfrm>
            <a:off x="-18162" y="-308570"/>
            <a:ext cx="7937076" cy="757365"/>
          </a:xfrm>
          <a:prstGeom prst="roundRect">
            <a:avLst/>
          </a:prstGeom>
          <a:ln>
            <a:noFill/>
          </a:ln>
        </p:spPr>
        <p:style>
          <a:lnRef idx="1">
            <a:schemeClr val="accent2"/>
          </a:lnRef>
          <a:fillRef idx="2">
            <a:schemeClr val="accent2"/>
          </a:fillRef>
          <a:effectRef idx="1">
            <a:schemeClr val="accent2"/>
          </a:effectRef>
          <a:fontRef idx="minor">
            <a:schemeClr val="dk1"/>
          </a:fontRef>
        </p:style>
        <p:txBody>
          <a:bodyPr rtlCol="0" anchor="ctr" anchorCtr="0"/>
          <a:lstStyle/>
          <a:p>
            <a:pPr algn="ctr"/>
            <a:r>
              <a:rPr lang="en-US" sz="2400" b="1" dirty="0"/>
              <a:t>2. Workshop  </a:t>
            </a:r>
          </a:p>
        </p:txBody>
      </p:sp>
      <p:sp>
        <p:nvSpPr>
          <p:cNvPr id="5" name="TextBox 4">
            <a:extLst>
              <a:ext uri="{FF2B5EF4-FFF2-40B4-BE49-F238E27FC236}">
                <a16:creationId xmlns:a16="http://schemas.microsoft.com/office/drawing/2014/main" id="{9E370F4B-6AEA-F58B-A5FE-B951A28E23DB}"/>
              </a:ext>
            </a:extLst>
          </p:cNvPr>
          <p:cNvSpPr txBox="1"/>
          <p:nvPr/>
        </p:nvSpPr>
        <p:spPr>
          <a:xfrm>
            <a:off x="771132" y="1347614"/>
            <a:ext cx="7182544" cy="3046988"/>
          </a:xfrm>
          <a:prstGeom prst="rect">
            <a:avLst/>
          </a:prstGeom>
          <a:noFill/>
        </p:spPr>
        <p:txBody>
          <a:bodyPr wrap="square">
            <a:spAutoFit/>
          </a:bodyPr>
          <a:lstStyle/>
          <a:p>
            <a:pPr marR="64770" lvl="0">
              <a:lnSpc>
                <a:spcPts val="1800"/>
              </a:lnSpc>
              <a:spcBef>
                <a:spcPts val="600"/>
              </a:spcBef>
              <a:spcAft>
                <a:spcPts val="1800"/>
              </a:spcAft>
              <a:buClr>
                <a:srgbClr val="000000"/>
              </a:buClr>
              <a:buSzPts val="1600"/>
              <a:tabLst>
                <a:tab pos="533400" algn="l"/>
              </a:tabLst>
            </a:pPr>
            <a:r>
              <a:rPr lang="en-GB"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Expected Outputs</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68580" marR="64770" algn="just"/>
            <a:r>
              <a:rPr lang="en-GB" sz="1800" dirty="0">
                <a:effectLst/>
                <a:latin typeface="Times New Roman" panose="02020603050405020304" pitchFamily="18" charset="0"/>
                <a:ea typeface="Times New Roman" panose="02020603050405020304" pitchFamily="18" charset="0"/>
                <a:cs typeface="Times New Roman" panose="02020603050405020304" pitchFamily="18" charset="0"/>
              </a:rPr>
              <a:t>As a result of the workshop, the participants will have knowledge regarding:</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buFont typeface="+mj-lt"/>
              <a:buAutoNum type="arabicPeriod"/>
            </a:pPr>
            <a:r>
              <a:rPr lang="en-GB" sz="1800" dirty="0">
                <a:effectLst/>
                <a:latin typeface="Times New Roman" panose="02020603050405020304" pitchFamily="18" charset="0"/>
                <a:ea typeface="Times New Roman" panose="02020603050405020304" pitchFamily="18" charset="0"/>
                <a:cs typeface="Times New Roman" panose="02020603050405020304" pitchFamily="18" charset="0"/>
              </a:rPr>
              <a:t>Basics of ageing management plan;</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buFont typeface="+mj-lt"/>
              <a:buAutoNum type="arabicPeriod"/>
            </a:pPr>
            <a:r>
              <a:rPr lang="en-GB" sz="1800" dirty="0">
                <a:effectLst/>
                <a:latin typeface="Times New Roman" panose="02020603050405020304" pitchFamily="18" charset="0"/>
                <a:ea typeface="Times New Roman" panose="02020603050405020304" pitchFamily="18" charset="0"/>
                <a:cs typeface="Times New Roman" panose="02020603050405020304" pitchFamily="18" charset="0"/>
              </a:rPr>
              <a:t>Conceptional information needed for modelling of waste form ageing;</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buFont typeface="+mj-lt"/>
              <a:buAutoNum type="arabicPeriod"/>
            </a:pPr>
            <a:r>
              <a:rPr lang="en-GB" sz="1800" dirty="0">
                <a:effectLst/>
                <a:latin typeface="Times New Roman" panose="02020603050405020304" pitchFamily="18" charset="0"/>
                <a:ea typeface="Times New Roman" panose="02020603050405020304" pitchFamily="18" charset="0"/>
                <a:cs typeface="Times New Roman" panose="02020603050405020304" pitchFamily="18" charset="0"/>
              </a:rPr>
              <a:t>Ageing (durability) determination of cementitious, vitrified and ceramic waste forms by modelling;</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buFont typeface="+mj-lt"/>
              <a:buAutoNum type="arabicPeriod"/>
            </a:pPr>
            <a:r>
              <a:rPr lang="en-GB" sz="1800" dirty="0">
                <a:effectLst/>
                <a:latin typeface="Times New Roman" panose="02020603050405020304" pitchFamily="18" charset="0"/>
                <a:ea typeface="Times New Roman" panose="02020603050405020304" pitchFamily="18" charset="0"/>
                <a:cs typeface="Times New Roman" panose="02020603050405020304" pitchFamily="18" charset="0"/>
              </a:rPr>
              <a:t>Use of different modelling codes to determine ageing of waste forms;</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buFont typeface="+mj-lt"/>
              <a:buAutoNum type="arabicPeriod"/>
            </a:pPr>
            <a:r>
              <a:rPr lang="en-GB" sz="1800" dirty="0">
                <a:effectLst/>
                <a:latin typeface="Times New Roman" panose="02020603050405020304" pitchFamily="18" charset="0"/>
                <a:ea typeface="Times New Roman" panose="02020603050405020304" pitchFamily="18" charset="0"/>
                <a:cs typeface="Times New Roman" panose="02020603050405020304" pitchFamily="18" charset="0"/>
              </a:rPr>
              <a:t>Knowledge in applicable ageing modelling in a ageing management program.</a:t>
            </a:r>
            <a:r>
              <a:rPr lang="en-GB" sz="1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469696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D58F72A-8196-5408-4E13-3FB9D529B4DC}"/>
              </a:ext>
            </a:extLst>
          </p:cNvPr>
          <p:cNvSpPr/>
          <p:nvPr/>
        </p:nvSpPr>
        <p:spPr>
          <a:xfrm>
            <a:off x="-18162" y="-308570"/>
            <a:ext cx="7937076" cy="757365"/>
          </a:xfrm>
          <a:prstGeom prst="roundRect">
            <a:avLst/>
          </a:prstGeom>
          <a:ln>
            <a:noFill/>
          </a:ln>
        </p:spPr>
        <p:style>
          <a:lnRef idx="1">
            <a:schemeClr val="accent2"/>
          </a:lnRef>
          <a:fillRef idx="2">
            <a:schemeClr val="accent2"/>
          </a:fillRef>
          <a:effectRef idx="1">
            <a:schemeClr val="accent2"/>
          </a:effectRef>
          <a:fontRef idx="minor">
            <a:schemeClr val="dk1"/>
          </a:fontRef>
        </p:style>
        <p:txBody>
          <a:bodyPr rtlCol="0" anchor="ctr" anchorCtr="0"/>
          <a:lstStyle/>
          <a:p>
            <a:pPr algn="ctr"/>
            <a:r>
              <a:rPr lang="en-US" sz="2400" b="1" dirty="0"/>
              <a:t>2. Workshop  </a:t>
            </a:r>
          </a:p>
        </p:txBody>
      </p:sp>
      <p:sp>
        <p:nvSpPr>
          <p:cNvPr id="7" name="TextBox 6">
            <a:extLst>
              <a:ext uri="{FF2B5EF4-FFF2-40B4-BE49-F238E27FC236}">
                <a16:creationId xmlns:a16="http://schemas.microsoft.com/office/drawing/2014/main" id="{233E8BA8-AC62-5B1F-2C72-9EF7AE9BCAE4}"/>
              </a:ext>
            </a:extLst>
          </p:cNvPr>
          <p:cNvSpPr txBox="1"/>
          <p:nvPr/>
        </p:nvSpPr>
        <p:spPr>
          <a:xfrm>
            <a:off x="323528" y="786646"/>
            <a:ext cx="7488832" cy="3847207"/>
          </a:xfrm>
          <a:prstGeom prst="rect">
            <a:avLst/>
          </a:prstGeom>
          <a:noFill/>
        </p:spPr>
        <p:txBody>
          <a:bodyPr wrap="square">
            <a:spAutoFit/>
          </a:bodyPr>
          <a:lstStyle/>
          <a:p>
            <a:pPr marR="64770" lvl="0">
              <a:buClr>
                <a:srgbClr val="000000"/>
              </a:buClr>
              <a:buSzPts val="1600"/>
              <a:tabLst>
                <a:tab pos="533400" algn="l"/>
              </a:tabLst>
            </a:pPr>
            <a:r>
              <a:rPr lang="en-GB"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Contents </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68580" marR="64770" algn="just"/>
            <a:r>
              <a:rPr lang="en-GB" sz="1800" dirty="0">
                <a:effectLst/>
                <a:latin typeface="Times New Roman" panose="02020603050405020304" pitchFamily="18" charset="0"/>
                <a:ea typeface="Times New Roman" panose="02020603050405020304" pitchFamily="18" charset="0"/>
                <a:cs typeface="Times New Roman" panose="02020603050405020304" pitchFamily="18" charset="0"/>
              </a:rPr>
              <a:t>The five-day regional workshop will include lectures, structured discussions and underpinned by modelling exercises designed to practice and reinforce approaches to ageing management of waste packages in storage. Examples of contents that are being planned (depending on availability of experts) of the five-day workshop are:</a:t>
            </a:r>
          </a:p>
          <a:p>
            <a:pPr marL="68580" marR="64770" algn="just"/>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68580" marR="64770" algn="just"/>
            <a:r>
              <a:rPr lang="en-GB" sz="1800" dirty="0">
                <a:effectLst/>
                <a:latin typeface="Times New Roman" panose="02020603050405020304" pitchFamily="18" charset="0"/>
                <a:ea typeface="Times New Roman" panose="02020603050405020304" pitchFamily="18" charset="0"/>
                <a:cs typeface="Times New Roman" panose="02020603050405020304" pitchFamily="18" charset="0"/>
              </a:rPr>
              <a:t>Day 1: Basics of ageing management plan;</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68580" marR="64770" algn="just"/>
            <a:r>
              <a:rPr lang="en-GB" sz="1800" dirty="0">
                <a:effectLst/>
                <a:latin typeface="Times New Roman" panose="02020603050405020304" pitchFamily="18" charset="0"/>
                <a:ea typeface="Times New Roman" panose="02020603050405020304" pitchFamily="18" charset="0"/>
                <a:cs typeface="Times New Roman" panose="02020603050405020304" pitchFamily="18" charset="0"/>
              </a:rPr>
              <a:t>Day 2: Ageing (durability) determination of cementitious, vitrified and ceramic waste forms</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68580" marR="64770" algn="just"/>
            <a:r>
              <a:rPr lang="en-GB" sz="1800" dirty="0">
                <a:effectLst/>
                <a:latin typeface="Times New Roman" panose="02020603050405020304" pitchFamily="18" charset="0"/>
                <a:ea typeface="Times New Roman" panose="02020603050405020304" pitchFamily="18" charset="0"/>
                <a:cs typeface="Times New Roman" panose="02020603050405020304" pitchFamily="18" charset="0"/>
              </a:rPr>
              <a:t>Day 3:  Use of different modelling codes to determine ageing of waste forms;</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68580" marR="64770" algn="just"/>
            <a:r>
              <a:rPr lang="en-GB" sz="1800" dirty="0">
                <a:effectLst/>
                <a:latin typeface="Times New Roman" panose="02020603050405020304" pitchFamily="18" charset="0"/>
                <a:ea typeface="Times New Roman" panose="02020603050405020304" pitchFamily="18" charset="0"/>
                <a:cs typeface="Times New Roman" panose="02020603050405020304" pitchFamily="18" charset="0"/>
              </a:rPr>
              <a:t>Day 4: Use of different modelling codes to determine ageing of waste forms</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68580" marR="64770" algn="just"/>
            <a:r>
              <a:rPr lang="en-GB" sz="1800" dirty="0">
                <a:effectLst/>
                <a:latin typeface="Times New Roman" panose="02020603050405020304" pitchFamily="18" charset="0"/>
                <a:ea typeface="Times New Roman" panose="02020603050405020304" pitchFamily="18" charset="0"/>
                <a:cs typeface="Times New Roman" panose="02020603050405020304" pitchFamily="18" charset="0"/>
              </a:rPr>
              <a:t>Day 5: Final lectures and closing of workshop.</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606087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D58F72A-8196-5408-4E13-3FB9D529B4DC}"/>
              </a:ext>
            </a:extLst>
          </p:cNvPr>
          <p:cNvSpPr/>
          <p:nvPr/>
        </p:nvSpPr>
        <p:spPr>
          <a:xfrm>
            <a:off x="-18162" y="-308570"/>
            <a:ext cx="7937076" cy="757365"/>
          </a:xfrm>
          <a:prstGeom prst="roundRect">
            <a:avLst/>
          </a:prstGeom>
          <a:ln>
            <a:noFill/>
          </a:ln>
        </p:spPr>
        <p:style>
          <a:lnRef idx="1">
            <a:schemeClr val="accent2"/>
          </a:lnRef>
          <a:fillRef idx="2">
            <a:schemeClr val="accent2"/>
          </a:fillRef>
          <a:effectRef idx="1">
            <a:schemeClr val="accent2"/>
          </a:effectRef>
          <a:fontRef idx="minor">
            <a:schemeClr val="dk1"/>
          </a:fontRef>
        </p:style>
        <p:txBody>
          <a:bodyPr rtlCol="0" anchor="ctr" anchorCtr="0"/>
          <a:lstStyle/>
          <a:p>
            <a:pPr algn="ctr"/>
            <a:r>
              <a:rPr lang="en-US" sz="2400" b="1" dirty="0"/>
              <a:t>2. Workshop  </a:t>
            </a:r>
          </a:p>
        </p:txBody>
      </p:sp>
      <p:sp>
        <p:nvSpPr>
          <p:cNvPr id="7" name="TextBox 6">
            <a:extLst>
              <a:ext uri="{FF2B5EF4-FFF2-40B4-BE49-F238E27FC236}">
                <a16:creationId xmlns:a16="http://schemas.microsoft.com/office/drawing/2014/main" id="{233E8BA8-AC62-5B1F-2C72-9EF7AE9BCAE4}"/>
              </a:ext>
            </a:extLst>
          </p:cNvPr>
          <p:cNvSpPr txBox="1"/>
          <p:nvPr/>
        </p:nvSpPr>
        <p:spPr>
          <a:xfrm>
            <a:off x="1331640" y="1131590"/>
            <a:ext cx="7488832" cy="1908215"/>
          </a:xfrm>
          <a:prstGeom prst="rect">
            <a:avLst/>
          </a:prstGeom>
          <a:noFill/>
        </p:spPr>
        <p:txBody>
          <a:bodyPr wrap="square">
            <a:spAutoFit/>
          </a:bodyPr>
          <a:lstStyle/>
          <a:p>
            <a:pPr marR="64770" lvl="0">
              <a:buClr>
                <a:srgbClr val="000000"/>
              </a:buClr>
              <a:buSzPts val="1600"/>
              <a:tabLst>
                <a:tab pos="533400" algn="l"/>
              </a:tabLst>
            </a:pPr>
            <a:r>
              <a:rPr lang="en-GB"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Additional information </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68580" marR="64770" algn="just"/>
            <a:endParaRPr lang="en-GB"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68580" marR="64770" algn="just"/>
            <a:r>
              <a:rPr lang="en-GB" dirty="0">
                <a:latin typeface="Times New Roman" panose="02020603050405020304" pitchFamily="18" charset="0"/>
                <a:ea typeface="Times New Roman" panose="02020603050405020304" pitchFamily="18" charset="0"/>
                <a:cs typeface="Times New Roman" panose="02020603050405020304" pitchFamily="18" charset="0"/>
              </a:rPr>
              <a:t>Poster sessions </a:t>
            </a:r>
          </a:p>
          <a:p>
            <a:pPr marL="68580" marR="64770" algn="just"/>
            <a:r>
              <a:rPr lang="en-GB" sz="1800" dirty="0">
                <a:effectLst/>
                <a:latin typeface="Times New Roman" panose="02020603050405020304" pitchFamily="18" charset="0"/>
                <a:ea typeface="Times New Roman" panose="02020603050405020304" pitchFamily="18" charset="0"/>
                <a:cs typeface="Times New Roman" panose="02020603050405020304" pitchFamily="18" charset="0"/>
              </a:rPr>
              <a:t>Certificate of </a:t>
            </a:r>
            <a:r>
              <a:rPr lang="en-GB" dirty="0">
                <a:latin typeface="Times New Roman" panose="02020603050405020304" pitchFamily="18" charset="0"/>
                <a:ea typeface="Times New Roman" panose="02020603050405020304" pitchFamily="18" charset="0"/>
                <a:cs typeface="Times New Roman" panose="02020603050405020304" pitchFamily="18" charset="0"/>
              </a:rPr>
              <a:t>participation </a:t>
            </a:r>
          </a:p>
          <a:p>
            <a:pPr marL="68580" marR="64770" algn="just"/>
            <a:r>
              <a:rPr lang="en-GB" sz="1800" dirty="0">
                <a:effectLst/>
                <a:latin typeface="Times New Roman" panose="02020603050405020304" pitchFamily="18" charset="0"/>
                <a:ea typeface="Times New Roman" panose="02020603050405020304" pitchFamily="18" charset="0"/>
                <a:cs typeface="Times New Roman" panose="02020603050405020304" pitchFamily="18" charset="0"/>
              </a:rPr>
              <a:t>Lecture materials </a:t>
            </a:r>
          </a:p>
          <a:p>
            <a:pPr marL="68580" marR="64770" algn="just"/>
            <a:r>
              <a:rPr lang="en-GB" dirty="0">
                <a:latin typeface="Times New Roman" panose="02020603050405020304" pitchFamily="18" charset="0"/>
                <a:ea typeface="Times New Roman" panose="02020603050405020304" pitchFamily="18" charset="0"/>
                <a:cs typeface="Times New Roman" panose="02020603050405020304" pitchFamily="18" charset="0"/>
              </a:rPr>
              <a:t>Software </a:t>
            </a:r>
          </a:p>
        </p:txBody>
      </p:sp>
    </p:spTree>
    <p:extLst>
      <p:ext uri="{BB962C8B-B14F-4D97-AF65-F5344CB8AC3E}">
        <p14:creationId xmlns:p14="http://schemas.microsoft.com/office/powerpoint/2010/main" val="2340202399"/>
      </p:ext>
    </p:extLst>
  </p:cSld>
  <p:clrMapOvr>
    <a:masterClrMapping/>
  </p:clrMapOvr>
</p:sld>
</file>

<file path=ppt/theme/theme1.xml><?xml version="1.0" encoding="utf-8"?>
<a:theme xmlns:a="http://schemas.openxmlformats.org/drawingml/2006/main" name="Office Theme">
  <a:themeElements>
    <a:clrScheme name="Custom 2">
      <a:dk1>
        <a:srgbClr val="003399"/>
      </a:dk1>
      <a:lt1>
        <a:sysClr val="window" lastClr="FFFFFF"/>
      </a:lt1>
      <a:dk2>
        <a:srgbClr val="3366CC"/>
      </a:dk2>
      <a:lt2>
        <a:srgbClr val="DBDBDD"/>
      </a:lt2>
      <a:accent1>
        <a:srgbClr val="6699CC"/>
      </a:accent1>
      <a:accent2>
        <a:srgbClr val="FF9900"/>
      </a:accent2>
      <a:accent3>
        <a:srgbClr val="99CC00"/>
      </a:accent3>
      <a:accent4>
        <a:srgbClr val="8681B8"/>
      </a:accent4>
      <a:accent5>
        <a:srgbClr val="32A14C"/>
      </a:accent5>
      <a:accent6>
        <a:srgbClr val="99CCFF"/>
      </a:accent6>
      <a:hlink>
        <a:srgbClr val="6699CC"/>
      </a:hlink>
      <a:folHlink>
        <a:srgbClr val="8681B8"/>
      </a:folHlink>
    </a:clrScheme>
    <a:fontScheme name="procureme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IAEA_Presentation_wide_templ_1.pptx" id="{74F94D85-F321-452F-AFBA-435B7F14D923}" vid="{B994BE24-E5A7-494B-84B3-B72DCB39590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B746A274C38624793CFFDBC4642FCB7" ma:contentTypeVersion="5" ma:contentTypeDescription="Create a new document." ma:contentTypeScope="" ma:versionID="6cdc9e79923efe225279daf213bc94c8">
  <xsd:schema xmlns:xsd="http://www.w3.org/2001/XMLSchema" xmlns:xs="http://www.w3.org/2001/XMLSchema" xmlns:p="http://schemas.microsoft.com/office/2006/metadata/properties" xmlns:ns2="b203dc41-4f99-4248-b967-96fcd1b3ec6c" xmlns:ns3="6994eb6c-42e6-4a81-89f1-c500c183aba3" targetNamespace="http://schemas.microsoft.com/office/2006/metadata/properties" ma:root="true" ma:fieldsID="677af3b8678078fd16a68ca7ac70f56f" ns2:_="" ns3:_="">
    <xsd:import namespace="b203dc41-4f99-4248-b967-96fcd1b3ec6c"/>
    <xsd:import namespace="6994eb6c-42e6-4a81-89f1-c500c183aba3"/>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203dc41-4f99-4248-b967-96fcd1b3ec6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994eb6c-42e6-4a81-89f1-c500c183aba3"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77ED360-E5A6-4733-8269-D695FC36A82B}">
  <ds:schemaRefs>
    <ds:schemaRef ds:uri="http://purl.org/dc/terms/"/>
    <ds:schemaRef ds:uri="http://schemas.microsoft.com/office/2006/documentManagement/types"/>
    <ds:schemaRef ds:uri="b7c1c1c7-f010-4013-9809-f1c0ad25b230"/>
    <ds:schemaRef ds:uri="http://schemas.microsoft.com/office/infopath/2007/PartnerControls"/>
    <ds:schemaRef ds:uri="http://purl.org/dc/elements/1.1/"/>
    <ds:schemaRef ds:uri="http://schemas.microsoft.com/office/2006/metadata/properties"/>
    <ds:schemaRef ds:uri="http://schemas.openxmlformats.org/package/2006/metadata/core-properties"/>
    <ds:schemaRef ds:uri="http://www.w3.org/XML/1998/namespace"/>
    <ds:schemaRef ds:uri="http://purl.org/dc/dcmitype/"/>
  </ds:schemaRefs>
</ds:datastoreItem>
</file>

<file path=customXml/itemProps2.xml><?xml version="1.0" encoding="utf-8"?>
<ds:datastoreItem xmlns:ds="http://schemas.openxmlformats.org/officeDocument/2006/customXml" ds:itemID="{FB9CB6A6-1AAD-45DD-A8D7-264345E6B043}">
  <ds:schemaRefs>
    <ds:schemaRef ds:uri="http://schemas.microsoft.com/sharepoint/v3/contenttype/forms"/>
  </ds:schemaRefs>
</ds:datastoreItem>
</file>

<file path=customXml/itemProps3.xml><?xml version="1.0" encoding="utf-8"?>
<ds:datastoreItem xmlns:ds="http://schemas.openxmlformats.org/officeDocument/2006/customXml" ds:itemID="{53AAA3F1-5BD6-42C3-AFE8-179AD8D6A57B}"/>
</file>

<file path=docProps/app.xml><?xml version="1.0" encoding="utf-8"?>
<Properties xmlns="http://schemas.openxmlformats.org/officeDocument/2006/extended-properties" xmlns:vt="http://schemas.openxmlformats.org/officeDocument/2006/docPropsVTypes">
  <TotalTime>1285</TotalTime>
  <Words>446</Words>
  <Application>Microsoft Office PowerPoint</Application>
  <PresentationFormat>On-screen Show (16:9)</PresentationFormat>
  <Paragraphs>66</Paragraphs>
  <Slides>14</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Arial </vt:lpstr>
      <vt:lpstr>Calibri</vt:lpstr>
      <vt:lpstr>Times</vt:lpstr>
      <vt:lpstr>Times New Roman</vt:lpstr>
      <vt:lpstr>Office Theme</vt:lpstr>
      <vt:lpstr>ME-RER9154-2300641: Regional Workshop on Approaches to Ageing Management of Waste Packages in Storage  </vt:lpstr>
      <vt:lpstr>Contents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IAEA-EURAD Programmatic Synergies</dc:title>
  <dc:creator>ROBBINS, Rebecca</dc:creator>
  <cp:lastModifiedBy>MEYER, Willie</cp:lastModifiedBy>
  <cp:revision>48</cp:revision>
  <dcterms:created xsi:type="dcterms:W3CDTF">2019-09-12T10:01:06Z</dcterms:created>
  <dcterms:modified xsi:type="dcterms:W3CDTF">2023-09-13T12:09:41Z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0x0101000B746A274C38624793CFFDBC4642FCB7</vt:lpwstr>
  </property>
</Properties>
</file>