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8"/>
  </p:notesMasterIdLst>
  <p:sldIdLst>
    <p:sldId id="256" r:id="rId3"/>
    <p:sldId id="261" r:id="rId4"/>
    <p:sldId id="679" r:id="rId5"/>
    <p:sldId id="678" r:id="rId6"/>
    <p:sldId id="924" r:id="rId7"/>
    <p:sldId id="1025" r:id="rId8"/>
    <p:sldId id="929" r:id="rId9"/>
    <p:sldId id="969" r:id="rId10"/>
    <p:sldId id="970" r:id="rId11"/>
    <p:sldId id="1021" r:id="rId12"/>
    <p:sldId id="959" r:id="rId13"/>
    <p:sldId id="962" r:id="rId14"/>
    <p:sldId id="961" r:id="rId15"/>
    <p:sldId id="957" r:id="rId16"/>
    <p:sldId id="1022" r:id="rId17"/>
    <p:sldId id="965" r:id="rId18"/>
    <p:sldId id="1318" r:id="rId19"/>
    <p:sldId id="971" r:id="rId20"/>
    <p:sldId id="927" r:id="rId21"/>
    <p:sldId id="928" r:id="rId22"/>
    <p:sldId id="1353" r:id="rId23"/>
    <p:sldId id="930" r:id="rId24"/>
    <p:sldId id="949" r:id="rId25"/>
    <p:sldId id="1316" r:id="rId26"/>
    <p:sldId id="1319" r:id="rId27"/>
    <p:sldId id="1315" r:id="rId28"/>
    <p:sldId id="990" r:id="rId29"/>
    <p:sldId id="1027" r:id="rId30"/>
    <p:sldId id="1026" r:id="rId31"/>
    <p:sldId id="979" r:id="rId32"/>
    <p:sldId id="1341" r:id="rId33"/>
    <p:sldId id="1000" r:id="rId34"/>
    <p:sldId id="1313" r:id="rId35"/>
    <p:sldId id="283" r:id="rId36"/>
    <p:sldId id="1342" r:id="rId37"/>
    <p:sldId id="1343" r:id="rId38"/>
    <p:sldId id="1344" r:id="rId39"/>
    <p:sldId id="1345" r:id="rId40"/>
    <p:sldId id="1346" r:id="rId41"/>
    <p:sldId id="1349" r:id="rId42"/>
    <p:sldId id="1352" r:id="rId43"/>
    <p:sldId id="1350" r:id="rId44"/>
    <p:sldId id="1351" r:id="rId45"/>
    <p:sldId id="1348" r:id="rId46"/>
    <p:sldId id="132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Ojovan" initials="MI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9D6BF"/>
    <a:srgbClr val="FF505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987" autoAdjust="0"/>
  </p:normalViewPr>
  <p:slideViewPr>
    <p:cSldViewPr snapToGrid="0">
      <p:cViewPr varScale="1">
        <p:scale>
          <a:sx n="72" d="100"/>
          <a:sy n="72" d="100"/>
        </p:scale>
        <p:origin x="1637" y="5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31E7F-0D5A-439D-B748-DB5A5154E943}" type="datetimeFigureOut">
              <a:rPr lang="en-GB" smtClean="0"/>
              <a:t>17/08/2023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69A20-5BB8-411B-857E-9F90BF784273}" type="slidenum">
              <a:rPr lang="en-GB" smtClean="0"/>
              <a:t>‹#›</a:t>
            </a:fld>
            <a:endParaRPr lang="en-GB"/>
          </a:p>
        </p:txBody>
      </p:sp>
    </p:spTree>
    <p:extLst>
      <p:ext uri="{BB962C8B-B14F-4D97-AF65-F5344CB8AC3E}">
        <p14:creationId xmlns:p14="http://schemas.microsoft.com/office/powerpoint/2010/main" val="339959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DBAAB6-4D2F-4C2C-8A6A-6E5EF5FAB8BB}" type="datetime1">
              <a:rPr lang="en-GB" smtClean="0"/>
              <a:t>17/08/2023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73A55A-28B6-4191-B687-C4F85EF2C8F7}" type="slidenum">
              <a:rPr lang="en-GB" smtClean="0"/>
              <a:t>‹#›</a:t>
            </a:fld>
            <a:endParaRPr lang="en-GB"/>
          </a:p>
        </p:txBody>
      </p:sp>
      <p:pic>
        <p:nvPicPr>
          <p:cNvPr id="10" name="Picture 9">
            <a:extLst>
              <a:ext uri="{FF2B5EF4-FFF2-40B4-BE49-F238E27FC236}">
                <a16:creationId xmlns:a16="http://schemas.microsoft.com/office/drawing/2014/main" id="{2FB40A32-FEC7-B081-DCF7-C76E8396E129}"/>
              </a:ext>
            </a:extLst>
          </p:cNvPr>
          <p:cNvPicPr>
            <a:picLocks noChangeAspect="1"/>
          </p:cNvPicPr>
          <p:nvPr userDrawn="1"/>
        </p:nvPicPr>
        <p:blipFill>
          <a:blip r:embed="rId2"/>
          <a:stretch>
            <a:fillRect/>
          </a:stretch>
        </p:blipFill>
        <p:spPr>
          <a:xfrm>
            <a:off x="6115050" y="87535"/>
            <a:ext cx="2857748" cy="891617"/>
          </a:xfrm>
          <a:prstGeom prst="rect">
            <a:avLst/>
          </a:prstGeom>
        </p:spPr>
      </p:pic>
      <p:pic>
        <p:nvPicPr>
          <p:cNvPr id="9" name="Picture 8" descr="A close-up of a logo&#10;&#10;Description automatically generated">
            <a:extLst>
              <a:ext uri="{FF2B5EF4-FFF2-40B4-BE49-F238E27FC236}">
                <a16:creationId xmlns:a16="http://schemas.microsoft.com/office/drawing/2014/main" id="{A649488E-D4E0-843B-5FF0-6EE8C79772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790" y="125673"/>
            <a:ext cx="3008700" cy="996690"/>
          </a:xfrm>
          <a:prstGeom prst="rect">
            <a:avLst/>
          </a:prstGeom>
        </p:spPr>
      </p:pic>
    </p:spTree>
    <p:extLst>
      <p:ext uri="{BB962C8B-B14F-4D97-AF65-F5344CB8AC3E}">
        <p14:creationId xmlns:p14="http://schemas.microsoft.com/office/powerpoint/2010/main" val="34047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FA2E-04DB-42F2-9358-6154C2492698}" type="datetime1">
              <a:rPr lang="en-GB" smtClean="0"/>
              <a:t>17/08/2023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73A55A-28B6-4191-B687-C4F85EF2C8F7}" type="slidenum">
              <a:rPr lang="en-GB" smtClean="0"/>
              <a:t>‹#›</a:t>
            </a:fld>
            <a:endParaRPr lang="en-GB"/>
          </a:p>
        </p:txBody>
      </p:sp>
    </p:spTree>
    <p:extLst>
      <p:ext uri="{BB962C8B-B14F-4D97-AF65-F5344CB8AC3E}">
        <p14:creationId xmlns:p14="http://schemas.microsoft.com/office/powerpoint/2010/main" val="370887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0F4DF-4342-41CE-9AA8-ABA11FBC55CD}" type="datetime1">
              <a:rPr lang="en-GB" smtClean="0"/>
              <a:t>17/08/2023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73A55A-28B6-4191-B687-C4F85EF2C8F7}" type="slidenum">
              <a:rPr lang="en-GB" smtClean="0"/>
              <a:t>‹#›</a:t>
            </a:fld>
            <a:endParaRPr lang="en-GB"/>
          </a:p>
        </p:txBody>
      </p:sp>
    </p:spTree>
    <p:extLst>
      <p:ext uri="{BB962C8B-B14F-4D97-AF65-F5344CB8AC3E}">
        <p14:creationId xmlns:p14="http://schemas.microsoft.com/office/powerpoint/2010/main" val="88982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2B31-4E4A-6FA3-CFC1-9426B39FFBC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0FA5E8-421A-7249-55F4-75F8ED19621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0E909-A3F3-2173-C89E-C8E4DEA6C12D}"/>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5" name="Footer Placeholder 4">
            <a:extLst>
              <a:ext uri="{FF2B5EF4-FFF2-40B4-BE49-F238E27FC236}">
                <a16:creationId xmlns:a16="http://schemas.microsoft.com/office/drawing/2014/main" id="{45D87C1D-D65C-F236-E952-4A03D15672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BB8C1-C2D5-1F8E-5D75-13024CC905D8}"/>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233233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39C0-6CBB-8D09-386F-B41563F5A2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0D1E3-5438-A42D-C0A3-804C38C2A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B2F6E-710C-A298-A19D-F0A208685659}"/>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5" name="Footer Placeholder 4">
            <a:extLst>
              <a:ext uri="{FF2B5EF4-FFF2-40B4-BE49-F238E27FC236}">
                <a16:creationId xmlns:a16="http://schemas.microsoft.com/office/drawing/2014/main" id="{7E32C90D-9272-3F7E-9CAF-F71CD0543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2E5FD8-F16A-8CBE-858F-C18029385806}"/>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154939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998C-DE04-5F22-EF08-5C74EFCED4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D5123D-8939-024A-56E4-70088E6D2FF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C72EA-88A0-55B7-3210-7A30161E8A10}"/>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5" name="Footer Placeholder 4">
            <a:extLst>
              <a:ext uri="{FF2B5EF4-FFF2-40B4-BE49-F238E27FC236}">
                <a16:creationId xmlns:a16="http://schemas.microsoft.com/office/drawing/2014/main" id="{A6CD7FD7-2875-19FA-6205-6859192702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306C1-632E-DC18-0CCE-84995EE8AE02}"/>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498915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5CD6-BD19-EEAA-9635-2809F1C8F4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F6FCD-703E-F060-4ED3-816DE062D36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98DF93-B534-D30B-7B24-8737DCE1B69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1026F7-5EBD-9120-9354-F1E27BB4FDF9}"/>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6" name="Footer Placeholder 5">
            <a:extLst>
              <a:ext uri="{FF2B5EF4-FFF2-40B4-BE49-F238E27FC236}">
                <a16:creationId xmlns:a16="http://schemas.microsoft.com/office/drawing/2014/main" id="{3B962EA5-E4F9-16BD-F7BC-4F790729B9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8847FC-CC97-35F2-8A5E-D0A366A3B0A9}"/>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417860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0D3C-BEB3-7B79-E1BC-C43CDBCC0AF8}"/>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6714D3-B782-C4E1-B353-46960E181D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8E250-F3D7-2706-70D5-1F789426D1B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3BF6A8-AEC4-75C8-DB98-A7519612AFF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8F856C-24E0-52F1-FFAD-ACCCB90EBE6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1FF11E-8E36-D565-15EA-0E05922DEE16}"/>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8" name="Footer Placeholder 7">
            <a:extLst>
              <a:ext uri="{FF2B5EF4-FFF2-40B4-BE49-F238E27FC236}">
                <a16:creationId xmlns:a16="http://schemas.microsoft.com/office/drawing/2014/main" id="{80B6B751-AAC8-2AEE-4BCF-BD67302052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252FB1-A62A-B1D2-9667-786F46B0E699}"/>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1079838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FCDC-7256-D844-867D-40B4A2D74F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FF4914-CF15-3F7C-CF14-5A0C42429D22}"/>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4" name="Footer Placeholder 3">
            <a:extLst>
              <a:ext uri="{FF2B5EF4-FFF2-40B4-BE49-F238E27FC236}">
                <a16:creationId xmlns:a16="http://schemas.microsoft.com/office/drawing/2014/main" id="{8E519A02-F068-8141-D7AC-B72B61FC3A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693AF2-5AEC-D7DE-3E90-F5A7C2D105C1}"/>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569176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FDE21-8AA6-887C-A5C7-381F255F0461}"/>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3" name="Footer Placeholder 2">
            <a:extLst>
              <a:ext uri="{FF2B5EF4-FFF2-40B4-BE49-F238E27FC236}">
                <a16:creationId xmlns:a16="http://schemas.microsoft.com/office/drawing/2014/main" id="{4958C9DE-C493-93F6-719A-D3251E1DD5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0790D3-C0E8-DD48-7F0C-1A0FDFF9845A}"/>
              </a:ext>
            </a:extLst>
          </p:cNvPr>
          <p:cNvSpPr>
            <a:spLocks noGrp="1"/>
          </p:cNvSpPr>
          <p:nvPr>
            <p:ph type="sldNum" sz="quarter" idx="12"/>
          </p:nvPr>
        </p:nvSpPr>
        <p:spPr>
          <a:xfrm>
            <a:off x="7086600" y="6492875"/>
            <a:ext cx="2057400" cy="365125"/>
          </a:xfrm>
        </p:spPr>
        <p:txBody>
          <a:bodyPr/>
          <a:lstStyle>
            <a:lvl1pPr>
              <a:defRPr>
                <a:solidFill>
                  <a:schemeClr val="tx1"/>
                </a:solidFill>
              </a:defRPr>
            </a:lvl1pPr>
          </a:lstStyle>
          <a:p>
            <a:fld id="{DB39EDFF-427F-49B7-834F-72AB385F2DAC}" type="slidenum">
              <a:rPr lang="en-GB" smtClean="0"/>
              <a:pPr/>
              <a:t>‹#›</a:t>
            </a:fld>
            <a:endParaRPr lang="en-GB" dirty="0"/>
          </a:p>
        </p:txBody>
      </p:sp>
      <p:pic>
        <p:nvPicPr>
          <p:cNvPr id="6" name="Picture 5">
            <a:extLst>
              <a:ext uri="{FF2B5EF4-FFF2-40B4-BE49-F238E27FC236}">
                <a16:creationId xmlns:a16="http://schemas.microsoft.com/office/drawing/2014/main" id="{D5770E08-6B27-1E4C-EE4B-29B3F6A044B4}"/>
              </a:ext>
            </a:extLst>
          </p:cNvPr>
          <p:cNvPicPr>
            <a:picLocks noChangeAspect="1"/>
          </p:cNvPicPr>
          <p:nvPr userDrawn="1"/>
        </p:nvPicPr>
        <p:blipFill>
          <a:blip r:embed="rId2"/>
          <a:stretch>
            <a:fillRect/>
          </a:stretch>
        </p:blipFill>
        <p:spPr>
          <a:xfrm>
            <a:off x="6457950" y="207572"/>
            <a:ext cx="2476152" cy="772559"/>
          </a:xfrm>
          <a:prstGeom prst="rect">
            <a:avLst/>
          </a:prstGeom>
        </p:spPr>
      </p:pic>
      <p:pic>
        <p:nvPicPr>
          <p:cNvPr id="8" name="Picture 7" descr="A close-up of a logo&#10;&#10;Description automatically generated">
            <a:extLst>
              <a:ext uri="{FF2B5EF4-FFF2-40B4-BE49-F238E27FC236}">
                <a16:creationId xmlns:a16="http://schemas.microsoft.com/office/drawing/2014/main" id="{3593995C-B5EA-3BDA-9993-463A6338C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095" y="164791"/>
            <a:ext cx="2461260" cy="815340"/>
          </a:xfrm>
          <a:prstGeom prst="rect">
            <a:avLst/>
          </a:prstGeom>
        </p:spPr>
      </p:pic>
    </p:spTree>
    <p:extLst>
      <p:ext uri="{BB962C8B-B14F-4D97-AF65-F5344CB8AC3E}">
        <p14:creationId xmlns:p14="http://schemas.microsoft.com/office/powerpoint/2010/main" val="246361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C8C2-157C-F47A-2FA3-28F9C622F3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DF2E60-FDB8-D00E-570E-1EA013E2793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C3BF12-FB52-ADDA-2D9C-FBA44F6534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5C152-5868-8257-B908-CE3B28EAEA02}"/>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6" name="Footer Placeholder 5">
            <a:extLst>
              <a:ext uri="{FF2B5EF4-FFF2-40B4-BE49-F238E27FC236}">
                <a16:creationId xmlns:a16="http://schemas.microsoft.com/office/drawing/2014/main" id="{258B97A7-1ABC-F448-B78D-8B34AF0F13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FF0B8F-35BC-66A4-F152-6A5CEC651CA7}"/>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256460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BB186D7-DD43-4C30-B42C-79140DC6F525}" type="datetime1">
              <a:rPr lang="en-GB" smtClean="0"/>
              <a:t>17/08/2023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73A55A-28B6-4191-B687-C4F85EF2C8F7}" type="slidenum">
              <a:rPr lang="en-GB" smtClean="0"/>
              <a:t>‹#›</a:t>
            </a:fld>
            <a:endParaRPr lang="en-GB"/>
          </a:p>
        </p:txBody>
      </p:sp>
      <p:pic>
        <p:nvPicPr>
          <p:cNvPr id="7" name="Picture 6">
            <a:extLst>
              <a:ext uri="{FF2B5EF4-FFF2-40B4-BE49-F238E27FC236}">
                <a16:creationId xmlns:a16="http://schemas.microsoft.com/office/drawing/2014/main" id="{E413B8F7-6BD5-3F78-107F-8971D04E8C7B}"/>
              </a:ext>
            </a:extLst>
          </p:cNvPr>
          <p:cNvPicPr>
            <a:picLocks noChangeAspect="1"/>
          </p:cNvPicPr>
          <p:nvPr userDrawn="1"/>
        </p:nvPicPr>
        <p:blipFill>
          <a:blip r:embed="rId2"/>
          <a:stretch>
            <a:fillRect/>
          </a:stretch>
        </p:blipFill>
        <p:spPr>
          <a:xfrm>
            <a:off x="257907" y="427753"/>
            <a:ext cx="2257090" cy="825499"/>
          </a:xfrm>
          <a:prstGeom prst="rect">
            <a:avLst/>
          </a:prstGeom>
        </p:spPr>
      </p:pic>
      <p:pic>
        <p:nvPicPr>
          <p:cNvPr id="9" name="Picture 8">
            <a:extLst>
              <a:ext uri="{FF2B5EF4-FFF2-40B4-BE49-F238E27FC236}">
                <a16:creationId xmlns:a16="http://schemas.microsoft.com/office/drawing/2014/main" id="{F9AD8CCD-E540-4D36-717D-E0C5FF3611CF}"/>
              </a:ext>
            </a:extLst>
          </p:cNvPr>
          <p:cNvPicPr>
            <a:picLocks noChangeAspect="1"/>
          </p:cNvPicPr>
          <p:nvPr userDrawn="1"/>
        </p:nvPicPr>
        <p:blipFill>
          <a:blip r:embed="rId3"/>
          <a:stretch>
            <a:fillRect/>
          </a:stretch>
        </p:blipFill>
        <p:spPr>
          <a:xfrm>
            <a:off x="6658434" y="136291"/>
            <a:ext cx="2257090" cy="704212"/>
          </a:xfrm>
          <a:prstGeom prst="rect">
            <a:avLst/>
          </a:prstGeom>
        </p:spPr>
      </p:pic>
    </p:spTree>
    <p:extLst>
      <p:ext uri="{BB962C8B-B14F-4D97-AF65-F5344CB8AC3E}">
        <p14:creationId xmlns:p14="http://schemas.microsoft.com/office/powerpoint/2010/main" val="355040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C46A-2722-931F-7609-6396F63329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98135E-7B6F-19F4-348F-66B79E8E2C1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A69C56-1F7F-75CC-3BAF-3BB5A41E14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FC98D-397A-804D-88AE-61F0AB959CE9}"/>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6" name="Footer Placeholder 5">
            <a:extLst>
              <a:ext uri="{FF2B5EF4-FFF2-40B4-BE49-F238E27FC236}">
                <a16:creationId xmlns:a16="http://schemas.microsoft.com/office/drawing/2014/main" id="{897361A3-5AE3-2942-45AE-D7DE01B2CB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896957-26C5-19FD-E5A8-79E0A2EC7208}"/>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61870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7737-55C4-5783-1645-123096281A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3B6E2E-6817-E0AC-16B6-6D94D269E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074D79-2B1A-8F65-829F-40F2E28D1788}"/>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5" name="Footer Placeholder 4">
            <a:extLst>
              <a:ext uri="{FF2B5EF4-FFF2-40B4-BE49-F238E27FC236}">
                <a16:creationId xmlns:a16="http://schemas.microsoft.com/office/drawing/2014/main" id="{EE43DC07-AF58-3C50-47A9-3E1F60D435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4DA1F-C400-7E17-3A5A-A2B028D57DB9}"/>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149224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8F282-5CAA-6D2A-0FA8-3C3085188A3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E854A-8F92-5BAA-BF33-56D8262891C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96B8E4-F81F-9EDF-0027-AD73173F1045}"/>
              </a:ext>
            </a:extLst>
          </p:cNvPr>
          <p:cNvSpPr>
            <a:spLocks noGrp="1"/>
          </p:cNvSpPr>
          <p:nvPr>
            <p:ph type="dt" sz="half" idx="10"/>
          </p:nvPr>
        </p:nvSpPr>
        <p:spPr/>
        <p:txBody>
          <a:bodyPr/>
          <a:lstStyle/>
          <a:p>
            <a:fld id="{9F79811A-144C-4001-9418-0F20E3158CE2}" type="datetimeFigureOut">
              <a:rPr lang="en-GB" smtClean="0"/>
              <a:t>17/08/2023</a:t>
            </a:fld>
            <a:endParaRPr lang="en-GB"/>
          </a:p>
        </p:txBody>
      </p:sp>
      <p:sp>
        <p:nvSpPr>
          <p:cNvPr id="5" name="Footer Placeholder 4">
            <a:extLst>
              <a:ext uri="{FF2B5EF4-FFF2-40B4-BE49-F238E27FC236}">
                <a16:creationId xmlns:a16="http://schemas.microsoft.com/office/drawing/2014/main" id="{046D970F-E59E-AEA6-877E-2CC2771F0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1E210D-090D-A42F-3909-2B35C358E447}"/>
              </a:ext>
            </a:extLst>
          </p:cNvPr>
          <p:cNvSpPr>
            <a:spLocks noGrp="1"/>
          </p:cNvSpPr>
          <p:nvPr>
            <p:ph type="sldNum" sz="quarter" idx="12"/>
          </p:nvPr>
        </p:nvSpPr>
        <p:spPr/>
        <p:txBody>
          <a:bodyPr/>
          <a:lstStyle/>
          <a:p>
            <a:fld id="{DB39EDFF-427F-49B7-834F-72AB385F2DAC}" type="slidenum">
              <a:rPr lang="en-GB" smtClean="0"/>
              <a:t>‹#›</a:t>
            </a:fld>
            <a:endParaRPr lang="en-GB"/>
          </a:p>
        </p:txBody>
      </p:sp>
    </p:spTree>
    <p:extLst>
      <p:ext uri="{BB962C8B-B14F-4D97-AF65-F5344CB8AC3E}">
        <p14:creationId xmlns:p14="http://schemas.microsoft.com/office/powerpoint/2010/main" val="348951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82341-8FE8-4041-8DAD-7588F14AF81B}" type="datetime1">
              <a:rPr lang="en-GB" smtClean="0"/>
              <a:t>17/08/2023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73A55A-28B6-4191-B687-C4F85EF2C8F7}" type="slidenum">
              <a:rPr lang="en-GB" smtClean="0"/>
              <a:t>‹#›</a:t>
            </a:fld>
            <a:endParaRPr lang="en-GB"/>
          </a:p>
        </p:txBody>
      </p:sp>
      <p:pic>
        <p:nvPicPr>
          <p:cNvPr id="7" name="Picture 6">
            <a:extLst>
              <a:ext uri="{FF2B5EF4-FFF2-40B4-BE49-F238E27FC236}">
                <a16:creationId xmlns:a16="http://schemas.microsoft.com/office/drawing/2014/main" id="{E65254F5-4951-8493-C00E-0C4082FF11B5}"/>
              </a:ext>
            </a:extLst>
          </p:cNvPr>
          <p:cNvPicPr>
            <a:picLocks noChangeAspect="1"/>
          </p:cNvPicPr>
          <p:nvPr userDrawn="1"/>
        </p:nvPicPr>
        <p:blipFill>
          <a:blip r:embed="rId2"/>
          <a:stretch>
            <a:fillRect/>
          </a:stretch>
        </p:blipFill>
        <p:spPr>
          <a:xfrm>
            <a:off x="197460" y="365126"/>
            <a:ext cx="2257090" cy="825499"/>
          </a:xfrm>
          <a:prstGeom prst="rect">
            <a:avLst/>
          </a:prstGeom>
        </p:spPr>
      </p:pic>
    </p:spTree>
    <p:extLst>
      <p:ext uri="{BB962C8B-B14F-4D97-AF65-F5344CB8AC3E}">
        <p14:creationId xmlns:p14="http://schemas.microsoft.com/office/powerpoint/2010/main" val="229732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612818-3162-4404-A458-3283CC3FFF99}" type="datetime1">
              <a:rPr lang="en-GB" smtClean="0"/>
              <a:t>17/08/2023</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73A55A-28B6-4191-B687-C4F85EF2C8F7}" type="slidenum">
              <a:rPr lang="en-GB" smtClean="0"/>
              <a:t>‹#›</a:t>
            </a:fld>
            <a:endParaRPr lang="en-GB"/>
          </a:p>
        </p:txBody>
      </p:sp>
      <p:pic>
        <p:nvPicPr>
          <p:cNvPr id="8" name="Picture 7">
            <a:extLst>
              <a:ext uri="{FF2B5EF4-FFF2-40B4-BE49-F238E27FC236}">
                <a16:creationId xmlns:a16="http://schemas.microsoft.com/office/drawing/2014/main" id="{D9ABEAFA-2ED8-AF94-E57A-B792964A8FD6}"/>
              </a:ext>
            </a:extLst>
          </p:cNvPr>
          <p:cNvPicPr>
            <a:picLocks noChangeAspect="1"/>
          </p:cNvPicPr>
          <p:nvPr userDrawn="1"/>
        </p:nvPicPr>
        <p:blipFill>
          <a:blip r:embed="rId2"/>
          <a:stretch>
            <a:fillRect/>
          </a:stretch>
        </p:blipFill>
        <p:spPr>
          <a:xfrm>
            <a:off x="197460" y="365126"/>
            <a:ext cx="2257090" cy="825499"/>
          </a:xfrm>
          <a:prstGeom prst="rect">
            <a:avLst/>
          </a:prstGeom>
        </p:spPr>
      </p:pic>
    </p:spTree>
    <p:extLst>
      <p:ext uri="{BB962C8B-B14F-4D97-AF65-F5344CB8AC3E}">
        <p14:creationId xmlns:p14="http://schemas.microsoft.com/office/powerpoint/2010/main" val="306753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EC6C1E-714F-4150-8FFB-28DDDAED764F}" type="datetime1">
              <a:rPr lang="en-GB" smtClean="0"/>
              <a:t>17/08/2023</a:t>
            </a:fld>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A73A55A-28B6-4191-B687-C4F85EF2C8F7}" type="slidenum">
              <a:rPr lang="en-GB" smtClean="0"/>
              <a:t>‹#›</a:t>
            </a:fld>
            <a:endParaRPr lang="en-GB"/>
          </a:p>
        </p:txBody>
      </p:sp>
      <p:pic>
        <p:nvPicPr>
          <p:cNvPr id="10" name="Picture 9">
            <a:extLst>
              <a:ext uri="{FF2B5EF4-FFF2-40B4-BE49-F238E27FC236}">
                <a16:creationId xmlns:a16="http://schemas.microsoft.com/office/drawing/2014/main" id="{BC9E2AF3-8503-3B75-4DE1-F06407A20D03}"/>
              </a:ext>
            </a:extLst>
          </p:cNvPr>
          <p:cNvPicPr>
            <a:picLocks noChangeAspect="1"/>
          </p:cNvPicPr>
          <p:nvPr userDrawn="1"/>
        </p:nvPicPr>
        <p:blipFill>
          <a:blip r:embed="rId2"/>
          <a:stretch>
            <a:fillRect/>
          </a:stretch>
        </p:blipFill>
        <p:spPr>
          <a:xfrm>
            <a:off x="197460" y="365126"/>
            <a:ext cx="2257090" cy="825499"/>
          </a:xfrm>
          <a:prstGeom prst="rect">
            <a:avLst/>
          </a:prstGeom>
        </p:spPr>
      </p:pic>
    </p:spTree>
    <p:extLst>
      <p:ext uri="{BB962C8B-B14F-4D97-AF65-F5344CB8AC3E}">
        <p14:creationId xmlns:p14="http://schemas.microsoft.com/office/powerpoint/2010/main" val="5629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85975" y="136524"/>
            <a:ext cx="6657974" cy="105410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6B20831-489B-4DA2-B5AB-5B416072461C}" type="datetime1">
              <a:rPr lang="en-GB" smtClean="0"/>
              <a:t>17/08/2023</a:t>
            </a:fld>
            <a:endParaRPr lang="en-GB" dirty="0"/>
          </a:p>
        </p:txBody>
      </p:sp>
      <p:sp>
        <p:nvSpPr>
          <p:cNvPr id="4" name="Footer Placeholder 3"/>
          <p:cNvSpPr>
            <a:spLocks noGrp="1"/>
          </p:cNvSpPr>
          <p:nvPr>
            <p:ph type="ftr" sz="quarter" idx="11"/>
          </p:nvPr>
        </p:nvSpPr>
        <p:spPr>
          <a:xfrm>
            <a:off x="628649" y="6356351"/>
            <a:ext cx="7458076" cy="365125"/>
          </a:xfrm>
        </p:spPr>
        <p:txBody>
          <a:bodyPr/>
          <a:lstStyle>
            <a:lvl1pPr algn="ctr">
              <a:defRPr/>
            </a:lvl1pPr>
          </a:lstStyle>
          <a:p>
            <a:endParaRPr lang="en-GB" dirty="0"/>
          </a:p>
        </p:txBody>
      </p:sp>
      <p:sp>
        <p:nvSpPr>
          <p:cNvPr id="5" name="Slide Number Placeholder 4"/>
          <p:cNvSpPr>
            <a:spLocks noGrp="1"/>
          </p:cNvSpPr>
          <p:nvPr>
            <p:ph type="sldNum" sz="quarter" idx="12"/>
          </p:nvPr>
        </p:nvSpPr>
        <p:spPr>
          <a:xfrm>
            <a:off x="7058025" y="6467476"/>
            <a:ext cx="2057400" cy="365125"/>
          </a:xfrm>
        </p:spPr>
        <p:txBody>
          <a:bodyPr/>
          <a:lstStyle/>
          <a:p>
            <a:fld id="{AA73A55A-28B6-4191-B687-C4F85EF2C8F7}" type="slidenum">
              <a:rPr lang="en-GB" smtClean="0"/>
              <a:t>‹#›</a:t>
            </a:fld>
            <a:endParaRPr lang="en-GB"/>
          </a:p>
        </p:txBody>
      </p:sp>
      <p:pic>
        <p:nvPicPr>
          <p:cNvPr id="6" name="Picture 5">
            <a:extLst>
              <a:ext uri="{FF2B5EF4-FFF2-40B4-BE49-F238E27FC236}">
                <a16:creationId xmlns:a16="http://schemas.microsoft.com/office/drawing/2014/main" id="{A69083D2-A5B1-48A8-92C3-981317DF892F}"/>
              </a:ext>
            </a:extLst>
          </p:cNvPr>
          <p:cNvPicPr>
            <a:picLocks noChangeAspect="1"/>
          </p:cNvPicPr>
          <p:nvPr userDrawn="1"/>
        </p:nvPicPr>
        <p:blipFill>
          <a:blip r:embed="rId2"/>
          <a:stretch>
            <a:fillRect/>
          </a:stretch>
        </p:blipFill>
        <p:spPr>
          <a:xfrm>
            <a:off x="197460" y="365126"/>
            <a:ext cx="2257090" cy="825499"/>
          </a:xfrm>
          <a:prstGeom prst="rect">
            <a:avLst/>
          </a:prstGeom>
        </p:spPr>
      </p:pic>
    </p:spTree>
    <p:extLst>
      <p:ext uri="{BB962C8B-B14F-4D97-AF65-F5344CB8AC3E}">
        <p14:creationId xmlns:p14="http://schemas.microsoft.com/office/powerpoint/2010/main" val="333874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6687" y="6369052"/>
            <a:ext cx="923925" cy="365125"/>
          </a:xfrm>
        </p:spPr>
        <p:txBody>
          <a:bodyPr/>
          <a:lstStyle/>
          <a:p>
            <a:fld id="{3F58BA06-AE98-4BE9-9C7A-43219A7AFE7F}" type="datetime1">
              <a:rPr lang="en-GB" smtClean="0"/>
              <a:t>17/08/2023</a:t>
            </a:fld>
            <a:endParaRPr lang="en-GB"/>
          </a:p>
        </p:txBody>
      </p:sp>
      <p:sp>
        <p:nvSpPr>
          <p:cNvPr id="3" name="Footer Placeholder 2"/>
          <p:cNvSpPr>
            <a:spLocks noGrp="1"/>
          </p:cNvSpPr>
          <p:nvPr>
            <p:ph type="ftr" sz="quarter" idx="11"/>
          </p:nvPr>
        </p:nvSpPr>
        <p:spPr>
          <a:xfrm>
            <a:off x="1228725" y="6492874"/>
            <a:ext cx="6991350" cy="365125"/>
          </a:xfrm>
        </p:spPr>
        <p:txBody>
          <a:bodyPr/>
          <a:lstStyle/>
          <a:p>
            <a:endParaRPr lang="en-GB" dirty="0"/>
          </a:p>
        </p:txBody>
      </p:sp>
      <p:sp>
        <p:nvSpPr>
          <p:cNvPr id="4" name="Slide Number Placeholder 3"/>
          <p:cNvSpPr>
            <a:spLocks noGrp="1"/>
          </p:cNvSpPr>
          <p:nvPr>
            <p:ph type="sldNum" sz="quarter" idx="12"/>
          </p:nvPr>
        </p:nvSpPr>
        <p:spPr>
          <a:xfrm>
            <a:off x="8543924" y="6492875"/>
            <a:ext cx="600075" cy="365125"/>
          </a:xfrm>
        </p:spPr>
        <p:txBody>
          <a:bodyPr/>
          <a:lstStyle/>
          <a:p>
            <a:fld id="{AA73A55A-28B6-4191-B687-C4F85EF2C8F7}" type="slidenum">
              <a:rPr lang="en-GB" smtClean="0"/>
              <a:t>‹#›</a:t>
            </a:fld>
            <a:endParaRPr lang="en-GB"/>
          </a:p>
        </p:txBody>
      </p:sp>
    </p:spTree>
    <p:extLst>
      <p:ext uri="{BB962C8B-B14F-4D97-AF65-F5344CB8AC3E}">
        <p14:creationId xmlns:p14="http://schemas.microsoft.com/office/powerpoint/2010/main" val="145197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4813D4-EFE2-49BC-AF5D-A0A7FE3435C9}" type="datetime1">
              <a:rPr lang="en-GB" smtClean="0"/>
              <a:t>17/08/2023</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73A55A-28B6-4191-B687-C4F85EF2C8F7}" type="slidenum">
              <a:rPr lang="en-GB" smtClean="0"/>
              <a:t>‹#›</a:t>
            </a:fld>
            <a:endParaRPr lang="en-GB"/>
          </a:p>
        </p:txBody>
      </p:sp>
    </p:spTree>
    <p:extLst>
      <p:ext uri="{BB962C8B-B14F-4D97-AF65-F5344CB8AC3E}">
        <p14:creationId xmlns:p14="http://schemas.microsoft.com/office/powerpoint/2010/main" val="7127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28EA66-322C-43D0-9435-FAB1AB543657}" type="datetime1">
              <a:rPr lang="en-GB" smtClean="0"/>
              <a:t>17/08/2023</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73A55A-28B6-4191-B687-C4F85EF2C8F7}" type="slidenum">
              <a:rPr lang="en-GB" smtClean="0"/>
              <a:t>‹#›</a:t>
            </a:fld>
            <a:endParaRPr lang="en-GB"/>
          </a:p>
        </p:txBody>
      </p:sp>
    </p:spTree>
    <p:extLst>
      <p:ext uri="{BB962C8B-B14F-4D97-AF65-F5344CB8AC3E}">
        <p14:creationId xmlns:p14="http://schemas.microsoft.com/office/powerpoint/2010/main" val="85426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B1B62-9387-409D-A346-2FF9433960B7}" type="datetime1">
              <a:rPr lang="en-GB" smtClean="0"/>
              <a:t>17/08/2023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3A55A-28B6-4191-B687-C4F85EF2C8F7}" type="slidenum">
              <a:rPr lang="en-GB" smtClean="0"/>
              <a:t>‹#›</a:t>
            </a:fld>
            <a:endParaRPr lang="en-GB"/>
          </a:p>
        </p:txBody>
      </p:sp>
      <p:pic>
        <p:nvPicPr>
          <p:cNvPr id="7" name="Picture 6">
            <a:extLst>
              <a:ext uri="{FF2B5EF4-FFF2-40B4-BE49-F238E27FC236}">
                <a16:creationId xmlns:a16="http://schemas.microsoft.com/office/drawing/2014/main" id="{58FD04D7-3BE8-8108-8C12-04518603EAF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39445" y="129168"/>
            <a:ext cx="2257090" cy="830697"/>
          </a:xfrm>
          <a:prstGeom prst="rect">
            <a:avLst/>
          </a:prstGeom>
          <a:ln>
            <a:noFill/>
          </a:ln>
        </p:spPr>
      </p:pic>
      <p:pic>
        <p:nvPicPr>
          <p:cNvPr id="8" name="Picture 7">
            <a:extLst>
              <a:ext uri="{FF2B5EF4-FFF2-40B4-BE49-F238E27FC236}">
                <a16:creationId xmlns:a16="http://schemas.microsoft.com/office/drawing/2014/main" id="{F111E06F-BF29-E2A8-670D-0AECB001884A}"/>
              </a:ext>
            </a:extLst>
          </p:cNvPr>
          <p:cNvPicPr>
            <a:picLocks noChangeAspect="1"/>
          </p:cNvPicPr>
          <p:nvPr userDrawn="1"/>
        </p:nvPicPr>
        <p:blipFill>
          <a:blip r:embed="rId14"/>
          <a:stretch>
            <a:fillRect/>
          </a:stretch>
        </p:blipFill>
        <p:spPr>
          <a:xfrm>
            <a:off x="197460" y="365126"/>
            <a:ext cx="2257090" cy="825499"/>
          </a:xfrm>
          <a:prstGeom prst="rect">
            <a:avLst/>
          </a:prstGeom>
        </p:spPr>
      </p:pic>
    </p:spTree>
    <p:extLst>
      <p:ext uri="{BB962C8B-B14F-4D97-AF65-F5344CB8AC3E}">
        <p14:creationId xmlns:p14="http://schemas.microsoft.com/office/powerpoint/2010/main" val="1873305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EEBEE-1651-76EC-FBDA-B36CE378756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6E2460-6B02-7DB0-813E-F206B0DE60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BC584F-F9C8-2A7C-8637-DB6AF57F74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9811A-144C-4001-9418-0F20E3158CE2}" type="datetimeFigureOut">
              <a:rPr lang="en-GB" smtClean="0"/>
              <a:t>17/08/2023</a:t>
            </a:fld>
            <a:endParaRPr lang="en-GB"/>
          </a:p>
        </p:txBody>
      </p:sp>
      <p:sp>
        <p:nvSpPr>
          <p:cNvPr id="5" name="Footer Placeholder 4">
            <a:extLst>
              <a:ext uri="{FF2B5EF4-FFF2-40B4-BE49-F238E27FC236}">
                <a16:creationId xmlns:a16="http://schemas.microsoft.com/office/drawing/2014/main" id="{5BBC0E7F-595A-BFCD-21C7-8F787029C1B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65FCC9-46FA-9F01-8DB9-91B092236CD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9EDFF-427F-49B7-834F-72AB385F2DAC}" type="slidenum">
              <a:rPr lang="en-GB" smtClean="0"/>
              <a:t>‹#›</a:t>
            </a:fld>
            <a:endParaRPr lang="en-GB"/>
          </a:p>
        </p:txBody>
      </p:sp>
    </p:spTree>
    <p:extLst>
      <p:ext uri="{BB962C8B-B14F-4D97-AF65-F5344CB8AC3E}">
        <p14:creationId xmlns:p14="http://schemas.microsoft.com/office/powerpoint/2010/main" val="41763913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link.springer.com/article/10.1134/S0036023619130047" TargetMode="External"/><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27.jpeg"/><Relationship Id="rId4" Type="http://schemas.openxmlformats.org/officeDocument/2006/relationships/hyperlink" Target="https://www.mdpi.com/books/pdfview/book/193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3390/ceramics6020069" TargetMode="External"/><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mdpi.com/2071-1050/13/8/4117" TargetMode="Externa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3390/ma15176091" TargetMode="External"/><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4E07-8237-465C-A492-D76326EC4D6D}"/>
              </a:ext>
            </a:extLst>
          </p:cNvPr>
          <p:cNvSpPr>
            <a:spLocks noGrp="1"/>
          </p:cNvSpPr>
          <p:nvPr>
            <p:ph type="ctrTitle"/>
          </p:nvPr>
        </p:nvSpPr>
        <p:spPr>
          <a:xfrm>
            <a:off x="138219" y="1576007"/>
            <a:ext cx="8867553" cy="1058365"/>
          </a:xfrm>
        </p:spPr>
        <p:txBody>
          <a:bodyPr>
            <a:noAutofit/>
          </a:bodyPr>
          <a:lstStyle/>
          <a:p>
            <a:r>
              <a:rPr lang="en-GB" sz="4800" b="1" dirty="0">
                <a:latin typeface="+mn-lt"/>
              </a:rPr>
              <a:t>Introduction to waste forms, and waste packages</a:t>
            </a:r>
            <a:endParaRPr lang="en-GB" sz="4800" dirty="0">
              <a:latin typeface="+mn-lt"/>
            </a:endParaRPr>
          </a:p>
        </p:txBody>
      </p:sp>
      <p:sp>
        <p:nvSpPr>
          <p:cNvPr id="4" name="Footer Placeholder 3">
            <a:extLst>
              <a:ext uri="{FF2B5EF4-FFF2-40B4-BE49-F238E27FC236}">
                <a16:creationId xmlns:a16="http://schemas.microsoft.com/office/drawing/2014/main" id="{37C10007-97CD-4A7A-9E18-3E4A4A420DB2}"/>
              </a:ext>
            </a:extLst>
          </p:cNvPr>
          <p:cNvSpPr>
            <a:spLocks noGrp="1"/>
          </p:cNvSpPr>
          <p:nvPr>
            <p:ph type="ftr" sz="quarter" idx="11"/>
          </p:nvPr>
        </p:nvSpPr>
        <p:spPr>
          <a:xfrm>
            <a:off x="287076" y="6096465"/>
            <a:ext cx="8569841" cy="365125"/>
          </a:xfrm>
        </p:spPr>
        <p:txBody>
          <a:bodyPr/>
          <a:lstStyle/>
          <a:p>
            <a:r>
              <a:rPr lang="en-GB" sz="1600" dirty="0">
                <a:solidFill>
                  <a:schemeClr val="tx1"/>
                </a:solidFill>
              </a:rPr>
              <a:t>Joint ICTP-IAEA International School on the </a:t>
            </a:r>
          </a:p>
          <a:p>
            <a:r>
              <a:rPr lang="en-GB" sz="1600" dirty="0">
                <a:solidFill>
                  <a:schemeClr val="tx1"/>
                </a:solidFill>
              </a:rPr>
              <a:t>Degradation (ageing)  modelling of disposed radioactive waste forms and TC Regional Workshop on Approaches to ageing management of waste packages in storage, </a:t>
            </a:r>
            <a:br>
              <a:rPr lang="en-GB" sz="1600" dirty="0">
                <a:solidFill>
                  <a:schemeClr val="tx1"/>
                </a:solidFill>
              </a:rPr>
            </a:br>
            <a:r>
              <a:rPr lang="en-GB" sz="1600" dirty="0">
                <a:solidFill>
                  <a:schemeClr val="tx1"/>
                </a:solidFill>
              </a:rPr>
              <a:t>Abdus Salam ICTP, Trieste, 18–22 September 2023</a:t>
            </a:r>
          </a:p>
        </p:txBody>
      </p:sp>
      <p:sp>
        <p:nvSpPr>
          <p:cNvPr id="5" name="TextBox 4">
            <a:extLst>
              <a:ext uri="{FF2B5EF4-FFF2-40B4-BE49-F238E27FC236}">
                <a16:creationId xmlns:a16="http://schemas.microsoft.com/office/drawing/2014/main" id="{6EEFB0F8-C9DA-4F67-878F-F61A82BC1C26}"/>
              </a:ext>
            </a:extLst>
          </p:cNvPr>
          <p:cNvSpPr txBox="1"/>
          <p:nvPr/>
        </p:nvSpPr>
        <p:spPr>
          <a:xfrm>
            <a:off x="456754" y="2456121"/>
            <a:ext cx="8039099" cy="1969770"/>
          </a:xfrm>
          <a:prstGeom prst="rect">
            <a:avLst/>
          </a:prstGeom>
          <a:noFill/>
        </p:spPr>
        <p:txBody>
          <a:bodyPr wrap="square" rtlCol="0">
            <a:spAutoFit/>
          </a:bodyPr>
          <a:lstStyle/>
          <a:p>
            <a:pPr algn="ctr"/>
            <a:r>
              <a:rPr lang="en-US" sz="3200" b="1" dirty="0">
                <a:solidFill>
                  <a:srgbClr val="002060"/>
                </a:solidFill>
              </a:rPr>
              <a:t>Michael</a:t>
            </a:r>
            <a:r>
              <a:rPr lang="en-GB" sz="3200" b="1" dirty="0">
                <a:solidFill>
                  <a:srgbClr val="002060"/>
                </a:solidFill>
              </a:rPr>
              <a:t> I. Ojovan, </a:t>
            </a:r>
            <a:br>
              <a:rPr lang="en-GB" sz="3200" b="1" dirty="0">
                <a:solidFill>
                  <a:srgbClr val="002060"/>
                </a:solidFill>
              </a:rPr>
            </a:br>
            <a:r>
              <a:rPr lang="en-GB" sz="2400" b="1" dirty="0">
                <a:solidFill>
                  <a:srgbClr val="002060"/>
                </a:solidFill>
              </a:rPr>
              <a:t>Immobilisation Science Laboratory, </a:t>
            </a:r>
            <a:br>
              <a:rPr lang="en-GB" sz="2400" b="1" dirty="0">
                <a:solidFill>
                  <a:srgbClr val="002060"/>
                </a:solidFill>
              </a:rPr>
            </a:br>
            <a:r>
              <a:rPr lang="en-GB" sz="2400" b="1" dirty="0">
                <a:solidFill>
                  <a:srgbClr val="002060"/>
                </a:solidFill>
              </a:rPr>
              <a:t>Department of Materials Science and Engineering, The University of Sheffield, UK</a:t>
            </a:r>
          </a:p>
          <a:p>
            <a:pPr algn="ctr"/>
            <a:r>
              <a:rPr lang="en-GB" b="1" dirty="0">
                <a:solidFill>
                  <a:srgbClr val="002060"/>
                </a:solidFill>
              </a:rPr>
              <a:t>Department of Materials, Imperial College London, UK</a:t>
            </a:r>
          </a:p>
        </p:txBody>
      </p:sp>
      <p:pic>
        <p:nvPicPr>
          <p:cNvPr id="3" name="Picture 2" descr="A picture containing text&#10;&#10;Description automatically generated">
            <a:extLst>
              <a:ext uri="{FF2B5EF4-FFF2-40B4-BE49-F238E27FC236}">
                <a16:creationId xmlns:a16="http://schemas.microsoft.com/office/drawing/2014/main" id="{B441D204-2D11-C501-DEC3-E51246C51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4975" y="4700855"/>
            <a:ext cx="3179591" cy="736277"/>
          </a:xfrm>
          <a:prstGeom prst="rect">
            <a:avLst/>
          </a:prstGeom>
        </p:spPr>
      </p:pic>
      <p:pic>
        <p:nvPicPr>
          <p:cNvPr id="9" name="Picture 8">
            <a:extLst>
              <a:ext uri="{FF2B5EF4-FFF2-40B4-BE49-F238E27FC236}">
                <a16:creationId xmlns:a16="http://schemas.microsoft.com/office/drawing/2014/main" id="{E8383650-0D48-63D6-51F2-A4BC2001F991}"/>
              </a:ext>
            </a:extLst>
          </p:cNvPr>
          <p:cNvPicPr>
            <a:picLocks noChangeAspect="1"/>
          </p:cNvPicPr>
          <p:nvPr/>
        </p:nvPicPr>
        <p:blipFill>
          <a:blip r:embed="rId3"/>
          <a:stretch>
            <a:fillRect/>
          </a:stretch>
        </p:blipFill>
        <p:spPr>
          <a:xfrm>
            <a:off x="1743741" y="4700856"/>
            <a:ext cx="2160812" cy="736277"/>
          </a:xfrm>
          <a:prstGeom prst="rect">
            <a:avLst/>
          </a:prstGeom>
        </p:spPr>
      </p:pic>
    </p:spTree>
    <p:extLst>
      <p:ext uri="{BB962C8B-B14F-4D97-AF65-F5344CB8AC3E}">
        <p14:creationId xmlns:p14="http://schemas.microsoft.com/office/powerpoint/2010/main" val="112978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83F099-A20D-4FE6-9CD3-E403A69B75CC}" type="slidenum">
              <a:rPr lang="en-US" smtClean="0"/>
              <a:pPr>
                <a:defRPr/>
              </a:pPr>
              <a:t>10</a:t>
            </a:fld>
            <a:endParaRPr lang="en-US" dirty="0"/>
          </a:p>
        </p:txBody>
      </p:sp>
      <p:pic>
        <p:nvPicPr>
          <p:cNvPr id="3" name="Picture 2"/>
          <p:cNvPicPr/>
          <p:nvPr/>
        </p:nvPicPr>
        <p:blipFill rotWithShape="1">
          <a:blip r:embed="rId2" cstate="email">
            <a:extLst>
              <a:ext uri="{28A0092B-C50C-407E-A947-70E740481C1C}">
                <a14:useLocalDpi xmlns:a14="http://schemas.microsoft.com/office/drawing/2010/main"/>
              </a:ext>
            </a:extLst>
          </a:blip>
          <a:srcRect l="3095" r="1480"/>
          <a:stretch/>
        </p:blipFill>
        <p:spPr bwMode="auto">
          <a:xfrm>
            <a:off x="971600" y="980728"/>
            <a:ext cx="7560840" cy="5472608"/>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187624" y="1340768"/>
            <a:ext cx="2736304" cy="646331"/>
          </a:xfrm>
          <a:prstGeom prst="rect">
            <a:avLst/>
          </a:prstGeom>
          <a:solidFill>
            <a:schemeClr val="accent2">
              <a:lumMod val="20000"/>
              <a:lumOff val="80000"/>
            </a:schemeClr>
          </a:solidFill>
        </p:spPr>
        <p:txBody>
          <a:bodyPr wrap="square" rtlCol="0">
            <a:spAutoFit/>
          </a:bodyPr>
          <a:lstStyle/>
          <a:p>
            <a:r>
              <a:rPr lang="en-GB" i="1" dirty="0"/>
              <a:t>Homogeneous non-immobilized waste</a:t>
            </a:r>
            <a:endParaRPr lang="en-GB" dirty="0"/>
          </a:p>
        </p:txBody>
      </p:sp>
      <p:sp>
        <p:nvSpPr>
          <p:cNvPr id="5" name="TextBox 4">
            <a:extLst>
              <a:ext uri="{FF2B5EF4-FFF2-40B4-BE49-F238E27FC236}">
                <a16:creationId xmlns:a16="http://schemas.microsoft.com/office/drawing/2014/main" id="{85C5B0F5-22F5-131A-4836-5061DF38CD5C}"/>
              </a:ext>
            </a:extLst>
          </p:cNvPr>
          <p:cNvSpPr txBox="1"/>
          <p:nvPr/>
        </p:nvSpPr>
        <p:spPr>
          <a:xfrm>
            <a:off x="251520" y="3861048"/>
            <a:ext cx="375424" cy="769441"/>
          </a:xfrm>
          <a:prstGeom prst="rect">
            <a:avLst/>
          </a:prstGeom>
          <a:noFill/>
        </p:spPr>
        <p:txBody>
          <a:bodyPr wrap="none" rtlCol="0">
            <a:spAutoFit/>
          </a:bodyPr>
          <a:lstStyle/>
          <a:p>
            <a:pPr algn="l">
              <a:spcBef>
                <a:spcPts val="0"/>
              </a:spcBef>
              <a:spcAft>
                <a:spcPts val="0"/>
              </a:spcAft>
            </a:pPr>
            <a:r>
              <a:rPr lang="en-GB" sz="4400" i="0" dirty="0">
                <a:solidFill>
                  <a:srgbClr val="040404"/>
                </a:solidFill>
                <a:latin typeface="Palatino Linotype" panose="02040502050505030304" pitchFamily="18" charset="0"/>
              </a:rPr>
              <a:t>I</a:t>
            </a:r>
          </a:p>
        </p:txBody>
      </p:sp>
      <p:pic>
        <p:nvPicPr>
          <p:cNvPr id="6" name="Picture 2">
            <a:extLst>
              <a:ext uri="{FF2B5EF4-FFF2-40B4-BE49-F238E27FC236}">
                <a16:creationId xmlns:a16="http://schemas.microsoft.com/office/drawing/2014/main" id="{09CA31A5-B8E4-026C-0996-4FB54B2358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616" y="980728"/>
            <a:ext cx="1786480" cy="10495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739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83F099-A20D-4FE6-9CD3-E403A69B75CC}" type="slidenum">
              <a:rPr lang="en-US" smtClean="0"/>
              <a:pPr>
                <a:defRPr/>
              </a:pPr>
              <a:t>11</a:t>
            </a:fld>
            <a:endParaRPr lang="en-US" dirty="0"/>
          </a:p>
        </p:txBody>
      </p:sp>
      <p:pic>
        <p:nvPicPr>
          <p:cNvPr id="3" name="Picture 2"/>
          <p:cNvPicPr/>
          <p:nvPr/>
        </p:nvPicPr>
        <p:blipFill rotWithShape="1">
          <a:blip r:embed="rId2" cstate="email">
            <a:extLst>
              <a:ext uri="{28A0092B-C50C-407E-A947-70E740481C1C}">
                <a14:useLocalDpi xmlns:a14="http://schemas.microsoft.com/office/drawing/2010/main"/>
              </a:ext>
            </a:extLst>
          </a:blip>
          <a:srcRect l="3230" r="1346"/>
          <a:stretch/>
        </p:blipFill>
        <p:spPr bwMode="auto">
          <a:xfrm>
            <a:off x="971600" y="980728"/>
            <a:ext cx="7776864" cy="540060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11560" y="1340768"/>
            <a:ext cx="3168352" cy="646331"/>
          </a:xfrm>
          <a:prstGeom prst="rect">
            <a:avLst/>
          </a:prstGeom>
          <a:solidFill>
            <a:schemeClr val="accent2">
              <a:lumMod val="20000"/>
              <a:lumOff val="80000"/>
            </a:schemeClr>
          </a:solidFill>
        </p:spPr>
        <p:txBody>
          <a:bodyPr wrap="square" rtlCol="0">
            <a:spAutoFit/>
          </a:bodyPr>
          <a:lstStyle/>
          <a:p>
            <a:r>
              <a:rPr lang="en-GB" i="1" dirty="0"/>
              <a:t>High quality homogeneous wasteform</a:t>
            </a:r>
            <a:endParaRPr lang="en-GB" dirty="0"/>
          </a:p>
        </p:txBody>
      </p:sp>
      <p:sp>
        <p:nvSpPr>
          <p:cNvPr id="5" name="TextBox 4">
            <a:extLst>
              <a:ext uri="{FF2B5EF4-FFF2-40B4-BE49-F238E27FC236}">
                <a16:creationId xmlns:a16="http://schemas.microsoft.com/office/drawing/2014/main" id="{B882C573-EC3D-9FD5-FC29-89A46AB4DCEB}"/>
              </a:ext>
            </a:extLst>
          </p:cNvPr>
          <p:cNvSpPr txBox="1"/>
          <p:nvPr/>
        </p:nvSpPr>
        <p:spPr>
          <a:xfrm>
            <a:off x="251520" y="3861048"/>
            <a:ext cx="566181" cy="769441"/>
          </a:xfrm>
          <a:prstGeom prst="rect">
            <a:avLst/>
          </a:prstGeom>
          <a:noFill/>
        </p:spPr>
        <p:txBody>
          <a:bodyPr wrap="none" rtlCol="0">
            <a:spAutoFit/>
          </a:bodyPr>
          <a:lstStyle/>
          <a:p>
            <a:pPr algn="l">
              <a:spcBef>
                <a:spcPts val="0"/>
              </a:spcBef>
              <a:spcAft>
                <a:spcPts val="0"/>
              </a:spcAft>
            </a:pPr>
            <a:r>
              <a:rPr lang="en-GB" sz="4400" i="0" dirty="0">
                <a:solidFill>
                  <a:srgbClr val="040404"/>
                </a:solidFill>
                <a:latin typeface="Palatino Linotype" panose="02040502050505030304" pitchFamily="18" charset="0"/>
              </a:rPr>
              <a:t>II</a:t>
            </a:r>
          </a:p>
        </p:txBody>
      </p:sp>
      <p:pic>
        <p:nvPicPr>
          <p:cNvPr id="6" name="Picture 2">
            <a:extLst>
              <a:ext uri="{FF2B5EF4-FFF2-40B4-BE49-F238E27FC236}">
                <a16:creationId xmlns:a16="http://schemas.microsoft.com/office/drawing/2014/main" id="{CE91C32B-3CEC-2CF6-EA94-DEC60D5872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616" y="980728"/>
            <a:ext cx="1786480" cy="10495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357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83F099-A20D-4FE6-9CD3-E403A69B75CC}" type="slidenum">
              <a:rPr lang="en-US" smtClean="0"/>
              <a:pPr>
                <a:defRPr/>
              </a:pPr>
              <a:t>12</a:t>
            </a:fld>
            <a:endParaRPr lang="en-US" dirty="0"/>
          </a:p>
        </p:txBody>
      </p:sp>
      <p:pic>
        <p:nvPicPr>
          <p:cNvPr id="3" name="Picture 2"/>
          <p:cNvPicPr/>
          <p:nvPr/>
        </p:nvPicPr>
        <p:blipFill rotWithShape="1">
          <a:blip r:embed="rId2" cstate="email">
            <a:extLst>
              <a:ext uri="{28A0092B-C50C-407E-A947-70E740481C1C}">
                <a14:useLocalDpi xmlns:a14="http://schemas.microsoft.com/office/drawing/2010/main"/>
              </a:ext>
            </a:extLst>
          </a:blip>
          <a:srcRect l="5249" r="1333"/>
          <a:stretch/>
        </p:blipFill>
        <p:spPr bwMode="auto">
          <a:xfrm>
            <a:off x="719572" y="1268760"/>
            <a:ext cx="7560840" cy="4968552"/>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11560" y="1628800"/>
            <a:ext cx="2880320" cy="923330"/>
          </a:xfrm>
          <a:prstGeom prst="rect">
            <a:avLst/>
          </a:prstGeom>
          <a:solidFill>
            <a:schemeClr val="accent2">
              <a:lumMod val="20000"/>
              <a:lumOff val="80000"/>
            </a:schemeClr>
          </a:solidFill>
        </p:spPr>
        <p:txBody>
          <a:bodyPr wrap="square" rtlCol="0">
            <a:spAutoFit/>
          </a:bodyPr>
          <a:lstStyle/>
          <a:p>
            <a:r>
              <a:rPr lang="en-GB" i="1" dirty="0"/>
              <a:t>Heterogeneous waste with high quality embedding/encapsulation</a:t>
            </a:r>
            <a:endParaRPr lang="en-GB" dirty="0"/>
          </a:p>
        </p:txBody>
      </p:sp>
      <p:sp>
        <p:nvSpPr>
          <p:cNvPr id="5" name="TextBox 4">
            <a:extLst>
              <a:ext uri="{FF2B5EF4-FFF2-40B4-BE49-F238E27FC236}">
                <a16:creationId xmlns:a16="http://schemas.microsoft.com/office/drawing/2014/main" id="{54CEF5C0-CB43-45E9-C459-74DBC3EA43D6}"/>
              </a:ext>
            </a:extLst>
          </p:cNvPr>
          <p:cNvSpPr txBox="1"/>
          <p:nvPr/>
        </p:nvSpPr>
        <p:spPr>
          <a:xfrm>
            <a:off x="0" y="3921150"/>
            <a:ext cx="756938" cy="769441"/>
          </a:xfrm>
          <a:prstGeom prst="rect">
            <a:avLst/>
          </a:prstGeom>
          <a:noFill/>
        </p:spPr>
        <p:txBody>
          <a:bodyPr wrap="none" rtlCol="0">
            <a:spAutoFit/>
          </a:bodyPr>
          <a:lstStyle/>
          <a:p>
            <a:pPr algn="l">
              <a:spcBef>
                <a:spcPts val="0"/>
              </a:spcBef>
              <a:spcAft>
                <a:spcPts val="0"/>
              </a:spcAft>
            </a:pPr>
            <a:r>
              <a:rPr lang="en-GB" sz="4400" i="0" dirty="0">
                <a:solidFill>
                  <a:srgbClr val="040404"/>
                </a:solidFill>
                <a:latin typeface="Palatino Linotype" panose="02040502050505030304" pitchFamily="18" charset="0"/>
              </a:rPr>
              <a:t>III</a:t>
            </a:r>
          </a:p>
        </p:txBody>
      </p:sp>
      <p:pic>
        <p:nvPicPr>
          <p:cNvPr id="6" name="Picture 2">
            <a:extLst>
              <a:ext uri="{FF2B5EF4-FFF2-40B4-BE49-F238E27FC236}">
                <a16:creationId xmlns:a16="http://schemas.microsoft.com/office/drawing/2014/main" id="{A136D6BF-02FA-AB9D-6D42-B00083A62F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616" y="980728"/>
            <a:ext cx="1786480" cy="10495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062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83F099-A20D-4FE6-9CD3-E403A69B75CC}" type="slidenum">
              <a:rPr lang="en-US" smtClean="0"/>
              <a:pPr>
                <a:defRPr/>
              </a:pPr>
              <a:t>13</a:t>
            </a:fld>
            <a:endParaRPr lang="en-US" dirty="0"/>
          </a:p>
        </p:txBody>
      </p:sp>
      <p:pic>
        <p:nvPicPr>
          <p:cNvPr id="3" name="Picture 2"/>
          <p:cNvPicPr/>
          <p:nvPr/>
        </p:nvPicPr>
        <p:blipFill rotWithShape="1">
          <a:blip r:embed="rId2" cstate="email">
            <a:extLst>
              <a:ext uri="{28A0092B-C50C-407E-A947-70E740481C1C}">
                <a14:useLocalDpi xmlns:a14="http://schemas.microsoft.com/office/drawing/2010/main"/>
              </a:ext>
            </a:extLst>
          </a:blip>
          <a:srcRect l="4981" r="1187" b="4500"/>
          <a:stretch/>
        </p:blipFill>
        <p:spPr bwMode="auto">
          <a:xfrm>
            <a:off x="1619672" y="836712"/>
            <a:ext cx="6984776" cy="5472608"/>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899592" y="1484784"/>
            <a:ext cx="3240360" cy="923330"/>
          </a:xfrm>
          <a:prstGeom prst="rect">
            <a:avLst/>
          </a:prstGeom>
          <a:solidFill>
            <a:schemeClr val="accent2">
              <a:lumMod val="20000"/>
              <a:lumOff val="80000"/>
            </a:schemeClr>
          </a:solidFill>
        </p:spPr>
        <p:txBody>
          <a:bodyPr wrap="square" rtlCol="0">
            <a:spAutoFit/>
          </a:bodyPr>
          <a:lstStyle/>
          <a:p>
            <a:r>
              <a:rPr lang="en-GB" i="1" dirty="0"/>
              <a:t>Heterogeneous waste with low quality embedding/encapsulation</a:t>
            </a:r>
            <a:endParaRPr lang="en-GB" dirty="0"/>
          </a:p>
        </p:txBody>
      </p:sp>
      <p:sp>
        <p:nvSpPr>
          <p:cNvPr id="5" name="TextBox 4">
            <a:extLst>
              <a:ext uri="{FF2B5EF4-FFF2-40B4-BE49-F238E27FC236}">
                <a16:creationId xmlns:a16="http://schemas.microsoft.com/office/drawing/2014/main" id="{8B46DAEC-7E77-E604-FFFD-044A42476F35}"/>
              </a:ext>
            </a:extLst>
          </p:cNvPr>
          <p:cNvSpPr txBox="1"/>
          <p:nvPr/>
        </p:nvSpPr>
        <p:spPr>
          <a:xfrm>
            <a:off x="611560" y="3941470"/>
            <a:ext cx="782587" cy="769441"/>
          </a:xfrm>
          <a:prstGeom prst="rect">
            <a:avLst/>
          </a:prstGeom>
          <a:noFill/>
        </p:spPr>
        <p:txBody>
          <a:bodyPr wrap="none" rtlCol="0">
            <a:spAutoFit/>
          </a:bodyPr>
          <a:lstStyle/>
          <a:p>
            <a:pPr algn="l">
              <a:spcBef>
                <a:spcPts val="0"/>
              </a:spcBef>
              <a:spcAft>
                <a:spcPts val="0"/>
              </a:spcAft>
            </a:pPr>
            <a:r>
              <a:rPr lang="en-GB" sz="4400" i="0" dirty="0">
                <a:solidFill>
                  <a:srgbClr val="040404"/>
                </a:solidFill>
                <a:latin typeface="Palatino Linotype" panose="02040502050505030304" pitchFamily="18" charset="0"/>
              </a:rPr>
              <a:t>IV</a:t>
            </a:r>
          </a:p>
        </p:txBody>
      </p:sp>
      <p:pic>
        <p:nvPicPr>
          <p:cNvPr id="6" name="Picture 2">
            <a:extLst>
              <a:ext uri="{FF2B5EF4-FFF2-40B4-BE49-F238E27FC236}">
                <a16:creationId xmlns:a16="http://schemas.microsoft.com/office/drawing/2014/main" id="{07364F3B-6FDE-5669-ABB3-D277BC4CD8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616" y="980728"/>
            <a:ext cx="1786480" cy="10495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314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83F099-A20D-4FE6-9CD3-E403A69B75CC}" type="slidenum">
              <a:rPr lang="en-US" smtClean="0"/>
              <a:pPr>
                <a:defRPr/>
              </a:pPr>
              <a:t>14</a:t>
            </a:fld>
            <a:endParaRPr lang="en-US" dirty="0"/>
          </a:p>
        </p:txBody>
      </p:sp>
      <p:pic>
        <p:nvPicPr>
          <p:cNvPr id="3" name="Picture 2"/>
          <p:cNvPicPr/>
          <p:nvPr/>
        </p:nvPicPr>
        <p:blipFill rotWithShape="1">
          <a:blip r:embed="rId2" cstate="email">
            <a:extLst>
              <a:ext uri="{28A0092B-C50C-407E-A947-70E740481C1C}">
                <a14:useLocalDpi xmlns:a14="http://schemas.microsoft.com/office/drawing/2010/main"/>
              </a:ext>
            </a:extLst>
          </a:blip>
          <a:srcRect l="5114" t="8861" r="1346"/>
          <a:stretch/>
        </p:blipFill>
        <p:spPr bwMode="auto">
          <a:xfrm>
            <a:off x="1335728" y="908720"/>
            <a:ext cx="7074475" cy="5616624"/>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755576" y="1252184"/>
            <a:ext cx="2952328" cy="646331"/>
          </a:xfrm>
          <a:prstGeom prst="rect">
            <a:avLst/>
          </a:prstGeom>
          <a:solidFill>
            <a:schemeClr val="accent2">
              <a:lumMod val="20000"/>
              <a:lumOff val="80000"/>
            </a:schemeClr>
          </a:solidFill>
        </p:spPr>
        <p:txBody>
          <a:bodyPr wrap="square" rtlCol="0">
            <a:spAutoFit/>
          </a:bodyPr>
          <a:lstStyle/>
          <a:p>
            <a:r>
              <a:rPr lang="en-GB" i="1" dirty="0"/>
              <a:t>No embedding/encapsulation</a:t>
            </a:r>
            <a:endParaRPr lang="en-GB" dirty="0"/>
          </a:p>
        </p:txBody>
      </p:sp>
      <p:sp>
        <p:nvSpPr>
          <p:cNvPr id="5" name="TextBox 4">
            <a:extLst>
              <a:ext uri="{FF2B5EF4-FFF2-40B4-BE49-F238E27FC236}">
                <a16:creationId xmlns:a16="http://schemas.microsoft.com/office/drawing/2014/main" id="{14F75357-C11C-CD7A-3CAE-B6EB4B05CB9E}"/>
              </a:ext>
            </a:extLst>
          </p:cNvPr>
          <p:cNvSpPr txBox="1"/>
          <p:nvPr/>
        </p:nvSpPr>
        <p:spPr>
          <a:xfrm>
            <a:off x="437882" y="3827361"/>
            <a:ext cx="591829" cy="769441"/>
          </a:xfrm>
          <a:prstGeom prst="rect">
            <a:avLst/>
          </a:prstGeom>
          <a:noFill/>
        </p:spPr>
        <p:txBody>
          <a:bodyPr wrap="none" rtlCol="0">
            <a:spAutoFit/>
          </a:bodyPr>
          <a:lstStyle/>
          <a:p>
            <a:pPr algn="l">
              <a:spcBef>
                <a:spcPts val="0"/>
              </a:spcBef>
              <a:spcAft>
                <a:spcPts val="0"/>
              </a:spcAft>
            </a:pPr>
            <a:r>
              <a:rPr lang="en-GB" sz="4400" i="0" dirty="0">
                <a:solidFill>
                  <a:srgbClr val="040404"/>
                </a:solidFill>
                <a:latin typeface="Palatino Linotype" panose="02040502050505030304" pitchFamily="18" charset="0"/>
              </a:rPr>
              <a:t>V</a:t>
            </a:r>
          </a:p>
        </p:txBody>
      </p:sp>
      <p:pic>
        <p:nvPicPr>
          <p:cNvPr id="6" name="Picture 2">
            <a:extLst>
              <a:ext uri="{FF2B5EF4-FFF2-40B4-BE49-F238E27FC236}">
                <a16:creationId xmlns:a16="http://schemas.microsoft.com/office/drawing/2014/main" id="{FD759220-A438-1827-F8F2-0E505179F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616" y="980728"/>
            <a:ext cx="1786480" cy="10495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511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677107" y="6525344"/>
            <a:ext cx="467544" cy="274638"/>
          </a:xfrm>
        </p:spPr>
        <p:txBody>
          <a:bodyPr/>
          <a:lstStyle/>
          <a:p>
            <a:pPr>
              <a:defRPr/>
            </a:pPr>
            <a:fld id="{1683F099-A20D-4FE6-9CD3-E403A69B75CC}" type="slidenum">
              <a:rPr lang="en-US" smtClean="0">
                <a:solidFill>
                  <a:srgbClr val="040404"/>
                </a:solidFill>
                <a:latin typeface="Palatino Linotype" panose="02040502050505030304" pitchFamily="18" charset="0"/>
              </a:rPr>
              <a:pPr>
                <a:defRPr/>
              </a:pPr>
              <a:t>15</a:t>
            </a:fld>
            <a:endParaRPr lang="en-US" dirty="0">
              <a:solidFill>
                <a:srgbClr val="040404"/>
              </a:solidFill>
              <a:latin typeface="Palatino Linotype" panose="02040502050505030304" pitchFamily="18" charset="0"/>
            </a:endParaRPr>
          </a:p>
        </p:txBody>
      </p:sp>
      <p:sp>
        <p:nvSpPr>
          <p:cNvPr id="8" name="TextBox 7"/>
          <p:cNvSpPr txBox="1"/>
          <p:nvPr/>
        </p:nvSpPr>
        <p:spPr>
          <a:xfrm>
            <a:off x="33170" y="3280407"/>
            <a:ext cx="8947643" cy="3108543"/>
          </a:xfrm>
          <a:prstGeom prst="rect">
            <a:avLst/>
          </a:prstGeom>
          <a:noFill/>
        </p:spPr>
        <p:txBody>
          <a:bodyPr wrap="square" rtlCol="0">
            <a:spAutoFit/>
          </a:bodyPr>
          <a:lstStyle/>
          <a:p>
            <a:r>
              <a:rPr lang="en-GB" sz="2800" dirty="0">
                <a:solidFill>
                  <a:srgbClr val="040404"/>
                </a:solidFill>
                <a:latin typeface="Palatino Linotype" panose="02040502050505030304" pitchFamily="18" charset="0"/>
                <a:cs typeface="Times New Roman" panose="02020603050405020304" pitchFamily="18" charset="0"/>
              </a:rPr>
              <a:t>Typical requirements on wasteforms:</a:t>
            </a:r>
          </a:p>
          <a:p>
            <a:pPr lvl="2"/>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Basic</a:t>
            </a:r>
            <a:r>
              <a:rPr lang="en-GB" sz="2400" dirty="0">
                <a:solidFill>
                  <a:srgbClr val="040404"/>
                </a:solidFill>
                <a:latin typeface="Palatino Linotype" panose="02040502050505030304" pitchFamily="18" charset="0"/>
                <a:cs typeface="Times New Roman" panose="02020603050405020304" pitchFamily="18" charset="0"/>
              </a:rPr>
              <a:t> (e.g. only solid or solidified waste, no free liquid)</a:t>
            </a:r>
          </a:p>
          <a:p>
            <a:pPr lvl="2"/>
            <a:r>
              <a:rPr lang="en-GB" sz="2400" b="1" dirty="0">
                <a:solidFill>
                  <a:srgbClr val="040404"/>
                </a:solidFill>
                <a:latin typeface="Palatino Linotype" panose="02040502050505030304" pitchFamily="18" charset="0"/>
                <a:cs typeface="Times New Roman" panose="02020603050405020304" pitchFamily="18" charset="0"/>
              </a:rPr>
              <a:t>— Specific</a:t>
            </a:r>
            <a:r>
              <a:rPr lang="en-GB" sz="2400" dirty="0">
                <a:solidFill>
                  <a:srgbClr val="040404"/>
                </a:solidFill>
                <a:latin typeface="Palatino Linotype" panose="02040502050505030304" pitchFamily="18" charset="0"/>
                <a:cs typeface="Times New Roman" panose="02020603050405020304" pitchFamily="18" charset="0"/>
              </a:rPr>
              <a:t> (e.g. stabilization (dispersion inhibition), heterogeneity, chemical restrictions)</a:t>
            </a:r>
          </a:p>
          <a:p>
            <a:pPr lvl="2"/>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With</a:t>
            </a:r>
            <a:r>
              <a:rPr lang="en-GB" sz="2400" dirty="0">
                <a:solidFill>
                  <a:srgbClr val="040404"/>
                </a:solidFill>
                <a:latin typeface="Palatino Linotype" panose="02040502050505030304" pitchFamily="18" charset="0"/>
                <a:cs typeface="Times New Roman" panose="02020603050405020304" pitchFamily="18" charset="0"/>
              </a:rPr>
              <a:t> immobilization </a:t>
            </a:r>
            <a:r>
              <a:rPr lang="en-GB" sz="2400" b="1" dirty="0">
                <a:solidFill>
                  <a:srgbClr val="040404"/>
                </a:solidFill>
                <a:latin typeface="Palatino Linotype" panose="02040502050505030304" pitchFamily="18" charset="0"/>
                <a:cs typeface="Times New Roman" panose="02020603050405020304" pitchFamily="18" charset="0"/>
              </a:rPr>
              <a:t>binder</a:t>
            </a:r>
            <a:r>
              <a:rPr lang="en-GB" sz="2400" dirty="0">
                <a:solidFill>
                  <a:srgbClr val="040404"/>
                </a:solidFill>
                <a:latin typeface="Palatino Linotype" panose="02040502050505030304" pitchFamily="18" charset="0"/>
                <a:cs typeface="Times New Roman" panose="02020603050405020304" pitchFamily="18" charset="0"/>
              </a:rPr>
              <a:t> (e.g. glass, bitumen, polymer or cement)</a:t>
            </a:r>
          </a:p>
          <a:p>
            <a:pPr lvl="2"/>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Without</a:t>
            </a:r>
            <a:r>
              <a:rPr lang="en-GB" sz="2400" dirty="0">
                <a:solidFill>
                  <a:srgbClr val="040404"/>
                </a:solidFill>
                <a:latin typeface="Palatino Linotype" panose="02040502050505030304" pitchFamily="18" charset="0"/>
                <a:cs typeface="Times New Roman" panose="02020603050405020304" pitchFamily="18" charset="0"/>
              </a:rPr>
              <a:t> immobilization binder (e.g. radioactivity and radionuclide restrictions)</a:t>
            </a:r>
          </a:p>
        </p:txBody>
      </p:sp>
      <p:sp>
        <p:nvSpPr>
          <p:cNvPr id="3" name="TextBox 2">
            <a:extLst>
              <a:ext uri="{FF2B5EF4-FFF2-40B4-BE49-F238E27FC236}">
                <a16:creationId xmlns:a16="http://schemas.microsoft.com/office/drawing/2014/main" id="{F2FA9CC0-9055-301D-21F4-7E5CA18D5A57}"/>
              </a:ext>
            </a:extLst>
          </p:cNvPr>
          <p:cNvSpPr txBox="1"/>
          <p:nvPr/>
        </p:nvSpPr>
        <p:spPr>
          <a:xfrm>
            <a:off x="229528" y="1990126"/>
            <a:ext cx="8751285" cy="1384995"/>
          </a:xfrm>
          <a:prstGeom prst="rect">
            <a:avLst/>
          </a:prstGeom>
          <a:noFill/>
          <a:ln>
            <a:noFill/>
          </a:ln>
        </p:spPr>
        <p:txBody>
          <a:bodyPr wrap="square" rtlCol="0">
            <a:spAutoFit/>
          </a:bodyPr>
          <a:lstStyle/>
          <a:p>
            <a:r>
              <a:rPr lang="en-GB" sz="2800" dirty="0">
                <a:solidFill>
                  <a:srgbClr val="040404"/>
                </a:solidFill>
                <a:latin typeface="Palatino Linotype" panose="02040502050505030304" pitchFamily="18" charset="0"/>
                <a:cs typeface="Times New Roman" panose="02020603050405020304" pitchFamily="18" charset="0"/>
              </a:rPr>
              <a:t>The primary safety requirement applied to the </a:t>
            </a:r>
            <a:r>
              <a:rPr lang="en-GB" sz="2800" b="1" dirty="0">
                <a:solidFill>
                  <a:srgbClr val="040404"/>
                </a:solidFill>
                <a:latin typeface="Palatino Linotype" panose="02040502050505030304" pitchFamily="18" charset="0"/>
                <a:cs typeface="Times New Roman" panose="02020603050405020304" pitchFamily="18" charset="0"/>
              </a:rPr>
              <a:t>wasteform (WF)</a:t>
            </a:r>
            <a:r>
              <a:rPr lang="en-GB" sz="2800" dirty="0">
                <a:solidFill>
                  <a:srgbClr val="040404"/>
                </a:solidFill>
                <a:latin typeface="Palatino Linotype" panose="02040502050505030304" pitchFamily="18" charset="0"/>
                <a:cs typeface="Times New Roman" panose="02020603050405020304" pitchFamily="18" charset="0"/>
              </a:rPr>
              <a:t> is to confine and retain the radionuclides.</a:t>
            </a:r>
          </a:p>
        </p:txBody>
      </p:sp>
      <p:sp>
        <p:nvSpPr>
          <p:cNvPr id="6" name="Rectangle 5">
            <a:extLst>
              <a:ext uri="{FF2B5EF4-FFF2-40B4-BE49-F238E27FC236}">
                <a16:creationId xmlns:a16="http://schemas.microsoft.com/office/drawing/2014/main" id="{58C1721B-9DBD-5A64-42EB-FE61AF7C5388}"/>
              </a:ext>
            </a:extLst>
          </p:cNvPr>
          <p:cNvSpPr txBox="1">
            <a:spLocks noChangeArrowheads="1"/>
          </p:cNvSpPr>
          <p:nvPr/>
        </p:nvSpPr>
        <p:spPr>
          <a:xfrm>
            <a:off x="1134461" y="861864"/>
            <a:ext cx="6624736" cy="792088"/>
          </a:xfrm>
          <a:prstGeom prst="rect">
            <a:avLst/>
          </a:prstGeom>
        </p:spPr>
        <p:txBody>
          <a:bodyPr/>
          <a:lst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pPr algn="ctr" eaLnBrk="1" hangingPunct="1"/>
            <a:r>
              <a:rPr lang="en-GB" altLang="en-US" sz="4800" kern="0" dirty="0"/>
              <a:t>III. Wasteform options</a:t>
            </a:r>
          </a:p>
        </p:txBody>
      </p:sp>
    </p:spTree>
    <p:extLst>
      <p:ext uri="{BB962C8B-B14F-4D97-AF65-F5344CB8AC3E}">
        <p14:creationId xmlns:p14="http://schemas.microsoft.com/office/powerpoint/2010/main" val="153187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412776"/>
            <a:ext cx="8892480" cy="5416868"/>
          </a:xfrm>
          <a:prstGeom prst="rect">
            <a:avLst/>
          </a:prstGeom>
          <a:noFill/>
        </p:spPr>
        <p:txBody>
          <a:bodyPr wrap="square" rtlCol="0">
            <a:spAutoFit/>
          </a:bodyPr>
          <a:lstStyle/>
          <a:p>
            <a:r>
              <a:rPr lang="en-GB" sz="2400" dirty="0">
                <a:solidFill>
                  <a:srgbClr val="040404"/>
                </a:solidFill>
                <a:latin typeface="Palatino Linotype" panose="02040502050505030304" pitchFamily="18" charset="0"/>
                <a:cs typeface="Times New Roman" panose="02020603050405020304" pitchFamily="18" charset="0"/>
              </a:rPr>
              <a:t>The selection of a suitable wasteform (</a:t>
            </a:r>
            <a:r>
              <a:rPr lang="en-GB" sz="2400" b="1" dirty="0">
                <a:solidFill>
                  <a:srgbClr val="040404"/>
                </a:solidFill>
                <a:latin typeface="Palatino Linotype" panose="02040502050505030304" pitchFamily="18" charset="0"/>
                <a:cs typeface="Times New Roman" panose="02020603050405020304" pitchFamily="18" charset="0"/>
              </a:rPr>
              <a:t>WF</a:t>
            </a:r>
            <a:r>
              <a:rPr lang="en-GB" sz="2400" dirty="0">
                <a:solidFill>
                  <a:srgbClr val="040404"/>
                </a:solidFill>
                <a:latin typeface="Palatino Linotype" panose="02040502050505030304" pitchFamily="18" charset="0"/>
                <a:cs typeface="Times New Roman" panose="02020603050405020304" pitchFamily="18" charset="0"/>
              </a:rPr>
              <a:t>) typically requires extensive development work. In summary, typical research and development work includes the following:</a:t>
            </a:r>
          </a:p>
          <a:p>
            <a:endParaRPr lang="en-GB" sz="1000" dirty="0">
              <a:solidFill>
                <a:srgbClr val="040404"/>
              </a:solidFill>
              <a:latin typeface="Palatino Linotype" panose="02040502050505030304" pitchFamily="18" charset="0"/>
              <a:cs typeface="Times New Roman" panose="02020603050405020304" pitchFamily="18" charset="0"/>
            </a:endParaRPr>
          </a:p>
          <a:p>
            <a:pPr lvl="1"/>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Composition</a:t>
            </a:r>
            <a:r>
              <a:rPr lang="en-GB" sz="2400" dirty="0">
                <a:solidFill>
                  <a:srgbClr val="040404"/>
                </a:solidFill>
                <a:latin typeface="Palatino Linotype" panose="02040502050505030304" pitchFamily="18" charset="0"/>
                <a:cs typeface="Times New Roman" panose="02020603050405020304" pitchFamily="18" charset="0"/>
              </a:rPr>
              <a:t> selection tests for immobilizing and coating materials;</a:t>
            </a:r>
          </a:p>
          <a:p>
            <a:pPr lvl="1"/>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Strength</a:t>
            </a:r>
            <a:r>
              <a:rPr lang="en-GB" sz="2400" dirty="0">
                <a:solidFill>
                  <a:srgbClr val="040404"/>
                </a:solidFill>
                <a:latin typeface="Palatino Linotype" panose="02040502050505030304" pitchFamily="18" charset="0"/>
                <a:cs typeface="Times New Roman" panose="02020603050405020304" pitchFamily="18" charset="0"/>
              </a:rPr>
              <a:t> testing (e.g. tension, compression and impact);</a:t>
            </a:r>
          </a:p>
          <a:p>
            <a:pPr lvl="1"/>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Confinement</a:t>
            </a:r>
            <a:r>
              <a:rPr lang="en-GB" sz="2400" dirty="0">
                <a:solidFill>
                  <a:srgbClr val="040404"/>
                </a:solidFill>
                <a:latin typeface="Palatino Linotype" panose="02040502050505030304" pitchFamily="18" charset="0"/>
                <a:cs typeface="Times New Roman" panose="02020603050405020304" pitchFamily="18" charset="0"/>
              </a:rPr>
              <a:t> properties (e.g. leach testing);</a:t>
            </a:r>
          </a:p>
          <a:p>
            <a:pPr lvl="1"/>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Thermal</a:t>
            </a:r>
            <a:r>
              <a:rPr lang="en-GB" sz="2400" dirty="0">
                <a:solidFill>
                  <a:srgbClr val="040404"/>
                </a:solidFill>
                <a:latin typeface="Palatino Linotype" panose="02040502050505030304" pitchFamily="18" charset="0"/>
                <a:cs typeface="Times New Roman" panose="02020603050405020304" pitchFamily="18" charset="0"/>
              </a:rPr>
              <a:t> tests (e.g. freeze/thaw cycling and fire performance);</a:t>
            </a:r>
          </a:p>
          <a:p>
            <a:pPr lvl="1"/>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Radiation</a:t>
            </a:r>
            <a:r>
              <a:rPr lang="en-GB" sz="2400" dirty="0">
                <a:solidFill>
                  <a:srgbClr val="040404"/>
                </a:solidFill>
                <a:latin typeface="Palatino Linotype" panose="02040502050505030304" pitchFamily="18" charset="0"/>
                <a:cs typeface="Times New Roman" panose="02020603050405020304" pitchFamily="18" charset="0"/>
              </a:rPr>
              <a:t> tests (e.g. radiation resistance testing);</a:t>
            </a:r>
          </a:p>
          <a:p>
            <a:pPr lvl="1"/>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Gas generation </a:t>
            </a:r>
            <a:r>
              <a:rPr lang="en-GB" sz="2400" dirty="0">
                <a:solidFill>
                  <a:srgbClr val="040404"/>
                </a:solidFill>
                <a:latin typeface="Palatino Linotype" panose="02040502050505030304" pitchFamily="18" charset="0"/>
                <a:cs typeface="Times New Roman" panose="02020603050405020304" pitchFamily="18" charset="0"/>
              </a:rPr>
              <a:t>(radioactive and/or inactive) and dispersion analysis (e.g. cracking trials);</a:t>
            </a:r>
          </a:p>
          <a:p>
            <a:pPr lvl="1"/>
            <a:r>
              <a:rPr lang="en-GB" sz="2400" dirty="0">
                <a:solidFill>
                  <a:srgbClr val="040404"/>
                </a:solidFill>
                <a:latin typeface="Palatino Linotype" panose="02040502050505030304" pitchFamily="18" charset="0"/>
                <a:cs typeface="Times New Roman" panose="02020603050405020304" pitchFamily="18" charset="0"/>
              </a:rPr>
              <a:t>− </a:t>
            </a:r>
            <a:r>
              <a:rPr lang="en-GB" sz="2400" b="1" dirty="0">
                <a:solidFill>
                  <a:srgbClr val="040404"/>
                </a:solidFill>
                <a:latin typeface="Palatino Linotype" panose="02040502050505030304" pitchFamily="18" charset="0"/>
                <a:cs typeface="Times New Roman" panose="02020603050405020304" pitchFamily="18" charset="0"/>
              </a:rPr>
              <a:t>Degradation</a:t>
            </a:r>
            <a:r>
              <a:rPr lang="en-GB" sz="2400" dirty="0">
                <a:solidFill>
                  <a:srgbClr val="040404"/>
                </a:solidFill>
                <a:latin typeface="Palatino Linotype" panose="02040502050505030304" pitchFamily="18" charset="0"/>
                <a:cs typeface="Times New Roman" panose="02020603050405020304" pitchFamily="18" charset="0"/>
              </a:rPr>
              <a:t> tests (e.g. corrosion, microbial activity, radiation damage).</a:t>
            </a:r>
          </a:p>
        </p:txBody>
      </p:sp>
    </p:spTree>
    <p:extLst>
      <p:ext uri="{BB962C8B-B14F-4D97-AF65-F5344CB8AC3E}">
        <p14:creationId xmlns:p14="http://schemas.microsoft.com/office/powerpoint/2010/main" val="187679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C37D58-A9F4-F324-5AED-27E2098FD3FA}"/>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Verdana" pitchFamily="34" charset="0"/>
              <a:cs typeface="Times New Roman" pitchFamily="18" charset="0"/>
            </a:endParaRPr>
          </a:p>
        </p:txBody>
      </p:sp>
      <p:sp>
        <p:nvSpPr>
          <p:cNvPr id="3" name="Slide Number Placeholder 2">
            <a:extLst>
              <a:ext uri="{FF2B5EF4-FFF2-40B4-BE49-F238E27FC236}">
                <a16:creationId xmlns:a16="http://schemas.microsoft.com/office/drawing/2014/main" id="{295BB532-0C92-CF02-CAEC-9E7D2A3F9471}"/>
              </a:ext>
            </a:extLst>
          </p:cNvPr>
          <p:cNvSpPr>
            <a:spLocks noGrp="1"/>
          </p:cNvSpPr>
          <p:nvPr>
            <p:ph type="sldNum" sz="quarter" idx="12"/>
          </p:nvPr>
        </p:nvSpPr>
        <p:spPr>
          <a:xfrm>
            <a:off x="7085714" y="6482147"/>
            <a:ext cx="2057400" cy="365125"/>
          </a:xfrm>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17</a:t>
            </a:fld>
            <a:endParaRPr lang="en-GB" dirty="0">
              <a:latin typeface="Verdana" pitchFamily="34" charset="0"/>
              <a:cs typeface="Times New Roman" pitchFamily="18" charset="0"/>
            </a:endParaRPr>
          </a:p>
        </p:txBody>
      </p:sp>
      <p:pic>
        <p:nvPicPr>
          <p:cNvPr id="4" name="Grafik 3">
            <a:extLst>
              <a:ext uri="{FF2B5EF4-FFF2-40B4-BE49-F238E27FC236}">
                <a16:creationId xmlns:a16="http://schemas.microsoft.com/office/drawing/2014/main" id="{07D72A50-23BF-4235-06BB-BCA0447E8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2" y="136526"/>
            <a:ext cx="5114880" cy="6010780"/>
          </a:xfrm>
          <a:prstGeom prst="rect">
            <a:avLst/>
          </a:prstGeom>
        </p:spPr>
      </p:pic>
      <p:pic>
        <p:nvPicPr>
          <p:cNvPr id="5" name="Grafik 1">
            <a:extLst>
              <a:ext uri="{FF2B5EF4-FFF2-40B4-BE49-F238E27FC236}">
                <a16:creationId xmlns:a16="http://schemas.microsoft.com/office/drawing/2014/main" id="{94E31B36-AA60-BE56-E87A-803A45004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734" y="8808"/>
            <a:ext cx="3728339" cy="6347542"/>
          </a:xfrm>
          <a:prstGeom prst="rect">
            <a:avLst/>
          </a:prstGeom>
        </p:spPr>
      </p:pic>
      <p:sp>
        <p:nvSpPr>
          <p:cNvPr id="6" name="Textfeld 5">
            <a:extLst>
              <a:ext uri="{FF2B5EF4-FFF2-40B4-BE49-F238E27FC236}">
                <a16:creationId xmlns:a16="http://schemas.microsoft.com/office/drawing/2014/main" id="{A04C984E-5966-D8D5-C37A-8A93B7081A23}"/>
              </a:ext>
            </a:extLst>
          </p:cNvPr>
          <p:cNvSpPr txBox="1"/>
          <p:nvPr/>
        </p:nvSpPr>
        <p:spPr>
          <a:xfrm>
            <a:off x="117927" y="6310374"/>
            <a:ext cx="8667051" cy="391522"/>
          </a:xfrm>
          <a:prstGeom prst="rect">
            <a:avLst/>
          </a:prstGeom>
          <a:noFill/>
        </p:spPr>
        <p:txBody>
          <a:bodyPr wrap="square" lIns="82936" tIns="41468" rIns="82936" bIns="41468" rtlCol="0">
            <a:spAutoFit/>
          </a:bodyPr>
          <a:lstStyle/>
          <a:p>
            <a:pPr algn="ctr"/>
            <a:r>
              <a:rPr lang="en-GB" sz="2000" b="1" dirty="0">
                <a:solidFill>
                  <a:srgbClr val="040404"/>
                </a:solidFill>
                <a:latin typeface="Palatino Linotype" panose="02040502050505030304" pitchFamily="18" charset="0"/>
              </a:rPr>
              <a:t>Technology Readiness Level (TRL)  –  Assessing status of developments</a:t>
            </a:r>
          </a:p>
        </p:txBody>
      </p:sp>
    </p:spTree>
    <p:extLst>
      <p:ext uri="{BB962C8B-B14F-4D97-AF65-F5344CB8AC3E}">
        <p14:creationId xmlns:p14="http://schemas.microsoft.com/office/powerpoint/2010/main" val="285014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Box 4"/>
          <p:cNvSpPr txBox="1">
            <a:spLocks noChangeArrowheads="1"/>
          </p:cNvSpPr>
          <p:nvPr/>
        </p:nvSpPr>
        <p:spPr bwMode="auto">
          <a:xfrm>
            <a:off x="1833352" y="895774"/>
            <a:ext cx="6436118" cy="707886"/>
          </a:xfrm>
          <a:prstGeom prst="rect">
            <a:avLst/>
          </a:prstGeom>
          <a:noFill/>
          <a:ln w="9525">
            <a:noFill/>
            <a:miter lim="800000"/>
            <a:headEnd/>
            <a:tailEnd/>
          </a:ln>
        </p:spPr>
        <p:txBody>
          <a:bodyPr wrap="square">
            <a:spAutoFit/>
          </a:bodyPr>
          <a:lstStyle/>
          <a:p>
            <a:r>
              <a:rPr lang="en-GB" sz="4000" b="1" dirty="0">
                <a:solidFill>
                  <a:srgbClr val="040404"/>
                </a:solidFill>
                <a:latin typeface="Palatino Linotype" panose="02040502050505030304" pitchFamily="18" charset="0"/>
                <a:cs typeface="Times New Roman" panose="02020603050405020304" pitchFamily="18" charset="0"/>
              </a:rPr>
              <a:t>WF Important factors:</a:t>
            </a:r>
          </a:p>
        </p:txBody>
      </p:sp>
      <p:pic>
        <p:nvPicPr>
          <p:cNvPr id="8" name="Picture 2">
            <a:extLst>
              <a:ext uri="{FF2B5EF4-FFF2-40B4-BE49-F238E27FC236}">
                <a16:creationId xmlns:a16="http://schemas.microsoft.com/office/drawing/2014/main" id="{4ED72912-ECFB-4942-9802-A6AF245A818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2806" y="1534236"/>
            <a:ext cx="2786144" cy="3972172"/>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2" name="Footer Placeholder 1">
            <a:extLst>
              <a:ext uri="{FF2B5EF4-FFF2-40B4-BE49-F238E27FC236}">
                <a16:creationId xmlns:a16="http://schemas.microsoft.com/office/drawing/2014/main" id="{4EAF249C-0A4B-4A6E-8DCC-98303A4A1E9A}"/>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Palatino Linotype" panose="02040502050505030304" pitchFamily="18" charset="0"/>
              <a:cs typeface="Times New Roman" pitchFamily="18" charset="0"/>
            </a:endParaRPr>
          </a:p>
        </p:txBody>
      </p:sp>
      <p:sp>
        <p:nvSpPr>
          <p:cNvPr id="3" name="Slide Number Placeholder 2">
            <a:extLst>
              <a:ext uri="{FF2B5EF4-FFF2-40B4-BE49-F238E27FC236}">
                <a16:creationId xmlns:a16="http://schemas.microsoft.com/office/drawing/2014/main" id="{4B34A855-DEC5-444C-B7B8-5970BE91B58E}"/>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z="1600" i="1" smtClean="0">
                <a:solidFill>
                  <a:srgbClr val="6E6E6F"/>
                </a:solidFill>
                <a:latin typeface="Palatino Linotype" panose="02040502050505030304" pitchFamily="18" charset="0"/>
                <a:cs typeface="Times New Roman" pitchFamily="18" charset="0"/>
              </a:rPr>
              <a:pPr fontAlgn="base">
                <a:spcBef>
                  <a:spcPct val="0"/>
                </a:spcBef>
                <a:spcAft>
                  <a:spcPct val="0"/>
                </a:spcAft>
                <a:defRPr/>
              </a:pPr>
              <a:t>18</a:t>
            </a:fld>
            <a:endParaRPr lang="en-GB" sz="1600" i="1">
              <a:solidFill>
                <a:srgbClr val="6E6E6F"/>
              </a:solidFill>
              <a:latin typeface="Palatino Linotype" panose="02040502050505030304" pitchFamily="18" charset="0"/>
              <a:cs typeface="Times New Roman" pitchFamily="18" charset="0"/>
            </a:endParaRPr>
          </a:p>
        </p:txBody>
      </p:sp>
      <p:pic>
        <p:nvPicPr>
          <p:cNvPr id="6" name="Picture 5">
            <a:hlinkClick r:id="rId3"/>
            <a:extLst>
              <a:ext uri="{FF2B5EF4-FFF2-40B4-BE49-F238E27FC236}">
                <a16:creationId xmlns:a16="http://schemas.microsoft.com/office/drawing/2014/main" id="{BCCE4C1F-EC27-47C2-8780-60E911732F72}"/>
              </a:ext>
            </a:extLst>
          </p:cNvPr>
          <p:cNvPicPr>
            <a:picLocks noChangeAspect="1"/>
          </p:cNvPicPr>
          <p:nvPr/>
        </p:nvPicPr>
        <p:blipFill>
          <a:blip r:embed="rId4"/>
          <a:stretch>
            <a:fillRect/>
          </a:stretch>
        </p:blipFill>
        <p:spPr>
          <a:xfrm>
            <a:off x="607177" y="5617715"/>
            <a:ext cx="2057401" cy="1190793"/>
          </a:xfrm>
          <a:prstGeom prst="rect">
            <a:avLst/>
          </a:prstGeom>
          <a:ln w="28575">
            <a:solidFill>
              <a:srgbClr val="0000FF"/>
            </a:solidFill>
          </a:ln>
        </p:spPr>
      </p:pic>
      <p:sp>
        <p:nvSpPr>
          <p:cNvPr id="4" name="TextBox 3">
            <a:extLst>
              <a:ext uri="{FF2B5EF4-FFF2-40B4-BE49-F238E27FC236}">
                <a16:creationId xmlns:a16="http://schemas.microsoft.com/office/drawing/2014/main" id="{BBE954BF-FEEE-D1C2-8AC3-ADE69BDF2107}"/>
              </a:ext>
            </a:extLst>
          </p:cNvPr>
          <p:cNvSpPr txBox="1"/>
          <p:nvPr/>
        </p:nvSpPr>
        <p:spPr>
          <a:xfrm>
            <a:off x="3651162" y="1477217"/>
            <a:ext cx="5613575" cy="5016758"/>
          </a:xfrm>
          <a:prstGeom prst="rect">
            <a:avLst/>
          </a:prstGeom>
          <a:noFill/>
        </p:spPr>
        <p:txBody>
          <a:bodyPr wrap="square" rtlCol="0">
            <a:spAutoFit/>
          </a:bodyPr>
          <a:lstStyle/>
          <a:p>
            <a:pPr marL="514350" indent="-514350">
              <a:buFont typeface="+mj-lt"/>
              <a:buAutoNum type="arabicPeriod"/>
              <a:defRPr/>
            </a:pPr>
            <a:r>
              <a:rPr lang="en-GB" sz="3200" b="1" dirty="0">
                <a:solidFill>
                  <a:srgbClr val="0000FF"/>
                </a:solidFill>
                <a:latin typeface="Palatino Linotype" panose="02040502050505030304" pitchFamily="18" charset="0"/>
                <a:cs typeface="Times" panose="02020603050405020304" pitchFamily="18" charset="0"/>
              </a:rPr>
              <a:t>Waste loading; </a:t>
            </a:r>
          </a:p>
          <a:p>
            <a:pPr marL="514350" indent="-514350">
              <a:buFont typeface="+mj-lt"/>
              <a:buAutoNum type="arabicPeriod"/>
              <a:defRPr/>
            </a:pPr>
            <a:r>
              <a:rPr lang="en-GB" sz="3200" b="1" dirty="0">
                <a:solidFill>
                  <a:srgbClr val="0000FF"/>
                </a:solidFill>
                <a:latin typeface="Palatino Linotype" panose="02040502050505030304" pitchFamily="18" charset="0"/>
                <a:cs typeface="Times" panose="02020603050405020304" pitchFamily="18" charset="0"/>
              </a:rPr>
              <a:t>Ease of production;</a:t>
            </a:r>
          </a:p>
          <a:p>
            <a:pPr marL="514350" indent="-514350">
              <a:buFont typeface="+mj-lt"/>
              <a:buAutoNum type="arabicPeriod"/>
              <a:defRPr/>
            </a:pPr>
            <a:r>
              <a:rPr lang="en-GB" sz="3200" b="1" dirty="0">
                <a:solidFill>
                  <a:srgbClr val="0000FF"/>
                </a:solidFill>
                <a:latin typeface="Palatino Linotype" panose="02040502050505030304" pitchFamily="18" charset="0"/>
                <a:cs typeface="Times" panose="02020603050405020304" pitchFamily="18" charset="0"/>
              </a:rPr>
              <a:t>Durability;</a:t>
            </a:r>
          </a:p>
          <a:p>
            <a:pPr marL="514350" indent="-514350">
              <a:buFont typeface="+mj-lt"/>
              <a:buAutoNum type="arabicPeriod"/>
              <a:defRPr/>
            </a:pPr>
            <a:r>
              <a:rPr lang="en-GB" sz="3200" b="1" dirty="0">
                <a:solidFill>
                  <a:srgbClr val="0000FF"/>
                </a:solidFill>
                <a:latin typeface="Palatino Linotype" panose="02040502050505030304" pitchFamily="18" charset="0"/>
                <a:cs typeface="Times" panose="02020603050405020304" pitchFamily="18" charset="0"/>
              </a:rPr>
              <a:t>Radiation stability;</a:t>
            </a:r>
          </a:p>
          <a:p>
            <a:pPr marL="514350" indent="-514350">
              <a:buFont typeface="+mj-lt"/>
              <a:buAutoNum type="arabicPeriod"/>
              <a:defRPr/>
            </a:pPr>
            <a:r>
              <a:rPr lang="en-GB" sz="3200" b="1" dirty="0">
                <a:solidFill>
                  <a:srgbClr val="0000FF"/>
                </a:solidFill>
                <a:latin typeface="Palatino Linotype" panose="02040502050505030304" pitchFamily="18" charset="0"/>
                <a:cs typeface="Times" panose="02020603050405020304" pitchFamily="18" charset="0"/>
              </a:rPr>
              <a:t>Chemical flexibility;</a:t>
            </a:r>
          </a:p>
          <a:p>
            <a:pPr marL="514350" indent="-514350">
              <a:buFont typeface="+mj-lt"/>
              <a:buAutoNum type="arabicPeriod"/>
              <a:defRPr/>
            </a:pPr>
            <a:r>
              <a:rPr lang="en-GB" sz="3200" b="1" dirty="0">
                <a:solidFill>
                  <a:srgbClr val="0000FF"/>
                </a:solidFill>
                <a:latin typeface="Palatino Linotype" panose="02040502050505030304" pitchFamily="18" charset="0"/>
                <a:cs typeface="Times" panose="02020603050405020304" pitchFamily="18" charset="0"/>
              </a:rPr>
              <a:t>Availability of natural analogues;</a:t>
            </a:r>
          </a:p>
          <a:p>
            <a:pPr marL="514350" indent="-514350">
              <a:buFont typeface="+mj-lt"/>
              <a:buAutoNum type="arabicPeriod"/>
              <a:defRPr/>
            </a:pPr>
            <a:r>
              <a:rPr lang="en-GB" sz="3200" b="1" dirty="0">
                <a:solidFill>
                  <a:srgbClr val="0000FF"/>
                </a:solidFill>
                <a:latin typeface="Palatino Linotype" panose="02040502050505030304" pitchFamily="18" charset="0"/>
                <a:cs typeface="Times" panose="02020603050405020304" pitchFamily="18" charset="0"/>
              </a:rPr>
              <a:t>Compatibility with the intended disposal environment.</a:t>
            </a:r>
            <a:endParaRPr lang="en-GB"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A7A32-3B5A-4B71-8115-46A1632F6750}"/>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19</a:t>
            </a:fld>
            <a:endParaRPr lang="en-GB" dirty="0">
              <a:latin typeface="Verdana" pitchFamily="34" charset="0"/>
              <a:cs typeface="Times New Roman" pitchFamily="18" charset="0"/>
            </a:endParaRPr>
          </a:p>
        </p:txBody>
      </p:sp>
      <p:sp>
        <p:nvSpPr>
          <p:cNvPr id="3" name="Inhaltsplatzhalter 2">
            <a:extLst>
              <a:ext uri="{FF2B5EF4-FFF2-40B4-BE49-F238E27FC236}">
                <a16:creationId xmlns:a16="http://schemas.microsoft.com/office/drawing/2014/main" id="{B08534F7-AB96-4A7B-AAE5-C45E41F7A5A4}"/>
              </a:ext>
            </a:extLst>
          </p:cNvPr>
          <p:cNvSpPr txBox="1">
            <a:spLocks/>
          </p:cNvSpPr>
          <p:nvPr/>
        </p:nvSpPr>
        <p:spPr>
          <a:xfrm>
            <a:off x="293519" y="1343702"/>
            <a:ext cx="8850481" cy="5103760"/>
          </a:xfrm>
          <a:prstGeom prst="rect">
            <a:avLst/>
          </a:prstGeom>
          <a:ln>
            <a:noFill/>
          </a:ln>
        </p:spPr>
        <p:txBody>
          <a:bodyPr anchor="ctr">
            <a:normAutofit lnSpcReduction="10000"/>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ctr" eaLnBrk="1" hangingPunct="1">
              <a:spcBef>
                <a:spcPct val="0"/>
              </a:spcBef>
              <a:defRPr/>
            </a:pPr>
            <a:r>
              <a:rPr lang="en-GB" altLang="en-US" sz="2800" b="1" kern="1200" dirty="0">
                <a:solidFill>
                  <a:prstClr val="black"/>
                </a:solidFill>
                <a:latin typeface="Palatino Linotype" panose="02040502050505030304" pitchFamily="18" charset="0"/>
                <a:cs typeface="Arial" panose="020B0604020202020204" pitchFamily="34" charset="0"/>
              </a:rPr>
              <a:t>7 important </a:t>
            </a:r>
            <a:r>
              <a:rPr lang="en-GB" altLang="en-US" sz="2800" b="1" dirty="0">
                <a:solidFill>
                  <a:prstClr val="black"/>
                </a:solidFill>
                <a:latin typeface="Palatino Linotype" panose="02040502050505030304" pitchFamily="18" charset="0"/>
                <a:cs typeface="Arial" panose="020B0604020202020204" pitchFamily="34" charset="0"/>
              </a:rPr>
              <a:t>f</a:t>
            </a:r>
            <a:r>
              <a:rPr lang="en-GB" altLang="en-US" sz="2800" b="1" kern="1200" dirty="0">
                <a:solidFill>
                  <a:prstClr val="black"/>
                </a:solidFill>
                <a:latin typeface="Palatino Linotype" panose="02040502050505030304" pitchFamily="18" charset="0"/>
                <a:cs typeface="Arial" panose="020B0604020202020204" pitchFamily="34" charset="0"/>
              </a:rPr>
              <a:t>actors to be considered when selecting a wasteform material:</a:t>
            </a:r>
          </a:p>
          <a:p>
            <a:pPr marL="0" indent="0" eaLnBrk="1" hangingPunct="1">
              <a:spcBef>
                <a:spcPct val="0"/>
              </a:spcBef>
              <a:defRPr/>
            </a:pPr>
            <a:endParaRPr lang="en-GB" altLang="en-US" sz="2800" b="1" kern="1200" dirty="0">
              <a:solidFill>
                <a:prstClr val="black"/>
              </a:solidFill>
              <a:latin typeface="Palatino Linotype" panose="02040502050505030304" pitchFamily="18" charset="0"/>
              <a:cs typeface="Arial" panose="020B0604020202020204" pitchFamily="34" charset="0"/>
            </a:endParaRPr>
          </a:p>
          <a:p>
            <a:pPr marL="457200" indent="-457200" eaLnBrk="1" hangingPunct="1">
              <a:spcBef>
                <a:spcPct val="0"/>
              </a:spcBef>
              <a:buFont typeface="+mj-lt"/>
              <a:buAutoNum type="arabicPeriod"/>
              <a:defRPr/>
            </a:pPr>
            <a:r>
              <a:rPr lang="en-GB" altLang="en-US" sz="2800" b="1" kern="1200" dirty="0">
                <a:solidFill>
                  <a:prstClr val="black"/>
                </a:solidFill>
                <a:latin typeface="Palatino Linotype" panose="02040502050505030304" pitchFamily="18" charset="0"/>
                <a:cs typeface="Arial" panose="020B0604020202020204" pitchFamily="34" charset="0"/>
              </a:rPr>
              <a:t>Waste loading; </a:t>
            </a:r>
            <a:br>
              <a:rPr lang="en-GB" altLang="en-US" sz="2800" b="1" kern="1200" dirty="0">
                <a:solidFill>
                  <a:prstClr val="black"/>
                </a:solidFill>
                <a:latin typeface="Palatino Linotype" panose="02040502050505030304" pitchFamily="18" charset="0"/>
                <a:cs typeface="Arial" panose="020B0604020202020204" pitchFamily="34" charset="0"/>
              </a:rPr>
            </a:br>
            <a:r>
              <a:rPr lang="en-GB" altLang="en-US" sz="2800" kern="1200" dirty="0">
                <a:solidFill>
                  <a:prstClr val="black"/>
                </a:solidFill>
                <a:latin typeface="Palatino Linotype" panose="02040502050505030304" pitchFamily="18" charset="0"/>
                <a:cs typeface="Arial" panose="020B0604020202020204" pitchFamily="34" charset="0"/>
              </a:rPr>
              <a:t>- able to accommodate a significant amount of waste (typically 25-45 weight %) to minimize volume.</a:t>
            </a:r>
          </a:p>
          <a:p>
            <a:pPr marL="457200" indent="-457200" eaLnBrk="1" hangingPunct="1">
              <a:spcBef>
                <a:spcPct val="0"/>
              </a:spcBef>
              <a:buFont typeface="+mj-lt"/>
              <a:buAutoNum type="arabicPeriod"/>
              <a:defRPr/>
            </a:pPr>
            <a:r>
              <a:rPr lang="en-GB" altLang="en-US" sz="2800" b="1" kern="1200" dirty="0">
                <a:solidFill>
                  <a:prstClr val="black"/>
                </a:solidFill>
                <a:latin typeface="Palatino Linotype" panose="02040502050505030304" pitchFamily="18" charset="0"/>
                <a:cs typeface="Arial" panose="020B0604020202020204" pitchFamily="34" charset="0"/>
              </a:rPr>
              <a:t>Ease of production;</a:t>
            </a:r>
            <a:br>
              <a:rPr lang="en-GB" altLang="en-US" sz="2800" b="1" kern="1200" dirty="0">
                <a:solidFill>
                  <a:prstClr val="black"/>
                </a:solidFill>
                <a:latin typeface="Palatino Linotype" panose="02040502050505030304" pitchFamily="18" charset="0"/>
                <a:cs typeface="Arial" panose="020B0604020202020204" pitchFamily="34" charset="0"/>
              </a:rPr>
            </a:br>
            <a:r>
              <a:rPr lang="en-GB" altLang="en-US" sz="2800" kern="1200" dirty="0">
                <a:solidFill>
                  <a:prstClr val="black"/>
                </a:solidFill>
                <a:latin typeface="Palatino Linotype" panose="02040502050505030304" pitchFamily="18" charset="0"/>
                <a:cs typeface="Arial" panose="020B0604020202020204" pitchFamily="34" charset="0"/>
              </a:rPr>
              <a:t>- accomplished under reasonable conditions. </a:t>
            </a:r>
          </a:p>
          <a:p>
            <a:pPr marL="457200" indent="-457200" eaLnBrk="1" hangingPunct="1">
              <a:spcBef>
                <a:spcPct val="0"/>
              </a:spcBef>
              <a:buFont typeface="+mj-lt"/>
              <a:buAutoNum type="arabicPeriod"/>
              <a:defRPr/>
            </a:pPr>
            <a:r>
              <a:rPr lang="en-GB" altLang="en-US" sz="2800" b="1" kern="1200" dirty="0">
                <a:solidFill>
                  <a:prstClr val="black"/>
                </a:solidFill>
                <a:latin typeface="Palatino Linotype" panose="02040502050505030304" pitchFamily="18" charset="0"/>
                <a:cs typeface="Arial" panose="020B0604020202020204" pitchFamily="34" charset="0"/>
              </a:rPr>
              <a:t>Durability;</a:t>
            </a:r>
            <a:br>
              <a:rPr lang="en-GB" altLang="en-US" sz="2800" b="1" kern="1200" dirty="0">
                <a:solidFill>
                  <a:prstClr val="black"/>
                </a:solidFill>
                <a:latin typeface="Palatino Linotype" panose="02040502050505030304" pitchFamily="18" charset="0"/>
                <a:cs typeface="Arial" panose="020B0604020202020204" pitchFamily="34" charset="0"/>
              </a:rPr>
            </a:br>
            <a:r>
              <a:rPr lang="en-GB" altLang="en-US" sz="2800" kern="1200" dirty="0">
                <a:solidFill>
                  <a:prstClr val="black"/>
                </a:solidFill>
                <a:latin typeface="Palatino Linotype" panose="02040502050505030304" pitchFamily="18" charset="0"/>
                <a:cs typeface="Arial" panose="020B0604020202020204" pitchFamily="34" charset="0"/>
              </a:rPr>
              <a:t>- low rate of dissolution to minimize the release of radioactive and chemical constituents. </a:t>
            </a:r>
          </a:p>
          <a:p>
            <a:pPr marL="0" indent="0" eaLnBrk="1" hangingPunct="1">
              <a:spcBef>
                <a:spcPct val="0"/>
              </a:spcBef>
              <a:defRPr/>
            </a:pPr>
            <a:endParaRPr lang="en-GB" sz="2800" kern="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180186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DEC0264-BAA3-4720-B739-BF1636FABA21}"/>
              </a:ext>
            </a:extLst>
          </p:cNvPr>
          <p:cNvSpPr>
            <a:spLocks noGrp="1"/>
          </p:cNvSpPr>
          <p:nvPr>
            <p:ph type="sldNum" sz="quarter" idx="12"/>
          </p:nvPr>
        </p:nvSpPr>
        <p:spPr>
          <a:xfrm>
            <a:off x="8536632" y="6492875"/>
            <a:ext cx="607368" cy="365125"/>
          </a:xfrm>
        </p:spPr>
        <p:txBody>
          <a:bodyPr/>
          <a:lstStyle/>
          <a:p>
            <a:pPr>
              <a:defRPr/>
            </a:pPr>
            <a:fld id="{946E5262-4007-477D-BEA1-9A675DB92796}" type="slidenum">
              <a:rPr lang="en-US" smtClean="0"/>
              <a:pPr>
                <a:defRPr/>
              </a:pPr>
              <a:t>2</a:t>
            </a:fld>
            <a:endParaRPr lang="en-US" dirty="0"/>
          </a:p>
        </p:txBody>
      </p:sp>
      <p:sp>
        <p:nvSpPr>
          <p:cNvPr id="4" name="Rectangle 5">
            <a:extLst>
              <a:ext uri="{FF2B5EF4-FFF2-40B4-BE49-F238E27FC236}">
                <a16:creationId xmlns:a16="http://schemas.microsoft.com/office/drawing/2014/main" id="{C364C888-1D93-4608-AD1C-A8DAC332D205}"/>
              </a:ext>
            </a:extLst>
          </p:cNvPr>
          <p:cNvSpPr txBox="1">
            <a:spLocks noChangeArrowheads="1"/>
          </p:cNvSpPr>
          <p:nvPr/>
        </p:nvSpPr>
        <p:spPr>
          <a:xfrm>
            <a:off x="3203848" y="548680"/>
            <a:ext cx="3733800" cy="638175"/>
          </a:xfrm>
          <a:prstGeom prst="rect">
            <a:avLst/>
          </a:prstGeom>
        </p:spPr>
        <p:txBody>
          <a:bodyPr/>
          <a:lst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pPr eaLnBrk="1" hangingPunct="1"/>
            <a:r>
              <a:rPr lang="en-GB" altLang="en-US" sz="4000" kern="0" dirty="0"/>
              <a:t>Outline</a:t>
            </a:r>
          </a:p>
        </p:txBody>
      </p:sp>
      <p:sp>
        <p:nvSpPr>
          <p:cNvPr id="7" name="Rectangle 3">
            <a:extLst>
              <a:ext uri="{FF2B5EF4-FFF2-40B4-BE49-F238E27FC236}">
                <a16:creationId xmlns:a16="http://schemas.microsoft.com/office/drawing/2014/main" id="{9BE98A3B-BEA6-41FD-B495-54C142653905}"/>
              </a:ext>
            </a:extLst>
          </p:cNvPr>
          <p:cNvSpPr txBox="1">
            <a:spLocks noChangeArrowheads="1"/>
          </p:cNvSpPr>
          <p:nvPr/>
        </p:nvSpPr>
        <p:spPr>
          <a:xfrm>
            <a:off x="550862" y="1889125"/>
            <a:ext cx="8593138" cy="4968875"/>
          </a:xfrm>
          <a:prstGeom prst="rect">
            <a:avLst/>
          </a:prstGeom>
        </p:spPr>
        <p:txBody>
          <a:bodyPr rtlCol="0">
            <a:noAutofit/>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571500" indent="-571500" eaLnBrk="1" fontAlgn="auto" hangingPunct="1">
              <a:spcAft>
                <a:spcPts val="0"/>
              </a:spcAft>
              <a:buFont typeface="+mj-lt"/>
              <a:buAutoNum type="romanUcPeriod"/>
              <a:defRPr/>
            </a:pPr>
            <a:r>
              <a:rPr lang="en-GB" sz="3600" kern="0" dirty="0">
                <a:solidFill>
                  <a:srgbClr val="040404"/>
                </a:solidFill>
                <a:latin typeface="Palatino Linotype" panose="02040502050505030304" pitchFamily="18" charset="0"/>
              </a:rPr>
              <a:t>Background</a:t>
            </a:r>
            <a:endParaRPr lang="en-GB" sz="3600" kern="0" dirty="0">
              <a:solidFill>
                <a:srgbClr val="040404"/>
              </a:solidFill>
              <a:latin typeface="Palatino Linotype" panose="02040502050505030304" pitchFamily="18" charset="0"/>
              <a:ea typeface="+mn-ea"/>
            </a:endParaRPr>
          </a:p>
          <a:p>
            <a:pPr marL="571500" indent="-571500" eaLnBrk="1" fontAlgn="auto" hangingPunct="1">
              <a:spcAft>
                <a:spcPts val="0"/>
              </a:spcAft>
              <a:buFont typeface="+mj-lt"/>
              <a:buAutoNum type="romanUcPeriod"/>
              <a:defRPr/>
            </a:pPr>
            <a:r>
              <a:rPr lang="en-GB" sz="3600" kern="0" dirty="0">
                <a:solidFill>
                  <a:srgbClr val="040404"/>
                </a:solidFill>
                <a:latin typeface="Palatino Linotype" panose="02040502050505030304" pitchFamily="18" charset="0"/>
              </a:rPr>
              <a:t>Wasteform selection</a:t>
            </a:r>
          </a:p>
          <a:p>
            <a:pPr marL="571500" indent="-571500" eaLnBrk="1" fontAlgn="auto" hangingPunct="1">
              <a:spcAft>
                <a:spcPts val="0"/>
              </a:spcAft>
              <a:buFont typeface="+mj-lt"/>
              <a:buAutoNum type="romanUcPeriod"/>
              <a:defRPr/>
            </a:pPr>
            <a:r>
              <a:rPr lang="en-GB" sz="3600" kern="0" dirty="0">
                <a:solidFill>
                  <a:srgbClr val="040404"/>
                </a:solidFill>
                <a:latin typeface="Palatino Linotype" panose="02040502050505030304" pitchFamily="18" charset="0"/>
              </a:rPr>
              <a:t> Wasteform options</a:t>
            </a:r>
          </a:p>
          <a:p>
            <a:pPr marL="571500" indent="-571500" eaLnBrk="1" fontAlgn="auto" hangingPunct="1">
              <a:spcAft>
                <a:spcPts val="0"/>
              </a:spcAft>
              <a:buFont typeface="+mj-lt"/>
              <a:buAutoNum type="romanUcPeriod"/>
              <a:defRPr/>
            </a:pPr>
            <a:r>
              <a:rPr lang="en-GB" sz="3600" kern="0" dirty="0">
                <a:solidFill>
                  <a:srgbClr val="040404"/>
                </a:solidFill>
                <a:latin typeface="Palatino Linotype" panose="02040502050505030304" pitchFamily="18" charset="0"/>
              </a:rPr>
              <a:t>Container</a:t>
            </a:r>
          </a:p>
          <a:p>
            <a:pPr marL="571500" indent="-571500" eaLnBrk="1" fontAlgn="auto" hangingPunct="1">
              <a:spcAft>
                <a:spcPts val="0"/>
              </a:spcAft>
              <a:buFont typeface="+mj-lt"/>
              <a:buAutoNum type="romanUcPeriod"/>
              <a:defRPr/>
            </a:pPr>
            <a:r>
              <a:rPr lang="en-GB" sz="3600" kern="0" dirty="0">
                <a:solidFill>
                  <a:srgbClr val="040404"/>
                </a:solidFill>
                <a:latin typeface="Palatino Linotype" panose="02040502050505030304" pitchFamily="18" charset="0"/>
              </a:rPr>
              <a:t> Conclusions </a:t>
            </a:r>
          </a:p>
        </p:txBody>
      </p:sp>
    </p:spTree>
    <p:extLst>
      <p:ext uri="{BB962C8B-B14F-4D97-AF65-F5344CB8AC3E}">
        <p14:creationId xmlns:p14="http://schemas.microsoft.com/office/powerpoint/2010/main" val="3431557196"/>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E0BB91-F56A-4D90-92FA-3EE2E1F7092C}"/>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20</a:t>
            </a:fld>
            <a:endParaRPr lang="en-GB" dirty="0">
              <a:latin typeface="Verdana" pitchFamily="34" charset="0"/>
              <a:cs typeface="Times New Roman" pitchFamily="18" charset="0"/>
            </a:endParaRPr>
          </a:p>
        </p:txBody>
      </p:sp>
      <p:sp>
        <p:nvSpPr>
          <p:cNvPr id="3" name="Inhaltsplatzhalter 2">
            <a:extLst>
              <a:ext uri="{FF2B5EF4-FFF2-40B4-BE49-F238E27FC236}">
                <a16:creationId xmlns:a16="http://schemas.microsoft.com/office/drawing/2014/main" id="{D8C7FBF7-E9B7-4E56-837E-AFFBF1272636}"/>
              </a:ext>
            </a:extLst>
          </p:cNvPr>
          <p:cNvSpPr txBox="1">
            <a:spLocks/>
          </p:cNvSpPr>
          <p:nvPr/>
        </p:nvSpPr>
        <p:spPr>
          <a:xfrm>
            <a:off x="86145" y="1153368"/>
            <a:ext cx="9057855" cy="5202982"/>
          </a:xfrm>
          <a:prstGeom prst="rect">
            <a:avLst/>
          </a:prstGeom>
          <a:ln>
            <a:noFill/>
          </a:ln>
        </p:spPr>
        <p:txBody>
          <a:bodyPr anchor="ctr">
            <a:noAutofit/>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457200" indent="-457200" eaLnBrk="1" hangingPunct="1">
              <a:spcBef>
                <a:spcPct val="0"/>
              </a:spcBef>
              <a:buFont typeface="+mj-lt"/>
              <a:buAutoNum type="arabicPeriod" startAt="4"/>
              <a:defRPr/>
            </a:pPr>
            <a:r>
              <a:rPr lang="en-GB" altLang="en-US" sz="2800" b="1" kern="1200" dirty="0">
                <a:solidFill>
                  <a:prstClr val="black"/>
                </a:solidFill>
                <a:latin typeface="Palatino Linotype" panose="02040502050505030304" pitchFamily="18" charset="0"/>
                <a:cs typeface="Arial" panose="020B0604020202020204" pitchFamily="34" charset="0"/>
              </a:rPr>
              <a:t>Radiation stability;</a:t>
            </a:r>
            <a:br>
              <a:rPr lang="en-GB" altLang="en-US" sz="2800" b="1" kern="1200" dirty="0">
                <a:solidFill>
                  <a:prstClr val="black"/>
                </a:solidFill>
                <a:latin typeface="Palatino Linotype" panose="02040502050505030304" pitchFamily="18" charset="0"/>
                <a:cs typeface="Arial" panose="020B0604020202020204" pitchFamily="34" charset="0"/>
              </a:rPr>
            </a:br>
            <a:r>
              <a:rPr lang="en-GB" altLang="en-US" sz="2800" kern="1200" dirty="0">
                <a:solidFill>
                  <a:prstClr val="black"/>
                </a:solidFill>
                <a:latin typeface="Palatino Linotype" panose="02040502050505030304" pitchFamily="18" charset="0"/>
                <a:cs typeface="Arial" panose="020B0604020202020204" pitchFamily="34" charset="0"/>
              </a:rPr>
              <a:t>- high tolerance to radiation effects from the decay of radioactive constituents.</a:t>
            </a:r>
          </a:p>
          <a:p>
            <a:pPr marL="457200" indent="-457200" eaLnBrk="1" hangingPunct="1">
              <a:spcBef>
                <a:spcPct val="0"/>
              </a:spcBef>
              <a:buFont typeface="+mj-lt"/>
              <a:buAutoNum type="arabicPeriod" startAt="4"/>
              <a:defRPr/>
            </a:pPr>
            <a:r>
              <a:rPr lang="en-GB" altLang="en-US" sz="2800" b="1" kern="1200" dirty="0">
                <a:solidFill>
                  <a:prstClr val="black"/>
                </a:solidFill>
                <a:latin typeface="Palatino Linotype" panose="02040502050505030304" pitchFamily="18" charset="0"/>
                <a:cs typeface="Arial" panose="020B0604020202020204" pitchFamily="34" charset="0"/>
              </a:rPr>
              <a:t>Chemical flexibility;</a:t>
            </a:r>
            <a:br>
              <a:rPr lang="en-GB" altLang="en-US" sz="2800" b="1" kern="1200" dirty="0">
                <a:solidFill>
                  <a:prstClr val="black"/>
                </a:solidFill>
                <a:latin typeface="Palatino Linotype" panose="02040502050505030304" pitchFamily="18" charset="0"/>
                <a:cs typeface="Arial" panose="020B0604020202020204" pitchFamily="34" charset="0"/>
              </a:rPr>
            </a:br>
            <a:r>
              <a:rPr lang="en-GB" altLang="en-US" sz="2800" kern="1200" dirty="0">
                <a:solidFill>
                  <a:prstClr val="black"/>
                </a:solidFill>
                <a:latin typeface="Palatino Linotype" panose="02040502050505030304" pitchFamily="18" charset="0"/>
                <a:cs typeface="Arial" panose="020B0604020202020204" pitchFamily="34" charset="0"/>
              </a:rPr>
              <a:t>- able to accommodate a mixture of radioactive and chemical constituents. </a:t>
            </a:r>
          </a:p>
          <a:p>
            <a:pPr marL="457200" indent="-457200" eaLnBrk="1" hangingPunct="1">
              <a:spcBef>
                <a:spcPct val="0"/>
              </a:spcBef>
              <a:buFont typeface="+mj-lt"/>
              <a:buAutoNum type="arabicPeriod" startAt="4"/>
              <a:defRPr/>
            </a:pPr>
            <a:r>
              <a:rPr lang="en-GB" altLang="en-US" sz="2800" b="1" kern="1200" dirty="0">
                <a:solidFill>
                  <a:prstClr val="black"/>
                </a:solidFill>
                <a:latin typeface="Palatino Linotype" panose="02040502050505030304" pitchFamily="18" charset="0"/>
                <a:cs typeface="Arial" panose="020B0604020202020204" pitchFamily="34" charset="0"/>
              </a:rPr>
              <a:t>Availability of natural analogues;</a:t>
            </a:r>
            <a:br>
              <a:rPr lang="en-GB" altLang="en-US" sz="2800" b="1" kern="1200" dirty="0">
                <a:solidFill>
                  <a:prstClr val="black"/>
                </a:solidFill>
                <a:latin typeface="Palatino Linotype" panose="02040502050505030304" pitchFamily="18" charset="0"/>
                <a:cs typeface="Arial" panose="020B0604020202020204" pitchFamily="34" charset="0"/>
              </a:rPr>
            </a:br>
            <a:r>
              <a:rPr lang="en-GB" altLang="en-US" sz="2800" kern="1200" dirty="0">
                <a:solidFill>
                  <a:prstClr val="black"/>
                </a:solidFill>
                <a:latin typeface="Palatino Linotype" panose="02040502050505030304" pitchFamily="18" charset="0"/>
                <a:cs typeface="Arial" panose="020B0604020202020204" pitchFamily="34" charset="0"/>
              </a:rPr>
              <a:t>- availability of natural mineral or glass analogues may provide important clues about the long-term performance. </a:t>
            </a:r>
          </a:p>
          <a:p>
            <a:pPr marL="457200" indent="-457200" eaLnBrk="1" hangingPunct="1">
              <a:spcBef>
                <a:spcPct val="0"/>
              </a:spcBef>
              <a:buFont typeface="+mj-lt"/>
              <a:buAutoNum type="arabicPeriod" startAt="4"/>
              <a:defRPr/>
            </a:pPr>
            <a:r>
              <a:rPr lang="en-GB" altLang="en-US" sz="2800" b="1" kern="1200" dirty="0">
                <a:solidFill>
                  <a:prstClr val="black"/>
                </a:solidFill>
                <a:latin typeface="Palatino Linotype" panose="02040502050505030304" pitchFamily="18" charset="0"/>
                <a:cs typeface="Arial" panose="020B0604020202020204" pitchFamily="34" charset="0"/>
              </a:rPr>
              <a:t>Compatibility with the disposal environment.</a:t>
            </a:r>
            <a:br>
              <a:rPr lang="en-GB" altLang="en-US" sz="2800" b="1" kern="1200" dirty="0">
                <a:solidFill>
                  <a:prstClr val="black"/>
                </a:solidFill>
                <a:latin typeface="Palatino Linotype" panose="02040502050505030304" pitchFamily="18" charset="0"/>
                <a:cs typeface="Arial" panose="020B0604020202020204" pitchFamily="34" charset="0"/>
              </a:rPr>
            </a:br>
            <a:r>
              <a:rPr lang="en-GB" altLang="en-US" sz="2800" kern="1200" dirty="0">
                <a:solidFill>
                  <a:prstClr val="black"/>
                </a:solidFill>
                <a:latin typeface="Palatino Linotype" panose="02040502050505030304" pitchFamily="18" charset="0"/>
                <a:cs typeface="Arial" panose="020B0604020202020204" pitchFamily="34" charset="0"/>
              </a:rPr>
              <a:t>- compatible with the near-field environment of the disposal facility. </a:t>
            </a:r>
            <a:endParaRPr lang="en-GB" sz="2800" kern="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319081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BFF8AC-3AC3-AAC7-42F0-6877007A25AC}"/>
              </a:ext>
            </a:extLst>
          </p:cNvPr>
          <p:cNvSpPr txBox="1"/>
          <p:nvPr/>
        </p:nvSpPr>
        <p:spPr>
          <a:xfrm>
            <a:off x="228600" y="1348800"/>
            <a:ext cx="8686800" cy="5509200"/>
          </a:xfrm>
          <a:prstGeom prst="rect">
            <a:avLst/>
          </a:prstGeom>
          <a:noFill/>
        </p:spPr>
        <p:txBody>
          <a:bodyPr wrap="square" rtlCol="0">
            <a:spAutoFit/>
          </a:bodyPr>
          <a:lstStyle/>
          <a:p>
            <a:r>
              <a:rPr lang="en-GB" sz="2200" dirty="0">
                <a:latin typeface="Palatino Linotype" panose="02040502050505030304" pitchFamily="18" charset="0"/>
              </a:rPr>
              <a:t>1. The waste form shall be passively safe without the possibility of internal corrosion of waste container caused by the waste form or the possibility of volume increase of the waste form due to formation of corrosion products.</a:t>
            </a:r>
          </a:p>
          <a:p>
            <a:r>
              <a:rPr lang="en-GB" sz="2200" dirty="0">
                <a:latin typeface="Palatino Linotype" panose="02040502050505030304" pitchFamily="18" charset="0"/>
              </a:rPr>
              <a:t>2. Pre-treatment, treatment and immobilization actions should be aimed at providing passively safe waste forms.</a:t>
            </a:r>
          </a:p>
          <a:p>
            <a:r>
              <a:rPr lang="en-GB" sz="2200" dirty="0">
                <a:latin typeface="Palatino Linotype" panose="02040502050505030304" pitchFamily="18" charset="0"/>
              </a:rPr>
              <a:t>3. The waste form does not contain or have the potential to generate hazardous or corrosive materials unless it is demonstrated that the encapsulating or immobilizing matrix of the waste form makes them passively safe.</a:t>
            </a:r>
          </a:p>
          <a:p>
            <a:r>
              <a:rPr lang="en-GB" sz="2200" dirty="0">
                <a:latin typeface="Palatino Linotype" panose="02040502050505030304" pitchFamily="18" charset="0"/>
              </a:rPr>
              <a:t>4. If waste drums contain uranium metal, the following limitations are applicable:</a:t>
            </a:r>
          </a:p>
          <a:p>
            <a:pPr lvl="2"/>
            <a:r>
              <a:rPr lang="en-GB" sz="2200" dirty="0">
                <a:latin typeface="Palatino Linotype" panose="02040502050505030304" pitchFamily="18" charset="0"/>
              </a:rPr>
              <a:t>• items shall be dry (no water, oil or grease)</a:t>
            </a:r>
          </a:p>
          <a:p>
            <a:pPr lvl="2"/>
            <a:r>
              <a:rPr lang="en-GB" sz="2200" dirty="0">
                <a:latin typeface="Palatino Linotype" panose="02040502050505030304" pitchFamily="18" charset="0"/>
              </a:rPr>
              <a:t>• volume per item not less than 5 cm</a:t>
            </a:r>
            <a:r>
              <a:rPr lang="en-GB" sz="2200" baseline="30000" dirty="0">
                <a:latin typeface="Palatino Linotype" panose="02040502050505030304" pitchFamily="18" charset="0"/>
              </a:rPr>
              <a:t>3</a:t>
            </a:r>
            <a:r>
              <a:rPr lang="en-GB" sz="2200" dirty="0">
                <a:latin typeface="Palatino Linotype" panose="02040502050505030304" pitchFamily="18" charset="0"/>
              </a:rPr>
              <a:t>.</a:t>
            </a:r>
          </a:p>
          <a:p>
            <a:pPr lvl="2"/>
            <a:r>
              <a:rPr lang="en-GB" sz="2200" dirty="0">
                <a:latin typeface="Palatino Linotype" panose="02040502050505030304" pitchFamily="18" charset="0"/>
              </a:rPr>
              <a:t>• surfaces of all items to be smooth</a:t>
            </a:r>
          </a:p>
          <a:p>
            <a:pPr lvl="2"/>
            <a:r>
              <a:rPr lang="en-GB" sz="2200" dirty="0">
                <a:latin typeface="Palatino Linotype" panose="02040502050505030304" pitchFamily="18" charset="0"/>
              </a:rPr>
              <a:t>• minimum thickness 10 mm.</a:t>
            </a:r>
          </a:p>
        </p:txBody>
      </p:sp>
      <p:sp>
        <p:nvSpPr>
          <p:cNvPr id="3" name="Slide Number Placeholder 1">
            <a:extLst>
              <a:ext uri="{FF2B5EF4-FFF2-40B4-BE49-F238E27FC236}">
                <a16:creationId xmlns:a16="http://schemas.microsoft.com/office/drawing/2014/main" id="{EA817C36-0C81-51A0-9532-6D4CF5B2F383}"/>
              </a:ext>
            </a:extLst>
          </p:cNvPr>
          <p:cNvSpPr txBox="1">
            <a:spLocks/>
          </p:cNvSpPr>
          <p:nvPr/>
        </p:nvSpPr>
        <p:spPr>
          <a:xfrm>
            <a:off x="8676456" y="6583362"/>
            <a:ext cx="467544" cy="27463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83F099-A20D-4FE6-9CD3-E403A69B75CC}" type="slidenum">
              <a:rPr lang="en-US" smtClean="0">
                <a:solidFill>
                  <a:srgbClr val="040404"/>
                </a:solidFill>
                <a:latin typeface="Palatino Linotype" panose="02040502050505030304" pitchFamily="18" charset="0"/>
              </a:rPr>
              <a:pPr>
                <a:defRPr/>
              </a:pPr>
              <a:t>21</a:t>
            </a:fld>
            <a:endParaRPr lang="en-US" dirty="0">
              <a:solidFill>
                <a:srgbClr val="040404"/>
              </a:solidFill>
              <a:latin typeface="Palatino Linotype" panose="02040502050505030304" pitchFamily="18" charset="0"/>
            </a:endParaRPr>
          </a:p>
        </p:txBody>
      </p:sp>
      <p:pic>
        <p:nvPicPr>
          <p:cNvPr id="5" name="Picture 4">
            <a:extLst>
              <a:ext uri="{FF2B5EF4-FFF2-40B4-BE49-F238E27FC236}">
                <a16:creationId xmlns:a16="http://schemas.microsoft.com/office/drawing/2014/main" id="{00FC4190-FF29-CF69-4E0F-73278256FBCD}"/>
              </a:ext>
            </a:extLst>
          </p:cNvPr>
          <p:cNvPicPr>
            <a:picLocks noChangeAspect="1"/>
          </p:cNvPicPr>
          <p:nvPr/>
        </p:nvPicPr>
        <p:blipFill>
          <a:blip r:embed="rId2"/>
          <a:stretch>
            <a:fillRect/>
          </a:stretch>
        </p:blipFill>
        <p:spPr>
          <a:xfrm>
            <a:off x="3001577" y="180330"/>
            <a:ext cx="3140845" cy="1083409"/>
          </a:xfrm>
          <a:prstGeom prst="rect">
            <a:avLst/>
          </a:prstGeom>
          <a:ln>
            <a:solidFill>
              <a:schemeClr val="accent1"/>
            </a:solidFill>
          </a:ln>
        </p:spPr>
      </p:pic>
    </p:spTree>
    <p:extLst>
      <p:ext uri="{BB962C8B-B14F-4D97-AF65-F5344CB8AC3E}">
        <p14:creationId xmlns:p14="http://schemas.microsoft.com/office/powerpoint/2010/main" val="1764079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DF8B9-1428-4394-AF1E-112C1C55B359}"/>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22</a:t>
            </a:fld>
            <a:endParaRPr lang="en-GB" dirty="0">
              <a:latin typeface="Verdana" pitchFamily="34" charset="0"/>
              <a:cs typeface="Times New Roman" pitchFamily="18" charset="0"/>
            </a:endParaRPr>
          </a:p>
        </p:txBody>
      </p:sp>
      <p:pic>
        <p:nvPicPr>
          <p:cNvPr id="3" name="Picture 2">
            <a:extLst>
              <a:ext uri="{FF2B5EF4-FFF2-40B4-BE49-F238E27FC236}">
                <a16:creationId xmlns:a16="http://schemas.microsoft.com/office/drawing/2014/main" id="{0DFF49D2-4CB7-479F-BD83-4E800170DC50}"/>
              </a:ext>
            </a:extLst>
          </p:cNvPr>
          <p:cNvPicPr>
            <a:picLocks noChangeAspect="1"/>
          </p:cNvPicPr>
          <p:nvPr/>
        </p:nvPicPr>
        <p:blipFill>
          <a:blip r:embed="rId2"/>
          <a:stretch>
            <a:fillRect/>
          </a:stretch>
        </p:blipFill>
        <p:spPr>
          <a:xfrm>
            <a:off x="1627171" y="8806"/>
            <a:ext cx="7516829" cy="6849193"/>
          </a:xfrm>
          <a:prstGeom prst="rect">
            <a:avLst/>
          </a:prstGeom>
          <a:ln>
            <a:solidFill>
              <a:schemeClr val="tx2">
                <a:lumMod val="60000"/>
                <a:lumOff val="40000"/>
              </a:schemeClr>
            </a:solidFill>
          </a:ln>
        </p:spPr>
      </p:pic>
      <p:pic>
        <p:nvPicPr>
          <p:cNvPr id="4" name="Picture 2">
            <a:extLst>
              <a:ext uri="{FF2B5EF4-FFF2-40B4-BE49-F238E27FC236}">
                <a16:creationId xmlns:a16="http://schemas.microsoft.com/office/drawing/2014/main" id="{FA6CC6B0-8E54-4B2A-9B91-3BE321E6CA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00" y="2186618"/>
            <a:ext cx="1408961" cy="21728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Graphical user interface&#10;&#10;Description automatically generated">
            <a:hlinkClick r:id="rId4"/>
            <a:extLst>
              <a:ext uri="{FF2B5EF4-FFF2-40B4-BE49-F238E27FC236}">
                <a16:creationId xmlns:a16="http://schemas.microsoft.com/office/drawing/2014/main" id="{6A273778-2ADE-4180-AC32-95135D0BC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00" y="4475343"/>
            <a:ext cx="1408961" cy="2220424"/>
          </a:xfrm>
          <a:prstGeom prst="rect">
            <a:avLst/>
          </a:prstGeom>
          <a:ln w="38100">
            <a:solidFill>
              <a:srgbClr val="0000FF"/>
            </a:solidFill>
          </a:ln>
        </p:spPr>
      </p:pic>
      <p:pic>
        <p:nvPicPr>
          <p:cNvPr id="6" name="Picture 5">
            <a:extLst>
              <a:ext uri="{FF2B5EF4-FFF2-40B4-BE49-F238E27FC236}">
                <a16:creationId xmlns:a16="http://schemas.microsoft.com/office/drawing/2014/main" id="{BAE8FAE1-D551-490D-AD7A-69118DAB9B07}"/>
              </a:ext>
            </a:extLst>
          </p:cNvPr>
          <p:cNvPicPr>
            <a:picLocks noChangeAspect="1"/>
          </p:cNvPicPr>
          <p:nvPr/>
        </p:nvPicPr>
        <p:blipFill>
          <a:blip r:embed="rId6"/>
          <a:stretch>
            <a:fillRect/>
          </a:stretch>
        </p:blipFill>
        <p:spPr>
          <a:xfrm>
            <a:off x="157300" y="85228"/>
            <a:ext cx="1408961" cy="1985520"/>
          </a:xfrm>
          <a:prstGeom prst="rect">
            <a:avLst/>
          </a:prstGeom>
          <a:ln>
            <a:solidFill>
              <a:schemeClr val="accent1"/>
            </a:solidFill>
          </a:ln>
        </p:spPr>
      </p:pic>
    </p:spTree>
    <p:extLst>
      <p:ext uri="{BB962C8B-B14F-4D97-AF65-F5344CB8AC3E}">
        <p14:creationId xmlns:p14="http://schemas.microsoft.com/office/powerpoint/2010/main" val="108984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83F099-A20D-4FE6-9CD3-E403A69B75CC}" type="slidenum">
              <a:rPr lang="en-US" smtClean="0"/>
              <a:pPr>
                <a:defRPr/>
              </a:pPr>
              <a:t>23</a:t>
            </a:fld>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885" y="890674"/>
            <a:ext cx="5841115" cy="497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1716" y="5861303"/>
            <a:ext cx="8856984" cy="954107"/>
          </a:xfrm>
          <a:prstGeom prst="rect">
            <a:avLst/>
          </a:prstGeom>
          <a:solidFill>
            <a:srgbClr val="CCECFF"/>
          </a:solidFill>
        </p:spPr>
        <p:txBody>
          <a:bodyPr wrap="square" rtlCol="0">
            <a:spAutoFit/>
          </a:bodyPr>
          <a:lstStyle/>
          <a:p>
            <a:pPr algn="ctr"/>
            <a:r>
              <a:rPr lang="en-GB" sz="2800" dirty="0">
                <a:solidFill>
                  <a:srgbClr val="040404"/>
                </a:solidFill>
                <a:latin typeface="Palatino Linotype" panose="02040502050505030304" pitchFamily="18" charset="0"/>
                <a:cs typeface="Times New Roman" panose="02020603050405020304" pitchFamily="18" charset="0"/>
              </a:rPr>
              <a:t>Conditioning technologies </a:t>
            </a:r>
            <a:r>
              <a:rPr lang="en-GB" sz="2800" b="1" dirty="0">
                <a:solidFill>
                  <a:srgbClr val="040404"/>
                </a:solidFill>
                <a:latin typeface="Palatino Linotype" panose="02040502050505030304" pitchFamily="18" charset="0"/>
                <a:cs typeface="Times New Roman" panose="02020603050405020304" pitchFamily="18" charset="0"/>
              </a:rPr>
              <a:t>in practice </a:t>
            </a:r>
            <a:r>
              <a:rPr lang="en-GB" sz="2800" dirty="0">
                <a:solidFill>
                  <a:srgbClr val="040404"/>
                </a:solidFill>
                <a:latin typeface="Palatino Linotype" panose="02040502050505030304" pitchFamily="18" charset="0"/>
                <a:cs typeface="Times New Roman" panose="02020603050405020304" pitchFamily="18" charset="0"/>
              </a:rPr>
              <a:t>depend on the class of waste processed</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90674"/>
            <a:ext cx="3123373" cy="47365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1719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627C45-D310-7AE1-E052-23EFDA218D27}"/>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Verdana" pitchFamily="34" charset="0"/>
              <a:cs typeface="Times New Roman" pitchFamily="18" charset="0"/>
            </a:endParaRPr>
          </a:p>
        </p:txBody>
      </p:sp>
      <p:sp>
        <p:nvSpPr>
          <p:cNvPr id="3" name="Slide Number Placeholder 2">
            <a:extLst>
              <a:ext uri="{FF2B5EF4-FFF2-40B4-BE49-F238E27FC236}">
                <a16:creationId xmlns:a16="http://schemas.microsoft.com/office/drawing/2014/main" id="{CF750710-720D-DD74-AF08-EAADB388380F}"/>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24</a:t>
            </a:fld>
            <a:endParaRPr lang="en-GB" dirty="0">
              <a:latin typeface="Verdana" pitchFamily="34" charset="0"/>
              <a:cs typeface="Times New Roman" pitchFamily="18" charset="0"/>
            </a:endParaRPr>
          </a:p>
        </p:txBody>
      </p:sp>
      <p:sp>
        <p:nvSpPr>
          <p:cNvPr id="4" name="TextBox 3">
            <a:extLst>
              <a:ext uri="{FF2B5EF4-FFF2-40B4-BE49-F238E27FC236}">
                <a16:creationId xmlns:a16="http://schemas.microsoft.com/office/drawing/2014/main" id="{21D8585B-3962-7E67-A337-16FA7CDAD3E9}"/>
              </a:ext>
            </a:extLst>
          </p:cNvPr>
          <p:cNvSpPr txBox="1"/>
          <p:nvPr/>
        </p:nvSpPr>
        <p:spPr>
          <a:xfrm>
            <a:off x="97160" y="1474152"/>
            <a:ext cx="9046840" cy="5078313"/>
          </a:xfrm>
          <a:prstGeom prst="rect">
            <a:avLst/>
          </a:prstGeom>
          <a:noFill/>
        </p:spPr>
        <p:txBody>
          <a:bodyPr wrap="square" rtlCol="0">
            <a:spAutoFit/>
          </a:bodyPr>
          <a:lstStyle/>
          <a:p>
            <a:pPr marL="285750" indent="-285750">
              <a:buFont typeface="Arial" panose="020B0604020202020204" pitchFamily="34" charset="0"/>
              <a:buChar char="•"/>
            </a:pPr>
            <a:r>
              <a:rPr lang="en-GB" sz="3600" b="1" dirty="0">
                <a:solidFill>
                  <a:srgbClr val="040404"/>
                </a:solidFill>
                <a:latin typeface="Palatino Linotype" panose="02040502050505030304" pitchFamily="18" charset="0"/>
                <a:cs typeface="Times New Roman" panose="02020603050405020304" pitchFamily="18" charset="0"/>
              </a:rPr>
              <a:t>VLLW</a:t>
            </a:r>
            <a:r>
              <a:rPr lang="en-GB" sz="3600" dirty="0">
                <a:solidFill>
                  <a:srgbClr val="040404"/>
                </a:solidFill>
                <a:latin typeface="Palatino Linotype" panose="02040502050505030304" pitchFamily="18" charset="0"/>
                <a:cs typeface="Times New Roman" panose="02020603050405020304" pitchFamily="18" charset="0"/>
              </a:rPr>
              <a:t> typically does not require immobilization, although some packaging could be used. </a:t>
            </a:r>
          </a:p>
          <a:p>
            <a:pPr marL="285750" indent="-285750">
              <a:buFont typeface="Arial" panose="020B0604020202020204" pitchFamily="34" charset="0"/>
              <a:buChar char="•"/>
            </a:pPr>
            <a:r>
              <a:rPr lang="en-GB" sz="3600" b="1" dirty="0">
                <a:solidFill>
                  <a:srgbClr val="040404"/>
                </a:solidFill>
                <a:latin typeface="Palatino Linotype" panose="02040502050505030304" pitchFamily="18" charset="0"/>
                <a:cs typeface="Times New Roman" panose="02020603050405020304" pitchFamily="18" charset="0"/>
              </a:rPr>
              <a:t>LLW</a:t>
            </a:r>
            <a:r>
              <a:rPr lang="en-GB" sz="3600" dirty="0">
                <a:solidFill>
                  <a:srgbClr val="040404"/>
                </a:solidFill>
                <a:latin typeface="Palatino Linotype" panose="02040502050505030304" pitchFamily="18" charset="0"/>
                <a:cs typeface="Times New Roman" panose="02020603050405020304" pitchFamily="18" charset="0"/>
              </a:rPr>
              <a:t> is typically immobilized using </a:t>
            </a:r>
            <a:r>
              <a:rPr lang="en-GB" sz="3600" b="1" i="1" dirty="0">
                <a:solidFill>
                  <a:srgbClr val="040404"/>
                </a:solidFill>
                <a:latin typeface="Palatino Linotype" panose="02040502050505030304" pitchFamily="18" charset="0"/>
                <a:cs typeface="Times New Roman" panose="02020603050405020304" pitchFamily="18" charset="0"/>
              </a:rPr>
              <a:t>cements</a:t>
            </a:r>
            <a:r>
              <a:rPr lang="en-GB" sz="3600" dirty="0">
                <a:solidFill>
                  <a:srgbClr val="040404"/>
                </a:solidFill>
                <a:latin typeface="Palatino Linotype" panose="02040502050505030304" pitchFamily="18" charset="0"/>
                <a:cs typeface="Times New Roman" panose="02020603050405020304" pitchFamily="18" charset="0"/>
              </a:rPr>
              <a:t>, </a:t>
            </a:r>
            <a:br>
              <a:rPr lang="en-GB" sz="3600" dirty="0">
                <a:solidFill>
                  <a:srgbClr val="040404"/>
                </a:solidFill>
                <a:latin typeface="Palatino Linotype" panose="02040502050505030304" pitchFamily="18" charset="0"/>
                <a:cs typeface="Times New Roman" panose="02020603050405020304" pitchFamily="18" charset="0"/>
              </a:rPr>
            </a:br>
            <a:r>
              <a:rPr lang="en-GB" sz="3600" dirty="0">
                <a:solidFill>
                  <a:srgbClr val="040404"/>
                </a:solidFill>
                <a:latin typeface="Palatino Linotype" panose="02040502050505030304" pitchFamily="18" charset="0"/>
                <a:cs typeface="Times New Roman" panose="02020603050405020304" pitchFamily="18" charset="0"/>
              </a:rPr>
              <a:t>although </a:t>
            </a:r>
            <a:r>
              <a:rPr lang="en-GB" sz="3600" b="1" i="1" dirty="0">
                <a:solidFill>
                  <a:srgbClr val="040404"/>
                </a:solidFill>
                <a:latin typeface="Palatino Linotype" panose="02040502050505030304" pitchFamily="18" charset="0"/>
                <a:cs typeface="Times New Roman" panose="02020603050405020304" pitchFamily="18" charset="0"/>
              </a:rPr>
              <a:t>glasses</a:t>
            </a:r>
            <a:r>
              <a:rPr lang="en-GB" sz="3600" dirty="0">
                <a:solidFill>
                  <a:srgbClr val="040404"/>
                </a:solidFill>
                <a:latin typeface="Palatino Linotype" panose="02040502050505030304" pitchFamily="18" charset="0"/>
                <a:cs typeface="Times New Roman" panose="02020603050405020304" pitchFamily="18" charset="0"/>
              </a:rPr>
              <a:t> provide better retention of contaminants, with very large volumes of LLW immobilized  using vitrification in Hanford, USA. </a:t>
            </a:r>
          </a:p>
        </p:txBody>
      </p:sp>
    </p:spTree>
    <p:extLst>
      <p:ext uri="{BB962C8B-B14F-4D97-AF65-F5344CB8AC3E}">
        <p14:creationId xmlns:p14="http://schemas.microsoft.com/office/powerpoint/2010/main" val="3848098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627C45-D310-7AE1-E052-23EFDA218D27}"/>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Verdana" pitchFamily="34" charset="0"/>
              <a:cs typeface="Times New Roman" pitchFamily="18" charset="0"/>
            </a:endParaRPr>
          </a:p>
        </p:txBody>
      </p:sp>
      <p:sp>
        <p:nvSpPr>
          <p:cNvPr id="3" name="Slide Number Placeholder 2">
            <a:extLst>
              <a:ext uri="{FF2B5EF4-FFF2-40B4-BE49-F238E27FC236}">
                <a16:creationId xmlns:a16="http://schemas.microsoft.com/office/drawing/2014/main" id="{CF750710-720D-DD74-AF08-EAADB388380F}"/>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25</a:t>
            </a:fld>
            <a:endParaRPr lang="en-GB" dirty="0">
              <a:latin typeface="Verdana" pitchFamily="34" charset="0"/>
              <a:cs typeface="Times New Roman" pitchFamily="18" charset="0"/>
            </a:endParaRPr>
          </a:p>
        </p:txBody>
      </p:sp>
      <p:sp>
        <p:nvSpPr>
          <p:cNvPr id="4" name="TextBox 3">
            <a:extLst>
              <a:ext uri="{FF2B5EF4-FFF2-40B4-BE49-F238E27FC236}">
                <a16:creationId xmlns:a16="http://schemas.microsoft.com/office/drawing/2014/main" id="{21D8585B-3962-7E67-A337-16FA7CDAD3E9}"/>
              </a:ext>
            </a:extLst>
          </p:cNvPr>
          <p:cNvSpPr txBox="1"/>
          <p:nvPr/>
        </p:nvSpPr>
        <p:spPr>
          <a:xfrm>
            <a:off x="48580" y="1212275"/>
            <a:ext cx="9046840" cy="5016758"/>
          </a:xfrm>
          <a:prstGeom prst="rect">
            <a:avLst/>
          </a:prstGeom>
          <a:noFill/>
        </p:spPr>
        <p:txBody>
          <a:bodyPr wrap="square" rtlCol="0">
            <a:spAutoFit/>
          </a:bodyPr>
          <a:lstStyle/>
          <a:p>
            <a:pPr marL="285750" indent="-285750">
              <a:buFont typeface="Arial" panose="020B0604020202020204" pitchFamily="34" charset="0"/>
              <a:buChar char="•"/>
            </a:pPr>
            <a:r>
              <a:rPr lang="en-GB" sz="3200" b="1" dirty="0">
                <a:solidFill>
                  <a:srgbClr val="040404"/>
                </a:solidFill>
                <a:latin typeface="Palatino Linotype" panose="02040502050505030304" pitchFamily="18" charset="0"/>
                <a:cs typeface="Times New Roman" panose="02020603050405020304" pitchFamily="18" charset="0"/>
              </a:rPr>
              <a:t>ILW</a:t>
            </a:r>
            <a:r>
              <a:rPr lang="en-GB" sz="3200" dirty="0">
                <a:solidFill>
                  <a:srgbClr val="040404"/>
                </a:solidFill>
                <a:latin typeface="Palatino Linotype" panose="02040502050505030304" pitchFamily="18" charset="0"/>
                <a:cs typeface="Times New Roman" panose="02020603050405020304" pitchFamily="18" charset="0"/>
              </a:rPr>
              <a:t> with a higher hazard than LLW can be immobilized using glasses, bitumen, cements and geopolymers. LLW and ILW can be </a:t>
            </a:r>
            <a:r>
              <a:rPr lang="en-GB" sz="3200" b="1" dirty="0">
                <a:solidFill>
                  <a:srgbClr val="040404"/>
                </a:solidFill>
                <a:latin typeface="Palatino Linotype" panose="02040502050505030304" pitchFamily="18" charset="0"/>
                <a:cs typeface="Times New Roman" panose="02020603050405020304" pitchFamily="18" charset="0"/>
              </a:rPr>
              <a:t>packed</a:t>
            </a:r>
            <a:r>
              <a:rPr lang="en-GB" sz="3200" dirty="0">
                <a:solidFill>
                  <a:srgbClr val="040404"/>
                </a:solidFill>
                <a:latin typeface="Palatino Linotype" panose="02040502050505030304" pitchFamily="18" charset="0"/>
                <a:cs typeface="Times New Roman" panose="02020603050405020304" pitchFamily="18" charset="0"/>
              </a:rPr>
              <a:t> in high-integrity metal and concrete containers. </a:t>
            </a:r>
          </a:p>
          <a:p>
            <a:pPr marL="285750" indent="-285750">
              <a:buFont typeface="Arial" panose="020B0604020202020204" pitchFamily="34" charset="0"/>
              <a:buChar char="•"/>
            </a:pPr>
            <a:r>
              <a:rPr lang="en-GB" sz="3200" dirty="0">
                <a:solidFill>
                  <a:srgbClr val="040404"/>
                </a:solidFill>
                <a:latin typeface="Palatino Linotype" panose="02040502050505030304" pitchFamily="18" charset="0"/>
                <a:cs typeface="Times New Roman" panose="02020603050405020304" pitchFamily="18" charset="0"/>
              </a:rPr>
              <a:t>The most hazardous waste such as </a:t>
            </a:r>
            <a:r>
              <a:rPr lang="en-GB" sz="3200" b="1" dirty="0">
                <a:solidFill>
                  <a:srgbClr val="040404"/>
                </a:solidFill>
                <a:latin typeface="Palatino Linotype" panose="02040502050505030304" pitchFamily="18" charset="0"/>
                <a:cs typeface="Times New Roman" panose="02020603050405020304" pitchFamily="18" charset="0"/>
              </a:rPr>
              <a:t>HLW</a:t>
            </a:r>
            <a:r>
              <a:rPr lang="en-GB" sz="3200" dirty="0">
                <a:solidFill>
                  <a:srgbClr val="040404"/>
                </a:solidFill>
                <a:latin typeface="Palatino Linotype" panose="02040502050505030304" pitchFamily="18" charset="0"/>
                <a:cs typeface="Times New Roman" panose="02020603050405020304" pitchFamily="18" charset="0"/>
              </a:rPr>
              <a:t> requires the most durable and reliable wasteforms, i.e. </a:t>
            </a:r>
            <a:r>
              <a:rPr lang="en-GB" sz="3200" b="1" i="1" dirty="0">
                <a:solidFill>
                  <a:srgbClr val="040404"/>
                </a:solidFill>
                <a:latin typeface="Palatino Linotype" panose="02040502050505030304" pitchFamily="18" charset="0"/>
                <a:cs typeface="Times New Roman" panose="02020603050405020304" pitchFamily="18" charset="0"/>
              </a:rPr>
              <a:t>ceramics and glasses</a:t>
            </a:r>
            <a:r>
              <a:rPr lang="en-GB" sz="3200" dirty="0">
                <a:solidFill>
                  <a:srgbClr val="040404"/>
                </a:solidFill>
                <a:latin typeface="Palatino Linotype" panose="02040502050505030304" pitchFamily="18" charset="0"/>
                <a:cs typeface="Times New Roman" panose="02020603050405020304" pitchFamily="18" charset="0"/>
              </a:rPr>
              <a:t> and containers such as </a:t>
            </a:r>
            <a:r>
              <a:rPr lang="en-GB" sz="3200" b="1" i="1" dirty="0">
                <a:solidFill>
                  <a:srgbClr val="040404"/>
                </a:solidFill>
                <a:latin typeface="Palatino Linotype" panose="02040502050505030304" pitchFamily="18" charset="0"/>
                <a:cs typeface="Times New Roman" panose="02020603050405020304" pitchFamily="18" charset="0"/>
              </a:rPr>
              <a:t>stainless steel </a:t>
            </a:r>
            <a:r>
              <a:rPr lang="en-GB" sz="3200" dirty="0">
                <a:solidFill>
                  <a:srgbClr val="040404"/>
                </a:solidFill>
                <a:latin typeface="Palatino Linotype" panose="02040502050505030304" pitchFamily="18" charset="0"/>
                <a:cs typeface="Times New Roman" panose="02020603050405020304" pitchFamily="18" charset="0"/>
              </a:rPr>
              <a:t>canisters for vitrified HLW and </a:t>
            </a:r>
            <a:r>
              <a:rPr lang="en-GB" sz="3200" b="1" i="1" dirty="0">
                <a:solidFill>
                  <a:srgbClr val="040404"/>
                </a:solidFill>
                <a:latin typeface="Palatino Linotype" panose="02040502050505030304" pitchFamily="18" charset="0"/>
                <a:cs typeface="Times New Roman" panose="02020603050405020304" pitchFamily="18" charset="0"/>
              </a:rPr>
              <a:t>copper</a:t>
            </a:r>
            <a:r>
              <a:rPr lang="en-GB" sz="3200" dirty="0">
                <a:solidFill>
                  <a:srgbClr val="040404"/>
                </a:solidFill>
                <a:latin typeface="Palatino Linotype" panose="02040502050505030304" pitchFamily="18" charset="0"/>
                <a:cs typeface="Times New Roman" panose="02020603050405020304" pitchFamily="18" charset="0"/>
              </a:rPr>
              <a:t> containers for spent nuclear fuel (SNF) declared as waste.</a:t>
            </a:r>
          </a:p>
        </p:txBody>
      </p:sp>
    </p:spTree>
    <p:extLst>
      <p:ext uri="{BB962C8B-B14F-4D97-AF65-F5344CB8AC3E}">
        <p14:creationId xmlns:p14="http://schemas.microsoft.com/office/powerpoint/2010/main" val="313068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038813-4F92-352B-B8C3-CFD965589265}"/>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Verdana" pitchFamily="34" charset="0"/>
              <a:cs typeface="Times New Roman" pitchFamily="18" charset="0"/>
            </a:endParaRPr>
          </a:p>
        </p:txBody>
      </p:sp>
      <p:sp>
        <p:nvSpPr>
          <p:cNvPr id="3" name="Slide Number Placeholder 2">
            <a:extLst>
              <a:ext uri="{FF2B5EF4-FFF2-40B4-BE49-F238E27FC236}">
                <a16:creationId xmlns:a16="http://schemas.microsoft.com/office/drawing/2014/main" id="{21290D50-52A3-313A-AE4F-59497E676CDD}"/>
              </a:ext>
            </a:extLst>
          </p:cNvPr>
          <p:cNvSpPr>
            <a:spLocks noGrp="1"/>
          </p:cNvSpPr>
          <p:nvPr>
            <p:ph type="sldNum" sz="quarter" idx="12"/>
          </p:nvPr>
        </p:nvSpPr>
        <p:spPr>
          <a:xfrm>
            <a:off x="7086600" y="6475033"/>
            <a:ext cx="2057400" cy="365125"/>
          </a:xfrm>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26</a:t>
            </a:fld>
            <a:endParaRPr lang="en-GB" dirty="0">
              <a:latin typeface="Verdana" pitchFamily="34" charset="0"/>
              <a:cs typeface="Times New Roman" pitchFamily="18" charset="0"/>
            </a:endParaRPr>
          </a:p>
        </p:txBody>
      </p:sp>
      <p:graphicFrame>
        <p:nvGraphicFramePr>
          <p:cNvPr id="4" name="Table 3">
            <a:extLst>
              <a:ext uri="{FF2B5EF4-FFF2-40B4-BE49-F238E27FC236}">
                <a16:creationId xmlns:a16="http://schemas.microsoft.com/office/drawing/2014/main" id="{E08007CE-3D38-03CC-B3E1-0216AF5FF492}"/>
              </a:ext>
            </a:extLst>
          </p:cNvPr>
          <p:cNvGraphicFramePr>
            <a:graphicFrameLocks noGrp="1"/>
          </p:cNvGraphicFramePr>
          <p:nvPr>
            <p:extLst>
              <p:ext uri="{D42A27DB-BD31-4B8C-83A1-F6EECF244321}">
                <p14:modId xmlns:p14="http://schemas.microsoft.com/office/powerpoint/2010/main" val="2099365595"/>
              </p:ext>
            </p:extLst>
          </p:nvPr>
        </p:nvGraphicFramePr>
        <p:xfrm>
          <a:off x="226916" y="1700808"/>
          <a:ext cx="8737572" cy="4754880"/>
        </p:xfrm>
        <a:graphic>
          <a:graphicData uri="http://schemas.openxmlformats.org/drawingml/2006/table">
            <a:tbl>
              <a:tblPr>
                <a:tableStyleId>{5C22544A-7EE6-4342-B048-85BDC9FD1C3A}</a:tableStyleId>
              </a:tblPr>
              <a:tblGrid>
                <a:gridCol w="398504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182916">
                <a:tc>
                  <a:txBody>
                    <a:bodyPr/>
                    <a:lstStyle/>
                    <a:p>
                      <a:pPr algn="ctr">
                        <a:spcBef>
                          <a:spcPts val="600"/>
                        </a:spcBef>
                        <a:spcAft>
                          <a:spcPts val="600"/>
                        </a:spcAft>
                      </a:pPr>
                      <a:r>
                        <a:rPr lang="en-US" sz="2400" b="1" dirty="0">
                          <a:solidFill>
                            <a:srgbClr val="040404"/>
                          </a:solidFill>
                          <a:effectLst/>
                          <a:latin typeface="Palatino Linotype" panose="02040502050505030304" pitchFamily="18" charset="0"/>
                          <a:cs typeface="Times New Roman" pitchFamily="18" charset="0"/>
                        </a:rPr>
                        <a:t>Features</a:t>
                      </a:r>
                      <a:endParaRPr lang="en-GB" sz="2400" b="1" dirty="0">
                        <a:solidFill>
                          <a:srgbClr val="040404"/>
                        </a:solidFill>
                        <a:effectLst/>
                        <a:latin typeface="Palatino Linotype" panose="02040502050505030304" pitchFamily="18" charset="0"/>
                        <a:ea typeface="Times New Roman"/>
                        <a:cs typeface="Times New Roman" pitchFamily="18" charset="0"/>
                      </a:endParaRPr>
                    </a:p>
                  </a:txBody>
                  <a:tcPr marL="46654" marR="466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400" b="1" dirty="0">
                          <a:solidFill>
                            <a:srgbClr val="040404"/>
                          </a:solidFill>
                          <a:effectLst/>
                          <a:latin typeface="Palatino Linotype" panose="02040502050505030304" pitchFamily="18" charset="0"/>
                          <a:cs typeface="Times New Roman" pitchFamily="18" charset="0"/>
                        </a:rPr>
                        <a:t>Limitations</a:t>
                      </a:r>
                      <a:endParaRPr lang="en-GB" sz="2400" b="1" dirty="0">
                        <a:solidFill>
                          <a:srgbClr val="040404"/>
                        </a:solidFill>
                        <a:effectLst/>
                        <a:latin typeface="Palatino Linotype" panose="02040502050505030304" pitchFamily="18" charset="0"/>
                        <a:ea typeface="Times New Roman"/>
                        <a:cs typeface="Times New Roman" pitchFamily="18" charset="0"/>
                      </a:endParaRPr>
                    </a:p>
                  </a:txBody>
                  <a:tcPr marL="46654" marR="466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400" b="1" dirty="0">
                          <a:solidFill>
                            <a:srgbClr val="040404"/>
                          </a:solidFill>
                          <a:effectLst/>
                          <a:latin typeface="Palatino Linotype" panose="02040502050505030304" pitchFamily="18" charset="0"/>
                          <a:cs typeface="Times New Roman" pitchFamily="18" charset="0"/>
                        </a:rPr>
                        <a:t>Secondary waste</a:t>
                      </a:r>
                      <a:endParaRPr lang="en-GB" sz="2400" b="1" dirty="0">
                        <a:solidFill>
                          <a:srgbClr val="040404"/>
                        </a:solidFill>
                        <a:effectLst/>
                        <a:latin typeface="Palatino Linotype" panose="02040502050505030304" pitchFamily="18" charset="0"/>
                        <a:ea typeface="Times New Roman"/>
                        <a:cs typeface="Times New Roman" pitchFamily="18" charset="0"/>
                      </a:endParaRPr>
                    </a:p>
                  </a:txBody>
                  <a:tcPr marL="46654" marR="466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9441">
                <a:tc>
                  <a:txBody>
                    <a:bodyPr/>
                    <a:lstStyle/>
                    <a:p>
                      <a:pPr marL="285750" indent="-285750" algn="l">
                        <a:spcAft>
                          <a:spcPts val="0"/>
                        </a:spcAft>
                        <a:buFont typeface="Arial" panose="020B0604020202020204" pitchFamily="34" charset="0"/>
                        <a:buChar char="•"/>
                      </a:pPr>
                      <a:r>
                        <a:rPr lang="en-US" sz="2400" dirty="0">
                          <a:solidFill>
                            <a:srgbClr val="040404"/>
                          </a:solidFill>
                          <a:effectLst/>
                          <a:latin typeface="Palatino Linotype" panose="02040502050505030304" pitchFamily="18" charset="0"/>
                          <a:cs typeface="Times New Roman" pitchFamily="18" charset="0"/>
                        </a:rPr>
                        <a:t>Widely used method for variety of LLW and ILW  </a:t>
                      </a:r>
                    </a:p>
                    <a:p>
                      <a:pPr marL="285750" indent="-285750" algn="l">
                        <a:spcAft>
                          <a:spcPts val="0"/>
                        </a:spcAft>
                        <a:buFont typeface="Arial" panose="020B0604020202020204" pitchFamily="34" charset="0"/>
                        <a:buChar char="•"/>
                      </a:pPr>
                      <a:r>
                        <a:rPr lang="en-US" sz="2400" dirty="0">
                          <a:solidFill>
                            <a:srgbClr val="040404"/>
                          </a:solidFill>
                          <a:effectLst/>
                          <a:latin typeface="Palatino Linotype" panose="02040502050505030304" pitchFamily="18" charset="0"/>
                          <a:cs typeface="Times New Roman" pitchFamily="18" charset="0"/>
                        </a:rPr>
                        <a:t>High flexibility</a:t>
                      </a:r>
                      <a:endParaRPr lang="en-GB" sz="2400" dirty="0">
                        <a:solidFill>
                          <a:srgbClr val="040404"/>
                        </a:solidFill>
                        <a:effectLst/>
                        <a:latin typeface="Palatino Linotype" panose="02040502050505030304" pitchFamily="18" charset="0"/>
                        <a:cs typeface="Times New Roman" pitchFamily="18" charset="0"/>
                      </a:endParaRPr>
                    </a:p>
                    <a:p>
                      <a:pPr marL="285750" indent="-285750" algn="l">
                        <a:spcAft>
                          <a:spcPts val="0"/>
                        </a:spcAft>
                        <a:buFont typeface="Arial" panose="020B0604020202020204" pitchFamily="34" charset="0"/>
                        <a:buChar char="•"/>
                      </a:pPr>
                      <a:r>
                        <a:rPr lang="en-US" sz="2400" dirty="0">
                          <a:solidFill>
                            <a:srgbClr val="040404"/>
                          </a:solidFill>
                          <a:effectLst/>
                          <a:latin typeface="Palatino Linotype" panose="02040502050505030304" pitchFamily="18" charset="0"/>
                          <a:cs typeface="Times New Roman" pitchFamily="18" charset="0"/>
                        </a:rPr>
                        <a:t>Low cost </a:t>
                      </a:r>
                      <a:endParaRPr lang="en-GB" sz="2400" dirty="0">
                        <a:solidFill>
                          <a:srgbClr val="040404"/>
                        </a:solidFill>
                        <a:effectLst/>
                        <a:latin typeface="Palatino Linotype" panose="02040502050505030304" pitchFamily="18" charset="0"/>
                        <a:cs typeface="Times New Roman" pitchFamily="18" charset="0"/>
                      </a:endParaRPr>
                    </a:p>
                    <a:p>
                      <a:pPr marL="285750" indent="-285750" algn="l">
                        <a:spcAft>
                          <a:spcPts val="0"/>
                        </a:spcAft>
                        <a:buFont typeface="Arial" panose="020B0604020202020204" pitchFamily="34" charset="0"/>
                        <a:buChar char="•"/>
                      </a:pPr>
                      <a:r>
                        <a:rPr lang="en-US" sz="2400" dirty="0">
                          <a:solidFill>
                            <a:srgbClr val="040404"/>
                          </a:solidFill>
                          <a:effectLst/>
                          <a:latin typeface="Palatino Linotype" panose="02040502050505030304" pitchFamily="18" charset="0"/>
                          <a:cs typeface="Times New Roman" pitchFamily="18" charset="0"/>
                        </a:rPr>
                        <a:t>Simplicity of the process</a:t>
                      </a:r>
                      <a:endParaRPr lang="en-GB" sz="2400" dirty="0">
                        <a:solidFill>
                          <a:srgbClr val="040404"/>
                        </a:solidFill>
                        <a:effectLst/>
                        <a:latin typeface="Palatino Linotype" panose="02040502050505030304" pitchFamily="18" charset="0"/>
                        <a:cs typeface="Times New Roman" pitchFamily="18" charset="0"/>
                      </a:endParaRPr>
                    </a:p>
                    <a:p>
                      <a:pPr marL="285750" indent="-285750" algn="l">
                        <a:spcAft>
                          <a:spcPts val="0"/>
                        </a:spcAft>
                        <a:buFont typeface="Arial" panose="020B0604020202020204" pitchFamily="34" charset="0"/>
                        <a:buChar char="•"/>
                      </a:pPr>
                      <a:r>
                        <a:rPr lang="en-US" sz="2400" dirty="0">
                          <a:solidFill>
                            <a:srgbClr val="040404"/>
                          </a:solidFill>
                          <a:effectLst/>
                          <a:latin typeface="Palatino Linotype" panose="02040502050505030304" pitchFamily="18" charset="0"/>
                          <a:cs typeface="Times New Roman" pitchFamily="18" charset="0"/>
                        </a:rPr>
                        <a:t>Low temperature precludes volatile emissions</a:t>
                      </a:r>
                      <a:endParaRPr lang="en-GB" sz="2400" dirty="0">
                        <a:solidFill>
                          <a:srgbClr val="040404"/>
                        </a:solidFill>
                        <a:effectLst/>
                        <a:latin typeface="Palatino Linotype" panose="02040502050505030304" pitchFamily="18" charset="0"/>
                        <a:cs typeface="Times New Roman" pitchFamily="18" charset="0"/>
                      </a:endParaRPr>
                    </a:p>
                    <a:p>
                      <a:pPr marL="285750" indent="-285750" algn="l">
                        <a:spcAft>
                          <a:spcPts val="0"/>
                        </a:spcAft>
                        <a:buFont typeface="Arial" panose="020B0604020202020204" pitchFamily="34" charset="0"/>
                        <a:buChar char="•"/>
                      </a:pPr>
                      <a:r>
                        <a:rPr lang="en-US" sz="2400" dirty="0">
                          <a:solidFill>
                            <a:srgbClr val="040404"/>
                          </a:solidFill>
                          <a:effectLst/>
                          <a:latin typeface="Palatino Linotype" panose="02040502050505030304" pitchFamily="18" charset="0"/>
                          <a:cs typeface="Times New Roman" pitchFamily="18" charset="0"/>
                        </a:rPr>
                        <a:t>High radiation stability, impact and fire resistance of wasteforms </a:t>
                      </a:r>
                      <a:endParaRPr lang="en-GB" sz="2400" dirty="0">
                        <a:solidFill>
                          <a:srgbClr val="040404"/>
                        </a:solidFill>
                        <a:effectLst/>
                        <a:latin typeface="Palatino Linotype" panose="02040502050505030304" pitchFamily="18" charset="0"/>
                        <a:ea typeface="Times New Roman"/>
                        <a:cs typeface="Times New Roman" pitchFamily="18" charset="0"/>
                      </a:endParaRPr>
                    </a:p>
                  </a:txBody>
                  <a:tcPr marL="46654" marR="466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spcAft>
                          <a:spcPts val="0"/>
                        </a:spcAft>
                        <a:buFont typeface="Arial" panose="020B0604020202020204" pitchFamily="34" charset="0"/>
                        <a:buChar char="•"/>
                      </a:pPr>
                      <a:r>
                        <a:rPr lang="en-US" sz="2400" dirty="0">
                          <a:solidFill>
                            <a:srgbClr val="000000"/>
                          </a:solidFill>
                          <a:effectLst/>
                          <a:latin typeface="Palatino Linotype" panose="02040502050505030304" pitchFamily="18" charset="0"/>
                          <a:cs typeface="Times New Roman" pitchFamily="18" charset="0"/>
                        </a:rPr>
                        <a:t>Increase of volume (low waste loading)</a:t>
                      </a:r>
                      <a:endParaRPr lang="en-GB" sz="2400" dirty="0">
                        <a:solidFill>
                          <a:srgbClr val="000000"/>
                        </a:solidFill>
                        <a:effectLst/>
                        <a:latin typeface="Palatino Linotype" panose="02040502050505030304" pitchFamily="18" charset="0"/>
                        <a:cs typeface="Times New Roman" pitchFamily="18" charset="0"/>
                      </a:endParaRPr>
                    </a:p>
                    <a:p>
                      <a:pPr marL="285750" indent="-285750" algn="l">
                        <a:spcAft>
                          <a:spcPts val="0"/>
                        </a:spcAft>
                        <a:buFont typeface="Arial" panose="020B0604020202020204" pitchFamily="34" charset="0"/>
                        <a:buChar char="•"/>
                      </a:pPr>
                      <a:r>
                        <a:rPr lang="en-US" sz="2400" dirty="0">
                          <a:solidFill>
                            <a:srgbClr val="000000"/>
                          </a:solidFill>
                          <a:effectLst/>
                          <a:latin typeface="Palatino Linotype" panose="02040502050505030304" pitchFamily="18" charset="0"/>
                          <a:cs typeface="Times New Roman" pitchFamily="18" charset="0"/>
                        </a:rPr>
                        <a:t>Low retention of some fission and activation products</a:t>
                      </a:r>
                      <a:endParaRPr lang="en-GB" sz="2400" dirty="0">
                        <a:solidFill>
                          <a:srgbClr val="000000"/>
                        </a:solidFill>
                        <a:effectLst/>
                        <a:latin typeface="Palatino Linotype" panose="02040502050505030304" pitchFamily="18" charset="0"/>
                        <a:cs typeface="Times New Roman" pitchFamily="18" charset="0"/>
                      </a:endParaRPr>
                    </a:p>
                    <a:p>
                      <a:pPr marL="285750" indent="-285750" algn="l">
                        <a:spcAft>
                          <a:spcPts val="0"/>
                        </a:spcAft>
                        <a:buFont typeface="Arial" panose="020B0604020202020204" pitchFamily="34" charset="0"/>
                        <a:buChar char="•"/>
                      </a:pPr>
                      <a:r>
                        <a:rPr lang="en-US" sz="2400" dirty="0">
                          <a:solidFill>
                            <a:srgbClr val="000000"/>
                          </a:solidFill>
                          <a:effectLst/>
                          <a:latin typeface="Palatino Linotype" panose="02040502050505030304" pitchFamily="18" charset="0"/>
                          <a:cs typeface="Times New Roman" pitchFamily="18" charset="0"/>
                        </a:rPr>
                        <a:t>Poor compatibility with organic materials and at high-salt content</a:t>
                      </a:r>
                      <a:endParaRPr lang="en-GB" sz="2400" dirty="0">
                        <a:solidFill>
                          <a:srgbClr val="000000"/>
                        </a:solidFill>
                        <a:effectLst/>
                        <a:latin typeface="Palatino Linotype" panose="02040502050505030304" pitchFamily="18" charset="0"/>
                        <a:ea typeface="Times New Roman"/>
                        <a:cs typeface="Times New Roman" pitchFamily="18" charset="0"/>
                      </a:endParaRPr>
                    </a:p>
                  </a:txBody>
                  <a:tcPr marL="46654" marR="466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endParaRPr lang="en-US" sz="2400" dirty="0">
                        <a:effectLst/>
                        <a:latin typeface="Palatino Linotype" panose="02040502050505030304" pitchFamily="18" charset="0"/>
                        <a:cs typeface="Times New Roman" pitchFamily="18" charset="0"/>
                      </a:endParaRPr>
                    </a:p>
                    <a:p>
                      <a:pPr algn="just">
                        <a:spcAft>
                          <a:spcPts val="0"/>
                        </a:spcAft>
                      </a:pPr>
                      <a:endParaRPr lang="en-US" sz="2400" dirty="0">
                        <a:effectLst/>
                        <a:latin typeface="Palatino Linotype" panose="02040502050505030304" pitchFamily="18" charset="0"/>
                        <a:cs typeface="Times New Roman" pitchFamily="18" charset="0"/>
                      </a:endParaRPr>
                    </a:p>
                    <a:p>
                      <a:pPr algn="just">
                        <a:spcAft>
                          <a:spcPts val="0"/>
                        </a:spcAft>
                      </a:pPr>
                      <a:endParaRPr lang="en-US" sz="2400" dirty="0">
                        <a:effectLst/>
                        <a:latin typeface="Palatino Linotype" panose="02040502050505030304" pitchFamily="18" charset="0"/>
                        <a:cs typeface="Times New Roman" pitchFamily="18" charset="0"/>
                      </a:endParaRPr>
                    </a:p>
                    <a:p>
                      <a:pPr algn="ctr">
                        <a:spcAft>
                          <a:spcPts val="0"/>
                        </a:spcAft>
                      </a:pPr>
                      <a:r>
                        <a:rPr lang="en-US" sz="2400" dirty="0">
                          <a:effectLst/>
                          <a:latin typeface="Palatino Linotype" panose="02040502050505030304" pitchFamily="18" charset="0"/>
                          <a:cs typeface="Times New Roman" pitchFamily="18" charset="0"/>
                        </a:rPr>
                        <a:t>None (almost)</a:t>
                      </a:r>
                      <a:endParaRPr lang="en-GB" sz="2400" dirty="0">
                        <a:effectLst/>
                        <a:latin typeface="Palatino Linotype" panose="02040502050505030304" pitchFamily="18" charset="0"/>
                        <a:ea typeface="Times New Roman"/>
                        <a:cs typeface="Times New Roman" pitchFamily="18" charset="0"/>
                      </a:endParaRPr>
                    </a:p>
                  </a:txBody>
                  <a:tcPr marL="46654" marR="466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1FDB7EE5-48B0-5C73-FFD5-BF3FF45191A5}"/>
              </a:ext>
            </a:extLst>
          </p:cNvPr>
          <p:cNvSpPr txBox="1"/>
          <p:nvPr/>
        </p:nvSpPr>
        <p:spPr>
          <a:xfrm>
            <a:off x="287524" y="949851"/>
            <a:ext cx="8568952" cy="646331"/>
          </a:xfrm>
          <a:prstGeom prst="rect">
            <a:avLst/>
          </a:prstGeom>
          <a:noFill/>
        </p:spPr>
        <p:txBody>
          <a:bodyPr wrap="square" rtlCol="0">
            <a:spAutoFit/>
          </a:bodyPr>
          <a:lstStyle/>
          <a:p>
            <a:pPr algn="ctr"/>
            <a:r>
              <a:rPr lang="en-GB" sz="3600" b="0" i="0" u="none" strike="noStrike" baseline="0" dirty="0">
                <a:solidFill>
                  <a:srgbClr val="040404"/>
                </a:solidFill>
                <a:latin typeface="Palatino Linotype" panose="02040502050505030304" pitchFamily="18" charset="0"/>
              </a:rPr>
              <a:t>Cementitious wasteforms</a:t>
            </a:r>
          </a:p>
        </p:txBody>
      </p:sp>
    </p:spTree>
    <p:extLst>
      <p:ext uri="{BB962C8B-B14F-4D97-AF65-F5344CB8AC3E}">
        <p14:creationId xmlns:p14="http://schemas.microsoft.com/office/powerpoint/2010/main" val="1209341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77BD5374-264A-45E4-9BD9-0A6DA588CCA9}"/>
              </a:ext>
            </a:extLst>
          </p:cNvPr>
          <p:cNvPicPr>
            <a:picLocks noChangeAspect="1"/>
          </p:cNvPicPr>
          <p:nvPr/>
        </p:nvPicPr>
        <p:blipFill>
          <a:blip r:embed="rId2"/>
          <a:stretch>
            <a:fillRect/>
          </a:stretch>
        </p:blipFill>
        <p:spPr>
          <a:xfrm>
            <a:off x="18483" y="1"/>
            <a:ext cx="9125518" cy="6858000"/>
          </a:xfrm>
          <a:prstGeom prst="rect">
            <a:avLst/>
          </a:prstGeom>
        </p:spPr>
      </p:pic>
      <p:sp>
        <p:nvSpPr>
          <p:cNvPr id="4" name="Slide Number Placeholder 1">
            <a:extLst>
              <a:ext uri="{FF2B5EF4-FFF2-40B4-BE49-F238E27FC236}">
                <a16:creationId xmlns:a16="http://schemas.microsoft.com/office/drawing/2014/main" id="{1952F4A1-F5CF-4AE6-AB79-F7BEFE07876A}"/>
              </a:ext>
            </a:extLst>
          </p:cNvPr>
          <p:cNvSpPr>
            <a:spLocks noGrp="1"/>
          </p:cNvSpPr>
          <p:nvPr>
            <p:ph type="sldNum" sz="quarter" idx="12"/>
          </p:nvPr>
        </p:nvSpPr>
        <p:spPr>
          <a:xfrm>
            <a:off x="8450374" y="6525343"/>
            <a:ext cx="658416" cy="332657"/>
          </a:xfrm>
          <a:solidFill>
            <a:schemeClr val="bg1"/>
          </a:solidFill>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27</a:t>
            </a:fld>
            <a:endParaRPr lang="en-GB" dirty="0">
              <a:latin typeface="Verdana" pitchFamily="34" charset="0"/>
              <a:cs typeface="Times New Roman" pitchFamily="18" charset="0"/>
            </a:endParaRPr>
          </a:p>
        </p:txBody>
      </p:sp>
    </p:spTree>
    <p:extLst>
      <p:ext uri="{BB962C8B-B14F-4D97-AF65-F5344CB8AC3E}">
        <p14:creationId xmlns:p14="http://schemas.microsoft.com/office/powerpoint/2010/main" val="480625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910C21-0CE9-15F3-456C-9AB85932C433}"/>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Verdana" pitchFamily="34" charset="0"/>
              <a:cs typeface="Times New Roman" pitchFamily="18" charset="0"/>
            </a:endParaRPr>
          </a:p>
        </p:txBody>
      </p:sp>
      <p:sp>
        <p:nvSpPr>
          <p:cNvPr id="3" name="Slide Number Placeholder 2">
            <a:extLst>
              <a:ext uri="{FF2B5EF4-FFF2-40B4-BE49-F238E27FC236}">
                <a16:creationId xmlns:a16="http://schemas.microsoft.com/office/drawing/2014/main" id="{EEA0D034-278B-503B-3359-24565F81E5FB}"/>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28</a:t>
            </a:fld>
            <a:endParaRPr lang="en-GB" dirty="0">
              <a:latin typeface="Verdana" pitchFamily="34" charset="0"/>
              <a:cs typeface="Times New Roman" pitchFamily="18" charset="0"/>
            </a:endParaRPr>
          </a:p>
        </p:txBody>
      </p:sp>
      <p:pic>
        <p:nvPicPr>
          <p:cNvPr id="6" name="Picture 5" descr="Hadrian Wall">
            <a:extLst>
              <a:ext uri="{FF2B5EF4-FFF2-40B4-BE49-F238E27FC236}">
                <a16:creationId xmlns:a16="http://schemas.microsoft.com/office/drawing/2014/main" id="{40D39A5E-28E3-F07A-95C3-F6B4264F1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929" y="836718"/>
            <a:ext cx="4427911" cy="296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hina_wall">
            <a:extLst>
              <a:ext uri="{FF2B5EF4-FFF2-40B4-BE49-F238E27FC236}">
                <a16:creationId xmlns:a16="http://schemas.microsoft.com/office/drawing/2014/main" id="{DE6377D6-9219-8C19-BB88-6F3543188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55158"/>
            <a:ext cx="4057141" cy="304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FB02FD8-0C4B-1BA6-7790-D85C35683845}"/>
              </a:ext>
            </a:extLst>
          </p:cNvPr>
          <p:cNvSpPr txBox="1"/>
          <p:nvPr/>
        </p:nvSpPr>
        <p:spPr>
          <a:xfrm>
            <a:off x="251520" y="6249070"/>
            <a:ext cx="8568952" cy="400110"/>
          </a:xfrm>
          <a:prstGeom prst="rect">
            <a:avLst/>
          </a:prstGeom>
          <a:noFill/>
        </p:spPr>
        <p:txBody>
          <a:bodyPr wrap="square" rtlCol="0">
            <a:spAutoFit/>
          </a:bodyPr>
          <a:lstStyle/>
          <a:p>
            <a:pPr algn="l"/>
            <a:r>
              <a:rPr lang="en-GB" sz="2000" b="0" i="0" u="none" strike="noStrike" baseline="0" dirty="0">
                <a:solidFill>
                  <a:srgbClr val="040404"/>
                </a:solidFill>
                <a:latin typeface="Palatino Linotype" panose="02040502050505030304" pitchFamily="18" charset="0"/>
              </a:rPr>
              <a:t>Cementitious wasteforms are expected to last for many hundred years</a:t>
            </a:r>
          </a:p>
        </p:txBody>
      </p:sp>
      <p:pic>
        <p:nvPicPr>
          <p:cNvPr id="11" name="Picture 4" descr="aqueduct">
            <a:extLst>
              <a:ext uri="{FF2B5EF4-FFF2-40B4-BE49-F238E27FC236}">
                <a16:creationId xmlns:a16="http://schemas.microsoft.com/office/drawing/2014/main" id="{A94C798E-195C-B7E4-19B0-AA8EC417E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659518"/>
            <a:ext cx="4716462" cy="251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68115730-1354-3ABB-C437-3784611E6C49}"/>
              </a:ext>
            </a:extLst>
          </p:cNvPr>
          <p:cNvSpPr>
            <a:spLocks noChangeArrowheads="1"/>
          </p:cNvSpPr>
          <p:nvPr/>
        </p:nvSpPr>
        <p:spPr bwMode="auto">
          <a:xfrm>
            <a:off x="5652120" y="3587224"/>
            <a:ext cx="3347837" cy="142340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152352" bIns="3808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An old Roman law required not less than </a:t>
            </a:r>
            <a:r>
              <a:rPr kumimoji="0" lang="ru-RU" altLang="en-US" sz="20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200 </a:t>
            </a:r>
            <a:r>
              <a:rPr kumimoji="0" lang="en-US" altLang="en-US" sz="20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years of ensured lifetime for aqueducts. </a:t>
            </a:r>
            <a:endParaRPr kumimoji="0" lang="en-GB" altLang="en-US" sz="20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518183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F5CCC41-2F29-4C82-B965-CD0B17E357CF}"/>
              </a:ext>
            </a:extLst>
          </p:cNvPr>
          <p:cNvSpPr>
            <a:spLocks noGrp="1"/>
          </p:cNvSpPr>
          <p:nvPr>
            <p:ph type="sldNum" sz="quarter" idx="12"/>
          </p:nvPr>
        </p:nvSpPr>
        <p:spPr>
          <a:xfrm>
            <a:off x="8464908" y="6498542"/>
            <a:ext cx="658416" cy="332657"/>
          </a:xfrm>
        </p:spPr>
        <p:txBody>
          <a:bodyPr/>
          <a:lstStyle/>
          <a:p>
            <a:pPr fontAlgn="base">
              <a:spcBef>
                <a:spcPct val="0"/>
              </a:spcBef>
              <a:spcAft>
                <a:spcPct val="0"/>
              </a:spcAft>
              <a:defRPr/>
            </a:pPr>
            <a:fld id="{532ACE9D-5ECA-4EA4-BA02-9F8DE0C7F116}" type="slidenum">
              <a:rPr lang="en-GB" sz="1000" smtClean="0">
                <a:solidFill>
                  <a:srgbClr val="6E6E6F"/>
                </a:solidFill>
                <a:latin typeface="Verdana" pitchFamily="34" charset="0"/>
                <a:cs typeface="Times New Roman" pitchFamily="18" charset="0"/>
              </a:rPr>
              <a:pPr fontAlgn="base">
                <a:spcBef>
                  <a:spcPct val="0"/>
                </a:spcBef>
                <a:spcAft>
                  <a:spcPct val="0"/>
                </a:spcAft>
                <a:defRPr/>
              </a:pPr>
              <a:t>29</a:t>
            </a:fld>
            <a:endParaRPr lang="en-GB" sz="1000" dirty="0">
              <a:solidFill>
                <a:srgbClr val="6E6E6F"/>
              </a:solidFill>
              <a:latin typeface="Verdana" pitchFamily="34" charset="0"/>
              <a:cs typeface="Times New Roman" pitchFamily="18" charset="0"/>
            </a:endParaRPr>
          </a:p>
        </p:txBody>
      </p:sp>
      <p:graphicFrame>
        <p:nvGraphicFramePr>
          <p:cNvPr id="11" name="Table 10">
            <a:extLst>
              <a:ext uri="{FF2B5EF4-FFF2-40B4-BE49-F238E27FC236}">
                <a16:creationId xmlns:a16="http://schemas.microsoft.com/office/drawing/2014/main" id="{81E8D24B-0B35-488A-9249-D41E93FC7192}"/>
              </a:ext>
            </a:extLst>
          </p:cNvPr>
          <p:cNvGraphicFramePr>
            <a:graphicFrameLocks noGrp="1"/>
          </p:cNvGraphicFramePr>
          <p:nvPr>
            <p:extLst>
              <p:ext uri="{D42A27DB-BD31-4B8C-83A1-F6EECF244321}">
                <p14:modId xmlns:p14="http://schemas.microsoft.com/office/powerpoint/2010/main" val="2720034619"/>
              </p:ext>
            </p:extLst>
          </p:nvPr>
        </p:nvGraphicFramePr>
        <p:xfrm>
          <a:off x="29828" y="26801"/>
          <a:ext cx="9114172" cy="6417899"/>
        </p:xfrm>
        <a:graphic>
          <a:graphicData uri="http://schemas.openxmlformats.org/drawingml/2006/table">
            <a:tbl>
              <a:tblPr>
                <a:tableStyleId>{5C22544A-7EE6-4342-B048-85BDC9FD1C3A}</a:tableStyleId>
              </a:tblPr>
              <a:tblGrid>
                <a:gridCol w="1403648">
                  <a:extLst>
                    <a:ext uri="{9D8B030D-6E8A-4147-A177-3AD203B41FA5}">
                      <a16:colId xmlns:a16="http://schemas.microsoft.com/office/drawing/2014/main" val="863594860"/>
                    </a:ext>
                  </a:extLst>
                </a:gridCol>
                <a:gridCol w="3888432">
                  <a:extLst>
                    <a:ext uri="{9D8B030D-6E8A-4147-A177-3AD203B41FA5}">
                      <a16:colId xmlns:a16="http://schemas.microsoft.com/office/drawing/2014/main" val="1065928272"/>
                    </a:ext>
                  </a:extLst>
                </a:gridCol>
                <a:gridCol w="2443158">
                  <a:extLst>
                    <a:ext uri="{9D8B030D-6E8A-4147-A177-3AD203B41FA5}">
                      <a16:colId xmlns:a16="http://schemas.microsoft.com/office/drawing/2014/main" val="867739656"/>
                    </a:ext>
                  </a:extLst>
                </a:gridCol>
                <a:gridCol w="1378934">
                  <a:extLst>
                    <a:ext uri="{9D8B030D-6E8A-4147-A177-3AD203B41FA5}">
                      <a16:colId xmlns:a16="http://schemas.microsoft.com/office/drawing/2014/main" val="3658926475"/>
                    </a:ext>
                  </a:extLst>
                </a:gridCol>
              </a:tblGrid>
              <a:tr h="230430">
                <a:tc>
                  <a:txBody>
                    <a:bodyPr/>
                    <a:lstStyle/>
                    <a:p>
                      <a:pPr marL="0" algn="ctr">
                        <a:lnSpc>
                          <a:spcPct val="100000"/>
                        </a:lnSpc>
                        <a:spcBef>
                          <a:spcPts val="600"/>
                        </a:spcBef>
                        <a:spcAft>
                          <a:spcPts val="0"/>
                        </a:spcAft>
                      </a:pPr>
                      <a:r>
                        <a:rPr lang="en-GB" sz="2000" b="1" dirty="0">
                          <a:solidFill>
                            <a:srgbClr val="040404"/>
                          </a:solidFill>
                          <a:effectLst/>
                          <a:latin typeface="Palatino Linotype" panose="02040502050505030304" pitchFamily="18" charset="0"/>
                          <a:cs typeface="Times New Roman" panose="02020603050405020304" pitchFamily="18" charset="0"/>
                        </a:rPr>
                        <a:t>Wasteform </a:t>
                      </a:r>
                      <a:endParaRPr lang="en-GB" sz="2000" b="1"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Bef>
                          <a:spcPts val="600"/>
                        </a:spcBef>
                        <a:spcAft>
                          <a:spcPts val="0"/>
                        </a:spcAft>
                      </a:pPr>
                      <a:r>
                        <a:rPr lang="en-GB" sz="2000" b="1" dirty="0">
                          <a:solidFill>
                            <a:srgbClr val="040404"/>
                          </a:solidFill>
                          <a:effectLst/>
                          <a:latin typeface="Palatino Linotype" panose="02040502050505030304" pitchFamily="18" charset="0"/>
                          <a:cs typeface="Times New Roman" panose="02020603050405020304" pitchFamily="18" charset="0"/>
                        </a:rPr>
                        <a:t>Features</a:t>
                      </a:r>
                      <a:endParaRPr lang="en-GB" sz="2000" b="1"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Bef>
                          <a:spcPts val="600"/>
                        </a:spcBef>
                        <a:spcAft>
                          <a:spcPts val="0"/>
                        </a:spcAft>
                      </a:pPr>
                      <a:r>
                        <a:rPr lang="en-GB" sz="2000" b="1" dirty="0">
                          <a:solidFill>
                            <a:srgbClr val="040404"/>
                          </a:solidFill>
                          <a:effectLst/>
                          <a:latin typeface="Palatino Linotype" panose="02040502050505030304" pitchFamily="18" charset="0"/>
                          <a:cs typeface="Times New Roman" panose="02020603050405020304" pitchFamily="18" charset="0"/>
                        </a:rPr>
                        <a:t>Limitations</a:t>
                      </a:r>
                      <a:endParaRPr lang="en-GB" sz="2000" b="1"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Bef>
                          <a:spcPts val="600"/>
                        </a:spcBef>
                        <a:spcAft>
                          <a:spcPts val="0"/>
                        </a:spcAft>
                      </a:pPr>
                      <a:r>
                        <a:rPr lang="en-GB" sz="2000" b="1" dirty="0">
                          <a:solidFill>
                            <a:srgbClr val="040404"/>
                          </a:solidFill>
                          <a:effectLst/>
                          <a:latin typeface="Palatino Linotype" panose="02040502050505030304" pitchFamily="18" charset="0"/>
                          <a:cs typeface="Times New Roman" panose="02020603050405020304" pitchFamily="18" charset="0"/>
                        </a:rPr>
                        <a:t>Sec. waste</a:t>
                      </a:r>
                      <a:endParaRPr lang="en-GB" sz="2000" b="1"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034244"/>
                  </a:ext>
                </a:extLst>
              </a:tr>
              <a:tr h="2306735">
                <a:tc>
                  <a:txBody>
                    <a:bodyPr/>
                    <a:lstStyle/>
                    <a:p>
                      <a:pPr algn="l">
                        <a:lnSpc>
                          <a:spcPts val="1700"/>
                        </a:lnSpc>
                        <a:spcBef>
                          <a:spcPts val="600"/>
                        </a:spcBef>
                        <a:spcAft>
                          <a:spcPts val="0"/>
                        </a:spcAft>
                      </a:pPr>
                      <a:endParaRPr lang="en-GB" sz="2000" b="1" dirty="0">
                        <a:solidFill>
                          <a:srgbClr val="040404"/>
                        </a:solidFill>
                        <a:effectLst/>
                        <a:latin typeface="Palatino Linotype" panose="02040502050505030304" pitchFamily="18" charset="0"/>
                        <a:cs typeface="Times New Roman" panose="02020603050405020304" pitchFamily="18" charset="0"/>
                      </a:endParaRPr>
                    </a:p>
                    <a:p>
                      <a:pPr algn="l">
                        <a:lnSpc>
                          <a:spcPts val="1700"/>
                        </a:lnSpc>
                        <a:spcBef>
                          <a:spcPts val="600"/>
                        </a:spcBef>
                        <a:spcAft>
                          <a:spcPts val="0"/>
                        </a:spcAft>
                      </a:pPr>
                      <a:endParaRPr lang="en-GB" sz="2000" b="1" dirty="0">
                        <a:solidFill>
                          <a:srgbClr val="040404"/>
                        </a:solidFill>
                        <a:effectLst/>
                        <a:latin typeface="Palatino Linotype" panose="02040502050505030304" pitchFamily="18" charset="0"/>
                        <a:cs typeface="Times New Roman" panose="02020603050405020304" pitchFamily="18" charset="0"/>
                      </a:endParaRPr>
                    </a:p>
                    <a:p>
                      <a:pPr algn="l">
                        <a:lnSpc>
                          <a:spcPts val="1700"/>
                        </a:lnSpc>
                        <a:spcBef>
                          <a:spcPts val="600"/>
                        </a:spcBef>
                        <a:spcAft>
                          <a:spcPts val="0"/>
                        </a:spcAft>
                      </a:pPr>
                      <a:endParaRPr lang="en-GB" sz="2000" b="1" dirty="0">
                        <a:solidFill>
                          <a:srgbClr val="040404"/>
                        </a:solidFill>
                        <a:effectLst/>
                        <a:latin typeface="Palatino Linotype" panose="02040502050505030304" pitchFamily="18" charset="0"/>
                        <a:cs typeface="Times New Roman" panose="02020603050405020304" pitchFamily="18" charset="0"/>
                      </a:endParaRPr>
                    </a:p>
                    <a:p>
                      <a:pPr algn="ctr">
                        <a:lnSpc>
                          <a:spcPts val="1700"/>
                        </a:lnSpc>
                        <a:spcBef>
                          <a:spcPts val="600"/>
                        </a:spcBef>
                        <a:spcAft>
                          <a:spcPts val="0"/>
                        </a:spcAft>
                      </a:pPr>
                      <a:r>
                        <a:rPr lang="en-GB" sz="2000" b="1" dirty="0">
                          <a:solidFill>
                            <a:srgbClr val="040404"/>
                          </a:solidFill>
                          <a:effectLst/>
                          <a:latin typeface="Palatino Linotype" panose="02040502050505030304" pitchFamily="18" charset="0"/>
                          <a:cs typeface="Times New Roman" panose="02020603050405020304" pitchFamily="18" charset="0"/>
                        </a:rPr>
                        <a:t> Glasses </a:t>
                      </a:r>
                      <a:endParaRPr lang="en-GB" sz="2000" b="1"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FFC0"/>
                    </a:solidFill>
                  </a:tcPr>
                </a:tc>
                <a:tc>
                  <a:txBody>
                    <a:bodyPr/>
                    <a:lstStyle/>
                    <a:p>
                      <a:pPr algn="l">
                        <a:lnSpc>
                          <a:spcPct val="100000"/>
                        </a:lnSpc>
                        <a:spcBef>
                          <a:spcPts val="600"/>
                        </a:spcBef>
                        <a:spcAft>
                          <a:spcPts val="0"/>
                        </a:spcAft>
                      </a:pPr>
                      <a:r>
                        <a:rPr lang="en-GB" sz="1800" dirty="0">
                          <a:solidFill>
                            <a:srgbClr val="040404"/>
                          </a:solidFill>
                          <a:effectLst/>
                          <a:latin typeface="Palatino Linotype" panose="02040502050505030304" pitchFamily="18" charset="0"/>
                          <a:cs typeface="Times New Roman" panose="02020603050405020304" pitchFamily="18" charset="0"/>
                        </a:rPr>
                        <a:t>Proven method to condition liquid HLW as well as ILW and LLW. High flexibility in terms of the glass formulation range. High reliability of the immobilization process. High glass throughput. High durability of the final wasteform. Small volume of the resulting wasteform. </a:t>
                      </a:r>
                      <a:endParaRPr lang="en-GB" sz="1800"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FFC0"/>
                    </a:solidFill>
                  </a:tcPr>
                </a:tc>
                <a:tc>
                  <a:txBody>
                    <a:bodyPr/>
                    <a:lstStyle/>
                    <a:p>
                      <a:pPr algn="l">
                        <a:lnSpc>
                          <a:spcPct val="100000"/>
                        </a:lnSpc>
                        <a:spcBef>
                          <a:spcPts val="600"/>
                        </a:spcBef>
                        <a:spcAft>
                          <a:spcPts val="0"/>
                        </a:spcAft>
                      </a:pPr>
                      <a:r>
                        <a:rPr lang="en-GB" sz="1800" dirty="0">
                          <a:solidFill>
                            <a:schemeClr val="tx2">
                              <a:lumMod val="75000"/>
                            </a:schemeClr>
                          </a:solidFill>
                          <a:effectLst/>
                          <a:latin typeface="Palatino Linotype" panose="02040502050505030304" pitchFamily="18" charset="0"/>
                          <a:cs typeface="Times New Roman" panose="02020603050405020304" pitchFamily="18" charset="0"/>
                        </a:rPr>
                        <a:t>High initial investment and operational costs. Complex technology requiring high qualified personnel. Need to control off-gases. High specific energy consumption. </a:t>
                      </a:r>
                      <a:endParaRPr lang="en-GB" sz="1800" dirty="0">
                        <a:solidFill>
                          <a:schemeClr val="tx2">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FFC0"/>
                    </a:solidFill>
                  </a:tcPr>
                </a:tc>
                <a:tc>
                  <a:txBody>
                    <a:bodyPr/>
                    <a:lstStyle/>
                    <a:p>
                      <a:pPr algn="l">
                        <a:lnSpc>
                          <a:spcPct val="100000"/>
                        </a:lnSpc>
                        <a:spcBef>
                          <a:spcPts val="1800"/>
                        </a:spcBef>
                        <a:spcAft>
                          <a:spcPts val="0"/>
                        </a:spcAft>
                      </a:pPr>
                      <a:endParaRPr lang="en-GB" sz="1800" dirty="0">
                        <a:solidFill>
                          <a:srgbClr val="0000FF"/>
                        </a:solidFill>
                        <a:effectLst/>
                        <a:latin typeface="Palatino Linotype" panose="02040502050505030304" pitchFamily="18" charset="0"/>
                        <a:cs typeface="Times New Roman" panose="02020603050405020304" pitchFamily="18" charset="0"/>
                      </a:endParaRPr>
                    </a:p>
                    <a:p>
                      <a:pPr algn="l">
                        <a:lnSpc>
                          <a:spcPct val="100000"/>
                        </a:lnSpc>
                        <a:spcBef>
                          <a:spcPts val="1800"/>
                        </a:spcBef>
                        <a:spcAft>
                          <a:spcPts val="0"/>
                        </a:spcAft>
                      </a:pPr>
                      <a:r>
                        <a:rPr lang="en-GB" sz="1800" dirty="0">
                          <a:solidFill>
                            <a:srgbClr val="0000FF"/>
                          </a:solidFill>
                          <a:effectLst/>
                          <a:latin typeface="Palatino Linotype" panose="02040502050505030304" pitchFamily="18" charset="0"/>
                          <a:cs typeface="Times New Roman" panose="02020603050405020304" pitchFamily="18" charset="0"/>
                        </a:rPr>
                        <a:t>Off-gases. Filters. </a:t>
                      </a:r>
                    </a:p>
                    <a:p>
                      <a:pPr algn="l">
                        <a:lnSpc>
                          <a:spcPct val="100000"/>
                        </a:lnSpc>
                        <a:spcBef>
                          <a:spcPts val="0"/>
                        </a:spcBef>
                        <a:spcAft>
                          <a:spcPts val="0"/>
                        </a:spcAft>
                      </a:pPr>
                      <a:r>
                        <a:rPr lang="en-GB" sz="1800" dirty="0">
                          <a:solidFill>
                            <a:srgbClr val="0000FF"/>
                          </a:solidFill>
                          <a:effectLst/>
                          <a:latin typeface="Palatino Linotype" panose="02040502050505030304" pitchFamily="18" charset="0"/>
                          <a:cs typeface="Times New Roman" panose="02020603050405020304" pitchFamily="18" charset="0"/>
                        </a:rPr>
                        <a:t>Scrub solutions. Used melters. </a:t>
                      </a:r>
                      <a:endParaRPr lang="en-GB" sz="1800" dirty="0">
                        <a:solidFill>
                          <a:srgbClr val="0000FF"/>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FFC0"/>
                    </a:solidFill>
                  </a:tcPr>
                </a:tc>
                <a:extLst>
                  <a:ext uri="{0D108BD9-81ED-4DB2-BD59-A6C34878D82A}">
                    <a16:rowId xmlns:a16="http://schemas.microsoft.com/office/drawing/2014/main" val="577617564"/>
                  </a:ext>
                </a:extLst>
              </a:tr>
              <a:tr h="1837292">
                <a:tc>
                  <a:txBody>
                    <a:bodyPr/>
                    <a:lstStyle/>
                    <a:p>
                      <a:pPr algn="l">
                        <a:lnSpc>
                          <a:spcPts val="1700"/>
                        </a:lnSpc>
                        <a:spcBef>
                          <a:spcPts val="600"/>
                        </a:spcBef>
                        <a:spcAft>
                          <a:spcPts val="0"/>
                        </a:spcAft>
                      </a:pPr>
                      <a:endParaRPr lang="en-GB" sz="2000" b="1" dirty="0">
                        <a:solidFill>
                          <a:srgbClr val="040404"/>
                        </a:solidFill>
                        <a:effectLst/>
                        <a:latin typeface="Palatino Linotype" panose="02040502050505030304" pitchFamily="18" charset="0"/>
                        <a:cs typeface="Times New Roman" panose="02020603050405020304" pitchFamily="18" charset="0"/>
                      </a:endParaRPr>
                    </a:p>
                    <a:p>
                      <a:pPr algn="l">
                        <a:lnSpc>
                          <a:spcPts val="1700"/>
                        </a:lnSpc>
                        <a:spcBef>
                          <a:spcPts val="600"/>
                        </a:spcBef>
                        <a:spcAft>
                          <a:spcPts val="0"/>
                        </a:spcAft>
                      </a:pPr>
                      <a:endParaRPr lang="en-GB" sz="2000" b="1" dirty="0">
                        <a:solidFill>
                          <a:srgbClr val="040404"/>
                        </a:solidFill>
                        <a:effectLst/>
                        <a:latin typeface="Palatino Linotype" panose="02040502050505030304" pitchFamily="18" charset="0"/>
                        <a:cs typeface="Times New Roman" panose="02020603050405020304" pitchFamily="18" charset="0"/>
                      </a:endParaRPr>
                    </a:p>
                    <a:p>
                      <a:pPr algn="ctr">
                        <a:lnSpc>
                          <a:spcPts val="1700"/>
                        </a:lnSpc>
                        <a:spcBef>
                          <a:spcPts val="600"/>
                        </a:spcBef>
                        <a:spcAft>
                          <a:spcPts val="0"/>
                        </a:spcAft>
                      </a:pPr>
                      <a:r>
                        <a:rPr lang="en-GB" sz="2000" b="1" dirty="0">
                          <a:solidFill>
                            <a:srgbClr val="040404"/>
                          </a:solidFill>
                          <a:effectLst/>
                          <a:latin typeface="Palatino Linotype" panose="02040502050505030304" pitchFamily="18" charset="0"/>
                          <a:cs typeface="Times New Roman" panose="02020603050405020304" pitchFamily="18" charset="0"/>
                        </a:rPr>
                        <a:t> Ceramics</a:t>
                      </a:r>
                      <a:endParaRPr lang="en-GB" sz="2000" b="1"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600"/>
                        </a:spcBef>
                        <a:spcAft>
                          <a:spcPts val="0"/>
                        </a:spcAft>
                      </a:pPr>
                      <a:endParaRPr lang="en-GB" sz="1800" dirty="0">
                        <a:solidFill>
                          <a:srgbClr val="040404"/>
                        </a:solidFill>
                        <a:effectLst/>
                        <a:latin typeface="Palatino Linotype" panose="02040502050505030304" pitchFamily="18" charset="0"/>
                        <a:cs typeface="Times New Roman" panose="02020603050405020304" pitchFamily="18" charset="0"/>
                      </a:endParaRPr>
                    </a:p>
                    <a:p>
                      <a:pPr algn="l">
                        <a:lnSpc>
                          <a:spcPct val="100000"/>
                        </a:lnSpc>
                        <a:spcBef>
                          <a:spcPts val="600"/>
                        </a:spcBef>
                        <a:spcAft>
                          <a:spcPts val="0"/>
                        </a:spcAft>
                      </a:pPr>
                      <a:r>
                        <a:rPr lang="en-GB" sz="1800" dirty="0">
                          <a:solidFill>
                            <a:srgbClr val="040404"/>
                          </a:solidFill>
                          <a:effectLst/>
                          <a:latin typeface="Palatino Linotype" panose="02040502050505030304" pitchFamily="18" charset="0"/>
                          <a:cs typeface="Times New Roman" panose="02020603050405020304" pitchFamily="18" charset="0"/>
                        </a:rPr>
                        <a:t>Possible to incorporate higher levels of actinides than borosilicate glass. Wasteform is more durable than glass. Expected to be suitable for long term isolation since it simulates natural rocks. </a:t>
                      </a:r>
                      <a:endParaRPr lang="en-GB" sz="1800" dirty="0">
                        <a:solidFill>
                          <a:srgbClr val="040404"/>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600"/>
                        </a:spcBef>
                        <a:spcAft>
                          <a:spcPts val="0"/>
                        </a:spcAft>
                      </a:pPr>
                      <a:endParaRPr lang="en-GB" sz="1800" dirty="0">
                        <a:solidFill>
                          <a:schemeClr val="tx2">
                            <a:lumMod val="75000"/>
                          </a:schemeClr>
                        </a:solidFill>
                        <a:effectLst/>
                        <a:latin typeface="Palatino Linotype" panose="02040502050505030304" pitchFamily="18" charset="0"/>
                        <a:cs typeface="Times New Roman" panose="02020603050405020304" pitchFamily="18" charset="0"/>
                      </a:endParaRPr>
                    </a:p>
                    <a:p>
                      <a:pPr algn="l">
                        <a:lnSpc>
                          <a:spcPct val="100000"/>
                        </a:lnSpc>
                        <a:spcBef>
                          <a:spcPts val="600"/>
                        </a:spcBef>
                        <a:spcAft>
                          <a:spcPts val="0"/>
                        </a:spcAft>
                      </a:pPr>
                      <a:r>
                        <a:rPr lang="en-GB" sz="1800" dirty="0">
                          <a:solidFill>
                            <a:schemeClr val="tx2">
                              <a:lumMod val="75000"/>
                            </a:schemeClr>
                          </a:solidFill>
                          <a:effectLst/>
                          <a:latin typeface="Palatino Linotype" panose="02040502050505030304" pitchFamily="18" charset="0"/>
                          <a:cs typeface="Times New Roman" panose="02020603050405020304" pitchFamily="18" charset="0"/>
                        </a:rPr>
                        <a:t>Limited experience. Most efforts have been research-based. The ceramic shall be tailored to nuclear waste composition.</a:t>
                      </a:r>
                      <a:endParaRPr lang="en-GB" sz="1800" dirty="0">
                        <a:solidFill>
                          <a:schemeClr val="tx2">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0000"/>
                        </a:lnSpc>
                        <a:spcBef>
                          <a:spcPts val="600"/>
                        </a:spcBef>
                        <a:spcAft>
                          <a:spcPts val="0"/>
                        </a:spcAft>
                      </a:pPr>
                      <a:endParaRPr lang="en-GB" sz="1800" dirty="0">
                        <a:solidFill>
                          <a:srgbClr val="0000FF"/>
                        </a:solidFill>
                        <a:effectLst/>
                        <a:latin typeface="Palatino Linotype" panose="02040502050505030304" pitchFamily="18" charset="0"/>
                        <a:cs typeface="Times New Roman" panose="02020603050405020304" pitchFamily="18" charset="0"/>
                      </a:endParaRPr>
                    </a:p>
                    <a:p>
                      <a:pPr algn="l">
                        <a:lnSpc>
                          <a:spcPct val="100000"/>
                        </a:lnSpc>
                        <a:spcBef>
                          <a:spcPts val="600"/>
                        </a:spcBef>
                        <a:spcAft>
                          <a:spcPts val="0"/>
                        </a:spcAft>
                      </a:pPr>
                      <a:r>
                        <a:rPr lang="en-GB" sz="1800" dirty="0">
                          <a:solidFill>
                            <a:srgbClr val="0000FF"/>
                          </a:solidFill>
                          <a:effectLst/>
                          <a:latin typeface="Palatino Linotype" panose="02040502050505030304" pitchFamily="18" charset="0"/>
                          <a:cs typeface="Times New Roman" panose="02020603050405020304" pitchFamily="18" charset="0"/>
                        </a:rPr>
                        <a:t>Off-gases.</a:t>
                      </a:r>
                    </a:p>
                    <a:p>
                      <a:pPr algn="l">
                        <a:lnSpc>
                          <a:spcPct val="100000"/>
                        </a:lnSpc>
                        <a:spcBef>
                          <a:spcPts val="600"/>
                        </a:spcBef>
                        <a:spcAft>
                          <a:spcPts val="0"/>
                        </a:spcAft>
                      </a:pPr>
                      <a:r>
                        <a:rPr lang="en-GB" sz="1800" dirty="0">
                          <a:solidFill>
                            <a:srgbClr val="0000FF"/>
                          </a:solidFill>
                          <a:effectLst/>
                          <a:latin typeface="Palatino Linotype" panose="02040502050505030304" pitchFamily="18" charset="0"/>
                          <a:cs typeface="Times New Roman" panose="02020603050405020304" pitchFamily="18" charset="0"/>
                        </a:rPr>
                        <a:t>Filters. </a:t>
                      </a:r>
                    </a:p>
                    <a:p>
                      <a:pPr algn="l">
                        <a:lnSpc>
                          <a:spcPct val="100000"/>
                        </a:lnSpc>
                        <a:spcBef>
                          <a:spcPts val="600"/>
                        </a:spcBef>
                        <a:spcAft>
                          <a:spcPts val="0"/>
                        </a:spcAft>
                      </a:pPr>
                      <a:r>
                        <a:rPr lang="en-GB" sz="1800" dirty="0">
                          <a:solidFill>
                            <a:srgbClr val="0000FF"/>
                          </a:solidFill>
                          <a:effectLst/>
                          <a:latin typeface="Palatino Linotype" panose="02040502050505030304" pitchFamily="18" charset="0"/>
                          <a:cs typeface="Times New Roman" panose="02020603050405020304" pitchFamily="18" charset="0"/>
                        </a:rPr>
                        <a:t>Scrub solutions.  </a:t>
                      </a:r>
                      <a:endParaRPr lang="en-GB" sz="1800" dirty="0">
                        <a:solidFill>
                          <a:srgbClr val="0000FF"/>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22668866"/>
                  </a:ext>
                </a:extLst>
              </a:tr>
              <a:tr h="558747">
                <a:tc>
                  <a:txBody>
                    <a:bodyPr/>
                    <a:lstStyle/>
                    <a:p>
                      <a:pPr algn="l">
                        <a:lnSpc>
                          <a:spcPts val="1700"/>
                        </a:lnSpc>
                        <a:spcBef>
                          <a:spcPts val="600"/>
                        </a:spcBef>
                        <a:spcAft>
                          <a:spcPts val="0"/>
                        </a:spcAft>
                      </a:pPr>
                      <a:endParaRPr lang="en-GB" sz="2000" b="1" dirty="0">
                        <a:solidFill>
                          <a:schemeClr val="tx2">
                            <a:lumMod val="75000"/>
                          </a:schemeClr>
                        </a:solidFill>
                        <a:effectLst/>
                        <a:latin typeface="Palatino Linotype" panose="02040502050505030304" pitchFamily="18" charset="0"/>
                        <a:cs typeface="Times New Roman" panose="02020603050405020304" pitchFamily="18" charset="0"/>
                      </a:endParaRPr>
                    </a:p>
                    <a:p>
                      <a:pPr algn="ctr">
                        <a:lnSpc>
                          <a:spcPct val="100000"/>
                        </a:lnSpc>
                        <a:spcBef>
                          <a:spcPts val="600"/>
                        </a:spcBef>
                        <a:spcAft>
                          <a:spcPts val="0"/>
                        </a:spcAft>
                      </a:pPr>
                      <a:r>
                        <a:rPr lang="en-GB" sz="2000" b="1" dirty="0">
                          <a:solidFill>
                            <a:schemeClr val="tx2">
                              <a:lumMod val="75000"/>
                            </a:schemeClr>
                          </a:solidFill>
                          <a:effectLst/>
                          <a:latin typeface="Palatino Linotype" panose="02040502050505030304" pitchFamily="18" charset="0"/>
                          <a:cs typeface="Times New Roman" panose="02020603050405020304" pitchFamily="18" charset="0"/>
                        </a:rPr>
                        <a:t>  Glass composite materials</a:t>
                      </a:r>
                      <a:br>
                        <a:rPr lang="en-GB" sz="2000" b="1" dirty="0">
                          <a:solidFill>
                            <a:schemeClr val="tx2">
                              <a:lumMod val="75000"/>
                            </a:schemeClr>
                          </a:solidFill>
                          <a:effectLst/>
                          <a:latin typeface="Palatino Linotype" panose="02040502050505030304" pitchFamily="18" charset="0"/>
                          <a:cs typeface="Times New Roman" panose="02020603050405020304" pitchFamily="18" charset="0"/>
                        </a:rPr>
                      </a:br>
                      <a:r>
                        <a:rPr lang="en-GB" sz="2000" b="1" dirty="0">
                          <a:solidFill>
                            <a:schemeClr val="tx2">
                              <a:lumMod val="75000"/>
                            </a:schemeClr>
                          </a:solidFill>
                          <a:effectLst/>
                          <a:latin typeface="Palatino Linotype" panose="02040502050505030304" pitchFamily="18" charset="0"/>
                          <a:cs typeface="Times New Roman" panose="02020603050405020304" pitchFamily="18" charset="0"/>
                        </a:rPr>
                        <a:t>GCM’s </a:t>
                      </a:r>
                      <a:endParaRPr lang="en-GB" sz="2000" b="1" dirty="0">
                        <a:solidFill>
                          <a:schemeClr val="tx2">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endParaRPr lang="en-GB" sz="1800" dirty="0">
                        <a:solidFill>
                          <a:srgbClr val="040404"/>
                        </a:solidFill>
                        <a:effectLst/>
                        <a:latin typeface="Palatino Linotype" panose="02040502050505030304" pitchFamily="18" charset="0"/>
                        <a:cs typeface="Times New Roman" panose="02020603050405020304" pitchFamily="18" charset="0"/>
                      </a:endParaRPr>
                    </a:p>
                    <a:p>
                      <a:pPr algn="l">
                        <a:lnSpc>
                          <a:spcPct val="100000"/>
                        </a:lnSpc>
                        <a:spcBef>
                          <a:spcPts val="600"/>
                        </a:spcBef>
                        <a:spcAft>
                          <a:spcPts val="0"/>
                        </a:spcAft>
                      </a:pPr>
                      <a:r>
                        <a:rPr lang="en-GB" sz="1800" b="1" dirty="0">
                          <a:solidFill>
                            <a:srgbClr val="0000FF"/>
                          </a:solidFill>
                          <a:effectLst/>
                          <a:latin typeface="Palatino Linotype" panose="02040502050505030304" pitchFamily="18" charset="0"/>
                          <a:cs typeface="Times New Roman" panose="02020603050405020304" pitchFamily="18" charset="0"/>
                        </a:rPr>
                        <a:t>Combine features of both crystalline and glassy materials. Higher waste loading. Higher compatibility. Higher stability compared glasses. </a:t>
                      </a:r>
                    </a:p>
                    <a:p>
                      <a:pPr algn="l">
                        <a:lnSpc>
                          <a:spcPct val="100000"/>
                        </a:lnSpc>
                        <a:spcBef>
                          <a:spcPts val="600"/>
                        </a:spcBef>
                        <a:spcAft>
                          <a:spcPts val="0"/>
                        </a:spcAft>
                      </a:pPr>
                      <a:endParaRPr lang="en-GB" sz="1800" b="1" dirty="0">
                        <a:solidFill>
                          <a:srgbClr val="0000FF"/>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GB" sz="1800" dirty="0">
                          <a:solidFill>
                            <a:schemeClr val="tx2">
                              <a:lumMod val="75000"/>
                            </a:schemeClr>
                          </a:solidFill>
                          <a:effectLst/>
                          <a:latin typeface="Palatino Linotype" panose="02040502050505030304" pitchFamily="18" charset="0"/>
                          <a:cs typeface="Times New Roman" panose="02020603050405020304" pitchFamily="18" charset="0"/>
                        </a:rPr>
                        <a:t>   </a:t>
                      </a:r>
                    </a:p>
                    <a:p>
                      <a:pPr algn="l">
                        <a:lnSpc>
                          <a:spcPct val="100000"/>
                        </a:lnSpc>
                        <a:spcBef>
                          <a:spcPts val="600"/>
                        </a:spcBef>
                        <a:spcAft>
                          <a:spcPts val="0"/>
                        </a:spcAft>
                      </a:pPr>
                      <a:endParaRPr lang="en-GB" sz="1800" dirty="0">
                        <a:solidFill>
                          <a:schemeClr val="tx2">
                            <a:lumMod val="75000"/>
                          </a:schemeClr>
                        </a:solidFill>
                        <a:effectLst/>
                        <a:latin typeface="Palatino Linotype" panose="02040502050505030304" pitchFamily="18" charset="0"/>
                        <a:cs typeface="Times New Roman" panose="02020603050405020304" pitchFamily="18" charset="0"/>
                      </a:endParaRPr>
                    </a:p>
                    <a:p>
                      <a:pPr algn="l">
                        <a:lnSpc>
                          <a:spcPct val="100000"/>
                        </a:lnSpc>
                        <a:spcBef>
                          <a:spcPts val="600"/>
                        </a:spcBef>
                        <a:spcAft>
                          <a:spcPts val="0"/>
                        </a:spcAft>
                      </a:pPr>
                      <a:r>
                        <a:rPr lang="en-GB" sz="1800" dirty="0">
                          <a:solidFill>
                            <a:schemeClr val="tx2">
                              <a:lumMod val="75000"/>
                            </a:schemeClr>
                          </a:solidFill>
                          <a:effectLst/>
                          <a:latin typeface="Palatino Linotype" panose="02040502050505030304" pitchFamily="18" charset="0"/>
                          <a:cs typeface="Times New Roman" panose="02020603050405020304" pitchFamily="18" charset="0"/>
                        </a:rPr>
                        <a:t> Limited experience. </a:t>
                      </a:r>
                      <a:endParaRPr lang="en-GB" sz="1800" dirty="0">
                        <a:solidFill>
                          <a:schemeClr val="tx2">
                            <a:lumMod val="75000"/>
                          </a:schemeClr>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GB" sz="1800" dirty="0">
                          <a:solidFill>
                            <a:srgbClr val="0000FF"/>
                          </a:solidFill>
                          <a:effectLst/>
                          <a:latin typeface="Palatino Linotype" panose="02040502050505030304" pitchFamily="18" charset="0"/>
                          <a:cs typeface="Times New Roman" panose="02020603050405020304" pitchFamily="18" charset="0"/>
                        </a:rPr>
                        <a:t>Off-gases. Filters. </a:t>
                      </a:r>
                    </a:p>
                    <a:p>
                      <a:pPr algn="l">
                        <a:lnSpc>
                          <a:spcPct val="100000"/>
                        </a:lnSpc>
                        <a:spcBef>
                          <a:spcPts val="600"/>
                        </a:spcBef>
                        <a:spcAft>
                          <a:spcPts val="0"/>
                        </a:spcAft>
                      </a:pPr>
                      <a:r>
                        <a:rPr lang="en-GB" sz="1800" dirty="0">
                          <a:solidFill>
                            <a:srgbClr val="0000FF"/>
                          </a:solidFill>
                          <a:effectLst/>
                          <a:latin typeface="Palatino Linotype" panose="02040502050505030304" pitchFamily="18" charset="0"/>
                          <a:cs typeface="Times New Roman" panose="02020603050405020304" pitchFamily="18" charset="0"/>
                        </a:rPr>
                        <a:t>Scrub solutions. Used melters</a:t>
                      </a:r>
                      <a:endParaRPr lang="en-GB" sz="1800" dirty="0">
                        <a:solidFill>
                          <a:srgbClr val="0000FF"/>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8825" marR="18825" marT="38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468141"/>
                  </a:ext>
                </a:extLst>
              </a:tr>
            </a:tbl>
          </a:graphicData>
        </a:graphic>
      </p:graphicFrame>
    </p:spTree>
    <p:extLst>
      <p:ext uri="{BB962C8B-B14F-4D97-AF65-F5344CB8AC3E}">
        <p14:creationId xmlns:p14="http://schemas.microsoft.com/office/powerpoint/2010/main" val="27147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A5D80D-1C19-4A48-807A-5057DD04F5EC}"/>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3</a:t>
            </a:fld>
            <a:endParaRPr lang="en-GB" dirty="0">
              <a:latin typeface="Verdana" pitchFamily="34" charset="0"/>
              <a:cs typeface="Times New Roman" pitchFamily="18" charset="0"/>
            </a:endParaRPr>
          </a:p>
        </p:txBody>
      </p:sp>
      <p:sp>
        <p:nvSpPr>
          <p:cNvPr id="3" name="Inhaltsplatzhalter 2">
            <a:extLst>
              <a:ext uri="{FF2B5EF4-FFF2-40B4-BE49-F238E27FC236}">
                <a16:creationId xmlns:a16="http://schemas.microsoft.com/office/drawing/2014/main" id="{918E2734-CDDE-4836-826E-2A9ED6195525}"/>
              </a:ext>
            </a:extLst>
          </p:cNvPr>
          <p:cNvSpPr txBox="1">
            <a:spLocks/>
          </p:cNvSpPr>
          <p:nvPr/>
        </p:nvSpPr>
        <p:spPr>
          <a:xfrm>
            <a:off x="457199" y="1051269"/>
            <a:ext cx="8187071" cy="2592288"/>
          </a:xfrm>
          <a:prstGeom prst="rect">
            <a:avLst/>
          </a:prstGeom>
          <a:ln>
            <a:noFill/>
          </a:ln>
        </p:spPr>
        <p:txBody>
          <a:bodyPr anchor="ctr">
            <a:normAutofit lnSpcReduction="10000"/>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just"/>
            <a:r>
              <a:rPr lang="en-GB" sz="2800" b="1" i="1" kern="0" dirty="0">
                <a:solidFill>
                  <a:srgbClr val="040404"/>
                </a:solidFill>
                <a:latin typeface="Palatino Linotype" panose="02040502050505030304" pitchFamily="18" charset="0"/>
              </a:rPr>
              <a:t>Waste package.</a:t>
            </a:r>
            <a:r>
              <a:rPr lang="en-GB" sz="2800" i="1" kern="0" dirty="0">
                <a:solidFill>
                  <a:srgbClr val="040404"/>
                </a:solidFill>
                <a:latin typeface="Palatino Linotype" panose="02040502050505030304" pitchFamily="18" charset="0"/>
              </a:rPr>
              <a:t> </a:t>
            </a:r>
            <a:r>
              <a:rPr lang="en-GB" sz="2800" kern="0" dirty="0">
                <a:solidFill>
                  <a:srgbClr val="040404"/>
                </a:solidFill>
                <a:latin typeface="Palatino Linotype" panose="02040502050505030304" pitchFamily="18" charset="0"/>
              </a:rPr>
              <a:t>The product of </a:t>
            </a:r>
            <a:r>
              <a:rPr lang="en-GB" sz="2800" u="sng" kern="0" dirty="0">
                <a:solidFill>
                  <a:srgbClr val="040404"/>
                </a:solidFill>
                <a:latin typeface="Palatino Linotype" panose="02040502050505030304" pitchFamily="18" charset="0"/>
              </a:rPr>
              <a:t>conditioning</a:t>
            </a:r>
            <a:r>
              <a:rPr lang="en-GB" sz="2800" kern="0" dirty="0">
                <a:solidFill>
                  <a:srgbClr val="040404"/>
                </a:solidFill>
                <a:latin typeface="Palatino Linotype" panose="02040502050505030304" pitchFamily="18" charset="0"/>
              </a:rPr>
              <a:t> that includes the </a:t>
            </a:r>
            <a:r>
              <a:rPr lang="en-GB" sz="2800" u="sng" kern="0" dirty="0">
                <a:solidFill>
                  <a:srgbClr val="040404"/>
                </a:solidFill>
                <a:latin typeface="Palatino Linotype" panose="02040502050505030304" pitchFamily="18" charset="0"/>
              </a:rPr>
              <a:t>wasteform</a:t>
            </a:r>
            <a:r>
              <a:rPr lang="en-GB" sz="2800" kern="0" dirty="0">
                <a:solidFill>
                  <a:srgbClr val="040404"/>
                </a:solidFill>
                <a:latin typeface="Palatino Linotype" panose="02040502050505030304" pitchFamily="18" charset="0"/>
              </a:rPr>
              <a:t> and any </a:t>
            </a:r>
            <a:r>
              <a:rPr lang="en-GB" sz="2800" u="sng" kern="0" dirty="0">
                <a:solidFill>
                  <a:srgbClr val="040404"/>
                </a:solidFill>
                <a:latin typeface="Palatino Linotype" panose="02040502050505030304" pitchFamily="18" charset="0"/>
              </a:rPr>
              <a:t>container</a:t>
            </a:r>
            <a:r>
              <a:rPr lang="en-GB" sz="2800" kern="0" dirty="0">
                <a:solidFill>
                  <a:srgbClr val="040404"/>
                </a:solidFill>
                <a:latin typeface="Palatino Linotype" panose="02040502050505030304" pitchFamily="18" charset="0"/>
              </a:rPr>
              <a:t>(s) and </a:t>
            </a:r>
            <a:r>
              <a:rPr lang="en-GB" sz="2800" u="sng" kern="0" dirty="0">
                <a:solidFill>
                  <a:srgbClr val="040404"/>
                </a:solidFill>
                <a:latin typeface="Palatino Linotype" panose="02040502050505030304" pitchFamily="18" charset="0"/>
              </a:rPr>
              <a:t>internal barriers </a:t>
            </a:r>
            <a:r>
              <a:rPr lang="en-GB" sz="2800" kern="0" dirty="0">
                <a:solidFill>
                  <a:srgbClr val="040404"/>
                </a:solidFill>
                <a:latin typeface="Palatino Linotype" panose="02040502050505030304" pitchFamily="18" charset="0"/>
              </a:rPr>
              <a:t>(e.g. absorbing materials and liner), as prepared in accordance with requirements for handling, transport, storage and/or disposal.</a:t>
            </a:r>
            <a:endParaRPr lang="de-DE" sz="2800" kern="0" dirty="0">
              <a:solidFill>
                <a:srgbClr val="040404"/>
              </a:solidFill>
              <a:latin typeface="Palatino Linotype" panose="02040502050505030304" pitchFamily="18" charset="0"/>
            </a:endParaRPr>
          </a:p>
        </p:txBody>
      </p:sp>
      <p:sp>
        <p:nvSpPr>
          <p:cNvPr id="4" name="Rectangle 5">
            <a:extLst>
              <a:ext uri="{FF2B5EF4-FFF2-40B4-BE49-F238E27FC236}">
                <a16:creationId xmlns:a16="http://schemas.microsoft.com/office/drawing/2014/main" id="{D7583A3A-D199-D447-B3A6-2072711A410D}"/>
              </a:ext>
            </a:extLst>
          </p:cNvPr>
          <p:cNvSpPr txBox="1">
            <a:spLocks noChangeArrowheads="1"/>
          </p:cNvSpPr>
          <p:nvPr/>
        </p:nvSpPr>
        <p:spPr>
          <a:xfrm>
            <a:off x="2065631" y="259181"/>
            <a:ext cx="5040560" cy="792088"/>
          </a:xfrm>
          <a:prstGeom prst="rect">
            <a:avLst/>
          </a:prstGeom>
        </p:spPr>
        <p:txBody>
          <a:bodyPr/>
          <a:lst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pPr algn="ctr" eaLnBrk="1" hangingPunct="1"/>
            <a:r>
              <a:rPr lang="en-GB" altLang="en-US" sz="4800" kern="0" dirty="0"/>
              <a:t>I. Background</a:t>
            </a:r>
          </a:p>
        </p:txBody>
      </p:sp>
      <p:pic>
        <p:nvPicPr>
          <p:cNvPr id="7" name="Picture 6">
            <a:extLst>
              <a:ext uri="{FF2B5EF4-FFF2-40B4-BE49-F238E27FC236}">
                <a16:creationId xmlns:a16="http://schemas.microsoft.com/office/drawing/2014/main" id="{2EE433FE-28B4-DBBA-AA97-5A3622337800}"/>
              </a:ext>
            </a:extLst>
          </p:cNvPr>
          <p:cNvPicPr>
            <a:picLocks noChangeAspect="1"/>
          </p:cNvPicPr>
          <p:nvPr/>
        </p:nvPicPr>
        <p:blipFill>
          <a:blip r:embed="rId2"/>
          <a:stretch>
            <a:fillRect/>
          </a:stretch>
        </p:blipFill>
        <p:spPr>
          <a:xfrm>
            <a:off x="2342686" y="3627033"/>
            <a:ext cx="4225678" cy="3094441"/>
          </a:xfrm>
          <a:prstGeom prst="rect">
            <a:avLst/>
          </a:prstGeom>
        </p:spPr>
      </p:pic>
    </p:spTree>
    <p:extLst>
      <p:ext uri="{BB962C8B-B14F-4D97-AF65-F5344CB8AC3E}">
        <p14:creationId xmlns:p14="http://schemas.microsoft.com/office/powerpoint/2010/main" val="151693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3"/>
          <p:cNvPicPr>
            <a:picLocks noChangeAspect="1" noChangeArrowheads="1"/>
          </p:cNvPicPr>
          <p:nvPr/>
        </p:nvPicPr>
        <p:blipFill>
          <a:blip r:embed="rId2" cstate="print"/>
          <a:srcRect/>
          <a:stretch>
            <a:fillRect/>
          </a:stretch>
        </p:blipFill>
        <p:spPr bwMode="auto">
          <a:xfrm>
            <a:off x="0" y="1484784"/>
            <a:ext cx="5778500" cy="4429125"/>
          </a:xfrm>
          <a:prstGeom prst="rect">
            <a:avLst/>
          </a:prstGeom>
          <a:noFill/>
          <a:ln w="9525">
            <a:noFill/>
            <a:miter lim="800000"/>
            <a:headEnd/>
            <a:tailEnd/>
          </a:ln>
        </p:spPr>
      </p:pic>
      <p:sp>
        <p:nvSpPr>
          <p:cNvPr id="11" name="Oval 10"/>
          <p:cNvSpPr/>
          <p:nvPr/>
        </p:nvSpPr>
        <p:spPr>
          <a:xfrm>
            <a:off x="3571875" y="1913409"/>
            <a:ext cx="142875" cy="214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4" name="Straight Arrow Connector 13"/>
          <p:cNvCxnSpPr>
            <a:cxnSpLocks/>
          </p:cNvCxnSpPr>
          <p:nvPr/>
        </p:nvCxnSpPr>
        <p:spPr>
          <a:xfrm flipH="1">
            <a:off x="3643312" y="2056284"/>
            <a:ext cx="1588" cy="2924464"/>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571875" y="4931730"/>
            <a:ext cx="142875" cy="21431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896" name="TextBox 21"/>
          <p:cNvSpPr txBox="1">
            <a:spLocks noChangeArrowheads="1"/>
          </p:cNvSpPr>
          <p:nvPr/>
        </p:nvSpPr>
        <p:spPr bwMode="auto">
          <a:xfrm rot="-5400000">
            <a:off x="2685256" y="3014340"/>
            <a:ext cx="1571625" cy="369887"/>
          </a:xfrm>
          <a:prstGeom prst="rect">
            <a:avLst/>
          </a:prstGeom>
          <a:noFill/>
          <a:ln w="9525">
            <a:noFill/>
            <a:miter lim="800000"/>
            <a:headEnd/>
            <a:tailEnd/>
          </a:ln>
        </p:spPr>
        <p:txBody>
          <a:bodyPr>
            <a:spAutoFit/>
          </a:bodyPr>
          <a:lstStyle/>
          <a:p>
            <a:r>
              <a:rPr lang="en-GB" sz="1800" b="1">
                <a:solidFill>
                  <a:schemeClr val="accent2"/>
                </a:solidFill>
              </a:rPr>
              <a:t>Rapid cooling</a:t>
            </a:r>
          </a:p>
        </p:txBody>
      </p:sp>
      <p:sp>
        <p:nvSpPr>
          <p:cNvPr id="37897" name="TextBox 22"/>
          <p:cNvSpPr txBox="1">
            <a:spLocks noChangeArrowheads="1"/>
          </p:cNvSpPr>
          <p:nvPr/>
        </p:nvSpPr>
        <p:spPr bwMode="auto">
          <a:xfrm>
            <a:off x="1126171" y="1665758"/>
            <a:ext cx="1746250" cy="461963"/>
          </a:xfrm>
          <a:prstGeom prst="rect">
            <a:avLst/>
          </a:prstGeom>
          <a:noFill/>
          <a:ln w="9525">
            <a:noFill/>
            <a:miter lim="800000"/>
            <a:headEnd/>
            <a:tailEnd/>
          </a:ln>
        </p:spPr>
        <p:txBody>
          <a:bodyPr wrap="none">
            <a:spAutoFit/>
          </a:bodyPr>
          <a:lstStyle/>
          <a:p>
            <a:r>
              <a:rPr lang="en-GB" dirty="0">
                <a:solidFill>
                  <a:srgbClr val="FF0000"/>
                </a:solidFill>
              </a:rPr>
              <a:t>Stable liquid</a:t>
            </a:r>
          </a:p>
        </p:txBody>
      </p:sp>
      <p:cxnSp>
        <p:nvCxnSpPr>
          <p:cNvPr id="25" name="Straight Arrow Connector 24"/>
          <p:cNvCxnSpPr>
            <a:stCxn id="37897" idx="1"/>
            <a:endCxn id="11" idx="6"/>
          </p:cNvCxnSpPr>
          <p:nvPr/>
        </p:nvCxnSpPr>
        <p:spPr>
          <a:xfrm>
            <a:off x="1126171" y="1896740"/>
            <a:ext cx="2588579" cy="12382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7899" name="TextBox 25"/>
          <p:cNvSpPr txBox="1">
            <a:spLocks noChangeArrowheads="1"/>
          </p:cNvSpPr>
          <p:nvPr/>
        </p:nvSpPr>
        <p:spPr bwMode="auto">
          <a:xfrm>
            <a:off x="1160653" y="4000222"/>
            <a:ext cx="869950" cy="461962"/>
          </a:xfrm>
          <a:prstGeom prst="rect">
            <a:avLst/>
          </a:prstGeom>
          <a:noFill/>
          <a:ln w="9525">
            <a:noFill/>
            <a:miter lim="800000"/>
            <a:headEnd/>
            <a:tailEnd/>
          </a:ln>
        </p:spPr>
        <p:txBody>
          <a:bodyPr wrap="none">
            <a:spAutoFit/>
          </a:bodyPr>
          <a:lstStyle/>
          <a:p>
            <a:r>
              <a:rPr lang="en-GB" dirty="0">
                <a:solidFill>
                  <a:srgbClr val="0000FF"/>
                </a:solidFill>
              </a:rPr>
              <a:t>Glass</a:t>
            </a:r>
          </a:p>
        </p:txBody>
      </p:sp>
      <p:cxnSp>
        <p:nvCxnSpPr>
          <p:cNvPr id="28" name="Straight Arrow Connector 27"/>
          <p:cNvCxnSpPr>
            <a:cxnSpLocks/>
            <a:stCxn id="37899" idx="1"/>
          </p:cNvCxnSpPr>
          <p:nvPr/>
        </p:nvCxnSpPr>
        <p:spPr>
          <a:xfrm>
            <a:off x="1160653" y="4231203"/>
            <a:ext cx="2411222" cy="78526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8"/>
          <p:cNvSpPr txBox="1">
            <a:spLocks noChangeArrowheads="1"/>
          </p:cNvSpPr>
          <p:nvPr/>
        </p:nvSpPr>
        <p:spPr bwMode="auto">
          <a:xfrm>
            <a:off x="242017" y="5946624"/>
            <a:ext cx="8607193" cy="83099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400" dirty="0">
                <a:solidFill>
                  <a:srgbClr val="FF0000"/>
                </a:solidFill>
                <a:latin typeface="Palatino Linotype" panose="02040502050505030304" pitchFamily="18" charset="0"/>
                <a:cs typeface="Times New Roman" panose="02020603050405020304" pitchFamily="18" charset="0"/>
              </a:rPr>
              <a:t>The higher the temperature the higher the solubility. </a:t>
            </a:r>
          </a:p>
          <a:p>
            <a:pPr marL="342900" indent="-342900">
              <a:buFont typeface="Arial" panose="020B0604020202020204" pitchFamily="34" charset="0"/>
              <a:buChar char="•"/>
            </a:pPr>
            <a:r>
              <a:rPr lang="en-US" sz="2400" dirty="0">
                <a:solidFill>
                  <a:srgbClr val="0000FF"/>
                </a:solidFill>
                <a:latin typeface="Palatino Linotype" panose="02040502050505030304" pitchFamily="18" charset="0"/>
                <a:cs typeface="Times New Roman" panose="02020603050405020304" pitchFamily="18" charset="0"/>
              </a:rPr>
              <a:t>Fast cooling avoids phase separation. </a:t>
            </a:r>
            <a:endParaRPr lang="en-GB" sz="2400" dirty="0">
              <a:solidFill>
                <a:srgbClr val="0000FF"/>
              </a:solidFill>
              <a:latin typeface="Palatino Linotype" panose="02040502050505030304" pitchFamily="18" charset="0"/>
              <a:cs typeface="Times New Roman" panose="02020603050405020304" pitchFamily="18" charset="0"/>
            </a:endParaRPr>
          </a:p>
        </p:txBody>
      </p:sp>
      <p:pic>
        <p:nvPicPr>
          <p:cNvPr id="16" name="Picture 15" descr="M Faraday with Glass bar.png"/>
          <p:cNvPicPr>
            <a:picLocks noChangeAspect="1"/>
          </p:cNvPicPr>
          <p:nvPr/>
        </p:nvPicPr>
        <p:blipFill>
          <a:blip r:embed="rId3" cstate="print"/>
          <a:stretch>
            <a:fillRect/>
          </a:stretch>
        </p:blipFill>
        <p:spPr>
          <a:xfrm>
            <a:off x="5884821" y="815242"/>
            <a:ext cx="3070513" cy="4027790"/>
          </a:xfrm>
          <a:prstGeom prst="rect">
            <a:avLst/>
          </a:prstGeom>
        </p:spPr>
      </p:pic>
      <p:sp>
        <p:nvSpPr>
          <p:cNvPr id="18" name="TextBox 17"/>
          <p:cNvSpPr txBox="1"/>
          <p:nvPr/>
        </p:nvSpPr>
        <p:spPr>
          <a:xfrm>
            <a:off x="6417719" y="4262129"/>
            <a:ext cx="2299913" cy="400110"/>
          </a:xfrm>
          <a:prstGeom prst="rect">
            <a:avLst/>
          </a:prstGeom>
          <a:noFill/>
        </p:spPr>
        <p:txBody>
          <a:bodyPr wrap="square" rtlCol="0">
            <a:spAutoFit/>
          </a:bodyPr>
          <a:lstStyle/>
          <a:p>
            <a:r>
              <a:rPr lang="en-GB" sz="2000" b="1" i="1" dirty="0">
                <a:solidFill>
                  <a:schemeClr val="bg1"/>
                </a:solidFill>
                <a:latin typeface="Palatino Linotype" panose="02040502050505030304" pitchFamily="18" charset="0"/>
                <a:cs typeface="Times New Roman" panose="02020603050405020304" pitchFamily="18" charset="0"/>
              </a:rPr>
              <a:t>Michael Faraday</a:t>
            </a:r>
            <a:endParaRPr lang="en-GB" sz="2000" b="1" dirty="0">
              <a:solidFill>
                <a:schemeClr val="bg1"/>
              </a:solidFill>
              <a:latin typeface="Palatino Linotype" panose="02040502050505030304" pitchFamily="18" charset="0"/>
              <a:cs typeface="Times New Roman" panose="02020603050405020304" pitchFamily="18" charset="0"/>
            </a:endParaRPr>
          </a:p>
        </p:txBody>
      </p:sp>
      <p:sp>
        <p:nvSpPr>
          <p:cNvPr id="21" name="TextBox 20"/>
          <p:cNvSpPr txBox="1"/>
          <p:nvPr/>
        </p:nvSpPr>
        <p:spPr>
          <a:xfrm>
            <a:off x="6836585" y="4490057"/>
            <a:ext cx="1191352" cy="369332"/>
          </a:xfrm>
          <a:prstGeom prst="rect">
            <a:avLst/>
          </a:prstGeom>
          <a:noFill/>
        </p:spPr>
        <p:txBody>
          <a:bodyPr wrap="none" rtlCol="0">
            <a:spAutoFit/>
          </a:bodyPr>
          <a:lstStyle/>
          <a:p>
            <a:r>
              <a:rPr lang="en-GB" b="1" dirty="0">
                <a:solidFill>
                  <a:schemeClr val="bg1"/>
                </a:solidFill>
              </a:rPr>
              <a:t>1791-1867</a:t>
            </a:r>
          </a:p>
        </p:txBody>
      </p:sp>
      <p:sp>
        <p:nvSpPr>
          <p:cNvPr id="19" name="Slide Number Placeholder 3">
            <a:extLst>
              <a:ext uri="{FF2B5EF4-FFF2-40B4-BE49-F238E27FC236}">
                <a16:creationId xmlns:a16="http://schemas.microsoft.com/office/drawing/2014/main" id="{1CF08E3F-28FE-43C1-AC56-24B4E3B7C426}"/>
              </a:ext>
            </a:extLst>
          </p:cNvPr>
          <p:cNvSpPr>
            <a:spLocks noGrp="1"/>
          </p:cNvSpPr>
          <p:nvPr>
            <p:ph type="sldNum" sz="quarter" idx="12"/>
          </p:nvPr>
        </p:nvSpPr>
        <p:spPr>
          <a:xfrm>
            <a:off x="8388424" y="6516536"/>
            <a:ext cx="658416" cy="332657"/>
          </a:xfrm>
        </p:spPr>
        <p:txBody>
          <a:bodyPr/>
          <a:lstStyle/>
          <a:p>
            <a:pPr fontAlgn="base">
              <a:spcBef>
                <a:spcPct val="0"/>
              </a:spcBef>
              <a:spcAft>
                <a:spcPct val="0"/>
              </a:spcAft>
              <a:defRPr/>
            </a:pPr>
            <a:fld id="{532ACE9D-5ECA-4EA4-BA02-9F8DE0C7F116}" type="slidenum">
              <a:rPr lang="en-GB" smtClean="0">
                <a:solidFill>
                  <a:srgbClr val="6E6E6F"/>
                </a:solidFill>
                <a:latin typeface="Verdana" pitchFamily="34" charset="0"/>
                <a:cs typeface="Times New Roman" pitchFamily="18" charset="0"/>
              </a:rPr>
              <a:pPr fontAlgn="base">
                <a:spcBef>
                  <a:spcPct val="0"/>
                </a:spcBef>
                <a:spcAft>
                  <a:spcPct val="0"/>
                </a:spcAft>
                <a:defRPr/>
              </a:pPr>
              <a:t>30</a:t>
            </a:fld>
            <a:endParaRPr lang="en-GB" dirty="0">
              <a:solidFill>
                <a:srgbClr val="6E6E6F"/>
              </a:solidFill>
              <a:latin typeface="Verdana" pitchFamily="34" charset="0"/>
              <a:cs typeface="Times New Roman" pitchFamily="18" charset="0"/>
            </a:endParaRPr>
          </a:p>
        </p:txBody>
      </p:sp>
      <p:sp>
        <p:nvSpPr>
          <p:cNvPr id="17" name="TextBox 16">
            <a:extLst>
              <a:ext uri="{FF2B5EF4-FFF2-40B4-BE49-F238E27FC236}">
                <a16:creationId xmlns:a16="http://schemas.microsoft.com/office/drawing/2014/main" id="{B28BDAD3-1AC8-4C06-A4CD-71C57A5B8D86}"/>
              </a:ext>
            </a:extLst>
          </p:cNvPr>
          <p:cNvSpPr txBox="1"/>
          <p:nvPr/>
        </p:nvSpPr>
        <p:spPr>
          <a:xfrm>
            <a:off x="5363781" y="4779960"/>
            <a:ext cx="3780219" cy="1200329"/>
          </a:xfrm>
          <a:prstGeom prst="rect">
            <a:avLst/>
          </a:prstGeom>
          <a:noFill/>
        </p:spPr>
        <p:txBody>
          <a:bodyPr wrap="square" rtlCol="0">
            <a:spAutoFit/>
          </a:bodyPr>
          <a:lstStyle/>
          <a:p>
            <a:pPr algn="ctr"/>
            <a:r>
              <a:rPr lang="en-GB" sz="2400" b="1" dirty="0">
                <a:solidFill>
                  <a:srgbClr val="040404"/>
                </a:solidFill>
                <a:latin typeface="Palatino Linotype" panose="02040502050505030304" pitchFamily="18" charset="0"/>
                <a:cs typeface="Times New Roman" panose="02020603050405020304" pitchFamily="18" charset="0"/>
              </a:rPr>
              <a:t>Glass is a solution of different substances one in another</a:t>
            </a:r>
            <a:r>
              <a:rPr lang="en-GB" sz="2400" dirty="0">
                <a:solidFill>
                  <a:srgbClr val="040404"/>
                </a:solidFill>
                <a:latin typeface="Palatino Linotype" panose="02040502050505030304" pitchFamily="18" charset="0"/>
                <a:cs typeface="Times New Roman" panose="02020603050405020304" pitchFamily="18"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8C597F-9DF0-002D-EE9A-0287EE726D67}"/>
              </a:ext>
            </a:extLst>
          </p:cNvPr>
          <p:cNvSpPr>
            <a:spLocks noGrp="1"/>
          </p:cNvSpPr>
          <p:nvPr>
            <p:ph type="ftr" sz="quarter" idx="11"/>
          </p:nvPr>
        </p:nvSpPr>
        <p:spPr/>
        <p:txBody>
          <a:bodyPr/>
          <a:lstStyle/>
          <a:p>
            <a:endParaRPr lang="ru-RU" sz="1050" dirty="0"/>
          </a:p>
        </p:txBody>
      </p:sp>
      <p:sp>
        <p:nvSpPr>
          <p:cNvPr id="4" name="Inhaltsplatzhalter 2">
            <a:extLst>
              <a:ext uri="{FF2B5EF4-FFF2-40B4-BE49-F238E27FC236}">
                <a16:creationId xmlns:a16="http://schemas.microsoft.com/office/drawing/2014/main" id="{1A24E9B4-753C-D767-59FD-23CFF59D6E37}"/>
              </a:ext>
            </a:extLst>
          </p:cNvPr>
          <p:cNvSpPr txBox="1">
            <a:spLocks/>
          </p:cNvSpPr>
          <p:nvPr/>
        </p:nvSpPr>
        <p:spPr>
          <a:xfrm>
            <a:off x="177013" y="1077491"/>
            <a:ext cx="8966986" cy="1080120"/>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en-GB" dirty="0">
                <a:solidFill>
                  <a:srgbClr val="040404"/>
                </a:solidFill>
                <a:latin typeface="Palatino Linotype" panose="02040502050505030304" pitchFamily="18" charset="0"/>
              </a:rPr>
              <a:t>The high chemical resistance of glass allows it to remain stable in corrosive environments for many </a:t>
            </a:r>
            <a:r>
              <a:rPr lang="en-GB" u="sng" dirty="0">
                <a:solidFill>
                  <a:srgbClr val="040404"/>
                </a:solidFill>
                <a:latin typeface="Palatino Linotype" panose="02040502050505030304" pitchFamily="18" charset="0"/>
              </a:rPr>
              <a:t>millions</a:t>
            </a:r>
            <a:r>
              <a:rPr lang="en-GB" dirty="0">
                <a:solidFill>
                  <a:srgbClr val="040404"/>
                </a:solidFill>
                <a:latin typeface="Palatino Linotype" panose="02040502050505030304" pitchFamily="18" charset="0"/>
              </a:rPr>
              <a:t> of years at </a:t>
            </a:r>
            <a:r>
              <a:rPr lang="en-GB" dirty="0">
                <a:solidFill>
                  <a:srgbClr val="0000FF"/>
                </a:solidFill>
                <a:latin typeface="Palatino Linotype" panose="02040502050505030304" pitchFamily="18" charset="0"/>
              </a:rPr>
              <a:t>very low alteration of only  </a:t>
            </a:r>
            <a:r>
              <a:rPr lang="en-GB" dirty="0">
                <a:solidFill>
                  <a:srgbClr val="0000FF"/>
                </a:solidFill>
                <a:latin typeface="Palatino Linotype" panose="02040502050505030304" pitchFamily="18" charset="0"/>
                <a:sym typeface="Symbol" panose="05050102010706020507" pitchFamily="18" charset="2"/>
              </a:rPr>
              <a:t></a:t>
            </a:r>
            <a:r>
              <a:rPr lang="en-GB" dirty="0">
                <a:solidFill>
                  <a:srgbClr val="0000FF"/>
                </a:solidFill>
                <a:latin typeface="Palatino Linotype" panose="02040502050505030304" pitchFamily="18" charset="0"/>
              </a:rPr>
              <a:t>0.1 mm/10</a:t>
            </a:r>
            <a:r>
              <a:rPr lang="en-GB" baseline="30000" dirty="0">
                <a:solidFill>
                  <a:srgbClr val="0000FF"/>
                </a:solidFill>
                <a:latin typeface="Palatino Linotype" panose="02040502050505030304" pitchFamily="18" charset="0"/>
              </a:rPr>
              <a:t>6</a:t>
            </a:r>
            <a:r>
              <a:rPr lang="en-GB" dirty="0">
                <a:solidFill>
                  <a:srgbClr val="0000FF"/>
                </a:solidFill>
                <a:latin typeface="Palatino Linotype" panose="02040502050505030304" pitchFamily="18" charset="0"/>
              </a:rPr>
              <a:t> years. </a:t>
            </a:r>
            <a:endParaRPr lang="en-GB" dirty="0">
              <a:solidFill>
                <a:srgbClr val="040404"/>
              </a:solidFill>
              <a:latin typeface="Palatino Linotype" panose="02040502050505030304" pitchFamily="18" charset="0"/>
            </a:endParaRPr>
          </a:p>
        </p:txBody>
      </p:sp>
      <p:pic>
        <p:nvPicPr>
          <p:cNvPr id="6" name="Рисунок 2">
            <a:extLst>
              <a:ext uri="{FF2B5EF4-FFF2-40B4-BE49-F238E27FC236}">
                <a16:creationId xmlns:a16="http://schemas.microsoft.com/office/drawing/2014/main" id="{33C3755F-528D-51E9-3E21-DF6945E4AF0E}"/>
              </a:ext>
            </a:extLst>
          </p:cNvPr>
          <p:cNvPicPr>
            <a:picLocks noChangeAspect="1"/>
          </p:cNvPicPr>
          <p:nvPr/>
        </p:nvPicPr>
        <p:blipFill>
          <a:blip r:embed="rId2" cstate="print"/>
          <a:srcRect/>
          <a:stretch>
            <a:fillRect/>
          </a:stretch>
        </p:blipFill>
        <p:spPr bwMode="auto">
          <a:xfrm>
            <a:off x="5396948" y="2294134"/>
            <a:ext cx="3570038" cy="2735763"/>
          </a:xfrm>
          <a:prstGeom prst="rect">
            <a:avLst/>
          </a:prstGeom>
          <a:noFill/>
          <a:ln w="9525">
            <a:noFill/>
            <a:miter lim="800000"/>
            <a:headEnd/>
            <a:tailEnd/>
          </a:ln>
        </p:spPr>
      </p:pic>
      <p:sp>
        <p:nvSpPr>
          <p:cNvPr id="7" name="TextBox 6">
            <a:extLst>
              <a:ext uri="{FF2B5EF4-FFF2-40B4-BE49-F238E27FC236}">
                <a16:creationId xmlns:a16="http://schemas.microsoft.com/office/drawing/2014/main" id="{042D84D3-CBED-9AD0-8E71-D1F48D57C9AF}"/>
              </a:ext>
            </a:extLst>
          </p:cNvPr>
          <p:cNvSpPr txBox="1"/>
          <p:nvPr/>
        </p:nvSpPr>
        <p:spPr>
          <a:xfrm>
            <a:off x="177013" y="5166420"/>
            <a:ext cx="8644850" cy="1200329"/>
          </a:xfrm>
          <a:prstGeom prst="rect">
            <a:avLst/>
          </a:prstGeom>
          <a:noFill/>
        </p:spPr>
        <p:txBody>
          <a:bodyPr wrap="square" rtlCol="0">
            <a:spAutoFit/>
          </a:bodyPr>
          <a:lstStyle/>
          <a:p>
            <a:pPr algn="ctr">
              <a:spcBef>
                <a:spcPts val="0"/>
              </a:spcBef>
              <a:spcAft>
                <a:spcPts val="0"/>
              </a:spcAft>
            </a:pPr>
            <a:r>
              <a:rPr lang="en-GB" sz="1600" i="0" dirty="0">
                <a:solidFill>
                  <a:srgbClr val="0000FF"/>
                </a:solidFill>
                <a:latin typeface="Palatino Linotype" panose="02040502050505030304" pitchFamily="18" charset="0"/>
              </a:rPr>
              <a:t>U-containing vitreous sample taken from the sheet-like body of </a:t>
            </a:r>
            <a:r>
              <a:rPr lang="en-GB" sz="1600" b="1" i="0" dirty="0">
                <a:solidFill>
                  <a:srgbClr val="0000FF"/>
                </a:solidFill>
                <a:latin typeface="Palatino Linotype" panose="02040502050505030304" pitchFamily="18" charset="0"/>
              </a:rPr>
              <a:t>145 Ma </a:t>
            </a:r>
            <a:r>
              <a:rPr lang="en-GB" sz="1600" i="0" dirty="0">
                <a:solidFill>
                  <a:srgbClr val="0000FF"/>
                </a:solidFill>
                <a:latin typeface="Palatino Linotype" panose="02040502050505030304" pitchFamily="18" charset="0"/>
              </a:rPr>
              <a:t>old volcanic glass of Field </a:t>
            </a:r>
            <a:r>
              <a:rPr lang="en-GB" sz="1600" i="0" dirty="0" err="1">
                <a:solidFill>
                  <a:srgbClr val="0000FF"/>
                </a:solidFill>
                <a:latin typeface="Palatino Linotype" panose="02040502050505030304" pitchFamily="18" charset="0"/>
              </a:rPr>
              <a:t>Novogodnee</a:t>
            </a:r>
            <a:r>
              <a:rPr lang="en-GB" sz="1600" i="0" dirty="0">
                <a:solidFill>
                  <a:srgbClr val="0000FF"/>
                </a:solidFill>
                <a:latin typeface="Palatino Linotype" panose="02040502050505030304" pitchFamily="18" charset="0"/>
              </a:rPr>
              <a:t>, </a:t>
            </a:r>
            <a:r>
              <a:rPr lang="en-GB" sz="1600" i="0" dirty="0" err="1">
                <a:solidFill>
                  <a:srgbClr val="0000FF"/>
                </a:solidFill>
                <a:latin typeface="Palatino Linotype" panose="02040502050505030304" pitchFamily="18" charset="0"/>
              </a:rPr>
              <a:t>Streltsovskaya</a:t>
            </a:r>
            <a:r>
              <a:rPr lang="en-GB" sz="1600" i="0" dirty="0">
                <a:solidFill>
                  <a:srgbClr val="0000FF"/>
                </a:solidFill>
                <a:latin typeface="Palatino Linotype" panose="02040502050505030304" pitchFamily="18" charset="0"/>
              </a:rPr>
              <a:t> caldera, Mongol-</a:t>
            </a:r>
            <a:r>
              <a:rPr lang="en-GB" sz="1600" i="0" dirty="0" err="1">
                <a:solidFill>
                  <a:srgbClr val="0000FF"/>
                </a:solidFill>
                <a:latin typeface="Palatino Linotype" panose="02040502050505030304" pitchFamily="18" charset="0"/>
              </a:rPr>
              <a:t>Priargunsky</a:t>
            </a:r>
            <a:r>
              <a:rPr lang="en-GB" sz="1600" i="0" dirty="0">
                <a:solidFill>
                  <a:srgbClr val="0000FF"/>
                </a:solidFill>
                <a:latin typeface="Palatino Linotype" panose="02040502050505030304" pitchFamily="18" charset="0"/>
              </a:rPr>
              <a:t> volcanic belt.</a:t>
            </a:r>
          </a:p>
          <a:p>
            <a:pPr algn="ctr">
              <a:spcBef>
                <a:spcPts val="0"/>
              </a:spcBef>
              <a:spcAft>
                <a:spcPts val="0"/>
              </a:spcAft>
            </a:pPr>
            <a:endParaRPr lang="en-GB" sz="1600" dirty="0">
              <a:solidFill>
                <a:srgbClr val="0000FF"/>
              </a:solidFill>
              <a:latin typeface="Palatino Linotype" panose="02040502050505030304" pitchFamily="18" charset="0"/>
            </a:endParaRPr>
          </a:p>
          <a:p>
            <a:pPr algn="ctr">
              <a:spcBef>
                <a:spcPts val="0"/>
              </a:spcBef>
              <a:spcAft>
                <a:spcPts val="0"/>
              </a:spcAft>
            </a:pPr>
            <a:r>
              <a:rPr lang="en-GB" sz="1200" dirty="0" err="1">
                <a:effectLst/>
                <a:latin typeface="Times New Roman" panose="02020603050405020304" pitchFamily="18" charset="0"/>
                <a:ea typeface="Times New Roman" panose="02020603050405020304" pitchFamily="18" charset="0"/>
              </a:rPr>
              <a:t>Poluektov</a:t>
            </a:r>
            <a:r>
              <a:rPr lang="en-GB" sz="1200" dirty="0">
                <a:effectLst/>
                <a:latin typeface="Times New Roman" panose="02020603050405020304" pitchFamily="18" charset="0"/>
                <a:ea typeface="Times New Roman" panose="02020603050405020304" pitchFamily="18" charset="0"/>
              </a:rPr>
              <a:t>, V.V.; Petrov, V.A.; Ojovan, M.I.; </a:t>
            </a:r>
            <a:r>
              <a:rPr lang="en-GB" sz="1200" dirty="0" err="1">
                <a:effectLst/>
                <a:latin typeface="Times New Roman" panose="02020603050405020304" pitchFamily="18" charset="0"/>
                <a:ea typeface="Times New Roman" panose="02020603050405020304" pitchFamily="18" charset="0"/>
              </a:rPr>
              <a:t>Yudintsev</a:t>
            </a:r>
            <a:r>
              <a:rPr lang="en-GB" sz="1200" dirty="0">
                <a:effectLst/>
                <a:latin typeface="Times New Roman" panose="02020603050405020304" pitchFamily="18" charset="0"/>
                <a:ea typeface="Times New Roman" panose="02020603050405020304" pitchFamily="18" charset="0"/>
              </a:rPr>
              <a:t>, S.V. Uranium Retention in Silica-Rich Natural Glasses: Nuclear Waste Disposal Aspect. </a:t>
            </a:r>
            <a:r>
              <a:rPr lang="en-GB" sz="1200" i="1" dirty="0">
                <a:effectLst/>
                <a:latin typeface="Times New Roman" panose="02020603050405020304" pitchFamily="18" charset="0"/>
                <a:ea typeface="Times New Roman" panose="02020603050405020304" pitchFamily="18" charset="0"/>
              </a:rPr>
              <a:t>Ceramics</a:t>
            </a:r>
            <a:r>
              <a:rPr lang="en-GB" sz="1200" dirty="0">
                <a:effectLst/>
                <a:latin typeface="Times New Roman" panose="02020603050405020304" pitchFamily="18" charset="0"/>
                <a:ea typeface="Times New Roman" panose="02020603050405020304" pitchFamily="18" charset="0"/>
              </a:rPr>
              <a:t> </a:t>
            </a:r>
            <a:r>
              <a:rPr lang="en-GB" sz="1200" b="1" dirty="0">
                <a:effectLst/>
                <a:latin typeface="Times New Roman" panose="02020603050405020304" pitchFamily="18" charset="0"/>
                <a:ea typeface="Times New Roman" panose="02020603050405020304" pitchFamily="18" charset="0"/>
              </a:rPr>
              <a:t>2023</a:t>
            </a:r>
            <a:r>
              <a:rPr lang="en-GB" sz="1200" dirty="0">
                <a:effectLst/>
                <a:latin typeface="Times New Roman" panose="02020603050405020304" pitchFamily="18" charset="0"/>
                <a:ea typeface="Times New Roman" panose="02020603050405020304" pitchFamily="18" charset="0"/>
              </a:rPr>
              <a:t>, 6, 1152-1163. </a:t>
            </a:r>
            <a:r>
              <a:rPr lang="en-GB"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https://doi.org/10.3390/ceramics6020069</a:t>
            </a:r>
            <a:r>
              <a:rPr lang="en-GB" sz="1200" dirty="0">
                <a:effectLst/>
                <a:latin typeface="Times New Roman" panose="02020603050405020304" pitchFamily="18" charset="0"/>
                <a:ea typeface="Times New Roman" panose="02020603050405020304" pitchFamily="18" charset="0"/>
              </a:rPr>
              <a:t> </a:t>
            </a:r>
            <a:endParaRPr lang="en-GB" sz="1200" i="0" dirty="0">
              <a:solidFill>
                <a:srgbClr val="0000FF"/>
              </a:solidFill>
              <a:latin typeface="Palatino Linotype" panose="02040502050505030304" pitchFamily="18" charset="0"/>
            </a:endParaRPr>
          </a:p>
        </p:txBody>
      </p:sp>
      <p:sp>
        <p:nvSpPr>
          <p:cNvPr id="8" name="Slide Number Placeholder 2">
            <a:extLst>
              <a:ext uri="{FF2B5EF4-FFF2-40B4-BE49-F238E27FC236}">
                <a16:creationId xmlns:a16="http://schemas.microsoft.com/office/drawing/2014/main" id="{4F341D3E-0994-687B-B044-99D87489FACD}"/>
              </a:ext>
            </a:extLst>
          </p:cNvPr>
          <p:cNvSpPr txBox="1">
            <a:spLocks/>
          </p:cNvSpPr>
          <p:nvPr/>
        </p:nvSpPr>
        <p:spPr>
          <a:xfrm>
            <a:off x="8388424" y="6516536"/>
            <a:ext cx="658416" cy="332657"/>
          </a:xfr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3A0628E-C12F-4F8C-9895-BCD5E30100D3}" type="slidenum">
              <a:rPr lang="en-US" smtClean="0"/>
              <a:pPr algn="r"/>
              <a:t>31</a:t>
            </a:fld>
            <a:endParaRPr lang="en-US" dirty="0"/>
          </a:p>
        </p:txBody>
      </p:sp>
      <p:pic>
        <p:nvPicPr>
          <p:cNvPr id="9" name="Picture 8">
            <a:extLst>
              <a:ext uri="{FF2B5EF4-FFF2-40B4-BE49-F238E27FC236}">
                <a16:creationId xmlns:a16="http://schemas.microsoft.com/office/drawing/2014/main" id="{FD1A5659-5D04-D3B6-40E2-008E8197879E}"/>
              </a:ext>
            </a:extLst>
          </p:cNvPr>
          <p:cNvPicPr>
            <a:picLocks noChangeAspect="1"/>
          </p:cNvPicPr>
          <p:nvPr/>
        </p:nvPicPr>
        <p:blipFill>
          <a:blip r:embed="rId4"/>
          <a:stretch>
            <a:fillRect/>
          </a:stretch>
        </p:blipFill>
        <p:spPr>
          <a:xfrm>
            <a:off x="401975" y="2307140"/>
            <a:ext cx="4816068" cy="2740177"/>
          </a:xfrm>
          <a:prstGeom prst="rect">
            <a:avLst/>
          </a:prstGeom>
        </p:spPr>
      </p:pic>
    </p:spTree>
    <p:extLst>
      <p:ext uri="{BB962C8B-B14F-4D97-AF65-F5344CB8AC3E}">
        <p14:creationId xmlns:p14="http://schemas.microsoft.com/office/powerpoint/2010/main" val="1586696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828B95-8B87-4E23-8DE6-31778E21721F}"/>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Verdana" pitchFamily="34" charset="0"/>
              <a:cs typeface="Times New Roman" pitchFamily="18" charset="0"/>
            </a:endParaRPr>
          </a:p>
        </p:txBody>
      </p:sp>
      <p:pic>
        <p:nvPicPr>
          <p:cNvPr id="6" name="Picture 5">
            <a:extLst>
              <a:ext uri="{FF2B5EF4-FFF2-40B4-BE49-F238E27FC236}">
                <a16:creationId xmlns:a16="http://schemas.microsoft.com/office/drawing/2014/main" id="{EA2974F7-F32D-4350-AF50-1998456A2A23}"/>
              </a:ext>
            </a:extLst>
          </p:cNvPr>
          <p:cNvPicPr>
            <a:picLocks noChangeAspect="1"/>
          </p:cNvPicPr>
          <p:nvPr/>
        </p:nvPicPr>
        <p:blipFill>
          <a:blip r:embed="rId2"/>
          <a:stretch>
            <a:fillRect/>
          </a:stretch>
        </p:blipFill>
        <p:spPr>
          <a:xfrm>
            <a:off x="2041451" y="1488166"/>
            <a:ext cx="7014208" cy="5004709"/>
          </a:xfrm>
          <a:prstGeom prst="rect">
            <a:avLst/>
          </a:prstGeom>
        </p:spPr>
      </p:pic>
      <p:pic>
        <p:nvPicPr>
          <p:cNvPr id="7" name="Picture 6">
            <a:extLst>
              <a:ext uri="{FF2B5EF4-FFF2-40B4-BE49-F238E27FC236}">
                <a16:creationId xmlns:a16="http://schemas.microsoft.com/office/drawing/2014/main" id="{DFF3BFEA-9244-4543-AF22-AE220F8ED1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76" y="1548700"/>
            <a:ext cx="1740241" cy="261081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A005BE8-0BB9-412F-A915-F434D033271A}"/>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32</a:t>
            </a:fld>
            <a:endParaRPr lang="en-GB" dirty="0">
              <a:latin typeface="Verdana" pitchFamily="34" charset="0"/>
              <a:cs typeface="Times New Roman" pitchFamily="18" charset="0"/>
            </a:endParaRPr>
          </a:p>
        </p:txBody>
      </p:sp>
      <p:sp>
        <p:nvSpPr>
          <p:cNvPr id="9" name="TextBox 8">
            <a:extLst>
              <a:ext uri="{FF2B5EF4-FFF2-40B4-BE49-F238E27FC236}">
                <a16:creationId xmlns:a16="http://schemas.microsoft.com/office/drawing/2014/main" id="{DA53A2DD-052F-C6A3-1004-258F21D318CD}"/>
              </a:ext>
            </a:extLst>
          </p:cNvPr>
          <p:cNvSpPr txBox="1"/>
          <p:nvPr/>
        </p:nvSpPr>
        <p:spPr>
          <a:xfrm>
            <a:off x="88341" y="1027057"/>
            <a:ext cx="8967318" cy="461665"/>
          </a:xfrm>
          <a:prstGeom prst="rect">
            <a:avLst/>
          </a:prstGeom>
          <a:noFill/>
        </p:spPr>
        <p:txBody>
          <a:bodyPr wrap="square">
            <a:spAutoFit/>
          </a:bodyPr>
          <a:lstStyle/>
          <a:p>
            <a:pPr algn="ctr"/>
            <a:r>
              <a:rPr lang="en-GB" sz="2400" dirty="0">
                <a:solidFill>
                  <a:srgbClr val="040404"/>
                </a:solidFill>
                <a:latin typeface="Palatino Linotype" panose="02040502050505030304" pitchFamily="18" charset="0"/>
              </a:rPr>
              <a:t>Crystalline ceramics are the most durable wasteforms</a:t>
            </a:r>
            <a:endParaRPr lang="en-GB" sz="2400" dirty="0"/>
          </a:p>
        </p:txBody>
      </p:sp>
      <p:pic>
        <p:nvPicPr>
          <p:cNvPr id="11" name="Picture 10" descr="A book cover with text and images&#10;&#10;Description automatically generated">
            <a:extLst>
              <a:ext uri="{FF2B5EF4-FFF2-40B4-BE49-F238E27FC236}">
                <a16:creationId xmlns:a16="http://schemas.microsoft.com/office/drawing/2014/main" id="{61A9906B-CDD0-F950-A334-CCA85D4CE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04" y="4301771"/>
            <a:ext cx="1740313" cy="2419704"/>
          </a:xfrm>
          <a:prstGeom prst="rect">
            <a:avLst/>
          </a:prstGeom>
          <a:ln>
            <a:solidFill>
              <a:schemeClr val="accent1"/>
            </a:solidFill>
          </a:ln>
        </p:spPr>
      </p:pic>
    </p:spTree>
    <p:extLst>
      <p:ext uri="{BB962C8B-B14F-4D97-AF65-F5344CB8AC3E}">
        <p14:creationId xmlns:p14="http://schemas.microsoft.com/office/powerpoint/2010/main" val="2902977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D41812-FA57-4918-A038-698DACE3A631}"/>
              </a:ext>
            </a:extLst>
          </p:cNvPr>
          <p:cNvSpPr>
            <a:spLocks noGrp="1"/>
          </p:cNvSpPr>
          <p:nvPr>
            <p:ph type="ftr" sz="quarter" idx="11"/>
          </p:nvPr>
        </p:nvSpPr>
        <p:spPr/>
        <p:txBody>
          <a:bodyPr/>
          <a:lstStyle/>
          <a:p>
            <a:endParaRPr lang="en-GB" sz="1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B30C4CC-464A-4159-8E27-0B95C2CBBAAF}"/>
              </a:ext>
            </a:extLst>
          </p:cNvPr>
          <p:cNvSpPr>
            <a:spLocks noGrp="1"/>
          </p:cNvSpPr>
          <p:nvPr>
            <p:ph type="sldNum" sz="quarter" idx="12"/>
          </p:nvPr>
        </p:nvSpPr>
        <p:spPr/>
        <p:txBody>
          <a:bodyPr/>
          <a:lstStyle/>
          <a:p>
            <a:fld id="{23A0628E-C12F-4F8C-9895-BCD5E30100D3}" type="slidenum">
              <a:rPr lang="en-US" smtClean="0"/>
              <a:pPr/>
              <a:t>33</a:t>
            </a:fld>
            <a:endParaRPr lang="en-US" dirty="0"/>
          </a:p>
        </p:txBody>
      </p:sp>
      <p:sp>
        <p:nvSpPr>
          <p:cNvPr id="5" name="TextBox 4">
            <a:extLst>
              <a:ext uri="{FF2B5EF4-FFF2-40B4-BE49-F238E27FC236}">
                <a16:creationId xmlns:a16="http://schemas.microsoft.com/office/drawing/2014/main" id="{82987296-B1E2-4FFC-96EF-55DDB7422235}"/>
              </a:ext>
            </a:extLst>
          </p:cNvPr>
          <p:cNvSpPr txBox="1"/>
          <p:nvPr/>
        </p:nvSpPr>
        <p:spPr>
          <a:xfrm>
            <a:off x="143508" y="1514699"/>
            <a:ext cx="2088232" cy="2062103"/>
          </a:xfrm>
          <a:prstGeom prst="rect">
            <a:avLst/>
          </a:prstGeom>
          <a:noFill/>
        </p:spPr>
        <p:txBody>
          <a:bodyPr wrap="square" rtlCol="0">
            <a:spAutoFit/>
          </a:bodyPr>
          <a:lstStyle/>
          <a:p>
            <a:pPr algn="l"/>
            <a:r>
              <a:rPr lang="en-GB" sz="1600" dirty="0">
                <a:solidFill>
                  <a:srgbClr val="040404"/>
                </a:solidFill>
                <a:latin typeface="Palatino Linotype" panose="02040502050505030304" pitchFamily="18" charset="0"/>
              </a:rPr>
              <a:t>Glass composite materials containing both durable crystalline phases and vitreous phase combine advantages of crystals and glasses.</a:t>
            </a:r>
          </a:p>
        </p:txBody>
      </p:sp>
      <p:pic>
        <p:nvPicPr>
          <p:cNvPr id="7" name="Picture 6" descr="Text&#10;&#10;Description automatically generated">
            <a:hlinkClick r:id="rId2"/>
            <a:extLst>
              <a:ext uri="{FF2B5EF4-FFF2-40B4-BE49-F238E27FC236}">
                <a16:creationId xmlns:a16="http://schemas.microsoft.com/office/drawing/2014/main" id="{ED1D20F1-4ACA-E52E-9C17-FE9FB264584E}"/>
              </a:ext>
            </a:extLst>
          </p:cNvPr>
          <p:cNvPicPr>
            <a:picLocks noChangeAspect="1"/>
          </p:cNvPicPr>
          <p:nvPr/>
        </p:nvPicPr>
        <p:blipFill>
          <a:blip r:embed="rId3"/>
          <a:stretch>
            <a:fillRect/>
          </a:stretch>
        </p:blipFill>
        <p:spPr>
          <a:xfrm>
            <a:off x="1" y="4221088"/>
            <a:ext cx="9144000" cy="2636912"/>
          </a:xfrm>
          <a:prstGeom prst="rect">
            <a:avLst/>
          </a:prstGeom>
          <a:ln w="28575">
            <a:solidFill>
              <a:srgbClr val="0000FF"/>
            </a:solidFill>
          </a:ln>
        </p:spPr>
      </p:pic>
      <p:pic>
        <p:nvPicPr>
          <p:cNvPr id="8" name="Picture 1" descr="Fig 1">
            <a:extLst>
              <a:ext uri="{FF2B5EF4-FFF2-40B4-BE49-F238E27FC236}">
                <a16:creationId xmlns:a16="http://schemas.microsoft.com/office/drawing/2014/main" id="{3DE2B218-7759-D3DD-466B-2029EC3BD4A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11760" y="404664"/>
            <a:ext cx="5904656" cy="4892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Рисунок 2">
            <a:extLst>
              <a:ext uri="{FF2B5EF4-FFF2-40B4-BE49-F238E27FC236}">
                <a16:creationId xmlns:a16="http://schemas.microsoft.com/office/drawing/2014/main" id="{13C0ABCD-404E-D747-83F8-95C9D6BEF933}"/>
              </a:ext>
            </a:extLst>
          </p:cNvPr>
          <p:cNvPicPr>
            <a:picLocks noChangeAspect="1"/>
          </p:cNvPicPr>
          <p:nvPr/>
        </p:nvPicPr>
        <p:blipFill>
          <a:blip r:embed="rId5" cstate="print"/>
          <a:srcRect/>
          <a:stretch>
            <a:fillRect/>
          </a:stretch>
        </p:blipFill>
        <p:spPr bwMode="auto">
          <a:xfrm>
            <a:off x="4139952" y="3281197"/>
            <a:ext cx="385750" cy="29560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834447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3B6C1E-5E39-4EE2-B3BD-F397ABFE253C}" type="slidenum">
              <a:rPr lang="ru-RU" smtClean="0"/>
              <a:pPr/>
              <a:t>34</a:t>
            </a:fld>
            <a:endParaRPr lang="ru-RU" dirty="0"/>
          </a:p>
        </p:txBody>
      </p:sp>
      <p:pic>
        <p:nvPicPr>
          <p:cNvPr id="5" name="Picture 4">
            <a:extLst>
              <a:ext uri="{FF2B5EF4-FFF2-40B4-BE49-F238E27FC236}">
                <a16:creationId xmlns:a16="http://schemas.microsoft.com/office/drawing/2014/main" id="{099E52CF-28A0-1D4B-A3E5-C9189EB58D23}"/>
              </a:ext>
            </a:extLst>
          </p:cNvPr>
          <p:cNvPicPr>
            <a:picLocks noChangeAspect="1"/>
          </p:cNvPicPr>
          <p:nvPr/>
        </p:nvPicPr>
        <p:blipFill>
          <a:blip r:embed="rId2"/>
          <a:stretch>
            <a:fillRect/>
          </a:stretch>
        </p:blipFill>
        <p:spPr>
          <a:xfrm>
            <a:off x="111898" y="1072763"/>
            <a:ext cx="8950226" cy="5042521"/>
          </a:xfrm>
          <a:prstGeom prst="rect">
            <a:avLst/>
          </a:prstGeom>
        </p:spPr>
      </p:pic>
      <p:sp>
        <p:nvSpPr>
          <p:cNvPr id="6" name="TextBox 5">
            <a:extLst>
              <a:ext uri="{FF2B5EF4-FFF2-40B4-BE49-F238E27FC236}">
                <a16:creationId xmlns:a16="http://schemas.microsoft.com/office/drawing/2014/main" id="{BAC94634-0251-8F61-D040-A918F8041B9C}"/>
              </a:ext>
            </a:extLst>
          </p:cNvPr>
          <p:cNvSpPr txBox="1"/>
          <p:nvPr/>
        </p:nvSpPr>
        <p:spPr>
          <a:xfrm>
            <a:off x="292353" y="6115284"/>
            <a:ext cx="8769771" cy="560153"/>
          </a:xfrm>
          <a:prstGeom prst="rect">
            <a:avLst/>
          </a:prstGeom>
          <a:noFill/>
        </p:spPr>
        <p:txBody>
          <a:bodyPr wrap="square" rtlCol="0">
            <a:spAutoFit/>
          </a:bodyPr>
          <a:lstStyle/>
          <a:p>
            <a:pPr lvl="0" algn="just">
              <a:lnSpc>
                <a:spcPct val="95000"/>
              </a:lnSpc>
            </a:pPr>
            <a:r>
              <a:rPr lang="en-GB" sz="1600" dirty="0" err="1">
                <a:effectLst/>
                <a:latin typeface="Times New Roman" panose="02020603050405020304" pitchFamily="18" charset="0"/>
                <a:ea typeface="SimSun" panose="02010600030101010101" pitchFamily="2" charset="-122"/>
              </a:rPr>
              <a:t>Yudintsev</a:t>
            </a:r>
            <a:r>
              <a:rPr lang="en-GB" sz="1600" dirty="0">
                <a:effectLst/>
                <a:latin typeface="Times New Roman" panose="02020603050405020304" pitchFamily="18" charset="0"/>
                <a:ea typeface="SimSun" panose="02010600030101010101" pitchFamily="2" charset="-122"/>
              </a:rPr>
              <a:t>, S.V. et.al, Zirconolite Polytypes and </a:t>
            </a:r>
            <a:r>
              <a:rPr lang="en-GB" sz="1600" dirty="0" err="1">
                <a:effectLst/>
                <a:latin typeface="Times New Roman" panose="02020603050405020304" pitchFamily="18" charset="0"/>
                <a:ea typeface="SimSun" panose="02010600030101010101" pitchFamily="2" charset="-122"/>
              </a:rPr>
              <a:t>Murataite</a:t>
            </a:r>
            <a:r>
              <a:rPr lang="en-GB" sz="1600" dirty="0">
                <a:effectLst/>
                <a:latin typeface="Times New Roman" panose="02020603050405020304" pitchFamily="18" charset="0"/>
                <a:ea typeface="SimSun" panose="02010600030101010101" pitchFamily="2" charset="-122"/>
              </a:rPr>
              <a:t> Polysomes in Matrices for the REE—Actinide Fraction of HLW. </a:t>
            </a:r>
            <a:r>
              <a:rPr lang="en-GB" sz="1600" i="1" dirty="0">
                <a:effectLst/>
                <a:latin typeface="Times New Roman" panose="02020603050405020304" pitchFamily="18" charset="0"/>
                <a:ea typeface="SimSun" panose="02010600030101010101" pitchFamily="2" charset="-122"/>
              </a:rPr>
              <a:t>Materials</a:t>
            </a:r>
            <a:r>
              <a:rPr lang="en-GB" sz="1600" dirty="0">
                <a:effectLst/>
                <a:latin typeface="Times New Roman" panose="02020603050405020304" pitchFamily="18" charset="0"/>
                <a:ea typeface="SimSun" panose="02010600030101010101" pitchFamily="2" charset="-122"/>
              </a:rPr>
              <a:t> </a:t>
            </a:r>
            <a:r>
              <a:rPr lang="en-GB" sz="1600" b="1" dirty="0">
                <a:effectLst/>
                <a:latin typeface="Times New Roman" panose="02020603050405020304" pitchFamily="18" charset="0"/>
                <a:ea typeface="SimSun" panose="02010600030101010101" pitchFamily="2" charset="-122"/>
              </a:rPr>
              <a:t>2022</a:t>
            </a:r>
            <a:r>
              <a:rPr lang="en-GB" sz="1600" dirty="0">
                <a:effectLst/>
                <a:latin typeface="Times New Roman" panose="02020603050405020304" pitchFamily="18" charset="0"/>
                <a:ea typeface="SimSun" panose="02010600030101010101" pitchFamily="2" charset="-122"/>
              </a:rPr>
              <a:t>, 15, 6091. </a:t>
            </a:r>
            <a:r>
              <a:rPr lang="en-GB" sz="16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3"/>
              </a:rPr>
              <a:t>https://doi.org/10.3390/ma15176091</a:t>
            </a:r>
            <a:r>
              <a:rPr lang="en-GB" sz="1600" dirty="0">
                <a:effectLst/>
                <a:latin typeface="Times New Roman" panose="02020603050405020304" pitchFamily="18" charset="0"/>
                <a:ea typeface="SimSun" panose="02010600030101010101" pitchFamily="2" charset="-122"/>
              </a:rPr>
              <a:t>.</a:t>
            </a:r>
            <a:endParaRPr lang="en-GB"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BB85FCB-CF44-5994-D90F-DB18EFBA5121}"/>
              </a:ext>
            </a:extLst>
          </p:cNvPr>
          <p:cNvSpPr>
            <a:spLocks noGrp="1"/>
          </p:cNvSpPr>
          <p:nvPr>
            <p:ph type="sldNum" sz="quarter" idx="12"/>
          </p:nvPr>
        </p:nvSpPr>
        <p:spPr>
          <a:xfrm>
            <a:off x="7086600" y="6492875"/>
            <a:ext cx="2057400" cy="365125"/>
          </a:xfrm>
        </p:spPr>
        <p:txBody>
          <a:bodyPr/>
          <a:lstStyle/>
          <a:p>
            <a:fld id="{013B6C1E-5E39-4EE2-B3BD-F397ABFE253C}" type="slidenum">
              <a:rPr lang="ru-RU" smtClean="0"/>
              <a:pPr/>
              <a:t>35</a:t>
            </a:fld>
            <a:endParaRPr lang="ru-RU" dirty="0"/>
          </a:p>
        </p:txBody>
      </p:sp>
      <p:sp>
        <p:nvSpPr>
          <p:cNvPr id="3" name="Rectangle 5">
            <a:extLst>
              <a:ext uri="{FF2B5EF4-FFF2-40B4-BE49-F238E27FC236}">
                <a16:creationId xmlns:a16="http://schemas.microsoft.com/office/drawing/2014/main" id="{F3BFA205-4FB2-7FE3-5D02-D7CE63D12C5A}"/>
              </a:ext>
            </a:extLst>
          </p:cNvPr>
          <p:cNvSpPr txBox="1">
            <a:spLocks noChangeArrowheads="1"/>
          </p:cNvSpPr>
          <p:nvPr/>
        </p:nvSpPr>
        <p:spPr>
          <a:xfrm>
            <a:off x="1699591" y="343519"/>
            <a:ext cx="5744818" cy="638175"/>
          </a:xfrm>
          <a:prstGeom prst="rect">
            <a:avLst/>
          </a:prstGeom>
        </p:spPr>
        <p:txBody>
          <a:bodyPr/>
          <a:lst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pPr algn="ctr" eaLnBrk="1" hangingPunct="1"/>
            <a:r>
              <a:rPr lang="en-GB" altLang="en-US" sz="4400" kern="0" dirty="0"/>
              <a:t>IV. Container</a:t>
            </a:r>
          </a:p>
        </p:txBody>
      </p:sp>
      <p:sp>
        <p:nvSpPr>
          <p:cNvPr id="4" name="TextBox 3">
            <a:extLst>
              <a:ext uri="{FF2B5EF4-FFF2-40B4-BE49-F238E27FC236}">
                <a16:creationId xmlns:a16="http://schemas.microsoft.com/office/drawing/2014/main" id="{B413D426-561E-E3C9-761A-F698A6AFA44E}"/>
              </a:ext>
            </a:extLst>
          </p:cNvPr>
          <p:cNvSpPr txBox="1"/>
          <p:nvPr/>
        </p:nvSpPr>
        <p:spPr>
          <a:xfrm>
            <a:off x="299237" y="1453479"/>
            <a:ext cx="8545525" cy="4832092"/>
          </a:xfrm>
          <a:prstGeom prst="rect">
            <a:avLst/>
          </a:prstGeom>
          <a:noFill/>
        </p:spPr>
        <p:txBody>
          <a:bodyPr wrap="square">
            <a:spAutoFit/>
          </a:bodyPr>
          <a:lstStyle/>
          <a:p>
            <a:r>
              <a:rPr lang="en-GB" sz="2800" dirty="0">
                <a:effectLst/>
                <a:latin typeface="Palatino Linotype" panose="02040502050505030304" pitchFamily="18" charset="0"/>
                <a:ea typeface="Calibri" panose="020F0502020204030204" pitchFamily="34" charset="0"/>
              </a:rPr>
              <a:t>The waste container should: </a:t>
            </a:r>
          </a:p>
          <a:p>
            <a:r>
              <a:rPr lang="en-GB" sz="2800" dirty="0">
                <a:effectLst/>
                <a:latin typeface="Palatino Linotype" panose="02040502050505030304" pitchFamily="18" charset="0"/>
                <a:ea typeface="Calibri" panose="020F0502020204030204" pitchFamily="34" charset="0"/>
              </a:rPr>
              <a:t>1.	Provide reliable </a:t>
            </a:r>
            <a:r>
              <a:rPr lang="en-GB" sz="2800" u="sng" dirty="0">
                <a:effectLst/>
                <a:latin typeface="Palatino Linotype" panose="02040502050505030304" pitchFamily="18" charset="0"/>
                <a:ea typeface="Calibri" panose="020F0502020204030204" pitchFamily="34" charset="0"/>
              </a:rPr>
              <a:t>containment</a:t>
            </a:r>
            <a:r>
              <a:rPr lang="en-GB" sz="2800" dirty="0">
                <a:effectLst/>
                <a:latin typeface="Palatino Linotype" panose="02040502050505030304" pitchFamily="18" charset="0"/>
                <a:ea typeface="Calibri" panose="020F0502020204030204" pitchFamily="34" charset="0"/>
              </a:rPr>
              <a:t> of the radioactivity in the wastes for the required storage duration;</a:t>
            </a:r>
          </a:p>
          <a:p>
            <a:r>
              <a:rPr lang="en-GB" sz="2800" dirty="0">
                <a:effectLst/>
                <a:latin typeface="Palatino Linotype" panose="02040502050505030304" pitchFamily="18" charset="0"/>
                <a:ea typeface="Calibri" panose="020F0502020204030204" pitchFamily="34" charset="0"/>
              </a:rPr>
              <a:t>2.	</a:t>
            </a:r>
            <a:r>
              <a:rPr lang="en-GB" sz="2800" u="sng" dirty="0">
                <a:effectLst/>
                <a:latin typeface="Palatino Linotype" panose="02040502050505030304" pitchFamily="18" charset="0"/>
                <a:ea typeface="Calibri" panose="020F0502020204030204" pitchFamily="34" charset="0"/>
              </a:rPr>
              <a:t>Protect</a:t>
            </a:r>
            <a:r>
              <a:rPr lang="en-GB" sz="2800" dirty="0">
                <a:effectLst/>
                <a:latin typeface="Palatino Linotype" panose="02040502050505030304" pitchFamily="18" charset="0"/>
                <a:ea typeface="Calibri" panose="020F0502020204030204" pitchFamily="34" charset="0"/>
              </a:rPr>
              <a:t> the wasteform against external influences and impacts such as air, temperature and humidity changes;</a:t>
            </a:r>
          </a:p>
          <a:p>
            <a:r>
              <a:rPr lang="en-GB" sz="2800" dirty="0">
                <a:effectLst/>
                <a:latin typeface="Palatino Linotype" panose="02040502050505030304" pitchFamily="18" charset="0"/>
                <a:ea typeface="Calibri" panose="020F0502020204030204" pitchFamily="34" charset="0"/>
              </a:rPr>
              <a:t>3.	Be of sufficient strength and corrosion resistance to provide </a:t>
            </a:r>
            <a:r>
              <a:rPr lang="en-GB" sz="2800" u="sng" dirty="0">
                <a:effectLst/>
                <a:latin typeface="Palatino Linotype" panose="02040502050505030304" pitchFamily="18" charset="0"/>
                <a:ea typeface="Calibri" panose="020F0502020204030204" pitchFamily="34" charset="0"/>
              </a:rPr>
              <a:t>robust integrity </a:t>
            </a:r>
            <a:r>
              <a:rPr lang="en-GB" sz="2800" dirty="0">
                <a:effectLst/>
                <a:latin typeface="Palatino Linotype" panose="02040502050505030304" pitchFamily="18" charset="0"/>
                <a:ea typeface="Calibri" panose="020F0502020204030204" pitchFamily="34" charset="0"/>
              </a:rPr>
              <a:t>during the required storage period, including resisting impact damage;</a:t>
            </a:r>
          </a:p>
          <a:p>
            <a:pPr marL="514350" indent="-514350">
              <a:buAutoNum type="arabicPeriod" startAt="4"/>
            </a:pPr>
            <a:r>
              <a:rPr lang="en-GB" sz="2800" u="sng" dirty="0">
                <a:effectLst/>
                <a:latin typeface="Palatino Linotype" panose="02040502050505030304" pitchFamily="18" charset="0"/>
                <a:ea typeface="Calibri" panose="020F0502020204030204" pitchFamily="34" charset="0"/>
              </a:rPr>
              <a:t>Resist</a:t>
            </a:r>
            <a:r>
              <a:rPr lang="en-GB" sz="2800" dirty="0">
                <a:effectLst/>
                <a:latin typeface="Palatino Linotype" panose="02040502050505030304" pitchFamily="18" charset="0"/>
                <a:ea typeface="Calibri" panose="020F0502020204030204" pitchFamily="34" charset="0"/>
              </a:rPr>
              <a:t> internal pressure from gas evolution due to decay and radiolysis; </a:t>
            </a:r>
            <a:r>
              <a:rPr lang="en-GB" sz="2800" dirty="0">
                <a:effectLst/>
                <a:latin typeface="Palatino Linotype" panose="02040502050505030304" pitchFamily="18" charset="0"/>
                <a:ea typeface="Calibri" panose="020F0502020204030204" pitchFamily="34" charset="0"/>
                <a:sym typeface="Symbol" panose="05050102010706020507" pitchFamily="18" charset="2"/>
              </a:rPr>
              <a:t> </a:t>
            </a:r>
            <a:r>
              <a:rPr lang="en-GB" sz="2000" dirty="0">
                <a:solidFill>
                  <a:srgbClr val="FF0000"/>
                </a:solidFill>
                <a:effectLst/>
                <a:latin typeface="Palatino Linotype" panose="02040502050505030304" pitchFamily="18" charset="0"/>
                <a:ea typeface="Calibri" panose="020F0502020204030204" pitchFamily="34" charset="0"/>
                <a:sym typeface="Symbol" panose="05050102010706020507" pitchFamily="18" charset="2"/>
              </a:rPr>
              <a:t>see the next slide </a:t>
            </a:r>
          </a:p>
        </p:txBody>
      </p:sp>
    </p:spTree>
    <p:extLst>
      <p:ext uri="{BB962C8B-B14F-4D97-AF65-F5344CB8AC3E}">
        <p14:creationId xmlns:p14="http://schemas.microsoft.com/office/powerpoint/2010/main" val="392461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BB85FCB-CF44-5994-D90F-DB18EFBA5121}"/>
              </a:ext>
            </a:extLst>
          </p:cNvPr>
          <p:cNvSpPr>
            <a:spLocks noGrp="1"/>
          </p:cNvSpPr>
          <p:nvPr>
            <p:ph type="sldNum" sz="quarter" idx="12"/>
          </p:nvPr>
        </p:nvSpPr>
        <p:spPr>
          <a:xfrm>
            <a:off x="7086600" y="6492875"/>
            <a:ext cx="2057400" cy="365125"/>
          </a:xfrm>
        </p:spPr>
        <p:txBody>
          <a:bodyPr/>
          <a:lstStyle/>
          <a:p>
            <a:fld id="{013B6C1E-5E39-4EE2-B3BD-F397ABFE253C}" type="slidenum">
              <a:rPr lang="ru-RU" smtClean="0"/>
              <a:pPr/>
              <a:t>36</a:t>
            </a:fld>
            <a:endParaRPr lang="ru-RU" dirty="0"/>
          </a:p>
        </p:txBody>
      </p:sp>
      <p:sp>
        <p:nvSpPr>
          <p:cNvPr id="3" name="TextBox 2">
            <a:extLst>
              <a:ext uri="{FF2B5EF4-FFF2-40B4-BE49-F238E27FC236}">
                <a16:creationId xmlns:a16="http://schemas.microsoft.com/office/drawing/2014/main" id="{F8DBBD0E-1F23-6999-91D3-A00E98A5D957}"/>
              </a:ext>
            </a:extLst>
          </p:cNvPr>
          <p:cNvSpPr txBox="1"/>
          <p:nvPr/>
        </p:nvSpPr>
        <p:spPr>
          <a:xfrm>
            <a:off x="362932" y="3826629"/>
            <a:ext cx="5750790" cy="1384995"/>
          </a:xfrm>
          <a:prstGeom prst="rect">
            <a:avLst/>
          </a:prstGeom>
          <a:noFill/>
        </p:spPr>
        <p:txBody>
          <a:bodyPr wrap="square">
            <a:spAutoFit/>
          </a:bodyPr>
          <a:lstStyle/>
          <a:p>
            <a:r>
              <a:rPr lang="en-GB" sz="2800" dirty="0">
                <a:effectLst/>
                <a:latin typeface="Palatino Linotype" panose="02040502050505030304" pitchFamily="18" charset="0"/>
                <a:ea typeface="Calibri" panose="020F0502020204030204" pitchFamily="34" charset="0"/>
              </a:rPr>
              <a:t>7.	Optionally, the container may also provide integral </a:t>
            </a:r>
            <a:r>
              <a:rPr lang="en-GB" sz="2800" u="sng" dirty="0">
                <a:effectLst/>
                <a:latin typeface="Palatino Linotype" panose="02040502050505030304" pitchFamily="18" charset="0"/>
                <a:ea typeface="Calibri" panose="020F0502020204030204" pitchFamily="34" charset="0"/>
              </a:rPr>
              <a:t>shielding</a:t>
            </a:r>
            <a:r>
              <a:rPr lang="en-GB" sz="2800" dirty="0">
                <a:effectLst/>
                <a:latin typeface="Palatino Linotype" panose="02040502050505030304" pitchFamily="18" charset="0"/>
                <a:ea typeface="Calibri" panose="020F0502020204030204" pitchFamily="34" charset="0"/>
              </a:rPr>
              <a:t> to limit radiation dose to operators. </a:t>
            </a:r>
          </a:p>
        </p:txBody>
      </p:sp>
      <p:pic>
        <p:nvPicPr>
          <p:cNvPr id="4" name="Picture 3" descr="colis1">
            <a:extLst>
              <a:ext uri="{FF2B5EF4-FFF2-40B4-BE49-F238E27FC236}">
                <a16:creationId xmlns:a16="http://schemas.microsoft.com/office/drawing/2014/main" id="{71F448DD-58EB-0FC4-A414-021BA2E84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395" y="3427992"/>
            <a:ext cx="2558584" cy="313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6AE6A8-42C5-91A2-BFFB-35B938B33B9A}"/>
              </a:ext>
            </a:extLst>
          </p:cNvPr>
          <p:cNvSpPr txBox="1"/>
          <p:nvPr/>
        </p:nvSpPr>
        <p:spPr>
          <a:xfrm>
            <a:off x="362931" y="1058276"/>
            <a:ext cx="8418137" cy="2616101"/>
          </a:xfrm>
          <a:prstGeom prst="rect">
            <a:avLst/>
          </a:prstGeom>
          <a:noFill/>
        </p:spPr>
        <p:txBody>
          <a:bodyPr wrap="square">
            <a:spAutoFit/>
          </a:bodyPr>
          <a:lstStyle/>
          <a:p>
            <a:r>
              <a:rPr lang="en-GB" sz="2400" dirty="0">
                <a:solidFill>
                  <a:schemeClr val="tx1">
                    <a:lumMod val="65000"/>
                    <a:lumOff val="35000"/>
                  </a:schemeClr>
                </a:solidFill>
                <a:effectLst/>
                <a:latin typeface="Palatino Linotype" panose="02040502050505030304" pitchFamily="18" charset="0"/>
                <a:ea typeface="Calibri" panose="020F0502020204030204" pitchFamily="34" charset="0"/>
              </a:rPr>
              <a:t>The waste container should: </a:t>
            </a:r>
          </a:p>
          <a:p>
            <a:r>
              <a:rPr lang="en-GB" sz="2800" dirty="0">
                <a:effectLst/>
                <a:latin typeface="Palatino Linotype" panose="02040502050505030304" pitchFamily="18" charset="0"/>
                <a:ea typeface="Calibri" panose="020F0502020204030204" pitchFamily="34" charset="0"/>
              </a:rPr>
              <a:t>5.	Have an exterior surface that minimizes the uptake of contamination and can be easily </a:t>
            </a:r>
            <a:r>
              <a:rPr lang="en-GB" sz="2800" u="sng" dirty="0">
                <a:effectLst/>
                <a:latin typeface="Palatino Linotype" panose="02040502050505030304" pitchFamily="18" charset="0"/>
                <a:ea typeface="Calibri" panose="020F0502020204030204" pitchFamily="34" charset="0"/>
              </a:rPr>
              <a:t>decontaminated</a:t>
            </a:r>
            <a:r>
              <a:rPr lang="en-GB" sz="2800" dirty="0">
                <a:effectLst/>
                <a:latin typeface="Palatino Linotype" panose="02040502050505030304" pitchFamily="18" charset="0"/>
                <a:ea typeface="Calibri" panose="020F0502020204030204" pitchFamily="34" charset="0"/>
              </a:rPr>
              <a:t>; </a:t>
            </a:r>
          </a:p>
          <a:p>
            <a:r>
              <a:rPr lang="en-GB" sz="2800" dirty="0">
                <a:effectLst/>
                <a:latin typeface="Palatino Linotype" panose="02040502050505030304" pitchFamily="18" charset="0"/>
                <a:ea typeface="Calibri" panose="020F0502020204030204" pitchFamily="34" charset="0"/>
              </a:rPr>
              <a:t>6.	</a:t>
            </a:r>
            <a:r>
              <a:rPr lang="en-GB" sz="2800" u="sng" dirty="0">
                <a:effectLst/>
                <a:latin typeface="Palatino Linotype" panose="02040502050505030304" pitchFamily="18" charset="0"/>
                <a:ea typeface="Calibri" panose="020F0502020204030204" pitchFamily="34" charset="0"/>
              </a:rPr>
              <a:t>Enable</a:t>
            </a:r>
            <a:r>
              <a:rPr lang="en-GB" sz="2800" dirty="0">
                <a:effectLst/>
                <a:latin typeface="Palatino Linotype" panose="02040502050505030304" pitchFamily="18" charset="0"/>
                <a:ea typeface="Calibri" panose="020F0502020204030204" pitchFamily="34" charset="0"/>
              </a:rPr>
              <a:t> handling, retrieval, and transport from the storage facility.</a:t>
            </a:r>
          </a:p>
        </p:txBody>
      </p:sp>
    </p:spTree>
    <p:extLst>
      <p:ext uri="{BB962C8B-B14F-4D97-AF65-F5344CB8AC3E}">
        <p14:creationId xmlns:p14="http://schemas.microsoft.com/office/powerpoint/2010/main" val="143138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BB85FCB-CF44-5994-D90F-DB18EFBA5121}"/>
              </a:ext>
            </a:extLst>
          </p:cNvPr>
          <p:cNvSpPr>
            <a:spLocks noGrp="1"/>
          </p:cNvSpPr>
          <p:nvPr>
            <p:ph type="sldNum" sz="quarter" idx="12"/>
          </p:nvPr>
        </p:nvSpPr>
        <p:spPr>
          <a:xfrm>
            <a:off x="7086600" y="6492875"/>
            <a:ext cx="2057400" cy="365125"/>
          </a:xfrm>
        </p:spPr>
        <p:txBody>
          <a:bodyPr/>
          <a:lstStyle/>
          <a:p>
            <a:fld id="{013B6C1E-5E39-4EE2-B3BD-F397ABFE253C}" type="slidenum">
              <a:rPr lang="ru-RU" smtClean="0"/>
              <a:pPr/>
              <a:t>37</a:t>
            </a:fld>
            <a:endParaRPr lang="ru-RU" dirty="0"/>
          </a:p>
        </p:txBody>
      </p:sp>
      <p:sp>
        <p:nvSpPr>
          <p:cNvPr id="3" name="TextBox 2">
            <a:extLst>
              <a:ext uri="{FF2B5EF4-FFF2-40B4-BE49-F238E27FC236}">
                <a16:creationId xmlns:a16="http://schemas.microsoft.com/office/drawing/2014/main" id="{3D57FED5-C05A-9D9B-F44E-0CAF579B9115}"/>
              </a:ext>
            </a:extLst>
          </p:cNvPr>
          <p:cNvSpPr txBox="1"/>
          <p:nvPr/>
        </p:nvSpPr>
        <p:spPr>
          <a:xfrm>
            <a:off x="0" y="1046813"/>
            <a:ext cx="9144000" cy="5811187"/>
          </a:xfrm>
          <a:prstGeom prst="rect">
            <a:avLst/>
          </a:prstGeom>
        </p:spPr>
        <p:txBody>
          <a:bodyPr vert="horz" wrap="square" lIns="91440" tIns="45720" rIns="91440" bIns="45720" rtlCol="0" anchor="t">
            <a:normAutofit/>
          </a:bodyPr>
          <a:lstStyle/>
          <a:p>
            <a:r>
              <a:rPr lang="en-GB" sz="2600" dirty="0">
                <a:effectLst/>
                <a:latin typeface="Palatino Linotype" panose="02040502050505030304" pitchFamily="18" charset="0"/>
                <a:ea typeface="Calibri" panose="020F0502020204030204" pitchFamily="34" charset="0"/>
              </a:rPr>
              <a:t>Factors considered in selecting the container material (a-j): </a:t>
            </a:r>
          </a:p>
          <a:p>
            <a:r>
              <a:rPr lang="en-GB" sz="2600" dirty="0">
                <a:effectLst/>
                <a:latin typeface="Palatino Linotype" panose="02040502050505030304" pitchFamily="18" charset="0"/>
                <a:ea typeface="Calibri" panose="020F0502020204030204" pitchFamily="34" charset="0"/>
              </a:rPr>
              <a:t>(a) </a:t>
            </a:r>
            <a:r>
              <a:rPr lang="en-GB" sz="2600" dirty="0">
                <a:solidFill>
                  <a:schemeClr val="accent1">
                    <a:lumMod val="50000"/>
                  </a:schemeClr>
                </a:solidFill>
                <a:effectLst/>
                <a:latin typeface="Palatino Linotype" panose="02040502050505030304" pitchFamily="18" charset="0"/>
                <a:ea typeface="Calibri" panose="020F0502020204030204" pitchFamily="34" charset="0"/>
              </a:rPr>
              <a:t>Container durability</a:t>
            </a:r>
          </a:p>
          <a:p>
            <a:pPr lvl="1"/>
            <a:r>
              <a:rPr lang="en-GB" sz="2600" dirty="0">
                <a:effectLst/>
                <a:latin typeface="Palatino Linotype" panose="02040502050505030304" pitchFamily="18" charset="0"/>
                <a:ea typeface="Calibri" panose="020F0502020204030204" pitchFamily="34" charset="0"/>
              </a:rPr>
              <a:t>(</a:t>
            </a:r>
            <a:r>
              <a:rPr lang="en-GB" sz="2600" dirty="0" err="1">
                <a:effectLst/>
                <a:latin typeface="Palatino Linotype" panose="02040502050505030304" pitchFamily="18" charset="0"/>
                <a:ea typeface="Calibri" panose="020F0502020204030204" pitchFamily="34" charset="0"/>
              </a:rPr>
              <a:t>i</a:t>
            </a:r>
            <a:r>
              <a:rPr lang="en-GB" sz="2600" dirty="0">
                <a:effectLst/>
                <a:latin typeface="Palatino Linotype" panose="02040502050505030304" pitchFamily="18" charset="0"/>
                <a:ea typeface="Calibri" panose="020F0502020204030204" pitchFamily="34" charset="0"/>
              </a:rPr>
              <a:t>) Mechanical properties (tensile and compressive strengths, abrasion resistance, ductility),</a:t>
            </a:r>
          </a:p>
          <a:p>
            <a:pPr lvl="1"/>
            <a:r>
              <a:rPr lang="en-GB" sz="2600" dirty="0">
                <a:effectLst/>
                <a:latin typeface="Palatino Linotype" panose="02040502050505030304" pitchFamily="18" charset="0"/>
                <a:ea typeface="Calibri" panose="020F0502020204030204" pitchFamily="34" charset="0"/>
              </a:rPr>
              <a:t>(ii) Corrosion resistance (including coatings or lining requirements);</a:t>
            </a:r>
          </a:p>
          <a:p>
            <a:r>
              <a:rPr lang="en-GB" sz="2600" dirty="0">
                <a:effectLst/>
                <a:latin typeface="Palatino Linotype" panose="02040502050505030304" pitchFamily="18" charset="0"/>
                <a:ea typeface="Calibri" panose="020F0502020204030204" pitchFamily="34" charset="0"/>
              </a:rPr>
              <a:t>(b) </a:t>
            </a:r>
            <a:r>
              <a:rPr lang="en-GB" sz="2600" dirty="0">
                <a:solidFill>
                  <a:schemeClr val="accent1">
                    <a:lumMod val="50000"/>
                  </a:schemeClr>
                </a:solidFill>
                <a:effectLst/>
                <a:latin typeface="Palatino Linotype" panose="02040502050505030304" pitchFamily="18" charset="0"/>
                <a:ea typeface="Calibri" panose="020F0502020204030204" pitchFamily="34" charset="0"/>
              </a:rPr>
              <a:t>Compatibility with the wastes or with the wasteform</a:t>
            </a:r>
          </a:p>
          <a:p>
            <a:pPr lvl="1"/>
            <a:r>
              <a:rPr lang="en-GB" sz="2600" dirty="0">
                <a:effectLst/>
                <a:latin typeface="Palatino Linotype" panose="02040502050505030304" pitchFamily="18" charset="0"/>
                <a:ea typeface="Calibri" panose="020F0502020204030204" pitchFamily="34" charset="0"/>
              </a:rPr>
              <a:t>(</a:t>
            </a:r>
            <a:r>
              <a:rPr lang="en-GB" sz="2600" dirty="0" err="1">
                <a:effectLst/>
                <a:latin typeface="Palatino Linotype" panose="02040502050505030304" pitchFamily="18" charset="0"/>
                <a:ea typeface="Calibri" panose="020F0502020204030204" pitchFamily="34" charset="0"/>
              </a:rPr>
              <a:t>i</a:t>
            </a:r>
            <a:r>
              <a:rPr lang="en-GB" sz="2600" dirty="0">
                <a:effectLst/>
                <a:latin typeface="Palatino Linotype" panose="02040502050505030304" pitchFamily="18" charset="0"/>
                <a:ea typeface="Calibri" panose="020F0502020204030204" pitchFamily="34" charset="0"/>
              </a:rPr>
              <a:t>) During waste conditioning if the container is used as a process vessel,</a:t>
            </a:r>
          </a:p>
          <a:p>
            <a:pPr lvl="1"/>
            <a:r>
              <a:rPr lang="en-GB" sz="2600" dirty="0">
                <a:effectLst/>
                <a:latin typeface="Palatino Linotype" panose="02040502050505030304" pitchFamily="18" charset="0"/>
                <a:ea typeface="Calibri" panose="020F0502020204030204" pitchFamily="34" charset="0"/>
              </a:rPr>
              <a:t>(ii) During the storage period,</a:t>
            </a:r>
          </a:p>
          <a:p>
            <a:pPr lvl="1"/>
            <a:r>
              <a:rPr lang="en-GB" sz="2600" dirty="0">
                <a:effectLst/>
                <a:latin typeface="Palatino Linotype" panose="02040502050505030304" pitchFamily="18" charset="0"/>
                <a:ea typeface="Calibri" panose="020F0502020204030204" pitchFamily="34" charset="0"/>
              </a:rPr>
              <a:t>(iii) After closure of the repository;</a:t>
            </a:r>
          </a:p>
          <a:p>
            <a:r>
              <a:rPr lang="en-GB" sz="2600" dirty="0">
                <a:effectLst/>
                <a:latin typeface="Palatino Linotype" panose="02040502050505030304" pitchFamily="18" charset="0"/>
                <a:ea typeface="Calibri" panose="020F0502020204030204" pitchFamily="34" charset="0"/>
              </a:rPr>
              <a:t>(c) </a:t>
            </a:r>
            <a:r>
              <a:rPr lang="en-GB" sz="2600" dirty="0">
                <a:solidFill>
                  <a:schemeClr val="accent1">
                    <a:lumMod val="50000"/>
                  </a:schemeClr>
                </a:solidFill>
                <a:effectLst/>
                <a:latin typeface="Palatino Linotype" panose="02040502050505030304" pitchFamily="18" charset="0"/>
                <a:ea typeface="Calibri" panose="020F0502020204030204" pitchFamily="34" charset="0"/>
              </a:rPr>
              <a:t>Environmental conditions</a:t>
            </a:r>
          </a:p>
          <a:p>
            <a:pPr lvl="1"/>
            <a:r>
              <a:rPr lang="en-GB" sz="2600" dirty="0">
                <a:effectLst/>
                <a:latin typeface="Palatino Linotype" panose="02040502050505030304" pitchFamily="18" charset="0"/>
                <a:ea typeface="Calibri" panose="020F0502020204030204" pitchFamily="34" charset="0"/>
              </a:rPr>
              <a:t>(</a:t>
            </a:r>
            <a:r>
              <a:rPr lang="en-GB" sz="2600" dirty="0" err="1">
                <a:effectLst/>
                <a:latin typeface="Palatino Linotype" panose="02040502050505030304" pitchFamily="18" charset="0"/>
                <a:ea typeface="Calibri" panose="020F0502020204030204" pitchFamily="34" charset="0"/>
              </a:rPr>
              <a:t>i</a:t>
            </a:r>
            <a:r>
              <a:rPr lang="en-GB" sz="2600" dirty="0">
                <a:effectLst/>
                <a:latin typeface="Palatino Linotype" panose="02040502050505030304" pitchFamily="18" charset="0"/>
                <a:ea typeface="Calibri" panose="020F0502020204030204" pitchFamily="34" charset="0"/>
              </a:rPr>
              <a:t>) During interim storage,</a:t>
            </a:r>
          </a:p>
          <a:p>
            <a:pPr lvl="1"/>
            <a:r>
              <a:rPr lang="en-GB" sz="2600" dirty="0">
                <a:effectLst/>
                <a:latin typeface="Palatino Linotype" panose="02040502050505030304" pitchFamily="18" charset="0"/>
                <a:ea typeface="Calibri" panose="020F0502020204030204" pitchFamily="34" charset="0"/>
              </a:rPr>
              <a:t>(ii) During final disposal;</a:t>
            </a:r>
          </a:p>
        </p:txBody>
      </p:sp>
    </p:spTree>
    <p:extLst>
      <p:ext uri="{BB962C8B-B14F-4D97-AF65-F5344CB8AC3E}">
        <p14:creationId xmlns:p14="http://schemas.microsoft.com/office/powerpoint/2010/main" val="3970237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BB85FCB-CF44-5994-D90F-DB18EFBA5121}"/>
              </a:ext>
            </a:extLst>
          </p:cNvPr>
          <p:cNvSpPr>
            <a:spLocks noGrp="1"/>
          </p:cNvSpPr>
          <p:nvPr>
            <p:ph type="sldNum" sz="quarter" idx="12"/>
          </p:nvPr>
        </p:nvSpPr>
        <p:spPr>
          <a:xfrm>
            <a:off x="7086600" y="6492875"/>
            <a:ext cx="2057400" cy="365125"/>
          </a:xfrm>
        </p:spPr>
        <p:txBody>
          <a:bodyPr/>
          <a:lstStyle/>
          <a:p>
            <a:fld id="{013B6C1E-5E39-4EE2-B3BD-F397ABFE253C}" type="slidenum">
              <a:rPr lang="ru-RU" smtClean="0"/>
              <a:pPr/>
              <a:t>38</a:t>
            </a:fld>
            <a:endParaRPr lang="ru-RU" dirty="0"/>
          </a:p>
        </p:txBody>
      </p:sp>
      <p:sp>
        <p:nvSpPr>
          <p:cNvPr id="3" name="TextBox 2">
            <a:extLst>
              <a:ext uri="{FF2B5EF4-FFF2-40B4-BE49-F238E27FC236}">
                <a16:creationId xmlns:a16="http://schemas.microsoft.com/office/drawing/2014/main" id="{C2188526-F067-3181-7497-1553D8ABFABC}"/>
              </a:ext>
            </a:extLst>
          </p:cNvPr>
          <p:cNvSpPr txBox="1"/>
          <p:nvPr/>
        </p:nvSpPr>
        <p:spPr>
          <a:xfrm>
            <a:off x="320182" y="1209348"/>
            <a:ext cx="8823818" cy="5170187"/>
          </a:xfrm>
          <a:prstGeom prst="rect">
            <a:avLst/>
          </a:prstGeom>
        </p:spPr>
        <p:txBody>
          <a:bodyPr vert="horz" wrap="square" lIns="91440" tIns="45720" rIns="91440" bIns="45720" rtlCol="0" anchor="t">
            <a:normAutofit/>
          </a:bodyPr>
          <a:lstStyle/>
          <a:p>
            <a:r>
              <a:rPr lang="en-GB" sz="2000" dirty="0">
                <a:effectLst/>
                <a:latin typeface="Palatino Linotype" panose="02040502050505030304" pitchFamily="18" charset="0"/>
                <a:ea typeface="Calibri" panose="020F0502020204030204" pitchFamily="34" charset="0"/>
              </a:rPr>
              <a:t>Factors considered in selecting the container material are as follows: </a:t>
            </a:r>
          </a:p>
          <a:p>
            <a:pPr>
              <a:spcBef>
                <a:spcPts val="1200"/>
              </a:spcBef>
            </a:pPr>
            <a:r>
              <a:rPr lang="en-GB" sz="2800" dirty="0">
                <a:effectLst/>
                <a:latin typeface="Palatino Linotype" panose="02040502050505030304" pitchFamily="18" charset="0"/>
                <a:ea typeface="Calibri" panose="020F0502020204030204" pitchFamily="34" charset="0"/>
              </a:rPr>
              <a:t>(d) Weight and volume limitations; </a:t>
            </a:r>
          </a:p>
          <a:p>
            <a:pPr>
              <a:spcBef>
                <a:spcPts val="1200"/>
              </a:spcBef>
            </a:pPr>
            <a:r>
              <a:rPr lang="en-GB" sz="2800" dirty="0">
                <a:effectLst/>
                <a:latin typeface="Palatino Linotype" panose="02040502050505030304" pitchFamily="18" charset="0"/>
                <a:ea typeface="Calibri" panose="020F0502020204030204" pitchFamily="34" charset="0"/>
              </a:rPr>
              <a:t>(e) Shielding role; </a:t>
            </a:r>
          </a:p>
          <a:p>
            <a:pPr>
              <a:spcBef>
                <a:spcPts val="1200"/>
              </a:spcBef>
            </a:pPr>
            <a:r>
              <a:rPr lang="en-GB" sz="2800" dirty="0">
                <a:effectLst/>
                <a:latin typeface="Palatino Linotype" panose="02040502050505030304" pitchFamily="18" charset="0"/>
                <a:ea typeface="Calibri" panose="020F0502020204030204" pitchFamily="34" charset="0"/>
              </a:rPr>
              <a:t>(f) Transport requirements including fires and drop; </a:t>
            </a:r>
          </a:p>
          <a:p>
            <a:pPr>
              <a:spcBef>
                <a:spcPts val="1200"/>
              </a:spcBef>
            </a:pPr>
            <a:r>
              <a:rPr lang="en-GB" sz="2800" dirty="0">
                <a:effectLst/>
                <a:latin typeface="Palatino Linotype" panose="02040502050505030304" pitchFamily="18" charset="0"/>
                <a:ea typeface="Calibri" panose="020F0502020204030204" pitchFamily="34" charset="0"/>
              </a:rPr>
              <a:t>(g) Thermal properties (conductivity, specific heat, linear expansion, specific emissivity); </a:t>
            </a:r>
          </a:p>
          <a:p>
            <a:pPr>
              <a:spcBef>
                <a:spcPts val="1200"/>
              </a:spcBef>
            </a:pPr>
            <a:r>
              <a:rPr lang="en-GB" sz="2800" dirty="0">
                <a:effectLst/>
                <a:latin typeface="Palatino Linotype" panose="02040502050505030304" pitchFamily="18" charset="0"/>
                <a:ea typeface="Calibri" panose="020F0502020204030204" pitchFamily="34" charset="0"/>
              </a:rPr>
              <a:t>(h) Radiation stability; </a:t>
            </a:r>
          </a:p>
          <a:p>
            <a:pPr marL="571500" indent="-571500">
              <a:spcBef>
                <a:spcPts val="1200"/>
              </a:spcBef>
              <a:buAutoNum type="romanLcParenBoth"/>
            </a:pPr>
            <a:r>
              <a:rPr lang="en-GB" sz="2800" dirty="0">
                <a:effectLst/>
                <a:latin typeface="Palatino Linotype" panose="02040502050505030304" pitchFamily="18" charset="0"/>
                <a:ea typeface="Calibri" panose="020F0502020204030204" pitchFamily="34" charset="0"/>
              </a:rPr>
              <a:t>Ease o f manufacture; </a:t>
            </a:r>
          </a:p>
          <a:p>
            <a:pPr>
              <a:spcBef>
                <a:spcPts val="1200"/>
              </a:spcBef>
            </a:pPr>
            <a:r>
              <a:rPr lang="en-GB" sz="2800" dirty="0">
                <a:effectLst/>
                <a:latin typeface="Palatino Linotype" panose="02040502050505030304" pitchFamily="18" charset="0"/>
                <a:ea typeface="Calibri" panose="020F0502020204030204" pitchFamily="34" charset="0"/>
              </a:rPr>
              <a:t>(j) Cost considerations and optimization.</a:t>
            </a:r>
          </a:p>
        </p:txBody>
      </p:sp>
    </p:spTree>
    <p:extLst>
      <p:ext uri="{BB962C8B-B14F-4D97-AF65-F5344CB8AC3E}">
        <p14:creationId xmlns:p14="http://schemas.microsoft.com/office/powerpoint/2010/main" val="3400936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BB85FCB-CF44-5994-D90F-DB18EFBA5121}"/>
              </a:ext>
            </a:extLst>
          </p:cNvPr>
          <p:cNvSpPr>
            <a:spLocks noGrp="1"/>
          </p:cNvSpPr>
          <p:nvPr>
            <p:ph type="sldNum" sz="quarter" idx="12"/>
          </p:nvPr>
        </p:nvSpPr>
        <p:spPr>
          <a:xfrm>
            <a:off x="7086600" y="6492875"/>
            <a:ext cx="2057400" cy="365125"/>
          </a:xfrm>
        </p:spPr>
        <p:txBody>
          <a:bodyPr/>
          <a:lstStyle/>
          <a:p>
            <a:fld id="{013B6C1E-5E39-4EE2-B3BD-F397ABFE253C}" type="slidenum">
              <a:rPr lang="ru-RU" smtClean="0"/>
              <a:pPr/>
              <a:t>39</a:t>
            </a:fld>
            <a:endParaRPr lang="ru-RU" dirty="0"/>
          </a:p>
        </p:txBody>
      </p:sp>
      <p:sp>
        <p:nvSpPr>
          <p:cNvPr id="4" name="TextBox 3">
            <a:extLst>
              <a:ext uri="{FF2B5EF4-FFF2-40B4-BE49-F238E27FC236}">
                <a16:creationId xmlns:a16="http://schemas.microsoft.com/office/drawing/2014/main" id="{C69ADD4C-838B-08E4-051A-8DD444EB90EE}"/>
              </a:ext>
            </a:extLst>
          </p:cNvPr>
          <p:cNvSpPr txBox="1"/>
          <p:nvPr/>
        </p:nvSpPr>
        <p:spPr>
          <a:xfrm>
            <a:off x="341448" y="1165635"/>
            <a:ext cx="8802552" cy="5001249"/>
          </a:xfrm>
          <a:prstGeom prst="rect">
            <a:avLst/>
          </a:prstGeom>
        </p:spPr>
        <p:txBody>
          <a:bodyPr vert="horz" wrap="square" lIns="91440" tIns="45720" rIns="91440" bIns="45720" rtlCol="0" anchor="t">
            <a:normAutofit/>
          </a:bodyPr>
          <a:lstStyle/>
          <a:p>
            <a:r>
              <a:rPr lang="en-GB" sz="2800" dirty="0">
                <a:effectLst/>
                <a:latin typeface="Palatino Linotype" panose="02040502050505030304" pitchFamily="18" charset="0"/>
                <a:ea typeface="Calibri" panose="020F0502020204030204" pitchFamily="34" charset="0"/>
              </a:rPr>
              <a:t>When choosing a structural material for containers, it is necessary to take into account many factors, the main of which are: </a:t>
            </a:r>
            <a:r>
              <a:rPr lang="en-GB" sz="2800" dirty="0">
                <a:solidFill>
                  <a:schemeClr val="accent1">
                    <a:lumMod val="50000"/>
                  </a:schemeClr>
                </a:solidFill>
                <a:effectLst/>
                <a:latin typeface="Palatino Linotype" panose="02040502050505030304" pitchFamily="18" charset="0"/>
                <a:ea typeface="Calibri" panose="020F0502020204030204" pitchFamily="34" charset="0"/>
              </a:rPr>
              <a:t>all kinds of corrosion from waste and the environment, radiation, heat, internal and external pressure, as well as impacts during transport operations under normal conditions and in emergency situations. </a:t>
            </a:r>
          </a:p>
          <a:p>
            <a:r>
              <a:rPr lang="en-GB" sz="2800" dirty="0">
                <a:effectLst/>
                <a:latin typeface="Palatino Linotype" panose="02040502050505030304" pitchFamily="18" charset="0"/>
                <a:ea typeface="Calibri" panose="020F0502020204030204" pitchFamily="34" charset="0"/>
              </a:rPr>
              <a:t>It is also necessary to take into account the </a:t>
            </a:r>
            <a:r>
              <a:rPr lang="en-GB" sz="2800" u="sng" dirty="0">
                <a:effectLst/>
                <a:latin typeface="Palatino Linotype" panose="02040502050505030304" pitchFamily="18" charset="0"/>
                <a:ea typeface="Calibri" panose="020F0502020204030204" pitchFamily="34" charset="0"/>
              </a:rPr>
              <a:t>optimization</a:t>
            </a:r>
            <a:r>
              <a:rPr lang="en-GB" sz="2800" dirty="0">
                <a:effectLst/>
                <a:latin typeface="Palatino Linotype" panose="02040502050505030304" pitchFamily="18" charset="0"/>
                <a:ea typeface="Calibri" panose="020F0502020204030204" pitchFamily="34" charset="0"/>
              </a:rPr>
              <a:t> of the ratio between the protective properties and the cost of the container for various classes of radioactive waste (ALARA principle). </a:t>
            </a:r>
            <a:endParaRPr lang="en-GB" sz="2800" dirty="0">
              <a:latin typeface="Palatino Linotype" panose="02040502050505030304" pitchFamily="18" charset="0"/>
            </a:endParaRPr>
          </a:p>
        </p:txBody>
      </p:sp>
    </p:spTree>
    <p:extLst>
      <p:ext uri="{BB962C8B-B14F-4D97-AF65-F5344CB8AC3E}">
        <p14:creationId xmlns:p14="http://schemas.microsoft.com/office/powerpoint/2010/main" val="134954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1858F-570B-4564-8562-C0446AB33B7C}"/>
              </a:ext>
            </a:extLst>
          </p:cNvPr>
          <p:cNvSpPr>
            <a:spLocks noGrp="1"/>
          </p:cNvSpPr>
          <p:nvPr>
            <p:ph type="sldNum" sz="quarter" idx="12"/>
          </p:nvPr>
        </p:nvSpPr>
        <p:spPr/>
        <p:txBody>
          <a:bodyPr/>
          <a:lstStyle/>
          <a:p>
            <a:fld id="{23A0628E-C12F-4F8C-9895-BCD5E30100D3}" type="slidenum">
              <a:rPr lang="en-US" smtClean="0"/>
              <a:pPr/>
              <a:t>4</a:t>
            </a:fld>
            <a:endParaRPr lang="en-US" dirty="0"/>
          </a:p>
        </p:txBody>
      </p:sp>
      <p:sp>
        <p:nvSpPr>
          <p:cNvPr id="10" name="Inhaltsplatzhalter 2">
            <a:extLst>
              <a:ext uri="{FF2B5EF4-FFF2-40B4-BE49-F238E27FC236}">
                <a16:creationId xmlns:a16="http://schemas.microsoft.com/office/drawing/2014/main" id="{8518942B-0612-4324-ABB5-72B5897C2161}"/>
              </a:ext>
            </a:extLst>
          </p:cNvPr>
          <p:cNvSpPr txBox="1">
            <a:spLocks/>
          </p:cNvSpPr>
          <p:nvPr/>
        </p:nvSpPr>
        <p:spPr>
          <a:xfrm>
            <a:off x="20588" y="1094251"/>
            <a:ext cx="9102824" cy="2650792"/>
          </a:xfrm>
          <a:prstGeom prst="rect">
            <a:avLst/>
          </a:prstGeom>
          <a:ln>
            <a:noFill/>
          </a:ln>
        </p:spPr>
        <p:txBody>
          <a:bodyPr anchor="ctr">
            <a:normAutofit fontScale="92500"/>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just">
              <a:spcBef>
                <a:spcPts val="0"/>
              </a:spcBef>
            </a:pPr>
            <a:r>
              <a:rPr lang="en-GB" sz="2800" b="1" i="1" kern="0" dirty="0">
                <a:solidFill>
                  <a:srgbClr val="040404"/>
                </a:solidFill>
                <a:latin typeface="Palatino Linotype" panose="02040502050505030304" pitchFamily="18" charset="0"/>
              </a:rPr>
              <a:t>Conditioning. </a:t>
            </a:r>
            <a:r>
              <a:rPr lang="en-GB" sz="2800" kern="0" dirty="0">
                <a:solidFill>
                  <a:srgbClr val="040404"/>
                </a:solidFill>
                <a:latin typeface="Palatino Linotype" panose="02040502050505030304" pitchFamily="18" charset="0"/>
              </a:rPr>
              <a:t>Those operations that produce a waste package suitable for handling, transport, storage and/or disposal. </a:t>
            </a:r>
          </a:p>
          <a:p>
            <a:pPr marL="576000" lvl="2" algn="just">
              <a:spcBef>
                <a:spcPts val="0"/>
              </a:spcBef>
            </a:pPr>
            <a:r>
              <a:rPr lang="en-GB" sz="2800" i="1" kern="0" dirty="0">
                <a:solidFill>
                  <a:srgbClr val="0000FF"/>
                </a:solidFill>
                <a:latin typeface="Palatino Linotype" panose="02040502050505030304" pitchFamily="18" charset="0"/>
              </a:rPr>
              <a:t>Conditioning </a:t>
            </a:r>
            <a:r>
              <a:rPr lang="en-GB" sz="2800" kern="0" dirty="0">
                <a:solidFill>
                  <a:srgbClr val="0000FF"/>
                </a:solidFill>
                <a:latin typeface="Palatino Linotype" panose="02040502050505030304" pitchFamily="18" charset="0"/>
              </a:rPr>
              <a:t>may include the </a:t>
            </a:r>
            <a:r>
              <a:rPr lang="en-GB" sz="2800" u="sng" kern="0" dirty="0">
                <a:solidFill>
                  <a:srgbClr val="0000FF"/>
                </a:solidFill>
                <a:latin typeface="Palatino Linotype" panose="02040502050505030304" pitchFamily="18" charset="0"/>
              </a:rPr>
              <a:t>conversion</a:t>
            </a:r>
            <a:r>
              <a:rPr lang="en-GB" sz="2800" kern="0" dirty="0">
                <a:solidFill>
                  <a:srgbClr val="0000FF"/>
                </a:solidFill>
                <a:latin typeface="Palatino Linotype" panose="02040502050505030304" pitchFamily="18" charset="0"/>
              </a:rPr>
              <a:t> of the waste to a </a:t>
            </a:r>
            <a:r>
              <a:rPr lang="en-GB" sz="2800" u="sng" kern="0" dirty="0">
                <a:solidFill>
                  <a:srgbClr val="0000FF"/>
                </a:solidFill>
                <a:latin typeface="Palatino Linotype" panose="02040502050505030304" pitchFamily="18" charset="0"/>
              </a:rPr>
              <a:t>solid wasteform</a:t>
            </a:r>
            <a:r>
              <a:rPr lang="en-GB" sz="2800" kern="0" dirty="0">
                <a:solidFill>
                  <a:srgbClr val="0000FF"/>
                </a:solidFill>
                <a:latin typeface="Palatino Linotype" panose="02040502050505030304" pitchFamily="18" charset="0"/>
              </a:rPr>
              <a:t>, enclosure of the waste in containers and, if necessary, provision of an overpack.</a:t>
            </a:r>
            <a:endParaRPr lang="de-DE" sz="2800" kern="0" dirty="0">
              <a:solidFill>
                <a:srgbClr val="0000FF"/>
              </a:solidFill>
              <a:latin typeface="Palatino Linotype" panose="02040502050505030304" pitchFamily="18" charset="0"/>
            </a:endParaRPr>
          </a:p>
        </p:txBody>
      </p:sp>
      <p:pic>
        <p:nvPicPr>
          <p:cNvPr id="4" name="Picture 1" descr="Book cover.JPG">
            <a:extLst>
              <a:ext uri="{FF2B5EF4-FFF2-40B4-BE49-F238E27FC236}">
                <a16:creationId xmlns:a16="http://schemas.microsoft.com/office/drawing/2014/main" id="{63445336-0A68-5AA8-DD86-3AB970BE6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54" y="3604592"/>
            <a:ext cx="2057400" cy="311688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descr="colis1">
            <a:extLst>
              <a:ext uri="{FF2B5EF4-FFF2-40B4-BE49-F238E27FC236}">
                <a16:creationId xmlns:a16="http://schemas.microsoft.com/office/drawing/2014/main" id="{F7D75FE0-AFBA-69CC-FE0D-954C1EE29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540" y="3855846"/>
            <a:ext cx="2041666" cy="249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C9107DA-9F7C-A839-DA42-B99DE07917D8}"/>
              </a:ext>
            </a:extLst>
          </p:cNvPr>
          <p:cNvPicPr>
            <a:picLocks noChangeAspect="1"/>
          </p:cNvPicPr>
          <p:nvPr/>
        </p:nvPicPr>
        <p:blipFill>
          <a:blip r:embed="rId4"/>
          <a:stretch>
            <a:fillRect/>
          </a:stretch>
        </p:blipFill>
        <p:spPr>
          <a:xfrm>
            <a:off x="5866258" y="3854225"/>
            <a:ext cx="2806666" cy="2501311"/>
          </a:xfrm>
          <a:prstGeom prst="rect">
            <a:avLst/>
          </a:prstGeom>
        </p:spPr>
      </p:pic>
    </p:spTree>
    <p:extLst>
      <p:ext uri="{BB962C8B-B14F-4D97-AF65-F5344CB8AC3E}">
        <p14:creationId xmlns:p14="http://schemas.microsoft.com/office/powerpoint/2010/main" val="42291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BB85FCB-CF44-5994-D90F-DB18EFBA5121}"/>
              </a:ext>
            </a:extLst>
          </p:cNvPr>
          <p:cNvSpPr>
            <a:spLocks noGrp="1"/>
          </p:cNvSpPr>
          <p:nvPr>
            <p:ph type="sldNum" sz="quarter" idx="12"/>
          </p:nvPr>
        </p:nvSpPr>
        <p:spPr>
          <a:xfrm>
            <a:off x="7086600" y="6492875"/>
            <a:ext cx="2057400" cy="365125"/>
          </a:xfrm>
        </p:spPr>
        <p:txBody>
          <a:bodyPr/>
          <a:lstStyle/>
          <a:p>
            <a:fld id="{013B6C1E-5E39-4EE2-B3BD-F397ABFE253C}" type="slidenum">
              <a:rPr lang="ru-RU" smtClean="0"/>
              <a:pPr/>
              <a:t>40</a:t>
            </a:fld>
            <a:endParaRPr lang="ru-RU" dirty="0"/>
          </a:p>
        </p:txBody>
      </p:sp>
      <p:sp>
        <p:nvSpPr>
          <p:cNvPr id="3" name="TextBox 2">
            <a:extLst>
              <a:ext uri="{FF2B5EF4-FFF2-40B4-BE49-F238E27FC236}">
                <a16:creationId xmlns:a16="http://schemas.microsoft.com/office/drawing/2014/main" id="{9C533D86-FCCE-3D9C-0C02-ADE6E6341F83}"/>
              </a:ext>
            </a:extLst>
          </p:cNvPr>
          <p:cNvSpPr txBox="1"/>
          <p:nvPr/>
        </p:nvSpPr>
        <p:spPr>
          <a:xfrm>
            <a:off x="74428" y="1092460"/>
            <a:ext cx="9069572" cy="4478431"/>
          </a:xfrm>
          <a:prstGeom prst="rect">
            <a:avLst/>
          </a:prstGeom>
        </p:spPr>
        <p:txBody>
          <a:bodyPr vert="horz" wrap="square" lIns="91440" tIns="45720" rIns="91440" bIns="45720" rtlCol="0" anchor="t">
            <a:noAutofit/>
          </a:bodyPr>
          <a:lstStyle/>
          <a:p>
            <a:pPr>
              <a:lnSpc>
                <a:spcPct val="120000"/>
              </a:lnSpc>
            </a:pPr>
            <a:r>
              <a:rPr lang="en-GB" sz="2400" b="1" dirty="0">
                <a:effectLst/>
                <a:latin typeface="Palatino Linotype" panose="02040502050505030304" pitchFamily="18" charset="0"/>
                <a:ea typeface="Calibri" panose="020F0502020204030204" pitchFamily="34" charset="0"/>
              </a:rPr>
              <a:t>Reinforced concrete</a:t>
            </a:r>
            <a:r>
              <a:rPr lang="en-GB" sz="2400" dirty="0">
                <a:effectLst/>
                <a:latin typeface="Palatino Linotype" panose="02040502050505030304" pitchFamily="18" charset="0"/>
                <a:ea typeface="Calibri" panose="020F0502020204030204" pitchFamily="34" charset="0"/>
              </a:rPr>
              <a:t> containers have the advantage of good resistance to radiation and corrosion. </a:t>
            </a:r>
          </a:p>
          <a:p>
            <a:pPr marL="457200" indent="-457200">
              <a:lnSpc>
                <a:spcPct val="120000"/>
              </a:lnSpc>
              <a:buFont typeface="Arial" panose="020B0604020202020204" pitchFamily="34" charset="0"/>
              <a:buChar char="•"/>
            </a:pPr>
            <a:r>
              <a:rPr lang="en-GB" sz="2400" dirty="0">
                <a:effectLst/>
                <a:latin typeface="Palatino Linotype" panose="02040502050505030304" pitchFamily="18" charset="0"/>
                <a:ea typeface="Calibri" panose="020F0502020204030204" pitchFamily="34" charset="0"/>
              </a:rPr>
              <a:t>Whilst they are somewhat permeable to groundwater, any liquid reaching the wastes will be at such a highly alkaline pH that the longer-lived radionuclides, in particular the actinides, will be in the form of species with very low solubilities, and their release will be very slow. </a:t>
            </a:r>
          </a:p>
          <a:p>
            <a:pPr marL="457200" indent="-457200">
              <a:lnSpc>
                <a:spcPct val="120000"/>
              </a:lnSpc>
              <a:buFont typeface="Arial" panose="020B0604020202020204" pitchFamily="34" charset="0"/>
              <a:buChar char="•"/>
            </a:pPr>
            <a:r>
              <a:rPr lang="en-GB" sz="2400" dirty="0">
                <a:effectLst/>
                <a:latin typeface="Palatino Linotype" panose="02040502050505030304" pitchFamily="18" charset="0"/>
                <a:ea typeface="Calibri" panose="020F0502020204030204" pitchFamily="34" charset="0"/>
              </a:rPr>
              <a:t>Concrete based on Portland cements is widely used for the manufacture of containers for LILW. </a:t>
            </a:r>
          </a:p>
          <a:p>
            <a:pPr marL="457200" indent="-457200">
              <a:lnSpc>
                <a:spcPct val="120000"/>
              </a:lnSpc>
              <a:buFont typeface="Arial" panose="020B0604020202020204" pitchFamily="34" charset="0"/>
              <a:buChar char="•"/>
            </a:pPr>
            <a:r>
              <a:rPr lang="en-GB" sz="2400" dirty="0">
                <a:effectLst/>
                <a:latin typeface="Palatino Linotype" panose="02040502050505030304" pitchFamily="18" charset="0"/>
                <a:ea typeface="Calibri" panose="020F0502020204030204" pitchFamily="34" charset="0"/>
              </a:rPr>
              <a:t>The density of concrete is 2.45 - 2.65 10</a:t>
            </a:r>
            <a:r>
              <a:rPr lang="en-GB" sz="2400" baseline="30000" dirty="0">
                <a:effectLst/>
                <a:latin typeface="Palatino Linotype" panose="02040502050505030304" pitchFamily="18" charset="0"/>
                <a:ea typeface="Calibri" panose="020F0502020204030204" pitchFamily="34" charset="0"/>
              </a:rPr>
              <a:t>3</a:t>
            </a:r>
            <a:r>
              <a:rPr lang="en-GB" sz="2400" dirty="0">
                <a:effectLst/>
                <a:latin typeface="Palatino Linotype" panose="02040502050505030304" pitchFamily="18" charset="0"/>
                <a:ea typeface="Calibri" panose="020F0502020204030204" pitchFamily="34" charset="0"/>
              </a:rPr>
              <a:t> kg/m</a:t>
            </a:r>
            <a:r>
              <a:rPr lang="en-GB" sz="2400" baseline="30000" dirty="0">
                <a:effectLst/>
                <a:latin typeface="Palatino Linotype" panose="02040502050505030304" pitchFamily="18" charset="0"/>
                <a:ea typeface="Calibri" panose="020F0502020204030204" pitchFamily="34" charset="0"/>
              </a:rPr>
              <a:t>3</a:t>
            </a:r>
            <a:r>
              <a:rPr lang="en-GB" sz="2400" dirty="0">
                <a:effectLst/>
                <a:latin typeface="Palatino Linotype" panose="02040502050505030304" pitchFamily="18" charset="0"/>
                <a:ea typeface="Calibri" panose="020F0502020204030204" pitchFamily="34" charset="0"/>
              </a:rPr>
              <a:t> although concrete with a density of 4.0 - 4.5 ∙ 10</a:t>
            </a:r>
            <a:r>
              <a:rPr lang="en-GB" sz="2400" baseline="30000" dirty="0">
                <a:effectLst/>
                <a:latin typeface="Palatino Linotype" panose="02040502050505030304" pitchFamily="18" charset="0"/>
                <a:ea typeface="Calibri" panose="020F0502020204030204" pitchFamily="34" charset="0"/>
              </a:rPr>
              <a:t>3</a:t>
            </a:r>
            <a:r>
              <a:rPr lang="en-GB" sz="2400" dirty="0">
                <a:effectLst/>
                <a:latin typeface="Palatino Linotype" panose="02040502050505030304" pitchFamily="18" charset="0"/>
                <a:ea typeface="Calibri" panose="020F0502020204030204" pitchFamily="34" charset="0"/>
              </a:rPr>
              <a:t> kg/m</a:t>
            </a:r>
            <a:r>
              <a:rPr lang="en-GB" sz="2400" baseline="30000" dirty="0">
                <a:effectLst/>
                <a:latin typeface="Palatino Linotype" panose="02040502050505030304" pitchFamily="18" charset="0"/>
                <a:ea typeface="Calibri" panose="020F0502020204030204" pitchFamily="34" charset="0"/>
              </a:rPr>
              <a:t>3</a:t>
            </a:r>
            <a:r>
              <a:rPr lang="en-GB" sz="2400" dirty="0">
                <a:effectLst/>
                <a:latin typeface="Palatino Linotype" panose="02040502050505030304" pitchFamily="18" charset="0"/>
                <a:ea typeface="Calibri" panose="020F0502020204030204" pitchFamily="34" charset="0"/>
              </a:rPr>
              <a:t> can be readily produced. </a:t>
            </a:r>
          </a:p>
          <a:p>
            <a:pPr marL="457200" indent="-457200">
              <a:lnSpc>
                <a:spcPct val="120000"/>
              </a:lnSpc>
              <a:buFont typeface="Arial" panose="020B0604020202020204" pitchFamily="34" charset="0"/>
              <a:buChar char="•"/>
            </a:pPr>
            <a:r>
              <a:rPr lang="en-GB" sz="2400" dirty="0">
                <a:effectLst/>
                <a:latin typeface="Palatino Linotype" panose="02040502050505030304" pitchFamily="18" charset="0"/>
                <a:ea typeface="Calibri" panose="020F0502020204030204" pitchFamily="34" charset="0"/>
              </a:rPr>
              <a:t>Typical strength is 68 - 75 MPa. </a:t>
            </a:r>
          </a:p>
        </p:txBody>
      </p:sp>
    </p:spTree>
    <p:extLst>
      <p:ext uri="{BB962C8B-B14F-4D97-AF65-F5344CB8AC3E}">
        <p14:creationId xmlns:p14="http://schemas.microsoft.com/office/powerpoint/2010/main" val="173471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7F2C544F-5124-20D1-883E-73BF48BD68C2}"/>
              </a:ext>
            </a:extLst>
          </p:cNvPr>
          <p:cNvSpPr>
            <a:spLocks noGrp="1" noChangeArrowheads="1"/>
          </p:cNvSpPr>
          <p:nvPr>
            <p:ph type="sldNum" sz="quarter" idx="12"/>
          </p:nvPr>
        </p:nvSpPr>
        <p:spPr bwMode="auto">
          <a:xfrm>
            <a:off x="8388424" y="6356350"/>
            <a:ext cx="6480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9069D0-35A4-4D5A-95CA-161CABCA4D69}" type="slidenum">
              <a:rPr lang="en-US" altLang="en-US" sz="1200">
                <a:solidFill>
                  <a:srgbClr val="898989"/>
                </a:solidFill>
                <a:latin typeface="Arial" panose="020B0604020202020204" pitchFamily="34" charset="0"/>
              </a:rPr>
              <a:pPr>
                <a:spcBef>
                  <a:spcPct val="0"/>
                </a:spcBef>
                <a:buFontTx/>
                <a:buNone/>
              </a:pPr>
              <a:t>41</a:t>
            </a:fld>
            <a:endParaRPr lang="en-US" altLang="en-US" sz="1200">
              <a:solidFill>
                <a:srgbClr val="898989"/>
              </a:solidFill>
              <a:latin typeface="Arial" panose="020B0604020202020204" pitchFamily="34" charset="0"/>
            </a:endParaRPr>
          </a:p>
        </p:txBody>
      </p:sp>
      <p:sp>
        <p:nvSpPr>
          <p:cNvPr id="3" name="TextBox 2">
            <a:extLst>
              <a:ext uri="{FF2B5EF4-FFF2-40B4-BE49-F238E27FC236}">
                <a16:creationId xmlns:a16="http://schemas.microsoft.com/office/drawing/2014/main" id="{80C1CA28-769A-B378-7DFC-63B44D584222}"/>
              </a:ext>
            </a:extLst>
          </p:cNvPr>
          <p:cNvSpPr txBox="1"/>
          <p:nvPr/>
        </p:nvSpPr>
        <p:spPr>
          <a:xfrm>
            <a:off x="140237" y="982060"/>
            <a:ext cx="9003763" cy="4426048"/>
          </a:xfrm>
          <a:prstGeom prst="rect">
            <a:avLst/>
          </a:prstGeom>
        </p:spPr>
        <p:txBody>
          <a:bodyPr vert="horz" wrap="square" lIns="91440" tIns="45720" rIns="91440" bIns="45720" rtlCol="0" anchor="t">
            <a:noAutofit/>
          </a:bodyPr>
          <a:lstStyle/>
          <a:p>
            <a:pPr>
              <a:lnSpc>
                <a:spcPct val="120000"/>
              </a:lnSpc>
            </a:pPr>
            <a:r>
              <a:rPr lang="en-GB" sz="2400" b="1" dirty="0">
                <a:effectLst/>
                <a:latin typeface="Palatino Linotype" panose="02040502050505030304" pitchFamily="18" charset="0"/>
                <a:ea typeface="Calibri" panose="020F0502020204030204" pitchFamily="34" charset="0"/>
              </a:rPr>
              <a:t>Polymers</a:t>
            </a:r>
            <a:r>
              <a:rPr lang="en-GB" sz="2400" dirty="0">
                <a:effectLst/>
                <a:latin typeface="Palatino Linotype" panose="02040502050505030304" pitchFamily="18" charset="0"/>
                <a:ea typeface="Calibri" panose="020F0502020204030204" pitchFamily="34" charset="0"/>
              </a:rPr>
              <a:t> such as polyethylene and various composite designs have been proposed that take advantage of the desirable properties of polymers whilst at the same time providing greater mechanical strength. </a:t>
            </a:r>
          </a:p>
          <a:p>
            <a:pPr marL="457200" indent="-457200">
              <a:lnSpc>
                <a:spcPct val="120000"/>
              </a:lnSpc>
              <a:buFont typeface="Arial" panose="020B0604020202020204" pitchFamily="34" charset="0"/>
              <a:buChar char="•"/>
            </a:pPr>
            <a:r>
              <a:rPr lang="en-GB" sz="2400" dirty="0">
                <a:effectLst/>
                <a:latin typeface="Palatino Linotype" panose="02040502050505030304" pitchFamily="18" charset="0"/>
                <a:ea typeface="Calibri" panose="020F0502020204030204" pitchFamily="34" charset="0"/>
              </a:rPr>
              <a:t>Polyethylene is widely used as a neutron protection. Polyethylene is chemically resistant, durable, non-corrosive and easy to manufacture. </a:t>
            </a:r>
          </a:p>
          <a:p>
            <a:pPr marL="457200" indent="-457200">
              <a:lnSpc>
                <a:spcPct val="120000"/>
              </a:lnSpc>
              <a:buFont typeface="Arial" panose="020B0604020202020204" pitchFamily="34" charset="0"/>
              <a:buChar char="•"/>
            </a:pPr>
            <a:r>
              <a:rPr lang="en-GB" sz="2400" dirty="0">
                <a:effectLst/>
                <a:latin typeface="Palatino Linotype" panose="02040502050505030304" pitchFamily="18" charset="0"/>
                <a:ea typeface="Calibri" panose="020F0502020204030204" pitchFamily="34" charset="0"/>
              </a:rPr>
              <a:t>Low density of polyethylene (0.95 g/cm</a:t>
            </a:r>
            <a:r>
              <a:rPr lang="en-GB" sz="2400" baseline="30000" dirty="0">
                <a:effectLst/>
                <a:latin typeface="Palatino Linotype" panose="02040502050505030304" pitchFamily="18" charset="0"/>
                <a:ea typeface="Calibri" panose="020F0502020204030204" pitchFamily="34" charset="0"/>
              </a:rPr>
              <a:t>3</a:t>
            </a:r>
            <a:r>
              <a:rPr lang="en-GB" sz="2400" dirty="0">
                <a:effectLst/>
                <a:latin typeface="Palatino Linotype" panose="02040502050505030304" pitchFamily="18" charset="0"/>
                <a:ea typeface="Calibri" panose="020F0502020204030204" pitchFamily="34" charset="0"/>
              </a:rPr>
              <a:t>) ensures low weight of packages, and high viscosity, flexibility and elasticity allow to withstand mechanical stress. </a:t>
            </a:r>
          </a:p>
          <a:p>
            <a:pPr marL="457200" indent="-457200">
              <a:lnSpc>
                <a:spcPct val="120000"/>
              </a:lnSpc>
              <a:buFont typeface="Arial" panose="020B0604020202020204" pitchFamily="34" charset="0"/>
              <a:buChar char="•"/>
            </a:pPr>
            <a:r>
              <a:rPr lang="en-GB" sz="2400" dirty="0">
                <a:effectLst/>
                <a:latin typeface="Palatino Linotype" panose="02040502050505030304" pitchFamily="18" charset="0"/>
                <a:ea typeface="Calibri" panose="020F0502020204030204" pitchFamily="34" charset="0"/>
              </a:rPr>
              <a:t>In addition, polyethylene has one of the best radiation resistances among polymers. The permissible radiation dose of polyethylene is up to 30 </a:t>
            </a:r>
            <a:r>
              <a:rPr lang="en-GB" sz="2400" dirty="0" err="1">
                <a:effectLst/>
                <a:latin typeface="Palatino Linotype" panose="02040502050505030304" pitchFamily="18" charset="0"/>
                <a:ea typeface="Calibri" panose="020F0502020204030204" pitchFamily="34" charset="0"/>
              </a:rPr>
              <a:t>MGy</a:t>
            </a:r>
            <a:r>
              <a:rPr lang="en-GB" sz="2400" dirty="0">
                <a:effectLst/>
                <a:latin typeface="Palatino Linotype" panose="02040502050505030304" pitchFamily="18" charset="0"/>
                <a:ea typeface="Calibri" panose="020F0502020204030204" pitchFamily="34" charset="0"/>
              </a:rPr>
              <a:t>. </a:t>
            </a:r>
          </a:p>
        </p:txBody>
      </p:sp>
    </p:spTree>
    <p:extLst>
      <p:ext uri="{BB962C8B-B14F-4D97-AF65-F5344CB8AC3E}">
        <p14:creationId xmlns:p14="http://schemas.microsoft.com/office/powerpoint/2010/main" val="2643955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B7C08E1C-62FC-EE87-78C0-349324C198B0}"/>
              </a:ext>
            </a:extLst>
          </p:cNvPr>
          <p:cNvSpPr>
            <a:spLocks noGrp="1" noChangeArrowheads="1"/>
          </p:cNvSpPr>
          <p:nvPr>
            <p:ph type="sldNum" sz="quarter" idx="12"/>
          </p:nvPr>
        </p:nvSpPr>
        <p:spPr bwMode="auto">
          <a:xfrm>
            <a:off x="8388424" y="6356350"/>
            <a:ext cx="6480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9069D0-35A4-4D5A-95CA-161CABCA4D69}" type="slidenum">
              <a:rPr lang="en-US" altLang="en-US" sz="1200">
                <a:latin typeface="Palatino Linotype" panose="02040502050505030304" pitchFamily="18" charset="0"/>
              </a:rPr>
              <a:pPr>
                <a:spcBef>
                  <a:spcPct val="0"/>
                </a:spcBef>
                <a:buFontTx/>
                <a:buNone/>
              </a:pPr>
              <a:t>42</a:t>
            </a:fld>
            <a:endParaRPr lang="en-US" altLang="en-US" sz="1200">
              <a:latin typeface="Palatino Linotype" panose="02040502050505030304" pitchFamily="18" charset="0"/>
            </a:endParaRPr>
          </a:p>
        </p:txBody>
      </p:sp>
      <p:sp>
        <p:nvSpPr>
          <p:cNvPr id="3" name="TextBox 2">
            <a:extLst>
              <a:ext uri="{FF2B5EF4-FFF2-40B4-BE49-F238E27FC236}">
                <a16:creationId xmlns:a16="http://schemas.microsoft.com/office/drawing/2014/main" id="{D5D2E93B-61D8-A6B4-E07A-814F46CE2835}"/>
              </a:ext>
            </a:extLst>
          </p:cNvPr>
          <p:cNvSpPr txBox="1"/>
          <p:nvPr/>
        </p:nvSpPr>
        <p:spPr>
          <a:xfrm>
            <a:off x="107504" y="1047141"/>
            <a:ext cx="9036496" cy="5410987"/>
          </a:xfrm>
          <a:prstGeom prst="rect">
            <a:avLst/>
          </a:prstGeom>
        </p:spPr>
        <p:txBody>
          <a:bodyPr vert="horz" wrap="square" lIns="91440" tIns="45720" rIns="91440" bIns="45720" rtlCol="0" anchor="t">
            <a:normAutofit fontScale="85000" lnSpcReduction="10000"/>
          </a:bodyPr>
          <a:lstStyle/>
          <a:p>
            <a:pPr>
              <a:lnSpc>
                <a:spcPct val="120000"/>
              </a:lnSpc>
            </a:pPr>
            <a:r>
              <a:rPr lang="en-GB" sz="2800" b="1" dirty="0">
                <a:effectLst/>
                <a:latin typeface="Palatino Linotype" panose="02040502050505030304" pitchFamily="18" charset="0"/>
                <a:ea typeface="Calibri" panose="020F0502020204030204" pitchFamily="34" charset="0"/>
              </a:rPr>
              <a:t>Carbon steel </a:t>
            </a:r>
            <a:r>
              <a:rPr lang="en-GB" sz="2800" dirty="0">
                <a:effectLst/>
                <a:latin typeface="Palatino Linotype" panose="02040502050505030304" pitchFamily="18" charset="0"/>
                <a:ea typeface="Calibri" panose="020F0502020204030204" pitchFamily="34" charset="0"/>
              </a:rPr>
              <a:t>is widely used as a container material. In many cases containers are in the form of 200 and 400 L drums in comparatively light gauge metal, usually of welded or folded shell construction. </a:t>
            </a:r>
          </a:p>
          <a:p>
            <a:pPr marL="457200" indent="-457200">
              <a:lnSpc>
                <a:spcPct val="120000"/>
              </a:lnSpc>
              <a:buFont typeface="Arial" panose="020B0604020202020204" pitchFamily="34" charset="0"/>
              <a:buChar char="•"/>
            </a:pPr>
            <a:r>
              <a:rPr lang="en-GB" sz="2800" dirty="0">
                <a:effectLst/>
                <a:latin typeface="Palatino Linotype" panose="02040502050505030304" pitchFamily="18" charset="0"/>
                <a:ea typeface="Calibri" panose="020F0502020204030204" pitchFamily="34" charset="0"/>
              </a:rPr>
              <a:t>Ring bands or ring flanges may be added to provide additional mechanical strength. </a:t>
            </a:r>
          </a:p>
          <a:p>
            <a:pPr marL="457200" indent="-457200">
              <a:lnSpc>
                <a:spcPct val="120000"/>
              </a:lnSpc>
              <a:buFont typeface="Arial" panose="020B0604020202020204" pitchFamily="34" charset="0"/>
              <a:buChar char="•"/>
            </a:pPr>
            <a:r>
              <a:rPr lang="en-GB" sz="2800" dirty="0">
                <a:effectLst/>
                <a:latin typeface="Palatino Linotype" panose="02040502050505030304" pitchFamily="18" charset="0"/>
                <a:ea typeface="Calibri" panose="020F0502020204030204" pitchFamily="34" charset="0"/>
              </a:rPr>
              <a:t>Larger steel boxes with capacities of up to 10,000 L or more are also used as containers. Typically, these containers might be fabricated from low carbon, hot rolled steel sheets. </a:t>
            </a:r>
          </a:p>
          <a:p>
            <a:pPr marL="457200" indent="-457200">
              <a:lnSpc>
                <a:spcPct val="120000"/>
              </a:lnSpc>
              <a:buFont typeface="Arial" panose="020B0604020202020204" pitchFamily="34" charset="0"/>
              <a:buChar char="•"/>
            </a:pPr>
            <a:r>
              <a:rPr lang="en-GB" sz="2800" dirty="0">
                <a:effectLst/>
                <a:latin typeface="Palatino Linotype" panose="02040502050505030304" pitchFamily="18" charset="0"/>
                <a:ea typeface="Calibri" panose="020F0502020204030204" pitchFamily="34" charset="0"/>
              </a:rPr>
              <a:t>When it is desirable to increase the radiation shielding, the mechanical strength and the long-term stability of waste packages, e.g. for disused sealed radioactive sources (DSRS) storage, carbon steel drums lined with concrete may be used. </a:t>
            </a:r>
          </a:p>
        </p:txBody>
      </p:sp>
    </p:spTree>
    <p:extLst>
      <p:ext uri="{BB962C8B-B14F-4D97-AF65-F5344CB8AC3E}">
        <p14:creationId xmlns:p14="http://schemas.microsoft.com/office/powerpoint/2010/main" val="1152328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F28076C-6FD7-9B08-C2D9-D76C60A5F30F}"/>
              </a:ext>
            </a:extLst>
          </p:cNvPr>
          <p:cNvSpPr>
            <a:spLocks noGrp="1" noChangeArrowheads="1"/>
          </p:cNvSpPr>
          <p:nvPr>
            <p:ph type="sldNum" sz="quarter" idx="12"/>
          </p:nvPr>
        </p:nvSpPr>
        <p:spPr bwMode="auto">
          <a:xfrm>
            <a:off x="8388424" y="6356350"/>
            <a:ext cx="6480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9069D0-35A4-4D5A-95CA-161CABCA4D69}" type="slidenum">
              <a:rPr lang="en-US" altLang="en-US" sz="1200">
                <a:solidFill>
                  <a:srgbClr val="898989"/>
                </a:solidFill>
                <a:latin typeface="Palatino Linotype" panose="02040502050505030304" pitchFamily="18" charset="0"/>
              </a:rPr>
              <a:pPr>
                <a:spcBef>
                  <a:spcPct val="0"/>
                </a:spcBef>
                <a:buFontTx/>
                <a:buNone/>
              </a:pPr>
              <a:t>43</a:t>
            </a:fld>
            <a:endParaRPr lang="en-US" altLang="en-US" sz="1200">
              <a:solidFill>
                <a:srgbClr val="898989"/>
              </a:solidFill>
              <a:latin typeface="Palatino Linotype" panose="02040502050505030304" pitchFamily="18" charset="0"/>
            </a:endParaRPr>
          </a:p>
        </p:txBody>
      </p:sp>
      <p:sp>
        <p:nvSpPr>
          <p:cNvPr id="3" name="TextBox 2">
            <a:extLst>
              <a:ext uri="{FF2B5EF4-FFF2-40B4-BE49-F238E27FC236}">
                <a16:creationId xmlns:a16="http://schemas.microsoft.com/office/drawing/2014/main" id="{D3ADA017-8F7F-A47E-1530-41CAFA46C63E}"/>
              </a:ext>
            </a:extLst>
          </p:cNvPr>
          <p:cNvSpPr txBox="1"/>
          <p:nvPr/>
        </p:nvSpPr>
        <p:spPr>
          <a:xfrm>
            <a:off x="350874" y="1131134"/>
            <a:ext cx="8793126" cy="5590341"/>
          </a:xfrm>
          <a:prstGeom prst="rect">
            <a:avLst/>
          </a:prstGeom>
        </p:spPr>
        <p:txBody>
          <a:bodyPr vert="horz" wrap="square" lIns="91440" tIns="45720" rIns="91440" bIns="45720" rtlCol="0" anchor="t">
            <a:normAutofit lnSpcReduction="10000"/>
          </a:bodyPr>
          <a:lstStyle/>
          <a:p>
            <a:r>
              <a:rPr lang="en-GB" sz="2800" b="1" dirty="0">
                <a:effectLst/>
                <a:latin typeface="Palatino Linotype" panose="02040502050505030304" pitchFamily="18" charset="0"/>
                <a:ea typeface="Calibri" panose="020F0502020204030204" pitchFamily="34" charset="0"/>
              </a:rPr>
              <a:t>Stainless steel</a:t>
            </a:r>
            <a:r>
              <a:rPr lang="en-GB" sz="2800" dirty="0">
                <a:effectLst/>
                <a:latin typeface="Palatino Linotype" panose="02040502050505030304" pitchFamily="18" charset="0"/>
                <a:ea typeface="Calibri" panose="020F0502020204030204" pitchFamily="34" charset="0"/>
              </a:rPr>
              <a:t> is used both for the manufacture of containers and as lining in combination with other materials. </a:t>
            </a:r>
          </a:p>
          <a:p>
            <a:pPr marL="457200" indent="-457200">
              <a:buFont typeface="Arial" panose="020B0604020202020204" pitchFamily="34" charset="0"/>
              <a:buChar char="•"/>
            </a:pPr>
            <a:r>
              <a:rPr lang="en-GB" sz="2800" dirty="0">
                <a:effectLst/>
                <a:latin typeface="Palatino Linotype" panose="02040502050505030304" pitchFamily="18" charset="0"/>
                <a:ea typeface="Calibri" panose="020F0502020204030204" pitchFamily="34" charset="0"/>
              </a:rPr>
              <a:t>The corrosion rate of 304L steel in a maritime climate is conservatively less than 0.016 mm/year. </a:t>
            </a:r>
          </a:p>
          <a:p>
            <a:pPr marL="457200" indent="-457200">
              <a:buFont typeface="Arial" panose="020B0604020202020204" pitchFamily="34" charset="0"/>
              <a:buChar char="•"/>
            </a:pPr>
            <a:r>
              <a:rPr lang="en-GB" sz="2800" dirty="0">
                <a:effectLst/>
                <a:latin typeface="Palatino Linotype" panose="02040502050505030304" pitchFamily="18" charset="0"/>
                <a:ea typeface="Calibri" panose="020F0502020204030204" pitchFamily="34" charset="0"/>
              </a:rPr>
              <a:t>Good combination of machinability, mechanical properties and corrosion resistance, low ability to sorb radionuclides and good decontamination determines the widespread use of stainless steel as a structural material of containers, and due to the widespread use of stainless steel in various industries, the production of containers and the technology of their sealing (welding) are quite simple and well mastered.</a:t>
            </a:r>
          </a:p>
        </p:txBody>
      </p:sp>
    </p:spTree>
    <p:extLst>
      <p:ext uri="{BB962C8B-B14F-4D97-AF65-F5344CB8AC3E}">
        <p14:creationId xmlns:p14="http://schemas.microsoft.com/office/powerpoint/2010/main" val="3711519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BB85FCB-CF44-5994-D90F-DB18EFBA5121}"/>
              </a:ext>
            </a:extLst>
          </p:cNvPr>
          <p:cNvSpPr>
            <a:spLocks noGrp="1"/>
          </p:cNvSpPr>
          <p:nvPr>
            <p:ph type="sldNum" sz="quarter" idx="12"/>
          </p:nvPr>
        </p:nvSpPr>
        <p:spPr>
          <a:xfrm>
            <a:off x="7086600" y="6492875"/>
            <a:ext cx="2057400" cy="365125"/>
          </a:xfrm>
        </p:spPr>
        <p:txBody>
          <a:bodyPr/>
          <a:lstStyle/>
          <a:p>
            <a:fld id="{013B6C1E-5E39-4EE2-B3BD-F397ABFE253C}" type="slidenum">
              <a:rPr lang="ru-RU" smtClean="0"/>
              <a:pPr/>
              <a:t>44</a:t>
            </a:fld>
            <a:endParaRPr lang="ru-RU" dirty="0"/>
          </a:p>
        </p:txBody>
      </p:sp>
      <p:sp>
        <p:nvSpPr>
          <p:cNvPr id="3" name="Slide Number Placeholder 2">
            <a:extLst>
              <a:ext uri="{FF2B5EF4-FFF2-40B4-BE49-F238E27FC236}">
                <a16:creationId xmlns:a16="http://schemas.microsoft.com/office/drawing/2014/main" id="{716D88CF-ACAD-628A-BBAD-AED1A76F12B7}"/>
              </a:ext>
            </a:extLst>
          </p:cNvPr>
          <p:cNvSpPr txBox="1">
            <a:spLocks noChangeArrowheads="1"/>
          </p:cNvSpPr>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099069D0-35A4-4D5A-95CA-161CABCA4D69}" type="slidenum">
              <a:rPr lang="en-US" altLang="en-US" sz="1200" smtClean="0">
                <a:solidFill>
                  <a:srgbClr val="898989"/>
                </a:solidFill>
                <a:latin typeface="Arial" panose="020B0604020202020204" pitchFamily="34" charset="0"/>
              </a:rPr>
              <a:pPr>
                <a:spcBef>
                  <a:spcPct val="0"/>
                </a:spcBef>
                <a:buFontTx/>
                <a:buNone/>
              </a:pPr>
              <a:t>44</a:t>
            </a:fld>
            <a:endParaRPr lang="en-US" altLang="en-US" sz="1200">
              <a:solidFill>
                <a:srgbClr val="898989"/>
              </a:solidFill>
              <a:latin typeface="Arial" panose="020B0604020202020204" pitchFamily="34" charset="0"/>
            </a:endParaRPr>
          </a:p>
        </p:txBody>
      </p:sp>
      <p:pic>
        <p:nvPicPr>
          <p:cNvPr id="4" name="Picture 3">
            <a:extLst>
              <a:ext uri="{FF2B5EF4-FFF2-40B4-BE49-F238E27FC236}">
                <a16:creationId xmlns:a16="http://schemas.microsoft.com/office/drawing/2014/main" id="{94DF9192-C312-DAF0-7475-FC355BEEFA95}"/>
              </a:ext>
            </a:extLst>
          </p:cNvPr>
          <p:cNvPicPr>
            <a:picLocks noChangeAspect="1"/>
          </p:cNvPicPr>
          <p:nvPr/>
        </p:nvPicPr>
        <p:blipFill>
          <a:blip r:embed="rId2"/>
          <a:stretch>
            <a:fillRect/>
          </a:stretch>
        </p:blipFill>
        <p:spPr>
          <a:xfrm>
            <a:off x="-53211" y="0"/>
            <a:ext cx="5929459" cy="4576428"/>
          </a:xfrm>
          <a:prstGeom prst="rect">
            <a:avLst/>
          </a:prstGeom>
        </p:spPr>
      </p:pic>
      <p:pic>
        <p:nvPicPr>
          <p:cNvPr id="5" name="Picture 4">
            <a:extLst>
              <a:ext uri="{FF2B5EF4-FFF2-40B4-BE49-F238E27FC236}">
                <a16:creationId xmlns:a16="http://schemas.microsoft.com/office/drawing/2014/main" id="{EDD4A1D3-E91F-41C8-45C3-D82174949616}"/>
              </a:ext>
            </a:extLst>
          </p:cNvPr>
          <p:cNvPicPr>
            <a:picLocks noChangeAspect="1"/>
          </p:cNvPicPr>
          <p:nvPr/>
        </p:nvPicPr>
        <p:blipFill>
          <a:blip r:embed="rId3"/>
          <a:stretch>
            <a:fillRect/>
          </a:stretch>
        </p:blipFill>
        <p:spPr>
          <a:xfrm>
            <a:off x="3175586" y="4491523"/>
            <a:ext cx="5585653" cy="2366477"/>
          </a:xfrm>
          <a:prstGeom prst="rect">
            <a:avLst/>
          </a:prstGeom>
        </p:spPr>
      </p:pic>
      <p:pic>
        <p:nvPicPr>
          <p:cNvPr id="7" name="Picture 6">
            <a:extLst>
              <a:ext uri="{FF2B5EF4-FFF2-40B4-BE49-F238E27FC236}">
                <a16:creationId xmlns:a16="http://schemas.microsoft.com/office/drawing/2014/main" id="{6B5F9D77-A578-3E30-7209-8C67FC91ABB1}"/>
              </a:ext>
            </a:extLst>
          </p:cNvPr>
          <p:cNvPicPr>
            <a:picLocks noChangeAspect="1"/>
          </p:cNvPicPr>
          <p:nvPr/>
        </p:nvPicPr>
        <p:blipFill>
          <a:blip r:embed="rId4"/>
          <a:stretch>
            <a:fillRect/>
          </a:stretch>
        </p:blipFill>
        <p:spPr>
          <a:xfrm>
            <a:off x="6457950" y="1103539"/>
            <a:ext cx="2462766" cy="3472499"/>
          </a:xfrm>
          <a:prstGeom prst="rect">
            <a:avLst/>
          </a:prstGeom>
          <a:ln>
            <a:solidFill>
              <a:schemeClr val="accent1"/>
            </a:solidFill>
          </a:ln>
        </p:spPr>
      </p:pic>
      <p:sp>
        <p:nvSpPr>
          <p:cNvPr id="8" name="Arrow: Right 7">
            <a:extLst>
              <a:ext uri="{FF2B5EF4-FFF2-40B4-BE49-F238E27FC236}">
                <a16:creationId xmlns:a16="http://schemas.microsoft.com/office/drawing/2014/main" id="{5EC5CD80-AFCD-78A0-F2C9-A30D9F51B45D}"/>
              </a:ext>
            </a:extLst>
          </p:cNvPr>
          <p:cNvSpPr/>
          <p:nvPr/>
        </p:nvSpPr>
        <p:spPr>
          <a:xfrm rot="1271895">
            <a:off x="5683316" y="2276554"/>
            <a:ext cx="967563" cy="467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302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5147E0-1F50-4340-86F0-D0F2DD7A5AAA}"/>
              </a:ext>
            </a:extLst>
          </p:cNvPr>
          <p:cNvSpPr>
            <a:spLocks noGrp="1"/>
          </p:cNvSpPr>
          <p:nvPr>
            <p:ph type="sldNum" sz="quarter" idx="12"/>
          </p:nvPr>
        </p:nvSpPr>
        <p:spPr/>
        <p:txBody>
          <a:bodyPr/>
          <a:lstStyle/>
          <a:p>
            <a:fld id="{23A0628E-C12F-4F8C-9895-BCD5E30100D3}" type="slidenum">
              <a:rPr lang="en-US" smtClean="0"/>
              <a:pPr/>
              <a:t>45</a:t>
            </a:fld>
            <a:endParaRPr lang="en-US" dirty="0"/>
          </a:p>
        </p:txBody>
      </p:sp>
      <p:sp>
        <p:nvSpPr>
          <p:cNvPr id="7" name="TextBox 6">
            <a:extLst>
              <a:ext uri="{FF2B5EF4-FFF2-40B4-BE49-F238E27FC236}">
                <a16:creationId xmlns:a16="http://schemas.microsoft.com/office/drawing/2014/main" id="{12929CD8-5E6F-44AE-9260-C5F33EA662B3}"/>
              </a:ext>
            </a:extLst>
          </p:cNvPr>
          <p:cNvSpPr txBox="1"/>
          <p:nvPr/>
        </p:nvSpPr>
        <p:spPr>
          <a:xfrm>
            <a:off x="97160" y="1043126"/>
            <a:ext cx="8949680"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40404"/>
                </a:solidFill>
                <a:latin typeface="Palatino Linotype" panose="02040502050505030304" pitchFamily="18" charset="0"/>
              </a:rPr>
              <a:t>Cements are the basic LILW immobilising materials. Cementation is the world-wide accepted technology for LILW immobilisation.</a:t>
            </a:r>
          </a:p>
          <a:p>
            <a:pPr marL="342900" indent="-342900">
              <a:buFont typeface="Arial" panose="020B0604020202020204" pitchFamily="34" charset="0"/>
              <a:buChar char="•"/>
            </a:pPr>
            <a:r>
              <a:rPr lang="en-GB" sz="2400" dirty="0">
                <a:solidFill>
                  <a:srgbClr val="040404"/>
                </a:solidFill>
                <a:latin typeface="Palatino Linotype" panose="02040502050505030304" pitchFamily="18" charset="0"/>
              </a:rPr>
              <a:t>Glasses are basic HLW immobilising materials. Vitrification is the world-wide accepted technology for the immobilization of HLW and is under deployment for LILW.</a:t>
            </a:r>
          </a:p>
          <a:p>
            <a:pPr marL="342900" indent="-342900">
              <a:buFont typeface="Arial" panose="020B0604020202020204" pitchFamily="34" charset="0"/>
              <a:buChar char="•"/>
            </a:pPr>
            <a:r>
              <a:rPr lang="en-GB" sz="2400" dirty="0">
                <a:solidFill>
                  <a:srgbClr val="040404"/>
                </a:solidFill>
                <a:latin typeface="Palatino Linotype" panose="02040502050505030304" pitchFamily="18" charset="0"/>
              </a:rPr>
              <a:t>Crystalline ceramics are the most durable immobilising materials. </a:t>
            </a:r>
            <a:r>
              <a:rPr lang="en-GB" sz="2400" dirty="0" err="1">
                <a:solidFill>
                  <a:srgbClr val="040404"/>
                </a:solidFill>
                <a:latin typeface="Palatino Linotype" panose="02040502050505030304" pitchFamily="18" charset="0"/>
              </a:rPr>
              <a:t>Ceramication</a:t>
            </a:r>
            <a:r>
              <a:rPr lang="en-GB" sz="2400" dirty="0">
                <a:solidFill>
                  <a:srgbClr val="040404"/>
                </a:solidFill>
                <a:latin typeface="Palatino Linotype" panose="02040502050505030304" pitchFamily="18" charset="0"/>
              </a:rPr>
              <a:t> is under deployment stage while there is generic trend of using GCM (glass composite materials) for HLW and ILW immobilisation.</a:t>
            </a:r>
          </a:p>
          <a:p>
            <a:pPr marL="342900" indent="-342900">
              <a:buFont typeface="Arial" panose="020B0604020202020204" pitchFamily="34" charset="0"/>
              <a:buChar char="•"/>
            </a:pPr>
            <a:r>
              <a:rPr lang="en-GB" sz="2400" dirty="0">
                <a:solidFill>
                  <a:srgbClr val="040404"/>
                </a:solidFill>
                <a:latin typeface="Palatino Linotype" panose="02040502050505030304" pitchFamily="18" charset="0"/>
              </a:rPr>
              <a:t>The waste container is designed to contain, physically protect, and/or radiologically shield the wasteform.</a:t>
            </a:r>
          </a:p>
        </p:txBody>
      </p:sp>
      <p:sp>
        <p:nvSpPr>
          <p:cNvPr id="2" name="Rectangle 5">
            <a:extLst>
              <a:ext uri="{FF2B5EF4-FFF2-40B4-BE49-F238E27FC236}">
                <a16:creationId xmlns:a16="http://schemas.microsoft.com/office/drawing/2014/main" id="{26D88C7E-2EC0-F4F4-B564-DD1E0A018DFC}"/>
              </a:ext>
            </a:extLst>
          </p:cNvPr>
          <p:cNvSpPr txBox="1">
            <a:spLocks noChangeArrowheads="1"/>
          </p:cNvSpPr>
          <p:nvPr/>
        </p:nvSpPr>
        <p:spPr>
          <a:xfrm>
            <a:off x="1699591" y="343519"/>
            <a:ext cx="5744818" cy="638175"/>
          </a:xfrm>
          <a:prstGeom prst="rect">
            <a:avLst/>
          </a:prstGeom>
        </p:spPr>
        <p:txBody>
          <a:bodyPr/>
          <a:lst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pPr algn="ctr" eaLnBrk="1" hangingPunct="1"/>
            <a:r>
              <a:rPr lang="en-GB" altLang="en-US" sz="4400" kern="0" dirty="0"/>
              <a:t>V. Conclusions</a:t>
            </a:r>
          </a:p>
        </p:txBody>
      </p:sp>
      <p:sp>
        <p:nvSpPr>
          <p:cNvPr id="5" name="Title 1">
            <a:extLst>
              <a:ext uri="{FF2B5EF4-FFF2-40B4-BE49-F238E27FC236}">
                <a16:creationId xmlns:a16="http://schemas.microsoft.com/office/drawing/2014/main" id="{97C245FD-585B-575C-F27A-71296680D880}"/>
              </a:ext>
            </a:extLst>
          </p:cNvPr>
          <p:cNvSpPr txBox="1">
            <a:spLocks/>
          </p:cNvSpPr>
          <p:nvPr/>
        </p:nvSpPr>
        <p:spPr>
          <a:xfrm>
            <a:off x="5081704" y="5947127"/>
            <a:ext cx="3626105" cy="894314"/>
          </a:xfrm>
          <a:prstGeom prst="rect">
            <a:avLst/>
          </a:prstGeom>
        </p:spPr>
        <p:txBody>
          <a:bodyPr>
            <a:normAutofit/>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r>
              <a:rPr lang="en-GB" sz="4400" b="0" i="1" dirty="0">
                <a:latin typeface="Times" panose="02020603050405020304" pitchFamily="18" charset="0"/>
              </a:rPr>
              <a:t>Thank you!</a:t>
            </a:r>
          </a:p>
        </p:txBody>
      </p:sp>
      <p:pic>
        <p:nvPicPr>
          <p:cNvPr id="6" name="Picture 5">
            <a:extLst>
              <a:ext uri="{FF2B5EF4-FFF2-40B4-BE49-F238E27FC236}">
                <a16:creationId xmlns:a16="http://schemas.microsoft.com/office/drawing/2014/main" id="{01228D60-5E0B-9A97-A603-4EDF17B347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6469" y="5941341"/>
            <a:ext cx="900100" cy="900100"/>
          </a:xfrm>
          <a:prstGeom prst="rect">
            <a:avLst/>
          </a:prstGeom>
        </p:spPr>
      </p:pic>
    </p:spTree>
    <p:extLst>
      <p:ext uri="{BB962C8B-B14F-4D97-AF65-F5344CB8AC3E}">
        <p14:creationId xmlns:p14="http://schemas.microsoft.com/office/powerpoint/2010/main" val="49758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98AC5-EC1C-497F-84FF-AAF6F653A621}"/>
              </a:ext>
            </a:extLst>
          </p:cNvPr>
          <p:cNvSpPr>
            <a:spLocks noGrp="1"/>
          </p:cNvSpPr>
          <p:nvPr>
            <p:ph type="sldNum" sz="quarter" idx="12"/>
          </p:nvPr>
        </p:nvSpPr>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5</a:t>
            </a:fld>
            <a:endParaRPr lang="en-GB" dirty="0">
              <a:latin typeface="Verdana" pitchFamily="34" charset="0"/>
              <a:cs typeface="Times New Roman" pitchFamily="18" charset="0"/>
            </a:endParaRPr>
          </a:p>
        </p:txBody>
      </p:sp>
      <p:sp>
        <p:nvSpPr>
          <p:cNvPr id="3" name="Inhaltsplatzhalter 2">
            <a:extLst>
              <a:ext uri="{FF2B5EF4-FFF2-40B4-BE49-F238E27FC236}">
                <a16:creationId xmlns:a16="http://schemas.microsoft.com/office/drawing/2014/main" id="{85776A24-ACE9-4161-8103-1DCCEA78B4C6}"/>
              </a:ext>
            </a:extLst>
          </p:cNvPr>
          <p:cNvSpPr txBox="1">
            <a:spLocks/>
          </p:cNvSpPr>
          <p:nvPr/>
        </p:nvSpPr>
        <p:spPr>
          <a:xfrm>
            <a:off x="270943" y="3570231"/>
            <a:ext cx="8244407" cy="2499404"/>
          </a:xfrm>
          <a:prstGeom prst="rect">
            <a:avLst/>
          </a:prstGeom>
          <a:ln>
            <a:solidFill>
              <a:schemeClr val="accent1"/>
            </a:solidFill>
          </a:ln>
        </p:spPr>
        <p:txBody>
          <a:bodyPr anchor="ctr">
            <a:noAutofit/>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just">
              <a:spcBef>
                <a:spcPts val="0"/>
              </a:spcBef>
            </a:pPr>
            <a:r>
              <a:rPr lang="en-GB" sz="2800" b="1" i="1" kern="0" dirty="0">
                <a:solidFill>
                  <a:srgbClr val="040404"/>
                </a:solidFill>
                <a:latin typeface="Palatino Linotype" panose="02040502050505030304" pitchFamily="18" charset="0"/>
              </a:rPr>
              <a:t>Wasteform. </a:t>
            </a:r>
            <a:r>
              <a:rPr lang="en-GB" sz="2800" kern="0" dirty="0">
                <a:solidFill>
                  <a:srgbClr val="040404"/>
                </a:solidFill>
                <a:latin typeface="Palatino Linotype" panose="02040502050505030304" pitchFamily="18" charset="0"/>
              </a:rPr>
              <a:t>Waste in its physical and chemical form after treatment and/or conditioning (resulting in a </a:t>
            </a:r>
            <a:r>
              <a:rPr lang="en-GB" sz="2800" u="sng" kern="0" dirty="0">
                <a:solidFill>
                  <a:srgbClr val="040404"/>
                </a:solidFill>
                <a:latin typeface="Palatino Linotype" panose="02040502050505030304" pitchFamily="18" charset="0"/>
              </a:rPr>
              <a:t>solid product</a:t>
            </a:r>
            <a:r>
              <a:rPr lang="en-GB" sz="2800" kern="0" dirty="0">
                <a:solidFill>
                  <a:srgbClr val="040404"/>
                </a:solidFill>
                <a:latin typeface="Palatino Linotype" panose="02040502050505030304" pitchFamily="18" charset="0"/>
              </a:rPr>
              <a:t>) prior to packaging. </a:t>
            </a:r>
          </a:p>
          <a:p>
            <a:pPr marL="0" indent="-457200" algn="just">
              <a:spcBef>
                <a:spcPts val="0"/>
              </a:spcBef>
              <a:buFont typeface="Arial" panose="020B0604020202020204" pitchFamily="34" charset="0"/>
              <a:buChar char="•"/>
            </a:pPr>
            <a:r>
              <a:rPr lang="en-GB" sz="2800" kern="0" dirty="0">
                <a:solidFill>
                  <a:srgbClr val="002060"/>
                </a:solidFill>
                <a:latin typeface="Palatino Linotype" panose="02040502050505030304" pitchFamily="18" charset="0"/>
              </a:rPr>
              <a:t>The wasteform is a component of the waste package.</a:t>
            </a:r>
          </a:p>
          <a:p>
            <a:pPr marL="0" indent="-457200" algn="just">
              <a:spcBef>
                <a:spcPts val="0"/>
              </a:spcBef>
              <a:buFont typeface="Arial" panose="020B0604020202020204" pitchFamily="34" charset="0"/>
              <a:buChar char="•"/>
            </a:pPr>
            <a:r>
              <a:rPr lang="en-GB" sz="2800" kern="0" dirty="0">
                <a:solidFill>
                  <a:srgbClr val="002060"/>
                </a:solidFill>
                <a:latin typeface="Palatino Linotype" panose="02040502050505030304" pitchFamily="18" charset="0"/>
              </a:rPr>
              <a:t>Wasteform = waste form </a:t>
            </a:r>
          </a:p>
        </p:txBody>
      </p:sp>
      <p:sp>
        <p:nvSpPr>
          <p:cNvPr id="4" name="Inhaltsplatzhalter 2">
            <a:extLst>
              <a:ext uri="{FF2B5EF4-FFF2-40B4-BE49-F238E27FC236}">
                <a16:creationId xmlns:a16="http://schemas.microsoft.com/office/drawing/2014/main" id="{261AD2B9-3E11-13D0-9115-5322C2F9C95B}"/>
              </a:ext>
            </a:extLst>
          </p:cNvPr>
          <p:cNvSpPr txBox="1">
            <a:spLocks/>
          </p:cNvSpPr>
          <p:nvPr/>
        </p:nvSpPr>
        <p:spPr>
          <a:xfrm>
            <a:off x="0" y="1123277"/>
            <a:ext cx="9144000" cy="2160240"/>
          </a:xfrm>
          <a:prstGeom prst="rect">
            <a:avLst/>
          </a:prstGeom>
          <a:ln>
            <a:noFill/>
          </a:ln>
        </p:spPr>
        <p:txBody>
          <a:bodyPr anchor="ctr">
            <a:normAutofit lnSpcReduction="10000"/>
          </a:bodyPr>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spcBef>
                <a:spcPts val="0"/>
              </a:spcBef>
            </a:pPr>
            <a:r>
              <a:rPr lang="en-GB" sz="2800" b="1" i="1" kern="0" dirty="0">
                <a:solidFill>
                  <a:srgbClr val="040404"/>
                </a:solidFill>
                <a:latin typeface="Palatino Linotype" panose="02040502050505030304" pitchFamily="18" charset="0"/>
              </a:rPr>
              <a:t>Immobilisation. </a:t>
            </a:r>
            <a:r>
              <a:rPr lang="en-GB" sz="2800" u="sng" kern="0" dirty="0">
                <a:solidFill>
                  <a:srgbClr val="040404"/>
                </a:solidFill>
                <a:latin typeface="Palatino Linotype" panose="02040502050505030304" pitchFamily="18" charset="0"/>
              </a:rPr>
              <a:t>Conversion</a:t>
            </a:r>
            <a:r>
              <a:rPr lang="en-GB" sz="2800" kern="0" dirty="0">
                <a:solidFill>
                  <a:srgbClr val="040404"/>
                </a:solidFill>
                <a:latin typeface="Palatino Linotype" panose="02040502050505030304" pitchFamily="18" charset="0"/>
              </a:rPr>
              <a:t> of waste into a </a:t>
            </a:r>
            <a:r>
              <a:rPr lang="en-GB" sz="2800" u="sng" kern="0" dirty="0">
                <a:solidFill>
                  <a:srgbClr val="040404"/>
                </a:solidFill>
                <a:latin typeface="Palatino Linotype" panose="02040502050505030304" pitchFamily="18" charset="0"/>
              </a:rPr>
              <a:t>wasteform</a:t>
            </a:r>
            <a:r>
              <a:rPr lang="en-GB" sz="2800" kern="0" dirty="0">
                <a:solidFill>
                  <a:srgbClr val="040404"/>
                </a:solidFill>
                <a:latin typeface="Palatino Linotype" panose="02040502050505030304" pitchFamily="18" charset="0"/>
              </a:rPr>
              <a:t> by solidification, embedding or encapsulation.</a:t>
            </a:r>
          </a:p>
          <a:p>
            <a:pPr lvl="2" algn="just">
              <a:buFont typeface="Arial" panose="020B0604020202020204" pitchFamily="34" charset="0"/>
              <a:buChar char="•"/>
            </a:pPr>
            <a:r>
              <a:rPr lang="en-GB" sz="2800" kern="0" dirty="0">
                <a:solidFill>
                  <a:srgbClr val="002060"/>
                </a:solidFill>
                <a:latin typeface="Palatino Linotype" panose="02040502050505030304" pitchFamily="18" charset="0"/>
              </a:rPr>
              <a:t>Immobilization reduces the potential for migration or dispersion of radionuclides during handling, transport, storage and/or disposal.</a:t>
            </a:r>
            <a:endParaRPr lang="de-DE" sz="2800" kern="0"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7757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CA0799-C934-28E3-964F-B60DCFB596F6}"/>
              </a:ext>
            </a:extLst>
          </p:cNvPr>
          <p:cNvSpPr>
            <a:spLocks noGrp="1"/>
          </p:cNvSpPr>
          <p:nvPr>
            <p:ph type="ftr" sz="quarter" idx="11"/>
          </p:nvPr>
        </p:nvSpPr>
        <p:spPr/>
        <p:txBody>
          <a:bodyPr/>
          <a:lstStyle/>
          <a:p>
            <a:pPr fontAlgn="base">
              <a:spcBef>
                <a:spcPct val="0"/>
              </a:spcBef>
              <a:spcAft>
                <a:spcPct val="0"/>
              </a:spcAft>
              <a:defRPr/>
            </a:pPr>
            <a:endParaRPr lang="en-GB" dirty="0">
              <a:solidFill>
                <a:srgbClr val="6E6E6F"/>
              </a:solidFill>
              <a:latin typeface="Verdana" pitchFamily="34" charset="0"/>
              <a:cs typeface="Times New Roman" pitchFamily="18" charset="0"/>
            </a:endParaRPr>
          </a:p>
        </p:txBody>
      </p:sp>
      <p:sp>
        <p:nvSpPr>
          <p:cNvPr id="3" name="Slide Number Placeholder 2">
            <a:extLst>
              <a:ext uri="{FF2B5EF4-FFF2-40B4-BE49-F238E27FC236}">
                <a16:creationId xmlns:a16="http://schemas.microsoft.com/office/drawing/2014/main" id="{63DD9F4B-9A76-E7AF-A7A8-8997AAD8671B}"/>
              </a:ext>
            </a:extLst>
          </p:cNvPr>
          <p:cNvSpPr>
            <a:spLocks noGrp="1"/>
          </p:cNvSpPr>
          <p:nvPr>
            <p:ph type="sldNum" sz="quarter" idx="12"/>
          </p:nvPr>
        </p:nvSpPr>
        <p:spPr>
          <a:xfrm>
            <a:off x="7086600" y="6492875"/>
            <a:ext cx="2057400" cy="365125"/>
          </a:xfrm>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6</a:t>
            </a:fld>
            <a:endParaRPr lang="en-GB" dirty="0">
              <a:latin typeface="Verdana" pitchFamily="34" charset="0"/>
              <a:cs typeface="Times New Roman" pitchFamily="18" charset="0"/>
            </a:endParaRPr>
          </a:p>
        </p:txBody>
      </p:sp>
      <p:sp>
        <p:nvSpPr>
          <p:cNvPr id="5" name="TextBox 4">
            <a:extLst>
              <a:ext uri="{FF2B5EF4-FFF2-40B4-BE49-F238E27FC236}">
                <a16:creationId xmlns:a16="http://schemas.microsoft.com/office/drawing/2014/main" id="{BAE6D92C-6CBA-9B11-8AD9-56A489416F95}"/>
              </a:ext>
            </a:extLst>
          </p:cNvPr>
          <p:cNvSpPr txBox="1"/>
          <p:nvPr/>
        </p:nvSpPr>
        <p:spPr>
          <a:xfrm>
            <a:off x="0" y="1043126"/>
            <a:ext cx="8972137" cy="5632311"/>
          </a:xfrm>
          <a:prstGeom prst="rect">
            <a:avLst/>
          </a:prstGeom>
          <a:noFill/>
        </p:spPr>
        <p:txBody>
          <a:bodyPr wrap="square" rtlCol="0">
            <a:spAutoFit/>
          </a:bodyPr>
          <a:lstStyle/>
          <a:p>
            <a:r>
              <a:rPr lang="en-GB" sz="2400" dirty="0">
                <a:solidFill>
                  <a:srgbClr val="0000FF"/>
                </a:solidFill>
                <a:latin typeface="Palatino Linotype" panose="02040502050505030304" pitchFamily="18" charset="0"/>
                <a:cs typeface="Times New Roman" panose="02020603050405020304" pitchFamily="18" charset="0"/>
              </a:rPr>
              <a:t>Waste Acceptance Criteria (WAC)</a:t>
            </a:r>
            <a:r>
              <a:rPr lang="en-GB" sz="2400" dirty="0">
                <a:solidFill>
                  <a:srgbClr val="040404"/>
                </a:solidFill>
                <a:latin typeface="Palatino Linotype" panose="02040502050505030304" pitchFamily="18" charset="0"/>
                <a:cs typeface="Times New Roman" panose="02020603050405020304" pitchFamily="18" charset="0"/>
              </a:rPr>
              <a:t> typically prescribe and cover waste package features and properties, such as:</a:t>
            </a:r>
          </a:p>
          <a:p>
            <a:pPr marL="612000" lvl="3"/>
            <a:r>
              <a:rPr lang="en-GB" sz="2400" dirty="0">
                <a:solidFill>
                  <a:srgbClr val="040404"/>
                </a:solidFill>
                <a:latin typeface="Palatino Linotype" panose="02040502050505030304" pitchFamily="18" charset="0"/>
                <a:cs typeface="Times New Roman" panose="02020603050405020304" pitchFamily="18" charset="0"/>
              </a:rPr>
              <a:t>• requirements for </a:t>
            </a:r>
            <a:r>
              <a:rPr lang="en-GB" sz="2400" b="1" dirty="0">
                <a:solidFill>
                  <a:srgbClr val="040404"/>
                </a:solidFill>
                <a:latin typeface="Palatino Linotype" panose="02040502050505030304" pitchFamily="18" charset="0"/>
                <a:cs typeface="Times New Roman" panose="02020603050405020304" pitchFamily="18" charset="0"/>
              </a:rPr>
              <a:t>waste packages</a:t>
            </a:r>
            <a:r>
              <a:rPr lang="en-GB" sz="2400" dirty="0">
                <a:solidFill>
                  <a:srgbClr val="040404"/>
                </a:solidFill>
                <a:latin typeface="Palatino Linotype" panose="02040502050505030304" pitchFamily="18" charset="0"/>
                <a:cs typeface="Times New Roman" panose="02020603050405020304" pitchFamily="18" charset="0"/>
              </a:rPr>
              <a:t> (e.g., surface dose rates, surface contamination, mass, leak tightness)</a:t>
            </a:r>
          </a:p>
          <a:p>
            <a:pPr marL="612000" lvl="3"/>
            <a:r>
              <a:rPr lang="en-GB" sz="2400" dirty="0">
                <a:solidFill>
                  <a:srgbClr val="040404"/>
                </a:solidFill>
                <a:latin typeface="Palatino Linotype" panose="02040502050505030304" pitchFamily="18" charset="0"/>
                <a:cs typeface="Times New Roman" panose="02020603050405020304" pitchFamily="18" charset="0"/>
              </a:rPr>
              <a:t>• requirements for </a:t>
            </a:r>
            <a:r>
              <a:rPr lang="en-GB" sz="2400" b="1" dirty="0">
                <a:solidFill>
                  <a:srgbClr val="040404"/>
                </a:solidFill>
                <a:latin typeface="Palatino Linotype" panose="02040502050505030304" pitchFamily="18" charset="0"/>
                <a:cs typeface="Times New Roman" panose="02020603050405020304" pitchFamily="18" charset="0"/>
              </a:rPr>
              <a:t>wasteforms</a:t>
            </a:r>
            <a:r>
              <a:rPr lang="en-GB" sz="2400" dirty="0">
                <a:solidFill>
                  <a:srgbClr val="040404"/>
                </a:solidFill>
                <a:latin typeface="Palatino Linotype" panose="02040502050505030304" pitchFamily="18" charset="0"/>
                <a:cs typeface="Times New Roman" panose="02020603050405020304" pitchFamily="18" charset="0"/>
              </a:rPr>
              <a:t> (e.g., radionuclides content, composition and parameters of waste matrix and solidified waste, encapsulation material)</a:t>
            </a:r>
          </a:p>
          <a:p>
            <a:pPr marL="612000" lvl="3"/>
            <a:r>
              <a:rPr lang="en-GB" sz="2400" dirty="0">
                <a:solidFill>
                  <a:srgbClr val="040404"/>
                </a:solidFill>
                <a:latin typeface="Palatino Linotype" panose="02040502050505030304" pitchFamily="18" charset="0"/>
                <a:cs typeface="Times New Roman" panose="02020603050405020304" pitchFamily="18" charset="0"/>
              </a:rPr>
              <a:t>• requirements for waste </a:t>
            </a:r>
            <a:r>
              <a:rPr lang="en-GB" sz="2400" b="1" dirty="0">
                <a:solidFill>
                  <a:srgbClr val="040404"/>
                </a:solidFill>
                <a:latin typeface="Palatino Linotype" panose="02040502050505030304" pitchFamily="18" charset="0"/>
                <a:cs typeface="Times New Roman" panose="02020603050405020304" pitchFamily="18" charset="0"/>
              </a:rPr>
              <a:t>container</a:t>
            </a:r>
            <a:r>
              <a:rPr lang="en-GB" sz="2400" dirty="0">
                <a:solidFill>
                  <a:srgbClr val="040404"/>
                </a:solidFill>
                <a:latin typeface="Palatino Linotype" panose="02040502050505030304" pitchFamily="18" charset="0"/>
                <a:cs typeface="Times New Roman" panose="02020603050405020304" pitchFamily="18" charset="0"/>
              </a:rPr>
              <a:t> (e.g., design features, mechanical stability, thermal resistance and also some additional features – shielding, corrosion protection, etc.)</a:t>
            </a:r>
          </a:p>
          <a:p>
            <a:pPr marL="612000" lvl="3"/>
            <a:r>
              <a:rPr lang="en-GB" sz="2400" dirty="0">
                <a:solidFill>
                  <a:srgbClr val="040404"/>
                </a:solidFill>
                <a:latin typeface="Palatino Linotype" panose="02040502050505030304" pitchFamily="18" charset="0"/>
                <a:cs typeface="Times New Roman" panose="02020603050405020304" pitchFamily="18" charset="0"/>
              </a:rPr>
              <a:t>• limitations for </a:t>
            </a:r>
            <a:r>
              <a:rPr lang="en-GB" sz="2400" b="1" dirty="0">
                <a:solidFill>
                  <a:srgbClr val="040404"/>
                </a:solidFill>
                <a:latin typeface="Palatino Linotype" panose="02040502050505030304" pitchFamily="18" charset="0"/>
                <a:cs typeface="Times New Roman" panose="02020603050405020304" pitchFamily="18" charset="0"/>
              </a:rPr>
              <a:t>activity</a:t>
            </a:r>
            <a:r>
              <a:rPr lang="en-GB" sz="2400" dirty="0">
                <a:solidFill>
                  <a:srgbClr val="040404"/>
                </a:solidFill>
                <a:latin typeface="Palatino Linotype" panose="02040502050505030304" pitchFamily="18" charset="0"/>
                <a:cs typeface="Times New Roman" panose="02020603050405020304" pitchFamily="18" charset="0"/>
              </a:rPr>
              <a:t> – permissible activities of individual radionuclides, total activity, activity of selected critical radionuclides</a:t>
            </a:r>
          </a:p>
          <a:p>
            <a:pPr marL="612000" lvl="3"/>
            <a:r>
              <a:rPr lang="en-GB" sz="2400" dirty="0">
                <a:solidFill>
                  <a:srgbClr val="040404"/>
                </a:solidFill>
                <a:latin typeface="Palatino Linotype" panose="02040502050505030304" pitchFamily="18" charset="0"/>
                <a:cs typeface="Times New Roman" panose="02020603050405020304" pitchFamily="18" charset="0"/>
              </a:rPr>
              <a:t>• radiological </a:t>
            </a:r>
            <a:r>
              <a:rPr lang="en-GB" sz="2400" b="1" dirty="0">
                <a:solidFill>
                  <a:srgbClr val="040404"/>
                </a:solidFill>
                <a:latin typeface="Palatino Linotype" panose="02040502050505030304" pitchFamily="18" charset="0"/>
                <a:cs typeface="Times New Roman" panose="02020603050405020304" pitchFamily="18" charset="0"/>
              </a:rPr>
              <a:t>safety parameters </a:t>
            </a:r>
            <a:r>
              <a:rPr lang="en-GB" sz="2400" dirty="0">
                <a:solidFill>
                  <a:srgbClr val="040404"/>
                </a:solidFill>
                <a:latin typeface="Palatino Linotype" panose="02040502050505030304" pitchFamily="18" charset="0"/>
                <a:cs typeface="Times New Roman" panose="02020603050405020304" pitchFamily="18" charset="0"/>
              </a:rPr>
              <a:t>– surface dose rates, surface contamination.</a:t>
            </a:r>
          </a:p>
        </p:txBody>
      </p:sp>
    </p:spTree>
    <p:extLst>
      <p:ext uri="{BB962C8B-B14F-4D97-AF65-F5344CB8AC3E}">
        <p14:creationId xmlns:p14="http://schemas.microsoft.com/office/powerpoint/2010/main" val="116613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A27210-4795-44F2-BF88-491B620D1A5F}"/>
              </a:ext>
            </a:extLst>
          </p:cNvPr>
          <p:cNvSpPr>
            <a:spLocks noGrp="1"/>
          </p:cNvSpPr>
          <p:nvPr>
            <p:ph type="sldNum" sz="quarter" idx="12"/>
          </p:nvPr>
        </p:nvSpPr>
        <p:spPr>
          <a:xfrm>
            <a:off x="7086600" y="6492875"/>
            <a:ext cx="2057400" cy="365125"/>
          </a:xfrm>
        </p:spPr>
        <p:txBody>
          <a:bodyPr/>
          <a:lstStyle/>
          <a:p>
            <a:pPr fontAlgn="base">
              <a:spcBef>
                <a:spcPct val="0"/>
              </a:spcBef>
              <a:spcAft>
                <a:spcPct val="0"/>
              </a:spcAft>
              <a:defRPr/>
            </a:pPr>
            <a:fld id="{532ACE9D-5ECA-4EA4-BA02-9F8DE0C7F116}" type="slidenum">
              <a:rPr lang="en-GB" smtClean="0">
                <a:latin typeface="Verdana" pitchFamily="34" charset="0"/>
                <a:cs typeface="Times New Roman" pitchFamily="18" charset="0"/>
              </a:rPr>
              <a:pPr fontAlgn="base">
                <a:spcBef>
                  <a:spcPct val="0"/>
                </a:spcBef>
                <a:spcAft>
                  <a:spcPct val="0"/>
                </a:spcAft>
                <a:defRPr/>
              </a:pPr>
              <a:t>7</a:t>
            </a:fld>
            <a:endParaRPr lang="en-GB" dirty="0">
              <a:latin typeface="Verdana" pitchFamily="34" charset="0"/>
              <a:cs typeface="Times New Roman" pitchFamily="18" charset="0"/>
            </a:endParaRPr>
          </a:p>
        </p:txBody>
      </p:sp>
      <p:sp>
        <p:nvSpPr>
          <p:cNvPr id="3" name="Rectangle 5">
            <a:extLst>
              <a:ext uri="{FF2B5EF4-FFF2-40B4-BE49-F238E27FC236}">
                <a16:creationId xmlns:a16="http://schemas.microsoft.com/office/drawing/2014/main" id="{831E43A3-B2E9-4D9A-B4E6-C526084D5DE4}"/>
              </a:ext>
            </a:extLst>
          </p:cNvPr>
          <p:cNvSpPr txBox="1">
            <a:spLocks noChangeArrowheads="1"/>
          </p:cNvSpPr>
          <p:nvPr/>
        </p:nvSpPr>
        <p:spPr>
          <a:xfrm>
            <a:off x="1172208" y="755538"/>
            <a:ext cx="6624736" cy="792088"/>
          </a:xfrm>
          <a:prstGeom prst="rect">
            <a:avLst/>
          </a:prstGeom>
        </p:spPr>
        <p:txBody>
          <a:bodyPr/>
          <a:lst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pPr algn="ctr" eaLnBrk="1" hangingPunct="1"/>
            <a:r>
              <a:rPr lang="en-GB" altLang="en-US" sz="4800" kern="0" dirty="0"/>
              <a:t>II. Wasteform selection</a:t>
            </a:r>
          </a:p>
        </p:txBody>
      </p:sp>
      <p:pic>
        <p:nvPicPr>
          <p:cNvPr id="4" name="Picture 2">
            <a:extLst>
              <a:ext uri="{FF2B5EF4-FFF2-40B4-BE49-F238E27FC236}">
                <a16:creationId xmlns:a16="http://schemas.microsoft.com/office/drawing/2014/main" id="{78CDB66C-2257-432B-B44B-F99C2CCE5F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1965" y="1631185"/>
            <a:ext cx="5599461" cy="359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25DD45CC-70C9-4359-AAFD-5330AA7B8473}"/>
              </a:ext>
            </a:extLst>
          </p:cNvPr>
          <p:cNvPicPr>
            <a:picLocks noChangeAspect="1"/>
          </p:cNvPicPr>
          <p:nvPr/>
        </p:nvPicPr>
        <p:blipFill>
          <a:blip r:embed="rId3"/>
          <a:stretch>
            <a:fillRect/>
          </a:stretch>
        </p:blipFill>
        <p:spPr>
          <a:xfrm>
            <a:off x="251520" y="1785244"/>
            <a:ext cx="3115230" cy="4390010"/>
          </a:xfrm>
          <a:prstGeom prst="rect">
            <a:avLst/>
          </a:prstGeom>
          <a:ln>
            <a:solidFill>
              <a:schemeClr val="accent1"/>
            </a:solidFill>
          </a:ln>
        </p:spPr>
      </p:pic>
      <p:pic>
        <p:nvPicPr>
          <p:cNvPr id="6" name="Picture 2">
            <a:extLst>
              <a:ext uri="{FF2B5EF4-FFF2-40B4-BE49-F238E27FC236}">
                <a16:creationId xmlns:a16="http://schemas.microsoft.com/office/drawing/2014/main" id="{6105ED0B-44D3-5EAC-069B-56D682E2E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8603" y="4096281"/>
            <a:ext cx="4657540" cy="27363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618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83F099-A20D-4FE6-9CD3-E403A69B75CC}" type="slidenum">
              <a:rPr lang="en-US" smtClean="0">
                <a:latin typeface="Palatino Linotype" panose="02040502050505030304" pitchFamily="18" charset="0"/>
              </a:rPr>
              <a:pPr>
                <a:defRPr/>
              </a:pPr>
              <a:t>8</a:t>
            </a:fld>
            <a:endParaRPr lang="en-US" dirty="0">
              <a:latin typeface="Palatino Linotype" panose="02040502050505030304" pitchFamily="18" charset="0"/>
            </a:endParaRPr>
          </a:p>
        </p:txBody>
      </p:sp>
      <p:sp>
        <p:nvSpPr>
          <p:cNvPr id="3" name="TextBox 2"/>
          <p:cNvSpPr txBox="1"/>
          <p:nvPr/>
        </p:nvSpPr>
        <p:spPr>
          <a:xfrm>
            <a:off x="196102" y="3820836"/>
            <a:ext cx="2791722" cy="2862322"/>
          </a:xfrm>
          <a:prstGeom prst="rect">
            <a:avLst/>
          </a:prstGeom>
          <a:solidFill>
            <a:schemeClr val="accent2">
              <a:lumMod val="20000"/>
              <a:lumOff val="80000"/>
            </a:schemeClr>
          </a:solidFill>
          <a:ln>
            <a:solidFill>
              <a:srgbClr val="0000FF"/>
            </a:solidFill>
          </a:ln>
        </p:spPr>
        <p:txBody>
          <a:bodyPr wrap="square" rtlCol="0">
            <a:spAutoFit/>
          </a:bodyPr>
          <a:lstStyle/>
          <a:p>
            <a:r>
              <a:rPr lang="en-GB" sz="2000" dirty="0">
                <a:solidFill>
                  <a:srgbClr val="040404"/>
                </a:solidFill>
                <a:latin typeface="Palatino Linotype" panose="02040502050505030304" pitchFamily="18" charset="0"/>
                <a:cs typeface="Times New Roman" panose="02020603050405020304" pitchFamily="18" charset="0"/>
              </a:rPr>
              <a:t>The “wasteform” refers to the waste in its physical and chemical form </a:t>
            </a:r>
            <a:r>
              <a:rPr lang="en-GB" sz="2000" b="1" dirty="0">
                <a:solidFill>
                  <a:srgbClr val="040404"/>
                </a:solidFill>
                <a:latin typeface="Palatino Linotype" panose="02040502050505030304" pitchFamily="18" charset="0"/>
                <a:cs typeface="Times New Roman" panose="02020603050405020304" pitchFamily="18" charset="0"/>
              </a:rPr>
              <a:t>after treatment and conditioning</a:t>
            </a:r>
            <a:r>
              <a:rPr lang="en-GB" sz="2000" dirty="0">
                <a:solidFill>
                  <a:srgbClr val="040404"/>
                </a:solidFill>
                <a:latin typeface="Palatino Linotype" panose="02040502050505030304" pitchFamily="18" charset="0"/>
                <a:cs typeface="Times New Roman" panose="02020603050405020304" pitchFamily="18" charset="0"/>
              </a:rPr>
              <a:t>, resulting in a solid product prior to packaging.</a:t>
            </a:r>
          </a:p>
        </p:txBody>
      </p:sp>
      <p:sp>
        <p:nvSpPr>
          <p:cNvPr id="7" name="Rectangle 4"/>
          <p:cNvSpPr txBox="1">
            <a:spLocks noChangeArrowheads="1"/>
          </p:cNvSpPr>
          <p:nvPr/>
        </p:nvSpPr>
        <p:spPr bwMode="auto">
          <a:xfrm>
            <a:off x="148861" y="1872212"/>
            <a:ext cx="2838963" cy="980724"/>
          </a:xfrm>
          <a:prstGeom prst="rect">
            <a:avLst/>
          </a:prstGeom>
          <a:solidFill>
            <a:srgbClr val="00B050">
              <a:alpha val="40000"/>
            </a:srgbClr>
          </a:solidFill>
          <a:ln>
            <a:noFill/>
          </a:ln>
        </p:spPr>
        <p:txBody>
          <a:bodyPr vert="horz" wrap="square" lIns="91440" tIns="45720" rIns="45720" bIns="45720" numCol="1" anchor="ctr" anchorCtr="0" compatLnSpc="1">
            <a:prstTxWarp prst="textNoShape">
              <a:avLst/>
            </a:prstTxWarp>
          </a:bodyPr>
          <a:lstStyle>
            <a:lvl1pPr algn="l" rtl="0" eaLnBrk="0" fontAlgn="base" hangingPunct="0">
              <a:spcBef>
                <a:spcPct val="0"/>
              </a:spcBef>
              <a:spcAft>
                <a:spcPct val="0"/>
              </a:spcAft>
              <a:defRPr sz="3000">
                <a:solidFill>
                  <a:srgbClr val="000099"/>
                </a:solidFill>
                <a:latin typeface="+mj-lt"/>
                <a:ea typeface="+mj-ea"/>
                <a:cs typeface="+mj-cs"/>
              </a:defRPr>
            </a:lvl1pPr>
            <a:lvl2pPr algn="l" rtl="0" eaLnBrk="0" fontAlgn="base" hangingPunct="0">
              <a:spcBef>
                <a:spcPct val="0"/>
              </a:spcBef>
              <a:spcAft>
                <a:spcPct val="0"/>
              </a:spcAft>
              <a:defRPr sz="3000">
                <a:solidFill>
                  <a:srgbClr val="000099"/>
                </a:solidFill>
                <a:latin typeface="Arial" charset="0"/>
                <a:ea typeface="Geneva" charset="-128"/>
                <a:cs typeface="Arial" charset="0"/>
              </a:defRPr>
            </a:lvl2pPr>
            <a:lvl3pPr algn="l" rtl="0" eaLnBrk="0" fontAlgn="base" hangingPunct="0">
              <a:spcBef>
                <a:spcPct val="0"/>
              </a:spcBef>
              <a:spcAft>
                <a:spcPct val="0"/>
              </a:spcAft>
              <a:defRPr sz="3000">
                <a:solidFill>
                  <a:srgbClr val="000099"/>
                </a:solidFill>
                <a:latin typeface="Arial" charset="0"/>
                <a:ea typeface="Geneva" charset="-128"/>
                <a:cs typeface="Arial" charset="0"/>
              </a:defRPr>
            </a:lvl3pPr>
            <a:lvl4pPr algn="l" rtl="0" eaLnBrk="0" fontAlgn="base" hangingPunct="0">
              <a:spcBef>
                <a:spcPct val="0"/>
              </a:spcBef>
              <a:spcAft>
                <a:spcPct val="0"/>
              </a:spcAft>
              <a:defRPr sz="3000">
                <a:solidFill>
                  <a:srgbClr val="000099"/>
                </a:solidFill>
                <a:latin typeface="Arial" charset="0"/>
                <a:ea typeface="Geneva" charset="-128"/>
                <a:cs typeface="Arial" charset="0"/>
              </a:defRPr>
            </a:lvl4pPr>
            <a:lvl5pPr algn="l" rtl="0" eaLnBrk="0" fontAlgn="base" hangingPunct="0">
              <a:spcBef>
                <a:spcPct val="0"/>
              </a:spcBef>
              <a:spcAft>
                <a:spcPct val="0"/>
              </a:spcAft>
              <a:defRPr sz="3000">
                <a:solidFill>
                  <a:srgbClr val="000099"/>
                </a:solidFill>
                <a:latin typeface="Arial" charset="0"/>
                <a:ea typeface="Geneva" charset="-128"/>
                <a:cs typeface="Arial" charset="0"/>
              </a:defRPr>
            </a:lvl5pPr>
            <a:lvl6pPr marL="457200" algn="l" rtl="0" fontAlgn="base">
              <a:spcBef>
                <a:spcPct val="0"/>
              </a:spcBef>
              <a:spcAft>
                <a:spcPct val="0"/>
              </a:spcAft>
              <a:defRPr sz="3000">
                <a:solidFill>
                  <a:srgbClr val="000099"/>
                </a:solidFill>
                <a:latin typeface="Arial" charset="0"/>
                <a:ea typeface="Geneva" charset="-128"/>
                <a:cs typeface="Arial" charset="0"/>
              </a:defRPr>
            </a:lvl6pPr>
            <a:lvl7pPr marL="914400" algn="l" rtl="0" fontAlgn="base">
              <a:spcBef>
                <a:spcPct val="0"/>
              </a:spcBef>
              <a:spcAft>
                <a:spcPct val="0"/>
              </a:spcAft>
              <a:defRPr sz="3000">
                <a:solidFill>
                  <a:srgbClr val="000099"/>
                </a:solidFill>
                <a:latin typeface="Arial" charset="0"/>
                <a:ea typeface="Geneva" charset="-128"/>
                <a:cs typeface="Arial" charset="0"/>
              </a:defRPr>
            </a:lvl7pPr>
            <a:lvl8pPr marL="1371600" algn="l" rtl="0" fontAlgn="base">
              <a:spcBef>
                <a:spcPct val="0"/>
              </a:spcBef>
              <a:spcAft>
                <a:spcPct val="0"/>
              </a:spcAft>
              <a:defRPr sz="3000">
                <a:solidFill>
                  <a:srgbClr val="000099"/>
                </a:solidFill>
                <a:latin typeface="Arial" charset="0"/>
                <a:ea typeface="Geneva" charset="-128"/>
                <a:cs typeface="Arial" charset="0"/>
              </a:defRPr>
            </a:lvl8pPr>
            <a:lvl9pPr marL="1828800" algn="l" rtl="0" fontAlgn="base">
              <a:spcBef>
                <a:spcPct val="0"/>
              </a:spcBef>
              <a:spcAft>
                <a:spcPct val="0"/>
              </a:spcAft>
              <a:defRPr sz="3000">
                <a:solidFill>
                  <a:srgbClr val="000099"/>
                </a:solidFill>
                <a:latin typeface="Arial" charset="0"/>
                <a:ea typeface="Geneva" charset="-128"/>
                <a:cs typeface="Arial" charset="0"/>
              </a:defRPr>
            </a:lvl9pPr>
          </a:lstStyle>
          <a:p>
            <a:r>
              <a:rPr lang="en-GB" altLang="en-US" sz="2800" kern="0" dirty="0">
                <a:latin typeface="Palatino Linotype" panose="02040502050505030304" pitchFamily="18" charset="0"/>
                <a:cs typeface="Times New Roman" panose="02020603050405020304" pitchFamily="18" charset="0"/>
              </a:rPr>
              <a:t>Selection of wasteform</a:t>
            </a:r>
          </a:p>
        </p:txBody>
      </p:sp>
      <p:pic>
        <p:nvPicPr>
          <p:cNvPr id="9" name="Picture 8"/>
          <p:cNvPicPr/>
          <p:nvPr/>
        </p:nvPicPr>
        <p:blipFill rotWithShape="1">
          <a:blip r:embed="rId2" cstate="email">
            <a:extLst>
              <a:ext uri="{28A0092B-C50C-407E-A947-70E740481C1C}">
                <a14:useLocalDpi xmlns:a14="http://schemas.microsoft.com/office/drawing/2010/main"/>
              </a:ext>
            </a:extLst>
          </a:blip>
          <a:srcRect l="7941" t="2259" b="1004"/>
          <a:stretch/>
        </p:blipFill>
        <p:spPr bwMode="auto">
          <a:xfrm>
            <a:off x="3028950" y="0"/>
            <a:ext cx="6114193" cy="6871436"/>
          </a:xfrm>
          <a:prstGeom prst="rect">
            <a:avLst/>
          </a:prstGeom>
          <a:noFill/>
          <a:ln>
            <a:noFill/>
          </a:ln>
          <a:extLst>
            <a:ext uri="{53640926-AAD7-44D8-BBD7-CCE9431645EC}">
              <a14:shadowObscured xmlns:a14="http://schemas.microsoft.com/office/drawing/2010/main"/>
            </a:ext>
          </a:extLst>
        </p:spPr>
      </p:pic>
      <p:cxnSp>
        <p:nvCxnSpPr>
          <p:cNvPr id="11" name="Curved Connector 10"/>
          <p:cNvCxnSpPr>
            <a:cxnSpLocks/>
            <a:stCxn id="3" idx="3"/>
          </p:cNvCxnSpPr>
          <p:nvPr/>
        </p:nvCxnSpPr>
        <p:spPr>
          <a:xfrm flipV="1">
            <a:off x="2987824" y="3668233"/>
            <a:ext cx="2296557" cy="1583764"/>
          </a:xfrm>
          <a:prstGeom prst="curvedConnector3">
            <a:avLst>
              <a:gd name="adj1" fmla="val 50000"/>
            </a:avLst>
          </a:prstGeom>
          <a:ln w="76200">
            <a:solidFill>
              <a:srgbClr val="0000FF">
                <a:alpha val="40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42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676456" y="6583362"/>
            <a:ext cx="467544" cy="274638"/>
          </a:xfrm>
        </p:spPr>
        <p:txBody>
          <a:bodyPr/>
          <a:lstStyle/>
          <a:p>
            <a:pPr>
              <a:defRPr/>
            </a:pPr>
            <a:fld id="{1683F099-A20D-4FE6-9CD3-E403A69B75CC}" type="slidenum">
              <a:rPr lang="en-US" smtClean="0">
                <a:solidFill>
                  <a:srgbClr val="040404"/>
                </a:solidFill>
                <a:latin typeface="Palatino Linotype" panose="02040502050505030304" pitchFamily="18" charset="0"/>
              </a:rPr>
              <a:pPr>
                <a:defRPr/>
              </a:pPr>
              <a:t>9</a:t>
            </a:fld>
            <a:endParaRPr lang="en-US" dirty="0">
              <a:solidFill>
                <a:srgbClr val="040404"/>
              </a:solidFill>
              <a:latin typeface="Palatino Linotype" panose="02040502050505030304" pitchFamily="18" charset="0"/>
            </a:endParaRPr>
          </a:p>
        </p:txBody>
      </p:sp>
      <p:sp>
        <p:nvSpPr>
          <p:cNvPr id="4" name="TextBox 3"/>
          <p:cNvSpPr txBox="1"/>
          <p:nvPr/>
        </p:nvSpPr>
        <p:spPr>
          <a:xfrm>
            <a:off x="179750" y="1412776"/>
            <a:ext cx="8823054" cy="3539430"/>
          </a:xfrm>
          <a:prstGeom prst="rect">
            <a:avLst/>
          </a:prstGeom>
          <a:noFill/>
        </p:spPr>
        <p:txBody>
          <a:bodyPr wrap="square" rtlCol="0">
            <a:spAutoFit/>
          </a:bodyPr>
          <a:lstStyle/>
          <a:p>
            <a:r>
              <a:rPr lang="en-GB" sz="3200" dirty="0">
                <a:solidFill>
                  <a:srgbClr val="040404"/>
                </a:solidFill>
                <a:latin typeface="Palatino Linotype" panose="02040502050505030304" pitchFamily="18" charset="0"/>
                <a:cs typeface="Times New Roman" panose="02020603050405020304" pitchFamily="18" charset="0"/>
              </a:rPr>
              <a:t>Wasteforms can be homogeneous or heterogeneous, consisting of various materials and objects. </a:t>
            </a:r>
          </a:p>
          <a:p>
            <a:r>
              <a:rPr lang="en-GB" sz="3200" dirty="0">
                <a:solidFill>
                  <a:srgbClr val="0000FF"/>
                </a:solidFill>
                <a:latin typeface="Palatino Linotype" panose="02040502050505030304" pitchFamily="18" charset="0"/>
                <a:cs typeface="Times New Roman" panose="02020603050405020304" pitchFamily="18" charset="0"/>
              </a:rPr>
              <a:t>They may be in the solid state originally or solidified by using conditioning technologies.</a:t>
            </a:r>
          </a:p>
          <a:p>
            <a:endParaRPr lang="en-GB" sz="3200" dirty="0">
              <a:solidFill>
                <a:srgbClr val="0000FF"/>
              </a:solidFill>
              <a:latin typeface="Palatino Linotype" panose="02040502050505030304" pitchFamily="18" charset="0"/>
              <a:cs typeface="Times New Roman" panose="02020603050405020304" pitchFamily="18" charset="0"/>
            </a:endParaRPr>
          </a:p>
          <a:p>
            <a:pPr algn="ctr"/>
            <a:r>
              <a:rPr lang="en-GB" sz="3200" i="1" dirty="0">
                <a:solidFill>
                  <a:srgbClr val="040404"/>
                </a:solidFill>
                <a:latin typeface="Palatino Linotype" panose="02040502050505030304" pitchFamily="18" charset="0"/>
                <a:cs typeface="Times New Roman" panose="02020603050405020304" pitchFamily="18" charset="0"/>
              </a:rPr>
              <a:t>Consider 5 examples below: </a:t>
            </a:r>
          </a:p>
        </p:txBody>
      </p:sp>
    </p:spTree>
    <p:extLst>
      <p:ext uri="{BB962C8B-B14F-4D97-AF65-F5344CB8AC3E}">
        <p14:creationId xmlns:p14="http://schemas.microsoft.com/office/powerpoint/2010/main" val="1123837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Palatino Linotype" panose="0204050205050503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746A274C38624793CFFDBC4642FCB7" ma:contentTypeVersion="5" ma:contentTypeDescription="Create a new document." ma:contentTypeScope="" ma:versionID="6cdc9e79923efe225279daf213bc94c8">
  <xsd:schema xmlns:xsd="http://www.w3.org/2001/XMLSchema" xmlns:xs="http://www.w3.org/2001/XMLSchema" xmlns:p="http://schemas.microsoft.com/office/2006/metadata/properties" xmlns:ns2="b203dc41-4f99-4248-b967-96fcd1b3ec6c" xmlns:ns3="6994eb6c-42e6-4a81-89f1-c500c183aba3" targetNamespace="http://schemas.microsoft.com/office/2006/metadata/properties" ma:root="true" ma:fieldsID="677af3b8678078fd16a68ca7ac70f56f" ns2:_="" ns3:_="">
    <xsd:import namespace="b203dc41-4f99-4248-b967-96fcd1b3ec6c"/>
    <xsd:import namespace="6994eb6c-42e6-4a81-89f1-c500c183ab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3dc41-4f99-4248-b967-96fcd1b3e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4eb6c-42e6-4a81-89f1-c500c183ab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E8F84C-9EB7-4A06-8A5C-6E7328CAAF60}"/>
</file>

<file path=customXml/itemProps2.xml><?xml version="1.0" encoding="utf-8"?>
<ds:datastoreItem xmlns:ds="http://schemas.openxmlformats.org/officeDocument/2006/customXml" ds:itemID="{F689E3C8-1608-4FDB-A21D-731852E44AB0}"/>
</file>

<file path=customXml/itemProps3.xml><?xml version="1.0" encoding="utf-8"?>
<ds:datastoreItem xmlns:ds="http://schemas.openxmlformats.org/officeDocument/2006/customXml" ds:itemID="{FEB00EE1-C016-4488-9D03-8F10A796EB89}"/>
</file>

<file path=docProps/app.xml><?xml version="1.0" encoding="utf-8"?>
<Properties xmlns="http://schemas.openxmlformats.org/officeDocument/2006/extended-properties" xmlns:vt="http://schemas.openxmlformats.org/officeDocument/2006/docPropsVTypes">
  <Template>Office Theme</Template>
  <TotalTime>170</TotalTime>
  <Words>2692</Words>
  <Application>Microsoft Office PowerPoint</Application>
  <PresentationFormat>On-screen Show (4:3)</PresentationFormat>
  <Paragraphs>254</Paragraphs>
  <Slides>45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Calibri Light</vt:lpstr>
      <vt:lpstr>Impact</vt:lpstr>
      <vt:lpstr>Palatino Linotype</vt:lpstr>
      <vt:lpstr>Times</vt:lpstr>
      <vt:lpstr>Times New Roman</vt:lpstr>
      <vt:lpstr>Verdana</vt:lpstr>
      <vt:lpstr>Office Theme</vt:lpstr>
      <vt:lpstr>Custom Design</vt:lpstr>
      <vt:lpstr>Introduction to waste forms, and waste packages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waste forms, and waste packages</dc:title>
  <dc:creator>Michael Ojovan</dc:creator>
  <cp:lastModifiedBy>Michael Ojovan</cp:lastModifiedBy>
  <cp:revision>239</cp:revision>
  <dcterms:created xsi:type="dcterms:W3CDTF">2019-08-10T14:29:30Z</dcterms:created>
  <dcterms:modified xsi:type="dcterms:W3CDTF">2023-08-17T05:43:11Z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0x0101000B746A274C38624793CFFDBC4642FCB7</vt:lpwstr>
  </property>
</Properties>
</file>