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5"/>
  </p:notesMasterIdLst>
  <p:sldIdLst>
    <p:sldId id="1327" r:id="rId5"/>
    <p:sldId id="1424" r:id="rId6"/>
    <p:sldId id="1283" r:id="rId7"/>
    <p:sldId id="1356" r:id="rId8"/>
    <p:sldId id="1389" r:id="rId9"/>
    <p:sldId id="1365" r:id="rId10"/>
    <p:sldId id="1354" r:id="rId11"/>
    <p:sldId id="1388" r:id="rId12"/>
    <p:sldId id="1375" r:id="rId13"/>
    <p:sldId id="263" r:id="rId14"/>
    <p:sldId id="1384" r:id="rId15"/>
    <p:sldId id="1380" r:id="rId16"/>
    <p:sldId id="1379" r:id="rId17"/>
    <p:sldId id="1425" r:id="rId18"/>
    <p:sldId id="1423" r:id="rId19"/>
    <p:sldId id="1382" r:id="rId20"/>
    <p:sldId id="1390" r:id="rId21"/>
    <p:sldId id="1391" r:id="rId22"/>
    <p:sldId id="1426" r:id="rId23"/>
    <p:sldId id="1395" r:id="rId24"/>
    <p:sldId id="1396" r:id="rId25"/>
    <p:sldId id="1397" r:id="rId26"/>
    <p:sldId id="1398" r:id="rId27"/>
    <p:sldId id="1400" r:id="rId28"/>
    <p:sldId id="1428" r:id="rId29"/>
    <p:sldId id="1429" r:id="rId30"/>
    <p:sldId id="1430" r:id="rId31"/>
    <p:sldId id="1427" r:id="rId32"/>
    <p:sldId id="1407" r:id="rId33"/>
    <p:sldId id="1431" r:id="rId34"/>
    <p:sldId id="1406" r:id="rId35"/>
    <p:sldId id="1409" r:id="rId36"/>
    <p:sldId id="1432" r:id="rId37"/>
    <p:sldId id="1410" r:id="rId38"/>
    <p:sldId id="1412" r:id="rId39"/>
    <p:sldId id="1434" r:id="rId40"/>
    <p:sldId id="1414" r:id="rId41"/>
    <p:sldId id="1387" r:id="rId42"/>
    <p:sldId id="1419" r:id="rId43"/>
    <p:sldId id="1416" r:id="rId44"/>
    <p:sldId id="338" r:id="rId45"/>
    <p:sldId id="1420" r:id="rId46"/>
    <p:sldId id="1418" r:id="rId47"/>
    <p:sldId id="1361" r:id="rId48"/>
    <p:sldId id="1350" r:id="rId49"/>
    <p:sldId id="1421" r:id="rId50"/>
    <p:sldId id="1422" r:id="rId51"/>
    <p:sldId id="1417" r:id="rId52"/>
    <p:sldId id="281" r:id="rId53"/>
    <p:sldId id="1322" r:id="rId54"/>
  </p:sldIdLst>
  <p:sldSz cx="9144000" cy="5143500" type="screen16x9"/>
  <p:notesSz cx="6858000" cy="15335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949620E-DB74-4E2F-A2C4-671196EEC4F7}">
          <p14:sldIdLst>
            <p14:sldId id="1327"/>
            <p14:sldId id="1424"/>
            <p14:sldId id="1283"/>
            <p14:sldId id="1356"/>
            <p14:sldId id="1389"/>
            <p14:sldId id="1365"/>
            <p14:sldId id="1354"/>
            <p14:sldId id="1388"/>
            <p14:sldId id="1375"/>
            <p14:sldId id="263"/>
            <p14:sldId id="1384"/>
            <p14:sldId id="1380"/>
            <p14:sldId id="1379"/>
            <p14:sldId id="1425"/>
            <p14:sldId id="1423"/>
            <p14:sldId id="1382"/>
            <p14:sldId id="1390"/>
            <p14:sldId id="1391"/>
            <p14:sldId id="1426"/>
            <p14:sldId id="1395"/>
            <p14:sldId id="1396"/>
            <p14:sldId id="1397"/>
            <p14:sldId id="1398"/>
            <p14:sldId id="1400"/>
            <p14:sldId id="1428"/>
            <p14:sldId id="1429"/>
            <p14:sldId id="1430"/>
            <p14:sldId id="1427"/>
            <p14:sldId id="1407"/>
            <p14:sldId id="1431"/>
            <p14:sldId id="1406"/>
            <p14:sldId id="1409"/>
            <p14:sldId id="1432"/>
            <p14:sldId id="1410"/>
            <p14:sldId id="1412"/>
            <p14:sldId id="1434"/>
            <p14:sldId id="1414"/>
            <p14:sldId id="1387"/>
            <p14:sldId id="1419"/>
            <p14:sldId id="1416"/>
            <p14:sldId id="338"/>
            <p14:sldId id="1420"/>
            <p14:sldId id="1418"/>
            <p14:sldId id="1361"/>
            <p14:sldId id="1350"/>
            <p14:sldId id="1421"/>
            <p14:sldId id="1422"/>
            <p14:sldId id="1417"/>
            <p14:sldId id="281"/>
            <p14:sldId id="132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CHARYA, Govatsa" initials="AG" lastIdx="1" clrIdx="0">
    <p:extLst>
      <p:ext uri="{19B8F6BF-5375-455C-9EA6-DF929625EA0E}">
        <p15:presenceInfo xmlns:p15="http://schemas.microsoft.com/office/powerpoint/2012/main" userId="S::g.acharya@iaea.org::c280648b-4053-4755-af6f-3b0401985cfc" providerId="AD"/>
      </p:ext>
    </p:extLst>
  </p:cmAuthor>
  <p:cmAuthor id="2" name="TSHANGELA, Akhona" initials="TA" lastIdx="6" clrIdx="1">
    <p:extLst>
      <p:ext uri="{19B8F6BF-5375-455C-9EA6-DF929625EA0E}">
        <p15:presenceInfo xmlns:p15="http://schemas.microsoft.com/office/powerpoint/2012/main" userId="S::a.tshangela@iaea.org::12007be5-438a-4408-84f9-2fad129333a0" providerId="AD"/>
      </p:ext>
    </p:extLst>
  </p:cmAuthor>
  <p:cmAuthor id="3" name="ROBBINS, Rebecca" initials="RR" lastIdx="2" clrIdx="2">
    <p:extLst>
      <p:ext uri="{19B8F6BF-5375-455C-9EA6-DF929625EA0E}">
        <p15:presenceInfo xmlns:p15="http://schemas.microsoft.com/office/powerpoint/2012/main" userId="S::R.A.Robbins@iaea.org::d6550e47-3d1f-4403-846c-8960cdb29c39" providerId="AD"/>
      </p:ext>
    </p:extLst>
  </p:cmAuthor>
  <p:cmAuthor id="4" name="PINI, Paul-Etienne" initials="PP" lastIdx="3" clrIdx="3">
    <p:extLst>
      <p:ext uri="{19B8F6BF-5375-455C-9EA6-DF929625EA0E}">
        <p15:presenceInfo xmlns:p15="http://schemas.microsoft.com/office/powerpoint/2012/main" userId="S::p.pini@iaea.org::369885e1-3520-441d-b539-bfac7ee4af44" providerId="AD"/>
      </p:ext>
    </p:extLst>
  </p:cmAuthor>
  <p:cmAuthor id="5" name="MAYER, Stefan Joerg" initials="MJ" lastIdx="16" clrIdx="4">
    <p:extLst>
      <p:ext uri="{19B8F6BF-5375-455C-9EA6-DF929625EA0E}">
        <p15:presenceInfo xmlns:p15="http://schemas.microsoft.com/office/powerpoint/2012/main" userId="S::s.j.mayer@iaea.org::fdcac5a0-b374-45db-b468-16fb0e046957" providerId="AD"/>
      </p:ext>
    </p:extLst>
  </p:cmAuthor>
  <p:cmAuthor id="6" name="MEYER, Willie" initials="MW" lastIdx="1" clrIdx="5">
    <p:extLst>
      <p:ext uri="{19B8F6BF-5375-455C-9EA6-DF929625EA0E}">
        <p15:presenceInfo xmlns:p15="http://schemas.microsoft.com/office/powerpoint/2012/main" userId="S::W.Meyer@iaea.org::f4483f59-fc5e-4164-bbcf-cb6836953a7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4E3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5" autoAdjust="0"/>
    <p:restoredTop sz="94643"/>
  </p:normalViewPr>
  <p:slideViewPr>
    <p:cSldViewPr snapToGrid="0">
      <p:cViewPr varScale="1">
        <p:scale>
          <a:sx n="155" d="100"/>
          <a:sy n="155" d="100"/>
        </p:scale>
        <p:origin x="306" y="144"/>
      </p:cViewPr>
      <p:guideLst>
        <p:guide orient="horz" pos="1620"/>
        <p:guide pos="2880"/>
      </p:guideLst>
    </p:cSldViewPr>
  </p:slideViewPr>
  <p:notesTextViewPr>
    <p:cViewPr>
      <p:scale>
        <a:sx n="1" d="1"/>
        <a:sy n="1" d="1"/>
      </p:scale>
      <p:origin x="0" y="0"/>
    </p:cViewPr>
  </p:notesTextViewPr>
  <p:sorterViewPr>
    <p:cViewPr>
      <p:scale>
        <a:sx n="100" d="100"/>
        <a:sy n="100" d="100"/>
      </p:scale>
      <p:origin x="0" y="-12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11" tIns="45705" rIns="91411" bIns="45705" rtlCol="0"/>
          <a:lstStyle>
            <a:lvl1pPr algn="l">
              <a:defRPr sz="1200"/>
            </a:lvl1pPr>
          </a:lstStyle>
          <a:p>
            <a:endParaRPr lang="en-GB" dirty="0"/>
          </a:p>
        </p:txBody>
      </p:sp>
      <p:sp>
        <p:nvSpPr>
          <p:cNvPr id="3" name="Date Placeholder 2"/>
          <p:cNvSpPr>
            <a:spLocks noGrp="1"/>
          </p:cNvSpPr>
          <p:nvPr>
            <p:ph type="dt" idx="1"/>
          </p:nvPr>
        </p:nvSpPr>
        <p:spPr>
          <a:xfrm>
            <a:off x="3849690" y="0"/>
            <a:ext cx="2946400" cy="496888"/>
          </a:xfrm>
          <a:prstGeom prst="rect">
            <a:avLst/>
          </a:prstGeom>
        </p:spPr>
        <p:txBody>
          <a:bodyPr vert="horz" lIns="91411" tIns="45705" rIns="91411" bIns="45705" rtlCol="0"/>
          <a:lstStyle>
            <a:lvl1pPr algn="r">
              <a:defRPr sz="1200"/>
            </a:lvl1pPr>
          </a:lstStyle>
          <a:p>
            <a:fld id="{5E945880-6D3B-45FB-851F-AFC0D1D23A0C}" type="datetimeFigureOut">
              <a:rPr lang="en-GB" smtClean="0"/>
              <a:t>2023-09-14</a:t>
            </a:fld>
            <a:endParaRPr lang="en-GB" dirty="0"/>
          </a:p>
        </p:txBody>
      </p:sp>
      <p:sp>
        <p:nvSpPr>
          <p:cNvPr id="4" name="Slide Image Placeholder 3"/>
          <p:cNvSpPr>
            <a:spLocks noGrp="1" noRot="1" noChangeAspect="1"/>
          </p:cNvSpPr>
          <p:nvPr>
            <p:ph type="sldImg" idx="2"/>
          </p:nvPr>
        </p:nvSpPr>
        <p:spPr>
          <a:xfrm>
            <a:off x="92075" y="746125"/>
            <a:ext cx="6613525" cy="3721100"/>
          </a:xfrm>
          <a:prstGeom prst="rect">
            <a:avLst/>
          </a:prstGeom>
          <a:noFill/>
          <a:ln w="12700">
            <a:solidFill>
              <a:prstClr val="black"/>
            </a:solidFill>
          </a:ln>
        </p:spPr>
        <p:txBody>
          <a:bodyPr vert="horz" lIns="91411" tIns="45705" rIns="91411" bIns="45705" rtlCol="0" anchor="ctr"/>
          <a:lstStyle/>
          <a:p>
            <a:endParaRPr lang="en-GB" dirty="0"/>
          </a:p>
        </p:txBody>
      </p:sp>
      <p:sp>
        <p:nvSpPr>
          <p:cNvPr id="5" name="Notes Placeholder 4"/>
          <p:cNvSpPr>
            <a:spLocks noGrp="1"/>
          </p:cNvSpPr>
          <p:nvPr>
            <p:ph type="body" sz="quarter" idx="3"/>
          </p:nvPr>
        </p:nvSpPr>
        <p:spPr>
          <a:xfrm>
            <a:off x="679454" y="4716466"/>
            <a:ext cx="5438775" cy="4467225"/>
          </a:xfrm>
          <a:prstGeom prst="rect">
            <a:avLst/>
          </a:prstGeom>
        </p:spPr>
        <p:txBody>
          <a:bodyPr vert="horz" lIns="91411" tIns="45705" rIns="91411" bIns="4570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11" tIns="45705" rIns="91411" bIns="45705"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9690" y="9429750"/>
            <a:ext cx="2946400" cy="496888"/>
          </a:xfrm>
          <a:prstGeom prst="rect">
            <a:avLst/>
          </a:prstGeom>
        </p:spPr>
        <p:txBody>
          <a:bodyPr vert="horz" lIns="91411" tIns="45705" rIns="91411" bIns="45705" rtlCol="0" anchor="b"/>
          <a:lstStyle>
            <a:lvl1pPr algn="r">
              <a:defRPr sz="1200"/>
            </a:lvl1pPr>
          </a:lstStyle>
          <a:p>
            <a:fld id="{5750A1E1-C8D9-4447-9192-37BA973CD27A}" type="slidenum">
              <a:rPr lang="en-GB" smtClean="0"/>
              <a:t>‹#›</a:t>
            </a:fld>
            <a:endParaRPr lang="en-GB" dirty="0"/>
          </a:p>
        </p:txBody>
      </p:sp>
    </p:spTree>
    <p:extLst>
      <p:ext uri="{BB962C8B-B14F-4D97-AF65-F5344CB8AC3E}">
        <p14:creationId xmlns:p14="http://schemas.microsoft.com/office/powerpoint/2010/main" val="400854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50A1E1-C8D9-4447-9192-37BA973CD27A}" type="slidenum">
              <a:rPr lang="en-GB" smtClean="0"/>
              <a:t>1</a:t>
            </a:fld>
            <a:endParaRPr lang="en-GB" dirty="0"/>
          </a:p>
        </p:txBody>
      </p:sp>
    </p:spTree>
    <p:extLst>
      <p:ext uri="{BB962C8B-B14F-4D97-AF65-F5344CB8AC3E}">
        <p14:creationId xmlns:p14="http://schemas.microsoft.com/office/powerpoint/2010/main" val="872101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95250" y="742950"/>
            <a:ext cx="6604000" cy="3714750"/>
          </a:xfrm>
          <a:ln/>
        </p:spPr>
      </p:sp>
      <p:sp>
        <p:nvSpPr>
          <p:cNvPr id="35843" name="Rectangle 3"/>
          <p:cNvSpPr>
            <a:spLocks noGrp="1" noChangeArrowheads="1"/>
          </p:cNvSpPr>
          <p:nvPr>
            <p:ph type="body" idx="1"/>
          </p:nvPr>
        </p:nvSpPr>
        <p:spPr>
          <a:xfrm>
            <a:off x="906463" y="4705350"/>
            <a:ext cx="4981575"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comprehensive introduction to RWM is structured in 5 main parts.</a:t>
            </a:r>
          </a:p>
        </p:txBody>
      </p:sp>
    </p:spTree>
    <p:extLst>
      <p:ext uri="{BB962C8B-B14F-4D97-AF65-F5344CB8AC3E}">
        <p14:creationId xmlns:p14="http://schemas.microsoft.com/office/powerpoint/2010/main" val="404757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9740900" y="3300413"/>
            <a:ext cx="29332238" cy="16500475"/>
          </a:xfrm>
          <a:ln/>
        </p:spPr>
      </p:sp>
      <p:sp>
        <p:nvSpPr>
          <p:cNvPr id="35843" name="Rectangle 3"/>
          <p:cNvSpPr>
            <a:spLocks noGrp="1" noChangeArrowheads="1"/>
          </p:cNvSpPr>
          <p:nvPr>
            <p:ph type="body" idx="1"/>
          </p:nvPr>
        </p:nvSpPr>
        <p:spPr>
          <a:xfrm>
            <a:off x="1314161" y="20901303"/>
            <a:ext cx="7222134" cy="198012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comprehensive introduction to RWM is structured in 5 main parts.</a:t>
            </a:r>
          </a:p>
        </p:txBody>
      </p:sp>
    </p:spTree>
    <p:extLst>
      <p:ext uri="{BB962C8B-B14F-4D97-AF65-F5344CB8AC3E}">
        <p14:creationId xmlns:p14="http://schemas.microsoft.com/office/powerpoint/2010/main" val="3328499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9740900" y="3300413"/>
            <a:ext cx="29332238" cy="16500475"/>
          </a:xfrm>
          <a:ln/>
        </p:spPr>
      </p:sp>
      <p:sp>
        <p:nvSpPr>
          <p:cNvPr id="35843" name="Rectangle 3"/>
          <p:cNvSpPr>
            <a:spLocks noGrp="1" noChangeArrowheads="1"/>
          </p:cNvSpPr>
          <p:nvPr>
            <p:ph type="body" idx="1"/>
          </p:nvPr>
        </p:nvSpPr>
        <p:spPr>
          <a:xfrm>
            <a:off x="1314161" y="20901303"/>
            <a:ext cx="7222134" cy="198012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comprehensive introduction to RWM is structured in 5 main parts.</a:t>
            </a:r>
          </a:p>
        </p:txBody>
      </p:sp>
    </p:spTree>
    <p:extLst>
      <p:ext uri="{BB962C8B-B14F-4D97-AF65-F5344CB8AC3E}">
        <p14:creationId xmlns:p14="http://schemas.microsoft.com/office/powerpoint/2010/main" val="3328499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95250" y="742950"/>
            <a:ext cx="6604000" cy="3714750"/>
          </a:xfrm>
          <a:ln/>
        </p:spPr>
      </p:sp>
      <p:sp>
        <p:nvSpPr>
          <p:cNvPr id="35843" name="Rectangle 3"/>
          <p:cNvSpPr>
            <a:spLocks noGrp="1" noChangeArrowheads="1"/>
          </p:cNvSpPr>
          <p:nvPr>
            <p:ph type="body" idx="1"/>
          </p:nvPr>
        </p:nvSpPr>
        <p:spPr>
          <a:xfrm>
            <a:off x="906463" y="4705350"/>
            <a:ext cx="4981575"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comprehensive introduction to RWM is structured in 5 main parts.</a:t>
            </a:r>
          </a:p>
        </p:txBody>
      </p:sp>
    </p:spTree>
    <p:extLst>
      <p:ext uri="{BB962C8B-B14F-4D97-AF65-F5344CB8AC3E}">
        <p14:creationId xmlns:p14="http://schemas.microsoft.com/office/powerpoint/2010/main" val="1725090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13525" cy="3721100"/>
          </a:xfrm>
        </p:spPr>
      </p:sp>
      <p:sp>
        <p:nvSpPr>
          <p:cNvPr id="3" name="Notes Placeholder 2"/>
          <p:cNvSpPr>
            <a:spLocks noGrp="1"/>
          </p:cNvSpPr>
          <p:nvPr>
            <p:ph type="body" idx="1"/>
          </p:nvPr>
        </p:nvSpPr>
        <p:spPr/>
        <p:txBody>
          <a:bodyPr/>
          <a:lstStyle/>
          <a:p>
            <a:r>
              <a:rPr lang="en-GB" dirty="0"/>
              <a:t>Thank you!</a:t>
            </a:r>
          </a:p>
        </p:txBody>
      </p:sp>
      <p:sp>
        <p:nvSpPr>
          <p:cNvPr id="4" name="Slide Number Placeholder 3"/>
          <p:cNvSpPr>
            <a:spLocks noGrp="1"/>
          </p:cNvSpPr>
          <p:nvPr>
            <p:ph type="sldNum" sz="quarter" idx="10"/>
          </p:nvPr>
        </p:nvSpPr>
        <p:spPr/>
        <p:txBody>
          <a:bodyPr/>
          <a:lstStyle/>
          <a:p>
            <a:fld id="{5750A1E1-C8D9-4447-9192-37BA973CD27A}" type="slidenum">
              <a:rPr lang="en-GB" smtClean="0"/>
              <a:t>50</a:t>
            </a:fld>
            <a:endParaRPr lang="en-GB" dirty="0"/>
          </a:p>
        </p:txBody>
      </p:sp>
    </p:spTree>
    <p:extLst>
      <p:ext uri="{BB962C8B-B14F-4D97-AF65-F5344CB8AC3E}">
        <p14:creationId xmlns:p14="http://schemas.microsoft.com/office/powerpoint/2010/main" val="5445092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323528" y="1329612"/>
            <a:ext cx="8568953" cy="810090"/>
          </a:xfrm>
        </p:spPr>
        <p:txBody>
          <a:bodyPr/>
          <a:lstStyle>
            <a:lvl1pPr algn="l">
              <a:defRPr>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323528" y="2679762"/>
            <a:ext cx="8568953" cy="1206438"/>
          </a:xfrm>
        </p:spPr>
        <p:txBody>
          <a:bodyPr>
            <a:normAutofit/>
          </a:bodyPr>
          <a:lstStyle>
            <a:lvl1pPr marL="0" indent="0" algn="l">
              <a:buNone/>
              <a:defRPr sz="28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2050" name="Picture 2" descr="\\iaea.org\Secretariat\MTCD\PublishingCurrent\2017\IAEA\17-42841_LOGO_IAEA_update\Design\Presentation_IAEA\IAEA_Logo_E_horizontal_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1370" y="195486"/>
            <a:ext cx="1845515" cy="408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934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solidFill>
                  <a:schemeClr val="tx2"/>
                </a:solidFill>
              </a:defRPr>
            </a:lvl1pPr>
          </a:lstStyle>
          <a:p>
            <a:r>
              <a:rPr lang="en-US"/>
              <a:t>Click to edit Master title style</a:t>
            </a:r>
            <a:endParaRPr lang="en-GB"/>
          </a:p>
        </p:txBody>
      </p:sp>
      <p:sp>
        <p:nvSpPr>
          <p:cNvPr id="3" name="Picture Placeholder 2"/>
          <p:cNvSpPr>
            <a:spLocks noGrp="1"/>
          </p:cNvSpPr>
          <p:nvPr>
            <p:ph type="pic" idx="1"/>
          </p:nvPr>
        </p:nvSpPr>
        <p:spPr>
          <a:xfrm>
            <a:off x="1792288" y="843558"/>
            <a:ext cx="5486400" cy="27021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3677190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34856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989202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a:ln>
            <a:noFill/>
          </a:ln>
        </p:spPr>
      </p:pic>
      <p:sp>
        <p:nvSpPr>
          <p:cNvPr id="4" name="Title 1"/>
          <p:cNvSpPr>
            <a:spLocks noGrp="1"/>
          </p:cNvSpPr>
          <p:nvPr>
            <p:ph type="ctrTitle"/>
          </p:nvPr>
        </p:nvSpPr>
        <p:spPr>
          <a:xfrm>
            <a:off x="323528" y="1329612"/>
            <a:ext cx="8568953" cy="810090"/>
          </a:xfrm>
        </p:spPr>
        <p:txBody>
          <a:bodyPr/>
          <a:lstStyle>
            <a:lvl1pPr algn="l">
              <a:defRPr>
                <a:solidFill>
                  <a:schemeClr val="tx2"/>
                </a:solidFill>
              </a:defRPr>
            </a:lvl1pPr>
          </a:lstStyle>
          <a:p>
            <a:r>
              <a:rPr lang="en-US"/>
              <a:t>Click to edit Master title style</a:t>
            </a:r>
            <a:endParaRPr lang="en-GB"/>
          </a:p>
        </p:txBody>
      </p:sp>
      <p:sp>
        <p:nvSpPr>
          <p:cNvPr id="5" name="Subtitle 2"/>
          <p:cNvSpPr>
            <a:spLocks noGrp="1"/>
          </p:cNvSpPr>
          <p:nvPr>
            <p:ph type="subTitle" idx="1"/>
          </p:nvPr>
        </p:nvSpPr>
        <p:spPr>
          <a:xfrm>
            <a:off x="323528" y="2679762"/>
            <a:ext cx="8568953" cy="1206438"/>
          </a:xfrm>
        </p:spPr>
        <p:txBody>
          <a:bodyPr>
            <a:normAutofit/>
          </a:bodyPr>
          <a:lstStyle>
            <a:lvl1pPr marL="0" indent="0" algn="l">
              <a:buNone/>
              <a:defRPr sz="28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3074" name="Picture 2" descr="\\iaea.org\Secretariat\MTCD\PublishingCurrent\2017\IAEA\17-42841_LOGO_IAEA_update\Design\Presentation_IAEA\IAEA_Logo_E_horizontal_Blu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1369" y="185587"/>
            <a:ext cx="1892276" cy="41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803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72919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268225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Date Placeholder 15"/>
          <p:cNvSpPr>
            <a:spLocks noGrp="1"/>
          </p:cNvSpPr>
          <p:nvPr>
            <p:ph type="dt" sz="half" idx="10"/>
          </p:nvPr>
        </p:nvSpPr>
        <p:spPr/>
        <p:txBody>
          <a:bodyPr/>
          <a:lstStyle/>
          <a:p>
            <a:endParaRPr lang="en-US" dirty="0"/>
          </a:p>
        </p:txBody>
      </p:sp>
      <p:sp>
        <p:nvSpPr>
          <p:cNvPr id="17" name="Footer Placeholder 16"/>
          <p:cNvSpPr>
            <a:spLocks noGrp="1"/>
          </p:cNvSpPr>
          <p:nvPr>
            <p:ph type="ftr" sz="quarter" idx="11"/>
          </p:nvPr>
        </p:nvSpPr>
        <p:spPr/>
        <p:txBody>
          <a:bodyPr/>
          <a:lstStyle/>
          <a:p>
            <a:endParaRPr lang="en-US" dirty="0"/>
          </a:p>
        </p:txBody>
      </p:sp>
      <p:sp>
        <p:nvSpPr>
          <p:cNvPr id="18" name="Slide Number Placeholder 17"/>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833714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9" name="Date Placeholder 8"/>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192189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endParaRPr lang="en-US" dirty="0"/>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071505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73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p:nvPr userDrawn="1"/>
        </p:nvSpPr>
        <p:spPr>
          <a:xfrm flipH="1" flipV="1">
            <a:off x="0" y="3975906"/>
            <a:ext cx="6372200" cy="1167594"/>
          </a:xfrm>
          <a:prstGeom prst="rect">
            <a:avLst/>
          </a:prstGeom>
          <a:gradFill flip="none" rotWithShape="1">
            <a:gsLst>
              <a:gs pos="48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userDrawn="1"/>
        </p:nvSpPr>
        <p:spPr>
          <a:xfrm>
            <a:off x="1" y="0"/>
            <a:ext cx="9143999" cy="1599642"/>
          </a:xfrm>
          <a:prstGeom prst="rect">
            <a:avLst/>
          </a:prstGeom>
          <a:gradFill flip="none" rotWithShape="1">
            <a:gsLst>
              <a:gs pos="56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5"/>
          <p:cNvSpPr>
            <a:spLocks noGrp="1" noChangeArrowheads="1"/>
          </p:cNvSpPr>
          <p:nvPr>
            <p:ph type="dt" sz="half" idx="2"/>
          </p:nvPr>
        </p:nvSpPr>
        <p:spPr bwMode="white">
          <a:xfrm>
            <a:off x="7524328" y="4862044"/>
            <a:ext cx="935460"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9" name="Rectangle 6"/>
          <p:cNvSpPr>
            <a:spLocks noGrp="1" noChangeArrowheads="1"/>
          </p:cNvSpPr>
          <p:nvPr>
            <p:ph type="ftr" sz="quarter" idx="3"/>
          </p:nvPr>
        </p:nvSpPr>
        <p:spPr bwMode="white">
          <a:xfrm>
            <a:off x="5868145" y="4862044"/>
            <a:ext cx="1616025"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10" name="Rectangle 7"/>
          <p:cNvSpPr>
            <a:spLocks noGrp="1" noChangeArrowheads="1"/>
          </p:cNvSpPr>
          <p:nvPr>
            <p:ph type="sldNum" sz="quarter" idx="4"/>
          </p:nvPr>
        </p:nvSpPr>
        <p:spPr bwMode="white">
          <a:xfrm>
            <a:off x="8472489" y="4862044"/>
            <a:ext cx="509587" cy="220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fld id="{23A0628E-C12F-4F8C-9895-BCD5E30100D3}" type="slidenum">
              <a:rPr lang="en-US" smtClean="0"/>
              <a:pPr/>
              <a:t>‹#›</a:t>
            </a:fld>
            <a:endParaRPr lang="en-US" dirty="0"/>
          </a:p>
        </p:txBody>
      </p:sp>
      <p:sp>
        <p:nvSpPr>
          <p:cNvPr id="2" name="Title Placeholder 1"/>
          <p:cNvSpPr>
            <a:spLocks noGrp="1"/>
          </p:cNvSpPr>
          <p:nvPr>
            <p:ph type="title"/>
          </p:nvPr>
        </p:nvSpPr>
        <p:spPr>
          <a:xfrm>
            <a:off x="251520" y="87474"/>
            <a:ext cx="6120680" cy="6480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51520" y="951571"/>
            <a:ext cx="8712968" cy="36430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26" name="Picture 2" descr="\\iaea.org\Secretariat\MTCD\PublishingCurrent\2017\IAEA\17-42841_LOGO_IAEA_update\Design\Presentation_IAEA\IAEA_Logo_SHORT_vertical_white.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388424" y="135041"/>
            <a:ext cx="445792" cy="545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750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algn="l" defTabSz="914400" rtl="0" eaLnBrk="1" latinLnBrk="0" hangingPunct="1">
        <a:spcBef>
          <a:spcPct val="0"/>
        </a:spcBef>
        <a:buNone/>
        <a:defRPr sz="3600" b="1" kern="1200">
          <a:solidFill>
            <a:schemeClr val="tx2"/>
          </a:solidFill>
          <a:latin typeface="Arial "/>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corrosionsource.com/Corrosion-Rate-Calculator" TargetMode="Externa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74319" y="1223423"/>
            <a:ext cx="6925823" cy="1660685"/>
          </a:xfrm>
        </p:spPr>
        <p:txBody>
          <a:bodyPr>
            <a:normAutofit fontScale="90000"/>
          </a:bodyPr>
          <a:lstStyle/>
          <a:p>
            <a:r>
              <a:rPr lang="en-GB" sz="1800" dirty="0">
                <a:effectLst/>
                <a:latin typeface="Times New Roman" panose="02020603050405020304" pitchFamily="18" charset="0"/>
                <a:ea typeface="Calibri" panose="020F0502020204030204" pitchFamily="34" charset="0"/>
              </a:rPr>
              <a:t>ME-RER9154-2300641: </a:t>
            </a:r>
            <a:r>
              <a:rPr lang="en-GB" sz="1800" b="1" dirty="0">
                <a:effectLst/>
                <a:latin typeface="Times New Roman" panose="02020603050405020304" pitchFamily="18" charset="0"/>
                <a:ea typeface="Calibri" panose="020F0502020204030204" pitchFamily="34" charset="0"/>
              </a:rPr>
              <a:t>Regional Workshop on Approaches to Ageing Management of Waste Packages in Storage </a:t>
            </a:r>
            <a:br>
              <a:rPr lang="en-GB" sz="1350" dirty="0"/>
            </a:br>
            <a:br>
              <a:rPr lang="en-GB" sz="1350" dirty="0"/>
            </a:br>
            <a:br>
              <a:rPr lang="en-GB" sz="2000" dirty="0"/>
            </a:br>
            <a:r>
              <a:rPr lang="en-GB" sz="2000" dirty="0"/>
              <a:t>04. Ageing management planning </a:t>
            </a:r>
            <a:br>
              <a:rPr lang="en-GB" sz="1350" dirty="0"/>
            </a:br>
            <a:endParaRPr lang="en-GB" sz="1350" dirty="0"/>
          </a:p>
        </p:txBody>
      </p:sp>
      <p:sp>
        <p:nvSpPr>
          <p:cNvPr id="2" name="TextBox 1">
            <a:extLst>
              <a:ext uri="{FF2B5EF4-FFF2-40B4-BE49-F238E27FC236}">
                <a16:creationId xmlns:a16="http://schemas.microsoft.com/office/drawing/2014/main" id="{9FAED1EB-7874-C406-8CFF-2216A04C775E}"/>
              </a:ext>
            </a:extLst>
          </p:cNvPr>
          <p:cNvSpPr txBox="1"/>
          <p:nvPr/>
        </p:nvSpPr>
        <p:spPr>
          <a:xfrm>
            <a:off x="322991" y="4039414"/>
            <a:ext cx="944489" cy="507831"/>
          </a:xfrm>
          <a:prstGeom prst="rect">
            <a:avLst/>
          </a:prstGeom>
          <a:noFill/>
        </p:spPr>
        <p:txBody>
          <a:bodyPr wrap="none" rtlCol="0">
            <a:spAutoFit/>
          </a:bodyPr>
          <a:lstStyle/>
          <a:p>
            <a:r>
              <a:rPr lang="en-US" sz="1350" dirty="0">
                <a:solidFill>
                  <a:schemeClr val="bg1"/>
                </a:solidFill>
              </a:rPr>
              <a:t>W. Meyer</a:t>
            </a:r>
          </a:p>
          <a:p>
            <a:r>
              <a:rPr lang="en-GB" sz="1350" dirty="0">
                <a:solidFill>
                  <a:schemeClr val="bg1"/>
                </a:solidFill>
              </a:rPr>
              <a:t>WTS </a:t>
            </a:r>
          </a:p>
        </p:txBody>
      </p:sp>
    </p:spTree>
    <p:extLst>
      <p:ext uri="{BB962C8B-B14F-4D97-AF65-F5344CB8AC3E}">
        <p14:creationId xmlns:p14="http://schemas.microsoft.com/office/powerpoint/2010/main" val="110881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E29672-A7BB-3F42-A39C-BBA3E008CBC3}"/>
              </a:ext>
            </a:extLst>
          </p:cNvPr>
          <p:cNvSpPr>
            <a:spLocks noGrp="1"/>
          </p:cNvSpPr>
          <p:nvPr>
            <p:ph type="sldNum" sz="quarter" idx="10"/>
          </p:nvPr>
        </p:nvSpPr>
        <p:spPr/>
        <p:txBody>
          <a:bodyPr/>
          <a:lstStyle>
            <a:lvl1pPr>
              <a:spcBef>
                <a:spcPct val="20000"/>
              </a:spcBef>
              <a:buClr>
                <a:srgbClr val="002F68"/>
              </a:buClr>
              <a:buFont typeface="Wingdings" pitchFamily="2" charset="2"/>
              <a:buChar char="§"/>
              <a:defRPr sz="1800">
                <a:solidFill>
                  <a:schemeClr val="tx1"/>
                </a:solidFill>
                <a:latin typeface="Arial" panose="020B0604020202020204" pitchFamily="34" charset="0"/>
              </a:defRPr>
            </a:lvl1pPr>
            <a:lvl2pPr marL="557213" indent="-214313">
              <a:spcBef>
                <a:spcPct val="20000"/>
              </a:spcBef>
              <a:buChar char="–"/>
              <a:defRPr sz="1575">
                <a:solidFill>
                  <a:schemeClr val="tx1"/>
                </a:solidFill>
                <a:latin typeface="Arial" panose="020B0604020202020204" pitchFamily="34" charset="0"/>
              </a:defRPr>
            </a:lvl2pPr>
            <a:lvl3pPr marL="857250" indent="-171450">
              <a:spcBef>
                <a:spcPct val="20000"/>
              </a:spcBef>
              <a:buClr>
                <a:srgbClr val="002F68"/>
              </a:buClr>
              <a:buFont typeface="Wingdings" pitchFamily="2" charset="2"/>
              <a:buChar char="§"/>
              <a:defRPr>
                <a:solidFill>
                  <a:schemeClr val="tx1"/>
                </a:solidFill>
                <a:latin typeface="Arial" panose="020B0604020202020204" pitchFamily="34" charset="0"/>
              </a:defRPr>
            </a:lvl3pPr>
            <a:lvl4pPr marL="1200150" indent="-171450">
              <a:spcBef>
                <a:spcPct val="20000"/>
              </a:spcBef>
              <a:buFont typeface="Arial" panose="020B0604020202020204" pitchFamily="34" charset="0"/>
              <a:buChar char="–"/>
              <a:defRPr sz="1125">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ClrTx/>
              <a:buFontTx/>
              <a:buNone/>
              <a:defRPr/>
            </a:pPr>
            <a:fld id="{52B8D9A3-33DA-6D4F-A663-1313140B2879}" type="slidenum">
              <a:rPr lang="en-US" altLang="en-US" sz="900">
                <a:solidFill>
                  <a:srgbClr val="A7A9AC"/>
                </a:solidFill>
              </a:rPr>
              <a:pPr>
                <a:spcBef>
                  <a:spcPct val="0"/>
                </a:spcBef>
                <a:buClrTx/>
                <a:buFontTx/>
                <a:buNone/>
                <a:defRPr/>
              </a:pPr>
              <a:t>10</a:t>
            </a:fld>
            <a:endParaRPr lang="en-US" altLang="en-US" sz="900">
              <a:solidFill>
                <a:srgbClr val="A7A9AC"/>
              </a:solidFill>
            </a:endParaRPr>
          </a:p>
        </p:txBody>
      </p:sp>
      <p:sp>
        <p:nvSpPr>
          <p:cNvPr id="139267" name="Rectangle 3">
            <a:extLst>
              <a:ext uri="{FF2B5EF4-FFF2-40B4-BE49-F238E27FC236}">
                <a16:creationId xmlns:a16="http://schemas.microsoft.com/office/drawing/2014/main" id="{8351322C-2BAE-E24C-922D-4F43101236F7}"/>
              </a:ext>
            </a:extLst>
          </p:cNvPr>
          <p:cNvSpPr>
            <a:spLocks noGrp="1" noChangeArrowheads="1"/>
          </p:cNvSpPr>
          <p:nvPr>
            <p:ph type="body" idx="1"/>
          </p:nvPr>
        </p:nvSpPr>
        <p:spPr>
          <a:xfrm>
            <a:off x="215516" y="866792"/>
            <a:ext cx="8712968" cy="1507015"/>
          </a:xfrm>
        </p:spPr>
        <p:txBody>
          <a:bodyPr>
            <a:normAutofit/>
          </a:bodyPr>
          <a:lstStyle/>
          <a:p>
            <a:pPr eaLnBrk="1" hangingPunct="1">
              <a:buFont typeface="Wingdings" charset="2"/>
              <a:buChar char="§"/>
              <a:defRPr/>
            </a:pPr>
            <a:r>
              <a:rPr lang="en-GB" altLang="x-none" sz="1600" dirty="0"/>
              <a:t>The Ageing Management Planning is a key component of planning for long term storage of waste packages, irrespective of waste category or type.</a:t>
            </a:r>
          </a:p>
          <a:p>
            <a:pPr eaLnBrk="1" hangingPunct="1">
              <a:buFont typeface="Wingdings" charset="2"/>
              <a:buChar char="§"/>
              <a:defRPr/>
            </a:pPr>
            <a:endParaRPr lang="en-GB" altLang="x-none" sz="1600" dirty="0"/>
          </a:p>
          <a:p>
            <a:pPr eaLnBrk="1" hangingPunct="1">
              <a:buFont typeface="Wingdings" charset="2"/>
              <a:buChar char="§"/>
              <a:defRPr/>
            </a:pPr>
            <a:r>
              <a:rPr lang="en-GB" altLang="x-none" sz="1600" dirty="0"/>
              <a:t>A systematic methodology is applied in a step by step process to firstly determine the necessary actions and plan. Implementation of the plan then follows.</a:t>
            </a:r>
          </a:p>
          <a:p>
            <a:pPr eaLnBrk="1" hangingPunct="1">
              <a:buFont typeface="Wingdings" charset="2"/>
              <a:buChar char="§"/>
              <a:defRPr/>
            </a:pPr>
            <a:endParaRPr lang="en-GB" altLang="x-none" sz="1600" dirty="0"/>
          </a:p>
        </p:txBody>
      </p:sp>
      <p:sp>
        <p:nvSpPr>
          <p:cNvPr id="7" name="Rectangle 2">
            <a:extLst>
              <a:ext uri="{FF2B5EF4-FFF2-40B4-BE49-F238E27FC236}">
                <a16:creationId xmlns:a16="http://schemas.microsoft.com/office/drawing/2014/main" id="{779A1924-8D4C-A19E-0342-D09E4A1A11B2}"/>
              </a:ext>
            </a:extLst>
          </p:cNvPr>
          <p:cNvSpPr>
            <a:spLocks noGrp="1" noChangeArrowheads="1"/>
          </p:cNvSpPr>
          <p:nvPr>
            <p:ph type="title"/>
          </p:nvPr>
        </p:nvSpPr>
        <p:spPr>
          <a:xfrm>
            <a:off x="2735735" y="57421"/>
            <a:ext cx="3672528" cy="648072"/>
          </a:xfrm>
        </p:spPr>
        <p:txBody>
          <a:bodyPr>
            <a:normAutofit/>
          </a:bodyPr>
          <a:lstStyle/>
          <a:p>
            <a:pPr algn="ctr" eaLnBrk="1" hangingPunct="1">
              <a:defRPr/>
            </a:pPr>
            <a:r>
              <a:rPr lang="en-GB" altLang="x-none" dirty="0">
                <a:solidFill>
                  <a:schemeClr val="tx1"/>
                </a:solidFill>
              </a:rPr>
              <a:t>1. Introduction</a:t>
            </a:r>
          </a:p>
        </p:txBody>
      </p:sp>
      <p:sp>
        <p:nvSpPr>
          <p:cNvPr id="9" name="TextBox 8">
            <a:extLst>
              <a:ext uri="{FF2B5EF4-FFF2-40B4-BE49-F238E27FC236}">
                <a16:creationId xmlns:a16="http://schemas.microsoft.com/office/drawing/2014/main" id="{6142A426-1CE5-E712-AA3E-2A63045D7F14}"/>
              </a:ext>
            </a:extLst>
          </p:cNvPr>
          <p:cNvSpPr txBox="1"/>
          <p:nvPr/>
        </p:nvSpPr>
        <p:spPr>
          <a:xfrm>
            <a:off x="310456" y="2642322"/>
            <a:ext cx="8379372" cy="1569660"/>
          </a:xfrm>
          <a:prstGeom prst="rect">
            <a:avLst/>
          </a:prstGeom>
          <a:noFill/>
        </p:spPr>
        <p:txBody>
          <a:bodyPr wrap="square">
            <a:spAutoFit/>
          </a:bodyPr>
          <a:lstStyle/>
          <a:p>
            <a:pPr marL="285750" indent="-285750">
              <a:buFont typeface="Arial" panose="020B0604020202020204" pitchFamily="34" charset="0"/>
              <a:buChar char="•"/>
            </a:pPr>
            <a:r>
              <a:rPr lang="en-GB" sz="1600" dirty="0">
                <a:solidFill>
                  <a:srgbClr val="000000"/>
                </a:solidFill>
              </a:rPr>
              <a:t>Ageing management (AM) requires predicting and controlling (i.e., detecting and mitigating) ageing degradation of components before primary functions</a:t>
            </a:r>
            <a:r>
              <a:rPr lang="en-GB" sz="1600" i="1" dirty="0">
                <a:solidFill>
                  <a:srgbClr val="000000"/>
                </a:solidFill>
              </a:rPr>
              <a:t> </a:t>
            </a:r>
            <a:r>
              <a:rPr lang="en-GB" sz="1600" dirty="0">
                <a:solidFill>
                  <a:srgbClr val="000000"/>
                </a:solidFill>
              </a:rPr>
              <a:t>are compromised. </a:t>
            </a:r>
          </a:p>
          <a:p>
            <a:pPr marL="285750" indent="-285750">
              <a:buFont typeface="Arial" panose="020B0604020202020204" pitchFamily="34" charset="0"/>
              <a:buChar char="•"/>
            </a:pPr>
            <a:endParaRPr lang="en-GB" sz="1600" dirty="0">
              <a:solidFill>
                <a:srgbClr val="000000"/>
              </a:solidFill>
            </a:endParaRPr>
          </a:p>
          <a:p>
            <a:pPr marL="285750" indent="-285750">
              <a:buFont typeface="Arial" panose="020B0604020202020204" pitchFamily="34" charset="0"/>
              <a:buChar char="•"/>
            </a:pPr>
            <a:r>
              <a:rPr lang="en-GB" sz="1600" dirty="0">
                <a:solidFill>
                  <a:srgbClr val="000000"/>
                </a:solidFill>
              </a:rPr>
              <a:t>The methodology for AM is a systematic step-by-step approach, as shown in the Ageing Management Process Flow Diagram.</a:t>
            </a:r>
            <a:endParaRPr lang="en-US" sz="1600" dirty="0">
              <a:solidFill>
                <a:srgbClr val="000000"/>
              </a:solidFill>
            </a:endParaRPr>
          </a:p>
        </p:txBody>
      </p:sp>
    </p:spTree>
    <p:extLst>
      <p:ext uri="{BB962C8B-B14F-4D97-AF65-F5344CB8AC3E}">
        <p14:creationId xmlns:p14="http://schemas.microsoft.com/office/powerpoint/2010/main" val="3763655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AE1C50C-0E65-9E80-322F-DF22C5480D0F}"/>
              </a:ext>
            </a:extLst>
          </p:cNvPr>
          <p:cNvSpPr>
            <a:spLocks noGrp="1" noChangeArrowheads="1"/>
          </p:cNvSpPr>
          <p:nvPr>
            <p:ph type="title"/>
          </p:nvPr>
        </p:nvSpPr>
        <p:spPr>
          <a:xfrm>
            <a:off x="-134633" y="124031"/>
            <a:ext cx="9278633" cy="648072"/>
          </a:xfrm>
        </p:spPr>
        <p:txBody>
          <a:bodyPr>
            <a:normAutofit fontScale="90000"/>
          </a:bodyPr>
          <a:lstStyle/>
          <a:p>
            <a:pPr algn="ctr" eaLnBrk="1" hangingPunct="1">
              <a:defRPr/>
            </a:pPr>
            <a:r>
              <a:rPr lang="en-GB" altLang="x-none" dirty="0">
                <a:solidFill>
                  <a:schemeClr val="tx1"/>
                </a:solidFill>
              </a:rPr>
              <a:t>3. Steps in establishing an ageing management plan </a:t>
            </a:r>
          </a:p>
        </p:txBody>
      </p:sp>
      <p:graphicFrame>
        <p:nvGraphicFramePr>
          <p:cNvPr id="3" name="Content Placeholder 3">
            <a:extLst>
              <a:ext uri="{FF2B5EF4-FFF2-40B4-BE49-F238E27FC236}">
                <a16:creationId xmlns:a16="http://schemas.microsoft.com/office/drawing/2014/main" id="{D5CBB845-D62A-E07E-8275-CD6DBE791C02}"/>
              </a:ext>
            </a:extLst>
          </p:cNvPr>
          <p:cNvGraphicFramePr>
            <a:graphicFrameLocks/>
          </p:cNvGraphicFramePr>
          <p:nvPr>
            <p:extLst>
              <p:ext uri="{D42A27DB-BD31-4B8C-83A1-F6EECF244321}">
                <p14:modId xmlns:p14="http://schemas.microsoft.com/office/powerpoint/2010/main" val="2483070588"/>
              </p:ext>
            </p:extLst>
          </p:nvPr>
        </p:nvGraphicFramePr>
        <p:xfrm>
          <a:off x="147789" y="921470"/>
          <a:ext cx="8713788" cy="4170885"/>
        </p:xfrm>
        <a:graphic>
          <a:graphicData uri="http://schemas.openxmlformats.org/drawingml/2006/table">
            <a:tbl>
              <a:tblPr firstRow="1" firstCol="1" lastRow="1" lastCol="1" bandRow="1" bandCol="1">
                <a:tableStyleId>{5C22544A-7EE6-4342-B048-85BDC9FD1C3A}</a:tableStyleId>
              </a:tblPr>
              <a:tblGrid>
                <a:gridCol w="4227930">
                  <a:extLst>
                    <a:ext uri="{9D8B030D-6E8A-4147-A177-3AD203B41FA5}">
                      <a16:colId xmlns:a16="http://schemas.microsoft.com/office/drawing/2014/main" val="1239071130"/>
                    </a:ext>
                  </a:extLst>
                </a:gridCol>
                <a:gridCol w="4485858">
                  <a:extLst>
                    <a:ext uri="{9D8B030D-6E8A-4147-A177-3AD203B41FA5}">
                      <a16:colId xmlns:a16="http://schemas.microsoft.com/office/drawing/2014/main" val="2766049046"/>
                    </a:ext>
                  </a:extLst>
                </a:gridCol>
              </a:tblGrid>
              <a:tr h="0">
                <a:tc>
                  <a:txBody>
                    <a:bodyPr/>
                    <a:lstStyle/>
                    <a:p>
                      <a:pPr marL="540385" algn="l">
                        <a:lnSpc>
                          <a:spcPct val="100000"/>
                        </a:lnSpc>
                      </a:pPr>
                      <a:r>
                        <a:rPr lang="en-GB" sz="1100" dirty="0">
                          <a:effectLst/>
                        </a:rPr>
                        <a:t>Steps of  establishing a AM plan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lnSpc>
                          <a:spcPct val="100000"/>
                        </a:lnSpc>
                      </a:pPr>
                      <a:r>
                        <a:rPr lang="en-GB" sz="1100" dirty="0">
                          <a:effectLst/>
                        </a:rPr>
                        <a:t>Periodicity</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2078541583"/>
                  </a:ext>
                </a:extLst>
              </a:tr>
              <a:tr h="449540">
                <a:tc>
                  <a:txBody>
                    <a:bodyPr/>
                    <a:lstStyle/>
                    <a:p>
                      <a:pPr marL="0" lvl="0" indent="0" algn="l">
                        <a:lnSpc>
                          <a:spcPct val="100000"/>
                        </a:lnSpc>
                        <a:buFont typeface="+mj-lt"/>
                        <a:buNone/>
                      </a:pPr>
                      <a:r>
                        <a:rPr lang="en-GB" sz="1100" b="1" i="1" u="sng" dirty="0">
                          <a:effectLst/>
                        </a:rPr>
                        <a:t>Step  1</a:t>
                      </a:r>
                    </a:p>
                    <a:p>
                      <a:pPr marL="0" lvl="0" indent="0" algn="l">
                        <a:lnSpc>
                          <a:spcPct val="100000"/>
                        </a:lnSpc>
                        <a:buFont typeface="+mj-lt"/>
                        <a:buNone/>
                      </a:pPr>
                      <a:r>
                        <a:rPr lang="en-GB" sz="1100" b="0" i="0" u="none" dirty="0">
                          <a:effectLst/>
                        </a:rPr>
                        <a:t>Identification of  stakeholder and general background .</a:t>
                      </a:r>
                      <a:endParaRPr lang="en-GB" sz="1200" b="0" i="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342900" lvl="0" indent="-342900" algn="l">
                        <a:lnSpc>
                          <a:spcPct val="100000"/>
                        </a:lnSpc>
                        <a:buFont typeface="Symbol" pitchFamily="2" charset="2"/>
                        <a:buChar char=""/>
                      </a:pPr>
                      <a:r>
                        <a:rPr lang="en-GB" sz="1100" b="0" i="1" u="none" dirty="0">
                          <a:solidFill>
                            <a:srgbClr val="FF0000"/>
                          </a:solidFill>
                          <a:effectLst/>
                        </a:rPr>
                        <a:t>One time, </a:t>
                      </a:r>
                      <a:endParaRPr lang="en-GB" sz="1200" b="0" i="1"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1555929340"/>
                  </a:ext>
                </a:extLst>
              </a:tr>
              <a:tr h="511200">
                <a:tc>
                  <a:txBody>
                    <a:bodyPr/>
                    <a:lstStyle/>
                    <a:p>
                      <a:pPr marL="0" lvl="0" indent="0" algn="l">
                        <a:lnSpc>
                          <a:spcPct val="100000"/>
                        </a:lnSpc>
                        <a:buFont typeface="+mj-lt"/>
                        <a:buNone/>
                      </a:pPr>
                      <a:r>
                        <a:rPr lang="en-GB" sz="1100" b="1" i="1" u="sng" dirty="0">
                          <a:effectLst/>
                        </a:rPr>
                        <a:t>Step 2 </a:t>
                      </a:r>
                    </a:p>
                    <a:p>
                      <a:pPr marL="0" lvl="0" indent="0" algn="l">
                        <a:lnSpc>
                          <a:spcPct val="100000"/>
                        </a:lnSpc>
                        <a:buFont typeface="+mj-lt"/>
                        <a:buNone/>
                      </a:pPr>
                      <a:r>
                        <a:rPr lang="en-GB" sz="1100" b="0" i="0" u="none" dirty="0">
                          <a:effectLst/>
                        </a:rPr>
                        <a:t>Identification of asset’s critical components for AM evaluation.</a:t>
                      </a:r>
                      <a:endParaRPr lang="en-GB" sz="1200" b="0" i="0"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342900" lvl="0" indent="-342900" algn="l">
                        <a:lnSpc>
                          <a:spcPct val="100000"/>
                        </a:lnSpc>
                        <a:buFont typeface="Symbol" pitchFamily="2" charset="2"/>
                        <a:buChar char=""/>
                      </a:pPr>
                      <a:r>
                        <a:rPr lang="en-GB" sz="1100" b="0" i="1" u="none" dirty="0">
                          <a:solidFill>
                            <a:srgbClr val="FF0000"/>
                          </a:solidFill>
                          <a:effectLst/>
                        </a:rPr>
                        <a:t>One time, </a:t>
                      </a:r>
                      <a:r>
                        <a:rPr lang="en-GB" sz="1100" b="0" i="1" u="none" dirty="0">
                          <a:effectLst/>
                        </a:rPr>
                        <a:t>at in-service or current conditions.</a:t>
                      </a:r>
                      <a:endParaRPr lang="en-GB" sz="1200" b="0" i="1" u="none" dirty="0">
                        <a:effectLst/>
                      </a:endParaRPr>
                    </a:p>
                    <a:p>
                      <a:pPr marL="342900" lvl="0" indent="-342900" algn="l">
                        <a:lnSpc>
                          <a:spcPct val="100000"/>
                        </a:lnSpc>
                        <a:buFont typeface="Symbol" pitchFamily="2" charset="2"/>
                        <a:buChar char=""/>
                      </a:pPr>
                      <a:r>
                        <a:rPr lang="en-GB" sz="1100" b="0" i="1" u="none" dirty="0">
                          <a:effectLst/>
                        </a:rPr>
                        <a:t>Updated if asset’s primary functions have changed.</a:t>
                      </a:r>
                      <a:endParaRPr lang="en-GB" sz="1200" b="0" i="1" u="none"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3884132310"/>
                  </a:ext>
                </a:extLst>
              </a:tr>
              <a:tr h="540000">
                <a:tc>
                  <a:txBody>
                    <a:bodyPr/>
                    <a:lstStyle/>
                    <a:p>
                      <a:pPr marL="0" lvl="0" indent="0" algn="l">
                        <a:lnSpc>
                          <a:spcPct val="100000"/>
                        </a:lnSpc>
                        <a:buFont typeface="+mj-lt"/>
                        <a:buNone/>
                      </a:pPr>
                      <a:r>
                        <a:rPr lang="en-GB" sz="1100" dirty="0">
                          <a:effectLst/>
                        </a:rPr>
                        <a:t>Step 3</a:t>
                      </a:r>
                    </a:p>
                    <a:p>
                      <a:pPr marL="0" lvl="0" indent="0" algn="l">
                        <a:lnSpc>
                          <a:spcPct val="100000"/>
                        </a:lnSpc>
                        <a:buFont typeface="+mj-lt"/>
                        <a:buNone/>
                      </a:pPr>
                      <a:r>
                        <a:rPr lang="en-GB" sz="1100" dirty="0">
                          <a:effectLst/>
                        </a:rPr>
                        <a:t>AM evaluation of the selected critical components.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342900" lvl="0" indent="-342900" algn="l">
                        <a:lnSpc>
                          <a:spcPct val="100000"/>
                        </a:lnSpc>
                        <a:buFont typeface="Symbol" pitchFamily="2" charset="2"/>
                        <a:buChar char=""/>
                      </a:pPr>
                      <a:r>
                        <a:rPr lang="en-GB" sz="1100" b="0" dirty="0">
                          <a:solidFill>
                            <a:srgbClr val="FF0000"/>
                          </a:solidFill>
                          <a:effectLst/>
                        </a:rPr>
                        <a:t>One time</a:t>
                      </a:r>
                      <a:r>
                        <a:rPr lang="en-GB" sz="1100" b="0" dirty="0">
                          <a:effectLst/>
                        </a:rPr>
                        <a:t>, at in-service or current conditions.</a:t>
                      </a:r>
                      <a:endParaRPr lang="en-GB" sz="1200" b="0" dirty="0">
                        <a:effectLst/>
                      </a:endParaRPr>
                    </a:p>
                    <a:p>
                      <a:pPr marL="342900" lvl="0" indent="-342900" algn="l">
                        <a:lnSpc>
                          <a:spcPct val="100000"/>
                        </a:lnSpc>
                        <a:buFont typeface="Symbol" pitchFamily="2" charset="2"/>
                        <a:buChar char=""/>
                      </a:pPr>
                      <a:r>
                        <a:rPr lang="en-GB" sz="1100" b="0" dirty="0">
                          <a:effectLst/>
                        </a:rPr>
                        <a:t>Updated if there is a change in understanding of aging or AM methods.</a:t>
                      </a:r>
                      <a:endParaRPr lang="en-GB"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443633115"/>
                  </a:ext>
                </a:extLst>
              </a:tr>
              <a:tr h="514794">
                <a:tc>
                  <a:txBody>
                    <a:bodyPr/>
                    <a:lstStyle/>
                    <a:p>
                      <a:pPr marL="0" lvl="0" indent="0" algn="l">
                        <a:lnSpc>
                          <a:spcPct val="100000"/>
                        </a:lnSpc>
                        <a:buFont typeface="+mj-lt"/>
                        <a:buNone/>
                      </a:pPr>
                      <a:r>
                        <a:rPr lang="en-GB" sz="1100" dirty="0">
                          <a:effectLst/>
                        </a:rPr>
                        <a:t>Step 4</a:t>
                      </a:r>
                    </a:p>
                    <a:p>
                      <a:pPr marL="0" lvl="0" indent="0" algn="l">
                        <a:lnSpc>
                          <a:spcPct val="100000"/>
                        </a:lnSpc>
                        <a:buFont typeface="+mj-lt"/>
                        <a:buNone/>
                      </a:pPr>
                      <a:r>
                        <a:rPr lang="en-GB" sz="1100" b="0" dirty="0">
                          <a:effectLst/>
                        </a:rPr>
                        <a:t>Condition assessment of the WM asset with focus on the selected critical components.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342900" lvl="0" indent="-342900" algn="l">
                        <a:lnSpc>
                          <a:spcPct val="100000"/>
                        </a:lnSpc>
                        <a:buFont typeface="Symbol" pitchFamily="2" charset="2"/>
                        <a:buChar char=""/>
                      </a:pPr>
                      <a:r>
                        <a:rPr lang="en-GB" sz="1100" b="0" dirty="0">
                          <a:solidFill>
                            <a:srgbClr val="FF0000"/>
                          </a:solidFill>
                          <a:effectLst/>
                        </a:rPr>
                        <a:t>One time, </a:t>
                      </a:r>
                      <a:r>
                        <a:rPr lang="en-GB" sz="1100" b="0" dirty="0">
                          <a:effectLst/>
                        </a:rPr>
                        <a:t>at in-service or current conditions.</a:t>
                      </a:r>
                      <a:endParaRPr lang="en-GB" sz="1200" b="0" dirty="0">
                        <a:effectLst/>
                      </a:endParaRPr>
                    </a:p>
                    <a:p>
                      <a:pPr marL="342900" lvl="0" indent="-342900" algn="l">
                        <a:lnSpc>
                          <a:spcPct val="100000"/>
                        </a:lnSpc>
                        <a:buFont typeface="Symbol" pitchFamily="2" charset="2"/>
                        <a:buChar char=""/>
                      </a:pPr>
                      <a:r>
                        <a:rPr lang="en-GB" sz="1100" b="0" dirty="0">
                          <a:effectLst/>
                        </a:rPr>
                        <a:t>Updated on the basis of implementing the AM plan, i.e., inspection and assessment results.</a:t>
                      </a:r>
                      <a:endParaRPr lang="en-GB"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3599907635"/>
                  </a:ext>
                </a:extLst>
              </a:tr>
              <a:tr h="307335">
                <a:tc>
                  <a:txBody>
                    <a:bodyPr/>
                    <a:lstStyle/>
                    <a:p>
                      <a:pPr marL="0" lvl="0" indent="0" algn="l">
                        <a:lnSpc>
                          <a:spcPct val="100000"/>
                        </a:lnSpc>
                        <a:buFont typeface="+mj-lt"/>
                        <a:buNone/>
                      </a:pPr>
                      <a:r>
                        <a:rPr lang="en-GB" sz="1100" dirty="0">
                          <a:effectLst/>
                        </a:rPr>
                        <a:t>Step 5 </a:t>
                      </a:r>
                    </a:p>
                    <a:p>
                      <a:pPr marL="0" lvl="0" indent="0" algn="l">
                        <a:lnSpc>
                          <a:spcPct val="100000"/>
                        </a:lnSpc>
                        <a:buFont typeface="+mj-lt"/>
                        <a:buNone/>
                      </a:pPr>
                      <a:r>
                        <a:rPr lang="en-GB" sz="1100" b="0" dirty="0">
                          <a:effectLst/>
                        </a:rPr>
                        <a:t>Identification of AM actions and indicators of AM plan effectiveness</a:t>
                      </a:r>
                      <a:endParaRPr lang="en-GB" sz="1200" b="0" dirty="0">
                        <a:effectLst/>
                      </a:endParaRPr>
                    </a:p>
                    <a:p>
                      <a:pPr algn="l">
                        <a:lnSpc>
                          <a:spcPct val="100000"/>
                        </a:lnSpc>
                      </a:pPr>
                      <a:r>
                        <a:rPr lang="en-GB" sz="1100" b="0" dirty="0">
                          <a:effectLst/>
                        </a:rPr>
                        <a:t> </a:t>
                      </a:r>
                      <a:endParaRPr lang="en-GB"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342900" lvl="0" indent="-342900" algn="l">
                        <a:lnSpc>
                          <a:spcPct val="100000"/>
                        </a:lnSpc>
                        <a:buFont typeface="Symbol" pitchFamily="2" charset="2"/>
                        <a:buChar char=""/>
                      </a:pPr>
                      <a:r>
                        <a:rPr lang="en-GB" sz="1100" b="0" dirty="0">
                          <a:solidFill>
                            <a:srgbClr val="FF0000"/>
                          </a:solidFill>
                          <a:effectLst/>
                        </a:rPr>
                        <a:t>At the establishment of the AM plan</a:t>
                      </a:r>
                      <a:endParaRPr lang="en-GB" sz="1200" b="0" dirty="0">
                        <a:solidFill>
                          <a:srgbClr val="FF0000"/>
                        </a:solidFill>
                        <a:effectLst/>
                      </a:endParaRPr>
                    </a:p>
                    <a:p>
                      <a:pPr marL="342900" lvl="0" indent="-342900" algn="l">
                        <a:lnSpc>
                          <a:spcPct val="100000"/>
                        </a:lnSpc>
                        <a:buFont typeface="Symbol" pitchFamily="2" charset="2"/>
                        <a:buChar char=""/>
                      </a:pPr>
                      <a:r>
                        <a:rPr lang="en-GB" sz="1100" b="0" dirty="0">
                          <a:effectLst/>
                        </a:rPr>
                        <a:t>Updated periodically based on the relevant operating experience (OPEX) and R&amp;D results.</a:t>
                      </a:r>
                      <a:endParaRPr lang="en-GB"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672542121"/>
                  </a:ext>
                </a:extLst>
              </a:tr>
              <a:tr h="354365">
                <a:tc>
                  <a:txBody>
                    <a:bodyPr/>
                    <a:lstStyle/>
                    <a:p>
                      <a:pPr marL="0" lvl="0" indent="0" algn="l">
                        <a:lnSpc>
                          <a:spcPct val="100000"/>
                        </a:lnSpc>
                        <a:buFont typeface="+mj-lt"/>
                        <a:buNone/>
                      </a:pPr>
                      <a:r>
                        <a:rPr lang="en-GB" sz="1100" dirty="0">
                          <a:effectLst/>
                        </a:rPr>
                        <a:t>Step 6</a:t>
                      </a:r>
                    </a:p>
                    <a:p>
                      <a:pPr marL="0" lvl="0" indent="0" algn="l">
                        <a:lnSpc>
                          <a:spcPct val="100000"/>
                        </a:lnSpc>
                        <a:buFont typeface="+mj-lt"/>
                        <a:buNone/>
                      </a:pPr>
                      <a:r>
                        <a:rPr lang="en-GB" sz="1100" b="0" dirty="0">
                          <a:effectLst/>
                        </a:rPr>
                        <a:t>Implementation of the asset-specific AM plan.</a:t>
                      </a:r>
                      <a:endParaRPr lang="en-GB"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342900" lvl="0" indent="-342900" algn="l">
                        <a:lnSpc>
                          <a:spcPct val="100000"/>
                        </a:lnSpc>
                        <a:buFont typeface="Symbol" pitchFamily="2" charset="2"/>
                        <a:buChar char=""/>
                      </a:pPr>
                      <a:r>
                        <a:rPr lang="en-GB" sz="1100" b="0" dirty="0">
                          <a:solidFill>
                            <a:srgbClr val="A4E3B2"/>
                          </a:solidFill>
                          <a:effectLst/>
                        </a:rPr>
                        <a:t>On-going</a:t>
                      </a:r>
                      <a:endParaRPr lang="en-GB" sz="1200" b="0" dirty="0">
                        <a:solidFill>
                          <a:srgbClr val="A4E3B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2187700325"/>
                  </a:ext>
                </a:extLst>
              </a:tr>
              <a:tr h="668875">
                <a:tc>
                  <a:txBody>
                    <a:bodyPr/>
                    <a:lstStyle/>
                    <a:p>
                      <a:pPr marL="0" lvl="0" indent="0" algn="l">
                        <a:lnSpc>
                          <a:spcPct val="100000"/>
                        </a:lnSpc>
                        <a:buFont typeface="+mj-lt"/>
                        <a:buNone/>
                      </a:pPr>
                      <a:r>
                        <a:rPr lang="en-GB" sz="1100" dirty="0">
                          <a:effectLst/>
                        </a:rPr>
                        <a:t>Step 7</a:t>
                      </a:r>
                    </a:p>
                    <a:p>
                      <a:pPr marL="0" lvl="0" indent="0" algn="l">
                        <a:lnSpc>
                          <a:spcPct val="100000"/>
                        </a:lnSpc>
                        <a:buFont typeface="+mj-lt"/>
                        <a:buNone/>
                      </a:pPr>
                      <a:r>
                        <a:rPr lang="en-GB" sz="1100" b="0" dirty="0">
                          <a:effectLst/>
                        </a:rPr>
                        <a:t>Performance review and continuous improvement of the asset-specific AM plan.</a:t>
                      </a:r>
                      <a:endParaRPr lang="en-GB"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342900" lvl="0" indent="-342900" algn="l">
                        <a:lnSpc>
                          <a:spcPct val="100000"/>
                        </a:lnSpc>
                        <a:buFont typeface="Symbol" pitchFamily="2" charset="2"/>
                        <a:buChar char=""/>
                      </a:pPr>
                      <a:r>
                        <a:rPr lang="en-GB" sz="1100" b="0" dirty="0">
                          <a:effectLst/>
                        </a:rPr>
                        <a:t>Improvement of AM plan based on </a:t>
                      </a:r>
                      <a:r>
                        <a:rPr lang="en-GB" sz="1100" b="0" dirty="0">
                          <a:solidFill>
                            <a:srgbClr val="A4E3B2"/>
                          </a:solidFill>
                          <a:effectLst/>
                        </a:rPr>
                        <a:t>annual self- assessment </a:t>
                      </a:r>
                      <a:r>
                        <a:rPr lang="en-GB" sz="1100" b="0" dirty="0">
                          <a:effectLst/>
                        </a:rPr>
                        <a:t>and/or any external/peer reviews.</a:t>
                      </a:r>
                      <a:endParaRPr lang="en-GB"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3862837037"/>
                  </a:ext>
                </a:extLst>
              </a:tr>
            </a:tbl>
          </a:graphicData>
        </a:graphic>
      </p:graphicFrame>
    </p:spTree>
    <p:extLst>
      <p:ext uri="{BB962C8B-B14F-4D97-AF65-F5344CB8AC3E}">
        <p14:creationId xmlns:p14="http://schemas.microsoft.com/office/powerpoint/2010/main" val="284610810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AE1C50C-0E65-9E80-322F-DF22C5480D0F}"/>
              </a:ext>
            </a:extLst>
          </p:cNvPr>
          <p:cNvSpPr>
            <a:spLocks noGrp="1" noChangeArrowheads="1"/>
          </p:cNvSpPr>
          <p:nvPr>
            <p:ph type="title"/>
          </p:nvPr>
        </p:nvSpPr>
        <p:spPr>
          <a:xfrm>
            <a:off x="2451121" y="142199"/>
            <a:ext cx="4973080" cy="648072"/>
          </a:xfrm>
        </p:spPr>
        <p:txBody>
          <a:bodyPr>
            <a:normAutofit/>
          </a:bodyPr>
          <a:lstStyle/>
          <a:p>
            <a:pPr algn="ctr" eaLnBrk="1" hangingPunct="1">
              <a:defRPr/>
            </a:pPr>
            <a:r>
              <a:rPr lang="en-GB" altLang="x-none" dirty="0">
                <a:solidFill>
                  <a:schemeClr val="tx1"/>
                </a:solidFill>
              </a:rPr>
              <a:t>2. Where do we start </a:t>
            </a:r>
          </a:p>
        </p:txBody>
      </p:sp>
      <p:pic>
        <p:nvPicPr>
          <p:cNvPr id="6" name="Picture 5">
            <a:extLst>
              <a:ext uri="{FF2B5EF4-FFF2-40B4-BE49-F238E27FC236}">
                <a16:creationId xmlns:a16="http://schemas.microsoft.com/office/drawing/2014/main" id="{9AEF303C-B7C3-61AD-A38E-3BF9D2A72DF8}"/>
              </a:ext>
            </a:extLst>
          </p:cNvPr>
          <p:cNvPicPr>
            <a:picLocks noChangeAspect="1"/>
          </p:cNvPicPr>
          <p:nvPr/>
        </p:nvPicPr>
        <p:blipFill rotWithShape="1">
          <a:blip r:embed="rId2"/>
          <a:srcRect t="30590"/>
          <a:stretch/>
        </p:blipFill>
        <p:spPr>
          <a:xfrm>
            <a:off x="256493" y="2231931"/>
            <a:ext cx="7920217" cy="1995308"/>
          </a:xfrm>
          <a:prstGeom prst="rect">
            <a:avLst/>
          </a:prstGeom>
        </p:spPr>
      </p:pic>
      <p:sp>
        <p:nvSpPr>
          <p:cNvPr id="9" name="TextBox 8">
            <a:extLst>
              <a:ext uri="{FF2B5EF4-FFF2-40B4-BE49-F238E27FC236}">
                <a16:creationId xmlns:a16="http://schemas.microsoft.com/office/drawing/2014/main" id="{182214A3-CC68-CC5A-BED8-116AE3C5E2D5}"/>
              </a:ext>
            </a:extLst>
          </p:cNvPr>
          <p:cNvSpPr txBox="1"/>
          <p:nvPr/>
        </p:nvSpPr>
        <p:spPr>
          <a:xfrm>
            <a:off x="1143446" y="1267585"/>
            <a:ext cx="7245907" cy="646331"/>
          </a:xfrm>
          <a:prstGeom prst="rect">
            <a:avLst/>
          </a:prstGeom>
          <a:noFill/>
        </p:spPr>
        <p:txBody>
          <a:bodyPr wrap="square">
            <a:spAutoFit/>
          </a:bodyPr>
          <a:lstStyle/>
          <a:p>
            <a:pPr marL="0" lvl="0" indent="0" algn="l">
              <a:lnSpc>
                <a:spcPct val="100000"/>
              </a:lnSpc>
              <a:buFont typeface="+mj-lt"/>
              <a:buNone/>
            </a:pPr>
            <a:r>
              <a:rPr lang="en-GB" sz="1800" b="1" i="1" u="sng" dirty="0">
                <a:effectLst/>
              </a:rPr>
              <a:t>Step  1  (Section or Chapter 1)</a:t>
            </a:r>
          </a:p>
          <a:p>
            <a:pPr marL="0" lvl="0" indent="0" algn="l">
              <a:lnSpc>
                <a:spcPct val="100000"/>
              </a:lnSpc>
              <a:buFont typeface="+mj-lt"/>
              <a:buNone/>
            </a:pPr>
            <a:r>
              <a:rPr lang="en-GB" sz="1800" b="0" i="0" u="none" dirty="0">
                <a:effectLst/>
              </a:rPr>
              <a:t>Identification of  stakeholder and general background </a:t>
            </a:r>
            <a:endParaRPr lang="en-GB" dirty="0"/>
          </a:p>
        </p:txBody>
      </p:sp>
    </p:spTree>
    <p:extLst>
      <p:ext uri="{BB962C8B-B14F-4D97-AF65-F5344CB8AC3E}">
        <p14:creationId xmlns:p14="http://schemas.microsoft.com/office/powerpoint/2010/main" val="320266754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AE1C50C-0E65-9E80-322F-DF22C5480D0F}"/>
              </a:ext>
            </a:extLst>
          </p:cNvPr>
          <p:cNvSpPr>
            <a:spLocks noGrp="1" noChangeArrowheads="1"/>
          </p:cNvSpPr>
          <p:nvPr>
            <p:ph type="title"/>
          </p:nvPr>
        </p:nvSpPr>
        <p:spPr>
          <a:xfrm>
            <a:off x="2735735" y="57421"/>
            <a:ext cx="3672528" cy="648072"/>
          </a:xfrm>
        </p:spPr>
        <p:txBody>
          <a:bodyPr>
            <a:normAutofit/>
          </a:bodyPr>
          <a:lstStyle/>
          <a:p>
            <a:pPr algn="ctr" eaLnBrk="1" hangingPunct="1">
              <a:defRPr/>
            </a:pPr>
            <a:r>
              <a:rPr lang="en-GB" altLang="x-none" dirty="0">
                <a:solidFill>
                  <a:schemeClr val="tx1"/>
                </a:solidFill>
              </a:rPr>
              <a:t>1. Introduction</a:t>
            </a:r>
          </a:p>
        </p:txBody>
      </p:sp>
      <p:pic>
        <p:nvPicPr>
          <p:cNvPr id="3" name="Picture 2">
            <a:extLst>
              <a:ext uri="{FF2B5EF4-FFF2-40B4-BE49-F238E27FC236}">
                <a16:creationId xmlns:a16="http://schemas.microsoft.com/office/drawing/2014/main" id="{38521559-C77C-A1ED-E0C6-105C65057EAD}"/>
              </a:ext>
            </a:extLst>
          </p:cNvPr>
          <p:cNvPicPr>
            <a:picLocks noChangeAspect="1"/>
          </p:cNvPicPr>
          <p:nvPr/>
        </p:nvPicPr>
        <p:blipFill>
          <a:blip r:embed="rId2"/>
          <a:stretch>
            <a:fillRect/>
          </a:stretch>
        </p:blipFill>
        <p:spPr>
          <a:xfrm>
            <a:off x="259652" y="2295475"/>
            <a:ext cx="2145306" cy="2709328"/>
          </a:xfrm>
          <a:prstGeom prst="rect">
            <a:avLst/>
          </a:prstGeom>
        </p:spPr>
      </p:pic>
      <p:sp>
        <p:nvSpPr>
          <p:cNvPr id="5" name="TextBox 4">
            <a:extLst>
              <a:ext uri="{FF2B5EF4-FFF2-40B4-BE49-F238E27FC236}">
                <a16:creationId xmlns:a16="http://schemas.microsoft.com/office/drawing/2014/main" id="{820B5412-33BD-DA57-3138-99D911351743}"/>
              </a:ext>
            </a:extLst>
          </p:cNvPr>
          <p:cNvSpPr txBox="1"/>
          <p:nvPr/>
        </p:nvSpPr>
        <p:spPr>
          <a:xfrm>
            <a:off x="259652" y="1319406"/>
            <a:ext cx="6148612" cy="584775"/>
          </a:xfrm>
          <a:prstGeom prst="rect">
            <a:avLst/>
          </a:prstGeom>
          <a:noFill/>
        </p:spPr>
        <p:txBody>
          <a:bodyPr wrap="square">
            <a:spAutoFit/>
          </a:bodyPr>
          <a:lstStyle/>
          <a:p>
            <a:r>
              <a:rPr lang="en-GB" sz="1400" dirty="0">
                <a:solidFill>
                  <a:srgbClr val="FF0000"/>
                </a:solidFill>
              </a:rPr>
              <a:t>The methodology used for this AMP (layout or parts of document)</a:t>
            </a:r>
          </a:p>
          <a:p>
            <a:r>
              <a:rPr lang="en-GB" sz="1400" dirty="0">
                <a:solidFill>
                  <a:srgbClr val="000000"/>
                </a:solidFill>
              </a:rPr>
              <a:t>e.g. examples of  Ageing Management Process Flow Diagrams</a:t>
            </a:r>
            <a:r>
              <a:rPr lang="en-GB" sz="1800" dirty="0">
                <a:solidFill>
                  <a:srgbClr val="000000"/>
                </a:solidFill>
              </a:rPr>
              <a:t>.</a:t>
            </a:r>
            <a:endParaRPr lang="en-US" sz="1800" dirty="0">
              <a:solidFill>
                <a:srgbClr val="000000"/>
              </a:solidFill>
            </a:endParaRPr>
          </a:p>
        </p:txBody>
      </p:sp>
      <p:graphicFrame>
        <p:nvGraphicFramePr>
          <p:cNvPr id="8" name="Object 7">
            <a:extLst>
              <a:ext uri="{FF2B5EF4-FFF2-40B4-BE49-F238E27FC236}">
                <a16:creationId xmlns:a16="http://schemas.microsoft.com/office/drawing/2014/main" id="{E635B0B2-4427-B5FA-7AFD-D3787BCC4512}"/>
              </a:ext>
            </a:extLst>
          </p:cNvPr>
          <p:cNvGraphicFramePr>
            <a:graphicFrameLocks noChangeAspect="1"/>
          </p:cNvGraphicFramePr>
          <p:nvPr>
            <p:extLst>
              <p:ext uri="{D42A27DB-BD31-4B8C-83A1-F6EECF244321}">
                <p14:modId xmlns:p14="http://schemas.microsoft.com/office/powerpoint/2010/main" val="700706796"/>
              </p:ext>
            </p:extLst>
          </p:nvPr>
        </p:nvGraphicFramePr>
        <p:xfrm>
          <a:off x="3826082" y="2398950"/>
          <a:ext cx="2798736" cy="2433053"/>
        </p:xfrm>
        <a:graphic>
          <a:graphicData uri="http://schemas.openxmlformats.org/presentationml/2006/ole">
            <mc:AlternateContent xmlns:mc="http://schemas.openxmlformats.org/markup-compatibility/2006">
              <mc:Choice xmlns:v="urn:schemas-microsoft-com:vml" Requires="v">
                <p:oleObj r:id="rId3" imgW="3429000" imgH="4572000" progId="PowerPoint.Show.8">
                  <p:embed/>
                </p:oleObj>
              </mc:Choice>
              <mc:Fallback>
                <p:oleObj r:id="rId3" imgW="3429000" imgH="4572000" progId="PowerPoint.Show.8">
                  <p:embed/>
                  <p:pic>
                    <p:nvPicPr>
                      <p:cNvPr id="3" name="Object 2">
                        <a:extLst>
                          <a:ext uri="{FF2B5EF4-FFF2-40B4-BE49-F238E27FC236}">
                            <a16:creationId xmlns:a16="http://schemas.microsoft.com/office/drawing/2014/main" id="{0DF075AD-8A97-445B-0C42-D8A7B18BA9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4807" b="4012"/>
                      <a:stretch>
                        <a:fillRect/>
                      </a:stretch>
                    </p:blipFill>
                    <p:spPr bwMode="auto">
                      <a:xfrm>
                        <a:off x="3826082" y="2398950"/>
                        <a:ext cx="2798736" cy="2433053"/>
                      </a:xfrm>
                      <a:prstGeom prst="rect">
                        <a:avLst/>
                      </a:prstGeom>
                      <a:noFill/>
                    </p:spPr>
                  </p:pic>
                </p:oleObj>
              </mc:Fallback>
            </mc:AlternateContent>
          </a:graphicData>
        </a:graphic>
      </p:graphicFrame>
      <p:sp>
        <p:nvSpPr>
          <p:cNvPr id="11" name="TextBox 10">
            <a:extLst>
              <a:ext uri="{FF2B5EF4-FFF2-40B4-BE49-F238E27FC236}">
                <a16:creationId xmlns:a16="http://schemas.microsoft.com/office/drawing/2014/main" id="{BBD5E9EA-678F-F2BD-A6B6-7FFE883B8CA5}"/>
              </a:ext>
            </a:extLst>
          </p:cNvPr>
          <p:cNvSpPr txBox="1"/>
          <p:nvPr/>
        </p:nvSpPr>
        <p:spPr>
          <a:xfrm>
            <a:off x="259651" y="661340"/>
            <a:ext cx="7245907" cy="646331"/>
          </a:xfrm>
          <a:prstGeom prst="rect">
            <a:avLst/>
          </a:prstGeom>
          <a:noFill/>
        </p:spPr>
        <p:txBody>
          <a:bodyPr wrap="square">
            <a:spAutoFit/>
          </a:bodyPr>
          <a:lstStyle/>
          <a:p>
            <a:pPr marL="0" lvl="0" indent="0" algn="l">
              <a:lnSpc>
                <a:spcPct val="100000"/>
              </a:lnSpc>
              <a:buFont typeface="+mj-lt"/>
              <a:buNone/>
            </a:pPr>
            <a:r>
              <a:rPr lang="en-GB" sz="1800" b="1" i="1" u="sng" dirty="0">
                <a:effectLst/>
              </a:rPr>
              <a:t>Step  1  (Section 1 or Chapter 1 in document )</a:t>
            </a:r>
          </a:p>
          <a:p>
            <a:pPr marL="0" lvl="0" indent="0" algn="l">
              <a:lnSpc>
                <a:spcPct val="100000"/>
              </a:lnSpc>
              <a:buFont typeface="+mj-lt"/>
              <a:buNone/>
            </a:pPr>
            <a:r>
              <a:rPr lang="en-GB" sz="1800" b="0" i="0" u="none" dirty="0">
                <a:effectLst/>
              </a:rPr>
              <a:t>Identification of  stakeholder and general background </a:t>
            </a:r>
            <a:endParaRPr lang="en-GB" dirty="0"/>
          </a:p>
        </p:txBody>
      </p:sp>
    </p:spTree>
    <p:extLst>
      <p:ext uri="{BB962C8B-B14F-4D97-AF65-F5344CB8AC3E}">
        <p14:creationId xmlns:p14="http://schemas.microsoft.com/office/powerpoint/2010/main" val="1711108595"/>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AE1C50C-0E65-9E80-322F-DF22C5480D0F}"/>
              </a:ext>
            </a:extLst>
          </p:cNvPr>
          <p:cNvSpPr>
            <a:spLocks noGrp="1" noChangeArrowheads="1"/>
          </p:cNvSpPr>
          <p:nvPr>
            <p:ph type="title"/>
          </p:nvPr>
        </p:nvSpPr>
        <p:spPr>
          <a:xfrm>
            <a:off x="-134633" y="124031"/>
            <a:ext cx="9278633" cy="648072"/>
          </a:xfrm>
        </p:spPr>
        <p:txBody>
          <a:bodyPr>
            <a:normAutofit fontScale="90000"/>
          </a:bodyPr>
          <a:lstStyle/>
          <a:p>
            <a:pPr algn="ctr" eaLnBrk="1" hangingPunct="1">
              <a:defRPr/>
            </a:pPr>
            <a:r>
              <a:rPr lang="en-GB" altLang="x-none" dirty="0">
                <a:solidFill>
                  <a:schemeClr val="tx1"/>
                </a:solidFill>
              </a:rPr>
              <a:t>3. Steps in establishing an ageing management plan </a:t>
            </a:r>
          </a:p>
        </p:txBody>
      </p:sp>
      <p:graphicFrame>
        <p:nvGraphicFramePr>
          <p:cNvPr id="3" name="Content Placeholder 3">
            <a:extLst>
              <a:ext uri="{FF2B5EF4-FFF2-40B4-BE49-F238E27FC236}">
                <a16:creationId xmlns:a16="http://schemas.microsoft.com/office/drawing/2014/main" id="{D5CBB845-D62A-E07E-8275-CD6DBE791C02}"/>
              </a:ext>
            </a:extLst>
          </p:cNvPr>
          <p:cNvGraphicFramePr>
            <a:graphicFrameLocks/>
          </p:cNvGraphicFramePr>
          <p:nvPr>
            <p:extLst>
              <p:ext uri="{D42A27DB-BD31-4B8C-83A1-F6EECF244321}">
                <p14:modId xmlns:p14="http://schemas.microsoft.com/office/powerpoint/2010/main" val="2589033674"/>
              </p:ext>
            </p:extLst>
          </p:nvPr>
        </p:nvGraphicFramePr>
        <p:xfrm>
          <a:off x="147789" y="921470"/>
          <a:ext cx="8713788" cy="4170885"/>
        </p:xfrm>
        <a:graphic>
          <a:graphicData uri="http://schemas.openxmlformats.org/drawingml/2006/table">
            <a:tbl>
              <a:tblPr firstRow="1" firstCol="1" lastRow="1" lastCol="1" bandRow="1" bandCol="1">
                <a:tableStyleId>{5C22544A-7EE6-4342-B048-85BDC9FD1C3A}</a:tableStyleId>
              </a:tblPr>
              <a:tblGrid>
                <a:gridCol w="4227930">
                  <a:extLst>
                    <a:ext uri="{9D8B030D-6E8A-4147-A177-3AD203B41FA5}">
                      <a16:colId xmlns:a16="http://schemas.microsoft.com/office/drawing/2014/main" val="1239071130"/>
                    </a:ext>
                  </a:extLst>
                </a:gridCol>
                <a:gridCol w="4485858">
                  <a:extLst>
                    <a:ext uri="{9D8B030D-6E8A-4147-A177-3AD203B41FA5}">
                      <a16:colId xmlns:a16="http://schemas.microsoft.com/office/drawing/2014/main" val="2766049046"/>
                    </a:ext>
                  </a:extLst>
                </a:gridCol>
              </a:tblGrid>
              <a:tr h="0">
                <a:tc>
                  <a:txBody>
                    <a:bodyPr/>
                    <a:lstStyle/>
                    <a:p>
                      <a:pPr marL="540385" algn="l">
                        <a:lnSpc>
                          <a:spcPct val="100000"/>
                        </a:lnSpc>
                      </a:pPr>
                      <a:r>
                        <a:rPr lang="en-GB" sz="1100" dirty="0">
                          <a:solidFill>
                            <a:schemeClr val="bg1"/>
                          </a:solidFill>
                          <a:effectLst/>
                        </a:rPr>
                        <a:t>Steps of  establishing a AM plan </a:t>
                      </a:r>
                      <a:endParaRPr lang="en-GB"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lnSpc>
                          <a:spcPct val="100000"/>
                        </a:lnSpc>
                      </a:pPr>
                      <a:r>
                        <a:rPr lang="en-GB" sz="1100" dirty="0">
                          <a:solidFill>
                            <a:schemeClr val="bg1"/>
                          </a:solidFill>
                          <a:effectLst/>
                        </a:rPr>
                        <a:t>Periodicity</a:t>
                      </a:r>
                      <a:endParaRPr lang="en-GB"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2078541583"/>
                  </a:ext>
                </a:extLst>
              </a:tr>
              <a:tr h="449540">
                <a:tc>
                  <a:txBody>
                    <a:bodyPr/>
                    <a:lstStyle/>
                    <a:p>
                      <a:pPr marL="0" lvl="0" indent="0" algn="l">
                        <a:lnSpc>
                          <a:spcPct val="100000"/>
                        </a:lnSpc>
                        <a:buFont typeface="+mj-lt"/>
                        <a:buNone/>
                      </a:pPr>
                      <a:r>
                        <a:rPr lang="en-GB" sz="1100" b="1" i="1" u="sng" dirty="0">
                          <a:solidFill>
                            <a:srgbClr val="FF0000"/>
                          </a:solidFill>
                          <a:effectLst/>
                        </a:rPr>
                        <a:t>Step  1</a:t>
                      </a:r>
                    </a:p>
                    <a:p>
                      <a:pPr marL="0" lvl="0" indent="0" algn="l">
                        <a:lnSpc>
                          <a:spcPct val="100000"/>
                        </a:lnSpc>
                        <a:buFont typeface="+mj-lt"/>
                        <a:buNone/>
                      </a:pPr>
                      <a:r>
                        <a:rPr lang="en-GB" sz="1100" b="0" i="0" u="none" dirty="0">
                          <a:solidFill>
                            <a:srgbClr val="FF0000"/>
                          </a:solidFill>
                          <a:effectLst/>
                        </a:rPr>
                        <a:t>Identification of  stakeholder and general background </a:t>
                      </a:r>
                      <a:r>
                        <a:rPr lang="en-GB" sz="1100" b="0" i="0" u="none" dirty="0">
                          <a:solidFill>
                            <a:schemeClr val="bg1"/>
                          </a:solidFill>
                          <a:effectLst/>
                        </a:rPr>
                        <a:t>.</a:t>
                      </a:r>
                      <a:endParaRPr lang="en-GB" sz="1200" b="0" i="0" u="none"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342900" lvl="0" indent="-342900" algn="l">
                        <a:lnSpc>
                          <a:spcPct val="100000"/>
                        </a:lnSpc>
                        <a:buFont typeface="Symbol" pitchFamily="2" charset="2"/>
                        <a:buChar char=""/>
                      </a:pPr>
                      <a:r>
                        <a:rPr lang="en-GB" sz="1100" b="0" i="1" u="none" dirty="0">
                          <a:solidFill>
                            <a:schemeClr val="bg1"/>
                          </a:solidFill>
                          <a:effectLst/>
                        </a:rPr>
                        <a:t>One time, </a:t>
                      </a:r>
                      <a:endParaRPr lang="en-GB" sz="1200" b="0" i="1" u="none"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1555929340"/>
                  </a:ext>
                </a:extLst>
              </a:tr>
              <a:tr h="511200">
                <a:tc>
                  <a:txBody>
                    <a:bodyPr/>
                    <a:lstStyle/>
                    <a:p>
                      <a:pPr marL="0" lvl="0" indent="0" algn="l">
                        <a:lnSpc>
                          <a:spcPct val="100000"/>
                        </a:lnSpc>
                        <a:buFont typeface="+mj-lt"/>
                        <a:buNone/>
                      </a:pPr>
                      <a:r>
                        <a:rPr lang="en-GB" sz="1100" b="1" i="1" u="sng" dirty="0">
                          <a:solidFill>
                            <a:schemeClr val="bg1"/>
                          </a:solidFill>
                          <a:effectLst/>
                        </a:rPr>
                        <a:t>Step 2 </a:t>
                      </a:r>
                    </a:p>
                    <a:p>
                      <a:pPr marL="0" lvl="0" indent="0" algn="l">
                        <a:lnSpc>
                          <a:spcPct val="100000"/>
                        </a:lnSpc>
                        <a:buFont typeface="+mj-lt"/>
                        <a:buNone/>
                      </a:pPr>
                      <a:r>
                        <a:rPr lang="en-GB" sz="1100" b="0" i="0" u="none" dirty="0">
                          <a:solidFill>
                            <a:schemeClr val="bg1"/>
                          </a:solidFill>
                          <a:effectLst/>
                        </a:rPr>
                        <a:t>Identification of asset’s critical components for AM evaluation.</a:t>
                      </a:r>
                      <a:endParaRPr lang="en-GB" sz="1200" b="0" i="0" u="none"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342900" lvl="0" indent="-342900" algn="l">
                        <a:lnSpc>
                          <a:spcPct val="100000"/>
                        </a:lnSpc>
                        <a:buFont typeface="Symbol" pitchFamily="2" charset="2"/>
                        <a:buChar char=""/>
                      </a:pPr>
                      <a:r>
                        <a:rPr lang="en-GB" sz="1100" b="0" i="1" u="none" dirty="0">
                          <a:solidFill>
                            <a:schemeClr val="bg1"/>
                          </a:solidFill>
                          <a:effectLst/>
                        </a:rPr>
                        <a:t>One time, at in-service or current conditions.</a:t>
                      </a:r>
                      <a:endParaRPr lang="en-GB" sz="1200" b="0" i="1" u="none" dirty="0">
                        <a:solidFill>
                          <a:schemeClr val="bg1"/>
                        </a:solidFill>
                        <a:effectLst/>
                      </a:endParaRPr>
                    </a:p>
                    <a:p>
                      <a:pPr marL="342900" lvl="0" indent="-342900" algn="l">
                        <a:lnSpc>
                          <a:spcPct val="100000"/>
                        </a:lnSpc>
                        <a:buFont typeface="Symbol" pitchFamily="2" charset="2"/>
                        <a:buChar char=""/>
                      </a:pPr>
                      <a:r>
                        <a:rPr lang="en-GB" sz="1100" b="0" i="1" u="none" dirty="0">
                          <a:solidFill>
                            <a:schemeClr val="bg1"/>
                          </a:solidFill>
                          <a:effectLst/>
                        </a:rPr>
                        <a:t>Updated if asset’s primary functions have changed.</a:t>
                      </a:r>
                      <a:endParaRPr lang="en-GB" sz="1200" b="0" i="1" u="none"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3884132310"/>
                  </a:ext>
                </a:extLst>
              </a:tr>
              <a:tr h="540000">
                <a:tc>
                  <a:txBody>
                    <a:bodyPr/>
                    <a:lstStyle/>
                    <a:p>
                      <a:pPr marL="0" lvl="0" indent="0" algn="l">
                        <a:lnSpc>
                          <a:spcPct val="100000"/>
                        </a:lnSpc>
                        <a:buFont typeface="+mj-lt"/>
                        <a:buNone/>
                      </a:pPr>
                      <a:r>
                        <a:rPr lang="en-GB" sz="1100" dirty="0">
                          <a:solidFill>
                            <a:schemeClr val="bg1"/>
                          </a:solidFill>
                          <a:effectLst/>
                        </a:rPr>
                        <a:t>Step 3</a:t>
                      </a:r>
                    </a:p>
                    <a:p>
                      <a:pPr marL="0" lvl="0" indent="0" algn="l">
                        <a:lnSpc>
                          <a:spcPct val="100000"/>
                        </a:lnSpc>
                        <a:buFont typeface="+mj-lt"/>
                        <a:buNone/>
                      </a:pPr>
                      <a:r>
                        <a:rPr lang="en-GB" sz="1100" dirty="0">
                          <a:solidFill>
                            <a:schemeClr val="bg1"/>
                          </a:solidFill>
                          <a:effectLst/>
                        </a:rPr>
                        <a:t>AM evaluation of the selected critical components.</a:t>
                      </a:r>
                      <a:endParaRPr lang="en-GB"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342900" lvl="0" indent="-342900" algn="l">
                        <a:lnSpc>
                          <a:spcPct val="100000"/>
                        </a:lnSpc>
                        <a:buFont typeface="Symbol" pitchFamily="2" charset="2"/>
                        <a:buChar char=""/>
                      </a:pPr>
                      <a:r>
                        <a:rPr lang="en-GB" sz="1100" b="0" dirty="0">
                          <a:solidFill>
                            <a:schemeClr val="bg1"/>
                          </a:solidFill>
                          <a:effectLst/>
                        </a:rPr>
                        <a:t>One time, at in-service or current conditions.</a:t>
                      </a:r>
                      <a:endParaRPr lang="en-GB" sz="1200" b="0" dirty="0">
                        <a:solidFill>
                          <a:schemeClr val="bg1"/>
                        </a:solidFill>
                        <a:effectLst/>
                      </a:endParaRPr>
                    </a:p>
                    <a:p>
                      <a:pPr marL="342900" lvl="0" indent="-342900" algn="l">
                        <a:lnSpc>
                          <a:spcPct val="100000"/>
                        </a:lnSpc>
                        <a:buFont typeface="Symbol" pitchFamily="2" charset="2"/>
                        <a:buChar char=""/>
                      </a:pPr>
                      <a:r>
                        <a:rPr lang="en-GB" sz="1100" b="0" dirty="0">
                          <a:solidFill>
                            <a:schemeClr val="bg1"/>
                          </a:solidFill>
                          <a:effectLst/>
                        </a:rPr>
                        <a:t>Updated if there is a change in understanding of aging or AM methods.</a:t>
                      </a:r>
                      <a:endParaRPr lang="en-GB"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443633115"/>
                  </a:ext>
                </a:extLst>
              </a:tr>
              <a:tr h="514794">
                <a:tc>
                  <a:txBody>
                    <a:bodyPr/>
                    <a:lstStyle/>
                    <a:p>
                      <a:pPr marL="0" lvl="0" indent="0" algn="l">
                        <a:lnSpc>
                          <a:spcPct val="100000"/>
                        </a:lnSpc>
                        <a:buFont typeface="+mj-lt"/>
                        <a:buNone/>
                      </a:pPr>
                      <a:r>
                        <a:rPr lang="en-GB" sz="1100" dirty="0">
                          <a:solidFill>
                            <a:schemeClr val="bg1"/>
                          </a:solidFill>
                          <a:effectLst/>
                        </a:rPr>
                        <a:t>Step 4</a:t>
                      </a:r>
                    </a:p>
                    <a:p>
                      <a:pPr marL="0" lvl="0" indent="0" algn="l">
                        <a:lnSpc>
                          <a:spcPct val="100000"/>
                        </a:lnSpc>
                        <a:buFont typeface="+mj-lt"/>
                        <a:buNone/>
                      </a:pPr>
                      <a:r>
                        <a:rPr lang="en-GB" sz="1100" b="0" dirty="0">
                          <a:solidFill>
                            <a:schemeClr val="bg1"/>
                          </a:solidFill>
                          <a:effectLst/>
                        </a:rPr>
                        <a:t>Condition assessment of the WM asset with focus on the selected critical components.</a:t>
                      </a:r>
                      <a:endParaRPr lang="en-GB" sz="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342900" lvl="0" indent="-342900" algn="l">
                        <a:lnSpc>
                          <a:spcPct val="100000"/>
                        </a:lnSpc>
                        <a:buFont typeface="Symbol" pitchFamily="2" charset="2"/>
                        <a:buChar char=""/>
                      </a:pPr>
                      <a:r>
                        <a:rPr lang="en-GB" sz="1100" b="0" dirty="0">
                          <a:solidFill>
                            <a:schemeClr val="bg1"/>
                          </a:solidFill>
                          <a:effectLst/>
                        </a:rPr>
                        <a:t>One time, at in-service or current conditions.</a:t>
                      </a:r>
                      <a:endParaRPr lang="en-GB" sz="1200" b="0" dirty="0">
                        <a:solidFill>
                          <a:schemeClr val="bg1"/>
                        </a:solidFill>
                        <a:effectLst/>
                      </a:endParaRPr>
                    </a:p>
                    <a:p>
                      <a:pPr marL="342900" lvl="0" indent="-342900" algn="l">
                        <a:lnSpc>
                          <a:spcPct val="100000"/>
                        </a:lnSpc>
                        <a:buFont typeface="Symbol" pitchFamily="2" charset="2"/>
                        <a:buChar char=""/>
                      </a:pPr>
                      <a:r>
                        <a:rPr lang="en-GB" sz="1100" b="0" dirty="0">
                          <a:solidFill>
                            <a:schemeClr val="bg1"/>
                          </a:solidFill>
                          <a:effectLst/>
                        </a:rPr>
                        <a:t>Updated on the basis of implementing the AM plan, i.e., inspection and assessment results.</a:t>
                      </a:r>
                      <a:endParaRPr lang="en-GB"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3599907635"/>
                  </a:ext>
                </a:extLst>
              </a:tr>
              <a:tr h="307335">
                <a:tc>
                  <a:txBody>
                    <a:bodyPr/>
                    <a:lstStyle/>
                    <a:p>
                      <a:pPr marL="0" lvl="0" indent="0" algn="l">
                        <a:lnSpc>
                          <a:spcPct val="100000"/>
                        </a:lnSpc>
                        <a:buFont typeface="+mj-lt"/>
                        <a:buNone/>
                      </a:pPr>
                      <a:r>
                        <a:rPr lang="en-GB" sz="1100" dirty="0">
                          <a:solidFill>
                            <a:schemeClr val="bg1"/>
                          </a:solidFill>
                          <a:effectLst/>
                        </a:rPr>
                        <a:t>Step 5 </a:t>
                      </a:r>
                    </a:p>
                    <a:p>
                      <a:pPr marL="0" lvl="0" indent="0" algn="l">
                        <a:lnSpc>
                          <a:spcPct val="100000"/>
                        </a:lnSpc>
                        <a:buFont typeface="+mj-lt"/>
                        <a:buNone/>
                      </a:pPr>
                      <a:r>
                        <a:rPr lang="en-GB" sz="1100" b="0" dirty="0">
                          <a:solidFill>
                            <a:schemeClr val="bg1"/>
                          </a:solidFill>
                          <a:effectLst/>
                        </a:rPr>
                        <a:t>Identification of AM actions and indicators of AM plan effectiveness</a:t>
                      </a:r>
                      <a:endParaRPr lang="en-GB" sz="1200" b="0" dirty="0">
                        <a:solidFill>
                          <a:schemeClr val="bg1"/>
                        </a:solidFill>
                        <a:effectLst/>
                      </a:endParaRPr>
                    </a:p>
                    <a:p>
                      <a:pPr algn="l">
                        <a:lnSpc>
                          <a:spcPct val="100000"/>
                        </a:lnSpc>
                      </a:pPr>
                      <a:r>
                        <a:rPr lang="en-GB" sz="1100" b="0" dirty="0">
                          <a:solidFill>
                            <a:schemeClr val="bg1"/>
                          </a:solidFill>
                          <a:effectLst/>
                        </a:rPr>
                        <a:t> </a:t>
                      </a:r>
                      <a:endParaRPr lang="en-GB"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342900" lvl="0" indent="-342900" algn="l">
                        <a:lnSpc>
                          <a:spcPct val="100000"/>
                        </a:lnSpc>
                        <a:buFont typeface="Symbol" pitchFamily="2" charset="2"/>
                        <a:buChar char=""/>
                      </a:pPr>
                      <a:r>
                        <a:rPr lang="en-GB" sz="1100" b="0" dirty="0">
                          <a:solidFill>
                            <a:schemeClr val="bg1"/>
                          </a:solidFill>
                          <a:effectLst/>
                        </a:rPr>
                        <a:t>At the establishment of the AM plan</a:t>
                      </a:r>
                      <a:endParaRPr lang="en-GB" sz="1200" b="0" dirty="0">
                        <a:solidFill>
                          <a:schemeClr val="bg1"/>
                        </a:solidFill>
                        <a:effectLst/>
                      </a:endParaRPr>
                    </a:p>
                    <a:p>
                      <a:pPr marL="342900" lvl="0" indent="-342900" algn="l">
                        <a:lnSpc>
                          <a:spcPct val="100000"/>
                        </a:lnSpc>
                        <a:buFont typeface="Symbol" pitchFamily="2" charset="2"/>
                        <a:buChar char=""/>
                      </a:pPr>
                      <a:r>
                        <a:rPr lang="en-GB" sz="1100" b="0" dirty="0">
                          <a:solidFill>
                            <a:schemeClr val="bg1"/>
                          </a:solidFill>
                          <a:effectLst/>
                        </a:rPr>
                        <a:t>Updated periodically based on the relevant operating experience (OPEX) and R&amp;D results.</a:t>
                      </a:r>
                      <a:endParaRPr lang="en-GB"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672542121"/>
                  </a:ext>
                </a:extLst>
              </a:tr>
              <a:tr h="354365">
                <a:tc>
                  <a:txBody>
                    <a:bodyPr/>
                    <a:lstStyle/>
                    <a:p>
                      <a:pPr marL="0" lvl="0" indent="0" algn="l">
                        <a:lnSpc>
                          <a:spcPct val="100000"/>
                        </a:lnSpc>
                        <a:buFont typeface="+mj-lt"/>
                        <a:buNone/>
                      </a:pPr>
                      <a:r>
                        <a:rPr lang="en-GB" sz="1100" dirty="0">
                          <a:solidFill>
                            <a:schemeClr val="bg1"/>
                          </a:solidFill>
                          <a:effectLst/>
                        </a:rPr>
                        <a:t>Step 6</a:t>
                      </a:r>
                    </a:p>
                    <a:p>
                      <a:pPr marL="0" lvl="0" indent="0" algn="l">
                        <a:lnSpc>
                          <a:spcPct val="100000"/>
                        </a:lnSpc>
                        <a:buFont typeface="+mj-lt"/>
                        <a:buNone/>
                      </a:pPr>
                      <a:r>
                        <a:rPr lang="en-GB" sz="1100" b="0" dirty="0">
                          <a:solidFill>
                            <a:schemeClr val="bg1"/>
                          </a:solidFill>
                          <a:effectLst/>
                        </a:rPr>
                        <a:t>Implementation of the asset-specific AM plan.</a:t>
                      </a:r>
                      <a:endParaRPr lang="en-GB"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342900" lvl="0" indent="-342900" algn="l">
                        <a:lnSpc>
                          <a:spcPct val="100000"/>
                        </a:lnSpc>
                        <a:buFont typeface="Symbol" pitchFamily="2" charset="2"/>
                        <a:buChar char=""/>
                      </a:pPr>
                      <a:r>
                        <a:rPr lang="en-GB" sz="1100" b="0" dirty="0">
                          <a:solidFill>
                            <a:schemeClr val="bg1"/>
                          </a:solidFill>
                          <a:effectLst/>
                        </a:rPr>
                        <a:t>On-going</a:t>
                      </a:r>
                      <a:endParaRPr lang="en-GB"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2187700325"/>
                  </a:ext>
                </a:extLst>
              </a:tr>
              <a:tr h="668875">
                <a:tc>
                  <a:txBody>
                    <a:bodyPr/>
                    <a:lstStyle/>
                    <a:p>
                      <a:pPr marL="0" lvl="0" indent="0" algn="l">
                        <a:lnSpc>
                          <a:spcPct val="100000"/>
                        </a:lnSpc>
                        <a:buFont typeface="+mj-lt"/>
                        <a:buNone/>
                      </a:pPr>
                      <a:r>
                        <a:rPr lang="en-GB" sz="1100" dirty="0">
                          <a:solidFill>
                            <a:schemeClr val="bg1"/>
                          </a:solidFill>
                          <a:effectLst/>
                        </a:rPr>
                        <a:t>Step 7</a:t>
                      </a:r>
                    </a:p>
                    <a:p>
                      <a:pPr marL="0" lvl="0" indent="0" algn="l">
                        <a:lnSpc>
                          <a:spcPct val="100000"/>
                        </a:lnSpc>
                        <a:buFont typeface="+mj-lt"/>
                        <a:buNone/>
                      </a:pPr>
                      <a:r>
                        <a:rPr lang="en-GB" sz="1100" b="0" dirty="0">
                          <a:solidFill>
                            <a:schemeClr val="bg1"/>
                          </a:solidFill>
                          <a:effectLst/>
                        </a:rPr>
                        <a:t>Performance review and continuous improvement of the asset-specific AM plan.</a:t>
                      </a:r>
                      <a:endParaRPr lang="en-GB"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342900" lvl="0" indent="-342900" algn="l">
                        <a:lnSpc>
                          <a:spcPct val="100000"/>
                        </a:lnSpc>
                        <a:buFont typeface="Symbol" pitchFamily="2" charset="2"/>
                        <a:buChar char=""/>
                      </a:pPr>
                      <a:r>
                        <a:rPr lang="en-GB" sz="1100" b="0" dirty="0">
                          <a:solidFill>
                            <a:schemeClr val="bg1"/>
                          </a:solidFill>
                          <a:effectLst/>
                        </a:rPr>
                        <a:t>Improvement of AM plan based on annual self- assessment and/or any external/peer reviews.</a:t>
                      </a:r>
                      <a:endParaRPr lang="en-GB"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3862837037"/>
                  </a:ext>
                </a:extLst>
              </a:tr>
            </a:tbl>
          </a:graphicData>
        </a:graphic>
      </p:graphicFrame>
    </p:spTree>
    <p:extLst>
      <p:ext uri="{BB962C8B-B14F-4D97-AF65-F5344CB8AC3E}">
        <p14:creationId xmlns:p14="http://schemas.microsoft.com/office/powerpoint/2010/main" val="3103782754"/>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AE1C50C-0E65-9E80-322F-DF22C5480D0F}"/>
              </a:ext>
            </a:extLst>
          </p:cNvPr>
          <p:cNvSpPr>
            <a:spLocks noGrp="1" noChangeArrowheads="1"/>
          </p:cNvSpPr>
          <p:nvPr>
            <p:ph type="title"/>
          </p:nvPr>
        </p:nvSpPr>
        <p:spPr>
          <a:xfrm>
            <a:off x="2451121" y="142199"/>
            <a:ext cx="4973080" cy="648072"/>
          </a:xfrm>
        </p:spPr>
        <p:txBody>
          <a:bodyPr>
            <a:normAutofit/>
          </a:bodyPr>
          <a:lstStyle/>
          <a:p>
            <a:pPr algn="ctr" eaLnBrk="1" hangingPunct="1">
              <a:defRPr/>
            </a:pPr>
            <a:r>
              <a:rPr lang="en-GB" altLang="x-none" dirty="0">
                <a:solidFill>
                  <a:schemeClr val="tx1"/>
                </a:solidFill>
              </a:rPr>
              <a:t>2. Where do we start </a:t>
            </a:r>
          </a:p>
        </p:txBody>
      </p:sp>
      <p:sp>
        <p:nvSpPr>
          <p:cNvPr id="5" name="TextBox 4">
            <a:extLst>
              <a:ext uri="{FF2B5EF4-FFF2-40B4-BE49-F238E27FC236}">
                <a16:creationId xmlns:a16="http://schemas.microsoft.com/office/drawing/2014/main" id="{B64D25BE-7BC3-DECE-4907-92383103551B}"/>
              </a:ext>
            </a:extLst>
          </p:cNvPr>
          <p:cNvSpPr txBox="1"/>
          <p:nvPr/>
        </p:nvSpPr>
        <p:spPr>
          <a:xfrm>
            <a:off x="242725" y="1636619"/>
            <a:ext cx="6561274" cy="3046988"/>
          </a:xfrm>
          <a:prstGeom prst="rect">
            <a:avLst/>
          </a:prstGeom>
          <a:noFill/>
        </p:spPr>
        <p:txBody>
          <a:bodyPr wrap="square">
            <a:spAutoFit/>
          </a:bodyPr>
          <a:lstStyle/>
          <a:p>
            <a:r>
              <a:rPr lang="en-GB" sz="1600" b="0" i="0" u="none" strike="noStrike" baseline="0" dirty="0">
                <a:solidFill>
                  <a:srgbClr val="FF0000"/>
                </a:solidFill>
                <a:latin typeface="Tw Cen MT" panose="020B0602020104020603" pitchFamily="34" charset="0"/>
              </a:rPr>
              <a:t>3 main categories with 3 different strategies:</a:t>
            </a:r>
          </a:p>
          <a:p>
            <a:endParaRPr lang="en-GB" sz="1600" b="1" dirty="0">
              <a:solidFill>
                <a:srgbClr val="000000"/>
              </a:solidFill>
              <a:latin typeface="Wingdings" panose="05000000000000000000" pitchFamily="2" charset="2"/>
            </a:endParaRPr>
          </a:p>
          <a:p>
            <a:r>
              <a:rPr lang="en-GB" sz="1600" b="1" i="0" u="none" strike="noStrike" baseline="0" dirty="0">
                <a:solidFill>
                  <a:srgbClr val="000000"/>
                </a:solidFill>
                <a:latin typeface="Tw Cen MT" panose="020B0602020104020603" pitchFamily="34" charset="0"/>
              </a:rPr>
              <a:t>SSCs can be easily replaced </a:t>
            </a:r>
            <a:r>
              <a:rPr lang="en-GB" sz="1600" b="0" i="0" u="none" strike="noStrike" baseline="0" dirty="0">
                <a:solidFill>
                  <a:srgbClr val="000000"/>
                </a:solidFill>
                <a:latin typeface="Tw Cen MT" panose="020B0602020104020603" pitchFamily="34" charset="0"/>
              </a:rPr>
              <a:t>(pipe, vessel, accessible equipment)</a:t>
            </a:r>
          </a:p>
          <a:p>
            <a:r>
              <a:rPr lang="en-GB" sz="1600" b="0" i="0" u="none" strike="noStrike" baseline="0" dirty="0">
                <a:solidFill>
                  <a:srgbClr val="000000"/>
                </a:solidFill>
                <a:latin typeface="Tw Cen MT" panose="020B0602020104020603" pitchFamily="34" charset="0"/>
              </a:rPr>
              <a:t>Ageing is dealt with during maintenance, preferably predictive or use </a:t>
            </a:r>
            <a:r>
              <a:rPr lang="en-GB" sz="1600" b="0" i="0" u="none" strike="noStrike" baseline="0" dirty="0">
                <a:solidFill>
                  <a:srgbClr val="FF0000"/>
                </a:solidFill>
                <a:latin typeface="Tw Cen MT" panose="020B0602020104020603" pitchFamily="34" charset="0"/>
              </a:rPr>
              <a:t>periodic procedure</a:t>
            </a:r>
            <a:r>
              <a:rPr lang="en-GB" sz="1600" b="0" i="0" u="none" strike="noStrike" baseline="0" dirty="0">
                <a:solidFill>
                  <a:srgbClr val="000000"/>
                </a:solidFill>
                <a:latin typeface="Tw Cen MT" panose="020B0602020104020603" pitchFamily="34" charset="0"/>
              </a:rPr>
              <a:t> for early detection of failure.</a:t>
            </a:r>
          </a:p>
          <a:p>
            <a:endParaRPr lang="en-GB" sz="1600" b="0" i="0" u="none" strike="noStrike" baseline="0" dirty="0">
              <a:solidFill>
                <a:srgbClr val="000000"/>
              </a:solidFill>
              <a:latin typeface="Tw Cen MT" panose="020B0602020104020603" pitchFamily="34" charset="0"/>
            </a:endParaRPr>
          </a:p>
          <a:p>
            <a:r>
              <a:rPr lang="en-GB" sz="1600" b="1" i="0" u="none" strike="noStrike" baseline="0" dirty="0">
                <a:solidFill>
                  <a:srgbClr val="000000"/>
                </a:solidFill>
                <a:latin typeface="Tw Cen MT" panose="020B0602020104020603" pitchFamily="34" charset="0"/>
              </a:rPr>
              <a:t>SSCs are not designed for being replaced </a:t>
            </a:r>
            <a:r>
              <a:rPr lang="en-GB" sz="1600" b="0" i="0" u="none" strike="noStrike" baseline="0" dirty="0">
                <a:solidFill>
                  <a:srgbClr val="000000"/>
                </a:solidFill>
                <a:latin typeface="Tw Cen MT" panose="020B0602020104020603" pitchFamily="34" charset="0"/>
              </a:rPr>
              <a:t>(civil structure, non-accessible)</a:t>
            </a:r>
          </a:p>
          <a:p>
            <a:r>
              <a:rPr lang="en-GB" sz="1600" b="0" i="0" u="none" strike="noStrike" baseline="0" dirty="0">
                <a:solidFill>
                  <a:srgbClr val="FF0000"/>
                </a:solidFill>
                <a:highlight>
                  <a:srgbClr val="FFFF00"/>
                </a:highlight>
                <a:latin typeface="Tw Cen MT" panose="020B0602020104020603" pitchFamily="34" charset="0"/>
              </a:rPr>
              <a:t>Ageing management programme </a:t>
            </a:r>
            <a:r>
              <a:rPr lang="en-GB" sz="1600" b="0" i="0" u="none" strike="noStrike" baseline="0" dirty="0">
                <a:solidFill>
                  <a:srgbClr val="000000"/>
                </a:solidFill>
                <a:latin typeface="Tw Cen MT" panose="020B0602020104020603" pitchFamily="34" charset="0"/>
              </a:rPr>
              <a:t>with identification of life limiting features.</a:t>
            </a:r>
          </a:p>
          <a:p>
            <a:endParaRPr lang="en-GB" sz="1600" b="0" i="0" u="none" strike="noStrike" baseline="0" dirty="0">
              <a:solidFill>
                <a:srgbClr val="000000"/>
              </a:solidFill>
              <a:latin typeface="Tw Cen MT" panose="020B0602020104020603" pitchFamily="34" charset="0"/>
            </a:endParaRPr>
          </a:p>
          <a:p>
            <a:r>
              <a:rPr lang="en-GB" sz="1600" b="1" i="0" u="none" strike="noStrike" baseline="0" dirty="0">
                <a:solidFill>
                  <a:srgbClr val="000000"/>
                </a:solidFill>
                <a:latin typeface="Tw Cen MT" panose="020B0602020104020603" pitchFamily="34" charset="0"/>
              </a:rPr>
              <a:t>SSCs with obsolescence</a:t>
            </a:r>
            <a:r>
              <a:rPr lang="en-GB" sz="1600" b="0" i="0" u="none" strike="noStrike" baseline="0" dirty="0">
                <a:solidFill>
                  <a:srgbClr val="000000"/>
                </a:solidFill>
                <a:latin typeface="Tw Cen MT" panose="020B0602020104020603" pitchFamily="34" charset="0"/>
              </a:rPr>
              <a:t>(I&amp;C)</a:t>
            </a:r>
          </a:p>
          <a:p>
            <a:r>
              <a:rPr lang="en-GB" sz="1600" b="0" i="0" u="none" strike="noStrike" baseline="0" dirty="0">
                <a:solidFill>
                  <a:srgbClr val="000000"/>
                </a:solidFill>
                <a:latin typeface="Tw Cen MT" panose="020B0602020104020603" pitchFamily="34" charset="0"/>
              </a:rPr>
              <a:t>Provide spare parts or prepare a modification project for future replacement of SSCs</a:t>
            </a:r>
            <a:endParaRPr lang="en-GB" sz="1600" dirty="0"/>
          </a:p>
        </p:txBody>
      </p:sp>
      <p:sp>
        <p:nvSpPr>
          <p:cNvPr id="6" name="TextBox 5">
            <a:extLst>
              <a:ext uri="{FF2B5EF4-FFF2-40B4-BE49-F238E27FC236}">
                <a16:creationId xmlns:a16="http://schemas.microsoft.com/office/drawing/2014/main" id="{C7C3E5C6-0AF8-2557-F2DB-11D40348124D}"/>
              </a:ext>
            </a:extLst>
          </p:cNvPr>
          <p:cNvSpPr txBox="1"/>
          <p:nvPr/>
        </p:nvSpPr>
        <p:spPr>
          <a:xfrm>
            <a:off x="242725" y="778680"/>
            <a:ext cx="6701055" cy="646331"/>
          </a:xfrm>
          <a:prstGeom prst="rect">
            <a:avLst/>
          </a:prstGeom>
          <a:noFill/>
        </p:spPr>
        <p:txBody>
          <a:bodyPr wrap="square">
            <a:spAutoFit/>
          </a:bodyPr>
          <a:lstStyle/>
          <a:p>
            <a:pPr marL="0" lvl="0" indent="0" algn="l">
              <a:lnSpc>
                <a:spcPct val="100000"/>
              </a:lnSpc>
              <a:buFont typeface="+mj-lt"/>
              <a:buNone/>
            </a:pPr>
            <a:r>
              <a:rPr lang="en-GB" sz="1800" b="1" i="1" u="sng" dirty="0">
                <a:effectLst/>
              </a:rPr>
              <a:t>Step 2 (Section 2 or Chapter 2 in document )</a:t>
            </a:r>
          </a:p>
          <a:p>
            <a:pPr marL="0" lvl="0" indent="0" algn="l">
              <a:lnSpc>
                <a:spcPct val="100000"/>
              </a:lnSpc>
              <a:buFont typeface="+mj-lt"/>
              <a:buNone/>
            </a:pPr>
            <a:r>
              <a:rPr lang="en-GB" sz="1800" b="0" i="0" u="none" dirty="0">
                <a:effectLst/>
              </a:rPr>
              <a:t>Identification of possible critical components for AM evaluation.</a:t>
            </a:r>
            <a:endParaRPr lang="en-GB" sz="2000" b="0" i="0" u="none"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2127209"/>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id="{CBB02A5A-0387-39BE-8ADD-E54D431FFD51}"/>
              </a:ext>
            </a:extLst>
          </p:cNvPr>
          <p:cNvPicPr>
            <a:picLocks/>
          </p:cNvPicPr>
          <p:nvPr/>
        </p:nvPicPr>
        <p:blipFill>
          <a:blip r:embed="rId2"/>
          <a:stretch>
            <a:fillRect/>
          </a:stretch>
        </p:blipFill>
        <p:spPr>
          <a:xfrm>
            <a:off x="504508" y="191164"/>
            <a:ext cx="3120512" cy="4517635"/>
          </a:xfrm>
          <a:prstGeom prst="rect">
            <a:avLst/>
          </a:prstGeom>
        </p:spPr>
      </p:pic>
      <p:pic>
        <p:nvPicPr>
          <p:cNvPr id="8" name="Picture 7">
            <a:extLst>
              <a:ext uri="{FF2B5EF4-FFF2-40B4-BE49-F238E27FC236}">
                <a16:creationId xmlns:a16="http://schemas.microsoft.com/office/drawing/2014/main" id="{8EA5F8B3-6549-09D0-898A-4FDDA43572C6}"/>
              </a:ext>
            </a:extLst>
          </p:cNvPr>
          <p:cNvPicPr>
            <a:picLocks noChangeAspect="1"/>
          </p:cNvPicPr>
          <p:nvPr/>
        </p:nvPicPr>
        <p:blipFill>
          <a:blip r:embed="rId3"/>
          <a:stretch>
            <a:fillRect/>
          </a:stretch>
        </p:blipFill>
        <p:spPr>
          <a:xfrm>
            <a:off x="4169326" y="191164"/>
            <a:ext cx="4470166" cy="4401663"/>
          </a:xfrm>
          <a:prstGeom prst="rect">
            <a:avLst/>
          </a:prstGeom>
        </p:spPr>
      </p:pic>
    </p:spTree>
    <p:extLst>
      <p:ext uri="{BB962C8B-B14F-4D97-AF65-F5344CB8AC3E}">
        <p14:creationId xmlns:p14="http://schemas.microsoft.com/office/powerpoint/2010/main" val="359161380"/>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AE1C50C-0E65-9E80-322F-DF22C5480D0F}"/>
              </a:ext>
            </a:extLst>
          </p:cNvPr>
          <p:cNvSpPr>
            <a:spLocks noGrp="1" noChangeArrowheads="1"/>
          </p:cNvSpPr>
          <p:nvPr>
            <p:ph type="title"/>
          </p:nvPr>
        </p:nvSpPr>
        <p:spPr>
          <a:xfrm>
            <a:off x="-134633" y="124031"/>
            <a:ext cx="9278633" cy="648072"/>
          </a:xfrm>
        </p:spPr>
        <p:txBody>
          <a:bodyPr>
            <a:normAutofit fontScale="90000"/>
          </a:bodyPr>
          <a:lstStyle/>
          <a:p>
            <a:pPr algn="ctr" eaLnBrk="1" hangingPunct="1">
              <a:defRPr/>
            </a:pPr>
            <a:r>
              <a:rPr lang="en-GB" altLang="x-none" dirty="0">
                <a:solidFill>
                  <a:schemeClr val="tx1"/>
                </a:solidFill>
              </a:rPr>
              <a:t>3. Steps in establishing an ageing management plan </a:t>
            </a:r>
          </a:p>
        </p:txBody>
      </p:sp>
      <p:sp>
        <p:nvSpPr>
          <p:cNvPr id="4" name="TextBox 3">
            <a:extLst>
              <a:ext uri="{FF2B5EF4-FFF2-40B4-BE49-F238E27FC236}">
                <a16:creationId xmlns:a16="http://schemas.microsoft.com/office/drawing/2014/main" id="{260CFA0D-5EEA-3B8E-FB3D-83E25606BF79}"/>
              </a:ext>
            </a:extLst>
          </p:cNvPr>
          <p:cNvSpPr txBox="1"/>
          <p:nvPr/>
        </p:nvSpPr>
        <p:spPr>
          <a:xfrm>
            <a:off x="391527" y="857682"/>
            <a:ext cx="8397193" cy="584775"/>
          </a:xfrm>
          <a:prstGeom prst="rect">
            <a:avLst/>
          </a:prstGeom>
          <a:noFill/>
        </p:spPr>
        <p:txBody>
          <a:bodyPr wrap="square">
            <a:spAutoFit/>
          </a:bodyPr>
          <a:lstStyle/>
          <a:p>
            <a:r>
              <a:rPr lang="en-GB" dirty="0"/>
              <a:t>Step 2 (Section 2 or Chapter 2 in document )</a:t>
            </a:r>
          </a:p>
          <a:p>
            <a:r>
              <a:rPr lang="en-US" sz="1400" dirty="0">
                <a:solidFill>
                  <a:srgbClr val="FF0000"/>
                </a:solidFill>
                <a:highlight>
                  <a:srgbClr val="FFFF00"/>
                </a:highlight>
              </a:rPr>
              <a:t>Step 2.1  </a:t>
            </a:r>
            <a:r>
              <a:rPr lang="en-US" sz="1400" dirty="0">
                <a:solidFill>
                  <a:srgbClr val="FF0000"/>
                </a:solidFill>
              </a:rPr>
              <a:t>Identification (information gathering)  of  possible  critical components </a:t>
            </a:r>
            <a:endParaRPr lang="en-GB" sz="1400" dirty="0">
              <a:solidFill>
                <a:srgbClr val="FF0000"/>
              </a:solidFill>
            </a:endParaRPr>
          </a:p>
        </p:txBody>
      </p:sp>
      <p:sp>
        <p:nvSpPr>
          <p:cNvPr id="7" name="TextBox 6">
            <a:extLst>
              <a:ext uri="{FF2B5EF4-FFF2-40B4-BE49-F238E27FC236}">
                <a16:creationId xmlns:a16="http://schemas.microsoft.com/office/drawing/2014/main" id="{1DCDB01B-E3B3-C9A1-6BC7-E71737886DF0}"/>
              </a:ext>
            </a:extLst>
          </p:cNvPr>
          <p:cNvSpPr txBox="1"/>
          <p:nvPr/>
        </p:nvSpPr>
        <p:spPr>
          <a:xfrm>
            <a:off x="111616" y="1482379"/>
            <a:ext cx="8957013" cy="584775"/>
          </a:xfrm>
          <a:prstGeom prst="rect">
            <a:avLst/>
          </a:prstGeom>
          <a:noFill/>
        </p:spPr>
        <p:txBody>
          <a:bodyPr wrap="square">
            <a:spAutoFit/>
          </a:bodyPr>
          <a:lstStyle/>
          <a:p>
            <a:r>
              <a:rPr lang="en-GB" sz="1600" dirty="0"/>
              <a:t>The starting point of the </a:t>
            </a:r>
            <a:r>
              <a:rPr lang="en-GB" sz="1600" dirty="0">
                <a:solidFill>
                  <a:srgbClr val="FF0000"/>
                </a:solidFill>
              </a:rPr>
              <a:t>screening process </a:t>
            </a:r>
            <a:r>
              <a:rPr lang="en-GB" sz="1600" dirty="0"/>
              <a:t>is the listing of the storage facility’s primary functions and components as described in the design documents.</a:t>
            </a:r>
          </a:p>
        </p:txBody>
      </p:sp>
      <p:sp>
        <p:nvSpPr>
          <p:cNvPr id="9" name="TextBox 8">
            <a:extLst>
              <a:ext uri="{FF2B5EF4-FFF2-40B4-BE49-F238E27FC236}">
                <a16:creationId xmlns:a16="http://schemas.microsoft.com/office/drawing/2014/main" id="{55C95FA5-9E9C-6A72-BDCB-71FD85E47797}"/>
              </a:ext>
            </a:extLst>
          </p:cNvPr>
          <p:cNvSpPr txBox="1"/>
          <p:nvPr/>
        </p:nvSpPr>
        <p:spPr>
          <a:xfrm>
            <a:off x="113655" y="2059891"/>
            <a:ext cx="8782055" cy="584775"/>
          </a:xfrm>
          <a:prstGeom prst="rect">
            <a:avLst/>
          </a:prstGeom>
          <a:noFill/>
        </p:spPr>
        <p:txBody>
          <a:bodyPr wrap="square">
            <a:spAutoFit/>
          </a:bodyPr>
          <a:lstStyle/>
          <a:p>
            <a:r>
              <a:rPr lang="en-GB" sz="1600" dirty="0"/>
              <a:t>Sorting and identification is based primarily on active, passive, long-lived and short-lived components that support the primary functions. </a:t>
            </a:r>
            <a:endParaRPr lang="en-GB" dirty="0"/>
          </a:p>
        </p:txBody>
      </p:sp>
      <p:sp>
        <p:nvSpPr>
          <p:cNvPr id="6" name="TextBox 5">
            <a:extLst>
              <a:ext uri="{FF2B5EF4-FFF2-40B4-BE49-F238E27FC236}">
                <a16:creationId xmlns:a16="http://schemas.microsoft.com/office/drawing/2014/main" id="{C192FD20-FA7D-6266-6712-4907269321B6}"/>
              </a:ext>
            </a:extLst>
          </p:cNvPr>
          <p:cNvSpPr txBox="1"/>
          <p:nvPr/>
        </p:nvSpPr>
        <p:spPr>
          <a:xfrm>
            <a:off x="84040" y="2696676"/>
            <a:ext cx="2949830" cy="2246769"/>
          </a:xfrm>
          <a:prstGeom prst="rect">
            <a:avLst/>
          </a:prstGeom>
          <a:noFill/>
        </p:spPr>
        <p:txBody>
          <a:bodyPr wrap="square">
            <a:spAutoFit/>
          </a:bodyPr>
          <a:lstStyle/>
          <a:p>
            <a:r>
              <a:rPr lang="en-GB" sz="1400" dirty="0">
                <a:solidFill>
                  <a:srgbClr val="FF0000"/>
                </a:solidFill>
              </a:rPr>
              <a:t>Active components </a:t>
            </a:r>
            <a:r>
              <a:rPr lang="en-GB" sz="1400" dirty="0"/>
              <a:t>are those that have moving parts or change their configuration or properties for instance: </a:t>
            </a:r>
          </a:p>
          <a:p>
            <a:endParaRPr lang="en-GB" sz="1400" dirty="0"/>
          </a:p>
          <a:p>
            <a:r>
              <a:rPr lang="en-GB" sz="1400" dirty="0"/>
              <a:t>Structures, piping components, ducting, pumps, fans, motors, miscellaneous process equipment, instrumentation, electrical components, valves, and tanks.</a:t>
            </a:r>
          </a:p>
        </p:txBody>
      </p:sp>
      <p:sp>
        <p:nvSpPr>
          <p:cNvPr id="10" name="TextBox 9">
            <a:extLst>
              <a:ext uri="{FF2B5EF4-FFF2-40B4-BE49-F238E27FC236}">
                <a16:creationId xmlns:a16="http://schemas.microsoft.com/office/drawing/2014/main" id="{E1ABC9F9-A450-B282-2327-0AA3ED970761}"/>
              </a:ext>
            </a:extLst>
          </p:cNvPr>
          <p:cNvSpPr txBox="1"/>
          <p:nvPr/>
        </p:nvSpPr>
        <p:spPr>
          <a:xfrm>
            <a:off x="3112591" y="2696676"/>
            <a:ext cx="2119472" cy="1384995"/>
          </a:xfrm>
          <a:prstGeom prst="rect">
            <a:avLst/>
          </a:prstGeom>
          <a:noFill/>
        </p:spPr>
        <p:txBody>
          <a:bodyPr wrap="square">
            <a:spAutoFit/>
          </a:bodyPr>
          <a:lstStyle/>
          <a:p>
            <a:r>
              <a:rPr lang="en-GB" sz="1400" dirty="0">
                <a:solidFill>
                  <a:srgbClr val="FF0000"/>
                </a:solidFill>
              </a:rPr>
              <a:t>Passive components </a:t>
            </a:r>
            <a:r>
              <a:rPr lang="en-GB" sz="1400" dirty="0"/>
              <a:t>are those that have no moving parts, and whose configuration or properties do not change. </a:t>
            </a:r>
          </a:p>
        </p:txBody>
      </p:sp>
      <p:sp>
        <p:nvSpPr>
          <p:cNvPr id="12" name="TextBox 11">
            <a:extLst>
              <a:ext uri="{FF2B5EF4-FFF2-40B4-BE49-F238E27FC236}">
                <a16:creationId xmlns:a16="http://schemas.microsoft.com/office/drawing/2014/main" id="{091F54A8-26E4-26E4-BD4D-558195CCFEFC}"/>
              </a:ext>
            </a:extLst>
          </p:cNvPr>
          <p:cNvSpPr txBox="1"/>
          <p:nvPr/>
        </p:nvSpPr>
        <p:spPr>
          <a:xfrm>
            <a:off x="5074988" y="2697852"/>
            <a:ext cx="2119472" cy="1169551"/>
          </a:xfrm>
          <a:prstGeom prst="rect">
            <a:avLst/>
          </a:prstGeom>
          <a:noFill/>
        </p:spPr>
        <p:txBody>
          <a:bodyPr wrap="square">
            <a:spAutoFit/>
          </a:bodyPr>
          <a:lstStyle/>
          <a:p>
            <a:r>
              <a:rPr lang="en-GB" sz="1400" dirty="0">
                <a:solidFill>
                  <a:srgbClr val="FF0000"/>
                </a:solidFill>
              </a:rPr>
              <a:t>Long-lived components </a:t>
            </a:r>
            <a:r>
              <a:rPr lang="en-GB" sz="1400" dirty="0"/>
              <a:t>are those that are not replaced during the service life of the system</a:t>
            </a:r>
          </a:p>
        </p:txBody>
      </p:sp>
      <p:sp>
        <p:nvSpPr>
          <p:cNvPr id="14" name="TextBox 13">
            <a:extLst>
              <a:ext uri="{FF2B5EF4-FFF2-40B4-BE49-F238E27FC236}">
                <a16:creationId xmlns:a16="http://schemas.microsoft.com/office/drawing/2014/main" id="{EF06910E-86D4-B587-62AA-A03EF5E40740}"/>
              </a:ext>
            </a:extLst>
          </p:cNvPr>
          <p:cNvSpPr txBox="1"/>
          <p:nvPr/>
        </p:nvSpPr>
        <p:spPr>
          <a:xfrm>
            <a:off x="7073715" y="2704491"/>
            <a:ext cx="2070285" cy="1384995"/>
          </a:xfrm>
          <a:prstGeom prst="rect">
            <a:avLst/>
          </a:prstGeom>
          <a:noFill/>
        </p:spPr>
        <p:txBody>
          <a:bodyPr wrap="square">
            <a:spAutoFit/>
          </a:bodyPr>
          <a:lstStyle/>
          <a:p>
            <a:r>
              <a:rPr lang="en-GB" sz="1400" dirty="0">
                <a:solidFill>
                  <a:srgbClr val="FF0000"/>
                </a:solidFill>
              </a:rPr>
              <a:t>Short-lived components </a:t>
            </a:r>
            <a:r>
              <a:rPr lang="en-GB" sz="1400" dirty="0"/>
              <a:t>will be replaced during a specified time period, due either to planned maintenance or obsolescence/wear-out</a:t>
            </a:r>
          </a:p>
        </p:txBody>
      </p:sp>
    </p:spTree>
    <p:extLst>
      <p:ext uri="{BB962C8B-B14F-4D97-AF65-F5344CB8AC3E}">
        <p14:creationId xmlns:p14="http://schemas.microsoft.com/office/powerpoint/2010/main" val="417031032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AE1C50C-0E65-9E80-322F-DF22C5480D0F}"/>
              </a:ext>
            </a:extLst>
          </p:cNvPr>
          <p:cNvSpPr>
            <a:spLocks noGrp="1" noChangeArrowheads="1"/>
          </p:cNvSpPr>
          <p:nvPr>
            <p:ph type="title"/>
          </p:nvPr>
        </p:nvSpPr>
        <p:spPr>
          <a:xfrm>
            <a:off x="-134633" y="124031"/>
            <a:ext cx="9278633" cy="648072"/>
          </a:xfrm>
        </p:spPr>
        <p:txBody>
          <a:bodyPr>
            <a:normAutofit fontScale="90000"/>
          </a:bodyPr>
          <a:lstStyle/>
          <a:p>
            <a:pPr algn="ctr" eaLnBrk="1" hangingPunct="1">
              <a:defRPr/>
            </a:pPr>
            <a:r>
              <a:rPr lang="en-GB" altLang="x-none" dirty="0">
                <a:solidFill>
                  <a:schemeClr val="tx1"/>
                </a:solidFill>
              </a:rPr>
              <a:t>3. Steps in establishing an ageing management plan </a:t>
            </a:r>
          </a:p>
        </p:txBody>
      </p:sp>
      <p:sp>
        <p:nvSpPr>
          <p:cNvPr id="11" name="TextBox 10">
            <a:extLst>
              <a:ext uri="{FF2B5EF4-FFF2-40B4-BE49-F238E27FC236}">
                <a16:creationId xmlns:a16="http://schemas.microsoft.com/office/drawing/2014/main" id="{99F81392-054C-523E-8CD1-8E5AA787C28B}"/>
              </a:ext>
            </a:extLst>
          </p:cNvPr>
          <p:cNvSpPr txBox="1"/>
          <p:nvPr/>
        </p:nvSpPr>
        <p:spPr>
          <a:xfrm>
            <a:off x="69619" y="1643793"/>
            <a:ext cx="7579430" cy="3816429"/>
          </a:xfrm>
          <a:prstGeom prst="rect">
            <a:avLst/>
          </a:prstGeom>
          <a:noFill/>
        </p:spPr>
        <p:txBody>
          <a:bodyPr wrap="square">
            <a:spAutoFit/>
          </a:bodyPr>
          <a:lstStyle/>
          <a:p>
            <a:r>
              <a:rPr lang="en-GB" sz="1400" dirty="0"/>
              <a:t>To facilitate </a:t>
            </a:r>
            <a:r>
              <a:rPr lang="en-GB" sz="1400" dirty="0">
                <a:solidFill>
                  <a:srgbClr val="FF0000"/>
                </a:solidFill>
              </a:rPr>
              <a:t>component evaluating in next round  information  should include:</a:t>
            </a:r>
          </a:p>
          <a:p>
            <a:pPr lvl="1"/>
            <a:r>
              <a:rPr lang="en-GB" sz="1400" dirty="0"/>
              <a:t>System level </a:t>
            </a:r>
            <a:r>
              <a:rPr lang="en-GB" sz="1400" b="1" dirty="0"/>
              <a:t>description of the asset</a:t>
            </a:r>
            <a:r>
              <a:rPr lang="en-GB" sz="1400" dirty="0"/>
              <a:t>: </a:t>
            </a:r>
          </a:p>
          <a:p>
            <a:pPr lvl="2"/>
            <a:r>
              <a:rPr lang="en-GB" sz="1400" dirty="0"/>
              <a:t>System or structure description of the asset;</a:t>
            </a:r>
          </a:p>
          <a:p>
            <a:pPr lvl="2"/>
            <a:r>
              <a:rPr lang="en-GB" sz="1400" dirty="0"/>
              <a:t>Functional requirements of the asset;</a:t>
            </a:r>
          </a:p>
          <a:p>
            <a:pPr lvl="2"/>
            <a:r>
              <a:rPr lang="en-GB" sz="1400" dirty="0"/>
              <a:t>Primary functions of the asset.</a:t>
            </a:r>
          </a:p>
          <a:p>
            <a:pPr lvl="1"/>
            <a:r>
              <a:rPr lang="en-GB" sz="1400" dirty="0"/>
              <a:t>Key </a:t>
            </a:r>
            <a:r>
              <a:rPr lang="en-GB" sz="1400" b="1" dirty="0"/>
              <a:t>interfacing systems </a:t>
            </a:r>
          </a:p>
          <a:p>
            <a:pPr lvl="2"/>
            <a:r>
              <a:rPr lang="en-GB" sz="1400" dirty="0"/>
              <a:t> identify support or supported systems which also may have to be verified.</a:t>
            </a:r>
          </a:p>
          <a:p>
            <a:pPr lvl="1"/>
            <a:r>
              <a:rPr lang="en-GB" sz="1400" dirty="0"/>
              <a:t>Applicable </a:t>
            </a:r>
            <a:r>
              <a:rPr lang="en-GB" sz="1400" b="1" dirty="0"/>
              <a:t>safety analysis, licensing conditions</a:t>
            </a:r>
            <a:r>
              <a:rPr lang="en-GB" sz="1400" b="1" i="1" dirty="0"/>
              <a:t> </a:t>
            </a:r>
            <a:r>
              <a:rPr lang="en-GB" sz="1400" dirty="0"/>
              <a:t>or supplemental analysis</a:t>
            </a:r>
          </a:p>
          <a:p>
            <a:pPr lvl="1"/>
            <a:r>
              <a:rPr lang="en-GB" sz="1400" dirty="0"/>
              <a:t>Identify system boundary for AM </a:t>
            </a:r>
          </a:p>
          <a:p>
            <a:pPr lvl="2"/>
            <a:r>
              <a:rPr lang="en-GB" sz="1400" dirty="0"/>
              <a:t>Use </a:t>
            </a:r>
            <a:r>
              <a:rPr lang="en-GB" sz="1400" b="1" dirty="0"/>
              <a:t>mark-up drawings </a:t>
            </a:r>
            <a:r>
              <a:rPr lang="en-GB" sz="1400" dirty="0"/>
              <a:t>clearly indicating portions of the structure, systems and electronic components (SSECs) contributing to the asset primary functions.</a:t>
            </a:r>
          </a:p>
          <a:p>
            <a:pPr lvl="1"/>
            <a:r>
              <a:rPr lang="en-GB" sz="1400" dirty="0"/>
              <a:t>Identify other </a:t>
            </a:r>
            <a:r>
              <a:rPr lang="en-GB" sz="1400" b="1" dirty="0"/>
              <a:t>interfacing systems </a:t>
            </a:r>
            <a:r>
              <a:rPr lang="en-GB" sz="1400" dirty="0"/>
              <a:t>and components, examples being:</a:t>
            </a:r>
          </a:p>
          <a:p>
            <a:pPr lvl="2"/>
            <a:r>
              <a:rPr lang="en-GB" sz="1400" dirty="0"/>
              <a:t>Electrical components and cables;</a:t>
            </a:r>
          </a:p>
          <a:p>
            <a:pPr lvl="2"/>
            <a:r>
              <a:rPr lang="en-GB" sz="1400" dirty="0"/>
              <a:t>Transformers;</a:t>
            </a:r>
          </a:p>
          <a:p>
            <a:pPr lvl="2"/>
            <a:r>
              <a:rPr lang="en-GB" sz="1400" dirty="0"/>
              <a:t>Sensors and actuators; </a:t>
            </a:r>
          </a:p>
          <a:p>
            <a:pPr lvl="2"/>
            <a:r>
              <a:rPr lang="en-GB" sz="1400" dirty="0"/>
              <a:t>Equipment supports.</a:t>
            </a:r>
          </a:p>
          <a:p>
            <a:endParaRPr lang="en-GB" dirty="0">
              <a:solidFill>
                <a:srgbClr val="FF0000"/>
              </a:solidFill>
            </a:endParaRPr>
          </a:p>
        </p:txBody>
      </p:sp>
      <p:sp>
        <p:nvSpPr>
          <p:cNvPr id="3" name="TextBox 2">
            <a:extLst>
              <a:ext uri="{FF2B5EF4-FFF2-40B4-BE49-F238E27FC236}">
                <a16:creationId xmlns:a16="http://schemas.microsoft.com/office/drawing/2014/main" id="{77791586-65D4-C1EF-8A8F-D4F9D95B3515}"/>
              </a:ext>
            </a:extLst>
          </p:cNvPr>
          <p:cNvSpPr txBox="1"/>
          <p:nvPr/>
        </p:nvSpPr>
        <p:spPr>
          <a:xfrm>
            <a:off x="69619" y="943261"/>
            <a:ext cx="8803162" cy="584775"/>
          </a:xfrm>
          <a:prstGeom prst="rect">
            <a:avLst/>
          </a:prstGeom>
          <a:noFill/>
        </p:spPr>
        <p:txBody>
          <a:bodyPr wrap="square">
            <a:spAutoFit/>
          </a:bodyPr>
          <a:lstStyle/>
          <a:p>
            <a:r>
              <a:rPr lang="en-GB" dirty="0"/>
              <a:t>Step 2 (Section 2 or Chapter 2 in document )</a:t>
            </a:r>
          </a:p>
          <a:p>
            <a:r>
              <a:rPr lang="en-US" sz="1400" dirty="0">
                <a:solidFill>
                  <a:srgbClr val="FF0000"/>
                </a:solidFill>
                <a:highlight>
                  <a:srgbClr val="FFFF00"/>
                </a:highlight>
              </a:rPr>
              <a:t>Step 2.2  Produce a structure report / section of  possible critical components (will be evaluated in next step</a:t>
            </a:r>
            <a:r>
              <a:rPr lang="en-US" sz="1200" dirty="0">
                <a:solidFill>
                  <a:srgbClr val="FF0000"/>
                </a:solidFill>
                <a:highlight>
                  <a:srgbClr val="FFFF00"/>
                </a:highlight>
              </a:rPr>
              <a:t>) </a:t>
            </a:r>
            <a:endParaRPr lang="en-GB" sz="1200" dirty="0">
              <a:solidFill>
                <a:srgbClr val="FF0000"/>
              </a:solidFill>
            </a:endParaRPr>
          </a:p>
        </p:txBody>
      </p:sp>
    </p:spTree>
    <p:extLst>
      <p:ext uri="{BB962C8B-B14F-4D97-AF65-F5344CB8AC3E}">
        <p14:creationId xmlns:p14="http://schemas.microsoft.com/office/powerpoint/2010/main" val="2257959077"/>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AE1C50C-0E65-9E80-322F-DF22C5480D0F}"/>
              </a:ext>
            </a:extLst>
          </p:cNvPr>
          <p:cNvSpPr>
            <a:spLocks noGrp="1" noChangeArrowheads="1"/>
          </p:cNvSpPr>
          <p:nvPr>
            <p:ph type="title"/>
          </p:nvPr>
        </p:nvSpPr>
        <p:spPr>
          <a:xfrm>
            <a:off x="-134633" y="124031"/>
            <a:ext cx="9278633" cy="648072"/>
          </a:xfrm>
        </p:spPr>
        <p:txBody>
          <a:bodyPr>
            <a:normAutofit fontScale="90000"/>
          </a:bodyPr>
          <a:lstStyle/>
          <a:p>
            <a:pPr algn="ctr" eaLnBrk="1" hangingPunct="1">
              <a:defRPr/>
            </a:pPr>
            <a:r>
              <a:rPr lang="en-GB" altLang="x-none" dirty="0">
                <a:solidFill>
                  <a:schemeClr val="tx1"/>
                </a:solidFill>
              </a:rPr>
              <a:t>3. Steps in establishing an ageing management plan </a:t>
            </a:r>
          </a:p>
        </p:txBody>
      </p:sp>
      <p:graphicFrame>
        <p:nvGraphicFramePr>
          <p:cNvPr id="3" name="Content Placeholder 3">
            <a:extLst>
              <a:ext uri="{FF2B5EF4-FFF2-40B4-BE49-F238E27FC236}">
                <a16:creationId xmlns:a16="http://schemas.microsoft.com/office/drawing/2014/main" id="{D5CBB845-D62A-E07E-8275-CD6DBE791C02}"/>
              </a:ext>
            </a:extLst>
          </p:cNvPr>
          <p:cNvGraphicFramePr>
            <a:graphicFrameLocks/>
          </p:cNvGraphicFramePr>
          <p:nvPr>
            <p:extLst>
              <p:ext uri="{D42A27DB-BD31-4B8C-83A1-F6EECF244321}">
                <p14:modId xmlns:p14="http://schemas.microsoft.com/office/powerpoint/2010/main" val="1303923970"/>
              </p:ext>
            </p:extLst>
          </p:nvPr>
        </p:nvGraphicFramePr>
        <p:xfrm>
          <a:off x="147789" y="921470"/>
          <a:ext cx="8713788" cy="4170885"/>
        </p:xfrm>
        <a:graphic>
          <a:graphicData uri="http://schemas.openxmlformats.org/drawingml/2006/table">
            <a:tbl>
              <a:tblPr firstRow="1" firstCol="1" lastRow="1" lastCol="1" bandRow="1" bandCol="1">
                <a:tableStyleId>{5C22544A-7EE6-4342-B048-85BDC9FD1C3A}</a:tableStyleId>
              </a:tblPr>
              <a:tblGrid>
                <a:gridCol w="4227930">
                  <a:extLst>
                    <a:ext uri="{9D8B030D-6E8A-4147-A177-3AD203B41FA5}">
                      <a16:colId xmlns:a16="http://schemas.microsoft.com/office/drawing/2014/main" val="1239071130"/>
                    </a:ext>
                  </a:extLst>
                </a:gridCol>
                <a:gridCol w="4485858">
                  <a:extLst>
                    <a:ext uri="{9D8B030D-6E8A-4147-A177-3AD203B41FA5}">
                      <a16:colId xmlns:a16="http://schemas.microsoft.com/office/drawing/2014/main" val="2766049046"/>
                    </a:ext>
                  </a:extLst>
                </a:gridCol>
              </a:tblGrid>
              <a:tr h="0">
                <a:tc>
                  <a:txBody>
                    <a:bodyPr/>
                    <a:lstStyle/>
                    <a:p>
                      <a:pPr marL="540385" algn="l">
                        <a:lnSpc>
                          <a:spcPct val="100000"/>
                        </a:lnSpc>
                      </a:pPr>
                      <a:r>
                        <a:rPr lang="en-GB" sz="1100" dirty="0">
                          <a:effectLst/>
                        </a:rPr>
                        <a:t>Steps of  establishing a AM plan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lnSpc>
                          <a:spcPct val="100000"/>
                        </a:lnSpc>
                      </a:pPr>
                      <a:r>
                        <a:rPr lang="en-GB" sz="1100" dirty="0">
                          <a:effectLst/>
                        </a:rPr>
                        <a:t>Periodicity</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2078541583"/>
                  </a:ext>
                </a:extLst>
              </a:tr>
              <a:tr h="449540">
                <a:tc>
                  <a:txBody>
                    <a:bodyPr/>
                    <a:lstStyle/>
                    <a:p>
                      <a:pPr marL="0" lvl="0" indent="0" algn="l">
                        <a:lnSpc>
                          <a:spcPct val="100000"/>
                        </a:lnSpc>
                        <a:buFont typeface="+mj-lt"/>
                        <a:buNone/>
                      </a:pPr>
                      <a:r>
                        <a:rPr lang="en-GB" sz="1100" b="1" i="1" u="sng" dirty="0">
                          <a:solidFill>
                            <a:srgbClr val="FF0000"/>
                          </a:solidFill>
                          <a:effectLst/>
                        </a:rPr>
                        <a:t>Step  1</a:t>
                      </a:r>
                    </a:p>
                    <a:p>
                      <a:pPr marL="0" lvl="0" indent="0" algn="l">
                        <a:lnSpc>
                          <a:spcPct val="100000"/>
                        </a:lnSpc>
                        <a:buFont typeface="+mj-lt"/>
                        <a:buNone/>
                      </a:pPr>
                      <a:r>
                        <a:rPr lang="en-GB" sz="1100" b="0" i="0" u="none" dirty="0">
                          <a:solidFill>
                            <a:srgbClr val="FF0000"/>
                          </a:solidFill>
                          <a:effectLst/>
                        </a:rPr>
                        <a:t>Identification of  stakeholder and general background .</a:t>
                      </a:r>
                      <a:endParaRPr lang="en-GB" sz="1200" b="0" i="0" u="none"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342900" lvl="0" indent="-342900" algn="l">
                        <a:lnSpc>
                          <a:spcPct val="100000"/>
                        </a:lnSpc>
                        <a:buFont typeface="Symbol" pitchFamily="2" charset="2"/>
                        <a:buChar char=""/>
                      </a:pPr>
                      <a:r>
                        <a:rPr lang="en-GB" sz="1100" b="0" i="1" u="none" dirty="0">
                          <a:solidFill>
                            <a:schemeClr val="bg1"/>
                          </a:solidFill>
                          <a:effectLst/>
                        </a:rPr>
                        <a:t>One time, </a:t>
                      </a:r>
                      <a:endParaRPr lang="en-GB" sz="1200" b="0" i="1" u="none"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1555929340"/>
                  </a:ext>
                </a:extLst>
              </a:tr>
              <a:tr h="511200">
                <a:tc>
                  <a:txBody>
                    <a:bodyPr/>
                    <a:lstStyle/>
                    <a:p>
                      <a:pPr marL="0" lvl="0" indent="0" algn="l">
                        <a:lnSpc>
                          <a:spcPct val="100000"/>
                        </a:lnSpc>
                        <a:buFont typeface="+mj-lt"/>
                        <a:buNone/>
                      </a:pPr>
                      <a:r>
                        <a:rPr lang="en-GB" sz="1100" b="1" i="1" u="sng" dirty="0">
                          <a:solidFill>
                            <a:srgbClr val="FF0000"/>
                          </a:solidFill>
                          <a:effectLst/>
                        </a:rPr>
                        <a:t>Step 2 </a:t>
                      </a:r>
                    </a:p>
                    <a:p>
                      <a:pPr marL="0" lvl="0" indent="0" algn="l">
                        <a:lnSpc>
                          <a:spcPct val="100000"/>
                        </a:lnSpc>
                        <a:buFont typeface="+mj-lt"/>
                        <a:buNone/>
                      </a:pPr>
                      <a:r>
                        <a:rPr lang="en-GB" sz="1100" b="0" i="0" u="none" dirty="0">
                          <a:solidFill>
                            <a:srgbClr val="FF0000"/>
                          </a:solidFill>
                          <a:effectLst/>
                        </a:rPr>
                        <a:t>Identification of asset’s critical components for AM evaluation.</a:t>
                      </a:r>
                      <a:endParaRPr lang="en-GB" sz="1200" b="0" i="0" u="none"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342900" lvl="0" indent="-342900" algn="l">
                        <a:lnSpc>
                          <a:spcPct val="100000"/>
                        </a:lnSpc>
                        <a:buFont typeface="Symbol" pitchFamily="2" charset="2"/>
                        <a:buChar char=""/>
                      </a:pPr>
                      <a:r>
                        <a:rPr lang="en-GB" sz="1100" b="0" i="1" u="none" dirty="0">
                          <a:solidFill>
                            <a:schemeClr val="bg1"/>
                          </a:solidFill>
                          <a:effectLst/>
                        </a:rPr>
                        <a:t>One time, at in-service or current conditions.</a:t>
                      </a:r>
                      <a:endParaRPr lang="en-GB" sz="1200" b="0" i="1" u="none" dirty="0">
                        <a:solidFill>
                          <a:schemeClr val="bg1"/>
                        </a:solidFill>
                        <a:effectLst/>
                      </a:endParaRPr>
                    </a:p>
                    <a:p>
                      <a:pPr marL="342900" lvl="0" indent="-342900" algn="l">
                        <a:lnSpc>
                          <a:spcPct val="100000"/>
                        </a:lnSpc>
                        <a:buFont typeface="Symbol" pitchFamily="2" charset="2"/>
                        <a:buChar char=""/>
                      </a:pPr>
                      <a:r>
                        <a:rPr lang="en-GB" sz="1100" b="0" i="1" u="none" dirty="0">
                          <a:solidFill>
                            <a:schemeClr val="bg1"/>
                          </a:solidFill>
                          <a:effectLst/>
                        </a:rPr>
                        <a:t>Updated if asset’s primary functions have changed.</a:t>
                      </a:r>
                      <a:endParaRPr lang="en-GB" sz="1200" b="0" i="1" u="none"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3884132310"/>
                  </a:ext>
                </a:extLst>
              </a:tr>
              <a:tr h="540000">
                <a:tc>
                  <a:txBody>
                    <a:bodyPr/>
                    <a:lstStyle/>
                    <a:p>
                      <a:pPr marL="0" lvl="0" indent="0" algn="l">
                        <a:lnSpc>
                          <a:spcPct val="100000"/>
                        </a:lnSpc>
                        <a:buFont typeface="+mj-lt"/>
                        <a:buNone/>
                      </a:pPr>
                      <a:r>
                        <a:rPr lang="en-GB" sz="1100" dirty="0">
                          <a:effectLst/>
                        </a:rPr>
                        <a:t>Step 3</a:t>
                      </a:r>
                    </a:p>
                    <a:p>
                      <a:pPr marL="0" lvl="0" indent="0" algn="l">
                        <a:lnSpc>
                          <a:spcPct val="100000"/>
                        </a:lnSpc>
                        <a:buFont typeface="+mj-lt"/>
                        <a:buNone/>
                      </a:pPr>
                      <a:r>
                        <a:rPr lang="en-GB" sz="1100" dirty="0">
                          <a:effectLst/>
                        </a:rPr>
                        <a:t>AM evaluation of the selected critical components.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342900" lvl="0" indent="-342900" algn="l">
                        <a:lnSpc>
                          <a:spcPct val="100000"/>
                        </a:lnSpc>
                        <a:buFont typeface="Symbol" pitchFamily="2" charset="2"/>
                        <a:buChar char=""/>
                      </a:pPr>
                      <a:r>
                        <a:rPr lang="en-GB" sz="1100" b="0" dirty="0">
                          <a:solidFill>
                            <a:schemeClr val="bg1"/>
                          </a:solidFill>
                          <a:effectLst/>
                        </a:rPr>
                        <a:t>One time, at in-service or current conditions.</a:t>
                      </a:r>
                      <a:endParaRPr lang="en-GB" sz="1200" b="0" dirty="0">
                        <a:solidFill>
                          <a:schemeClr val="bg1"/>
                        </a:solidFill>
                        <a:effectLst/>
                      </a:endParaRPr>
                    </a:p>
                    <a:p>
                      <a:pPr marL="342900" lvl="0" indent="-342900" algn="l">
                        <a:lnSpc>
                          <a:spcPct val="100000"/>
                        </a:lnSpc>
                        <a:buFont typeface="Symbol" pitchFamily="2" charset="2"/>
                        <a:buChar char=""/>
                      </a:pPr>
                      <a:r>
                        <a:rPr lang="en-GB" sz="1100" b="0" dirty="0">
                          <a:solidFill>
                            <a:schemeClr val="bg1"/>
                          </a:solidFill>
                          <a:effectLst/>
                        </a:rPr>
                        <a:t>Updated if there is a change in understanding of aging or AM methods.</a:t>
                      </a:r>
                      <a:endParaRPr lang="en-GB"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443633115"/>
                  </a:ext>
                </a:extLst>
              </a:tr>
              <a:tr h="514794">
                <a:tc>
                  <a:txBody>
                    <a:bodyPr/>
                    <a:lstStyle/>
                    <a:p>
                      <a:pPr marL="0" lvl="0" indent="0" algn="l">
                        <a:lnSpc>
                          <a:spcPct val="100000"/>
                        </a:lnSpc>
                        <a:buFont typeface="+mj-lt"/>
                        <a:buNone/>
                      </a:pPr>
                      <a:r>
                        <a:rPr lang="en-GB" sz="1100" dirty="0">
                          <a:effectLst/>
                        </a:rPr>
                        <a:t>Step 4</a:t>
                      </a:r>
                    </a:p>
                    <a:p>
                      <a:pPr marL="0" lvl="0" indent="0" algn="l">
                        <a:lnSpc>
                          <a:spcPct val="100000"/>
                        </a:lnSpc>
                        <a:buFont typeface="+mj-lt"/>
                        <a:buNone/>
                      </a:pPr>
                      <a:r>
                        <a:rPr lang="en-GB" sz="1100" b="0" dirty="0">
                          <a:effectLst/>
                        </a:rPr>
                        <a:t>Condition assessment of the WM asset with focus on the selected critical components.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342900" lvl="0" indent="-342900" algn="l">
                        <a:lnSpc>
                          <a:spcPct val="100000"/>
                        </a:lnSpc>
                        <a:buFont typeface="Symbol" pitchFamily="2" charset="2"/>
                        <a:buChar char=""/>
                      </a:pPr>
                      <a:r>
                        <a:rPr lang="en-GB" sz="1100" b="0" dirty="0">
                          <a:solidFill>
                            <a:schemeClr val="bg1"/>
                          </a:solidFill>
                          <a:effectLst/>
                        </a:rPr>
                        <a:t>One time, at in-service or current conditions.</a:t>
                      </a:r>
                      <a:endParaRPr lang="en-GB" sz="1200" b="0" dirty="0">
                        <a:solidFill>
                          <a:schemeClr val="bg1"/>
                        </a:solidFill>
                        <a:effectLst/>
                      </a:endParaRPr>
                    </a:p>
                    <a:p>
                      <a:pPr marL="342900" lvl="0" indent="-342900" algn="l">
                        <a:lnSpc>
                          <a:spcPct val="100000"/>
                        </a:lnSpc>
                        <a:buFont typeface="Symbol" pitchFamily="2" charset="2"/>
                        <a:buChar char=""/>
                      </a:pPr>
                      <a:r>
                        <a:rPr lang="en-GB" sz="1100" b="0" dirty="0">
                          <a:solidFill>
                            <a:schemeClr val="bg1"/>
                          </a:solidFill>
                          <a:effectLst/>
                        </a:rPr>
                        <a:t>Updated on the basis of implementing the AM plan, i.e., inspection and assessment results.</a:t>
                      </a:r>
                      <a:endParaRPr lang="en-GB"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3599907635"/>
                  </a:ext>
                </a:extLst>
              </a:tr>
              <a:tr h="307335">
                <a:tc>
                  <a:txBody>
                    <a:bodyPr/>
                    <a:lstStyle/>
                    <a:p>
                      <a:pPr marL="0" lvl="0" indent="0" algn="l">
                        <a:lnSpc>
                          <a:spcPct val="100000"/>
                        </a:lnSpc>
                        <a:buFont typeface="+mj-lt"/>
                        <a:buNone/>
                      </a:pPr>
                      <a:r>
                        <a:rPr lang="en-GB" sz="1100" dirty="0">
                          <a:effectLst/>
                        </a:rPr>
                        <a:t>Step 5 </a:t>
                      </a:r>
                    </a:p>
                    <a:p>
                      <a:pPr marL="0" lvl="0" indent="0" algn="l">
                        <a:lnSpc>
                          <a:spcPct val="100000"/>
                        </a:lnSpc>
                        <a:buFont typeface="+mj-lt"/>
                        <a:buNone/>
                      </a:pPr>
                      <a:r>
                        <a:rPr lang="en-GB" sz="1100" b="0" dirty="0">
                          <a:effectLst/>
                        </a:rPr>
                        <a:t>Identification of AM actions and indicators of AM plan effectiveness</a:t>
                      </a:r>
                      <a:endParaRPr lang="en-GB" sz="1200" b="0" dirty="0">
                        <a:effectLst/>
                      </a:endParaRPr>
                    </a:p>
                    <a:p>
                      <a:pPr algn="l">
                        <a:lnSpc>
                          <a:spcPct val="100000"/>
                        </a:lnSpc>
                      </a:pPr>
                      <a:r>
                        <a:rPr lang="en-GB" sz="1100" b="0" dirty="0">
                          <a:effectLst/>
                        </a:rPr>
                        <a:t> </a:t>
                      </a:r>
                      <a:endParaRPr lang="en-GB"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342900" lvl="0" indent="-342900" algn="l">
                        <a:lnSpc>
                          <a:spcPct val="100000"/>
                        </a:lnSpc>
                        <a:buFont typeface="Symbol" pitchFamily="2" charset="2"/>
                        <a:buChar char=""/>
                      </a:pPr>
                      <a:r>
                        <a:rPr lang="en-GB" sz="1100" b="0" dirty="0">
                          <a:solidFill>
                            <a:schemeClr val="bg1"/>
                          </a:solidFill>
                          <a:effectLst/>
                        </a:rPr>
                        <a:t>At the establishment of the AM plan</a:t>
                      </a:r>
                      <a:endParaRPr lang="en-GB" sz="1200" b="0" dirty="0">
                        <a:solidFill>
                          <a:schemeClr val="bg1"/>
                        </a:solidFill>
                        <a:effectLst/>
                      </a:endParaRPr>
                    </a:p>
                    <a:p>
                      <a:pPr marL="342900" lvl="0" indent="-342900" algn="l">
                        <a:lnSpc>
                          <a:spcPct val="100000"/>
                        </a:lnSpc>
                        <a:buFont typeface="Symbol" pitchFamily="2" charset="2"/>
                        <a:buChar char=""/>
                      </a:pPr>
                      <a:r>
                        <a:rPr lang="en-GB" sz="1100" b="0" dirty="0">
                          <a:solidFill>
                            <a:schemeClr val="bg1"/>
                          </a:solidFill>
                          <a:effectLst/>
                        </a:rPr>
                        <a:t>Updated periodically based on the relevant operating experience (OPEX) and R&amp;D results.</a:t>
                      </a:r>
                      <a:endParaRPr lang="en-GB"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672542121"/>
                  </a:ext>
                </a:extLst>
              </a:tr>
              <a:tr h="354365">
                <a:tc>
                  <a:txBody>
                    <a:bodyPr/>
                    <a:lstStyle/>
                    <a:p>
                      <a:pPr marL="0" lvl="0" indent="0" algn="l">
                        <a:lnSpc>
                          <a:spcPct val="100000"/>
                        </a:lnSpc>
                        <a:buFont typeface="+mj-lt"/>
                        <a:buNone/>
                      </a:pPr>
                      <a:r>
                        <a:rPr lang="en-GB" sz="1100" dirty="0">
                          <a:effectLst/>
                        </a:rPr>
                        <a:t>Step 6</a:t>
                      </a:r>
                    </a:p>
                    <a:p>
                      <a:pPr marL="0" lvl="0" indent="0" algn="l">
                        <a:lnSpc>
                          <a:spcPct val="100000"/>
                        </a:lnSpc>
                        <a:buFont typeface="+mj-lt"/>
                        <a:buNone/>
                      </a:pPr>
                      <a:r>
                        <a:rPr lang="en-GB" sz="1100" b="0" dirty="0">
                          <a:effectLst/>
                        </a:rPr>
                        <a:t>Implementation of the asset-specific AM plan.</a:t>
                      </a:r>
                      <a:endParaRPr lang="en-GB"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342900" lvl="0" indent="-342900" algn="l">
                        <a:lnSpc>
                          <a:spcPct val="100000"/>
                        </a:lnSpc>
                        <a:buFont typeface="Symbol" pitchFamily="2" charset="2"/>
                        <a:buChar char=""/>
                      </a:pPr>
                      <a:r>
                        <a:rPr lang="en-GB" sz="1100" b="0" dirty="0">
                          <a:solidFill>
                            <a:schemeClr val="bg1"/>
                          </a:solidFill>
                          <a:effectLst/>
                        </a:rPr>
                        <a:t>On-going</a:t>
                      </a:r>
                      <a:endParaRPr lang="en-GB"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2187700325"/>
                  </a:ext>
                </a:extLst>
              </a:tr>
              <a:tr h="668875">
                <a:tc>
                  <a:txBody>
                    <a:bodyPr/>
                    <a:lstStyle/>
                    <a:p>
                      <a:pPr marL="0" lvl="0" indent="0" algn="l">
                        <a:lnSpc>
                          <a:spcPct val="100000"/>
                        </a:lnSpc>
                        <a:buFont typeface="+mj-lt"/>
                        <a:buNone/>
                      </a:pPr>
                      <a:r>
                        <a:rPr lang="en-GB" sz="1100" dirty="0">
                          <a:effectLst/>
                        </a:rPr>
                        <a:t>Step 7</a:t>
                      </a:r>
                    </a:p>
                    <a:p>
                      <a:pPr marL="0" lvl="0" indent="0" algn="l">
                        <a:lnSpc>
                          <a:spcPct val="100000"/>
                        </a:lnSpc>
                        <a:buFont typeface="+mj-lt"/>
                        <a:buNone/>
                      </a:pPr>
                      <a:r>
                        <a:rPr lang="en-GB" sz="1100" b="0" dirty="0">
                          <a:effectLst/>
                        </a:rPr>
                        <a:t>Performance review and continuous improvement of the asset-specific AM plan.</a:t>
                      </a:r>
                      <a:endParaRPr lang="en-GB"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342900" lvl="0" indent="-342900" algn="l">
                        <a:lnSpc>
                          <a:spcPct val="100000"/>
                        </a:lnSpc>
                        <a:buFont typeface="Symbol" pitchFamily="2" charset="2"/>
                        <a:buChar char=""/>
                      </a:pPr>
                      <a:r>
                        <a:rPr lang="en-GB" sz="1100" b="0" dirty="0">
                          <a:solidFill>
                            <a:schemeClr val="bg1"/>
                          </a:solidFill>
                          <a:effectLst/>
                        </a:rPr>
                        <a:t>Improvement of AM plan based on annual self- assessment and/or any external/peer reviews.</a:t>
                      </a:r>
                      <a:endParaRPr lang="en-GB"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3862837037"/>
                  </a:ext>
                </a:extLst>
              </a:tr>
            </a:tbl>
          </a:graphicData>
        </a:graphic>
      </p:graphicFrame>
    </p:spTree>
    <p:extLst>
      <p:ext uri="{BB962C8B-B14F-4D97-AF65-F5344CB8AC3E}">
        <p14:creationId xmlns:p14="http://schemas.microsoft.com/office/powerpoint/2010/main" val="202003151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0CE7F07-86AE-5624-F754-7240B3CDDA73}"/>
              </a:ext>
            </a:extLst>
          </p:cNvPr>
          <p:cNvSpPr txBox="1"/>
          <p:nvPr/>
        </p:nvSpPr>
        <p:spPr>
          <a:xfrm>
            <a:off x="225355" y="2458149"/>
            <a:ext cx="7245560" cy="2685351"/>
          </a:xfrm>
          <a:prstGeom prst="rect">
            <a:avLst/>
          </a:prstGeom>
          <a:noFill/>
        </p:spPr>
        <p:txBody>
          <a:bodyPr wrap="square">
            <a:spAutoFit/>
          </a:bodyPr>
          <a:lstStyle/>
          <a:p>
            <a:pPr algn="l"/>
            <a:endParaRPr lang="en-GB" sz="1050" b="0" i="0" u="none" strike="noStrike" baseline="0" dirty="0">
              <a:solidFill>
                <a:srgbClr val="000000"/>
              </a:solidFill>
              <a:latin typeface="Tw Cen MT" panose="020B0602020104020603" pitchFamily="34" charset="0"/>
            </a:endParaRPr>
          </a:p>
          <a:p>
            <a:r>
              <a:rPr lang="en-GB" sz="1400" b="0" i="0" u="none" strike="noStrike" baseline="0" dirty="0">
                <a:solidFill>
                  <a:srgbClr val="000000"/>
                </a:solidFill>
                <a:latin typeface="Tw Cen MT" panose="020B0602020104020603" pitchFamily="34" charset="0"/>
              </a:rPr>
              <a:t>For effective execution of the AM programme a </a:t>
            </a:r>
            <a:r>
              <a:rPr lang="en-GB" sz="1400" b="1" i="0" u="none" strike="noStrike" baseline="0" dirty="0">
                <a:solidFill>
                  <a:srgbClr val="000000"/>
                </a:solidFill>
                <a:latin typeface="Tw Cen MT" panose="020B0602020104020603" pitchFamily="34" charset="0"/>
              </a:rPr>
              <a:t>database </a:t>
            </a:r>
            <a:r>
              <a:rPr lang="en-GB" sz="1400" b="0" i="0" u="none" strike="noStrike" baseline="0" dirty="0">
                <a:solidFill>
                  <a:srgbClr val="000000"/>
                </a:solidFill>
                <a:latin typeface="Tw Cen MT" panose="020B0602020104020603" pitchFamily="34" charset="0"/>
              </a:rPr>
              <a:t>must be </a:t>
            </a:r>
          </a:p>
          <a:p>
            <a:r>
              <a:rPr lang="en-GB" sz="1400" b="0" i="0" u="none" strike="noStrike" baseline="0" dirty="0">
                <a:solidFill>
                  <a:srgbClr val="000000"/>
                </a:solidFill>
                <a:latin typeface="Tw Cen MT" panose="020B0602020104020603" pitchFamily="34" charset="0"/>
              </a:rPr>
              <a:t>operated, which is capable of collecting, storing and analysing the information;</a:t>
            </a:r>
          </a:p>
          <a:p>
            <a:endParaRPr lang="en-GB" sz="1400" b="0" i="0" u="none" strike="noStrike" baseline="0" dirty="0">
              <a:solidFill>
                <a:srgbClr val="000000"/>
              </a:solidFill>
              <a:latin typeface="Tw Cen MT" panose="020B0602020104020603" pitchFamily="34" charset="0"/>
            </a:endParaRPr>
          </a:p>
          <a:p>
            <a:r>
              <a:rPr lang="en-GB" sz="1400" b="0" i="0" u="none" strike="noStrike" baseline="0" dirty="0">
                <a:solidFill>
                  <a:srgbClr val="000000"/>
                </a:solidFill>
                <a:latin typeface="Tw Cen MT" panose="020B0602020104020603" pitchFamily="34" charset="0"/>
              </a:rPr>
              <a:t>The AM programme must be </a:t>
            </a:r>
            <a:r>
              <a:rPr lang="en-GB" sz="1400" b="1" i="0" u="none" strike="noStrike" baseline="0" dirty="0">
                <a:solidFill>
                  <a:srgbClr val="000000"/>
                </a:solidFill>
                <a:latin typeface="Tw Cen MT" panose="020B0602020104020603" pitchFamily="34" charset="0"/>
              </a:rPr>
              <a:t>regularly reviewed and updated;</a:t>
            </a:r>
          </a:p>
          <a:p>
            <a:endParaRPr lang="en-GB" sz="1400" b="0" i="0" u="none" strike="noStrike" baseline="0" dirty="0">
              <a:solidFill>
                <a:srgbClr val="000000"/>
              </a:solidFill>
              <a:latin typeface="Tw Cen MT" panose="020B0602020104020603" pitchFamily="34" charset="0"/>
            </a:endParaRPr>
          </a:p>
          <a:p>
            <a:r>
              <a:rPr lang="en-GB" sz="1400" b="0" i="0" u="none" strike="noStrike" baseline="0" dirty="0">
                <a:solidFill>
                  <a:srgbClr val="000000"/>
                </a:solidFill>
                <a:latin typeface="Tw Cen MT" panose="020B0602020104020603" pitchFamily="34" charset="0"/>
              </a:rPr>
              <a:t>The </a:t>
            </a:r>
            <a:r>
              <a:rPr lang="en-GB" sz="1400" b="1" i="0" u="none" strike="noStrike" baseline="0" dirty="0">
                <a:solidFill>
                  <a:srgbClr val="000000"/>
                </a:solidFill>
                <a:latin typeface="Tw Cen MT" panose="020B0602020104020603" pitchFamily="34" charset="0"/>
              </a:rPr>
              <a:t>experience </a:t>
            </a:r>
            <a:r>
              <a:rPr lang="en-GB" sz="1400" b="0" i="0" u="none" strike="noStrike" baseline="0" dirty="0">
                <a:solidFill>
                  <a:srgbClr val="000000"/>
                </a:solidFill>
                <a:latin typeface="Tw Cen MT" panose="020B0602020104020603" pitchFamily="34" charset="0"/>
              </a:rPr>
              <a:t>gained in connection with the ageing management of </a:t>
            </a:r>
          </a:p>
          <a:p>
            <a:r>
              <a:rPr lang="en-GB" sz="1400" b="0" i="0" u="none" strike="noStrike" baseline="0" dirty="0">
                <a:solidFill>
                  <a:srgbClr val="000000"/>
                </a:solidFill>
                <a:latin typeface="Tw Cen MT" panose="020B0602020104020603" pitchFamily="34" charset="0"/>
              </a:rPr>
              <a:t>components important to nuclear safety </a:t>
            </a:r>
            <a:r>
              <a:rPr lang="en-GB" sz="1400" b="1" i="0" u="none" strike="noStrike" baseline="0" dirty="0">
                <a:solidFill>
                  <a:srgbClr val="000000"/>
                </a:solidFill>
                <a:latin typeface="Tw Cen MT" panose="020B0602020104020603" pitchFamily="34" charset="0"/>
              </a:rPr>
              <a:t>must be assessed</a:t>
            </a:r>
            <a:r>
              <a:rPr lang="en-GB" sz="1400" b="0" i="0" u="none" strike="noStrike" baseline="0" dirty="0">
                <a:solidFill>
                  <a:srgbClr val="000000"/>
                </a:solidFill>
                <a:latin typeface="Tw Cen MT" panose="020B0602020104020603" pitchFamily="34" charset="0"/>
              </a:rPr>
              <a:t>;</a:t>
            </a:r>
          </a:p>
          <a:p>
            <a:endParaRPr lang="en-GB" sz="1400" b="0" i="0" u="none" strike="noStrike" baseline="0" dirty="0">
              <a:solidFill>
                <a:srgbClr val="000000"/>
              </a:solidFill>
              <a:latin typeface="Tw Cen MT" panose="020B0602020104020603" pitchFamily="34" charset="0"/>
            </a:endParaRPr>
          </a:p>
          <a:p>
            <a:r>
              <a:rPr lang="en-GB" sz="1400" b="0" i="0" u="none" strike="noStrike" baseline="0" dirty="0">
                <a:solidFill>
                  <a:srgbClr val="000000"/>
                </a:solidFill>
                <a:latin typeface="Tw Cen MT" panose="020B0602020104020603" pitchFamily="34" charset="0"/>
              </a:rPr>
              <a:t>There requirements for the ageing management of components important</a:t>
            </a:r>
          </a:p>
          <a:p>
            <a:r>
              <a:rPr lang="en-GB" sz="1400" b="0" i="0" u="none" strike="noStrike" baseline="0" dirty="0">
                <a:solidFill>
                  <a:srgbClr val="000000"/>
                </a:solidFill>
                <a:latin typeface="Tw Cen MT" panose="020B0602020104020603" pitchFamily="34" charset="0"/>
              </a:rPr>
              <a:t> to nuclear safety must be applied to </a:t>
            </a:r>
            <a:r>
              <a:rPr lang="en-GB" sz="1400" b="1" i="0" u="none" strike="noStrike" baseline="0" dirty="0">
                <a:solidFill>
                  <a:srgbClr val="000000"/>
                </a:solidFill>
                <a:latin typeface="Tw Cen MT" panose="020B0602020104020603" pitchFamily="34" charset="0"/>
              </a:rPr>
              <a:t>spare components.</a:t>
            </a:r>
            <a:endParaRPr lang="en-GB" sz="1400" b="0" i="0" u="none" strike="noStrike" baseline="0" dirty="0">
              <a:solidFill>
                <a:srgbClr val="000000"/>
              </a:solidFill>
              <a:latin typeface="Tw Cen MT" panose="020B0602020104020603" pitchFamily="34" charset="0"/>
            </a:endParaRPr>
          </a:p>
          <a:p>
            <a:endParaRPr lang="en-GB" sz="1800" b="0" i="0" u="none" strike="noStrike" baseline="0" dirty="0">
              <a:solidFill>
                <a:srgbClr val="000000"/>
              </a:solidFill>
              <a:latin typeface="Tw Cen MT" panose="020B0602020104020603" pitchFamily="34" charset="0"/>
            </a:endParaRPr>
          </a:p>
        </p:txBody>
      </p:sp>
      <p:sp>
        <p:nvSpPr>
          <p:cNvPr id="2" name="Rectangle 2">
            <a:extLst>
              <a:ext uri="{FF2B5EF4-FFF2-40B4-BE49-F238E27FC236}">
                <a16:creationId xmlns:a16="http://schemas.microsoft.com/office/drawing/2014/main" id="{BAE1C50C-0E65-9E80-322F-DF22C5480D0F}"/>
              </a:ext>
            </a:extLst>
          </p:cNvPr>
          <p:cNvSpPr>
            <a:spLocks noGrp="1" noChangeArrowheads="1"/>
          </p:cNvSpPr>
          <p:nvPr>
            <p:ph type="title"/>
          </p:nvPr>
        </p:nvSpPr>
        <p:spPr>
          <a:xfrm>
            <a:off x="2735735" y="57421"/>
            <a:ext cx="3672528" cy="648072"/>
          </a:xfrm>
        </p:spPr>
        <p:txBody>
          <a:bodyPr>
            <a:normAutofit/>
          </a:bodyPr>
          <a:lstStyle/>
          <a:p>
            <a:pPr algn="ctr" eaLnBrk="1" hangingPunct="1">
              <a:defRPr/>
            </a:pPr>
            <a:r>
              <a:rPr lang="en-GB" altLang="x-none" dirty="0">
                <a:solidFill>
                  <a:schemeClr val="tx1"/>
                </a:solidFill>
              </a:rPr>
              <a:t>1. Introduction</a:t>
            </a:r>
          </a:p>
        </p:txBody>
      </p:sp>
      <p:pic>
        <p:nvPicPr>
          <p:cNvPr id="3" name="Picture 2">
            <a:extLst>
              <a:ext uri="{FF2B5EF4-FFF2-40B4-BE49-F238E27FC236}">
                <a16:creationId xmlns:a16="http://schemas.microsoft.com/office/drawing/2014/main" id="{38521559-C77C-A1ED-E0C6-105C65057EAD}"/>
              </a:ext>
            </a:extLst>
          </p:cNvPr>
          <p:cNvPicPr>
            <a:picLocks noChangeAspect="1"/>
          </p:cNvPicPr>
          <p:nvPr/>
        </p:nvPicPr>
        <p:blipFill>
          <a:blip r:embed="rId2"/>
          <a:stretch>
            <a:fillRect/>
          </a:stretch>
        </p:blipFill>
        <p:spPr>
          <a:xfrm>
            <a:off x="5998529" y="822303"/>
            <a:ext cx="3145471" cy="3972446"/>
          </a:xfrm>
          <a:prstGeom prst="rect">
            <a:avLst/>
          </a:prstGeom>
        </p:spPr>
      </p:pic>
      <p:sp>
        <p:nvSpPr>
          <p:cNvPr id="5" name="TextBox 4">
            <a:extLst>
              <a:ext uri="{FF2B5EF4-FFF2-40B4-BE49-F238E27FC236}">
                <a16:creationId xmlns:a16="http://schemas.microsoft.com/office/drawing/2014/main" id="{820B5412-33BD-DA57-3138-99D911351743}"/>
              </a:ext>
            </a:extLst>
          </p:cNvPr>
          <p:cNvSpPr txBox="1"/>
          <p:nvPr/>
        </p:nvSpPr>
        <p:spPr>
          <a:xfrm>
            <a:off x="309149" y="1233343"/>
            <a:ext cx="4572000" cy="923330"/>
          </a:xfrm>
          <a:prstGeom prst="rect">
            <a:avLst/>
          </a:prstGeom>
          <a:noFill/>
        </p:spPr>
        <p:txBody>
          <a:bodyPr wrap="square">
            <a:spAutoFit/>
          </a:bodyPr>
          <a:lstStyle/>
          <a:p>
            <a:r>
              <a:rPr lang="en-GB" sz="1800" dirty="0">
                <a:solidFill>
                  <a:srgbClr val="FF0000"/>
                </a:solidFill>
              </a:rPr>
              <a:t>The methodology for AM </a:t>
            </a:r>
          </a:p>
          <a:p>
            <a:r>
              <a:rPr lang="en-GB" sz="1800" dirty="0">
                <a:solidFill>
                  <a:srgbClr val="000000"/>
                </a:solidFill>
              </a:rPr>
              <a:t>e.g. as shown in the Ageing Management Process Flow Diagram.</a:t>
            </a:r>
            <a:endParaRPr lang="en-US" sz="1800" dirty="0">
              <a:solidFill>
                <a:srgbClr val="000000"/>
              </a:solidFill>
            </a:endParaRPr>
          </a:p>
        </p:txBody>
      </p:sp>
      <p:sp>
        <p:nvSpPr>
          <p:cNvPr id="7" name="TextBox 6">
            <a:extLst>
              <a:ext uri="{FF2B5EF4-FFF2-40B4-BE49-F238E27FC236}">
                <a16:creationId xmlns:a16="http://schemas.microsoft.com/office/drawing/2014/main" id="{53B6A024-E520-040E-6AD2-B7C239F51A5D}"/>
              </a:ext>
            </a:extLst>
          </p:cNvPr>
          <p:cNvSpPr txBox="1"/>
          <p:nvPr/>
        </p:nvSpPr>
        <p:spPr>
          <a:xfrm>
            <a:off x="684000" y="822303"/>
            <a:ext cx="1261884" cy="369332"/>
          </a:xfrm>
          <a:prstGeom prst="rect">
            <a:avLst/>
          </a:prstGeom>
          <a:noFill/>
        </p:spPr>
        <p:txBody>
          <a:bodyPr wrap="none" rtlCol="0">
            <a:spAutoFit/>
          </a:bodyPr>
          <a:lstStyle/>
          <a:p>
            <a:r>
              <a:rPr lang="en-US" dirty="0">
                <a:solidFill>
                  <a:srgbClr val="FF0000"/>
                </a:solidFill>
              </a:rPr>
              <a:t>Chapter 1 </a:t>
            </a:r>
            <a:endParaRPr lang="en-GB" dirty="0">
              <a:solidFill>
                <a:srgbClr val="FF0000"/>
              </a:solidFill>
            </a:endParaRPr>
          </a:p>
        </p:txBody>
      </p:sp>
    </p:spTree>
    <p:extLst>
      <p:ext uri="{BB962C8B-B14F-4D97-AF65-F5344CB8AC3E}">
        <p14:creationId xmlns:p14="http://schemas.microsoft.com/office/powerpoint/2010/main" val="2975469694"/>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AE1C50C-0E65-9E80-322F-DF22C5480D0F}"/>
              </a:ext>
            </a:extLst>
          </p:cNvPr>
          <p:cNvSpPr>
            <a:spLocks noGrp="1" noChangeArrowheads="1"/>
          </p:cNvSpPr>
          <p:nvPr>
            <p:ph type="title"/>
          </p:nvPr>
        </p:nvSpPr>
        <p:spPr>
          <a:xfrm>
            <a:off x="-134633" y="124031"/>
            <a:ext cx="9278633" cy="648072"/>
          </a:xfrm>
        </p:spPr>
        <p:txBody>
          <a:bodyPr>
            <a:normAutofit fontScale="90000"/>
          </a:bodyPr>
          <a:lstStyle/>
          <a:p>
            <a:pPr algn="ctr" eaLnBrk="1" hangingPunct="1">
              <a:defRPr/>
            </a:pPr>
            <a:r>
              <a:rPr lang="en-GB" altLang="x-none" dirty="0">
                <a:solidFill>
                  <a:schemeClr val="tx1"/>
                </a:solidFill>
              </a:rPr>
              <a:t>3. Steps in establishing an ageing management plan </a:t>
            </a:r>
          </a:p>
        </p:txBody>
      </p:sp>
      <p:sp>
        <p:nvSpPr>
          <p:cNvPr id="3" name="TextBox 2">
            <a:extLst>
              <a:ext uri="{FF2B5EF4-FFF2-40B4-BE49-F238E27FC236}">
                <a16:creationId xmlns:a16="http://schemas.microsoft.com/office/drawing/2014/main" id="{FA3A9520-AB63-C97A-0CA4-C960552F820F}"/>
              </a:ext>
            </a:extLst>
          </p:cNvPr>
          <p:cNvSpPr txBox="1"/>
          <p:nvPr/>
        </p:nvSpPr>
        <p:spPr>
          <a:xfrm>
            <a:off x="250603" y="808940"/>
            <a:ext cx="8490698" cy="861774"/>
          </a:xfrm>
          <a:prstGeom prst="rect">
            <a:avLst/>
          </a:prstGeom>
          <a:noFill/>
        </p:spPr>
        <p:txBody>
          <a:bodyPr wrap="square">
            <a:spAutoFit/>
          </a:bodyPr>
          <a:lstStyle/>
          <a:p>
            <a:r>
              <a:rPr lang="en-GB" sz="1800" dirty="0">
                <a:effectLst/>
              </a:rPr>
              <a:t>Step 3 </a:t>
            </a:r>
            <a:r>
              <a:rPr lang="en-GB" sz="1800" b="1" i="1" u="sng" dirty="0">
                <a:effectLst/>
              </a:rPr>
              <a:t>(Section 3 or Chapter 3 in document )</a:t>
            </a:r>
          </a:p>
          <a:p>
            <a:endParaRPr lang="en-GB" sz="1800" dirty="0">
              <a:effectLst/>
            </a:endParaRPr>
          </a:p>
          <a:p>
            <a:pPr marL="0" lvl="0" indent="0" algn="l">
              <a:lnSpc>
                <a:spcPct val="100000"/>
              </a:lnSpc>
              <a:buFont typeface="+mj-lt"/>
              <a:buNone/>
            </a:pPr>
            <a:r>
              <a:rPr lang="en-GB" sz="1400" dirty="0">
                <a:solidFill>
                  <a:srgbClr val="FF0000"/>
                </a:solidFill>
                <a:effectLst/>
                <a:highlight>
                  <a:srgbClr val="FFFF00"/>
                </a:highlight>
              </a:rPr>
              <a:t>Step 3.1 AM methodology in the evaluation of the selected critical components</a:t>
            </a:r>
            <a:r>
              <a:rPr lang="en-US" sz="1400" dirty="0">
                <a:solidFill>
                  <a:srgbClr val="FF0000"/>
                </a:solidFill>
                <a:highlight>
                  <a:srgbClr val="FFFF00"/>
                </a:highlight>
              </a:rPr>
              <a:t> </a:t>
            </a:r>
            <a:endParaRPr lang="en-GB" sz="1400" dirty="0">
              <a:solidFill>
                <a:srgbClr val="FF0000"/>
              </a:solidFill>
              <a:highlight>
                <a:srgbClr val="FFFF00"/>
              </a:highlight>
            </a:endParaRPr>
          </a:p>
        </p:txBody>
      </p:sp>
      <p:sp>
        <p:nvSpPr>
          <p:cNvPr id="7" name="TextBox 6">
            <a:extLst>
              <a:ext uri="{FF2B5EF4-FFF2-40B4-BE49-F238E27FC236}">
                <a16:creationId xmlns:a16="http://schemas.microsoft.com/office/drawing/2014/main" id="{D09AB4F4-0AD2-A4CD-77D9-122DEEB2622B}"/>
              </a:ext>
            </a:extLst>
          </p:cNvPr>
          <p:cNvSpPr txBox="1"/>
          <p:nvPr/>
        </p:nvSpPr>
        <p:spPr>
          <a:xfrm>
            <a:off x="199832" y="4620280"/>
            <a:ext cx="8744329" cy="523220"/>
          </a:xfrm>
          <a:prstGeom prst="rect">
            <a:avLst/>
          </a:prstGeom>
          <a:noFill/>
        </p:spPr>
        <p:txBody>
          <a:bodyPr wrap="square">
            <a:spAutoFit/>
          </a:bodyPr>
          <a:lstStyle/>
          <a:p>
            <a:r>
              <a:rPr lang="en-GB" sz="1400" dirty="0"/>
              <a:t>The </a:t>
            </a:r>
            <a:r>
              <a:rPr lang="en-GB" sz="1400" dirty="0">
                <a:solidFill>
                  <a:srgbClr val="FF0000"/>
                </a:solidFill>
              </a:rPr>
              <a:t>findings and evaluation process used for the AM evaluation methodology </a:t>
            </a:r>
            <a:r>
              <a:rPr lang="en-GB" sz="1400" dirty="0"/>
              <a:t>for a selected component must be </a:t>
            </a:r>
            <a:r>
              <a:rPr lang="en-GB" sz="1400" dirty="0">
                <a:solidFill>
                  <a:srgbClr val="FF0000"/>
                </a:solidFill>
              </a:rPr>
              <a:t>documented and uploaded onto a common database</a:t>
            </a:r>
            <a:endParaRPr lang="en-GB" sz="1600" dirty="0"/>
          </a:p>
        </p:txBody>
      </p:sp>
      <p:sp>
        <p:nvSpPr>
          <p:cNvPr id="9" name="TextBox 8">
            <a:extLst>
              <a:ext uri="{FF2B5EF4-FFF2-40B4-BE49-F238E27FC236}">
                <a16:creationId xmlns:a16="http://schemas.microsoft.com/office/drawing/2014/main" id="{473F3262-E7EE-1C1F-7E0D-D24CB3253722}"/>
              </a:ext>
            </a:extLst>
          </p:cNvPr>
          <p:cNvSpPr txBox="1"/>
          <p:nvPr/>
        </p:nvSpPr>
        <p:spPr>
          <a:xfrm>
            <a:off x="125299" y="1758508"/>
            <a:ext cx="8893397" cy="2893100"/>
          </a:xfrm>
          <a:prstGeom prst="rect">
            <a:avLst/>
          </a:prstGeom>
          <a:noFill/>
        </p:spPr>
        <p:txBody>
          <a:bodyPr wrap="square">
            <a:spAutoFit/>
          </a:bodyPr>
          <a:lstStyle/>
          <a:p>
            <a:r>
              <a:rPr lang="en-GB" sz="1400" dirty="0">
                <a:solidFill>
                  <a:srgbClr val="FF0000"/>
                </a:solidFill>
              </a:rPr>
              <a:t>Example of  Ageing Management (AM)  evaluation methodology </a:t>
            </a:r>
            <a:r>
              <a:rPr lang="en-GB" sz="1400" dirty="0"/>
              <a:t>for all components specified in Screening Report):</a:t>
            </a:r>
          </a:p>
          <a:p>
            <a:pPr lvl="1"/>
            <a:r>
              <a:rPr lang="en-GB" sz="1400" dirty="0"/>
              <a:t>1.Understanding of the ageing degradation processes;</a:t>
            </a:r>
          </a:p>
          <a:p>
            <a:pPr lvl="1"/>
            <a:r>
              <a:rPr lang="en-GB" sz="1400" dirty="0"/>
              <a:t>	Component design and specifications</a:t>
            </a:r>
          </a:p>
          <a:p>
            <a:pPr lvl="1"/>
            <a:r>
              <a:rPr lang="en-GB" sz="1400" dirty="0"/>
              <a:t>	Materials and material properties</a:t>
            </a:r>
          </a:p>
          <a:p>
            <a:pPr lvl="1"/>
            <a:r>
              <a:rPr lang="en-GB" sz="1400" dirty="0"/>
              <a:t>	Service conditions</a:t>
            </a:r>
          </a:p>
          <a:p>
            <a:pPr lvl="1"/>
            <a:r>
              <a:rPr lang="en-GB" sz="1400" dirty="0"/>
              <a:t>	Performance requirements</a:t>
            </a:r>
          </a:p>
          <a:p>
            <a:pPr lvl="1"/>
            <a:r>
              <a:rPr lang="en-GB" sz="1400" dirty="0"/>
              <a:t>	Operation and maintenance histories</a:t>
            </a:r>
          </a:p>
          <a:p>
            <a:pPr lvl="1"/>
            <a:r>
              <a:rPr lang="en-GB" sz="1400" dirty="0"/>
              <a:t>	Knowledge of the sites where degradation occurs</a:t>
            </a:r>
          </a:p>
          <a:p>
            <a:pPr lvl="1"/>
            <a:r>
              <a:rPr lang="en-GB" sz="1400" dirty="0"/>
              <a:t>2.Monitoring of ageing that is capable of detecting component degradation before failure; </a:t>
            </a:r>
          </a:p>
          <a:p>
            <a:pPr lvl="1"/>
            <a:r>
              <a:rPr lang="en-GB" sz="1400" dirty="0"/>
              <a:t>3.Timely mitigation of ageing and its effects (e.g., through maintenance, replacement or changes in operating conditions) to ensure that the required integrity and functional capability are maintained. </a:t>
            </a:r>
          </a:p>
          <a:p>
            <a:pPr lvl="1"/>
            <a:r>
              <a:rPr lang="en-GB" sz="1400" dirty="0"/>
              <a:t>4. Modelling </a:t>
            </a:r>
          </a:p>
        </p:txBody>
      </p:sp>
    </p:spTree>
    <p:extLst>
      <p:ext uri="{BB962C8B-B14F-4D97-AF65-F5344CB8AC3E}">
        <p14:creationId xmlns:p14="http://schemas.microsoft.com/office/powerpoint/2010/main" val="219608795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AE1C50C-0E65-9E80-322F-DF22C5480D0F}"/>
              </a:ext>
            </a:extLst>
          </p:cNvPr>
          <p:cNvSpPr>
            <a:spLocks noGrp="1" noChangeArrowheads="1"/>
          </p:cNvSpPr>
          <p:nvPr>
            <p:ph type="title"/>
          </p:nvPr>
        </p:nvSpPr>
        <p:spPr>
          <a:xfrm>
            <a:off x="-134633" y="124031"/>
            <a:ext cx="9278633" cy="648072"/>
          </a:xfrm>
        </p:spPr>
        <p:txBody>
          <a:bodyPr>
            <a:normAutofit fontScale="90000"/>
          </a:bodyPr>
          <a:lstStyle/>
          <a:p>
            <a:pPr algn="ctr" eaLnBrk="1" hangingPunct="1">
              <a:defRPr/>
            </a:pPr>
            <a:r>
              <a:rPr lang="en-GB" altLang="x-none" dirty="0">
                <a:solidFill>
                  <a:schemeClr val="tx1"/>
                </a:solidFill>
              </a:rPr>
              <a:t>3. Steps in establishing an ageing management plan </a:t>
            </a:r>
          </a:p>
        </p:txBody>
      </p:sp>
      <p:sp>
        <p:nvSpPr>
          <p:cNvPr id="9" name="TextBox 8">
            <a:extLst>
              <a:ext uri="{FF2B5EF4-FFF2-40B4-BE49-F238E27FC236}">
                <a16:creationId xmlns:a16="http://schemas.microsoft.com/office/drawing/2014/main" id="{473F3262-E7EE-1C1F-7E0D-D24CB3253722}"/>
              </a:ext>
            </a:extLst>
          </p:cNvPr>
          <p:cNvSpPr txBox="1"/>
          <p:nvPr/>
        </p:nvSpPr>
        <p:spPr>
          <a:xfrm>
            <a:off x="180384" y="2233276"/>
            <a:ext cx="8893397" cy="1569660"/>
          </a:xfrm>
          <a:prstGeom prst="rect">
            <a:avLst/>
          </a:prstGeom>
          <a:noFill/>
        </p:spPr>
        <p:txBody>
          <a:bodyPr wrap="square">
            <a:spAutoFit/>
          </a:bodyPr>
          <a:lstStyle/>
          <a:p>
            <a:r>
              <a:rPr lang="en-GB" sz="1600" dirty="0">
                <a:solidFill>
                  <a:srgbClr val="FF0000"/>
                </a:solidFill>
              </a:rPr>
              <a:t>Final report/section/chapter highlighting identified critical AM components should include:</a:t>
            </a:r>
          </a:p>
          <a:p>
            <a:endParaRPr lang="en-GB" sz="1600" dirty="0">
              <a:solidFill>
                <a:srgbClr val="FF0000"/>
              </a:solidFill>
            </a:endParaRPr>
          </a:p>
          <a:p>
            <a:r>
              <a:rPr lang="en-GB" sz="1600" dirty="0">
                <a:solidFill>
                  <a:srgbClr val="FF0000"/>
                </a:solidFill>
              </a:rPr>
              <a:t>	</a:t>
            </a:r>
            <a:r>
              <a:rPr lang="en-GB" sz="1600" dirty="0"/>
              <a:t>1. List of all  components specified in Screening Report that were evaluated;</a:t>
            </a:r>
          </a:p>
          <a:p>
            <a:pPr lvl="1"/>
            <a:r>
              <a:rPr lang="en-GB" sz="1600" dirty="0"/>
              <a:t>	2. Describing of the ageing degradation processes of all components listed;</a:t>
            </a:r>
          </a:p>
          <a:p>
            <a:pPr lvl="1"/>
            <a:r>
              <a:rPr lang="en-GB" sz="1600" dirty="0"/>
              <a:t>	3. Identified AM components </a:t>
            </a:r>
          </a:p>
          <a:p>
            <a:pPr lvl="1"/>
            <a:r>
              <a:rPr lang="en-GB" sz="1600" dirty="0"/>
              <a:t>		</a:t>
            </a:r>
          </a:p>
        </p:txBody>
      </p:sp>
      <p:sp>
        <p:nvSpPr>
          <p:cNvPr id="5" name="TextBox 4">
            <a:extLst>
              <a:ext uri="{FF2B5EF4-FFF2-40B4-BE49-F238E27FC236}">
                <a16:creationId xmlns:a16="http://schemas.microsoft.com/office/drawing/2014/main" id="{A0B3A7F9-C1D5-5291-A065-6A120552E15E}"/>
              </a:ext>
            </a:extLst>
          </p:cNvPr>
          <p:cNvSpPr txBox="1"/>
          <p:nvPr/>
        </p:nvSpPr>
        <p:spPr>
          <a:xfrm>
            <a:off x="259334" y="915178"/>
            <a:ext cx="8490698" cy="861774"/>
          </a:xfrm>
          <a:prstGeom prst="rect">
            <a:avLst/>
          </a:prstGeom>
          <a:noFill/>
        </p:spPr>
        <p:txBody>
          <a:bodyPr wrap="square">
            <a:spAutoFit/>
          </a:bodyPr>
          <a:lstStyle/>
          <a:p>
            <a:r>
              <a:rPr lang="en-GB" sz="1800" dirty="0">
                <a:effectLst/>
              </a:rPr>
              <a:t>Step 3 </a:t>
            </a:r>
            <a:r>
              <a:rPr lang="en-GB" sz="1800" b="1" i="1" u="sng" dirty="0">
                <a:effectLst/>
              </a:rPr>
              <a:t>(Section 3 or Chapter 3 in document )</a:t>
            </a:r>
          </a:p>
          <a:p>
            <a:endParaRPr lang="en-GB" sz="1800" dirty="0">
              <a:effectLst/>
            </a:endParaRPr>
          </a:p>
          <a:p>
            <a:pPr marL="0" lvl="0" indent="0" algn="l">
              <a:lnSpc>
                <a:spcPct val="100000"/>
              </a:lnSpc>
              <a:buFont typeface="+mj-lt"/>
              <a:buNone/>
            </a:pPr>
            <a:r>
              <a:rPr lang="en-GB" sz="1400" dirty="0">
                <a:solidFill>
                  <a:srgbClr val="FF0000"/>
                </a:solidFill>
                <a:effectLst/>
                <a:highlight>
                  <a:srgbClr val="FFFF00"/>
                </a:highlight>
              </a:rPr>
              <a:t>Step 3.2  Result of evaluation of the selected critical components</a:t>
            </a:r>
            <a:r>
              <a:rPr lang="en-US" sz="1400" dirty="0">
                <a:solidFill>
                  <a:srgbClr val="FF0000"/>
                </a:solidFill>
                <a:highlight>
                  <a:srgbClr val="FFFF00"/>
                </a:highlight>
              </a:rPr>
              <a:t> </a:t>
            </a:r>
            <a:endParaRPr lang="en-GB" sz="1400" dirty="0">
              <a:solidFill>
                <a:srgbClr val="FF0000"/>
              </a:solidFill>
              <a:highlight>
                <a:srgbClr val="FFFF00"/>
              </a:highlight>
            </a:endParaRPr>
          </a:p>
        </p:txBody>
      </p:sp>
    </p:spTree>
    <p:extLst>
      <p:ext uri="{BB962C8B-B14F-4D97-AF65-F5344CB8AC3E}">
        <p14:creationId xmlns:p14="http://schemas.microsoft.com/office/powerpoint/2010/main" val="2722480242"/>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AE1C50C-0E65-9E80-322F-DF22C5480D0F}"/>
              </a:ext>
            </a:extLst>
          </p:cNvPr>
          <p:cNvSpPr>
            <a:spLocks noGrp="1" noChangeArrowheads="1"/>
          </p:cNvSpPr>
          <p:nvPr>
            <p:ph type="title"/>
          </p:nvPr>
        </p:nvSpPr>
        <p:spPr>
          <a:xfrm>
            <a:off x="-134633" y="124031"/>
            <a:ext cx="9278633" cy="648072"/>
          </a:xfrm>
        </p:spPr>
        <p:txBody>
          <a:bodyPr>
            <a:normAutofit fontScale="90000"/>
          </a:bodyPr>
          <a:lstStyle/>
          <a:p>
            <a:pPr algn="ctr" eaLnBrk="1" hangingPunct="1">
              <a:defRPr/>
            </a:pPr>
            <a:r>
              <a:rPr lang="en-GB" altLang="x-none" dirty="0">
                <a:solidFill>
                  <a:schemeClr val="tx1"/>
                </a:solidFill>
              </a:rPr>
              <a:t>3. Steps in establishing an ageing management plan </a:t>
            </a:r>
          </a:p>
        </p:txBody>
      </p:sp>
      <p:sp>
        <p:nvSpPr>
          <p:cNvPr id="3" name="TextBox 2">
            <a:extLst>
              <a:ext uri="{FF2B5EF4-FFF2-40B4-BE49-F238E27FC236}">
                <a16:creationId xmlns:a16="http://schemas.microsoft.com/office/drawing/2014/main" id="{FA3A9520-AB63-C97A-0CA4-C960552F820F}"/>
              </a:ext>
            </a:extLst>
          </p:cNvPr>
          <p:cNvSpPr txBox="1"/>
          <p:nvPr/>
        </p:nvSpPr>
        <p:spPr>
          <a:xfrm>
            <a:off x="259334" y="2263973"/>
            <a:ext cx="8490698" cy="307777"/>
          </a:xfrm>
          <a:prstGeom prst="rect">
            <a:avLst/>
          </a:prstGeom>
          <a:noFill/>
        </p:spPr>
        <p:txBody>
          <a:bodyPr wrap="square">
            <a:spAutoFit/>
          </a:bodyPr>
          <a:lstStyle/>
          <a:p>
            <a:r>
              <a:rPr lang="en-US" sz="1400" dirty="0"/>
              <a:t>Step 3.2. Evaluation of </a:t>
            </a:r>
            <a:r>
              <a:rPr lang="en-US" sz="1400" b="1" dirty="0"/>
              <a:t>critical</a:t>
            </a:r>
            <a:r>
              <a:rPr lang="en-US" sz="1400" dirty="0"/>
              <a:t> components identified during information gathering of asset's components </a:t>
            </a:r>
            <a:endParaRPr lang="en-GB" sz="1400" dirty="0"/>
          </a:p>
        </p:txBody>
      </p:sp>
      <p:sp>
        <p:nvSpPr>
          <p:cNvPr id="4" name="TextBox 3">
            <a:extLst>
              <a:ext uri="{FF2B5EF4-FFF2-40B4-BE49-F238E27FC236}">
                <a16:creationId xmlns:a16="http://schemas.microsoft.com/office/drawing/2014/main" id="{523958D6-67F2-5A4A-B6A8-2B5288D36F2A}"/>
              </a:ext>
            </a:extLst>
          </p:cNvPr>
          <p:cNvSpPr txBox="1"/>
          <p:nvPr/>
        </p:nvSpPr>
        <p:spPr>
          <a:xfrm>
            <a:off x="259334" y="1898340"/>
            <a:ext cx="7866968" cy="307777"/>
          </a:xfrm>
          <a:prstGeom prst="rect">
            <a:avLst/>
          </a:prstGeom>
          <a:noFill/>
        </p:spPr>
        <p:txBody>
          <a:bodyPr wrap="square">
            <a:spAutoFit/>
          </a:bodyPr>
          <a:lstStyle/>
          <a:p>
            <a:r>
              <a:rPr lang="en-US" sz="1400" dirty="0"/>
              <a:t>Step 3.1 Identification (information gathering)  of asset's critical components </a:t>
            </a:r>
            <a:endParaRPr lang="en-GB" sz="1400" dirty="0"/>
          </a:p>
        </p:txBody>
      </p:sp>
      <p:sp>
        <p:nvSpPr>
          <p:cNvPr id="7" name="TextBox 6">
            <a:extLst>
              <a:ext uri="{FF2B5EF4-FFF2-40B4-BE49-F238E27FC236}">
                <a16:creationId xmlns:a16="http://schemas.microsoft.com/office/drawing/2014/main" id="{76F83E73-0E15-F77B-973F-CBAF4EB3EC7E}"/>
              </a:ext>
            </a:extLst>
          </p:cNvPr>
          <p:cNvSpPr txBox="1"/>
          <p:nvPr/>
        </p:nvSpPr>
        <p:spPr>
          <a:xfrm>
            <a:off x="259335" y="2571534"/>
            <a:ext cx="8490697" cy="307777"/>
          </a:xfrm>
          <a:prstGeom prst="rect">
            <a:avLst/>
          </a:prstGeom>
          <a:noFill/>
        </p:spPr>
        <p:txBody>
          <a:bodyPr wrap="square">
            <a:spAutoFit/>
          </a:bodyPr>
          <a:lstStyle/>
          <a:p>
            <a:r>
              <a:rPr lang="en-GB" sz="1400" dirty="0">
                <a:solidFill>
                  <a:srgbClr val="FF0000"/>
                </a:solidFill>
              </a:rPr>
              <a:t>Step 3.3 : Review of current methods for monitoring ageing of identified components</a:t>
            </a:r>
          </a:p>
        </p:txBody>
      </p:sp>
      <p:sp>
        <p:nvSpPr>
          <p:cNvPr id="10" name="TextBox 9">
            <a:extLst>
              <a:ext uri="{FF2B5EF4-FFF2-40B4-BE49-F238E27FC236}">
                <a16:creationId xmlns:a16="http://schemas.microsoft.com/office/drawing/2014/main" id="{8C8A22B9-544B-443C-B6A8-87449540DDF9}"/>
              </a:ext>
            </a:extLst>
          </p:cNvPr>
          <p:cNvSpPr txBox="1"/>
          <p:nvPr/>
        </p:nvSpPr>
        <p:spPr>
          <a:xfrm>
            <a:off x="259334" y="3676472"/>
            <a:ext cx="8338602" cy="1200329"/>
          </a:xfrm>
          <a:prstGeom prst="rect">
            <a:avLst/>
          </a:prstGeom>
          <a:solidFill>
            <a:schemeClr val="bg1"/>
          </a:solidFill>
        </p:spPr>
        <p:txBody>
          <a:bodyPr wrap="square">
            <a:spAutoFit/>
          </a:bodyPr>
          <a:lstStyle/>
          <a:p>
            <a:r>
              <a:rPr lang="en-GB" sz="1200" i="1" dirty="0"/>
              <a:t> </a:t>
            </a:r>
          </a:p>
          <a:p>
            <a:r>
              <a:rPr lang="en-GB" sz="1200" i="1" dirty="0"/>
              <a:t>Monitoring of ageing degradation of a specific component consists of a:</a:t>
            </a:r>
          </a:p>
          <a:p>
            <a:pPr marL="342900" indent="-342900">
              <a:buAutoNum type="arabicPeriod"/>
            </a:pPr>
            <a:r>
              <a:rPr lang="en-GB" sz="1200" i="1" dirty="0"/>
              <a:t>Continuous or periodic measurement of appropriate condition indicators</a:t>
            </a:r>
          </a:p>
          <a:p>
            <a:pPr marL="342900" indent="-342900">
              <a:buAutoNum type="arabicPeriod"/>
            </a:pPr>
            <a:r>
              <a:rPr lang="en-GB" sz="1200" i="1" dirty="0"/>
              <a:t>Trending and evaluation report of measured data including comparisons of the measured data with results of previous measurements on the same component</a:t>
            </a:r>
          </a:p>
          <a:p>
            <a:pPr marL="342900" indent="-342900">
              <a:buAutoNum type="arabicPeriod"/>
            </a:pPr>
            <a:r>
              <a:rPr lang="en-GB" sz="1200" i="1" dirty="0"/>
              <a:t>Functional parameters and condition indicators that are capable of detecting component degradation before failure</a:t>
            </a:r>
          </a:p>
        </p:txBody>
      </p:sp>
      <p:sp>
        <p:nvSpPr>
          <p:cNvPr id="9" name="TextBox 8">
            <a:extLst>
              <a:ext uri="{FF2B5EF4-FFF2-40B4-BE49-F238E27FC236}">
                <a16:creationId xmlns:a16="http://schemas.microsoft.com/office/drawing/2014/main" id="{C4C80C37-4F9C-A96F-8B3C-095E8440E208}"/>
              </a:ext>
            </a:extLst>
          </p:cNvPr>
          <p:cNvSpPr txBox="1"/>
          <p:nvPr/>
        </p:nvSpPr>
        <p:spPr>
          <a:xfrm>
            <a:off x="259334" y="981279"/>
            <a:ext cx="8490698" cy="861774"/>
          </a:xfrm>
          <a:prstGeom prst="rect">
            <a:avLst/>
          </a:prstGeom>
          <a:noFill/>
        </p:spPr>
        <p:txBody>
          <a:bodyPr wrap="square">
            <a:spAutoFit/>
          </a:bodyPr>
          <a:lstStyle/>
          <a:p>
            <a:r>
              <a:rPr lang="en-GB" sz="1800" dirty="0">
                <a:effectLst/>
              </a:rPr>
              <a:t>Step 3 </a:t>
            </a:r>
            <a:r>
              <a:rPr lang="en-GB" sz="1800" b="1" i="1" u="sng" dirty="0">
                <a:effectLst/>
              </a:rPr>
              <a:t>(Section 3 or Chapter 3 in document )</a:t>
            </a:r>
          </a:p>
          <a:p>
            <a:endParaRPr lang="en-GB" sz="1800" dirty="0">
              <a:effectLst/>
            </a:endParaRPr>
          </a:p>
          <a:p>
            <a:pPr marL="0" lvl="0" indent="0" algn="l">
              <a:lnSpc>
                <a:spcPct val="100000"/>
              </a:lnSpc>
              <a:buFont typeface="+mj-lt"/>
              <a:buNone/>
            </a:pPr>
            <a:r>
              <a:rPr lang="en-GB" sz="1400" dirty="0">
                <a:solidFill>
                  <a:srgbClr val="FF0000"/>
                </a:solidFill>
                <a:effectLst/>
                <a:highlight>
                  <a:srgbClr val="FFFF00"/>
                </a:highlight>
              </a:rPr>
              <a:t>Step 3.3   Review of current methods for monitoring ageing of identified components</a:t>
            </a:r>
            <a:r>
              <a:rPr lang="en-US" sz="1400" dirty="0">
                <a:solidFill>
                  <a:srgbClr val="FF0000"/>
                </a:solidFill>
                <a:highlight>
                  <a:srgbClr val="FFFF00"/>
                </a:highlight>
              </a:rPr>
              <a:t> </a:t>
            </a:r>
            <a:endParaRPr lang="en-GB" sz="1400" dirty="0">
              <a:solidFill>
                <a:srgbClr val="FF0000"/>
              </a:solidFill>
              <a:highlight>
                <a:srgbClr val="FFFF00"/>
              </a:highlight>
            </a:endParaRPr>
          </a:p>
        </p:txBody>
      </p:sp>
      <p:sp>
        <p:nvSpPr>
          <p:cNvPr id="12" name="TextBox 11">
            <a:extLst>
              <a:ext uri="{FF2B5EF4-FFF2-40B4-BE49-F238E27FC236}">
                <a16:creationId xmlns:a16="http://schemas.microsoft.com/office/drawing/2014/main" id="{4515D40D-F09D-90C7-C128-BEC3819D4B9D}"/>
              </a:ext>
            </a:extLst>
          </p:cNvPr>
          <p:cNvSpPr txBox="1"/>
          <p:nvPr/>
        </p:nvSpPr>
        <p:spPr>
          <a:xfrm>
            <a:off x="1211400" y="2992670"/>
            <a:ext cx="6399000" cy="369332"/>
          </a:xfrm>
          <a:prstGeom prst="rect">
            <a:avLst/>
          </a:prstGeom>
          <a:noFill/>
        </p:spPr>
        <p:txBody>
          <a:bodyPr wrap="square">
            <a:spAutoFit/>
          </a:bodyPr>
          <a:lstStyle/>
          <a:p>
            <a:r>
              <a:rPr lang="en-GB" sz="1800" dirty="0">
                <a:solidFill>
                  <a:srgbClr val="FF0000"/>
                </a:solidFill>
              </a:rPr>
              <a:t>(What is currently done …..is it good enough ?) </a:t>
            </a:r>
            <a:endParaRPr lang="en-GB" dirty="0"/>
          </a:p>
        </p:txBody>
      </p:sp>
    </p:spTree>
    <p:extLst>
      <p:ext uri="{BB962C8B-B14F-4D97-AF65-F5344CB8AC3E}">
        <p14:creationId xmlns:p14="http://schemas.microsoft.com/office/powerpoint/2010/main" val="251013301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AE1C50C-0E65-9E80-322F-DF22C5480D0F}"/>
              </a:ext>
            </a:extLst>
          </p:cNvPr>
          <p:cNvSpPr>
            <a:spLocks noGrp="1" noChangeArrowheads="1"/>
          </p:cNvSpPr>
          <p:nvPr>
            <p:ph type="title"/>
          </p:nvPr>
        </p:nvSpPr>
        <p:spPr>
          <a:xfrm>
            <a:off x="-134633" y="124031"/>
            <a:ext cx="9278633" cy="648072"/>
          </a:xfrm>
        </p:spPr>
        <p:txBody>
          <a:bodyPr>
            <a:normAutofit fontScale="90000"/>
          </a:bodyPr>
          <a:lstStyle/>
          <a:p>
            <a:pPr algn="ctr" eaLnBrk="1" hangingPunct="1">
              <a:defRPr/>
            </a:pPr>
            <a:r>
              <a:rPr lang="en-GB" altLang="x-none" dirty="0">
                <a:solidFill>
                  <a:schemeClr val="tx1"/>
                </a:solidFill>
              </a:rPr>
              <a:t>3. Steps in establishing an ageing management plan </a:t>
            </a:r>
          </a:p>
        </p:txBody>
      </p:sp>
      <p:sp>
        <p:nvSpPr>
          <p:cNvPr id="8" name="TextBox 7">
            <a:extLst>
              <a:ext uri="{FF2B5EF4-FFF2-40B4-BE49-F238E27FC236}">
                <a16:creationId xmlns:a16="http://schemas.microsoft.com/office/drawing/2014/main" id="{90C3B124-5EBF-513F-ED04-90AE1C068AC6}"/>
              </a:ext>
            </a:extLst>
          </p:cNvPr>
          <p:cNvSpPr txBox="1"/>
          <p:nvPr/>
        </p:nvSpPr>
        <p:spPr>
          <a:xfrm>
            <a:off x="1041292" y="1842788"/>
            <a:ext cx="7617981" cy="2492990"/>
          </a:xfrm>
          <a:prstGeom prst="rect">
            <a:avLst/>
          </a:prstGeom>
          <a:noFill/>
        </p:spPr>
        <p:txBody>
          <a:bodyPr wrap="square">
            <a:spAutoFit/>
          </a:bodyPr>
          <a:lstStyle/>
          <a:p>
            <a:r>
              <a:rPr lang="en-GB" sz="1400" dirty="0"/>
              <a:t>3.3.1  Current monitoring of ageing methodology for identified critical components</a:t>
            </a:r>
            <a:r>
              <a:rPr lang="en-GB" sz="1600" dirty="0"/>
              <a:t>  </a:t>
            </a:r>
          </a:p>
          <a:p>
            <a:endParaRPr lang="en-GB" sz="1400" dirty="0"/>
          </a:p>
          <a:p>
            <a:r>
              <a:rPr lang="en-GB" sz="1400" dirty="0"/>
              <a:t>Existing methods for inspection, surveillance and monitoring should be evaluated to before loss of the asset’s primary function. Methods to be reviewed include:</a:t>
            </a:r>
          </a:p>
          <a:p>
            <a:pPr lvl="1"/>
            <a:r>
              <a:rPr lang="en-GB" sz="1400" dirty="0"/>
              <a:t>periodic inspections (both visual and instrument aided), </a:t>
            </a:r>
          </a:p>
          <a:p>
            <a:pPr lvl="1"/>
            <a:r>
              <a:rPr lang="en-GB" sz="1400" dirty="0"/>
              <a:t>testing, </a:t>
            </a:r>
          </a:p>
          <a:p>
            <a:pPr lvl="1"/>
            <a:r>
              <a:rPr lang="en-GB" sz="1400" dirty="0"/>
              <a:t>on-line monitoring techniques (by instruments) and </a:t>
            </a:r>
          </a:p>
          <a:p>
            <a:pPr lvl="1"/>
            <a:r>
              <a:rPr lang="en-GB" sz="1400" dirty="0"/>
              <a:t>data evaluation methods. </a:t>
            </a:r>
          </a:p>
          <a:p>
            <a:pPr lvl="1"/>
            <a:endParaRPr lang="en-GB" sz="1400" dirty="0"/>
          </a:p>
          <a:p>
            <a:r>
              <a:rPr lang="en-GB" sz="1400" dirty="0"/>
              <a:t>The review should also include functional parameters and condition indicators that are capable of detecting component degradation before failure</a:t>
            </a:r>
          </a:p>
        </p:txBody>
      </p:sp>
      <p:sp>
        <p:nvSpPr>
          <p:cNvPr id="3" name="TextBox 2">
            <a:extLst>
              <a:ext uri="{FF2B5EF4-FFF2-40B4-BE49-F238E27FC236}">
                <a16:creationId xmlns:a16="http://schemas.microsoft.com/office/drawing/2014/main" id="{7BB25DF6-9C05-F7BC-D983-D5E7D0CFCC9E}"/>
              </a:ext>
            </a:extLst>
          </p:cNvPr>
          <p:cNvSpPr txBox="1"/>
          <p:nvPr/>
        </p:nvSpPr>
        <p:spPr>
          <a:xfrm>
            <a:off x="388934" y="807722"/>
            <a:ext cx="8490698" cy="861774"/>
          </a:xfrm>
          <a:prstGeom prst="rect">
            <a:avLst/>
          </a:prstGeom>
          <a:noFill/>
        </p:spPr>
        <p:txBody>
          <a:bodyPr wrap="square">
            <a:spAutoFit/>
          </a:bodyPr>
          <a:lstStyle/>
          <a:p>
            <a:r>
              <a:rPr lang="en-GB" sz="1800" dirty="0">
                <a:effectLst/>
              </a:rPr>
              <a:t>Step 3 </a:t>
            </a:r>
            <a:r>
              <a:rPr lang="en-GB" sz="1800" b="1" i="1" u="sng" dirty="0">
                <a:effectLst/>
              </a:rPr>
              <a:t>(Section 3 or Chapter 3 in document )</a:t>
            </a:r>
          </a:p>
          <a:p>
            <a:endParaRPr lang="en-GB" sz="1800" dirty="0">
              <a:effectLst/>
            </a:endParaRPr>
          </a:p>
          <a:p>
            <a:pPr marL="0" lvl="0" indent="0" algn="l">
              <a:lnSpc>
                <a:spcPct val="100000"/>
              </a:lnSpc>
              <a:buFont typeface="+mj-lt"/>
              <a:buNone/>
            </a:pPr>
            <a:r>
              <a:rPr lang="en-GB" sz="1400" dirty="0">
                <a:solidFill>
                  <a:srgbClr val="FF0000"/>
                </a:solidFill>
                <a:effectLst/>
                <a:highlight>
                  <a:srgbClr val="FFFF00"/>
                </a:highlight>
              </a:rPr>
              <a:t>Step 3.3   Review of current methods for monitoring ageing of identified components (</a:t>
            </a:r>
            <a:r>
              <a:rPr lang="en-GB" sz="1400" dirty="0">
                <a:solidFill>
                  <a:srgbClr val="FF0000"/>
                </a:solidFill>
                <a:highlight>
                  <a:srgbClr val="FFFF00"/>
                </a:highlight>
              </a:rPr>
              <a:t>using </a:t>
            </a:r>
            <a:r>
              <a:rPr lang="en-GB" sz="1400" dirty="0">
                <a:solidFill>
                  <a:srgbClr val="FF0000"/>
                </a:solidFill>
                <a:effectLst/>
                <a:highlight>
                  <a:srgbClr val="FFFF00"/>
                </a:highlight>
              </a:rPr>
              <a:t>literature)</a:t>
            </a:r>
            <a:r>
              <a:rPr lang="en-US" sz="1400" dirty="0">
                <a:solidFill>
                  <a:srgbClr val="FF0000"/>
                </a:solidFill>
                <a:highlight>
                  <a:srgbClr val="FFFF00"/>
                </a:highlight>
              </a:rPr>
              <a:t> </a:t>
            </a:r>
            <a:endParaRPr lang="en-GB" sz="1400" dirty="0">
              <a:solidFill>
                <a:srgbClr val="FF0000"/>
              </a:solidFill>
              <a:highlight>
                <a:srgbClr val="FFFF00"/>
              </a:highlight>
            </a:endParaRPr>
          </a:p>
        </p:txBody>
      </p:sp>
    </p:spTree>
    <p:extLst>
      <p:ext uri="{BB962C8B-B14F-4D97-AF65-F5344CB8AC3E}">
        <p14:creationId xmlns:p14="http://schemas.microsoft.com/office/powerpoint/2010/main" val="3082822493"/>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AE1C50C-0E65-9E80-322F-DF22C5480D0F}"/>
              </a:ext>
            </a:extLst>
          </p:cNvPr>
          <p:cNvSpPr>
            <a:spLocks noGrp="1" noChangeArrowheads="1"/>
          </p:cNvSpPr>
          <p:nvPr>
            <p:ph type="title"/>
          </p:nvPr>
        </p:nvSpPr>
        <p:spPr>
          <a:xfrm>
            <a:off x="-134633" y="124031"/>
            <a:ext cx="9278633" cy="648072"/>
          </a:xfrm>
        </p:spPr>
        <p:txBody>
          <a:bodyPr>
            <a:normAutofit fontScale="90000"/>
          </a:bodyPr>
          <a:lstStyle/>
          <a:p>
            <a:pPr algn="ctr" eaLnBrk="1" hangingPunct="1">
              <a:defRPr/>
            </a:pPr>
            <a:r>
              <a:rPr lang="en-GB" altLang="x-none" dirty="0">
                <a:solidFill>
                  <a:schemeClr val="tx1"/>
                </a:solidFill>
              </a:rPr>
              <a:t>3. Steps in establishing an ageing management plan </a:t>
            </a:r>
          </a:p>
        </p:txBody>
      </p:sp>
      <p:sp>
        <p:nvSpPr>
          <p:cNvPr id="6" name="TextBox 5">
            <a:extLst>
              <a:ext uri="{FF2B5EF4-FFF2-40B4-BE49-F238E27FC236}">
                <a16:creationId xmlns:a16="http://schemas.microsoft.com/office/drawing/2014/main" id="{8706616C-D2A7-9F24-1D15-AE35C5C72FA6}"/>
              </a:ext>
            </a:extLst>
          </p:cNvPr>
          <p:cNvSpPr txBox="1"/>
          <p:nvPr/>
        </p:nvSpPr>
        <p:spPr>
          <a:xfrm>
            <a:off x="269914" y="2006852"/>
            <a:ext cx="8338602" cy="307777"/>
          </a:xfrm>
          <a:prstGeom prst="rect">
            <a:avLst/>
          </a:prstGeom>
          <a:noFill/>
        </p:spPr>
        <p:txBody>
          <a:bodyPr wrap="square">
            <a:spAutoFit/>
          </a:bodyPr>
          <a:lstStyle/>
          <a:p>
            <a:pPr algn="ctr"/>
            <a:r>
              <a:rPr lang="en-GB" sz="1400" dirty="0"/>
              <a:t>3.3.2. Determine effectiveness of current ageing monitoring of identified AM components</a:t>
            </a:r>
          </a:p>
        </p:txBody>
      </p:sp>
      <p:sp>
        <p:nvSpPr>
          <p:cNvPr id="8" name="TextBox 7">
            <a:extLst>
              <a:ext uri="{FF2B5EF4-FFF2-40B4-BE49-F238E27FC236}">
                <a16:creationId xmlns:a16="http://schemas.microsoft.com/office/drawing/2014/main" id="{90C3B124-5EBF-513F-ED04-90AE1C068AC6}"/>
              </a:ext>
            </a:extLst>
          </p:cNvPr>
          <p:cNvSpPr txBox="1"/>
          <p:nvPr/>
        </p:nvSpPr>
        <p:spPr>
          <a:xfrm>
            <a:off x="630225" y="2495701"/>
            <a:ext cx="7617981" cy="2523768"/>
          </a:xfrm>
          <a:prstGeom prst="rect">
            <a:avLst/>
          </a:prstGeom>
          <a:noFill/>
        </p:spPr>
        <p:txBody>
          <a:bodyPr wrap="square">
            <a:spAutoFit/>
          </a:bodyPr>
          <a:lstStyle/>
          <a:p>
            <a:r>
              <a:rPr lang="en-GB" sz="1600" dirty="0"/>
              <a:t>Documented report of effectiveness of current ageing monitoring of identified AM components should include:  </a:t>
            </a:r>
          </a:p>
          <a:p>
            <a:endParaRPr lang="en-GB" sz="1400" dirty="0"/>
          </a:p>
          <a:p>
            <a:r>
              <a:rPr lang="en-GB" sz="1400" dirty="0"/>
              <a:t>Existing methods for inspection, surveillance and monitoring per component </a:t>
            </a:r>
            <a:r>
              <a:rPr lang="en-GB" sz="1400" dirty="0">
                <a:solidFill>
                  <a:srgbClr val="FF0000"/>
                </a:solidFill>
              </a:rPr>
              <a:t>and evaluation of the effectiveness for timely detection of ageing degradation;</a:t>
            </a:r>
            <a:endParaRPr lang="en-GB" sz="1400" dirty="0"/>
          </a:p>
          <a:p>
            <a:r>
              <a:rPr lang="en-GB" sz="1400" dirty="0"/>
              <a:t>Existing functional parameters and condition indicators used to detecting component degradation before failure</a:t>
            </a:r>
            <a:r>
              <a:rPr lang="en-GB" sz="1400" dirty="0">
                <a:solidFill>
                  <a:srgbClr val="FF0000"/>
                </a:solidFill>
              </a:rPr>
              <a:t> and evaluation of the effectiveness for timely detection of ageing degradation;</a:t>
            </a:r>
          </a:p>
          <a:p>
            <a:r>
              <a:rPr lang="en-GB" sz="1400" dirty="0"/>
              <a:t>Trending and evaluation report of measured data including comparisons of the measured data with results of previous measurements on the same component </a:t>
            </a:r>
            <a:r>
              <a:rPr lang="en-GB" sz="1400" dirty="0">
                <a:solidFill>
                  <a:srgbClr val="FF0000"/>
                </a:solidFill>
              </a:rPr>
              <a:t>and evaluation of the effectiveness for timely detection of ageing degradation.</a:t>
            </a:r>
            <a:endParaRPr lang="en-GB" sz="1400" dirty="0"/>
          </a:p>
        </p:txBody>
      </p:sp>
      <p:sp>
        <p:nvSpPr>
          <p:cNvPr id="3" name="TextBox 2">
            <a:extLst>
              <a:ext uri="{FF2B5EF4-FFF2-40B4-BE49-F238E27FC236}">
                <a16:creationId xmlns:a16="http://schemas.microsoft.com/office/drawing/2014/main" id="{145D64E2-5ED7-718F-6AAA-3D9E391D844A}"/>
              </a:ext>
            </a:extLst>
          </p:cNvPr>
          <p:cNvSpPr txBox="1"/>
          <p:nvPr/>
        </p:nvSpPr>
        <p:spPr>
          <a:xfrm>
            <a:off x="388934" y="807722"/>
            <a:ext cx="8490698" cy="892552"/>
          </a:xfrm>
          <a:prstGeom prst="rect">
            <a:avLst/>
          </a:prstGeom>
          <a:noFill/>
        </p:spPr>
        <p:txBody>
          <a:bodyPr wrap="square">
            <a:spAutoFit/>
          </a:bodyPr>
          <a:lstStyle/>
          <a:p>
            <a:r>
              <a:rPr lang="en-GB" sz="1800" dirty="0">
                <a:effectLst/>
              </a:rPr>
              <a:t>Step 3 </a:t>
            </a:r>
            <a:r>
              <a:rPr lang="en-GB" sz="1800" b="1" i="1" u="sng" dirty="0">
                <a:effectLst/>
              </a:rPr>
              <a:t>(Section 3 or Chapter 3 in document )</a:t>
            </a:r>
          </a:p>
          <a:p>
            <a:endParaRPr lang="en-GB" sz="1800" dirty="0">
              <a:effectLst/>
            </a:endParaRPr>
          </a:p>
          <a:p>
            <a:pPr marL="0" lvl="0" indent="0" algn="l">
              <a:lnSpc>
                <a:spcPct val="100000"/>
              </a:lnSpc>
              <a:buFont typeface="+mj-lt"/>
              <a:buNone/>
            </a:pPr>
            <a:r>
              <a:rPr lang="en-GB" sz="1600" dirty="0">
                <a:solidFill>
                  <a:srgbClr val="FF0000"/>
                </a:solidFill>
                <a:effectLst/>
                <a:highlight>
                  <a:srgbClr val="FFFF00"/>
                </a:highlight>
              </a:rPr>
              <a:t>Step 3.3   Review of current methods for monitoring ageing of identified components</a:t>
            </a:r>
            <a:r>
              <a:rPr lang="en-US" sz="1600" dirty="0">
                <a:solidFill>
                  <a:srgbClr val="FF0000"/>
                </a:solidFill>
                <a:highlight>
                  <a:srgbClr val="FFFF00"/>
                </a:highlight>
              </a:rPr>
              <a:t> </a:t>
            </a:r>
            <a:endParaRPr lang="en-GB" sz="1600" dirty="0">
              <a:solidFill>
                <a:srgbClr val="FF0000"/>
              </a:solidFill>
              <a:highlight>
                <a:srgbClr val="FFFF00"/>
              </a:highlight>
            </a:endParaRPr>
          </a:p>
        </p:txBody>
      </p:sp>
      <p:sp>
        <p:nvSpPr>
          <p:cNvPr id="5" name="TextBox 4">
            <a:extLst>
              <a:ext uri="{FF2B5EF4-FFF2-40B4-BE49-F238E27FC236}">
                <a16:creationId xmlns:a16="http://schemas.microsoft.com/office/drawing/2014/main" id="{CA105A64-5473-A080-4D8F-B4E100C2F6CE}"/>
              </a:ext>
            </a:extLst>
          </p:cNvPr>
          <p:cNvSpPr txBox="1"/>
          <p:nvPr/>
        </p:nvSpPr>
        <p:spPr>
          <a:xfrm>
            <a:off x="901340" y="1727457"/>
            <a:ext cx="7617981" cy="307777"/>
          </a:xfrm>
          <a:prstGeom prst="rect">
            <a:avLst/>
          </a:prstGeom>
          <a:noFill/>
        </p:spPr>
        <p:txBody>
          <a:bodyPr wrap="square">
            <a:spAutoFit/>
          </a:bodyPr>
          <a:lstStyle/>
          <a:p>
            <a:r>
              <a:rPr lang="en-GB" sz="1400" dirty="0"/>
              <a:t>3.3.1  Current monitoring of ageing methodology for identified critical components  </a:t>
            </a:r>
          </a:p>
        </p:txBody>
      </p:sp>
    </p:spTree>
    <p:extLst>
      <p:ext uri="{BB962C8B-B14F-4D97-AF65-F5344CB8AC3E}">
        <p14:creationId xmlns:p14="http://schemas.microsoft.com/office/powerpoint/2010/main" val="2426932279"/>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AE1C50C-0E65-9E80-322F-DF22C5480D0F}"/>
              </a:ext>
            </a:extLst>
          </p:cNvPr>
          <p:cNvSpPr>
            <a:spLocks noGrp="1" noChangeArrowheads="1"/>
          </p:cNvSpPr>
          <p:nvPr>
            <p:ph type="title"/>
          </p:nvPr>
        </p:nvSpPr>
        <p:spPr>
          <a:xfrm>
            <a:off x="-134633" y="124031"/>
            <a:ext cx="9278633" cy="648072"/>
          </a:xfrm>
        </p:spPr>
        <p:txBody>
          <a:bodyPr>
            <a:normAutofit fontScale="90000"/>
          </a:bodyPr>
          <a:lstStyle/>
          <a:p>
            <a:pPr algn="ctr" eaLnBrk="1" hangingPunct="1">
              <a:defRPr/>
            </a:pPr>
            <a:r>
              <a:rPr lang="en-GB" altLang="x-none" dirty="0">
                <a:solidFill>
                  <a:schemeClr val="tx1"/>
                </a:solidFill>
              </a:rPr>
              <a:t>3. Steps in establishing an ageing management plan </a:t>
            </a:r>
          </a:p>
        </p:txBody>
      </p:sp>
      <p:sp>
        <p:nvSpPr>
          <p:cNvPr id="6" name="TextBox 5">
            <a:extLst>
              <a:ext uri="{FF2B5EF4-FFF2-40B4-BE49-F238E27FC236}">
                <a16:creationId xmlns:a16="http://schemas.microsoft.com/office/drawing/2014/main" id="{8706616C-D2A7-9F24-1D15-AE35C5C72FA6}"/>
              </a:ext>
            </a:extLst>
          </p:cNvPr>
          <p:cNvSpPr txBox="1"/>
          <p:nvPr/>
        </p:nvSpPr>
        <p:spPr>
          <a:xfrm>
            <a:off x="193866" y="1674016"/>
            <a:ext cx="8338602" cy="307777"/>
          </a:xfrm>
          <a:prstGeom prst="rect">
            <a:avLst/>
          </a:prstGeom>
          <a:noFill/>
        </p:spPr>
        <p:txBody>
          <a:bodyPr wrap="square">
            <a:spAutoFit/>
          </a:bodyPr>
          <a:lstStyle/>
          <a:p>
            <a:pPr algn="ctr"/>
            <a:r>
              <a:rPr lang="en-GB" sz="1400" dirty="0"/>
              <a:t>3.3.2  Determine effectiveness of current ageing monitoring of identified AM components</a:t>
            </a:r>
          </a:p>
        </p:txBody>
      </p:sp>
      <p:sp>
        <p:nvSpPr>
          <p:cNvPr id="3" name="TextBox 2">
            <a:extLst>
              <a:ext uri="{FF2B5EF4-FFF2-40B4-BE49-F238E27FC236}">
                <a16:creationId xmlns:a16="http://schemas.microsoft.com/office/drawing/2014/main" id="{145D64E2-5ED7-718F-6AAA-3D9E391D844A}"/>
              </a:ext>
            </a:extLst>
          </p:cNvPr>
          <p:cNvSpPr txBox="1"/>
          <p:nvPr/>
        </p:nvSpPr>
        <p:spPr>
          <a:xfrm>
            <a:off x="117818" y="915230"/>
            <a:ext cx="8490698" cy="615553"/>
          </a:xfrm>
          <a:prstGeom prst="rect">
            <a:avLst/>
          </a:prstGeom>
          <a:noFill/>
        </p:spPr>
        <p:txBody>
          <a:bodyPr wrap="square">
            <a:spAutoFit/>
          </a:bodyPr>
          <a:lstStyle/>
          <a:p>
            <a:r>
              <a:rPr lang="en-GB" sz="1800" dirty="0">
                <a:effectLst/>
              </a:rPr>
              <a:t>Step 3 </a:t>
            </a:r>
            <a:r>
              <a:rPr lang="en-GB" sz="1800" b="1" i="1" u="sng" dirty="0">
                <a:effectLst/>
              </a:rPr>
              <a:t>(Section 3 or Chapter 3 in document )</a:t>
            </a:r>
            <a:endParaRPr lang="en-GB" sz="1800" dirty="0">
              <a:effectLst/>
            </a:endParaRPr>
          </a:p>
          <a:p>
            <a:pPr marL="0" lvl="0" indent="0" algn="l">
              <a:lnSpc>
                <a:spcPct val="100000"/>
              </a:lnSpc>
              <a:buFont typeface="+mj-lt"/>
              <a:buNone/>
            </a:pPr>
            <a:r>
              <a:rPr lang="en-GB" sz="1400" dirty="0">
                <a:solidFill>
                  <a:srgbClr val="FF0000"/>
                </a:solidFill>
                <a:effectLst/>
                <a:highlight>
                  <a:srgbClr val="FFFF00"/>
                </a:highlight>
              </a:rPr>
              <a:t>Step 3.3   Review of current methods for monitoring ageing of identified components(literature)</a:t>
            </a:r>
            <a:r>
              <a:rPr lang="en-GB" sz="1600" dirty="0">
                <a:solidFill>
                  <a:srgbClr val="FF0000"/>
                </a:solidFill>
                <a:effectLst/>
                <a:highlight>
                  <a:srgbClr val="FFFF00"/>
                </a:highlight>
              </a:rPr>
              <a:t> </a:t>
            </a:r>
            <a:r>
              <a:rPr lang="en-US" sz="1600" dirty="0">
                <a:solidFill>
                  <a:srgbClr val="FF0000"/>
                </a:solidFill>
                <a:highlight>
                  <a:srgbClr val="FFFF00"/>
                </a:highlight>
              </a:rPr>
              <a:t> </a:t>
            </a:r>
            <a:endParaRPr lang="en-GB" sz="1600" dirty="0">
              <a:solidFill>
                <a:srgbClr val="FF0000"/>
              </a:solidFill>
              <a:highlight>
                <a:srgbClr val="FFFF00"/>
              </a:highlight>
            </a:endParaRPr>
          </a:p>
        </p:txBody>
      </p:sp>
      <p:sp>
        <p:nvSpPr>
          <p:cNvPr id="5" name="TextBox 4">
            <a:extLst>
              <a:ext uri="{FF2B5EF4-FFF2-40B4-BE49-F238E27FC236}">
                <a16:creationId xmlns:a16="http://schemas.microsoft.com/office/drawing/2014/main" id="{CA105A64-5473-A080-4D8F-B4E100C2F6CE}"/>
              </a:ext>
            </a:extLst>
          </p:cNvPr>
          <p:cNvSpPr txBox="1"/>
          <p:nvPr/>
        </p:nvSpPr>
        <p:spPr>
          <a:xfrm>
            <a:off x="814940" y="1461040"/>
            <a:ext cx="7617981" cy="307777"/>
          </a:xfrm>
          <a:prstGeom prst="rect">
            <a:avLst/>
          </a:prstGeom>
          <a:noFill/>
        </p:spPr>
        <p:txBody>
          <a:bodyPr wrap="square">
            <a:spAutoFit/>
          </a:bodyPr>
          <a:lstStyle/>
          <a:p>
            <a:r>
              <a:rPr lang="en-GB" sz="1400" dirty="0"/>
              <a:t>3.3.1  Current monitoring of ageing methodology for identified critical components  </a:t>
            </a:r>
          </a:p>
        </p:txBody>
      </p:sp>
      <p:sp>
        <p:nvSpPr>
          <p:cNvPr id="7" name="TextBox 6">
            <a:extLst>
              <a:ext uri="{FF2B5EF4-FFF2-40B4-BE49-F238E27FC236}">
                <a16:creationId xmlns:a16="http://schemas.microsoft.com/office/drawing/2014/main" id="{1ACA7470-E720-8B4B-2675-AB9373E5C076}"/>
              </a:ext>
            </a:extLst>
          </p:cNvPr>
          <p:cNvSpPr txBox="1"/>
          <p:nvPr/>
        </p:nvSpPr>
        <p:spPr>
          <a:xfrm>
            <a:off x="814940" y="1899491"/>
            <a:ext cx="6780600" cy="307777"/>
          </a:xfrm>
          <a:prstGeom prst="rect">
            <a:avLst/>
          </a:prstGeom>
          <a:noFill/>
        </p:spPr>
        <p:txBody>
          <a:bodyPr wrap="square">
            <a:spAutoFit/>
          </a:bodyPr>
          <a:lstStyle/>
          <a:p>
            <a:r>
              <a:rPr lang="en-GB" sz="1400" dirty="0"/>
              <a:t>3.3.3  Review of maintenance and operational plan regarding component ageing </a:t>
            </a:r>
          </a:p>
        </p:txBody>
      </p:sp>
      <p:sp>
        <p:nvSpPr>
          <p:cNvPr id="9" name="Content Placeholder 2">
            <a:extLst>
              <a:ext uri="{FF2B5EF4-FFF2-40B4-BE49-F238E27FC236}">
                <a16:creationId xmlns:a16="http://schemas.microsoft.com/office/drawing/2014/main" id="{14278F44-8695-88CC-1CF8-DB1393AB4421}"/>
              </a:ext>
            </a:extLst>
          </p:cNvPr>
          <p:cNvSpPr txBox="1">
            <a:spLocks/>
          </p:cNvSpPr>
          <p:nvPr/>
        </p:nvSpPr>
        <p:spPr>
          <a:xfrm>
            <a:off x="937046" y="2396954"/>
            <a:ext cx="7918954" cy="2623865"/>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600" dirty="0"/>
              <a:t>Evaluate maintenance and restoration methods and practices plan</a:t>
            </a:r>
          </a:p>
          <a:p>
            <a:r>
              <a:rPr lang="en-GB" sz="1400" dirty="0"/>
              <a:t>The role of plant preventive maintenance programs is to preserve the required functional capability of asset’s critical components for operational and emergency use. </a:t>
            </a:r>
          </a:p>
          <a:p>
            <a:r>
              <a:rPr lang="en-GB" sz="1400" dirty="0"/>
              <a:t>Preventive maintenance is affected by two types of maintenance: </a:t>
            </a:r>
          </a:p>
          <a:p>
            <a:pPr lvl="1"/>
            <a:r>
              <a:rPr lang="en-GB" sz="1400" dirty="0"/>
              <a:t>scheduled or time directed maintenance (refurbishment and periodic replacement of sub-components or altering of the operating conditions and practices affecting the rate of component degradation), and </a:t>
            </a:r>
          </a:p>
          <a:p>
            <a:pPr lvl="1"/>
            <a:r>
              <a:rPr lang="en-GB" sz="1400" dirty="0"/>
              <a:t>corrective or breakdown maintenance approach. </a:t>
            </a:r>
          </a:p>
          <a:p>
            <a:r>
              <a:rPr lang="en-GB" sz="1400" dirty="0"/>
              <a:t>Critical components should be covered either by predictive maintenance or by scheduled maintenance</a:t>
            </a:r>
          </a:p>
          <a:p>
            <a:r>
              <a:rPr lang="en-GB" sz="1400" dirty="0"/>
              <a:t>The corrective or breakdown maintenance approach may be preferred for components whose failure does not have significant impact on asset’s primary functions. </a:t>
            </a:r>
          </a:p>
          <a:p>
            <a:r>
              <a:rPr lang="en-GB" sz="1400" dirty="0"/>
              <a:t>Preventive maintenance programs should be periodically reviewed and modified, based on operating experience and any new knowledge acquired, to ensure their effectiveness. Such a review, focused on a selected plant component, should also be conducted within the framework of AM evaluations.  </a:t>
            </a:r>
            <a:endParaRPr lang="en-US" dirty="0"/>
          </a:p>
        </p:txBody>
      </p:sp>
    </p:spTree>
    <p:extLst>
      <p:ext uri="{BB962C8B-B14F-4D97-AF65-F5344CB8AC3E}">
        <p14:creationId xmlns:p14="http://schemas.microsoft.com/office/powerpoint/2010/main" val="2146105085"/>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AE1C50C-0E65-9E80-322F-DF22C5480D0F}"/>
              </a:ext>
            </a:extLst>
          </p:cNvPr>
          <p:cNvSpPr>
            <a:spLocks noGrp="1" noChangeArrowheads="1"/>
          </p:cNvSpPr>
          <p:nvPr>
            <p:ph type="title"/>
          </p:nvPr>
        </p:nvSpPr>
        <p:spPr>
          <a:xfrm>
            <a:off x="-134633" y="124031"/>
            <a:ext cx="9278633" cy="648072"/>
          </a:xfrm>
        </p:spPr>
        <p:txBody>
          <a:bodyPr>
            <a:normAutofit fontScale="90000"/>
          </a:bodyPr>
          <a:lstStyle/>
          <a:p>
            <a:pPr algn="ctr" eaLnBrk="1" hangingPunct="1">
              <a:defRPr/>
            </a:pPr>
            <a:r>
              <a:rPr lang="en-GB" altLang="x-none" dirty="0">
                <a:solidFill>
                  <a:schemeClr val="tx1"/>
                </a:solidFill>
              </a:rPr>
              <a:t>3. Steps in establishing an ageing management plan </a:t>
            </a:r>
          </a:p>
        </p:txBody>
      </p:sp>
      <p:sp>
        <p:nvSpPr>
          <p:cNvPr id="6" name="TextBox 5">
            <a:extLst>
              <a:ext uri="{FF2B5EF4-FFF2-40B4-BE49-F238E27FC236}">
                <a16:creationId xmlns:a16="http://schemas.microsoft.com/office/drawing/2014/main" id="{8706616C-D2A7-9F24-1D15-AE35C5C72FA6}"/>
              </a:ext>
            </a:extLst>
          </p:cNvPr>
          <p:cNvSpPr txBox="1"/>
          <p:nvPr/>
        </p:nvSpPr>
        <p:spPr>
          <a:xfrm>
            <a:off x="193866" y="1698403"/>
            <a:ext cx="8338602" cy="307777"/>
          </a:xfrm>
          <a:prstGeom prst="rect">
            <a:avLst/>
          </a:prstGeom>
          <a:noFill/>
        </p:spPr>
        <p:txBody>
          <a:bodyPr wrap="square">
            <a:spAutoFit/>
          </a:bodyPr>
          <a:lstStyle/>
          <a:p>
            <a:pPr algn="ctr"/>
            <a:r>
              <a:rPr lang="en-GB" sz="1400" dirty="0"/>
              <a:t>3.3.2  Determine effectiveness of current ageing monitoring of identified AM components</a:t>
            </a:r>
          </a:p>
        </p:txBody>
      </p:sp>
      <p:sp>
        <p:nvSpPr>
          <p:cNvPr id="3" name="TextBox 2">
            <a:extLst>
              <a:ext uri="{FF2B5EF4-FFF2-40B4-BE49-F238E27FC236}">
                <a16:creationId xmlns:a16="http://schemas.microsoft.com/office/drawing/2014/main" id="{145D64E2-5ED7-718F-6AAA-3D9E391D844A}"/>
              </a:ext>
            </a:extLst>
          </p:cNvPr>
          <p:cNvSpPr txBox="1"/>
          <p:nvPr/>
        </p:nvSpPr>
        <p:spPr>
          <a:xfrm>
            <a:off x="117818" y="915230"/>
            <a:ext cx="8490698" cy="615553"/>
          </a:xfrm>
          <a:prstGeom prst="rect">
            <a:avLst/>
          </a:prstGeom>
          <a:noFill/>
        </p:spPr>
        <p:txBody>
          <a:bodyPr wrap="square">
            <a:spAutoFit/>
          </a:bodyPr>
          <a:lstStyle/>
          <a:p>
            <a:r>
              <a:rPr lang="en-GB" sz="1800" dirty="0">
                <a:effectLst/>
              </a:rPr>
              <a:t>Step 3 </a:t>
            </a:r>
            <a:r>
              <a:rPr lang="en-GB" sz="1800" b="1" i="1" u="sng" dirty="0">
                <a:effectLst/>
              </a:rPr>
              <a:t>(Section 3 or Chapter 3 in document )</a:t>
            </a:r>
            <a:endParaRPr lang="en-GB" sz="1800" dirty="0">
              <a:effectLst/>
            </a:endParaRPr>
          </a:p>
          <a:p>
            <a:pPr marL="0" lvl="0" indent="0" algn="l">
              <a:lnSpc>
                <a:spcPct val="100000"/>
              </a:lnSpc>
              <a:buFont typeface="+mj-lt"/>
              <a:buNone/>
            </a:pPr>
            <a:r>
              <a:rPr lang="en-GB" sz="1600" dirty="0">
                <a:solidFill>
                  <a:srgbClr val="FF0000"/>
                </a:solidFill>
                <a:effectLst/>
                <a:highlight>
                  <a:srgbClr val="FFFF00"/>
                </a:highlight>
              </a:rPr>
              <a:t>Step 3.3   Review of current methods for monitoring ageing of identified components</a:t>
            </a:r>
            <a:r>
              <a:rPr lang="en-US" sz="1600" dirty="0">
                <a:solidFill>
                  <a:srgbClr val="FF0000"/>
                </a:solidFill>
                <a:highlight>
                  <a:srgbClr val="FFFF00"/>
                </a:highlight>
              </a:rPr>
              <a:t> </a:t>
            </a:r>
            <a:endParaRPr lang="en-GB" sz="1600" dirty="0">
              <a:solidFill>
                <a:srgbClr val="FF0000"/>
              </a:solidFill>
              <a:highlight>
                <a:srgbClr val="FFFF00"/>
              </a:highlight>
            </a:endParaRPr>
          </a:p>
        </p:txBody>
      </p:sp>
      <p:sp>
        <p:nvSpPr>
          <p:cNvPr id="5" name="TextBox 4">
            <a:extLst>
              <a:ext uri="{FF2B5EF4-FFF2-40B4-BE49-F238E27FC236}">
                <a16:creationId xmlns:a16="http://schemas.microsoft.com/office/drawing/2014/main" id="{CA105A64-5473-A080-4D8F-B4E100C2F6CE}"/>
              </a:ext>
            </a:extLst>
          </p:cNvPr>
          <p:cNvSpPr txBox="1"/>
          <p:nvPr/>
        </p:nvSpPr>
        <p:spPr>
          <a:xfrm>
            <a:off x="814940" y="1461040"/>
            <a:ext cx="7617981" cy="307777"/>
          </a:xfrm>
          <a:prstGeom prst="rect">
            <a:avLst/>
          </a:prstGeom>
          <a:noFill/>
        </p:spPr>
        <p:txBody>
          <a:bodyPr wrap="square">
            <a:spAutoFit/>
          </a:bodyPr>
          <a:lstStyle/>
          <a:p>
            <a:r>
              <a:rPr lang="en-GB" sz="1400" dirty="0"/>
              <a:t>3.3.1  Current monitoring of ageing methodology for identified critical components  </a:t>
            </a:r>
          </a:p>
        </p:txBody>
      </p:sp>
      <p:sp>
        <p:nvSpPr>
          <p:cNvPr id="7" name="TextBox 6">
            <a:extLst>
              <a:ext uri="{FF2B5EF4-FFF2-40B4-BE49-F238E27FC236}">
                <a16:creationId xmlns:a16="http://schemas.microsoft.com/office/drawing/2014/main" id="{1ACA7470-E720-8B4B-2675-AB9373E5C076}"/>
              </a:ext>
            </a:extLst>
          </p:cNvPr>
          <p:cNvSpPr txBox="1"/>
          <p:nvPr/>
        </p:nvSpPr>
        <p:spPr>
          <a:xfrm>
            <a:off x="814940" y="1899491"/>
            <a:ext cx="6780600" cy="307777"/>
          </a:xfrm>
          <a:prstGeom prst="rect">
            <a:avLst/>
          </a:prstGeom>
          <a:noFill/>
        </p:spPr>
        <p:txBody>
          <a:bodyPr wrap="square">
            <a:spAutoFit/>
          </a:bodyPr>
          <a:lstStyle/>
          <a:p>
            <a:r>
              <a:rPr lang="en-GB" sz="1400" dirty="0"/>
              <a:t>3.3.3  Review of maintenance and operational plan regarding component ageing </a:t>
            </a:r>
          </a:p>
        </p:txBody>
      </p:sp>
      <p:sp>
        <p:nvSpPr>
          <p:cNvPr id="4" name="Content Placeholder 2">
            <a:extLst>
              <a:ext uri="{FF2B5EF4-FFF2-40B4-BE49-F238E27FC236}">
                <a16:creationId xmlns:a16="http://schemas.microsoft.com/office/drawing/2014/main" id="{CB3253A4-E975-1909-CC6E-C55B36848A4B}"/>
              </a:ext>
            </a:extLst>
          </p:cNvPr>
          <p:cNvSpPr txBox="1">
            <a:spLocks/>
          </p:cNvSpPr>
          <p:nvPr/>
        </p:nvSpPr>
        <p:spPr>
          <a:xfrm>
            <a:off x="267446" y="2697943"/>
            <a:ext cx="8712968" cy="202525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1200" dirty="0"/>
              <a:t>Evaluate operating conditions and practices plan</a:t>
            </a:r>
          </a:p>
          <a:p>
            <a:r>
              <a:rPr lang="en-GB" sz="1200" dirty="0"/>
              <a:t>Operating conditions and practices may have a substantial effect on the rate of component ageing degradation. </a:t>
            </a:r>
          </a:p>
          <a:p>
            <a:r>
              <a:rPr lang="en-GB" sz="1200" dirty="0"/>
              <a:t>Studies on mitigation of ageing should therefore include a consideration of possible modifications of the operating conditions and practices, and an assessment of their impact on the component ageing.</a:t>
            </a:r>
          </a:p>
          <a:p>
            <a:r>
              <a:rPr lang="en-GB" sz="1200" dirty="0"/>
              <a:t> In all cases of proposed changes in component operating conditions or practices, their potentially harmful side effects on other ageing mechanisms of the component or to the parent system should be evaluated.</a:t>
            </a:r>
          </a:p>
          <a:p>
            <a:r>
              <a:rPr lang="en-GB" sz="1200" dirty="0"/>
              <a:t>Considered to mitigate ageing to make appropriate changes in the design of a component or the materials that are used in its fabrication. The utilization of new and innovative designs to minimize the costs of maintenance should be considered.</a:t>
            </a:r>
            <a:endParaRPr lang="en-US" dirty="0"/>
          </a:p>
        </p:txBody>
      </p:sp>
    </p:spTree>
    <p:extLst>
      <p:ext uri="{BB962C8B-B14F-4D97-AF65-F5344CB8AC3E}">
        <p14:creationId xmlns:p14="http://schemas.microsoft.com/office/powerpoint/2010/main" val="1213261596"/>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AE1C50C-0E65-9E80-322F-DF22C5480D0F}"/>
              </a:ext>
            </a:extLst>
          </p:cNvPr>
          <p:cNvSpPr>
            <a:spLocks noGrp="1" noChangeArrowheads="1"/>
          </p:cNvSpPr>
          <p:nvPr>
            <p:ph type="title"/>
          </p:nvPr>
        </p:nvSpPr>
        <p:spPr>
          <a:xfrm>
            <a:off x="-134633" y="124031"/>
            <a:ext cx="9278633" cy="648072"/>
          </a:xfrm>
        </p:spPr>
        <p:txBody>
          <a:bodyPr>
            <a:normAutofit fontScale="90000"/>
          </a:bodyPr>
          <a:lstStyle/>
          <a:p>
            <a:pPr algn="ctr" eaLnBrk="1" hangingPunct="1">
              <a:defRPr/>
            </a:pPr>
            <a:r>
              <a:rPr lang="en-GB" altLang="x-none" dirty="0">
                <a:solidFill>
                  <a:schemeClr val="tx1"/>
                </a:solidFill>
              </a:rPr>
              <a:t>3. Steps in establishing an ageing management plan </a:t>
            </a:r>
          </a:p>
        </p:txBody>
      </p:sp>
      <p:sp>
        <p:nvSpPr>
          <p:cNvPr id="6" name="TextBox 5">
            <a:extLst>
              <a:ext uri="{FF2B5EF4-FFF2-40B4-BE49-F238E27FC236}">
                <a16:creationId xmlns:a16="http://schemas.microsoft.com/office/drawing/2014/main" id="{8706616C-D2A7-9F24-1D15-AE35C5C72FA6}"/>
              </a:ext>
            </a:extLst>
          </p:cNvPr>
          <p:cNvSpPr txBox="1"/>
          <p:nvPr/>
        </p:nvSpPr>
        <p:spPr>
          <a:xfrm>
            <a:off x="193866" y="1698403"/>
            <a:ext cx="8338602" cy="307777"/>
          </a:xfrm>
          <a:prstGeom prst="rect">
            <a:avLst/>
          </a:prstGeom>
          <a:noFill/>
        </p:spPr>
        <p:txBody>
          <a:bodyPr wrap="square">
            <a:spAutoFit/>
          </a:bodyPr>
          <a:lstStyle/>
          <a:p>
            <a:pPr algn="ctr"/>
            <a:r>
              <a:rPr lang="en-GB" sz="1400" dirty="0"/>
              <a:t>3.3.2  Determine effectiveness of current ageing monitoring of identified AM components</a:t>
            </a:r>
          </a:p>
        </p:txBody>
      </p:sp>
      <p:sp>
        <p:nvSpPr>
          <p:cNvPr id="3" name="TextBox 2">
            <a:extLst>
              <a:ext uri="{FF2B5EF4-FFF2-40B4-BE49-F238E27FC236}">
                <a16:creationId xmlns:a16="http://schemas.microsoft.com/office/drawing/2014/main" id="{145D64E2-5ED7-718F-6AAA-3D9E391D844A}"/>
              </a:ext>
            </a:extLst>
          </p:cNvPr>
          <p:cNvSpPr txBox="1"/>
          <p:nvPr/>
        </p:nvSpPr>
        <p:spPr>
          <a:xfrm>
            <a:off x="117818" y="915230"/>
            <a:ext cx="8490698" cy="830997"/>
          </a:xfrm>
          <a:prstGeom prst="rect">
            <a:avLst/>
          </a:prstGeom>
          <a:noFill/>
        </p:spPr>
        <p:txBody>
          <a:bodyPr wrap="square">
            <a:spAutoFit/>
          </a:bodyPr>
          <a:lstStyle/>
          <a:p>
            <a:r>
              <a:rPr lang="en-GB" sz="1800" dirty="0">
                <a:effectLst/>
              </a:rPr>
              <a:t>Step 3 </a:t>
            </a:r>
            <a:r>
              <a:rPr lang="en-GB" sz="1800" b="1" i="1" u="sng" dirty="0">
                <a:effectLst/>
              </a:rPr>
              <a:t>(Section 3 or Chapter 3 in document )</a:t>
            </a:r>
            <a:endParaRPr lang="en-GB" sz="1800" dirty="0">
              <a:effectLst/>
            </a:endParaRPr>
          </a:p>
          <a:p>
            <a:pPr marL="0" lvl="0" indent="0" algn="l">
              <a:lnSpc>
                <a:spcPct val="100000"/>
              </a:lnSpc>
              <a:buFont typeface="+mj-lt"/>
              <a:buNone/>
            </a:pPr>
            <a:r>
              <a:rPr lang="en-GB" sz="1400" dirty="0">
                <a:solidFill>
                  <a:srgbClr val="FF0000"/>
                </a:solidFill>
                <a:effectLst/>
                <a:highlight>
                  <a:srgbClr val="FFFF00"/>
                </a:highlight>
              </a:rPr>
              <a:t>Step 3.3   Review of current methods for monitoring ageing of identified components ( using literature)</a:t>
            </a:r>
          </a:p>
          <a:p>
            <a:pPr marL="0" lvl="0" indent="0" algn="l">
              <a:lnSpc>
                <a:spcPct val="100000"/>
              </a:lnSpc>
              <a:buFont typeface="+mj-lt"/>
              <a:buNone/>
            </a:pPr>
            <a:r>
              <a:rPr lang="en-US" sz="1600" dirty="0">
                <a:solidFill>
                  <a:srgbClr val="FF0000"/>
                </a:solidFill>
                <a:highlight>
                  <a:srgbClr val="FFFF00"/>
                </a:highlight>
              </a:rPr>
              <a:t> </a:t>
            </a:r>
            <a:endParaRPr lang="en-GB" sz="1600" dirty="0">
              <a:solidFill>
                <a:srgbClr val="FF0000"/>
              </a:solidFill>
              <a:highlight>
                <a:srgbClr val="FFFF00"/>
              </a:highlight>
            </a:endParaRPr>
          </a:p>
        </p:txBody>
      </p:sp>
      <p:sp>
        <p:nvSpPr>
          <p:cNvPr id="5" name="TextBox 4">
            <a:extLst>
              <a:ext uri="{FF2B5EF4-FFF2-40B4-BE49-F238E27FC236}">
                <a16:creationId xmlns:a16="http://schemas.microsoft.com/office/drawing/2014/main" id="{CA105A64-5473-A080-4D8F-B4E100C2F6CE}"/>
              </a:ext>
            </a:extLst>
          </p:cNvPr>
          <p:cNvSpPr txBox="1"/>
          <p:nvPr/>
        </p:nvSpPr>
        <p:spPr>
          <a:xfrm>
            <a:off x="814940" y="1461040"/>
            <a:ext cx="7617981" cy="307777"/>
          </a:xfrm>
          <a:prstGeom prst="rect">
            <a:avLst/>
          </a:prstGeom>
          <a:noFill/>
        </p:spPr>
        <p:txBody>
          <a:bodyPr wrap="square">
            <a:spAutoFit/>
          </a:bodyPr>
          <a:lstStyle/>
          <a:p>
            <a:r>
              <a:rPr lang="en-GB" sz="1400" dirty="0"/>
              <a:t>3.3.1  Current monitoring of ageing methodology for identified critical components  </a:t>
            </a:r>
          </a:p>
        </p:txBody>
      </p:sp>
      <p:sp>
        <p:nvSpPr>
          <p:cNvPr id="7" name="TextBox 6">
            <a:extLst>
              <a:ext uri="{FF2B5EF4-FFF2-40B4-BE49-F238E27FC236}">
                <a16:creationId xmlns:a16="http://schemas.microsoft.com/office/drawing/2014/main" id="{1ACA7470-E720-8B4B-2675-AB9373E5C076}"/>
              </a:ext>
            </a:extLst>
          </p:cNvPr>
          <p:cNvSpPr txBox="1"/>
          <p:nvPr/>
        </p:nvSpPr>
        <p:spPr>
          <a:xfrm>
            <a:off x="814940" y="1899491"/>
            <a:ext cx="6780600" cy="307777"/>
          </a:xfrm>
          <a:prstGeom prst="rect">
            <a:avLst/>
          </a:prstGeom>
          <a:noFill/>
        </p:spPr>
        <p:txBody>
          <a:bodyPr wrap="square">
            <a:spAutoFit/>
          </a:bodyPr>
          <a:lstStyle/>
          <a:p>
            <a:r>
              <a:rPr lang="en-GB" sz="1400" dirty="0"/>
              <a:t>3.3.3  Review of maintenance and operational plan regarding component ageing </a:t>
            </a:r>
          </a:p>
        </p:txBody>
      </p:sp>
      <p:sp>
        <p:nvSpPr>
          <p:cNvPr id="9" name="TextBox 8">
            <a:extLst>
              <a:ext uri="{FF2B5EF4-FFF2-40B4-BE49-F238E27FC236}">
                <a16:creationId xmlns:a16="http://schemas.microsoft.com/office/drawing/2014/main" id="{87D2D2F5-8D7A-9357-6FD1-8DF35A754460}"/>
              </a:ext>
            </a:extLst>
          </p:cNvPr>
          <p:cNvSpPr txBox="1"/>
          <p:nvPr/>
        </p:nvSpPr>
        <p:spPr>
          <a:xfrm>
            <a:off x="757800" y="2136433"/>
            <a:ext cx="7385400" cy="523220"/>
          </a:xfrm>
          <a:prstGeom prst="rect">
            <a:avLst/>
          </a:prstGeom>
          <a:noFill/>
        </p:spPr>
        <p:txBody>
          <a:bodyPr wrap="square">
            <a:spAutoFit/>
          </a:bodyPr>
          <a:lstStyle/>
          <a:p>
            <a:r>
              <a:rPr lang="en-GB" sz="1400" dirty="0">
                <a:solidFill>
                  <a:srgbClr val="FF0000"/>
                </a:solidFill>
              </a:rPr>
              <a:t> </a:t>
            </a:r>
            <a:r>
              <a:rPr lang="en-GB" sz="1400" dirty="0"/>
              <a:t>3.3.4: Documenting of the effectiveness of the current maintenance and operational plan                   </a:t>
            </a:r>
          </a:p>
          <a:p>
            <a:r>
              <a:rPr lang="en-GB" sz="1400" dirty="0"/>
              <a:t>            regarding component ageing </a:t>
            </a:r>
          </a:p>
        </p:txBody>
      </p:sp>
      <p:sp>
        <p:nvSpPr>
          <p:cNvPr id="10" name="Content Placeholder 2">
            <a:extLst>
              <a:ext uri="{FF2B5EF4-FFF2-40B4-BE49-F238E27FC236}">
                <a16:creationId xmlns:a16="http://schemas.microsoft.com/office/drawing/2014/main" id="{D832C8C7-DCDF-29ED-B079-540264C03893}"/>
              </a:ext>
            </a:extLst>
          </p:cNvPr>
          <p:cNvSpPr txBox="1">
            <a:spLocks/>
          </p:cNvSpPr>
          <p:nvPr/>
        </p:nvSpPr>
        <p:spPr>
          <a:xfrm>
            <a:off x="327621" y="2883198"/>
            <a:ext cx="8712968" cy="2136271"/>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500" dirty="0"/>
              <a:t>Information obtained in steps 3.3.1-3.3.3. should be documented to provide:</a:t>
            </a:r>
          </a:p>
          <a:p>
            <a:pPr marL="0" indent="0">
              <a:buFont typeface="Arial" panose="020B0604020202020204" pitchFamily="34" charset="0"/>
              <a:buNone/>
            </a:pPr>
            <a:r>
              <a:rPr lang="en-GB" sz="1500" dirty="0"/>
              <a:t> </a:t>
            </a:r>
          </a:p>
          <a:p>
            <a:pPr marL="514350" indent="-514350">
              <a:buFont typeface="+mj-lt"/>
              <a:buAutoNum type="arabicPeriod"/>
            </a:pPr>
            <a:r>
              <a:rPr lang="en-GB" sz="1500" dirty="0"/>
              <a:t>An </a:t>
            </a:r>
            <a:r>
              <a:rPr lang="en-GB" sz="1500" dirty="0">
                <a:solidFill>
                  <a:srgbClr val="FF0000"/>
                </a:solidFill>
              </a:rPr>
              <a:t>assessment of the effectiveness </a:t>
            </a:r>
            <a:r>
              <a:rPr lang="en-GB" sz="1500" dirty="0"/>
              <a:t>of current maintenance and restoration methods and practices (including refurbishment and periodic replacement of parts and consumables) to control ageing degradation of the component;</a:t>
            </a:r>
          </a:p>
          <a:p>
            <a:pPr marL="514350" indent="-514350">
              <a:buFont typeface="+mj-lt"/>
              <a:buAutoNum type="arabicPeriod"/>
            </a:pPr>
            <a:endParaRPr lang="en-GB" sz="1500" dirty="0"/>
          </a:p>
          <a:p>
            <a:pPr marL="514350" indent="-514350">
              <a:buFont typeface="+mj-lt"/>
              <a:buAutoNum type="arabicPeriod"/>
            </a:pPr>
            <a:r>
              <a:rPr lang="en-GB" sz="1500" dirty="0"/>
              <a:t>Identification of </a:t>
            </a:r>
            <a:r>
              <a:rPr lang="en-GB" sz="1500" dirty="0">
                <a:solidFill>
                  <a:srgbClr val="FF0000"/>
                </a:solidFill>
              </a:rPr>
              <a:t>appropriate operating conditions and practices </a:t>
            </a:r>
            <a:r>
              <a:rPr lang="en-GB" sz="1500" dirty="0"/>
              <a:t>that minimize the rate of ageing degradation of the component; </a:t>
            </a:r>
          </a:p>
          <a:p>
            <a:pPr marL="0" indent="0">
              <a:buNone/>
            </a:pPr>
            <a:endParaRPr lang="en-GB" sz="1500" dirty="0"/>
          </a:p>
          <a:p>
            <a:pPr marL="0" indent="0">
              <a:buNone/>
            </a:pPr>
            <a:r>
              <a:rPr lang="en-GB" sz="1500" dirty="0"/>
              <a:t>Next step : An evaluation of </a:t>
            </a:r>
            <a:r>
              <a:rPr lang="en-GB" sz="1500" dirty="0">
                <a:solidFill>
                  <a:srgbClr val="FF0000"/>
                </a:solidFill>
              </a:rPr>
              <a:t>possible changes in design and materials </a:t>
            </a:r>
            <a:r>
              <a:rPr lang="en-GB" sz="1500" dirty="0"/>
              <a:t>of the component to control aging degradation of the component based on </a:t>
            </a:r>
            <a:r>
              <a:rPr lang="en-GB" sz="1500" dirty="0">
                <a:solidFill>
                  <a:srgbClr val="FF0000"/>
                </a:solidFill>
              </a:rPr>
              <a:t>current environmental conditions </a:t>
            </a:r>
            <a:endParaRPr lang="en-US" dirty="0">
              <a:solidFill>
                <a:srgbClr val="FF0000"/>
              </a:solidFill>
            </a:endParaRPr>
          </a:p>
        </p:txBody>
      </p:sp>
    </p:spTree>
    <p:extLst>
      <p:ext uri="{BB962C8B-B14F-4D97-AF65-F5344CB8AC3E}">
        <p14:creationId xmlns:p14="http://schemas.microsoft.com/office/powerpoint/2010/main" val="12118299"/>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AE1C50C-0E65-9E80-322F-DF22C5480D0F}"/>
              </a:ext>
            </a:extLst>
          </p:cNvPr>
          <p:cNvSpPr>
            <a:spLocks noGrp="1" noChangeArrowheads="1"/>
          </p:cNvSpPr>
          <p:nvPr>
            <p:ph type="title"/>
          </p:nvPr>
        </p:nvSpPr>
        <p:spPr>
          <a:xfrm>
            <a:off x="-134633" y="124031"/>
            <a:ext cx="9278633" cy="648072"/>
          </a:xfrm>
        </p:spPr>
        <p:txBody>
          <a:bodyPr>
            <a:normAutofit fontScale="90000"/>
          </a:bodyPr>
          <a:lstStyle/>
          <a:p>
            <a:pPr algn="ctr" eaLnBrk="1" hangingPunct="1">
              <a:defRPr/>
            </a:pPr>
            <a:r>
              <a:rPr lang="en-GB" altLang="x-none" dirty="0">
                <a:solidFill>
                  <a:schemeClr val="tx1"/>
                </a:solidFill>
              </a:rPr>
              <a:t>3. Steps in establishing an ageing management plan </a:t>
            </a:r>
          </a:p>
        </p:txBody>
      </p:sp>
      <p:graphicFrame>
        <p:nvGraphicFramePr>
          <p:cNvPr id="3" name="Content Placeholder 3">
            <a:extLst>
              <a:ext uri="{FF2B5EF4-FFF2-40B4-BE49-F238E27FC236}">
                <a16:creationId xmlns:a16="http://schemas.microsoft.com/office/drawing/2014/main" id="{D5CBB845-D62A-E07E-8275-CD6DBE791C02}"/>
              </a:ext>
            </a:extLst>
          </p:cNvPr>
          <p:cNvGraphicFramePr>
            <a:graphicFrameLocks/>
          </p:cNvGraphicFramePr>
          <p:nvPr>
            <p:extLst>
              <p:ext uri="{D42A27DB-BD31-4B8C-83A1-F6EECF244321}">
                <p14:modId xmlns:p14="http://schemas.microsoft.com/office/powerpoint/2010/main" val="2088565477"/>
              </p:ext>
            </p:extLst>
          </p:nvPr>
        </p:nvGraphicFramePr>
        <p:xfrm>
          <a:off x="147789" y="921470"/>
          <a:ext cx="8713788" cy="4170885"/>
        </p:xfrm>
        <a:graphic>
          <a:graphicData uri="http://schemas.openxmlformats.org/drawingml/2006/table">
            <a:tbl>
              <a:tblPr firstRow="1" firstCol="1" lastRow="1" lastCol="1" bandRow="1" bandCol="1">
                <a:tableStyleId>{5C22544A-7EE6-4342-B048-85BDC9FD1C3A}</a:tableStyleId>
              </a:tblPr>
              <a:tblGrid>
                <a:gridCol w="4227930">
                  <a:extLst>
                    <a:ext uri="{9D8B030D-6E8A-4147-A177-3AD203B41FA5}">
                      <a16:colId xmlns:a16="http://schemas.microsoft.com/office/drawing/2014/main" val="1239071130"/>
                    </a:ext>
                  </a:extLst>
                </a:gridCol>
                <a:gridCol w="4485858">
                  <a:extLst>
                    <a:ext uri="{9D8B030D-6E8A-4147-A177-3AD203B41FA5}">
                      <a16:colId xmlns:a16="http://schemas.microsoft.com/office/drawing/2014/main" val="2766049046"/>
                    </a:ext>
                  </a:extLst>
                </a:gridCol>
              </a:tblGrid>
              <a:tr h="0">
                <a:tc>
                  <a:txBody>
                    <a:bodyPr/>
                    <a:lstStyle/>
                    <a:p>
                      <a:pPr marL="540385" algn="l">
                        <a:lnSpc>
                          <a:spcPct val="100000"/>
                        </a:lnSpc>
                      </a:pPr>
                      <a:r>
                        <a:rPr lang="en-GB" sz="1100" dirty="0">
                          <a:effectLst/>
                        </a:rPr>
                        <a:t>Steps of  establishing a AM plan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lnSpc>
                          <a:spcPct val="100000"/>
                        </a:lnSpc>
                      </a:pPr>
                      <a:r>
                        <a:rPr lang="en-GB" sz="1100" dirty="0">
                          <a:effectLst/>
                        </a:rPr>
                        <a:t>Periodicity</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2078541583"/>
                  </a:ext>
                </a:extLst>
              </a:tr>
              <a:tr h="449540">
                <a:tc>
                  <a:txBody>
                    <a:bodyPr/>
                    <a:lstStyle/>
                    <a:p>
                      <a:pPr marL="0" lvl="0" indent="0" algn="l">
                        <a:lnSpc>
                          <a:spcPct val="100000"/>
                        </a:lnSpc>
                        <a:buFont typeface="+mj-lt"/>
                        <a:buNone/>
                      </a:pPr>
                      <a:r>
                        <a:rPr lang="en-GB" sz="1100" b="1" i="1" u="sng" dirty="0">
                          <a:solidFill>
                            <a:srgbClr val="FF0000"/>
                          </a:solidFill>
                          <a:effectLst/>
                        </a:rPr>
                        <a:t>Step  1</a:t>
                      </a:r>
                    </a:p>
                    <a:p>
                      <a:pPr marL="0" lvl="0" indent="0" algn="l">
                        <a:lnSpc>
                          <a:spcPct val="100000"/>
                        </a:lnSpc>
                        <a:buFont typeface="+mj-lt"/>
                        <a:buNone/>
                      </a:pPr>
                      <a:r>
                        <a:rPr lang="en-GB" sz="1100" b="0" i="0" u="none" dirty="0">
                          <a:solidFill>
                            <a:srgbClr val="FF0000"/>
                          </a:solidFill>
                          <a:effectLst/>
                        </a:rPr>
                        <a:t>Identification of  stakeholder and general background .</a:t>
                      </a:r>
                      <a:endParaRPr lang="en-GB" sz="1200" b="0" i="0" u="none"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342900" lvl="0" indent="-342900" algn="l">
                        <a:lnSpc>
                          <a:spcPct val="100000"/>
                        </a:lnSpc>
                        <a:buFont typeface="Symbol" pitchFamily="2" charset="2"/>
                        <a:buChar char=""/>
                      </a:pPr>
                      <a:r>
                        <a:rPr lang="en-GB" sz="1100" b="0" i="1" u="none" dirty="0">
                          <a:solidFill>
                            <a:schemeClr val="bg1"/>
                          </a:solidFill>
                          <a:effectLst/>
                        </a:rPr>
                        <a:t>One time, </a:t>
                      </a:r>
                      <a:endParaRPr lang="en-GB" sz="1200" b="0" i="1" u="none"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1555929340"/>
                  </a:ext>
                </a:extLst>
              </a:tr>
              <a:tr h="511200">
                <a:tc>
                  <a:txBody>
                    <a:bodyPr/>
                    <a:lstStyle/>
                    <a:p>
                      <a:pPr marL="0" lvl="0" indent="0" algn="l">
                        <a:lnSpc>
                          <a:spcPct val="100000"/>
                        </a:lnSpc>
                        <a:buFont typeface="+mj-lt"/>
                        <a:buNone/>
                      </a:pPr>
                      <a:r>
                        <a:rPr lang="en-GB" sz="1100" b="1" i="1" u="sng" dirty="0">
                          <a:solidFill>
                            <a:srgbClr val="FF0000"/>
                          </a:solidFill>
                          <a:effectLst/>
                        </a:rPr>
                        <a:t>Step 2 </a:t>
                      </a:r>
                    </a:p>
                    <a:p>
                      <a:pPr marL="0" lvl="0" indent="0" algn="l">
                        <a:lnSpc>
                          <a:spcPct val="100000"/>
                        </a:lnSpc>
                        <a:buFont typeface="+mj-lt"/>
                        <a:buNone/>
                      </a:pPr>
                      <a:r>
                        <a:rPr lang="en-GB" sz="1100" b="0" i="0" u="none" dirty="0">
                          <a:solidFill>
                            <a:srgbClr val="FF0000"/>
                          </a:solidFill>
                          <a:effectLst/>
                        </a:rPr>
                        <a:t>Identification of asset’s critical components for AM evaluation.</a:t>
                      </a:r>
                      <a:endParaRPr lang="en-GB" sz="1200" b="0" i="0" u="none"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342900" lvl="0" indent="-342900" algn="l">
                        <a:lnSpc>
                          <a:spcPct val="100000"/>
                        </a:lnSpc>
                        <a:buFont typeface="Symbol" pitchFamily="2" charset="2"/>
                        <a:buChar char=""/>
                      </a:pPr>
                      <a:r>
                        <a:rPr lang="en-GB" sz="1100" b="0" i="1" u="none" dirty="0">
                          <a:solidFill>
                            <a:schemeClr val="bg1"/>
                          </a:solidFill>
                          <a:effectLst/>
                        </a:rPr>
                        <a:t>One time, at in-service or current conditions.</a:t>
                      </a:r>
                      <a:endParaRPr lang="en-GB" sz="1200" b="0" i="1" u="none" dirty="0">
                        <a:solidFill>
                          <a:schemeClr val="bg1"/>
                        </a:solidFill>
                        <a:effectLst/>
                      </a:endParaRPr>
                    </a:p>
                    <a:p>
                      <a:pPr marL="342900" lvl="0" indent="-342900" algn="l">
                        <a:lnSpc>
                          <a:spcPct val="100000"/>
                        </a:lnSpc>
                        <a:buFont typeface="Symbol" pitchFamily="2" charset="2"/>
                        <a:buChar char=""/>
                      </a:pPr>
                      <a:r>
                        <a:rPr lang="en-GB" sz="1100" b="0" i="1" u="none" dirty="0">
                          <a:solidFill>
                            <a:schemeClr val="bg1"/>
                          </a:solidFill>
                          <a:effectLst/>
                        </a:rPr>
                        <a:t>Updated if asset’s primary functions have changed.</a:t>
                      </a:r>
                      <a:endParaRPr lang="en-GB" sz="1200" b="0" i="1" u="none"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3884132310"/>
                  </a:ext>
                </a:extLst>
              </a:tr>
              <a:tr h="540000">
                <a:tc>
                  <a:txBody>
                    <a:bodyPr/>
                    <a:lstStyle/>
                    <a:p>
                      <a:pPr marL="0" lvl="0" indent="0" algn="l">
                        <a:lnSpc>
                          <a:spcPct val="100000"/>
                        </a:lnSpc>
                        <a:buFont typeface="+mj-lt"/>
                        <a:buNone/>
                      </a:pPr>
                      <a:r>
                        <a:rPr lang="en-GB" sz="1100" dirty="0">
                          <a:solidFill>
                            <a:srgbClr val="FF0000"/>
                          </a:solidFill>
                          <a:effectLst/>
                        </a:rPr>
                        <a:t>Step 3</a:t>
                      </a:r>
                    </a:p>
                    <a:p>
                      <a:pPr marL="0" lvl="0" indent="0" algn="l">
                        <a:lnSpc>
                          <a:spcPct val="100000"/>
                        </a:lnSpc>
                        <a:buFont typeface="+mj-lt"/>
                        <a:buNone/>
                      </a:pPr>
                      <a:r>
                        <a:rPr lang="en-GB" sz="1100" dirty="0">
                          <a:solidFill>
                            <a:srgbClr val="FF0000"/>
                          </a:solidFill>
                          <a:effectLst/>
                        </a:rPr>
                        <a:t>AM evaluation of the selected critical components.</a:t>
                      </a:r>
                      <a:endParaRPr lang="en-GB"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342900" lvl="0" indent="-342900" algn="l">
                        <a:lnSpc>
                          <a:spcPct val="100000"/>
                        </a:lnSpc>
                        <a:buFont typeface="Symbol" pitchFamily="2" charset="2"/>
                        <a:buChar char=""/>
                      </a:pPr>
                      <a:r>
                        <a:rPr lang="en-GB" sz="1100" b="0" dirty="0">
                          <a:solidFill>
                            <a:schemeClr val="bg1"/>
                          </a:solidFill>
                          <a:effectLst/>
                        </a:rPr>
                        <a:t>One time, at in-service or current conditions.</a:t>
                      </a:r>
                      <a:endParaRPr lang="en-GB" sz="1200" b="0" dirty="0">
                        <a:solidFill>
                          <a:schemeClr val="bg1"/>
                        </a:solidFill>
                        <a:effectLst/>
                      </a:endParaRPr>
                    </a:p>
                    <a:p>
                      <a:pPr marL="342900" lvl="0" indent="-342900" algn="l">
                        <a:lnSpc>
                          <a:spcPct val="100000"/>
                        </a:lnSpc>
                        <a:buFont typeface="Symbol" pitchFamily="2" charset="2"/>
                        <a:buChar char=""/>
                      </a:pPr>
                      <a:r>
                        <a:rPr lang="en-GB" sz="1100" b="0" dirty="0">
                          <a:solidFill>
                            <a:schemeClr val="bg1"/>
                          </a:solidFill>
                          <a:effectLst/>
                        </a:rPr>
                        <a:t>Updated if there is a change in understanding of aging or AM methods.</a:t>
                      </a:r>
                      <a:endParaRPr lang="en-GB"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443633115"/>
                  </a:ext>
                </a:extLst>
              </a:tr>
              <a:tr h="514794">
                <a:tc>
                  <a:txBody>
                    <a:bodyPr/>
                    <a:lstStyle/>
                    <a:p>
                      <a:pPr marL="0" lvl="0" indent="0" algn="l">
                        <a:lnSpc>
                          <a:spcPct val="100000"/>
                        </a:lnSpc>
                        <a:buFont typeface="+mj-lt"/>
                        <a:buNone/>
                      </a:pPr>
                      <a:r>
                        <a:rPr lang="en-GB" sz="1100" dirty="0">
                          <a:effectLst/>
                        </a:rPr>
                        <a:t>Step 4</a:t>
                      </a:r>
                    </a:p>
                    <a:p>
                      <a:pPr marL="0" lvl="0" indent="0" algn="l">
                        <a:lnSpc>
                          <a:spcPct val="100000"/>
                        </a:lnSpc>
                        <a:buFont typeface="+mj-lt"/>
                        <a:buNone/>
                      </a:pPr>
                      <a:r>
                        <a:rPr lang="en-GB" sz="1100" b="0" dirty="0">
                          <a:effectLst/>
                        </a:rPr>
                        <a:t>Condition assessment of the WM asset with focus on the selected critical components.</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342900" lvl="0" indent="-342900" algn="l">
                        <a:lnSpc>
                          <a:spcPct val="100000"/>
                        </a:lnSpc>
                        <a:buFont typeface="Symbol" pitchFamily="2" charset="2"/>
                        <a:buChar char=""/>
                      </a:pPr>
                      <a:r>
                        <a:rPr lang="en-GB" sz="1100" b="0" dirty="0">
                          <a:solidFill>
                            <a:schemeClr val="bg1"/>
                          </a:solidFill>
                          <a:effectLst/>
                        </a:rPr>
                        <a:t>One time, at in-service or current conditions.</a:t>
                      </a:r>
                      <a:endParaRPr lang="en-GB" sz="1200" b="0" dirty="0">
                        <a:solidFill>
                          <a:schemeClr val="bg1"/>
                        </a:solidFill>
                        <a:effectLst/>
                      </a:endParaRPr>
                    </a:p>
                    <a:p>
                      <a:pPr marL="342900" lvl="0" indent="-342900" algn="l">
                        <a:lnSpc>
                          <a:spcPct val="100000"/>
                        </a:lnSpc>
                        <a:buFont typeface="Symbol" pitchFamily="2" charset="2"/>
                        <a:buChar char=""/>
                      </a:pPr>
                      <a:r>
                        <a:rPr lang="en-GB" sz="1100" b="0" dirty="0">
                          <a:solidFill>
                            <a:schemeClr val="bg1"/>
                          </a:solidFill>
                          <a:effectLst/>
                        </a:rPr>
                        <a:t>Updated on the basis of implementing the AM plan, i.e., inspection and assessment results.</a:t>
                      </a:r>
                      <a:endParaRPr lang="en-GB"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3599907635"/>
                  </a:ext>
                </a:extLst>
              </a:tr>
              <a:tr h="307335">
                <a:tc>
                  <a:txBody>
                    <a:bodyPr/>
                    <a:lstStyle/>
                    <a:p>
                      <a:pPr marL="0" lvl="0" indent="0" algn="l">
                        <a:lnSpc>
                          <a:spcPct val="100000"/>
                        </a:lnSpc>
                        <a:buFont typeface="+mj-lt"/>
                        <a:buNone/>
                      </a:pPr>
                      <a:r>
                        <a:rPr lang="en-GB" sz="1100" dirty="0">
                          <a:effectLst/>
                        </a:rPr>
                        <a:t>Step 5 </a:t>
                      </a:r>
                    </a:p>
                    <a:p>
                      <a:pPr marL="0" lvl="0" indent="0" algn="l">
                        <a:lnSpc>
                          <a:spcPct val="100000"/>
                        </a:lnSpc>
                        <a:buFont typeface="+mj-lt"/>
                        <a:buNone/>
                      </a:pPr>
                      <a:r>
                        <a:rPr lang="en-GB" sz="1100" b="0" dirty="0">
                          <a:effectLst/>
                        </a:rPr>
                        <a:t>Identification of AM actions and indicators of AM plan effectiveness</a:t>
                      </a:r>
                      <a:endParaRPr lang="en-GB" sz="1200" b="0" dirty="0">
                        <a:effectLst/>
                      </a:endParaRPr>
                    </a:p>
                    <a:p>
                      <a:pPr algn="l">
                        <a:lnSpc>
                          <a:spcPct val="100000"/>
                        </a:lnSpc>
                      </a:pPr>
                      <a:r>
                        <a:rPr lang="en-GB" sz="1100" b="0" dirty="0">
                          <a:effectLst/>
                        </a:rPr>
                        <a:t> </a:t>
                      </a:r>
                      <a:endParaRPr lang="en-GB"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342900" lvl="0" indent="-342900" algn="l">
                        <a:lnSpc>
                          <a:spcPct val="100000"/>
                        </a:lnSpc>
                        <a:buFont typeface="Symbol" pitchFamily="2" charset="2"/>
                        <a:buChar char=""/>
                      </a:pPr>
                      <a:r>
                        <a:rPr lang="en-GB" sz="1100" b="0" dirty="0">
                          <a:solidFill>
                            <a:schemeClr val="bg1"/>
                          </a:solidFill>
                          <a:effectLst/>
                        </a:rPr>
                        <a:t>At the establishment of the AM plan</a:t>
                      </a:r>
                      <a:endParaRPr lang="en-GB" sz="1200" b="0" dirty="0">
                        <a:solidFill>
                          <a:schemeClr val="bg1"/>
                        </a:solidFill>
                        <a:effectLst/>
                      </a:endParaRPr>
                    </a:p>
                    <a:p>
                      <a:pPr marL="342900" lvl="0" indent="-342900" algn="l">
                        <a:lnSpc>
                          <a:spcPct val="100000"/>
                        </a:lnSpc>
                        <a:buFont typeface="Symbol" pitchFamily="2" charset="2"/>
                        <a:buChar char=""/>
                      </a:pPr>
                      <a:r>
                        <a:rPr lang="en-GB" sz="1100" b="0" dirty="0">
                          <a:solidFill>
                            <a:schemeClr val="bg1"/>
                          </a:solidFill>
                          <a:effectLst/>
                        </a:rPr>
                        <a:t>Updated periodically based on the relevant operating experience (OPEX) and R&amp;D results.</a:t>
                      </a:r>
                      <a:endParaRPr lang="en-GB"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672542121"/>
                  </a:ext>
                </a:extLst>
              </a:tr>
              <a:tr h="354365">
                <a:tc>
                  <a:txBody>
                    <a:bodyPr/>
                    <a:lstStyle/>
                    <a:p>
                      <a:pPr marL="0" lvl="0" indent="0" algn="l">
                        <a:lnSpc>
                          <a:spcPct val="100000"/>
                        </a:lnSpc>
                        <a:buFont typeface="+mj-lt"/>
                        <a:buNone/>
                      </a:pPr>
                      <a:r>
                        <a:rPr lang="en-GB" sz="1100" dirty="0">
                          <a:effectLst/>
                        </a:rPr>
                        <a:t>Step 6</a:t>
                      </a:r>
                    </a:p>
                    <a:p>
                      <a:pPr marL="0" lvl="0" indent="0" algn="l">
                        <a:lnSpc>
                          <a:spcPct val="100000"/>
                        </a:lnSpc>
                        <a:buFont typeface="+mj-lt"/>
                        <a:buNone/>
                      </a:pPr>
                      <a:r>
                        <a:rPr lang="en-GB" sz="1100" b="0" dirty="0">
                          <a:effectLst/>
                        </a:rPr>
                        <a:t>Implementation of the asset-specific AM plan.</a:t>
                      </a:r>
                      <a:endParaRPr lang="en-GB"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342900" lvl="0" indent="-342900" algn="l">
                        <a:lnSpc>
                          <a:spcPct val="100000"/>
                        </a:lnSpc>
                        <a:buFont typeface="Symbol" pitchFamily="2" charset="2"/>
                        <a:buChar char=""/>
                      </a:pPr>
                      <a:r>
                        <a:rPr lang="en-GB" sz="1100" b="0" dirty="0">
                          <a:solidFill>
                            <a:schemeClr val="bg1"/>
                          </a:solidFill>
                          <a:effectLst/>
                        </a:rPr>
                        <a:t>On-going</a:t>
                      </a:r>
                      <a:endParaRPr lang="en-GB"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2187700325"/>
                  </a:ext>
                </a:extLst>
              </a:tr>
              <a:tr h="668875">
                <a:tc>
                  <a:txBody>
                    <a:bodyPr/>
                    <a:lstStyle/>
                    <a:p>
                      <a:pPr marL="0" lvl="0" indent="0" algn="l">
                        <a:lnSpc>
                          <a:spcPct val="100000"/>
                        </a:lnSpc>
                        <a:buFont typeface="+mj-lt"/>
                        <a:buNone/>
                      </a:pPr>
                      <a:r>
                        <a:rPr lang="en-GB" sz="1100" dirty="0">
                          <a:effectLst/>
                        </a:rPr>
                        <a:t>Step 7</a:t>
                      </a:r>
                    </a:p>
                    <a:p>
                      <a:pPr marL="0" lvl="0" indent="0" algn="l">
                        <a:lnSpc>
                          <a:spcPct val="100000"/>
                        </a:lnSpc>
                        <a:buFont typeface="+mj-lt"/>
                        <a:buNone/>
                      </a:pPr>
                      <a:r>
                        <a:rPr lang="en-GB" sz="1100" b="0" dirty="0">
                          <a:effectLst/>
                        </a:rPr>
                        <a:t>Performance review and continuous improvement of the asset-specific AM plan.</a:t>
                      </a:r>
                      <a:endParaRPr lang="en-GB"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342900" lvl="0" indent="-342900" algn="l">
                        <a:lnSpc>
                          <a:spcPct val="100000"/>
                        </a:lnSpc>
                        <a:buFont typeface="Symbol" pitchFamily="2" charset="2"/>
                        <a:buChar char=""/>
                      </a:pPr>
                      <a:r>
                        <a:rPr lang="en-GB" sz="1100" b="0" dirty="0">
                          <a:solidFill>
                            <a:schemeClr val="bg1"/>
                          </a:solidFill>
                          <a:effectLst/>
                        </a:rPr>
                        <a:t>Improvement of AM plan based on annual self- assessment and/or any external/peer reviews.</a:t>
                      </a:r>
                      <a:endParaRPr lang="en-GB"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3862837037"/>
                  </a:ext>
                </a:extLst>
              </a:tr>
            </a:tbl>
          </a:graphicData>
        </a:graphic>
      </p:graphicFrame>
    </p:spTree>
    <p:extLst>
      <p:ext uri="{BB962C8B-B14F-4D97-AF65-F5344CB8AC3E}">
        <p14:creationId xmlns:p14="http://schemas.microsoft.com/office/powerpoint/2010/main" val="4285610846"/>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AE1C50C-0E65-9E80-322F-DF22C5480D0F}"/>
              </a:ext>
            </a:extLst>
          </p:cNvPr>
          <p:cNvSpPr>
            <a:spLocks noGrp="1" noChangeArrowheads="1"/>
          </p:cNvSpPr>
          <p:nvPr>
            <p:ph type="title"/>
          </p:nvPr>
        </p:nvSpPr>
        <p:spPr>
          <a:xfrm>
            <a:off x="-134633" y="124031"/>
            <a:ext cx="9278633" cy="648072"/>
          </a:xfrm>
        </p:spPr>
        <p:txBody>
          <a:bodyPr>
            <a:normAutofit fontScale="90000"/>
          </a:bodyPr>
          <a:lstStyle/>
          <a:p>
            <a:pPr algn="ctr" eaLnBrk="1" hangingPunct="1">
              <a:defRPr/>
            </a:pPr>
            <a:r>
              <a:rPr lang="en-GB" altLang="x-none" dirty="0">
                <a:solidFill>
                  <a:schemeClr val="tx1"/>
                </a:solidFill>
              </a:rPr>
              <a:t>3. Steps in establishing an ageing management plan </a:t>
            </a:r>
          </a:p>
        </p:txBody>
      </p:sp>
      <p:sp>
        <p:nvSpPr>
          <p:cNvPr id="4" name="TextBox 3">
            <a:extLst>
              <a:ext uri="{FF2B5EF4-FFF2-40B4-BE49-F238E27FC236}">
                <a16:creationId xmlns:a16="http://schemas.microsoft.com/office/drawing/2014/main" id="{C84989DC-C59B-099C-5786-686C18C659C0}"/>
              </a:ext>
            </a:extLst>
          </p:cNvPr>
          <p:cNvSpPr txBox="1"/>
          <p:nvPr/>
        </p:nvSpPr>
        <p:spPr>
          <a:xfrm>
            <a:off x="117818" y="915230"/>
            <a:ext cx="8490698" cy="861774"/>
          </a:xfrm>
          <a:prstGeom prst="rect">
            <a:avLst/>
          </a:prstGeom>
          <a:noFill/>
        </p:spPr>
        <p:txBody>
          <a:bodyPr wrap="square">
            <a:spAutoFit/>
          </a:bodyPr>
          <a:lstStyle/>
          <a:p>
            <a:r>
              <a:rPr lang="en-GB" sz="1800" dirty="0">
                <a:effectLst/>
              </a:rPr>
              <a:t>Step 4 </a:t>
            </a:r>
            <a:r>
              <a:rPr lang="en-GB" sz="1800" b="1" i="1" u="sng" dirty="0">
                <a:effectLst/>
              </a:rPr>
              <a:t>(Section 4 or Chapter 4 in document )</a:t>
            </a:r>
            <a:endParaRPr lang="en-GB" sz="1800" dirty="0">
              <a:effectLst/>
            </a:endParaRPr>
          </a:p>
          <a:p>
            <a:pPr marL="0" lvl="0" indent="0" algn="l">
              <a:lnSpc>
                <a:spcPct val="100000"/>
              </a:lnSpc>
              <a:buFont typeface="+mj-lt"/>
              <a:buNone/>
            </a:pPr>
            <a:r>
              <a:rPr lang="en-GB" sz="1600" dirty="0">
                <a:solidFill>
                  <a:srgbClr val="FF0000"/>
                </a:solidFill>
                <a:effectLst/>
                <a:highlight>
                  <a:srgbClr val="FFFF00"/>
                </a:highlight>
              </a:rPr>
              <a:t>Step 4    Establish condition assessment report/section with focus on identified critical components under current operational conditions</a:t>
            </a:r>
            <a:endParaRPr lang="en-GB" sz="1600" dirty="0">
              <a:solidFill>
                <a:srgbClr val="FF0000"/>
              </a:solidFill>
              <a:highlight>
                <a:srgbClr val="FFFF00"/>
              </a:highlight>
            </a:endParaRPr>
          </a:p>
        </p:txBody>
      </p:sp>
      <p:sp>
        <p:nvSpPr>
          <p:cNvPr id="5" name="Content Placeholder 2">
            <a:extLst>
              <a:ext uri="{FF2B5EF4-FFF2-40B4-BE49-F238E27FC236}">
                <a16:creationId xmlns:a16="http://schemas.microsoft.com/office/drawing/2014/main" id="{5FF2071C-A987-2E7C-E9F6-409F7E0DCD51}"/>
              </a:ext>
            </a:extLst>
          </p:cNvPr>
          <p:cNvSpPr txBox="1">
            <a:spLocks/>
          </p:cNvSpPr>
          <p:nvPr/>
        </p:nvSpPr>
        <p:spPr>
          <a:xfrm>
            <a:off x="302589" y="2097745"/>
            <a:ext cx="8712968" cy="2279855"/>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dirty="0"/>
              <a:t>The outcome of this Step is a system </a:t>
            </a:r>
            <a:r>
              <a:rPr lang="en-GB" sz="1600" i="1" dirty="0">
                <a:solidFill>
                  <a:srgbClr val="FF0000"/>
                </a:solidFill>
              </a:rPr>
              <a:t>condition assessment report/section </a:t>
            </a:r>
            <a:r>
              <a:rPr lang="en-GB" sz="1600" dirty="0"/>
              <a:t>that:  </a:t>
            </a:r>
          </a:p>
          <a:p>
            <a:pPr lvl="1"/>
            <a:endParaRPr lang="en-GB" sz="1600" dirty="0"/>
          </a:p>
          <a:p>
            <a:pPr lvl="1"/>
            <a:r>
              <a:rPr lang="en-GB" sz="1600" dirty="0"/>
              <a:t>Establish ageing of critical components under current operational conditions</a:t>
            </a:r>
          </a:p>
          <a:p>
            <a:pPr lvl="1"/>
            <a:r>
              <a:rPr lang="en-GB" sz="1600" dirty="0"/>
              <a:t>Assess changes to the system since the last assessment and document the ageing assessment basis;</a:t>
            </a:r>
          </a:p>
          <a:p>
            <a:pPr lvl="1"/>
            <a:r>
              <a:rPr lang="en-GB" sz="1600" dirty="0"/>
              <a:t>Document component end-of-life;</a:t>
            </a:r>
          </a:p>
          <a:p>
            <a:pPr lvl="1"/>
            <a:r>
              <a:rPr lang="en-GB" sz="1600" dirty="0"/>
              <a:t>Identify an AM strategy;</a:t>
            </a:r>
          </a:p>
          <a:p>
            <a:pPr lvl="1"/>
            <a:r>
              <a:rPr lang="en-GB" sz="1600" dirty="0">
                <a:solidFill>
                  <a:srgbClr val="FF0000"/>
                </a:solidFill>
              </a:rPr>
              <a:t>Propose an AM implementation plan. (Step 5)</a:t>
            </a:r>
          </a:p>
          <a:p>
            <a:pPr marL="457200" lvl="1" indent="0">
              <a:buNone/>
            </a:pPr>
            <a:endParaRPr lang="en-GB" sz="1600" dirty="0"/>
          </a:p>
          <a:p>
            <a:pPr marL="0" indent="0">
              <a:buNone/>
            </a:pPr>
            <a:endParaRPr lang="en-GB" sz="2300" dirty="0"/>
          </a:p>
          <a:p>
            <a:pPr marL="0" indent="0">
              <a:buNone/>
            </a:pPr>
            <a:endParaRPr lang="en-GB" sz="2300" dirty="0"/>
          </a:p>
          <a:p>
            <a:pPr marL="0" indent="0">
              <a:buNone/>
            </a:pPr>
            <a:endParaRPr lang="en-GB" sz="2300" dirty="0"/>
          </a:p>
        </p:txBody>
      </p:sp>
    </p:spTree>
    <p:extLst>
      <p:ext uri="{BB962C8B-B14F-4D97-AF65-F5344CB8AC3E}">
        <p14:creationId xmlns:p14="http://schemas.microsoft.com/office/powerpoint/2010/main" val="95180514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E5C59C02-9F0C-4B1A-BCA7-16926F17D321}"/>
              </a:ext>
            </a:extLst>
          </p:cNvPr>
          <p:cNvSpPr>
            <a:spLocks noGrp="1" noChangeArrowheads="1"/>
          </p:cNvSpPr>
          <p:nvPr>
            <p:ph type="sldNum" sz="quarter" idx="12"/>
          </p:nvPr>
        </p:nvSpPr>
        <p:spPr>
          <a:xfrm>
            <a:off x="8472489" y="4862044"/>
            <a:ext cx="509587" cy="2202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itchFamily="18" charset="0"/>
                <a:cs typeface="Arial" charset="0"/>
              </a:defRPr>
            </a:lvl1pPr>
            <a:lvl2pPr marL="557199" indent="-214308" eaLnBrk="0" hangingPunct="0">
              <a:defRPr sz="1800">
                <a:solidFill>
                  <a:schemeClr val="tx1"/>
                </a:solidFill>
                <a:latin typeface="Times New Roman" pitchFamily="18" charset="0"/>
                <a:cs typeface="Arial" charset="0"/>
              </a:defRPr>
            </a:lvl2pPr>
            <a:lvl3pPr marL="857228" indent="-171446" eaLnBrk="0" hangingPunct="0">
              <a:defRPr sz="1800">
                <a:solidFill>
                  <a:schemeClr val="tx1"/>
                </a:solidFill>
                <a:latin typeface="Times New Roman" pitchFamily="18" charset="0"/>
                <a:cs typeface="Arial" charset="0"/>
              </a:defRPr>
            </a:lvl3pPr>
            <a:lvl4pPr marL="1200120" indent="-171446" eaLnBrk="0" hangingPunct="0">
              <a:defRPr sz="1800">
                <a:solidFill>
                  <a:schemeClr val="tx1"/>
                </a:solidFill>
                <a:latin typeface="Times New Roman" pitchFamily="18" charset="0"/>
                <a:cs typeface="Arial" charset="0"/>
              </a:defRPr>
            </a:lvl4pPr>
            <a:lvl5pPr marL="1543012" indent="-171446" eaLnBrk="0" hangingPunct="0">
              <a:defRPr sz="1800">
                <a:solidFill>
                  <a:schemeClr val="tx1"/>
                </a:solidFill>
                <a:latin typeface="Times New Roman" pitchFamily="18" charset="0"/>
                <a:cs typeface="Arial" charset="0"/>
              </a:defRPr>
            </a:lvl5pPr>
            <a:lvl6pPr marL="1885903" indent="-171446" eaLnBrk="0" fontAlgn="base" hangingPunct="0">
              <a:spcBef>
                <a:spcPct val="0"/>
              </a:spcBef>
              <a:spcAft>
                <a:spcPct val="0"/>
              </a:spcAft>
              <a:defRPr sz="1800">
                <a:solidFill>
                  <a:schemeClr val="tx1"/>
                </a:solidFill>
                <a:latin typeface="Times New Roman" pitchFamily="18" charset="0"/>
                <a:cs typeface="Arial" charset="0"/>
              </a:defRPr>
            </a:lvl6pPr>
            <a:lvl7pPr marL="2228795" indent="-171446" eaLnBrk="0" fontAlgn="base" hangingPunct="0">
              <a:spcBef>
                <a:spcPct val="0"/>
              </a:spcBef>
              <a:spcAft>
                <a:spcPct val="0"/>
              </a:spcAft>
              <a:defRPr sz="1800">
                <a:solidFill>
                  <a:schemeClr val="tx1"/>
                </a:solidFill>
                <a:latin typeface="Times New Roman" pitchFamily="18" charset="0"/>
                <a:cs typeface="Arial" charset="0"/>
              </a:defRPr>
            </a:lvl7pPr>
            <a:lvl8pPr marL="2571686" indent="-171446" eaLnBrk="0" fontAlgn="base" hangingPunct="0">
              <a:spcBef>
                <a:spcPct val="0"/>
              </a:spcBef>
              <a:spcAft>
                <a:spcPct val="0"/>
              </a:spcAft>
              <a:defRPr sz="1800">
                <a:solidFill>
                  <a:schemeClr val="tx1"/>
                </a:solidFill>
                <a:latin typeface="Times New Roman" pitchFamily="18" charset="0"/>
                <a:cs typeface="Arial" charset="0"/>
              </a:defRPr>
            </a:lvl8pPr>
            <a:lvl9pPr marL="2914577" indent="-171446" eaLnBrk="0" fontAlgn="base" hangingPunct="0">
              <a:spcBef>
                <a:spcPct val="0"/>
              </a:spcBef>
              <a:spcAft>
                <a:spcPct val="0"/>
              </a:spcAft>
              <a:defRPr sz="1800">
                <a:solidFill>
                  <a:schemeClr val="tx1"/>
                </a:solidFill>
                <a:latin typeface="Times New Roman" pitchFamily="18" charset="0"/>
                <a:cs typeface="Arial" charset="0"/>
              </a:defRPr>
            </a:lvl9pPr>
          </a:lstStyle>
          <a:p>
            <a:pPr eaLnBrk="1" hangingPunct="1"/>
            <a:fld id="{1261A790-39CC-4E4E-AC53-927E0E1F9463}" type="slidenum">
              <a:rPr lang="en-GB" sz="750">
                <a:solidFill>
                  <a:schemeClr val="tx2"/>
                </a:solidFill>
                <a:latin typeface="+mn-lt"/>
                <a:cs typeface="+mn-cs"/>
              </a:rPr>
              <a:pPr eaLnBrk="1" hangingPunct="1"/>
              <a:t>3</a:t>
            </a:fld>
            <a:endParaRPr lang="en-GB" sz="750" dirty="0">
              <a:solidFill>
                <a:schemeClr val="tx2"/>
              </a:solidFill>
              <a:latin typeface="+mn-lt"/>
              <a:cs typeface="+mn-cs"/>
            </a:endParaRPr>
          </a:p>
        </p:txBody>
      </p:sp>
      <p:sp>
        <p:nvSpPr>
          <p:cNvPr id="19" name="Rectangle 3">
            <a:extLst>
              <a:ext uri="{FF2B5EF4-FFF2-40B4-BE49-F238E27FC236}">
                <a16:creationId xmlns:a16="http://schemas.microsoft.com/office/drawing/2014/main" id="{4F062B15-3E32-4DB0-802F-0E96A06847B5}"/>
              </a:ext>
            </a:extLst>
          </p:cNvPr>
          <p:cNvSpPr txBox="1">
            <a:spLocks noChangeArrowheads="1"/>
          </p:cNvSpPr>
          <p:nvPr/>
        </p:nvSpPr>
        <p:spPr>
          <a:xfrm>
            <a:off x="445600" y="709985"/>
            <a:ext cx="7861829" cy="2897619"/>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450"/>
              </a:spcAft>
              <a:buFont typeface="Arial" panose="020B0604020202020204" pitchFamily="34" charset="0"/>
              <a:buNone/>
            </a:pPr>
            <a:r>
              <a:rPr lang="en-GB" sz="2800" dirty="0"/>
              <a:t>Contents</a:t>
            </a:r>
          </a:p>
          <a:p>
            <a:pPr>
              <a:spcBef>
                <a:spcPts val="450"/>
              </a:spcBef>
              <a:spcAft>
                <a:spcPts val="450"/>
              </a:spcAft>
              <a:buFont typeface="+mj-lt"/>
              <a:buAutoNum type="arabicPeriod"/>
            </a:pPr>
            <a:r>
              <a:rPr lang="en-GB" sz="1800" dirty="0"/>
              <a:t>Introduction  </a:t>
            </a:r>
          </a:p>
          <a:p>
            <a:pPr>
              <a:spcBef>
                <a:spcPts val="450"/>
              </a:spcBef>
              <a:spcAft>
                <a:spcPts val="450"/>
              </a:spcAft>
              <a:buAutoNum type="arabicPeriod" startAt="2"/>
            </a:pPr>
            <a:r>
              <a:rPr lang="en-GB" sz="1800" dirty="0"/>
              <a:t>Where do we start </a:t>
            </a:r>
          </a:p>
          <a:p>
            <a:pPr>
              <a:spcBef>
                <a:spcPts val="450"/>
              </a:spcBef>
              <a:spcAft>
                <a:spcPts val="450"/>
              </a:spcAft>
              <a:buAutoNum type="arabicPeriod" startAt="3"/>
            </a:pPr>
            <a:r>
              <a:rPr lang="en-GB" sz="1800" dirty="0"/>
              <a:t>Steps in establishing an ageing management plan for storage facilities</a:t>
            </a:r>
          </a:p>
          <a:p>
            <a:pPr>
              <a:spcBef>
                <a:spcPts val="450"/>
              </a:spcBef>
              <a:spcAft>
                <a:spcPts val="450"/>
              </a:spcAft>
              <a:buAutoNum type="arabicPeriod" startAt="3"/>
            </a:pPr>
            <a:r>
              <a:rPr lang="en-GB" sz="1800" dirty="0"/>
              <a:t> Ageing management of waste packages in storage/disposal </a:t>
            </a:r>
          </a:p>
          <a:p>
            <a:pPr>
              <a:spcBef>
                <a:spcPts val="450"/>
              </a:spcBef>
              <a:spcAft>
                <a:spcPts val="450"/>
              </a:spcAft>
              <a:buAutoNum type="arabicPeriod" startAt="3"/>
            </a:pPr>
            <a:r>
              <a:rPr lang="en-GB" sz="1800" dirty="0"/>
              <a:t>Summary </a:t>
            </a:r>
          </a:p>
          <a:p>
            <a:pPr>
              <a:spcBef>
                <a:spcPts val="450"/>
              </a:spcBef>
              <a:spcAft>
                <a:spcPts val="450"/>
              </a:spcAft>
              <a:buAutoNum type="arabicPeriod" startAt="2"/>
            </a:pPr>
            <a:endParaRPr lang="en-GB" sz="1800" dirty="0"/>
          </a:p>
          <a:p>
            <a:pPr>
              <a:spcBef>
                <a:spcPts val="450"/>
              </a:spcBef>
              <a:spcAft>
                <a:spcPts val="450"/>
              </a:spcAft>
              <a:buFont typeface="+mj-lt"/>
              <a:buAutoNum type="arabicPeriod"/>
            </a:pPr>
            <a:endParaRPr lang="en-GB" sz="1800" dirty="0">
              <a:solidFill>
                <a:schemeClr val="tx1"/>
              </a:solidFill>
            </a:endParaRPr>
          </a:p>
        </p:txBody>
      </p:sp>
    </p:spTree>
    <p:extLst>
      <p:ext uri="{BB962C8B-B14F-4D97-AF65-F5344CB8AC3E}">
        <p14:creationId xmlns:p14="http://schemas.microsoft.com/office/powerpoint/2010/main" val="1691531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AE1C50C-0E65-9E80-322F-DF22C5480D0F}"/>
              </a:ext>
            </a:extLst>
          </p:cNvPr>
          <p:cNvSpPr>
            <a:spLocks noGrp="1" noChangeArrowheads="1"/>
          </p:cNvSpPr>
          <p:nvPr>
            <p:ph type="title"/>
          </p:nvPr>
        </p:nvSpPr>
        <p:spPr>
          <a:xfrm>
            <a:off x="-134633" y="124031"/>
            <a:ext cx="9278633" cy="648072"/>
          </a:xfrm>
        </p:spPr>
        <p:txBody>
          <a:bodyPr>
            <a:normAutofit fontScale="90000"/>
          </a:bodyPr>
          <a:lstStyle/>
          <a:p>
            <a:pPr algn="ctr" eaLnBrk="1" hangingPunct="1">
              <a:defRPr/>
            </a:pPr>
            <a:r>
              <a:rPr lang="en-GB" altLang="x-none" dirty="0">
                <a:solidFill>
                  <a:schemeClr val="tx1"/>
                </a:solidFill>
              </a:rPr>
              <a:t>3. Steps in establishing an ageing management plan </a:t>
            </a:r>
          </a:p>
        </p:txBody>
      </p:sp>
      <p:graphicFrame>
        <p:nvGraphicFramePr>
          <p:cNvPr id="3" name="Content Placeholder 3">
            <a:extLst>
              <a:ext uri="{FF2B5EF4-FFF2-40B4-BE49-F238E27FC236}">
                <a16:creationId xmlns:a16="http://schemas.microsoft.com/office/drawing/2014/main" id="{D5CBB845-D62A-E07E-8275-CD6DBE791C02}"/>
              </a:ext>
            </a:extLst>
          </p:cNvPr>
          <p:cNvGraphicFramePr>
            <a:graphicFrameLocks/>
          </p:cNvGraphicFramePr>
          <p:nvPr>
            <p:extLst>
              <p:ext uri="{D42A27DB-BD31-4B8C-83A1-F6EECF244321}">
                <p14:modId xmlns:p14="http://schemas.microsoft.com/office/powerpoint/2010/main" val="3069545385"/>
              </p:ext>
            </p:extLst>
          </p:nvPr>
        </p:nvGraphicFramePr>
        <p:xfrm>
          <a:off x="147789" y="921470"/>
          <a:ext cx="8713788" cy="4170885"/>
        </p:xfrm>
        <a:graphic>
          <a:graphicData uri="http://schemas.openxmlformats.org/drawingml/2006/table">
            <a:tbl>
              <a:tblPr firstRow="1" firstCol="1" lastRow="1" lastCol="1" bandRow="1" bandCol="1">
                <a:tableStyleId>{5C22544A-7EE6-4342-B048-85BDC9FD1C3A}</a:tableStyleId>
              </a:tblPr>
              <a:tblGrid>
                <a:gridCol w="4227930">
                  <a:extLst>
                    <a:ext uri="{9D8B030D-6E8A-4147-A177-3AD203B41FA5}">
                      <a16:colId xmlns:a16="http://schemas.microsoft.com/office/drawing/2014/main" val="1239071130"/>
                    </a:ext>
                  </a:extLst>
                </a:gridCol>
                <a:gridCol w="4485858">
                  <a:extLst>
                    <a:ext uri="{9D8B030D-6E8A-4147-A177-3AD203B41FA5}">
                      <a16:colId xmlns:a16="http://schemas.microsoft.com/office/drawing/2014/main" val="2766049046"/>
                    </a:ext>
                  </a:extLst>
                </a:gridCol>
              </a:tblGrid>
              <a:tr h="0">
                <a:tc>
                  <a:txBody>
                    <a:bodyPr/>
                    <a:lstStyle/>
                    <a:p>
                      <a:pPr marL="540385" algn="l">
                        <a:lnSpc>
                          <a:spcPct val="100000"/>
                        </a:lnSpc>
                      </a:pPr>
                      <a:r>
                        <a:rPr lang="en-GB" sz="1100" dirty="0">
                          <a:effectLst/>
                        </a:rPr>
                        <a:t>Steps of  establishing a AM plan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lnSpc>
                          <a:spcPct val="100000"/>
                        </a:lnSpc>
                      </a:pPr>
                      <a:r>
                        <a:rPr lang="en-GB" sz="1100" dirty="0">
                          <a:effectLst/>
                        </a:rPr>
                        <a:t>Periodicity</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2078541583"/>
                  </a:ext>
                </a:extLst>
              </a:tr>
              <a:tr h="449540">
                <a:tc>
                  <a:txBody>
                    <a:bodyPr/>
                    <a:lstStyle/>
                    <a:p>
                      <a:pPr marL="0" lvl="0" indent="0" algn="l">
                        <a:lnSpc>
                          <a:spcPct val="100000"/>
                        </a:lnSpc>
                        <a:buFont typeface="+mj-lt"/>
                        <a:buNone/>
                      </a:pPr>
                      <a:r>
                        <a:rPr lang="en-GB" sz="1100" b="1" i="1" u="sng" dirty="0">
                          <a:solidFill>
                            <a:srgbClr val="FF0000"/>
                          </a:solidFill>
                          <a:effectLst/>
                        </a:rPr>
                        <a:t>Step  1</a:t>
                      </a:r>
                    </a:p>
                    <a:p>
                      <a:pPr marL="0" lvl="0" indent="0" algn="l">
                        <a:lnSpc>
                          <a:spcPct val="100000"/>
                        </a:lnSpc>
                        <a:buFont typeface="+mj-lt"/>
                        <a:buNone/>
                      </a:pPr>
                      <a:r>
                        <a:rPr lang="en-GB" sz="1100" b="0" i="0" u="none" dirty="0">
                          <a:solidFill>
                            <a:srgbClr val="FF0000"/>
                          </a:solidFill>
                          <a:effectLst/>
                        </a:rPr>
                        <a:t>Identification of  stakeholder and general background .</a:t>
                      </a:r>
                      <a:endParaRPr lang="en-GB" sz="1200" b="0" i="0" u="none"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342900" lvl="0" indent="-342900" algn="l">
                        <a:lnSpc>
                          <a:spcPct val="100000"/>
                        </a:lnSpc>
                        <a:buFont typeface="Symbol" pitchFamily="2" charset="2"/>
                        <a:buChar char=""/>
                      </a:pPr>
                      <a:r>
                        <a:rPr lang="en-GB" sz="1100" b="0" i="1" u="none" dirty="0">
                          <a:solidFill>
                            <a:schemeClr val="bg1"/>
                          </a:solidFill>
                          <a:effectLst/>
                        </a:rPr>
                        <a:t>One time, </a:t>
                      </a:r>
                      <a:endParaRPr lang="en-GB" sz="1200" b="0" i="1" u="none"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1555929340"/>
                  </a:ext>
                </a:extLst>
              </a:tr>
              <a:tr h="511200">
                <a:tc>
                  <a:txBody>
                    <a:bodyPr/>
                    <a:lstStyle/>
                    <a:p>
                      <a:pPr marL="0" lvl="0" indent="0" algn="l">
                        <a:lnSpc>
                          <a:spcPct val="100000"/>
                        </a:lnSpc>
                        <a:buFont typeface="+mj-lt"/>
                        <a:buNone/>
                      </a:pPr>
                      <a:r>
                        <a:rPr lang="en-GB" sz="1100" b="1" i="1" u="sng" dirty="0">
                          <a:solidFill>
                            <a:srgbClr val="FF0000"/>
                          </a:solidFill>
                          <a:effectLst/>
                        </a:rPr>
                        <a:t>Step 2 </a:t>
                      </a:r>
                    </a:p>
                    <a:p>
                      <a:pPr marL="0" lvl="0" indent="0" algn="l">
                        <a:lnSpc>
                          <a:spcPct val="100000"/>
                        </a:lnSpc>
                        <a:buFont typeface="+mj-lt"/>
                        <a:buNone/>
                      </a:pPr>
                      <a:r>
                        <a:rPr lang="en-GB" sz="1100" b="0" i="0" u="none" dirty="0">
                          <a:solidFill>
                            <a:srgbClr val="FF0000"/>
                          </a:solidFill>
                          <a:effectLst/>
                        </a:rPr>
                        <a:t>Identification of asset’s critical components for AM evaluation.</a:t>
                      </a:r>
                      <a:endParaRPr lang="en-GB" sz="1200" b="0" i="0" u="none"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342900" lvl="0" indent="-342900" algn="l">
                        <a:lnSpc>
                          <a:spcPct val="100000"/>
                        </a:lnSpc>
                        <a:buFont typeface="Symbol" pitchFamily="2" charset="2"/>
                        <a:buChar char=""/>
                      </a:pPr>
                      <a:r>
                        <a:rPr lang="en-GB" sz="1100" b="0" i="1" u="none" dirty="0">
                          <a:solidFill>
                            <a:schemeClr val="bg1"/>
                          </a:solidFill>
                          <a:effectLst/>
                        </a:rPr>
                        <a:t>One time, at in-service or current conditions.</a:t>
                      </a:r>
                      <a:endParaRPr lang="en-GB" sz="1200" b="0" i="1" u="none" dirty="0">
                        <a:solidFill>
                          <a:schemeClr val="bg1"/>
                        </a:solidFill>
                        <a:effectLst/>
                      </a:endParaRPr>
                    </a:p>
                    <a:p>
                      <a:pPr marL="342900" lvl="0" indent="-342900" algn="l">
                        <a:lnSpc>
                          <a:spcPct val="100000"/>
                        </a:lnSpc>
                        <a:buFont typeface="Symbol" pitchFamily="2" charset="2"/>
                        <a:buChar char=""/>
                      </a:pPr>
                      <a:r>
                        <a:rPr lang="en-GB" sz="1100" b="0" i="1" u="none" dirty="0">
                          <a:solidFill>
                            <a:schemeClr val="bg1"/>
                          </a:solidFill>
                          <a:effectLst/>
                        </a:rPr>
                        <a:t>Updated if asset’s primary functions have changed.</a:t>
                      </a:r>
                      <a:endParaRPr lang="en-GB" sz="1200" b="0" i="1" u="none"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3884132310"/>
                  </a:ext>
                </a:extLst>
              </a:tr>
              <a:tr h="540000">
                <a:tc>
                  <a:txBody>
                    <a:bodyPr/>
                    <a:lstStyle/>
                    <a:p>
                      <a:pPr marL="0" lvl="0" indent="0" algn="l">
                        <a:lnSpc>
                          <a:spcPct val="100000"/>
                        </a:lnSpc>
                        <a:buFont typeface="+mj-lt"/>
                        <a:buNone/>
                      </a:pPr>
                      <a:r>
                        <a:rPr lang="en-GB" sz="1100" dirty="0">
                          <a:solidFill>
                            <a:srgbClr val="FF0000"/>
                          </a:solidFill>
                          <a:effectLst/>
                        </a:rPr>
                        <a:t>Step 3</a:t>
                      </a:r>
                    </a:p>
                    <a:p>
                      <a:pPr marL="0" lvl="0" indent="0" algn="l">
                        <a:lnSpc>
                          <a:spcPct val="100000"/>
                        </a:lnSpc>
                        <a:buFont typeface="+mj-lt"/>
                        <a:buNone/>
                      </a:pPr>
                      <a:r>
                        <a:rPr lang="en-GB" sz="1100" dirty="0">
                          <a:solidFill>
                            <a:srgbClr val="FF0000"/>
                          </a:solidFill>
                          <a:effectLst/>
                        </a:rPr>
                        <a:t>AM evaluation of the selected critical components.</a:t>
                      </a:r>
                      <a:endParaRPr lang="en-GB"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342900" lvl="0" indent="-342900" algn="l">
                        <a:lnSpc>
                          <a:spcPct val="100000"/>
                        </a:lnSpc>
                        <a:buFont typeface="Symbol" pitchFamily="2" charset="2"/>
                        <a:buChar char=""/>
                      </a:pPr>
                      <a:r>
                        <a:rPr lang="en-GB" sz="1100" b="0" dirty="0">
                          <a:solidFill>
                            <a:schemeClr val="bg1"/>
                          </a:solidFill>
                          <a:effectLst/>
                        </a:rPr>
                        <a:t>One time, at in-service or current conditions.</a:t>
                      </a:r>
                      <a:endParaRPr lang="en-GB" sz="1200" b="0" dirty="0">
                        <a:solidFill>
                          <a:schemeClr val="bg1"/>
                        </a:solidFill>
                        <a:effectLst/>
                      </a:endParaRPr>
                    </a:p>
                    <a:p>
                      <a:pPr marL="342900" lvl="0" indent="-342900" algn="l">
                        <a:lnSpc>
                          <a:spcPct val="100000"/>
                        </a:lnSpc>
                        <a:buFont typeface="Symbol" pitchFamily="2" charset="2"/>
                        <a:buChar char=""/>
                      </a:pPr>
                      <a:r>
                        <a:rPr lang="en-GB" sz="1100" b="0" dirty="0">
                          <a:solidFill>
                            <a:schemeClr val="bg1"/>
                          </a:solidFill>
                          <a:effectLst/>
                        </a:rPr>
                        <a:t>Updated if there is a change in understanding of aging or AM methods.</a:t>
                      </a:r>
                      <a:endParaRPr lang="en-GB"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443633115"/>
                  </a:ext>
                </a:extLst>
              </a:tr>
              <a:tr h="514794">
                <a:tc>
                  <a:txBody>
                    <a:bodyPr/>
                    <a:lstStyle/>
                    <a:p>
                      <a:pPr marL="0" lvl="0" indent="0" algn="l">
                        <a:lnSpc>
                          <a:spcPct val="100000"/>
                        </a:lnSpc>
                        <a:buFont typeface="+mj-lt"/>
                        <a:buNone/>
                      </a:pPr>
                      <a:r>
                        <a:rPr lang="en-GB" sz="1100" dirty="0">
                          <a:solidFill>
                            <a:srgbClr val="FF0000"/>
                          </a:solidFill>
                          <a:effectLst/>
                        </a:rPr>
                        <a:t>Step 4</a:t>
                      </a:r>
                    </a:p>
                    <a:p>
                      <a:pPr marL="0" lvl="0" indent="0" algn="l">
                        <a:lnSpc>
                          <a:spcPct val="100000"/>
                        </a:lnSpc>
                        <a:buFont typeface="+mj-lt"/>
                        <a:buNone/>
                      </a:pPr>
                      <a:r>
                        <a:rPr lang="en-GB" sz="1100" b="0" dirty="0">
                          <a:solidFill>
                            <a:srgbClr val="FF0000"/>
                          </a:solidFill>
                          <a:effectLst/>
                        </a:rPr>
                        <a:t>Condition assessment of the WM asset with focus on the selected critical components.</a:t>
                      </a:r>
                      <a:endParaRPr lang="en-GB"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342900" lvl="0" indent="-342900" algn="l">
                        <a:lnSpc>
                          <a:spcPct val="100000"/>
                        </a:lnSpc>
                        <a:buFont typeface="Symbol" pitchFamily="2" charset="2"/>
                        <a:buChar char=""/>
                      </a:pPr>
                      <a:r>
                        <a:rPr lang="en-GB" sz="1100" b="0" dirty="0">
                          <a:solidFill>
                            <a:schemeClr val="bg1"/>
                          </a:solidFill>
                          <a:effectLst/>
                        </a:rPr>
                        <a:t>One time, at in-service or current conditions.</a:t>
                      </a:r>
                      <a:endParaRPr lang="en-GB" sz="1200" b="0" dirty="0">
                        <a:solidFill>
                          <a:schemeClr val="bg1"/>
                        </a:solidFill>
                        <a:effectLst/>
                      </a:endParaRPr>
                    </a:p>
                    <a:p>
                      <a:pPr marL="342900" lvl="0" indent="-342900" algn="l">
                        <a:lnSpc>
                          <a:spcPct val="100000"/>
                        </a:lnSpc>
                        <a:buFont typeface="Symbol" pitchFamily="2" charset="2"/>
                        <a:buChar char=""/>
                      </a:pPr>
                      <a:r>
                        <a:rPr lang="en-GB" sz="1100" b="0" dirty="0">
                          <a:solidFill>
                            <a:schemeClr val="bg1"/>
                          </a:solidFill>
                          <a:effectLst/>
                        </a:rPr>
                        <a:t>Updated on the basis of implementing the AM plan, i.e., inspection and assessment results.</a:t>
                      </a:r>
                      <a:endParaRPr lang="en-GB"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3599907635"/>
                  </a:ext>
                </a:extLst>
              </a:tr>
              <a:tr h="307335">
                <a:tc>
                  <a:txBody>
                    <a:bodyPr/>
                    <a:lstStyle/>
                    <a:p>
                      <a:pPr marL="0" lvl="0" indent="0" algn="l">
                        <a:lnSpc>
                          <a:spcPct val="100000"/>
                        </a:lnSpc>
                        <a:buFont typeface="+mj-lt"/>
                        <a:buNone/>
                      </a:pPr>
                      <a:r>
                        <a:rPr lang="en-GB" sz="1100" dirty="0">
                          <a:effectLst/>
                        </a:rPr>
                        <a:t>Step 5 </a:t>
                      </a:r>
                    </a:p>
                    <a:p>
                      <a:pPr marL="0" lvl="0" indent="0" algn="l">
                        <a:lnSpc>
                          <a:spcPct val="100000"/>
                        </a:lnSpc>
                        <a:buFont typeface="+mj-lt"/>
                        <a:buNone/>
                      </a:pPr>
                      <a:r>
                        <a:rPr lang="en-GB" sz="1100" b="0" dirty="0">
                          <a:effectLst/>
                        </a:rPr>
                        <a:t>Identification of AM actions and indicators of AM plan effectiveness</a:t>
                      </a:r>
                      <a:endParaRPr lang="en-GB" sz="1200" b="0" dirty="0">
                        <a:effectLst/>
                      </a:endParaRPr>
                    </a:p>
                    <a:p>
                      <a:pPr algn="l">
                        <a:lnSpc>
                          <a:spcPct val="100000"/>
                        </a:lnSpc>
                      </a:pPr>
                      <a:r>
                        <a:rPr lang="en-GB" sz="1100" b="0" dirty="0">
                          <a:effectLst/>
                        </a:rPr>
                        <a:t> </a:t>
                      </a:r>
                      <a:endParaRPr lang="en-GB"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342900" lvl="0" indent="-342900" algn="l">
                        <a:lnSpc>
                          <a:spcPct val="100000"/>
                        </a:lnSpc>
                        <a:buFont typeface="Symbol" pitchFamily="2" charset="2"/>
                        <a:buChar char=""/>
                      </a:pPr>
                      <a:r>
                        <a:rPr lang="en-GB" sz="1100" b="0" dirty="0">
                          <a:solidFill>
                            <a:schemeClr val="bg1"/>
                          </a:solidFill>
                          <a:effectLst/>
                        </a:rPr>
                        <a:t>At the establishment of the AM plan</a:t>
                      </a:r>
                      <a:endParaRPr lang="en-GB" sz="1200" b="0" dirty="0">
                        <a:solidFill>
                          <a:schemeClr val="bg1"/>
                        </a:solidFill>
                        <a:effectLst/>
                      </a:endParaRPr>
                    </a:p>
                    <a:p>
                      <a:pPr marL="342900" lvl="0" indent="-342900" algn="l">
                        <a:lnSpc>
                          <a:spcPct val="100000"/>
                        </a:lnSpc>
                        <a:buFont typeface="Symbol" pitchFamily="2" charset="2"/>
                        <a:buChar char=""/>
                      </a:pPr>
                      <a:r>
                        <a:rPr lang="en-GB" sz="1100" b="0" dirty="0">
                          <a:solidFill>
                            <a:schemeClr val="bg1"/>
                          </a:solidFill>
                          <a:effectLst/>
                        </a:rPr>
                        <a:t>Updated periodically based on the relevant operating experience (OPEX) and R&amp;D results.</a:t>
                      </a:r>
                      <a:endParaRPr lang="en-GB"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672542121"/>
                  </a:ext>
                </a:extLst>
              </a:tr>
              <a:tr h="354365">
                <a:tc>
                  <a:txBody>
                    <a:bodyPr/>
                    <a:lstStyle/>
                    <a:p>
                      <a:pPr marL="0" lvl="0" indent="0" algn="l">
                        <a:lnSpc>
                          <a:spcPct val="100000"/>
                        </a:lnSpc>
                        <a:buFont typeface="+mj-lt"/>
                        <a:buNone/>
                      </a:pPr>
                      <a:r>
                        <a:rPr lang="en-GB" sz="1100" dirty="0">
                          <a:effectLst/>
                        </a:rPr>
                        <a:t>Step 6</a:t>
                      </a:r>
                    </a:p>
                    <a:p>
                      <a:pPr marL="0" lvl="0" indent="0" algn="l">
                        <a:lnSpc>
                          <a:spcPct val="100000"/>
                        </a:lnSpc>
                        <a:buFont typeface="+mj-lt"/>
                        <a:buNone/>
                      </a:pPr>
                      <a:r>
                        <a:rPr lang="en-GB" sz="1100" b="0" dirty="0">
                          <a:effectLst/>
                        </a:rPr>
                        <a:t>Implementation of the asset-specific AM plan.</a:t>
                      </a:r>
                      <a:endParaRPr lang="en-GB"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342900" lvl="0" indent="-342900" algn="l">
                        <a:lnSpc>
                          <a:spcPct val="100000"/>
                        </a:lnSpc>
                        <a:buFont typeface="Symbol" pitchFamily="2" charset="2"/>
                        <a:buChar char=""/>
                      </a:pPr>
                      <a:r>
                        <a:rPr lang="en-GB" sz="1100" b="0" dirty="0">
                          <a:solidFill>
                            <a:schemeClr val="bg1"/>
                          </a:solidFill>
                          <a:effectLst/>
                        </a:rPr>
                        <a:t>On-going</a:t>
                      </a:r>
                      <a:endParaRPr lang="en-GB"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2187700325"/>
                  </a:ext>
                </a:extLst>
              </a:tr>
              <a:tr h="668875">
                <a:tc>
                  <a:txBody>
                    <a:bodyPr/>
                    <a:lstStyle/>
                    <a:p>
                      <a:pPr marL="0" lvl="0" indent="0" algn="l">
                        <a:lnSpc>
                          <a:spcPct val="100000"/>
                        </a:lnSpc>
                        <a:buFont typeface="+mj-lt"/>
                        <a:buNone/>
                      </a:pPr>
                      <a:r>
                        <a:rPr lang="en-GB" sz="1100" dirty="0">
                          <a:effectLst/>
                        </a:rPr>
                        <a:t>Step 7</a:t>
                      </a:r>
                    </a:p>
                    <a:p>
                      <a:pPr marL="0" lvl="0" indent="0" algn="l">
                        <a:lnSpc>
                          <a:spcPct val="100000"/>
                        </a:lnSpc>
                        <a:buFont typeface="+mj-lt"/>
                        <a:buNone/>
                      </a:pPr>
                      <a:r>
                        <a:rPr lang="en-GB" sz="1100" b="0" dirty="0">
                          <a:effectLst/>
                        </a:rPr>
                        <a:t>Performance review and continuous improvement of the asset-specific AM plan.</a:t>
                      </a:r>
                      <a:endParaRPr lang="en-GB"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342900" lvl="0" indent="-342900" algn="l">
                        <a:lnSpc>
                          <a:spcPct val="100000"/>
                        </a:lnSpc>
                        <a:buFont typeface="Symbol" pitchFamily="2" charset="2"/>
                        <a:buChar char=""/>
                      </a:pPr>
                      <a:r>
                        <a:rPr lang="en-GB" sz="1100" b="0" dirty="0">
                          <a:solidFill>
                            <a:schemeClr val="bg1"/>
                          </a:solidFill>
                          <a:effectLst/>
                        </a:rPr>
                        <a:t>Improvement of AM plan based on annual self- assessment and/or any external/peer reviews.</a:t>
                      </a:r>
                      <a:endParaRPr lang="en-GB"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3862837037"/>
                  </a:ext>
                </a:extLst>
              </a:tr>
            </a:tbl>
          </a:graphicData>
        </a:graphic>
      </p:graphicFrame>
    </p:spTree>
    <p:extLst>
      <p:ext uri="{BB962C8B-B14F-4D97-AF65-F5344CB8AC3E}">
        <p14:creationId xmlns:p14="http://schemas.microsoft.com/office/powerpoint/2010/main" val="3333644540"/>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AE1C50C-0E65-9E80-322F-DF22C5480D0F}"/>
              </a:ext>
            </a:extLst>
          </p:cNvPr>
          <p:cNvSpPr>
            <a:spLocks noGrp="1" noChangeArrowheads="1"/>
          </p:cNvSpPr>
          <p:nvPr>
            <p:ph type="title"/>
          </p:nvPr>
        </p:nvSpPr>
        <p:spPr>
          <a:xfrm>
            <a:off x="-134633" y="124031"/>
            <a:ext cx="9278633" cy="648072"/>
          </a:xfrm>
        </p:spPr>
        <p:txBody>
          <a:bodyPr>
            <a:normAutofit fontScale="90000"/>
          </a:bodyPr>
          <a:lstStyle/>
          <a:p>
            <a:pPr algn="ctr" eaLnBrk="1" hangingPunct="1">
              <a:defRPr/>
            </a:pPr>
            <a:r>
              <a:rPr lang="en-GB" altLang="x-none" dirty="0">
                <a:solidFill>
                  <a:schemeClr val="tx1"/>
                </a:solidFill>
              </a:rPr>
              <a:t>3. Steps in establishing an ageing management plan </a:t>
            </a:r>
          </a:p>
        </p:txBody>
      </p:sp>
      <p:sp>
        <p:nvSpPr>
          <p:cNvPr id="3" name="TextBox 2">
            <a:extLst>
              <a:ext uri="{FF2B5EF4-FFF2-40B4-BE49-F238E27FC236}">
                <a16:creationId xmlns:a16="http://schemas.microsoft.com/office/drawing/2014/main" id="{FA3A9520-AB63-C97A-0CA4-C960552F820F}"/>
              </a:ext>
            </a:extLst>
          </p:cNvPr>
          <p:cNvSpPr txBox="1"/>
          <p:nvPr/>
        </p:nvSpPr>
        <p:spPr>
          <a:xfrm>
            <a:off x="326651" y="1697494"/>
            <a:ext cx="8817349" cy="307777"/>
          </a:xfrm>
          <a:prstGeom prst="rect">
            <a:avLst/>
          </a:prstGeom>
          <a:noFill/>
        </p:spPr>
        <p:txBody>
          <a:bodyPr wrap="square">
            <a:spAutoFit/>
          </a:bodyPr>
          <a:lstStyle/>
          <a:p>
            <a:r>
              <a:rPr lang="en-GB" sz="1400" dirty="0"/>
              <a:t>Chapter </a:t>
            </a:r>
            <a:r>
              <a:rPr lang="en-US" sz="1400" dirty="0"/>
              <a:t> 3. Determine </a:t>
            </a:r>
            <a:r>
              <a:rPr lang="en-US" sz="1400" b="1" dirty="0"/>
              <a:t>critical</a:t>
            </a:r>
            <a:r>
              <a:rPr lang="en-US" sz="1400" dirty="0"/>
              <a:t> components from </a:t>
            </a:r>
            <a:r>
              <a:rPr lang="en-GB" sz="1400" dirty="0"/>
              <a:t>the System and Structure Report of the as</a:t>
            </a:r>
            <a:r>
              <a:rPr lang="en-US" sz="1400" dirty="0"/>
              <a:t>set's components</a:t>
            </a:r>
            <a:endParaRPr lang="en-GB" sz="1400" dirty="0"/>
          </a:p>
        </p:txBody>
      </p:sp>
      <p:sp>
        <p:nvSpPr>
          <p:cNvPr id="4" name="TextBox 3">
            <a:extLst>
              <a:ext uri="{FF2B5EF4-FFF2-40B4-BE49-F238E27FC236}">
                <a16:creationId xmlns:a16="http://schemas.microsoft.com/office/drawing/2014/main" id="{523958D6-67F2-5A4A-B6A8-2B5288D36F2A}"/>
              </a:ext>
            </a:extLst>
          </p:cNvPr>
          <p:cNvSpPr txBox="1"/>
          <p:nvPr/>
        </p:nvSpPr>
        <p:spPr>
          <a:xfrm>
            <a:off x="326651" y="1344148"/>
            <a:ext cx="7866968" cy="307777"/>
          </a:xfrm>
          <a:prstGeom prst="rect">
            <a:avLst/>
          </a:prstGeom>
          <a:noFill/>
        </p:spPr>
        <p:txBody>
          <a:bodyPr wrap="square">
            <a:spAutoFit/>
          </a:bodyPr>
          <a:lstStyle/>
          <a:p>
            <a:r>
              <a:rPr lang="en-US" sz="1400" dirty="0"/>
              <a:t>Chapter 2 Identification (</a:t>
            </a:r>
            <a:r>
              <a:rPr lang="en-US" sz="1400" b="1" u="sng" dirty="0"/>
              <a:t>information gathering</a:t>
            </a:r>
            <a:r>
              <a:rPr lang="en-US" sz="1400" dirty="0"/>
              <a:t>) of asset's critical components  </a:t>
            </a:r>
            <a:endParaRPr lang="en-GB" sz="1400" dirty="0"/>
          </a:p>
        </p:txBody>
      </p:sp>
      <p:sp>
        <p:nvSpPr>
          <p:cNvPr id="7" name="TextBox 6">
            <a:extLst>
              <a:ext uri="{FF2B5EF4-FFF2-40B4-BE49-F238E27FC236}">
                <a16:creationId xmlns:a16="http://schemas.microsoft.com/office/drawing/2014/main" id="{76F83E73-0E15-F77B-973F-CBAF4EB3EC7E}"/>
              </a:ext>
            </a:extLst>
          </p:cNvPr>
          <p:cNvSpPr txBox="1"/>
          <p:nvPr/>
        </p:nvSpPr>
        <p:spPr>
          <a:xfrm>
            <a:off x="868789" y="2310140"/>
            <a:ext cx="8635681" cy="523220"/>
          </a:xfrm>
          <a:prstGeom prst="rect">
            <a:avLst/>
          </a:prstGeom>
          <a:noFill/>
        </p:spPr>
        <p:txBody>
          <a:bodyPr wrap="square">
            <a:spAutoFit/>
          </a:bodyPr>
          <a:lstStyle/>
          <a:p>
            <a:r>
              <a:rPr lang="en-GB" sz="1400" dirty="0"/>
              <a:t> 3.2: Review of current methods for monitoring ageing of identified components </a:t>
            </a:r>
            <a:r>
              <a:rPr lang="en-GB" sz="1400" dirty="0">
                <a:solidFill>
                  <a:srgbClr val="FF0000"/>
                </a:solidFill>
                <a:highlight>
                  <a:srgbClr val="FFFF00"/>
                </a:highlight>
              </a:rPr>
              <a:t>(modelling)</a:t>
            </a:r>
          </a:p>
          <a:p>
            <a:r>
              <a:rPr lang="en-GB" sz="1400" dirty="0"/>
              <a:t>               </a:t>
            </a:r>
            <a:endParaRPr lang="en-GB" sz="1200" dirty="0">
              <a:solidFill>
                <a:srgbClr val="FF0000"/>
              </a:solidFill>
            </a:endParaRPr>
          </a:p>
        </p:txBody>
      </p:sp>
      <p:sp>
        <p:nvSpPr>
          <p:cNvPr id="12" name="TextBox 11">
            <a:extLst>
              <a:ext uri="{FF2B5EF4-FFF2-40B4-BE49-F238E27FC236}">
                <a16:creationId xmlns:a16="http://schemas.microsoft.com/office/drawing/2014/main" id="{73196D3F-557D-6316-38F7-FE02FF6920AE}"/>
              </a:ext>
            </a:extLst>
          </p:cNvPr>
          <p:cNvSpPr txBox="1"/>
          <p:nvPr/>
        </p:nvSpPr>
        <p:spPr>
          <a:xfrm>
            <a:off x="868789" y="2585413"/>
            <a:ext cx="8356769" cy="307777"/>
          </a:xfrm>
          <a:prstGeom prst="rect">
            <a:avLst/>
          </a:prstGeom>
          <a:noFill/>
        </p:spPr>
        <p:txBody>
          <a:bodyPr wrap="square">
            <a:spAutoFit/>
          </a:bodyPr>
          <a:lstStyle/>
          <a:p>
            <a:r>
              <a:rPr lang="en-GB" sz="1400" dirty="0"/>
              <a:t> 3.3: Determine effectiveness of current ageing monitoring of identified AM components</a:t>
            </a:r>
          </a:p>
        </p:txBody>
      </p:sp>
      <p:sp>
        <p:nvSpPr>
          <p:cNvPr id="14" name="TextBox 13">
            <a:extLst>
              <a:ext uri="{FF2B5EF4-FFF2-40B4-BE49-F238E27FC236}">
                <a16:creationId xmlns:a16="http://schemas.microsoft.com/office/drawing/2014/main" id="{3AD9C1EC-577B-DAD1-A4EA-CF9C987BBB55}"/>
              </a:ext>
            </a:extLst>
          </p:cNvPr>
          <p:cNvSpPr txBox="1"/>
          <p:nvPr/>
        </p:nvSpPr>
        <p:spPr>
          <a:xfrm>
            <a:off x="893379" y="2866200"/>
            <a:ext cx="8338602" cy="523220"/>
          </a:xfrm>
          <a:prstGeom prst="rect">
            <a:avLst/>
          </a:prstGeom>
          <a:noFill/>
        </p:spPr>
        <p:txBody>
          <a:bodyPr wrap="square">
            <a:spAutoFit/>
          </a:bodyPr>
          <a:lstStyle/>
          <a:p>
            <a:r>
              <a:rPr lang="en-GB" sz="1400" dirty="0"/>
              <a:t> 3.4: Review of maintenance and operational plan (Higher level policy document) regarding </a:t>
            </a:r>
          </a:p>
          <a:p>
            <a:r>
              <a:rPr lang="en-GB" sz="1400" dirty="0"/>
              <a:t>               component ageing </a:t>
            </a:r>
          </a:p>
        </p:txBody>
      </p:sp>
      <p:sp>
        <p:nvSpPr>
          <p:cNvPr id="17" name="TextBox 16">
            <a:extLst>
              <a:ext uri="{FF2B5EF4-FFF2-40B4-BE49-F238E27FC236}">
                <a16:creationId xmlns:a16="http://schemas.microsoft.com/office/drawing/2014/main" id="{D468F6B8-BB2A-EA10-D5BD-AE251B3B95FF}"/>
              </a:ext>
            </a:extLst>
          </p:cNvPr>
          <p:cNvSpPr txBox="1"/>
          <p:nvPr/>
        </p:nvSpPr>
        <p:spPr>
          <a:xfrm>
            <a:off x="-281939" y="2015093"/>
            <a:ext cx="8678422" cy="307777"/>
          </a:xfrm>
          <a:prstGeom prst="rect">
            <a:avLst/>
          </a:prstGeom>
          <a:noFill/>
        </p:spPr>
        <p:txBody>
          <a:bodyPr wrap="square">
            <a:spAutoFit/>
          </a:bodyPr>
          <a:lstStyle/>
          <a:p>
            <a:pPr algn="ctr"/>
            <a:r>
              <a:rPr lang="en-GB" sz="1400" dirty="0"/>
              <a:t> 3.1: Review of current methods for monitoring ageing of identified components</a:t>
            </a:r>
          </a:p>
        </p:txBody>
      </p:sp>
      <p:sp>
        <p:nvSpPr>
          <p:cNvPr id="5" name="TextBox 4">
            <a:extLst>
              <a:ext uri="{FF2B5EF4-FFF2-40B4-BE49-F238E27FC236}">
                <a16:creationId xmlns:a16="http://schemas.microsoft.com/office/drawing/2014/main" id="{7BBE266F-6691-4543-4D7A-BE4C913CCE89}"/>
              </a:ext>
            </a:extLst>
          </p:cNvPr>
          <p:cNvSpPr txBox="1"/>
          <p:nvPr/>
        </p:nvSpPr>
        <p:spPr>
          <a:xfrm>
            <a:off x="917969" y="3301543"/>
            <a:ext cx="8338602" cy="523220"/>
          </a:xfrm>
          <a:prstGeom prst="rect">
            <a:avLst/>
          </a:prstGeom>
          <a:noFill/>
        </p:spPr>
        <p:txBody>
          <a:bodyPr wrap="square">
            <a:spAutoFit/>
          </a:bodyPr>
          <a:lstStyle/>
          <a:p>
            <a:r>
              <a:rPr lang="en-GB" sz="1400" dirty="0"/>
              <a:t>3.5: Documenting of the effectiveness of the current maintenance and operational plan (Higher                  </a:t>
            </a:r>
          </a:p>
          <a:p>
            <a:r>
              <a:rPr lang="en-GB" sz="1400" dirty="0"/>
              <a:t>               level policy document) regarding component ageing </a:t>
            </a:r>
          </a:p>
        </p:txBody>
      </p:sp>
      <p:sp>
        <p:nvSpPr>
          <p:cNvPr id="6" name="TextBox 5">
            <a:extLst>
              <a:ext uri="{FF2B5EF4-FFF2-40B4-BE49-F238E27FC236}">
                <a16:creationId xmlns:a16="http://schemas.microsoft.com/office/drawing/2014/main" id="{069E3CCA-EB5A-D725-1D3D-ADEB960D27E6}"/>
              </a:ext>
            </a:extLst>
          </p:cNvPr>
          <p:cNvSpPr txBox="1"/>
          <p:nvPr/>
        </p:nvSpPr>
        <p:spPr>
          <a:xfrm>
            <a:off x="402699" y="3797773"/>
            <a:ext cx="8338602" cy="1169551"/>
          </a:xfrm>
          <a:prstGeom prst="rect">
            <a:avLst/>
          </a:prstGeom>
          <a:noFill/>
        </p:spPr>
        <p:txBody>
          <a:bodyPr wrap="square">
            <a:spAutoFit/>
          </a:bodyPr>
          <a:lstStyle/>
          <a:p>
            <a:r>
              <a:rPr lang="en-GB" sz="1400" dirty="0"/>
              <a:t>Chapter 4: Establish condition assessment report with focus on selected critical components under </a:t>
            </a:r>
          </a:p>
          <a:p>
            <a:r>
              <a:rPr lang="en-GB" sz="1400" dirty="0"/>
              <a:t>                  current operational conditions</a:t>
            </a:r>
          </a:p>
          <a:p>
            <a:endParaRPr lang="en-GB" sz="1400" dirty="0"/>
          </a:p>
          <a:p>
            <a:r>
              <a:rPr lang="en-GB" sz="1400" dirty="0">
                <a:solidFill>
                  <a:srgbClr val="FF0000"/>
                </a:solidFill>
              </a:rPr>
              <a:t>Chapter  5: Identify AM actions to be included in current or new ageing management plan based on 2,  3 and 4 </a:t>
            </a:r>
          </a:p>
        </p:txBody>
      </p:sp>
      <p:sp>
        <p:nvSpPr>
          <p:cNvPr id="9" name="TextBox 8">
            <a:extLst>
              <a:ext uri="{FF2B5EF4-FFF2-40B4-BE49-F238E27FC236}">
                <a16:creationId xmlns:a16="http://schemas.microsoft.com/office/drawing/2014/main" id="{21444B0E-C314-C43F-7162-047A15AB34FF}"/>
              </a:ext>
            </a:extLst>
          </p:cNvPr>
          <p:cNvSpPr txBox="1"/>
          <p:nvPr/>
        </p:nvSpPr>
        <p:spPr>
          <a:xfrm>
            <a:off x="326651" y="1003508"/>
            <a:ext cx="7781419" cy="307777"/>
          </a:xfrm>
          <a:prstGeom prst="rect">
            <a:avLst/>
          </a:prstGeom>
          <a:noFill/>
        </p:spPr>
        <p:txBody>
          <a:bodyPr wrap="square">
            <a:spAutoFit/>
          </a:bodyPr>
          <a:lstStyle/>
          <a:p>
            <a:pPr marL="0" lvl="0" indent="0" algn="l">
              <a:lnSpc>
                <a:spcPct val="100000"/>
              </a:lnSpc>
              <a:buFont typeface="+mj-lt"/>
              <a:buNone/>
            </a:pPr>
            <a:r>
              <a:rPr lang="en-GB" sz="1400" dirty="0"/>
              <a:t>Chapter </a:t>
            </a:r>
            <a:r>
              <a:rPr lang="en-GB" sz="1400" dirty="0">
                <a:effectLst/>
              </a:rPr>
              <a:t> 1  Identification of  stakeholder and general background </a:t>
            </a:r>
            <a:endParaRPr lang="en-GB" sz="1400" dirty="0"/>
          </a:p>
        </p:txBody>
      </p:sp>
    </p:spTree>
    <p:extLst>
      <p:ext uri="{BB962C8B-B14F-4D97-AF65-F5344CB8AC3E}">
        <p14:creationId xmlns:p14="http://schemas.microsoft.com/office/powerpoint/2010/main" val="2445228341"/>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AE1C50C-0E65-9E80-322F-DF22C5480D0F}"/>
              </a:ext>
            </a:extLst>
          </p:cNvPr>
          <p:cNvSpPr>
            <a:spLocks noGrp="1" noChangeArrowheads="1"/>
          </p:cNvSpPr>
          <p:nvPr>
            <p:ph type="title"/>
          </p:nvPr>
        </p:nvSpPr>
        <p:spPr>
          <a:xfrm>
            <a:off x="-134633" y="124031"/>
            <a:ext cx="9278633" cy="648072"/>
          </a:xfrm>
        </p:spPr>
        <p:txBody>
          <a:bodyPr>
            <a:normAutofit fontScale="90000"/>
          </a:bodyPr>
          <a:lstStyle/>
          <a:p>
            <a:pPr algn="ctr" eaLnBrk="1" hangingPunct="1">
              <a:defRPr/>
            </a:pPr>
            <a:r>
              <a:rPr lang="en-GB" altLang="x-none" dirty="0">
                <a:solidFill>
                  <a:schemeClr val="tx1"/>
                </a:solidFill>
              </a:rPr>
              <a:t>3. Steps in establishing an ageing management plan </a:t>
            </a:r>
          </a:p>
        </p:txBody>
      </p:sp>
      <p:sp>
        <p:nvSpPr>
          <p:cNvPr id="5" name="TextBox 4">
            <a:extLst>
              <a:ext uri="{FF2B5EF4-FFF2-40B4-BE49-F238E27FC236}">
                <a16:creationId xmlns:a16="http://schemas.microsoft.com/office/drawing/2014/main" id="{CAAF2A52-7B26-657A-2ABF-C175A4B6E6B0}"/>
              </a:ext>
            </a:extLst>
          </p:cNvPr>
          <p:cNvSpPr txBox="1"/>
          <p:nvPr/>
        </p:nvSpPr>
        <p:spPr>
          <a:xfrm>
            <a:off x="281798" y="852972"/>
            <a:ext cx="8490698" cy="615553"/>
          </a:xfrm>
          <a:prstGeom prst="rect">
            <a:avLst/>
          </a:prstGeom>
          <a:noFill/>
        </p:spPr>
        <p:txBody>
          <a:bodyPr wrap="square">
            <a:spAutoFit/>
          </a:bodyPr>
          <a:lstStyle/>
          <a:p>
            <a:r>
              <a:rPr lang="en-GB" sz="1800" dirty="0">
                <a:effectLst/>
              </a:rPr>
              <a:t>Step 5 </a:t>
            </a:r>
            <a:r>
              <a:rPr lang="en-GB" sz="1800" b="1" i="1" u="sng" dirty="0">
                <a:effectLst/>
              </a:rPr>
              <a:t>(Section 5 or Chapter 5 in document )</a:t>
            </a:r>
            <a:endParaRPr lang="en-GB" sz="1800" dirty="0">
              <a:effectLst/>
            </a:endParaRPr>
          </a:p>
          <a:p>
            <a:pPr marL="0" lvl="0" indent="0" algn="l">
              <a:lnSpc>
                <a:spcPct val="100000"/>
              </a:lnSpc>
              <a:buFont typeface="+mj-lt"/>
              <a:buNone/>
            </a:pPr>
            <a:r>
              <a:rPr lang="en-GB" sz="1600" dirty="0">
                <a:solidFill>
                  <a:srgbClr val="FF0000"/>
                </a:solidFill>
                <a:effectLst/>
                <a:highlight>
                  <a:srgbClr val="FFFF00"/>
                </a:highlight>
              </a:rPr>
              <a:t>Step 5    Identify AM actions needed to be included into a current ageing management plan</a:t>
            </a:r>
            <a:endParaRPr lang="en-GB" sz="1600" dirty="0">
              <a:solidFill>
                <a:srgbClr val="FF0000"/>
              </a:solidFill>
              <a:highlight>
                <a:srgbClr val="FFFF00"/>
              </a:highlight>
            </a:endParaRPr>
          </a:p>
        </p:txBody>
      </p:sp>
      <p:sp>
        <p:nvSpPr>
          <p:cNvPr id="6" name="Content Placeholder 2">
            <a:extLst>
              <a:ext uri="{FF2B5EF4-FFF2-40B4-BE49-F238E27FC236}">
                <a16:creationId xmlns:a16="http://schemas.microsoft.com/office/drawing/2014/main" id="{49C9A55A-64AE-4A4A-A290-5FF44D849B05}"/>
              </a:ext>
            </a:extLst>
          </p:cNvPr>
          <p:cNvSpPr txBox="1">
            <a:spLocks/>
          </p:cNvSpPr>
          <p:nvPr/>
        </p:nvSpPr>
        <p:spPr>
          <a:xfrm>
            <a:off x="170663" y="1632160"/>
            <a:ext cx="8712968" cy="309471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a:t>Initially the licensee needs to review the AMP recommendations and decide on their </a:t>
            </a:r>
            <a:r>
              <a:rPr lang="en-US" sz="1400" dirty="0">
                <a:solidFill>
                  <a:srgbClr val="FF0000"/>
                </a:solidFill>
              </a:rPr>
              <a:t>cost effectiveness </a:t>
            </a:r>
            <a:r>
              <a:rPr lang="en-US" sz="1400" dirty="0"/>
              <a:t>and long-term safety and reliability benefits. </a:t>
            </a:r>
          </a:p>
          <a:p>
            <a:r>
              <a:rPr lang="en-US" sz="1400" dirty="0"/>
              <a:t>Each AMP recommendation should therefore have an appropriate disposition provided: </a:t>
            </a:r>
            <a:r>
              <a:rPr lang="en-US" sz="1400" dirty="0">
                <a:solidFill>
                  <a:srgbClr val="FF0000"/>
                </a:solidFill>
              </a:rPr>
              <a:t>either it will be carried out</a:t>
            </a:r>
            <a:r>
              <a:rPr lang="en-US" sz="1400" dirty="0"/>
              <a:t>, with the appropriate budget and schedule prepared, or it will not be carried out, with a detailed </a:t>
            </a:r>
            <a:r>
              <a:rPr lang="en-US" sz="1400" dirty="0">
                <a:solidFill>
                  <a:srgbClr val="FF0000"/>
                </a:solidFill>
              </a:rPr>
              <a:t>rationale</a:t>
            </a:r>
            <a:r>
              <a:rPr lang="en-US" sz="1400" dirty="0"/>
              <a:t> to support the </a:t>
            </a:r>
            <a:r>
              <a:rPr lang="en-US" sz="1400" dirty="0">
                <a:solidFill>
                  <a:srgbClr val="FF0000"/>
                </a:solidFill>
              </a:rPr>
              <a:t>deletion from the program. </a:t>
            </a:r>
            <a:endParaRPr lang="en-GB" sz="1400" dirty="0">
              <a:solidFill>
                <a:srgbClr val="FF0000"/>
              </a:solidFill>
            </a:endParaRPr>
          </a:p>
          <a:p>
            <a:r>
              <a:rPr lang="en-US" sz="1400" dirty="0"/>
              <a:t>Effective implementation of the asset-specific AMP requires </a:t>
            </a:r>
            <a:r>
              <a:rPr lang="en-US" sz="1400" dirty="0">
                <a:solidFill>
                  <a:srgbClr val="FF0000"/>
                </a:solidFill>
              </a:rPr>
              <a:t>coordination and integration of relevant AM activities</a:t>
            </a:r>
            <a:r>
              <a:rPr lang="en-US" sz="1400" dirty="0"/>
              <a:t>. Integrating all associated programs and activities relating to the understanding, control, monitoring and mitigation of asset’s ageing. </a:t>
            </a:r>
          </a:p>
          <a:p>
            <a:r>
              <a:rPr lang="en-US" sz="1400" dirty="0">
                <a:solidFill>
                  <a:srgbClr val="FF0000"/>
                </a:solidFill>
              </a:rPr>
              <a:t>Each contributor can clearly see its role in the process</a:t>
            </a:r>
            <a:r>
              <a:rPr lang="en-US" sz="1400" dirty="0"/>
              <a:t>, as well as the synergy of the team approach that stimulates creativity and amplifies the cumulative benefits of the individual contributions. </a:t>
            </a:r>
          </a:p>
          <a:p>
            <a:r>
              <a:rPr lang="en-US" sz="1400" dirty="0"/>
              <a:t>The closed loop of the generic AM process emphasizes the importance of </a:t>
            </a:r>
            <a:r>
              <a:rPr lang="en-US" sz="1400" dirty="0">
                <a:solidFill>
                  <a:srgbClr val="FF0000"/>
                </a:solidFill>
              </a:rPr>
              <a:t>performance review and continuous improvement</a:t>
            </a:r>
            <a:r>
              <a:rPr lang="en-US" sz="1400" dirty="0"/>
              <a:t> of an SSEC specific AMP, based on the current understanding of SSEC ageing and on the results of assessment and peer reviews.</a:t>
            </a:r>
            <a:endParaRPr lang="en-GB" sz="1400" dirty="0"/>
          </a:p>
          <a:p>
            <a:endParaRPr lang="en-US" dirty="0"/>
          </a:p>
        </p:txBody>
      </p:sp>
    </p:spTree>
    <p:extLst>
      <p:ext uri="{BB962C8B-B14F-4D97-AF65-F5344CB8AC3E}">
        <p14:creationId xmlns:p14="http://schemas.microsoft.com/office/powerpoint/2010/main" val="3950381934"/>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AE1C50C-0E65-9E80-322F-DF22C5480D0F}"/>
              </a:ext>
            </a:extLst>
          </p:cNvPr>
          <p:cNvSpPr>
            <a:spLocks noGrp="1" noChangeArrowheads="1"/>
          </p:cNvSpPr>
          <p:nvPr>
            <p:ph type="title"/>
          </p:nvPr>
        </p:nvSpPr>
        <p:spPr>
          <a:xfrm>
            <a:off x="-134633" y="124031"/>
            <a:ext cx="9278633" cy="648072"/>
          </a:xfrm>
        </p:spPr>
        <p:txBody>
          <a:bodyPr>
            <a:normAutofit fontScale="90000"/>
          </a:bodyPr>
          <a:lstStyle/>
          <a:p>
            <a:pPr algn="ctr" eaLnBrk="1" hangingPunct="1">
              <a:defRPr/>
            </a:pPr>
            <a:r>
              <a:rPr lang="en-GB" altLang="x-none" dirty="0">
                <a:solidFill>
                  <a:schemeClr val="tx1"/>
                </a:solidFill>
              </a:rPr>
              <a:t>3. Steps in establishing an ageing management plan </a:t>
            </a:r>
          </a:p>
        </p:txBody>
      </p:sp>
      <p:graphicFrame>
        <p:nvGraphicFramePr>
          <p:cNvPr id="3" name="Content Placeholder 3">
            <a:extLst>
              <a:ext uri="{FF2B5EF4-FFF2-40B4-BE49-F238E27FC236}">
                <a16:creationId xmlns:a16="http://schemas.microsoft.com/office/drawing/2014/main" id="{D5CBB845-D62A-E07E-8275-CD6DBE791C02}"/>
              </a:ext>
            </a:extLst>
          </p:cNvPr>
          <p:cNvGraphicFramePr>
            <a:graphicFrameLocks/>
          </p:cNvGraphicFramePr>
          <p:nvPr>
            <p:extLst>
              <p:ext uri="{D42A27DB-BD31-4B8C-83A1-F6EECF244321}">
                <p14:modId xmlns:p14="http://schemas.microsoft.com/office/powerpoint/2010/main" val="2753741283"/>
              </p:ext>
            </p:extLst>
          </p:nvPr>
        </p:nvGraphicFramePr>
        <p:xfrm>
          <a:off x="147789" y="921470"/>
          <a:ext cx="8713788" cy="4170885"/>
        </p:xfrm>
        <a:graphic>
          <a:graphicData uri="http://schemas.openxmlformats.org/drawingml/2006/table">
            <a:tbl>
              <a:tblPr firstRow="1" firstCol="1" lastRow="1" lastCol="1" bandRow="1" bandCol="1">
                <a:tableStyleId>{5C22544A-7EE6-4342-B048-85BDC9FD1C3A}</a:tableStyleId>
              </a:tblPr>
              <a:tblGrid>
                <a:gridCol w="4227930">
                  <a:extLst>
                    <a:ext uri="{9D8B030D-6E8A-4147-A177-3AD203B41FA5}">
                      <a16:colId xmlns:a16="http://schemas.microsoft.com/office/drawing/2014/main" val="1239071130"/>
                    </a:ext>
                  </a:extLst>
                </a:gridCol>
                <a:gridCol w="4485858">
                  <a:extLst>
                    <a:ext uri="{9D8B030D-6E8A-4147-A177-3AD203B41FA5}">
                      <a16:colId xmlns:a16="http://schemas.microsoft.com/office/drawing/2014/main" val="2766049046"/>
                    </a:ext>
                  </a:extLst>
                </a:gridCol>
              </a:tblGrid>
              <a:tr h="0">
                <a:tc>
                  <a:txBody>
                    <a:bodyPr/>
                    <a:lstStyle/>
                    <a:p>
                      <a:pPr marL="540385" algn="l">
                        <a:lnSpc>
                          <a:spcPct val="100000"/>
                        </a:lnSpc>
                      </a:pPr>
                      <a:r>
                        <a:rPr lang="en-GB" sz="1100" dirty="0">
                          <a:effectLst/>
                        </a:rPr>
                        <a:t>Steps of  establishing a AM plan </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lnSpc>
                          <a:spcPct val="100000"/>
                        </a:lnSpc>
                      </a:pPr>
                      <a:r>
                        <a:rPr lang="en-GB" sz="1100" dirty="0">
                          <a:effectLst/>
                        </a:rPr>
                        <a:t>Periodicity</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2078541583"/>
                  </a:ext>
                </a:extLst>
              </a:tr>
              <a:tr h="449540">
                <a:tc>
                  <a:txBody>
                    <a:bodyPr/>
                    <a:lstStyle/>
                    <a:p>
                      <a:pPr marL="0" lvl="0" indent="0" algn="l">
                        <a:lnSpc>
                          <a:spcPct val="100000"/>
                        </a:lnSpc>
                        <a:buFont typeface="+mj-lt"/>
                        <a:buNone/>
                      </a:pPr>
                      <a:r>
                        <a:rPr lang="en-GB" sz="1100" b="1" i="1" u="sng" dirty="0">
                          <a:solidFill>
                            <a:srgbClr val="FF0000"/>
                          </a:solidFill>
                          <a:effectLst/>
                        </a:rPr>
                        <a:t>Step  1</a:t>
                      </a:r>
                    </a:p>
                    <a:p>
                      <a:pPr marL="0" lvl="0" indent="0" algn="l">
                        <a:lnSpc>
                          <a:spcPct val="100000"/>
                        </a:lnSpc>
                        <a:buFont typeface="+mj-lt"/>
                        <a:buNone/>
                      </a:pPr>
                      <a:r>
                        <a:rPr lang="en-GB" sz="1100" b="0" i="0" u="none" dirty="0">
                          <a:solidFill>
                            <a:srgbClr val="FF0000"/>
                          </a:solidFill>
                          <a:effectLst/>
                        </a:rPr>
                        <a:t>Identification of  stakeholder and general background .</a:t>
                      </a:r>
                      <a:endParaRPr lang="en-GB" sz="1200" b="0" i="0" u="none"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342900" lvl="0" indent="-342900" algn="l">
                        <a:lnSpc>
                          <a:spcPct val="100000"/>
                        </a:lnSpc>
                        <a:buFont typeface="Symbol" pitchFamily="2" charset="2"/>
                        <a:buChar char=""/>
                      </a:pPr>
                      <a:r>
                        <a:rPr lang="en-GB" sz="1100" b="0" i="1" u="none" dirty="0">
                          <a:solidFill>
                            <a:schemeClr val="bg1"/>
                          </a:solidFill>
                          <a:effectLst/>
                        </a:rPr>
                        <a:t>One time, </a:t>
                      </a:r>
                      <a:endParaRPr lang="en-GB" sz="1200" b="0" i="1" u="none"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1555929340"/>
                  </a:ext>
                </a:extLst>
              </a:tr>
              <a:tr h="511200">
                <a:tc>
                  <a:txBody>
                    <a:bodyPr/>
                    <a:lstStyle/>
                    <a:p>
                      <a:pPr marL="0" lvl="0" indent="0" algn="l">
                        <a:lnSpc>
                          <a:spcPct val="100000"/>
                        </a:lnSpc>
                        <a:buFont typeface="+mj-lt"/>
                        <a:buNone/>
                      </a:pPr>
                      <a:r>
                        <a:rPr lang="en-GB" sz="1100" b="1" i="1" u="sng" dirty="0">
                          <a:solidFill>
                            <a:srgbClr val="FF0000"/>
                          </a:solidFill>
                          <a:effectLst/>
                        </a:rPr>
                        <a:t>Step 2 </a:t>
                      </a:r>
                    </a:p>
                    <a:p>
                      <a:pPr marL="0" lvl="0" indent="0" algn="l">
                        <a:lnSpc>
                          <a:spcPct val="100000"/>
                        </a:lnSpc>
                        <a:buFont typeface="+mj-lt"/>
                        <a:buNone/>
                      </a:pPr>
                      <a:r>
                        <a:rPr lang="en-GB" sz="1100" b="0" i="0" u="none" dirty="0">
                          <a:solidFill>
                            <a:srgbClr val="FF0000"/>
                          </a:solidFill>
                          <a:effectLst/>
                        </a:rPr>
                        <a:t>Identification of asset’s critical components for AM evaluation.</a:t>
                      </a:r>
                      <a:endParaRPr lang="en-GB" sz="1200" b="0" i="0" u="none"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342900" lvl="0" indent="-342900" algn="l">
                        <a:lnSpc>
                          <a:spcPct val="100000"/>
                        </a:lnSpc>
                        <a:buFont typeface="Symbol" pitchFamily="2" charset="2"/>
                        <a:buChar char=""/>
                      </a:pPr>
                      <a:r>
                        <a:rPr lang="en-GB" sz="1100" b="0" i="1" u="none" dirty="0">
                          <a:solidFill>
                            <a:schemeClr val="bg1"/>
                          </a:solidFill>
                          <a:effectLst/>
                        </a:rPr>
                        <a:t>One time, at in-service or current conditions.</a:t>
                      </a:r>
                      <a:endParaRPr lang="en-GB" sz="1200" b="0" i="1" u="none" dirty="0">
                        <a:solidFill>
                          <a:schemeClr val="bg1"/>
                        </a:solidFill>
                        <a:effectLst/>
                      </a:endParaRPr>
                    </a:p>
                    <a:p>
                      <a:pPr marL="342900" lvl="0" indent="-342900" algn="l">
                        <a:lnSpc>
                          <a:spcPct val="100000"/>
                        </a:lnSpc>
                        <a:buFont typeface="Symbol" pitchFamily="2" charset="2"/>
                        <a:buChar char=""/>
                      </a:pPr>
                      <a:r>
                        <a:rPr lang="en-GB" sz="1100" b="0" i="1" u="none" dirty="0">
                          <a:solidFill>
                            <a:schemeClr val="bg1"/>
                          </a:solidFill>
                          <a:effectLst/>
                        </a:rPr>
                        <a:t>Updated if asset’s primary functions have changed.</a:t>
                      </a:r>
                      <a:endParaRPr lang="en-GB" sz="1200" b="0" i="1" u="none"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3884132310"/>
                  </a:ext>
                </a:extLst>
              </a:tr>
              <a:tr h="540000">
                <a:tc>
                  <a:txBody>
                    <a:bodyPr/>
                    <a:lstStyle/>
                    <a:p>
                      <a:pPr marL="0" lvl="0" indent="0" algn="l">
                        <a:lnSpc>
                          <a:spcPct val="100000"/>
                        </a:lnSpc>
                        <a:buFont typeface="+mj-lt"/>
                        <a:buNone/>
                      </a:pPr>
                      <a:r>
                        <a:rPr lang="en-GB" sz="1100" dirty="0">
                          <a:solidFill>
                            <a:srgbClr val="FF0000"/>
                          </a:solidFill>
                          <a:effectLst/>
                        </a:rPr>
                        <a:t>Step 3</a:t>
                      </a:r>
                    </a:p>
                    <a:p>
                      <a:pPr marL="0" lvl="0" indent="0" algn="l">
                        <a:lnSpc>
                          <a:spcPct val="100000"/>
                        </a:lnSpc>
                        <a:buFont typeface="+mj-lt"/>
                        <a:buNone/>
                      </a:pPr>
                      <a:r>
                        <a:rPr lang="en-GB" sz="1100" dirty="0">
                          <a:solidFill>
                            <a:srgbClr val="FF0000"/>
                          </a:solidFill>
                          <a:effectLst/>
                        </a:rPr>
                        <a:t>AM evaluation of the selected critical components.</a:t>
                      </a:r>
                      <a:endParaRPr lang="en-GB"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342900" lvl="0" indent="-342900" algn="l">
                        <a:lnSpc>
                          <a:spcPct val="100000"/>
                        </a:lnSpc>
                        <a:buFont typeface="Symbol" pitchFamily="2" charset="2"/>
                        <a:buChar char=""/>
                      </a:pPr>
                      <a:r>
                        <a:rPr lang="en-GB" sz="1100" b="0" dirty="0">
                          <a:solidFill>
                            <a:schemeClr val="bg1"/>
                          </a:solidFill>
                          <a:effectLst/>
                        </a:rPr>
                        <a:t>One time, at in-service or current conditions.</a:t>
                      </a:r>
                      <a:endParaRPr lang="en-GB" sz="1200" b="0" dirty="0">
                        <a:solidFill>
                          <a:schemeClr val="bg1"/>
                        </a:solidFill>
                        <a:effectLst/>
                      </a:endParaRPr>
                    </a:p>
                    <a:p>
                      <a:pPr marL="342900" lvl="0" indent="-342900" algn="l">
                        <a:lnSpc>
                          <a:spcPct val="100000"/>
                        </a:lnSpc>
                        <a:buFont typeface="Symbol" pitchFamily="2" charset="2"/>
                        <a:buChar char=""/>
                      </a:pPr>
                      <a:r>
                        <a:rPr lang="en-GB" sz="1100" b="0" dirty="0">
                          <a:solidFill>
                            <a:schemeClr val="bg1"/>
                          </a:solidFill>
                          <a:effectLst/>
                        </a:rPr>
                        <a:t>Updated if there is a change in understanding of aging or AM methods.</a:t>
                      </a:r>
                      <a:endParaRPr lang="en-GB"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443633115"/>
                  </a:ext>
                </a:extLst>
              </a:tr>
              <a:tr h="514794">
                <a:tc>
                  <a:txBody>
                    <a:bodyPr/>
                    <a:lstStyle/>
                    <a:p>
                      <a:pPr marL="0" lvl="0" indent="0" algn="l">
                        <a:lnSpc>
                          <a:spcPct val="100000"/>
                        </a:lnSpc>
                        <a:buFont typeface="+mj-lt"/>
                        <a:buNone/>
                      </a:pPr>
                      <a:r>
                        <a:rPr lang="en-GB" sz="1100" dirty="0">
                          <a:solidFill>
                            <a:srgbClr val="FF0000"/>
                          </a:solidFill>
                          <a:effectLst/>
                        </a:rPr>
                        <a:t>Step 4</a:t>
                      </a:r>
                    </a:p>
                    <a:p>
                      <a:pPr marL="0" lvl="0" indent="0" algn="l">
                        <a:lnSpc>
                          <a:spcPct val="100000"/>
                        </a:lnSpc>
                        <a:buFont typeface="+mj-lt"/>
                        <a:buNone/>
                      </a:pPr>
                      <a:r>
                        <a:rPr lang="en-GB" sz="1100" b="0" dirty="0">
                          <a:solidFill>
                            <a:srgbClr val="FF0000"/>
                          </a:solidFill>
                          <a:effectLst/>
                        </a:rPr>
                        <a:t>Condition assessment of the WM asset with focus on the selected critical components.</a:t>
                      </a:r>
                      <a:endParaRPr lang="en-GB"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342900" lvl="0" indent="-342900" algn="l">
                        <a:lnSpc>
                          <a:spcPct val="100000"/>
                        </a:lnSpc>
                        <a:buFont typeface="Symbol" pitchFamily="2" charset="2"/>
                        <a:buChar char=""/>
                      </a:pPr>
                      <a:r>
                        <a:rPr lang="en-GB" sz="1100" b="0" dirty="0">
                          <a:solidFill>
                            <a:schemeClr val="bg1"/>
                          </a:solidFill>
                          <a:effectLst/>
                        </a:rPr>
                        <a:t>One time, at in-service or current conditions.</a:t>
                      </a:r>
                      <a:endParaRPr lang="en-GB" sz="1200" b="0" dirty="0">
                        <a:solidFill>
                          <a:schemeClr val="bg1"/>
                        </a:solidFill>
                        <a:effectLst/>
                      </a:endParaRPr>
                    </a:p>
                    <a:p>
                      <a:pPr marL="342900" lvl="0" indent="-342900" algn="l">
                        <a:lnSpc>
                          <a:spcPct val="100000"/>
                        </a:lnSpc>
                        <a:buFont typeface="Symbol" pitchFamily="2" charset="2"/>
                        <a:buChar char=""/>
                      </a:pPr>
                      <a:r>
                        <a:rPr lang="en-GB" sz="1100" b="0" dirty="0">
                          <a:solidFill>
                            <a:schemeClr val="bg1"/>
                          </a:solidFill>
                          <a:effectLst/>
                        </a:rPr>
                        <a:t>Updated on the basis of implementing the AM plan, i.e., inspection and assessment results.</a:t>
                      </a:r>
                      <a:endParaRPr lang="en-GB"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3599907635"/>
                  </a:ext>
                </a:extLst>
              </a:tr>
              <a:tr h="307335">
                <a:tc>
                  <a:txBody>
                    <a:bodyPr/>
                    <a:lstStyle/>
                    <a:p>
                      <a:pPr marL="0" lvl="0" indent="0" algn="l">
                        <a:lnSpc>
                          <a:spcPct val="100000"/>
                        </a:lnSpc>
                        <a:buFont typeface="+mj-lt"/>
                        <a:buNone/>
                      </a:pPr>
                      <a:r>
                        <a:rPr lang="en-GB" sz="1100" dirty="0">
                          <a:solidFill>
                            <a:srgbClr val="FF0000"/>
                          </a:solidFill>
                          <a:effectLst/>
                        </a:rPr>
                        <a:t>Step 5 </a:t>
                      </a:r>
                    </a:p>
                    <a:p>
                      <a:pPr marL="0" lvl="0" indent="0" algn="l">
                        <a:lnSpc>
                          <a:spcPct val="100000"/>
                        </a:lnSpc>
                        <a:buFont typeface="+mj-lt"/>
                        <a:buNone/>
                      </a:pPr>
                      <a:r>
                        <a:rPr lang="en-GB" sz="1100" b="0" dirty="0">
                          <a:solidFill>
                            <a:srgbClr val="FF0000"/>
                          </a:solidFill>
                          <a:effectLst/>
                        </a:rPr>
                        <a:t>Identification of AM actions and indicators of AM plan effectiveness</a:t>
                      </a:r>
                      <a:endParaRPr lang="en-GB" sz="1200" b="0" dirty="0">
                        <a:solidFill>
                          <a:srgbClr val="FF0000"/>
                        </a:solidFill>
                        <a:effectLst/>
                      </a:endParaRPr>
                    </a:p>
                    <a:p>
                      <a:pPr algn="l">
                        <a:lnSpc>
                          <a:spcPct val="100000"/>
                        </a:lnSpc>
                      </a:pPr>
                      <a:r>
                        <a:rPr lang="en-GB" sz="1100" b="0" dirty="0">
                          <a:effectLst/>
                        </a:rPr>
                        <a:t> </a:t>
                      </a:r>
                      <a:endParaRPr lang="en-GB"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342900" lvl="0" indent="-342900" algn="l">
                        <a:lnSpc>
                          <a:spcPct val="100000"/>
                        </a:lnSpc>
                        <a:buFont typeface="Symbol" pitchFamily="2" charset="2"/>
                        <a:buChar char=""/>
                      </a:pPr>
                      <a:r>
                        <a:rPr lang="en-GB" sz="1100" b="0" dirty="0">
                          <a:solidFill>
                            <a:schemeClr val="bg1"/>
                          </a:solidFill>
                          <a:effectLst/>
                        </a:rPr>
                        <a:t>At the establishment of the AM plan</a:t>
                      </a:r>
                      <a:endParaRPr lang="en-GB" sz="1200" b="0" dirty="0">
                        <a:solidFill>
                          <a:schemeClr val="bg1"/>
                        </a:solidFill>
                        <a:effectLst/>
                      </a:endParaRPr>
                    </a:p>
                    <a:p>
                      <a:pPr marL="342900" lvl="0" indent="-342900" algn="l">
                        <a:lnSpc>
                          <a:spcPct val="100000"/>
                        </a:lnSpc>
                        <a:buFont typeface="Symbol" pitchFamily="2" charset="2"/>
                        <a:buChar char=""/>
                      </a:pPr>
                      <a:r>
                        <a:rPr lang="en-GB" sz="1100" b="0" dirty="0">
                          <a:solidFill>
                            <a:schemeClr val="bg1"/>
                          </a:solidFill>
                          <a:effectLst/>
                        </a:rPr>
                        <a:t>Updated periodically based on the relevant operating experience (OPEX) and R&amp;D results.</a:t>
                      </a:r>
                      <a:endParaRPr lang="en-GB"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672542121"/>
                  </a:ext>
                </a:extLst>
              </a:tr>
              <a:tr h="354365">
                <a:tc>
                  <a:txBody>
                    <a:bodyPr/>
                    <a:lstStyle/>
                    <a:p>
                      <a:pPr marL="0" lvl="0" indent="0" algn="l">
                        <a:lnSpc>
                          <a:spcPct val="100000"/>
                        </a:lnSpc>
                        <a:buFont typeface="+mj-lt"/>
                        <a:buNone/>
                      </a:pPr>
                      <a:r>
                        <a:rPr lang="en-GB" sz="1100" dirty="0">
                          <a:effectLst/>
                        </a:rPr>
                        <a:t>Step 6</a:t>
                      </a:r>
                    </a:p>
                    <a:p>
                      <a:pPr marL="0" lvl="0" indent="0" algn="l">
                        <a:lnSpc>
                          <a:spcPct val="100000"/>
                        </a:lnSpc>
                        <a:buFont typeface="+mj-lt"/>
                        <a:buNone/>
                      </a:pPr>
                      <a:r>
                        <a:rPr lang="en-GB" sz="1100" b="0" dirty="0">
                          <a:effectLst/>
                        </a:rPr>
                        <a:t>Implementation of the asset-specific AM plan.</a:t>
                      </a:r>
                      <a:endParaRPr lang="en-GB"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342900" lvl="0" indent="-342900" algn="l">
                        <a:lnSpc>
                          <a:spcPct val="100000"/>
                        </a:lnSpc>
                        <a:buFont typeface="Symbol" pitchFamily="2" charset="2"/>
                        <a:buChar char=""/>
                      </a:pPr>
                      <a:r>
                        <a:rPr lang="en-GB" sz="1100" b="0" dirty="0">
                          <a:solidFill>
                            <a:schemeClr val="bg1"/>
                          </a:solidFill>
                          <a:effectLst/>
                        </a:rPr>
                        <a:t>On-going</a:t>
                      </a:r>
                      <a:endParaRPr lang="en-GB"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2187700325"/>
                  </a:ext>
                </a:extLst>
              </a:tr>
              <a:tr h="668875">
                <a:tc>
                  <a:txBody>
                    <a:bodyPr/>
                    <a:lstStyle/>
                    <a:p>
                      <a:pPr marL="0" lvl="0" indent="0" algn="l">
                        <a:lnSpc>
                          <a:spcPct val="100000"/>
                        </a:lnSpc>
                        <a:buFont typeface="+mj-lt"/>
                        <a:buNone/>
                      </a:pPr>
                      <a:r>
                        <a:rPr lang="en-GB" sz="1100" dirty="0">
                          <a:effectLst/>
                        </a:rPr>
                        <a:t>Step 7</a:t>
                      </a:r>
                    </a:p>
                    <a:p>
                      <a:pPr marL="0" lvl="0" indent="0" algn="l">
                        <a:lnSpc>
                          <a:spcPct val="100000"/>
                        </a:lnSpc>
                        <a:buFont typeface="+mj-lt"/>
                        <a:buNone/>
                      </a:pPr>
                      <a:r>
                        <a:rPr lang="en-GB" sz="1100" b="0" dirty="0">
                          <a:effectLst/>
                        </a:rPr>
                        <a:t>Performance review and continuous improvement of the asset-specific AM plan.</a:t>
                      </a:r>
                      <a:endParaRPr lang="en-GB"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marL="342900" lvl="0" indent="-342900" algn="l">
                        <a:lnSpc>
                          <a:spcPct val="100000"/>
                        </a:lnSpc>
                        <a:buFont typeface="Symbol" pitchFamily="2" charset="2"/>
                        <a:buChar char=""/>
                      </a:pPr>
                      <a:r>
                        <a:rPr lang="en-GB" sz="1100" b="0" dirty="0">
                          <a:solidFill>
                            <a:schemeClr val="bg1"/>
                          </a:solidFill>
                          <a:effectLst/>
                        </a:rPr>
                        <a:t>Improvement of AM plan based on annual self- assessment and/or any external/peer reviews.</a:t>
                      </a:r>
                      <a:endParaRPr lang="en-GB" sz="1200" b="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3862837037"/>
                  </a:ext>
                </a:extLst>
              </a:tr>
            </a:tbl>
          </a:graphicData>
        </a:graphic>
      </p:graphicFrame>
    </p:spTree>
    <p:extLst>
      <p:ext uri="{BB962C8B-B14F-4D97-AF65-F5344CB8AC3E}">
        <p14:creationId xmlns:p14="http://schemas.microsoft.com/office/powerpoint/2010/main" val="3645729654"/>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AE1C50C-0E65-9E80-322F-DF22C5480D0F}"/>
              </a:ext>
            </a:extLst>
          </p:cNvPr>
          <p:cNvSpPr>
            <a:spLocks noGrp="1" noChangeArrowheads="1"/>
          </p:cNvSpPr>
          <p:nvPr>
            <p:ph type="title"/>
          </p:nvPr>
        </p:nvSpPr>
        <p:spPr>
          <a:xfrm>
            <a:off x="-134633" y="0"/>
            <a:ext cx="9278633" cy="648072"/>
          </a:xfrm>
        </p:spPr>
        <p:txBody>
          <a:bodyPr>
            <a:normAutofit/>
          </a:bodyPr>
          <a:lstStyle/>
          <a:p>
            <a:pPr algn="ctr" eaLnBrk="1" hangingPunct="1">
              <a:defRPr/>
            </a:pPr>
            <a:r>
              <a:rPr lang="en-GB" altLang="x-none" dirty="0">
                <a:solidFill>
                  <a:schemeClr val="tx1"/>
                </a:solidFill>
              </a:rPr>
              <a:t>3. Ageing management plan </a:t>
            </a:r>
          </a:p>
        </p:txBody>
      </p:sp>
      <p:graphicFrame>
        <p:nvGraphicFramePr>
          <p:cNvPr id="5" name="Content Placeholder 3">
            <a:extLst>
              <a:ext uri="{FF2B5EF4-FFF2-40B4-BE49-F238E27FC236}">
                <a16:creationId xmlns:a16="http://schemas.microsoft.com/office/drawing/2014/main" id="{CD0FBF33-D0FD-3BE8-6BF0-C8DE049A2609}"/>
              </a:ext>
            </a:extLst>
          </p:cNvPr>
          <p:cNvGraphicFramePr>
            <a:graphicFrameLocks/>
          </p:cNvGraphicFramePr>
          <p:nvPr>
            <p:extLst>
              <p:ext uri="{D42A27DB-BD31-4B8C-83A1-F6EECF244321}">
                <p14:modId xmlns:p14="http://schemas.microsoft.com/office/powerpoint/2010/main" val="3468999097"/>
              </p:ext>
            </p:extLst>
          </p:nvPr>
        </p:nvGraphicFramePr>
        <p:xfrm>
          <a:off x="117183" y="1268579"/>
          <a:ext cx="8775000" cy="3769578"/>
        </p:xfrm>
        <a:graphic>
          <a:graphicData uri="http://schemas.openxmlformats.org/drawingml/2006/table">
            <a:tbl>
              <a:tblPr firstRow="1" firstCol="1" lastRow="1" lastCol="1" bandRow="1" bandCol="1">
                <a:tableStyleId>{5C22544A-7EE6-4342-B048-85BDC9FD1C3A}</a:tableStyleId>
              </a:tblPr>
              <a:tblGrid>
                <a:gridCol w="3311327">
                  <a:extLst>
                    <a:ext uri="{9D8B030D-6E8A-4147-A177-3AD203B41FA5}">
                      <a16:colId xmlns:a16="http://schemas.microsoft.com/office/drawing/2014/main" val="1353368343"/>
                    </a:ext>
                  </a:extLst>
                </a:gridCol>
                <a:gridCol w="5463673">
                  <a:extLst>
                    <a:ext uri="{9D8B030D-6E8A-4147-A177-3AD203B41FA5}">
                      <a16:colId xmlns:a16="http://schemas.microsoft.com/office/drawing/2014/main" val="393539893"/>
                    </a:ext>
                  </a:extLst>
                </a:gridCol>
              </a:tblGrid>
              <a:tr h="165797">
                <a:tc>
                  <a:txBody>
                    <a:bodyPr/>
                    <a:lstStyle/>
                    <a:p>
                      <a:pPr algn="l">
                        <a:lnSpc>
                          <a:spcPct val="100000"/>
                        </a:lnSpc>
                      </a:pPr>
                      <a:r>
                        <a:rPr lang="en-GB" sz="900" dirty="0">
                          <a:effectLst/>
                        </a:rPr>
                        <a:t>Section in document </a:t>
                      </a:r>
                      <a:endParaRPr lang="en-GB"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550" marR="41550" marT="21929" marB="21929"/>
                </a:tc>
                <a:tc>
                  <a:txBody>
                    <a:bodyPr/>
                    <a:lstStyle/>
                    <a:p>
                      <a:pPr algn="ctr">
                        <a:lnSpc>
                          <a:spcPct val="100000"/>
                        </a:lnSpc>
                      </a:pPr>
                      <a:r>
                        <a:rPr lang="en-GB" sz="900" dirty="0">
                          <a:effectLst/>
                        </a:rPr>
                        <a:t>Description</a:t>
                      </a:r>
                      <a:endParaRPr lang="en-GB"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550" marR="41550" marT="21929" marB="21929"/>
                </a:tc>
                <a:extLst>
                  <a:ext uri="{0D108BD9-81ED-4DB2-BD59-A6C34878D82A}">
                    <a16:rowId xmlns:a16="http://schemas.microsoft.com/office/drawing/2014/main" val="835712413"/>
                  </a:ext>
                </a:extLst>
              </a:tr>
              <a:tr h="259545">
                <a:tc>
                  <a:txBody>
                    <a:bodyPr/>
                    <a:lstStyle/>
                    <a:p>
                      <a:pPr marL="0" lvl="0" indent="0" algn="l">
                        <a:lnSpc>
                          <a:spcPct val="100000"/>
                        </a:lnSpc>
                        <a:buFontTx/>
                        <a:buNone/>
                      </a:pPr>
                      <a:r>
                        <a:rPr lang="en-GB" sz="800" dirty="0">
                          <a:effectLst/>
                        </a:rPr>
                        <a:t>Asset primary functions</a:t>
                      </a:r>
                    </a:p>
                    <a:p>
                      <a:pPr marL="90170" indent="0" algn="l">
                        <a:lnSpc>
                          <a:spcPct val="100000"/>
                        </a:lnSpc>
                        <a:buFontTx/>
                        <a:buNone/>
                      </a:pPr>
                      <a:r>
                        <a:rPr lang="en-GB" sz="800" dirty="0">
                          <a:effectLst/>
                        </a:rPr>
                        <a:t> </a:t>
                      </a:r>
                      <a:endParaRPr lang="en-GB"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550" marR="41550" marT="21929" marB="21929"/>
                </a:tc>
                <a:tc>
                  <a:txBody>
                    <a:bodyPr/>
                    <a:lstStyle/>
                    <a:p>
                      <a:pPr algn="l">
                        <a:lnSpc>
                          <a:spcPct val="100000"/>
                        </a:lnSpc>
                      </a:pPr>
                      <a:r>
                        <a:rPr lang="en-GB" sz="800" dirty="0">
                          <a:effectLst/>
                        </a:rPr>
                        <a:t> List</a:t>
                      </a:r>
                      <a:endParaRPr lang="en-GB"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550" marR="41550" marT="21929" marB="21929"/>
                </a:tc>
                <a:extLst>
                  <a:ext uri="{0D108BD9-81ED-4DB2-BD59-A6C34878D82A}">
                    <a16:rowId xmlns:a16="http://schemas.microsoft.com/office/drawing/2014/main" val="1793872037"/>
                  </a:ext>
                </a:extLst>
              </a:tr>
              <a:tr h="259545">
                <a:tc>
                  <a:txBody>
                    <a:bodyPr/>
                    <a:lstStyle/>
                    <a:p>
                      <a:pPr marL="0" lvl="0" indent="0" algn="l">
                        <a:lnSpc>
                          <a:spcPct val="100000"/>
                        </a:lnSpc>
                        <a:buFontTx/>
                        <a:buNone/>
                      </a:pPr>
                      <a:r>
                        <a:rPr lang="en-GB" sz="800" dirty="0">
                          <a:effectLst/>
                        </a:rPr>
                        <a:t>Asset critical components</a:t>
                      </a:r>
                    </a:p>
                    <a:p>
                      <a:pPr marL="318770" indent="0" algn="l">
                        <a:lnSpc>
                          <a:spcPct val="100000"/>
                        </a:lnSpc>
                        <a:buFontTx/>
                        <a:buNone/>
                      </a:pPr>
                      <a:r>
                        <a:rPr lang="en-GB" sz="800" dirty="0">
                          <a:effectLst/>
                        </a:rPr>
                        <a:t> </a:t>
                      </a:r>
                      <a:endParaRPr lang="en-GB"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550" marR="41550" marT="21929" marB="21929"/>
                </a:tc>
                <a:tc>
                  <a:txBody>
                    <a:bodyPr/>
                    <a:lstStyle/>
                    <a:p>
                      <a:pPr algn="l">
                        <a:lnSpc>
                          <a:spcPct val="100000"/>
                        </a:lnSpc>
                      </a:pPr>
                      <a:r>
                        <a:rPr lang="en-GB" sz="800" dirty="0">
                          <a:effectLst/>
                        </a:rPr>
                        <a:t> Document </a:t>
                      </a:r>
                      <a:endParaRPr lang="en-GB"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550" marR="41550" marT="21929" marB="21929"/>
                </a:tc>
                <a:extLst>
                  <a:ext uri="{0D108BD9-81ED-4DB2-BD59-A6C34878D82A}">
                    <a16:rowId xmlns:a16="http://schemas.microsoft.com/office/drawing/2014/main" val="1715169068"/>
                  </a:ext>
                </a:extLst>
              </a:tr>
              <a:tr h="371430">
                <a:tc>
                  <a:txBody>
                    <a:bodyPr/>
                    <a:lstStyle/>
                    <a:p>
                      <a:pPr marL="0" lvl="0" indent="0" algn="l">
                        <a:lnSpc>
                          <a:spcPct val="100000"/>
                        </a:lnSpc>
                        <a:buFontTx/>
                        <a:buNone/>
                      </a:pPr>
                      <a:r>
                        <a:rPr lang="en-GB" sz="800" dirty="0">
                          <a:effectLst/>
                        </a:rPr>
                        <a:t>Understanding the predictability of asset’s ageing</a:t>
                      </a:r>
                    </a:p>
                    <a:p>
                      <a:pPr marL="318770" indent="0" algn="l">
                        <a:lnSpc>
                          <a:spcPct val="100000"/>
                        </a:lnSpc>
                        <a:buFontTx/>
                        <a:buNone/>
                      </a:pPr>
                      <a:r>
                        <a:rPr lang="en-GB" sz="800" dirty="0">
                          <a:effectLst/>
                        </a:rPr>
                        <a:t> </a:t>
                      </a:r>
                      <a:endParaRPr lang="en-GB"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550" marR="41550" marT="21929" marB="21929"/>
                </a:tc>
                <a:tc>
                  <a:txBody>
                    <a:bodyPr/>
                    <a:lstStyle/>
                    <a:p>
                      <a:pPr algn="l">
                        <a:lnSpc>
                          <a:spcPct val="100000"/>
                        </a:lnSpc>
                      </a:pPr>
                      <a:r>
                        <a:rPr lang="en-GB" sz="800">
                          <a:effectLst/>
                        </a:rPr>
                        <a:t>Summary information on component materials, service conditions, stressors, degradation sites, ageing mechanisms and effects as well as appropriate condition indicators, and quantitative or qualitative models of relevant ageing phenomena.</a:t>
                      </a:r>
                      <a:endParaRPr lang="en-GB"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550" marR="41550" marT="21929" marB="21929"/>
                </a:tc>
                <a:extLst>
                  <a:ext uri="{0D108BD9-81ED-4DB2-BD59-A6C34878D82A}">
                    <a16:rowId xmlns:a16="http://schemas.microsoft.com/office/drawing/2014/main" val="140355547"/>
                  </a:ext>
                </a:extLst>
              </a:tr>
              <a:tr h="259545">
                <a:tc>
                  <a:txBody>
                    <a:bodyPr/>
                    <a:lstStyle/>
                    <a:p>
                      <a:pPr marL="0" lvl="0" indent="0" algn="l">
                        <a:lnSpc>
                          <a:spcPct val="100000"/>
                        </a:lnSpc>
                        <a:buFontTx/>
                        <a:buNone/>
                      </a:pPr>
                      <a:r>
                        <a:rPr lang="en-GB" sz="800" dirty="0">
                          <a:effectLst/>
                        </a:rPr>
                        <a:t>Preventative actions to minimize/control aging degradation of the system </a:t>
                      </a:r>
                      <a:endParaRPr lang="en-GB"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550" marR="41550" marT="21929" marB="21929"/>
                </a:tc>
                <a:tc>
                  <a:txBody>
                    <a:bodyPr/>
                    <a:lstStyle/>
                    <a:p>
                      <a:pPr algn="l">
                        <a:lnSpc>
                          <a:spcPct val="100000"/>
                        </a:lnSpc>
                      </a:pPr>
                      <a:r>
                        <a:rPr lang="en-GB" sz="800" dirty="0">
                          <a:effectLst/>
                        </a:rPr>
                        <a:t>Service (i.e., environmental and operating) conditions and operating practices aimed at slowing down potential system degradation.</a:t>
                      </a:r>
                      <a:endParaRPr lang="en-GB"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550" marR="41550" marT="21929" marB="21929"/>
                </a:tc>
                <a:extLst>
                  <a:ext uri="{0D108BD9-81ED-4DB2-BD59-A6C34878D82A}">
                    <a16:rowId xmlns:a16="http://schemas.microsoft.com/office/drawing/2014/main" val="2795510011"/>
                  </a:ext>
                </a:extLst>
              </a:tr>
              <a:tr h="483315">
                <a:tc>
                  <a:txBody>
                    <a:bodyPr/>
                    <a:lstStyle/>
                    <a:p>
                      <a:pPr marL="0" lvl="0" indent="0" algn="l">
                        <a:lnSpc>
                          <a:spcPct val="100000"/>
                        </a:lnSpc>
                        <a:buFontTx/>
                        <a:buNone/>
                      </a:pPr>
                      <a:r>
                        <a:rPr lang="en-GB" sz="800" dirty="0">
                          <a:effectLst/>
                        </a:rPr>
                        <a:t>Monitoring ageing of the asset </a:t>
                      </a:r>
                    </a:p>
                    <a:p>
                      <a:pPr marL="318770" indent="0" algn="l">
                        <a:lnSpc>
                          <a:spcPct val="100000"/>
                        </a:lnSpc>
                        <a:buFontTx/>
                        <a:buNone/>
                      </a:pPr>
                      <a:r>
                        <a:rPr lang="en-GB" sz="800" dirty="0">
                          <a:effectLst/>
                        </a:rPr>
                        <a:t> </a:t>
                      </a:r>
                      <a:endParaRPr lang="en-GB"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550" marR="41550" marT="21929" marB="21929"/>
                </a:tc>
                <a:tc>
                  <a:txBody>
                    <a:bodyPr/>
                    <a:lstStyle/>
                    <a:p>
                      <a:pPr marL="342900" lvl="0" indent="-342900" algn="l">
                        <a:lnSpc>
                          <a:spcPct val="100000"/>
                        </a:lnSpc>
                        <a:buFont typeface="Symbol" pitchFamily="2" charset="2"/>
                        <a:buChar char=""/>
                      </a:pPr>
                      <a:r>
                        <a:rPr lang="en-GB" sz="800">
                          <a:effectLst/>
                        </a:rPr>
                        <a:t>Condition indicators/parameters monitored</a:t>
                      </a:r>
                    </a:p>
                    <a:p>
                      <a:pPr marL="342900" lvl="0" indent="-342900" algn="l">
                        <a:lnSpc>
                          <a:spcPct val="100000"/>
                        </a:lnSpc>
                        <a:buFont typeface="Symbol" pitchFamily="2" charset="2"/>
                        <a:buChar char=""/>
                      </a:pPr>
                      <a:r>
                        <a:rPr lang="en-GB" sz="800">
                          <a:effectLst/>
                        </a:rPr>
                        <a:t>Inspection, testing, monitoring methods</a:t>
                      </a:r>
                    </a:p>
                    <a:p>
                      <a:pPr marL="342900" lvl="0" indent="-342900" algn="l">
                        <a:lnSpc>
                          <a:spcPct val="100000"/>
                        </a:lnSpc>
                        <a:buFont typeface="Symbol" pitchFamily="2" charset="2"/>
                        <a:buChar char=""/>
                      </a:pPr>
                      <a:r>
                        <a:rPr lang="en-GB" sz="800">
                          <a:effectLst/>
                        </a:rPr>
                        <a:t>Assessment methods (including data analysis and trending).</a:t>
                      </a:r>
                    </a:p>
                    <a:p>
                      <a:pPr marL="342900" lvl="0" indent="-342900" algn="l">
                        <a:lnSpc>
                          <a:spcPct val="100000"/>
                        </a:lnSpc>
                        <a:buFont typeface="Symbol" pitchFamily="2" charset="2"/>
                        <a:buChar char=""/>
                      </a:pPr>
                      <a:r>
                        <a:rPr lang="en-GB" sz="800">
                          <a:effectLst/>
                        </a:rPr>
                        <a:t>Acceptance criteria against which the need for corrective action is evaluated.</a:t>
                      </a:r>
                      <a:endParaRPr lang="en-GB"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550" marR="41550" marT="21929" marB="21929"/>
                </a:tc>
                <a:extLst>
                  <a:ext uri="{0D108BD9-81ED-4DB2-BD59-A6C34878D82A}">
                    <a16:rowId xmlns:a16="http://schemas.microsoft.com/office/drawing/2014/main" val="2908006029"/>
                  </a:ext>
                </a:extLst>
              </a:tr>
              <a:tr h="259545">
                <a:tc>
                  <a:txBody>
                    <a:bodyPr/>
                    <a:lstStyle/>
                    <a:p>
                      <a:pPr marL="0" lvl="0" indent="0" algn="l">
                        <a:lnSpc>
                          <a:spcPct val="100000"/>
                        </a:lnSpc>
                        <a:buFontTx/>
                        <a:buNone/>
                      </a:pPr>
                      <a:r>
                        <a:rPr lang="en-GB" sz="800" dirty="0">
                          <a:effectLst/>
                        </a:rPr>
                        <a:t>Mitigating ageing of the asset.</a:t>
                      </a:r>
                    </a:p>
                    <a:p>
                      <a:pPr marL="318770" indent="0" algn="l">
                        <a:lnSpc>
                          <a:spcPct val="100000"/>
                        </a:lnSpc>
                        <a:buFontTx/>
                        <a:buNone/>
                      </a:pPr>
                      <a:r>
                        <a:rPr lang="en-GB" sz="800" dirty="0">
                          <a:effectLst/>
                        </a:rPr>
                        <a:t> </a:t>
                      </a:r>
                      <a:endParaRPr lang="en-GB"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550" marR="41550" marT="21929" marB="21929"/>
                </a:tc>
                <a:tc>
                  <a:txBody>
                    <a:bodyPr/>
                    <a:lstStyle/>
                    <a:p>
                      <a:pPr algn="l">
                        <a:lnSpc>
                          <a:spcPct val="100000"/>
                        </a:lnSpc>
                      </a:pPr>
                      <a:r>
                        <a:rPr lang="en-GB" sz="800">
                          <a:effectLst/>
                        </a:rPr>
                        <a:t>Maintenance, repair, replacement actions to correct detected degradation</a:t>
                      </a:r>
                      <a:endParaRPr lang="en-GB"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550" marR="41550" marT="21929" marB="21929"/>
                </a:tc>
                <a:extLst>
                  <a:ext uri="{0D108BD9-81ED-4DB2-BD59-A6C34878D82A}">
                    <a16:rowId xmlns:a16="http://schemas.microsoft.com/office/drawing/2014/main" val="1299906602"/>
                  </a:ext>
                </a:extLst>
              </a:tr>
              <a:tr h="259545">
                <a:tc>
                  <a:txBody>
                    <a:bodyPr/>
                    <a:lstStyle/>
                    <a:p>
                      <a:pPr marL="0" lvl="0" indent="0" algn="l">
                        <a:lnSpc>
                          <a:spcPct val="100000"/>
                        </a:lnSpc>
                        <a:buFontTx/>
                        <a:buNone/>
                      </a:pPr>
                      <a:r>
                        <a:rPr lang="en-GB" sz="800" dirty="0">
                          <a:effectLst/>
                        </a:rPr>
                        <a:t>Data collection and record keeping</a:t>
                      </a:r>
                    </a:p>
                    <a:p>
                      <a:pPr marL="318770" indent="0" algn="l">
                        <a:lnSpc>
                          <a:spcPct val="100000"/>
                        </a:lnSpc>
                        <a:buFontTx/>
                        <a:buNone/>
                      </a:pPr>
                      <a:r>
                        <a:rPr lang="en-GB" sz="800" dirty="0">
                          <a:effectLst/>
                        </a:rPr>
                        <a:t> </a:t>
                      </a:r>
                      <a:endParaRPr lang="en-GB"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550" marR="41550" marT="21929" marB="21929"/>
                </a:tc>
                <a:tc>
                  <a:txBody>
                    <a:bodyPr/>
                    <a:lstStyle/>
                    <a:p>
                      <a:pPr marL="342900" lvl="0" indent="-342900" algn="l">
                        <a:lnSpc>
                          <a:spcPct val="100000"/>
                        </a:lnSpc>
                        <a:buFont typeface="Symbol" pitchFamily="2" charset="2"/>
                        <a:buChar char=""/>
                      </a:pPr>
                      <a:r>
                        <a:rPr lang="en-GB" sz="800">
                          <a:effectLst/>
                        </a:rPr>
                        <a:t>Data to be collected to facilitate assessment of asset’s ageing.</a:t>
                      </a:r>
                    </a:p>
                    <a:p>
                      <a:pPr marL="342900" lvl="0" indent="-342900" algn="l">
                        <a:lnSpc>
                          <a:spcPct val="100000"/>
                        </a:lnSpc>
                        <a:buFont typeface="Symbol" pitchFamily="2" charset="2"/>
                        <a:buChar char=""/>
                      </a:pPr>
                      <a:r>
                        <a:rPr lang="en-GB" sz="800">
                          <a:effectLst/>
                        </a:rPr>
                        <a:t>Record keeping practices to be followed.</a:t>
                      </a:r>
                      <a:endParaRPr lang="en-GB" sz="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550" marR="41550" marT="21929" marB="21929"/>
                </a:tc>
                <a:extLst>
                  <a:ext uri="{0D108BD9-81ED-4DB2-BD59-A6C34878D82A}">
                    <a16:rowId xmlns:a16="http://schemas.microsoft.com/office/drawing/2014/main" val="3062556494"/>
                  </a:ext>
                </a:extLst>
              </a:tr>
              <a:tr h="341734">
                <a:tc>
                  <a:txBody>
                    <a:bodyPr/>
                    <a:lstStyle/>
                    <a:p>
                      <a:pPr marL="0" lvl="0" indent="0" algn="l">
                        <a:lnSpc>
                          <a:spcPct val="100000"/>
                        </a:lnSpc>
                        <a:buFontTx/>
                        <a:buNone/>
                      </a:pPr>
                      <a:r>
                        <a:rPr lang="en-GB" sz="800" dirty="0">
                          <a:effectLst/>
                        </a:rPr>
                        <a:t>Quality assurance</a:t>
                      </a:r>
                    </a:p>
                    <a:p>
                      <a:pPr marL="318770" indent="0" algn="l">
                        <a:lnSpc>
                          <a:spcPct val="100000"/>
                        </a:lnSpc>
                        <a:buFontTx/>
                        <a:buNone/>
                      </a:pPr>
                      <a:r>
                        <a:rPr lang="en-GB" sz="800" dirty="0">
                          <a:effectLst/>
                        </a:rPr>
                        <a:t> </a:t>
                      </a:r>
                    </a:p>
                    <a:p>
                      <a:pPr marL="318770" indent="0" algn="l">
                        <a:lnSpc>
                          <a:spcPct val="100000"/>
                        </a:lnSpc>
                        <a:buFontTx/>
                        <a:buNone/>
                      </a:pPr>
                      <a:r>
                        <a:rPr lang="en-GB" sz="800" dirty="0">
                          <a:effectLst/>
                        </a:rPr>
                        <a:t> </a:t>
                      </a:r>
                      <a:endParaRPr lang="en-GB"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550" marR="41550" marT="21929" marB="21929"/>
                </a:tc>
                <a:tc>
                  <a:txBody>
                    <a:bodyPr/>
                    <a:lstStyle/>
                    <a:p>
                      <a:pPr algn="l">
                        <a:lnSpc>
                          <a:spcPct val="100000"/>
                        </a:lnSpc>
                      </a:pPr>
                      <a:r>
                        <a:rPr lang="en-GB" sz="800" dirty="0">
                          <a:effectLst/>
                        </a:rPr>
                        <a:t>Confirmation process for ensuring that preventive actions are adequate and appropriate corrective actions have been completed and are effective. Suitable follow up assessments have been carried out as required.</a:t>
                      </a:r>
                      <a:endParaRPr lang="en-GB"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550" marR="41550" marT="21929" marB="21929"/>
                </a:tc>
                <a:extLst>
                  <a:ext uri="{0D108BD9-81ED-4DB2-BD59-A6C34878D82A}">
                    <a16:rowId xmlns:a16="http://schemas.microsoft.com/office/drawing/2014/main" val="153559941"/>
                  </a:ext>
                </a:extLst>
              </a:tr>
              <a:tr h="315981">
                <a:tc>
                  <a:txBody>
                    <a:bodyPr/>
                    <a:lstStyle/>
                    <a:p>
                      <a:pPr marL="0" lvl="0" indent="0" algn="l">
                        <a:lnSpc>
                          <a:spcPct val="100000"/>
                        </a:lnSpc>
                        <a:buFontTx/>
                        <a:buNone/>
                      </a:pPr>
                      <a:r>
                        <a:rPr lang="en-GB" sz="800" dirty="0">
                          <a:effectLst/>
                        </a:rPr>
                        <a:t>Indicators of AMP effectiveness</a:t>
                      </a:r>
                    </a:p>
                    <a:p>
                      <a:pPr marL="318770" indent="0" algn="l">
                        <a:lnSpc>
                          <a:spcPct val="100000"/>
                        </a:lnSpc>
                        <a:buFontTx/>
                        <a:buNone/>
                      </a:pPr>
                      <a:r>
                        <a:rPr lang="en-GB" sz="800" dirty="0">
                          <a:effectLst/>
                        </a:rPr>
                        <a:t> </a:t>
                      </a:r>
                      <a:endParaRPr lang="en-GB"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550" marR="41550" marT="21929" marB="21929"/>
                </a:tc>
                <a:tc>
                  <a:txBody>
                    <a:bodyPr/>
                    <a:lstStyle/>
                    <a:p>
                      <a:pPr algn="l">
                        <a:lnSpc>
                          <a:spcPct val="100000"/>
                        </a:lnSpc>
                      </a:pPr>
                      <a:r>
                        <a:rPr lang="en-GB" sz="800" dirty="0">
                          <a:effectLst/>
                        </a:rPr>
                        <a:t>Results oriented parameters/criteria to facilitate identification of AMP strengths and weaknesses and a continuous improvement process.</a:t>
                      </a:r>
                      <a:endParaRPr lang="en-GB"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550" marR="41550" marT="21929" marB="21929"/>
                </a:tc>
                <a:extLst>
                  <a:ext uri="{0D108BD9-81ED-4DB2-BD59-A6C34878D82A}">
                    <a16:rowId xmlns:a16="http://schemas.microsoft.com/office/drawing/2014/main" val="1045048725"/>
                  </a:ext>
                </a:extLst>
              </a:tr>
              <a:tr h="483315">
                <a:tc>
                  <a:txBody>
                    <a:bodyPr/>
                    <a:lstStyle/>
                    <a:p>
                      <a:pPr marL="0" lvl="0" indent="0" algn="l">
                        <a:lnSpc>
                          <a:spcPct val="100000"/>
                        </a:lnSpc>
                        <a:buFontTx/>
                        <a:buNone/>
                      </a:pPr>
                      <a:r>
                        <a:rPr lang="en-GB" sz="800" dirty="0">
                          <a:effectLst/>
                        </a:rPr>
                        <a:t>Summary sheet of the asset AMP</a:t>
                      </a:r>
                    </a:p>
                    <a:p>
                      <a:pPr marL="318770" indent="0" algn="l">
                        <a:lnSpc>
                          <a:spcPct val="100000"/>
                        </a:lnSpc>
                        <a:buFontTx/>
                        <a:buNone/>
                      </a:pPr>
                      <a:r>
                        <a:rPr lang="en-GB" sz="800" dirty="0">
                          <a:effectLst/>
                        </a:rPr>
                        <a:t> </a:t>
                      </a:r>
                      <a:endParaRPr lang="en-GB"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550" marR="41550" marT="21929" marB="21929"/>
                </a:tc>
                <a:tc>
                  <a:txBody>
                    <a:bodyPr/>
                    <a:lstStyle/>
                    <a:p>
                      <a:pPr algn="l">
                        <a:lnSpc>
                          <a:spcPct val="100000"/>
                        </a:lnSpc>
                      </a:pPr>
                      <a:r>
                        <a:rPr lang="en-GB" sz="800" dirty="0">
                          <a:effectLst/>
                        </a:rPr>
                        <a:t>An executive summary of the AMP that highlights information useful for understanding and managing ageing, including materials, degradation sites, ageing stressors and environment, ageing concerns/ mechanisms/ effects, inspection/monitoring requirements and methods, and the appropriate mitigation methodologies.</a:t>
                      </a:r>
                      <a:endParaRPr lang="en-GB"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550" marR="41550" marT="21929" marB="21929"/>
                </a:tc>
                <a:extLst>
                  <a:ext uri="{0D108BD9-81ED-4DB2-BD59-A6C34878D82A}">
                    <a16:rowId xmlns:a16="http://schemas.microsoft.com/office/drawing/2014/main" val="2186165619"/>
                  </a:ext>
                </a:extLst>
              </a:tr>
            </a:tbl>
          </a:graphicData>
        </a:graphic>
      </p:graphicFrame>
      <p:sp>
        <p:nvSpPr>
          <p:cNvPr id="6" name="TextBox 5">
            <a:extLst>
              <a:ext uri="{FF2B5EF4-FFF2-40B4-BE49-F238E27FC236}">
                <a16:creationId xmlns:a16="http://schemas.microsoft.com/office/drawing/2014/main" id="{70D1DB93-DF77-7E89-13C2-693563FA7BF2}"/>
              </a:ext>
            </a:extLst>
          </p:cNvPr>
          <p:cNvSpPr txBox="1"/>
          <p:nvPr/>
        </p:nvSpPr>
        <p:spPr>
          <a:xfrm>
            <a:off x="117183" y="586805"/>
            <a:ext cx="8490698" cy="615553"/>
          </a:xfrm>
          <a:prstGeom prst="rect">
            <a:avLst/>
          </a:prstGeom>
          <a:noFill/>
        </p:spPr>
        <p:txBody>
          <a:bodyPr wrap="square">
            <a:spAutoFit/>
          </a:bodyPr>
          <a:lstStyle/>
          <a:p>
            <a:r>
              <a:rPr lang="en-GB" sz="1800" dirty="0">
                <a:effectLst/>
              </a:rPr>
              <a:t>Step 6 </a:t>
            </a:r>
            <a:r>
              <a:rPr lang="en-GB" sz="1800" b="1" i="1" u="sng" dirty="0">
                <a:effectLst/>
              </a:rPr>
              <a:t>(Section 6 or Chapter 6 in document )</a:t>
            </a:r>
            <a:endParaRPr lang="en-GB" sz="1800" dirty="0">
              <a:effectLst/>
            </a:endParaRPr>
          </a:p>
          <a:p>
            <a:pPr marL="0" lvl="0" indent="0" algn="l">
              <a:lnSpc>
                <a:spcPct val="100000"/>
              </a:lnSpc>
              <a:buFont typeface="+mj-lt"/>
              <a:buNone/>
            </a:pPr>
            <a:r>
              <a:rPr lang="en-GB" sz="1600" dirty="0">
                <a:solidFill>
                  <a:srgbClr val="FF0000"/>
                </a:solidFill>
                <a:highlight>
                  <a:srgbClr val="FFFF00"/>
                </a:highlight>
              </a:rPr>
              <a:t>Describing the Implementation of the asset-specific AM plan or a new AM plan </a:t>
            </a:r>
          </a:p>
        </p:txBody>
      </p:sp>
    </p:spTree>
    <p:extLst>
      <p:ext uri="{BB962C8B-B14F-4D97-AF65-F5344CB8AC3E}">
        <p14:creationId xmlns:p14="http://schemas.microsoft.com/office/powerpoint/2010/main" val="3653020919"/>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AE1C50C-0E65-9E80-322F-DF22C5480D0F}"/>
              </a:ext>
            </a:extLst>
          </p:cNvPr>
          <p:cNvSpPr>
            <a:spLocks noGrp="1" noChangeArrowheads="1"/>
          </p:cNvSpPr>
          <p:nvPr>
            <p:ph type="title"/>
          </p:nvPr>
        </p:nvSpPr>
        <p:spPr>
          <a:xfrm>
            <a:off x="-134633" y="124031"/>
            <a:ext cx="9278633" cy="648072"/>
          </a:xfrm>
        </p:spPr>
        <p:txBody>
          <a:bodyPr>
            <a:normAutofit fontScale="90000"/>
          </a:bodyPr>
          <a:lstStyle/>
          <a:p>
            <a:pPr algn="ctr" eaLnBrk="1" hangingPunct="1">
              <a:defRPr/>
            </a:pPr>
            <a:r>
              <a:rPr lang="en-GB" altLang="x-none" dirty="0">
                <a:solidFill>
                  <a:schemeClr val="tx1"/>
                </a:solidFill>
              </a:rPr>
              <a:t>3. Steps in establishing an ageing management plan </a:t>
            </a:r>
          </a:p>
        </p:txBody>
      </p:sp>
      <p:pic>
        <p:nvPicPr>
          <p:cNvPr id="10" name="Picture 9">
            <a:extLst>
              <a:ext uri="{FF2B5EF4-FFF2-40B4-BE49-F238E27FC236}">
                <a16:creationId xmlns:a16="http://schemas.microsoft.com/office/drawing/2014/main" id="{ABF144EF-088F-FB2A-0145-731457BD4A6F}"/>
              </a:ext>
            </a:extLst>
          </p:cNvPr>
          <p:cNvPicPr>
            <a:picLocks noChangeAspect="1"/>
          </p:cNvPicPr>
          <p:nvPr/>
        </p:nvPicPr>
        <p:blipFill>
          <a:blip r:embed="rId2"/>
          <a:stretch>
            <a:fillRect/>
          </a:stretch>
        </p:blipFill>
        <p:spPr>
          <a:xfrm>
            <a:off x="155909" y="1494893"/>
            <a:ext cx="2644471" cy="3202770"/>
          </a:xfrm>
          <a:prstGeom prst="rect">
            <a:avLst/>
          </a:prstGeom>
        </p:spPr>
      </p:pic>
      <p:pic>
        <p:nvPicPr>
          <p:cNvPr id="12" name="Picture 11">
            <a:extLst>
              <a:ext uri="{FF2B5EF4-FFF2-40B4-BE49-F238E27FC236}">
                <a16:creationId xmlns:a16="http://schemas.microsoft.com/office/drawing/2014/main" id="{DC0AC8AF-3D61-8DB6-3855-9153AD01B78C}"/>
              </a:ext>
            </a:extLst>
          </p:cNvPr>
          <p:cNvPicPr>
            <a:picLocks noChangeAspect="1"/>
          </p:cNvPicPr>
          <p:nvPr/>
        </p:nvPicPr>
        <p:blipFill>
          <a:blip r:embed="rId3"/>
          <a:stretch>
            <a:fillRect/>
          </a:stretch>
        </p:blipFill>
        <p:spPr>
          <a:xfrm>
            <a:off x="3224574" y="1625630"/>
            <a:ext cx="2270158" cy="3123570"/>
          </a:xfrm>
          <a:prstGeom prst="rect">
            <a:avLst/>
          </a:prstGeom>
        </p:spPr>
      </p:pic>
      <p:sp>
        <p:nvSpPr>
          <p:cNvPr id="13" name="TextBox 12">
            <a:extLst>
              <a:ext uri="{FF2B5EF4-FFF2-40B4-BE49-F238E27FC236}">
                <a16:creationId xmlns:a16="http://schemas.microsoft.com/office/drawing/2014/main" id="{3468B30F-313D-910C-0EE3-76DC59A665FD}"/>
              </a:ext>
            </a:extLst>
          </p:cNvPr>
          <p:cNvSpPr txBox="1"/>
          <p:nvPr/>
        </p:nvSpPr>
        <p:spPr>
          <a:xfrm>
            <a:off x="602794" y="4761407"/>
            <a:ext cx="2081019" cy="400110"/>
          </a:xfrm>
          <a:prstGeom prst="rect">
            <a:avLst/>
          </a:prstGeom>
          <a:noFill/>
        </p:spPr>
        <p:txBody>
          <a:bodyPr wrap="none" rtlCol="0">
            <a:spAutoFit/>
          </a:bodyPr>
          <a:lstStyle/>
          <a:p>
            <a:r>
              <a:rPr lang="en-US" sz="1000" dirty="0"/>
              <a:t>DEFINE RESPONSIBILITY AND </a:t>
            </a:r>
          </a:p>
          <a:p>
            <a:r>
              <a:rPr lang="en-US" sz="1000" dirty="0"/>
              <a:t>REPORTING STRUCTURES </a:t>
            </a:r>
            <a:endParaRPr lang="en-GB" sz="1000" dirty="0"/>
          </a:p>
        </p:txBody>
      </p:sp>
      <p:sp>
        <p:nvSpPr>
          <p:cNvPr id="14" name="TextBox 13">
            <a:extLst>
              <a:ext uri="{FF2B5EF4-FFF2-40B4-BE49-F238E27FC236}">
                <a16:creationId xmlns:a16="http://schemas.microsoft.com/office/drawing/2014/main" id="{2817D60A-85DE-C042-96C8-11E141A610F8}"/>
              </a:ext>
            </a:extLst>
          </p:cNvPr>
          <p:cNvSpPr txBox="1"/>
          <p:nvPr/>
        </p:nvSpPr>
        <p:spPr>
          <a:xfrm>
            <a:off x="6865323" y="4838352"/>
            <a:ext cx="1037463" cy="246221"/>
          </a:xfrm>
          <a:prstGeom prst="rect">
            <a:avLst/>
          </a:prstGeom>
          <a:noFill/>
        </p:spPr>
        <p:txBody>
          <a:bodyPr wrap="none" rtlCol="0">
            <a:spAutoFit/>
          </a:bodyPr>
          <a:lstStyle/>
          <a:p>
            <a:r>
              <a:rPr lang="en-US" sz="1000" dirty="0"/>
              <a:t>REVIEW AMP </a:t>
            </a:r>
            <a:endParaRPr lang="en-GB" sz="1000" dirty="0"/>
          </a:p>
        </p:txBody>
      </p:sp>
      <p:sp>
        <p:nvSpPr>
          <p:cNvPr id="15" name="TextBox 14">
            <a:extLst>
              <a:ext uri="{FF2B5EF4-FFF2-40B4-BE49-F238E27FC236}">
                <a16:creationId xmlns:a16="http://schemas.microsoft.com/office/drawing/2014/main" id="{74B788AC-3F82-EBCB-B936-624181BD6D25}"/>
              </a:ext>
            </a:extLst>
          </p:cNvPr>
          <p:cNvSpPr txBox="1"/>
          <p:nvPr/>
        </p:nvSpPr>
        <p:spPr>
          <a:xfrm>
            <a:off x="4134227" y="4749200"/>
            <a:ext cx="853119" cy="246221"/>
          </a:xfrm>
          <a:prstGeom prst="rect">
            <a:avLst/>
          </a:prstGeom>
          <a:noFill/>
        </p:spPr>
        <p:txBody>
          <a:bodyPr wrap="none" rtlCol="0">
            <a:spAutoFit/>
          </a:bodyPr>
          <a:lstStyle/>
          <a:p>
            <a:r>
              <a:rPr lang="en-US" sz="1000" dirty="0"/>
              <a:t>NEW SSC  </a:t>
            </a:r>
            <a:endParaRPr lang="en-GB" sz="1000" dirty="0"/>
          </a:p>
        </p:txBody>
      </p:sp>
      <p:pic>
        <p:nvPicPr>
          <p:cNvPr id="17" name="Picture 16">
            <a:extLst>
              <a:ext uri="{FF2B5EF4-FFF2-40B4-BE49-F238E27FC236}">
                <a16:creationId xmlns:a16="http://schemas.microsoft.com/office/drawing/2014/main" id="{10BEA42E-8844-BED5-F804-2037D3288DB0}"/>
              </a:ext>
            </a:extLst>
          </p:cNvPr>
          <p:cNvPicPr>
            <a:picLocks noChangeAspect="1"/>
          </p:cNvPicPr>
          <p:nvPr/>
        </p:nvPicPr>
        <p:blipFill>
          <a:blip r:embed="rId4"/>
          <a:stretch>
            <a:fillRect/>
          </a:stretch>
        </p:blipFill>
        <p:spPr>
          <a:xfrm>
            <a:off x="6186973" y="1641600"/>
            <a:ext cx="2524052" cy="3123570"/>
          </a:xfrm>
          <a:prstGeom prst="rect">
            <a:avLst/>
          </a:prstGeom>
        </p:spPr>
      </p:pic>
      <p:sp>
        <p:nvSpPr>
          <p:cNvPr id="4" name="TextBox 3">
            <a:extLst>
              <a:ext uri="{FF2B5EF4-FFF2-40B4-BE49-F238E27FC236}">
                <a16:creationId xmlns:a16="http://schemas.microsoft.com/office/drawing/2014/main" id="{2E34A9E1-FF34-7251-01D6-38BB59A348C4}"/>
              </a:ext>
            </a:extLst>
          </p:cNvPr>
          <p:cNvSpPr txBox="1"/>
          <p:nvPr/>
        </p:nvSpPr>
        <p:spPr>
          <a:xfrm>
            <a:off x="289682" y="815596"/>
            <a:ext cx="8490698" cy="615553"/>
          </a:xfrm>
          <a:prstGeom prst="rect">
            <a:avLst/>
          </a:prstGeom>
          <a:noFill/>
        </p:spPr>
        <p:txBody>
          <a:bodyPr wrap="square">
            <a:spAutoFit/>
          </a:bodyPr>
          <a:lstStyle/>
          <a:p>
            <a:r>
              <a:rPr lang="en-GB" sz="1800" dirty="0">
                <a:effectLst/>
              </a:rPr>
              <a:t>Step 7 </a:t>
            </a:r>
            <a:r>
              <a:rPr lang="en-GB" sz="1800" b="1" i="1" u="sng" dirty="0">
                <a:effectLst/>
              </a:rPr>
              <a:t>(Section 7 or Chapter </a:t>
            </a:r>
            <a:r>
              <a:rPr lang="en-GB" b="1" i="1" u="sng" dirty="0"/>
              <a:t>7</a:t>
            </a:r>
            <a:r>
              <a:rPr lang="en-GB" sz="1800" b="1" i="1" u="sng" dirty="0">
                <a:effectLst/>
              </a:rPr>
              <a:t> in document )</a:t>
            </a:r>
            <a:endParaRPr lang="en-GB" sz="1800" dirty="0">
              <a:effectLst/>
            </a:endParaRPr>
          </a:p>
          <a:p>
            <a:pPr marL="0" lvl="0" indent="0" algn="l">
              <a:lnSpc>
                <a:spcPct val="100000"/>
              </a:lnSpc>
              <a:buFont typeface="+mj-lt"/>
              <a:buNone/>
            </a:pPr>
            <a:r>
              <a:rPr lang="en-GB" sz="1600" dirty="0">
                <a:solidFill>
                  <a:srgbClr val="FF0000"/>
                </a:solidFill>
                <a:highlight>
                  <a:srgbClr val="FFFF00"/>
                </a:highlight>
              </a:rPr>
              <a:t>Describing the continuous improving ageing management plan (AMP)</a:t>
            </a:r>
          </a:p>
        </p:txBody>
      </p:sp>
    </p:spTree>
    <p:extLst>
      <p:ext uri="{BB962C8B-B14F-4D97-AF65-F5344CB8AC3E}">
        <p14:creationId xmlns:p14="http://schemas.microsoft.com/office/powerpoint/2010/main" val="2727800640"/>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AE1C50C-0E65-9E80-322F-DF22C5480D0F}"/>
              </a:ext>
            </a:extLst>
          </p:cNvPr>
          <p:cNvSpPr>
            <a:spLocks noGrp="1" noChangeArrowheads="1"/>
          </p:cNvSpPr>
          <p:nvPr>
            <p:ph type="title"/>
          </p:nvPr>
        </p:nvSpPr>
        <p:spPr>
          <a:xfrm>
            <a:off x="-134633" y="124031"/>
            <a:ext cx="9278633" cy="648072"/>
          </a:xfrm>
        </p:spPr>
        <p:txBody>
          <a:bodyPr>
            <a:normAutofit fontScale="90000"/>
          </a:bodyPr>
          <a:lstStyle/>
          <a:p>
            <a:pPr algn="ctr" eaLnBrk="1" hangingPunct="1">
              <a:defRPr/>
            </a:pPr>
            <a:r>
              <a:rPr lang="en-GB" altLang="x-none" dirty="0">
                <a:solidFill>
                  <a:schemeClr val="tx1"/>
                </a:solidFill>
              </a:rPr>
              <a:t>3. Steps in establishing an ageing management plan for facility </a:t>
            </a:r>
          </a:p>
        </p:txBody>
      </p:sp>
      <p:sp>
        <p:nvSpPr>
          <p:cNvPr id="3" name="TextBox 2">
            <a:extLst>
              <a:ext uri="{FF2B5EF4-FFF2-40B4-BE49-F238E27FC236}">
                <a16:creationId xmlns:a16="http://schemas.microsoft.com/office/drawing/2014/main" id="{FA3A9520-AB63-C97A-0CA4-C960552F820F}"/>
              </a:ext>
            </a:extLst>
          </p:cNvPr>
          <p:cNvSpPr txBox="1"/>
          <p:nvPr/>
        </p:nvSpPr>
        <p:spPr>
          <a:xfrm>
            <a:off x="247451" y="1517429"/>
            <a:ext cx="8817349" cy="307777"/>
          </a:xfrm>
          <a:prstGeom prst="rect">
            <a:avLst/>
          </a:prstGeom>
          <a:noFill/>
        </p:spPr>
        <p:txBody>
          <a:bodyPr wrap="square">
            <a:spAutoFit/>
          </a:bodyPr>
          <a:lstStyle/>
          <a:p>
            <a:r>
              <a:rPr lang="en-GB" sz="1400" dirty="0"/>
              <a:t>Chapter </a:t>
            </a:r>
            <a:r>
              <a:rPr lang="en-US" sz="1400" dirty="0"/>
              <a:t> 3  Determine </a:t>
            </a:r>
            <a:r>
              <a:rPr lang="en-US" sz="1400" b="1" dirty="0"/>
              <a:t>critical</a:t>
            </a:r>
            <a:r>
              <a:rPr lang="en-US" sz="1400" dirty="0"/>
              <a:t> components from </a:t>
            </a:r>
            <a:r>
              <a:rPr lang="en-GB" sz="1400" dirty="0"/>
              <a:t>the System and Structure Report of the as</a:t>
            </a:r>
            <a:r>
              <a:rPr lang="en-US" sz="1400" dirty="0"/>
              <a:t>set's components</a:t>
            </a:r>
            <a:endParaRPr lang="en-GB" sz="1400" dirty="0"/>
          </a:p>
        </p:txBody>
      </p:sp>
      <p:sp>
        <p:nvSpPr>
          <p:cNvPr id="4" name="TextBox 3">
            <a:extLst>
              <a:ext uri="{FF2B5EF4-FFF2-40B4-BE49-F238E27FC236}">
                <a16:creationId xmlns:a16="http://schemas.microsoft.com/office/drawing/2014/main" id="{523958D6-67F2-5A4A-B6A8-2B5288D36F2A}"/>
              </a:ext>
            </a:extLst>
          </p:cNvPr>
          <p:cNvSpPr txBox="1"/>
          <p:nvPr/>
        </p:nvSpPr>
        <p:spPr>
          <a:xfrm>
            <a:off x="247451" y="1207446"/>
            <a:ext cx="7866968" cy="307777"/>
          </a:xfrm>
          <a:prstGeom prst="rect">
            <a:avLst/>
          </a:prstGeom>
          <a:noFill/>
        </p:spPr>
        <p:txBody>
          <a:bodyPr wrap="square">
            <a:spAutoFit/>
          </a:bodyPr>
          <a:lstStyle/>
          <a:p>
            <a:r>
              <a:rPr lang="en-US" sz="1400" dirty="0"/>
              <a:t>Chapter 2   Identification (</a:t>
            </a:r>
            <a:r>
              <a:rPr lang="en-US" sz="1400" b="1" u="sng" dirty="0"/>
              <a:t>information gathering</a:t>
            </a:r>
            <a:r>
              <a:rPr lang="en-US" sz="1400" dirty="0"/>
              <a:t>) of asset's critical components  </a:t>
            </a:r>
            <a:endParaRPr lang="en-GB" sz="1400" dirty="0"/>
          </a:p>
        </p:txBody>
      </p:sp>
      <p:sp>
        <p:nvSpPr>
          <p:cNvPr id="7" name="TextBox 6">
            <a:extLst>
              <a:ext uri="{FF2B5EF4-FFF2-40B4-BE49-F238E27FC236}">
                <a16:creationId xmlns:a16="http://schemas.microsoft.com/office/drawing/2014/main" id="{76F83E73-0E15-F77B-973F-CBAF4EB3EC7E}"/>
              </a:ext>
            </a:extLst>
          </p:cNvPr>
          <p:cNvSpPr txBox="1"/>
          <p:nvPr/>
        </p:nvSpPr>
        <p:spPr>
          <a:xfrm>
            <a:off x="969589" y="2062681"/>
            <a:ext cx="8635681" cy="523220"/>
          </a:xfrm>
          <a:prstGeom prst="rect">
            <a:avLst/>
          </a:prstGeom>
          <a:noFill/>
        </p:spPr>
        <p:txBody>
          <a:bodyPr wrap="square">
            <a:spAutoFit/>
          </a:bodyPr>
          <a:lstStyle/>
          <a:p>
            <a:r>
              <a:rPr lang="en-GB" sz="1400" dirty="0"/>
              <a:t> 3.2: Result of evaluation of the identified critical components </a:t>
            </a:r>
            <a:r>
              <a:rPr lang="en-GB" sz="1400" dirty="0">
                <a:solidFill>
                  <a:srgbClr val="FF0000"/>
                </a:solidFill>
                <a:highlight>
                  <a:srgbClr val="FFFF00"/>
                </a:highlight>
              </a:rPr>
              <a:t>(incl. modelling)</a:t>
            </a:r>
          </a:p>
          <a:p>
            <a:r>
              <a:rPr lang="en-GB" sz="1400" dirty="0"/>
              <a:t>               </a:t>
            </a:r>
            <a:endParaRPr lang="en-GB" sz="1200" dirty="0">
              <a:solidFill>
                <a:srgbClr val="FF0000"/>
              </a:solidFill>
            </a:endParaRPr>
          </a:p>
        </p:txBody>
      </p:sp>
      <p:sp>
        <p:nvSpPr>
          <p:cNvPr id="12" name="TextBox 11">
            <a:extLst>
              <a:ext uri="{FF2B5EF4-FFF2-40B4-BE49-F238E27FC236}">
                <a16:creationId xmlns:a16="http://schemas.microsoft.com/office/drawing/2014/main" id="{73196D3F-557D-6316-38F7-FE02FF6920AE}"/>
              </a:ext>
            </a:extLst>
          </p:cNvPr>
          <p:cNvSpPr txBox="1"/>
          <p:nvPr/>
        </p:nvSpPr>
        <p:spPr>
          <a:xfrm>
            <a:off x="969589" y="2343958"/>
            <a:ext cx="8356769" cy="307777"/>
          </a:xfrm>
          <a:prstGeom prst="rect">
            <a:avLst/>
          </a:prstGeom>
          <a:noFill/>
        </p:spPr>
        <p:txBody>
          <a:bodyPr wrap="square">
            <a:spAutoFit/>
          </a:bodyPr>
          <a:lstStyle/>
          <a:p>
            <a:r>
              <a:rPr lang="en-GB" sz="1400" dirty="0"/>
              <a:t> 3.3: Determine effectiveness of current ageing monitoring of identified AM components</a:t>
            </a:r>
          </a:p>
        </p:txBody>
      </p:sp>
      <p:sp>
        <p:nvSpPr>
          <p:cNvPr id="14" name="TextBox 13">
            <a:extLst>
              <a:ext uri="{FF2B5EF4-FFF2-40B4-BE49-F238E27FC236}">
                <a16:creationId xmlns:a16="http://schemas.microsoft.com/office/drawing/2014/main" id="{3AD9C1EC-577B-DAD1-A4EA-CF9C987BBB55}"/>
              </a:ext>
            </a:extLst>
          </p:cNvPr>
          <p:cNvSpPr txBox="1"/>
          <p:nvPr/>
        </p:nvSpPr>
        <p:spPr>
          <a:xfrm>
            <a:off x="987756" y="2605568"/>
            <a:ext cx="8338602" cy="523220"/>
          </a:xfrm>
          <a:prstGeom prst="rect">
            <a:avLst/>
          </a:prstGeom>
          <a:noFill/>
        </p:spPr>
        <p:txBody>
          <a:bodyPr wrap="square">
            <a:spAutoFit/>
          </a:bodyPr>
          <a:lstStyle/>
          <a:p>
            <a:r>
              <a:rPr lang="en-GB" sz="1400" dirty="0"/>
              <a:t> 3.4: Review of maintenance and operational plan (Higher level policy document) regarding </a:t>
            </a:r>
          </a:p>
          <a:p>
            <a:r>
              <a:rPr lang="en-GB" sz="1400" dirty="0"/>
              <a:t>               component ageing </a:t>
            </a:r>
          </a:p>
        </p:txBody>
      </p:sp>
      <p:sp>
        <p:nvSpPr>
          <p:cNvPr id="17" name="TextBox 16">
            <a:extLst>
              <a:ext uri="{FF2B5EF4-FFF2-40B4-BE49-F238E27FC236}">
                <a16:creationId xmlns:a16="http://schemas.microsoft.com/office/drawing/2014/main" id="{D468F6B8-BB2A-EA10-D5BD-AE251B3B95FF}"/>
              </a:ext>
            </a:extLst>
          </p:cNvPr>
          <p:cNvSpPr txBox="1"/>
          <p:nvPr/>
        </p:nvSpPr>
        <p:spPr>
          <a:xfrm>
            <a:off x="-201051" y="1783743"/>
            <a:ext cx="8678422" cy="307777"/>
          </a:xfrm>
          <a:prstGeom prst="rect">
            <a:avLst/>
          </a:prstGeom>
          <a:noFill/>
        </p:spPr>
        <p:txBody>
          <a:bodyPr wrap="square">
            <a:spAutoFit/>
          </a:bodyPr>
          <a:lstStyle/>
          <a:p>
            <a:pPr algn="ctr"/>
            <a:r>
              <a:rPr lang="en-GB" sz="1400" dirty="0"/>
              <a:t> 3.1: Review of current methods for monitoring ageing of identified components</a:t>
            </a:r>
          </a:p>
        </p:txBody>
      </p:sp>
      <p:sp>
        <p:nvSpPr>
          <p:cNvPr id="5" name="TextBox 4">
            <a:extLst>
              <a:ext uri="{FF2B5EF4-FFF2-40B4-BE49-F238E27FC236}">
                <a16:creationId xmlns:a16="http://schemas.microsoft.com/office/drawing/2014/main" id="{7BBE266F-6691-4543-4D7A-BE4C913CCE89}"/>
              </a:ext>
            </a:extLst>
          </p:cNvPr>
          <p:cNvSpPr txBox="1"/>
          <p:nvPr/>
        </p:nvSpPr>
        <p:spPr>
          <a:xfrm>
            <a:off x="1005923" y="3008239"/>
            <a:ext cx="8338602" cy="523220"/>
          </a:xfrm>
          <a:prstGeom prst="rect">
            <a:avLst/>
          </a:prstGeom>
          <a:noFill/>
        </p:spPr>
        <p:txBody>
          <a:bodyPr wrap="square">
            <a:spAutoFit/>
          </a:bodyPr>
          <a:lstStyle/>
          <a:p>
            <a:r>
              <a:rPr lang="en-GB" sz="1400" dirty="0"/>
              <a:t>3.5: Documenting of the effectiveness of the current maintenance and operational plan (Higher                  </a:t>
            </a:r>
          </a:p>
          <a:p>
            <a:r>
              <a:rPr lang="en-GB" sz="1400" dirty="0"/>
              <a:t>               level policy document) regarding component ageing </a:t>
            </a:r>
          </a:p>
        </p:txBody>
      </p:sp>
      <p:sp>
        <p:nvSpPr>
          <p:cNvPr id="6" name="TextBox 5">
            <a:extLst>
              <a:ext uri="{FF2B5EF4-FFF2-40B4-BE49-F238E27FC236}">
                <a16:creationId xmlns:a16="http://schemas.microsoft.com/office/drawing/2014/main" id="{069E3CCA-EB5A-D725-1D3D-ADEB960D27E6}"/>
              </a:ext>
            </a:extLst>
          </p:cNvPr>
          <p:cNvSpPr txBox="1"/>
          <p:nvPr/>
        </p:nvSpPr>
        <p:spPr>
          <a:xfrm>
            <a:off x="247451" y="3531459"/>
            <a:ext cx="8338602" cy="738664"/>
          </a:xfrm>
          <a:prstGeom prst="rect">
            <a:avLst/>
          </a:prstGeom>
          <a:noFill/>
        </p:spPr>
        <p:txBody>
          <a:bodyPr wrap="square">
            <a:spAutoFit/>
          </a:bodyPr>
          <a:lstStyle/>
          <a:p>
            <a:r>
              <a:rPr lang="en-GB" sz="1400" dirty="0"/>
              <a:t>Chapter 4: Establish condition assessment report with focus on selected critical components under </a:t>
            </a:r>
          </a:p>
          <a:p>
            <a:r>
              <a:rPr lang="en-GB" sz="1400" dirty="0"/>
              <a:t>                  current operational conditions</a:t>
            </a:r>
          </a:p>
          <a:p>
            <a:r>
              <a:rPr lang="en-GB" sz="1400" dirty="0"/>
              <a:t>Chapter  5: Identify AM actions to be included in current or new ageing management plan</a:t>
            </a:r>
          </a:p>
        </p:txBody>
      </p:sp>
      <p:sp>
        <p:nvSpPr>
          <p:cNvPr id="9" name="TextBox 8">
            <a:extLst>
              <a:ext uri="{FF2B5EF4-FFF2-40B4-BE49-F238E27FC236}">
                <a16:creationId xmlns:a16="http://schemas.microsoft.com/office/drawing/2014/main" id="{21444B0E-C314-C43F-7162-047A15AB34FF}"/>
              </a:ext>
            </a:extLst>
          </p:cNvPr>
          <p:cNvSpPr txBox="1"/>
          <p:nvPr/>
        </p:nvSpPr>
        <p:spPr>
          <a:xfrm>
            <a:off x="247451" y="923083"/>
            <a:ext cx="7781419" cy="307777"/>
          </a:xfrm>
          <a:prstGeom prst="rect">
            <a:avLst/>
          </a:prstGeom>
          <a:noFill/>
        </p:spPr>
        <p:txBody>
          <a:bodyPr wrap="square">
            <a:spAutoFit/>
          </a:bodyPr>
          <a:lstStyle/>
          <a:p>
            <a:pPr marL="0" lvl="0" indent="0" algn="l">
              <a:lnSpc>
                <a:spcPct val="100000"/>
              </a:lnSpc>
              <a:buFont typeface="+mj-lt"/>
              <a:buNone/>
            </a:pPr>
            <a:r>
              <a:rPr lang="en-GB" sz="1400" dirty="0"/>
              <a:t>Chapter </a:t>
            </a:r>
            <a:r>
              <a:rPr lang="en-GB" sz="1400" dirty="0">
                <a:effectLst/>
              </a:rPr>
              <a:t> 1  Identification of  stakeholder and general background </a:t>
            </a:r>
            <a:endParaRPr lang="en-GB" sz="1400" dirty="0"/>
          </a:p>
        </p:txBody>
      </p:sp>
      <p:sp>
        <p:nvSpPr>
          <p:cNvPr id="10" name="TextBox 9">
            <a:extLst>
              <a:ext uri="{FF2B5EF4-FFF2-40B4-BE49-F238E27FC236}">
                <a16:creationId xmlns:a16="http://schemas.microsoft.com/office/drawing/2014/main" id="{C4ECCB9C-D8AF-8A0E-24EC-3B96C6E20158}"/>
              </a:ext>
            </a:extLst>
          </p:cNvPr>
          <p:cNvSpPr txBox="1"/>
          <p:nvPr/>
        </p:nvSpPr>
        <p:spPr>
          <a:xfrm>
            <a:off x="248400" y="4270123"/>
            <a:ext cx="8816400" cy="307777"/>
          </a:xfrm>
          <a:prstGeom prst="rect">
            <a:avLst/>
          </a:prstGeom>
          <a:noFill/>
        </p:spPr>
        <p:txBody>
          <a:bodyPr wrap="square">
            <a:spAutoFit/>
          </a:bodyPr>
          <a:lstStyle/>
          <a:p>
            <a:r>
              <a:rPr lang="en-GB" sz="1400" dirty="0">
                <a:effectLst/>
              </a:rPr>
              <a:t>Chapter 6 </a:t>
            </a:r>
            <a:r>
              <a:rPr lang="en-GB" sz="1400" dirty="0"/>
              <a:t>Describing the Implementation of the asset-specific AM plan or a new AM plan </a:t>
            </a:r>
          </a:p>
        </p:txBody>
      </p:sp>
      <p:sp>
        <p:nvSpPr>
          <p:cNvPr id="13" name="TextBox 12">
            <a:extLst>
              <a:ext uri="{FF2B5EF4-FFF2-40B4-BE49-F238E27FC236}">
                <a16:creationId xmlns:a16="http://schemas.microsoft.com/office/drawing/2014/main" id="{8EBA77F0-B54E-BA65-05CA-C47F843FA935}"/>
              </a:ext>
            </a:extLst>
          </p:cNvPr>
          <p:cNvSpPr txBox="1"/>
          <p:nvPr/>
        </p:nvSpPr>
        <p:spPr>
          <a:xfrm>
            <a:off x="300028" y="4672794"/>
            <a:ext cx="8090943"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strike="noStrike" kern="1200" cap="none" spc="0" normalizeH="0" baseline="0" noProof="0" dirty="0">
                <a:ln>
                  <a:noFill/>
                </a:ln>
                <a:effectLst/>
                <a:uLnTx/>
                <a:uFillTx/>
                <a:latin typeface="Arial"/>
                <a:ea typeface="+mn-ea"/>
                <a:cs typeface="+mn-cs"/>
              </a:rPr>
              <a:t>Chapter 7 Describing the continuous improving ageing management plan (AMP)</a:t>
            </a:r>
          </a:p>
        </p:txBody>
      </p:sp>
    </p:spTree>
    <p:extLst>
      <p:ext uri="{BB962C8B-B14F-4D97-AF65-F5344CB8AC3E}">
        <p14:creationId xmlns:p14="http://schemas.microsoft.com/office/powerpoint/2010/main" val="3600575439"/>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A42EFA-567B-440F-B2A2-4E61F2303E44}"/>
              </a:ext>
            </a:extLst>
          </p:cNvPr>
          <p:cNvSpPr txBox="1"/>
          <p:nvPr/>
        </p:nvSpPr>
        <p:spPr>
          <a:xfrm>
            <a:off x="2234528" y="2125526"/>
            <a:ext cx="4656275" cy="369332"/>
          </a:xfrm>
          <a:prstGeom prst="rect">
            <a:avLst/>
          </a:prstGeom>
          <a:noFill/>
        </p:spPr>
        <p:txBody>
          <a:bodyPr wrap="none" rtlCol="0">
            <a:spAutoFit/>
          </a:bodyPr>
          <a:lstStyle/>
          <a:p>
            <a:r>
              <a:rPr lang="en-US" dirty="0"/>
              <a:t>WHAT ABOUT THE WASTE PACKAGES ? </a:t>
            </a:r>
            <a:endParaRPr lang="en-GB" dirty="0"/>
          </a:p>
        </p:txBody>
      </p:sp>
    </p:spTree>
    <p:extLst>
      <p:ext uri="{BB962C8B-B14F-4D97-AF65-F5344CB8AC3E}">
        <p14:creationId xmlns:p14="http://schemas.microsoft.com/office/powerpoint/2010/main" val="36623782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3089CEA-98FD-EED7-E14D-9A002CCCEB04}"/>
              </a:ext>
            </a:extLst>
          </p:cNvPr>
          <p:cNvPicPr>
            <a:picLocks noChangeAspect="1"/>
          </p:cNvPicPr>
          <p:nvPr/>
        </p:nvPicPr>
        <p:blipFill>
          <a:blip r:embed="rId2"/>
          <a:stretch>
            <a:fillRect/>
          </a:stretch>
        </p:blipFill>
        <p:spPr>
          <a:xfrm>
            <a:off x="1612149" y="965842"/>
            <a:ext cx="5919701" cy="2642783"/>
          </a:xfrm>
          <a:prstGeom prst="rect">
            <a:avLst/>
          </a:prstGeom>
        </p:spPr>
      </p:pic>
      <p:pic>
        <p:nvPicPr>
          <p:cNvPr id="2" name="Picture 15">
            <a:extLst>
              <a:ext uri="{FF2B5EF4-FFF2-40B4-BE49-F238E27FC236}">
                <a16:creationId xmlns:a16="http://schemas.microsoft.com/office/drawing/2014/main" id="{A3A9CD82-6459-60AA-0AED-B37FDAC7D2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3591" t="37949" r="14941" b="39076"/>
          <a:stretch>
            <a:fillRect/>
          </a:stretch>
        </p:blipFill>
        <p:spPr bwMode="auto">
          <a:xfrm>
            <a:off x="1305907" y="4046391"/>
            <a:ext cx="891282" cy="1032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CDE11528-E590-D83C-3155-4ABFAD02C856}"/>
              </a:ext>
            </a:extLst>
          </p:cNvPr>
          <p:cNvPicPr>
            <a:picLocks noChangeAspect="1"/>
          </p:cNvPicPr>
          <p:nvPr/>
        </p:nvPicPr>
        <p:blipFill rotWithShape="1">
          <a:blip r:embed="rId4"/>
          <a:srcRect l="68270" t="30205" r="5978" b="16462"/>
          <a:stretch/>
        </p:blipFill>
        <p:spPr>
          <a:xfrm>
            <a:off x="116195" y="4046391"/>
            <a:ext cx="971550" cy="1032398"/>
          </a:xfrm>
          <a:prstGeom prst="rect">
            <a:avLst/>
          </a:prstGeom>
        </p:spPr>
      </p:pic>
      <p:pic>
        <p:nvPicPr>
          <p:cNvPr id="7" name="Picture 6" descr="G:\Peine September 2010\WAC PRESENTATION\WAC PRESENTATION PHOTOS\DSC06051.JPG">
            <a:extLst>
              <a:ext uri="{FF2B5EF4-FFF2-40B4-BE49-F238E27FC236}">
                <a16:creationId xmlns:a16="http://schemas.microsoft.com/office/drawing/2014/main" id="{A3B17062-A403-CD1E-C810-EE4AED9DD1E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5167" y="4034016"/>
            <a:ext cx="908001" cy="975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BC94AEBF-AA7A-28A1-3166-C81E3F58E96B}"/>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1087" y="4034017"/>
            <a:ext cx="922720" cy="975855"/>
          </a:xfrm>
          <a:prstGeom prst="rect">
            <a:avLst/>
          </a:prstGeom>
          <a:noFill/>
          <a:ln>
            <a:noFill/>
          </a:ln>
        </p:spPr>
      </p:pic>
      <p:sp>
        <p:nvSpPr>
          <p:cNvPr id="6" name="TextBox 5">
            <a:extLst>
              <a:ext uri="{FF2B5EF4-FFF2-40B4-BE49-F238E27FC236}">
                <a16:creationId xmlns:a16="http://schemas.microsoft.com/office/drawing/2014/main" id="{30AA100F-52F1-CBF2-7CAB-7B2E022783F3}"/>
              </a:ext>
            </a:extLst>
          </p:cNvPr>
          <p:cNvSpPr txBox="1"/>
          <p:nvPr/>
        </p:nvSpPr>
        <p:spPr>
          <a:xfrm>
            <a:off x="2331418" y="448117"/>
            <a:ext cx="4912755" cy="369332"/>
          </a:xfrm>
          <a:prstGeom prst="rect">
            <a:avLst/>
          </a:prstGeom>
          <a:noFill/>
        </p:spPr>
        <p:txBody>
          <a:bodyPr wrap="none" rtlCol="0">
            <a:spAutoFit/>
          </a:bodyPr>
          <a:lstStyle/>
          <a:p>
            <a:r>
              <a:rPr lang="en-US" dirty="0"/>
              <a:t>4. WHAT ABOUT THE WASTE PACKAGES ? </a:t>
            </a:r>
            <a:endParaRPr lang="en-GB" dirty="0"/>
          </a:p>
        </p:txBody>
      </p:sp>
      <p:pic>
        <p:nvPicPr>
          <p:cNvPr id="8" name="Picture 7" descr="A close up of a barrel&#10;&#10;Description automatically generated">
            <a:extLst>
              <a:ext uri="{FF2B5EF4-FFF2-40B4-BE49-F238E27FC236}">
                <a16:creationId xmlns:a16="http://schemas.microsoft.com/office/drawing/2014/main" id="{B0809D83-9CCE-4A97-9E3C-A9045C24E90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4339" b="9414"/>
          <a:stretch/>
        </p:blipFill>
        <p:spPr>
          <a:xfrm rot="16200000">
            <a:off x="2362957" y="4147717"/>
            <a:ext cx="1032399" cy="829745"/>
          </a:xfrm>
          <a:prstGeom prst="rect">
            <a:avLst/>
          </a:prstGeom>
        </p:spPr>
      </p:pic>
      <p:pic>
        <p:nvPicPr>
          <p:cNvPr id="9" name="Picture 2" descr="C:\FNM\Scan0005.tif">
            <a:extLst>
              <a:ext uri="{FF2B5EF4-FFF2-40B4-BE49-F238E27FC236}">
                <a16:creationId xmlns:a16="http://schemas.microsoft.com/office/drawing/2014/main" id="{76C61932-3FA0-27C3-329E-3A40105007E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32213" t="7785" r="7439" b="36450"/>
          <a:stretch>
            <a:fillRect/>
          </a:stretch>
        </p:blipFill>
        <p:spPr bwMode="auto">
          <a:xfrm>
            <a:off x="3384352" y="4046389"/>
            <a:ext cx="922720" cy="10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J:\Inspecties\151B\Inspectie P-vaten 300103 en 030203\originele fotos\P87-022BE_3.JPG">
            <a:extLst>
              <a:ext uri="{FF2B5EF4-FFF2-40B4-BE49-F238E27FC236}">
                <a16:creationId xmlns:a16="http://schemas.microsoft.com/office/drawing/2014/main" id="{4D023F3D-ECAA-16E9-7B6F-5FAFDBC9685E}"/>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422204" y="4046390"/>
            <a:ext cx="971550" cy="1032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C06765C4-92EB-1E0D-C642-D237A5BAE26D}"/>
              </a:ext>
            </a:extLst>
          </p:cNvPr>
          <p:cNvSpPr txBox="1"/>
          <p:nvPr/>
        </p:nvSpPr>
        <p:spPr>
          <a:xfrm>
            <a:off x="1928652" y="3757018"/>
            <a:ext cx="1173719" cy="276999"/>
          </a:xfrm>
          <a:prstGeom prst="rect">
            <a:avLst/>
          </a:prstGeom>
          <a:noFill/>
        </p:spPr>
        <p:txBody>
          <a:bodyPr wrap="none" rtlCol="0">
            <a:spAutoFit/>
          </a:bodyPr>
          <a:lstStyle/>
          <a:p>
            <a:r>
              <a:rPr lang="en-US" sz="1200" dirty="0">
                <a:solidFill>
                  <a:srgbClr val="FF0000"/>
                </a:solidFill>
              </a:rPr>
              <a:t>Presentation 7</a:t>
            </a:r>
            <a:endParaRPr lang="en-GB" sz="1200" dirty="0">
              <a:solidFill>
                <a:srgbClr val="FF0000"/>
              </a:solidFill>
            </a:endParaRPr>
          </a:p>
        </p:txBody>
      </p:sp>
      <p:sp>
        <p:nvSpPr>
          <p:cNvPr id="15" name="TextBox 14">
            <a:extLst>
              <a:ext uri="{FF2B5EF4-FFF2-40B4-BE49-F238E27FC236}">
                <a16:creationId xmlns:a16="http://schemas.microsoft.com/office/drawing/2014/main" id="{4AA2D7AF-4377-2FAC-EBB8-C33876631DEC}"/>
              </a:ext>
            </a:extLst>
          </p:cNvPr>
          <p:cNvSpPr txBox="1"/>
          <p:nvPr/>
        </p:nvSpPr>
        <p:spPr>
          <a:xfrm>
            <a:off x="6944990" y="3733268"/>
            <a:ext cx="1173719" cy="276999"/>
          </a:xfrm>
          <a:prstGeom prst="rect">
            <a:avLst/>
          </a:prstGeom>
          <a:noFill/>
        </p:spPr>
        <p:txBody>
          <a:bodyPr wrap="none" rtlCol="0">
            <a:spAutoFit/>
          </a:bodyPr>
          <a:lstStyle/>
          <a:p>
            <a:r>
              <a:rPr lang="en-US" sz="1200" dirty="0">
                <a:solidFill>
                  <a:srgbClr val="FF0000"/>
                </a:solidFill>
              </a:rPr>
              <a:t>Presentation 9</a:t>
            </a:r>
            <a:endParaRPr lang="en-GB" sz="1200" dirty="0">
              <a:solidFill>
                <a:srgbClr val="FF0000"/>
              </a:solidFill>
            </a:endParaRPr>
          </a:p>
        </p:txBody>
      </p:sp>
      <p:pic>
        <p:nvPicPr>
          <p:cNvPr id="16" name="Picture 15">
            <a:extLst>
              <a:ext uri="{FF2B5EF4-FFF2-40B4-BE49-F238E27FC236}">
                <a16:creationId xmlns:a16="http://schemas.microsoft.com/office/drawing/2014/main" id="{342AFD05-6B6A-62D2-29CA-4F5ADA1F97AA}"/>
              </a:ext>
            </a:extLst>
          </p:cNvPr>
          <p:cNvPicPr>
            <a:picLocks noChangeAspect="1"/>
          </p:cNvPicPr>
          <p:nvPr/>
        </p:nvPicPr>
        <p:blipFill>
          <a:blip r:embed="rId10"/>
          <a:stretch>
            <a:fillRect/>
          </a:stretch>
        </p:blipFill>
        <p:spPr>
          <a:xfrm>
            <a:off x="8121726" y="4018115"/>
            <a:ext cx="960908" cy="1032399"/>
          </a:xfrm>
          <a:prstGeom prst="rect">
            <a:avLst/>
          </a:prstGeom>
        </p:spPr>
      </p:pic>
    </p:spTree>
    <p:extLst>
      <p:ext uri="{BB962C8B-B14F-4D97-AF65-F5344CB8AC3E}">
        <p14:creationId xmlns:p14="http://schemas.microsoft.com/office/powerpoint/2010/main" val="42654524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172D72D-E898-9C01-8B13-CFF7A0400F2D}"/>
              </a:ext>
            </a:extLst>
          </p:cNvPr>
          <p:cNvSpPr txBox="1">
            <a:spLocks noChangeArrowheads="1"/>
          </p:cNvSpPr>
          <p:nvPr/>
        </p:nvSpPr>
        <p:spPr>
          <a:xfrm>
            <a:off x="-67317" y="108940"/>
            <a:ext cx="9278633" cy="648072"/>
          </a:xfrm>
          <a:prstGeom prst="rect">
            <a:avLst/>
          </a:prstGeom>
        </p:spPr>
        <p:txBody>
          <a:bodyPr vert="horz" lIns="91440" tIns="45720" rIns="91440" bIns="45720" rtlCol="0" anchor="ctr">
            <a:normAutofit fontScale="67500" lnSpcReduction="20000"/>
          </a:bodyPr>
          <a:lstStyle>
            <a:lvl1pPr algn="l" defTabSz="914400" rtl="0" eaLnBrk="1" latinLnBrk="0" hangingPunct="1">
              <a:spcBef>
                <a:spcPct val="0"/>
              </a:spcBef>
              <a:buNone/>
              <a:defRPr sz="3600" b="1" kern="1200">
                <a:solidFill>
                  <a:schemeClr val="tx1"/>
                </a:solidFill>
                <a:latin typeface="Arial "/>
                <a:ea typeface="+mj-ea"/>
                <a:cs typeface="+mj-cs"/>
              </a:defRPr>
            </a:lvl1pPr>
          </a:lstStyle>
          <a:p>
            <a:pPr algn="ctr">
              <a:defRPr/>
            </a:pPr>
            <a:r>
              <a:rPr lang="en-GB" altLang="x-none" dirty="0"/>
              <a:t>5. Ageing management of waste packages in storage/disposal </a:t>
            </a:r>
          </a:p>
        </p:txBody>
      </p:sp>
      <p:sp>
        <p:nvSpPr>
          <p:cNvPr id="7" name="TextBox 6">
            <a:extLst>
              <a:ext uri="{FF2B5EF4-FFF2-40B4-BE49-F238E27FC236}">
                <a16:creationId xmlns:a16="http://schemas.microsoft.com/office/drawing/2014/main" id="{48533BB7-27DF-3779-59FB-FAD242732D3B}"/>
              </a:ext>
            </a:extLst>
          </p:cNvPr>
          <p:cNvSpPr txBox="1"/>
          <p:nvPr/>
        </p:nvSpPr>
        <p:spPr>
          <a:xfrm>
            <a:off x="784204" y="757012"/>
            <a:ext cx="8359796" cy="338554"/>
          </a:xfrm>
          <a:prstGeom prst="rect">
            <a:avLst/>
          </a:prstGeom>
          <a:noFill/>
        </p:spPr>
        <p:txBody>
          <a:bodyPr wrap="square">
            <a:spAutoFit/>
          </a:bodyPr>
          <a:lstStyle/>
          <a:p>
            <a:r>
              <a:rPr lang="en-GB" sz="1600" b="0" i="0" u="none" strike="noStrike" baseline="0" dirty="0">
                <a:solidFill>
                  <a:srgbClr val="FF0000"/>
                </a:solidFill>
                <a:latin typeface="Arial" panose="020B0604020202020204" pitchFamily="34" charset="0"/>
              </a:rPr>
              <a:t>A monitoring strategy as part of ageing management plan for waste packages </a:t>
            </a:r>
            <a:endParaRPr lang="en-GB" sz="1600" dirty="0">
              <a:solidFill>
                <a:srgbClr val="FF0000"/>
              </a:solidFill>
            </a:endParaRPr>
          </a:p>
        </p:txBody>
      </p:sp>
      <p:sp>
        <p:nvSpPr>
          <p:cNvPr id="3" name="Content Placeholder 2">
            <a:extLst>
              <a:ext uri="{FF2B5EF4-FFF2-40B4-BE49-F238E27FC236}">
                <a16:creationId xmlns:a16="http://schemas.microsoft.com/office/drawing/2014/main" id="{4517A241-FB01-F714-2803-4404606210CF}"/>
              </a:ext>
            </a:extLst>
          </p:cNvPr>
          <p:cNvSpPr>
            <a:spLocks noGrp="1"/>
          </p:cNvSpPr>
          <p:nvPr>
            <p:ph idx="1"/>
          </p:nvPr>
        </p:nvSpPr>
        <p:spPr>
          <a:xfrm>
            <a:off x="304836" y="1260270"/>
            <a:ext cx="8712968" cy="3643052"/>
          </a:xfrm>
          <a:ln>
            <a:solidFill>
              <a:schemeClr val="bg1"/>
            </a:solidFill>
          </a:ln>
        </p:spPr>
        <p:txBody>
          <a:bodyPr>
            <a:normAutofit fontScale="92500"/>
          </a:bodyPr>
          <a:lstStyle/>
          <a:p>
            <a:pPr marL="0" indent="0">
              <a:buNone/>
            </a:pPr>
            <a:r>
              <a:rPr lang="fr-BE" sz="1500" dirty="0">
                <a:solidFill>
                  <a:schemeClr val="tx1"/>
                </a:solidFill>
              </a:rPr>
              <a:t>Monitoring of </a:t>
            </a:r>
            <a:r>
              <a:rPr lang="fr-BE" sz="1500" dirty="0" err="1">
                <a:solidFill>
                  <a:schemeClr val="tx1"/>
                </a:solidFill>
              </a:rPr>
              <a:t>critical</a:t>
            </a:r>
            <a:r>
              <a:rPr lang="fr-BE" sz="1500" dirty="0">
                <a:solidFill>
                  <a:schemeClr val="tx1"/>
                </a:solidFill>
              </a:rPr>
              <a:t> </a:t>
            </a:r>
            <a:r>
              <a:rPr lang="fr-BE" sz="1500" dirty="0" err="1">
                <a:solidFill>
                  <a:schemeClr val="tx1"/>
                </a:solidFill>
              </a:rPr>
              <a:t>parameters</a:t>
            </a:r>
            <a:r>
              <a:rPr lang="fr-BE" sz="1500" dirty="0">
                <a:solidFill>
                  <a:schemeClr val="tx1"/>
                </a:solidFill>
              </a:rPr>
              <a:t> </a:t>
            </a:r>
            <a:r>
              <a:rPr lang="fr-BE" sz="1500" dirty="0" err="1">
                <a:solidFill>
                  <a:schemeClr val="tx1"/>
                </a:solidFill>
              </a:rPr>
              <a:t>inside</a:t>
            </a:r>
            <a:r>
              <a:rPr lang="fr-BE" sz="1500" dirty="0">
                <a:solidFill>
                  <a:schemeClr val="tx1"/>
                </a:solidFill>
              </a:rPr>
              <a:t> buildings</a:t>
            </a:r>
          </a:p>
          <a:p>
            <a:pPr marL="0" indent="0">
              <a:buNone/>
            </a:pPr>
            <a:endParaRPr lang="fr-BE" sz="1500" dirty="0">
              <a:solidFill>
                <a:schemeClr val="tx1"/>
              </a:solidFill>
            </a:endParaRPr>
          </a:p>
          <a:p>
            <a:pPr lvl="1"/>
            <a:r>
              <a:rPr lang="nl-BE" sz="1500" dirty="0">
                <a:solidFill>
                  <a:schemeClr val="tx1"/>
                </a:solidFill>
              </a:rPr>
              <a:t>Temperature &amp; Humidity </a:t>
            </a:r>
          </a:p>
          <a:p>
            <a:pPr lvl="1"/>
            <a:endParaRPr lang="nl-BE" sz="1500" dirty="0">
              <a:solidFill>
                <a:schemeClr val="tx1"/>
              </a:solidFill>
            </a:endParaRPr>
          </a:p>
          <a:p>
            <a:pPr marL="457200" lvl="1" indent="0">
              <a:buNone/>
            </a:pPr>
            <a:r>
              <a:rPr lang="nl-BE" sz="1500" dirty="0">
                <a:solidFill>
                  <a:schemeClr val="tx1"/>
                </a:solidFill>
              </a:rPr>
              <a:t>Specific  enviromental (air)  parameters depending on facility </a:t>
            </a:r>
          </a:p>
          <a:p>
            <a:pPr marL="457200" lvl="1" indent="0">
              <a:buNone/>
            </a:pPr>
            <a:endParaRPr lang="nl-BE" sz="1500" dirty="0">
              <a:solidFill>
                <a:schemeClr val="tx1"/>
              </a:solidFill>
            </a:endParaRPr>
          </a:p>
          <a:p>
            <a:pPr marL="1081088" lvl="3"/>
            <a:r>
              <a:rPr lang="fr-BE" sz="1500" b="1" u="sng" dirty="0" err="1">
                <a:solidFill>
                  <a:schemeClr val="tx1"/>
                </a:solidFill>
              </a:rPr>
              <a:t>Humidity</a:t>
            </a:r>
            <a:r>
              <a:rPr lang="fr-BE" sz="1500" dirty="0">
                <a:solidFill>
                  <a:schemeClr val="tx1"/>
                </a:solidFill>
              </a:rPr>
              <a:t> must </a:t>
            </a:r>
            <a:r>
              <a:rPr lang="fr-BE" sz="1500" dirty="0" err="1">
                <a:solidFill>
                  <a:schemeClr val="tx1"/>
                </a:solidFill>
              </a:rPr>
              <a:t>be</a:t>
            </a:r>
            <a:r>
              <a:rPr lang="fr-BE" sz="1500" dirty="0">
                <a:solidFill>
                  <a:schemeClr val="tx1"/>
                </a:solidFill>
              </a:rPr>
              <a:t> </a:t>
            </a:r>
            <a:r>
              <a:rPr lang="fr-BE" sz="1500" dirty="0" err="1">
                <a:solidFill>
                  <a:schemeClr val="tx1"/>
                </a:solidFill>
              </a:rPr>
              <a:t>less</a:t>
            </a:r>
            <a:r>
              <a:rPr lang="fr-BE" sz="1500" dirty="0">
                <a:solidFill>
                  <a:schemeClr val="tx1"/>
                </a:solidFill>
              </a:rPr>
              <a:t> </a:t>
            </a:r>
            <a:r>
              <a:rPr lang="fr-BE" sz="1500" dirty="0" err="1">
                <a:solidFill>
                  <a:schemeClr val="tx1"/>
                </a:solidFill>
              </a:rPr>
              <a:t>than</a:t>
            </a:r>
            <a:r>
              <a:rPr lang="fr-BE" sz="1500" dirty="0">
                <a:solidFill>
                  <a:schemeClr val="tx1"/>
                </a:solidFill>
              </a:rPr>
              <a:t> 60 % to </a:t>
            </a:r>
            <a:r>
              <a:rPr lang="fr-BE" sz="1500" dirty="0" err="1">
                <a:solidFill>
                  <a:schemeClr val="tx1"/>
                </a:solidFill>
              </a:rPr>
              <a:t>avoid</a:t>
            </a:r>
            <a:r>
              <a:rPr lang="fr-BE" sz="1500" dirty="0">
                <a:solidFill>
                  <a:schemeClr val="tx1"/>
                </a:solidFill>
              </a:rPr>
              <a:t> </a:t>
            </a:r>
            <a:r>
              <a:rPr lang="fr-BE" sz="1500" dirty="0" err="1">
                <a:solidFill>
                  <a:schemeClr val="tx1"/>
                </a:solidFill>
              </a:rPr>
              <a:t>condensing</a:t>
            </a:r>
            <a:r>
              <a:rPr lang="fr-BE" sz="1500" dirty="0">
                <a:solidFill>
                  <a:schemeClr val="tx1"/>
                </a:solidFill>
              </a:rPr>
              <a:t> water on </a:t>
            </a:r>
            <a:r>
              <a:rPr lang="fr-BE" sz="1500" dirty="0" err="1">
                <a:solidFill>
                  <a:schemeClr val="tx1"/>
                </a:solidFill>
              </a:rPr>
              <a:t>conditioned</a:t>
            </a:r>
            <a:r>
              <a:rPr lang="fr-BE" sz="1500" dirty="0">
                <a:solidFill>
                  <a:schemeClr val="tx1"/>
                </a:solidFill>
              </a:rPr>
              <a:t> </a:t>
            </a:r>
            <a:r>
              <a:rPr lang="fr-BE" sz="1500" dirty="0" err="1">
                <a:solidFill>
                  <a:schemeClr val="tx1"/>
                </a:solidFill>
              </a:rPr>
              <a:t>waste</a:t>
            </a:r>
            <a:r>
              <a:rPr lang="fr-BE" sz="1500" dirty="0">
                <a:solidFill>
                  <a:schemeClr val="tx1"/>
                </a:solidFill>
              </a:rPr>
              <a:t> packages and </a:t>
            </a:r>
            <a:r>
              <a:rPr lang="fr-BE" sz="1500" dirty="0" err="1">
                <a:solidFill>
                  <a:schemeClr val="tx1"/>
                </a:solidFill>
              </a:rPr>
              <a:t>external</a:t>
            </a:r>
            <a:r>
              <a:rPr lang="fr-BE" sz="1500" dirty="0">
                <a:solidFill>
                  <a:schemeClr val="tx1"/>
                </a:solidFill>
              </a:rPr>
              <a:t> corrosion =&gt; </a:t>
            </a:r>
            <a:r>
              <a:rPr lang="fr-BE" sz="1500" dirty="0" err="1">
                <a:solidFill>
                  <a:schemeClr val="tx1"/>
                </a:solidFill>
              </a:rPr>
              <a:t>dryers</a:t>
            </a:r>
            <a:endParaRPr lang="fr-BE" sz="1500" dirty="0">
              <a:solidFill>
                <a:schemeClr val="tx1"/>
              </a:solidFill>
            </a:endParaRPr>
          </a:p>
          <a:p>
            <a:pPr marL="1081088" lvl="3"/>
            <a:endParaRPr lang="fr-BE" sz="1500" dirty="0">
              <a:solidFill>
                <a:schemeClr val="tx1"/>
              </a:solidFill>
            </a:endParaRPr>
          </a:p>
          <a:p>
            <a:pPr marL="1081088" lvl="3"/>
            <a:r>
              <a:rPr lang="fr-BE" sz="1500" b="1" u="sng" dirty="0">
                <a:solidFill>
                  <a:schemeClr val="tx1"/>
                </a:solidFill>
              </a:rPr>
              <a:t>Concentration of sulfides </a:t>
            </a:r>
            <a:r>
              <a:rPr lang="fr-BE" sz="1500" dirty="0">
                <a:solidFill>
                  <a:schemeClr val="tx1"/>
                </a:solidFill>
              </a:rPr>
              <a:t>must </a:t>
            </a:r>
            <a:r>
              <a:rPr lang="fr-BE" sz="1500" dirty="0" err="1">
                <a:solidFill>
                  <a:schemeClr val="tx1"/>
                </a:solidFill>
              </a:rPr>
              <a:t>be</a:t>
            </a:r>
            <a:r>
              <a:rPr lang="fr-BE" sz="1500" dirty="0">
                <a:solidFill>
                  <a:schemeClr val="tx1"/>
                </a:solidFill>
              </a:rPr>
              <a:t> </a:t>
            </a:r>
            <a:r>
              <a:rPr lang="fr-BE" sz="1500" dirty="0" err="1">
                <a:solidFill>
                  <a:schemeClr val="tx1"/>
                </a:solidFill>
              </a:rPr>
              <a:t>less</a:t>
            </a:r>
            <a:r>
              <a:rPr lang="fr-BE" sz="1500" dirty="0">
                <a:solidFill>
                  <a:schemeClr val="tx1"/>
                </a:solidFill>
              </a:rPr>
              <a:t> </a:t>
            </a:r>
            <a:r>
              <a:rPr lang="fr-BE" sz="1500" dirty="0" err="1">
                <a:solidFill>
                  <a:schemeClr val="tx1"/>
                </a:solidFill>
              </a:rPr>
              <a:t>than</a:t>
            </a:r>
            <a:r>
              <a:rPr lang="fr-BE" sz="1500" dirty="0">
                <a:solidFill>
                  <a:schemeClr val="tx1"/>
                </a:solidFill>
              </a:rPr>
              <a:t> 0,75 mg/dm² * </a:t>
            </a:r>
            <a:r>
              <a:rPr lang="fr-BE" sz="1500" dirty="0" err="1">
                <a:solidFill>
                  <a:schemeClr val="tx1"/>
                </a:solidFill>
              </a:rPr>
              <a:t>day</a:t>
            </a:r>
            <a:r>
              <a:rPr lang="fr-BE" sz="1500" dirty="0">
                <a:solidFill>
                  <a:schemeClr val="tx1"/>
                </a:solidFill>
              </a:rPr>
              <a:t> to </a:t>
            </a:r>
            <a:r>
              <a:rPr lang="fr-BE" sz="1500" dirty="0" err="1">
                <a:solidFill>
                  <a:schemeClr val="tx1"/>
                </a:solidFill>
              </a:rPr>
              <a:t>avoid</a:t>
            </a:r>
            <a:r>
              <a:rPr lang="fr-BE" sz="1500" dirty="0">
                <a:solidFill>
                  <a:schemeClr val="tx1"/>
                </a:solidFill>
              </a:rPr>
              <a:t> </a:t>
            </a:r>
            <a:r>
              <a:rPr lang="fr-BE" sz="1500" dirty="0" err="1">
                <a:solidFill>
                  <a:schemeClr val="tx1"/>
                </a:solidFill>
              </a:rPr>
              <a:t>external</a:t>
            </a:r>
            <a:r>
              <a:rPr lang="fr-BE" sz="1500" dirty="0">
                <a:solidFill>
                  <a:schemeClr val="tx1"/>
                </a:solidFill>
              </a:rPr>
              <a:t> corrosion</a:t>
            </a:r>
          </a:p>
          <a:p>
            <a:pPr marL="1081088" lvl="3"/>
            <a:endParaRPr lang="fr-BE" sz="1500" dirty="0">
              <a:solidFill>
                <a:schemeClr val="tx1"/>
              </a:solidFill>
            </a:endParaRPr>
          </a:p>
          <a:p>
            <a:pPr marL="1081088" lvl="3"/>
            <a:r>
              <a:rPr lang="fr-BE" sz="1500" b="1" u="sng" dirty="0">
                <a:solidFill>
                  <a:schemeClr val="tx1"/>
                </a:solidFill>
              </a:rPr>
              <a:t>Concentration of </a:t>
            </a:r>
            <a:r>
              <a:rPr lang="fr-BE" sz="1500" b="1" u="sng" dirty="0" err="1">
                <a:solidFill>
                  <a:schemeClr val="tx1"/>
                </a:solidFill>
              </a:rPr>
              <a:t>chlorides</a:t>
            </a:r>
            <a:r>
              <a:rPr lang="fr-BE" sz="1500" b="1" u="sng" dirty="0">
                <a:solidFill>
                  <a:schemeClr val="tx1"/>
                </a:solidFill>
              </a:rPr>
              <a:t> </a:t>
            </a:r>
            <a:r>
              <a:rPr lang="fr-BE" sz="1500" dirty="0">
                <a:solidFill>
                  <a:schemeClr val="tx1"/>
                </a:solidFill>
              </a:rPr>
              <a:t>must </a:t>
            </a:r>
            <a:r>
              <a:rPr lang="fr-BE" sz="1500" dirty="0" err="1">
                <a:solidFill>
                  <a:schemeClr val="tx1"/>
                </a:solidFill>
              </a:rPr>
              <a:t>be</a:t>
            </a:r>
            <a:r>
              <a:rPr lang="fr-BE" sz="1500" dirty="0">
                <a:solidFill>
                  <a:schemeClr val="tx1"/>
                </a:solidFill>
              </a:rPr>
              <a:t> </a:t>
            </a:r>
            <a:r>
              <a:rPr lang="fr-BE" sz="1500" dirty="0" err="1">
                <a:solidFill>
                  <a:schemeClr val="tx1"/>
                </a:solidFill>
              </a:rPr>
              <a:t>less</a:t>
            </a:r>
            <a:r>
              <a:rPr lang="fr-BE" sz="1500" dirty="0">
                <a:solidFill>
                  <a:schemeClr val="tx1"/>
                </a:solidFill>
              </a:rPr>
              <a:t> </a:t>
            </a:r>
            <a:r>
              <a:rPr lang="fr-BE" sz="1500" dirty="0" err="1">
                <a:solidFill>
                  <a:schemeClr val="tx1"/>
                </a:solidFill>
              </a:rPr>
              <a:t>than</a:t>
            </a:r>
            <a:r>
              <a:rPr lang="fr-BE" sz="1500" dirty="0">
                <a:solidFill>
                  <a:schemeClr val="tx1"/>
                </a:solidFill>
              </a:rPr>
              <a:t> 0,1 mg/dm² * </a:t>
            </a:r>
            <a:r>
              <a:rPr lang="fr-BE" sz="1500" dirty="0" err="1">
                <a:solidFill>
                  <a:schemeClr val="tx1"/>
                </a:solidFill>
              </a:rPr>
              <a:t>day</a:t>
            </a:r>
            <a:r>
              <a:rPr lang="fr-BE" sz="1500" dirty="0">
                <a:solidFill>
                  <a:schemeClr val="tx1"/>
                </a:solidFill>
              </a:rPr>
              <a:t> to </a:t>
            </a:r>
            <a:r>
              <a:rPr lang="fr-BE" sz="1500" dirty="0" err="1">
                <a:solidFill>
                  <a:schemeClr val="tx1"/>
                </a:solidFill>
              </a:rPr>
              <a:t>avoid</a:t>
            </a:r>
            <a:r>
              <a:rPr lang="fr-BE" sz="1500" dirty="0">
                <a:solidFill>
                  <a:schemeClr val="tx1"/>
                </a:solidFill>
              </a:rPr>
              <a:t> </a:t>
            </a:r>
            <a:r>
              <a:rPr lang="fr-BE" sz="1500" dirty="0" err="1">
                <a:solidFill>
                  <a:schemeClr val="tx1"/>
                </a:solidFill>
              </a:rPr>
              <a:t>external</a:t>
            </a:r>
            <a:r>
              <a:rPr lang="fr-BE" sz="1500" dirty="0">
                <a:solidFill>
                  <a:schemeClr val="tx1"/>
                </a:solidFill>
              </a:rPr>
              <a:t> corrosion</a:t>
            </a:r>
          </a:p>
          <a:p>
            <a:pPr marL="1081088" lvl="3"/>
            <a:endParaRPr lang="fr-BE" sz="1500" dirty="0">
              <a:solidFill>
                <a:schemeClr val="tx1"/>
              </a:solidFill>
            </a:endParaRPr>
          </a:p>
          <a:p>
            <a:pPr marL="1081088" lvl="3"/>
            <a:r>
              <a:rPr lang="fr-BE" sz="1500" b="1" u="sng" dirty="0">
                <a:solidFill>
                  <a:schemeClr val="tx1"/>
                </a:solidFill>
              </a:rPr>
              <a:t>Concentration of radon </a:t>
            </a:r>
            <a:r>
              <a:rPr lang="fr-BE" sz="1500" dirty="0">
                <a:solidFill>
                  <a:schemeClr val="tx1"/>
                </a:solidFill>
              </a:rPr>
              <a:t>must </a:t>
            </a:r>
            <a:r>
              <a:rPr lang="fr-BE" sz="1500" dirty="0" err="1">
                <a:solidFill>
                  <a:schemeClr val="tx1"/>
                </a:solidFill>
              </a:rPr>
              <a:t>be</a:t>
            </a:r>
            <a:r>
              <a:rPr lang="fr-BE" sz="1500" dirty="0">
                <a:solidFill>
                  <a:schemeClr val="tx1"/>
                </a:solidFill>
              </a:rPr>
              <a:t> </a:t>
            </a:r>
            <a:r>
              <a:rPr lang="fr-BE" sz="1500" dirty="0" err="1">
                <a:solidFill>
                  <a:schemeClr val="tx1"/>
                </a:solidFill>
              </a:rPr>
              <a:t>less</a:t>
            </a:r>
            <a:r>
              <a:rPr lang="fr-BE" sz="1500" dirty="0">
                <a:solidFill>
                  <a:schemeClr val="tx1"/>
                </a:solidFill>
              </a:rPr>
              <a:t> </a:t>
            </a:r>
            <a:r>
              <a:rPr lang="fr-BE" sz="1500" dirty="0" err="1">
                <a:solidFill>
                  <a:schemeClr val="tx1"/>
                </a:solidFill>
              </a:rPr>
              <a:t>than</a:t>
            </a:r>
            <a:r>
              <a:rPr lang="fr-BE" sz="1500" dirty="0">
                <a:solidFill>
                  <a:schemeClr val="tx1"/>
                </a:solidFill>
              </a:rPr>
              <a:t> 200 Bq/m³ (</a:t>
            </a:r>
            <a:r>
              <a:rPr lang="fr-BE" sz="1500" dirty="0" err="1">
                <a:solidFill>
                  <a:schemeClr val="tx1"/>
                </a:solidFill>
              </a:rPr>
              <a:t>based</a:t>
            </a:r>
            <a:r>
              <a:rPr lang="fr-BE" sz="1500" dirty="0">
                <a:solidFill>
                  <a:schemeClr val="tx1"/>
                </a:solidFill>
              </a:rPr>
              <a:t> on </a:t>
            </a:r>
            <a:r>
              <a:rPr lang="fr-BE" sz="1500" dirty="0" err="1">
                <a:solidFill>
                  <a:schemeClr val="tx1"/>
                </a:solidFill>
              </a:rPr>
              <a:t>legal</a:t>
            </a:r>
            <a:r>
              <a:rPr lang="fr-BE" sz="1500" dirty="0">
                <a:solidFill>
                  <a:schemeClr val="tx1"/>
                </a:solidFill>
              </a:rPr>
              <a:t> </a:t>
            </a:r>
            <a:r>
              <a:rPr lang="fr-BE" sz="1500" dirty="0" err="1">
                <a:solidFill>
                  <a:schemeClr val="tx1"/>
                </a:solidFill>
              </a:rPr>
              <a:t>requirements</a:t>
            </a:r>
            <a:r>
              <a:rPr lang="fr-BE" sz="1500" dirty="0">
                <a:solidFill>
                  <a:schemeClr val="tx1"/>
                </a:solidFill>
              </a:rPr>
              <a:t>)</a:t>
            </a:r>
          </a:p>
          <a:p>
            <a:pPr lvl="2"/>
            <a:endParaRPr lang="nl-BE" dirty="0"/>
          </a:p>
          <a:p>
            <a:pPr lvl="1"/>
            <a:endParaRPr lang="fr-BE" dirty="0"/>
          </a:p>
          <a:p>
            <a:endParaRPr lang="fr-BE" dirty="0"/>
          </a:p>
        </p:txBody>
      </p:sp>
    </p:spTree>
    <p:extLst>
      <p:ext uri="{BB962C8B-B14F-4D97-AF65-F5344CB8AC3E}">
        <p14:creationId xmlns:p14="http://schemas.microsoft.com/office/powerpoint/2010/main" val="1590415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894CDC-263F-2F66-C1CA-CA658AC4802E}"/>
              </a:ext>
            </a:extLst>
          </p:cNvPr>
          <p:cNvSpPr txBox="1"/>
          <p:nvPr/>
        </p:nvSpPr>
        <p:spPr>
          <a:xfrm>
            <a:off x="620701" y="775281"/>
            <a:ext cx="7687621" cy="1754326"/>
          </a:xfrm>
          <a:prstGeom prst="rect">
            <a:avLst/>
          </a:prstGeom>
          <a:noFill/>
        </p:spPr>
        <p:txBody>
          <a:bodyPr wrap="square">
            <a:spAutoFit/>
          </a:bodyPr>
          <a:lstStyle/>
          <a:p>
            <a:r>
              <a:rPr lang="en-GB" sz="1800" b="0" i="0" u="none" strike="noStrike" baseline="0" dirty="0">
                <a:solidFill>
                  <a:srgbClr val="000000"/>
                </a:solidFill>
                <a:latin typeface="Tw Cen MT" panose="020B0602020104020603" pitchFamily="34" charset="0"/>
              </a:rPr>
              <a:t>The </a:t>
            </a:r>
            <a:r>
              <a:rPr lang="en-GB" sz="1800" b="1" i="0" u="none" strike="noStrike" baseline="0" dirty="0">
                <a:solidFill>
                  <a:srgbClr val="000000"/>
                </a:solidFill>
                <a:latin typeface="Tw Cen MT" panose="020B0602020104020603" pitchFamily="34" charset="0"/>
              </a:rPr>
              <a:t>materials of construction </a:t>
            </a:r>
            <a:r>
              <a:rPr lang="en-GB" sz="1800" b="0" i="0" u="none" strike="noStrike" baseline="0" dirty="0">
                <a:solidFill>
                  <a:srgbClr val="000000"/>
                </a:solidFill>
                <a:latin typeface="Tw Cen MT" panose="020B0602020104020603" pitchFamily="34" charset="0"/>
              </a:rPr>
              <a:t>and the </a:t>
            </a:r>
            <a:r>
              <a:rPr lang="en-GB" sz="1800" b="1" i="0" u="none" strike="noStrike" baseline="0" dirty="0">
                <a:solidFill>
                  <a:srgbClr val="000000"/>
                </a:solidFill>
                <a:latin typeface="Tw Cen MT" panose="020B0602020104020603" pitchFamily="34" charset="0"/>
              </a:rPr>
              <a:t>waste itself </a:t>
            </a:r>
            <a:r>
              <a:rPr lang="en-GB" sz="1800" b="0" i="0" u="none" strike="noStrike" baseline="0" dirty="0">
                <a:solidFill>
                  <a:srgbClr val="000000"/>
                </a:solidFill>
                <a:latin typeface="Tw Cen MT" panose="020B0602020104020603" pitchFamily="34" charset="0"/>
              </a:rPr>
              <a:t>will evolve with time; </a:t>
            </a:r>
          </a:p>
          <a:p>
            <a:r>
              <a:rPr lang="en-GB" sz="1600" b="0" i="0" u="none" strike="noStrike" baseline="0" dirty="0">
                <a:solidFill>
                  <a:srgbClr val="000000"/>
                </a:solidFill>
                <a:latin typeface="Wingdings" panose="05000000000000000000" pitchFamily="2" charset="2"/>
              </a:rPr>
              <a:t></a:t>
            </a:r>
            <a:r>
              <a:rPr lang="en-GB" sz="1800" b="0" i="0" u="none" strike="noStrike" baseline="0" dirty="0">
                <a:solidFill>
                  <a:srgbClr val="000000"/>
                </a:solidFill>
                <a:latin typeface="Tw Cen MT" panose="020B0602020104020603" pitchFamily="34" charset="0"/>
              </a:rPr>
              <a:t>the metal containers will tend to </a:t>
            </a:r>
            <a:r>
              <a:rPr lang="en-GB" sz="1800" b="1" i="0" u="none" strike="noStrike" baseline="0" dirty="0">
                <a:solidFill>
                  <a:srgbClr val="000000"/>
                </a:solidFill>
                <a:latin typeface="Tw Cen MT" panose="020B0602020104020603" pitchFamily="34" charset="0"/>
              </a:rPr>
              <a:t>corrode</a:t>
            </a:r>
            <a:r>
              <a:rPr lang="en-GB" sz="1800" b="0" i="0" u="none" strike="noStrike" baseline="0" dirty="0">
                <a:solidFill>
                  <a:srgbClr val="000000"/>
                </a:solidFill>
                <a:latin typeface="Tw Cen MT" panose="020B0602020104020603" pitchFamily="34" charset="0"/>
              </a:rPr>
              <a:t>;</a:t>
            </a:r>
          </a:p>
          <a:p>
            <a:r>
              <a:rPr lang="en-GB" sz="1600" b="0" i="0" u="none" strike="noStrike" baseline="0" dirty="0">
                <a:solidFill>
                  <a:srgbClr val="000000"/>
                </a:solidFill>
                <a:latin typeface="Wingdings" panose="05000000000000000000" pitchFamily="2" charset="2"/>
              </a:rPr>
              <a:t></a:t>
            </a:r>
            <a:r>
              <a:rPr lang="en-GB" sz="1800" b="0" i="0" u="none" strike="noStrike" baseline="0" dirty="0">
                <a:solidFill>
                  <a:srgbClr val="000000"/>
                </a:solidFill>
                <a:latin typeface="Tw Cen MT" panose="020B0602020104020603" pitchFamily="34" charset="0"/>
              </a:rPr>
              <a:t>the cementitious materials will undergo </a:t>
            </a:r>
            <a:r>
              <a:rPr lang="en-GB" sz="1800" b="1" i="0" u="none" strike="noStrike" baseline="0" dirty="0" err="1">
                <a:solidFill>
                  <a:srgbClr val="000000"/>
                </a:solidFill>
                <a:latin typeface="Tw Cen MT" panose="020B0602020104020603" pitchFamily="34" charset="0"/>
              </a:rPr>
              <a:t>hydration</a:t>
            </a:r>
            <a:r>
              <a:rPr lang="en-GB" sz="1800" b="0" i="0" u="none" strike="noStrike" baseline="0" dirty="0" err="1">
                <a:solidFill>
                  <a:srgbClr val="000000"/>
                </a:solidFill>
                <a:latin typeface="Tw Cen MT" panose="020B0602020104020603" pitchFamily="34" charset="0"/>
              </a:rPr>
              <a:t>and</a:t>
            </a:r>
            <a:r>
              <a:rPr lang="en-GB" sz="1800" b="0" i="0" u="none" strike="noStrike" baseline="0" dirty="0">
                <a:solidFill>
                  <a:srgbClr val="000000"/>
                </a:solidFill>
                <a:latin typeface="Tw Cen MT" panose="020B0602020104020603" pitchFamily="34" charset="0"/>
              </a:rPr>
              <a:t> </a:t>
            </a:r>
            <a:r>
              <a:rPr lang="en-GB" sz="1800" b="1" i="0" u="none" strike="noStrike" baseline="0" dirty="0">
                <a:solidFill>
                  <a:srgbClr val="000000"/>
                </a:solidFill>
                <a:latin typeface="Tw Cen MT" panose="020B0602020104020603" pitchFamily="34" charset="0"/>
              </a:rPr>
              <a:t>conversion reactions </a:t>
            </a:r>
            <a:r>
              <a:rPr lang="en-GB" sz="1800" b="0" i="0" u="none" strike="noStrike" baseline="0" dirty="0">
                <a:solidFill>
                  <a:srgbClr val="000000"/>
                </a:solidFill>
                <a:latin typeface="Tw Cen MT" panose="020B0602020104020603" pitchFamily="34" charset="0"/>
              </a:rPr>
              <a:t>leading to the formation of different mineral phases and the waste will undergo a variety of </a:t>
            </a:r>
            <a:r>
              <a:rPr lang="en-GB" sz="1800" b="1" i="0" u="none" strike="noStrike" baseline="0" dirty="0">
                <a:solidFill>
                  <a:srgbClr val="000000"/>
                </a:solidFill>
                <a:latin typeface="Tw Cen MT" panose="020B0602020104020603" pitchFamily="34" charset="0"/>
              </a:rPr>
              <a:t>physical and chemical changes</a:t>
            </a:r>
            <a:r>
              <a:rPr lang="en-GB" sz="1800" b="0" i="0" u="none" strike="noStrike" baseline="0" dirty="0">
                <a:solidFill>
                  <a:srgbClr val="000000"/>
                </a:solidFill>
                <a:latin typeface="Tw Cen MT" panose="020B0602020104020603" pitchFamily="34" charset="0"/>
              </a:rPr>
              <a:t>. </a:t>
            </a:r>
          </a:p>
          <a:p>
            <a:endParaRPr lang="en-GB" sz="1800" b="0" i="0" u="none" strike="noStrike" baseline="0" dirty="0">
              <a:solidFill>
                <a:srgbClr val="000000"/>
              </a:solidFill>
              <a:latin typeface="Tw Cen MT" panose="020B0602020104020603" pitchFamily="34" charset="0"/>
            </a:endParaRPr>
          </a:p>
        </p:txBody>
      </p:sp>
      <p:sp>
        <p:nvSpPr>
          <p:cNvPr id="5" name="Rectangle 2">
            <a:extLst>
              <a:ext uri="{FF2B5EF4-FFF2-40B4-BE49-F238E27FC236}">
                <a16:creationId xmlns:a16="http://schemas.microsoft.com/office/drawing/2014/main" id="{88A9E40B-F70F-F780-4854-7CB352C95306}"/>
              </a:ext>
            </a:extLst>
          </p:cNvPr>
          <p:cNvSpPr>
            <a:spLocks noGrp="1" noChangeArrowheads="1"/>
          </p:cNvSpPr>
          <p:nvPr>
            <p:ph type="title"/>
          </p:nvPr>
        </p:nvSpPr>
        <p:spPr>
          <a:xfrm>
            <a:off x="2735735" y="57421"/>
            <a:ext cx="3672528" cy="648072"/>
          </a:xfrm>
        </p:spPr>
        <p:txBody>
          <a:bodyPr>
            <a:normAutofit/>
          </a:bodyPr>
          <a:lstStyle/>
          <a:p>
            <a:pPr algn="ctr" eaLnBrk="1" hangingPunct="1">
              <a:defRPr/>
            </a:pPr>
            <a:r>
              <a:rPr lang="en-GB" altLang="x-none" dirty="0">
                <a:solidFill>
                  <a:schemeClr val="tx1"/>
                </a:solidFill>
              </a:rPr>
              <a:t>1. Introduction</a:t>
            </a:r>
          </a:p>
        </p:txBody>
      </p:sp>
      <p:pic>
        <p:nvPicPr>
          <p:cNvPr id="7" name="Picture 6">
            <a:extLst>
              <a:ext uri="{FF2B5EF4-FFF2-40B4-BE49-F238E27FC236}">
                <a16:creationId xmlns:a16="http://schemas.microsoft.com/office/drawing/2014/main" id="{4E2C7796-58D2-8428-266E-FAE1F80EC725}"/>
              </a:ext>
            </a:extLst>
          </p:cNvPr>
          <p:cNvPicPr>
            <a:picLocks noChangeAspect="1"/>
          </p:cNvPicPr>
          <p:nvPr/>
        </p:nvPicPr>
        <p:blipFill>
          <a:blip r:embed="rId2"/>
          <a:stretch>
            <a:fillRect/>
          </a:stretch>
        </p:blipFill>
        <p:spPr>
          <a:xfrm>
            <a:off x="645866" y="2529607"/>
            <a:ext cx="3019469" cy="2287362"/>
          </a:xfrm>
          <a:prstGeom prst="rect">
            <a:avLst/>
          </a:prstGeom>
        </p:spPr>
      </p:pic>
      <p:pic>
        <p:nvPicPr>
          <p:cNvPr id="9" name="Picture 8">
            <a:extLst>
              <a:ext uri="{FF2B5EF4-FFF2-40B4-BE49-F238E27FC236}">
                <a16:creationId xmlns:a16="http://schemas.microsoft.com/office/drawing/2014/main" id="{EE9CDD57-0C7E-5AB5-066C-89C91367673A}"/>
              </a:ext>
            </a:extLst>
          </p:cNvPr>
          <p:cNvPicPr>
            <a:picLocks noChangeAspect="1"/>
          </p:cNvPicPr>
          <p:nvPr/>
        </p:nvPicPr>
        <p:blipFill>
          <a:blip r:embed="rId3"/>
          <a:stretch>
            <a:fillRect/>
          </a:stretch>
        </p:blipFill>
        <p:spPr>
          <a:xfrm>
            <a:off x="4210512" y="2195030"/>
            <a:ext cx="4287622" cy="2672803"/>
          </a:xfrm>
          <a:prstGeom prst="rect">
            <a:avLst/>
          </a:prstGeom>
        </p:spPr>
      </p:pic>
    </p:spTree>
    <p:extLst>
      <p:ext uri="{BB962C8B-B14F-4D97-AF65-F5344CB8AC3E}">
        <p14:creationId xmlns:p14="http://schemas.microsoft.com/office/powerpoint/2010/main" val="34921935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064A67D2-6803-F94E-B765-A9CF0E58C202}"/>
              </a:ext>
            </a:extLst>
          </p:cNvPr>
          <p:cNvSpPr>
            <a:spLocks noGrp="1" noChangeArrowheads="1"/>
          </p:cNvSpPr>
          <p:nvPr>
            <p:ph idx="1"/>
          </p:nvPr>
        </p:nvSpPr>
        <p:spPr bwMode="auto">
          <a:xfrm>
            <a:off x="94335" y="920315"/>
            <a:ext cx="8714649" cy="440795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68580" tIns="34290" rIns="68580" bIns="34290" numCol="1" rtlCol="0" anchorCtr="0" compatLnSpc="1">
            <a:prstTxWarp prst="textNoShape">
              <a:avLst/>
            </a:prstTxWarp>
            <a:normAutofit fontScale="92500" lnSpcReduction="2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lnSpc>
                <a:spcPct val="90000"/>
              </a:lnSpc>
              <a:spcAft>
                <a:spcPts val="450"/>
              </a:spcAft>
              <a:buNone/>
            </a:pPr>
            <a:r>
              <a:rPr lang="en-GB" altLang="en-US" sz="1700" dirty="0">
                <a:solidFill>
                  <a:srgbClr val="000000"/>
                </a:solidFill>
              </a:rPr>
              <a:t>Long-term interim storage is becoming an important issue in countries where the implementation of disposal facilities is postponed. </a:t>
            </a:r>
          </a:p>
          <a:p>
            <a:pPr marL="0" indent="0">
              <a:lnSpc>
                <a:spcPct val="90000"/>
              </a:lnSpc>
              <a:spcAft>
                <a:spcPts val="450"/>
              </a:spcAft>
              <a:buNone/>
            </a:pPr>
            <a:endParaRPr lang="en-US" altLang="en-US" sz="1700" dirty="0">
              <a:solidFill>
                <a:srgbClr val="000000"/>
              </a:solidFill>
            </a:endParaRPr>
          </a:p>
          <a:p>
            <a:pPr marL="0" indent="0">
              <a:lnSpc>
                <a:spcPct val="90000"/>
              </a:lnSpc>
              <a:spcAft>
                <a:spcPts val="450"/>
              </a:spcAft>
              <a:buNone/>
            </a:pPr>
            <a:r>
              <a:rPr lang="en-US" altLang="en-US" sz="1700" dirty="0">
                <a:solidFill>
                  <a:srgbClr val="000000"/>
                </a:solidFill>
              </a:rPr>
              <a:t>The </a:t>
            </a:r>
            <a:r>
              <a:rPr lang="en-US" altLang="en-US" sz="1700" dirty="0">
                <a:solidFill>
                  <a:srgbClr val="FF0000"/>
                </a:solidFill>
              </a:rPr>
              <a:t>ability </a:t>
            </a:r>
            <a:r>
              <a:rPr lang="en-US" altLang="en-US" sz="1700" dirty="0">
                <a:solidFill>
                  <a:srgbClr val="000000"/>
                </a:solidFill>
              </a:rPr>
              <a:t>of a waste package to maintain its function over a specified period is affected by a number of </a:t>
            </a:r>
            <a:r>
              <a:rPr lang="en-US" altLang="en-US" sz="1700" dirty="0">
                <a:solidFill>
                  <a:srgbClr val="FF0000"/>
                </a:solidFill>
              </a:rPr>
              <a:t>key factors namely:</a:t>
            </a:r>
          </a:p>
          <a:p>
            <a:pPr lvl="1">
              <a:lnSpc>
                <a:spcPct val="90000"/>
              </a:lnSpc>
              <a:spcAft>
                <a:spcPts val="450"/>
              </a:spcAft>
            </a:pPr>
            <a:r>
              <a:rPr lang="en-GB" altLang="en-US" sz="1700" dirty="0">
                <a:solidFill>
                  <a:srgbClr val="000000"/>
                </a:solidFill>
              </a:rPr>
              <a:t>the design of the waste container, including construction materials and manufacturing processes;</a:t>
            </a:r>
          </a:p>
          <a:p>
            <a:pPr lvl="1">
              <a:lnSpc>
                <a:spcPct val="90000"/>
              </a:lnSpc>
              <a:spcAft>
                <a:spcPts val="450"/>
              </a:spcAft>
            </a:pPr>
            <a:r>
              <a:rPr lang="en-GB" altLang="en-US" sz="1700" dirty="0">
                <a:solidFill>
                  <a:srgbClr val="000000"/>
                </a:solidFill>
              </a:rPr>
              <a:t>the design and specifications of the conditioning process;</a:t>
            </a:r>
          </a:p>
          <a:p>
            <a:pPr lvl="1">
              <a:lnSpc>
                <a:spcPct val="90000"/>
              </a:lnSpc>
              <a:spcAft>
                <a:spcPts val="450"/>
              </a:spcAft>
            </a:pPr>
            <a:r>
              <a:rPr lang="en-GB" altLang="en-US" sz="1700" dirty="0">
                <a:solidFill>
                  <a:srgbClr val="000000"/>
                </a:solidFill>
              </a:rPr>
              <a:t>the nature and rates of container and waste form degradation mechanisms (e.g. corrosion);</a:t>
            </a:r>
          </a:p>
          <a:p>
            <a:pPr lvl="1">
              <a:lnSpc>
                <a:spcPct val="90000"/>
              </a:lnSpc>
              <a:spcAft>
                <a:spcPts val="450"/>
              </a:spcAft>
            </a:pPr>
            <a:r>
              <a:rPr lang="en-GB" altLang="en-US" sz="1700" dirty="0">
                <a:solidFill>
                  <a:srgbClr val="000000"/>
                </a:solidFill>
              </a:rPr>
              <a:t>the nature and rate of interaction between the waste container and the waste form; </a:t>
            </a:r>
          </a:p>
          <a:p>
            <a:pPr lvl="1">
              <a:lnSpc>
                <a:spcPct val="90000"/>
              </a:lnSpc>
              <a:spcAft>
                <a:spcPts val="450"/>
              </a:spcAft>
            </a:pPr>
            <a:r>
              <a:rPr lang="en-GB" altLang="en-US" sz="1700" dirty="0">
                <a:solidFill>
                  <a:srgbClr val="000000"/>
                </a:solidFill>
              </a:rPr>
              <a:t>the defined storage and disposal facility conditions (e.g. temperature, humidity, groundwater chemistry, etc.).</a:t>
            </a:r>
          </a:p>
          <a:p>
            <a:pPr lvl="1">
              <a:lnSpc>
                <a:spcPct val="90000"/>
              </a:lnSpc>
              <a:spcAft>
                <a:spcPts val="450"/>
              </a:spcAft>
            </a:pPr>
            <a:endParaRPr lang="en-GB" altLang="en-US" sz="1700" dirty="0">
              <a:solidFill>
                <a:srgbClr val="000000"/>
              </a:solidFill>
            </a:endParaRPr>
          </a:p>
          <a:p>
            <a:pPr marL="0" indent="0">
              <a:lnSpc>
                <a:spcPct val="90000"/>
              </a:lnSpc>
              <a:spcAft>
                <a:spcPts val="450"/>
              </a:spcAft>
              <a:buNone/>
            </a:pPr>
            <a:r>
              <a:rPr lang="en-GB" sz="1700" dirty="0">
                <a:solidFill>
                  <a:srgbClr val="FF0000"/>
                </a:solidFill>
              </a:rPr>
              <a:t>Ageing management </a:t>
            </a:r>
            <a:r>
              <a:rPr lang="en-GB" sz="1700" dirty="0">
                <a:solidFill>
                  <a:srgbClr val="000000"/>
                </a:solidFill>
              </a:rPr>
              <a:t>of container integrity in storage and disposal environments is essential to assure adequate performance. </a:t>
            </a:r>
          </a:p>
          <a:p>
            <a:pPr marL="0" indent="0">
              <a:lnSpc>
                <a:spcPct val="90000"/>
              </a:lnSpc>
              <a:spcAft>
                <a:spcPts val="450"/>
              </a:spcAft>
              <a:buNone/>
            </a:pPr>
            <a:endParaRPr lang="en-GB" sz="1700" dirty="0">
              <a:solidFill>
                <a:srgbClr val="000000"/>
              </a:solidFill>
            </a:endParaRPr>
          </a:p>
          <a:p>
            <a:pPr marL="0" indent="0">
              <a:lnSpc>
                <a:spcPct val="90000"/>
              </a:lnSpc>
              <a:spcAft>
                <a:spcPts val="450"/>
              </a:spcAft>
              <a:buNone/>
            </a:pPr>
            <a:r>
              <a:rPr lang="en-GB" sz="1700" dirty="0">
                <a:solidFill>
                  <a:srgbClr val="000000"/>
                </a:solidFill>
              </a:rPr>
              <a:t>Note that the longer the time scale (e.g. in the post-closure phase of a repository), the more important slow degradation mechanisms become.</a:t>
            </a:r>
          </a:p>
          <a:p>
            <a:pPr>
              <a:lnSpc>
                <a:spcPct val="90000"/>
              </a:lnSpc>
              <a:spcAft>
                <a:spcPts val="450"/>
              </a:spcAft>
            </a:pPr>
            <a:endParaRPr lang="en-GB" altLang="en-US" sz="1875" dirty="0">
              <a:solidFill>
                <a:srgbClr val="000000"/>
              </a:solidFill>
            </a:endParaRPr>
          </a:p>
        </p:txBody>
      </p:sp>
      <p:sp>
        <p:nvSpPr>
          <p:cNvPr id="2" name="Rectangle 2">
            <a:extLst>
              <a:ext uri="{FF2B5EF4-FFF2-40B4-BE49-F238E27FC236}">
                <a16:creationId xmlns:a16="http://schemas.microsoft.com/office/drawing/2014/main" id="{1407FDC2-3CF4-E4F9-2FFA-2EBE70ED9DAA}"/>
              </a:ext>
            </a:extLst>
          </p:cNvPr>
          <p:cNvSpPr txBox="1">
            <a:spLocks noChangeArrowheads="1"/>
          </p:cNvSpPr>
          <p:nvPr/>
        </p:nvSpPr>
        <p:spPr>
          <a:xfrm>
            <a:off x="-67317" y="108940"/>
            <a:ext cx="9278633" cy="648072"/>
          </a:xfrm>
          <a:prstGeom prst="rect">
            <a:avLst/>
          </a:prstGeom>
        </p:spPr>
        <p:txBody>
          <a:bodyPr vert="horz" lIns="91440" tIns="45720" rIns="91440" bIns="45720" rtlCol="0" anchor="ctr">
            <a:normAutofit fontScale="67500" lnSpcReduction="20000"/>
          </a:bodyPr>
          <a:lstStyle>
            <a:lvl1pPr algn="l" defTabSz="914400" rtl="0" eaLnBrk="1" latinLnBrk="0" hangingPunct="1">
              <a:spcBef>
                <a:spcPct val="0"/>
              </a:spcBef>
              <a:buNone/>
              <a:defRPr sz="3600" b="1" kern="1200">
                <a:solidFill>
                  <a:schemeClr val="tx1"/>
                </a:solidFill>
                <a:latin typeface="Arial "/>
                <a:ea typeface="+mj-ea"/>
                <a:cs typeface="+mj-cs"/>
              </a:defRPr>
            </a:lvl1pPr>
          </a:lstStyle>
          <a:p>
            <a:pPr algn="ctr">
              <a:defRPr/>
            </a:pPr>
            <a:r>
              <a:rPr lang="en-GB" altLang="x-none" dirty="0"/>
              <a:t>5. Ageing management of waste packages in storage/disposal </a:t>
            </a:r>
          </a:p>
        </p:txBody>
      </p:sp>
    </p:spTree>
    <p:extLst>
      <p:ext uri="{BB962C8B-B14F-4D97-AF65-F5344CB8AC3E}">
        <p14:creationId xmlns:p14="http://schemas.microsoft.com/office/powerpoint/2010/main" val="42538430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407FDC2-3CF4-E4F9-2FFA-2EBE70ED9DAA}"/>
              </a:ext>
            </a:extLst>
          </p:cNvPr>
          <p:cNvSpPr txBox="1">
            <a:spLocks noChangeArrowheads="1"/>
          </p:cNvSpPr>
          <p:nvPr/>
        </p:nvSpPr>
        <p:spPr>
          <a:xfrm>
            <a:off x="-67317" y="108940"/>
            <a:ext cx="9278633" cy="648072"/>
          </a:xfrm>
          <a:prstGeom prst="rect">
            <a:avLst/>
          </a:prstGeom>
        </p:spPr>
        <p:txBody>
          <a:bodyPr vert="horz" lIns="91440" tIns="45720" rIns="91440" bIns="45720" rtlCol="0" anchor="ctr">
            <a:normAutofit fontScale="67500" lnSpcReduction="20000"/>
          </a:bodyPr>
          <a:lstStyle>
            <a:lvl1pPr algn="l" defTabSz="914400" rtl="0" eaLnBrk="1" latinLnBrk="0" hangingPunct="1">
              <a:spcBef>
                <a:spcPct val="0"/>
              </a:spcBef>
              <a:buNone/>
              <a:defRPr sz="3600" b="1" kern="1200">
                <a:solidFill>
                  <a:schemeClr val="tx1"/>
                </a:solidFill>
                <a:latin typeface="Arial "/>
                <a:ea typeface="+mj-ea"/>
                <a:cs typeface="+mj-cs"/>
              </a:defRPr>
            </a:lvl1pPr>
          </a:lstStyle>
          <a:p>
            <a:pPr algn="ctr">
              <a:defRPr/>
            </a:pPr>
            <a:r>
              <a:rPr lang="en-GB" altLang="x-none" dirty="0"/>
              <a:t>5. Ageing management of waste packages in storage/disposal </a:t>
            </a:r>
          </a:p>
        </p:txBody>
      </p:sp>
      <p:sp>
        <p:nvSpPr>
          <p:cNvPr id="7" name="Content Placeholder 2">
            <a:extLst>
              <a:ext uri="{FF2B5EF4-FFF2-40B4-BE49-F238E27FC236}">
                <a16:creationId xmlns:a16="http://schemas.microsoft.com/office/drawing/2014/main" id="{A9D0E927-A25B-1C5A-6F66-F70F30703921}"/>
              </a:ext>
            </a:extLst>
          </p:cNvPr>
          <p:cNvSpPr>
            <a:spLocks noGrp="1"/>
          </p:cNvSpPr>
          <p:nvPr>
            <p:ph idx="1"/>
          </p:nvPr>
        </p:nvSpPr>
        <p:spPr>
          <a:xfrm>
            <a:off x="272239" y="1102612"/>
            <a:ext cx="8042473" cy="3390188"/>
          </a:xfrm>
        </p:spPr>
        <p:txBody>
          <a:bodyPr>
            <a:normAutofit fontScale="55000" lnSpcReduction="20000"/>
          </a:bodyPr>
          <a:lstStyle/>
          <a:p>
            <a:pPr marL="0" indent="0">
              <a:buNone/>
            </a:pPr>
            <a:r>
              <a:rPr lang="en-GB" sz="2900" dirty="0"/>
              <a:t>Often, a conservative approach is taken in the safety assessment </a:t>
            </a:r>
            <a:r>
              <a:rPr lang="en-GB" sz="2900" dirty="0">
                <a:solidFill>
                  <a:srgbClr val="FF0000"/>
                </a:solidFill>
              </a:rPr>
              <a:t>during disposal </a:t>
            </a:r>
            <a:r>
              <a:rPr lang="en-GB" sz="2900" dirty="0"/>
              <a:t>by not taking any credit for the waste package performance or limiting its credited duration. </a:t>
            </a:r>
          </a:p>
          <a:p>
            <a:pPr marL="0" indent="0">
              <a:buNone/>
            </a:pPr>
            <a:endParaRPr lang="en-GB" sz="2900" dirty="0"/>
          </a:p>
          <a:p>
            <a:pPr marL="0" indent="0">
              <a:buNone/>
            </a:pPr>
            <a:r>
              <a:rPr lang="en-GB" sz="2900" dirty="0"/>
              <a:t>The waste package or container must retain some degree of </a:t>
            </a:r>
            <a:r>
              <a:rPr lang="en-GB" sz="2900" dirty="0">
                <a:solidFill>
                  <a:srgbClr val="FF0000"/>
                </a:solidFill>
              </a:rPr>
              <a:t>physical integrity </a:t>
            </a:r>
            <a:r>
              <a:rPr lang="en-GB" sz="2900" dirty="0"/>
              <a:t>over its intended storage life to ensure that the waste can be safely retrieved and transported to the designated facility at the end of the storage period. </a:t>
            </a:r>
          </a:p>
          <a:p>
            <a:pPr marL="0" indent="0">
              <a:buNone/>
            </a:pPr>
            <a:endParaRPr lang="en-GB" sz="2900" dirty="0"/>
          </a:p>
          <a:p>
            <a:pPr marL="0" indent="0">
              <a:buNone/>
            </a:pPr>
            <a:r>
              <a:rPr lang="en-GB" sz="2900" dirty="0">
                <a:solidFill>
                  <a:srgbClr val="FF0000"/>
                </a:solidFill>
              </a:rPr>
              <a:t>Ageing management for waste containers and packages generally consists of a program of periodic monitoring and inspection</a:t>
            </a:r>
            <a:r>
              <a:rPr lang="en-GB" sz="2900" dirty="0"/>
              <a:t>. Remediation options include re-packaging, overpacking and repair of containers. The longer the storage period, the more likely that some remedial action will be required.</a:t>
            </a:r>
          </a:p>
          <a:p>
            <a:pPr marL="0" indent="0">
              <a:buNone/>
            </a:pPr>
            <a:endParaRPr lang="en-GB" sz="2900" dirty="0"/>
          </a:p>
          <a:p>
            <a:pPr marL="0" indent="0">
              <a:buNone/>
            </a:pPr>
            <a:r>
              <a:rPr lang="en-GB" sz="2900" dirty="0"/>
              <a:t>”Dummy” containers can be used within the store to allow </a:t>
            </a:r>
            <a:r>
              <a:rPr lang="en-GB" sz="2900" dirty="0">
                <a:solidFill>
                  <a:srgbClr val="FF0000"/>
                </a:solidFill>
              </a:rPr>
              <a:t>external ageing </a:t>
            </a:r>
            <a:r>
              <a:rPr lang="en-GB" sz="2900" dirty="0"/>
              <a:t>to be assessed without moving waste packages. </a:t>
            </a:r>
          </a:p>
          <a:p>
            <a:endParaRPr lang="en-US" dirty="0"/>
          </a:p>
        </p:txBody>
      </p:sp>
    </p:spTree>
    <p:extLst>
      <p:ext uri="{BB962C8B-B14F-4D97-AF65-F5344CB8AC3E}">
        <p14:creationId xmlns:p14="http://schemas.microsoft.com/office/powerpoint/2010/main" val="6218968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415A52B-F73E-2A19-114B-6E1255B56919}"/>
              </a:ext>
            </a:extLst>
          </p:cNvPr>
          <p:cNvSpPr txBox="1"/>
          <p:nvPr/>
        </p:nvSpPr>
        <p:spPr>
          <a:xfrm>
            <a:off x="205890" y="1340888"/>
            <a:ext cx="8859385" cy="3293209"/>
          </a:xfrm>
          <a:prstGeom prst="rect">
            <a:avLst/>
          </a:prstGeom>
          <a:noFill/>
        </p:spPr>
        <p:txBody>
          <a:bodyPr wrap="square">
            <a:spAutoFit/>
          </a:bodyPr>
          <a:lstStyle/>
          <a:p>
            <a:pPr algn="l"/>
            <a:r>
              <a:rPr lang="en-GB" sz="1600" b="0" i="0" u="none" strike="noStrike" baseline="0" dirty="0">
                <a:latin typeface="Arial" panose="020B0604020202020204" pitchFamily="34" charset="0"/>
              </a:rPr>
              <a:t>A monitoring policy/plan as part of ageing management plan for waste packages may be summarised as:</a:t>
            </a:r>
          </a:p>
          <a:p>
            <a:pPr algn="l"/>
            <a:endParaRPr lang="en-GB" sz="1600" b="0" i="0" u="none" strike="noStrike" baseline="0" dirty="0">
              <a:latin typeface="Arial" panose="020B0604020202020204" pitchFamily="34" charset="0"/>
            </a:endParaRPr>
          </a:p>
          <a:p>
            <a:pPr algn="l"/>
            <a:r>
              <a:rPr lang="en-GB" sz="1600" b="0" i="0" u="none" strike="noStrike" baseline="0" dirty="0">
                <a:latin typeface="Times New Roman" panose="02020603050405020304" pitchFamily="18" charset="0"/>
              </a:rPr>
              <a:t>• </a:t>
            </a:r>
            <a:r>
              <a:rPr lang="en-GB" sz="1600" b="0" i="0" u="none" strike="noStrike" baseline="0" dirty="0">
                <a:latin typeface="Arial" panose="020B0604020202020204" pitchFamily="34" charset="0"/>
              </a:rPr>
              <a:t>Identification of </a:t>
            </a:r>
            <a:r>
              <a:rPr lang="en-GB" sz="1600" b="0" i="0" u="none" strike="noStrike" baseline="0" dirty="0">
                <a:solidFill>
                  <a:srgbClr val="FF0000"/>
                </a:solidFill>
                <a:latin typeface="Arial" panose="020B0604020202020204" pitchFamily="34" charset="0"/>
              </a:rPr>
              <a:t>potential degradation mechanisms </a:t>
            </a:r>
            <a:r>
              <a:rPr lang="en-GB" sz="1600" b="0" i="0" u="none" strike="noStrike" baseline="0" dirty="0">
                <a:latin typeface="Arial" panose="020B0604020202020204" pitchFamily="34" charset="0"/>
              </a:rPr>
              <a:t>which lead to changes in properties;</a:t>
            </a:r>
          </a:p>
          <a:p>
            <a:pPr algn="l"/>
            <a:r>
              <a:rPr lang="en-GB" sz="1600" b="0" i="0" u="none" strike="noStrike" baseline="0" dirty="0">
                <a:latin typeface="Times New Roman" panose="02020603050405020304" pitchFamily="18" charset="0"/>
              </a:rPr>
              <a:t>• </a:t>
            </a:r>
            <a:r>
              <a:rPr lang="en-GB" sz="1600" b="0" i="0" u="none" strike="noStrike" baseline="0" dirty="0">
                <a:latin typeface="Arial" panose="020B0604020202020204" pitchFamily="34" charset="0"/>
              </a:rPr>
              <a:t>Identification </a:t>
            </a:r>
            <a:r>
              <a:rPr lang="en-GB" sz="1600" b="0" i="0" u="none" strike="noStrike" baseline="0" dirty="0">
                <a:solidFill>
                  <a:srgbClr val="FF0000"/>
                </a:solidFill>
                <a:latin typeface="Arial" panose="020B0604020202020204" pitchFamily="34" charset="0"/>
              </a:rPr>
              <a:t>of monitoring techniques </a:t>
            </a:r>
            <a:r>
              <a:rPr lang="en-GB" sz="1600" b="0" i="0" u="none" strike="noStrike" baseline="0" dirty="0">
                <a:latin typeface="Arial" panose="020B0604020202020204" pitchFamily="34" charset="0"/>
              </a:rPr>
              <a:t>to detect such changes.</a:t>
            </a:r>
          </a:p>
          <a:p>
            <a:pPr algn="l"/>
            <a:r>
              <a:rPr lang="en-GB" sz="1600" b="0" i="0" u="none" strike="noStrike" baseline="0" dirty="0">
                <a:latin typeface="Times New Roman" panose="02020603050405020304" pitchFamily="18" charset="0"/>
              </a:rPr>
              <a:t>• </a:t>
            </a:r>
            <a:r>
              <a:rPr lang="en-GB" sz="1600" b="0" i="0" u="none" strike="noStrike" baseline="0" dirty="0">
                <a:solidFill>
                  <a:srgbClr val="FF0000"/>
                </a:solidFill>
                <a:latin typeface="Arial" panose="020B0604020202020204" pitchFamily="34" charset="0"/>
              </a:rPr>
              <a:t>Estimation of package durability </a:t>
            </a:r>
            <a:r>
              <a:rPr lang="en-GB" sz="1600" b="0" i="0" u="none" strike="noStrike" baseline="0" dirty="0">
                <a:latin typeface="Arial" panose="020B0604020202020204" pitchFamily="34" charset="0"/>
              </a:rPr>
              <a:t>based on degradation rate data or </a:t>
            </a:r>
            <a:r>
              <a:rPr lang="en-GB" sz="1600" b="0" i="0" u="none" strike="noStrike" baseline="0" dirty="0">
                <a:solidFill>
                  <a:srgbClr val="FF0000"/>
                </a:solidFill>
                <a:latin typeface="Arial" panose="020B0604020202020204" pitchFamily="34" charset="0"/>
              </a:rPr>
              <a:t>modelling;</a:t>
            </a:r>
          </a:p>
          <a:p>
            <a:pPr algn="l"/>
            <a:r>
              <a:rPr lang="en-GB" sz="1600" b="0" i="0" u="none" strike="noStrike" baseline="0" dirty="0">
                <a:latin typeface="Times New Roman" panose="02020603050405020304" pitchFamily="18" charset="0"/>
              </a:rPr>
              <a:t>• </a:t>
            </a:r>
            <a:r>
              <a:rPr lang="en-GB" sz="1600" b="0" i="0" u="none" strike="noStrike" baseline="0" dirty="0">
                <a:latin typeface="Arial" panose="020B0604020202020204" pitchFamily="34" charset="0"/>
              </a:rPr>
              <a:t>Determination of </a:t>
            </a:r>
            <a:r>
              <a:rPr lang="en-GB" sz="1600" b="0" i="0" u="none" strike="noStrike" baseline="0" dirty="0">
                <a:solidFill>
                  <a:srgbClr val="FF0000"/>
                </a:solidFill>
                <a:latin typeface="Arial" panose="020B0604020202020204" pitchFamily="34" charset="0"/>
              </a:rPr>
              <a:t>monitoring frequency </a:t>
            </a:r>
            <a:r>
              <a:rPr lang="en-GB" sz="1600" b="0" i="0" u="none" strike="noStrike" baseline="0" dirty="0">
                <a:latin typeface="Arial" panose="020B0604020202020204" pitchFamily="34" charset="0"/>
              </a:rPr>
              <a:t>as a fraction of the time between the point of detection of degradation and the expected time of waste package failure;</a:t>
            </a:r>
          </a:p>
          <a:p>
            <a:pPr algn="l"/>
            <a:r>
              <a:rPr lang="en-GB" sz="1600" b="0" i="0" u="none" strike="noStrike" baseline="0" dirty="0">
                <a:latin typeface="Times New Roman" panose="02020603050405020304" pitchFamily="18" charset="0"/>
              </a:rPr>
              <a:t>• </a:t>
            </a:r>
            <a:r>
              <a:rPr lang="en-GB" sz="1600" b="0" i="0" u="none" strike="noStrike" baseline="0" dirty="0">
                <a:latin typeface="Arial" panose="020B0604020202020204" pitchFamily="34" charset="0"/>
              </a:rPr>
              <a:t>Identification of a means of </a:t>
            </a:r>
            <a:r>
              <a:rPr lang="en-GB" sz="1600" b="0" i="0" u="none" strike="noStrike" baseline="0" dirty="0">
                <a:solidFill>
                  <a:srgbClr val="FF0000"/>
                </a:solidFill>
                <a:latin typeface="Arial" panose="020B0604020202020204" pitchFamily="34" charset="0"/>
              </a:rPr>
              <a:t>selecting a representative sample </a:t>
            </a:r>
            <a:r>
              <a:rPr lang="en-GB" sz="1600" b="0" i="0" u="none" strike="noStrike" baseline="0" dirty="0">
                <a:latin typeface="Arial" panose="020B0604020202020204" pitchFamily="34" charset="0"/>
              </a:rPr>
              <a:t>of packages to be monitored.</a:t>
            </a:r>
          </a:p>
          <a:p>
            <a:pPr algn="l"/>
            <a:r>
              <a:rPr lang="en-GB" sz="1600" b="0" i="0" u="none" strike="noStrike" baseline="0" dirty="0">
                <a:latin typeface="Times New Roman" panose="02020603050405020304" pitchFamily="18" charset="0"/>
              </a:rPr>
              <a:t>• • </a:t>
            </a:r>
            <a:r>
              <a:rPr lang="en-GB" sz="1600" b="0" i="0" u="none" strike="noStrike" baseline="0" dirty="0">
                <a:latin typeface="Arial" panose="020B0604020202020204" pitchFamily="34" charset="0"/>
              </a:rPr>
              <a:t>The </a:t>
            </a:r>
            <a:r>
              <a:rPr lang="en-GB" sz="1600" b="0" i="0" u="none" strike="noStrike" baseline="0" dirty="0">
                <a:solidFill>
                  <a:srgbClr val="FF0000"/>
                </a:solidFill>
                <a:latin typeface="Arial" panose="020B0604020202020204" pitchFamily="34" charset="0"/>
              </a:rPr>
              <a:t>potential for damaging waste packages</a:t>
            </a:r>
            <a:r>
              <a:rPr lang="en-GB" sz="1600" b="0" i="0" u="none" strike="noStrike" baseline="0" dirty="0">
                <a:latin typeface="Arial" panose="020B0604020202020204" pitchFamily="34" charset="0"/>
              </a:rPr>
              <a:t> during monitoring operations, including physical retrieval for inspection;</a:t>
            </a:r>
          </a:p>
          <a:p>
            <a:pPr algn="l"/>
            <a:r>
              <a:rPr lang="en-GB" sz="1600" b="0" i="0" u="none" strike="noStrike" baseline="0" dirty="0">
                <a:latin typeface="Times New Roman" panose="02020603050405020304" pitchFamily="18" charset="0"/>
              </a:rPr>
              <a:t>• </a:t>
            </a:r>
            <a:r>
              <a:rPr lang="en-GB" sz="1600" b="0" i="0" u="none" strike="noStrike" baseline="0" dirty="0">
                <a:latin typeface="Arial" panose="020B0604020202020204" pitchFamily="34" charset="0"/>
              </a:rPr>
              <a:t>The </a:t>
            </a:r>
            <a:r>
              <a:rPr lang="en-GB" sz="1600" b="0" i="0" u="none" strike="noStrike" baseline="0" dirty="0">
                <a:solidFill>
                  <a:srgbClr val="FF0000"/>
                </a:solidFill>
                <a:latin typeface="Arial" panose="020B0604020202020204" pitchFamily="34" charset="0"/>
              </a:rPr>
              <a:t>costs </a:t>
            </a:r>
            <a:r>
              <a:rPr lang="en-GB" sz="1600" b="0" i="0" u="none" strike="noStrike" baseline="0" dirty="0">
                <a:latin typeface="Arial" panose="020B0604020202020204" pitchFamily="34" charset="0"/>
              </a:rPr>
              <a:t>of monitoring;</a:t>
            </a:r>
          </a:p>
          <a:p>
            <a:pPr algn="l"/>
            <a:r>
              <a:rPr lang="en-GB" sz="1600" b="0" i="0" u="none" strike="noStrike" baseline="0" dirty="0">
                <a:latin typeface="Times New Roman" panose="02020603050405020304" pitchFamily="18" charset="0"/>
              </a:rPr>
              <a:t>• </a:t>
            </a:r>
            <a:r>
              <a:rPr lang="en-GB" sz="1600" b="0" i="0" u="none" strike="noStrike" baseline="0" dirty="0">
                <a:latin typeface="Arial" panose="020B0604020202020204" pitchFamily="34" charset="0"/>
              </a:rPr>
              <a:t>The </a:t>
            </a:r>
            <a:r>
              <a:rPr lang="en-GB" sz="1600" b="0" i="0" u="none" strike="noStrike" baseline="0" dirty="0">
                <a:solidFill>
                  <a:srgbClr val="FF0000"/>
                </a:solidFill>
                <a:latin typeface="Arial" panose="020B0604020202020204" pitchFamily="34" charset="0"/>
              </a:rPr>
              <a:t>practicalities </a:t>
            </a:r>
            <a:r>
              <a:rPr lang="en-GB" sz="1600" b="0" i="0" u="none" strike="noStrike" baseline="0" dirty="0">
                <a:latin typeface="Arial" panose="020B0604020202020204" pitchFamily="34" charset="0"/>
              </a:rPr>
              <a:t>of operating and maintaining monitoring equipment.</a:t>
            </a:r>
            <a:endParaRPr lang="en-GB" sz="1600" dirty="0"/>
          </a:p>
        </p:txBody>
      </p:sp>
      <p:sp>
        <p:nvSpPr>
          <p:cNvPr id="2" name="Rectangle 2">
            <a:extLst>
              <a:ext uri="{FF2B5EF4-FFF2-40B4-BE49-F238E27FC236}">
                <a16:creationId xmlns:a16="http://schemas.microsoft.com/office/drawing/2014/main" id="{6172D72D-E898-9C01-8B13-CFF7A0400F2D}"/>
              </a:ext>
            </a:extLst>
          </p:cNvPr>
          <p:cNvSpPr txBox="1">
            <a:spLocks noChangeArrowheads="1"/>
          </p:cNvSpPr>
          <p:nvPr/>
        </p:nvSpPr>
        <p:spPr>
          <a:xfrm>
            <a:off x="-67317" y="108940"/>
            <a:ext cx="9278633" cy="648072"/>
          </a:xfrm>
          <a:prstGeom prst="rect">
            <a:avLst/>
          </a:prstGeom>
        </p:spPr>
        <p:txBody>
          <a:bodyPr vert="horz" lIns="91440" tIns="45720" rIns="91440" bIns="45720" rtlCol="0" anchor="ctr">
            <a:normAutofit fontScale="67500" lnSpcReduction="20000"/>
          </a:bodyPr>
          <a:lstStyle>
            <a:lvl1pPr algn="l" defTabSz="914400" rtl="0" eaLnBrk="1" latinLnBrk="0" hangingPunct="1">
              <a:spcBef>
                <a:spcPct val="0"/>
              </a:spcBef>
              <a:buNone/>
              <a:defRPr sz="3600" b="1" kern="1200">
                <a:solidFill>
                  <a:schemeClr val="tx1"/>
                </a:solidFill>
                <a:latin typeface="Arial "/>
                <a:ea typeface="+mj-ea"/>
                <a:cs typeface="+mj-cs"/>
              </a:defRPr>
            </a:lvl1pPr>
          </a:lstStyle>
          <a:p>
            <a:pPr algn="ctr">
              <a:defRPr/>
            </a:pPr>
            <a:r>
              <a:rPr lang="en-GB" altLang="x-none" dirty="0"/>
              <a:t>5. Ageing management of waste packages in storage/disposal </a:t>
            </a:r>
          </a:p>
        </p:txBody>
      </p:sp>
      <p:sp>
        <p:nvSpPr>
          <p:cNvPr id="7" name="TextBox 6">
            <a:extLst>
              <a:ext uri="{FF2B5EF4-FFF2-40B4-BE49-F238E27FC236}">
                <a16:creationId xmlns:a16="http://schemas.microsoft.com/office/drawing/2014/main" id="{48533BB7-27DF-3779-59FB-FAD242732D3B}"/>
              </a:ext>
            </a:extLst>
          </p:cNvPr>
          <p:cNvSpPr txBox="1"/>
          <p:nvPr/>
        </p:nvSpPr>
        <p:spPr>
          <a:xfrm>
            <a:off x="784204" y="757012"/>
            <a:ext cx="8359796" cy="338554"/>
          </a:xfrm>
          <a:prstGeom prst="rect">
            <a:avLst/>
          </a:prstGeom>
          <a:noFill/>
        </p:spPr>
        <p:txBody>
          <a:bodyPr wrap="square">
            <a:spAutoFit/>
          </a:bodyPr>
          <a:lstStyle/>
          <a:p>
            <a:r>
              <a:rPr lang="en-GB" sz="1600" b="0" i="0" u="none" strike="noStrike" baseline="0" dirty="0">
                <a:solidFill>
                  <a:srgbClr val="FF0000"/>
                </a:solidFill>
                <a:latin typeface="Arial" panose="020B0604020202020204" pitchFamily="34" charset="0"/>
              </a:rPr>
              <a:t>A monitoring </a:t>
            </a:r>
            <a:r>
              <a:rPr lang="en-GB" sz="1600" b="0" i="0" u="none" strike="noStrike" baseline="0" dirty="0">
                <a:solidFill>
                  <a:srgbClr val="FF0000"/>
                </a:solidFill>
                <a:highlight>
                  <a:srgbClr val="FFFF00"/>
                </a:highlight>
                <a:latin typeface="Arial" panose="020B0604020202020204" pitchFamily="34" charset="0"/>
              </a:rPr>
              <a:t>strategy</a:t>
            </a:r>
            <a:r>
              <a:rPr lang="en-GB" sz="1600" b="0" i="0" u="none" strike="noStrike" baseline="0" dirty="0">
                <a:solidFill>
                  <a:srgbClr val="FF0000"/>
                </a:solidFill>
                <a:latin typeface="Arial" panose="020B0604020202020204" pitchFamily="34" charset="0"/>
              </a:rPr>
              <a:t> as part of ageing management plan for waste packages </a:t>
            </a:r>
            <a:endParaRPr lang="en-GB" sz="1600" dirty="0">
              <a:solidFill>
                <a:srgbClr val="FF0000"/>
              </a:solidFill>
            </a:endParaRPr>
          </a:p>
        </p:txBody>
      </p:sp>
    </p:spTree>
    <p:extLst>
      <p:ext uri="{BB962C8B-B14F-4D97-AF65-F5344CB8AC3E}">
        <p14:creationId xmlns:p14="http://schemas.microsoft.com/office/powerpoint/2010/main" val="28714371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172D72D-E898-9C01-8B13-CFF7A0400F2D}"/>
              </a:ext>
            </a:extLst>
          </p:cNvPr>
          <p:cNvSpPr txBox="1">
            <a:spLocks noChangeArrowheads="1"/>
          </p:cNvSpPr>
          <p:nvPr/>
        </p:nvSpPr>
        <p:spPr>
          <a:xfrm>
            <a:off x="-67317" y="108940"/>
            <a:ext cx="9278633" cy="648072"/>
          </a:xfrm>
          <a:prstGeom prst="rect">
            <a:avLst/>
          </a:prstGeom>
        </p:spPr>
        <p:txBody>
          <a:bodyPr vert="horz" lIns="91440" tIns="45720" rIns="91440" bIns="45720" rtlCol="0" anchor="ctr">
            <a:normAutofit fontScale="67500" lnSpcReduction="20000"/>
          </a:bodyPr>
          <a:lstStyle>
            <a:lvl1pPr algn="l" defTabSz="914400" rtl="0" eaLnBrk="1" latinLnBrk="0" hangingPunct="1">
              <a:spcBef>
                <a:spcPct val="0"/>
              </a:spcBef>
              <a:buNone/>
              <a:defRPr sz="3600" b="1" kern="1200">
                <a:solidFill>
                  <a:schemeClr val="tx1"/>
                </a:solidFill>
                <a:latin typeface="Arial "/>
                <a:ea typeface="+mj-ea"/>
                <a:cs typeface="+mj-cs"/>
              </a:defRPr>
            </a:lvl1pPr>
          </a:lstStyle>
          <a:p>
            <a:pPr algn="ctr">
              <a:defRPr/>
            </a:pPr>
            <a:r>
              <a:rPr lang="en-GB" altLang="x-none" dirty="0"/>
              <a:t>5. Ageing management of waste packages in storage/disposal </a:t>
            </a:r>
          </a:p>
        </p:txBody>
      </p:sp>
      <p:sp>
        <p:nvSpPr>
          <p:cNvPr id="7" name="TextBox 6">
            <a:extLst>
              <a:ext uri="{FF2B5EF4-FFF2-40B4-BE49-F238E27FC236}">
                <a16:creationId xmlns:a16="http://schemas.microsoft.com/office/drawing/2014/main" id="{48533BB7-27DF-3779-59FB-FAD242732D3B}"/>
              </a:ext>
            </a:extLst>
          </p:cNvPr>
          <p:cNvSpPr txBox="1"/>
          <p:nvPr/>
        </p:nvSpPr>
        <p:spPr>
          <a:xfrm>
            <a:off x="621548" y="796297"/>
            <a:ext cx="8359796" cy="338554"/>
          </a:xfrm>
          <a:prstGeom prst="rect">
            <a:avLst/>
          </a:prstGeom>
          <a:noFill/>
        </p:spPr>
        <p:txBody>
          <a:bodyPr wrap="square">
            <a:spAutoFit/>
          </a:bodyPr>
          <a:lstStyle/>
          <a:p>
            <a:r>
              <a:rPr lang="en-GB" sz="1600" b="0" i="0" u="none" strike="noStrike" baseline="0" dirty="0">
                <a:solidFill>
                  <a:srgbClr val="FF0000"/>
                </a:solidFill>
                <a:latin typeface="Arial" panose="020B0604020202020204" pitchFamily="34" charset="0"/>
              </a:rPr>
              <a:t>A monitoring strategy as part of ageing management plan for waste packages </a:t>
            </a:r>
            <a:endParaRPr lang="en-GB" sz="1600" dirty="0">
              <a:solidFill>
                <a:srgbClr val="FF0000"/>
              </a:solidFill>
            </a:endParaRPr>
          </a:p>
        </p:txBody>
      </p:sp>
      <p:sp>
        <p:nvSpPr>
          <p:cNvPr id="6" name="TextBox 5">
            <a:extLst>
              <a:ext uri="{FF2B5EF4-FFF2-40B4-BE49-F238E27FC236}">
                <a16:creationId xmlns:a16="http://schemas.microsoft.com/office/drawing/2014/main" id="{D7873ACC-4561-8824-DF72-B108A5895A1F}"/>
              </a:ext>
            </a:extLst>
          </p:cNvPr>
          <p:cNvSpPr txBox="1"/>
          <p:nvPr/>
        </p:nvSpPr>
        <p:spPr>
          <a:xfrm>
            <a:off x="207765" y="1174136"/>
            <a:ext cx="9187362" cy="4154984"/>
          </a:xfrm>
          <a:prstGeom prst="rect">
            <a:avLst/>
          </a:prstGeom>
          <a:noFill/>
        </p:spPr>
        <p:txBody>
          <a:bodyPr wrap="square">
            <a:spAutoFit/>
          </a:bodyPr>
          <a:lstStyle/>
          <a:p>
            <a:pPr algn="l"/>
            <a:r>
              <a:rPr lang="en-GB" sz="1200" b="0" i="0" u="none" strike="noStrike" baseline="0" dirty="0">
                <a:latin typeface="Arial" panose="020B0604020202020204" pitchFamily="34" charset="0"/>
              </a:rPr>
              <a:t>-</a:t>
            </a:r>
            <a:r>
              <a:rPr lang="en-GB" sz="1400" b="0" i="0" u="none" strike="noStrike" baseline="0" dirty="0">
                <a:latin typeface="Arial" panose="020B0604020202020204" pitchFamily="34" charset="0"/>
              </a:rPr>
              <a:t>The frequency of such inspections should be derived from storage facility safety analyses</a:t>
            </a:r>
          </a:p>
          <a:p>
            <a:pPr algn="l"/>
            <a:r>
              <a:rPr lang="en-GB" sz="1400" dirty="0">
                <a:latin typeface="Arial" panose="020B0604020202020204" pitchFamily="34" charset="0"/>
              </a:rPr>
              <a:t>-</a:t>
            </a:r>
            <a:r>
              <a:rPr lang="en-GB" sz="1400" b="0" i="0" u="none" strike="noStrike" baseline="0" dirty="0">
                <a:latin typeface="Arial" panose="020B0604020202020204" pitchFamily="34" charset="0"/>
              </a:rPr>
              <a:t> Mechanisms to ensure that corrective action is taken for any deterioration of packages</a:t>
            </a:r>
          </a:p>
          <a:p>
            <a:pPr algn="l"/>
            <a:r>
              <a:rPr lang="en-GB" sz="1400" b="0" i="0" u="none" strike="noStrike" baseline="0" dirty="0">
                <a:latin typeface="Arial" panose="020B0604020202020204" pitchFamily="34" charset="0"/>
              </a:rPr>
              <a:t>- Chemical conditions (should also be monitored).</a:t>
            </a:r>
          </a:p>
          <a:p>
            <a:pPr algn="l"/>
            <a:r>
              <a:rPr lang="en-GB" sz="1400" b="0" i="0" u="none" strike="noStrike" baseline="0" dirty="0">
                <a:latin typeface="Arial" panose="020B0604020202020204" pitchFamily="34" charset="0"/>
              </a:rPr>
              <a:t>-Where high activity wastes are involved, required inspections may be performed remotely by camera, together with air and liquid effluent monitoring.</a:t>
            </a:r>
          </a:p>
          <a:p>
            <a:pPr algn="l"/>
            <a:r>
              <a:rPr lang="en-GB" sz="1400" dirty="0"/>
              <a:t>-Monitoring and inspection of waste package should preferably use non-destructive testing methods.</a:t>
            </a:r>
          </a:p>
          <a:p>
            <a:pPr algn="l"/>
            <a:r>
              <a:rPr lang="en-GB" sz="1400" dirty="0"/>
              <a:t>-Monitoring for instance: • Metal corrosion, • Chemical reactions, • Leakage, • Lifting feature deformation., • Swelling, • Cracks, • Condensation, .• Contamination.</a:t>
            </a:r>
          </a:p>
          <a:p>
            <a:pPr algn="l"/>
            <a:endParaRPr lang="en-GB" sz="1400" dirty="0"/>
          </a:p>
          <a:p>
            <a:pPr algn="l"/>
            <a:endParaRPr lang="en-GB" sz="1400" dirty="0"/>
          </a:p>
          <a:p>
            <a:pPr algn="l"/>
            <a:r>
              <a:rPr lang="en-GB" sz="1400" dirty="0"/>
              <a:t>A number of techniques are available, which could be used for monitoring the condition of waste packages within a store, including:</a:t>
            </a:r>
          </a:p>
          <a:p>
            <a:pPr algn="l"/>
            <a:endParaRPr lang="en-GB" sz="1400" dirty="0"/>
          </a:p>
          <a:p>
            <a:pPr algn="l"/>
            <a:r>
              <a:rPr lang="en-GB" sz="1400" dirty="0"/>
              <a:t>• Intensive visual inspection to detect corrosion, mechanical damage, penetrations and overpressure;</a:t>
            </a:r>
          </a:p>
          <a:p>
            <a:pPr algn="l"/>
            <a:r>
              <a:rPr lang="en-GB" sz="1400" dirty="0"/>
              <a:t>• Dose rate measurements;</a:t>
            </a:r>
          </a:p>
          <a:p>
            <a:pPr algn="l"/>
            <a:r>
              <a:rPr lang="en-GB" sz="1400" dirty="0"/>
              <a:t>• Radiography to determine contents of packages, void spaces, container wall thickness, presence of liquids, etc.;</a:t>
            </a:r>
          </a:p>
          <a:p>
            <a:pPr algn="l"/>
            <a:r>
              <a:rPr lang="en-GB" sz="1400" dirty="0"/>
              <a:t>• Scanning to measure the spatial distribution of gamma radiation and identify prominent gamma emitters;</a:t>
            </a:r>
          </a:p>
          <a:p>
            <a:pPr algn="l"/>
            <a:r>
              <a:rPr lang="en-GB" sz="1400" dirty="0"/>
              <a:t>• Modelling </a:t>
            </a:r>
          </a:p>
          <a:p>
            <a:pPr algn="l"/>
            <a:endParaRPr lang="en-GB" sz="1200" dirty="0"/>
          </a:p>
        </p:txBody>
      </p:sp>
    </p:spTree>
    <p:extLst>
      <p:ext uri="{BB962C8B-B14F-4D97-AF65-F5344CB8AC3E}">
        <p14:creationId xmlns:p14="http://schemas.microsoft.com/office/powerpoint/2010/main" val="17749495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172D72D-E898-9C01-8B13-CFF7A0400F2D}"/>
              </a:ext>
            </a:extLst>
          </p:cNvPr>
          <p:cNvSpPr txBox="1">
            <a:spLocks noChangeArrowheads="1"/>
          </p:cNvSpPr>
          <p:nvPr/>
        </p:nvSpPr>
        <p:spPr>
          <a:xfrm>
            <a:off x="-67317" y="108940"/>
            <a:ext cx="9278633" cy="648072"/>
          </a:xfrm>
          <a:prstGeom prst="rect">
            <a:avLst/>
          </a:prstGeom>
        </p:spPr>
        <p:txBody>
          <a:bodyPr vert="horz" lIns="91440" tIns="45720" rIns="91440" bIns="45720" rtlCol="0" anchor="ctr">
            <a:normAutofit fontScale="67500" lnSpcReduction="20000"/>
          </a:bodyPr>
          <a:lstStyle>
            <a:lvl1pPr algn="l" defTabSz="914400" rtl="0" eaLnBrk="1" latinLnBrk="0" hangingPunct="1">
              <a:spcBef>
                <a:spcPct val="0"/>
              </a:spcBef>
              <a:buNone/>
              <a:defRPr sz="3600" b="1" kern="1200">
                <a:solidFill>
                  <a:schemeClr val="tx1"/>
                </a:solidFill>
                <a:latin typeface="Arial "/>
                <a:ea typeface="+mj-ea"/>
                <a:cs typeface="+mj-cs"/>
              </a:defRPr>
            </a:lvl1pPr>
          </a:lstStyle>
          <a:p>
            <a:pPr algn="ctr">
              <a:defRPr/>
            </a:pPr>
            <a:r>
              <a:rPr lang="en-GB" altLang="x-none" dirty="0"/>
              <a:t>5. Ageing management of waste packages in storage/disposal </a:t>
            </a:r>
          </a:p>
        </p:txBody>
      </p:sp>
      <p:sp>
        <p:nvSpPr>
          <p:cNvPr id="7" name="TextBox 6">
            <a:extLst>
              <a:ext uri="{FF2B5EF4-FFF2-40B4-BE49-F238E27FC236}">
                <a16:creationId xmlns:a16="http://schemas.microsoft.com/office/drawing/2014/main" id="{48533BB7-27DF-3779-59FB-FAD242732D3B}"/>
              </a:ext>
            </a:extLst>
          </p:cNvPr>
          <p:cNvSpPr txBox="1"/>
          <p:nvPr/>
        </p:nvSpPr>
        <p:spPr>
          <a:xfrm>
            <a:off x="392101" y="666177"/>
            <a:ext cx="8359796" cy="584775"/>
          </a:xfrm>
          <a:prstGeom prst="rect">
            <a:avLst/>
          </a:prstGeom>
          <a:noFill/>
        </p:spPr>
        <p:txBody>
          <a:bodyPr wrap="square">
            <a:spAutoFit/>
          </a:bodyPr>
          <a:lstStyle/>
          <a:p>
            <a:r>
              <a:rPr lang="en-GB" sz="1600" b="0" i="0" u="none" strike="noStrike" baseline="0" dirty="0">
                <a:solidFill>
                  <a:srgbClr val="FF0000"/>
                </a:solidFill>
                <a:latin typeface="Arial" panose="020B0604020202020204" pitchFamily="34" charset="0"/>
              </a:rPr>
              <a:t>Modelling as an input into a monitoring strategy as part of ageing management plan for </a:t>
            </a:r>
            <a:r>
              <a:rPr lang="en-GB" sz="1600" dirty="0">
                <a:solidFill>
                  <a:srgbClr val="FF0000"/>
                </a:solidFill>
                <a:latin typeface="Arial" panose="020B0604020202020204" pitchFamily="34" charset="0"/>
              </a:rPr>
              <a:t>metallic </a:t>
            </a:r>
            <a:r>
              <a:rPr lang="en-GB" sz="1600" b="0" i="0" u="none" strike="noStrike" baseline="0" dirty="0">
                <a:solidFill>
                  <a:srgbClr val="FF0000"/>
                </a:solidFill>
                <a:latin typeface="Arial" panose="020B0604020202020204" pitchFamily="34" charset="0"/>
              </a:rPr>
              <a:t>waste packages </a:t>
            </a:r>
            <a:endParaRPr lang="en-GB" sz="1600" dirty="0">
              <a:solidFill>
                <a:srgbClr val="FF0000"/>
              </a:solidFill>
            </a:endParaRPr>
          </a:p>
        </p:txBody>
      </p:sp>
      <p:sp>
        <p:nvSpPr>
          <p:cNvPr id="8" name="Rectangle 3">
            <a:extLst>
              <a:ext uri="{FF2B5EF4-FFF2-40B4-BE49-F238E27FC236}">
                <a16:creationId xmlns:a16="http://schemas.microsoft.com/office/drawing/2014/main" id="{7162ADDB-DB3F-4459-B3B0-299175CEACB3}"/>
              </a:ext>
            </a:extLst>
          </p:cNvPr>
          <p:cNvSpPr txBox="1">
            <a:spLocks noChangeArrowheads="1"/>
          </p:cNvSpPr>
          <p:nvPr/>
        </p:nvSpPr>
        <p:spPr>
          <a:xfrm>
            <a:off x="392101" y="1463018"/>
            <a:ext cx="4434235" cy="218247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1400" dirty="0">
                <a:solidFill>
                  <a:srgbClr val="FF0000"/>
                </a:solidFill>
              </a:rPr>
              <a:t>Corrosion of metals (Presentation 07 )</a:t>
            </a:r>
          </a:p>
          <a:p>
            <a:r>
              <a:rPr lang="en-GB" altLang="en-US" sz="1400" dirty="0"/>
              <a:t>Pitting</a:t>
            </a:r>
          </a:p>
          <a:p>
            <a:r>
              <a:rPr lang="en-GB" altLang="en-US" sz="1400" dirty="0"/>
              <a:t>Atmospheric Stress Corrosion Cracking (ASCC)</a:t>
            </a:r>
          </a:p>
          <a:p>
            <a:r>
              <a:rPr lang="en-GB" altLang="en-US" sz="1400" dirty="0"/>
              <a:t>Galvanic effects</a:t>
            </a:r>
          </a:p>
          <a:p>
            <a:r>
              <a:rPr lang="en-GB" altLang="en-US" sz="1400" dirty="0"/>
              <a:t>Microbially Induced Corrosion</a:t>
            </a:r>
          </a:p>
          <a:p>
            <a:r>
              <a:rPr lang="en-GB" altLang="en-US" sz="1400" dirty="0"/>
              <a:t>General corrosion</a:t>
            </a:r>
          </a:p>
          <a:p>
            <a:r>
              <a:rPr lang="en-GB" altLang="en-US" sz="1400" dirty="0"/>
              <a:t>Crevice corrosion</a:t>
            </a:r>
          </a:p>
          <a:p>
            <a:r>
              <a:rPr lang="en-GB" altLang="en-US" sz="1400" dirty="0"/>
              <a:t>Radiation induced corrosion</a:t>
            </a:r>
          </a:p>
          <a:p>
            <a:endParaRPr lang="en-GB" altLang="en-US" sz="2800" dirty="0"/>
          </a:p>
        </p:txBody>
      </p:sp>
    </p:spTree>
    <p:extLst>
      <p:ext uri="{BB962C8B-B14F-4D97-AF65-F5344CB8AC3E}">
        <p14:creationId xmlns:p14="http://schemas.microsoft.com/office/powerpoint/2010/main" val="39441038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8D32FD2-4338-7E88-6490-B9A8E08E35A1}"/>
              </a:ext>
            </a:extLst>
          </p:cNvPr>
          <p:cNvSpPr txBox="1"/>
          <p:nvPr/>
        </p:nvSpPr>
        <p:spPr>
          <a:xfrm>
            <a:off x="2595709" y="3921776"/>
            <a:ext cx="3780867" cy="312650"/>
          </a:xfrm>
          <a:prstGeom prst="rect">
            <a:avLst/>
          </a:prstGeom>
          <a:noFill/>
        </p:spPr>
        <p:txBody>
          <a:bodyPr wrap="square">
            <a:spAutoFit/>
          </a:bodyPr>
          <a:lstStyle/>
          <a:p>
            <a:pPr>
              <a:lnSpc>
                <a:spcPct val="107000"/>
              </a:lnSpc>
              <a:spcAft>
                <a:spcPts val="800"/>
              </a:spcAft>
            </a:pPr>
            <a:r>
              <a:rPr lang="en-GB" sz="1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corrosionsource.com - Corrosion Rate Calculator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61CFDF78-5338-FBD1-3E41-6FF5AC0131F4}"/>
              </a:ext>
            </a:extLst>
          </p:cNvPr>
          <p:cNvSpPr txBox="1"/>
          <p:nvPr/>
        </p:nvSpPr>
        <p:spPr>
          <a:xfrm>
            <a:off x="3033772" y="4585212"/>
            <a:ext cx="3185487" cy="369332"/>
          </a:xfrm>
          <a:prstGeom prst="rect">
            <a:avLst/>
          </a:prstGeom>
          <a:noFill/>
        </p:spPr>
        <p:txBody>
          <a:bodyPr wrap="none" rtlCol="0">
            <a:spAutoFit/>
          </a:bodyPr>
          <a:lstStyle/>
          <a:p>
            <a:r>
              <a:rPr lang="en-US" dirty="0"/>
              <a:t>Corrosion of metal –practical </a:t>
            </a:r>
            <a:endParaRPr lang="en-GB" dirty="0"/>
          </a:p>
        </p:txBody>
      </p:sp>
      <p:pic>
        <p:nvPicPr>
          <p:cNvPr id="4" name="Picture 3">
            <a:extLst>
              <a:ext uri="{FF2B5EF4-FFF2-40B4-BE49-F238E27FC236}">
                <a16:creationId xmlns:a16="http://schemas.microsoft.com/office/drawing/2014/main" id="{604C6922-4204-8565-06AD-259E8EDE49BD}"/>
              </a:ext>
            </a:extLst>
          </p:cNvPr>
          <p:cNvPicPr>
            <a:picLocks noChangeAspect="1"/>
          </p:cNvPicPr>
          <p:nvPr/>
        </p:nvPicPr>
        <p:blipFill>
          <a:blip r:embed="rId3"/>
          <a:stretch>
            <a:fillRect/>
          </a:stretch>
        </p:blipFill>
        <p:spPr>
          <a:xfrm>
            <a:off x="2909867" y="1582194"/>
            <a:ext cx="1262461" cy="458473"/>
          </a:xfrm>
          <a:prstGeom prst="rect">
            <a:avLst/>
          </a:prstGeom>
        </p:spPr>
      </p:pic>
      <p:sp>
        <p:nvSpPr>
          <p:cNvPr id="11" name="TextBox 10">
            <a:extLst>
              <a:ext uri="{FF2B5EF4-FFF2-40B4-BE49-F238E27FC236}">
                <a16:creationId xmlns:a16="http://schemas.microsoft.com/office/drawing/2014/main" id="{D1B2F0E1-2A11-BB0C-C72F-3E5328098AE4}"/>
              </a:ext>
            </a:extLst>
          </p:cNvPr>
          <p:cNvSpPr txBox="1"/>
          <p:nvPr/>
        </p:nvSpPr>
        <p:spPr>
          <a:xfrm>
            <a:off x="2909867" y="2260372"/>
            <a:ext cx="2698740" cy="1077218"/>
          </a:xfrm>
          <a:prstGeom prst="rect">
            <a:avLst/>
          </a:prstGeom>
          <a:noFill/>
        </p:spPr>
        <p:txBody>
          <a:bodyPr wrap="square">
            <a:spAutoFit/>
          </a:bodyPr>
          <a:lstStyle/>
          <a:p>
            <a:pPr algn="just"/>
            <a:r>
              <a:rPr lang="en-US" sz="800" dirty="0">
                <a:solidFill>
                  <a:srgbClr val="000000"/>
                </a:solidFill>
                <a:effectLst/>
                <a:latin typeface="Times New Roman" panose="02020603050405020304" pitchFamily="18" charset="0"/>
                <a:ea typeface="Times New Roman" panose="02020603050405020304" pitchFamily="18" charset="0"/>
              </a:rPr>
              <a:t>Where</a:t>
            </a:r>
          </a:p>
          <a:p>
            <a:pPr algn="just"/>
            <a:r>
              <a:rPr lang="en-US" sz="800" dirty="0">
                <a:solidFill>
                  <a:srgbClr val="000000"/>
                </a:solidFill>
                <a:effectLst/>
                <a:latin typeface="Times New Roman" panose="02020603050405020304" pitchFamily="18" charset="0"/>
                <a:ea typeface="Times New Roman" panose="02020603050405020304" pitchFamily="18" charset="0"/>
              </a:rPr>
              <a:t> </a:t>
            </a:r>
            <a:r>
              <a:rPr lang="en-US" sz="800" dirty="0" err="1">
                <a:solidFill>
                  <a:srgbClr val="000000"/>
                </a:solidFill>
                <a:effectLst/>
                <a:latin typeface="Times New Roman" panose="02020603050405020304" pitchFamily="18" charset="0"/>
                <a:ea typeface="Times New Roman" panose="02020603050405020304" pitchFamily="18" charset="0"/>
              </a:rPr>
              <a:t>t</a:t>
            </a:r>
            <a:r>
              <a:rPr lang="en-US" sz="800" baseline="-25000" dirty="0" err="1">
                <a:solidFill>
                  <a:srgbClr val="000000"/>
                </a:solidFill>
                <a:effectLst/>
                <a:latin typeface="Times New Roman" panose="02020603050405020304" pitchFamily="18" charset="0"/>
                <a:ea typeface="Times New Roman" panose="02020603050405020304" pitchFamily="18" charset="0"/>
              </a:rPr>
              <a:t>c</a:t>
            </a:r>
            <a:r>
              <a:rPr lang="en-US" sz="800" dirty="0">
                <a:solidFill>
                  <a:srgbClr val="000000"/>
                </a:solidFill>
                <a:effectLst/>
                <a:latin typeface="Times New Roman" panose="02020603050405020304" pitchFamily="18" charset="0"/>
                <a:ea typeface="Times New Roman" panose="02020603050405020304" pitchFamily="18" charset="0"/>
              </a:rPr>
              <a:t> is the time to onset of corrosion (y),</a:t>
            </a:r>
          </a:p>
          <a:p>
            <a:pPr algn="just"/>
            <a:r>
              <a:rPr lang="en-US" sz="800" dirty="0">
                <a:effectLst/>
                <a:latin typeface="Times New Roman" panose="02020603050405020304" pitchFamily="18" charset="0"/>
                <a:ea typeface="Times New Roman" panose="02020603050405020304" pitchFamily="18" charset="0"/>
              </a:rPr>
              <a:t> </a:t>
            </a:r>
            <a:r>
              <a:rPr lang="en-US" sz="800" dirty="0">
                <a:solidFill>
                  <a:srgbClr val="000000"/>
                </a:solidFill>
                <a:effectLst/>
                <a:latin typeface="Times New Roman" panose="02020603050405020304" pitchFamily="18" charset="0"/>
                <a:ea typeface="Times New Roman" panose="02020603050405020304" pitchFamily="18" charset="0"/>
              </a:rPr>
              <a:t>x</a:t>
            </a:r>
            <a:r>
              <a:rPr lang="en-US" sz="800" baseline="-25000" dirty="0">
                <a:solidFill>
                  <a:srgbClr val="000000"/>
                </a:solidFill>
                <a:effectLst/>
                <a:latin typeface="Times New Roman" panose="02020603050405020304" pitchFamily="18" charset="0"/>
                <a:ea typeface="Times New Roman" panose="02020603050405020304" pitchFamily="18" charset="0"/>
              </a:rPr>
              <a:t>c</a:t>
            </a:r>
            <a:r>
              <a:rPr lang="en-US" sz="800" dirty="0">
                <a:solidFill>
                  <a:srgbClr val="000000"/>
                </a:solidFill>
                <a:effectLst/>
                <a:latin typeface="Times New Roman" panose="02020603050405020304" pitchFamily="18" charset="0"/>
                <a:ea typeface="Times New Roman" panose="02020603050405020304" pitchFamily="18" charset="0"/>
              </a:rPr>
              <a:t> is the thickness of concrete surrounding </a:t>
            </a:r>
          </a:p>
          <a:p>
            <a:pPr algn="just"/>
            <a:r>
              <a:rPr lang="en-US" sz="800" dirty="0">
                <a:solidFill>
                  <a:srgbClr val="000000"/>
                </a:solidFill>
                <a:effectLst/>
                <a:latin typeface="Times New Roman" panose="02020603050405020304" pitchFamily="18" charset="0"/>
                <a:ea typeface="Times New Roman" panose="02020603050405020304" pitchFamily="18" charset="0"/>
              </a:rPr>
              <a:t>the reinforcing steel (cm), </a:t>
            </a:r>
          </a:p>
          <a:p>
            <a:pPr algn="just"/>
            <a:r>
              <a:rPr lang="en-US" sz="800" dirty="0">
                <a:solidFill>
                  <a:srgbClr val="000000"/>
                </a:solidFill>
                <a:effectLst/>
                <a:latin typeface="Times New Roman" panose="02020603050405020304" pitchFamily="18" charset="0"/>
                <a:ea typeface="Times New Roman" panose="02020603050405020304" pitchFamily="18" charset="0"/>
              </a:rPr>
              <a:t>WCR is the water to cement ratio, </a:t>
            </a:r>
          </a:p>
          <a:p>
            <a:pPr algn="just"/>
            <a:r>
              <a:rPr lang="en-US" sz="800" dirty="0">
                <a:solidFill>
                  <a:srgbClr val="000000"/>
                </a:solidFill>
                <a:effectLst/>
                <a:latin typeface="Times New Roman" panose="02020603050405020304" pitchFamily="18" charset="0"/>
                <a:ea typeface="Times New Roman" panose="02020603050405020304" pitchFamily="18" charset="0"/>
              </a:rPr>
              <a:t>[Cl] is the chloride ion content of the water (parts per million)</a:t>
            </a:r>
          </a:p>
          <a:p>
            <a:pPr algn="just"/>
            <a:endParaRPr lang="en-GB" sz="800" dirty="0">
              <a:solidFill>
                <a:srgbClr val="000000"/>
              </a:solidFill>
              <a:effectLst/>
              <a:latin typeface="Times New Roman" panose="02020603050405020304" pitchFamily="18" charset="0"/>
              <a:ea typeface="Times New Roman" panose="02020603050405020304" pitchFamily="18" charset="0"/>
            </a:endParaRPr>
          </a:p>
          <a:p>
            <a:r>
              <a:rPr lang="en-US" sz="800" b="1" dirty="0">
                <a:solidFill>
                  <a:srgbClr val="000000"/>
                </a:solidFill>
                <a:effectLst/>
                <a:latin typeface="Times New Roman" panose="02020603050405020304" pitchFamily="18" charset="0"/>
                <a:ea typeface="Times New Roman" panose="02020603050405020304" pitchFamily="18" charset="0"/>
              </a:rPr>
              <a:t>(USDOE, 2006; Walton, 2007). </a:t>
            </a:r>
            <a:endParaRPr lang="en-GB" sz="800" b="1" dirty="0">
              <a:solidFill>
                <a:srgbClr val="000000"/>
              </a:solidFill>
            </a:endParaRPr>
          </a:p>
        </p:txBody>
      </p:sp>
      <p:pic>
        <p:nvPicPr>
          <p:cNvPr id="5" name="Picture 4">
            <a:extLst>
              <a:ext uri="{FF2B5EF4-FFF2-40B4-BE49-F238E27FC236}">
                <a16:creationId xmlns:a16="http://schemas.microsoft.com/office/drawing/2014/main" id="{318D7CD7-99A4-BC97-7381-B4931BAC4241}"/>
              </a:ext>
            </a:extLst>
          </p:cNvPr>
          <p:cNvPicPr>
            <a:picLocks noChangeAspect="1"/>
          </p:cNvPicPr>
          <p:nvPr/>
        </p:nvPicPr>
        <p:blipFill>
          <a:blip r:embed="rId4"/>
          <a:stretch>
            <a:fillRect/>
          </a:stretch>
        </p:blipFill>
        <p:spPr>
          <a:xfrm>
            <a:off x="183186" y="1544973"/>
            <a:ext cx="1170903" cy="489270"/>
          </a:xfrm>
          <a:prstGeom prst="rect">
            <a:avLst/>
          </a:prstGeom>
        </p:spPr>
      </p:pic>
      <p:sp>
        <p:nvSpPr>
          <p:cNvPr id="12" name="TextBox 11">
            <a:extLst>
              <a:ext uri="{FF2B5EF4-FFF2-40B4-BE49-F238E27FC236}">
                <a16:creationId xmlns:a16="http://schemas.microsoft.com/office/drawing/2014/main" id="{DFC94F2E-A314-FF6C-4CBD-95667C269EC8}"/>
              </a:ext>
            </a:extLst>
          </p:cNvPr>
          <p:cNvSpPr txBox="1"/>
          <p:nvPr/>
        </p:nvSpPr>
        <p:spPr>
          <a:xfrm>
            <a:off x="137124" y="2163256"/>
            <a:ext cx="2362782" cy="1077218"/>
          </a:xfrm>
          <a:prstGeom prst="rect">
            <a:avLst/>
          </a:prstGeom>
          <a:noFill/>
        </p:spPr>
        <p:txBody>
          <a:bodyPr wrap="square">
            <a:spAutoFit/>
          </a:bodyPr>
          <a:lstStyle/>
          <a:p>
            <a:pPr algn="l"/>
            <a:r>
              <a:rPr lang="en-GB" sz="800" b="0" i="0" u="none" strike="noStrike" baseline="0" dirty="0">
                <a:solidFill>
                  <a:srgbClr val="000000"/>
                </a:solidFill>
                <a:latin typeface="AdvOT1ef757c0"/>
              </a:rPr>
              <a:t>Where:</a:t>
            </a:r>
          </a:p>
          <a:p>
            <a:pPr algn="l"/>
            <a:r>
              <a:rPr lang="en-GB" sz="800" b="0" i="0" u="none" strike="noStrike" baseline="0" dirty="0">
                <a:solidFill>
                  <a:srgbClr val="000000"/>
                </a:solidFill>
                <a:latin typeface="AdvOT1ef757c0"/>
              </a:rPr>
              <a:t> </a:t>
            </a:r>
            <a:r>
              <a:rPr lang="en-GB" sz="800" b="0" i="0" u="none" strike="noStrike" baseline="0" dirty="0">
                <a:solidFill>
                  <a:srgbClr val="000000"/>
                </a:solidFill>
                <a:latin typeface="AdvOT7d6df7ab.I"/>
              </a:rPr>
              <a:t>k </a:t>
            </a:r>
            <a:r>
              <a:rPr lang="en-GB" sz="800" b="0" i="0" u="none" strike="noStrike" baseline="0" dirty="0">
                <a:solidFill>
                  <a:srgbClr val="000000"/>
                </a:solidFill>
                <a:latin typeface="AdvOT1ef757c0"/>
              </a:rPr>
              <a:t>is a constant 8.76 x10</a:t>
            </a:r>
            <a:r>
              <a:rPr lang="en-GB" sz="800" b="0" i="0" u="none" strike="noStrike" baseline="30000" dirty="0">
                <a:solidFill>
                  <a:srgbClr val="000000"/>
                </a:solidFill>
                <a:latin typeface="AdvOT1ef757c0"/>
              </a:rPr>
              <a:t>4</a:t>
            </a:r>
            <a:r>
              <a:rPr lang="en-GB" sz="800" b="0" i="0" u="none" strike="noStrike" baseline="0" dirty="0">
                <a:solidFill>
                  <a:srgbClr val="000000"/>
                </a:solidFill>
                <a:latin typeface="AdvOT1ef757c0"/>
              </a:rPr>
              <a:t> so that CR is in [mm/y],</a:t>
            </a:r>
          </a:p>
          <a:p>
            <a:pPr algn="l"/>
            <a:r>
              <a:rPr lang="en-GB" sz="800" b="0" i="0" u="none" strike="noStrike" baseline="0" dirty="0" err="1">
                <a:solidFill>
                  <a:srgbClr val="000000"/>
                </a:solidFill>
                <a:latin typeface="AdvOT7d6df7ab.I"/>
              </a:rPr>
              <a:t>m</a:t>
            </a:r>
            <a:r>
              <a:rPr lang="en-GB" sz="800" b="0" i="0" u="none" strike="noStrike" baseline="0" dirty="0" err="1">
                <a:solidFill>
                  <a:srgbClr val="000000"/>
                </a:solidFill>
                <a:latin typeface="AdvOT1ef757c0"/>
              </a:rPr>
              <a:t>loss</a:t>
            </a:r>
            <a:r>
              <a:rPr lang="en-GB" sz="800" b="0" i="0" u="none" strike="noStrike" baseline="0" dirty="0">
                <a:solidFill>
                  <a:srgbClr val="000000"/>
                </a:solidFill>
                <a:latin typeface="AdvOT1ef757c0"/>
              </a:rPr>
              <a:t> is the mass loss [</a:t>
            </a:r>
            <a:r>
              <a:rPr lang="en-GB" sz="800" b="0" i="0" u="none" strike="noStrike" baseline="0" dirty="0">
                <a:solidFill>
                  <a:srgbClr val="000000"/>
                </a:solidFill>
                <a:latin typeface="AdvOT7d6df7ab.I"/>
              </a:rPr>
              <a:t>g</a:t>
            </a:r>
            <a:r>
              <a:rPr lang="en-GB" sz="800" b="0" i="0" u="none" strike="noStrike" baseline="0" dirty="0">
                <a:solidFill>
                  <a:srgbClr val="000000"/>
                </a:solidFill>
                <a:latin typeface="AdvOT1ef757c0"/>
              </a:rPr>
              <a:t>] of the metal (</a:t>
            </a:r>
            <a:r>
              <a:rPr lang="en-GB" sz="800" b="0" i="0" u="none" strike="noStrike" baseline="0" dirty="0">
                <a:solidFill>
                  <a:srgbClr val="000000"/>
                </a:solidFill>
                <a:latin typeface="AdvOT7d6df7ab.I"/>
              </a:rPr>
              <a:t>m</a:t>
            </a:r>
            <a:r>
              <a:rPr lang="en-GB" sz="800" b="0" i="0" u="none" strike="noStrike" baseline="-25000" dirty="0">
                <a:solidFill>
                  <a:srgbClr val="000000"/>
                </a:solidFill>
                <a:latin typeface="AdvOT1ef757c0"/>
              </a:rPr>
              <a:t>0-</a:t>
            </a:r>
            <a:r>
              <a:rPr lang="en-GB" sz="800" b="0" i="0" u="none" strike="noStrike" baseline="0" dirty="0">
                <a:solidFill>
                  <a:srgbClr val="000000"/>
                </a:solidFill>
                <a:latin typeface="AdvOT7d6df7ab.I"/>
              </a:rPr>
              <a:t>m</a:t>
            </a:r>
            <a:r>
              <a:rPr lang="en-GB" sz="800" b="0" i="0" u="none" strike="noStrike" baseline="-25000" dirty="0">
                <a:solidFill>
                  <a:srgbClr val="000000"/>
                </a:solidFill>
                <a:latin typeface="AdvOT1ef757c0"/>
              </a:rPr>
              <a:t>f</a:t>
            </a:r>
            <a:r>
              <a:rPr lang="en-GB" sz="800" b="0" i="0" u="none" strike="noStrike" baseline="0" dirty="0">
                <a:solidFill>
                  <a:srgbClr val="000000"/>
                </a:solidFill>
                <a:latin typeface="AdvOT1ef757c0"/>
              </a:rPr>
              <a:t>)</a:t>
            </a:r>
          </a:p>
          <a:p>
            <a:pPr algn="l"/>
            <a:r>
              <a:rPr lang="en-GB" sz="800" b="0" i="0" u="none" strike="noStrike" baseline="0" dirty="0">
                <a:solidFill>
                  <a:srgbClr val="000000"/>
                </a:solidFill>
                <a:latin typeface="AdvOT1ef757c0"/>
              </a:rPr>
              <a:t>t [hours],</a:t>
            </a:r>
          </a:p>
          <a:p>
            <a:pPr algn="l"/>
            <a:r>
              <a:rPr lang="en-GB" sz="800" b="0" i="0" u="none" strike="noStrike" baseline="0" dirty="0">
                <a:solidFill>
                  <a:srgbClr val="000000"/>
                </a:solidFill>
                <a:latin typeface="AdvOT7d6df7ab.I"/>
              </a:rPr>
              <a:t>A </a:t>
            </a:r>
            <a:r>
              <a:rPr lang="en-GB" sz="800" b="0" i="0" u="none" strike="noStrike" baseline="0" dirty="0">
                <a:solidFill>
                  <a:srgbClr val="000000"/>
                </a:solidFill>
                <a:latin typeface="AdvOT1ef757c0"/>
              </a:rPr>
              <a:t>is the surface area of the material exposed [cm2], </a:t>
            </a:r>
          </a:p>
          <a:p>
            <a:pPr algn="l"/>
            <a:r>
              <a:rPr lang="en-GB" sz="800" b="0" i="0" u="none" strike="noStrike" baseline="0" dirty="0">
                <a:solidFill>
                  <a:srgbClr val="000000"/>
                </a:solidFill>
                <a:latin typeface="AdvTTf90d833a.I+03"/>
              </a:rPr>
              <a:t>ρ </a:t>
            </a:r>
            <a:r>
              <a:rPr lang="en-GB" sz="800" b="0" i="0" u="none" strike="noStrike" baseline="0" dirty="0">
                <a:solidFill>
                  <a:srgbClr val="000000"/>
                </a:solidFill>
                <a:latin typeface="AdvOT1ef757c0"/>
              </a:rPr>
              <a:t>is the density of the material </a:t>
            </a:r>
            <a:r>
              <a:rPr lang="de-DE" sz="800" b="0" i="0" u="none" strike="noStrike" baseline="0" dirty="0">
                <a:solidFill>
                  <a:srgbClr val="000000"/>
                </a:solidFill>
                <a:latin typeface="AdvOT1ef757c0"/>
              </a:rPr>
              <a:t>[g/cm3] </a:t>
            </a:r>
            <a:endParaRPr lang="de-DE" sz="800" dirty="0">
              <a:solidFill>
                <a:srgbClr val="000000"/>
              </a:solidFill>
              <a:latin typeface="AdvOT1ef757c0"/>
            </a:endParaRPr>
          </a:p>
          <a:p>
            <a:pPr algn="l"/>
            <a:endParaRPr lang="de-DE" sz="800" b="0" i="0" u="none" strike="noStrike" baseline="0" dirty="0">
              <a:solidFill>
                <a:srgbClr val="000000"/>
              </a:solidFill>
              <a:latin typeface="AdvOT1ef757c0"/>
            </a:endParaRPr>
          </a:p>
          <a:p>
            <a:pPr algn="l"/>
            <a:r>
              <a:rPr lang="de-DE" sz="800" b="1" i="0" u="none" strike="noStrike" baseline="0" dirty="0">
                <a:solidFill>
                  <a:srgbClr val="000000"/>
                </a:solidFill>
                <a:latin typeface="AdvOT1ef757c0"/>
              </a:rPr>
              <a:t>ASTM, 2012; </a:t>
            </a:r>
            <a:r>
              <a:rPr lang="de-DE" sz="800" b="1" i="0" u="none" strike="noStrike" baseline="0" dirty="0" err="1">
                <a:solidFill>
                  <a:srgbClr val="000000"/>
                </a:solidFill>
                <a:latin typeface="AdvOT1ef757c0"/>
              </a:rPr>
              <a:t>Kreysa</a:t>
            </a:r>
            <a:r>
              <a:rPr lang="de-DE" sz="800" b="1" i="0" u="none" strike="noStrike" baseline="0" dirty="0">
                <a:solidFill>
                  <a:srgbClr val="000000"/>
                </a:solidFill>
                <a:latin typeface="AdvOT1ef757c0"/>
              </a:rPr>
              <a:t> &amp; Schütze, 2007; </a:t>
            </a:r>
            <a:r>
              <a:rPr lang="de-DE" sz="800" b="1" i="0" u="none" strike="noStrike" baseline="0" dirty="0" err="1">
                <a:solidFill>
                  <a:srgbClr val="000000"/>
                </a:solidFill>
                <a:latin typeface="AdvOT1ef757c0"/>
              </a:rPr>
              <a:t>Kutz</a:t>
            </a:r>
            <a:r>
              <a:rPr lang="de-DE" sz="800" b="1" i="0" u="none" strike="noStrike" baseline="0" dirty="0">
                <a:solidFill>
                  <a:srgbClr val="000000"/>
                </a:solidFill>
                <a:latin typeface="AdvOT1ef757c0"/>
              </a:rPr>
              <a:t>, 2005).</a:t>
            </a:r>
            <a:endParaRPr lang="en-GB" sz="800" b="1" dirty="0">
              <a:solidFill>
                <a:srgbClr val="000000"/>
              </a:solidFill>
            </a:endParaRPr>
          </a:p>
        </p:txBody>
      </p:sp>
      <p:sp>
        <p:nvSpPr>
          <p:cNvPr id="13" name="TextBox 12">
            <a:extLst>
              <a:ext uri="{FF2B5EF4-FFF2-40B4-BE49-F238E27FC236}">
                <a16:creationId xmlns:a16="http://schemas.microsoft.com/office/drawing/2014/main" id="{1C894959-872D-70C7-C73F-D9C515FF8774}"/>
              </a:ext>
            </a:extLst>
          </p:cNvPr>
          <p:cNvSpPr txBox="1"/>
          <p:nvPr/>
        </p:nvSpPr>
        <p:spPr>
          <a:xfrm>
            <a:off x="2857374" y="1242862"/>
            <a:ext cx="2470548" cy="276999"/>
          </a:xfrm>
          <a:prstGeom prst="rect">
            <a:avLst/>
          </a:prstGeom>
          <a:noFill/>
        </p:spPr>
        <p:txBody>
          <a:bodyPr wrap="none" rtlCol="0">
            <a:spAutoFit/>
          </a:bodyPr>
          <a:lstStyle/>
          <a:p>
            <a:r>
              <a:rPr lang="en-US" sz="1200" dirty="0">
                <a:solidFill>
                  <a:srgbClr val="FF0000"/>
                </a:solidFill>
              </a:rPr>
              <a:t>Corrosion of metal inside cement</a:t>
            </a:r>
            <a:endParaRPr lang="en-GB" sz="1200" dirty="0">
              <a:solidFill>
                <a:srgbClr val="000000"/>
              </a:solidFill>
            </a:endParaRPr>
          </a:p>
        </p:txBody>
      </p:sp>
      <p:sp>
        <p:nvSpPr>
          <p:cNvPr id="14" name="TextBox 13">
            <a:extLst>
              <a:ext uri="{FF2B5EF4-FFF2-40B4-BE49-F238E27FC236}">
                <a16:creationId xmlns:a16="http://schemas.microsoft.com/office/drawing/2014/main" id="{CB25BD02-0C9C-6781-EF9A-D910F0F66081}"/>
              </a:ext>
            </a:extLst>
          </p:cNvPr>
          <p:cNvSpPr txBox="1"/>
          <p:nvPr/>
        </p:nvSpPr>
        <p:spPr>
          <a:xfrm>
            <a:off x="137123" y="1203883"/>
            <a:ext cx="1933543" cy="276999"/>
          </a:xfrm>
          <a:prstGeom prst="rect">
            <a:avLst/>
          </a:prstGeom>
          <a:noFill/>
        </p:spPr>
        <p:txBody>
          <a:bodyPr wrap="none" rtlCol="0">
            <a:spAutoFit/>
          </a:bodyPr>
          <a:lstStyle/>
          <a:p>
            <a:r>
              <a:rPr lang="en-US" sz="1200" dirty="0">
                <a:solidFill>
                  <a:srgbClr val="FF0000"/>
                </a:solidFill>
              </a:rPr>
              <a:t>Corrosion of metals in air</a:t>
            </a:r>
            <a:endParaRPr lang="en-GB" sz="1200" dirty="0">
              <a:solidFill>
                <a:srgbClr val="000000"/>
              </a:solidFill>
            </a:endParaRPr>
          </a:p>
        </p:txBody>
      </p:sp>
      <p:pic>
        <p:nvPicPr>
          <p:cNvPr id="15" name="Picture 14">
            <a:extLst>
              <a:ext uri="{FF2B5EF4-FFF2-40B4-BE49-F238E27FC236}">
                <a16:creationId xmlns:a16="http://schemas.microsoft.com/office/drawing/2014/main" id="{AF41C506-19A6-502B-E8B4-3EAD646C513C}"/>
              </a:ext>
            </a:extLst>
          </p:cNvPr>
          <p:cNvPicPr>
            <a:picLocks noChangeAspect="1"/>
          </p:cNvPicPr>
          <p:nvPr/>
        </p:nvPicPr>
        <p:blipFill>
          <a:blip r:embed="rId5"/>
          <a:stretch>
            <a:fillRect/>
          </a:stretch>
        </p:blipFill>
        <p:spPr>
          <a:xfrm>
            <a:off x="5928588" y="1857228"/>
            <a:ext cx="2946305" cy="1429044"/>
          </a:xfrm>
          <a:prstGeom prst="rect">
            <a:avLst/>
          </a:prstGeom>
        </p:spPr>
      </p:pic>
      <p:sp>
        <p:nvSpPr>
          <p:cNvPr id="16" name="TextBox 15">
            <a:extLst>
              <a:ext uri="{FF2B5EF4-FFF2-40B4-BE49-F238E27FC236}">
                <a16:creationId xmlns:a16="http://schemas.microsoft.com/office/drawing/2014/main" id="{ECE4B344-C107-E96E-2E10-764B87DD43D5}"/>
              </a:ext>
            </a:extLst>
          </p:cNvPr>
          <p:cNvSpPr txBox="1"/>
          <p:nvPr/>
        </p:nvSpPr>
        <p:spPr>
          <a:xfrm>
            <a:off x="5928588" y="1267946"/>
            <a:ext cx="2045753" cy="276999"/>
          </a:xfrm>
          <a:prstGeom prst="rect">
            <a:avLst/>
          </a:prstGeom>
          <a:noFill/>
        </p:spPr>
        <p:txBody>
          <a:bodyPr wrap="none" rtlCol="0">
            <a:spAutoFit/>
          </a:bodyPr>
          <a:lstStyle/>
          <a:p>
            <a:r>
              <a:rPr lang="en-US" sz="1200" dirty="0">
                <a:solidFill>
                  <a:srgbClr val="FF0000"/>
                </a:solidFill>
              </a:rPr>
              <a:t>Corrosion of metal by CO</a:t>
            </a:r>
            <a:r>
              <a:rPr lang="en-US" sz="1200" baseline="-25000" dirty="0">
                <a:solidFill>
                  <a:srgbClr val="FF0000"/>
                </a:solidFill>
              </a:rPr>
              <a:t>2</a:t>
            </a:r>
            <a:r>
              <a:rPr lang="en-US" sz="1200" dirty="0">
                <a:solidFill>
                  <a:srgbClr val="000000"/>
                </a:solidFill>
              </a:rPr>
              <a:t>:</a:t>
            </a:r>
            <a:endParaRPr lang="en-GB" sz="1200" dirty="0">
              <a:solidFill>
                <a:srgbClr val="000000"/>
              </a:solidFill>
            </a:endParaRPr>
          </a:p>
        </p:txBody>
      </p:sp>
      <p:sp>
        <p:nvSpPr>
          <p:cNvPr id="2" name="Rectangle 2">
            <a:extLst>
              <a:ext uri="{FF2B5EF4-FFF2-40B4-BE49-F238E27FC236}">
                <a16:creationId xmlns:a16="http://schemas.microsoft.com/office/drawing/2014/main" id="{73F1439F-B317-C49E-6A09-3409D432F836}"/>
              </a:ext>
            </a:extLst>
          </p:cNvPr>
          <p:cNvSpPr txBox="1">
            <a:spLocks noChangeArrowheads="1"/>
          </p:cNvSpPr>
          <p:nvPr/>
        </p:nvSpPr>
        <p:spPr>
          <a:xfrm>
            <a:off x="-67317" y="108940"/>
            <a:ext cx="9278633" cy="648072"/>
          </a:xfrm>
          <a:prstGeom prst="rect">
            <a:avLst/>
          </a:prstGeom>
        </p:spPr>
        <p:txBody>
          <a:bodyPr vert="horz" lIns="91440" tIns="45720" rIns="91440" bIns="45720" rtlCol="0" anchor="ctr">
            <a:normAutofit fontScale="67500" lnSpcReduction="20000"/>
          </a:bodyPr>
          <a:lstStyle>
            <a:lvl1pPr algn="l" defTabSz="914400" rtl="0" eaLnBrk="1" latinLnBrk="0" hangingPunct="1">
              <a:spcBef>
                <a:spcPct val="0"/>
              </a:spcBef>
              <a:buNone/>
              <a:defRPr sz="3600" b="1" kern="1200">
                <a:solidFill>
                  <a:schemeClr val="tx1"/>
                </a:solidFill>
                <a:latin typeface="Arial "/>
                <a:ea typeface="+mj-ea"/>
                <a:cs typeface="+mj-cs"/>
              </a:defRPr>
            </a:lvl1pPr>
          </a:lstStyle>
          <a:p>
            <a:pPr algn="ctr">
              <a:defRPr/>
            </a:pPr>
            <a:r>
              <a:rPr lang="en-GB" altLang="x-none" dirty="0"/>
              <a:t>5. Ageing management of waste packages in storage/disposal </a:t>
            </a:r>
          </a:p>
        </p:txBody>
      </p:sp>
      <p:sp>
        <p:nvSpPr>
          <p:cNvPr id="3" name="TextBox 2">
            <a:extLst>
              <a:ext uri="{FF2B5EF4-FFF2-40B4-BE49-F238E27FC236}">
                <a16:creationId xmlns:a16="http://schemas.microsoft.com/office/drawing/2014/main" id="{DC13D6F6-DAB8-2D4E-62DF-996122D1CDBE}"/>
              </a:ext>
            </a:extLst>
          </p:cNvPr>
          <p:cNvSpPr txBox="1"/>
          <p:nvPr/>
        </p:nvSpPr>
        <p:spPr>
          <a:xfrm>
            <a:off x="306244" y="549464"/>
            <a:ext cx="8359796" cy="584775"/>
          </a:xfrm>
          <a:prstGeom prst="rect">
            <a:avLst/>
          </a:prstGeom>
          <a:noFill/>
        </p:spPr>
        <p:txBody>
          <a:bodyPr wrap="square">
            <a:spAutoFit/>
          </a:bodyPr>
          <a:lstStyle/>
          <a:p>
            <a:r>
              <a:rPr lang="en-GB" sz="1600" b="0" i="0" u="none" strike="noStrike" baseline="0" dirty="0">
                <a:solidFill>
                  <a:srgbClr val="FF0000"/>
                </a:solidFill>
                <a:latin typeface="Arial" panose="020B0604020202020204" pitchFamily="34" charset="0"/>
              </a:rPr>
              <a:t>Modelling as an input into a monitoring strategy as part of ageing management plan for metallic waste packages </a:t>
            </a:r>
            <a:endParaRPr lang="en-GB" sz="1600" dirty="0">
              <a:solidFill>
                <a:srgbClr val="FF0000"/>
              </a:solidFill>
            </a:endParaRPr>
          </a:p>
        </p:txBody>
      </p:sp>
    </p:spTree>
    <p:extLst>
      <p:ext uri="{BB962C8B-B14F-4D97-AF65-F5344CB8AC3E}">
        <p14:creationId xmlns:p14="http://schemas.microsoft.com/office/powerpoint/2010/main" val="34981952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E5C59C02-9F0C-4B1A-BCA7-16926F17D321}"/>
              </a:ext>
            </a:extLst>
          </p:cNvPr>
          <p:cNvSpPr>
            <a:spLocks noGrp="1" noChangeArrowheads="1"/>
          </p:cNvSpPr>
          <p:nvPr>
            <p:ph type="sldNum" sz="quarter" idx="12"/>
          </p:nvPr>
        </p:nvSpPr>
        <p:spPr>
          <a:xfrm>
            <a:off x="7497368" y="4289471"/>
            <a:ext cx="382190" cy="165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50">
                <a:solidFill>
                  <a:schemeClr val="tx1"/>
                </a:solidFill>
                <a:latin typeface="Times New Roman" pitchFamily="18" charset="0"/>
                <a:cs typeface="Arial" charset="0"/>
              </a:defRPr>
            </a:lvl1pPr>
            <a:lvl2pPr marL="417889" indent="-160727" eaLnBrk="0" hangingPunct="0">
              <a:defRPr sz="1350">
                <a:solidFill>
                  <a:schemeClr val="tx1"/>
                </a:solidFill>
                <a:latin typeface="Times New Roman" pitchFamily="18" charset="0"/>
                <a:cs typeface="Arial" charset="0"/>
              </a:defRPr>
            </a:lvl2pPr>
            <a:lvl3pPr marL="642905" indent="-128582" eaLnBrk="0" hangingPunct="0">
              <a:defRPr sz="1350">
                <a:solidFill>
                  <a:schemeClr val="tx1"/>
                </a:solidFill>
                <a:latin typeface="Times New Roman" pitchFamily="18" charset="0"/>
                <a:cs typeface="Arial" charset="0"/>
              </a:defRPr>
            </a:lvl3pPr>
            <a:lvl4pPr marL="900068" indent="-128582" eaLnBrk="0" hangingPunct="0">
              <a:defRPr sz="1350">
                <a:solidFill>
                  <a:schemeClr val="tx1"/>
                </a:solidFill>
                <a:latin typeface="Times New Roman" pitchFamily="18" charset="0"/>
                <a:cs typeface="Arial" charset="0"/>
              </a:defRPr>
            </a:lvl4pPr>
            <a:lvl5pPr marL="1157230" indent="-128582" eaLnBrk="0" hangingPunct="0">
              <a:defRPr sz="1350">
                <a:solidFill>
                  <a:schemeClr val="tx1"/>
                </a:solidFill>
                <a:latin typeface="Times New Roman" pitchFamily="18" charset="0"/>
                <a:cs typeface="Arial" charset="0"/>
              </a:defRPr>
            </a:lvl5pPr>
            <a:lvl6pPr marL="1414392" indent="-128582" eaLnBrk="0" fontAlgn="base" hangingPunct="0">
              <a:spcBef>
                <a:spcPct val="0"/>
              </a:spcBef>
              <a:spcAft>
                <a:spcPct val="0"/>
              </a:spcAft>
              <a:defRPr sz="1350">
                <a:solidFill>
                  <a:schemeClr val="tx1"/>
                </a:solidFill>
                <a:latin typeface="Times New Roman" pitchFamily="18" charset="0"/>
                <a:cs typeface="Arial" charset="0"/>
              </a:defRPr>
            </a:lvl6pPr>
            <a:lvl7pPr marL="1671554" indent="-128582" eaLnBrk="0" fontAlgn="base" hangingPunct="0">
              <a:spcBef>
                <a:spcPct val="0"/>
              </a:spcBef>
              <a:spcAft>
                <a:spcPct val="0"/>
              </a:spcAft>
              <a:defRPr sz="1350">
                <a:solidFill>
                  <a:schemeClr val="tx1"/>
                </a:solidFill>
                <a:latin typeface="Times New Roman" pitchFamily="18" charset="0"/>
                <a:cs typeface="Arial" charset="0"/>
              </a:defRPr>
            </a:lvl7pPr>
            <a:lvl8pPr marL="1928717" indent="-128582" eaLnBrk="0" fontAlgn="base" hangingPunct="0">
              <a:spcBef>
                <a:spcPct val="0"/>
              </a:spcBef>
              <a:spcAft>
                <a:spcPct val="0"/>
              </a:spcAft>
              <a:defRPr sz="1350">
                <a:solidFill>
                  <a:schemeClr val="tx1"/>
                </a:solidFill>
                <a:latin typeface="Times New Roman" pitchFamily="18" charset="0"/>
                <a:cs typeface="Arial" charset="0"/>
              </a:defRPr>
            </a:lvl8pPr>
            <a:lvl9pPr marL="2185878" indent="-128582" eaLnBrk="0" fontAlgn="base" hangingPunct="0">
              <a:spcBef>
                <a:spcPct val="0"/>
              </a:spcBef>
              <a:spcAft>
                <a:spcPct val="0"/>
              </a:spcAft>
              <a:defRPr sz="1350">
                <a:solidFill>
                  <a:schemeClr val="tx1"/>
                </a:solidFill>
                <a:latin typeface="Times New Roman" pitchFamily="18" charset="0"/>
                <a:cs typeface="Arial" charset="0"/>
              </a:defRPr>
            </a:lvl9pPr>
          </a:lstStyle>
          <a:p>
            <a:pPr eaLnBrk="1" hangingPunct="1"/>
            <a:fld id="{1261A790-39CC-4E4E-AC53-927E0E1F9463}" type="slidenum">
              <a:rPr lang="en-GB" sz="563">
                <a:solidFill>
                  <a:schemeClr val="tx2"/>
                </a:solidFill>
                <a:latin typeface="+mn-lt"/>
                <a:cs typeface="+mn-cs"/>
              </a:rPr>
              <a:pPr eaLnBrk="1" hangingPunct="1"/>
              <a:t>46</a:t>
            </a:fld>
            <a:endParaRPr lang="en-GB" sz="563" dirty="0">
              <a:solidFill>
                <a:schemeClr val="tx2"/>
              </a:solidFill>
              <a:latin typeface="+mn-lt"/>
              <a:cs typeface="+mn-cs"/>
            </a:endParaRPr>
          </a:p>
        </p:txBody>
      </p:sp>
      <p:sp>
        <p:nvSpPr>
          <p:cNvPr id="5" name="Rectangle 4">
            <a:extLst>
              <a:ext uri="{FF2B5EF4-FFF2-40B4-BE49-F238E27FC236}">
                <a16:creationId xmlns:a16="http://schemas.microsoft.com/office/drawing/2014/main" id="{CC8EA6C2-0E20-12DB-900C-C5A796BE2F03}"/>
              </a:ext>
            </a:extLst>
          </p:cNvPr>
          <p:cNvSpPr/>
          <p:nvPr/>
        </p:nvSpPr>
        <p:spPr>
          <a:xfrm>
            <a:off x="784858" y="1577638"/>
            <a:ext cx="5676498" cy="2711833"/>
          </a:xfrm>
          <a:prstGeom prst="rect">
            <a:avLst/>
          </a:prstGeom>
        </p:spPr>
        <p:txBody>
          <a:bodyPr wrap="square">
            <a:spAutoFit/>
          </a:bodyPr>
          <a:lstStyle/>
          <a:p>
            <a:pPr marL="342900" indent="-342900">
              <a:buAutoNum type="arabicPeriod"/>
              <a:tabLst>
                <a:tab pos="337500" algn="l"/>
                <a:tab pos="340200" algn="l"/>
                <a:tab pos="342900" algn="l"/>
                <a:tab pos="345600" algn="l"/>
              </a:tabLst>
              <a:defRPr/>
            </a:pPr>
            <a:r>
              <a:rPr lang="en-US" sz="1400" dirty="0">
                <a:solidFill>
                  <a:schemeClr val="bg2">
                    <a:lumMod val="10000"/>
                  </a:schemeClr>
                </a:solidFill>
              </a:rPr>
              <a:t>Mineral leaching</a:t>
            </a:r>
          </a:p>
          <a:p>
            <a:pPr marL="342900" indent="-342900">
              <a:buAutoNum type="arabicPeriod"/>
              <a:tabLst>
                <a:tab pos="337500" algn="l"/>
                <a:tab pos="340200" algn="l"/>
                <a:tab pos="342900" algn="l"/>
                <a:tab pos="345600" algn="l"/>
              </a:tabLst>
              <a:defRPr/>
            </a:pPr>
            <a:r>
              <a:rPr lang="en-GB" sz="1400" dirty="0">
                <a:solidFill>
                  <a:schemeClr val="bg2">
                    <a:lumMod val="10000"/>
                  </a:schemeClr>
                </a:solidFill>
              </a:rPr>
              <a:t>Sulphate attack</a:t>
            </a:r>
          </a:p>
          <a:p>
            <a:pPr marL="342900" indent="-342900">
              <a:buAutoNum type="arabicPeriod"/>
              <a:tabLst>
                <a:tab pos="337500" algn="l"/>
                <a:tab pos="340200" algn="l"/>
                <a:tab pos="342900" algn="l"/>
                <a:tab pos="345600" algn="l"/>
              </a:tabLst>
              <a:defRPr/>
            </a:pPr>
            <a:r>
              <a:rPr lang="en-GB" sz="1400" dirty="0">
                <a:solidFill>
                  <a:schemeClr val="bg2">
                    <a:lumMod val="10000"/>
                  </a:schemeClr>
                </a:solidFill>
              </a:rPr>
              <a:t>Carbonation</a:t>
            </a:r>
          </a:p>
          <a:p>
            <a:pPr marL="342900" indent="-342900">
              <a:buAutoNum type="arabicPeriod"/>
              <a:tabLst>
                <a:tab pos="337500" algn="l"/>
                <a:tab pos="340200" algn="l"/>
                <a:tab pos="342900" algn="l"/>
                <a:tab pos="345600" algn="l"/>
              </a:tabLst>
              <a:defRPr/>
            </a:pPr>
            <a:r>
              <a:rPr lang="en-GB" sz="1400" dirty="0">
                <a:solidFill>
                  <a:schemeClr val="bg2">
                    <a:lumMod val="10000"/>
                  </a:schemeClr>
                </a:solidFill>
              </a:rPr>
              <a:t>Chloride attack</a:t>
            </a:r>
          </a:p>
          <a:p>
            <a:pPr marL="342900" indent="-342900">
              <a:buAutoNum type="arabicPeriod"/>
              <a:tabLst>
                <a:tab pos="337500" algn="l"/>
                <a:tab pos="340200" algn="l"/>
                <a:tab pos="342900" algn="l"/>
                <a:tab pos="345600" algn="l"/>
              </a:tabLst>
              <a:defRPr/>
            </a:pPr>
            <a:r>
              <a:rPr lang="en-GB" sz="1400" dirty="0">
                <a:solidFill>
                  <a:schemeClr val="bg2">
                    <a:lumMod val="10000"/>
                  </a:schemeClr>
                </a:solidFill>
              </a:rPr>
              <a:t>Alkali-silica reactions</a:t>
            </a:r>
          </a:p>
          <a:p>
            <a:pPr marL="342900" indent="-342900">
              <a:buAutoNum type="arabicPeriod"/>
              <a:tabLst>
                <a:tab pos="337500" algn="l"/>
                <a:tab pos="340200" algn="l"/>
                <a:tab pos="342900" algn="l"/>
                <a:tab pos="345600" algn="l"/>
              </a:tabLst>
              <a:defRPr/>
            </a:pPr>
            <a:r>
              <a:rPr lang="en-GB" sz="1400" dirty="0">
                <a:solidFill>
                  <a:schemeClr val="bg2">
                    <a:lumMod val="10000"/>
                  </a:schemeClr>
                </a:solidFill>
              </a:rPr>
              <a:t>Radiolysis</a:t>
            </a:r>
          </a:p>
          <a:p>
            <a:pPr marL="342900" indent="-342900">
              <a:buAutoNum type="arabicPeriod"/>
              <a:tabLst>
                <a:tab pos="337500" algn="l"/>
                <a:tab pos="340200" algn="l"/>
                <a:tab pos="342900" algn="l"/>
                <a:tab pos="345600" algn="l"/>
              </a:tabLst>
              <a:defRPr/>
            </a:pPr>
            <a:r>
              <a:rPr lang="en-GB" sz="1400" dirty="0">
                <a:solidFill>
                  <a:schemeClr val="bg2">
                    <a:lumMod val="10000"/>
                  </a:schemeClr>
                </a:solidFill>
              </a:rPr>
              <a:t>The impact of corrosion products</a:t>
            </a:r>
          </a:p>
          <a:p>
            <a:pPr>
              <a:tabLst>
                <a:tab pos="337500" algn="l"/>
                <a:tab pos="340200" algn="l"/>
                <a:tab pos="342900" algn="l"/>
                <a:tab pos="345600" algn="l"/>
              </a:tabLst>
              <a:defRPr/>
            </a:pPr>
            <a:r>
              <a:rPr lang="en-GB" sz="1400" dirty="0">
                <a:solidFill>
                  <a:schemeClr val="bg2">
                    <a:lumMod val="10000"/>
                  </a:schemeClr>
                </a:solidFill>
              </a:rPr>
              <a:t>8.    Other degradation mechanisms exist, but these are the most relevant ones in this context.</a:t>
            </a:r>
          </a:p>
          <a:p>
            <a:pPr marL="342900" indent="-342900">
              <a:lnSpc>
                <a:spcPct val="110000"/>
              </a:lnSpc>
              <a:spcBef>
                <a:spcPts val="450"/>
              </a:spcBef>
              <a:spcAft>
                <a:spcPts val="450"/>
              </a:spcAft>
              <a:buAutoNum type="arabicPeriod"/>
              <a:tabLst>
                <a:tab pos="337500" algn="l"/>
                <a:tab pos="340200" algn="l"/>
                <a:tab pos="342900" algn="l"/>
                <a:tab pos="345600" algn="l"/>
              </a:tabLst>
              <a:defRPr/>
            </a:pPr>
            <a:endParaRPr lang="en-US" sz="1500" dirty="0">
              <a:solidFill>
                <a:schemeClr val="bg2">
                  <a:lumMod val="10000"/>
                </a:schemeClr>
              </a:solidFill>
            </a:endParaRPr>
          </a:p>
          <a:p>
            <a:pPr marL="342900" indent="-342900">
              <a:lnSpc>
                <a:spcPct val="110000"/>
              </a:lnSpc>
              <a:spcBef>
                <a:spcPts val="450"/>
              </a:spcBef>
              <a:spcAft>
                <a:spcPts val="450"/>
              </a:spcAft>
              <a:buAutoNum type="arabicPeriod"/>
              <a:tabLst>
                <a:tab pos="337500" algn="l"/>
                <a:tab pos="340200" algn="l"/>
                <a:tab pos="342900" algn="l"/>
                <a:tab pos="345600" algn="l"/>
              </a:tabLst>
              <a:defRPr/>
            </a:pPr>
            <a:endParaRPr lang="en-GB" sz="1500" dirty="0">
              <a:solidFill>
                <a:schemeClr val="bg2">
                  <a:lumMod val="10000"/>
                </a:schemeClr>
              </a:solidFill>
            </a:endParaRPr>
          </a:p>
        </p:txBody>
      </p:sp>
      <p:sp>
        <p:nvSpPr>
          <p:cNvPr id="7" name="Rectangle 6">
            <a:extLst>
              <a:ext uri="{FF2B5EF4-FFF2-40B4-BE49-F238E27FC236}">
                <a16:creationId xmlns:a16="http://schemas.microsoft.com/office/drawing/2014/main" id="{67CB9AD2-BB36-6C9B-2F3E-6265B6B970D4}"/>
              </a:ext>
            </a:extLst>
          </p:cNvPr>
          <p:cNvSpPr/>
          <p:nvPr/>
        </p:nvSpPr>
        <p:spPr>
          <a:xfrm>
            <a:off x="149017" y="997158"/>
            <a:ext cx="6711125" cy="962636"/>
          </a:xfrm>
          <a:prstGeom prst="rect">
            <a:avLst/>
          </a:prstGeom>
        </p:spPr>
        <p:txBody>
          <a:bodyPr wrap="square">
            <a:spAutoFit/>
          </a:bodyPr>
          <a:lstStyle/>
          <a:p>
            <a:pPr>
              <a:lnSpc>
                <a:spcPct val="110000"/>
              </a:lnSpc>
              <a:spcBef>
                <a:spcPts val="450"/>
              </a:spcBef>
              <a:spcAft>
                <a:spcPts val="450"/>
              </a:spcAft>
              <a:defRPr/>
            </a:pPr>
            <a:r>
              <a:rPr lang="en-GB" sz="1500" dirty="0">
                <a:solidFill>
                  <a:schemeClr val="bg2">
                    <a:lumMod val="10000"/>
                  </a:schemeClr>
                </a:solidFill>
              </a:rPr>
              <a:t>The physical and chemical characteristics of the cementitious waste forms may alter due to (Presentation 09):</a:t>
            </a:r>
          </a:p>
          <a:p>
            <a:pPr>
              <a:lnSpc>
                <a:spcPct val="110000"/>
              </a:lnSpc>
              <a:spcBef>
                <a:spcPts val="450"/>
              </a:spcBef>
              <a:spcAft>
                <a:spcPts val="450"/>
              </a:spcAft>
              <a:defRPr/>
            </a:pPr>
            <a:endParaRPr lang="en-GB" sz="1500" dirty="0">
              <a:solidFill>
                <a:schemeClr val="bg2">
                  <a:lumMod val="10000"/>
                </a:schemeClr>
              </a:solidFill>
            </a:endParaRPr>
          </a:p>
        </p:txBody>
      </p:sp>
      <p:sp>
        <p:nvSpPr>
          <p:cNvPr id="3" name="Rectangle 2">
            <a:extLst>
              <a:ext uri="{FF2B5EF4-FFF2-40B4-BE49-F238E27FC236}">
                <a16:creationId xmlns:a16="http://schemas.microsoft.com/office/drawing/2014/main" id="{9D7201F7-E878-E6BD-2B81-45F4808789F7}"/>
              </a:ext>
            </a:extLst>
          </p:cNvPr>
          <p:cNvSpPr txBox="1">
            <a:spLocks noChangeArrowheads="1"/>
          </p:cNvSpPr>
          <p:nvPr/>
        </p:nvSpPr>
        <p:spPr>
          <a:xfrm>
            <a:off x="0" y="-44283"/>
            <a:ext cx="9278633" cy="648072"/>
          </a:xfrm>
          <a:prstGeom prst="rect">
            <a:avLst/>
          </a:prstGeom>
        </p:spPr>
        <p:txBody>
          <a:bodyPr vert="horz" lIns="91440" tIns="45720" rIns="91440" bIns="45720" rtlCol="0" anchor="ctr">
            <a:normAutofit fontScale="67500" lnSpcReduction="20000"/>
          </a:bodyPr>
          <a:lstStyle>
            <a:lvl1pPr algn="l" defTabSz="914400" rtl="0" eaLnBrk="1" latinLnBrk="0" hangingPunct="1">
              <a:spcBef>
                <a:spcPct val="0"/>
              </a:spcBef>
              <a:buNone/>
              <a:defRPr sz="3600" b="1" kern="1200">
                <a:solidFill>
                  <a:schemeClr val="tx1"/>
                </a:solidFill>
                <a:latin typeface="Arial "/>
                <a:ea typeface="+mj-ea"/>
                <a:cs typeface="+mj-cs"/>
              </a:defRPr>
            </a:lvl1pPr>
          </a:lstStyle>
          <a:p>
            <a:pPr algn="ctr">
              <a:defRPr/>
            </a:pPr>
            <a:r>
              <a:rPr lang="en-GB" altLang="x-none" dirty="0"/>
              <a:t>5. Ageing management of waste packages in storage/disposal </a:t>
            </a:r>
          </a:p>
        </p:txBody>
      </p:sp>
      <p:sp>
        <p:nvSpPr>
          <p:cNvPr id="4" name="TextBox 3">
            <a:extLst>
              <a:ext uri="{FF2B5EF4-FFF2-40B4-BE49-F238E27FC236}">
                <a16:creationId xmlns:a16="http://schemas.microsoft.com/office/drawing/2014/main" id="{F8CEE580-77B0-9BFF-A4A3-19D7E6206A37}"/>
              </a:ext>
            </a:extLst>
          </p:cNvPr>
          <p:cNvSpPr txBox="1"/>
          <p:nvPr/>
        </p:nvSpPr>
        <p:spPr>
          <a:xfrm>
            <a:off x="343231" y="404586"/>
            <a:ext cx="8359796" cy="584775"/>
          </a:xfrm>
          <a:prstGeom prst="rect">
            <a:avLst/>
          </a:prstGeom>
          <a:noFill/>
        </p:spPr>
        <p:txBody>
          <a:bodyPr wrap="square">
            <a:spAutoFit/>
          </a:bodyPr>
          <a:lstStyle/>
          <a:p>
            <a:r>
              <a:rPr lang="en-GB" sz="1600" b="0" i="0" u="none" strike="noStrike" baseline="0" dirty="0">
                <a:solidFill>
                  <a:srgbClr val="FF0000"/>
                </a:solidFill>
                <a:latin typeface="Arial" panose="020B0604020202020204" pitchFamily="34" charset="0"/>
              </a:rPr>
              <a:t>Modelling as an input into a monitoring strategy as part of ageing management plan for cementitious waste packages </a:t>
            </a:r>
            <a:endParaRPr lang="en-GB" sz="1600" dirty="0">
              <a:solidFill>
                <a:srgbClr val="FF0000"/>
              </a:solidFill>
            </a:endParaRPr>
          </a:p>
        </p:txBody>
      </p:sp>
    </p:spTree>
    <p:extLst>
      <p:ext uri="{BB962C8B-B14F-4D97-AF65-F5344CB8AC3E}">
        <p14:creationId xmlns:p14="http://schemas.microsoft.com/office/powerpoint/2010/main" val="7258386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F408EF-2C03-1D74-153D-A174CF61B25A}"/>
              </a:ext>
            </a:extLst>
          </p:cNvPr>
          <p:cNvSpPr txBox="1"/>
          <p:nvPr/>
        </p:nvSpPr>
        <p:spPr>
          <a:xfrm>
            <a:off x="3483390" y="4738914"/>
            <a:ext cx="2311851" cy="307777"/>
          </a:xfrm>
          <a:prstGeom prst="rect">
            <a:avLst/>
          </a:prstGeom>
          <a:noFill/>
        </p:spPr>
        <p:txBody>
          <a:bodyPr wrap="none" rtlCol="0">
            <a:spAutoFit/>
          </a:bodyPr>
          <a:lstStyle/>
          <a:p>
            <a:r>
              <a:rPr lang="en-US" sz="1400" dirty="0"/>
              <a:t>Modelling to be performed </a:t>
            </a:r>
          </a:p>
        </p:txBody>
      </p:sp>
      <p:sp>
        <p:nvSpPr>
          <p:cNvPr id="5" name="Rectangle 4">
            <a:extLst>
              <a:ext uri="{FF2B5EF4-FFF2-40B4-BE49-F238E27FC236}">
                <a16:creationId xmlns:a16="http://schemas.microsoft.com/office/drawing/2014/main" id="{75A7955B-9172-CBB8-55C3-EDF928A63314}"/>
              </a:ext>
            </a:extLst>
          </p:cNvPr>
          <p:cNvSpPr/>
          <p:nvPr/>
        </p:nvSpPr>
        <p:spPr>
          <a:xfrm>
            <a:off x="256703" y="1526289"/>
            <a:ext cx="2916324" cy="326564"/>
          </a:xfrm>
          <a:prstGeom prst="rect">
            <a:avLst/>
          </a:prstGeom>
        </p:spPr>
        <p:txBody>
          <a:bodyPr wrap="square">
            <a:spAutoFit/>
          </a:bodyPr>
          <a:lstStyle/>
          <a:p>
            <a:pPr>
              <a:lnSpc>
                <a:spcPct val="110000"/>
              </a:lnSpc>
              <a:spcBef>
                <a:spcPts val="450"/>
              </a:spcBef>
              <a:spcAft>
                <a:spcPts val="450"/>
              </a:spcAft>
              <a:tabLst>
                <a:tab pos="337500" algn="l"/>
                <a:tab pos="340200" algn="l"/>
                <a:tab pos="342900" algn="l"/>
                <a:tab pos="345600" algn="l"/>
              </a:tabLst>
              <a:defRPr/>
            </a:pPr>
            <a:r>
              <a:rPr lang="en-US" sz="1500" dirty="0"/>
              <a:t>1.			Mineral (Calcium)  leaching</a:t>
            </a:r>
            <a:endParaRPr lang="en-GB" sz="1500" dirty="0"/>
          </a:p>
        </p:txBody>
      </p:sp>
      <p:pic>
        <p:nvPicPr>
          <p:cNvPr id="6" name="Picture 5">
            <a:extLst>
              <a:ext uri="{FF2B5EF4-FFF2-40B4-BE49-F238E27FC236}">
                <a16:creationId xmlns:a16="http://schemas.microsoft.com/office/drawing/2014/main" id="{5FED7280-34B7-20EE-0EB5-2D2566DF9B5C}"/>
              </a:ext>
            </a:extLst>
          </p:cNvPr>
          <p:cNvPicPr>
            <a:picLocks noChangeAspect="1"/>
          </p:cNvPicPr>
          <p:nvPr/>
        </p:nvPicPr>
        <p:blipFill>
          <a:blip r:embed="rId3"/>
          <a:stretch>
            <a:fillRect/>
          </a:stretch>
        </p:blipFill>
        <p:spPr>
          <a:xfrm>
            <a:off x="813637" y="3615156"/>
            <a:ext cx="2432057" cy="633998"/>
          </a:xfrm>
          <a:prstGeom prst="rect">
            <a:avLst/>
          </a:prstGeom>
        </p:spPr>
      </p:pic>
      <p:pic>
        <p:nvPicPr>
          <p:cNvPr id="9" name="Picture 8">
            <a:extLst>
              <a:ext uri="{FF2B5EF4-FFF2-40B4-BE49-F238E27FC236}">
                <a16:creationId xmlns:a16="http://schemas.microsoft.com/office/drawing/2014/main" id="{5D0DC7F8-F071-EF4D-32EA-A2F0C1DE45E6}"/>
              </a:ext>
            </a:extLst>
          </p:cNvPr>
          <p:cNvPicPr>
            <a:picLocks noChangeAspect="1"/>
          </p:cNvPicPr>
          <p:nvPr/>
        </p:nvPicPr>
        <p:blipFill>
          <a:blip r:embed="rId4"/>
          <a:stretch>
            <a:fillRect/>
          </a:stretch>
        </p:blipFill>
        <p:spPr>
          <a:xfrm>
            <a:off x="1123221" y="2239779"/>
            <a:ext cx="1357502" cy="571580"/>
          </a:xfrm>
          <a:prstGeom prst="rect">
            <a:avLst/>
          </a:prstGeom>
        </p:spPr>
      </p:pic>
      <p:sp>
        <p:nvSpPr>
          <p:cNvPr id="10" name="Rectangle 9">
            <a:extLst>
              <a:ext uri="{FF2B5EF4-FFF2-40B4-BE49-F238E27FC236}">
                <a16:creationId xmlns:a16="http://schemas.microsoft.com/office/drawing/2014/main" id="{21DCAD1E-DBDA-AC64-8885-6B16A4AABB26}"/>
              </a:ext>
            </a:extLst>
          </p:cNvPr>
          <p:cNvSpPr/>
          <p:nvPr/>
        </p:nvSpPr>
        <p:spPr>
          <a:xfrm>
            <a:off x="6753219" y="1689571"/>
            <a:ext cx="1566174" cy="326564"/>
          </a:xfrm>
          <a:prstGeom prst="rect">
            <a:avLst/>
          </a:prstGeom>
        </p:spPr>
        <p:txBody>
          <a:bodyPr wrap="square">
            <a:spAutoFit/>
          </a:bodyPr>
          <a:lstStyle/>
          <a:p>
            <a:pPr>
              <a:lnSpc>
                <a:spcPct val="110000"/>
              </a:lnSpc>
              <a:spcBef>
                <a:spcPts val="450"/>
              </a:spcBef>
              <a:spcAft>
                <a:spcPts val="450"/>
              </a:spcAft>
              <a:tabLst>
                <a:tab pos="337500" algn="l"/>
                <a:tab pos="340200" algn="l"/>
                <a:tab pos="342900" algn="l"/>
                <a:tab pos="345600" algn="l"/>
              </a:tabLst>
              <a:defRPr/>
            </a:pPr>
            <a:r>
              <a:rPr lang="en-US" sz="1500" dirty="0"/>
              <a:t>3.	Radiolysis </a:t>
            </a:r>
            <a:endParaRPr lang="en-GB" sz="1500" dirty="0"/>
          </a:p>
        </p:txBody>
      </p:sp>
      <p:pic>
        <p:nvPicPr>
          <p:cNvPr id="11" name="Picture 10">
            <a:extLst>
              <a:ext uri="{FF2B5EF4-FFF2-40B4-BE49-F238E27FC236}">
                <a16:creationId xmlns:a16="http://schemas.microsoft.com/office/drawing/2014/main" id="{9C665691-F781-099E-17E5-71F410493670}"/>
              </a:ext>
            </a:extLst>
          </p:cNvPr>
          <p:cNvPicPr>
            <a:picLocks noChangeAspect="1"/>
          </p:cNvPicPr>
          <p:nvPr/>
        </p:nvPicPr>
        <p:blipFill rotWithShape="1">
          <a:blip r:embed="rId5"/>
          <a:srcRect l="31524" t="9957" b="36464"/>
          <a:stretch/>
        </p:blipFill>
        <p:spPr>
          <a:xfrm>
            <a:off x="5690696" y="2355725"/>
            <a:ext cx="3163983" cy="1458162"/>
          </a:xfrm>
          <a:prstGeom prst="rect">
            <a:avLst/>
          </a:prstGeom>
        </p:spPr>
      </p:pic>
      <p:sp>
        <p:nvSpPr>
          <p:cNvPr id="3" name="Rectangle 2">
            <a:extLst>
              <a:ext uri="{FF2B5EF4-FFF2-40B4-BE49-F238E27FC236}">
                <a16:creationId xmlns:a16="http://schemas.microsoft.com/office/drawing/2014/main" id="{F24D600F-4353-C03B-F607-E98B11371D8B}"/>
              </a:ext>
            </a:extLst>
          </p:cNvPr>
          <p:cNvSpPr txBox="1">
            <a:spLocks noChangeArrowheads="1"/>
          </p:cNvSpPr>
          <p:nvPr/>
        </p:nvSpPr>
        <p:spPr>
          <a:xfrm>
            <a:off x="0" y="-44283"/>
            <a:ext cx="9278633" cy="648072"/>
          </a:xfrm>
          <a:prstGeom prst="rect">
            <a:avLst/>
          </a:prstGeom>
        </p:spPr>
        <p:txBody>
          <a:bodyPr vert="horz" lIns="91440" tIns="45720" rIns="91440" bIns="45720" rtlCol="0" anchor="ctr">
            <a:normAutofit fontScale="67500" lnSpcReduction="20000"/>
          </a:bodyPr>
          <a:lstStyle>
            <a:lvl1pPr algn="l" defTabSz="914400" rtl="0" eaLnBrk="1" latinLnBrk="0" hangingPunct="1">
              <a:spcBef>
                <a:spcPct val="0"/>
              </a:spcBef>
              <a:buNone/>
              <a:defRPr sz="3600" b="1" kern="1200">
                <a:solidFill>
                  <a:schemeClr val="tx1"/>
                </a:solidFill>
                <a:latin typeface="Arial "/>
                <a:ea typeface="+mj-ea"/>
                <a:cs typeface="+mj-cs"/>
              </a:defRPr>
            </a:lvl1pPr>
          </a:lstStyle>
          <a:p>
            <a:pPr algn="ctr">
              <a:defRPr/>
            </a:pPr>
            <a:r>
              <a:rPr lang="en-GB" altLang="x-none" dirty="0"/>
              <a:t>5. Ageing management of waste packages in storage/disposal </a:t>
            </a:r>
          </a:p>
        </p:txBody>
      </p:sp>
      <p:sp>
        <p:nvSpPr>
          <p:cNvPr id="7" name="TextBox 6">
            <a:extLst>
              <a:ext uri="{FF2B5EF4-FFF2-40B4-BE49-F238E27FC236}">
                <a16:creationId xmlns:a16="http://schemas.microsoft.com/office/drawing/2014/main" id="{BA75B556-1885-B979-D425-E39E48F2BA40}"/>
              </a:ext>
            </a:extLst>
          </p:cNvPr>
          <p:cNvSpPr txBox="1"/>
          <p:nvPr/>
        </p:nvSpPr>
        <p:spPr>
          <a:xfrm>
            <a:off x="343231" y="404586"/>
            <a:ext cx="8359796" cy="584775"/>
          </a:xfrm>
          <a:prstGeom prst="rect">
            <a:avLst/>
          </a:prstGeom>
          <a:noFill/>
        </p:spPr>
        <p:txBody>
          <a:bodyPr wrap="square">
            <a:spAutoFit/>
          </a:bodyPr>
          <a:lstStyle/>
          <a:p>
            <a:r>
              <a:rPr lang="en-GB" sz="1600" b="0" i="0" u="none" strike="noStrike" baseline="0" dirty="0">
                <a:solidFill>
                  <a:srgbClr val="FF0000"/>
                </a:solidFill>
                <a:latin typeface="Arial" panose="020B0604020202020204" pitchFamily="34" charset="0"/>
              </a:rPr>
              <a:t>Modelling as an input into a monitoring strategy as part of ageing management plan for cementitious waste packages </a:t>
            </a:r>
            <a:endParaRPr lang="en-GB" sz="1600" dirty="0">
              <a:solidFill>
                <a:srgbClr val="FF0000"/>
              </a:solidFill>
            </a:endParaRPr>
          </a:p>
        </p:txBody>
      </p:sp>
      <p:sp>
        <p:nvSpPr>
          <p:cNvPr id="8" name="Rectangle 7">
            <a:extLst>
              <a:ext uri="{FF2B5EF4-FFF2-40B4-BE49-F238E27FC236}">
                <a16:creationId xmlns:a16="http://schemas.microsoft.com/office/drawing/2014/main" id="{6E4FC45A-E930-C161-DC0C-051C49C05A22}"/>
              </a:ext>
            </a:extLst>
          </p:cNvPr>
          <p:cNvSpPr/>
          <p:nvPr/>
        </p:nvSpPr>
        <p:spPr>
          <a:xfrm>
            <a:off x="330669" y="3290648"/>
            <a:ext cx="3643123" cy="326564"/>
          </a:xfrm>
          <a:prstGeom prst="rect">
            <a:avLst/>
          </a:prstGeom>
        </p:spPr>
        <p:txBody>
          <a:bodyPr wrap="square">
            <a:spAutoFit/>
          </a:bodyPr>
          <a:lstStyle/>
          <a:p>
            <a:pPr>
              <a:lnSpc>
                <a:spcPct val="110000"/>
              </a:lnSpc>
              <a:spcBef>
                <a:spcPts val="450"/>
              </a:spcBef>
              <a:spcAft>
                <a:spcPts val="450"/>
              </a:spcAft>
              <a:tabLst>
                <a:tab pos="337500" algn="l"/>
                <a:tab pos="340200" algn="l"/>
                <a:tab pos="342900" algn="l"/>
                <a:tab pos="345600" algn="l"/>
              </a:tabLst>
              <a:defRPr/>
            </a:pPr>
            <a:r>
              <a:rPr lang="en-US" sz="1500" dirty="0"/>
              <a:t>2.		Sulphate and magnesium interaction </a:t>
            </a:r>
            <a:endParaRPr lang="en-GB" sz="1500" dirty="0"/>
          </a:p>
        </p:txBody>
      </p:sp>
    </p:spTree>
    <p:extLst>
      <p:ext uri="{BB962C8B-B14F-4D97-AF65-F5344CB8AC3E}">
        <p14:creationId xmlns:p14="http://schemas.microsoft.com/office/powerpoint/2010/main" val="16117586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407FDC2-3CF4-E4F9-2FFA-2EBE70ED9DAA}"/>
              </a:ext>
            </a:extLst>
          </p:cNvPr>
          <p:cNvSpPr txBox="1">
            <a:spLocks noChangeArrowheads="1"/>
          </p:cNvSpPr>
          <p:nvPr/>
        </p:nvSpPr>
        <p:spPr>
          <a:xfrm>
            <a:off x="-67317" y="108940"/>
            <a:ext cx="9278633" cy="648072"/>
          </a:xfrm>
          <a:prstGeom prst="rect">
            <a:avLst/>
          </a:prstGeom>
        </p:spPr>
        <p:txBody>
          <a:bodyPr vert="horz" lIns="91440" tIns="45720" rIns="91440" bIns="45720" rtlCol="0" anchor="ctr">
            <a:normAutofit fontScale="67500" lnSpcReduction="20000"/>
          </a:bodyPr>
          <a:lstStyle>
            <a:lvl1pPr algn="l" defTabSz="914400" rtl="0" eaLnBrk="1" latinLnBrk="0" hangingPunct="1">
              <a:spcBef>
                <a:spcPct val="0"/>
              </a:spcBef>
              <a:buNone/>
              <a:defRPr sz="3600" b="1" kern="1200">
                <a:solidFill>
                  <a:schemeClr val="tx1"/>
                </a:solidFill>
                <a:latin typeface="Arial "/>
                <a:ea typeface="+mj-ea"/>
                <a:cs typeface="+mj-cs"/>
              </a:defRPr>
            </a:lvl1pPr>
          </a:lstStyle>
          <a:p>
            <a:pPr algn="ctr">
              <a:defRPr/>
            </a:pPr>
            <a:r>
              <a:rPr lang="en-GB" altLang="x-none" dirty="0"/>
              <a:t>5. Ageing management of waste packages in storage/disposal </a:t>
            </a:r>
          </a:p>
        </p:txBody>
      </p:sp>
      <p:sp>
        <p:nvSpPr>
          <p:cNvPr id="5" name="Content Placeholder 2">
            <a:extLst>
              <a:ext uri="{FF2B5EF4-FFF2-40B4-BE49-F238E27FC236}">
                <a16:creationId xmlns:a16="http://schemas.microsoft.com/office/drawing/2014/main" id="{FE266D6F-E1E5-0D4E-DEC7-4265FD09FA7C}"/>
              </a:ext>
            </a:extLst>
          </p:cNvPr>
          <p:cNvSpPr>
            <a:spLocks noGrp="1"/>
          </p:cNvSpPr>
          <p:nvPr>
            <p:ph idx="1"/>
          </p:nvPr>
        </p:nvSpPr>
        <p:spPr>
          <a:xfrm>
            <a:off x="271905" y="915236"/>
            <a:ext cx="8369478" cy="4119324"/>
          </a:xfrm>
        </p:spPr>
        <p:txBody>
          <a:bodyPr>
            <a:normAutofit fontScale="92500" lnSpcReduction="10000"/>
          </a:bodyPr>
          <a:lstStyle/>
          <a:p>
            <a:pPr marL="0" indent="0">
              <a:buNone/>
            </a:pPr>
            <a:r>
              <a:rPr lang="en-GB" sz="1600" dirty="0"/>
              <a:t>At the anticipated end of the life of a store, one of several options must be carried out, including:</a:t>
            </a:r>
          </a:p>
          <a:p>
            <a:pPr marL="728663" lvl="1" indent="-385763">
              <a:buFont typeface="+mj-lt"/>
              <a:buAutoNum type="arabicPeriod"/>
            </a:pPr>
            <a:r>
              <a:rPr lang="en-GB" sz="1600" dirty="0"/>
              <a:t>Removal of the stored waste to a different facility (e.g. disposal, treatment, or another storage facility);</a:t>
            </a:r>
          </a:p>
          <a:p>
            <a:pPr marL="728663" lvl="1" indent="-385763">
              <a:buFont typeface="+mj-lt"/>
              <a:buAutoNum type="arabicPeriod"/>
            </a:pPr>
            <a:r>
              <a:rPr lang="en-GB" sz="1600" dirty="0"/>
              <a:t>Life-extension of the storage facility for another prescribed period of time; or</a:t>
            </a:r>
          </a:p>
          <a:p>
            <a:pPr marL="728663" lvl="1" indent="-385763">
              <a:buFont typeface="+mj-lt"/>
              <a:buAutoNum type="arabicPeriod"/>
            </a:pPr>
            <a:r>
              <a:rPr lang="en-GB" sz="1600" dirty="0"/>
              <a:t>Conversion of the storage facility into a disposal facility.</a:t>
            </a:r>
          </a:p>
          <a:p>
            <a:pPr marL="0" indent="0">
              <a:buNone/>
            </a:pPr>
            <a:endParaRPr lang="en-US" sz="1600" dirty="0"/>
          </a:p>
          <a:p>
            <a:pPr marL="0" indent="0">
              <a:buNone/>
            </a:pPr>
            <a:r>
              <a:rPr lang="en-US" sz="1600" dirty="0">
                <a:solidFill>
                  <a:srgbClr val="FF0000"/>
                </a:solidFill>
              </a:rPr>
              <a:t>Ageing Management Planning </a:t>
            </a:r>
            <a:r>
              <a:rPr lang="en-US" sz="1600" dirty="0"/>
              <a:t>allows operators to demonstrate packages and/or the storage facility can meet all 3 options as:</a:t>
            </a:r>
          </a:p>
          <a:p>
            <a:pPr marL="0" indent="0">
              <a:buNone/>
            </a:pPr>
            <a:endParaRPr lang="en-US" sz="1600" dirty="0"/>
          </a:p>
          <a:p>
            <a:pPr marL="0" indent="0">
              <a:buNone/>
            </a:pPr>
            <a:r>
              <a:rPr lang="en-GB" sz="1600" dirty="0"/>
              <a:t>1. Ageing management (AM) requires predicting and controlling (i.e., detecting and mitigating) ageing degradation of components before primary functions are compromised. </a:t>
            </a:r>
          </a:p>
          <a:p>
            <a:pPr marL="0" indent="0">
              <a:buNone/>
            </a:pPr>
            <a:endParaRPr lang="en-GB" sz="1600" dirty="0"/>
          </a:p>
          <a:p>
            <a:pPr marL="0" indent="0">
              <a:buNone/>
            </a:pPr>
            <a:r>
              <a:rPr lang="en-GB" sz="1600" dirty="0"/>
              <a:t>2. Longer-term storage entails taking additional measures to ensure continuing satisfactory control and protection of the waste packages and the storage facility itself. </a:t>
            </a:r>
          </a:p>
          <a:p>
            <a:pPr marL="0" indent="0">
              <a:buNone/>
            </a:pPr>
            <a:endParaRPr lang="en-GB" sz="1600" dirty="0"/>
          </a:p>
          <a:p>
            <a:pPr marL="0" indent="0">
              <a:buNone/>
            </a:pPr>
            <a:r>
              <a:rPr lang="en-GB" sz="1600" dirty="0"/>
              <a:t>3. Ageing Management methodology involves a systematic program of monitoring, inspection and maintenance of the facility, as well as the waste packages. </a:t>
            </a:r>
          </a:p>
          <a:p>
            <a:pPr marL="0" indent="0">
              <a:buNone/>
            </a:pPr>
            <a:endParaRPr lang="en-GB"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p:txBody>
      </p:sp>
    </p:spTree>
    <p:extLst>
      <p:ext uri="{BB962C8B-B14F-4D97-AF65-F5344CB8AC3E}">
        <p14:creationId xmlns:p14="http://schemas.microsoft.com/office/powerpoint/2010/main" val="41226686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030BF-9757-7946-BD84-886463469495}"/>
              </a:ext>
            </a:extLst>
          </p:cNvPr>
          <p:cNvSpPr>
            <a:spLocks noGrp="1"/>
          </p:cNvSpPr>
          <p:nvPr>
            <p:ph type="title"/>
          </p:nvPr>
        </p:nvSpPr>
        <p:spPr>
          <a:xfrm>
            <a:off x="1649403" y="61190"/>
            <a:ext cx="6107858" cy="672443"/>
          </a:xfrm>
        </p:spPr>
        <p:txBody>
          <a:bodyPr>
            <a:normAutofit/>
          </a:bodyPr>
          <a:lstStyle/>
          <a:p>
            <a:pPr eaLnBrk="1" hangingPunct="1">
              <a:defRPr/>
            </a:pPr>
            <a:r>
              <a:rPr lang="en-US" sz="2400" dirty="0"/>
              <a:t>6. Summary and Conclusion</a:t>
            </a:r>
          </a:p>
        </p:txBody>
      </p:sp>
      <p:sp>
        <p:nvSpPr>
          <p:cNvPr id="3" name="Content Placeholder 2">
            <a:extLst>
              <a:ext uri="{FF2B5EF4-FFF2-40B4-BE49-F238E27FC236}">
                <a16:creationId xmlns:a16="http://schemas.microsoft.com/office/drawing/2014/main" id="{093AB7F8-0A53-A444-BAE3-F7B05C7CA805}"/>
              </a:ext>
            </a:extLst>
          </p:cNvPr>
          <p:cNvSpPr>
            <a:spLocks noGrp="1"/>
          </p:cNvSpPr>
          <p:nvPr>
            <p:ph idx="1"/>
          </p:nvPr>
        </p:nvSpPr>
        <p:spPr>
          <a:xfrm>
            <a:off x="371196" y="1334236"/>
            <a:ext cx="8257607" cy="4266474"/>
          </a:xfrm>
        </p:spPr>
        <p:txBody>
          <a:bodyPr>
            <a:normAutofit fontScale="77500" lnSpcReduction="20000"/>
          </a:bodyPr>
          <a:lstStyle/>
          <a:p>
            <a:pPr>
              <a:defRPr/>
            </a:pPr>
            <a:r>
              <a:rPr lang="en-GB" sz="2900" dirty="0"/>
              <a:t>Ageing management (AM) requires predicting and controlling (i.e., detecting and mitigating) ageing degradation of components before primary functions</a:t>
            </a:r>
            <a:r>
              <a:rPr lang="en-GB" sz="2900" i="1" dirty="0"/>
              <a:t> </a:t>
            </a:r>
            <a:r>
              <a:rPr lang="en-GB" sz="2900" dirty="0"/>
              <a:t>are compromised.</a:t>
            </a:r>
          </a:p>
          <a:p>
            <a:pPr>
              <a:defRPr/>
            </a:pPr>
            <a:r>
              <a:rPr lang="en-GB" sz="2900" dirty="0"/>
              <a:t> </a:t>
            </a:r>
          </a:p>
          <a:p>
            <a:pPr>
              <a:defRPr/>
            </a:pPr>
            <a:r>
              <a:rPr lang="en-GB" sz="2900" dirty="0"/>
              <a:t>Longer-term storage entails taking additional measures to ensure continuing satisfactory control and protection of the waste packages and the storage facility itself. </a:t>
            </a:r>
          </a:p>
          <a:p>
            <a:pPr>
              <a:defRPr/>
            </a:pPr>
            <a:endParaRPr lang="en-GB" sz="2900" dirty="0"/>
          </a:p>
          <a:p>
            <a:pPr>
              <a:defRPr/>
            </a:pPr>
            <a:r>
              <a:rPr lang="en-GB" sz="2900" dirty="0"/>
              <a:t>Ageing Management methodology involves a systematic program of monitoring, inspection and maintenance of the facility, as well as the waste packages. </a:t>
            </a:r>
          </a:p>
          <a:p>
            <a:pPr>
              <a:defRPr/>
            </a:pPr>
            <a:endParaRPr lang="en-GB" dirty="0"/>
          </a:p>
          <a:p>
            <a:pPr>
              <a:defRPr/>
            </a:pPr>
            <a:endParaRPr lang="en-GB" dirty="0"/>
          </a:p>
          <a:p>
            <a:pPr eaLnBrk="1" hangingPunct="1">
              <a:defRPr/>
            </a:pPr>
            <a:endParaRPr lang="en-US" altLang="en-US" dirty="0"/>
          </a:p>
        </p:txBody>
      </p:sp>
      <p:sp>
        <p:nvSpPr>
          <p:cNvPr id="4" name="Slide Number Placeholder 3">
            <a:extLst>
              <a:ext uri="{FF2B5EF4-FFF2-40B4-BE49-F238E27FC236}">
                <a16:creationId xmlns:a16="http://schemas.microsoft.com/office/drawing/2014/main" id="{1C06A1F1-C227-6B4A-998E-3CA65E26C83F}"/>
              </a:ext>
            </a:extLst>
          </p:cNvPr>
          <p:cNvSpPr>
            <a:spLocks noGrp="1"/>
          </p:cNvSpPr>
          <p:nvPr>
            <p:ph type="sldNum" sz="quarter" idx="10"/>
          </p:nvPr>
        </p:nvSpPr>
        <p:spPr/>
        <p:txBody>
          <a:bodyPr/>
          <a:lstStyle>
            <a:lvl1pPr>
              <a:spcBef>
                <a:spcPct val="20000"/>
              </a:spcBef>
              <a:buClr>
                <a:srgbClr val="002F68"/>
              </a:buClr>
              <a:buFont typeface="Wingdings" pitchFamily="2" charset="2"/>
              <a:buChar char="§"/>
              <a:defRPr sz="1800">
                <a:solidFill>
                  <a:schemeClr val="tx1"/>
                </a:solidFill>
                <a:latin typeface="Arial" panose="020B0604020202020204" pitchFamily="34" charset="0"/>
              </a:defRPr>
            </a:lvl1pPr>
            <a:lvl2pPr marL="557213" indent="-214313">
              <a:spcBef>
                <a:spcPct val="20000"/>
              </a:spcBef>
              <a:buChar char="–"/>
              <a:defRPr sz="1575">
                <a:solidFill>
                  <a:schemeClr val="tx1"/>
                </a:solidFill>
                <a:latin typeface="Arial" panose="020B0604020202020204" pitchFamily="34" charset="0"/>
              </a:defRPr>
            </a:lvl2pPr>
            <a:lvl3pPr marL="857250" indent="-171450">
              <a:spcBef>
                <a:spcPct val="20000"/>
              </a:spcBef>
              <a:buClr>
                <a:srgbClr val="002F68"/>
              </a:buClr>
              <a:buFont typeface="Wingdings" pitchFamily="2" charset="2"/>
              <a:buChar char="§"/>
              <a:defRPr>
                <a:solidFill>
                  <a:schemeClr val="tx1"/>
                </a:solidFill>
                <a:latin typeface="Arial" panose="020B0604020202020204" pitchFamily="34" charset="0"/>
              </a:defRPr>
            </a:lvl3pPr>
            <a:lvl4pPr marL="1200150" indent="-171450">
              <a:spcBef>
                <a:spcPct val="20000"/>
              </a:spcBef>
              <a:buFont typeface="Arial" panose="020B0604020202020204" pitchFamily="34" charset="0"/>
              <a:buChar char="–"/>
              <a:defRPr sz="1125">
                <a:solidFill>
                  <a:schemeClr val="tx1"/>
                </a:solidFill>
                <a:latin typeface="Arial" panose="020B0604020202020204" pitchFamily="34" charset="0"/>
              </a:defRPr>
            </a:lvl4pPr>
            <a:lvl5pPr marL="1543050" indent="-171450">
              <a:spcBef>
                <a:spcPct val="20000"/>
              </a:spcBef>
              <a:buChar char="»"/>
              <a:defRPr sz="1500">
                <a:solidFill>
                  <a:schemeClr val="tx1"/>
                </a:solidFill>
                <a:latin typeface="Arial" panose="020B0604020202020204" pitchFamily="34" charset="0"/>
              </a:defRPr>
            </a:lvl5pPr>
            <a:lvl6pPr marL="1885950" indent="-171450" eaLnBrk="0" fontAlgn="base" hangingPunct="0">
              <a:spcBef>
                <a:spcPct val="20000"/>
              </a:spcBef>
              <a:spcAft>
                <a:spcPct val="0"/>
              </a:spcAft>
              <a:buChar char="»"/>
              <a:defRPr sz="1500">
                <a:solidFill>
                  <a:schemeClr val="tx1"/>
                </a:solidFill>
                <a:latin typeface="Arial" panose="020B0604020202020204" pitchFamily="34" charset="0"/>
              </a:defRPr>
            </a:lvl6pPr>
            <a:lvl7pPr marL="2228850" indent="-171450" eaLnBrk="0" fontAlgn="base" hangingPunct="0">
              <a:spcBef>
                <a:spcPct val="20000"/>
              </a:spcBef>
              <a:spcAft>
                <a:spcPct val="0"/>
              </a:spcAft>
              <a:buChar char="»"/>
              <a:defRPr sz="1500">
                <a:solidFill>
                  <a:schemeClr val="tx1"/>
                </a:solidFill>
                <a:latin typeface="Arial" panose="020B0604020202020204" pitchFamily="34" charset="0"/>
              </a:defRPr>
            </a:lvl7pPr>
            <a:lvl8pPr marL="2571750" indent="-171450" eaLnBrk="0" fontAlgn="base" hangingPunct="0">
              <a:spcBef>
                <a:spcPct val="20000"/>
              </a:spcBef>
              <a:spcAft>
                <a:spcPct val="0"/>
              </a:spcAft>
              <a:buChar char="»"/>
              <a:defRPr sz="1500">
                <a:solidFill>
                  <a:schemeClr val="tx1"/>
                </a:solidFill>
                <a:latin typeface="Arial" panose="020B0604020202020204" pitchFamily="34" charset="0"/>
              </a:defRPr>
            </a:lvl8pPr>
            <a:lvl9pPr marL="2914650" indent="-171450" eaLnBrk="0" fontAlgn="base" hangingPunct="0">
              <a:spcBef>
                <a:spcPct val="20000"/>
              </a:spcBef>
              <a:spcAft>
                <a:spcPct val="0"/>
              </a:spcAft>
              <a:buChar char="»"/>
              <a:defRPr sz="1500">
                <a:solidFill>
                  <a:schemeClr val="tx1"/>
                </a:solidFill>
                <a:latin typeface="Arial" panose="020B0604020202020204" pitchFamily="34" charset="0"/>
              </a:defRPr>
            </a:lvl9pPr>
          </a:lstStyle>
          <a:p>
            <a:pPr>
              <a:spcBef>
                <a:spcPct val="0"/>
              </a:spcBef>
              <a:buClrTx/>
              <a:buFontTx/>
              <a:buNone/>
              <a:defRPr/>
            </a:pPr>
            <a:fld id="{CDDDAD28-62B6-7F44-93C4-EEAC4FB9D388}" type="slidenum">
              <a:rPr lang="en-US" altLang="en-US" sz="900">
                <a:solidFill>
                  <a:srgbClr val="A7A9AC"/>
                </a:solidFill>
              </a:rPr>
              <a:pPr>
                <a:spcBef>
                  <a:spcPct val="0"/>
                </a:spcBef>
                <a:buClrTx/>
                <a:buFontTx/>
                <a:buNone/>
                <a:defRPr/>
              </a:pPr>
              <a:t>49</a:t>
            </a:fld>
            <a:endParaRPr lang="en-US" altLang="en-US" sz="900">
              <a:solidFill>
                <a:srgbClr val="A7A9AC"/>
              </a:solidFill>
            </a:endParaRPr>
          </a:p>
        </p:txBody>
      </p:sp>
    </p:spTree>
    <p:extLst>
      <p:ext uri="{BB962C8B-B14F-4D97-AF65-F5344CB8AC3E}">
        <p14:creationId xmlns:p14="http://schemas.microsoft.com/office/powerpoint/2010/main" val="1920379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88A9E40B-F70F-F780-4854-7CB352C95306}"/>
              </a:ext>
            </a:extLst>
          </p:cNvPr>
          <p:cNvSpPr>
            <a:spLocks noGrp="1" noChangeArrowheads="1"/>
          </p:cNvSpPr>
          <p:nvPr>
            <p:ph type="title"/>
          </p:nvPr>
        </p:nvSpPr>
        <p:spPr>
          <a:xfrm>
            <a:off x="2735735" y="57421"/>
            <a:ext cx="3672528" cy="648072"/>
          </a:xfrm>
        </p:spPr>
        <p:txBody>
          <a:bodyPr>
            <a:normAutofit/>
          </a:bodyPr>
          <a:lstStyle/>
          <a:p>
            <a:pPr algn="ctr" eaLnBrk="1" hangingPunct="1">
              <a:defRPr/>
            </a:pPr>
            <a:r>
              <a:rPr lang="en-GB" altLang="x-none" dirty="0">
                <a:solidFill>
                  <a:schemeClr val="tx1"/>
                </a:solidFill>
              </a:rPr>
              <a:t>1. Introduction</a:t>
            </a:r>
          </a:p>
        </p:txBody>
      </p:sp>
      <p:pic>
        <p:nvPicPr>
          <p:cNvPr id="8" name="Picture 7">
            <a:extLst>
              <a:ext uri="{FF2B5EF4-FFF2-40B4-BE49-F238E27FC236}">
                <a16:creationId xmlns:a16="http://schemas.microsoft.com/office/drawing/2014/main" id="{5FACE24E-FE92-118A-02D0-909220A3751D}"/>
              </a:ext>
            </a:extLst>
          </p:cNvPr>
          <p:cNvPicPr>
            <a:picLocks noChangeAspect="1"/>
          </p:cNvPicPr>
          <p:nvPr/>
        </p:nvPicPr>
        <p:blipFill rotWithShape="1">
          <a:blip r:embed="rId2"/>
          <a:srcRect l="-603" t="-3025" r="603" b="34149"/>
          <a:stretch/>
        </p:blipFill>
        <p:spPr>
          <a:xfrm>
            <a:off x="807078" y="1024417"/>
            <a:ext cx="7084457" cy="2675572"/>
          </a:xfrm>
          <a:prstGeom prst="rect">
            <a:avLst/>
          </a:prstGeom>
        </p:spPr>
      </p:pic>
    </p:spTree>
    <p:extLst>
      <p:ext uri="{BB962C8B-B14F-4D97-AF65-F5344CB8AC3E}">
        <p14:creationId xmlns:p14="http://schemas.microsoft.com/office/powerpoint/2010/main" val="17302689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323528" y="3273828"/>
            <a:ext cx="8568953" cy="810090"/>
          </a:xfrm>
        </p:spPr>
        <p:txBody>
          <a:bodyPr>
            <a:normAutofit/>
          </a:bodyPr>
          <a:lstStyle/>
          <a:p>
            <a:r>
              <a:rPr lang="en-GB" sz="4400" b="0" i="1" dirty="0">
                <a:latin typeface="Times" panose="02020603050405020304" pitchFamily="18" charset="0"/>
              </a:rPr>
              <a:t>Thank you!</a:t>
            </a:r>
          </a:p>
        </p:txBody>
      </p:sp>
    </p:spTree>
    <p:extLst>
      <p:ext uri="{BB962C8B-B14F-4D97-AF65-F5344CB8AC3E}">
        <p14:creationId xmlns:p14="http://schemas.microsoft.com/office/powerpoint/2010/main" val="346423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211ABEA-186E-E749-80F8-BB9ABE57B4B1}"/>
              </a:ext>
            </a:extLst>
          </p:cNvPr>
          <p:cNvSpPr txBox="1">
            <a:spLocks noChangeArrowheads="1"/>
          </p:cNvSpPr>
          <p:nvPr/>
        </p:nvSpPr>
        <p:spPr>
          <a:xfrm>
            <a:off x="554037" y="1319791"/>
            <a:ext cx="8035925" cy="185794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en-US" sz="1400" dirty="0"/>
              <a:t>Pitting</a:t>
            </a:r>
          </a:p>
          <a:p>
            <a:r>
              <a:rPr lang="en-GB" altLang="en-US" sz="1400" dirty="0"/>
              <a:t>Atmospheric Stress Corrosion Cracking (ASCC)</a:t>
            </a:r>
          </a:p>
          <a:p>
            <a:r>
              <a:rPr lang="en-GB" altLang="en-US" sz="1400" dirty="0"/>
              <a:t>Galvanic effects</a:t>
            </a:r>
          </a:p>
          <a:p>
            <a:r>
              <a:rPr lang="en-GB" altLang="en-US" sz="1400" dirty="0"/>
              <a:t>Microbially Induced Corrosion</a:t>
            </a:r>
          </a:p>
          <a:p>
            <a:r>
              <a:rPr lang="en-GB" altLang="en-US" sz="1400" dirty="0"/>
              <a:t>General corrosion</a:t>
            </a:r>
          </a:p>
          <a:p>
            <a:r>
              <a:rPr lang="en-GB" altLang="en-US" sz="1400" dirty="0"/>
              <a:t>Crevice corrosion</a:t>
            </a:r>
          </a:p>
          <a:p>
            <a:r>
              <a:rPr lang="en-GB" altLang="en-US" sz="1400" dirty="0"/>
              <a:t>Radiation induced corrosion</a:t>
            </a:r>
          </a:p>
          <a:p>
            <a:endParaRPr lang="en-GB" altLang="en-US" sz="2800" dirty="0"/>
          </a:p>
        </p:txBody>
      </p:sp>
      <p:sp>
        <p:nvSpPr>
          <p:cNvPr id="4" name="Rectangle 2">
            <a:extLst>
              <a:ext uri="{FF2B5EF4-FFF2-40B4-BE49-F238E27FC236}">
                <a16:creationId xmlns:a16="http://schemas.microsoft.com/office/drawing/2014/main" id="{0EFA1410-190A-3CCA-50AB-A223F32065AA}"/>
              </a:ext>
            </a:extLst>
          </p:cNvPr>
          <p:cNvSpPr>
            <a:spLocks noGrp="1" noChangeArrowheads="1"/>
          </p:cNvSpPr>
          <p:nvPr>
            <p:ph type="title"/>
          </p:nvPr>
        </p:nvSpPr>
        <p:spPr>
          <a:xfrm>
            <a:off x="485938" y="539387"/>
            <a:ext cx="6782067" cy="952500"/>
          </a:xfrm>
        </p:spPr>
        <p:txBody>
          <a:bodyPr>
            <a:normAutofit/>
          </a:bodyPr>
          <a:lstStyle/>
          <a:p>
            <a:r>
              <a:rPr lang="en-GB" altLang="en-US" sz="2000" dirty="0">
                <a:solidFill>
                  <a:srgbClr val="000000"/>
                </a:solidFill>
              </a:rPr>
              <a:t>Corrosion encountered by metals in storage </a:t>
            </a:r>
            <a:r>
              <a:rPr lang="en-GB" altLang="en-US" sz="2000" dirty="0" err="1">
                <a:solidFill>
                  <a:srgbClr val="000000"/>
                </a:solidFill>
              </a:rPr>
              <a:t>facilties</a:t>
            </a:r>
            <a:r>
              <a:rPr lang="en-GB" altLang="en-US" sz="2000" dirty="0">
                <a:solidFill>
                  <a:srgbClr val="000000"/>
                </a:solidFill>
              </a:rPr>
              <a:t> </a:t>
            </a:r>
          </a:p>
        </p:txBody>
      </p:sp>
      <p:pic>
        <p:nvPicPr>
          <p:cNvPr id="3" name="Picture 2">
            <a:extLst>
              <a:ext uri="{FF2B5EF4-FFF2-40B4-BE49-F238E27FC236}">
                <a16:creationId xmlns:a16="http://schemas.microsoft.com/office/drawing/2014/main" id="{8C688946-1C04-4308-86FF-C904A8C608EF}"/>
              </a:ext>
            </a:extLst>
          </p:cNvPr>
          <p:cNvPicPr>
            <a:picLocks noChangeAspect="1"/>
          </p:cNvPicPr>
          <p:nvPr/>
        </p:nvPicPr>
        <p:blipFill>
          <a:blip r:embed="rId2"/>
          <a:stretch>
            <a:fillRect/>
          </a:stretch>
        </p:blipFill>
        <p:spPr>
          <a:xfrm>
            <a:off x="554037" y="3498830"/>
            <a:ext cx="3890788" cy="1310856"/>
          </a:xfrm>
          <a:prstGeom prst="rect">
            <a:avLst/>
          </a:prstGeom>
        </p:spPr>
      </p:pic>
      <p:pic>
        <p:nvPicPr>
          <p:cNvPr id="5" name="Picture 4" descr="A close up of a map&#10;&#10;Description automatically generated">
            <a:extLst>
              <a:ext uri="{FF2B5EF4-FFF2-40B4-BE49-F238E27FC236}">
                <a16:creationId xmlns:a16="http://schemas.microsoft.com/office/drawing/2014/main" id="{DFB25556-7D10-637F-E448-94B96359BFBA}"/>
              </a:ext>
            </a:extLst>
          </p:cNvPr>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4699177" y="3552967"/>
            <a:ext cx="1093403" cy="1202582"/>
          </a:xfrm>
          <a:prstGeom prst="roundRect">
            <a:avLst>
              <a:gd name="adj" fmla="val 5987"/>
            </a:avLst>
          </a:prstGeom>
        </p:spPr>
      </p:pic>
      <p:pic>
        <p:nvPicPr>
          <p:cNvPr id="7" name="Picture 6" descr="A picture containing sitting, window, cat, table&#10;&#10;Description automatically generated">
            <a:extLst>
              <a:ext uri="{FF2B5EF4-FFF2-40B4-BE49-F238E27FC236}">
                <a16:creationId xmlns:a16="http://schemas.microsoft.com/office/drawing/2014/main" id="{BF2C377B-5A0E-3941-C46A-20D824EE2D38}"/>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70327" y="3292168"/>
            <a:ext cx="1522939" cy="1591855"/>
          </a:xfrm>
          <a:prstGeom prst="rect">
            <a:avLst/>
          </a:prstGeom>
        </p:spPr>
      </p:pic>
      <p:sp>
        <p:nvSpPr>
          <p:cNvPr id="8" name="Rectangle 2">
            <a:extLst>
              <a:ext uri="{FF2B5EF4-FFF2-40B4-BE49-F238E27FC236}">
                <a16:creationId xmlns:a16="http://schemas.microsoft.com/office/drawing/2014/main" id="{0A67EF32-DE64-BD20-6E0E-F4E6D92CE74E}"/>
              </a:ext>
            </a:extLst>
          </p:cNvPr>
          <p:cNvSpPr txBox="1">
            <a:spLocks noChangeArrowheads="1"/>
          </p:cNvSpPr>
          <p:nvPr/>
        </p:nvSpPr>
        <p:spPr>
          <a:xfrm>
            <a:off x="2735735" y="57421"/>
            <a:ext cx="3672528" cy="64807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tx2"/>
                </a:solidFill>
                <a:latin typeface="Arial "/>
                <a:ea typeface="+mj-ea"/>
                <a:cs typeface="+mj-cs"/>
              </a:defRPr>
            </a:lvl1pPr>
          </a:lstStyle>
          <a:p>
            <a:pPr algn="ctr">
              <a:defRPr/>
            </a:pPr>
            <a:r>
              <a:rPr lang="en-GB" altLang="x-none">
                <a:solidFill>
                  <a:schemeClr val="tx1"/>
                </a:solidFill>
              </a:rPr>
              <a:t>1. Introduction</a:t>
            </a:r>
            <a:endParaRPr lang="en-GB" altLang="x-none" dirty="0">
              <a:solidFill>
                <a:schemeClr val="tx1"/>
              </a:solidFill>
            </a:endParaRPr>
          </a:p>
        </p:txBody>
      </p:sp>
    </p:spTree>
    <p:extLst>
      <p:ext uri="{BB962C8B-B14F-4D97-AF65-F5344CB8AC3E}">
        <p14:creationId xmlns:p14="http://schemas.microsoft.com/office/powerpoint/2010/main" val="3897979163"/>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E5C59C02-9F0C-4B1A-BCA7-16926F17D321}"/>
              </a:ext>
            </a:extLst>
          </p:cNvPr>
          <p:cNvSpPr>
            <a:spLocks noGrp="1" noChangeArrowheads="1"/>
          </p:cNvSpPr>
          <p:nvPr>
            <p:ph type="sldNum" sz="quarter" idx="12"/>
          </p:nvPr>
        </p:nvSpPr>
        <p:spPr>
          <a:xfrm>
            <a:off x="7497368" y="4289471"/>
            <a:ext cx="382190" cy="165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50">
                <a:solidFill>
                  <a:schemeClr val="tx1"/>
                </a:solidFill>
                <a:latin typeface="Times New Roman" pitchFamily="18" charset="0"/>
                <a:cs typeface="Arial" charset="0"/>
              </a:defRPr>
            </a:lvl1pPr>
            <a:lvl2pPr marL="417889" indent="-160727" eaLnBrk="0" hangingPunct="0">
              <a:defRPr sz="1350">
                <a:solidFill>
                  <a:schemeClr val="tx1"/>
                </a:solidFill>
                <a:latin typeface="Times New Roman" pitchFamily="18" charset="0"/>
                <a:cs typeface="Arial" charset="0"/>
              </a:defRPr>
            </a:lvl2pPr>
            <a:lvl3pPr marL="642905" indent="-128582" eaLnBrk="0" hangingPunct="0">
              <a:defRPr sz="1350">
                <a:solidFill>
                  <a:schemeClr val="tx1"/>
                </a:solidFill>
                <a:latin typeface="Times New Roman" pitchFamily="18" charset="0"/>
                <a:cs typeface="Arial" charset="0"/>
              </a:defRPr>
            </a:lvl3pPr>
            <a:lvl4pPr marL="900068" indent="-128582" eaLnBrk="0" hangingPunct="0">
              <a:defRPr sz="1350">
                <a:solidFill>
                  <a:schemeClr val="tx1"/>
                </a:solidFill>
                <a:latin typeface="Times New Roman" pitchFamily="18" charset="0"/>
                <a:cs typeface="Arial" charset="0"/>
              </a:defRPr>
            </a:lvl4pPr>
            <a:lvl5pPr marL="1157230" indent="-128582" eaLnBrk="0" hangingPunct="0">
              <a:defRPr sz="1350">
                <a:solidFill>
                  <a:schemeClr val="tx1"/>
                </a:solidFill>
                <a:latin typeface="Times New Roman" pitchFamily="18" charset="0"/>
                <a:cs typeface="Arial" charset="0"/>
              </a:defRPr>
            </a:lvl5pPr>
            <a:lvl6pPr marL="1414392" indent="-128582" eaLnBrk="0" fontAlgn="base" hangingPunct="0">
              <a:spcBef>
                <a:spcPct val="0"/>
              </a:spcBef>
              <a:spcAft>
                <a:spcPct val="0"/>
              </a:spcAft>
              <a:defRPr sz="1350">
                <a:solidFill>
                  <a:schemeClr val="tx1"/>
                </a:solidFill>
                <a:latin typeface="Times New Roman" pitchFamily="18" charset="0"/>
                <a:cs typeface="Arial" charset="0"/>
              </a:defRPr>
            </a:lvl6pPr>
            <a:lvl7pPr marL="1671554" indent="-128582" eaLnBrk="0" fontAlgn="base" hangingPunct="0">
              <a:spcBef>
                <a:spcPct val="0"/>
              </a:spcBef>
              <a:spcAft>
                <a:spcPct val="0"/>
              </a:spcAft>
              <a:defRPr sz="1350">
                <a:solidFill>
                  <a:schemeClr val="tx1"/>
                </a:solidFill>
                <a:latin typeface="Times New Roman" pitchFamily="18" charset="0"/>
                <a:cs typeface="Arial" charset="0"/>
              </a:defRPr>
            </a:lvl7pPr>
            <a:lvl8pPr marL="1928717" indent="-128582" eaLnBrk="0" fontAlgn="base" hangingPunct="0">
              <a:spcBef>
                <a:spcPct val="0"/>
              </a:spcBef>
              <a:spcAft>
                <a:spcPct val="0"/>
              </a:spcAft>
              <a:defRPr sz="1350">
                <a:solidFill>
                  <a:schemeClr val="tx1"/>
                </a:solidFill>
                <a:latin typeface="Times New Roman" pitchFamily="18" charset="0"/>
                <a:cs typeface="Arial" charset="0"/>
              </a:defRPr>
            </a:lvl8pPr>
            <a:lvl9pPr marL="2185878" indent="-128582" eaLnBrk="0" fontAlgn="base" hangingPunct="0">
              <a:spcBef>
                <a:spcPct val="0"/>
              </a:spcBef>
              <a:spcAft>
                <a:spcPct val="0"/>
              </a:spcAft>
              <a:defRPr sz="1350">
                <a:solidFill>
                  <a:schemeClr val="tx1"/>
                </a:solidFill>
                <a:latin typeface="Times New Roman" pitchFamily="18" charset="0"/>
                <a:cs typeface="Arial" charset="0"/>
              </a:defRPr>
            </a:lvl9pPr>
          </a:lstStyle>
          <a:p>
            <a:pPr eaLnBrk="1" hangingPunct="1"/>
            <a:fld id="{1261A790-39CC-4E4E-AC53-927E0E1F9463}" type="slidenum">
              <a:rPr lang="en-GB" sz="563">
                <a:solidFill>
                  <a:schemeClr val="tx2"/>
                </a:solidFill>
                <a:latin typeface="+mn-lt"/>
                <a:cs typeface="+mn-cs"/>
              </a:rPr>
              <a:pPr eaLnBrk="1" hangingPunct="1"/>
              <a:t>7</a:t>
            </a:fld>
            <a:endParaRPr lang="en-GB" sz="563" dirty="0">
              <a:solidFill>
                <a:schemeClr val="tx2"/>
              </a:solidFill>
              <a:latin typeface="+mn-lt"/>
              <a:cs typeface="+mn-cs"/>
            </a:endParaRPr>
          </a:p>
        </p:txBody>
      </p:sp>
      <p:sp>
        <p:nvSpPr>
          <p:cNvPr id="2" name="Rectangle 1">
            <a:extLst>
              <a:ext uri="{FF2B5EF4-FFF2-40B4-BE49-F238E27FC236}">
                <a16:creationId xmlns:a16="http://schemas.microsoft.com/office/drawing/2014/main" id="{D9F8652E-E659-8213-F072-2064EBC0DD14}"/>
              </a:ext>
            </a:extLst>
          </p:cNvPr>
          <p:cNvSpPr/>
          <p:nvPr/>
        </p:nvSpPr>
        <p:spPr>
          <a:xfrm>
            <a:off x="1263253" y="1782131"/>
            <a:ext cx="6711125" cy="2988832"/>
          </a:xfrm>
          <a:prstGeom prst="rect">
            <a:avLst/>
          </a:prstGeom>
        </p:spPr>
        <p:txBody>
          <a:bodyPr wrap="square">
            <a:spAutoFit/>
          </a:bodyPr>
          <a:lstStyle/>
          <a:p>
            <a:pPr marL="342900" indent="-342900">
              <a:lnSpc>
                <a:spcPct val="110000"/>
              </a:lnSpc>
              <a:spcBef>
                <a:spcPts val="450"/>
              </a:spcBef>
              <a:spcAft>
                <a:spcPts val="450"/>
              </a:spcAft>
              <a:buFont typeface="+mj-lt"/>
              <a:buAutoNum type="arabicPeriod" startAt="2"/>
              <a:defRPr/>
            </a:pPr>
            <a:r>
              <a:rPr lang="en-GB" sz="1500" dirty="0">
                <a:solidFill>
                  <a:schemeClr val="bg2">
                    <a:lumMod val="10000"/>
                  </a:schemeClr>
                </a:solidFill>
              </a:rPr>
              <a:t>sulphate attack</a:t>
            </a:r>
          </a:p>
          <a:p>
            <a:pPr marL="342900" indent="-342900">
              <a:lnSpc>
                <a:spcPct val="110000"/>
              </a:lnSpc>
              <a:spcBef>
                <a:spcPts val="450"/>
              </a:spcBef>
              <a:spcAft>
                <a:spcPts val="450"/>
              </a:spcAft>
              <a:buFont typeface="+mj-lt"/>
              <a:buAutoNum type="arabicPeriod" startAt="2"/>
              <a:defRPr/>
            </a:pPr>
            <a:r>
              <a:rPr lang="en-GB" sz="1500" dirty="0">
                <a:solidFill>
                  <a:schemeClr val="bg2">
                    <a:lumMod val="10000"/>
                  </a:schemeClr>
                </a:solidFill>
              </a:rPr>
              <a:t>carbonation</a:t>
            </a:r>
          </a:p>
          <a:p>
            <a:pPr marL="342900" indent="-342900">
              <a:lnSpc>
                <a:spcPct val="110000"/>
              </a:lnSpc>
              <a:spcBef>
                <a:spcPts val="450"/>
              </a:spcBef>
              <a:spcAft>
                <a:spcPts val="450"/>
              </a:spcAft>
              <a:buFont typeface="+mj-lt"/>
              <a:buAutoNum type="arabicPeriod" startAt="2"/>
              <a:defRPr/>
            </a:pPr>
            <a:r>
              <a:rPr lang="en-GB" sz="1500" dirty="0">
                <a:solidFill>
                  <a:schemeClr val="bg2">
                    <a:lumMod val="10000"/>
                  </a:schemeClr>
                </a:solidFill>
              </a:rPr>
              <a:t>chloride attack</a:t>
            </a:r>
          </a:p>
          <a:p>
            <a:pPr marL="342900" indent="-342900">
              <a:lnSpc>
                <a:spcPct val="110000"/>
              </a:lnSpc>
              <a:spcBef>
                <a:spcPts val="450"/>
              </a:spcBef>
              <a:spcAft>
                <a:spcPts val="450"/>
              </a:spcAft>
              <a:buFont typeface="+mj-lt"/>
              <a:buAutoNum type="arabicPeriod" startAt="2"/>
              <a:defRPr/>
            </a:pPr>
            <a:r>
              <a:rPr lang="en-GB" sz="1500" dirty="0">
                <a:solidFill>
                  <a:schemeClr val="bg2">
                    <a:lumMod val="10000"/>
                  </a:schemeClr>
                </a:solidFill>
              </a:rPr>
              <a:t>alkali-silica reactions</a:t>
            </a:r>
          </a:p>
          <a:p>
            <a:pPr marL="342900" indent="-342900">
              <a:lnSpc>
                <a:spcPct val="110000"/>
              </a:lnSpc>
              <a:spcBef>
                <a:spcPts val="450"/>
              </a:spcBef>
              <a:spcAft>
                <a:spcPts val="450"/>
              </a:spcAft>
              <a:buFont typeface="+mj-lt"/>
              <a:buAutoNum type="arabicPeriod" startAt="2"/>
              <a:defRPr/>
            </a:pPr>
            <a:r>
              <a:rPr lang="en-GB" sz="1500" dirty="0">
                <a:solidFill>
                  <a:schemeClr val="bg2">
                    <a:lumMod val="10000"/>
                  </a:schemeClr>
                </a:solidFill>
              </a:rPr>
              <a:t>radiolysis</a:t>
            </a:r>
          </a:p>
          <a:p>
            <a:pPr marL="342900" indent="-342900">
              <a:lnSpc>
                <a:spcPct val="110000"/>
              </a:lnSpc>
              <a:spcBef>
                <a:spcPts val="450"/>
              </a:spcBef>
              <a:spcAft>
                <a:spcPts val="450"/>
              </a:spcAft>
              <a:buFont typeface="+mj-lt"/>
              <a:buAutoNum type="arabicPeriod" startAt="2"/>
              <a:defRPr/>
            </a:pPr>
            <a:r>
              <a:rPr lang="en-GB" sz="1500" dirty="0">
                <a:solidFill>
                  <a:schemeClr val="bg2">
                    <a:lumMod val="10000"/>
                  </a:schemeClr>
                </a:solidFill>
              </a:rPr>
              <a:t>the impact of corrosion products</a:t>
            </a:r>
          </a:p>
          <a:p>
            <a:pPr>
              <a:lnSpc>
                <a:spcPct val="110000"/>
              </a:lnSpc>
              <a:spcBef>
                <a:spcPts val="1350"/>
              </a:spcBef>
              <a:spcAft>
                <a:spcPts val="450"/>
              </a:spcAft>
              <a:defRPr/>
            </a:pPr>
            <a:r>
              <a:rPr lang="en-GB" sz="1500" dirty="0">
                <a:solidFill>
                  <a:schemeClr val="bg2">
                    <a:lumMod val="10000"/>
                  </a:schemeClr>
                </a:solidFill>
              </a:rPr>
              <a:t>Other degradation mechanisms exist, but these are the most relevant ones in this context.</a:t>
            </a:r>
          </a:p>
        </p:txBody>
      </p:sp>
      <p:sp>
        <p:nvSpPr>
          <p:cNvPr id="5" name="Rectangle 4">
            <a:extLst>
              <a:ext uri="{FF2B5EF4-FFF2-40B4-BE49-F238E27FC236}">
                <a16:creationId xmlns:a16="http://schemas.microsoft.com/office/drawing/2014/main" id="{CC8EA6C2-0E20-12DB-900C-C5A796BE2F03}"/>
              </a:ext>
            </a:extLst>
          </p:cNvPr>
          <p:cNvSpPr/>
          <p:nvPr/>
        </p:nvSpPr>
        <p:spPr>
          <a:xfrm>
            <a:off x="1263253" y="1412799"/>
            <a:ext cx="4658897" cy="326564"/>
          </a:xfrm>
          <a:prstGeom prst="rect">
            <a:avLst/>
          </a:prstGeom>
        </p:spPr>
        <p:txBody>
          <a:bodyPr wrap="square">
            <a:spAutoFit/>
          </a:bodyPr>
          <a:lstStyle/>
          <a:p>
            <a:pPr>
              <a:lnSpc>
                <a:spcPct val="110000"/>
              </a:lnSpc>
              <a:spcBef>
                <a:spcPts val="450"/>
              </a:spcBef>
              <a:spcAft>
                <a:spcPts val="450"/>
              </a:spcAft>
              <a:tabLst>
                <a:tab pos="337500" algn="l"/>
                <a:tab pos="340200" algn="l"/>
                <a:tab pos="342900" algn="l"/>
                <a:tab pos="345600" algn="l"/>
              </a:tabLst>
              <a:defRPr/>
            </a:pPr>
            <a:r>
              <a:rPr lang="en-US" sz="1500" dirty="0">
                <a:solidFill>
                  <a:schemeClr val="bg2">
                    <a:lumMod val="10000"/>
                  </a:schemeClr>
                </a:solidFill>
              </a:rPr>
              <a:t>1.			Mineral leaching</a:t>
            </a:r>
            <a:endParaRPr lang="en-GB" sz="1500" dirty="0">
              <a:solidFill>
                <a:schemeClr val="bg2">
                  <a:lumMod val="10000"/>
                </a:schemeClr>
              </a:solidFill>
            </a:endParaRPr>
          </a:p>
        </p:txBody>
      </p:sp>
      <p:sp>
        <p:nvSpPr>
          <p:cNvPr id="7" name="Rectangle 6">
            <a:extLst>
              <a:ext uri="{FF2B5EF4-FFF2-40B4-BE49-F238E27FC236}">
                <a16:creationId xmlns:a16="http://schemas.microsoft.com/office/drawing/2014/main" id="{67CB9AD2-BB36-6C9B-2F3E-6265B6B970D4}"/>
              </a:ext>
            </a:extLst>
          </p:cNvPr>
          <p:cNvSpPr/>
          <p:nvPr/>
        </p:nvSpPr>
        <p:spPr>
          <a:xfrm>
            <a:off x="1263253" y="688829"/>
            <a:ext cx="6711125" cy="580480"/>
          </a:xfrm>
          <a:prstGeom prst="rect">
            <a:avLst/>
          </a:prstGeom>
        </p:spPr>
        <p:txBody>
          <a:bodyPr wrap="square">
            <a:spAutoFit/>
          </a:bodyPr>
          <a:lstStyle/>
          <a:p>
            <a:pPr>
              <a:lnSpc>
                <a:spcPct val="110000"/>
              </a:lnSpc>
              <a:spcBef>
                <a:spcPts val="450"/>
              </a:spcBef>
              <a:spcAft>
                <a:spcPts val="450"/>
              </a:spcAft>
              <a:defRPr/>
            </a:pPr>
            <a:r>
              <a:rPr lang="en-GB" sz="1500" dirty="0">
                <a:solidFill>
                  <a:schemeClr val="bg2">
                    <a:lumMod val="10000"/>
                  </a:schemeClr>
                </a:solidFill>
              </a:rPr>
              <a:t>The physical and chemical characteristics of the cement components may alter due to</a:t>
            </a:r>
          </a:p>
        </p:txBody>
      </p:sp>
      <p:pic>
        <p:nvPicPr>
          <p:cNvPr id="3" name="Picture 2">
            <a:extLst>
              <a:ext uri="{FF2B5EF4-FFF2-40B4-BE49-F238E27FC236}">
                <a16:creationId xmlns:a16="http://schemas.microsoft.com/office/drawing/2014/main" id="{AC1E3AD6-529E-07F2-3D5B-4E5FFE5CD4FC}"/>
              </a:ext>
            </a:extLst>
          </p:cNvPr>
          <p:cNvPicPr>
            <a:picLocks noChangeAspect="1"/>
          </p:cNvPicPr>
          <p:nvPr/>
        </p:nvPicPr>
        <p:blipFill>
          <a:blip r:embed="rId3"/>
          <a:stretch>
            <a:fillRect/>
          </a:stretch>
        </p:blipFill>
        <p:spPr>
          <a:xfrm>
            <a:off x="5669890" y="1791394"/>
            <a:ext cx="2304488" cy="1560711"/>
          </a:xfrm>
          <a:prstGeom prst="rect">
            <a:avLst/>
          </a:prstGeom>
        </p:spPr>
      </p:pic>
      <p:sp>
        <p:nvSpPr>
          <p:cNvPr id="8" name="Rectangle 2">
            <a:extLst>
              <a:ext uri="{FF2B5EF4-FFF2-40B4-BE49-F238E27FC236}">
                <a16:creationId xmlns:a16="http://schemas.microsoft.com/office/drawing/2014/main" id="{5EE31597-19D3-DBC7-6852-40E4E417702A}"/>
              </a:ext>
            </a:extLst>
          </p:cNvPr>
          <p:cNvSpPr>
            <a:spLocks noGrp="1" noChangeArrowheads="1"/>
          </p:cNvSpPr>
          <p:nvPr>
            <p:ph type="title"/>
          </p:nvPr>
        </p:nvSpPr>
        <p:spPr>
          <a:xfrm>
            <a:off x="2735735" y="57421"/>
            <a:ext cx="3672528" cy="648072"/>
          </a:xfrm>
        </p:spPr>
        <p:txBody>
          <a:bodyPr>
            <a:normAutofit/>
          </a:bodyPr>
          <a:lstStyle/>
          <a:p>
            <a:pPr algn="ctr" eaLnBrk="1" hangingPunct="1">
              <a:defRPr/>
            </a:pPr>
            <a:r>
              <a:rPr lang="en-GB" altLang="x-none" dirty="0">
                <a:solidFill>
                  <a:schemeClr val="tx1"/>
                </a:solidFill>
              </a:rPr>
              <a:t>1. Introduction</a:t>
            </a:r>
          </a:p>
        </p:txBody>
      </p:sp>
    </p:spTree>
    <p:extLst>
      <p:ext uri="{BB962C8B-B14F-4D97-AF65-F5344CB8AC3E}">
        <p14:creationId xmlns:p14="http://schemas.microsoft.com/office/powerpoint/2010/main" val="2024249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14A89913-809E-5EF7-56A1-FF8D5A2ED21C}"/>
              </a:ext>
            </a:extLst>
          </p:cNvPr>
          <p:cNvPicPr>
            <a:picLocks noChangeAspect="1"/>
          </p:cNvPicPr>
          <p:nvPr/>
        </p:nvPicPr>
        <p:blipFill>
          <a:blip r:embed="rId2"/>
          <a:stretch>
            <a:fillRect/>
          </a:stretch>
        </p:blipFill>
        <p:spPr>
          <a:xfrm>
            <a:off x="1367808" y="962846"/>
            <a:ext cx="6581311" cy="3631212"/>
          </a:xfrm>
          <a:prstGeom prst="rect">
            <a:avLst/>
          </a:prstGeom>
        </p:spPr>
      </p:pic>
      <p:sp>
        <p:nvSpPr>
          <p:cNvPr id="2" name="Rectangle 2">
            <a:extLst>
              <a:ext uri="{FF2B5EF4-FFF2-40B4-BE49-F238E27FC236}">
                <a16:creationId xmlns:a16="http://schemas.microsoft.com/office/drawing/2014/main" id="{3A3FC249-7ED0-E58C-9638-F9437BAAF199}"/>
              </a:ext>
            </a:extLst>
          </p:cNvPr>
          <p:cNvSpPr>
            <a:spLocks noGrp="1" noChangeArrowheads="1"/>
          </p:cNvSpPr>
          <p:nvPr>
            <p:ph type="title"/>
          </p:nvPr>
        </p:nvSpPr>
        <p:spPr>
          <a:xfrm>
            <a:off x="2735735" y="57421"/>
            <a:ext cx="3672528" cy="648072"/>
          </a:xfrm>
        </p:spPr>
        <p:txBody>
          <a:bodyPr>
            <a:normAutofit/>
          </a:bodyPr>
          <a:lstStyle/>
          <a:p>
            <a:pPr algn="ctr" eaLnBrk="1" hangingPunct="1">
              <a:defRPr/>
            </a:pPr>
            <a:r>
              <a:rPr lang="en-GB" altLang="x-none" dirty="0">
                <a:solidFill>
                  <a:schemeClr val="tx1"/>
                </a:solidFill>
              </a:rPr>
              <a:t>1. Introduction</a:t>
            </a:r>
          </a:p>
        </p:txBody>
      </p:sp>
    </p:spTree>
    <p:extLst>
      <p:ext uri="{BB962C8B-B14F-4D97-AF65-F5344CB8AC3E}">
        <p14:creationId xmlns:p14="http://schemas.microsoft.com/office/powerpoint/2010/main" val="336673961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7F80BE-EF6D-C0FB-BAF7-D4CC51325BD7}"/>
              </a:ext>
            </a:extLst>
          </p:cNvPr>
          <p:cNvSpPr txBox="1"/>
          <p:nvPr/>
        </p:nvSpPr>
        <p:spPr>
          <a:xfrm>
            <a:off x="93374" y="705493"/>
            <a:ext cx="6314889" cy="4401205"/>
          </a:xfrm>
          <a:prstGeom prst="rect">
            <a:avLst/>
          </a:prstGeom>
          <a:noFill/>
        </p:spPr>
        <p:txBody>
          <a:bodyPr wrap="square">
            <a:spAutoFit/>
          </a:bodyPr>
          <a:lstStyle/>
          <a:p>
            <a:r>
              <a:rPr lang="en-GB" sz="2000" b="1" i="0" u="none" strike="noStrike" baseline="0" dirty="0">
                <a:solidFill>
                  <a:srgbClr val="FF0000"/>
                </a:solidFill>
                <a:highlight>
                  <a:srgbClr val="FFFF00"/>
                </a:highlight>
              </a:rPr>
              <a:t>The requirements from Nuclear Safety Authority</a:t>
            </a:r>
          </a:p>
          <a:p>
            <a:endParaRPr lang="en-GB" sz="2000" b="1" i="0" u="none" strike="noStrike" baseline="0" dirty="0">
              <a:solidFill>
                <a:srgbClr val="FF0000"/>
              </a:solidFill>
              <a:highlight>
                <a:srgbClr val="FFFF00"/>
              </a:highlight>
            </a:endParaRPr>
          </a:p>
          <a:p>
            <a:r>
              <a:rPr lang="en-GB" sz="1600" b="0" i="0" u="none" strike="noStrike" baseline="0" dirty="0">
                <a:solidFill>
                  <a:srgbClr val="000000"/>
                </a:solidFill>
              </a:rPr>
              <a:t>The licensee must </a:t>
            </a:r>
            <a:r>
              <a:rPr lang="en-GB" sz="1600" b="1" i="0" u="none" strike="noStrike" baseline="0" dirty="0">
                <a:solidFill>
                  <a:srgbClr val="000000"/>
                </a:solidFill>
              </a:rPr>
              <a:t>establish an AM programme for the safety classified systems;</a:t>
            </a:r>
          </a:p>
          <a:p>
            <a:endParaRPr lang="en-GB" sz="1600" b="0" i="0" u="none" strike="noStrike" baseline="0" dirty="0">
              <a:solidFill>
                <a:srgbClr val="000000"/>
              </a:solidFill>
            </a:endParaRPr>
          </a:p>
          <a:p>
            <a:r>
              <a:rPr lang="en-GB" sz="1600" b="0" i="0" u="none" strike="noStrike" baseline="0" dirty="0">
                <a:solidFill>
                  <a:srgbClr val="000000"/>
                </a:solidFill>
              </a:rPr>
              <a:t></a:t>
            </a:r>
            <a:r>
              <a:rPr lang="en-GB" sz="1600" b="1" i="0" u="none" strike="noStrike" baseline="0" dirty="0">
                <a:solidFill>
                  <a:srgbClr val="000000"/>
                </a:solidFill>
              </a:rPr>
              <a:t>All potential ageing mechanisms </a:t>
            </a:r>
            <a:r>
              <a:rPr lang="en-GB" sz="1600" b="0" i="0" u="none" strike="noStrike" baseline="0" dirty="0">
                <a:solidFill>
                  <a:srgbClr val="000000"/>
                </a:solidFill>
              </a:rPr>
              <a:t>of safety important components must be identified;</a:t>
            </a:r>
          </a:p>
          <a:p>
            <a:endParaRPr lang="en-GB" sz="1600" b="0" i="0" u="none" strike="noStrike" baseline="0" dirty="0">
              <a:solidFill>
                <a:srgbClr val="000000"/>
              </a:solidFill>
            </a:endParaRPr>
          </a:p>
          <a:p>
            <a:r>
              <a:rPr lang="en-GB" sz="1600" b="0" i="0" u="none" strike="noStrike" baseline="0" dirty="0">
                <a:solidFill>
                  <a:srgbClr val="000000"/>
                </a:solidFill>
              </a:rPr>
              <a:t>The </a:t>
            </a:r>
            <a:r>
              <a:rPr lang="en-GB" sz="1600" b="1" i="0" u="none" strike="noStrike" baseline="0" dirty="0">
                <a:solidFill>
                  <a:srgbClr val="000000"/>
                </a:solidFill>
              </a:rPr>
              <a:t>potential consequences </a:t>
            </a:r>
            <a:r>
              <a:rPr lang="en-GB" sz="1600" b="0" i="0" u="none" strike="noStrike" baseline="0" dirty="0">
                <a:solidFill>
                  <a:srgbClr val="000000"/>
                </a:solidFill>
              </a:rPr>
              <a:t>of potential ageing processes must be determined;</a:t>
            </a:r>
          </a:p>
          <a:p>
            <a:endParaRPr lang="en-GB" sz="1600" b="0" i="0" u="none" strike="noStrike" baseline="0" dirty="0">
              <a:solidFill>
                <a:srgbClr val="000000"/>
              </a:solidFill>
            </a:endParaRPr>
          </a:p>
          <a:p>
            <a:r>
              <a:rPr lang="en-GB" sz="1600" b="0" i="0" u="none" strike="noStrike" baseline="0" dirty="0">
                <a:solidFill>
                  <a:srgbClr val="000000"/>
                </a:solidFill>
              </a:rPr>
              <a:t>Activities aiming at </a:t>
            </a:r>
            <a:r>
              <a:rPr lang="en-GB" sz="1600" b="1" i="0" u="none" strike="noStrike" baseline="0" dirty="0">
                <a:solidFill>
                  <a:srgbClr val="000000"/>
                </a:solidFill>
              </a:rPr>
              <a:t>preventing the occurrence </a:t>
            </a:r>
            <a:r>
              <a:rPr lang="en-GB" sz="1600" b="0" i="0" u="none" strike="noStrike" baseline="0" dirty="0">
                <a:solidFill>
                  <a:srgbClr val="000000"/>
                </a:solidFill>
              </a:rPr>
              <a:t>of ageing mechanisms, </a:t>
            </a:r>
            <a:r>
              <a:rPr lang="en-GB" sz="1600" b="1" i="0" u="none" strike="noStrike" baseline="0" dirty="0">
                <a:solidFill>
                  <a:srgbClr val="000000"/>
                </a:solidFill>
              </a:rPr>
              <a:t>mitigation of consequences </a:t>
            </a:r>
            <a:r>
              <a:rPr lang="en-GB" sz="1600" b="0" i="0" u="none" strike="noStrike" baseline="0" dirty="0">
                <a:solidFill>
                  <a:srgbClr val="000000"/>
                </a:solidFill>
              </a:rPr>
              <a:t>must be determined and executed;</a:t>
            </a:r>
          </a:p>
          <a:p>
            <a:endParaRPr lang="en-GB" sz="1600" b="0" i="0" u="none" strike="noStrike" baseline="0" dirty="0">
              <a:solidFill>
                <a:srgbClr val="000000"/>
              </a:solidFill>
            </a:endParaRPr>
          </a:p>
          <a:p>
            <a:r>
              <a:rPr lang="en-GB" sz="1600" b="0" i="0" u="none" strike="noStrike" baseline="0" dirty="0">
                <a:solidFill>
                  <a:srgbClr val="000000"/>
                </a:solidFill>
              </a:rPr>
              <a:t></a:t>
            </a:r>
            <a:r>
              <a:rPr lang="en-GB" sz="1600" b="1" i="0" u="none" strike="noStrike" baseline="0" dirty="0">
                <a:solidFill>
                  <a:srgbClr val="000000"/>
                </a:solidFill>
              </a:rPr>
              <a:t>Monitoring, testing, sampling </a:t>
            </a:r>
            <a:r>
              <a:rPr lang="en-GB" sz="1600" b="0" i="0" u="none" strike="noStrike" baseline="0" dirty="0">
                <a:solidFill>
                  <a:srgbClr val="000000"/>
                </a:solidFill>
              </a:rPr>
              <a:t>and </a:t>
            </a:r>
            <a:r>
              <a:rPr lang="en-GB" sz="1600" b="1" i="0" u="none" strike="noStrike" baseline="0" dirty="0">
                <a:solidFill>
                  <a:srgbClr val="000000"/>
                </a:solidFill>
              </a:rPr>
              <a:t>inspection </a:t>
            </a:r>
            <a:r>
              <a:rPr lang="en-GB" sz="1600" b="0" i="0" u="none" strike="noStrike" baseline="0" dirty="0">
                <a:solidFill>
                  <a:srgbClr val="000000"/>
                </a:solidFill>
              </a:rPr>
              <a:t>activities must be performed for the evaluation of ageing effects.</a:t>
            </a:r>
          </a:p>
        </p:txBody>
      </p:sp>
      <p:sp>
        <p:nvSpPr>
          <p:cNvPr id="7" name="Rectangle 2">
            <a:extLst>
              <a:ext uri="{FF2B5EF4-FFF2-40B4-BE49-F238E27FC236}">
                <a16:creationId xmlns:a16="http://schemas.microsoft.com/office/drawing/2014/main" id="{21070F16-7608-59EA-41F1-74F176A74B95}"/>
              </a:ext>
            </a:extLst>
          </p:cNvPr>
          <p:cNvSpPr>
            <a:spLocks noGrp="1" noChangeArrowheads="1"/>
          </p:cNvSpPr>
          <p:nvPr>
            <p:ph type="title"/>
          </p:nvPr>
        </p:nvSpPr>
        <p:spPr>
          <a:xfrm>
            <a:off x="2735735" y="57421"/>
            <a:ext cx="3672528" cy="648072"/>
          </a:xfrm>
        </p:spPr>
        <p:txBody>
          <a:bodyPr>
            <a:normAutofit/>
          </a:bodyPr>
          <a:lstStyle/>
          <a:p>
            <a:pPr algn="ctr" eaLnBrk="1" hangingPunct="1">
              <a:defRPr/>
            </a:pPr>
            <a:r>
              <a:rPr lang="en-GB" altLang="x-none" dirty="0">
                <a:solidFill>
                  <a:schemeClr val="tx1"/>
                </a:solidFill>
              </a:rPr>
              <a:t>1. Introduction</a:t>
            </a:r>
          </a:p>
        </p:txBody>
      </p:sp>
      <p:pic>
        <p:nvPicPr>
          <p:cNvPr id="4" name="Picture 3">
            <a:extLst>
              <a:ext uri="{FF2B5EF4-FFF2-40B4-BE49-F238E27FC236}">
                <a16:creationId xmlns:a16="http://schemas.microsoft.com/office/drawing/2014/main" id="{CCFBE598-8D29-E109-88AE-4DCF3A8997C6}"/>
              </a:ext>
            </a:extLst>
          </p:cNvPr>
          <p:cNvPicPr>
            <a:picLocks noChangeAspect="1"/>
          </p:cNvPicPr>
          <p:nvPr/>
        </p:nvPicPr>
        <p:blipFill>
          <a:blip r:embed="rId2"/>
          <a:stretch>
            <a:fillRect/>
          </a:stretch>
        </p:blipFill>
        <p:spPr>
          <a:xfrm>
            <a:off x="6810188" y="1489685"/>
            <a:ext cx="1831195" cy="2773478"/>
          </a:xfrm>
          <a:prstGeom prst="rect">
            <a:avLst/>
          </a:prstGeom>
        </p:spPr>
      </p:pic>
    </p:spTree>
    <p:extLst>
      <p:ext uri="{BB962C8B-B14F-4D97-AF65-F5344CB8AC3E}">
        <p14:creationId xmlns:p14="http://schemas.microsoft.com/office/powerpoint/2010/main" val="2683890423"/>
      </p:ext>
    </p:extLst>
  </p:cSld>
  <p:clrMapOvr>
    <a:masterClrMapping/>
  </p:clrMapOvr>
  <p:transition spd="slow"/>
</p:sld>
</file>

<file path=ppt/theme/theme1.xml><?xml version="1.0" encoding="utf-8"?>
<a:theme xmlns:a="http://schemas.openxmlformats.org/drawingml/2006/main" name="Office Theme">
  <a:themeElements>
    <a:clrScheme name="Custom 2">
      <a:dk1>
        <a:srgbClr val="003399"/>
      </a:dk1>
      <a:lt1>
        <a:sysClr val="window" lastClr="FFFFFF"/>
      </a:lt1>
      <a:dk2>
        <a:srgbClr val="3366CC"/>
      </a:dk2>
      <a:lt2>
        <a:srgbClr val="DBDBDD"/>
      </a:lt2>
      <a:accent1>
        <a:srgbClr val="6699CC"/>
      </a:accent1>
      <a:accent2>
        <a:srgbClr val="FF9900"/>
      </a:accent2>
      <a:accent3>
        <a:srgbClr val="99CC00"/>
      </a:accent3>
      <a:accent4>
        <a:srgbClr val="8681B8"/>
      </a:accent4>
      <a:accent5>
        <a:srgbClr val="32A14C"/>
      </a:accent5>
      <a:accent6>
        <a:srgbClr val="99CCFF"/>
      </a:accent6>
      <a:hlink>
        <a:srgbClr val="6699CC"/>
      </a:hlink>
      <a:folHlink>
        <a:srgbClr val="8681B8"/>
      </a:folHlink>
    </a:clrScheme>
    <a:fontScheme name="procure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AEA_Presentation_wide_templ_1.pptx" id="{74F94D85-F321-452F-AFBA-435B7F14D923}" vid="{B994BE24-E5A7-494B-84B3-B72DCB3959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B746A274C38624793CFFDBC4642FCB7" ma:contentTypeVersion="5" ma:contentTypeDescription="Create a new document." ma:contentTypeScope="" ma:versionID="6cdc9e79923efe225279daf213bc94c8">
  <xsd:schema xmlns:xsd="http://www.w3.org/2001/XMLSchema" xmlns:xs="http://www.w3.org/2001/XMLSchema" xmlns:p="http://schemas.microsoft.com/office/2006/metadata/properties" xmlns:ns2="b203dc41-4f99-4248-b967-96fcd1b3ec6c" xmlns:ns3="6994eb6c-42e6-4a81-89f1-c500c183aba3" targetNamespace="http://schemas.microsoft.com/office/2006/metadata/properties" ma:root="true" ma:fieldsID="677af3b8678078fd16a68ca7ac70f56f" ns2:_="" ns3:_="">
    <xsd:import namespace="b203dc41-4f99-4248-b967-96fcd1b3ec6c"/>
    <xsd:import namespace="6994eb6c-42e6-4a81-89f1-c500c183aba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03dc41-4f99-4248-b967-96fcd1b3ec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94eb6c-42e6-4a81-89f1-c500c183aba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4D4EC5-3F82-463F-9794-030466F815CA}">
  <ds:schemaRefs>
    <ds:schemaRef ds:uri="http://purl.org/dc/elements/1.1/"/>
    <ds:schemaRef ds:uri="http://www.w3.org/XML/1998/namespace"/>
    <ds:schemaRef ds:uri="b7c1c1c7-f010-4013-9809-f1c0ad25b230"/>
    <ds:schemaRef ds:uri="http://schemas.microsoft.com/office/2006/documentManagement/types"/>
    <ds:schemaRef ds:uri="http://purl.org/dc/terms/"/>
    <ds:schemaRef ds:uri="http://purl.org/dc/dcmitype/"/>
    <ds:schemaRef ds:uri="http://schemas.openxmlformats.org/package/2006/metadata/core-properties"/>
    <ds:schemaRef ds:uri="http://schemas.microsoft.com/office/infopath/2007/PartnerControls"/>
    <ds:schemaRef ds:uri="d1329f53-309e-4cf6-ad5b-05697b423c61"/>
    <ds:schemaRef ds:uri="http://schemas.microsoft.com/office/2006/metadata/properties"/>
  </ds:schemaRefs>
</ds:datastoreItem>
</file>

<file path=customXml/itemProps2.xml><?xml version="1.0" encoding="utf-8"?>
<ds:datastoreItem xmlns:ds="http://schemas.openxmlformats.org/officeDocument/2006/customXml" ds:itemID="{9E4205CE-1EAE-472C-A5D7-04E40527CC0F}">
  <ds:schemaRefs>
    <ds:schemaRef ds:uri="http://schemas.microsoft.com/sharepoint/v3/contenttype/forms"/>
  </ds:schemaRefs>
</ds:datastoreItem>
</file>

<file path=customXml/itemProps3.xml><?xml version="1.0" encoding="utf-8"?>
<ds:datastoreItem xmlns:ds="http://schemas.openxmlformats.org/officeDocument/2006/customXml" ds:itemID="{F6A90A18-E173-40FF-B6B8-7D7BFEBC4DBF}"/>
</file>

<file path=docProps/app.xml><?xml version="1.0" encoding="utf-8"?>
<Properties xmlns="http://schemas.openxmlformats.org/officeDocument/2006/extended-properties" xmlns:vt="http://schemas.openxmlformats.org/officeDocument/2006/docPropsVTypes">
  <Template>IAEA_Logo_wide</Template>
  <TotalTime>4869</TotalTime>
  <Words>6052</Words>
  <Application>Microsoft Office PowerPoint</Application>
  <PresentationFormat>On-screen Show (16:9)</PresentationFormat>
  <Paragraphs>651</Paragraphs>
  <Slides>50</Slides>
  <Notes>6</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63" baseType="lpstr">
      <vt:lpstr>AdvOT1ef757c0</vt:lpstr>
      <vt:lpstr>AdvOT7d6df7ab.I</vt:lpstr>
      <vt:lpstr>AdvTTf90d833a.I+03</vt:lpstr>
      <vt:lpstr>Arial</vt:lpstr>
      <vt:lpstr>Arial </vt:lpstr>
      <vt:lpstr>Calibri</vt:lpstr>
      <vt:lpstr>Symbol</vt:lpstr>
      <vt:lpstr>Times</vt:lpstr>
      <vt:lpstr>Times New Roman</vt:lpstr>
      <vt:lpstr>Tw Cen MT</vt:lpstr>
      <vt:lpstr>Wingdings</vt:lpstr>
      <vt:lpstr>Office Theme</vt:lpstr>
      <vt:lpstr>Microsoft PowerPoint 97-2003 Presentation</vt:lpstr>
      <vt:lpstr>ME-RER9154-2300641: Regional Workshop on Approaches to Ageing Management of Waste Packages in Storage    04. Ageing management planning  </vt:lpstr>
      <vt:lpstr>1. Introduction</vt:lpstr>
      <vt:lpstr>PowerPoint Presentation</vt:lpstr>
      <vt:lpstr>1. Introduction</vt:lpstr>
      <vt:lpstr>1. Introduction</vt:lpstr>
      <vt:lpstr>Corrosion encountered by metals in storage facilties </vt:lpstr>
      <vt:lpstr>1. Introduction</vt:lpstr>
      <vt:lpstr>1. Introduction</vt:lpstr>
      <vt:lpstr>1. Introduction</vt:lpstr>
      <vt:lpstr>1. Introduction</vt:lpstr>
      <vt:lpstr>3. Steps in establishing an ageing management plan </vt:lpstr>
      <vt:lpstr>2. Where do we start </vt:lpstr>
      <vt:lpstr>1. Introduction</vt:lpstr>
      <vt:lpstr>3. Steps in establishing an ageing management plan </vt:lpstr>
      <vt:lpstr>2. Where do we start </vt:lpstr>
      <vt:lpstr>PowerPoint Presentation</vt:lpstr>
      <vt:lpstr>3. Steps in establishing an ageing management plan </vt:lpstr>
      <vt:lpstr>3. Steps in establishing an ageing management plan </vt:lpstr>
      <vt:lpstr>3. Steps in establishing an ageing management plan </vt:lpstr>
      <vt:lpstr>3. Steps in establishing an ageing management plan </vt:lpstr>
      <vt:lpstr>3. Steps in establishing an ageing management plan </vt:lpstr>
      <vt:lpstr>3. Steps in establishing an ageing management plan </vt:lpstr>
      <vt:lpstr>3. Steps in establishing an ageing management plan </vt:lpstr>
      <vt:lpstr>3. Steps in establishing an ageing management plan </vt:lpstr>
      <vt:lpstr>3. Steps in establishing an ageing management plan </vt:lpstr>
      <vt:lpstr>3. Steps in establishing an ageing management plan </vt:lpstr>
      <vt:lpstr>3. Steps in establishing an ageing management plan </vt:lpstr>
      <vt:lpstr>3. Steps in establishing an ageing management plan </vt:lpstr>
      <vt:lpstr>3. Steps in establishing an ageing management plan </vt:lpstr>
      <vt:lpstr>3. Steps in establishing an ageing management plan </vt:lpstr>
      <vt:lpstr>3. Steps in establishing an ageing management plan </vt:lpstr>
      <vt:lpstr>3. Steps in establishing an ageing management plan </vt:lpstr>
      <vt:lpstr>3. Steps in establishing an ageing management plan </vt:lpstr>
      <vt:lpstr>3. Ageing management plan </vt:lpstr>
      <vt:lpstr>3. Steps in establishing an ageing management plan </vt:lpstr>
      <vt:lpstr>3. Steps in establishing an ageing management plan for facility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Summary and Conclusion</vt:lpstr>
      <vt:lpstr>Thank you!</vt:lpstr>
    </vt:vector>
  </TitlesOfParts>
  <Company>IAEA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MEYER, Willie</dc:creator>
  <cp:lastModifiedBy>MEYER, Willie</cp:lastModifiedBy>
  <cp:revision>85</cp:revision>
  <cp:lastPrinted>2019-11-07T08:26:23Z</cp:lastPrinted>
  <dcterms:created xsi:type="dcterms:W3CDTF">2019-09-11T07:34:03Z</dcterms:created>
  <dcterms:modified xsi:type="dcterms:W3CDTF">2023-09-14T05:52:45Z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0x0101000B746A274C38624793CFFDBC4642FCB7</vt:lpwstr>
  </property>
</Properties>
</file>