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45.jpg" ContentType="image/png"/>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8"/>
  </p:notesMasterIdLst>
  <p:sldIdLst>
    <p:sldId id="1327" r:id="rId5"/>
    <p:sldId id="1283" r:id="rId6"/>
    <p:sldId id="467" r:id="rId7"/>
    <p:sldId id="1298" r:id="rId8"/>
    <p:sldId id="473" r:id="rId9"/>
    <p:sldId id="334" r:id="rId10"/>
    <p:sldId id="335" r:id="rId11"/>
    <p:sldId id="336" r:id="rId12"/>
    <p:sldId id="337" r:id="rId13"/>
    <p:sldId id="338" r:id="rId14"/>
    <p:sldId id="1310" r:id="rId15"/>
    <p:sldId id="1331" r:id="rId16"/>
    <p:sldId id="1344" r:id="rId17"/>
    <p:sldId id="1336" r:id="rId18"/>
    <p:sldId id="1330" r:id="rId19"/>
    <p:sldId id="1341" r:id="rId20"/>
    <p:sldId id="1345" r:id="rId21"/>
    <p:sldId id="1332" r:id="rId22"/>
    <p:sldId id="1346" r:id="rId23"/>
    <p:sldId id="1348" r:id="rId24"/>
    <p:sldId id="1347" r:id="rId25"/>
    <p:sldId id="327" r:id="rId26"/>
    <p:sldId id="1349" r:id="rId27"/>
    <p:sldId id="1354" r:id="rId28"/>
    <p:sldId id="1361" r:id="rId29"/>
    <p:sldId id="1358" r:id="rId30"/>
    <p:sldId id="1356" r:id="rId31"/>
    <p:sldId id="1352" r:id="rId32"/>
    <p:sldId id="1359" r:id="rId33"/>
    <p:sldId id="1351" r:id="rId34"/>
    <p:sldId id="1350" r:id="rId35"/>
    <p:sldId id="1360" r:id="rId36"/>
    <p:sldId id="1322" r:id="rId37"/>
  </p:sldIdLst>
  <p:sldSz cx="9144000" cy="5143500" type="screen16x9"/>
  <p:notesSz cx="6858000" cy="15335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949620E-DB74-4E2F-A2C4-671196EEC4F7}">
          <p14:sldIdLst>
            <p14:sldId id="1327"/>
            <p14:sldId id="1283"/>
            <p14:sldId id="467"/>
            <p14:sldId id="1298"/>
            <p14:sldId id="473"/>
            <p14:sldId id="334"/>
            <p14:sldId id="335"/>
            <p14:sldId id="336"/>
            <p14:sldId id="337"/>
            <p14:sldId id="338"/>
            <p14:sldId id="1310"/>
            <p14:sldId id="1331"/>
            <p14:sldId id="1344"/>
            <p14:sldId id="1336"/>
            <p14:sldId id="1330"/>
            <p14:sldId id="1341"/>
            <p14:sldId id="1345"/>
            <p14:sldId id="1332"/>
            <p14:sldId id="1346"/>
            <p14:sldId id="1348"/>
            <p14:sldId id="1347"/>
            <p14:sldId id="327"/>
            <p14:sldId id="1349"/>
            <p14:sldId id="1354"/>
            <p14:sldId id="1361"/>
            <p14:sldId id="1358"/>
            <p14:sldId id="1356"/>
            <p14:sldId id="1352"/>
            <p14:sldId id="1359"/>
            <p14:sldId id="1351"/>
            <p14:sldId id="1350"/>
            <p14:sldId id="1360"/>
            <p14:sldId id="1322"/>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CHARYA, Govatsa" initials="AG" lastIdx="1" clrIdx="0">
    <p:extLst>
      <p:ext uri="{19B8F6BF-5375-455C-9EA6-DF929625EA0E}">
        <p15:presenceInfo xmlns:p15="http://schemas.microsoft.com/office/powerpoint/2012/main" userId="S::g.acharya@iaea.org::c280648b-4053-4755-af6f-3b0401985cfc" providerId="AD"/>
      </p:ext>
    </p:extLst>
  </p:cmAuthor>
  <p:cmAuthor id="2" name="TSHANGELA, Akhona" initials="TA" lastIdx="6" clrIdx="1">
    <p:extLst>
      <p:ext uri="{19B8F6BF-5375-455C-9EA6-DF929625EA0E}">
        <p15:presenceInfo xmlns:p15="http://schemas.microsoft.com/office/powerpoint/2012/main" userId="S::a.tshangela@iaea.org::12007be5-438a-4408-84f9-2fad129333a0" providerId="AD"/>
      </p:ext>
    </p:extLst>
  </p:cmAuthor>
  <p:cmAuthor id="3" name="ROBBINS, Rebecca" initials="RR" lastIdx="2" clrIdx="2">
    <p:extLst>
      <p:ext uri="{19B8F6BF-5375-455C-9EA6-DF929625EA0E}">
        <p15:presenceInfo xmlns:p15="http://schemas.microsoft.com/office/powerpoint/2012/main" userId="S::R.A.Robbins@iaea.org::d6550e47-3d1f-4403-846c-8960cdb29c39" providerId="AD"/>
      </p:ext>
    </p:extLst>
  </p:cmAuthor>
  <p:cmAuthor id="4" name="PINI, Paul-Etienne" initials="PP" lastIdx="3" clrIdx="3">
    <p:extLst>
      <p:ext uri="{19B8F6BF-5375-455C-9EA6-DF929625EA0E}">
        <p15:presenceInfo xmlns:p15="http://schemas.microsoft.com/office/powerpoint/2012/main" userId="S::p.pini@iaea.org::369885e1-3520-441d-b539-bfac7ee4af44" providerId="AD"/>
      </p:ext>
    </p:extLst>
  </p:cmAuthor>
  <p:cmAuthor id="5" name="MAYER, Stefan Joerg" initials="MJ" lastIdx="16" clrIdx="4">
    <p:extLst>
      <p:ext uri="{19B8F6BF-5375-455C-9EA6-DF929625EA0E}">
        <p15:presenceInfo xmlns:p15="http://schemas.microsoft.com/office/powerpoint/2012/main" userId="S::s.j.mayer@iaea.org::fdcac5a0-b374-45db-b468-16fb0e046957" providerId="AD"/>
      </p:ext>
    </p:extLst>
  </p:cmAuthor>
  <p:cmAuthor id="6" name="MEYER, Willie" initials="MW" lastIdx="1" clrIdx="5">
    <p:extLst>
      <p:ext uri="{19B8F6BF-5375-455C-9EA6-DF929625EA0E}">
        <p15:presenceInfo xmlns:p15="http://schemas.microsoft.com/office/powerpoint/2012/main" userId="S::W.Meyer@iaea.org::f4483f59-fc5e-4164-bbcf-cb6836953a7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A4E3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5ED232-50CE-47FE-A43D-99A9D3AF2926}" v="41" dt="2023-09-13T13:16:32.3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05" autoAdjust="0"/>
    <p:restoredTop sz="84074" autoAdjust="0"/>
  </p:normalViewPr>
  <p:slideViewPr>
    <p:cSldViewPr snapToGrid="0">
      <p:cViewPr varScale="1">
        <p:scale>
          <a:sx n="133" d="100"/>
          <a:sy n="133" d="100"/>
        </p:scale>
        <p:origin x="138" y="216"/>
      </p:cViewPr>
      <p:guideLst>
        <p:guide orient="horz" pos="1620"/>
        <p:guide pos="2880"/>
      </p:guideLst>
    </p:cSldViewPr>
  </p:slideViewPr>
  <p:notesTextViewPr>
    <p:cViewPr>
      <p:scale>
        <a:sx n="1" d="1"/>
        <a:sy n="1" d="1"/>
      </p:scale>
      <p:origin x="0" y="0"/>
    </p:cViewPr>
  </p:notesTextViewPr>
  <p:sorterViewPr>
    <p:cViewPr>
      <p:scale>
        <a:sx n="100" d="100"/>
        <a:sy n="100" d="100"/>
      </p:scale>
      <p:origin x="0" y="-122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11" tIns="45705" rIns="91411" bIns="45705" rtlCol="0"/>
          <a:lstStyle>
            <a:lvl1pPr algn="l">
              <a:defRPr sz="1200"/>
            </a:lvl1pPr>
          </a:lstStyle>
          <a:p>
            <a:endParaRPr lang="en-GB" dirty="0"/>
          </a:p>
        </p:txBody>
      </p:sp>
      <p:sp>
        <p:nvSpPr>
          <p:cNvPr id="3" name="Date Placeholder 2"/>
          <p:cNvSpPr>
            <a:spLocks noGrp="1"/>
          </p:cNvSpPr>
          <p:nvPr>
            <p:ph type="dt" idx="1"/>
          </p:nvPr>
        </p:nvSpPr>
        <p:spPr>
          <a:xfrm>
            <a:off x="3849690" y="0"/>
            <a:ext cx="2946400" cy="496888"/>
          </a:xfrm>
          <a:prstGeom prst="rect">
            <a:avLst/>
          </a:prstGeom>
        </p:spPr>
        <p:txBody>
          <a:bodyPr vert="horz" lIns="91411" tIns="45705" rIns="91411" bIns="45705" rtlCol="0"/>
          <a:lstStyle>
            <a:lvl1pPr algn="r">
              <a:defRPr sz="1200"/>
            </a:lvl1pPr>
          </a:lstStyle>
          <a:p>
            <a:fld id="{5E945880-6D3B-45FB-851F-AFC0D1D23A0C}" type="datetimeFigureOut">
              <a:rPr lang="en-GB" smtClean="0"/>
              <a:t>2023-09-13</a:t>
            </a:fld>
            <a:endParaRPr lang="en-GB" dirty="0"/>
          </a:p>
        </p:txBody>
      </p:sp>
      <p:sp>
        <p:nvSpPr>
          <p:cNvPr id="4" name="Slide Image Placeholder 3"/>
          <p:cNvSpPr>
            <a:spLocks noGrp="1" noRot="1" noChangeAspect="1"/>
          </p:cNvSpPr>
          <p:nvPr>
            <p:ph type="sldImg" idx="2"/>
          </p:nvPr>
        </p:nvSpPr>
        <p:spPr>
          <a:xfrm>
            <a:off x="92075" y="746125"/>
            <a:ext cx="6613525" cy="3721100"/>
          </a:xfrm>
          <a:prstGeom prst="rect">
            <a:avLst/>
          </a:prstGeom>
          <a:noFill/>
          <a:ln w="12700">
            <a:solidFill>
              <a:prstClr val="black"/>
            </a:solidFill>
          </a:ln>
        </p:spPr>
        <p:txBody>
          <a:bodyPr vert="horz" lIns="91411" tIns="45705" rIns="91411" bIns="45705" rtlCol="0" anchor="ctr"/>
          <a:lstStyle/>
          <a:p>
            <a:endParaRPr lang="en-GB" dirty="0"/>
          </a:p>
        </p:txBody>
      </p:sp>
      <p:sp>
        <p:nvSpPr>
          <p:cNvPr id="5" name="Notes Placeholder 4"/>
          <p:cNvSpPr>
            <a:spLocks noGrp="1"/>
          </p:cNvSpPr>
          <p:nvPr>
            <p:ph type="body" sz="quarter" idx="3"/>
          </p:nvPr>
        </p:nvSpPr>
        <p:spPr>
          <a:xfrm>
            <a:off x="679454" y="4716466"/>
            <a:ext cx="5438775" cy="4467225"/>
          </a:xfrm>
          <a:prstGeom prst="rect">
            <a:avLst/>
          </a:prstGeom>
        </p:spPr>
        <p:txBody>
          <a:bodyPr vert="horz" lIns="91411" tIns="45705" rIns="91411" bIns="4570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9750"/>
            <a:ext cx="2946400" cy="496888"/>
          </a:xfrm>
          <a:prstGeom prst="rect">
            <a:avLst/>
          </a:prstGeom>
        </p:spPr>
        <p:txBody>
          <a:bodyPr vert="horz" lIns="91411" tIns="45705" rIns="91411" bIns="45705"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49690" y="9429750"/>
            <a:ext cx="2946400" cy="496888"/>
          </a:xfrm>
          <a:prstGeom prst="rect">
            <a:avLst/>
          </a:prstGeom>
        </p:spPr>
        <p:txBody>
          <a:bodyPr vert="horz" lIns="91411" tIns="45705" rIns="91411" bIns="45705" rtlCol="0" anchor="b"/>
          <a:lstStyle>
            <a:lvl1pPr algn="r">
              <a:defRPr sz="1200"/>
            </a:lvl1pPr>
          </a:lstStyle>
          <a:p>
            <a:fld id="{5750A1E1-C8D9-4447-9192-37BA973CD27A}" type="slidenum">
              <a:rPr lang="en-GB" smtClean="0"/>
              <a:t>‹#›</a:t>
            </a:fld>
            <a:endParaRPr lang="en-GB" dirty="0"/>
          </a:p>
        </p:txBody>
      </p:sp>
    </p:spTree>
    <p:extLst>
      <p:ext uri="{BB962C8B-B14F-4D97-AF65-F5344CB8AC3E}">
        <p14:creationId xmlns:p14="http://schemas.microsoft.com/office/powerpoint/2010/main" val="4008544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750A1E1-C8D9-4447-9192-37BA973CD27A}" type="slidenum">
              <a:rPr lang="en-GB" smtClean="0"/>
              <a:t>1</a:t>
            </a:fld>
            <a:endParaRPr lang="en-GB" dirty="0"/>
          </a:p>
        </p:txBody>
      </p:sp>
    </p:spTree>
    <p:extLst>
      <p:ext uri="{BB962C8B-B14F-4D97-AF65-F5344CB8AC3E}">
        <p14:creationId xmlns:p14="http://schemas.microsoft.com/office/powerpoint/2010/main" val="872101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r>
              <a:rPr lang="en-GB" dirty="0"/>
              <a:t>Thank you!</a:t>
            </a:r>
          </a:p>
        </p:txBody>
      </p:sp>
      <p:sp>
        <p:nvSpPr>
          <p:cNvPr id="4" name="Slide Number Placeholder 3"/>
          <p:cNvSpPr>
            <a:spLocks noGrp="1"/>
          </p:cNvSpPr>
          <p:nvPr>
            <p:ph type="sldNum" sz="quarter" idx="10"/>
          </p:nvPr>
        </p:nvSpPr>
        <p:spPr/>
        <p:txBody>
          <a:bodyPr/>
          <a:lstStyle/>
          <a:p>
            <a:fld id="{5750A1E1-C8D9-4447-9192-37BA973CD27A}" type="slidenum">
              <a:rPr lang="en-GB" smtClean="0"/>
              <a:t>33</a:t>
            </a:fld>
            <a:endParaRPr lang="en-GB" dirty="0"/>
          </a:p>
        </p:txBody>
      </p:sp>
    </p:spTree>
    <p:extLst>
      <p:ext uri="{BB962C8B-B14F-4D97-AF65-F5344CB8AC3E}">
        <p14:creationId xmlns:p14="http://schemas.microsoft.com/office/powerpoint/2010/main" val="544509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xfrm>
            <a:off x="95250" y="742950"/>
            <a:ext cx="6604000" cy="3714750"/>
          </a:xfrm>
          <a:ln/>
        </p:spPr>
      </p:sp>
      <p:sp>
        <p:nvSpPr>
          <p:cNvPr id="35843" name="Rectangle 3"/>
          <p:cNvSpPr>
            <a:spLocks noGrp="1" noChangeArrowheads="1"/>
          </p:cNvSpPr>
          <p:nvPr>
            <p:ph type="body" idx="1"/>
          </p:nvPr>
        </p:nvSpPr>
        <p:spPr>
          <a:xfrm>
            <a:off x="906463" y="4705350"/>
            <a:ext cx="4981575" cy="4457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This comprehensive introduction to RWM is structured in 5 main parts.</a:t>
            </a:r>
          </a:p>
        </p:txBody>
      </p:sp>
    </p:spTree>
    <p:extLst>
      <p:ext uri="{BB962C8B-B14F-4D97-AF65-F5344CB8AC3E}">
        <p14:creationId xmlns:p14="http://schemas.microsoft.com/office/powerpoint/2010/main" val="404757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p:spPr>
        <p:txBody>
          <a:bodyPr/>
          <a:lstStyle/>
          <a:p>
            <a:endParaRPr lang="en-US" altLang="en-US" dirty="0">
              <a:latin typeface="Arial" pitchFamily="34" charset="0"/>
              <a:cs typeface="Arial" pitchFamily="34" charset="0"/>
            </a:endParaRPr>
          </a:p>
        </p:txBody>
      </p:sp>
      <p:sp>
        <p:nvSpPr>
          <p:cNvPr id="6861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cs typeface="Arial" pitchFamily="34" charset="0"/>
              </a:defRPr>
            </a:lvl1pPr>
            <a:lvl2pPr marL="742885" indent="-285725" eaLnBrk="0" hangingPunct="0">
              <a:spcBef>
                <a:spcPct val="30000"/>
              </a:spcBef>
              <a:defRPr sz="1200">
                <a:solidFill>
                  <a:schemeClr val="tx1"/>
                </a:solidFill>
                <a:latin typeface="Arial" pitchFamily="34" charset="0"/>
                <a:cs typeface="Arial" pitchFamily="34" charset="0"/>
              </a:defRPr>
            </a:lvl2pPr>
            <a:lvl3pPr marL="1142901" indent="-228580" eaLnBrk="0" hangingPunct="0">
              <a:spcBef>
                <a:spcPct val="30000"/>
              </a:spcBef>
              <a:defRPr sz="1200">
                <a:solidFill>
                  <a:schemeClr val="tx1"/>
                </a:solidFill>
                <a:latin typeface="Arial" pitchFamily="34" charset="0"/>
                <a:cs typeface="Arial" pitchFamily="34" charset="0"/>
              </a:defRPr>
            </a:lvl3pPr>
            <a:lvl4pPr marL="1600061" indent="-228580" eaLnBrk="0" hangingPunct="0">
              <a:spcBef>
                <a:spcPct val="30000"/>
              </a:spcBef>
              <a:defRPr sz="1200">
                <a:solidFill>
                  <a:schemeClr val="tx1"/>
                </a:solidFill>
                <a:latin typeface="Arial" pitchFamily="34" charset="0"/>
                <a:cs typeface="Arial" pitchFamily="34" charset="0"/>
              </a:defRPr>
            </a:lvl4pPr>
            <a:lvl5pPr marL="2057220" indent="-228580" eaLnBrk="0" hangingPunct="0">
              <a:spcBef>
                <a:spcPct val="30000"/>
              </a:spcBef>
              <a:defRPr sz="1200">
                <a:solidFill>
                  <a:schemeClr val="tx1"/>
                </a:solidFill>
                <a:latin typeface="Arial" pitchFamily="34" charset="0"/>
                <a:cs typeface="Arial" pitchFamily="34" charset="0"/>
              </a:defRPr>
            </a:lvl5pPr>
            <a:lvl6pPr marL="2514381" indent="-228580" eaLnBrk="0" fontAlgn="base" hangingPunct="0">
              <a:spcBef>
                <a:spcPct val="30000"/>
              </a:spcBef>
              <a:spcAft>
                <a:spcPct val="0"/>
              </a:spcAft>
              <a:defRPr sz="1200">
                <a:solidFill>
                  <a:schemeClr val="tx1"/>
                </a:solidFill>
                <a:latin typeface="Arial" pitchFamily="34" charset="0"/>
                <a:cs typeface="Arial" pitchFamily="34" charset="0"/>
              </a:defRPr>
            </a:lvl6pPr>
            <a:lvl7pPr marL="2971541" indent="-228580" eaLnBrk="0" fontAlgn="base" hangingPunct="0">
              <a:spcBef>
                <a:spcPct val="30000"/>
              </a:spcBef>
              <a:spcAft>
                <a:spcPct val="0"/>
              </a:spcAft>
              <a:defRPr sz="1200">
                <a:solidFill>
                  <a:schemeClr val="tx1"/>
                </a:solidFill>
                <a:latin typeface="Arial" pitchFamily="34" charset="0"/>
                <a:cs typeface="Arial" pitchFamily="34" charset="0"/>
              </a:defRPr>
            </a:lvl7pPr>
            <a:lvl8pPr marL="3428701" indent="-228580" eaLnBrk="0" fontAlgn="base" hangingPunct="0">
              <a:spcBef>
                <a:spcPct val="30000"/>
              </a:spcBef>
              <a:spcAft>
                <a:spcPct val="0"/>
              </a:spcAft>
              <a:defRPr sz="1200">
                <a:solidFill>
                  <a:schemeClr val="tx1"/>
                </a:solidFill>
                <a:latin typeface="Arial" pitchFamily="34" charset="0"/>
                <a:cs typeface="Arial" pitchFamily="34" charset="0"/>
              </a:defRPr>
            </a:lvl8pPr>
            <a:lvl9pPr marL="3885861" indent="-228580"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C6472130-010F-4F19-921F-E36E1D7A5B68}" type="slidenum">
              <a:rPr lang="en-GB" altLang="en-US" smtClean="0">
                <a:cs typeface="Geneva"/>
              </a:rPr>
              <a:pPr eaLnBrk="1" hangingPunct="1">
                <a:spcBef>
                  <a:spcPct val="0"/>
                </a:spcBef>
              </a:pPr>
              <a:t>3</a:t>
            </a:fld>
            <a:endParaRPr lang="en-GB" altLang="en-US" dirty="0">
              <a:cs typeface="Geneva"/>
            </a:endParaRPr>
          </a:p>
        </p:txBody>
      </p:sp>
    </p:spTree>
    <p:extLst>
      <p:ext uri="{BB962C8B-B14F-4D97-AF65-F5344CB8AC3E}">
        <p14:creationId xmlns:p14="http://schemas.microsoft.com/office/powerpoint/2010/main" val="3471773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p:spPr>
        <p:txBody>
          <a:bodyPr/>
          <a:lstStyle/>
          <a:p>
            <a:r>
              <a:rPr lang="en-GB" altLang="en-US" noProof="0" dirty="0">
                <a:latin typeface="Arial" pitchFamily="34" charset="0"/>
                <a:cs typeface="Arial" pitchFamily="34" charset="0"/>
              </a:rPr>
              <a:t>An electrolyte is a substance that produces an electrically conducting solution when dissolved in a polar solvent, such as water. This includes most soluble salts, acids, and bases.</a:t>
            </a:r>
          </a:p>
        </p:txBody>
      </p:sp>
      <p:sp>
        <p:nvSpPr>
          <p:cNvPr id="6861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cs typeface="Arial" pitchFamily="34" charset="0"/>
              </a:defRPr>
            </a:lvl1pPr>
            <a:lvl2pPr marL="742885" indent="-285725" eaLnBrk="0" hangingPunct="0">
              <a:spcBef>
                <a:spcPct val="30000"/>
              </a:spcBef>
              <a:defRPr sz="1200">
                <a:solidFill>
                  <a:schemeClr val="tx1"/>
                </a:solidFill>
                <a:latin typeface="Arial" pitchFamily="34" charset="0"/>
                <a:cs typeface="Arial" pitchFamily="34" charset="0"/>
              </a:defRPr>
            </a:lvl2pPr>
            <a:lvl3pPr marL="1142901" indent="-228580" eaLnBrk="0" hangingPunct="0">
              <a:spcBef>
                <a:spcPct val="30000"/>
              </a:spcBef>
              <a:defRPr sz="1200">
                <a:solidFill>
                  <a:schemeClr val="tx1"/>
                </a:solidFill>
                <a:latin typeface="Arial" pitchFamily="34" charset="0"/>
                <a:cs typeface="Arial" pitchFamily="34" charset="0"/>
              </a:defRPr>
            </a:lvl3pPr>
            <a:lvl4pPr marL="1600061" indent="-228580" eaLnBrk="0" hangingPunct="0">
              <a:spcBef>
                <a:spcPct val="30000"/>
              </a:spcBef>
              <a:defRPr sz="1200">
                <a:solidFill>
                  <a:schemeClr val="tx1"/>
                </a:solidFill>
                <a:latin typeface="Arial" pitchFamily="34" charset="0"/>
                <a:cs typeface="Arial" pitchFamily="34" charset="0"/>
              </a:defRPr>
            </a:lvl4pPr>
            <a:lvl5pPr marL="2057220" indent="-228580" eaLnBrk="0" hangingPunct="0">
              <a:spcBef>
                <a:spcPct val="30000"/>
              </a:spcBef>
              <a:defRPr sz="1200">
                <a:solidFill>
                  <a:schemeClr val="tx1"/>
                </a:solidFill>
                <a:latin typeface="Arial" pitchFamily="34" charset="0"/>
                <a:cs typeface="Arial" pitchFamily="34" charset="0"/>
              </a:defRPr>
            </a:lvl5pPr>
            <a:lvl6pPr marL="2514381" indent="-228580" eaLnBrk="0" fontAlgn="base" hangingPunct="0">
              <a:spcBef>
                <a:spcPct val="30000"/>
              </a:spcBef>
              <a:spcAft>
                <a:spcPct val="0"/>
              </a:spcAft>
              <a:defRPr sz="1200">
                <a:solidFill>
                  <a:schemeClr val="tx1"/>
                </a:solidFill>
                <a:latin typeface="Arial" pitchFamily="34" charset="0"/>
                <a:cs typeface="Arial" pitchFamily="34" charset="0"/>
              </a:defRPr>
            </a:lvl6pPr>
            <a:lvl7pPr marL="2971541" indent="-228580" eaLnBrk="0" fontAlgn="base" hangingPunct="0">
              <a:spcBef>
                <a:spcPct val="30000"/>
              </a:spcBef>
              <a:spcAft>
                <a:spcPct val="0"/>
              </a:spcAft>
              <a:defRPr sz="1200">
                <a:solidFill>
                  <a:schemeClr val="tx1"/>
                </a:solidFill>
                <a:latin typeface="Arial" pitchFamily="34" charset="0"/>
                <a:cs typeface="Arial" pitchFamily="34" charset="0"/>
              </a:defRPr>
            </a:lvl7pPr>
            <a:lvl8pPr marL="3428701" indent="-228580" eaLnBrk="0" fontAlgn="base" hangingPunct="0">
              <a:spcBef>
                <a:spcPct val="30000"/>
              </a:spcBef>
              <a:spcAft>
                <a:spcPct val="0"/>
              </a:spcAft>
              <a:defRPr sz="1200">
                <a:solidFill>
                  <a:schemeClr val="tx1"/>
                </a:solidFill>
                <a:latin typeface="Arial" pitchFamily="34" charset="0"/>
                <a:cs typeface="Arial" pitchFamily="34" charset="0"/>
              </a:defRPr>
            </a:lvl8pPr>
            <a:lvl9pPr marL="3885861" indent="-228580"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C6472130-010F-4F19-921F-E36E1D7A5B68}" type="slidenum">
              <a:rPr lang="en-GB" altLang="en-US" smtClean="0">
                <a:cs typeface="Geneva"/>
              </a:rPr>
              <a:pPr eaLnBrk="1" hangingPunct="1">
                <a:spcBef>
                  <a:spcPct val="0"/>
                </a:spcBef>
              </a:pPr>
              <a:t>5</a:t>
            </a:fld>
            <a:endParaRPr lang="en-GB" altLang="en-US" dirty="0">
              <a:cs typeface="Geneva"/>
            </a:endParaRPr>
          </a:p>
        </p:txBody>
      </p:sp>
    </p:spTree>
    <p:extLst>
      <p:ext uri="{BB962C8B-B14F-4D97-AF65-F5344CB8AC3E}">
        <p14:creationId xmlns:p14="http://schemas.microsoft.com/office/powerpoint/2010/main" val="1225170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baseline="0" dirty="0"/>
              <a:t>The driving force for water dissociation is the formation of metal-oxygen or metal-hydroxyl bonds. (tendency for water dissociation increases with the number of lattice defects.)</a:t>
            </a:r>
          </a:p>
          <a:p>
            <a:pPr marL="171450" indent="-171450">
              <a:buFontTx/>
              <a:buChar char="-"/>
            </a:pPr>
            <a:r>
              <a:rPr lang="en-GB" baseline="0" dirty="0"/>
              <a:t>Most polycrystalline materials used for engineering purposes are expected to adsorb water in dissociated form. </a:t>
            </a:r>
          </a:p>
          <a:p>
            <a:pPr marL="171450" indent="-171450">
              <a:buFontTx/>
              <a:buChar char="-"/>
            </a:pPr>
            <a:r>
              <a:rPr lang="en-GB" baseline="0" dirty="0"/>
              <a:t>So, hydroxyl surface groups are generated and these act as sites for further water adsorption</a:t>
            </a:r>
          </a:p>
          <a:p>
            <a:pPr marL="171450" indent="-171450">
              <a:buFontTx/>
              <a:buChar char="-"/>
            </a:pPr>
            <a:r>
              <a:rPr lang="en-GB" baseline="0" dirty="0"/>
              <a:t>This is very fast and happens in a fraction of a second.</a:t>
            </a:r>
          </a:p>
          <a:p>
            <a:pPr marL="171450" indent="-171450">
              <a:buFontTx/>
              <a:buChar char="-"/>
            </a:pPr>
            <a:r>
              <a:rPr lang="en-GB" baseline="0" dirty="0"/>
              <a:t>The result is a surface that is less conducive to rapid recombination with water</a:t>
            </a:r>
            <a:endParaRPr lang="en-GB" dirty="0"/>
          </a:p>
          <a:p>
            <a:endParaRPr lang="en-GB" dirty="0"/>
          </a:p>
        </p:txBody>
      </p:sp>
      <p:sp>
        <p:nvSpPr>
          <p:cNvPr id="4" name="Slide Number Placeholder 3"/>
          <p:cNvSpPr>
            <a:spLocks noGrp="1"/>
          </p:cNvSpPr>
          <p:nvPr>
            <p:ph type="sldNum" sz="quarter" idx="10"/>
          </p:nvPr>
        </p:nvSpPr>
        <p:spPr/>
        <p:txBody>
          <a:bodyPr/>
          <a:lstStyle/>
          <a:p>
            <a:fld id="{1EC599C9-4A47-C540-8DDC-1EA2B85A6A18}" type="slidenum">
              <a:rPr lang="en-US" smtClean="0"/>
              <a:t>6</a:t>
            </a:fld>
            <a:endParaRPr lang="en-US" dirty="0"/>
          </a:p>
        </p:txBody>
      </p:sp>
    </p:spTree>
    <p:extLst>
      <p:ext uri="{BB962C8B-B14F-4D97-AF65-F5344CB8AC3E}">
        <p14:creationId xmlns:p14="http://schemas.microsoft.com/office/powerpoint/2010/main" val="2865814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The first layer of water has a high degree of ordering relative to the</a:t>
            </a:r>
            <a:r>
              <a:rPr lang="en-GB" baseline="0" dirty="0"/>
              <a:t> substrate because of its proximity to the surface. It is called the equivalent monolayer.</a:t>
            </a:r>
          </a:p>
          <a:p>
            <a:pPr marL="171450" indent="-171450">
              <a:buFontTx/>
              <a:buChar char="-"/>
            </a:pPr>
            <a:r>
              <a:rPr lang="en-GB" dirty="0"/>
              <a:t>The</a:t>
            </a:r>
            <a:r>
              <a:rPr lang="en-GB" baseline="0" dirty="0"/>
              <a:t> second and third layers are more mobile with a higher degree of random orientation.</a:t>
            </a:r>
          </a:p>
          <a:p>
            <a:pPr marL="171450" indent="-171450">
              <a:buFontTx/>
              <a:buChar char="-"/>
            </a:pPr>
            <a:r>
              <a:rPr lang="en-GB" baseline="0" dirty="0"/>
              <a:t>Aqueous films thicker than three monolayers possess the same properties as bulk water.</a:t>
            </a:r>
          </a:p>
          <a:p>
            <a:pPr marL="171450" indent="-171450">
              <a:buFontTx/>
              <a:buChar char="-"/>
            </a:pPr>
            <a:r>
              <a:rPr lang="en-GB" baseline="0" dirty="0"/>
              <a:t>This water is the electrolyte!! And the equivalent monolayer is where the corrosion reactions occur.</a:t>
            </a:r>
          </a:p>
          <a:p>
            <a:pPr marL="171450" indent="-171450">
              <a:buFontTx/>
              <a:buChar char="-"/>
            </a:pPr>
            <a:endParaRPr lang="en-GB" dirty="0"/>
          </a:p>
          <a:p>
            <a:endParaRPr lang="en-GB" dirty="0"/>
          </a:p>
        </p:txBody>
      </p:sp>
      <p:sp>
        <p:nvSpPr>
          <p:cNvPr id="4" name="Slide Number Placeholder 3"/>
          <p:cNvSpPr>
            <a:spLocks noGrp="1"/>
          </p:cNvSpPr>
          <p:nvPr>
            <p:ph type="sldNum" sz="quarter" idx="10"/>
          </p:nvPr>
        </p:nvSpPr>
        <p:spPr/>
        <p:txBody>
          <a:bodyPr/>
          <a:lstStyle/>
          <a:p>
            <a:fld id="{1EC599C9-4A47-C540-8DDC-1EA2B85A6A18}" type="slidenum">
              <a:rPr lang="en-US" smtClean="0"/>
              <a:t>7</a:t>
            </a:fld>
            <a:endParaRPr lang="en-US" dirty="0"/>
          </a:p>
        </p:txBody>
      </p:sp>
    </p:spTree>
    <p:extLst>
      <p:ext uri="{BB962C8B-B14F-4D97-AF65-F5344CB8AC3E}">
        <p14:creationId xmlns:p14="http://schemas.microsoft.com/office/powerpoint/2010/main" val="59741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As the metal ion</a:t>
            </a:r>
            <a:r>
              <a:rPr lang="en-GB" baseline="0" dirty="0"/>
              <a:t> leaves the lattice, it enters the water layer as a hydrated aquo-metal ion. </a:t>
            </a:r>
          </a:p>
          <a:p>
            <a:pPr marL="171450" indent="-171450">
              <a:buFontTx/>
              <a:buChar char="-"/>
            </a:pPr>
            <a:r>
              <a:rPr lang="en-GB" baseline="0" dirty="0"/>
              <a:t>When a metal ion dissolves into the water layer, it coordinates with counterions that are present (in the case of last week’s Zn example, it coordinates with OH-).</a:t>
            </a:r>
          </a:p>
          <a:p>
            <a:pPr marL="171450" indent="-171450">
              <a:buFontTx/>
              <a:buChar char="-"/>
            </a:pPr>
            <a:r>
              <a:rPr lang="en-GB" baseline="0" dirty="0"/>
              <a:t>There may be other species present (especially if the electrolyte is open to the environment).</a:t>
            </a:r>
          </a:p>
          <a:p>
            <a:pPr marL="171450" indent="-171450">
              <a:buFontTx/>
              <a:buChar char="-"/>
            </a:pPr>
            <a:r>
              <a:rPr lang="en-GB" baseline="0" dirty="0"/>
              <a:t>In this case, the metal ion could pair with any of these species. Although many combinations are possible, certain ones are more likely to occur. </a:t>
            </a:r>
          </a:p>
          <a:p>
            <a:pPr marL="171450" indent="-171450">
              <a:buFontTx/>
              <a:buChar char="-"/>
            </a:pPr>
            <a:r>
              <a:rPr lang="en-GB" baseline="0" dirty="0"/>
              <a:t>This is easily explained by the lewis acid / base concept. A lewis acid is an electron-pair acceptor, a lewis base is an electron-pair donator. </a:t>
            </a:r>
          </a:p>
          <a:p>
            <a:pPr marL="171450" indent="-171450">
              <a:buFontTx/>
              <a:buChar char="-"/>
            </a:pPr>
            <a:r>
              <a:rPr lang="en-GB" baseline="0" dirty="0"/>
              <a:t>This table shows a selection of metal ions and their counterions. The hardness of a ion generally increases with its oxidation state, e.g. Fe3+ is a harder lewis acid than Fe2+.</a:t>
            </a:r>
          </a:p>
          <a:p>
            <a:pPr marL="171450" indent="-171450">
              <a:buFontTx/>
              <a:buChar char="-"/>
            </a:pPr>
            <a:r>
              <a:rPr lang="en-GB" baseline="0" dirty="0"/>
              <a:t>A soft acid, such as Ag, will be more likely to coordinate with a reduced </a:t>
            </a:r>
            <a:r>
              <a:rPr lang="en-GB" baseline="0" dirty="0" err="1"/>
              <a:t>sulfur</a:t>
            </a:r>
            <a:r>
              <a:rPr lang="en-GB" baseline="0" dirty="0"/>
              <a:t> compound than with a </a:t>
            </a:r>
            <a:r>
              <a:rPr lang="en-GB" baseline="0" dirty="0" err="1"/>
              <a:t>sulfate</a:t>
            </a:r>
            <a:r>
              <a:rPr lang="en-GB" baseline="0" dirty="0"/>
              <a:t> ion.</a:t>
            </a:r>
          </a:p>
          <a:p>
            <a:pPr marL="171450" indent="-171450">
              <a:buFontTx/>
              <a:buChar char="-"/>
            </a:pPr>
            <a:r>
              <a:rPr lang="en-GB" baseline="0" dirty="0"/>
              <a:t>Similarly, a hard acid, such as Al3+ is more likely to coordinate with oxygen or </a:t>
            </a:r>
            <a:r>
              <a:rPr lang="en-GB" baseline="0" dirty="0" err="1"/>
              <a:t>sulfate</a:t>
            </a:r>
            <a:r>
              <a:rPr lang="en-GB" baseline="0" dirty="0"/>
              <a:t> ions than reduced </a:t>
            </a:r>
            <a:r>
              <a:rPr lang="en-GB" baseline="0" dirty="0" err="1"/>
              <a:t>sulfur</a:t>
            </a:r>
            <a:r>
              <a:rPr lang="en-GB" baseline="0" dirty="0"/>
              <a:t>. </a:t>
            </a:r>
          </a:p>
          <a:p>
            <a:pPr marL="171450" indent="-171450">
              <a:buFontTx/>
              <a:buChar char="-"/>
            </a:pPr>
            <a:endParaRPr lang="en-GB" baseline="0" dirty="0"/>
          </a:p>
          <a:p>
            <a:pPr marL="171450" indent="-171450">
              <a:buFontTx/>
              <a:buChar char="-"/>
            </a:pPr>
            <a:r>
              <a:rPr lang="en-GB" baseline="0" dirty="0"/>
              <a:t>The broken bond left behind at the surface is immediately </a:t>
            </a:r>
            <a:r>
              <a:rPr lang="en-GB" baseline="0" dirty="0" err="1"/>
              <a:t>hydroxylated</a:t>
            </a:r>
            <a:r>
              <a:rPr lang="en-GB" baseline="0" dirty="0"/>
              <a:t>.</a:t>
            </a:r>
          </a:p>
          <a:p>
            <a:pPr marL="171450" indent="-171450">
              <a:buFontTx/>
              <a:buChar char="-"/>
            </a:pPr>
            <a:r>
              <a:rPr lang="en-GB" baseline="0" dirty="0"/>
              <a:t>The dissolution of metal then forms a metal oxide.</a:t>
            </a:r>
          </a:p>
          <a:p>
            <a:endParaRPr lang="en-GB" dirty="0"/>
          </a:p>
        </p:txBody>
      </p:sp>
      <p:sp>
        <p:nvSpPr>
          <p:cNvPr id="4" name="Slide Number Placeholder 3"/>
          <p:cNvSpPr>
            <a:spLocks noGrp="1"/>
          </p:cNvSpPr>
          <p:nvPr>
            <p:ph type="sldNum" sz="quarter" idx="10"/>
          </p:nvPr>
        </p:nvSpPr>
        <p:spPr/>
        <p:txBody>
          <a:bodyPr/>
          <a:lstStyle/>
          <a:p>
            <a:fld id="{1EC599C9-4A47-C540-8DDC-1EA2B85A6A18}" type="slidenum">
              <a:rPr lang="en-US" smtClean="0"/>
              <a:t>8</a:t>
            </a:fld>
            <a:endParaRPr lang="en-US"/>
          </a:p>
        </p:txBody>
      </p:sp>
    </p:spTree>
    <p:extLst>
      <p:ext uri="{BB962C8B-B14F-4D97-AF65-F5344CB8AC3E}">
        <p14:creationId xmlns:p14="http://schemas.microsoft.com/office/powerpoint/2010/main" val="289828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When the concentration of ion pairs in the liquid layer eventually</a:t>
            </a:r>
            <a:r>
              <a:rPr lang="en-GB" baseline="0" dirty="0"/>
              <a:t> reaches </a:t>
            </a:r>
            <a:r>
              <a:rPr lang="en-GB" baseline="0" dirty="0" err="1"/>
              <a:t>supersaturation</a:t>
            </a:r>
            <a:r>
              <a:rPr lang="en-GB" baseline="0" dirty="0"/>
              <a:t>, the ion pairs will precipitate into a solid phase.</a:t>
            </a:r>
          </a:p>
          <a:p>
            <a:pPr marL="171450" indent="-171450">
              <a:buFontTx/>
              <a:buChar char="-"/>
            </a:pPr>
            <a:r>
              <a:rPr lang="en-GB" baseline="0" dirty="0"/>
              <a:t>Defect sites are often the location for corrosion products to nucleate (we’ll do more on this later in the course).</a:t>
            </a:r>
          </a:p>
          <a:p>
            <a:pPr marL="171450" indent="-171450">
              <a:buFontTx/>
              <a:buChar char="-"/>
            </a:pPr>
            <a:r>
              <a:rPr lang="en-GB" baseline="0" dirty="0"/>
              <a:t>With prolonged exposure to the water layer, the corrosion products will cover the entire surface.</a:t>
            </a:r>
          </a:p>
          <a:p>
            <a:pPr marL="171450" indent="-171450">
              <a:buFontTx/>
              <a:buChar char="-"/>
            </a:pPr>
            <a:r>
              <a:rPr lang="en-GB" baseline="0" dirty="0"/>
              <a:t>Further formation of corrosion products requires that reactive species must be transported </a:t>
            </a:r>
            <a:r>
              <a:rPr lang="en-GB" i="1" baseline="0" dirty="0"/>
              <a:t>through</a:t>
            </a:r>
            <a:r>
              <a:rPr lang="en-GB" baseline="0" dirty="0"/>
              <a:t> the corrosion product layer</a:t>
            </a:r>
          </a:p>
          <a:p>
            <a:pPr marL="171450" indent="-171450">
              <a:buFontTx/>
              <a:buChar char="-"/>
            </a:pPr>
            <a:r>
              <a:rPr lang="en-GB" baseline="0" dirty="0"/>
              <a:t>So long as the </a:t>
            </a:r>
            <a:endParaRPr lang="en-GB" dirty="0"/>
          </a:p>
          <a:p>
            <a:endParaRPr lang="en-GB" dirty="0"/>
          </a:p>
        </p:txBody>
      </p:sp>
      <p:sp>
        <p:nvSpPr>
          <p:cNvPr id="4" name="Slide Number Placeholder 3"/>
          <p:cNvSpPr>
            <a:spLocks noGrp="1"/>
          </p:cNvSpPr>
          <p:nvPr>
            <p:ph type="sldNum" sz="quarter" idx="10"/>
          </p:nvPr>
        </p:nvSpPr>
        <p:spPr/>
        <p:txBody>
          <a:bodyPr/>
          <a:lstStyle/>
          <a:p>
            <a:fld id="{1EC599C9-4A47-C540-8DDC-1EA2B85A6A18}" type="slidenum">
              <a:rPr lang="en-US" smtClean="0"/>
              <a:t>9</a:t>
            </a:fld>
            <a:endParaRPr lang="en-US"/>
          </a:p>
        </p:txBody>
      </p:sp>
    </p:spTree>
    <p:extLst>
      <p:ext uri="{BB962C8B-B14F-4D97-AF65-F5344CB8AC3E}">
        <p14:creationId xmlns:p14="http://schemas.microsoft.com/office/powerpoint/2010/main" val="1920068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baseline="0" dirty="0"/>
              <a:t>Further formation of corrosion products requires that reactive species must be transported </a:t>
            </a:r>
            <a:r>
              <a:rPr lang="en-GB" i="1" baseline="0" dirty="0"/>
              <a:t>through</a:t>
            </a:r>
            <a:r>
              <a:rPr lang="en-GB" baseline="0" dirty="0"/>
              <a:t> the corrosion product layer</a:t>
            </a:r>
          </a:p>
          <a:p>
            <a:pPr marL="171450" indent="-171450">
              <a:buFontTx/>
              <a:buChar char="-"/>
            </a:pPr>
            <a:r>
              <a:rPr lang="en-GB" baseline="0" dirty="0"/>
              <a:t>So long as the layer of corrosion products is thin or porous, the transport of ions is not significantly hindered. In this case, the corrosion products have poor protective ability.</a:t>
            </a:r>
          </a:p>
          <a:p>
            <a:pPr marL="171450" indent="-171450">
              <a:buFontTx/>
              <a:buChar char="-"/>
            </a:pPr>
            <a:r>
              <a:rPr lang="en-GB" baseline="0" dirty="0"/>
              <a:t>Thicker and more dense films of corrosion products generally result in higher corrosion resistance because the transport of ions is restricted.</a:t>
            </a: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1EC599C9-4A47-C540-8DDC-1EA2B85A6A18}" type="slidenum">
              <a:rPr lang="en-US" smtClean="0"/>
              <a:t>10</a:t>
            </a:fld>
            <a:endParaRPr lang="en-US"/>
          </a:p>
        </p:txBody>
      </p:sp>
    </p:spTree>
    <p:extLst>
      <p:ext uri="{BB962C8B-B14F-4D97-AF65-F5344CB8AC3E}">
        <p14:creationId xmlns:p14="http://schemas.microsoft.com/office/powerpoint/2010/main" val="39242236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323528" y="1329612"/>
            <a:ext cx="8568953" cy="810090"/>
          </a:xfrm>
        </p:spPr>
        <p:txBody>
          <a:bodyPr/>
          <a:lstStyle>
            <a:lvl1pPr algn="l">
              <a:defRPr>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323528" y="2679762"/>
            <a:ext cx="8568953" cy="1206438"/>
          </a:xfrm>
        </p:spPr>
        <p:txBody>
          <a:bodyPr>
            <a:normAutofit/>
          </a:bodyPr>
          <a:lstStyle>
            <a:lvl1pPr marL="0" indent="0" algn="l">
              <a:buNone/>
              <a:defRPr sz="2800" b="1">
                <a:solidFill>
                  <a:schemeClr val="accent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pic>
        <p:nvPicPr>
          <p:cNvPr id="2050" name="Picture 2" descr="\\iaea.org\Secretariat\MTCD\PublishingCurrent\2017\IAEA\17-42841_LOGO_IAEA_update\Design\Presentation_IAEA\IAEA_Logo_E_horizontal_white.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11370" y="195486"/>
            <a:ext cx="1845515" cy="408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8934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solidFill>
                  <a:schemeClr val="tx2"/>
                </a:solidFill>
              </a:defRPr>
            </a:lvl1pPr>
          </a:lstStyle>
          <a:p>
            <a:r>
              <a:rPr lang="en-US"/>
              <a:t>Click to edit Master title style</a:t>
            </a:r>
            <a:endParaRPr lang="en-GB"/>
          </a:p>
        </p:txBody>
      </p:sp>
      <p:sp>
        <p:nvSpPr>
          <p:cNvPr id="3" name="Picture Placeholder 2"/>
          <p:cNvSpPr>
            <a:spLocks noGrp="1"/>
          </p:cNvSpPr>
          <p:nvPr>
            <p:ph type="pic" idx="1"/>
          </p:nvPr>
        </p:nvSpPr>
        <p:spPr>
          <a:xfrm>
            <a:off x="1792288" y="843558"/>
            <a:ext cx="5486400" cy="27021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GB"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Date Placeholder 13"/>
          <p:cNvSpPr>
            <a:spLocks noGrp="1"/>
          </p:cNvSpPr>
          <p:nvPr>
            <p:ph type="dt" sz="half" idx="10"/>
          </p:nvPr>
        </p:nvSpPr>
        <p:spPr/>
        <p:txBody>
          <a:bodyPr/>
          <a:lstStyle/>
          <a:p>
            <a:endParaRPr lang="en-US" dirty="0"/>
          </a:p>
        </p:txBody>
      </p:sp>
      <p:sp>
        <p:nvSpPr>
          <p:cNvPr id="15" name="Footer Placeholder 14"/>
          <p:cNvSpPr>
            <a:spLocks noGrp="1"/>
          </p:cNvSpPr>
          <p:nvPr>
            <p:ph type="ftr" sz="quarter" idx="11"/>
          </p:nvPr>
        </p:nvSpPr>
        <p:spPr/>
        <p:txBody>
          <a:bodyPr/>
          <a:lstStyle/>
          <a:p>
            <a:endParaRPr lang="en-US" dirty="0"/>
          </a:p>
        </p:txBody>
      </p:sp>
      <p:sp>
        <p:nvSpPr>
          <p:cNvPr id="16" name="Slide Number Placeholder 15"/>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3677190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defRPr>
            </a:lvl1p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Date Placeholder 12"/>
          <p:cNvSpPr>
            <a:spLocks noGrp="1"/>
          </p:cNvSpPr>
          <p:nvPr>
            <p:ph type="dt" sz="half" idx="10"/>
          </p:nvPr>
        </p:nvSpPr>
        <p:spPr/>
        <p:txBody>
          <a:bodyPr/>
          <a:lstStyle/>
          <a:p>
            <a:endParaRPr lang="en-US" dirty="0"/>
          </a:p>
        </p:txBody>
      </p:sp>
      <p:sp>
        <p:nvSpPr>
          <p:cNvPr id="14" name="Footer Placeholder 13"/>
          <p:cNvSpPr>
            <a:spLocks noGrp="1"/>
          </p:cNvSpPr>
          <p:nvPr>
            <p:ph type="ftr" sz="quarter" idx="11"/>
          </p:nvPr>
        </p:nvSpPr>
        <p:spPr/>
        <p:txBody>
          <a:bodyPr/>
          <a:lstStyle/>
          <a:p>
            <a:endParaRPr lang="en-US" dirty="0"/>
          </a:p>
        </p:txBody>
      </p:sp>
      <p:sp>
        <p:nvSpPr>
          <p:cNvPr id="15" name="Slide Number Placeholder 14"/>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134856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EC6D7A2-D542-4EA6-B3E6-DC8C7202BA49}"/>
              </a:ext>
            </a:extLst>
          </p:cNvPr>
          <p:cNvSpPr txBox="1">
            <a:spLocks/>
          </p:cNvSpPr>
          <p:nvPr userDrawn="1"/>
        </p:nvSpPr>
        <p:spPr bwMode="white">
          <a:xfrm>
            <a:off x="6830888" y="4894008"/>
            <a:ext cx="2133600" cy="2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defPPr>
              <a:defRPr lang="en-US"/>
            </a:defPPr>
            <a:lvl1pPr marL="0" algn="r" defTabSz="914400" rtl="0" eaLnBrk="1" latinLnBrk="0" hangingPunct="1">
              <a:defRPr sz="1000" b="1" kern="1200">
                <a:solidFill>
                  <a:schemeClr val="tx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3B271A-8899-473A-BEE4-0507425DBCB4}" type="slidenum">
              <a:rPr lang="en-GB" sz="1050" smtClean="0">
                <a:solidFill>
                  <a:schemeClr val="tx2">
                    <a:lumMod val="50000"/>
                  </a:schemeClr>
                </a:solidFill>
              </a:rPr>
              <a:pPr/>
              <a:t>‹#›</a:t>
            </a:fld>
            <a:r>
              <a:rPr lang="en-GB" sz="1050" dirty="0">
                <a:solidFill>
                  <a:schemeClr val="tx2">
                    <a:lumMod val="50000"/>
                  </a:schemeClr>
                </a:solidFill>
              </a:rPr>
              <a:t>/65</a:t>
            </a:r>
          </a:p>
        </p:txBody>
      </p:sp>
      <p:sp>
        <p:nvSpPr>
          <p:cNvPr id="7" name="Rectangle 6">
            <a:extLst>
              <a:ext uri="{FF2B5EF4-FFF2-40B4-BE49-F238E27FC236}">
                <a16:creationId xmlns:a16="http://schemas.microsoft.com/office/drawing/2014/main" id="{A6AE5312-1293-4A77-9AEB-B835DFE83735}"/>
              </a:ext>
            </a:extLst>
          </p:cNvPr>
          <p:cNvSpPr/>
          <p:nvPr userDrawn="1"/>
        </p:nvSpPr>
        <p:spPr>
          <a:xfrm>
            <a:off x="180496" y="4867008"/>
            <a:ext cx="8784000" cy="27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solidFill>
                <a:schemeClr val="accent1">
                  <a:lumMod val="50000"/>
                </a:schemeClr>
              </a:solidFill>
            </a:endParaRPr>
          </a:p>
        </p:txBody>
      </p:sp>
      <p:sp>
        <p:nvSpPr>
          <p:cNvPr id="8" name="Slide Number Placeholder 1">
            <a:extLst>
              <a:ext uri="{FF2B5EF4-FFF2-40B4-BE49-F238E27FC236}">
                <a16:creationId xmlns:a16="http://schemas.microsoft.com/office/drawing/2014/main" id="{3B3A2918-A0C3-47EE-92FE-611BC6811F6B}"/>
              </a:ext>
            </a:extLst>
          </p:cNvPr>
          <p:cNvSpPr txBox="1">
            <a:spLocks/>
          </p:cNvSpPr>
          <p:nvPr userDrawn="1"/>
        </p:nvSpPr>
        <p:spPr>
          <a:xfrm>
            <a:off x="160337" y="4894008"/>
            <a:ext cx="6624000" cy="243000"/>
          </a:xfrm>
          <a:prstGeom prst="rect">
            <a:avLst/>
          </a:prstGeom>
        </p:spPr>
        <p:txBody>
          <a:bodyPr vert="horz" lIns="68580" tIns="34290" rIns="68580" bIns="34290" rtlCol="0" anchor="ctr"/>
          <a:lstStyle>
            <a:defPPr>
              <a:defRPr lang="en-US"/>
            </a:defPPr>
            <a:lvl1pPr marL="0" algn="r" defTabSz="914400" rtl="0" eaLnBrk="1" latinLnBrk="0" hangingPunct="1">
              <a:defRPr sz="1200" b="1" kern="1200">
                <a:solidFill>
                  <a:schemeClr val="tx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50" dirty="0">
                <a:solidFill>
                  <a:schemeClr val="tx2">
                    <a:lumMod val="50000"/>
                  </a:schemeClr>
                </a:solidFill>
              </a:rPr>
              <a:t>Corrosion</a:t>
            </a:r>
          </a:p>
        </p:txBody>
      </p:sp>
    </p:spTree>
    <p:extLst>
      <p:ext uri="{BB962C8B-B14F-4D97-AF65-F5344CB8AC3E}">
        <p14:creationId xmlns:p14="http://schemas.microsoft.com/office/powerpoint/2010/main" val="40046515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B9A049-9CF8-7774-C1BF-6E137C92A4E6}"/>
              </a:ext>
            </a:extLst>
          </p:cNvPr>
          <p:cNvSpPr/>
          <p:nvPr userDrawn="1"/>
        </p:nvSpPr>
        <p:spPr>
          <a:xfrm>
            <a:off x="0" y="0"/>
            <a:ext cx="9144000" cy="685800"/>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ext Placeholder 8">
            <a:extLst>
              <a:ext uri="{FF2B5EF4-FFF2-40B4-BE49-F238E27FC236}">
                <a16:creationId xmlns:a16="http://schemas.microsoft.com/office/drawing/2014/main" id="{DCF67A5D-5DBE-8129-BE67-41D7D5ACE291}"/>
              </a:ext>
            </a:extLst>
          </p:cNvPr>
          <p:cNvSpPr>
            <a:spLocks noGrp="1"/>
          </p:cNvSpPr>
          <p:nvPr>
            <p:ph type="body" sz="quarter" idx="13" hasCustomPrompt="1"/>
          </p:nvPr>
        </p:nvSpPr>
        <p:spPr>
          <a:xfrm>
            <a:off x="257883" y="182692"/>
            <a:ext cx="5914274" cy="320416"/>
          </a:xfrm>
        </p:spPr>
        <p:txBody>
          <a:bodyPr>
            <a:normAutofit/>
          </a:bodyPr>
          <a:lstStyle>
            <a:lvl1pPr marL="0" indent="0">
              <a:buNone/>
              <a:defRPr sz="2100" b="1">
                <a:solidFill>
                  <a:schemeClr val="bg1"/>
                </a:solidFill>
                <a:latin typeface="+mj-lt"/>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GB" dirty="0"/>
              <a:t>Insert title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19237" y="0"/>
            <a:ext cx="1424763" cy="687449"/>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01098" y="139636"/>
            <a:ext cx="1289198" cy="406527"/>
          </a:xfrm>
          <a:prstGeom prst="rect">
            <a:avLst/>
          </a:prstGeom>
        </p:spPr>
      </p:pic>
    </p:spTree>
    <p:extLst>
      <p:ext uri="{BB962C8B-B14F-4D97-AF65-F5344CB8AC3E}">
        <p14:creationId xmlns:p14="http://schemas.microsoft.com/office/powerpoint/2010/main" val="3930602364"/>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Blank">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B9A049-9CF8-7774-C1BF-6E137C92A4E6}"/>
              </a:ext>
            </a:extLst>
          </p:cNvPr>
          <p:cNvSpPr/>
          <p:nvPr userDrawn="1"/>
        </p:nvSpPr>
        <p:spPr>
          <a:xfrm>
            <a:off x="0" y="0"/>
            <a:ext cx="9144000" cy="685800"/>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ext Placeholder 8">
            <a:extLst>
              <a:ext uri="{FF2B5EF4-FFF2-40B4-BE49-F238E27FC236}">
                <a16:creationId xmlns:a16="http://schemas.microsoft.com/office/drawing/2014/main" id="{DCF67A5D-5DBE-8129-BE67-41D7D5ACE291}"/>
              </a:ext>
            </a:extLst>
          </p:cNvPr>
          <p:cNvSpPr>
            <a:spLocks noGrp="1"/>
          </p:cNvSpPr>
          <p:nvPr>
            <p:ph type="body" sz="quarter" idx="13" hasCustomPrompt="1"/>
          </p:nvPr>
        </p:nvSpPr>
        <p:spPr>
          <a:xfrm>
            <a:off x="257883" y="182692"/>
            <a:ext cx="5914274" cy="320416"/>
          </a:xfrm>
        </p:spPr>
        <p:txBody>
          <a:bodyPr>
            <a:normAutofit/>
          </a:bodyPr>
          <a:lstStyle>
            <a:lvl1pPr marL="0" indent="0">
              <a:buNone/>
              <a:defRPr sz="2100" b="1">
                <a:solidFill>
                  <a:schemeClr val="bg1"/>
                </a:solidFill>
                <a:latin typeface="+mj-lt"/>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GB" dirty="0"/>
              <a:t>Insert title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19237" y="0"/>
            <a:ext cx="1424763" cy="687449"/>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01098" y="139636"/>
            <a:ext cx="1289198" cy="406527"/>
          </a:xfrm>
          <a:prstGeom prst="rect">
            <a:avLst/>
          </a:prstGeom>
        </p:spPr>
      </p:pic>
    </p:spTree>
    <p:extLst>
      <p:ext uri="{BB962C8B-B14F-4D97-AF65-F5344CB8AC3E}">
        <p14:creationId xmlns:p14="http://schemas.microsoft.com/office/powerpoint/2010/main" val="2945691548"/>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Blank">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B9A049-9CF8-7774-C1BF-6E137C92A4E6}"/>
              </a:ext>
            </a:extLst>
          </p:cNvPr>
          <p:cNvSpPr/>
          <p:nvPr userDrawn="1"/>
        </p:nvSpPr>
        <p:spPr>
          <a:xfrm>
            <a:off x="0" y="0"/>
            <a:ext cx="9144000" cy="685800"/>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ext Placeholder 8">
            <a:extLst>
              <a:ext uri="{FF2B5EF4-FFF2-40B4-BE49-F238E27FC236}">
                <a16:creationId xmlns:a16="http://schemas.microsoft.com/office/drawing/2014/main" id="{DCF67A5D-5DBE-8129-BE67-41D7D5ACE291}"/>
              </a:ext>
            </a:extLst>
          </p:cNvPr>
          <p:cNvSpPr>
            <a:spLocks noGrp="1"/>
          </p:cNvSpPr>
          <p:nvPr>
            <p:ph type="body" sz="quarter" idx="13" hasCustomPrompt="1"/>
          </p:nvPr>
        </p:nvSpPr>
        <p:spPr>
          <a:xfrm>
            <a:off x="257883" y="182692"/>
            <a:ext cx="5914274" cy="320416"/>
          </a:xfrm>
        </p:spPr>
        <p:txBody>
          <a:bodyPr>
            <a:normAutofit/>
          </a:bodyPr>
          <a:lstStyle>
            <a:lvl1pPr marL="0" indent="0">
              <a:buNone/>
              <a:defRPr sz="2100" b="1">
                <a:solidFill>
                  <a:schemeClr val="bg1"/>
                </a:solidFill>
                <a:latin typeface="+mj-lt"/>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GB" dirty="0"/>
              <a:t>Insert title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19237" y="0"/>
            <a:ext cx="1424763" cy="687449"/>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01098" y="139636"/>
            <a:ext cx="1289198" cy="406527"/>
          </a:xfrm>
          <a:prstGeom prst="rect">
            <a:avLst/>
          </a:prstGeom>
        </p:spPr>
      </p:pic>
    </p:spTree>
    <p:extLst>
      <p:ext uri="{BB962C8B-B14F-4D97-AF65-F5344CB8AC3E}">
        <p14:creationId xmlns:p14="http://schemas.microsoft.com/office/powerpoint/2010/main" val="14589549"/>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Blank">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B9A049-9CF8-7774-C1BF-6E137C92A4E6}"/>
              </a:ext>
            </a:extLst>
          </p:cNvPr>
          <p:cNvSpPr/>
          <p:nvPr userDrawn="1"/>
        </p:nvSpPr>
        <p:spPr>
          <a:xfrm>
            <a:off x="0" y="0"/>
            <a:ext cx="9144000" cy="685800"/>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ext Placeholder 8">
            <a:extLst>
              <a:ext uri="{FF2B5EF4-FFF2-40B4-BE49-F238E27FC236}">
                <a16:creationId xmlns:a16="http://schemas.microsoft.com/office/drawing/2014/main" id="{DCF67A5D-5DBE-8129-BE67-41D7D5ACE291}"/>
              </a:ext>
            </a:extLst>
          </p:cNvPr>
          <p:cNvSpPr>
            <a:spLocks noGrp="1"/>
          </p:cNvSpPr>
          <p:nvPr>
            <p:ph type="body" sz="quarter" idx="13" hasCustomPrompt="1"/>
          </p:nvPr>
        </p:nvSpPr>
        <p:spPr>
          <a:xfrm>
            <a:off x="257883" y="182692"/>
            <a:ext cx="5914274" cy="320416"/>
          </a:xfrm>
        </p:spPr>
        <p:txBody>
          <a:bodyPr>
            <a:normAutofit/>
          </a:bodyPr>
          <a:lstStyle>
            <a:lvl1pPr marL="0" indent="0">
              <a:buNone/>
              <a:defRPr sz="2100" b="1">
                <a:solidFill>
                  <a:schemeClr val="bg1"/>
                </a:solidFill>
                <a:latin typeface="+mj-lt"/>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GB" dirty="0"/>
              <a:t>Insert title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19237" y="0"/>
            <a:ext cx="1424763" cy="687449"/>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01098" y="139636"/>
            <a:ext cx="1289198" cy="406527"/>
          </a:xfrm>
          <a:prstGeom prst="rect">
            <a:avLst/>
          </a:prstGeom>
        </p:spPr>
      </p:pic>
    </p:spTree>
    <p:extLst>
      <p:ext uri="{BB962C8B-B14F-4D97-AF65-F5344CB8AC3E}">
        <p14:creationId xmlns:p14="http://schemas.microsoft.com/office/powerpoint/2010/main" val="3658504550"/>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Blank">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B9A049-9CF8-7774-C1BF-6E137C92A4E6}"/>
              </a:ext>
            </a:extLst>
          </p:cNvPr>
          <p:cNvSpPr/>
          <p:nvPr userDrawn="1"/>
        </p:nvSpPr>
        <p:spPr>
          <a:xfrm>
            <a:off x="0" y="0"/>
            <a:ext cx="9144000" cy="685800"/>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ext Placeholder 8">
            <a:extLst>
              <a:ext uri="{FF2B5EF4-FFF2-40B4-BE49-F238E27FC236}">
                <a16:creationId xmlns:a16="http://schemas.microsoft.com/office/drawing/2014/main" id="{DCF67A5D-5DBE-8129-BE67-41D7D5ACE291}"/>
              </a:ext>
            </a:extLst>
          </p:cNvPr>
          <p:cNvSpPr>
            <a:spLocks noGrp="1"/>
          </p:cNvSpPr>
          <p:nvPr>
            <p:ph type="body" sz="quarter" idx="13" hasCustomPrompt="1"/>
          </p:nvPr>
        </p:nvSpPr>
        <p:spPr>
          <a:xfrm>
            <a:off x="257883" y="182692"/>
            <a:ext cx="5914274" cy="320416"/>
          </a:xfrm>
        </p:spPr>
        <p:txBody>
          <a:bodyPr>
            <a:normAutofit/>
          </a:bodyPr>
          <a:lstStyle>
            <a:lvl1pPr marL="0" indent="0">
              <a:buNone/>
              <a:defRPr sz="2100" b="1">
                <a:solidFill>
                  <a:schemeClr val="bg1"/>
                </a:solidFill>
                <a:latin typeface="+mj-lt"/>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GB" dirty="0"/>
              <a:t>Insert title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19237" y="0"/>
            <a:ext cx="1424763" cy="687449"/>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01098" y="139636"/>
            <a:ext cx="1289198" cy="406527"/>
          </a:xfrm>
          <a:prstGeom prst="rect">
            <a:avLst/>
          </a:prstGeom>
        </p:spPr>
      </p:pic>
    </p:spTree>
    <p:extLst>
      <p:ext uri="{BB962C8B-B14F-4D97-AF65-F5344CB8AC3E}">
        <p14:creationId xmlns:p14="http://schemas.microsoft.com/office/powerpoint/2010/main" val="894980479"/>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Blank">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B9A049-9CF8-7774-C1BF-6E137C92A4E6}"/>
              </a:ext>
            </a:extLst>
          </p:cNvPr>
          <p:cNvSpPr/>
          <p:nvPr userDrawn="1"/>
        </p:nvSpPr>
        <p:spPr>
          <a:xfrm>
            <a:off x="0" y="0"/>
            <a:ext cx="9144000" cy="685800"/>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ext Placeholder 8">
            <a:extLst>
              <a:ext uri="{FF2B5EF4-FFF2-40B4-BE49-F238E27FC236}">
                <a16:creationId xmlns:a16="http://schemas.microsoft.com/office/drawing/2014/main" id="{DCF67A5D-5DBE-8129-BE67-41D7D5ACE291}"/>
              </a:ext>
            </a:extLst>
          </p:cNvPr>
          <p:cNvSpPr>
            <a:spLocks noGrp="1"/>
          </p:cNvSpPr>
          <p:nvPr>
            <p:ph type="body" sz="quarter" idx="13" hasCustomPrompt="1"/>
          </p:nvPr>
        </p:nvSpPr>
        <p:spPr>
          <a:xfrm>
            <a:off x="257883" y="182692"/>
            <a:ext cx="5914274" cy="320416"/>
          </a:xfrm>
        </p:spPr>
        <p:txBody>
          <a:bodyPr>
            <a:normAutofit/>
          </a:bodyPr>
          <a:lstStyle>
            <a:lvl1pPr marL="0" indent="0">
              <a:buNone/>
              <a:defRPr sz="2100" b="1">
                <a:solidFill>
                  <a:schemeClr val="bg1"/>
                </a:solidFill>
                <a:latin typeface="+mj-lt"/>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GB" dirty="0"/>
              <a:t>Insert title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19237" y="0"/>
            <a:ext cx="1424763" cy="687449"/>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01098" y="139636"/>
            <a:ext cx="1289198" cy="406527"/>
          </a:xfrm>
          <a:prstGeom prst="rect">
            <a:avLst/>
          </a:prstGeom>
        </p:spPr>
      </p:pic>
    </p:spTree>
    <p:extLst>
      <p:ext uri="{BB962C8B-B14F-4D97-AF65-F5344CB8AC3E}">
        <p14:creationId xmlns:p14="http://schemas.microsoft.com/office/powerpoint/2010/main" val="1092808521"/>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Date Placeholder 12"/>
          <p:cNvSpPr>
            <a:spLocks noGrp="1"/>
          </p:cNvSpPr>
          <p:nvPr>
            <p:ph type="dt" sz="half" idx="10"/>
          </p:nvPr>
        </p:nvSpPr>
        <p:spPr/>
        <p:txBody>
          <a:bodyPr/>
          <a:lstStyle/>
          <a:p>
            <a:endParaRPr lang="en-US" dirty="0"/>
          </a:p>
        </p:txBody>
      </p:sp>
      <p:sp>
        <p:nvSpPr>
          <p:cNvPr id="14" name="Footer Placeholder 13"/>
          <p:cNvSpPr>
            <a:spLocks noGrp="1"/>
          </p:cNvSpPr>
          <p:nvPr>
            <p:ph type="ftr" sz="quarter" idx="11"/>
          </p:nvPr>
        </p:nvSpPr>
        <p:spPr/>
        <p:txBody>
          <a:bodyPr/>
          <a:lstStyle/>
          <a:p>
            <a:endParaRPr lang="en-US" dirty="0"/>
          </a:p>
        </p:txBody>
      </p:sp>
      <p:sp>
        <p:nvSpPr>
          <p:cNvPr id="15" name="Slide Number Placeholder 14"/>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1989202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a:ln>
            <a:noFill/>
          </a:ln>
        </p:spPr>
      </p:pic>
      <p:sp>
        <p:nvSpPr>
          <p:cNvPr id="4" name="Title 1"/>
          <p:cNvSpPr>
            <a:spLocks noGrp="1"/>
          </p:cNvSpPr>
          <p:nvPr>
            <p:ph type="ctrTitle"/>
          </p:nvPr>
        </p:nvSpPr>
        <p:spPr>
          <a:xfrm>
            <a:off x="323528" y="1329612"/>
            <a:ext cx="8568953" cy="810090"/>
          </a:xfrm>
        </p:spPr>
        <p:txBody>
          <a:bodyPr/>
          <a:lstStyle>
            <a:lvl1pPr algn="l">
              <a:defRPr>
                <a:solidFill>
                  <a:schemeClr val="tx2"/>
                </a:solidFill>
              </a:defRPr>
            </a:lvl1pPr>
          </a:lstStyle>
          <a:p>
            <a:r>
              <a:rPr lang="en-US"/>
              <a:t>Click to edit Master title style</a:t>
            </a:r>
            <a:endParaRPr lang="en-GB"/>
          </a:p>
        </p:txBody>
      </p:sp>
      <p:sp>
        <p:nvSpPr>
          <p:cNvPr id="5" name="Subtitle 2"/>
          <p:cNvSpPr>
            <a:spLocks noGrp="1"/>
          </p:cNvSpPr>
          <p:nvPr>
            <p:ph type="subTitle" idx="1"/>
          </p:nvPr>
        </p:nvSpPr>
        <p:spPr>
          <a:xfrm>
            <a:off x="323528" y="2679762"/>
            <a:ext cx="8568953" cy="1206438"/>
          </a:xfrm>
        </p:spPr>
        <p:txBody>
          <a:bodyPr>
            <a:normAutofit/>
          </a:bodyPr>
          <a:lstStyle>
            <a:lvl1pPr marL="0" indent="0" algn="l">
              <a:buNone/>
              <a:defRPr sz="2800" b="1">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pic>
        <p:nvPicPr>
          <p:cNvPr id="3074" name="Picture 2" descr="\\iaea.org\Secretariat\MTCD\PublishingCurrent\2017\IAEA\17-42841_LOGO_IAEA_update\Design\Presentation_IAEA\IAEA_Logo_E_horizontal_Blue.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11369" y="185587"/>
            <a:ext cx="1892276" cy="417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803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3" name="Date Placeholder 12"/>
          <p:cNvSpPr>
            <a:spLocks noGrp="1"/>
          </p:cNvSpPr>
          <p:nvPr>
            <p:ph type="dt" sz="half" idx="10"/>
          </p:nvPr>
        </p:nvSpPr>
        <p:spPr/>
        <p:txBody>
          <a:bodyPr/>
          <a:lstStyle/>
          <a:p>
            <a:endParaRPr lang="en-US" dirty="0"/>
          </a:p>
        </p:txBody>
      </p:sp>
      <p:sp>
        <p:nvSpPr>
          <p:cNvPr id="14" name="Footer Placeholder 13"/>
          <p:cNvSpPr>
            <a:spLocks noGrp="1"/>
          </p:cNvSpPr>
          <p:nvPr>
            <p:ph type="ftr" sz="quarter" idx="11"/>
          </p:nvPr>
        </p:nvSpPr>
        <p:spPr/>
        <p:txBody>
          <a:bodyPr/>
          <a:lstStyle/>
          <a:p>
            <a:endParaRPr lang="en-US" dirty="0"/>
          </a:p>
        </p:txBody>
      </p:sp>
      <p:sp>
        <p:nvSpPr>
          <p:cNvPr id="15" name="Slide Number Placeholder 14"/>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729194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Date Placeholder 13"/>
          <p:cNvSpPr>
            <a:spLocks noGrp="1"/>
          </p:cNvSpPr>
          <p:nvPr>
            <p:ph type="dt" sz="half" idx="10"/>
          </p:nvPr>
        </p:nvSpPr>
        <p:spPr/>
        <p:txBody>
          <a:bodyPr/>
          <a:lstStyle/>
          <a:p>
            <a:endParaRPr lang="en-US" dirty="0"/>
          </a:p>
        </p:txBody>
      </p:sp>
      <p:sp>
        <p:nvSpPr>
          <p:cNvPr id="15" name="Footer Placeholder 14"/>
          <p:cNvSpPr>
            <a:spLocks noGrp="1"/>
          </p:cNvSpPr>
          <p:nvPr>
            <p:ph type="ftr" sz="quarter" idx="11"/>
          </p:nvPr>
        </p:nvSpPr>
        <p:spPr/>
        <p:txBody>
          <a:bodyPr/>
          <a:lstStyle/>
          <a:p>
            <a:endParaRPr lang="en-US" dirty="0"/>
          </a:p>
        </p:txBody>
      </p:sp>
      <p:sp>
        <p:nvSpPr>
          <p:cNvPr id="16" name="Slide Number Placeholder 15"/>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2682252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Date Placeholder 15"/>
          <p:cNvSpPr>
            <a:spLocks noGrp="1"/>
          </p:cNvSpPr>
          <p:nvPr>
            <p:ph type="dt" sz="half" idx="10"/>
          </p:nvPr>
        </p:nvSpPr>
        <p:spPr/>
        <p:txBody>
          <a:bodyPr/>
          <a:lstStyle/>
          <a:p>
            <a:endParaRPr lang="en-US" dirty="0"/>
          </a:p>
        </p:txBody>
      </p:sp>
      <p:sp>
        <p:nvSpPr>
          <p:cNvPr id="17" name="Footer Placeholder 16"/>
          <p:cNvSpPr>
            <a:spLocks noGrp="1"/>
          </p:cNvSpPr>
          <p:nvPr>
            <p:ph type="ftr" sz="quarter" idx="11"/>
          </p:nvPr>
        </p:nvSpPr>
        <p:spPr/>
        <p:txBody>
          <a:bodyPr/>
          <a:lstStyle/>
          <a:p>
            <a:endParaRPr lang="en-US" dirty="0"/>
          </a:p>
        </p:txBody>
      </p:sp>
      <p:sp>
        <p:nvSpPr>
          <p:cNvPr id="18" name="Slide Number Placeholder 17"/>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1833714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9" name="Date Placeholder 8"/>
          <p:cNvSpPr>
            <a:spLocks noGrp="1"/>
          </p:cNvSpPr>
          <p:nvPr>
            <p:ph type="dt" sz="half" idx="10"/>
          </p:nvPr>
        </p:nvSpPr>
        <p:spPr/>
        <p:txBody>
          <a:bodyPr/>
          <a:lstStyle/>
          <a:p>
            <a:endParaRPr lang="en-US" dirty="0"/>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1192189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1" name="Date Placeholder 10"/>
          <p:cNvSpPr>
            <a:spLocks noGrp="1"/>
          </p:cNvSpPr>
          <p:nvPr>
            <p:ph type="dt" sz="half" idx="10"/>
          </p:nvPr>
        </p:nvSpPr>
        <p:spPr/>
        <p:txBody>
          <a:bodyPr/>
          <a:lstStyle/>
          <a:p>
            <a:endParaRPr lang="en-US" dirty="0"/>
          </a:p>
        </p:txBody>
      </p:sp>
      <p:sp>
        <p:nvSpPr>
          <p:cNvPr id="12" name="Footer Placeholder 11"/>
          <p:cNvSpPr>
            <a:spLocks noGrp="1"/>
          </p:cNvSpPr>
          <p:nvPr>
            <p:ph type="ftr" sz="quarter" idx="11"/>
          </p:nvPr>
        </p:nvSpPr>
        <p:spPr/>
        <p:txBody>
          <a:bodyPr/>
          <a:lstStyle/>
          <a:p>
            <a:endParaRPr lang="en-US" dirty="0"/>
          </a:p>
        </p:txBody>
      </p:sp>
      <p:sp>
        <p:nvSpPr>
          <p:cNvPr id="13" name="Slide Number Placeholder 12"/>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1071505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Date Placeholder 13"/>
          <p:cNvSpPr>
            <a:spLocks noGrp="1"/>
          </p:cNvSpPr>
          <p:nvPr>
            <p:ph type="dt" sz="half" idx="10"/>
          </p:nvPr>
        </p:nvSpPr>
        <p:spPr/>
        <p:txBody>
          <a:bodyPr/>
          <a:lstStyle/>
          <a:p>
            <a:endParaRPr lang="en-US" dirty="0"/>
          </a:p>
        </p:txBody>
      </p:sp>
      <p:sp>
        <p:nvSpPr>
          <p:cNvPr id="15" name="Footer Placeholder 14"/>
          <p:cNvSpPr>
            <a:spLocks noGrp="1"/>
          </p:cNvSpPr>
          <p:nvPr>
            <p:ph type="ftr" sz="quarter" idx="11"/>
          </p:nvPr>
        </p:nvSpPr>
        <p:spPr/>
        <p:txBody>
          <a:bodyPr/>
          <a:lstStyle/>
          <a:p>
            <a:endParaRPr lang="en-US" dirty="0"/>
          </a:p>
        </p:txBody>
      </p:sp>
      <p:sp>
        <p:nvSpPr>
          <p:cNvPr id="16" name="Slide Number Placeholder 15"/>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173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p:nvPr userDrawn="1"/>
        </p:nvSpPr>
        <p:spPr>
          <a:xfrm flipH="1" flipV="1">
            <a:off x="0" y="3975906"/>
            <a:ext cx="6372200" cy="1167594"/>
          </a:xfrm>
          <a:prstGeom prst="rect">
            <a:avLst/>
          </a:prstGeom>
          <a:gradFill flip="none" rotWithShape="1">
            <a:gsLst>
              <a:gs pos="48000">
                <a:schemeClr val="bg1"/>
              </a:gs>
              <a:gs pos="0">
                <a:schemeClr val="accent6"/>
              </a:gs>
            </a:gsLst>
            <a:lin ang="6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p:cNvSpPr/>
          <p:nvPr userDrawn="1"/>
        </p:nvSpPr>
        <p:spPr>
          <a:xfrm>
            <a:off x="1" y="0"/>
            <a:ext cx="9143999" cy="1599642"/>
          </a:xfrm>
          <a:prstGeom prst="rect">
            <a:avLst/>
          </a:prstGeom>
          <a:gradFill flip="none" rotWithShape="1">
            <a:gsLst>
              <a:gs pos="56000">
                <a:schemeClr val="bg1"/>
              </a:gs>
              <a:gs pos="0">
                <a:schemeClr val="accent6"/>
              </a:gs>
            </a:gsLst>
            <a:lin ang="6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5"/>
          <p:cNvSpPr>
            <a:spLocks noGrp="1" noChangeArrowheads="1"/>
          </p:cNvSpPr>
          <p:nvPr>
            <p:ph type="dt" sz="half" idx="2"/>
          </p:nvPr>
        </p:nvSpPr>
        <p:spPr bwMode="white">
          <a:xfrm>
            <a:off x="7524328" y="4862044"/>
            <a:ext cx="935460" cy="220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solidFill>
                  <a:schemeClr val="tx2"/>
                </a:solidFill>
                <a:latin typeface="+mn-lt"/>
              </a:defRPr>
            </a:lvl1pPr>
          </a:lstStyle>
          <a:p>
            <a:endParaRPr lang="en-US" dirty="0"/>
          </a:p>
        </p:txBody>
      </p:sp>
      <p:sp>
        <p:nvSpPr>
          <p:cNvPr id="9" name="Rectangle 6"/>
          <p:cNvSpPr>
            <a:spLocks noGrp="1" noChangeArrowheads="1"/>
          </p:cNvSpPr>
          <p:nvPr>
            <p:ph type="ftr" sz="quarter" idx="3"/>
          </p:nvPr>
        </p:nvSpPr>
        <p:spPr bwMode="white">
          <a:xfrm>
            <a:off x="5868145" y="4862044"/>
            <a:ext cx="1616025" cy="220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solidFill>
                  <a:schemeClr val="tx2"/>
                </a:solidFill>
                <a:latin typeface="+mn-lt"/>
              </a:defRPr>
            </a:lvl1pPr>
          </a:lstStyle>
          <a:p>
            <a:endParaRPr lang="en-US" dirty="0"/>
          </a:p>
        </p:txBody>
      </p:sp>
      <p:sp>
        <p:nvSpPr>
          <p:cNvPr id="10" name="Rectangle 7"/>
          <p:cNvSpPr>
            <a:spLocks noGrp="1" noChangeArrowheads="1"/>
          </p:cNvSpPr>
          <p:nvPr>
            <p:ph type="sldNum" sz="quarter" idx="4"/>
          </p:nvPr>
        </p:nvSpPr>
        <p:spPr bwMode="white">
          <a:xfrm>
            <a:off x="8472489" y="4862044"/>
            <a:ext cx="509587" cy="220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solidFill>
                  <a:schemeClr val="tx2"/>
                </a:solidFill>
                <a:latin typeface="+mn-lt"/>
              </a:defRPr>
            </a:lvl1pPr>
          </a:lstStyle>
          <a:p>
            <a:fld id="{23A0628E-C12F-4F8C-9895-BCD5E30100D3}" type="slidenum">
              <a:rPr lang="en-US" smtClean="0"/>
              <a:pPr/>
              <a:t>‹#›</a:t>
            </a:fld>
            <a:endParaRPr lang="en-US" dirty="0"/>
          </a:p>
        </p:txBody>
      </p:sp>
      <p:sp>
        <p:nvSpPr>
          <p:cNvPr id="2" name="Title Placeholder 1"/>
          <p:cNvSpPr>
            <a:spLocks noGrp="1"/>
          </p:cNvSpPr>
          <p:nvPr>
            <p:ph type="title"/>
          </p:nvPr>
        </p:nvSpPr>
        <p:spPr>
          <a:xfrm>
            <a:off x="251520" y="87474"/>
            <a:ext cx="6120680" cy="6480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251520" y="951571"/>
            <a:ext cx="8712968" cy="36430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026" name="Picture 2" descr="\\iaea.org\Secretariat\MTCD\PublishingCurrent\2017\IAEA\17-42841_LOGO_IAEA_update\Design\Presentation_IAEA\IAEA_Logo_SHORT_vertical_white.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8388424" y="135041"/>
            <a:ext cx="445792" cy="545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750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latinLnBrk="0" hangingPunct="1">
        <a:spcBef>
          <a:spcPct val="0"/>
        </a:spcBef>
        <a:buNone/>
        <a:defRPr sz="3600" b="1" kern="1200">
          <a:solidFill>
            <a:schemeClr val="tx2"/>
          </a:solidFill>
          <a:latin typeface="Arial "/>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000000"/>
          </a:solidFill>
          <a:latin typeface="Arial "/>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000000"/>
          </a:solidFill>
          <a:latin typeface="Arial "/>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000000"/>
          </a:solidFill>
          <a:latin typeface="Arial "/>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000000"/>
          </a:solidFill>
          <a:latin typeface="Arial "/>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0000"/>
          </a:solidFill>
          <a:latin typeface="Arial "/>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28.png"/><Relationship Id="rId5" Type="http://schemas.microsoft.com/office/2007/relationships/hdphoto" Target="../media/hdphoto1.wdp"/><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jpg"/><Relationship Id="rId5" Type="http://schemas.openxmlformats.org/officeDocument/2006/relationships/image" Target="../media/image38.pn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g"/></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7.xml"/><Relationship Id="rId6" Type="http://schemas.openxmlformats.org/officeDocument/2006/relationships/image" Target="../media/image62.emf"/><Relationship Id="rId5" Type="http://schemas.openxmlformats.org/officeDocument/2006/relationships/image" Target="../media/image61.emf"/><Relationship Id="rId4" Type="http://schemas.openxmlformats.org/officeDocument/2006/relationships/image" Target="../media/image60.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www.corrosionsource.com/Corrosion-Rate-Calculator" TargetMode="Externa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jpeg"/><Relationship Id="rId12"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4.jpeg"/><Relationship Id="rId11" Type="http://schemas.openxmlformats.org/officeDocument/2006/relationships/image" Target="../media/image19.png"/><Relationship Id="rId5" Type="http://schemas.openxmlformats.org/officeDocument/2006/relationships/image" Target="../media/image13.jpe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pn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74319" y="1223423"/>
            <a:ext cx="6925823" cy="1660685"/>
          </a:xfrm>
        </p:spPr>
        <p:txBody>
          <a:bodyPr>
            <a:normAutofit fontScale="90000"/>
          </a:bodyPr>
          <a:lstStyle/>
          <a:p>
            <a:r>
              <a:rPr lang="en-GB" sz="1800" dirty="0">
                <a:effectLst/>
                <a:latin typeface="Times New Roman" panose="02020603050405020304" pitchFamily="18" charset="0"/>
                <a:ea typeface="Calibri" panose="020F0502020204030204" pitchFamily="34" charset="0"/>
              </a:rPr>
              <a:t>ME-RER9154-2300641: </a:t>
            </a:r>
            <a:r>
              <a:rPr lang="en-GB" sz="1800" b="1" dirty="0">
                <a:effectLst/>
                <a:latin typeface="Times New Roman" panose="02020603050405020304" pitchFamily="18" charset="0"/>
                <a:ea typeface="Calibri" panose="020F0502020204030204" pitchFamily="34" charset="0"/>
              </a:rPr>
              <a:t>Regional Workshop on Approaches to Ageing Management of Waste Packages in Storage </a:t>
            </a:r>
            <a:br>
              <a:rPr lang="en-GB" sz="1350" dirty="0"/>
            </a:br>
            <a:br>
              <a:rPr lang="en-GB" sz="1350" dirty="0"/>
            </a:br>
            <a:br>
              <a:rPr lang="en-GB" sz="2000" dirty="0"/>
            </a:br>
            <a:r>
              <a:rPr lang="en-GB" sz="2000" dirty="0">
                <a:solidFill>
                  <a:srgbClr val="FFFF00"/>
                </a:solidFill>
              </a:rPr>
              <a:t>07. Ageing of metal containers during storage (disposal)</a:t>
            </a:r>
            <a:br>
              <a:rPr lang="en-GB" sz="1350" dirty="0"/>
            </a:br>
            <a:endParaRPr lang="en-GB" sz="1350" dirty="0"/>
          </a:p>
        </p:txBody>
      </p:sp>
      <p:sp>
        <p:nvSpPr>
          <p:cNvPr id="2" name="TextBox 1">
            <a:extLst>
              <a:ext uri="{FF2B5EF4-FFF2-40B4-BE49-F238E27FC236}">
                <a16:creationId xmlns:a16="http://schemas.microsoft.com/office/drawing/2014/main" id="{9FAED1EB-7874-C406-8CFF-2216A04C775E}"/>
              </a:ext>
            </a:extLst>
          </p:cNvPr>
          <p:cNvSpPr txBox="1"/>
          <p:nvPr/>
        </p:nvSpPr>
        <p:spPr>
          <a:xfrm>
            <a:off x="322991" y="4039414"/>
            <a:ext cx="944489" cy="507831"/>
          </a:xfrm>
          <a:prstGeom prst="rect">
            <a:avLst/>
          </a:prstGeom>
          <a:noFill/>
        </p:spPr>
        <p:txBody>
          <a:bodyPr wrap="none" rtlCol="0">
            <a:spAutoFit/>
          </a:bodyPr>
          <a:lstStyle/>
          <a:p>
            <a:r>
              <a:rPr lang="en-US" sz="1350" dirty="0">
                <a:solidFill>
                  <a:schemeClr val="bg1"/>
                </a:solidFill>
              </a:rPr>
              <a:t>W. Meyer</a:t>
            </a:r>
          </a:p>
          <a:p>
            <a:r>
              <a:rPr lang="en-GB" sz="1350" dirty="0">
                <a:solidFill>
                  <a:schemeClr val="bg1"/>
                </a:solidFill>
              </a:rPr>
              <a:t>WTS </a:t>
            </a:r>
          </a:p>
        </p:txBody>
      </p:sp>
    </p:spTree>
    <p:extLst>
      <p:ext uri="{BB962C8B-B14F-4D97-AF65-F5344CB8AC3E}">
        <p14:creationId xmlns:p14="http://schemas.microsoft.com/office/powerpoint/2010/main" val="110881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36609" y="771127"/>
            <a:ext cx="8360453"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Source Sans Pro" panose="020B0503030403020204" pitchFamily="34" charset="0"/>
                <a:ea typeface="+mj-ea"/>
                <a:cs typeface="+mj-cs"/>
              </a:defRPr>
            </a:lvl1pPr>
          </a:lstStyle>
          <a:p>
            <a:r>
              <a:rPr lang="en-GB" sz="2100" b="1" dirty="0">
                <a:solidFill>
                  <a:schemeClr val="tx2"/>
                </a:solidFill>
                <a:latin typeface="+mj-lt"/>
              </a:rPr>
              <a:t>Stage 5. Continued dissolution &amp; corrosion product formation</a:t>
            </a:r>
          </a:p>
        </p:txBody>
      </p:sp>
      <p:grpSp>
        <p:nvGrpSpPr>
          <p:cNvPr id="4" name="Group 3"/>
          <p:cNvGrpSpPr/>
          <p:nvPr/>
        </p:nvGrpSpPr>
        <p:grpSpPr>
          <a:xfrm>
            <a:off x="1084205" y="1434664"/>
            <a:ext cx="6465259" cy="2345712"/>
            <a:chOff x="307974" y="2501659"/>
            <a:chExt cx="8620345" cy="3127616"/>
          </a:xfrm>
        </p:grpSpPr>
        <p:grpSp>
          <p:nvGrpSpPr>
            <p:cNvPr id="5" name="Group 4"/>
            <p:cNvGrpSpPr/>
            <p:nvPr/>
          </p:nvGrpSpPr>
          <p:grpSpPr>
            <a:xfrm>
              <a:off x="359795" y="2543530"/>
              <a:ext cx="8568524" cy="3085745"/>
              <a:chOff x="359795" y="2543530"/>
              <a:chExt cx="8568524" cy="3085745"/>
            </a:xfrm>
          </p:grpSpPr>
          <p:grpSp>
            <p:nvGrpSpPr>
              <p:cNvPr id="8" name="Group 7"/>
              <p:cNvGrpSpPr/>
              <p:nvPr/>
            </p:nvGrpSpPr>
            <p:grpSpPr>
              <a:xfrm>
                <a:off x="359795" y="2543530"/>
                <a:ext cx="8568524" cy="3085745"/>
                <a:chOff x="359795" y="2543530"/>
                <a:chExt cx="8568524" cy="3085745"/>
              </a:xfrm>
            </p:grpSpPr>
            <p:grpSp>
              <p:nvGrpSpPr>
                <p:cNvPr id="13" name="Group 12"/>
                <p:cNvGrpSpPr/>
                <p:nvPr/>
              </p:nvGrpSpPr>
              <p:grpSpPr>
                <a:xfrm>
                  <a:off x="359795" y="3164603"/>
                  <a:ext cx="7791449" cy="2464672"/>
                  <a:chOff x="766195" y="2640728"/>
                  <a:chExt cx="7791449" cy="2464672"/>
                </a:xfrm>
              </p:grpSpPr>
              <p:sp>
                <p:nvSpPr>
                  <p:cNvPr id="31" name="Rectangle 30"/>
                  <p:cNvSpPr/>
                  <p:nvPr/>
                </p:nvSpPr>
                <p:spPr bwMode="auto">
                  <a:xfrm>
                    <a:off x="1291902" y="2751307"/>
                    <a:ext cx="7223448" cy="2354093"/>
                  </a:xfrm>
                  <a:prstGeom prst="rect">
                    <a:avLst/>
                  </a:prstGeom>
                  <a:gradFill>
                    <a:gsLst>
                      <a:gs pos="0">
                        <a:schemeClr val="accent6">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GB">
                      <a:latin typeface="TUOS Stephenson" pitchFamily="-128" charset="0"/>
                    </a:endParaRPr>
                  </a:p>
                </p:txBody>
              </p:sp>
              <p:sp>
                <p:nvSpPr>
                  <p:cNvPr id="32" name="Freeform 31"/>
                  <p:cNvSpPr/>
                  <p:nvPr/>
                </p:nvSpPr>
                <p:spPr bwMode="auto">
                  <a:xfrm>
                    <a:off x="766195" y="2640728"/>
                    <a:ext cx="7791449" cy="630869"/>
                  </a:xfrm>
                  <a:custGeom>
                    <a:avLst/>
                    <a:gdLst>
                      <a:gd name="connsiteX0" fmla="*/ 277240 w 4015660"/>
                      <a:gd name="connsiteY0" fmla="*/ 381361 h 490218"/>
                      <a:gd name="connsiteX1" fmla="*/ 821526 w 4015660"/>
                      <a:gd name="connsiteY1" fmla="*/ 457561 h 490218"/>
                      <a:gd name="connsiteX2" fmla="*/ 1431126 w 4015660"/>
                      <a:gd name="connsiteY2" fmla="*/ 392247 h 490218"/>
                      <a:gd name="connsiteX3" fmla="*/ 1953640 w 4015660"/>
                      <a:gd name="connsiteY3" fmla="*/ 381361 h 490218"/>
                      <a:gd name="connsiteX4" fmla="*/ 2933354 w 4015660"/>
                      <a:gd name="connsiteY4" fmla="*/ 490218 h 490218"/>
                      <a:gd name="connsiteX5" fmla="*/ 3662697 w 4015660"/>
                      <a:gd name="connsiteY5" fmla="*/ 457561 h 490218"/>
                      <a:gd name="connsiteX6" fmla="*/ 3989268 w 4015660"/>
                      <a:gd name="connsiteY6" fmla="*/ 446675 h 490218"/>
                      <a:gd name="connsiteX7" fmla="*/ 3989268 w 4015660"/>
                      <a:gd name="connsiteY7" fmla="*/ 457561 h 490218"/>
                      <a:gd name="connsiteX8" fmla="*/ 3978383 w 4015660"/>
                      <a:gd name="connsiteY8" fmla="*/ 98332 h 490218"/>
                      <a:gd name="connsiteX9" fmla="*/ 3521183 w 4015660"/>
                      <a:gd name="connsiteY9" fmla="*/ 361 h 490218"/>
                      <a:gd name="connsiteX10" fmla="*/ 255468 w 4015660"/>
                      <a:gd name="connsiteY10" fmla="*/ 76561 h 490218"/>
                      <a:gd name="connsiteX11" fmla="*/ 277240 w 4015660"/>
                      <a:gd name="connsiteY11" fmla="*/ 381361 h 49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15660" h="490218">
                        <a:moveTo>
                          <a:pt x="277240" y="381361"/>
                        </a:moveTo>
                        <a:cubicBezTo>
                          <a:pt x="371583" y="444861"/>
                          <a:pt x="629212" y="455747"/>
                          <a:pt x="821526" y="457561"/>
                        </a:cubicBezTo>
                        <a:cubicBezTo>
                          <a:pt x="1013840" y="459375"/>
                          <a:pt x="1242440" y="404947"/>
                          <a:pt x="1431126" y="392247"/>
                        </a:cubicBezTo>
                        <a:cubicBezTo>
                          <a:pt x="1619812" y="379547"/>
                          <a:pt x="1703269" y="365032"/>
                          <a:pt x="1953640" y="381361"/>
                        </a:cubicBezTo>
                        <a:cubicBezTo>
                          <a:pt x="2204011" y="397690"/>
                          <a:pt x="2648511" y="477518"/>
                          <a:pt x="2933354" y="490218"/>
                        </a:cubicBezTo>
                        <a:lnTo>
                          <a:pt x="3662697" y="457561"/>
                        </a:lnTo>
                        <a:lnTo>
                          <a:pt x="3989268" y="446675"/>
                        </a:lnTo>
                        <a:cubicBezTo>
                          <a:pt x="4043696" y="446675"/>
                          <a:pt x="3991082" y="515618"/>
                          <a:pt x="3989268" y="457561"/>
                        </a:cubicBezTo>
                        <a:cubicBezTo>
                          <a:pt x="3987454" y="399504"/>
                          <a:pt x="4056397" y="174532"/>
                          <a:pt x="3978383" y="98332"/>
                        </a:cubicBezTo>
                        <a:cubicBezTo>
                          <a:pt x="3900369" y="22132"/>
                          <a:pt x="4141669" y="3989"/>
                          <a:pt x="3521183" y="361"/>
                        </a:cubicBezTo>
                        <a:cubicBezTo>
                          <a:pt x="2900697" y="-3267"/>
                          <a:pt x="794311" y="20318"/>
                          <a:pt x="255468" y="76561"/>
                        </a:cubicBezTo>
                        <a:cubicBezTo>
                          <a:pt x="-283375" y="132804"/>
                          <a:pt x="182897" y="317861"/>
                          <a:pt x="277240" y="381361"/>
                        </a:cubicBezTo>
                        <a:close/>
                      </a:path>
                    </a:pathLst>
                  </a:custGeom>
                  <a:solidFill>
                    <a:schemeClr val="accent6">
                      <a:lumMod val="5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GB">
                      <a:latin typeface="TUOS Stephenson" pitchFamily="-128" charset="0"/>
                    </a:endParaRPr>
                  </a:p>
                </p:txBody>
              </p:sp>
              <p:sp>
                <p:nvSpPr>
                  <p:cNvPr id="33" name="Freeform 32"/>
                  <p:cNvSpPr/>
                  <p:nvPr/>
                </p:nvSpPr>
                <p:spPr bwMode="auto">
                  <a:xfrm>
                    <a:off x="1249608" y="3103058"/>
                    <a:ext cx="7223446" cy="165047"/>
                  </a:xfrm>
                  <a:custGeom>
                    <a:avLst/>
                    <a:gdLst>
                      <a:gd name="connsiteX0" fmla="*/ 0 w 3722915"/>
                      <a:gd name="connsiteY0" fmla="*/ 21897 h 113516"/>
                      <a:gd name="connsiteX1" fmla="*/ 696686 w 3722915"/>
                      <a:gd name="connsiteY1" fmla="*/ 76325 h 113516"/>
                      <a:gd name="connsiteX2" fmla="*/ 1469572 w 3722915"/>
                      <a:gd name="connsiteY2" fmla="*/ 125 h 113516"/>
                      <a:gd name="connsiteX3" fmla="*/ 2612572 w 3722915"/>
                      <a:gd name="connsiteY3" fmla="*/ 98097 h 113516"/>
                      <a:gd name="connsiteX4" fmla="*/ 3048000 w 3722915"/>
                      <a:gd name="connsiteY4" fmla="*/ 108983 h 113516"/>
                      <a:gd name="connsiteX5" fmla="*/ 3722915 w 3722915"/>
                      <a:gd name="connsiteY5" fmla="*/ 54554 h 11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2915" h="113516">
                        <a:moveTo>
                          <a:pt x="0" y="21897"/>
                        </a:moveTo>
                        <a:cubicBezTo>
                          <a:pt x="225878" y="50925"/>
                          <a:pt x="451757" y="79954"/>
                          <a:pt x="696686" y="76325"/>
                        </a:cubicBezTo>
                        <a:cubicBezTo>
                          <a:pt x="941615" y="72696"/>
                          <a:pt x="1150258" y="-3504"/>
                          <a:pt x="1469572" y="125"/>
                        </a:cubicBezTo>
                        <a:cubicBezTo>
                          <a:pt x="1788886" y="3754"/>
                          <a:pt x="2349501" y="79954"/>
                          <a:pt x="2612572" y="98097"/>
                        </a:cubicBezTo>
                        <a:cubicBezTo>
                          <a:pt x="2875643" y="116240"/>
                          <a:pt x="2862943" y="116240"/>
                          <a:pt x="3048000" y="108983"/>
                        </a:cubicBezTo>
                        <a:cubicBezTo>
                          <a:pt x="3233057" y="101726"/>
                          <a:pt x="3477986" y="78140"/>
                          <a:pt x="3722915" y="54554"/>
                        </a:cubicBezTo>
                      </a:path>
                    </a:pathLst>
                  </a:custGeom>
                  <a:noFill/>
                  <a:ln w="28575" cap="flat" cmpd="sng" algn="ctr">
                    <a:solidFill>
                      <a:schemeClr val="tx1">
                        <a:lumMod val="50000"/>
                        <a:lumOff val="50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GB">
                      <a:latin typeface="TUOS Stephenson" pitchFamily="-128" charset="0"/>
                    </a:endParaRPr>
                  </a:p>
                </p:txBody>
              </p:sp>
            </p:grpSp>
            <p:sp>
              <p:nvSpPr>
                <p:cNvPr id="14" name="TextBox 13"/>
                <p:cNvSpPr txBox="1"/>
                <p:nvPr/>
              </p:nvSpPr>
              <p:spPr>
                <a:xfrm>
                  <a:off x="1031875" y="5166606"/>
                  <a:ext cx="1152525" cy="400109"/>
                </a:xfrm>
                <a:prstGeom prst="rect">
                  <a:avLst/>
                </a:prstGeom>
                <a:noFill/>
              </p:spPr>
              <p:txBody>
                <a:bodyPr wrap="square" rtlCol="0">
                  <a:spAutoFit/>
                </a:bodyPr>
                <a:lstStyle/>
                <a:p>
                  <a:r>
                    <a:rPr lang="en-GB" sz="1350" b="1" dirty="0"/>
                    <a:t>Zn</a:t>
                  </a:r>
                  <a:r>
                    <a:rPr lang="en-GB" sz="1350" b="1" baseline="-25000" dirty="0"/>
                    <a:t>(s)</a:t>
                  </a:r>
                </a:p>
              </p:txBody>
            </p:sp>
            <p:sp>
              <p:nvSpPr>
                <p:cNvPr id="15" name="Curved Right Arrow 14"/>
                <p:cNvSpPr/>
                <p:nvPr/>
              </p:nvSpPr>
              <p:spPr bwMode="auto">
                <a:xfrm rot="5400000" flipH="1" flipV="1">
                  <a:off x="3806437" y="3887459"/>
                  <a:ext cx="966082" cy="2027932"/>
                </a:xfrm>
                <a:prstGeom prst="curvedRightArrow">
                  <a:avLst/>
                </a:prstGeom>
                <a:solidFill>
                  <a:srgbClr val="7340B3"/>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GB">
                    <a:latin typeface="TUOS Stephenson" pitchFamily="-128" charset="0"/>
                  </a:endParaRPr>
                </a:p>
              </p:txBody>
            </p:sp>
            <p:sp>
              <p:nvSpPr>
                <p:cNvPr id="16" name="Freeform 15"/>
                <p:cNvSpPr/>
                <p:nvPr/>
              </p:nvSpPr>
              <p:spPr>
                <a:xfrm>
                  <a:off x="2830964" y="3357563"/>
                  <a:ext cx="2928263" cy="1071562"/>
                </a:xfrm>
                <a:custGeom>
                  <a:avLst/>
                  <a:gdLst>
                    <a:gd name="connsiteX0" fmla="*/ 86860 w 2317362"/>
                    <a:gd name="connsiteY0" fmla="*/ 19171 h 711465"/>
                    <a:gd name="connsiteX1" fmla="*/ 525010 w 2317362"/>
                    <a:gd name="connsiteY1" fmla="*/ 619246 h 711465"/>
                    <a:gd name="connsiteX2" fmla="*/ 1306060 w 2317362"/>
                    <a:gd name="connsiteY2" fmla="*/ 666871 h 711465"/>
                    <a:gd name="connsiteX3" fmla="*/ 2287135 w 2317362"/>
                    <a:gd name="connsiteY3" fmla="*/ 200146 h 711465"/>
                    <a:gd name="connsiteX4" fmla="*/ 86860 w 2317362"/>
                    <a:gd name="connsiteY4" fmla="*/ 19171 h 711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7362" h="711465">
                      <a:moveTo>
                        <a:pt x="86860" y="19171"/>
                      </a:moveTo>
                      <a:cubicBezTo>
                        <a:pt x="-206827" y="89021"/>
                        <a:pt x="321810" y="511296"/>
                        <a:pt x="525010" y="619246"/>
                      </a:cubicBezTo>
                      <a:cubicBezTo>
                        <a:pt x="728210" y="727196"/>
                        <a:pt x="1012373" y="736721"/>
                        <a:pt x="1306060" y="666871"/>
                      </a:cubicBezTo>
                      <a:cubicBezTo>
                        <a:pt x="1599747" y="597021"/>
                        <a:pt x="2491923" y="316034"/>
                        <a:pt x="2287135" y="200146"/>
                      </a:cubicBezTo>
                      <a:cubicBezTo>
                        <a:pt x="2082348" y="84259"/>
                        <a:pt x="380547" y="-50679"/>
                        <a:pt x="86860" y="19171"/>
                      </a:cubicBez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7" name="TextBox 16"/>
                <p:cNvSpPr txBox="1"/>
                <p:nvPr/>
              </p:nvSpPr>
              <p:spPr>
                <a:xfrm>
                  <a:off x="914199" y="3806899"/>
                  <a:ext cx="2289499" cy="677108"/>
                </a:xfrm>
                <a:prstGeom prst="rect">
                  <a:avLst/>
                </a:prstGeom>
                <a:noFill/>
              </p:spPr>
              <p:txBody>
                <a:bodyPr wrap="square" rtlCol="0">
                  <a:spAutoFit/>
                </a:bodyPr>
                <a:lstStyle/>
                <a:p>
                  <a:r>
                    <a:rPr lang="en-GB" sz="1350" b="1" dirty="0">
                      <a:solidFill>
                        <a:schemeClr val="bg2">
                          <a:lumMod val="25000"/>
                        </a:schemeClr>
                      </a:solidFill>
                    </a:rPr>
                    <a:t>Anodic reaction:</a:t>
                  </a:r>
                </a:p>
                <a:p>
                  <a:r>
                    <a:rPr lang="en-GB" sz="1350" b="1" dirty="0">
                      <a:solidFill>
                        <a:schemeClr val="bg2">
                          <a:lumMod val="25000"/>
                        </a:schemeClr>
                      </a:solidFill>
                    </a:rPr>
                    <a:t>Zn</a:t>
                  </a:r>
                  <a:r>
                    <a:rPr lang="en-GB" sz="1350" b="1" baseline="-25000" dirty="0">
                      <a:solidFill>
                        <a:schemeClr val="bg2">
                          <a:lumMod val="25000"/>
                        </a:schemeClr>
                      </a:solidFill>
                    </a:rPr>
                    <a:t>(s)</a:t>
                  </a:r>
                  <a:r>
                    <a:rPr lang="en-GB" sz="1350" b="1" dirty="0">
                      <a:solidFill>
                        <a:schemeClr val="bg2">
                          <a:lumMod val="25000"/>
                        </a:schemeClr>
                      </a:solidFill>
                    </a:rPr>
                    <a:t> </a:t>
                  </a:r>
                  <a:r>
                    <a:rPr lang="en-GB" sz="1350" b="1" dirty="0">
                      <a:solidFill>
                        <a:schemeClr val="bg2">
                          <a:lumMod val="25000"/>
                        </a:schemeClr>
                      </a:solidFill>
                      <a:latin typeface="Calibri" panose="020F0502020204030204" pitchFamily="34" charset="0"/>
                    </a:rPr>
                    <a:t>→ Zn</a:t>
                  </a:r>
                  <a:r>
                    <a:rPr lang="en-GB" sz="1350" b="1" baseline="30000" dirty="0">
                      <a:solidFill>
                        <a:schemeClr val="bg2">
                          <a:lumMod val="25000"/>
                        </a:schemeClr>
                      </a:solidFill>
                      <a:latin typeface="Calibri" panose="020F0502020204030204" pitchFamily="34" charset="0"/>
                    </a:rPr>
                    <a:t>2+</a:t>
                  </a:r>
                  <a:r>
                    <a:rPr lang="en-GB" sz="1350" b="1" dirty="0">
                      <a:solidFill>
                        <a:schemeClr val="bg2">
                          <a:lumMod val="25000"/>
                        </a:schemeClr>
                      </a:solidFill>
                      <a:latin typeface="Calibri" panose="020F0502020204030204" pitchFamily="34" charset="0"/>
                    </a:rPr>
                    <a:t> + 2</a:t>
                  </a:r>
                  <a:r>
                    <a:rPr lang="en-GB" sz="1350" b="1" i="1" dirty="0">
                      <a:solidFill>
                        <a:schemeClr val="bg2">
                          <a:lumMod val="25000"/>
                        </a:schemeClr>
                      </a:solidFill>
                      <a:latin typeface="Calibri" panose="020F0502020204030204" pitchFamily="34" charset="0"/>
                    </a:rPr>
                    <a:t>e</a:t>
                  </a:r>
                  <a:endParaRPr lang="en-GB" sz="1350" b="1" i="1" baseline="30000" dirty="0">
                    <a:solidFill>
                      <a:schemeClr val="bg2">
                        <a:lumMod val="25000"/>
                      </a:schemeClr>
                    </a:solidFill>
                  </a:endParaRPr>
                </a:p>
              </p:txBody>
            </p:sp>
            <p:sp>
              <p:nvSpPr>
                <p:cNvPr id="18" name="TextBox 17"/>
                <p:cNvSpPr txBox="1"/>
                <p:nvPr/>
              </p:nvSpPr>
              <p:spPr>
                <a:xfrm>
                  <a:off x="5160366" y="4203999"/>
                  <a:ext cx="1152525" cy="400109"/>
                </a:xfrm>
                <a:prstGeom prst="rect">
                  <a:avLst/>
                </a:prstGeom>
                <a:noFill/>
              </p:spPr>
              <p:txBody>
                <a:bodyPr wrap="square" rtlCol="0">
                  <a:spAutoFit/>
                </a:bodyPr>
                <a:lstStyle/>
                <a:p>
                  <a:r>
                    <a:rPr lang="en-GB" sz="1350" dirty="0"/>
                    <a:t>2</a:t>
                  </a:r>
                  <a:r>
                    <a:rPr lang="en-GB" sz="1350" i="1" dirty="0"/>
                    <a:t>e</a:t>
                  </a:r>
                  <a:endParaRPr lang="en-GB" sz="1350" i="1" baseline="-25000" dirty="0"/>
                </a:p>
              </p:txBody>
            </p:sp>
            <p:sp>
              <p:nvSpPr>
                <p:cNvPr id="19" name="TextBox 18"/>
                <p:cNvSpPr txBox="1"/>
                <p:nvPr/>
              </p:nvSpPr>
              <p:spPr>
                <a:xfrm>
                  <a:off x="5605927" y="3976534"/>
                  <a:ext cx="3322392" cy="677108"/>
                </a:xfrm>
                <a:prstGeom prst="rect">
                  <a:avLst/>
                </a:prstGeom>
                <a:noFill/>
              </p:spPr>
              <p:txBody>
                <a:bodyPr wrap="square" rtlCol="0">
                  <a:spAutoFit/>
                </a:bodyPr>
                <a:lstStyle/>
                <a:p>
                  <a:r>
                    <a:rPr lang="en-GB" sz="1350" b="1" dirty="0">
                      <a:solidFill>
                        <a:srgbClr val="00B050"/>
                      </a:solidFill>
                    </a:rPr>
                    <a:t>Cathodic reaction:</a:t>
                  </a:r>
                </a:p>
                <a:p>
                  <a:r>
                    <a:rPr lang="en-GB" sz="1350" b="1" dirty="0">
                      <a:solidFill>
                        <a:srgbClr val="00B050"/>
                      </a:solidFill>
                    </a:rPr>
                    <a:t>½O</a:t>
                  </a:r>
                  <a:r>
                    <a:rPr lang="en-GB" sz="1350" b="1" baseline="-25000" dirty="0">
                      <a:solidFill>
                        <a:srgbClr val="00B050"/>
                      </a:solidFill>
                    </a:rPr>
                    <a:t>2(g)</a:t>
                  </a:r>
                  <a:r>
                    <a:rPr lang="en-GB" sz="1350" b="1" dirty="0">
                      <a:solidFill>
                        <a:srgbClr val="00B050"/>
                      </a:solidFill>
                    </a:rPr>
                    <a:t> + H</a:t>
                  </a:r>
                  <a:r>
                    <a:rPr lang="en-GB" sz="1350" b="1" baseline="-25000" dirty="0">
                      <a:solidFill>
                        <a:srgbClr val="00B050"/>
                      </a:solidFill>
                    </a:rPr>
                    <a:t>2</a:t>
                  </a:r>
                  <a:r>
                    <a:rPr lang="en-GB" sz="1350" b="1" dirty="0">
                      <a:solidFill>
                        <a:srgbClr val="00B050"/>
                      </a:solidFill>
                    </a:rPr>
                    <a:t>O + 2</a:t>
                  </a:r>
                  <a:r>
                    <a:rPr lang="en-GB" sz="1350" b="1" i="1" dirty="0">
                      <a:solidFill>
                        <a:srgbClr val="00B050"/>
                      </a:solidFill>
                    </a:rPr>
                    <a:t>e</a:t>
                  </a:r>
                  <a:r>
                    <a:rPr lang="en-GB" sz="1350" b="1" dirty="0">
                      <a:solidFill>
                        <a:srgbClr val="00B050"/>
                      </a:solidFill>
                    </a:rPr>
                    <a:t> </a:t>
                  </a:r>
                  <a:r>
                    <a:rPr lang="en-GB" sz="1350" b="1" dirty="0">
                      <a:solidFill>
                        <a:srgbClr val="00B050"/>
                      </a:solidFill>
                      <a:latin typeface="Calibri" panose="020F0502020204030204" pitchFamily="34" charset="0"/>
                    </a:rPr>
                    <a:t>→ 2OH</a:t>
                  </a:r>
                  <a:r>
                    <a:rPr lang="en-GB" sz="1350" b="1" baseline="30000" dirty="0">
                      <a:solidFill>
                        <a:srgbClr val="00B050"/>
                      </a:solidFill>
                      <a:latin typeface="Calibri" panose="020F0502020204030204" pitchFamily="34" charset="0"/>
                    </a:rPr>
                    <a:t>-</a:t>
                  </a:r>
                  <a:endParaRPr lang="en-GB" sz="1350" b="1" baseline="30000" dirty="0">
                    <a:solidFill>
                      <a:srgbClr val="00B050"/>
                    </a:solidFill>
                  </a:endParaRPr>
                </a:p>
              </p:txBody>
            </p:sp>
            <p:sp>
              <p:nvSpPr>
                <p:cNvPr id="21" name="TextBox 20"/>
                <p:cNvSpPr txBox="1"/>
                <p:nvPr/>
              </p:nvSpPr>
              <p:spPr>
                <a:xfrm>
                  <a:off x="2881923" y="2543530"/>
                  <a:ext cx="3561547" cy="400109"/>
                </a:xfrm>
                <a:prstGeom prst="rect">
                  <a:avLst/>
                </a:prstGeom>
                <a:noFill/>
              </p:spPr>
              <p:txBody>
                <a:bodyPr wrap="square" rtlCol="0">
                  <a:spAutoFit/>
                </a:bodyPr>
                <a:lstStyle/>
                <a:p>
                  <a:r>
                    <a:rPr lang="en-GB" sz="1350" b="1" dirty="0"/>
                    <a:t>Zn</a:t>
                  </a:r>
                  <a:r>
                    <a:rPr lang="en-GB" sz="1350" b="1" baseline="30000" dirty="0"/>
                    <a:t>2+</a:t>
                  </a:r>
                  <a:r>
                    <a:rPr lang="en-GB" sz="1350" b="1" baseline="-25000" dirty="0"/>
                    <a:t>(</a:t>
                  </a:r>
                  <a:r>
                    <a:rPr lang="en-GB" sz="1350" b="1" baseline="-25000" dirty="0" err="1"/>
                    <a:t>aq</a:t>
                  </a:r>
                  <a:r>
                    <a:rPr lang="en-GB" sz="1350" b="1" baseline="-25000" dirty="0"/>
                    <a:t>)</a:t>
                  </a:r>
                  <a:r>
                    <a:rPr lang="en-GB" sz="1350" b="1" dirty="0"/>
                    <a:t> + 2OH</a:t>
                  </a:r>
                  <a:r>
                    <a:rPr lang="en-GB" sz="1350" b="1" baseline="30000" dirty="0"/>
                    <a:t>-</a:t>
                  </a:r>
                  <a:r>
                    <a:rPr lang="en-GB" sz="1350" b="1" baseline="-25000" dirty="0"/>
                    <a:t>(</a:t>
                  </a:r>
                  <a:r>
                    <a:rPr lang="en-GB" sz="1350" b="1" baseline="-25000" dirty="0" err="1"/>
                    <a:t>aq</a:t>
                  </a:r>
                  <a:r>
                    <a:rPr lang="en-GB" sz="1350" b="1" baseline="-25000" dirty="0"/>
                    <a:t>)</a:t>
                  </a:r>
                  <a:r>
                    <a:rPr lang="en-GB" sz="1350" b="1" dirty="0"/>
                    <a:t> </a:t>
                  </a:r>
                  <a:r>
                    <a:rPr lang="en-GB" sz="1350" b="1" dirty="0">
                      <a:latin typeface="Calibri" panose="020F0502020204030204" pitchFamily="34" charset="0"/>
                    </a:rPr>
                    <a:t>→ Zn(OH)</a:t>
                  </a:r>
                  <a:r>
                    <a:rPr lang="en-GB" sz="1350" b="1" baseline="-25000" dirty="0">
                      <a:latin typeface="Calibri" panose="020F0502020204030204" pitchFamily="34" charset="0"/>
                    </a:rPr>
                    <a:t>2(s)</a:t>
                  </a:r>
                  <a:endParaRPr lang="en-GB" sz="1350" b="1" i="1" baseline="-25000" dirty="0"/>
                </a:p>
              </p:txBody>
            </p:sp>
            <p:sp>
              <p:nvSpPr>
                <p:cNvPr id="23" name="Freeform 22"/>
                <p:cNvSpPr/>
                <p:nvPr/>
              </p:nvSpPr>
              <p:spPr>
                <a:xfrm>
                  <a:off x="2881923" y="3681046"/>
                  <a:ext cx="2872154" cy="750955"/>
                </a:xfrm>
                <a:custGeom>
                  <a:avLst/>
                  <a:gdLst>
                    <a:gd name="connsiteX0" fmla="*/ 2872154 w 2872154"/>
                    <a:gd name="connsiteY0" fmla="*/ 58616 h 750955"/>
                    <a:gd name="connsiteX1" fmla="*/ 2778369 w 2872154"/>
                    <a:gd name="connsiteY1" fmla="*/ 187569 h 750955"/>
                    <a:gd name="connsiteX2" fmla="*/ 2397369 w 2872154"/>
                    <a:gd name="connsiteY2" fmla="*/ 375139 h 750955"/>
                    <a:gd name="connsiteX3" fmla="*/ 2022231 w 2872154"/>
                    <a:gd name="connsiteY3" fmla="*/ 545123 h 750955"/>
                    <a:gd name="connsiteX4" fmla="*/ 1453662 w 2872154"/>
                    <a:gd name="connsiteY4" fmla="*/ 703385 h 750955"/>
                    <a:gd name="connsiteX5" fmla="*/ 937846 w 2872154"/>
                    <a:gd name="connsiteY5" fmla="*/ 744416 h 750955"/>
                    <a:gd name="connsiteX6" fmla="*/ 568569 w 2872154"/>
                    <a:gd name="connsiteY6" fmla="*/ 586154 h 750955"/>
                    <a:gd name="connsiteX7" fmla="*/ 152400 w 2872154"/>
                    <a:gd name="connsiteY7" fmla="*/ 211016 h 750955"/>
                    <a:gd name="connsiteX8" fmla="*/ 0 w 2872154"/>
                    <a:gd name="connsiteY8" fmla="*/ 0 h 75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2154" h="750955">
                      <a:moveTo>
                        <a:pt x="2872154" y="58616"/>
                      </a:moveTo>
                      <a:cubicBezTo>
                        <a:pt x="2864827" y="96715"/>
                        <a:pt x="2857500" y="134815"/>
                        <a:pt x="2778369" y="187569"/>
                      </a:cubicBezTo>
                      <a:cubicBezTo>
                        <a:pt x="2699238" y="240323"/>
                        <a:pt x="2523392" y="315547"/>
                        <a:pt x="2397369" y="375139"/>
                      </a:cubicBezTo>
                      <a:cubicBezTo>
                        <a:pt x="2271346" y="434731"/>
                        <a:pt x="2179515" y="490415"/>
                        <a:pt x="2022231" y="545123"/>
                      </a:cubicBezTo>
                      <a:cubicBezTo>
                        <a:pt x="1864946" y="599831"/>
                        <a:pt x="1634393" y="670170"/>
                        <a:pt x="1453662" y="703385"/>
                      </a:cubicBezTo>
                      <a:cubicBezTo>
                        <a:pt x="1272931" y="736600"/>
                        <a:pt x="1085361" y="763954"/>
                        <a:pt x="937846" y="744416"/>
                      </a:cubicBezTo>
                      <a:cubicBezTo>
                        <a:pt x="790331" y="724878"/>
                        <a:pt x="699477" y="675054"/>
                        <a:pt x="568569" y="586154"/>
                      </a:cubicBezTo>
                      <a:cubicBezTo>
                        <a:pt x="437661" y="497254"/>
                        <a:pt x="247161" y="308708"/>
                        <a:pt x="152400" y="211016"/>
                      </a:cubicBezTo>
                      <a:cubicBezTo>
                        <a:pt x="57638" y="113324"/>
                        <a:pt x="28819" y="56662"/>
                        <a:pt x="0" y="0"/>
                      </a:cubicBezTo>
                    </a:path>
                  </a:pathLst>
                </a:cu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nvGrpSpPr>
                <p:cNvPr id="24" name="Group 23"/>
                <p:cNvGrpSpPr/>
                <p:nvPr/>
              </p:nvGrpSpPr>
              <p:grpSpPr>
                <a:xfrm>
                  <a:off x="4898955" y="3791978"/>
                  <a:ext cx="485803" cy="584213"/>
                  <a:chOff x="7196270" y="3002280"/>
                  <a:chExt cx="822961" cy="1057828"/>
                </a:xfrm>
              </p:grpSpPr>
              <p:sp>
                <p:nvSpPr>
                  <p:cNvPr id="29" name="Oval 28"/>
                  <p:cNvSpPr/>
                  <p:nvPr/>
                </p:nvSpPr>
                <p:spPr>
                  <a:xfrm>
                    <a:off x="7269480" y="3002280"/>
                    <a:ext cx="612000" cy="612000"/>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0" name="TextBox 29"/>
                  <p:cNvSpPr txBox="1"/>
                  <p:nvPr/>
                </p:nvSpPr>
                <p:spPr>
                  <a:xfrm>
                    <a:off x="7196270" y="3056992"/>
                    <a:ext cx="822961" cy="1003116"/>
                  </a:xfrm>
                  <a:prstGeom prst="rect">
                    <a:avLst/>
                  </a:prstGeom>
                  <a:noFill/>
                </p:spPr>
                <p:txBody>
                  <a:bodyPr wrap="square" rtlCol="0">
                    <a:spAutoFit/>
                  </a:bodyPr>
                  <a:lstStyle/>
                  <a:p>
                    <a:r>
                      <a:rPr lang="en-GB" sz="1050" dirty="0"/>
                      <a:t>OH</a:t>
                    </a:r>
                    <a:r>
                      <a:rPr lang="en-GB" sz="1050" baseline="30000" dirty="0"/>
                      <a:t>-</a:t>
                    </a:r>
                    <a:endParaRPr lang="en-GB" sz="1500" baseline="30000" dirty="0"/>
                  </a:p>
                </p:txBody>
              </p:sp>
            </p:grpSp>
            <p:grpSp>
              <p:nvGrpSpPr>
                <p:cNvPr id="25" name="Group 24"/>
                <p:cNvGrpSpPr/>
                <p:nvPr/>
              </p:nvGrpSpPr>
              <p:grpSpPr>
                <a:xfrm>
                  <a:off x="5303442" y="3649705"/>
                  <a:ext cx="485803" cy="584213"/>
                  <a:chOff x="7196270" y="3002280"/>
                  <a:chExt cx="822961" cy="1057828"/>
                </a:xfrm>
              </p:grpSpPr>
              <p:sp>
                <p:nvSpPr>
                  <p:cNvPr id="27" name="Oval 26"/>
                  <p:cNvSpPr/>
                  <p:nvPr/>
                </p:nvSpPr>
                <p:spPr>
                  <a:xfrm>
                    <a:off x="7269480" y="3002280"/>
                    <a:ext cx="612000" cy="612000"/>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8" name="TextBox 27"/>
                  <p:cNvSpPr txBox="1"/>
                  <p:nvPr/>
                </p:nvSpPr>
                <p:spPr>
                  <a:xfrm>
                    <a:off x="7196270" y="3056992"/>
                    <a:ext cx="822961" cy="1003116"/>
                  </a:xfrm>
                  <a:prstGeom prst="rect">
                    <a:avLst/>
                  </a:prstGeom>
                  <a:noFill/>
                </p:spPr>
                <p:txBody>
                  <a:bodyPr wrap="square" rtlCol="0">
                    <a:spAutoFit/>
                  </a:bodyPr>
                  <a:lstStyle/>
                  <a:p>
                    <a:r>
                      <a:rPr lang="en-GB" sz="1050" dirty="0"/>
                      <a:t>OH</a:t>
                    </a:r>
                    <a:r>
                      <a:rPr lang="en-GB" sz="1050" baseline="30000" dirty="0"/>
                      <a:t>-</a:t>
                    </a:r>
                    <a:endParaRPr lang="en-GB" sz="1500" baseline="30000" dirty="0"/>
                  </a:p>
                </p:txBody>
              </p:sp>
            </p:grpSp>
            <p:sp>
              <p:nvSpPr>
                <p:cNvPr id="26" name="TextBox 25"/>
                <p:cNvSpPr txBox="1"/>
                <p:nvPr/>
              </p:nvSpPr>
              <p:spPr>
                <a:xfrm>
                  <a:off x="6797391" y="2820061"/>
                  <a:ext cx="1157855" cy="584776"/>
                </a:xfrm>
                <a:prstGeom prst="rect">
                  <a:avLst/>
                </a:prstGeom>
                <a:noFill/>
              </p:spPr>
              <p:txBody>
                <a:bodyPr wrap="square" rtlCol="0">
                  <a:spAutoFit/>
                </a:bodyPr>
                <a:lstStyle/>
                <a:p>
                  <a:r>
                    <a:rPr lang="en-GB" sz="1350" b="1" dirty="0"/>
                    <a:t>Zn(OH)</a:t>
                  </a:r>
                  <a:r>
                    <a:rPr lang="en-GB" sz="1350" b="1" baseline="-25000" dirty="0"/>
                    <a:t>2(s)</a:t>
                  </a:r>
                </a:p>
              </p:txBody>
            </p:sp>
          </p:grpSp>
          <p:sp>
            <p:nvSpPr>
              <p:cNvPr id="9" name="Oval 8"/>
              <p:cNvSpPr/>
              <p:nvPr/>
            </p:nvSpPr>
            <p:spPr>
              <a:xfrm>
                <a:off x="2898202" y="3867700"/>
                <a:ext cx="432000" cy="4320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nvGrpSpPr>
              <p:cNvPr id="10" name="Group 9"/>
              <p:cNvGrpSpPr/>
              <p:nvPr/>
            </p:nvGrpSpPr>
            <p:grpSpPr>
              <a:xfrm>
                <a:off x="3056091" y="3672216"/>
                <a:ext cx="822960" cy="432000"/>
                <a:chOff x="7313904" y="2734118"/>
                <a:chExt cx="822960" cy="432000"/>
              </a:xfrm>
            </p:grpSpPr>
            <p:sp>
              <p:nvSpPr>
                <p:cNvPr id="11" name="Oval 10"/>
                <p:cNvSpPr/>
                <p:nvPr/>
              </p:nvSpPr>
              <p:spPr>
                <a:xfrm>
                  <a:off x="7370625" y="2734118"/>
                  <a:ext cx="432000" cy="43200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2" name="TextBox 11"/>
                <p:cNvSpPr txBox="1"/>
                <p:nvPr/>
              </p:nvSpPr>
              <p:spPr>
                <a:xfrm>
                  <a:off x="7313904" y="2763110"/>
                  <a:ext cx="822960" cy="400109"/>
                </a:xfrm>
                <a:prstGeom prst="rect">
                  <a:avLst/>
                </a:prstGeom>
                <a:noFill/>
              </p:spPr>
              <p:txBody>
                <a:bodyPr wrap="square" rtlCol="0">
                  <a:spAutoFit/>
                </a:bodyPr>
                <a:lstStyle/>
                <a:p>
                  <a:r>
                    <a:rPr lang="en-GB" sz="1350" dirty="0"/>
                    <a:t>Zn</a:t>
                  </a:r>
                  <a:r>
                    <a:rPr lang="en-GB" sz="1350" baseline="30000" dirty="0"/>
                    <a:t>2+</a:t>
                  </a:r>
                  <a:endParaRPr lang="en-GB" sz="2100" baseline="30000" dirty="0"/>
                </a:p>
              </p:txBody>
            </p:sp>
          </p:grpSp>
        </p:grpSp>
        <p:sp>
          <p:nvSpPr>
            <p:cNvPr id="6" name="Rectangle 5"/>
            <p:cNvSpPr/>
            <p:nvPr/>
          </p:nvSpPr>
          <p:spPr>
            <a:xfrm>
              <a:off x="307974" y="2797544"/>
              <a:ext cx="568003" cy="1376031"/>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Rectangle 6"/>
            <p:cNvSpPr/>
            <p:nvPr/>
          </p:nvSpPr>
          <p:spPr>
            <a:xfrm>
              <a:off x="8099269" y="2501659"/>
              <a:ext cx="568003" cy="1376031"/>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pic>
        <p:nvPicPr>
          <p:cNvPr id="34" name="Picture 33"/>
          <p:cNvPicPr>
            <a:picLocks noChangeAspect="1"/>
          </p:cNvPicPr>
          <p:nvPr/>
        </p:nvPicPr>
        <p:blipFill>
          <a:blip r:embed="rId3"/>
          <a:stretch>
            <a:fillRect/>
          </a:stretch>
        </p:blipFill>
        <p:spPr>
          <a:xfrm>
            <a:off x="2314633" y="1039169"/>
            <a:ext cx="583851" cy="866628"/>
          </a:xfrm>
          <a:prstGeom prst="rect">
            <a:avLst/>
          </a:prstGeom>
        </p:spPr>
      </p:pic>
      <p:sp>
        <p:nvSpPr>
          <p:cNvPr id="35" name="TextBox 34"/>
          <p:cNvSpPr txBox="1"/>
          <p:nvPr/>
        </p:nvSpPr>
        <p:spPr>
          <a:xfrm>
            <a:off x="1036320" y="1111499"/>
            <a:ext cx="995796" cy="646331"/>
          </a:xfrm>
          <a:prstGeom prst="rect">
            <a:avLst/>
          </a:prstGeom>
          <a:noFill/>
        </p:spPr>
        <p:txBody>
          <a:bodyPr wrap="square" rtlCol="0">
            <a:spAutoFit/>
          </a:bodyPr>
          <a:lstStyle/>
          <a:p>
            <a:pPr algn="ctr"/>
            <a:r>
              <a:rPr lang="en-GB" sz="1200" b="1" dirty="0">
                <a:solidFill>
                  <a:srgbClr val="7340B3"/>
                </a:solidFill>
              </a:rPr>
              <a:t>The equivalent monolayer</a:t>
            </a:r>
          </a:p>
        </p:txBody>
      </p:sp>
      <p:sp>
        <p:nvSpPr>
          <p:cNvPr id="36" name="Left Brace 35"/>
          <p:cNvSpPr/>
          <p:nvPr/>
        </p:nvSpPr>
        <p:spPr>
          <a:xfrm rot="10800000" flipH="1">
            <a:off x="2135238" y="1098295"/>
            <a:ext cx="179396" cy="790244"/>
          </a:xfrm>
          <a:prstGeom prst="leftBrace">
            <a:avLst>
              <a:gd name="adj1" fmla="val 58196"/>
              <a:gd name="adj2" fmla="val 50000"/>
            </a:avLst>
          </a:prstGeom>
          <a:ln w="381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37" name="TextBox 36"/>
          <p:cNvSpPr txBox="1"/>
          <p:nvPr/>
        </p:nvSpPr>
        <p:spPr>
          <a:xfrm>
            <a:off x="183533" y="4022167"/>
            <a:ext cx="5843587" cy="774571"/>
          </a:xfrm>
          <a:prstGeom prst="rect">
            <a:avLst/>
          </a:prstGeom>
          <a:noFill/>
        </p:spPr>
        <p:txBody>
          <a:bodyPr wrap="square" rtlCol="0">
            <a:spAutoFit/>
          </a:bodyPr>
          <a:lstStyle/>
          <a:p>
            <a:pPr marL="214313" indent="-214313">
              <a:spcBef>
                <a:spcPts val="450"/>
              </a:spcBef>
              <a:buFont typeface="Arial" panose="020B0604020202020204" pitchFamily="34" charset="0"/>
              <a:buChar char="•"/>
            </a:pPr>
            <a:r>
              <a:rPr lang="en-GB" sz="1200" dirty="0"/>
              <a:t>Reactive species must be transported </a:t>
            </a:r>
            <a:r>
              <a:rPr lang="en-GB" sz="1200" i="1" dirty="0"/>
              <a:t>through</a:t>
            </a:r>
            <a:r>
              <a:rPr lang="en-GB" sz="1200" dirty="0"/>
              <a:t> the corrosion product layer</a:t>
            </a:r>
          </a:p>
          <a:p>
            <a:pPr marL="214313" indent="-214313">
              <a:spcBef>
                <a:spcPts val="450"/>
              </a:spcBef>
              <a:buFont typeface="Arial" panose="020B0604020202020204" pitchFamily="34" charset="0"/>
              <a:buChar char="•"/>
            </a:pPr>
            <a:r>
              <a:rPr lang="en-GB" sz="1200" dirty="0"/>
              <a:t>If the layer is thin &amp; porous, the corrosion layer is not protective</a:t>
            </a:r>
          </a:p>
          <a:p>
            <a:pPr marL="214313" indent="-214313">
              <a:spcBef>
                <a:spcPts val="450"/>
              </a:spcBef>
              <a:buFont typeface="Arial" panose="020B0604020202020204" pitchFamily="34" charset="0"/>
              <a:buChar char="•"/>
            </a:pPr>
            <a:r>
              <a:rPr lang="en-GB" sz="1200" dirty="0"/>
              <a:t>If the layer is thick &amp; dense, ions can’t be transported &amp; the layer is protective </a:t>
            </a:r>
          </a:p>
        </p:txBody>
      </p:sp>
      <p:sp>
        <p:nvSpPr>
          <p:cNvPr id="38" name="TextBox 37"/>
          <p:cNvSpPr txBox="1"/>
          <p:nvPr/>
        </p:nvSpPr>
        <p:spPr>
          <a:xfrm>
            <a:off x="5288400" y="1982003"/>
            <a:ext cx="1717124" cy="300082"/>
          </a:xfrm>
          <a:prstGeom prst="rect">
            <a:avLst/>
          </a:prstGeom>
          <a:noFill/>
        </p:spPr>
        <p:txBody>
          <a:bodyPr wrap="square" rtlCol="0">
            <a:spAutoFit/>
          </a:bodyPr>
          <a:lstStyle/>
          <a:p>
            <a:r>
              <a:rPr lang="en-GB" sz="1350" b="1" dirty="0"/>
              <a:t>Passivating layer</a:t>
            </a:r>
            <a:endParaRPr lang="en-GB" sz="1350" b="1" i="1" baseline="30000" dirty="0"/>
          </a:p>
        </p:txBody>
      </p:sp>
      <p:pic>
        <p:nvPicPr>
          <p:cNvPr id="39" name="Picture 2" descr="transparent purple arrow png - Clip Art Library"/>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766" b="89844" l="2426" r="95148"/>
                    </a14:imgEffect>
                  </a14:imgLayer>
                </a14:imgProps>
              </a:ext>
              <a:ext uri="{28A0092B-C50C-407E-A947-70E740481C1C}">
                <a14:useLocalDpi xmlns:a14="http://schemas.microsoft.com/office/drawing/2010/main" val="0"/>
              </a:ext>
            </a:extLst>
          </a:blip>
          <a:srcRect/>
          <a:stretch>
            <a:fillRect/>
          </a:stretch>
        </p:blipFill>
        <p:spPr bwMode="auto">
          <a:xfrm rot="3283279">
            <a:off x="4595700" y="1881827"/>
            <a:ext cx="418812" cy="28899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transparent purple arrow png - Clip Art Library"/>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766" b="89844" l="2426" r="95148"/>
                    </a14:imgEffect>
                  </a14:imgLayer>
                </a14:imgProps>
              </a:ext>
              <a:ext uri="{28A0092B-C50C-407E-A947-70E740481C1C}">
                <a14:useLocalDpi xmlns:a14="http://schemas.microsoft.com/office/drawing/2010/main" val="0"/>
              </a:ext>
            </a:extLst>
          </a:blip>
          <a:srcRect/>
          <a:stretch>
            <a:fillRect/>
          </a:stretch>
        </p:blipFill>
        <p:spPr bwMode="auto">
          <a:xfrm rot="7567940" flipV="1">
            <a:off x="3460088" y="1903508"/>
            <a:ext cx="418812" cy="249371"/>
          </a:xfrm>
          <a:prstGeom prst="rect">
            <a:avLst/>
          </a:prstGeom>
          <a:noFill/>
          <a:extLst>
            <a:ext uri="{909E8E84-426E-40DD-AFC4-6F175D3DCCD1}">
              <a14:hiddenFill xmlns:a14="http://schemas.microsoft.com/office/drawing/2010/main">
                <a:solidFill>
                  <a:srgbClr val="FFFFFF"/>
                </a:solidFill>
              </a14:hiddenFill>
            </a:ext>
          </a:extLst>
        </p:spPr>
      </p:pic>
      <p:sp>
        <p:nvSpPr>
          <p:cNvPr id="41" name="Text Placeholder 1">
            <a:extLst>
              <a:ext uri="{FF2B5EF4-FFF2-40B4-BE49-F238E27FC236}">
                <a16:creationId xmlns:a16="http://schemas.microsoft.com/office/drawing/2014/main" id="{13F0919E-7DA0-6039-02F3-DF53FB078443}"/>
              </a:ext>
            </a:extLst>
          </p:cNvPr>
          <p:cNvSpPr>
            <a:spLocks noGrp="1"/>
          </p:cNvSpPr>
          <p:nvPr>
            <p:ph type="body" sz="quarter" idx="13"/>
          </p:nvPr>
        </p:nvSpPr>
        <p:spPr>
          <a:xfrm>
            <a:off x="295639" y="194438"/>
            <a:ext cx="5914274" cy="320416"/>
          </a:xfrm>
        </p:spPr>
        <p:txBody>
          <a:bodyPr>
            <a:normAutofit fontScale="85000" lnSpcReduction="20000"/>
          </a:bodyPr>
          <a:lstStyle/>
          <a:p>
            <a:r>
              <a:rPr lang="en-GB" dirty="0"/>
              <a:t>2. 	Forming of passive  (protective) layer </a:t>
            </a:r>
          </a:p>
        </p:txBody>
      </p:sp>
      <p:grpSp>
        <p:nvGrpSpPr>
          <p:cNvPr id="42" name="Group 41">
            <a:extLst>
              <a:ext uri="{FF2B5EF4-FFF2-40B4-BE49-F238E27FC236}">
                <a16:creationId xmlns:a16="http://schemas.microsoft.com/office/drawing/2014/main" id="{0115B067-64F7-19E4-5420-A5D9C481DF1D}"/>
              </a:ext>
            </a:extLst>
          </p:cNvPr>
          <p:cNvGrpSpPr/>
          <p:nvPr/>
        </p:nvGrpSpPr>
        <p:grpSpPr>
          <a:xfrm>
            <a:off x="7246544" y="2427243"/>
            <a:ext cx="1959031" cy="2012261"/>
            <a:chOff x="-73352" y="2261189"/>
            <a:chExt cx="2612041" cy="2683014"/>
          </a:xfrm>
        </p:grpSpPr>
        <p:cxnSp>
          <p:nvCxnSpPr>
            <p:cNvPr id="43" name="Straight Arrow Connector 42">
              <a:extLst>
                <a:ext uri="{FF2B5EF4-FFF2-40B4-BE49-F238E27FC236}">
                  <a16:creationId xmlns:a16="http://schemas.microsoft.com/office/drawing/2014/main" id="{DB0E9815-E8B3-D51F-3CF0-FBC40E96F9CB}"/>
                </a:ext>
              </a:extLst>
            </p:cNvPr>
            <p:cNvCxnSpPr/>
            <p:nvPr/>
          </p:nvCxnSpPr>
          <p:spPr>
            <a:xfrm flipV="1">
              <a:off x="814354" y="2349659"/>
              <a:ext cx="0" cy="125365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EB71189B-A70E-3E8A-2656-FBD06CA7C634}"/>
                </a:ext>
              </a:extLst>
            </p:cNvPr>
            <p:cNvCxnSpPr/>
            <p:nvPr/>
          </p:nvCxnSpPr>
          <p:spPr>
            <a:xfrm>
              <a:off x="814354" y="3603313"/>
              <a:ext cx="113177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B481CBDA-FC2E-DEB2-947C-1FE0F321C44B}"/>
                </a:ext>
              </a:extLst>
            </p:cNvPr>
            <p:cNvSpPr txBox="1"/>
            <p:nvPr/>
          </p:nvSpPr>
          <p:spPr>
            <a:xfrm rot="16200000">
              <a:off x="-291396" y="2479233"/>
              <a:ext cx="1390196" cy="954108"/>
            </a:xfrm>
            <a:prstGeom prst="rect">
              <a:avLst/>
            </a:prstGeom>
            <a:noFill/>
          </p:spPr>
          <p:txBody>
            <a:bodyPr wrap="square" rtlCol="0">
              <a:spAutoFit/>
            </a:bodyPr>
            <a:lstStyle/>
            <a:p>
              <a:r>
                <a:rPr lang="en-GB" sz="1350" dirty="0"/>
                <a:t>Number of monolayers</a:t>
              </a:r>
            </a:p>
          </p:txBody>
        </p:sp>
        <p:sp>
          <p:nvSpPr>
            <p:cNvPr id="46" name="TextBox 45">
              <a:extLst>
                <a:ext uri="{FF2B5EF4-FFF2-40B4-BE49-F238E27FC236}">
                  <a16:creationId xmlns:a16="http://schemas.microsoft.com/office/drawing/2014/main" id="{C5634DA9-53EC-BBB7-73C7-422C1D5C6233}"/>
                </a:ext>
              </a:extLst>
            </p:cNvPr>
            <p:cNvSpPr txBox="1"/>
            <p:nvPr/>
          </p:nvSpPr>
          <p:spPr>
            <a:xfrm>
              <a:off x="939857" y="3655457"/>
              <a:ext cx="849695" cy="677108"/>
            </a:xfrm>
            <a:prstGeom prst="rect">
              <a:avLst/>
            </a:prstGeom>
            <a:noFill/>
          </p:spPr>
          <p:txBody>
            <a:bodyPr wrap="square" rtlCol="0">
              <a:spAutoFit/>
            </a:bodyPr>
            <a:lstStyle/>
            <a:p>
              <a:r>
                <a:rPr lang="en-GB" sz="1350" dirty="0"/>
                <a:t>RH (%)</a:t>
              </a:r>
            </a:p>
          </p:txBody>
        </p:sp>
        <p:sp>
          <p:nvSpPr>
            <p:cNvPr id="47" name="Freeform 14">
              <a:extLst>
                <a:ext uri="{FF2B5EF4-FFF2-40B4-BE49-F238E27FC236}">
                  <a16:creationId xmlns:a16="http://schemas.microsoft.com/office/drawing/2014/main" id="{F1AC0215-CA48-5ECF-9083-1FACB120086D}"/>
                </a:ext>
              </a:extLst>
            </p:cNvPr>
            <p:cNvSpPr/>
            <p:nvPr/>
          </p:nvSpPr>
          <p:spPr>
            <a:xfrm>
              <a:off x="794657" y="2416629"/>
              <a:ext cx="1099457" cy="1175657"/>
            </a:xfrm>
            <a:custGeom>
              <a:avLst/>
              <a:gdLst>
                <a:gd name="connsiteX0" fmla="*/ 0 w 1099457"/>
                <a:gd name="connsiteY0" fmla="*/ 1175657 h 1175657"/>
                <a:gd name="connsiteX1" fmla="*/ 674914 w 1099457"/>
                <a:gd name="connsiteY1" fmla="*/ 838200 h 1175657"/>
                <a:gd name="connsiteX2" fmla="*/ 1099457 w 1099457"/>
                <a:gd name="connsiteY2" fmla="*/ 0 h 1175657"/>
              </a:gdLst>
              <a:ahLst/>
              <a:cxnLst>
                <a:cxn ang="0">
                  <a:pos x="connsiteX0" y="connsiteY0"/>
                </a:cxn>
                <a:cxn ang="0">
                  <a:pos x="connsiteX1" y="connsiteY1"/>
                </a:cxn>
                <a:cxn ang="0">
                  <a:pos x="connsiteX2" y="connsiteY2"/>
                </a:cxn>
              </a:cxnLst>
              <a:rect l="l" t="t" r="r" b="b"/>
              <a:pathLst>
                <a:path w="1099457" h="1175657">
                  <a:moveTo>
                    <a:pt x="0" y="1175657"/>
                  </a:moveTo>
                  <a:cubicBezTo>
                    <a:pt x="245835" y="1104900"/>
                    <a:pt x="491671" y="1034143"/>
                    <a:pt x="674914" y="838200"/>
                  </a:cubicBezTo>
                  <a:cubicBezTo>
                    <a:pt x="858157" y="642257"/>
                    <a:pt x="978807" y="321128"/>
                    <a:pt x="1099457" y="0"/>
                  </a:cubicBezTo>
                </a:path>
              </a:pathLst>
            </a:cu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8" name="TextBox 47">
              <a:extLst>
                <a:ext uri="{FF2B5EF4-FFF2-40B4-BE49-F238E27FC236}">
                  <a16:creationId xmlns:a16="http://schemas.microsoft.com/office/drawing/2014/main" id="{8998D541-BDA3-2956-A2BE-B64138B39529}"/>
                </a:ext>
              </a:extLst>
            </p:cNvPr>
            <p:cNvSpPr txBox="1"/>
            <p:nvPr/>
          </p:nvSpPr>
          <p:spPr>
            <a:xfrm>
              <a:off x="113437" y="4267095"/>
              <a:ext cx="2425252" cy="677108"/>
            </a:xfrm>
            <a:prstGeom prst="rect">
              <a:avLst/>
            </a:prstGeom>
            <a:noFill/>
          </p:spPr>
          <p:txBody>
            <a:bodyPr wrap="square" rtlCol="0">
              <a:spAutoFit/>
            </a:bodyPr>
            <a:lstStyle/>
            <a:p>
              <a:r>
                <a:rPr lang="en-GB" sz="900" i="1" dirty="0"/>
                <a:t>20% RH = 1 layer</a:t>
              </a:r>
            </a:p>
            <a:p>
              <a:r>
                <a:rPr lang="en-GB" sz="900" i="1" dirty="0"/>
                <a:t>60% RH = 3 – 5 layers</a:t>
              </a:r>
            </a:p>
            <a:p>
              <a:r>
                <a:rPr lang="en-GB" sz="900" i="1" dirty="0"/>
                <a:t>80% RH = 5 – 11 layers</a:t>
              </a:r>
            </a:p>
          </p:txBody>
        </p:sp>
      </p:grpSp>
      <p:sp>
        <p:nvSpPr>
          <p:cNvPr id="49" name="TextBox 48">
            <a:extLst>
              <a:ext uri="{FF2B5EF4-FFF2-40B4-BE49-F238E27FC236}">
                <a16:creationId xmlns:a16="http://schemas.microsoft.com/office/drawing/2014/main" id="{91D12268-308B-38D4-1208-A7DC752FE8D4}"/>
              </a:ext>
            </a:extLst>
          </p:cNvPr>
          <p:cNvSpPr txBox="1"/>
          <p:nvPr/>
        </p:nvSpPr>
        <p:spPr>
          <a:xfrm>
            <a:off x="7077205" y="4596679"/>
            <a:ext cx="2190279" cy="584775"/>
          </a:xfrm>
          <a:prstGeom prst="rect">
            <a:avLst/>
          </a:prstGeom>
          <a:noFill/>
        </p:spPr>
        <p:txBody>
          <a:bodyPr wrap="square">
            <a:spAutoFit/>
          </a:bodyPr>
          <a:lstStyle/>
          <a:p>
            <a:r>
              <a:rPr lang="en-GB" sz="800" dirty="0">
                <a:effectLst/>
                <a:latin typeface="Calibri" panose="020F0502020204030204" pitchFamily="34" charset="0"/>
                <a:ea typeface="Times New Roman" panose="02020603050405020304" pitchFamily="18" charset="0"/>
              </a:rPr>
              <a:t>Professor Claire Corkhill</a:t>
            </a:r>
            <a:endParaRPr lang="en-GB" sz="800" dirty="0">
              <a:effectLst/>
              <a:latin typeface="Calibri" panose="020F0502020204030204" pitchFamily="34" charset="0"/>
              <a:ea typeface="Calibri" panose="020F0502020204030204" pitchFamily="34" charset="0"/>
            </a:endParaRPr>
          </a:p>
          <a:p>
            <a:r>
              <a:rPr lang="en-GB" sz="800" dirty="0">
                <a:effectLst/>
                <a:latin typeface="Calibri" panose="020F0502020204030204" pitchFamily="34" charset="0"/>
                <a:ea typeface="Times New Roman" panose="02020603050405020304" pitchFamily="18" charset="0"/>
              </a:rPr>
              <a:t>Chair in Mineralogy and of Radioactive Waste Management</a:t>
            </a:r>
            <a:endParaRPr lang="en-GB" sz="800" dirty="0">
              <a:effectLst/>
              <a:latin typeface="Calibri" panose="020F0502020204030204" pitchFamily="34" charset="0"/>
              <a:ea typeface="Calibri" panose="020F0502020204030204" pitchFamily="34" charset="0"/>
            </a:endParaRPr>
          </a:p>
          <a:p>
            <a:r>
              <a:rPr lang="en-GB" sz="800" dirty="0">
                <a:effectLst/>
                <a:latin typeface="Calibri" panose="020F0502020204030204" pitchFamily="34" charset="0"/>
                <a:ea typeface="Times New Roman" panose="02020603050405020304" pitchFamily="18" charset="0"/>
              </a:rPr>
              <a:t>School of Earth Science</a:t>
            </a:r>
            <a:endParaRPr lang="en-GB" sz="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47348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B069CF07-71C5-4D88-B83D-FA2F1D4FD4FF}"/>
              </a:ext>
            </a:extLst>
          </p:cNvPr>
          <p:cNvSpPr txBox="1"/>
          <p:nvPr/>
        </p:nvSpPr>
        <p:spPr>
          <a:xfrm>
            <a:off x="350253" y="117669"/>
            <a:ext cx="7682805" cy="461665"/>
          </a:xfrm>
          <a:prstGeom prst="rect">
            <a:avLst/>
          </a:prstGeom>
          <a:noFill/>
        </p:spPr>
        <p:txBody>
          <a:bodyPr wrap="square">
            <a:spAutoFit/>
          </a:bodyPr>
          <a:lstStyle/>
          <a:p>
            <a:pPr algn="ctr">
              <a:defRPr/>
            </a:pPr>
            <a:r>
              <a:rPr lang="en-US" altLang="en-US" sz="2400" b="1" kern="0" dirty="0">
                <a:solidFill>
                  <a:srgbClr val="000000"/>
                </a:solidFill>
                <a:latin typeface="+mj-lt"/>
              </a:rPr>
              <a:t>3. Corrosion types  </a:t>
            </a:r>
          </a:p>
        </p:txBody>
      </p:sp>
      <p:sp>
        <p:nvSpPr>
          <p:cNvPr id="2" name="Rectangle 3">
            <a:extLst>
              <a:ext uri="{FF2B5EF4-FFF2-40B4-BE49-F238E27FC236}">
                <a16:creationId xmlns:a16="http://schemas.microsoft.com/office/drawing/2014/main" id="{1211ABEA-186E-E749-80F8-BB9ABE57B4B1}"/>
              </a:ext>
            </a:extLst>
          </p:cNvPr>
          <p:cNvSpPr txBox="1">
            <a:spLocks noChangeArrowheads="1"/>
          </p:cNvSpPr>
          <p:nvPr/>
        </p:nvSpPr>
        <p:spPr>
          <a:xfrm>
            <a:off x="485938" y="1846631"/>
            <a:ext cx="8035925" cy="185794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rgbClr val="000000"/>
                </a:solidFill>
                <a:latin typeface="Arial "/>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000000"/>
                </a:solidFill>
                <a:latin typeface="Arial "/>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000000"/>
                </a:solidFill>
                <a:latin typeface="Arial "/>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000000"/>
                </a:solidFill>
                <a:latin typeface="Arial "/>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0000"/>
                </a:solidFill>
                <a:latin typeface="Arial "/>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altLang="en-US" sz="1400" dirty="0"/>
              <a:t>Pitting</a:t>
            </a:r>
          </a:p>
          <a:p>
            <a:r>
              <a:rPr lang="en-GB" altLang="en-US" sz="1400" dirty="0"/>
              <a:t>Atmospheric Stress Corrosion Cracking (ASCC)</a:t>
            </a:r>
          </a:p>
          <a:p>
            <a:r>
              <a:rPr lang="en-GB" altLang="en-US" sz="1400" dirty="0"/>
              <a:t>Galvanic effects</a:t>
            </a:r>
          </a:p>
          <a:p>
            <a:r>
              <a:rPr lang="en-GB" altLang="en-US" sz="1400" dirty="0"/>
              <a:t>Microbially Induced Corrosion</a:t>
            </a:r>
          </a:p>
          <a:p>
            <a:r>
              <a:rPr lang="en-GB" altLang="en-US" sz="1400" dirty="0"/>
              <a:t>General corrosion</a:t>
            </a:r>
          </a:p>
          <a:p>
            <a:r>
              <a:rPr lang="en-GB" altLang="en-US" sz="1400" dirty="0"/>
              <a:t>Crevice corrosion</a:t>
            </a:r>
          </a:p>
          <a:p>
            <a:r>
              <a:rPr lang="en-GB" altLang="en-US" sz="1400" dirty="0"/>
              <a:t>Radiation induced corrosion</a:t>
            </a:r>
          </a:p>
          <a:p>
            <a:endParaRPr lang="en-GB" altLang="en-US" sz="2800" dirty="0"/>
          </a:p>
        </p:txBody>
      </p:sp>
      <p:sp>
        <p:nvSpPr>
          <p:cNvPr id="4" name="Rectangle 2">
            <a:extLst>
              <a:ext uri="{FF2B5EF4-FFF2-40B4-BE49-F238E27FC236}">
                <a16:creationId xmlns:a16="http://schemas.microsoft.com/office/drawing/2014/main" id="{0EFA1410-190A-3CCA-50AB-A223F32065AA}"/>
              </a:ext>
            </a:extLst>
          </p:cNvPr>
          <p:cNvSpPr>
            <a:spLocks noGrp="1" noChangeArrowheads="1"/>
          </p:cNvSpPr>
          <p:nvPr>
            <p:ph type="title"/>
          </p:nvPr>
        </p:nvSpPr>
        <p:spPr>
          <a:xfrm>
            <a:off x="485938" y="822273"/>
            <a:ext cx="6782067" cy="952500"/>
          </a:xfrm>
        </p:spPr>
        <p:txBody>
          <a:bodyPr>
            <a:normAutofit/>
          </a:bodyPr>
          <a:lstStyle/>
          <a:p>
            <a:r>
              <a:rPr lang="en-GB" altLang="en-US" sz="2000" dirty="0">
                <a:solidFill>
                  <a:srgbClr val="000000"/>
                </a:solidFill>
              </a:rPr>
              <a:t>Corrosion encountered by metals in storage/disposal  </a:t>
            </a:r>
          </a:p>
        </p:txBody>
      </p:sp>
    </p:spTree>
    <p:extLst>
      <p:ext uri="{BB962C8B-B14F-4D97-AF65-F5344CB8AC3E}">
        <p14:creationId xmlns:p14="http://schemas.microsoft.com/office/powerpoint/2010/main" val="3116911944"/>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B069CF07-71C5-4D88-B83D-FA2F1D4FD4FF}"/>
              </a:ext>
            </a:extLst>
          </p:cNvPr>
          <p:cNvSpPr txBox="1"/>
          <p:nvPr/>
        </p:nvSpPr>
        <p:spPr>
          <a:xfrm>
            <a:off x="419653" y="538239"/>
            <a:ext cx="7682805" cy="338554"/>
          </a:xfrm>
          <a:prstGeom prst="rect">
            <a:avLst/>
          </a:prstGeom>
          <a:noFill/>
        </p:spPr>
        <p:txBody>
          <a:bodyPr wrap="square">
            <a:spAutoFit/>
          </a:bodyPr>
          <a:lstStyle/>
          <a:p>
            <a:pPr algn="ctr">
              <a:defRPr/>
            </a:pPr>
            <a:r>
              <a:rPr lang="en-US" altLang="en-US" sz="1600" b="1" kern="0" dirty="0">
                <a:solidFill>
                  <a:srgbClr val="FF0000"/>
                </a:solidFill>
                <a:latin typeface="+mj-lt"/>
              </a:rPr>
              <a:t>Pitting Corrosion  </a:t>
            </a:r>
          </a:p>
        </p:txBody>
      </p:sp>
      <p:sp>
        <p:nvSpPr>
          <p:cNvPr id="2" name="TextBox 1">
            <a:extLst>
              <a:ext uri="{FF2B5EF4-FFF2-40B4-BE49-F238E27FC236}">
                <a16:creationId xmlns:a16="http://schemas.microsoft.com/office/drawing/2014/main" id="{86C38B44-B449-0736-5BE6-96D333BFF93D}"/>
              </a:ext>
            </a:extLst>
          </p:cNvPr>
          <p:cNvSpPr txBox="1"/>
          <p:nvPr/>
        </p:nvSpPr>
        <p:spPr>
          <a:xfrm>
            <a:off x="402793" y="927909"/>
            <a:ext cx="8416741" cy="738664"/>
          </a:xfrm>
          <a:prstGeom prst="rect">
            <a:avLst/>
          </a:prstGeom>
          <a:noFill/>
        </p:spPr>
        <p:txBody>
          <a:bodyPr wrap="square">
            <a:spAutoFit/>
          </a:bodyPr>
          <a:lstStyle/>
          <a:p>
            <a:r>
              <a:rPr lang="en-GB" altLang="en-US" sz="1400" dirty="0"/>
              <a:t>Pitting corrosion is a localized form of corrosion by which cavities or "holes" are produced in the material. Pitting is considered to be more dangerous than uniform corrosion damage because it is more difficult to detect, predict and design against. It is also influenced by temperature and chlorides of environment </a:t>
            </a:r>
            <a:endParaRPr lang="en-GB" sz="1400" dirty="0"/>
          </a:p>
        </p:txBody>
      </p:sp>
      <p:sp>
        <p:nvSpPr>
          <p:cNvPr id="10" name="TextBox 9">
            <a:extLst>
              <a:ext uri="{FF2B5EF4-FFF2-40B4-BE49-F238E27FC236}">
                <a16:creationId xmlns:a16="http://schemas.microsoft.com/office/drawing/2014/main" id="{649354E0-76C7-1055-C633-F894B6B79EF4}"/>
              </a:ext>
            </a:extLst>
          </p:cNvPr>
          <p:cNvSpPr txBox="1"/>
          <p:nvPr/>
        </p:nvSpPr>
        <p:spPr>
          <a:xfrm>
            <a:off x="350253" y="117669"/>
            <a:ext cx="7682805" cy="461665"/>
          </a:xfrm>
          <a:prstGeom prst="rect">
            <a:avLst/>
          </a:prstGeom>
          <a:noFill/>
        </p:spPr>
        <p:txBody>
          <a:bodyPr wrap="square">
            <a:spAutoFit/>
          </a:bodyPr>
          <a:lstStyle/>
          <a:p>
            <a:pPr algn="ctr">
              <a:defRPr/>
            </a:pPr>
            <a:r>
              <a:rPr lang="en-US" altLang="en-US" sz="2400" b="1" kern="0" dirty="0">
                <a:solidFill>
                  <a:srgbClr val="000000"/>
                </a:solidFill>
                <a:latin typeface="+mj-lt"/>
              </a:rPr>
              <a:t>3. Pitting Corrosion  </a:t>
            </a:r>
          </a:p>
        </p:txBody>
      </p:sp>
      <p:sp>
        <p:nvSpPr>
          <p:cNvPr id="15" name="TextBox 14">
            <a:extLst>
              <a:ext uri="{FF2B5EF4-FFF2-40B4-BE49-F238E27FC236}">
                <a16:creationId xmlns:a16="http://schemas.microsoft.com/office/drawing/2014/main" id="{91EE8264-EF01-90B2-0E27-D9401ED2A319}"/>
              </a:ext>
            </a:extLst>
          </p:cNvPr>
          <p:cNvSpPr txBox="1"/>
          <p:nvPr/>
        </p:nvSpPr>
        <p:spPr>
          <a:xfrm>
            <a:off x="350253" y="4412405"/>
            <a:ext cx="8096865" cy="523220"/>
          </a:xfrm>
          <a:prstGeom prst="rect">
            <a:avLst/>
          </a:prstGeom>
          <a:noFill/>
        </p:spPr>
        <p:txBody>
          <a:bodyPr wrap="square">
            <a:spAutoFit/>
          </a:bodyPr>
          <a:lstStyle/>
          <a:p>
            <a:r>
              <a:rPr lang="en-GB" sz="1400" b="0" i="0" dirty="0">
                <a:effectLst/>
              </a:rPr>
              <a:t>Typically the surface protection layer or film becomes the cathode when it is damaged and cracked. A small area of metal is then exposed and becomes the anodic</a:t>
            </a:r>
            <a:endParaRPr lang="en-GB" sz="1400" dirty="0"/>
          </a:p>
        </p:txBody>
      </p:sp>
      <p:pic>
        <p:nvPicPr>
          <p:cNvPr id="17" name="Picture 16">
            <a:extLst>
              <a:ext uri="{FF2B5EF4-FFF2-40B4-BE49-F238E27FC236}">
                <a16:creationId xmlns:a16="http://schemas.microsoft.com/office/drawing/2014/main" id="{2B9357AC-43B3-C1BD-2450-472007175F0E}"/>
              </a:ext>
            </a:extLst>
          </p:cNvPr>
          <p:cNvPicPr>
            <a:picLocks noChangeAspect="1"/>
          </p:cNvPicPr>
          <p:nvPr/>
        </p:nvPicPr>
        <p:blipFill>
          <a:blip r:embed="rId2"/>
          <a:stretch>
            <a:fillRect/>
          </a:stretch>
        </p:blipFill>
        <p:spPr>
          <a:xfrm>
            <a:off x="4500493" y="1867445"/>
            <a:ext cx="3858836" cy="2156251"/>
          </a:xfrm>
          <a:prstGeom prst="rect">
            <a:avLst/>
          </a:prstGeom>
        </p:spPr>
      </p:pic>
      <p:pic>
        <p:nvPicPr>
          <p:cNvPr id="4" name="Picture 3" descr="A picture containing object, clock, light&#10;&#10;Description automatically generated">
            <a:extLst>
              <a:ext uri="{FF2B5EF4-FFF2-40B4-BE49-F238E27FC236}">
                <a16:creationId xmlns:a16="http://schemas.microsoft.com/office/drawing/2014/main" id="{126FF7D4-9136-20F2-7912-1A9FF2C10075}"/>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537" r="8082" b="4566"/>
          <a:stretch/>
        </p:blipFill>
        <p:spPr>
          <a:xfrm>
            <a:off x="350253" y="2015148"/>
            <a:ext cx="3046955" cy="1860847"/>
          </a:xfrm>
          <a:prstGeom prst="rect">
            <a:avLst/>
          </a:prstGeom>
        </p:spPr>
      </p:pic>
    </p:spTree>
    <p:extLst>
      <p:ext uri="{BB962C8B-B14F-4D97-AF65-F5344CB8AC3E}">
        <p14:creationId xmlns:p14="http://schemas.microsoft.com/office/powerpoint/2010/main" val="2045955039"/>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B069CF07-71C5-4D88-B83D-FA2F1D4FD4FF}"/>
              </a:ext>
            </a:extLst>
          </p:cNvPr>
          <p:cNvSpPr txBox="1"/>
          <p:nvPr/>
        </p:nvSpPr>
        <p:spPr>
          <a:xfrm>
            <a:off x="419653" y="538239"/>
            <a:ext cx="7682805" cy="338554"/>
          </a:xfrm>
          <a:prstGeom prst="rect">
            <a:avLst/>
          </a:prstGeom>
          <a:noFill/>
        </p:spPr>
        <p:txBody>
          <a:bodyPr wrap="square">
            <a:spAutoFit/>
          </a:bodyPr>
          <a:lstStyle/>
          <a:p>
            <a:pPr algn="ctr">
              <a:defRPr/>
            </a:pPr>
            <a:r>
              <a:rPr lang="en-US" altLang="en-US" sz="1600" b="1" kern="0" dirty="0">
                <a:solidFill>
                  <a:srgbClr val="FF0000"/>
                </a:solidFill>
                <a:latin typeface="+mj-lt"/>
              </a:rPr>
              <a:t>Pitting Corrosion  </a:t>
            </a:r>
          </a:p>
        </p:txBody>
      </p:sp>
      <p:sp>
        <p:nvSpPr>
          <p:cNvPr id="2" name="TextBox 1">
            <a:extLst>
              <a:ext uri="{FF2B5EF4-FFF2-40B4-BE49-F238E27FC236}">
                <a16:creationId xmlns:a16="http://schemas.microsoft.com/office/drawing/2014/main" id="{86C38B44-B449-0736-5BE6-96D333BFF93D}"/>
              </a:ext>
            </a:extLst>
          </p:cNvPr>
          <p:cNvSpPr txBox="1"/>
          <p:nvPr/>
        </p:nvSpPr>
        <p:spPr>
          <a:xfrm>
            <a:off x="402793" y="927909"/>
            <a:ext cx="8416741" cy="738664"/>
          </a:xfrm>
          <a:prstGeom prst="rect">
            <a:avLst/>
          </a:prstGeom>
          <a:noFill/>
        </p:spPr>
        <p:txBody>
          <a:bodyPr wrap="square">
            <a:spAutoFit/>
          </a:bodyPr>
          <a:lstStyle/>
          <a:p>
            <a:r>
              <a:rPr lang="en-GB" altLang="en-US" sz="1400" dirty="0"/>
              <a:t>Pitting corrosion is a localized form of corrosion by which cavities or "holes" are produced in the material. Pitting is considered to be more dangerous than uniform corrosion damage because it is more difficult to detect, predict and design against. It is also influenced by temperature and chlorides of environment </a:t>
            </a:r>
            <a:endParaRPr lang="en-GB" sz="1400" dirty="0"/>
          </a:p>
        </p:txBody>
      </p:sp>
      <p:pic>
        <p:nvPicPr>
          <p:cNvPr id="5" name="Picture 122" descr="Pitting_Chloride_limits">
            <a:extLst>
              <a:ext uri="{FF2B5EF4-FFF2-40B4-BE49-F238E27FC236}">
                <a16:creationId xmlns:a16="http://schemas.microsoft.com/office/drawing/2014/main" id="{916EC46D-13B9-C63E-0A41-D7BE90611A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0479" y="1868148"/>
            <a:ext cx="3258581" cy="2791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6">
            <a:extLst>
              <a:ext uri="{FF2B5EF4-FFF2-40B4-BE49-F238E27FC236}">
                <a16:creationId xmlns:a16="http://schemas.microsoft.com/office/drawing/2014/main" id="{8A532055-1691-0CFB-FD7C-F5708408DCC4}"/>
              </a:ext>
            </a:extLst>
          </p:cNvPr>
          <p:cNvSpPr txBox="1">
            <a:spLocks noChangeArrowheads="1"/>
          </p:cNvSpPr>
          <p:nvPr/>
        </p:nvSpPr>
        <p:spPr bwMode="auto">
          <a:xfrm>
            <a:off x="6461929" y="4810387"/>
            <a:ext cx="19321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50000"/>
              </a:spcBef>
              <a:buFontTx/>
              <a:buNone/>
            </a:pPr>
            <a:r>
              <a:rPr lang="en-GB" altLang="en-US" sz="800" dirty="0">
                <a:latin typeface="Verdana" panose="020B0604030504040204" pitchFamily="34" charset="0"/>
              </a:rPr>
              <a:t>Source: Allegheny-Ludlum Steel</a:t>
            </a:r>
          </a:p>
        </p:txBody>
      </p:sp>
      <p:graphicFrame>
        <p:nvGraphicFramePr>
          <p:cNvPr id="8" name="Group 253">
            <a:extLst>
              <a:ext uri="{FF2B5EF4-FFF2-40B4-BE49-F238E27FC236}">
                <a16:creationId xmlns:a16="http://schemas.microsoft.com/office/drawing/2014/main" id="{6CBBB8F8-8745-8CED-5B7B-AD0E698AAA4B}"/>
              </a:ext>
            </a:extLst>
          </p:cNvPr>
          <p:cNvGraphicFramePr>
            <a:graphicFrameLocks/>
          </p:cNvGraphicFramePr>
          <p:nvPr>
            <p:extLst>
              <p:ext uri="{D42A27DB-BD31-4B8C-83A1-F6EECF244321}">
                <p14:modId xmlns:p14="http://schemas.microsoft.com/office/powerpoint/2010/main" val="4263863976"/>
              </p:ext>
            </p:extLst>
          </p:nvPr>
        </p:nvGraphicFramePr>
        <p:xfrm>
          <a:off x="3772276" y="1780429"/>
          <a:ext cx="1380958" cy="2673251"/>
        </p:xfrm>
        <a:graphic>
          <a:graphicData uri="http://schemas.openxmlformats.org/drawingml/2006/table">
            <a:tbl>
              <a:tblPr/>
              <a:tblGrid>
                <a:gridCol w="576316">
                  <a:extLst>
                    <a:ext uri="{9D8B030D-6E8A-4147-A177-3AD203B41FA5}">
                      <a16:colId xmlns:a16="http://schemas.microsoft.com/office/drawing/2014/main" val="20000"/>
                    </a:ext>
                  </a:extLst>
                </a:gridCol>
                <a:gridCol w="804642">
                  <a:extLst>
                    <a:ext uri="{9D8B030D-6E8A-4147-A177-3AD203B41FA5}">
                      <a16:colId xmlns:a16="http://schemas.microsoft.com/office/drawing/2014/main" val="20001"/>
                    </a:ext>
                  </a:extLst>
                </a:gridCol>
              </a:tblGrid>
              <a:tr h="49957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dirty="0">
                          <a:ln>
                            <a:noFill/>
                          </a:ln>
                          <a:solidFill>
                            <a:schemeClr val="tx1"/>
                          </a:solidFill>
                          <a:effectLst/>
                          <a:latin typeface="Arial" pitchFamily="34" charset="0"/>
                        </a:rPr>
                        <a:t>Alloy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dirty="0">
                          <a:ln>
                            <a:noFill/>
                          </a:ln>
                          <a:solidFill>
                            <a:schemeClr val="tx1"/>
                          </a:solidFill>
                          <a:effectLst/>
                          <a:latin typeface="Arial" pitchFamily="34" charset="0"/>
                        </a:rPr>
                        <a:t>Critical Pitting Temp.</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2457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dirty="0">
                          <a:ln>
                            <a:noFill/>
                          </a:ln>
                          <a:solidFill>
                            <a:schemeClr val="tx1"/>
                          </a:solidFill>
                          <a:effectLst/>
                          <a:latin typeface="Arial" pitchFamily="34" charset="0"/>
                        </a:rPr>
                        <a:t>304L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dirty="0">
                          <a:ln>
                            <a:noFill/>
                          </a:ln>
                          <a:solidFill>
                            <a:schemeClr val="tx1"/>
                          </a:solidFill>
                          <a:effectLst/>
                          <a:latin typeface="Arial" pitchFamily="34" charset="0"/>
                        </a:rPr>
                        <a:t>5-10</a:t>
                      </a:r>
                      <a:r>
                        <a:rPr kumimoji="0" lang="en-US" sz="1000" b="0" i="0" u="none" strike="noStrike" cap="none" normalizeH="0" baseline="0" dirty="0">
                          <a:ln>
                            <a:noFill/>
                          </a:ln>
                          <a:solidFill>
                            <a:schemeClr val="tx1"/>
                          </a:solidFill>
                          <a:effectLst/>
                          <a:latin typeface="Arial" pitchFamily="34" charset="0"/>
                        </a:rPr>
                        <a:t>°</a:t>
                      </a:r>
                      <a:r>
                        <a:rPr kumimoji="0" lang="en-GB" sz="1000" b="0" i="0" u="none" strike="noStrike" cap="none" normalizeH="0" baseline="0" dirty="0">
                          <a:ln>
                            <a:noFill/>
                          </a:ln>
                          <a:solidFill>
                            <a:schemeClr val="tx1"/>
                          </a:solidFill>
                          <a:effectLst/>
                          <a:latin typeface="Arial" pitchFamily="34" charset="0"/>
                        </a:rPr>
                        <a:t>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2543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a:ln>
                            <a:noFill/>
                          </a:ln>
                          <a:solidFill>
                            <a:schemeClr val="tx1"/>
                          </a:solidFill>
                          <a:effectLst/>
                          <a:latin typeface="Arial" pitchFamily="34" charset="0"/>
                        </a:rPr>
                        <a:t>316L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dirty="0">
                          <a:ln>
                            <a:noFill/>
                          </a:ln>
                          <a:solidFill>
                            <a:schemeClr val="tx1"/>
                          </a:solidFill>
                          <a:effectLst/>
                          <a:latin typeface="Arial" pitchFamily="34" charset="0"/>
                        </a:rPr>
                        <a:t>15-25</a:t>
                      </a:r>
                      <a:r>
                        <a:rPr kumimoji="0" lang="en-US" sz="1000" b="0" i="0" u="none" strike="noStrike" cap="none" normalizeH="0" baseline="0" dirty="0">
                          <a:ln>
                            <a:noFill/>
                          </a:ln>
                          <a:solidFill>
                            <a:schemeClr val="tx1"/>
                          </a:solidFill>
                          <a:effectLst/>
                          <a:latin typeface="Arial" pitchFamily="34" charset="0"/>
                        </a:rPr>
                        <a:t>°</a:t>
                      </a:r>
                      <a:r>
                        <a:rPr kumimoji="0" lang="en-GB" sz="1000" b="0" i="0" u="none" strike="noStrike" cap="none" normalizeH="0" baseline="0" dirty="0">
                          <a:ln>
                            <a:noFill/>
                          </a:ln>
                          <a:solidFill>
                            <a:schemeClr val="tx1"/>
                          </a:solidFill>
                          <a:effectLst/>
                          <a:latin typeface="Arial" pitchFamily="34" charset="0"/>
                        </a:rPr>
                        <a:t>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2457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a:ln>
                            <a:noFill/>
                          </a:ln>
                          <a:solidFill>
                            <a:schemeClr val="tx1"/>
                          </a:solidFill>
                          <a:effectLst/>
                          <a:latin typeface="Arial" pitchFamily="34" charset="0"/>
                        </a:rPr>
                        <a:t>904L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dirty="0">
                          <a:ln>
                            <a:noFill/>
                          </a:ln>
                          <a:solidFill>
                            <a:schemeClr val="tx1"/>
                          </a:solidFill>
                          <a:effectLst/>
                          <a:latin typeface="Arial" pitchFamily="34" charset="0"/>
                        </a:rPr>
                        <a:t>35-45</a:t>
                      </a:r>
                      <a:r>
                        <a:rPr kumimoji="0" lang="en-US" sz="1000" b="0" i="0" u="none" strike="noStrike" cap="none" normalizeH="0" baseline="0" dirty="0">
                          <a:ln>
                            <a:noFill/>
                          </a:ln>
                          <a:solidFill>
                            <a:schemeClr val="tx1"/>
                          </a:solidFill>
                          <a:effectLst/>
                          <a:latin typeface="Arial" pitchFamily="34" charset="0"/>
                        </a:rPr>
                        <a:t>°</a:t>
                      </a:r>
                      <a:r>
                        <a:rPr kumimoji="0" lang="en-GB" sz="1000" b="0" i="0" u="none" strike="noStrike" cap="none" normalizeH="0" baseline="0" dirty="0">
                          <a:ln>
                            <a:noFill/>
                          </a:ln>
                          <a:solidFill>
                            <a:schemeClr val="tx1"/>
                          </a:solidFill>
                          <a:effectLst/>
                          <a:latin typeface="Arial" pitchFamily="34" charset="0"/>
                        </a:rPr>
                        <a:t>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2543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a:ln>
                            <a:noFill/>
                          </a:ln>
                          <a:solidFill>
                            <a:schemeClr val="tx1"/>
                          </a:solidFill>
                          <a:effectLst/>
                          <a:latin typeface="Arial" pitchFamily="34" charset="0"/>
                        </a:rPr>
                        <a:t>2205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dirty="0">
                          <a:ln>
                            <a:noFill/>
                          </a:ln>
                          <a:solidFill>
                            <a:schemeClr val="tx1"/>
                          </a:solidFill>
                          <a:effectLst/>
                          <a:latin typeface="Arial" pitchFamily="34" charset="0"/>
                        </a:rPr>
                        <a:t>45-55</a:t>
                      </a:r>
                      <a:r>
                        <a:rPr kumimoji="0" lang="en-US" sz="1000" b="0" i="0" u="none" strike="noStrike" cap="none" normalizeH="0" baseline="0" dirty="0">
                          <a:ln>
                            <a:noFill/>
                          </a:ln>
                          <a:solidFill>
                            <a:schemeClr val="tx1"/>
                          </a:solidFill>
                          <a:effectLst/>
                          <a:latin typeface="Arial" pitchFamily="34" charset="0"/>
                        </a:rPr>
                        <a:t>°</a:t>
                      </a:r>
                      <a:r>
                        <a:rPr kumimoji="0" lang="en-GB" sz="1000" b="0" i="0" u="none" strike="noStrike" cap="none" normalizeH="0" baseline="0" dirty="0">
                          <a:ln>
                            <a:noFill/>
                          </a:ln>
                          <a:solidFill>
                            <a:schemeClr val="tx1"/>
                          </a:solidFill>
                          <a:effectLst/>
                          <a:latin typeface="Arial" pitchFamily="34" charset="0"/>
                        </a:rPr>
                        <a:t>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2457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dirty="0">
                          <a:ln>
                            <a:noFill/>
                          </a:ln>
                          <a:solidFill>
                            <a:schemeClr val="tx1"/>
                          </a:solidFill>
                          <a:effectLst/>
                          <a:latin typeface="Arial" pitchFamily="34" charset="0"/>
                        </a:rPr>
                        <a:t>254 SMO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dirty="0">
                          <a:ln>
                            <a:noFill/>
                          </a:ln>
                          <a:solidFill>
                            <a:schemeClr val="tx1"/>
                          </a:solidFill>
                          <a:effectLst/>
                          <a:latin typeface="Arial" pitchFamily="34" charset="0"/>
                        </a:rPr>
                        <a:t>85-95</a:t>
                      </a:r>
                      <a:r>
                        <a:rPr kumimoji="0" lang="en-US" sz="1000" b="0" i="0" u="none" strike="noStrike" cap="none" normalizeH="0" baseline="0" dirty="0">
                          <a:ln>
                            <a:noFill/>
                          </a:ln>
                          <a:solidFill>
                            <a:schemeClr val="tx1"/>
                          </a:solidFill>
                          <a:effectLst/>
                          <a:latin typeface="Arial" pitchFamily="34" charset="0"/>
                        </a:rPr>
                        <a:t>°</a:t>
                      </a:r>
                      <a:r>
                        <a:rPr kumimoji="0" lang="en-GB" sz="1000" b="0" i="0" u="none" strike="noStrike" cap="none" normalizeH="0" baseline="0" dirty="0">
                          <a:ln>
                            <a:noFill/>
                          </a:ln>
                          <a:solidFill>
                            <a:schemeClr val="tx1"/>
                          </a:solidFill>
                          <a:effectLst/>
                          <a:latin typeface="Arial" pitchFamily="34" charset="0"/>
                        </a:rPr>
                        <a:t>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9" name="Text Box 76">
            <a:extLst>
              <a:ext uri="{FF2B5EF4-FFF2-40B4-BE49-F238E27FC236}">
                <a16:creationId xmlns:a16="http://schemas.microsoft.com/office/drawing/2014/main" id="{1ADA504D-C99F-BBF4-4723-297CC5797B1D}"/>
              </a:ext>
            </a:extLst>
          </p:cNvPr>
          <p:cNvSpPr txBox="1">
            <a:spLocks noChangeArrowheads="1"/>
          </p:cNvSpPr>
          <p:nvPr/>
        </p:nvSpPr>
        <p:spPr bwMode="auto">
          <a:xfrm>
            <a:off x="3665203" y="4733361"/>
            <a:ext cx="159510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50000"/>
              </a:spcBef>
              <a:buFontTx/>
              <a:buNone/>
            </a:pPr>
            <a:r>
              <a:rPr lang="en-GB" altLang="en-US" sz="800" dirty="0">
                <a:latin typeface="Verdana" panose="020B0604030504040204" pitchFamily="34" charset="0"/>
              </a:rPr>
              <a:t>Source: </a:t>
            </a:r>
            <a:r>
              <a:rPr lang="en-GB" altLang="en-US" sz="800" dirty="0" err="1">
                <a:latin typeface="Verdana" panose="020B0604030504040204" pitchFamily="34" charset="0"/>
              </a:rPr>
              <a:t>Outokumpu</a:t>
            </a:r>
            <a:r>
              <a:rPr lang="en-GB" altLang="en-US" sz="800" dirty="0">
                <a:latin typeface="Verdana" panose="020B0604030504040204" pitchFamily="34" charset="0"/>
              </a:rPr>
              <a:t> Steel</a:t>
            </a:r>
          </a:p>
        </p:txBody>
      </p:sp>
      <p:sp>
        <p:nvSpPr>
          <p:cNvPr id="10" name="TextBox 9">
            <a:extLst>
              <a:ext uri="{FF2B5EF4-FFF2-40B4-BE49-F238E27FC236}">
                <a16:creationId xmlns:a16="http://schemas.microsoft.com/office/drawing/2014/main" id="{649354E0-76C7-1055-C633-F894B6B79EF4}"/>
              </a:ext>
            </a:extLst>
          </p:cNvPr>
          <p:cNvSpPr txBox="1"/>
          <p:nvPr/>
        </p:nvSpPr>
        <p:spPr>
          <a:xfrm>
            <a:off x="350253" y="117669"/>
            <a:ext cx="7682805" cy="461665"/>
          </a:xfrm>
          <a:prstGeom prst="rect">
            <a:avLst/>
          </a:prstGeom>
          <a:noFill/>
        </p:spPr>
        <p:txBody>
          <a:bodyPr wrap="square">
            <a:spAutoFit/>
          </a:bodyPr>
          <a:lstStyle/>
          <a:p>
            <a:pPr algn="ctr">
              <a:defRPr/>
            </a:pPr>
            <a:r>
              <a:rPr lang="en-US" altLang="en-US" sz="2400" b="1" kern="0" dirty="0">
                <a:solidFill>
                  <a:srgbClr val="000000"/>
                </a:solidFill>
                <a:latin typeface="+mj-lt"/>
              </a:rPr>
              <a:t>3. Pitting Corrosion  </a:t>
            </a:r>
          </a:p>
        </p:txBody>
      </p:sp>
      <p:graphicFrame>
        <p:nvGraphicFramePr>
          <p:cNvPr id="13" name="Object 4">
            <a:extLst>
              <a:ext uri="{FF2B5EF4-FFF2-40B4-BE49-F238E27FC236}">
                <a16:creationId xmlns:a16="http://schemas.microsoft.com/office/drawing/2014/main" id="{FD838672-0E89-38A9-F426-93C5D06024F2}"/>
              </a:ext>
            </a:extLst>
          </p:cNvPr>
          <p:cNvGraphicFramePr>
            <a:graphicFrameLocks noChangeAspect="1"/>
          </p:cNvGraphicFramePr>
          <p:nvPr>
            <p:extLst>
              <p:ext uri="{D42A27DB-BD31-4B8C-83A1-F6EECF244321}">
                <p14:modId xmlns:p14="http://schemas.microsoft.com/office/powerpoint/2010/main" val="3029274976"/>
              </p:ext>
            </p:extLst>
          </p:nvPr>
        </p:nvGraphicFramePr>
        <p:xfrm>
          <a:off x="1922901" y="3476928"/>
          <a:ext cx="1476071" cy="1252850"/>
        </p:xfrm>
        <a:graphic>
          <a:graphicData uri="http://schemas.openxmlformats.org/presentationml/2006/ole">
            <mc:AlternateContent xmlns:mc="http://schemas.openxmlformats.org/markup-compatibility/2006">
              <mc:Choice xmlns:v="urn:schemas-microsoft-com:vml" Requires="v">
                <p:oleObj name="Photo Editor Photo" r:id="rId3" imgW="12193702" imgH="9142857" progId="MSPhotoEd.3">
                  <p:embed/>
                </p:oleObj>
              </mc:Choice>
              <mc:Fallback>
                <p:oleObj name="Photo Editor Photo" r:id="rId3" imgW="12193702" imgH="9142857" progId="MSPhotoEd.3">
                  <p:embed/>
                  <p:pic>
                    <p:nvPicPr>
                      <p:cNvPr id="13" name="Object 4">
                        <a:extLst>
                          <a:ext uri="{FF2B5EF4-FFF2-40B4-BE49-F238E27FC236}">
                            <a16:creationId xmlns:a16="http://schemas.microsoft.com/office/drawing/2014/main" id="{FD838672-0E89-38A9-F426-93C5D06024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772" t="11250" b="28751"/>
                      <a:stretch>
                        <a:fillRect/>
                      </a:stretch>
                    </p:blipFill>
                    <p:spPr bwMode="auto">
                      <a:xfrm>
                        <a:off x="1922901" y="3476928"/>
                        <a:ext cx="1476071" cy="1252850"/>
                      </a:xfrm>
                      <a:prstGeom prst="rect">
                        <a:avLst/>
                      </a:prstGeom>
                      <a:noFill/>
                      <a:ln>
                        <a:noFill/>
                      </a:ln>
                    </p:spPr>
                  </p:pic>
                </p:oleObj>
              </mc:Fallback>
            </mc:AlternateContent>
          </a:graphicData>
        </a:graphic>
      </p:graphicFrame>
      <p:sp>
        <p:nvSpPr>
          <p:cNvPr id="3" name="TextBox 2">
            <a:extLst>
              <a:ext uri="{FF2B5EF4-FFF2-40B4-BE49-F238E27FC236}">
                <a16:creationId xmlns:a16="http://schemas.microsoft.com/office/drawing/2014/main" id="{91C307A0-E44F-48FB-4DD7-5221EBE9093D}"/>
              </a:ext>
            </a:extLst>
          </p:cNvPr>
          <p:cNvSpPr txBox="1"/>
          <p:nvPr/>
        </p:nvSpPr>
        <p:spPr>
          <a:xfrm>
            <a:off x="2174617" y="4794855"/>
            <a:ext cx="972637" cy="215444"/>
          </a:xfrm>
          <a:prstGeom prst="rect">
            <a:avLst/>
          </a:prstGeom>
          <a:noFill/>
        </p:spPr>
        <p:txBody>
          <a:bodyPr wrap="square" rtlCol="0">
            <a:spAutoFit/>
          </a:bodyPr>
          <a:lstStyle/>
          <a:p>
            <a:r>
              <a:rPr lang="en-US" sz="800" dirty="0"/>
              <a:t>Drum at </a:t>
            </a:r>
            <a:r>
              <a:rPr lang="en-US" sz="800" dirty="0" err="1"/>
              <a:t>Vaalputs</a:t>
            </a:r>
            <a:endParaRPr lang="en-GB" sz="800" dirty="0"/>
          </a:p>
        </p:txBody>
      </p:sp>
      <p:pic>
        <p:nvPicPr>
          <p:cNvPr id="4" name="Picture 3">
            <a:extLst>
              <a:ext uri="{FF2B5EF4-FFF2-40B4-BE49-F238E27FC236}">
                <a16:creationId xmlns:a16="http://schemas.microsoft.com/office/drawing/2014/main" id="{E1C4B762-7111-37C2-4159-0500500DFAA0}"/>
              </a:ext>
            </a:extLst>
          </p:cNvPr>
          <p:cNvPicPr>
            <a:picLocks noChangeAspect="1"/>
          </p:cNvPicPr>
          <p:nvPr/>
        </p:nvPicPr>
        <p:blipFill>
          <a:blip r:embed="rId5"/>
          <a:stretch>
            <a:fillRect/>
          </a:stretch>
        </p:blipFill>
        <p:spPr>
          <a:xfrm rot="5400000">
            <a:off x="1965718" y="1782699"/>
            <a:ext cx="1236504" cy="1322138"/>
          </a:xfrm>
          <a:prstGeom prst="rect">
            <a:avLst/>
          </a:prstGeom>
        </p:spPr>
      </p:pic>
      <p:sp>
        <p:nvSpPr>
          <p:cNvPr id="6" name="TextBox 5">
            <a:extLst>
              <a:ext uri="{FF2B5EF4-FFF2-40B4-BE49-F238E27FC236}">
                <a16:creationId xmlns:a16="http://schemas.microsoft.com/office/drawing/2014/main" id="{7FDCF7D5-EA03-AF8D-DC11-094D045329CE}"/>
              </a:ext>
            </a:extLst>
          </p:cNvPr>
          <p:cNvSpPr txBox="1"/>
          <p:nvPr/>
        </p:nvSpPr>
        <p:spPr>
          <a:xfrm>
            <a:off x="1996214" y="3156044"/>
            <a:ext cx="1248825" cy="215444"/>
          </a:xfrm>
          <a:prstGeom prst="rect">
            <a:avLst/>
          </a:prstGeom>
          <a:noFill/>
        </p:spPr>
        <p:txBody>
          <a:bodyPr wrap="square" rtlCol="0">
            <a:spAutoFit/>
          </a:bodyPr>
          <a:lstStyle/>
          <a:p>
            <a:r>
              <a:rPr lang="en-US" sz="800" dirty="0"/>
              <a:t>Down pipe at </a:t>
            </a:r>
            <a:r>
              <a:rPr lang="en-US" sz="800" dirty="0" err="1"/>
              <a:t>Vaalputs</a:t>
            </a:r>
            <a:endParaRPr lang="en-GB" sz="800" dirty="0"/>
          </a:p>
        </p:txBody>
      </p:sp>
      <p:pic>
        <p:nvPicPr>
          <p:cNvPr id="12" name="Picture 11" descr="A picture containing nature, people&#10;&#10;Description automatically generated">
            <a:extLst>
              <a:ext uri="{FF2B5EF4-FFF2-40B4-BE49-F238E27FC236}">
                <a16:creationId xmlns:a16="http://schemas.microsoft.com/office/drawing/2014/main" id="{51ED4B51-A281-E47A-B665-1B23D9BC3A6C}"/>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241669" y="2084194"/>
            <a:ext cx="1380958" cy="2359144"/>
          </a:xfrm>
          <a:prstGeom prst="rect">
            <a:avLst/>
          </a:prstGeom>
        </p:spPr>
      </p:pic>
    </p:spTree>
    <p:extLst>
      <p:ext uri="{BB962C8B-B14F-4D97-AF65-F5344CB8AC3E}">
        <p14:creationId xmlns:p14="http://schemas.microsoft.com/office/powerpoint/2010/main" val="2920280816"/>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319CA80-9C4B-C405-26C4-EF82EEDF70A7}"/>
              </a:ext>
            </a:extLst>
          </p:cNvPr>
          <p:cNvSpPr txBox="1"/>
          <p:nvPr/>
        </p:nvSpPr>
        <p:spPr>
          <a:xfrm>
            <a:off x="419100" y="1080880"/>
            <a:ext cx="7577722" cy="369332"/>
          </a:xfrm>
          <a:prstGeom prst="rect">
            <a:avLst/>
          </a:prstGeom>
          <a:noFill/>
        </p:spPr>
        <p:txBody>
          <a:bodyPr wrap="square">
            <a:spAutoFit/>
          </a:bodyPr>
          <a:lstStyle/>
          <a:p>
            <a:r>
              <a:rPr lang="en-GB" altLang="en-US" sz="1800" dirty="0"/>
              <a:t>Example in South Africa </a:t>
            </a:r>
            <a:endParaRPr lang="en-GB" dirty="0"/>
          </a:p>
        </p:txBody>
      </p:sp>
      <p:sp>
        <p:nvSpPr>
          <p:cNvPr id="2" name="Rectangle 3">
            <a:extLst>
              <a:ext uri="{FF2B5EF4-FFF2-40B4-BE49-F238E27FC236}">
                <a16:creationId xmlns:a16="http://schemas.microsoft.com/office/drawing/2014/main" id="{E997FA73-C0AC-88A2-4A12-6B927B1F1F04}"/>
              </a:ext>
            </a:extLst>
          </p:cNvPr>
          <p:cNvSpPr txBox="1">
            <a:spLocks noChangeArrowheads="1"/>
          </p:cNvSpPr>
          <p:nvPr/>
        </p:nvSpPr>
        <p:spPr>
          <a:xfrm>
            <a:off x="289315" y="1556048"/>
            <a:ext cx="4700524" cy="63261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rgbClr val="000000"/>
                </a:solidFill>
                <a:latin typeface="Arial "/>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000000"/>
                </a:solidFill>
                <a:latin typeface="Arial "/>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000000"/>
                </a:solidFill>
                <a:latin typeface="Arial "/>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000000"/>
                </a:solidFill>
                <a:latin typeface="Arial "/>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0000"/>
                </a:solidFill>
                <a:latin typeface="Arial "/>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altLang="en-US" sz="1600" dirty="0"/>
              <a:t>Externally initiated ASCC </a:t>
            </a:r>
            <a:r>
              <a:rPr lang="en-GB" altLang="en-US" sz="1600" dirty="0" err="1"/>
              <a:t>transgranular</a:t>
            </a:r>
            <a:r>
              <a:rPr lang="en-GB" altLang="en-US" sz="1600" dirty="0"/>
              <a:t> in nature on external 304L stainless steel plate and pipe-operating temperatures between 20</a:t>
            </a:r>
            <a:r>
              <a:rPr lang="en-US" altLang="en-US" sz="1600" dirty="0">
                <a:cs typeface="Arial" panose="020B0604020202020204" pitchFamily="34" charset="0"/>
              </a:rPr>
              <a:t>°</a:t>
            </a:r>
            <a:r>
              <a:rPr lang="en-GB" altLang="en-US" sz="1600" dirty="0"/>
              <a:t> and 25</a:t>
            </a:r>
            <a:r>
              <a:rPr lang="en-US" altLang="en-US" sz="1600" dirty="0">
                <a:cs typeface="Arial" panose="020B0604020202020204" pitchFamily="34" charset="0"/>
              </a:rPr>
              <a:t>°C in South Africa</a:t>
            </a:r>
          </a:p>
          <a:p>
            <a:endParaRPr lang="en-US" altLang="en-US" dirty="0">
              <a:cs typeface="Arial" panose="020B0604020202020204" pitchFamily="34" charset="0"/>
            </a:endParaRPr>
          </a:p>
        </p:txBody>
      </p:sp>
      <p:pic>
        <p:nvPicPr>
          <p:cNvPr id="6" name="Picture 4" descr="2RISpitcrack100xunetched">
            <a:extLst>
              <a:ext uri="{FF2B5EF4-FFF2-40B4-BE49-F238E27FC236}">
                <a16:creationId xmlns:a16="http://schemas.microsoft.com/office/drawing/2014/main" id="{C45AAE20-48C0-F0F1-8F41-8A86E701C588}"/>
              </a:ext>
            </a:extLst>
          </p:cNvPr>
          <p:cNvPicPr>
            <a:picLocks noChangeAspect="1" noChangeArrowheads="1"/>
          </p:cNvPicPr>
          <p:nvPr/>
        </p:nvPicPr>
        <p:blipFill>
          <a:blip r:embed="rId2" cstate="print">
            <a:lum contrast="12000"/>
            <a:extLst>
              <a:ext uri="{28A0092B-C50C-407E-A947-70E740481C1C}">
                <a14:useLocalDpi xmlns:a14="http://schemas.microsoft.com/office/drawing/2010/main" val="0"/>
              </a:ext>
            </a:extLst>
          </a:blip>
          <a:srcRect/>
          <a:stretch>
            <a:fillRect/>
          </a:stretch>
        </p:blipFill>
        <p:spPr>
          <a:xfrm>
            <a:off x="99294" y="2973950"/>
            <a:ext cx="1566004" cy="1592114"/>
          </a:xfrm>
          <a:prstGeom prst="rect">
            <a:avLst/>
          </a:prstGeom>
        </p:spPr>
      </p:pic>
      <p:pic>
        <p:nvPicPr>
          <p:cNvPr id="7" name="Picture 4" descr="U2RWSTcracksin5mmplatenexttoHbracket3">
            <a:extLst>
              <a:ext uri="{FF2B5EF4-FFF2-40B4-BE49-F238E27FC236}">
                <a16:creationId xmlns:a16="http://schemas.microsoft.com/office/drawing/2014/main" id="{1EA5F5AC-35F0-B99F-B607-2FE5C6557F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1797297" y="2973950"/>
            <a:ext cx="1635145" cy="1592114"/>
          </a:xfrm>
          <a:prstGeom prst="rect">
            <a:avLst/>
          </a:prstGeom>
        </p:spPr>
      </p:pic>
      <p:pic>
        <p:nvPicPr>
          <p:cNvPr id="8" name="Picture 4" descr="2RIS050VBvalvebodyweldcracks100x">
            <a:extLst>
              <a:ext uri="{FF2B5EF4-FFF2-40B4-BE49-F238E27FC236}">
                <a16:creationId xmlns:a16="http://schemas.microsoft.com/office/drawing/2014/main" id="{B6C5332F-5D75-A70D-E599-767B79E1B29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3582398" y="2967007"/>
            <a:ext cx="1573926" cy="1592115"/>
          </a:xfrm>
          <a:prstGeom prst="rect">
            <a:avLst/>
          </a:prstGeom>
        </p:spPr>
      </p:pic>
      <p:sp>
        <p:nvSpPr>
          <p:cNvPr id="9" name="TextBox 8">
            <a:extLst>
              <a:ext uri="{FF2B5EF4-FFF2-40B4-BE49-F238E27FC236}">
                <a16:creationId xmlns:a16="http://schemas.microsoft.com/office/drawing/2014/main" id="{3BA288B4-C203-7632-3DB4-A262A36A7A88}"/>
              </a:ext>
            </a:extLst>
          </p:cNvPr>
          <p:cNvSpPr txBox="1"/>
          <p:nvPr/>
        </p:nvSpPr>
        <p:spPr>
          <a:xfrm>
            <a:off x="350253" y="117669"/>
            <a:ext cx="7682805" cy="461665"/>
          </a:xfrm>
          <a:prstGeom prst="rect">
            <a:avLst/>
          </a:prstGeom>
          <a:noFill/>
        </p:spPr>
        <p:txBody>
          <a:bodyPr wrap="square">
            <a:spAutoFit/>
          </a:bodyPr>
          <a:lstStyle/>
          <a:p>
            <a:pPr algn="ctr">
              <a:defRPr/>
            </a:pPr>
            <a:r>
              <a:rPr lang="en-US" altLang="en-US" sz="2400" b="1" kern="0" dirty="0">
                <a:solidFill>
                  <a:srgbClr val="000000"/>
                </a:solidFill>
                <a:latin typeface="+mj-lt"/>
              </a:rPr>
              <a:t>4. Stress Corrosion  </a:t>
            </a:r>
          </a:p>
        </p:txBody>
      </p:sp>
      <p:sp>
        <p:nvSpPr>
          <p:cNvPr id="10" name="TextBox 9">
            <a:extLst>
              <a:ext uri="{FF2B5EF4-FFF2-40B4-BE49-F238E27FC236}">
                <a16:creationId xmlns:a16="http://schemas.microsoft.com/office/drawing/2014/main" id="{5CB47DC1-2DB0-5665-AA38-1E0432BBC377}"/>
              </a:ext>
            </a:extLst>
          </p:cNvPr>
          <p:cNvSpPr txBox="1"/>
          <p:nvPr/>
        </p:nvSpPr>
        <p:spPr>
          <a:xfrm>
            <a:off x="1967434" y="645441"/>
            <a:ext cx="5353665" cy="338554"/>
          </a:xfrm>
          <a:prstGeom prst="rect">
            <a:avLst/>
          </a:prstGeom>
          <a:noFill/>
        </p:spPr>
        <p:txBody>
          <a:bodyPr wrap="square">
            <a:spAutoFit/>
          </a:bodyPr>
          <a:lstStyle/>
          <a:p>
            <a:r>
              <a:rPr lang="en-GB" altLang="en-US" sz="1600" b="1" dirty="0">
                <a:solidFill>
                  <a:srgbClr val="FF0000"/>
                </a:solidFill>
              </a:rPr>
              <a:t>Atmospheric Stress Corrosion Cracking (ASCC)</a:t>
            </a:r>
            <a:endParaRPr lang="en-GB" sz="1600" b="1" dirty="0">
              <a:solidFill>
                <a:srgbClr val="FF0000"/>
              </a:solidFill>
            </a:endParaRPr>
          </a:p>
        </p:txBody>
      </p:sp>
      <p:pic>
        <p:nvPicPr>
          <p:cNvPr id="3" name="Picture 2">
            <a:extLst>
              <a:ext uri="{FF2B5EF4-FFF2-40B4-BE49-F238E27FC236}">
                <a16:creationId xmlns:a16="http://schemas.microsoft.com/office/drawing/2014/main" id="{DB744105-C532-E459-ECE4-CE86020E717C}"/>
              </a:ext>
            </a:extLst>
          </p:cNvPr>
          <p:cNvPicPr>
            <a:picLocks noChangeAspect="1"/>
          </p:cNvPicPr>
          <p:nvPr/>
        </p:nvPicPr>
        <p:blipFill rotWithShape="1">
          <a:blip r:embed="rId5"/>
          <a:srcRect l="66416" t="31082" b="15584"/>
          <a:stretch/>
        </p:blipFill>
        <p:spPr>
          <a:xfrm>
            <a:off x="7321099" y="3035563"/>
            <a:ext cx="1842592" cy="1617750"/>
          </a:xfrm>
          <a:prstGeom prst="rect">
            <a:avLst/>
          </a:prstGeom>
        </p:spPr>
      </p:pic>
      <p:pic>
        <p:nvPicPr>
          <p:cNvPr id="4" name="Picture 3" descr="A close up of a map&#10;&#10;Description automatically generated">
            <a:extLst>
              <a:ext uri="{FF2B5EF4-FFF2-40B4-BE49-F238E27FC236}">
                <a16:creationId xmlns:a16="http://schemas.microsoft.com/office/drawing/2014/main" id="{D4748859-3BC4-E0C9-3314-A554C0D60816}"/>
              </a:ext>
            </a:extLst>
          </p:cNvPr>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5804197" y="2976468"/>
            <a:ext cx="1470879" cy="1617750"/>
          </a:xfrm>
          <a:prstGeom prst="roundRect">
            <a:avLst>
              <a:gd name="adj" fmla="val 5987"/>
            </a:avLst>
          </a:prstGeom>
        </p:spPr>
      </p:pic>
      <p:sp>
        <p:nvSpPr>
          <p:cNvPr id="11" name="Rectangle 3">
            <a:extLst>
              <a:ext uri="{FF2B5EF4-FFF2-40B4-BE49-F238E27FC236}">
                <a16:creationId xmlns:a16="http://schemas.microsoft.com/office/drawing/2014/main" id="{BACF4966-9417-1244-0F14-F744B2F38B80}"/>
              </a:ext>
            </a:extLst>
          </p:cNvPr>
          <p:cNvSpPr txBox="1">
            <a:spLocks noChangeArrowheads="1"/>
          </p:cNvSpPr>
          <p:nvPr/>
        </p:nvSpPr>
        <p:spPr>
          <a:xfrm>
            <a:off x="5323358" y="1485541"/>
            <a:ext cx="3995481" cy="180916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rgbClr val="000000"/>
                </a:solidFill>
                <a:latin typeface="Arial "/>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000000"/>
                </a:solidFill>
                <a:latin typeface="Arial "/>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000000"/>
                </a:solidFill>
                <a:latin typeface="Arial "/>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000000"/>
                </a:solidFill>
                <a:latin typeface="Arial "/>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0000"/>
                </a:solidFill>
                <a:latin typeface="Arial "/>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altLang="en-US" sz="600" dirty="0"/>
              <a:t>Relative Humidity</a:t>
            </a:r>
          </a:p>
          <a:p>
            <a:r>
              <a:rPr lang="en-GB" altLang="en-US" sz="600" dirty="0">
                <a:solidFill>
                  <a:srgbClr val="FF0000"/>
                </a:solidFill>
              </a:rPr>
              <a:t>Temperature</a:t>
            </a:r>
          </a:p>
          <a:p>
            <a:r>
              <a:rPr lang="en-GB" altLang="en-US" sz="600" dirty="0"/>
              <a:t>Salt concentration and salt type</a:t>
            </a:r>
          </a:p>
          <a:p>
            <a:r>
              <a:rPr lang="en-GB" altLang="en-US" sz="600" dirty="0"/>
              <a:t>RH determines the wetting range of the particular salt  </a:t>
            </a:r>
          </a:p>
          <a:p>
            <a:pPr lvl="1"/>
            <a:r>
              <a:rPr lang="en-GB" altLang="en-US" sz="600" dirty="0"/>
              <a:t>NaCl wets at &gt;65%</a:t>
            </a:r>
          </a:p>
          <a:p>
            <a:pPr lvl="1"/>
            <a:r>
              <a:rPr lang="en-GB" altLang="en-US" sz="600" dirty="0"/>
              <a:t> other salts such as ferric chloride wet at 35%</a:t>
            </a:r>
          </a:p>
          <a:p>
            <a:pPr lvl="1"/>
            <a:r>
              <a:rPr lang="en-GB" altLang="en-US" sz="600" dirty="0"/>
              <a:t>Problem arises when mixtures of salts are present</a:t>
            </a:r>
          </a:p>
          <a:p>
            <a:pPr lvl="1"/>
            <a:r>
              <a:rPr lang="en-GB" altLang="en-US" sz="600" dirty="0"/>
              <a:t>Salt mixtures may wet at lower RH’s than believed leading to possibility of early corrosion</a:t>
            </a:r>
          </a:p>
        </p:txBody>
      </p:sp>
    </p:spTree>
    <p:extLst>
      <p:ext uri="{BB962C8B-B14F-4D97-AF65-F5344CB8AC3E}">
        <p14:creationId xmlns:p14="http://schemas.microsoft.com/office/powerpoint/2010/main" val="3358515219"/>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8D61E946-BECD-F818-DCDA-4BB53FF0956A}"/>
              </a:ext>
            </a:extLst>
          </p:cNvPr>
          <p:cNvSpPr txBox="1">
            <a:spLocks noChangeArrowheads="1"/>
          </p:cNvSpPr>
          <p:nvPr/>
        </p:nvSpPr>
        <p:spPr>
          <a:xfrm>
            <a:off x="69060" y="3114256"/>
            <a:ext cx="8035925" cy="264277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rgbClr val="000000"/>
                </a:solidFill>
                <a:latin typeface="Arial "/>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000000"/>
                </a:solidFill>
                <a:latin typeface="Arial "/>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000000"/>
                </a:solidFill>
                <a:latin typeface="Arial "/>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000000"/>
                </a:solidFill>
                <a:latin typeface="Arial "/>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0000"/>
                </a:solidFill>
                <a:latin typeface="Arial "/>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altLang="en-US" sz="1200" dirty="0"/>
              <a:t>Relative Humidity</a:t>
            </a:r>
          </a:p>
          <a:p>
            <a:r>
              <a:rPr lang="en-GB" altLang="en-US" sz="1200" dirty="0">
                <a:solidFill>
                  <a:srgbClr val="FF0000"/>
                </a:solidFill>
              </a:rPr>
              <a:t>Temperature</a:t>
            </a:r>
          </a:p>
          <a:p>
            <a:r>
              <a:rPr lang="en-GB" altLang="en-US" sz="1200" dirty="0"/>
              <a:t>Salt concentration and salt type</a:t>
            </a:r>
          </a:p>
          <a:p>
            <a:r>
              <a:rPr lang="en-GB" altLang="en-US" sz="1200" dirty="0"/>
              <a:t>RH determines the wetting range of the particular salt  </a:t>
            </a:r>
          </a:p>
          <a:p>
            <a:pPr lvl="1"/>
            <a:r>
              <a:rPr lang="en-GB" altLang="en-US" sz="1200" dirty="0"/>
              <a:t>NaCl wets at &gt;65%</a:t>
            </a:r>
          </a:p>
          <a:p>
            <a:pPr lvl="1"/>
            <a:r>
              <a:rPr lang="en-GB" altLang="en-US" sz="1200" dirty="0"/>
              <a:t> other salts such as ferric chloride wet at 35%</a:t>
            </a:r>
          </a:p>
          <a:p>
            <a:pPr lvl="1"/>
            <a:r>
              <a:rPr lang="en-GB" altLang="en-US" sz="1200" dirty="0">
                <a:solidFill>
                  <a:srgbClr val="FF0000"/>
                </a:solidFill>
              </a:rPr>
              <a:t>Problem arises when mixtures of salts are present</a:t>
            </a:r>
          </a:p>
          <a:p>
            <a:pPr lvl="1"/>
            <a:r>
              <a:rPr lang="en-GB" altLang="en-US" sz="1200" dirty="0"/>
              <a:t>Salt mixtures may wet at lower RH’s than believed leading to possibility of early corrosion</a:t>
            </a:r>
            <a:endParaRPr lang="en-GB" altLang="en-US" sz="1800" dirty="0"/>
          </a:p>
        </p:txBody>
      </p:sp>
      <p:sp>
        <p:nvSpPr>
          <p:cNvPr id="5" name="TextBox 4">
            <a:extLst>
              <a:ext uri="{FF2B5EF4-FFF2-40B4-BE49-F238E27FC236}">
                <a16:creationId xmlns:a16="http://schemas.microsoft.com/office/drawing/2014/main" id="{6319CA80-9C4B-C405-26C4-EF82EEDF70A7}"/>
              </a:ext>
            </a:extLst>
          </p:cNvPr>
          <p:cNvSpPr txBox="1"/>
          <p:nvPr/>
        </p:nvSpPr>
        <p:spPr>
          <a:xfrm>
            <a:off x="230320" y="2671178"/>
            <a:ext cx="7577722" cy="307777"/>
          </a:xfrm>
          <a:prstGeom prst="rect">
            <a:avLst/>
          </a:prstGeom>
          <a:noFill/>
        </p:spPr>
        <p:txBody>
          <a:bodyPr wrap="square">
            <a:spAutoFit/>
          </a:bodyPr>
          <a:lstStyle/>
          <a:p>
            <a:r>
              <a:rPr lang="en-GB" altLang="en-US" sz="1400" dirty="0"/>
              <a:t>Factors influencing Atmospheric Stress Corrosion Cracking (ASCC)</a:t>
            </a:r>
            <a:endParaRPr lang="en-GB" sz="1400" dirty="0"/>
          </a:p>
        </p:txBody>
      </p:sp>
      <p:sp>
        <p:nvSpPr>
          <p:cNvPr id="6" name="TextBox 5">
            <a:extLst>
              <a:ext uri="{FF2B5EF4-FFF2-40B4-BE49-F238E27FC236}">
                <a16:creationId xmlns:a16="http://schemas.microsoft.com/office/drawing/2014/main" id="{7831064B-6149-5A36-5379-C9EBED04F434}"/>
              </a:ext>
            </a:extLst>
          </p:cNvPr>
          <p:cNvSpPr txBox="1"/>
          <p:nvPr/>
        </p:nvSpPr>
        <p:spPr>
          <a:xfrm>
            <a:off x="350253" y="117669"/>
            <a:ext cx="7682805" cy="461665"/>
          </a:xfrm>
          <a:prstGeom prst="rect">
            <a:avLst/>
          </a:prstGeom>
          <a:noFill/>
        </p:spPr>
        <p:txBody>
          <a:bodyPr wrap="square">
            <a:spAutoFit/>
          </a:bodyPr>
          <a:lstStyle/>
          <a:p>
            <a:pPr algn="ctr">
              <a:defRPr/>
            </a:pPr>
            <a:r>
              <a:rPr lang="en-US" altLang="en-US" sz="2400" b="1" kern="0" dirty="0">
                <a:solidFill>
                  <a:srgbClr val="000000"/>
                </a:solidFill>
                <a:latin typeface="+mj-lt"/>
              </a:rPr>
              <a:t>4. Stress Corrosion</a:t>
            </a:r>
          </a:p>
        </p:txBody>
      </p:sp>
      <p:sp>
        <p:nvSpPr>
          <p:cNvPr id="8" name="TextBox 7">
            <a:extLst>
              <a:ext uri="{FF2B5EF4-FFF2-40B4-BE49-F238E27FC236}">
                <a16:creationId xmlns:a16="http://schemas.microsoft.com/office/drawing/2014/main" id="{50B884B4-8AE0-ADEC-6CE4-149DD00118F6}"/>
              </a:ext>
            </a:extLst>
          </p:cNvPr>
          <p:cNvSpPr txBox="1"/>
          <p:nvPr/>
        </p:nvSpPr>
        <p:spPr>
          <a:xfrm>
            <a:off x="1967434" y="645441"/>
            <a:ext cx="5353665" cy="338554"/>
          </a:xfrm>
          <a:prstGeom prst="rect">
            <a:avLst/>
          </a:prstGeom>
          <a:noFill/>
        </p:spPr>
        <p:txBody>
          <a:bodyPr wrap="square">
            <a:spAutoFit/>
          </a:bodyPr>
          <a:lstStyle/>
          <a:p>
            <a:r>
              <a:rPr lang="en-GB" altLang="en-US" sz="1600" b="1" dirty="0">
                <a:solidFill>
                  <a:srgbClr val="FF0000"/>
                </a:solidFill>
              </a:rPr>
              <a:t>Atmospheric Stress Corrosion Cracking (ASCC)</a:t>
            </a:r>
            <a:endParaRPr lang="en-GB" sz="1600" b="1" dirty="0">
              <a:solidFill>
                <a:srgbClr val="FF0000"/>
              </a:solidFill>
            </a:endParaRPr>
          </a:p>
        </p:txBody>
      </p:sp>
      <p:sp>
        <p:nvSpPr>
          <p:cNvPr id="10" name="TextBox 9">
            <a:extLst>
              <a:ext uri="{FF2B5EF4-FFF2-40B4-BE49-F238E27FC236}">
                <a16:creationId xmlns:a16="http://schemas.microsoft.com/office/drawing/2014/main" id="{AD220624-29DB-5CCD-87AF-DB23EE813610}"/>
              </a:ext>
            </a:extLst>
          </p:cNvPr>
          <p:cNvSpPr txBox="1"/>
          <p:nvPr/>
        </p:nvSpPr>
        <p:spPr>
          <a:xfrm>
            <a:off x="230320" y="1210439"/>
            <a:ext cx="8264996" cy="954107"/>
          </a:xfrm>
          <a:prstGeom prst="rect">
            <a:avLst/>
          </a:prstGeom>
          <a:noFill/>
        </p:spPr>
        <p:txBody>
          <a:bodyPr wrap="square">
            <a:spAutoFit/>
          </a:bodyPr>
          <a:lstStyle/>
          <a:p>
            <a:r>
              <a:rPr lang="en-GB" sz="1400" b="0" i="0" dirty="0">
                <a:effectLst/>
              </a:rPr>
              <a:t>Stress corrosion cracking (SCC) is the cracking induced from the combined influence of tensile stress and a corrosive environment, mechanical properties, and material variables. SCC usually occurs in certain specific alloy-environment-stress combinations like when welding and heat treatment introduce residual stresses</a:t>
            </a:r>
            <a:endParaRPr lang="en-GB" sz="1400" dirty="0"/>
          </a:p>
        </p:txBody>
      </p:sp>
    </p:spTree>
    <p:extLst>
      <p:ext uri="{BB962C8B-B14F-4D97-AF65-F5344CB8AC3E}">
        <p14:creationId xmlns:p14="http://schemas.microsoft.com/office/powerpoint/2010/main" val="3547106445"/>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ritical_RH_Fe">
            <a:extLst>
              <a:ext uri="{FF2B5EF4-FFF2-40B4-BE49-F238E27FC236}">
                <a16:creationId xmlns:a16="http://schemas.microsoft.com/office/drawing/2014/main" id="{EB3C8CC9-E4A9-73CF-3658-0A206AAA54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52" y="1765694"/>
            <a:ext cx="3995481" cy="2662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a:extLst>
              <a:ext uri="{FF2B5EF4-FFF2-40B4-BE49-F238E27FC236}">
                <a16:creationId xmlns:a16="http://schemas.microsoft.com/office/drawing/2014/main" id="{33EB1704-FE23-2981-B72C-E9F5A3FC2540}"/>
              </a:ext>
            </a:extLst>
          </p:cNvPr>
          <p:cNvSpPr txBox="1">
            <a:spLocks noChangeArrowheads="1"/>
          </p:cNvSpPr>
          <p:nvPr/>
        </p:nvSpPr>
        <p:spPr bwMode="auto">
          <a:xfrm>
            <a:off x="419100" y="4534967"/>
            <a:ext cx="627666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50000"/>
              </a:spcBef>
              <a:buFontTx/>
              <a:buNone/>
            </a:pPr>
            <a:r>
              <a:rPr lang="en-GB" altLang="en-US" sz="1400" dirty="0">
                <a:latin typeface="Verdana" panose="020B0604030504040204" pitchFamily="34" charset="0"/>
              </a:rPr>
              <a:t>Source: JP Cai, SB Lyon: Corrosion Science, Vol. 47, p.2956 (2005)</a:t>
            </a:r>
          </a:p>
        </p:txBody>
      </p:sp>
      <p:sp>
        <p:nvSpPr>
          <p:cNvPr id="7" name="TextBox 6">
            <a:extLst>
              <a:ext uri="{FF2B5EF4-FFF2-40B4-BE49-F238E27FC236}">
                <a16:creationId xmlns:a16="http://schemas.microsoft.com/office/drawing/2014/main" id="{F50E01B2-27D7-2304-6574-9E5CAD15776A}"/>
              </a:ext>
            </a:extLst>
          </p:cNvPr>
          <p:cNvSpPr txBox="1"/>
          <p:nvPr/>
        </p:nvSpPr>
        <p:spPr>
          <a:xfrm>
            <a:off x="455336" y="1280399"/>
            <a:ext cx="7577722" cy="307777"/>
          </a:xfrm>
          <a:prstGeom prst="rect">
            <a:avLst/>
          </a:prstGeom>
          <a:noFill/>
        </p:spPr>
        <p:txBody>
          <a:bodyPr wrap="square">
            <a:spAutoFit/>
          </a:bodyPr>
          <a:lstStyle/>
          <a:p>
            <a:r>
              <a:rPr lang="en-GB" altLang="en-US" sz="1400" dirty="0"/>
              <a:t>Factors influencing Atmospheric Stress Corrosion Cracking (ASCC)</a:t>
            </a:r>
            <a:endParaRPr lang="en-GB" sz="1400" dirty="0"/>
          </a:p>
        </p:txBody>
      </p:sp>
      <p:sp>
        <p:nvSpPr>
          <p:cNvPr id="8" name="Rectangle 3">
            <a:extLst>
              <a:ext uri="{FF2B5EF4-FFF2-40B4-BE49-F238E27FC236}">
                <a16:creationId xmlns:a16="http://schemas.microsoft.com/office/drawing/2014/main" id="{6D903CC0-E254-1B5A-8427-F0AC496FF71E}"/>
              </a:ext>
            </a:extLst>
          </p:cNvPr>
          <p:cNvSpPr txBox="1">
            <a:spLocks noChangeArrowheads="1"/>
          </p:cNvSpPr>
          <p:nvPr/>
        </p:nvSpPr>
        <p:spPr>
          <a:xfrm>
            <a:off x="5098649" y="2192358"/>
            <a:ext cx="3995481" cy="180916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rgbClr val="000000"/>
                </a:solidFill>
                <a:latin typeface="Arial "/>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000000"/>
                </a:solidFill>
                <a:latin typeface="Arial "/>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000000"/>
                </a:solidFill>
                <a:latin typeface="Arial "/>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000000"/>
                </a:solidFill>
                <a:latin typeface="Arial "/>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0000"/>
                </a:solidFill>
                <a:latin typeface="Arial "/>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altLang="en-US" sz="600" dirty="0">
                <a:solidFill>
                  <a:srgbClr val="FF0000"/>
                </a:solidFill>
              </a:rPr>
              <a:t>Relative Humidity</a:t>
            </a:r>
          </a:p>
          <a:p>
            <a:r>
              <a:rPr lang="en-GB" altLang="en-US" sz="600" dirty="0"/>
              <a:t>Temperature</a:t>
            </a:r>
          </a:p>
          <a:p>
            <a:r>
              <a:rPr lang="en-GB" altLang="en-US" sz="600" dirty="0"/>
              <a:t>Salt concentration and salt type</a:t>
            </a:r>
          </a:p>
          <a:p>
            <a:r>
              <a:rPr lang="en-GB" altLang="en-US" sz="600" dirty="0"/>
              <a:t>RH determines the wetting range of the particular salt  </a:t>
            </a:r>
          </a:p>
          <a:p>
            <a:pPr lvl="1"/>
            <a:r>
              <a:rPr lang="en-GB" altLang="en-US" sz="600" dirty="0"/>
              <a:t>NaCl wets at &gt;65%</a:t>
            </a:r>
          </a:p>
          <a:p>
            <a:pPr lvl="1"/>
            <a:r>
              <a:rPr lang="en-GB" altLang="en-US" sz="600" dirty="0"/>
              <a:t> other salts such as ferric chloride wet at 35%</a:t>
            </a:r>
          </a:p>
          <a:p>
            <a:pPr lvl="1"/>
            <a:r>
              <a:rPr lang="en-GB" altLang="en-US" sz="600" dirty="0"/>
              <a:t>Problem arises when mixtures of salts are present</a:t>
            </a:r>
          </a:p>
          <a:p>
            <a:pPr lvl="1"/>
            <a:r>
              <a:rPr lang="en-GB" altLang="en-US" sz="600" dirty="0"/>
              <a:t>Salt mixtures may wet at lower RH’s than believed leading to possibility of early corrosion</a:t>
            </a:r>
          </a:p>
        </p:txBody>
      </p:sp>
      <p:sp>
        <p:nvSpPr>
          <p:cNvPr id="9" name="TextBox 8">
            <a:extLst>
              <a:ext uri="{FF2B5EF4-FFF2-40B4-BE49-F238E27FC236}">
                <a16:creationId xmlns:a16="http://schemas.microsoft.com/office/drawing/2014/main" id="{CADFA76E-7ADA-A2A7-16DB-817EADB9C41A}"/>
              </a:ext>
            </a:extLst>
          </p:cNvPr>
          <p:cNvSpPr txBox="1"/>
          <p:nvPr/>
        </p:nvSpPr>
        <p:spPr>
          <a:xfrm>
            <a:off x="350253" y="117669"/>
            <a:ext cx="7682805" cy="461665"/>
          </a:xfrm>
          <a:prstGeom prst="rect">
            <a:avLst/>
          </a:prstGeom>
          <a:noFill/>
        </p:spPr>
        <p:txBody>
          <a:bodyPr wrap="square">
            <a:spAutoFit/>
          </a:bodyPr>
          <a:lstStyle/>
          <a:p>
            <a:pPr algn="ctr">
              <a:defRPr/>
            </a:pPr>
            <a:r>
              <a:rPr lang="en-US" altLang="en-US" sz="2400" b="1" kern="0" dirty="0">
                <a:solidFill>
                  <a:srgbClr val="000000"/>
                </a:solidFill>
                <a:latin typeface="+mj-lt"/>
              </a:rPr>
              <a:t>4. Stress Corrosion  </a:t>
            </a:r>
          </a:p>
        </p:txBody>
      </p:sp>
      <p:sp>
        <p:nvSpPr>
          <p:cNvPr id="10" name="TextBox 9">
            <a:extLst>
              <a:ext uri="{FF2B5EF4-FFF2-40B4-BE49-F238E27FC236}">
                <a16:creationId xmlns:a16="http://schemas.microsoft.com/office/drawing/2014/main" id="{29125093-5E1E-9EAC-AC43-BF203014B2E4}"/>
              </a:ext>
            </a:extLst>
          </p:cNvPr>
          <p:cNvSpPr txBox="1"/>
          <p:nvPr/>
        </p:nvSpPr>
        <p:spPr>
          <a:xfrm>
            <a:off x="1967434" y="645441"/>
            <a:ext cx="5353665" cy="338554"/>
          </a:xfrm>
          <a:prstGeom prst="rect">
            <a:avLst/>
          </a:prstGeom>
          <a:noFill/>
        </p:spPr>
        <p:txBody>
          <a:bodyPr wrap="square">
            <a:spAutoFit/>
          </a:bodyPr>
          <a:lstStyle/>
          <a:p>
            <a:r>
              <a:rPr lang="en-GB" altLang="en-US" sz="1600" b="1" dirty="0">
                <a:solidFill>
                  <a:srgbClr val="FF0000"/>
                </a:solidFill>
              </a:rPr>
              <a:t>Atmospheric Stress Corrosion Cracking (ASCC)</a:t>
            </a:r>
            <a:endParaRPr lang="en-GB" sz="1600" b="1" dirty="0">
              <a:solidFill>
                <a:srgbClr val="FF0000"/>
              </a:solidFill>
            </a:endParaRPr>
          </a:p>
        </p:txBody>
      </p:sp>
    </p:spTree>
    <p:extLst>
      <p:ext uri="{BB962C8B-B14F-4D97-AF65-F5344CB8AC3E}">
        <p14:creationId xmlns:p14="http://schemas.microsoft.com/office/powerpoint/2010/main" val="2894479349"/>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50E01B2-27D7-2304-6574-9E5CAD15776A}"/>
              </a:ext>
            </a:extLst>
          </p:cNvPr>
          <p:cNvSpPr txBox="1"/>
          <p:nvPr/>
        </p:nvSpPr>
        <p:spPr>
          <a:xfrm>
            <a:off x="455336" y="1280399"/>
            <a:ext cx="7577722" cy="307777"/>
          </a:xfrm>
          <a:prstGeom prst="rect">
            <a:avLst/>
          </a:prstGeom>
          <a:noFill/>
        </p:spPr>
        <p:txBody>
          <a:bodyPr wrap="square">
            <a:spAutoFit/>
          </a:bodyPr>
          <a:lstStyle/>
          <a:p>
            <a:r>
              <a:rPr lang="en-GB" altLang="en-US" sz="1400" dirty="0"/>
              <a:t>Factors influencing Atmospheric Stress Corrosion Cracking (ASCC)</a:t>
            </a:r>
            <a:endParaRPr lang="en-GB" sz="1400" dirty="0"/>
          </a:p>
        </p:txBody>
      </p:sp>
      <p:sp>
        <p:nvSpPr>
          <p:cNvPr id="8" name="Rectangle 3">
            <a:extLst>
              <a:ext uri="{FF2B5EF4-FFF2-40B4-BE49-F238E27FC236}">
                <a16:creationId xmlns:a16="http://schemas.microsoft.com/office/drawing/2014/main" id="{6D903CC0-E254-1B5A-8427-F0AC496FF71E}"/>
              </a:ext>
            </a:extLst>
          </p:cNvPr>
          <p:cNvSpPr txBox="1">
            <a:spLocks noChangeArrowheads="1"/>
          </p:cNvSpPr>
          <p:nvPr/>
        </p:nvSpPr>
        <p:spPr>
          <a:xfrm>
            <a:off x="5176854" y="1972829"/>
            <a:ext cx="5236477" cy="180916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rgbClr val="000000"/>
                </a:solidFill>
                <a:latin typeface="Arial "/>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000000"/>
                </a:solidFill>
                <a:latin typeface="Arial "/>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000000"/>
                </a:solidFill>
                <a:latin typeface="Arial "/>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000000"/>
                </a:solidFill>
                <a:latin typeface="Arial "/>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0000"/>
                </a:solidFill>
                <a:latin typeface="Arial "/>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altLang="en-US" sz="600" dirty="0"/>
              <a:t>Relative Humidity</a:t>
            </a:r>
          </a:p>
          <a:p>
            <a:r>
              <a:rPr lang="en-GB" altLang="en-US" sz="600" dirty="0"/>
              <a:t>Temperature</a:t>
            </a:r>
          </a:p>
          <a:p>
            <a:r>
              <a:rPr lang="en-GB" altLang="en-US" sz="600" dirty="0">
                <a:solidFill>
                  <a:srgbClr val="FF0000"/>
                </a:solidFill>
              </a:rPr>
              <a:t>Salt concentration and salt type</a:t>
            </a:r>
          </a:p>
          <a:p>
            <a:r>
              <a:rPr lang="en-GB" altLang="en-US" sz="600" dirty="0"/>
              <a:t>RH determines the wetting range of the particular salt  </a:t>
            </a:r>
          </a:p>
          <a:p>
            <a:pPr lvl="1"/>
            <a:r>
              <a:rPr lang="en-GB" altLang="en-US" sz="600" dirty="0"/>
              <a:t>NaCl wets at &gt;65%</a:t>
            </a:r>
          </a:p>
          <a:p>
            <a:pPr lvl="1"/>
            <a:r>
              <a:rPr lang="en-GB" altLang="en-US" sz="600" dirty="0"/>
              <a:t> other salts such as ferric chloride wet at 35%</a:t>
            </a:r>
          </a:p>
          <a:p>
            <a:pPr lvl="1"/>
            <a:r>
              <a:rPr lang="en-GB" altLang="en-US" sz="600" dirty="0"/>
              <a:t>Problem arises when mixtures of salts are present</a:t>
            </a:r>
          </a:p>
          <a:p>
            <a:pPr lvl="1"/>
            <a:r>
              <a:rPr lang="en-GB" altLang="en-US" sz="600" dirty="0"/>
              <a:t>Salt mixtures may wet at lower RH’s than believed leading to possibility of early corrosion</a:t>
            </a:r>
          </a:p>
        </p:txBody>
      </p:sp>
      <p:sp>
        <p:nvSpPr>
          <p:cNvPr id="9" name="TextBox 8">
            <a:extLst>
              <a:ext uri="{FF2B5EF4-FFF2-40B4-BE49-F238E27FC236}">
                <a16:creationId xmlns:a16="http://schemas.microsoft.com/office/drawing/2014/main" id="{CADFA76E-7ADA-A2A7-16DB-817EADB9C41A}"/>
              </a:ext>
            </a:extLst>
          </p:cNvPr>
          <p:cNvSpPr txBox="1"/>
          <p:nvPr/>
        </p:nvSpPr>
        <p:spPr>
          <a:xfrm>
            <a:off x="350253" y="117669"/>
            <a:ext cx="7682805" cy="461665"/>
          </a:xfrm>
          <a:prstGeom prst="rect">
            <a:avLst/>
          </a:prstGeom>
          <a:noFill/>
        </p:spPr>
        <p:txBody>
          <a:bodyPr wrap="square">
            <a:spAutoFit/>
          </a:bodyPr>
          <a:lstStyle/>
          <a:p>
            <a:pPr algn="ctr">
              <a:defRPr/>
            </a:pPr>
            <a:r>
              <a:rPr lang="en-US" altLang="en-US" sz="2400" b="1" kern="0" dirty="0">
                <a:solidFill>
                  <a:srgbClr val="000000"/>
                </a:solidFill>
                <a:latin typeface="+mj-lt"/>
              </a:rPr>
              <a:t>4. Stress Corrosion  </a:t>
            </a:r>
          </a:p>
        </p:txBody>
      </p:sp>
      <p:sp>
        <p:nvSpPr>
          <p:cNvPr id="10" name="TextBox 9">
            <a:extLst>
              <a:ext uri="{FF2B5EF4-FFF2-40B4-BE49-F238E27FC236}">
                <a16:creationId xmlns:a16="http://schemas.microsoft.com/office/drawing/2014/main" id="{29125093-5E1E-9EAC-AC43-BF203014B2E4}"/>
              </a:ext>
            </a:extLst>
          </p:cNvPr>
          <p:cNvSpPr txBox="1"/>
          <p:nvPr/>
        </p:nvSpPr>
        <p:spPr>
          <a:xfrm>
            <a:off x="1967434" y="645441"/>
            <a:ext cx="5353665" cy="338554"/>
          </a:xfrm>
          <a:prstGeom prst="rect">
            <a:avLst/>
          </a:prstGeom>
          <a:noFill/>
        </p:spPr>
        <p:txBody>
          <a:bodyPr wrap="square">
            <a:spAutoFit/>
          </a:bodyPr>
          <a:lstStyle/>
          <a:p>
            <a:r>
              <a:rPr lang="en-GB" altLang="en-US" sz="1600" b="1" dirty="0">
                <a:solidFill>
                  <a:srgbClr val="FF0000"/>
                </a:solidFill>
              </a:rPr>
              <a:t>Atmospheric Stress Corrosion Cracking (ASCC)</a:t>
            </a:r>
            <a:endParaRPr lang="en-GB" sz="1600" b="1" dirty="0">
              <a:solidFill>
                <a:srgbClr val="FF0000"/>
              </a:solidFill>
            </a:endParaRPr>
          </a:p>
        </p:txBody>
      </p:sp>
      <p:pic>
        <p:nvPicPr>
          <p:cNvPr id="4" name="Picture 3">
            <a:extLst>
              <a:ext uri="{FF2B5EF4-FFF2-40B4-BE49-F238E27FC236}">
                <a16:creationId xmlns:a16="http://schemas.microsoft.com/office/drawing/2014/main" id="{42ACACC3-AF93-18B5-1E36-DB3358406B31}"/>
              </a:ext>
            </a:extLst>
          </p:cNvPr>
          <p:cNvPicPr>
            <a:picLocks noChangeAspect="1"/>
          </p:cNvPicPr>
          <p:nvPr/>
        </p:nvPicPr>
        <p:blipFill>
          <a:blip r:embed="rId2"/>
          <a:stretch>
            <a:fillRect/>
          </a:stretch>
        </p:blipFill>
        <p:spPr>
          <a:xfrm>
            <a:off x="735361" y="1807705"/>
            <a:ext cx="2948226" cy="1404726"/>
          </a:xfrm>
          <a:prstGeom prst="rect">
            <a:avLst/>
          </a:prstGeom>
        </p:spPr>
      </p:pic>
      <p:pic>
        <p:nvPicPr>
          <p:cNvPr id="5" name="Picture 4">
            <a:extLst>
              <a:ext uri="{FF2B5EF4-FFF2-40B4-BE49-F238E27FC236}">
                <a16:creationId xmlns:a16="http://schemas.microsoft.com/office/drawing/2014/main" id="{08456A12-CBB3-6744-7A89-86B90CFBAB2A}"/>
              </a:ext>
            </a:extLst>
          </p:cNvPr>
          <p:cNvPicPr>
            <a:picLocks noChangeAspect="1"/>
          </p:cNvPicPr>
          <p:nvPr/>
        </p:nvPicPr>
        <p:blipFill>
          <a:blip r:embed="rId3"/>
          <a:stretch>
            <a:fillRect/>
          </a:stretch>
        </p:blipFill>
        <p:spPr>
          <a:xfrm>
            <a:off x="201019" y="3201200"/>
            <a:ext cx="4975835" cy="1676422"/>
          </a:xfrm>
          <a:prstGeom prst="rect">
            <a:avLst/>
          </a:prstGeom>
        </p:spPr>
      </p:pic>
      <p:sp>
        <p:nvSpPr>
          <p:cNvPr id="11" name="TextBox 10">
            <a:extLst>
              <a:ext uri="{FF2B5EF4-FFF2-40B4-BE49-F238E27FC236}">
                <a16:creationId xmlns:a16="http://schemas.microsoft.com/office/drawing/2014/main" id="{77CCC364-D515-BD25-ACFA-8DCA8B015F39}"/>
              </a:ext>
            </a:extLst>
          </p:cNvPr>
          <p:cNvSpPr txBox="1"/>
          <p:nvPr/>
        </p:nvSpPr>
        <p:spPr>
          <a:xfrm>
            <a:off x="201019" y="4902643"/>
            <a:ext cx="5167562" cy="215444"/>
          </a:xfrm>
          <a:prstGeom prst="rect">
            <a:avLst/>
          </a:prstGeom>
          <a:noFill/>
        </p:spPr>
        <p:txBody>
          <a:bodyPr wrap="square">
            <a:spAutoFit/>
          </a:bodyPr>
          <a:lstStyle/>
          <a:p>
            <a:r>
              <a:rPr lang="en-GB" altLang="en-US" sz="800" dirty="0"/>
              <a:t>Conditions:316L, salt deposits of MgCl</a:t>
            </a:r>
            <a:r>
              <a:rPr lang="en-GB" altLang="en-US" sz="800" baseline="-25000" dirty="0"/>
              <a:t>2</a:t>
            </a:r>
            <a:r>
              <a:rPr lang="en-GB" altLang="en-US" sz="800" dirty="0"/>
              <a:t> or CaCl</a:t>
            </a:r>
            <a:r>
              <a:rPr lang="en-GB" altLang="en-US" sz="800" baseline="-25000" dirty="0"/>
              <a:t>2</a:t>
            </a:r>
            <a:r>
              <a:rPr lang="en-GB" altLang="en-US" sz="800" dirty="0"/>
              <a:t> </a:t>
            </a:r>
            <a:r>
              <a:rPr lang="es-ES" altLang="en-US" sz="800" dirty="0"/>
              <a:t>(</a:t>
            </a:r>
            <a:r>
              <a:rPr lang="es-ES" altLang="en-US" sz="800" dirty="0" err="1"/>
              <a:t>e.g</a:t>
            </a:r>
            <a:r>
              <a:rPr lang="es-ES" altLang="en-US" sz="800" dirty="0"/>
              <a:t>. </a:t>
            </a:r>
            <a:r>
              <a:rPr lang="es-ES" altLang="en-US" sz="800" dirty="0" err="1"/>
              <a:t>from</a:t>
            </a:r>
            <a:r>
              <a:rPr lang="es-ES" altLang="en-US" sz="800" dirty="0"/>
              <a:t> sea-</a:t>
            </a:r>
            <a:r>
              <a:rPr lang="es-ES" altLang="en-US" sz="800" dirty="0" err="1"/>
              <a:t>salt</a:t>
            </a:r>
            <a:r>
              <a:rPr lang="es-ES" altLang="en-US" sz="800" dirty="0"/>
              <a:t> </a:t>
            </a:r>
            <a:r>
              <a:rPr lang="es-ES" altLang="en-US" sz="800" dirty="0" err="1"/>
              <a:t>aerosols</a:t>
            </a:r>
            <a:r>
              <a:rPr lang="es-ES" altLang="en-US" sz="800" dirty="0"/>
              <a:t>) </a:t>
            </a:r>
            <a:r>
              <a:rPr lang="en-GB" altLang="en-US" sz="800" dirty="0"/>
              <a:t>at 50</a:t>
            </a:r>
            <a:r>
              <a:rPr lang="en-US" altLang="en-US" sz="800" dirty="0">
                <a:cs typeface="Arial" panose="020B0604020202020204" pitchFamily="34" charset="0"/>
              </a:rPr>
              <a:t>°C, 35% RH, 22 weeks</a:t>
            </a:r>
            <a:endParaRPr lang="en-GB" sz="800" dirty="0"/>
          </a:p>
        </p:txBody>
      </p:sp>
    </p:spTree>
    <p:extLst>
      <p:ext uri="{BB962C8B-B14F-4D97-AF65-F5344CB8AC3E}">
        <p14:creationId xmlns:p14="http://schemas.microsoft.com/office/powerpoint/2010/main" val="2442549618"/>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9AEE18-0A3A-F6AB-0CD7-387A3605D4CE}"/>
              </a:ext>
            </a:extLst>
          </p:cNvPr>
          <p:cNvSpPr txBox="1"/>
          <p:nvPr/>
        </p:nvSpPr>
        <p:spPr>
          <a:xfrm>
            <a:off x="3247841" y="710091"/>
            <a:ext cx="2282805" cy="338554"/>
          </a:xfrm>
          <a:prstGeom prst="rect">
            <a:avLst/>
          </a:prstGeom>
          <a:noFill/>
        </p:spPr>
        <p:txBody>
          <a:bodyPr wrap="square">
            <a:spAutoFit/>
          </a:bodyPr>
          <a:lstStyle/>
          <a:p>
            <a:r>
              <a:rPr lang="en-GB" altLang="en-US" sz="1600" b="1" dirty="0">
                <a:solidFill>
                  <a:srgbClr val="FF0000"/>
                </a:solidFill>
              </a:rPr>
              <a:t>Galvanic Corrosion </a:t>
            </a:r>
            <a:endParaRPr lang="en-GB" sz="1600" b="1" dirty="0">
              <a:solidFill>
                <a:srgbClr val="FF0000"/>
              </a:solidFill>
            </a:endParaRPr>
          </a:p>
        </p:txBody>
      </p:sp>
      <p:sp>
        <p:nvSpPr>
          <p:cNvPr id="6" name="TextBox 5">
            <a:extLst>
              <a:ext uri="{FF2B5EF4-FFF2-40B4-BE49-F238E27FC236}">
                <a16:creationId xmlns:a16="http://schemas.microsoft.com/office/drawing/2014/main" id="{109A5DD1-E329-BD6C-282F-E7F52E258231}"/>
              </a:ext>
            </a:extLst>
          </p:cNvPr>
          <p:cNvSpPr txBox="1"/>
          <p:nvPr/>
        </p:nvSpPr>
        <p:spPr>
          <a:xfrm>
            <a:off x="350253" y="117669"/>
            <a:ext cx="7682805" cy="461665"/>
          </a:xfrm>
          <a:prstGeom prst="rect">
            <a:avLst/>
          </a:prstGeom>
          <a:noFill/>
        </p:spPr>
        <p:txBody>
          <a:bodyPr wrap="square">
            <a:spAutoFit/>
          </a:bodyPr>
          <a:lstStyle/>
          <a:p>
            <a:pPr algn="ctr">
              <a:defRPr/>
            </a:pPr>
            <a:r>
              <a:rPr lang="en-US" altLang="en-US" sz="2400" b="1" kern="0" dirty="0">
                <a:solidFill>
                  <a:srgbClr val="000000"/>
                </a:solidFill>
                <a:latin typeface="+mj-lt"/>
              </a:rPr>
              <a:t>5. Galvanic Corrosion  </a:t>
            </a:r>
          </a:p>
        </p:txBody>
      </p:sp>
      <p:sp>
        <p:nvSpPr>
          <p:cNvPr id="9" name="TextBox 8">
            <a:extLst>
              <a:ext uri="{FF2B5EF4-FFF2-40B4-BE49-F238E27FC236}">
                <a16:creationId xmlns:a16="http://schemas.microsoft.com/office/drawing/2014/main" id="{8468513B-B215-1C65-5A69-5633A9240711}"/>
              </a:ext>
            </a:extLst>
          </p:cNvPr>
          <p:cNvSpPr txBox="1"/>
          <p:nvPr/>
        </p:nvSpPr>
        <p:spPr>
          <a:xfrm>
            <a:off x="359750" y="1215201"/>
            <a:ext cx="7931233" cy="1384995"/>
          </a:xfrm>
          <a:prstGeom prst="rect">
            <a:avLst/>
          </a:prstGeom>
          <a:noFill/>
        </p:spPr>
        <p:txBody>
          <a:bodyPr wrap="square">
            <a:spAutoFit/>
          </a:bodyPr>
          <a:lstStyle/>
          <a:p>
            <a:r>
              <a:rPr lang="en-GB" sz="1400" b="0" i="0" dirty="0">
                <a:effectLst/>
              </a:rPr>
              <a:t>Galvanic corrosion (also called ' dissimilar metal corrosion' or wrongly 'electrolysis') refers to corrosion damage induced when two dissimilar materials are coupled in a corrosive electrolyte. It occurs when two (or more) dissimilar metals are brought into electrical contact</a:t>
            </a:r>
          </a:p>
          <a:p>
            <a:endParaRPr lang="en-GB" sz="1400" dirty="0"/>
          </a:p>
          <a:p>
            <a:r>
              <a:rPr lang="en-GB" sz="1400" b="0" i="0" dirty="0">
                <a:effectLst/>
              </a:rPr>
              <a:t>In the event of such contact, the less noble metal acts as an anode, and the more noble metal acts as a cathode. It is always the anode that corrodes.</a:t>
            </a:r>
            <a:endParaRPr lang="en-GB" sz="1400" dirty="0"/>
          </a:p>
        </p:txBody>
      </p:sp>
      <p:pic>
        <p:nvPicPr>
          <p:cNvPr id="11" name="Picture 10">
            <a:extLst>
              <a:ext uri="{FF2B5EF4-FFF2-40B4-BE49-F238E27FC236}">
                <a16:creationId xmlns:a16="http://schemas.microsoft.com/office/drawing/2014/main" id="{9E6A04B4-6B4B-C4BF-EABE-4CD399CC14B6}"/>
              </a:ext>
            </a:extLst>
          </p:cNvPr>
          <p:cNvPicPr>
            <a:picLocks noChangeAspect="1"/>
          </p:cNvPicPr>
          <p:nvPr/>
        </p:nvPicPr>
        <p:blipFill>
          <a:blip r:embed="rId2"/>
          <a:stretch>
            <a:fillRect/>
          </a:stretch>
        </p:blipFill>
        <p:spPr>
          <a:xfrm>
            <a:off x="179102" y="2813236"/>
            <a:ext cx="2454187" cy="2109274"/>
          </a:xfrm>
          <a:prstGeom prst="rect">
            <a:avLst/>
          </a:prstGeom>
        </p:spPr>
      </p:pic>
      <p:pic>
        <p:nvPicPr>
          <p:cNvPr id="12" name="Picture 2" descr="C:\FNM\Scan0005.tif">
            <a:extLst>
              <a:ext uri="{FF2B5EF4-FFF2-40B4-BE49-F238E27FC236}">
                <a16:creationId xmlns:a16="http://schemas.microsoft.com/office/drawing/2014/main" id="{DBB56808-DAA2-7A50-AF27-8F6CE28C12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32213" t="7785" r="7439" b="36450"/>
          <a:stretch>
            <a:fillRect/>
          </a:stretch>
        </p:blipFill>
        <p:spPr bwMode="auto">
          <a:xfrm>
            <a:off x="7191489" y="2823863"/>
            <a:ext cx="1683137" cy="188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E598AE2C-1EEE-F98B-1A26-56BDDDF1F7BD}"/>
              </a:ext>
            </a:extLst>
          </p:cNvPr>
          <p:cNvSpPr txBox="1"/>
          <p:nvPr/>
        </p:nvSpPr>
        <p:spPr>
          <a:xfrm>
            <a:off x="6599557" y="4707066"/>
            <a:ext cx="2544443" cy="215444"/>
          </a:xfrm>
          <a:prstGeom prst="rect">
            <a:avLst/>
          </a:prstGeom>
          <a:noFill/>
        </p:spPr>
        <p:txBody>
          <a:bodyPr wrap="square" rtlCol="0">
            <a:spAutoFit/>
          </a:bodyPr>
          <a:lstStyle/>
          <a:p>
            <a:r>
              <a:rPr lang="en-US" sz="800" dirty="0"/>
              <a:t>Al  flux to weld metal drum</a:t>
            </a:r>
            <a:endParaRPr lang="en-GB" sz="800" dirty="0"/>
          </a:p>
        </p:txBody>
      </p:sp>
      <p:pic>
        <p:nvPicPr>
          <p:cNvPr id="3" name="Picture 2" descr="A picture containing sitting, window, cat, table&#10;&#10;Description automatically generated">
            <a:extLst>
              <a:ext uri="{FF2B5EF4-FFF2-40B4-BE49-F238E27FC236}">
                <a16:creationId xmlns:a16="http://schemas.microsoft.com/office/drawing/2014/main" id="{179216D6-24E3-6F10-C4F4-D32B3E2D8592}"/>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55061" y="2916008"/>
            <a:ext cx="1919635" cy="2006502"/>
          </a:xfrm>
          <a:prstGeom prst="rect">
            <a:avLst/>
          </a:prstGeom>
        </p:spPr>
      </p:pic>
      <p:pic>
        <p:nvPicPr>
          <p:cNvPr id="4" name="Picture 3" descr="A close up of a barrel&#10;&#10;Description automatically generated">
            <a:extLst>
              <a:ext uri="{FF2B5EF4-FFF2-40B4-BE49-F238E27FC236}">
                <a16:creationId xmlns:a16="http://schemas.microsoft.com/office/drawing/2014/main" id="{D672866F-1184-5AA9-33B0-66502FF5D1A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339" b="9414"/>
          <a:stretch/>
        </p:blipFill>
        <p:spPr>
          <a:xfrm rot="16200000">
            <a:off x="5621672" y="3197266"/>
            <a:ext cx="1883203" cy="1136395"/>
          </a:xfrm>
          <a:prstGeom prst="rect">
            <a:avLst/>
          </a:prstGeom>
        </p:spPr>
      </p:pic>
    </p:spTree>
    <p:extLst>
      <p:ext uri="{BB962C8B-B14F-4D97-AF65-F5344CB8AC3E}">
        <p14:creationId xmlns:p14="http://schemas.microsoft.com/office/powerpoint/2010/main" val="740443304"/>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9AEE18-0A3A-F6AB-0CD7-387A3605D4CE}"/>
              </a:ext>
            </a:extLst>
          </p:cNvPr>
          <p:cNvSpPr txBox="1"/>
          <p:nvPr/>
        </p:nvSpPr>
        <p:spPr>
          <a:xfrm>
            <a:off x="3194385" y="579334"/>
            <a:ext cx="2282805" cy="338554"/>
          </a:xfrm>
          <a:prstGeom prst="rect">
            <a:avLst/>
          </a:prstGeom>
          <a:noFill/>
        </p:spPr>
        <p:txBody>
          <a:bodyPr wrap="square">
            <a:spAutoFit/>
          </a:bodyPr>
          <a:lstStyle/>
          <a:p>
            <a:r>
              <a:rPr lang="en-GB" altLang="en-US" sz="1600" b="1" dirty="0">
                <a:solidFill>
                  <a:srgbClr val="FF0000"/>
                </a:solidFill>
              </a:rPr>
              <a:t>Galvanic Corrosion </a:t>
            </a:r>
            <a:endParaRPr lang="en-GB" sz="1600" b="1" dirty="0">
              <a:solidFill>
                <a:srgbClr val="FF0000"/>
              </a:solidFill>
            </a:endParaRPr>
          </a:p>
        </p:txBody>
      </p:sp>
      <p:sp>
        <p:nvSpPr>
          <p:cNvPr id="6" name="TextBox 5">
            <a:extLst>
              <a:ext uri="{FF2B5EF4-FFF2-40B4-BE49-F238E27FC236}">
                <a16:creationId xmlns:a16="http://schemas.microsoft.com/office/drawing/2014/main" id="{109A5DD1-E329-BD6C-282F-E7F52E258231}"/>
              </a:ext>
            </a:extLst>
          </p:cNvPr>
          <p:cNvSpPr txBox="1"/>
          <p:nvPr/>
        </p:nvSpPr>
        <p:spPr>
          <a:xfrm>
            <a:off x="350253" y="117669"/>
            <a:ext cx="7682805" cy="461665"/>
          </a:xfrm>
          <a:prstGeom prst="rect">
            <a:avLst/>
          </a:prstGeom>
          <a:noFill/>
        </p:spPr>
        <p:txBody>
          <a:bodyPr wrap="square">
            <a:spAutoFit/>
          </a:bodyPr>
          <a:lstStyle/>
          <a:p>
            <a:pPr algn="ctr">
              <a:defRPr/>
            </a:pPr>
            <a:r>
              <a:rPr lang="en-US" altLang="en-US" sz="2400" b="1" kern="0" dirty="0">
                <a:solidFill>
                  <a:srgbClr val="000000"/>
                </a:solidFill>
                <a:latin typeface="+mj-lt"/>
              </a:rPr>
              <a:t>5. Galvanic Corrosion  </a:t>
            </a:r>
          </a:p>
        </p:txBody>
      </p:sp>
      <p:pic>
        <p:nvPicPr>
          <p:cNvPr id="4" name="Picture 3">
            <a:extLst>
              <a:ext uri="{FF2B5EF4-FFF2-40B4-BE49-F238E27FC236}">
                <a16:creationId xmlns:a16="http://schemas.microsoft.com/office/drawing/2014/main" id="{85F6F84D-7864-FBE1-A65A-2FD6C29B5F10}"/>
              </a:ext>
            </a:extLst>
          </p:cNvPr>
          <p:cNvPicPr>
            <a:picLocks noChangeAspect="1"/>
          </p:cNvPicPr>
          <p:nvPr/>
        </p:nvPicPr>
        <p:blipFill>
          <a:blip r:embed="rId2"/>
          <a:stretch>
            <a:fillRect/>
          </a:stretch>
        </p:blipFill>
        <p:spPr>
          <a:xfrm>
            <a:off x="1904536" y="897513"/>
            <a:ext cx="3527364" cy="4128318"/>
          </a:xfrm>
          <a:prstGeom prst="rect">
            <a:avLst/>
          </a:prstGeom>
        </p:spPr>
      </p:pic>
    </p:spTree>
    <p:extLst>
      <p:ext uri="{BB962C8B-B14F-4D97-AF65-F5344CB8AC3E}">
        <p14:creationId xmlns:p14="http://schemas.microsoft.com/office/powerpoint/2010/main" val="834062365"/>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9">
            <a:extLst>
              <a:ext uri="{FF2B5EF4-FFF2-40B4-BE49-F238E27FC236}">
                <a16:creationId xmlns:a16="http://schemas.microsoft.com/office/drawing/2014/main" id="{E5C59C02-9F0C-4B1A-BCA7-16926F17D321}"/>
              </a:ext>
            </a:extLst>
          </p:cNvPr>
          <p:cNvSpPr>
            <a:spLocks noGrp="1" noChangeArrowheads="1"/>
          </p:cNvSpPr>
          <p:nvPr>
            <p:ph type="sldNum" sz="quarter" idx="12"/>
          </p:nvPr>
        </p:nvSpPr>
        <p:spPr>
          <a:xfrm>
            <a:off x="8472489" y="4862044"/>
            <a:ext cx="509587" cy="22026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800">
                <a:solidFill>
                  <a:schemeClr val="tx1"/>
                </a:solidFill>
                <a:latin typeface="Times New Roman" pitchFamily="18" charset="0"/>
                <a:cs typeface="Arial" charset="0"/>
              </a:defRPr>
            </a:lvl1pPr>
            <a:lvl2pPr marL="557199" indent="-214308" eaLnBrk="0" hangingPunct="0">
              <a:defRPr sz="1800">
                <a:solidFill>
                  <a:schemeClr val="tx1"/>
                </a:solidFill>
                <a:latin typeface="Times New Roman" pitchFamily="18" charset="0"/>
                <a:cs typeface="Arial" charset="0"/>
              </a:defRPr>
            </a:lvl2pPr>
            <a:lvl3pPr marL="857228" indent="-171446" eaLnBrk="0" hangingPunct="0">
              <a:defRPr sz="1800">
                <a:solidFill>
                  <a:schemeClr val="tx1"/>
                </a:solidFill>
                <a:latin typeface="Times New Roman" pitchFamily="18" charset="0"/>
                <a:cs typeface="Arial" charset="0"/>
              </a:defRPr>
            </a:lvl3pPr>
            <a:lvl4pPr marL="1200120" indent="-171446" eaLnBrk="0" hangingPunct="0">
              <a:defRPr sz="1800">
                <a:solidFill>
                  <a:schemeClr val="tx1"/>
                </a:solidFill>
                <a:latin typeface="Times New Roman" pitchFamily="18" charset="0"/>
                <a:cs typeface="Arial" charset="0"/>
              </a:defRPr>
            </a:lvl4pPr>
            <a:lvl5pPr marL="1543012" indent="-171446" eaLnBrk="0" hangingPunct="0">
              <a:defRPr sz="1800">
                <a:solidFill>
                  <a:schemeClr val="tx1"/>
                </a:solidFill>
                <a:latin typeface="Times New Roman" pitchFamily="18" charset="0"/>
                <a:cs typeface="Arial" charset="0"/>
              </a:defRPr>
            </a:lvl5pPr>
            <a:lvl6pPr marL="1885903" indent="-171446" eaLnBrk="0" fontAlgn="base" hangingPunct="0">
              <a:spcBef>
                <a:spcPct val="0"/>
              </a:spcBef>
              <a:spcAft>
                <a:spcPct val="0"/>
              </a:spcAft>
              <a:defRPr sz="1800">
                <a:solidFill>
                  <a:schemeClr val="tx1"/>
                </a:solidFill>
                <a:latin typeface="Times New Roman" pitchFamily="18" charset="0"/>
                <a:cs typeface="Arial" charset="0"/>
              </a:defRPr>
            </a:lvl6pPr>
            <a:lvl7pPr marL="2228795" indent="-171446" eaLnBrk="0" fontAlgn="base" hangingPunct="0">
              <a:spcBef>
                <a:spcPct val="0"/>
              </a:spcBef>
              <a:spcAft>
                <a:spcPct val="0"/>
              </a:spcAft>
              <a:defRPr sz="1800">
                <a:solidFill>
                  <a:schemeClr val="tx1"/>
                </a:solidFill>
                <a:latin typeface="Times New Roman" pitchFamily="18" charset="0"/>
                <a:cs typeface="Arial" charset="0"/>
              </a:defRPr>
            </a:lvl7pPr>
            <a:lvl8pPr marL="2571686" indent="-171446" eaLnBrk="0" fontAlgn="base" hangingPunct="0">
              <a:spcBef>
                <a:spcPct val="0"/>
              </a:spcBef>
              <a:spcAft>
                <a:spcPct val="0"/>
              </a:spcAft>
              <a:defRPr sz="1800">
                <a:solidFill>
                  <a:schemeClr val="tx1"/>
                </a:solidFill>
                <a:latin typeface="Times New Roman" pitchFamily="18" charset="0"/>
                <a:cs typeface="Arial" charset="0"/>
              </a:defRPr>
            </a:lvl8pPr>
            <a:lvl9pPr marL="2914577" indent="-171446" eaLnBrk="0" fontAlgn="base" hangingPunct="0">
              <a:spcBef>
                <a:spcPct val="0"/>
              </a:spcBef>
              <a:spcAft>
                <a:spcPct val="0"/>
              </a:spcAft>
              <a:defRPr sz="1800">
                <a:solidFill>
                  <a:schemeClr val="tx1"/>
                </a:solidFill>
                <a:latin typeface="Times New Roman" pitchFamily="18" charset="0"/>
                <a:cs typeface="Arial" charset="0"/>
              </a:defRPr>
            </a:lvl9pPr>
          </a:lstStyle>
          <a:p>
            <a:pPr eaLnBrk="1" hangingPunct="1"/>
            <a:fld id="{1261A790-39CC-4E4E-AC53-927E0E1F9463}" type="slidenum">
              <a:rPr lang="en-GB" sz="750">
                <a:solidFill>
                  <a:schemeClr val="tx2"/>
                </a:solidFill>
                <a:latin typeface="+mn-lt"/>
                <a:cs typeface="+mn-cs"/>
              </a:rPr>
              <a:pPr eaLnBrk="1" hangingPunct="1"/>
              <a:t>2</a:t>
            </a:fld>
            <a:endParaRPr lang="en-GB" sz="750" dirty="0">
              <a:solidFill>
                <a:schemeClr val="tx2"/>
              </a:solidFill>
              <a:latin typeface="+mn-lt"/>
              <a:cs typeface="+mn-cs"/>
            </a:endParaRPr>
          </a:p>
        </p:txBody>
      </p:sp>
      <p:sp>
        <p:nvSpPr>
          <p:cNvPr id="19" name="Rectangle 3">
            <a:extLst>
              <a:ext uri="{FF2B5EF4-FFF2-40B4-BE49-F238E27FC236}">
                <a16:creationId xmlns:a16="http://schemas.microsoft.com/office/drawing/2014/main" id="{4F062B15-3E32-4DB0-802F-0E96A06847B5}"/>
              </a:ext>
            </a:extLst>
          </p:cNvPr>
          <p:cNvSpPr txBox="1">
            <a:spLocks noChangeArrowheads="1"/>
          </p:cNvSpPr>
          <p:nvPr/>
        </p:nvSpPr>
        <p:spPr>
          <a:xfrm>
            <a:off x="445600" y="709985"/>
            <a:ext cx="7861829" cy="2897619"/>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rgbClr val="000000"/>
                </a:solidFill>
                <a:latin typeface="Arial "/>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000000"/>
                </a:solidFill>
                <a:latin typeface="Arial "/>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000000"/>
                </a:solidFill>
                <a:latin typeface="Arial "/>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000000"/>
                </a:solidFill>
                <a:latin typeface="Arial "/>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0000"/>
                </a:solidFill>
                <a:latin typeface="Arial "/>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Aft>
                <a:spcPts val="450"/>
              </a:spcAft>
              <a:buFont typeface="Arial" panose="020B0604020202020204" pitchFamily="34" charset="0"/>
              <a:buNone/>
            </a:pPr>
            <a:r>
              <a:rPr lang="en-GB" sz="2800" dirty="0"/>
              <a:t>Contents</a:t>
            </a:r>
          </a:p>
          <a:p>
            <a:pPr>
              <a:spcBef>
                <a:spcPts val="450"/>
              </a:spcBef>
              <a:spcAft>
                <a:spcPts val="450"/>
              </a:spcAft>
              <a:buFont typeface="+mj-lt"/>
              <a:buAutoNum type="arabicPeriod"/>
            </a:pPr>
            <a:r>
              <a:rPr lang="en-GB" sz="1800" dirty="0"/>
              <a:t>   Introduction  </a:t>
            </a:r>
          </a:p>
          <a:p>
            <a:pPr>
              <a:spcBef>
                <a:spcPts val="450"/>
              </a:spcBef>
              <a:spcAft>
                <a:spcPts val="450"/>
              </a:spcAft>
              <a:buAutoNum type="arabicPeriod" startAt="2"/>
            </a:pPr>
            <a:r>
              <a:rPr lang="en-GB" sz="1800" dirty="0"/>
              <a:t>    Introduction to how materials corrode</a:t>
            </a:r>
          </a:p>
          <a:p>
            <a:pPr marL="0" indent="0">
              <a:spcBef>
                <a:spcPts val="450"/>
              </a:spcBef>
              <a:spcAft>
                <a:spcPts val="450"/>
              </a:spcAft>
              <a:buNone/>
            </a:pPr>
            <a:r>
              <a:rPr lang="en-GB" sz="1800" dirty="0"/>
              <a:t>3-11.   Corrosion types</a:t>
            </a:r>
          </a:p>
          <a:p>
            <a:pPr>
              <a:spcBef>
                <a:spcPts val="450"/>
              </a:spcBef>
              <a:spcAft>
                <a:spcPts val="450"/>
              </a:spcAft>
              <a:buAutoNum type="arabicPeriod" startAt="12"/>
            </a:pPr>
            <a:r>
              <a:rPr lang="en-GB" sz="1800" dirty="0"/>
              <a:t>       Assessing the corrosion rate (practical)</a:t>
            </a:r>
          </a:p>
          <a:p>
            <a:pPr>
              <a:spcBef>
                <a:spcPts val="450"/>
              </a:spcBef>
              <a:spcAft>
                <a:spcPts val="450"/>
              </a:spcAft>
              <a:buAutoNum type="arabicPeriod" startAt="12"/>
            </a:pPr>
            <a:r>
              <a:rPr lang="en-GB" sz="1800" dirty="0"/>
              <a:t>       /Summary </a:t>
            </a:r>
          </a:p>
          <a:p>
            <a:pPr>
              <a:spcBef>
                <a:spcPts val="450"/>
              </a:spcBef>
              <a:spcAft>
                <a:spcPts val="450"/>
              </a:spcAft>
              <a:buAutoNum type="arabicPeriod" startAt="2"/>
            </a:pPr>
            <a:endParaRPr lang="en-GB" sz="1800" dirty="0"/>
          </a:p>
          <a:p>
            <a:pPr>
              <a:spcBef>
                <a:spcPts val="450"/>
              </a:spcBef>
              <a:spcAft>
                <a:spcPts val="450"/>
              </a:spcAft>
              <a:buFont typeface="+mj-lt"/>
              <a:buAutoNum type="arabicPeriod"/>
            </a:pPr>
            <a:endParaRPr lang="en-GB" sz="1800" dirty="0">
              <a:solidFill>
                <a:schemeClr val="tx1"/>
              </a:solidFill>
            </a:endParaRPr>
          </a:p>
        </p:txBody>
      </p:sp>
    </p:spTree>
    <p:extLst>
      <p:ext uri="{BB962C8B-B14F-4D97-AF65-F5344CB8AC3E}">
        <p14:creationId xmlns:p14="http://schemas.microsoft.com/office/powerpoint/2010/main" val="16915317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B069CF07-71C5-4D88-B83D-FA2F1D4FD4FF}"/>
              </a:ext>
            </a:extLst>
          </p:cNvPr>
          <p:cNvSpPr txBox="1"/>
          <p:nvPr/>
        </p:nvSpPr>
        <p:spPr>
          <a:xfrm>
            <a:off x="446505" y="303733"/>
            <a:ext cx="7682805" cy="461665"/>
          </a:xfrm>
          <a:prstGeom prst="rect">
            <a:avLst/>
          </a:prstGeom>
          <a:noFill/>
        </p:spPr>
        <p:txBody>
          <a:bodyPr wrap="square">
            <a:spAutoFit/>
          </a:bodyPr>
          <a:lstStyle/>
          <a:p>
            <a:pPr algn="ctr">
              <a:defRPr/>
            </a:pPr>
            <a:r>
              <a:rPr lang="en-US" altLang="en-US" sz="2400" b="1" kern="0" dirty="0">
                <a:solidFill>
                  <a:srgbClr val="000000"/>
                </a:solidFill>
                <a:latin typeface="+mj-lt"/>
              </a:rPr>
              <a:t>6. Microbially Induced Corrosion</a:t>
            </a:r>
          </a:p>
        </p:txBody>
      </p:sp>
      <p:sp>
        <p:nvSpPr>
          <p:cNvPr id="2" name="TextBox 1">
            <a:extLst>
              <a:ext uri="{FF2B5EF4-FFF2-40B4-BE49-F238E27FC236}">
                <a16:creationId xmlns:a16="http://schemas.microsoft.com/office/drawing/2014/main" id="{0EBD7DAF-85D0-77E3-C9AE-4952A8763872}"/>
              </a:ext>
            </a:extLst>
          </p:cNvPr>
          <p:cNvSpPr txBox="1"/>
          <p:nvPr/>
        </p:nvSpPr>
        <p:spPr>
          <a:xfrm>
            <a:off x="2964426" y="699136"/>
            <a:ext cx="2545571" cy="307777"/>
          </a:xfrm>
          <a:prstGeom prst="rect">
            <a:avLst/>
          </a:prstGeom>
          <a:noFill/>
        </p:spPr>
        <p:txBody>
          <a:bodyPr wrap="square">
            <a:spAutoFit/>
          </a:bodyPr>
          <a:lstStyle/>
          <a:p>
            <a:r>
              <a:rPr lang="en-GB" altLang="en-US" sz="1400" dirty="0">
                <a:solidFill>
                  <a:srgbClr val="FF0000"/>
                </a:solidFill>
              </a:rPr>
              <a:t>Microbially Induced Corrosion</a:t>
            </a:r>
          </a:p>
        </p:txBody>
      </p:sp>
      <p:sp>
        <p:nvSpPr>
          <p:cNvPr id="15" name="TextBox 14">
            <a:extLst>
              <a:ext uri="{FF2B5EF4-FFF2-40B4-BE49-F238E27FC236}">
                <a16:creationId xmlns:a16="http://schemas.microsoft.com/office/drawing/2014/main" id="{4F9C60FA-5749-7D5A-4E25-F88A9C11E759}"/>
              </a:ext>
            </a:extLst>
          </p:cNvPr>
          <p:cNvSpPr txBox="1"/>
          <p:nvPr/>
        </p:nvSpPr>
        <p:spPr>
          <a:xfrm>
            <a:off x="678426" y="1006913"/>
            <a:ext cx="8428748" cy="1815882"/>
          </a:xfrm>
          <a:prstGeom prst="rect">
            <a:avLst/>
          </a:prstGeom>
          <a:noFill/>
        </p:spPr>
        <p:txBody>
          <a:bodyPr wrap="square">
            <a:spAutoFit/>
          </a:bodyPr>
          <a:lstStyle/>
          <a:p>
            <a:r>
              <a:rPr lang="en-GB" sz="1600" b="0" i="0" dirty="0">
                <a:effectLst/>
              </a:rPr>
              <a:t>Microorganisms — whether they be microalgae, bacteria, or fungi — can cause microbiologically influenced corrosion, or MIC. Although they do not produce a unique type of corrosion, they can speed corrosion reactions or influence the mechanisms of corrosion to shift</a:t>
            </a:r>
          </a:p>
          <a:p>
            <a:endParaRPr lang="en-GB" sz="1600" dirty="0">
              <a:solidFill>
                <a:srgbClr val="5F6368"/>
              </a:solidFill>
              <a:latin typeface="arial" panose="020B0604020202020204" pitchFamily="34" charset="0"/>
            </a:endParaRPr>
          </a:p>
          <a:p>
            <a:r>
              <a:rPr lang="en-GB" sz="1600" b="1" i="0" dirty="0">
                <a:effectLst/>
                <a:latin typeface="arial" panose="020B0604020202020204" pitchFamily="34" charset="0"/>
              </a:rPr>
              <a:t>Microbially induced corrosion</a:t>
            </a:r>
            <a:r>
              <a:rPr lang="en-GB" sz="1600" b="0" i="0" dirty="0">
                <a:effectLst/>
                <a:latin typeface="arial" panose="020B0604020202020204" pitchFamily="34" charset="0"/>
              </a:rPr>
              <a:t> (MIC) progresses in three stages: microbe attachment, growth of the initial pit and nodule, and maturation of nodule and pit</a:t>
            </a:r>
            <a:endParaRPr lang="en-GB" sz="1600" dirty="0"/>
          </a:p>
        </p:txBody>
      </p:sp>
      <p:pic>
        <p:nvPicPr>
          <p:cNvPr id="4" name="Picture 3">
            <a:extLst>
              <a:ext uri="{FF2B5EF4-FFF2-40B4-BE49-F238E27FC236}">
                <a16:creationId xmlns:a16="http://schemas.microsoft.com/office/drawing/2014/main" id="{B4CA6186-F778-8487-A7B5-4CE19E2C3A59}"/>
              </a:ext>
            </a:extLst>
          </p:cNvPr>
          <p:cNvPicPr>
            <a:picLocks noChangeAspect="1"/>
          </p:cNvPicPr>
          <p:nvPr/>
        </p:nvPicPr>
        <p:blipFill>
          <a:blip r:embed="rId2"/>
          <a:stretch>
            <a:fillRect/>
          </a:stretch>
        </p:blipFill>
        <p:spPr>
          <a:xfrm>
            <a:off x="678426" y="3064310"/>
            <a:ext cx="3663499" cy="1872614"/>
          </a:xfrm>
          <a:prstGeom prst="rect">
            <a:avLst/>
          </a:prstGeom>
        </p:spPr>
      </p:pic>
      <p:pic>
        <p:nvPicPr>
          <p:cNvPr id="6" name="Picture 5">
            <a:extLst>
              <a:ext uri="{FF2B5EF4-FFF2-40B4-BE49-F238E27FC236}">
                <a16:creationId xmlns:a16="http://schemas.microsoft.com/office/drawing/2014/main" id="{D191C0AB-7647-23DD-FED4-231E38C6A9A0}"/>
              </a:ext>
            </a:extLst>
          </p:cNvPr>
          <p:cNvPicPr>
            <a:picLocks noChangeAspect="1"/>
          </p:cNvPicPr>
          <p:nvPr/>
        </p:nvPicPr>
        <p:blipFill>
          <a:blip r:embed="rId3"/>
          <a:stretch>
            <a:fillRect/>
          </a:stretch>
        </p:blipFill>
        <p:spPr>
          <a:xfrm>
            <a:off x="4640023" y="3064310"/>
            <a:ext cx="4363428" cy="1742967"/>
          </a:xfrm>
          <a:prstGeom prst="rect">
            <a:avLst/>
          </a:prstGeom>
        </p:spPr>
      </p:pic>
    </p:spTree>
    <p:extLst>
      <p:ext uri="{BB962C8B-B14F-4D97-AF65-F5344CB8AC3E}">
        <p14:creationId xmlns:p14="http://schemas.microsoft.com/office/powerpoint/2010/main" val="2048722200"/>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B069CF07-71C5-4D88-B83D-FA2F1D4FD4FF}"/>
              </a:ext>
            </a:extLst>
          </p:cNvPr>
          <p:cNvSpPr txBox="1"/>
          <p:nvPr/>
        </p:nvSpPr>
        <p:spPr>
          <a:xfrm>
            <a:off x="446505" y="303733"/>
            <a:ext cx="7682805" cy="461665"/>
          </a:xfrm>
          <a:prstGeom prst="rect">
            <a:avLst/>
          </a:prstGeom>
          <a:noFill/>
        </p:spPr>
        <p:txBody>
          <a:bodyPr wrap="square">
            <a:spAutoFit/>
          </a:bodyPr>
          <a:lstStyle/>
          <a:p>
            <a:pPr algn="ctr">
              <a:defRPr/>
            </a:pPr>
            <a:r>
              <a:rPr lang="en-US" altLang="en-US" sz="2400" b="1" kern="0" dirty="0">
                <a:solidFill>
                  <a:srgbClr val="000000"/>
                </a:solidFill>
                <a:latin typeface="+mj-lt"/>
              </a:rPr>
              <a:t>6. Microbially Induced Corrosion</a:t>
            </a:r>
          </a:p>
        </p:txBody>
      </p:sp>
      <p:sp>
        <p:nvSpPr>
          <p:cNvPr id="2" name="TextBox 1">
            <a:extLst>
              <a:ext uri="{FF2B5EF4-FFF2-40B4-BE49-F238E27FC236}">
                <a16:creationId xmlns:a16="http://schemas.microsoft.com/office/drawing/2014/main" id="{0EBD7DAF-85D0-77E3-C9AE-4952A8763872}"/>
              </a:ext>
            </a:extLst>
          </p:cNvPr>
          <p:cNvSpPr txBox="1"/>
          <p:nvPr/>
        </p:nvSpPr>
        <p:spPr>
          <a:xfrm>
            <a:off x="2964426" y="699136"/>
            <a:ext cx="2545571" cy="307777"/>
          </a:xfrm>
          <a:prstGeom prst="rect">
            <a:avLst/>
          </a:prstGeom>
          <a:noFill/>
        </p:spPr>
        <p:txBody>
          <a:bodyPr wrap="square">
            <a:spAutoFit/>
          </a:bodyPr>
          <a:lstStyle/>
          <a:p>
            <a:r>
              <a:rPr lang="en-GB" altLang="en-US" sz="1400" dirty="0">
                <a:solidFill>
                  <a:srgbClr val="FF0000"/>
                </a:solidFill>
              </a:rPr>
              <a:t>Microbially Induced Corrosion</a:t>
            </a:r>
          </a:p>
        </p:txBody>
      </p:sp>
      <p:pic>
        <p:nvPicPr>
          <p:cNvPr id="7" name="Picture 15">
            <a:extLst>
              <a:ext uri="{FF2B5EF4-FFF2-40B4-BE49-F238E27FC236}">
                <a16:creationId xmlns:a16="http://schemas.microsoft.com/office/drawing/2014/main" id="{8A57A8D4-28A2-F9BE-6C9B-B235D777B6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3591" t="37949" r="14941" b="39076"/>
          <a:stretch>
            <a:fillRect/>
          </a:stretch>
        </p:blipFill>
        <p:spPr bwMode="auto">
          <a:xfrm>
            <a:off x="328918" y="1676128"/>
            <a:ext cx="2202051" cy="255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FNM\Scan0002.tif">
            <a:extLst>
              <a:ext uri="{FF2B5EF4-FFF2-40B4-BE49-F238E27FC236}">
                <a16:creationId xmlns:a16="http://schemas.microsoft.com/office/drawing/2014/main" id="{31043A5A-9553-BD97-C33C-0DC1D4620A0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0497" t="6757" r="10468" b="21892"/>
          <a:stretch>
            <a:fillRect/>
          </a:stretch>
        </p:blipFill>
        <p:spPr bwMode="auto">
          <a:xfrm>
            <a:off x="2761363" y="1718518"/>
            <a:ext cx="2205563" cy="2465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6">
            <a:extLst>
              <a:ext uri="{FF2B5EF4-FFF2-40B4-BE49-F238E27FC236}">
                <a16:creationId xmlns:a16="http://schemas.microsoft.com/office/drawing/2014/main" id="{477DD686-755F-2FB7-54F3-F198FAE0AD49}"/>
              </a:ext>
            </a:extLst>
          </p:cNvPr>
          <p:cNvSpPr txBox="1">
            <a:spLocks noChangeArrowheads="1"/>
          </p:cNvSpPr>
          <p:nvPr/>
        </p:nvSpPr>
        <p:spPr bwMode="auto">
          <a:xfrm>
            <a:off x="1429944" y="4562768"/>
            <a:ext cx="628411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dirty="0"/>
              <a:t>Bubble formation (due to bacteria forming hydrogen) and corrosion</a:t>
            </a:r>
            <a:endParaRPr lang="en-GB" altLang="en-US" sz="1200" dirty="0"/>
          </a:p>
        </p:txBody>
      </p:sp>
      <p:sp>
        <p:nvSpPr>
          <p:cNvPr id="3" name="Content Placeholder 2">
            <a:extLst>
              <a:ext uri="{FF2B5EF4-FFF2-40B4-BE49-F238E27FC236}">
                <a16:creationId xmlns:a16="http://schemas.microsoft.com/office/drawing/2014/main" id="{A96C10B8-B915-5533-143F-E1339FF36FE2}"/>
              </a:ext>
            </a:extLst>
          </p:cNvPr>
          <p:cNvSpPr txBox="1">
            <a:spLocks/>
          </p:cNvSpPr>
          <p:nvPr/>
        </p:nvSpPr>
        <p:spPr>
          <a:xfrm>
            <a:off x="5136387" y="1801663"/>
            <a:ext cx="3809906" cy="110742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500" dirty="0">
                <a:latin typeface="+mj-lt"/>
              </a:rPr>
              <a:t>Bacteria can reduce metals in anaerobic conditions</a:t>
            </a:r>
            <a:r>
              <a:rPr lang="en-GB" sz="1500" baseline="30000" dirty="0">
                <a:latin typeface="+mj-lt"/>
              </a:rPr>
              <a:t> </a:t>
            </a:r>
            <a:r>
              <a:rPr lang="en-GB" sz="1500" dirty="0">
                <a:latin typeface="+mj-lt"/>
              </a:rPr>
              <a:t>through dissimilatory processes</a:t>
            </a:r>
            <a:endParaRPr lang="en-GB" sz="1500" baseline="30000" dirty="0">
              <a:latin typeface="+mj-lt"/>
            </a:endParaRPr>
          </a:p>
          <a:p>
            <a:r>
              <a:rPr lang="en-GB" sz="1500" dirty="0">
                <a:latin typeface="+mj-lt"/>
              </a:rPr>
              <a:t>Extracted metals remain outside the cell to be reduced/ oxidised for cellular energetics</a:t>
            </a:r>
          </a:p>
          <a:p>
            <a:r>
              <a:rPr lang="en-GB" sz="1500" b="1" dirty="0">
                <a:solidFill>
                  <a:srgbClr val="7340B3"/>
                </a:solidFill>
                <a:latin typeface="+mj-lt"/>
              </a:rPr>
              <a:t>Fe(III) </a:t>
            </a:r>
            <a:r>
              <a:rPr lang="en-GB" sz="1500" dirty="0">
                <a:latin typeface="+mj-lt"/>
              </a:rPr>
              <a:t>can be the dominant </a:t>
            </a:r>
            <a:r>
              <a:rPr lang="en-GB" sz="1500" b="1" dirty="0">
                <a:solidFill>
                  <a:srgbClr val="7340B3"/>
                </a:solidFill>
                <a:latin typeface="+mj-lt"/>
              </a:rPr>
              <a:t>electron acceptor </a:t>
            </a:r>
            <a:r>
              <a:rPr lang="en-GB" sz="1500" dirty="0">
                <a:latin typeface="+mj-lt"/>
              </a:rPr>
              <a:t>for </a:t>
            </a:r>
            <a:r>
              <a:rPr lang="en-GB" sz="1500" b="1" dirty="0">
                <a:solidFill>
                  <a:srgbClr val="7340B3"/>
                </a:solidFill>
                <a:latin typeface="+mj-lt"/>
              </a:rPr>
              <a:t>microbial respiration </a:t>
            </a:r>
            <a:r>
              <a:rPr lang="en-GB" sz="1500" dirty="0">
                <a:latin typeface="+mj-lt"/>
              </a:rPr>
              <a:t>in many subsurface environments</a:t>
            </a:r>
          </a:p>
          <a:p>
            <a:endParaRPr lang="en-GB" sz="1500" dirty="0">
              <a:latin typeface="+mj-lt"/>
            </a:endParaRPr>
          </a:p>
          <a:p>
            <a:endParaRPr lang="en-GB" sz="1500" baseline="30000" dirty="0">
              <a:latin typeface="+mj-lt"/>
            </a:endParaRPr>
          </a:p>
        </p:txBody>
      </p:sp>
    </p:spTree>
    <p:extLst>
      <p:ext uri="{BB962C8B-B14F-4D97-AF65-F5344CB8AC3E}">
        <p14:creationId xmlns:p14="http://schemas.microsoft.com/office/powerpoint/2010/main" val="3978648552"/>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10099" y="1028515"/>
            <a:ext cx="5914274" cy="320416"/>
          </a:xfrm>
        </p:spPr>
        <p:txBody>
          <a:bodyPr>
            <a:normAutofit fontScale="85000" lnSpcReduction="20000"/>
          </a:bodyPr>
          <a:lstStyle/>
          <a:p>
            <a:r>
              <a:rPr lang="en-GB" dirty="0">
                <a:solidFill>
                  <a:srgbClr val="FF0000"/>
                </a:solidFill>
              </a:rPr>
              <a:t>Potential role of microbes?</a:t>
            </a:r>
          </a:p>
        </p:txBody>
      </p:sp>
      <p:pic>
        <p:nvPicPr>
          <p:cNvPr id="5" name="Picture 4" descr="http://nesoil.com/images/woodbridge_portsmouth.jpg">
            <a:extLst>
              <a:ext uri="{FF2B5EF4-FFF2-40B4-BE49-F238E27FC236}">
                <a16:creationId xmlns:a16="http://schemas.microsoft.com/office/drawing/2014/main" id="{FC30CFB2-2AA9-5A48-9BD0-55122438A6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5812" b="9474"/>
          <a:stretch/>
        </p:blipFill>
        <p:spPr bwMode="auto">
          <a:xfrm>
            <a:off x="6511117" y="762821"/>
            <a:ext cx="2513489" cy="389256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35">
            <a:extLst>
              <a:ext uri="{FF2B5EF4-FFF2-40B4-BE49-F238E27FC236}">
                <a16:creationId xmlns:a16="http://schemas.microsoft.com/office/drawing/2014/main" id="{FDAA798E-62F7-1B15-45E8-35EF52878DBC}"/>
              </a:ext>
            </a:extLst>
          </p:cNvPr>
          <p:cNvSpPr/>
          <p:nvPr/>
        </p:nvSpPr>
        <p:spPr>
          <a:xfrm>
            <a:off x="6874605" y="1612409"/>
            <a:ext cx="1696732" cy="257539"/>
          </a:xfrm>
          <a:prstGeom prst="roundRect">
            <a:avLst/>
          </a:prstGeom>
          <a:solidFill>
            <a:schemeClr val="accent3">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Rectangle: Rounded Corners 36">
            <a:extLst>
              <a:ext uri="{FF2B5EF4-FFF2-40B4-BE49-F238E27FC236}">
                <a16:creationId xmlns:a16="http://schemas.microsoft.com/office/drawing/2014/main" id="{93156AFE-5A28-2D31-977D-C0714EF93F60}"/>
              </a:ext>
            </a:extLst>
          </p:cNvPr>
          <p:cNvSpPr/>
          <p:nvPr/>
        </p:nvSpPr>
        <p:spPr>
          <a:xfrm>
            <a:off x="6899577" y="2906674"/>
            <a:ext cx="2068268" cy="257539"/>
          </a:xfrm>
          <a:prstGeom prst="roundRect">
            <a:avLst/>
          </a:prstGeom>
          <a:solidFill>
            <a:schemeClr val="accent3">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Rectangle: Rounded Corners 37">
            <a:extLst>
              <a:ext uri="{FF2B5EF4-FFF2-40B4-BE49-F238E27FC236}">
                <a16:creationId xmlns:a16="http://schemas.microsoft.com/office/drawing/2014/main" id="{FA08FB79-5117-D6D2-10C8-EAECA4018824}"/>
              </a:ext>
            </a:extLst>
          </p:cNvPr>
          <p:cNvSpPr/>
          <p:nvPr/>
        </p:nvSpPr>
        <p:spPr>
          <a:xfrm>
            <a:off x="6899577" y="3309896"/>
            <a:ext cx="1696732" cy="257539"/>
          </a:xfrm>
          <a:prstGeom prst="roundRect">
            <a:avLst/>
          </a:prstGeom>
          <a:solidFill>
            <a:schemeClr val="accent3">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 name="Rectangle: Rounded Corners 38">
            <a:extLst>
              <a:ext uri="{FF2B5EF4-FFF2-40B4-BE49-F238E27FC236}">
                <a16:creationId xmlns:a16="http://schemas.microsoft.com/office/drawing/2014/main" id="{569C8E42-8551-48D5-C935-27B2566691F1}"/>
              </a:ext>
            </a:extLst>
          </p:cNvPr>
          <p:cNvSpPr/>
          <p:nvPr/>
        </p:nvSpPr>
        <p:spPr>
          <a:xfrm>
            <a:off x="6899577" y="3707876"/>
            <a:ext cx="1696732" cy="257539"/>
          </a:xfrm>
          <a:prstGeom prst="roundRect">
            <a:avLst/>
          </a:prstGeom>
          <a:solidFill>
            <a:schemeClr val="accent3">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Rectangle: Rounded Corners 39">
            <a:extLst>
              <a:ext uri="{FF2B5EF4-FFF2-40B4-BE49-F238E27FC236}">
                <a16:creationId xmlns:a16="http://schemas.microsoft.com/office/drawing/2014/main" id="{9031863E-E888-706C-A8A7-45BE1B8CF202}"/>
              </a:ext>
            </a:extLst>
          </p:cNvPr>
          <p:cNvSpPr/>
          <p:nvPr/>
        </p:nvSpPr>
        <p:spPr>
          <a:xfrm>
            <a:off x="6928152" y="4118402"/>
            <a:ext cx="2039693" cy="257539"/>
          </a:xfrm>
          <a:prstGeom prst="roundRect">
            <a:avLst/>
          </a:prstGeom>
          <a:solidFill>
            <a:schemeClr val="accent3">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1" name="Content Placeholder 2">
            <a:extLst>
              <a:ext uri="{FF2B5EF4-FFF2-40B4-BE49-F238E27FC236}">
                <a16:creationId xmlns:a16="http://schemas.microsoft.com/office/drawing/2014/main" id="{DFFFF760-FE2C-BDD4-4FC7-62633F66AE74}"/>
              </a:ext>
            </a:extLst>
          </p:cNvPr>
          <p:cNvSpPr txBox="1">
            <a:spLocks/>
          </p:cNvSpPr>
          <p:nvPr/>
        </p:nvSpPr>
        <p:spPr>
          <a:xfrm>
            <a:off x="6884606" y="1133099"/>
            <a:ext cx="2161133" cy="3488649"/>
          </a:xfrm>
          <a:prstGeom prst="rect">
            <a:avLst/>
          </a:prstGeom>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800"/>
              </a:spcAft>
              <a:buNone/>
            </a:pPr>
            <a:r>
              <a:rPr lang="en-GB" sz="1800" b="1" dirty="0">
                <a:solidFill>
                  <a:schemeClr val="bg1"/>
                </a:solidFill>
              </a:rPr>
              <a:t>Aerobic microbes </a:t>
            </a:r>
          </a:p>
          <a:p>
            <a:pPr marL="0" indent="0">
              <a:spcBef>
                <a:spcPts val="0"/>
              </a:spcBef>
              <a:spcAft>
                <a:spcPts val="1800"/>
              </a:spcAft>
              <a:buNone/>
            </a:pPr>
            <a:r>
              <a:rPr lang="en-GB" sz="1275" b="1" dirty="0">
                <a:solidFill>
                  <a:srgbClr val="FF0000"/>
                </a:solidFill>
              </a:rPr>
              <a:t>O</a:t>
            </a:r>
            <a:r>
              <a:rPr lang="en-GB" sz="1275" b="1" baseline="-25000" dirty="0">
                <a:solidFill>
                  <a:srgbClr val="FF0000"/>
                </a:solidFill>
              </a:rPr>
              <a:t>2</a:t>
            </a:r>
            <a:r>
              <a:rPr lang="en-GB" sz="1275" dirty="0">
                <a:solidFill>
                  <a:srgbClr val="FF0000"/>
                </a:solidFill>
              </a:rPr>
              <a:t> </a:t>
            </a:r>
            <a:r>
              <a:rPr lang="en-GB" sz="1275" dirty="0">
                <a:solidFill>
                  <a:schemeClr val="bg1"/>
                </a:solidFill>
              </a:rPr>
              <a:t>+ 4H</a:t>
            </a:r>
            <a:r>
              <a:rPr lang="en-GB" sz="1275" baseline="30000" dirty="0">
                <a:solidFill>
                  <a:schemeClr val="bg1"/>
                </a:solidFill>
              </a:rPr>
              <a:t>+</a:t>
            </a:r>
            <a:r>
              <a:rPr lang="en-GB" sz="1275" dirty="0">
                <a:solidFill>
                  <a:schemeClr val="bg1"/>
                </a:solidFill>
              </a:rPr>
              <a:t> + 4e</a:t>
            </a:r>
            <a:r>
              <a:rPr lang="en-GB" sz="1275" baseline="30000" dirty="0">
                <a:solidFill>
                  <a:schemeClr val="bg1"/>
                </a:solidFill>
              </a:rPr>
              <a:t>-</a:t>
            </a:r>
            <a:r>
              <a:rPr lang="en-GB" sz="1275" dirty="0">
                <a:solidFill>
                  <a:schemeClr val="bg1"/>
                </a:solidFill>
              </a:rPr>
              <a:t> →  2H</a:t>
            </a:r>
            <a:r>
              <a:rPr lang="en-GB" sz="1275" baseline="-25000" dirty="0">
                <a:solidFill>
                  <a:schemeClr val="bg1"/>
                </a:solidFill>
              </a:rPr>
              <a:t>2</a:t>
            </a:r>
            <a:r>
              <a:rPr lang="en-GB" sz="1275" dirty="0">
                <a:solidFill>
                  <a:schemeClr val="bg1"/>
                </a:solidFill>
              </a:rPr>
              <a:t>O </a:t>
            </a:r>
          </a:p>
          <a:p>
            <a:pPr marL="0" indent="0">
              <a:spcBef>
                <a:spcPts val="0"/>
              </a:spcBef>
              <a:spcAft>
                <a:spcPts val="1800"/>
              </a:spcAft>
              <a:buNone/>
            </a:pPr>
            <a:endParaRPr lang="en-GB" sz="1500" dirty="0">
              <a:solidFill>
                <a:schemeClr val="bg1"/>
              </a:solidFill>
            </a:endParaRPr>
          </a:p>
          <a:p>
            <a:pPr marL="0" indent="0">
              <a:spcBef>
                <a:spcPts val="0"/>
              </a:spcBef>
              <a:spcAft>
                <a:spcPts val="1800"/>
              </a:spcAft>
              <a:buNone/>
            </a:pPr>
            <a:r>
              <a:rPr lang="en-GB" sz="1800" b="1" dirty="0">
                <a:solidFill>
                  <a:schemeClr val="bg1"/>
                </a:solidFill>
              </a:rPr>
              <a:t>Anaerobic microbes </a:t>
            </a:r>
          </a:p>
          <a:p>
            <a:pPr marL="0" indent="0">
              <a:spcBef>
                <a:spcPts val="0"/>
              </a:spcBef>
              <a:spcAft>
                <a:spcPts val="1800"/>
              </a:spcAft>
              <a:buNone/>
            </a:pPr>
            <a:r>
              <a:rPr lang="en-GB" sz="1275" b="1" dirty="0">
                <a:solidFill>
                  <a:srgbClr val="FF0000"/>
                </a:solidFill>
              </a:rPr>
              <a:t>NO</a:t>
            </a:r>
            <a:r>
              <a:rPr lang="en-GB" sz="1275" b="1" baseline="-25000" dirty="0">
                <a:solidFill>
                  <a:srgbClr val="FF0000"/>
                </a:solidFill>
              </a:rPr>
              <a:t>3</a:t>
            </a:r>
            <a:r>
              <a:rPr lang="en-GB" sz="1275" b="1" baseline="30000" dirty="0">
                <a:solidFill>
                  <a:srgbClr val="FF0000"/>
                </a:solidFill>
              </a:rPr>
              <a:t>-</a:t>
            </a:r>
            <a:r>
              <a:rPr lang="en-GB" sz="1275" dirty="0">
                <a:solidFill>
                  <a:schemeClr val="bg1"/>
                </a:solidFill>
              </a:rPr>
              <a:t> + 2H</a:t>
            </a:r>
            <a:r>
              <a:rPr lang="en-GB" sz="1275" baseline="30000" dirty="0">
                <a:solidFill>
                  <a:schemeClr val="bg1"/>
                </a:solidFill>
              </a:rPr>
              <a:t>+</a:t>
            </a:r>
            <a:r>
              <a:rPr lang="en-GB" sz="1275" dirty="0">
                <a:solidFill>
                  <a:schemeClr val="bg1"/>
                </a:solidFill>
              </a:rPr>
              <a:t> + 2e</a:t>
            </a:r>
            <a:r>
              <a:rPr lang="en-GB" sz="1275" baseline="30000" dirty="0">
                <a:solidFill>
                  <a:schemeClr val="bg1"/>
                </a:solidFill>
              </a:rPr>
              <a:t>-</a:t>
            </a:r>
            <a:r>
              <a:rPr lang="en-GB" sz="1275" dirty="0">
                <a:solidFill>
                  <a:schemeClr val="bg1"/>
                </a:solidFill>
              </a:rPr>
              <a:t> → NO</a:t>
            </a:r>
            <a:r>
              <a:rPr lang="en-GB" sz="1275" baseline="-25000" dirty="0">
                <a:solidFill>
                  <a:schemeClr val="bg1"/>
                </a:solidFill>
              </a:rPr>
              <a:t>2</a:t>
            </a:r>
            <a:r>
              <a:rPr lang="en-GB" sz="1275" baseline="30000" dirty="0">
                <a:solidFill>
                  <a:schemeClr val="bg1"/>
                </a:solidFill>
              </a:rPr>
              <a:t>-</a:t>
            </a:r>
            <a:r>
              <a:rPr lang="en-GB" sz="1275" dirty="0">
                <a:solidFill>
                  <a:schemeClr val="bg1"/>
                </a:solidFill>
              </a:rPr>
              <a:t> + H</a:t>
            </a:r>
            <a:r>
              <a:rPr lang="en-GB" sz="1275" baseline="-25000" dirty="0">
                <a:solidFill>
                  <a:schemeClr val="bg1"/>
                </a:solidFill>
              </a:rPr>
              <a:t>2</a:t>
            </a:r>
            <a:r>
              <a:rPr lang="en-GB" sz="1275" dirty="0">
                <a:solidFill>
                  <a:schemeClr val="bg1"/>
                </a:solidFill>
              </a:rPr>
              <a:t>O</a:t>
            </a:r>
          </a:p>
          <a:p>
            <a:pPr marL="0" indent="0">
              <a:spcBef>
                <a:spcPts val="0"/>
              </a:spcBef>
              <a:spcAft>
                <a:spcPts val="1800"/>
              </a:spcAft>
              <a:buNone/>
            </a:pPr>
            <a:r>
              <a:rPr lang="en-GB" sz="1275" b="1" dirty="0">
                <a:solidFill>
                  <a:srgbClr val="FF0000"/>
                </a:solidFill>
              </a:rPr>
              <a:t>Mn</a:t>
            </a:r>
            <a:r>
              <a:rPr lang="en-GB" sz="1275" b="1" baseline="30000" dirty="0">
                <a:solidFill>
                  <a:srgbClr val="FF0000"/>
                </a:solidFill>
              </a:rPr>
              <a:t>4+</a:t>
            </a:r>
            <a:r>
              <a:rPr lang="en-GB" sz="1275" b="1" dirty="0">
                <a:solidFill>
                  <a:srgbClr val="FF0000"/>
                </a:solidFill>
              </a:rPr>
              <a:t> </a:t>
            </a:r>
            <a:r>
              <a:rPr lang="en-GB" sz="1275" dirty="0">
                <a:solidFill>
                  <a:schemeClr val="bg1"/>
                </a:solidFill>
              </a:rPr>
              <a:t>+ 2e</a:t>
            </a:r>
            <a:r>
              <a:rPr lang="en-GB" sz="1275" baseline="30000" dirty="0">
                <a:solidFill>
                  <a:schemeClr val="bg1"/>
                </a:solidFill>
              </a:rPr>
              <a:t>-</a:t>
            </a:r>
            <a:r>
              <a:rPr lang="en-GB" sz="1275" dirty="0">
                <a:solidFill>
                  <a:schemeClr val="bg1"/>
                </a:solidFill>
              </a:rPr>
              <a:t> → Mn</a:t>
            </a:r>
            <a:r>
              <a:rPr lang="en-GB" sz="1275" baseline="30000" dirty="0">
                <a:solidFill>
                  <a:schemeClr val="bg1"/>
                </a:solidFill>
              </a:rPr>
              <a:t>2+</a:t>
            </a:r>
            <a:r>
              <a:rPr lang="en-GB" sz="1275" dirty="0">
                <a:solidFill>
                  <a:schemeClr val="bg1"/>
                </a:solidFill>
              </a:rPr>
              <a:t> </a:t>
            </a:r>
          </a:p>
          <a:p>
            <a:pPr marL="0" indent="0">
              <a:spcBef>
                <a:spcPts val="0"/>
              </a:spcBef>
              <a:spcAft>
                <a:spcPts val="1800"/>
              </a:spcAft>
              <a:buNone/>
            </a:pPr>
            <a:r>
              <a:rPr lang="en-GB" sz="1275" b="1" dirty="0">
                <a:solidFill>
                  <a:schemeClr val="accent4"/>
                </a:solidFill>
              </a:rPr>
              <a:t>Fe</a:t>
            </a:r>
            <a:r>
              <a:rPr lang="en-GB" sz="1275" b="1" baseline="30000" dirty="0">
                <a:solidFill>
                  <a:schemeClr val="accent4"/>
                </a:solidFill>
              </a:rPr>
              <a:t>3+</a:t>
            </a:r>
            <a:r>
              <a:rPr lang="en-GB" sz="1275" b="1" dirty="0">
                <a:solidFill>
                  <a:schemeClr val="accent4"/>
                </a:solidFill>
              </a:rPr>
              <a:t> </a:t>
            </a:r>
            <a:r>
              <a:rPr lang="en-GB" sz="1275" dirty="0">
                <a:solidFill>
                  <a:schemeClr val="bg1"/>
                </a:solidFill>
              </a:rPr>
              <a:t>+ e</a:t>
            </a:r>
            <a:r>
              <a:rPr lang="en-GB" sz="1275" baseline="30000" dirty="0">
                <a:solidFill>
                  <a:schemeClr val="bg1"/>
                </a:solidFill>
              </a:rPr>
              <a:t>-</a:t>
            </a:r>
            <a:r>
              <a:rPr lang="en-GB" sz="1275" dirty="0">
                <a:solidFill>
                  <a:schemeClr val="bg1"/>
                </a:solidFill>
              </a:rPr>
              <a:t> → Fe</a:t>
            </a:r>
            <a:r>
              <a:rPr lang="en-GB" sz="1275" baseline="30000" dirty="0">
                <a:solidFill>
                  <a:schemeClr val="bg1"/>
                </a:solidFill>
              </a:rPr>
              <a:t>2+</a:t>
            </a:r>
          </a:p>
          <a:p>
            <a:pPr marL="0" indent="0">
              <a:spcBef>
                <a:spcPts val="0"/>
              </a:spcBef>
              <a:spcAft>
                <a:spcPts val="1800"/>
              </a:spcAft>
              <a:buNone/>
            </a:pPr>
            <a:r>
              <a:rPr lang="en-GB" sz="1275" b="1" dirty="0">
                <a:solidFill>
                  <a:srgbClr val="FF0000"/>
                </a:solidFill>
              </a:rPr>
              <a:t>SO</a:t>
            </a:r>
            <a:r>
              <a:rPr lang="en-GB" sz="1275" b="1" baseline="-25000" dirty="0">
                <a:solidFill>
                  <a:srgbClr val="FF0000"/>
                </a:solidFill>
              </a:rPr>
              <a:t>4</a:t>
            </a:r>
            <a:r>
              <a:rPr lang="en-GB" sz="1275" b="1" baseline="30000" dirty="0">
                <a:solidFill>
                  <a:srgbClr val="FF0000"/>
                </a:solidFill>
              </a:rPr>
              <a:t>2-</a:t>
            </a:r>
            <a:r>
              <a:rPr lang="en-GB" sz="1275" dirty="0">
                <a:solidFill>
                  <a:schemeClr val="bg1"/>
                </a:solidFill>
              </a:rPr>
              <a:t> + 8H</a:t>
            </a:r>
            <a:r>
              <a:rPr lang="en-GB" sz="1275" baseline="30000" dirty="0">
                <a:solidFill>
                  <a:schemeClr val="bg1"/>
                </a:solidFill>
              </a:rPr>
              <a:t>+</a:t>
            </a:r>
            <a:r>
              <a:rPr lang="en-GB" sz="1275" dirty="0">
                <a:solidFill>
                  <a:schemeClr val="bg1"/>
                </a:solidFill>
              </a:rPr>
              <a:t> + 8e</a:t>
            </a:r>
            <a:r>
              <a:rPr lang="en-GB" sz="1275" baseline="30000" dirty="0">
                <a:solidFill>
                  <a:schemeClr val="bg1"/>
                </a:solidFill>
              </a:rPr>
              <a:t>-</a:t>
            </a:r>
            <a:r>
              <a:rPr lang="en-GB" sz="1275" dirty="0">
                <a:solidFill>
                  <a:schemeClr val="bg1"/>
                </a:solidFill>
              </a:rPr>
              <a:t> → S</a:t>
            </a:r>
            <a:r>
              <a:rPr lang="en-GB" sz="1275" baseline="30000" dirty="0">
                <a:solidFill>
                  <a:schemeClr val="bg1"/>
                </a:solidFill>
              </a:rPr>
              <a:t>2-</a:t>
            </a:r>
            <a:r>
              <a:rPr lang="en-GB" sz="1275" dirty="0">
                <a:solidFill>
                  <a:schemeClr val="bg1"/>
                </a:solidFill>
              </a:rPr>
              <a:t> + 4H</a:t>
            </a:r>
            <a:r>
              <a:rPr lang="en-GB" sz="1275" baseline="-25000" dirty="0">
                <a:solidFill>
                  <a:schemeClr val="bg1"/>
                </a:solidFill>
              </a:rPr>
              <a:t>2</a:t>
            </a:r>
            <a:r>
              <a:rPr lang="en-GB" sz="1275" dirty="0">
                <a:solidFill>
                  <a:schemeClr val="bg1"/>
                </a:solidFill>
              </a:rPr>
              <a:t>O</a:t>
            </a:r>
            <a:endParaRPr lang="en-GB" sz="1275" baseline="30000" dirty="0">
              <a:solidFill>
                <a:schemeClr val="bg1"/>
              </a:solidFill>
            </a:endParaRPr>
          </a:p>
          <a:p>
            <a:pPr marL="0" indent="0">
              <a:spcBef>
                <a:spcPts val="0"/>
              </a:spcBef>
              <a:spcAft>
                <a:spcPts val="1800"/>
              </a:spcAft>
              <a:buNone/>
            </a:pPr>
            <a:endParaRPr lang="en-GB" sz="1500" baseline="30000" dirty="0">
              <a:solidFill>
                <a:schemeClr val="bg1"/>
              </a:solidFill>
            </a:endParaRPr>
          </a:p>
          <a:p>
            <a:pPr>
              <a:spcBef>
                <a:spcPts val="0"/>
              </a:spcBef>
              <a:spcAft>
                <a:spcPts val="1800"/>
              </a:spcAft>
            </a:pPr>
            <a:endParaRPr lang="en-GB" sz="1500" dirty="0">
              <a:solidFill>
                <a:schemeClr val="bg1"/>
              </a:solidFill>
            </a:endParaRPr>
          </a:p>
          <a:p>
            <a:pPr marL="0" indent="0">
              <a:spcBef>
                <a:spcPts val="0"/>
              </a:spcBef>
              <a:spcAft>
                <a:spcPts val="1800"/>
              </a:spcAft>
              <a:buNone/>
            </a:pPr>
            <a:endParaRPr lang="en-GB" sz="1500" dirty="0">
              <a:solidFill>
                <a:schemeClr val="bg1"/>
              </a:solidFill>
            </a:endParaRPr>
          </a:p>
        </p:txBody>
      </p:sp>
      <p:sp>
        <p:nvSpPr>
          <p:cNvPr id="33" name="TextBox 32"/>
          <p:cNvSpPr txBox="1"/>
          <p:nvPr/>
        </p:nvSpPr>
        <p:spPr>
          <a:xfrm>
            <a:off x="8103533" y="4946005"/>
            <a:ext cx="2590985" cy="207749"/>
          </a:xfrm>
          <a:prstGeom prst="rect">
            <a:avLst/>
          </a:prstGeom>
          <a:noFill/>
        </p:spPr>
        <p:txBody>
          <a:bodyPr wrap="square" rtlCol="0">
            <a:spAutoFit/>
          </a:bodyPr>
          <a:lstStyle/>
          <a:p>
            <a:r>
              <a:rPr lang="en-GB" sz="750" i="1" dirty="0">
                <a:solidFill>
                  <a:schemeClr val="tx2"/>
                </a:solidFill>
                <a:latin typeface="Calibri" panose="020F0502020204030204" pitchFamily="34" charset="0"/>
                <a:cs typeface="Calibri" panose="020F0502020204030204" pitchFamily="34" charset="0"/>
              </a:rPr>
              <a:t>Crawford et al. In prep</a:t>
            </a:r>
          </a:p>
        </p:txBody>
      </p:sp>
      <p:pic>
        <p:nvPicPr>
          <p:cNvPr id="35" name="Picture 34">
            <a:extLst>
              <a:ext uri="{FF2B5EF4-FFF2-40B4-BE49-F238E27FC236}">
                <a16:creationId xmlns:a16="http://schemas.microsoft.com/office/drawing/2014/main" id="{2F122E66-1008-E804-96B9-A69FFB9CD144}"/>
              </a:ext>
            </a:extLst>
          </p:cNvPr>
          <p:cNvPicPr>
            <a:picLocks noChangeAspect="1"/>
          </p:cNvPicPr>
          <p:nvPr/>
        </p:nvPicPr>
        <p:blipFill>
          <a:blip r:embed="rId3"/>
          <a:stretch>
            <a:fillRect/>
          </a:stretch>
        </p:blipFill>
        <p:spPr>
          <a:xfrm>
            <a:off x="260074" y="1348931"/>
            <a:ext cx="3801098" cy="2907972"/>
          </a:xfrm>
          <a:prstGeom prst="rect">
            <a:avLst/>
          </a:prstGeom>
        </p:spPr>
      </p:pic>
      <p:sp>
        <p:nvSpPr>
          <p:cNvPr id="36" name="TextBox 35"/>
          <p:cNvSpPr txBox="1"/>
          <p:nvPr/>
        </p:nvSpPr>
        <p:spPr>
          <a:xfrm>
            <a:off x="4247916" y="2427300"/>
            <a:ext cx="1552655" cy="900246"/>
          </a:xfrm>
          <a:prstGeom prst="rect">
            <a:avLst/>
          </a:prstGeom>
          <a:solidFill>
            <a:schemeClr val="bg1"/>
          </a:solidFill>
        </p:spPr>
        <p:txBody>
          <a:bodyPr wrap="square" rtlCol="0">
            <a:spAutoFit/>
          </a:bodyPr>
          <a:lstStyle/>
          <a:p>
            <a:pPr algn="ctr"/>
            <a:r>
              <a:rPr lang="en-GB" sz="1050" i="1" dirty="0">
                <a:solidFill>
                  <a:srgbClr val="7340B3"/>
                </a:solidFill>
              </a:rPr>
              <a:t>Initial experiments show that microbes do not have a significant effect on glass corrosion</a:t>
            </a:r>
          </a:p>
        </p:txBody>
      </p:sp>
      <p:sp>
        <p:nvSpPr>
          <p:cNvPr id="3" name="TextBox 2">
            <a:extLst>
              <a:ext uri="{FF2B5EF4-FFF2-40B4-BE49-F238E27FC236}">
                <a16:creationId xmlns:a16="http://schemas.microsoft.com/office/drawing/2014/main" id="{2A1F9CDB-D7AC-8C72-C174-36AA4AD72EF8}"/>
              </a:ext>
            </a:extLst>
          </p:cNvPr>
          <p:cNvSpPr txBox="1"/>
          <p:nvPr/>
        </p:nvSpPr>
        <p:spPr>
          <a:xfrm>
            <a:off x="40166" y="89755"/>
            <a:ext cx="7682805" cy="461665"/>
          </a:xfrm>
          <a:prstGeom prst="rect">
            <a:avLst/>
          </a:prstGeom>
          <a:noFill/>
        </p:spPr>
        <p:txBody>
          <a:bodyPr wrap="square">
            <a:spAutoFit/>
          </a:bodyPr>
          <a:lstStyle/>
          <a:p>
            <a:pPr algn="ctr">
              <a:defRPr/>
            </a:pPr>
            <a:r>
              <a:rPr lang="en-US" altLang="en-US" sz="2400" b="1" kern="0" dirty="0">
                <a:solidFill>
                  <a:srgbClr val="000000"/>
                </a:solidFill>
                <a:latin typeface="+mj-lt"/>
              </a:rPr>
              <a:t>6. Microbially Induced Corrosion</a:t>
            </a:r>
          </a:p>
        </p:txBody>
      </p:sp>
    </p:spTree>
    <p:extLst>
      <p:ext uri="{BB962C8B-B14F-4D97-AF65-F5344CB8AC3E}">
        <p14:creationId xmlns:p14="http://schemas.microsoft.com/office/powerpoint/2010/main" val="274812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17D89D0-E9BD-335B-B6F9-BF65939D0F22}"/>
              </a:ext>
            </a:extLst>
          </p:cNvPr>
          <p:cNvSpPr txBox="1"/>
          <p:nvPr/>
        </p:nvSpPr>
        <p:spPr>
          <a:xfrm>
            <a:off x="3561781" y="737859"/>
            <a:ext cx="1788934" cy="338554"/>
          </a:xfrm>
          <a:prstGeom prst="rect">
            <a:avLst/>
          </a:prstGeom>
          <a:noFill/>
        </p:spPr>
        <p:txBody>
          <a:bodyPr wrap="square">
            <a:spAutoFit/>
          </a:bodyPr>
          <a:lstStyle/>
          <a:p>
            <a:r>
              <a:rPr lang="en-GB" altLang="en-US" sz="1600" dirty="0">
                <a:solidFill>
                  <a:srgbClr val="FF0000"/>
                </a:solidFill>
              </a:rPr>
              <a:t>Crevice corrosion</a:t>
            </a:r>
          </a:p>
        </p:txBody>
      </p:sp>
      <p:sp>
        <p:nvSpPr>
          <p:cNvPr id="5" name="TextBox 4">
            <a:extLst>
              <a:ext uri="{FF2B5EF4-FFF2-40B4-BE49-F238E27FC236}">
                <a16:creationId xmlns:a16="http://schemas.microsoft.com/office/drawing/2014/main" id="{DA68C8C5-0B3B-59C1-6CF7-9A9695A40E71}"/>
              </a:ext>
            </a:extLst>
          </p:cNvPr>
          <p:cNvSpPr txBox="1"/>
          <p:nvPr/>
        </p:nvSpPr>
        <p:spPr>
          <a:xfrm>
            <a:off x="303816" y="1076413"/>
            <a:ext cx="7742903" cy="1600438"/>
          </a:xfrm>
          <a:prstGeom prst="rect">
            <a:avLst/>
          </a:prstGeom>
          <a:noFill/>
        </p:spPr>
        <p:txBody>
          <a:bodyPr wrap="square">
            <a:spAutoFit/>
          </a:bodyPr>
          <a:lstStyle/>
          <a:p>
            <a:pPr eaLnBrk="1" hangingPunct="1"/>
            <a:r>
              <a:rPr lang="en-GB" altLang="en-US" sz="1400" dirty="0"/>
              <a:t>Similar to pitting corrosion, crevice corrosion is initiated with the breakdown of stainless steel’s protective oxide film and continues with the formation of shallow pits. However, rather than occurring in plain sight, crevice corrosion—as its name implies—occurs in crevices.</a:t>
            </a:r>
          </a:p>
          <a:p>
            <a:pPr eaLnBrk="1" hangingPunct="1"/>
            <a:endParaRPr lang="en-GB" altLang="en-US" sz="1400" dirty="0"/>
          </a:p>
          <a:p>
            <a:pPr eaLnBrk="1" hangingPunct="1"/>
            <a:r>
              <a:rPr lang="en-GB" altLang="en-US" sz="1400" dirty="0"/>
              <a:t>When dust, sand and other corrosive substances are deposited on surfaces, they create an environment where water will accumulate and corrode the part. Local crevice corrosion will occur beneath soil/dust deposits on surfaces</a:t>
            </a:r>
          </a:p>
        </p:txBody>
      </p:sp>
      <p:sp>
        <p:nvSpPr>
          <p:cNvPr id="10" name="TextBox 9">
            <a:extLst>
              <a:ext uri="{FF2B5EF4-FFF2-40B4-BE49-F238E27FC236}">
                <a16:creationId xmlns:a16="http://schemas.microsoft.com/office/drawing/2014/main" id="{C7B42256-00FE-C3BC-F4C4-DE8C09468D98}"/>
              </a:ext>
            </a:extLst>
          </p:cNvPr>
          <p:cNvSpPr txBox="1"/>
          <p:nvPr/>
        </p:nvSpPr>
        <p:spPr>
          <a:xfrm>
            <a:off x="446505" y="303733"/>
            <a:ext cx="7682805" cy="461665"/>
          </a:xfrm>
          <a:prstGeom prst="rect">
            <a:avLst/>
          </a:prstGeom>
          <a:noFill/>
        </p:spPr>
        <p:txBody>
          <a:bodyPr wrap="square">
            <a:spAutoFit/>
          </a:bodyPr>
          <a:lstStyle/>
          <a:p>
            <a:pPr algn="ctr">
              <a:defRPr/>
            </a:pPr>
            <a:r>
              <a:rPr lang="en-US" altLang="en-US" sz="2400" b="1" kern="0" dirty="0">
                <a:solidFill>
                  <a:srgbClr val="000000"/>
                </a:solidFill>
                <a:latin typeface="+mj-lt"/>
              </a:rPr>
              <a:t>7. Crevice Corrosion</a:t>
            </a:r>
          </a:p>
        </p:txBody>
      </p:sp>
      <p:pic>
        <p:nvPicPr>
          <p:cNvPr id="4" name="Picture 3">
            <a:extLst>
              <a:ext uri="{FF2B5EF4-FFF2-40B4-BE49-F238E27FC236}">
                <a16:creationId xmlns:a16="http://schemas.microsoft.com/office/drawing/2014/main" id="{7444C0E1-8030-109A-F530-151A26B70A42}"/>
              </a:ext>
            </a:extLst>
          </p:cNvPr>
          <p:cNvPicPr>
            <a:picLocks noChangeAspect="1"/>
          </p:cNvPicPr>
          <p:nvPr/>
        </p:nvPicPr>
        <p:blipFill>
          <a:blip r:embed="rId2"/>
          <a:stretch>
            <a:fillRect/>
          </a:stretch>
        </p:blipFill>
        <p:spPr>
          <a:xfrm>
            <a:off x="121079" y="2691225"/>
            <a:ext cx="2340365" cy="2342843"/>
          </a:xfrm>
          <a:prstGeom prst="rect">
            <a:avLst/>
          </a:prstGeom>
        </p:spPr>
      </p:pic>
      <p:pic>
        <p:nvPicPr>
          <p:cNvPr id="12" name="Picture 11">
            <a:extLst>
              <a:ext uri="{FF2B5EF4-FFF2-40B4-BE49-F238E27FC236}">
                <a16:creationId xmlns:a16="http://schemas.microsoft.com/office/drawing/2014/main" id="{62F21825-1FDE-9CB5-112F-6E0BDA1CE4CC}"/>
              </a:ext>
            </a:extLst>
          </p:cNvPr>
          <p:cNvPicPr>
            <a:picLocks noChangeAspect="1"/>
          </p:cNvPicPr>
          <p:nvPr/>
        </p:nvPicPr>
        <p:blipFill>
          <a:blip r:embed="rId3"/>
          <a:stretch>
            <a:fillRect/>
          </a:stretch>
        </p:blipFill>
        <p:spPr>
          <a:xfrm>
            <a:off x="5399159" y="2809888"/>
            <a:ext cx="1544328" cy="1851901"/>
          </a:xfrm>
          <a:prstGeom prst="rect">
            <a:avLst/>
          </a:prstGeom>
        </p:spPr>
      </p:pic>
      <p:pic>
        <p:nvPicPr>
          <p:cNvPr id="16" name="Picture 15">
            <a:extLst>
              <a:ext uri="{FF2B5EF4-FFF2-40B4-BE49-F238E27FC236}">
                <a16:creationId xmlns:a16="http://schemas.microsoft.com/office/drawing/2014/main" id="{86BA0DE5-11A9-71F2-CFCC-AA750B5EB1B1}"/>
              </a:ext>
            </a:extLst>
          </p:cNvPr>
          <p:cNvPicPr>
            <a:picLocks noChangeAspect="1"/>
          </p:cNvPicPr>
          <p:nvPr/>
        </p:nvPicPr>
        <p:blipFill>
          <a:blip r:embed="rId4"/>
          <a:stretch>
            <a:fillRect/>
          </a:stretch>
        </p:blipFill>
        <p:spPr>
          <a:xfrm>
            <a:off x="7100083" y="2857143"/>
            <a:ext cx="1893271" cy="1804646"/>
          </a:xfrm>
          <a:prstGeom prst="rect">
            <a:avLst/>
          </a:prstGeom>
        </p:spPr>
      </p:pic>
      <p:pic>
        <p:nvPicPr>
          <p:cNvPr id="2" name="Picture 1">
            <a:extLst>
              <a:ext uri="{FF2B5EF4-FFF2-40B4-BE49-F238E27FC236}">
                <a16:creationId xmlns:a16="http://schemas.microsoft.com/office/drawing/2014/main" id="{861181D6-28D2-5464-8946-8B29BBF785C3}"/>
              </a:ext>
            </a:extLst>
          </p:cNvPr>
          <p:cNvPicPr>
            <a:picLocks noChangeAspect="1"/>
          </p:cNvPicPr>
          <p:nvPr/>
        </p:nvPicPr>
        <p:blipFill>
          <a:blip r:embed="rId5"/>
          <a:stretch>
            <a:fillRect/>
          </a:stretch>
        </p:blipFill>
        <p:spPr>
          <a:xfrm>
            <a:off x="2771881" y="2809888"/>
            <a:ext cx="2268396" cy="2105516"/>
          </a:xfrm>
          <a:prstGeom prst="rect">
            <a:avLst/>
          </a:prstGeom>
        </p:spPr>
      </p:pic>
    </p:spTree>
    <p:extLst>
      <p:ext uri="{BB962C8B-B14F-4D97-AF65-F5344CB8AC3E}">
        <p14:creationId xmlns:p14="http://schemas.microsoft.com/office/powerpoint/2010/main" val="2281145163"/>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0B027F1-9CF8-59CD-98F5-1ACD024D3E67}"/>
              </a:ext>
            </a:extLst>
          </p:cNvPr>
          <p:cNvSpPr txBox="1">
            <a:spLocks/>
          </p:cNvSpPr>
          <p:nvPr/>
        </p:nvSpPr>
        <p:spPr>
          <a:xfrm>
            <a:off x="2383546" y="36334"/>
            <a:ext cx="5998369" cy="5715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tx2"/>
                </a:solidFill>
                <a:latin typeface="Arial "/>
                <a:ea typeface="+mj-ea"/>
                <a:cs typeface="+mj-cs"/>
              </a:defRPr>
            </a:lvl1pPr>
          </a:lstStyle>
          <a:p>
            <a:r>
              <a:rPr lang="en-GB" altLang="en-US" sz="2550" dirty="0">
                <a:solidFill>
                  <a:schemeClr val="tx2">
                    <a:lumMod val="50000"/>
                  </a:schemeClr>
                </a:solidFill>
              </a:rPr>
              <a:t> 8  CO</a:t>
            </a:r>
            <a:r>
              <a:rPr lang="en-GB" altLang="en-US" sz="2550" baseline="-25000" dirty="0">
                <a:solidFill>
                  <a:schemeClr val="tx2">
                    <a:lumMod val="50000"/>
                  </a:schemeClr>
                </a:solidFill>
              </a:rPr>
              <a:t>2</a:t>
            </a:r>
            <a:r>
              <a:rPr lang="en-GB" altLang="en-US" sz="2550" dirty="0">
                <a:solidFill>
                  <a:schemeClr val="tx2">
                    <a:lumMod val="50000"/>
                  </a:schemeClr>
                </a:solidFill>
              </a:rPr>
              <a:t> corrosion </a:t>
            </a:r>
          </a:p>
        </p:txBody>
      </p:sp>
      <p:pic>
        <p:nvPicPr>
          <p:cNvPr id="5" name="Picture 4">
            <a:extLst>
              <a:ext uri="{FF2B5EF4-FFF2-40B4-BE49-F238E27FC236}">
                <a16:creationId xmlns:a16="http://schemas.microsoft.com/office/drawing/2014/main" id="{A320741B-5D8F-B424-78B4-B54902F95CFD}"/>
              </a:ext>
            </a:extLst>
          </p:cNvPr>
          <p:cNvPicPr>
            <a:picLocks noChangeAspect="1"/>
          </p:cNvPicPr>
          <p:nvPr/>
        </p:nvPicPr>
        <p:blipFill>
          <a:blip r:embed="rId2"/>
          <a:stretch>
            <a:fillRect/>
          </a:stretch>
        </p:blipFill>
        <p:spPr>
          <a:xfrm>
            <a:off x="272626" y="2082227"/>
            <a:ext cx="3724101" cy="2209959"/>
          </a:xfrm>
          <a:prstGeom prst="rect">
            <a:avLst/>
          </a:prstGeom>
        </p:spPr>
      </p:pic>
      <p:sp>
        <p:nvSpPr>
          <p:cNvPr id="12" name="TextBox 11">
            <a:extLst>
              <a:ext uri="{FF2B5EF4-FFF2-40B4-BE49-F238E27FC236}">
                <a16:creationId xmlns:a16="http://schemas.microsoft.com/office/drawing/2014/main" id="{666B114C-D25E-F4F3-51BE-1375448B1FDB}"/>
              </a:ext>
            </a:extLst>
          </p:cNvPr>
          <p:cNvSpPr txBox="1"/>
          <p:nvPr/>
        </p:nvSpPr>
        <p:spPr>
          <a:xfrm>
            <a:off x="108470" y="4404836"/>
            <a:ext cx="3098109" cy="738664"/>
          </a:xfrm>
          <a:prstGeom prst="rect">
            <a:avLst/>
          </a:prstGeom>
          <a:noFill/>
        </p:spPr>
        <p:txBody>
          <a:bodyPr wrap="square">
            <a:spAutoFit/>
          </a:bodyPr>
          <a:lstStyle/>
          <a:p>
            <a:r>
              <a:rPr lang="en-GB" sz="1400" b="1" i="0" u="none" strike="noStrike" baseline="0" dirty="0">
                <a:solidFill>
                  <a:srgbClr val="000000"/>
                </a:solidFill>
                <a:latin typeface="Times New Roman" panose="02020603050405020304" pitchFamily="18" charset="0"/>
              </a:rPr>
              <a:t>Figure 2-1. Diagram showing CO2 corrosion including the effect of O2 </a:t>
            </a:r>
            <a:endParaRPr lang="en-GB" sz="1400" b="0" i="0" u="none" strike="noStrike" baseline="0" dirty="0">
              <a:solidFill>
                <a:srgbClr val="000000"/>
              </a:solidFill>
              <a:latin typeface="Times New Roman" panose="02020603050405020304" pitchFamily="18" charset="0"/>
            </a:endParaRPr>
          </a:p>
          <a:p>
            <a:r>
              <a:rPr lang="en-GB" sz="1400" b="1" i="0" u="none" strike="noStrike" baseline="0" dirty="0">
                <a:solidFill>
                  <a:srgbClr val="000000"/>
                </a:solidFill>
                <a:latin typeface="Times New Roman" panose="02020603050405020304" pitchFamily="18" charset="0"/>
              </a:rPr>
              <a:t>(Song et al., 2005) </a:t>
            </a:r>
            <a:endParaRPr lang="en-GB" sz="1400" dirty="0"/>
          </a:p>
        </p:txBody>
      </p:sp>
      <p:sp>
        <p:nvSpPr>
          <p:cNvPr id="14" name="TextBox 13">
            <a:extLst>
              <a:ext uri="{FF2B5EF4-FFF2-40B4-BE49-F238E27FC236}">
                <a16:creationId xmlns:a16="http://schemas.microsoft.com/office/drawing/2014/main" id="{A8A8EA63-C5FF-92ED-8291-7EF729A8D342}"/>
              </a:ext>
            </a:extLst>
          </p:cNvPr>
          <p:cNvSpPr txBox="1"/>
          <p:nvPr/>
        </p:nvSpPr>
        <p:spPr>
          <a:xfrm>
            <a:off x="495048" y="744866"/>
            <a:ext cx="8153904" cy="1200329"/>
          </a:xfrm>
          <a:prstGeom prst="rect">
            <a:avLst/>
          </a:prstGeom>
          <a:noFill/>
        </p:spPr>
        <p:txBody>
          <a:bodyPr wrap="square">
            <a:spAutoFit/>
          </a:bodyPr>
          <a:lstStyle/>
          <a:p>
            <a:r>
              <a:rPr lang="en-GB" sz="1800" b="0" i="0" u="none" strike="noStrike" baseline="0" dirty="0">
                <a:solidFill>
                  <a:srgbClr val="000000"/>
                </a:solidFill>
                <a:latin typeface="Times New Roman" panose="02020603050405020304" pitchFamily="18" charset="0"/>
              </a:rPr>
              <a:t>Carbon dioxide corrosion often takes up the form of general (uniform) corrosion, which is characterised by an electrochemical reaction proceeding uniformly over the entire surface area of the metal. Corrosion is characterised by the following physical descriptions: horse shoe, ripple effect marks, comet tails and dinosaur footprints.</a:t>
            </a:r>
            <a:endParaRPr lang="en-GB" dirty="0"/>
          </a:p>
        </p:txBody>
      </p:sp>
      <p:pic>
        <p:nvPicPr>
          <p:cNvPr id="16" name="Picture 15">
            <a:extLst>
              <a:ext uri="{FF2B5EF4-FFF2-40B4-BE49-F238E27FC236}">
                <a16:creationId xmlns:a16="http://schemas.microsoft.com/office/drawing/2014/main" id="{0D9C6D3E-B6C7-148F-D120-CEF4105B9733}"/>
              </a:ext>
            </a:extLst>
          </p:cNvPr>
          <p:cNvPicPr>
            <a:picLocks noChangeAspect="1"/>
          </p:cNvPicPr>
          <p:nvPr/>
        </p:nvPicPr>
        <p:blipFill>
          <a:blip r:embed="rId3"/>
          <a:stretch>
            <a:fillRect/>
          </a:stretch>
        </p:blipFill>
        <p:spPr>
          <a:xfrm>
            <a:off x="4231664" y="1945195"/>
            <a:ext cx="1759826" cy="1335519"/>
          </a:xfrm>
          <a:prstGeom prst="rect">
            <a:avLst/>
          </a:prstGeom>
        </p:spPr>
      </p:pic>
      <p:pic>
        <p:nvPicPr>
          <p:cNvPr id="18" name="Picture 17">
            <a:extLst>
              <a:ext uri="{FF2B5EF4-FFF2-40B4-BE49-F238E27FC236}">
                <a16:creationId xmlns:a16="http://schemas.microsoft.com/office/drawing/2014/main" id="{CD9B21CD-3AAA-95B8-18E2-0A8D6C0171A5}"/>
              </a:ext>
            </a:extLst>
          </p:cNvPr>
          <p:cNvPicPr>
            <a:picLocks noChangeAspect="1"/>
          </p:cNvPicPr>
          <p:nvPr/>
        </p:nvPicPr>
        <p:blipFill>
          <a:blip r:embed="rId4"/>
          <a:stretch>
            <a:fillRect/>
          </a:stretch>
        </p:blipFill>
        <p:spPr>
          <a:xfrm>
            <a:off x="6391652" y="3373572"/>
            <a:ext cx="1819413" cy="1292279"/>
          </a:xfrm>
          <a:prstGeom prst="rect">
            <a:avLst/>
          </a:prstGeom>
        </p:spPr>
      </p:pic>
      <p:sp>
        <p:nvSpPr>
          <p:cNvPr id="20" name="TextBox 19">
            <a:extLst>
              <a:ext uri="{FF2B5EF4-FFF2-40B4-BE49-F238E27FC236}">
                <a16:creationId xmlns:a16="http://schemas.microsoft.com/office/drawing/2014/main" id="{29A0DBD9-BD19-EF82-CCFE-75BA804CE9D3}"/>
              </a:ext>
            </a:extLst>
          </p:cNvPr>
          <p:cNvSpPr txBox="1"/>
          <p:nvPr/>
        </p:nvSpPr>
        <p:spPr>
          <a:xfrm>
            <a:off x="6546937" y="4745841"/>
            <a:ext cx="4572000" cy="276999"/>
          </a:xfrm>
          <a:prstGeom prst="rect">
            <a:avLst/>
          </a:prstGeom>
          <a:noFill/>
        </p:spPr>
        <p:txBody>
          <a:bodyPr wrap="square">
            <a:spAutoFit/>
          </a:bodyPr>
          <a:lstStyle/>
          <a:p>
            <a:r>
              <a:rPr lang="en-GB" sz="1200" b="1" i="0" u="none" strike="noStrike" baseline="0" dirty="0">
                <a:solidFill>
                  <a:srgbClr val="000000"/>
                </a:solidFill>
                <a:latin typeface="Times New Roman" panose="02020603050405020304" pitchFamily="18" charset="0"/>
              </a:rPr>
              <a:t>(Newman, 2010) </a:t>
            </a:r>
            <a:endParaRPr lang="en-GB" sz="1200" dirty="0"/>
          </a:p>
        </p:txBody>
      </p:sp>
      <p:pic>
        <p:nvPicPr>
          <p:cNvPr id="22" name="Picture 21">
            <a:extLst>
              <a:ext uri="{FF2B5EF4-FFF2-40B4-BE49-F238E27FC236}">
                <a16:creationId xmlns:a16="http://schemas.microsoft.com/office/drawing/2014/main" id="{45EE145A-0D75-5C93-C0CC-EE75BE108256}"/>
              </a:ext>
            </a:extLst>
          </p:cNvPr>
          <p:cNvPicPr>
            <a:picLocks noChangeAspect="1"/>
          </p:cNvPicPr>
          <p:nvPr/>
        </p:nvPicPr>
        <p:blipFill>
          <a:blip r:embed="rId5"/>
          <a:stretch>
            <a:fillRect/>
          </a:stretch>
        </p:blipFill>
        <p:spPr>
          <a:xfrm>
            <a:off x="4231664" y="3373572"/>
            <a:ext cx="1925051" cy="1292280"/>
          </a:xfrm>
          <a:prstGeom prst="rect">
            <a:avLst/>
          </a:prstGeom>
        </p:spPr>
      </p:pic>
      <p:sp>
        <p:nvSpPr>
          <p:cNvPr id="24" name="TextBox 23">
            <a:extLst>
              <a:ext uri="{FF2B5EF4-FFF2-40B4-BE49-F238E27FC236}">
                <a16:creationId xmlns:a16="http://schemas.microsoft.com/office/drawing/2014/main" id="{4DA55F8A-159F-C1D6-8EE8-F8C001FFA799}"/>
              </a:ext>
            </a:extLst>
          </p:cNvPr>
          <p:cNvSpPr txBox="1"/>
          <p:nvPr/>
        </p:nvSpPr>
        <p:spPr>
          <a:xfrm>
            <a:off x="4180051" y="4721959"/>
            <a:ext cx="2184096" cy="369332"/>
          </a:xfrm>
          <a:prstGeom prst="rect">
            <a:avLst/>
          </a:prstGeom>
          <a:noFill/>
        </p:spPr>
        <p:txBody>
          <a:bodyPr wrap="square">
            <a:spAutoFit/>
          </a:bodyPr>
          <a:lstStyle/>
          <a:p>
            <a:r>
              <a:rPr lang="en-GB" sz="1800" b="1" i="0" u="none" strike="noStrike" baseline="0" dirty="0">
                <a:solidFill>
                  <a:srgbClr val="000000"/>
                </a:solidFill>
                <a:latin typeface="Times New Roman" panose="02020603050405020304" pitchFamily="18" charset="0"/>
              </a:rPr>
              <a:t>(</a:t>
            </a:r>
            <a:r>
              <a:rPr lang="en-GB" sz="1200" b="1" i="0" u="none" strike="noStrike" baseline="0" dirty="0" err="1">
                <a:solidFill>
                  <a:srgbClr val="000000"/>
                </a:solidFill>
                <a:latin typeface="Times New Roman" panose="02020603050405020304" pitchFamily="18" charset="0"/>
              </a:rPr>
              <a:t>Kermani</a:t>
            </a:r>
            <a:r>
              <a:rPr lang="en-GB" sz="1200" b="1" i="0" u="none" strike="noStrike" baseline="0" dirty="0">
                <a:solidFill>
                  <a:srgbClr val="000000"/>
                </a:solidFill>
                <a:latin typeface="Times New Roman" panose="02020603050405020304" pitchFamily="18" charset="0"/>
              </a:rPr>
              <a:t> and Morshed, 2003) </a:t>
            </a:r>
            <a:endParaRPr lang="en-GB" sz="1200" dirty="0"/>
          </a:p>
        </p:txBody>
      </p:sp>
      <p:pic>
        <p:nvPicPr>
          <p:cNvPr id="26" name="Picture 25">
            <a:extLst>
              <a:ext uri="{FF2B5EF4-FFF2-40B4-BE49-F238E27FC236}">
                <a16:creationId xmlns:a16="http://schemas.microsoft.com/office/drawing/2014/main" id="{644B433A-44DB-9D27-60D2-B647BF281B64}"/>
              </a:ext>
            </a:extLst>
          </p:cNvPr>
          <p:cNvPicPr>
            <a:picLocks noChangeAspect="1"/>
          </p:cNvPicPr>
          <p:nvPr/>
        </p:nvPicPr>
        <p:blipFill>
          <a:blip r:embed="rId6"/>
          <a:stretch>
            <a:fillRect/>
          </a:stretch>
        </p:blipFill>
        <p:spPr>
          <a:xfrm>
            <a:off x="6300376" y="1898482"/>
            <a:ext cx="1830369" cy="1450241"/>
          </a:xfrm>
          <a:prstGeom prst="rect">
            <a:avLst/>
          </a:prstGeom>
        </p:spPr>
      </p:pic>
    </p:spTree>
    <p:extLst>
      <p:ext uri="{BB962C8B-B14F-4D97-AF65-F5344CB8AC3E}">
        <p14:creationId xmlns:p14="http://schemas.microsoft.com/office/powerpoint/2010/main" val="23794207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A35AF-E608-31B2-5222-192825F064F9}"/>
              </a:ext>
            </a:extLst>
          </p:cNvPr>
          <p:cNvSpPr>
            <a:spLocks noGrp="1"/>
          </p:cNvSpPr>
          <p:nvPr>
            <p:ph type="title"/>
          </p:nvPr>
        </p:nvSpPr>
        <p:spPr>
          <a:xfrm>
            <a:off x="3110544" y="1983330"/>
            <a:ext cx="2650176" cy="648072"/>
          </a:xfrm>
        </p:spPr>
        <p:txBody>
          <a:bodyPr/>
          <a:lstStyle/>
          <a:p>
            <a:r>
              <a:rPr lang="en-US" dirty="0"/>
              <a:t>Modelling </a:t>
            </a:r>
            <a:endParaRPr lang="en-GB" dirty="0"/>
          </a:p>
        </p:txBody>
      </p:sp>
    </p:spTree>
    <p:extLst>
      <p:ext uri="{BB962C8B-B14F-4D97-AF65-F5344CB8AC3E}">
        <p14:creationId xmlns:p14="http://schemas.microsoft.com/office/powerpoint/2010/main" val="30985106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0B027F1-9CF8-59CD-98F5-1ACD024D3E67}"/>
              </a:ext>
            </a:extLst>
          </p:cNvPr>
          <p:cNvSpPr txBox="1">
            <a:spLocks/>
          </p:cNvSpPr>
          <p:nvPr/>
        </p:nvSpPr>
        <p:spPr>
          <a:xfrm>
            <a:off x="2383546" y="36334"/>
            <a:ext cx="5998369" cy="5715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tx2"/>
                </a:solidFill>
                <a:latin typeface="Arial "/>
                <a:ea typeface="+mj-ea"/>
                <a:cs typeface="+mj-cs"/>
              </a:defRPr>
            </a:lvl1pPr>
          </a:lstStyle>
          <a:p>
            <a:r>
              <a:rPr lang="en-GB" altLang="en-US" sz="2550" dirty="0">
                <a:solidFill>
                  <a:schemeClr val="tx2">
                    <a:lumMod val="50000"/>
                  </a:schemeClr>
                </a:solidFill>
              </a:rPr>
              <a:t> 9  CO</a:t>
            </a:r>
            <a:r>
              <a:rPr lang="en-GB" altLang="en-US" sz="2550" baseline="-25000" dirty="0">
                <a:solidFill>
                  <a:schemeClr val="tx2">
                    <a:lumMod val="50000"/>
                  </a:schemeClr>
                </a:solidFill>
              </a:rPr>
              <a:t>2</a:t>
            </a:r>
            <a:r>
              <a:rPr lang="en-GB" altLang="en-US" sz="2550" dirty="0">
                <a:solidFill>
                  <a:schemeClr val="tx2">
                    <a:lumMod val="50000"/>
                  </a:schemeClr>
                </a:solidFill>
              </a:rPr>
              <a:t> corrosion </a:t>
            </a:r>
          </a:p>
        </p:txBody>
      </p:sp>
      <p:pic>
        <p:nvPicPr>
          <p:cNvPr id="3" name="Picture 2">
            <a:extLst>
              <a:ext uri="{FF2B5EF4-FFF2-40B4-BE49-F238E27FC236}">
                <a16:creationId xmlns:a16="http://schemas.microsoft.com/office/drawing/2014/main" id="{A6C43126-9563-F374-E7FE-4C99558A8690}"/>
              </a:ext>
            </a:extLst>
          </p:cNvPr>
          <p:cNvPicPr>
            <a:picLocks noChangeAspect="1"/>
          </p:cNvPicPr>
          <p:nvPr/>
        </p:nvPicPr>
        <p:blipFill>
          <a:blip r:embed="rId2"/>
          <a:stretch>
            <a:fillRect/>
          </a:stretch>
        </p:blipFill>
        <p:spPr>
          <a:xfrm>
            <a:off x="409843" y="2118844"/>
            <a:ext cx="3947405" cy="1826821"/>
          </a:xfrm>
          <a:prstGeom prst="rect">
            <a:avLst/>
          </a:prstGeom>
        </p:spPr>
      </p:pic>
      <p:sp>
        <p:nvSpPr>
          <p:cNvPr id="6" name="TextBox 5">
            <a:extLst>
              <a:ext uri="{FF2B5EF4-FFF2-40B4-BE49-F238E27FC236}">
                <a16:creationId xmlns:a16="http://schemas.microsoft.com/office/drawing/2014/main" id="{44BEB134-CF57-C4FB-8282-DDA8C107189E}"/>
              </a:ext>
            </a:extLst>
          </p:cNvPr>
          <p:cNvSpPr txBox="1"/>
          <p:nvPr/>
        </p:nvSpPr>
        <p:spPr>
          <a:xfrm>
            <a:off x="559280" y="737423"/>
            <a:ext cx="3830185" cy="1015663"/>
          </a:xfrm>
          <a:prstGeom prst="rect">
            <a:avLst/>
          </a:prstGeom>
          <a:noFill/>
        </p:spPr>
        <p:txBody>
          <a:bodyPr wrap="square">
            <a:spAutoFit/>
          </a:bodyPr>
          <a:lstStyle/>
          <a:p>
            <a:r>
              <a:rPr lang="en-GB" sz="1400" b="0" i="0" u="none" strike="noStrike" baseline="0" dirty="0">
                <a:solidFill>
                  <a:srgbClr val="000000"/>
                </a:solidFill>
                <a:latin typeface="Times New Roman" panose="02020603050405020304" pitchFamily="18" charset="0"/>
              </a:rPr>
              <a:t>In an attempt to come up with a correlation capable of accurately predicting CO2 corrosion in </a:t>
            </a:r>
            <a:r>
              <a:rPr lang="en-GB" sz="1400" dirty="0">
                <a:solidFill>
                  <a:srgbClr val="000000"/>
                </a:solidFill>
                <a:latin typeface="Times New Roman" panose="02020603050405020304" pitchFamily="18" charset="0"/>
              </a:rPr>
              <a:t>metals</a:t>
            </a:r>
            <a:r>
              <a:rPr lang="en-GB" sz="1400" b="0" i="0" u="none" strike="noStrike" baseline="0" dirty="0">
                <a:solidFill>
                  <a:srgbClr val="000000"/>
                </a:solidFill>
                <a:latin typeface="Times New Roman" panose="02020603050405020304" pitchFamily="18" charset="0"/>
              </a:rPr>
              <a:t>, the de Waard-Milliams equation was formulated as follows</a:t>
            </a:r>
            <a:r>
              <a:rPr lang="en-GB" sz="1800" b="0" i="0" u="none" strike="noStrike" baseline="0" dirty="0">
                <a:solidFill>
                  <a:srgbClr val="000000"/>
                </a:solidFill>
                <a:latin typeface="Times New Roman" panose="02020603050405020304" pitchFamily="18" charset="0"/>
              </a:rPr>
              <a:t>: </a:t>
            </a:r>
            <a:endParaRPr lang="en-GB" dirty="0"/>
          </a:p>
        </p:txBody>
      </p:sp>
      <p:pic>
        <p:nvPicPr>
          <p:cNvPr id="15" name="Picture 14">
            <a:extLst>
              <a:ext uri="{FF2B5EF4-FFF2-40B4-BE49-F238E27FC236}">
                <a16:creationId xmlns:a16="http://schemas.microsoft.com/office/drawing/2014/main" id="{7B5E477E-09A1-0A1D-35A8-C4E544D1B3AF}"/>
              </a:ext>
            </a:extLst>
          </p:cNvPr>
          <p:cNvPicPr>
            <a:picLocks noChangeAspect="1"/>
          </p:cNvPicPr>
          <p:nvPr/>
        </p:nvPicPr>
        <p:blipFill>
          <a:blip r:embed="rId3"/>
          <a:stretch>
            <a:fillRect/>
          </a:stretch>
        </p:blipFill>
        <p:spPr>
          <a:xfrm>
            <a:off x="5452566" y="1185316"/>
            <a:ext cx="2709556" cy="3201117"/>
          </a:xfrm>
          <a:prstGeom prst="rect">
            <a:avLst/>
          </a:prstGeom>
        </p:spPr>
      </p:pic>
      <p:pic>
        <p:nvPicPr>
          <p:cNvPr id="19" name="Picture 18">
            <a:extLst>
              <a:ext uri="{FF2B5EF4-FFF2-40B4-BE49-F238E27FC236}">
                <a16:creationId xmlns:a16="http://schemas.microsoft.com/office/drawing/2014/main" id="{12060F65-7EAE-8EAC-B46A-92525E6CC9B8}"/>
              </a:ext>
            </a:extLst>
          </p:cNvPr>
          <p:cNvPicPr>
            <a:picLocks noChangeAspect="1"/>
          </p:cNvPicPr>
          <p:nvPr/>
        </p:nvPicPr>
        <p:blipFill>
          <a:blip r:embed="rId4"/>
          <a:stretch>
            <a:fillRect/>
          </a:stretch>
        </p:blipFill>
        <p:spPr>
          <a:xfrm>
            <a:off x="5278325" y="607834"/>
            <a:ext cx="3058037" cy="4065598"/>
          </a:xfrm>
          <a:prstGeom prst="rect">
            <a:avLst/>
          </a:prstGeom>
        </p:spPr>
      </p:pic>
    </p:spTree>
    <p:extLst>
      <p:ext uri="{BB962C8B-B14F-4D97-AF65-F5344CB8AC3E}">
        <p14:creationId xmlns:p14="http://schemas.microsoft.com/office/powerpoint/2010/main" val="1565905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0B027F1-9CF8-59CD-98F5-1ACD024D3E67}"/>
              </a:ext>
            </a:extLst>
          </p:cNvPr>
          <p:cNvSpPr txBox="1">
            <a:spLocks/>
          </p:cNvSpPr>
          <p:nvPr/>
        </p:nvSpPr>
        <p:spPr>
          <a:xfrm>
            <a:off x="2383546" y="36334"/>
            <a:ext cx="5998369" cy="5715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tx2"/>
                </a:solidFill>
                <a:latin typeface="Arial "/>
                <a:ea typeface="+mj-ea"/>
                <a:cs typeface="+mj-cs"/>
              </a:defRPr>
            </a:lvl1pPr>
          </a:lstStyle>
          <a:p>
            <a:r>
              <a:rPr lang="en-GB" altLang="en-US" sz="2550" dirty="0">
                <a:solidFill>
                  <a:schemeClr val="tx2">
                    <a:lumMod val="50000"/>
                  </a:schemeClr>
                </a:solidFill>
              </a:rPr>
              <a:t> 9 Chloride corrosion  </a:t>
            </a:r>
          </a:p>
        </p:txBody>
      </p:sp>
      <p:pic>
        <p:nvPicPr>
          <p:cNvPr id="2" name="Picture 1">
            <a:extLst>
              <a:ext uri="{FF2B5EF4-FFF2-40B4-BE49-F238E27FC236}">
                <a16:creationId xmlns:a16="http://schemas.microsoft.com/office/drawing/2014/main" id="{2FEF1726-4E0B-0E7D-CED7-01196A548F16}"/>
              </a:ext>
            </a:extLst>
          </p:cNvPr>
          <p:cNvPicPr>
            <a:picLocks noChangeAspect="1"/>
          </p:cNvPicPr>
          <p:nvPr/>
        </p:nvPicPr>
        <p:blipFill rotWithShape="1">
          <a:blip r:embed="rId2"/>
          <a:srcRect l="64575" t="6821" r="3925" b="56348"/>
          <a:stretch/>
        </p:blipFill>
        <p:spPr>
          <a:xfrm>
            <a:off x="361730" y="4207148"/>
            <a:ext cx="1358132" cy="936352"/>
          </a:xfrm>
          <a:prstGeom prst="rect">
            <a:avLst/>
          </a:prstGeom>
        </p:spPr>
      </p:pic>
      <p:sp>
        <p:nvSpPr>
          <p:cNvPr id="5" name="TextBox 4">
            <a:extLst>
              <a:ext uri="{FF2B5EF4-FFF2-40B4-BE49-F238E27FC236}">
                <a16:creationId xmlns:a16="http://schemas.microsoft.com/office/drawing/2014/main" id="{E600CB38-C369-11D6-F752-797209027C6F}"/>
              </a:ext>
            </a:extLst>
          </p:cNvPr>
          <p:cNvSpPr txBox="1"/>
          <p:nvPr/>
        </p:nvSpPr>
        <p:spPr>
          <a:xfrm>
            <a:off x="263914" y="607834"/>
            <a:ext cx="7687622" cy="584775"/>
          </a:xfrm>
          <a:prstGeom prst="rect">
            <a:avLst/>
          </a:prstGeom>
          <a:noFill/>
        </p:spPr>
        <p:txBody>
          <a:bodyPr wrap="square">
            <a:spAutoFit/>
          </a:bodyPr>
          <a:lstStyle/>
          <a:p>
            <a:r>
              <a:rPr lang="en-GB" sz="1400" b="0" i="0" u="none" strike="noStrike" baseline="0" dirty="0">
                <a:solidFill>
                  <a:srgbClr val="000000"/>
                </a:solidFill>
                <a:latin typeface="Charis SIL"/>
              </a:rPr>
              <a:t>The localized corrosion of metals  in the vicinity of chloride ions, microcell corrosion, has attracted more scientific attention than carbonation-induced corrosion (macrocell corrosion</a:t>
            </a:r>
            <a:r>
              <a:rPr lang="en-GB" sz="1800" b="0" i="0" u="none" strike="noStrike" baseline="0" dirty="0">
                <a:solidFill>
                  <a:srgbClr val="000000"/>
                </a:solidFill>
                <a:latin typeface="Charis SIL"/>
              </a:rPr>
              <a:t>) </a:t>
            </a:r>
            <a:endParaRPr lang="en-GB" dirty="0"/>
          </a:p>
        </p:txBody>
      </p:sp>
      <p:pic>
        <p:nvPicPr>
          <p:cNvPr id="10" name="Picture 9">
            <a:extLst>
              <a:ext uri="{FF2B5EF4-FFF2-40B4-BE49-F238E27FC236}">
                <a16:creationId xmlns:a16="http://schemas.microsoft.com/office/drawing/2014/main" id="{94BF2213-1C85-82A7-6CAA-A8D91DB07451}"/>
              </a:ext>
            </a:extLst>
          </p:cNvPr>
          <p:cNvPicPr>
            <a:picLocks noChangeAspect="1"/>
          </p:cNvPicPr>
          <p:nvPr/>
        </p:nvPicPr>
        <p:blipFill>
          <a:blip r:embed="rId3"/>
          <a:stretch>
            <a:fillRect/>
          </a:stretch>
        </p:blipFill>
        <p:spPr>
          <a:xfrm>
            <a:off x="301174" y="1348088"/>
            <a:ext cx="4538200" cy="2771449"/>
          </a:xfrm>
          <a:prstGeom prst="rect">
            <a:avLst/>
          </a:prstGeom>
        </p:spPr>
      </p:pic>
      <p:sp>
        <p:nvSpPr>
          <p:cNvPr id="13" name="TextBox 12">
            <a:extLst>
              <a:ext uri="{FF2B5EF4-FFF2-40B4-BE49-F238E27FC236}">
                <a16:creationId xmlns:a16="http://schemas.microsoft.com/office/drawing/2014/main" id="{6C027AA3-C73B-AA9F-054B-B2145056C873}"/>
              </a:ext>
            </a:extLst>
          </p:cNvPr>
          <p:cNvSpPr txBox="1"/>
          <p:nvPr/>
        </p:nvSpPr>
        <p:spPr>
          <a:xfrm>
            <a:off x="5551661" y="3514650"/>
            <a:ext cx="3419345" cy="1384995"/>
          </a:xfrm>
          <a:prstGeom prst="rect">
            <a:avLst/>
          </a:prstGeom>
          <a:noFill/>
        </p:spPr>
        <p:txBody>
          <a:bodyPr wrap="square">
            <a:spAutoFit/>
          </a:bodyPr>
          <a:lstStyle/>
          <a:p>
            <a:r>
              <a:rPr lang="en-GB" sz="1400" b="0" i="0" u="none" strike="noStrike" baseline="0" dirty="0">
                <a:solidFill>
                  <a:srgbClr val="000000"/>
                </a:solidFill>
                <a:latin typeface="Charis SIL"/>
              </a:rPr>
              <a:t>In this relation, </a:t>
            </a:r>
            <a:r>
              <a:rPr lang="en-GB" sz="1400" b="0" i="1" u="none" strike="noStrike" baseline="0" dirty="0">
                <a:solidFill>
                  <a:srgbClr val="000000"/>
                </a:solidFill>
                <a:latin typeface="Charis SIL"/>
              </a:rPr>
              <a:t>Tcl</a:t>
            </a:r>
            <a:r>
              <a:rPr lang="en-GB" sz="1400" b="0" i="0" u="none" strike="noStrike" baseline="0" dirty="0">
                <a:solidFill>
                  <a:srgbClr val="000000"/>
                </a:solidFill>
                <a:latin typeface="Charis SIL"/>
              </a:rPr>
              <a:t>, </a:t>
            </a:r>
            <a:r>
              <a:rPr lang="en-GB" sz="1400" b="0" i="1" u="none" strike="noStrike" baseline="0" dirty="0">
                <a:solidFill>
                  <a:srgbClr val="000000"/>
                </a:solidFill>
                <a:latin typeface="Charis SIL"/>
              </a:rPr>
              <a:t>r</a:t>
            </a:r>
            <a:r>
              <a:rPr lang="en-GB" sz="1400" b="0" i="0" u="none" strike="noStrike" baseline="0" dirty="0">
                <a:solidFill>
                  <a:srgbClr val="000000"/>
                </a:solidFill>
                <a:latin typeface="Charis SIL"/>
              </a:rPr>
              <a:t>, </a:t>
            </a:r>
            <a:r>
              <a:rPr lang="en-GB" sz="1400" b="0" i="1" u="none" strike="noStrike" baseline="0" dirty="0">
                <a:solidFill>
                  <a:srgbClr val="000000"/>
                </a:solidFill>
                <a:latin typeface="STIX"/>
              </a:rPr>
              <a:t>θ</a:t>
            </a:r>
            <a:r>
              <a:rPr lang="en-GB" sz="1400" b="0" i="0" u="none" strike="noStrike" baseline="0" dirty="0">
                <a:solidFill>
                  <a:srgbClr val="000000"/>
                </a:solidFill>
                <a:latin typeface="Charis SIL"/>
              </a:rPr>
              <a:t>, </a:t>
            </a:r>
            <a:r>
              <a:rPr lang="en-GB" sz="1400" b="0" i="1" u="none" strike="noStrike" baseline="0" dirty="0">
                <a:solidFill>
                  <a:srgbClr val="000000"/>
                </a:solidFill>
                <a:latin typeface="STIX"/>
              </a:rPr>
              <a:t>ρ</a:t>
            </a:r>
            <a:r>
              <a:rPr lang="en-GB" sz="1400" b="0" i="0" u="none" strike="noStrike" baseline="0" dirty="0">
                <a:solidFill>
                  <a:srgbClr val="000000"/>
                </a:solidFill>
                <a:latin typeface="Charis SIL"/>
              </a:rPr>
              <a:t>, </a:t>
            </a:r>
            <a:r>
              <a:rPr lang="en-GB" sz="1400" b="0" i="1" u="none" strike="noStrike" baseline="0" dirty="0">
                <a:solidFill>
                  <a:srgbClr val="000000"/>
                </a:solidFill>
                <a:latin typeface="Charis SIL"/>
              </a:rPr>
              <a:t>Vrust</a:t>
            </a:r>
            <a:r>
              <a:rPr lang="en-GB" sz="1400" b="0" i="0" u="none" strike="noStrike" baseline="0" dirty="0">
                <a:solidFill>
                  <a:srgbClr val="000000"/>
                </a:solidFill>
                <a:latin typeface="Charis SIL"/>
              </a:rPr>
              <a:t>, and </a:t>
            </a:r>
            <a:r>
              <a:rPr lang="en-GB" sz="1400" b="0" i="1" u="none" strike="noStrike" baseline="0" dirty="0">
                <a:solidFill>
                  <a:srgbClr val="000000"/>
                </a:solidFill>
                <a:latin typeface="Charis SIL"/>
              </a:rPr>
              <a:t>Vcs </a:t>
            </a:r>
            <a:r>
              <a:rPr lang="en-GB" sz="1400" b="0" i="0" u="none" strike="noStrike" baseline="0" dirty="0">
                <a:solidFill>
                  <a:srgbClr val="000000"/>
                </a:solidFill>
                <a:latin typeface="Charis SIL"/>
              </a:rPr>
              <a:t>are the total thickness of </a:t>
            </a:r>
            <a:r>
              <a:rPr lang="en-GB" sz="1400" b="0" i="1" u="none" strike="noStrike" baseline="0" dirty="0">
                <a:solidFill>
                  <a:srgbClr val="000000"/>
                </a:solidFill>
                <a:latin typeface="Charis SIL"/>
              </a:rPr>
              <a:t>CP</a:t>
            </a:r>
            <a:r>
              <a:rPr lang="en-GB" sz="1400" b="0" i="0" u="none" strike="noStrike" baseline="0" dirty="0">
                <a:solidFill>
                  <a:srgbClr val="000000"/>
                </a:solidFill>
                <a:latin typeface="Charis SIL"/>
              </a:rPr>
              <a:t>, steel rebar radius, angle in radians, corrosion percentage of steel rebars, the iron rust volume, and the corroded steel volume, respectively. The value of </a:t>
            </a:r>
            <a:r>
              <a:rPr lang="en-GB" sz="1400" b="0" i="1" u="none" strike="noStrike" baseline="0" dirty="0">
                <a:solidFill>
                  <a:srgbClr val="000000"/>
                </a:solidFill>
                <a:latin typeface="Charis SIL"/>
              </a:rPr>
              <a:t>n </a:t>
            </a:r>
            <a:r>
              <a:rPr lang="en-GB" sz="1400" b="0" i="0" u="none" strike="noStrike" baseline="0" dirty="0">
                <a:solidFill>
                  <a:srgbClr val="000000"/>
                </a:solidFill>
                <a:latin typeface="Charis SIL"/>
              </a:rPr>
              <a:t>= </a:t>
            </a:r>
            <a:r>
              <a:rPr lang="en-GB" sz="1400" b="0" i="1" u="none" strike="noStrike" baseline="0" dirty="0">
                <a:solidFill>
                  <a:srgbClr val="000000"/>
                </a:solidFill>
                <a:latin typeface="Charis SIL"/>
              </a:rPr>
              <a:t>1.9 </a:t>
            </a:r>
            <a:r>
              <a:rPr lang="en-GB" sz="1400" b="0" i="0" u="none" strike="noStrike" baseline="0" dirty="0">
                <a:solidFill>
                  <a:srgbClr val="000000"/>
                </a:solidFill>
                <a:latin typeface="Charis SIL"/>
              </a:rPr>
              <a:t>was obtained from Eq.2, </a:t>
            </a:r>
            <a:endParaRPr lang="en-GB" sz="1400" dirty="0"/>
          </a:p>
        </p:txBody>
      </p:sp>
      <p:pic>
        <p:nvPicPr>
          <p:cNvPr id="15" name="Picture 14">
            <a:extLst>
              <a:ext uri="{FF2B5EF4-FFF2-40B4-BE49-F238E27FC236}">
                <a16:creationId xmlns:a16="http://schemas.microsoft.com/office/drawing/2014/main" id="{4EEE4D74-ADE8-66CD-CD46-55ECB4F5D584}"/>
              </a:ext>
            </a:extLst>
          </p:cNvPr>
          <p:cNvPicPr>
            <a:picLocks noChangeAspect="1"/>
          </p:cNvPicPr>
          <p:nvPr/>
        </p:nvPicPr>
        <p:blipFill>
          <a:blip r:embed="rId4"/>
          <a:stretch>
            <a:fillRect/>
          </a:stretch>
        </p:blipFill>
        <p:spPr>
          <a:xfrm>
            <a:off x="5382730" y="2376574"/>
            <a:ext cx="3258606" cy="714475"/>
          </a:xfrm>
          <a:prstGeom prst="rect">
            <a:avLst/>
          </a:prstGeom>
        </p:spPr>
      </p:pic>
      <p:sp>
        <p:nvSpPr>
          <p:cNvPr id="17" name="TextBox 16">
            <a:extLst>
              <a:ext uri="{FF2B5EF4-FFF2-40B4-BE49-F238E27FC236}">
                <a16:creationId xmlns:a16="http://schemas.microsoft.com/office/drawing/2014/main" id="{0D8E0887-3D7D-06DE-F7D8-19FBEB37BE69}"/>
              </a:ext>
            </a:extLst>
          </p:cNvPr>
          <p:cNvSpPr txBox="1"/>
          <p:nvPr/>
        </p:nvSpPr>
        <p:spPr>
          <a:xfrm>
            <a:off x="5399421" y="1764109"/>
            <a:ext cx="3723824" cy="523220"/>
          </a:xfrm>
          <a:prstGeom prst="rect">
            <a:avLst/>
          </a:prstGeom>
          <a:noFill/>
        </p:spPr>
        <p:txBody>
          <a:bodyPr wrap="square">
            <a:spAutoFit/>
          </a:bodyPr>
          <a:lstStyle/>
          <a:p>
            <a:r>
              <a:rPr lang="en-GB" sz="1400" dirty="0">
                <a:solidFill>
                  <a:srgbClr val="000000"/>
                </a:solidFill>
                <a:latin typeface="Charis SIL"/>
              </a:rPr>
              <a:t>E</a:t>
            </a:r>
            <a:r>
              <a:rPr lang="en-GB" sz="1400" b="0" i="0" u="none" strike="noStrike" baseline="0" dirty="0">
                <a:solidFill>
                  <a:srgbClr val="000000"/>
                </a:solidFill>
                <a:latin typeface="Charis SIL"/>
              </a:rPr>
              <a:t>mpirically by calculating the ratio of </a:t>
            </a:r>
            <a:r>
              <a:rPr lang="en-GB" sz="1400" b="0" i="1" u="none" strike="noStrike" baseline="0" dirty="0">
                <a:solidFill>
                  <a:srgbClr val="000000"/>
                </a:solidFill>
                <a:latin typeface="Charis SIL"/>
              </a:rPr>
              <a:t>CP </a:t>
            </a:r>
            <a:r>
              <a:rPr lang="en-GB" sz="1400" b="0" i="0" u="none" strike="noStrike" baseline="0" dirty="0">
                <a:solidFill>
                  <a:srgbClr val="000000"/>
                </a:solidFill>
                <a:latin typeface="Charis SIL"/>
              </a:rPr>
              <a:t>to the corroded rebar: </a:t>
            </a:r>
            <a:endParaRPr lang="en-GB" sz="1400" dirty="0"/>
          </a:p>
        </p:txBody>
      </p:sp>
    </p:spTree>
    <p:extLst>
      <p:ext uri="{BB962C8B-B14F-4D97-AF65-F5344CB8AC3E}">
        <p14:creationId xmlns:p14="http://schemas.microsoft.com/office/powerpoint/2010/main" val="2093323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673A9E-C184-23DF-1F1B-7ED2DDA99D74}"/>
              </a:ext>
            </a:extLst>
          </p:cNvPr>
          <p:cNvSpPr txBox="1"/>
          <p:nvPr/>
        </p:nvSpPr>
        <p:spPr>
          <a:xfrm>
            <a:off x="1118768" y="659621"/>
            <a:ext cx="5968301" cy="369332"/>
          </a:xfrm>
          <a:prstGeom prst="rect">
            <a:avLst/>
          </a:prstGeom>
          <a:noFill/>
        </p:spPr>
        <p:txBody>
          <a:bodyPr wrap="none" rtlCol="0">
            <a:spAutoFit/>
          </a:bodyPr>
          <a:lstStyle/>
          <a:p>
            <a:r>
              <a:rPr lang="en-US" dirty="0"/>
              <a:t>Corrosion models of steel in concrete –building industry</a:t>
            </a:r>
            <a:endParaRPr lang="en-GB" dirty="0"/>
          </a:p>
        </p:txBody>
      </p:sp>
      <p:sp>
        <p:nvSpPr>
          <p:cNvPr id="7" name="TextBox 6">
            <a:extLst>
              <a:ext uri="{FF2B5EF4-FFF2-40B4-BE49-F238E27FC236}">
                <a16:creationId xmlns:a16="http://schemas.microsoft.com/office/drawing/2014/main" id="{FDA249A1-0373-1CE0-6EB1-312898B881D9}"/>
              </a:ext>
            </a:extLst>
          </p:cNvPr>
          <p:cNvSpPr txBox="1"/>
          <p:nvPr/>
        </p:nvSpPr>
        <p:spPr>
          <a:xfrm>
            <a:off x="233141" y="1202431"/>
            <a:ext cx="2770450" cy="369332"/>
          </a:xfrm>
          <a:prstGeom prst="rect">
            <a:avLst/>
          </a:prstGeom>
          <a:noFill/>
        </p:spPr>
        <p:txBody>
          <a:bodyPr wrap="square">
            <a:spAutoFit/>
          </a:bodyPr>
          <a:lstStyle/>
          <a:p>
            <a:r>
              <a:rPr lang="fr-FR" sz="1800" b="0" i="1" u="none" strike="noStrike" baseline="0" dirty="0">
                <a:latin typeface="VnNimbusRomanNo9L-Italic"/>
              </a:rPr>
              <a:t>Alonso et al.’s model (1988)</a:t>
            </a:r>
            <a:endParaRPr lang="en-GB" dirty="0"/>
          </a:p>
        </p:txBody>
      </p:sp>
      <p:sp>
        <p:nvSpPr>
          <p:cNvPr id="10" name="TextBox 9">
            <a:extLst>
              <a:ext uri="{FF2B5EF4-FFF2-40B4-BE49-F238E27FC236}">
                <a16:creationId xmlns:a16="http://schemas.microsoft.com/office/drawing/2014/main" id="{D3E46ED5-DF49-22E2-E5F5-A37179F22D54}"/>
              </a:ext>
            </a:extLst>
          </p:cNvPr>
          <p:cNvSpPr txBox="1"/>
          <p:nvPr/>
        </p:nvSpPr>
        <p:spPr>
          <a:xfrm>
            <a:off x="168046" y="2440098"/>
            <a:ext cx="3242789" cy="369332"/>
          </a:xfrm>
          <a:prstGeom prst="rect">
            <a:avLst/>
          </a:prstGeom>
          <a:noFill/>
        </p:spPr>
        <p:txBody>
          <a:bodyPr wrap="square">
            <a:spAutoFit/>
          </a:bodyPr>
          <a:lstStyle/>
          <a:p>
            <a:r>
              <a:rPr lang="en-GB" sz="1800" b="0" i="1" u="none" strike="noStrike" baseline="0" dirty="0">
                <a:latin typeface="VnNimbusRomanNo9L-Italic"/>
              </a:rPr>
              <a:t>Yalcyn and Ergun’s model (1996)</a:t>
            </a:r>
            <a:endParaRPr lang="en-GB" dirty="0"/>
          </a:p>
        </p:txBody>
      </p:sp>
      <p:sp>
        <p:nvSpPr>
          <p:cNvPr id="13" name="TextBox 12">
            <a:extLst>
              <a:ext uri="{FF2B5EF4-FFF2-40B4-BE49-F238E27FC236}">
                <a16:creationId xmlns:a16="http://schemas.microsoft.com/office/drawing/2014/main" id="{C3D49ED4-A729-DBDD-24D5-10E19548749A}"/>
              </a:ext>
            </a:extLst>
          </p:cNvPr>
          <p:cNvSpPr txBox="1"/>
          <p:nvPr/>
        </p:nvSpPr>
        <p:spPr>
          <a:xfrm>
            <a:off x="275531" y="3862646"/>
            <a:ext cx="3158011" cy="369332"/>
          </a:xfrm>
          <a:prstGeom prst="rect">
            <a:avLst/>
          </a:prstGeom>
          <a:noFill/>
        </p:spPr>
        <p:txBody>
          <a:bodyPr wrap="square">
            <a:spAutoFit/>
          </a:bodyPr>
          <a:lstStyle/>
          <a:p>
            <a:r>
              <a:rPr lang="en-GB" sz="1800" b="0" i="1" u="none" strike="noStrike" baseline="0" dirty="0">
                <a:latin typeface="VnNimbusRomanNo9L-Italic"/>
              </a:rPr>
              <a:t>Liu and Weyers’s model (1998)</a:t>
            </a:r>
            <a:endParaRPr lang="en-GB" dirty="0"/>
          </a:p>
        </p:txBody>
      </p:sp>
      <p:sp>
        <p:nvSpPr>
          <p:cNvPr id="15" name="TextBox 14">
            <a:extLst>
              <a:ext uri="{FF2B5EF4-FFF2-40B4-BE49-F238E27FC236}">
                <a16:creationId xmlns:a16="http://schemas.microsoft.com/office/drawing/2014/main" id="{6D26A7DB-D49D-4EF8-00DA-4CB44608D982}"/>
              </a:ext>
            </a:extLst>
          </p:cNvPr>
          <p:cNvSpPr txBox="1"/>
          <p:nvPr/>
        </p:nvSpPr>
        <p:spPr>
          <a:xfrm>
            <a:off x="4986811" y="1096189"/>
            <a:ext cx="3115621" cy="369332"/>
          </a:xfrm>
          <a:prstGeom prst="rect">
            <a:avLst/>
          </a:prstGeom>
          <a:noFill/>
        </p:spPr>
        <p:txBody>
          <a:bodyPr wrap="square">
            <a:spAutoFit/>
          </a:bodyPr>
          <a:lstStyle/>
          <a:p>
            <a:r>
              <a:rPr lang="en-GB" sz="1800" b="0" i="1" u="none" strike="noStrike" baseline="0" dirty="0">
                <a:latin typeface="VnNimbusRomanNo9L-Italic"/>
              </a:rPr>
              <a:t>Vu and Stewart’s model (2000)</a:t>
            </a:r>
            <a:endParaRPr lang="en-GB" dirty="0"/>
          </a:p>
        </p:txBody>
      </p:sp>
      <p:sp>
        <p:nvSpPr>
          <p:cNvPr id="17" name="TextBox 16">
            <a:extLst>
              <a:ext uri="{FF2B5EF4-FFF2-40B4-BE49-F238E27FC236}">
                <a16:creationId xmlns:a16="http://schemas.microsoft.com/office/drawing/2014/main" id="{38D8EC32-CEB1-A801-43D1-0844FA641775}"/>
              </a:ext>
            </a:extLst>
          </p:cNvPr>
          <p:cNvSpPr txBox="1"/>
          <p:nvPr/>
        </p:nvSpPr>
        <p:spPr>
          <a:xfrm>
            <a:off x="5216924" y="2432533"/>
            <a:ext cx="2461614" cy="369332"/>
          </a:xfrm>
          <a:prstGeom prst="rect">
            <a:avLst/>
          </a:prstGeom>
          <a:noFill/>
        </p:spPr>
        <p:txBody>
          <a:bodyPr wrap="square">
            <a:spAutoFit/>
          </a:bodyPr>
          <a:lstStyle/>
          <a:p>
            <a:r>
              <a:rPr lang="en-GB" sz="1800" b="0" i="1" u="none" strike="noStrike" baseline="0" dirty="0">
                <a:latin typeface="VnNimbusRomanNo9L-Italic"/>
              </a:rPr>
              <a:t>DuraCrete model (2000)</a:t>
            </a:r>
            <a:endParaRPr lang="en-GB" dirty="0"/>
          </a:p>
        </p:txBody>
      </p:sp>
      <p:sp>
        <p:nvSpPr>
          <p:cNvPr id="19" name="TextBox 18">
            <a:extLst>
              <a:ext uri="{FF2B5EF4-FFF2-40B4-BE49-F238E27FC236}">
                <a16:creationId xmlns:a16="http://schemas.microsoft.com/office/drawing/2014/main" id="{2B295EEB-5E36-52B8-DB3F-2FA1BB2CCD8E}"/>
              </a:ext>
            </a:extLst>
          </p:cNvPr>
          <p:cNvSpPr txBox="1"/>
          <p:nvPr/>
        </p:nvSpPr>
        <p:spPr>
          <a:xfrm>
            <a:off x="5345053" y="3903349"/>
            <a:ext cx="3115621" cy="369332"/>
          </a:xfrm>
          <a:prstGeom prst="rect">
            <a:avLst/>
          </a:prstGeom>
          <a:noFill/>
        </p:spPr>
        <p:txBody>
          <a:bodyPr wrap="square">
            <a:spAutoFit/>
          </a:bodyPr>
          <a:lstStyle/>
          <a:p>
            <a:r>
              <a:rPr lang="fr-FR" sz="1800" b="0" i="1" u="none" strike="noStrike" baseline="0" dirty="0">
                <a:latin typeface="VnNimbusRomanNo9L-Italic"/>
              </a:rPr>
              <a:t>Pour-Ghaz et al.’s model (2009)</a:t>
            </a:r>
            <a:endParaRPr lang="en-GB" dirty="0"/>
          </a:p>
        </p:txBody>
      </p:sp>
      <p:pic>
        <p:nvPicPr>
          <p:cNvPr id="21" name="Picture 20">
            <a:extLst>
              <a:ext uri="{FF2B5EF4-FFF2-40B4-BE49-F238E27FC236}">
                <a16:creationId xmlns:a16="http://schemas.microsoft.com/office/drawing/2014/main" id="{5B12ED3C-D033-ED71-899D-88016FA95D1E}"/>
              </a:ext>
            </a:extLst>
          </p:cNvPr>
          <p:cNvPicPr>
            <a:picLocks noChangeAspect="1"/>
          </p:cNvPicPr>
          <p:nvPr/>
        </p:nvPicPr>
        <p:blipFill>
          <a:blip r:embed="rId2"/>
          <a:stretch>
            <a:fillRect/>
          </a:stretch>
        </p:blipFill>
        <p:spPr>
          <a:xfrm>
            <a:off x="783037" y="1614315"/>
            <a:ext cx="1236120" cy="705111"/>
          </a:xfrm>
          <a:prstGeom prst="rect">
            <a:avLst/>
          </a:prstGeom>
        </p:spPr>
      </p:pic>
      <p:pic>
        <p:nvPicPr>
          <p:cNvPr id="23" name="Picture 22">
            <a:extLst>
              <a:ext uri="{FF2B5EF4-FFF2-40B4-BE49-F238E27FC236}">
                <a16:creationId xmlns:a16="http://schemas.microsoft.com/office/drawing/2014/main" id="{846AD9AD-002D-C69C-3723-84D52B200950}"/>
              </a:ext>
            </a:extLst>
          </p:cNvPr>
          <p:cNvPicPr>
            <a:picLocks noChangeAspect="1"/>
          </p:cNvPicPr>
          <p:nvPr/>
        </p:nvPicPr>
        <p:blipFill>
          <a:blip r:embed="rId3"/>
          <a:stretch>
            <a:fillRect/>
          </a:stretch>
        </p:blipFill>
        <p:spPr>
          <a:xfrm>
            <a:off x="884839" y="2888974"/>
            <a:ext cx="1467055" cy="504895"/>
          </a:xfrm>
          <a:prstGeom prst="rect">
            <a:avLst/>
          </a:prstGeom>
        </p:spPr>
      </p:pic>
      <p:pic>
        <p:nvPicPr>
          <p:cNvPr id="25" name="Picture 24">
            <a:extLst>
              <a:ext uri="{FF2B5EF4-FFF2-40B4-BE49-F238E27FC236}">
                <a16:creationId xmlns:a16="http://schemas.microsoft.com/office/drawing/2014/main" id="{3B51EB7D-2617-9601-F41E-1696914803C2}"/>
              </a:ext>
            </a:extLst>
          </p:cNvPr>
          <p:cNvPicPr>
            <a:picLocks noChangeAspect="1"/>
          </p:cNvPicPr>
          <p:nvPr/>
        </p:nvPicPr>
        <p:blipFill>
          <a:blip r:embed="rId4"/>
          <a:stretch>
            <a:fillRect/>
          </a:stretch>
        </p:blipFill>
        <p:spPr>
          <a:xfrm>
            <a:off x="168046" y="4391067"/>
            <a:ext cx="3702221" cy="369333"/>
          </a:xfrm>
          <a:prstGeom prst="rect">
            <a:avLst/>
          </a:prstGeom>
        </p:spPr>
      </p:pic>
      <p:pic>
        <p:nvPicPr>
          <p:cNvPr id="27" name="Picture 26">
            <a:extLst>
              <a:ext uri="{FF2B5EF4-FFF2-40B4-BE49-F238E27FC236}">
                <a16:creationId xmlns:a16="http://schemas.microsoft.com/office/drawing/2014/main" id="{BF0F088B-32C5-DE4C-6AD2-98D77B3E427B}"/>
              </a:ext>
            </a:extLst>
          </p:cNvPr>
          <p:cNvPicPr>
            <a:picLocks noChangeAspect="1"/>
          </p:cNvPicPr>
          <p:nvPr/>
        </p:nvPicPr>
        <p:blipFill>
          <a:blip r:embed="rId5"/>
          <a:stretch>
            <a:fillRect/>
          </a:stretch>
        </p:blipFill>
        <p:spPr>
          <a:xfrm>
            <a:off x="5345053" y="1453568"/>
            <a:ext cx="2205356" cy="656443"/>
          </a:xfrm>
          <a:prstGeom prst="rect">
            <a:avLst/>
          </a:prstGeom>
        </p:spPr>
      </p:pic>
      <p:pic>
        <p:nvPicPr>
          <p:cNvPr id="29" name="Picture 28">
            <a:extLst>
              <a:ext uri="{FF2B5EF4-FFF2-40B4-BE49-F238E27FC236}">
                <a16:creationId xmlns:a16="http://schemas.microsoft.com/office/drawing/2014/main" id="{B80CFAE3-9F08-828C-6DDC-8BD3A841A72A}"/>
              </a:ext>
            </a:extLst>
          </p:cNvPr>
          <p:cNvPicPr>
            <a:picLocks noChangeAspect="1"/>
          </p:cNvPicPr>
          <p:nvPr/>
        </p:nvPicPr>
        <p:blipFill>
          <a:blip r:embed="rId6"/>
          <a:stretch>
            <a:fillRect/>
          </a:stretch>
        </p:blipFill>
        <p:spPr>
          <a:xfrm>
            <a:off x="5128606" y="2775130"/>
            <a:ext cx="2832029" cy="970288"/>
          </a:xfrm>
          <a:prstGeom prst="rect">
            <a:avLst/>
          </a:prstGeom>
        </p:spPr>
      </p:pic>
      <p:pic>
        <p:nvPicPr>
          <p:cNvPr id="31" name="Picture 30">
            <a:extLst>
              <a:ext uri="{FF2B5EF4-FFF2-40B4-BE49-F238E27FC236}">
                <a16:creationId xmlns:a16="http://schemas.microsoft.com/office/drawing/2014/main" id="{B081B37A-F5B3-4F7B-4373-16F4037E3F7D}"/>
              </a:ext>
            </a:extLst>
          </p:cNvPr>
          <p:cNvPicPr>
            <a:picLocks noChangeAspect="1"/>
          </p:cNvPicPr>
          <p:nvPr/>
        </p:nvPicPr>
        <p:blipFill>
          <a:blip r:embed="rId7"/>
          <a:stretch>
            <a:fillRect/>
          </a:stretch>
        </p:blipFill>
        <p:spPr>
          <a:xfrm>
            <a:off x="4811025" y="4312956"/>
            <a:ext cx="4183675" cy="525553"/>
          </a:xfrm>
          <a:prstGeom prst="rect">
            <a:avLst/>
          </a:prstGeom>
        </p:spPr>
      </p:pic>
      <p:sp>
        <p:nvSpPr>
          <p:cNvPr id="32" name="Title 1">
            <a:extLst>
              <a:ext uri="{FF2B5EF4-FFF2-40B4-BE49-F238E27FC236}">
                <a16:creationId xmlns:a16="http://schemas.microsoft.com/office/drawing/2014/main" id="{A4E37CCF-EF2C-6085-569D-F801089D37BB}"/>
              </a:ext>
            </a:extLst>
          </p:cNvPr>
          <p:cNvSpPr txBox="1">
            <a:spLocks/>
          </p:cNvSpPr>
          <p:nvPr/>
        </p:nvSpPr>
        <p:spPr>
          <a:xfrm>
            <a:off x="1263254" y="73819"/>
            <a:ext cx="5998369" cy="5715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tx2"/>
                </a:solidFill>
                <a:latin typeface="Arial "/>
                <a:ea typeface="+mj-ea"/>
                <a:cs typeface="+mj-cs"/>
              </a:defRPr>
            </a:lvl1pPr>
          </a:lstStyle>
          <a:p>
            <a:r>
              <a:rPr lang="en-GB" altLang="en-US" sz="2550" dirty="0">
                <a:solidFill>
                  <a:schemeClr val="tx2">
                    <a:lumMod val="50000"/>
                  </a:schemeClr>
                </a:solidFill>
              </a:rPr>
              <a:t> 10  Assessing the corrosion rate</a:t>
            </a:r>
          </a:p>
        </p:txBody>
      </p:sp>
    </p:spTree>
    <p:extLst>
      <p:ext uri="{BB962C8B-B14F-4D97-AF65-F5344CB8AC3E}">
        <p14:creationId xmlns:p14="http://schemas.microsoft.com/office/powerpoint/2010/main" val="11214151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673A9E-C184-23DF-1F1B-7ED2DDA99D74}"/>
              </a:ext>
            </a:extLst>
          </p:cNvPr>
          <p:cNvSpPr txBox="1"/>
          <p:nvPr/>
        </p:nvSpPr>
        <p:spPr>
          <a:xfrm>
            <a:off x="1118768" y="659621"/>
            <a:ext cx="5968301" cy="369332"/>
          </a:xfrm>
          <a:prstGeom prst="rect">
            <a:avLst/>
          </a:prstGeom>
          <a:noFill/>
        </p:spPr>
        <p:txBody>
          <a:bodyPr wrap="none" rtlCol="0">
            <a:spAutoFit/>
          </a:bodyPr>
          <a:lstStyle/>
          <a:p>
            <a:r>
              <a:rPr lang="en-US" dirty="0"/>
              <a:t>Corrosion models of steel in concrete –building industry</a:t>
            </a:r>
            <a:endParaRPr lang="en-GB" dirty="0"/>
          </a:p>
        </p:txBody>
      </p:sp>
      <p:sp>
        <p:nvSpPr>
          <p:cNvPr id="32" name="Title 1">
            <a:extLst>
              <a:ext uri="{FF2B5EF4-FFF2-40B4-BE49-F238E27FC236}">
                <a16:creationId xmlns:a16="http://schemas.microsoft.com/office/drawing/2014/main" id="{A4E37CCF-EF2C-6085-569D-F801089D37BB}"/>
              </a:ext>
            </a:extLst>
          </p:cNvPr>
          <p:cNvSpPr txBox="1">
            <a:spLocks/>
          </p:cNvSpPr>
          <p:nvPr/>
        </p:nvSpPr>
        <p:spPr>
          <a:xfrm>
            <a:off x="1263254" y="73819"/>
            <a:ext cx="5998369" cy="5715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tx2"/>
                </a:solidFill>
                <a:latin typeface="Arial "/>
                <a:ea typeface="+mj-ea"/>
                <a:cs typeface="+mj-cs"/>
              </a:defRPr>
            </a:lvl1pPr>
          </a:lstStyle>
          <a:p>
            <a:r>
              <a:rPr lang="en-GB" altLang="en-US" sz="2550" dirty="0">
                <a:solidFill>
                  <a:schemeClr val="tx2">
                    <a:lumMod val="50000"/>
                  </a:schemeClr>
                </a:solidFill>
              </a:rPr>
              <a:t> 10  Assessing the corrosion rate</a:t>
            </a:r>
          </a:p>
        </p:txBody>
      </p:sp>
      <p:pic>
        <p:nvPicPr>
          <p:cNvPr id="3" name="Picture 2">
            <a:extLst>
              <a:ext uri="{FF2B5EF4-FFF2-40B4-BE49-F238E27FC236}">
                <a16:creationId xmlns:a16="http://schemas.microsoft.com/office/drawing/2014/main" id="{F745FBCC-3761-92D1-E1E6-0C8B3C83AF3D}"/>
              </a:ext>
            </a:extLst>
          </p:cNvPr>
          <p:cNvPicPr>
            <a:picLocks noChangeAspect="1"/>
          </p:cNvPicPr>
          <p:nvPr/>
        </p:nvPicPr>
        <p:blipFill>
          <a:blip r:embed="rId2"/>
          <a:stretch>
            <a:fillRect/>
          </a:stretch>
        </p:blipFill>
        <p:spPr>
          <a:xfrm>
            <a:off x="645241" y="2094818"/>
            <a:ext cx="2098591" cy="762120"/>
          </a:xfrm>
          <a:prstGeom prst="rect">
            <a:avLst/>
          </a:prstGeom>
        </p:spPr>
      </p:pic>
      <p:sp>
        <p:nvSpPr>
          <p:cNvPr id="4" name="TextBox 3">
            <a:extLst>
              <a:ext uri="{FF2B5EF4-FFF2-40B4-BE49-F238E27FC236}">
                <a16:creationId xmlns:a16="http://schemas.microsoft.com/office/drawing/2014/main" id="{3AD029EE-B062-2450-8C25-D9EB854686E2}"/>
              </a:ext>
            </a:extLst>
          </p:cNvPr>
          <p:cNvSpPr txBox="1"/>
          <p:nvPr/>
        </p:nvSpPr>
        <p:spPr>
          <a:xfrm>
            <a:off x="553011" y="3240572"/>
            <a:ext cx="4572000" cy="1631216"/>
          </a:xfrm>
          <a:prstGeom prst="rect">
            <a:avLst/>
          </a:prstGeom>
          <a:noFill/>
        </p:spPr>
        <p:txBody>
          <a:bodyPr wrap="square">
            <a:spAutoFit/>
          </a:bodyPr>
          <a:lstStyle/>
          <a:p>
            <a:pPr algn="just"/>
            <a:r>
              <a:rPr lang="en-US" sz="1000" dirty="0">
                <a:solidFill>
                  <a:srgbClr val="000000"/>
                </a:solidFill>
                <a:effectLst/>
                <a:latin typeface="Times New Roman" panose="02020603050405020304" pitchFamily="18" charset="0"/>
                <a:ea typeface="Times New Roman" panose="02020603050405020304" pitchFamily="18" charset="0"/>
              </a:rPr>
              <a:t>Where</a:t>
            </a:r>
          </a:p>
          <a:p>
            <a:pPr algn="just"/>
            <a:r>
              <a:rPr lang="en-US" sz="1000" dirty="0">
                <a:solidFill>
                  <a:srgbClr val="000000"/>
                </a:solidFill>
                <a:effectLst/>
                <a:latin typeface="Times New Roman" panose="02020603050405020304" pitchFamily="18" charset="0"/>
                <a:ea typeface="Times New Roman" panose="02020603050405020304" pitchFamily="18" charset="0"/>
              </a:rPr>
              <a:t> t</a:t>
            </a:r>
            <a:r>
              <a:rPr lang="en-US" sz="1000" baseline="-25000" dirty="0">
                <a:solidFill>
                  <a:srgbClr val="000000"/>
                </a:solidFill>
                <a:effectLst/>
                <a:latin typeface="Times New Roman" panose="02020603050405020304" pitchFamily="18" charset="0"/>
                <a:ea typeface="Times New Roman" panose="02020603050405020304" pitchFamily="18" charset="0"/>
              </a:rPr>
              <a:t>c</a:t>
            </a:r>
            <a:r>
              <a:rPr lang="en-US" sz="1000" dirty="0">
                <a:solidFill>
                  <a:srgbClr val="000000"/>
                </a:solidFill>
                <a:effectLst/>
                <a:latin typeface="Times New Roman" panose="02020603050405020304" pitchFamily="18" charset="0"/>
                <a:ea typeface="Times New Roman" panose="02020603050405020304" pitchFamily="18" charset="0"/>
              </a:rPr>
              <a:t> is the time to onset of corrosion (y),</a:t>
            </a:r>
          </a:p>
          <a:p>
            <a:pPr algn="just"/>
            <a:r>
              <a:rPr lang="en-US" sz="1000" dirty="0">
                <a:effectLst/>
                <a:latin typeface="Times New Roman" panose="02020603050405020304" pitchFamily="18" charset="0"/>
                <a:ea typeface="Times New Roman" panose="02020603050405020304" pitchFamily="18" charset="0"/>
              </a:rPr>
              <a:t> </a:t>
            </a:r>
            <a:r>
              <a:rPr lang="en-US" sz="1000" dirty="0">
                <a:solidFill>
                  <a:srgbClr val="000000"/>
                </a:solidFill>
                <a:effectLst/>
                <a:latin typeface="Times New Roman" panose="02020603050405020304" pitchFamily="18" charset="0"/>
                <a:ea typeface="Times New Roman" panose="02020603050405020304" pitchFamily="18" charset="0"/>
              </a:rPr>
              <a:t>x</a:t>
            </a:r>
            <a:r>
              <a:rPr lang="en-US" sz="1000" baseline="-25000" dirty="0">
                <a:solidFill>
                  <a:srgbClr val="000000"/>
                </a:solidFill>
                <a:effectLst/>
                <a:latin typeface="Times New Roman" panose="02020603050405020304" pitchFamily="18" charset="0"/>
                <a:ea typeface="Times New Roman" panose="02020603050405020304" pitchFamily="18" charset="0"/>
              </a:rPr>
              <a:t>c</a:t>
            </a:r>
            <a:r>
              <a:rPr lang="en-US" sz="1000" dirty="0">
                <a:solidFill>
                  <a:srgbClr val="000000"/>
                </a:solidFill>
                <a:effectLst/>
                <a:latin typeface="Times New Roman" panose="02020603050405020304" pitchFamily="18" charset="0"/>
                <a:ea typeface="Times New Roman" panose="02020603050405020304" pitchFamily="18" charset="0"/>
              </a:rPr>
              <a:t> is the thickness of concrete surrounding the reinforcing steel (cm), </a:t>
            </a:r>
          </a:p>
          <a:p>
            <a:pPr algn="just"/>
            <a:r>
              <a:rPr lang="en-US" sz="1000" dirty="0">
                <a:solidFill>
                  <a:srgbClr val="000000"/>
                </a:solidFill>
                <a:effectLst/>
                <a:latin typeface="Times New Roman" panose="02020603050405020304" pitchFamily="18" charset="0"/>
                <a:ea typeface="Times New Roman" panose="02020603050405020304" pitchFamily="18" charset="0"/>
              </a:rPr>
              <a:t>WCR is the water to cement ratio, </a:t>
            </a:r>
          </a:p>
          <a:p>
            <a:pPr algn="just"/>
            <a:r>
              <a:rPr lang="en-US" sz="1000" dirty="0">
                <a:solidFill>
                  <a:srgbClr val="000000"/>
                </a:solidFill>
                <a:effectLst/>
                <a:latin typeface="Times New Roman" panose="02020603050405020304" pitchFamily="18" charset="0"/>
                <a:ea typeface="Times New Roman" panose="02020603050405020304" pitchFamily="18" charset="0"/>
              </a:rPr>
              <a:t>[Cl] is the chloride ion content of the water (parts per million</a:t>
            </a:r>
          </a:p>
          <a:p>
            <a:pPr algn="just"/>
            <a:endParaRPr lang="en-GB" sz="1000" dirty="0">
              <a:solidFill>
                <a:srgbClr val="000000"/>
              </a:solidFill>
              <a:effectLst/>
              <a:latin typeface="Times New Roman" panose="02020603050405020304" pitchFamily="18" charset="0"/>
              <a:ea typeface="Times New Roman" panose="02020603050405020304" pitchFamily="18" charset="0"/>
            </a:endParaRPr>
          </a:p>
          <a:p>
            <a:r>
              <a:rPr lang="en-US" sz="1000" dirty="0">
                <a:solidFill>
                  <a:srgbClr val="000000"/>
                </a:solidFill>
                <a:effectLst/>
                <a:latin typeface="Times New Roman" panose="02020603050405020304" pitchFamily="18" charset="0"/>
                <a:ea typeface="Times New Roman" panose="02020603050405020304" pitchFamily="18" charset="0"/>
              </a:rPr>
              <a:t>Because of limited data for corrosion or steel within the concrete, a conservative rate for reinforcement corrosion of 10</a:t>
            </a:r>
            <a:r>
              <a:rPr lang="en-US" sz="1000" baseline="30000" dirty="0">
                <a:solidFill>
                  <a:srgbClr val="000000"/>
                </a:solidFill>
                <a:effectLst/>
                <a:latin typeface="Times New Roman" panose="02020603050405020304" pitchFamily="18" charset="0"/>
                <a:ea typeface="Times New Roman" panose="02020603050405020304" pitchFamily="18" charset="0"/>
              </a:rPr>
              <a:t>-5</a:t>
            </a:r>
            <a:r>
              <a:rPr lang="en-US" sz="1000" dirty="0">
                <a:solidFill>
                  <a:srgbClr val="000000"/>
                </a:solidFill>
                <a:effectLst/>
                <a:latin typeface="Times New Roman" panose="02020603050405020304" pitchFamily="18" charset="0"/>
                <a:ea typeface="Times New Roman" panose="02020603050405020304" pitchFamily="18" charset="0"/>
              </a:rPr>
              <a:t> m/yr (10</a:t>
            </a:r>
            <a:r>
              <a:rPr lang="en-US" sz="1000" baseline="30000" dirty="0">
                <a:solidFill>
                  <a:srgbClr val="000000"/>
                </a:solidFill>
                <a:effectLst/>
                <a:latin typeface="Times New Roman" panose="02020603050405020304" pitchFamily="18" charset="0"/>
                <a:ea typeface="Times New Roman" panose="02020603050405020304" pitchFamily="18" charset="0"/>
              </a:rPr>
              <a:t>-2</a:t>
            </a:r>
            <a:r>
              <a:rPr lang="en-US" sz="1000" dirty="0">
                <a:solidFill>
                  <a:srgbClr val="000000"/>
                </a:solidFill>
                <a:effectLst/>
                <a:latin typeface="Times New Roman" panose="02020603050405020304" pitchFamily="18" charset="0"/>
                <a:ea typeface="Times New Roman" panose="02020603050405020304" pitchFamily="18" charset="0"/>
              </a:rPr>
              <a:t> mm/y) is assumed </a:t>
            </a:r>
          </a:p>
          <a:p>
            <a:endParaRPr lang="en-US" sz="1000" dirty="0">
              <a:solidFill>
                <a:srgbClr val="000000"/>
              </a:solidFill>
              <a:effectLst/>
              <a:latin typeface="Times New Roman" panose="02020603050405020304" pitchFamily="18" charset="0"/>
              <a:ea typeface="Times New Roman" panose="02020603050405020304" pitchFamily="18" charset="0"/>
            </a:endParaRPr>
          </a:p>
          <a:p>
            <a:r>
              <a:rPr lang="en-US" sz="1000" b="1" dirty="0">
                <a:solidFill>
                  <a:srgbClr val="000000"/>
                </a:solidFill>
                <a:effectLst/>
                <a:latin typeface="Times New Roman" panose="02020603050405020304" pitchFamily="18" charset="0"/>
                <a:ea typeface="Times New Roman" panose="02020603050405020304" pitchFamily="18" charset="0"/>
              </a:rPr>
              <a:t>(USDOE, 2006; Walton, 2007). </a:t>
            </a:r>
            <a:endParaRPr lang="en-GB" sz="1000" b="1" dirty="0">
              <a:solidFill>
                <a:srgbClr val="000000"/>
              </a:solidFill>
            </a:endParaRPr>
          </a:p>
        </p:txBody>
      </p:sp>
      <p:sp>
        <p:nvSpPr>
          <p:cNvPr id="5" name="TextBox 4">
            <a:extLst>
              <a:ext uri="{FF2B5EF4-FFF2-40B4-BE49-F238E27FC236}">
                <a16:creationId xmlns:a16="http://schemas.microsoft.com/office/drawing/2014/main" id="{8CC0C739-3D1A-4818-8CB3-D9FF9CCF2A8A}"/>
              </a:ext>
            </a:extLst>
          </p:cNvPr>
          <p:cNvSpPr txBox="1"/>
          <p:nvPr/>
        </p:nvSpPr>
        <p:spPr>
          <a:xfrm>
            <a:off x="823565" y="1421741"/>
            <a:ext cx="1826141" cy="369332"/>
          </a:xfrm>
          <a:prstGeom prst="rect">
            <a:avLst/>
          </a:prstGeom>
          <a:noFill/>
        </p:spPr>
        <p:txBody>
          <a:bodyPr wrap="none" rtlCol="0">
            <a:spAutoFit/>
          </a:bodyPr>
          <a:lstStyle/>
          <a:p>
            <a:r>
              <a:rPr lang="en-US" dirty="0"/>
              <a:t>Empirical model</a:t>
            </a:r>
            <a:endParaRPr lang="en-GB" dirty="0"/>
          </a:p>
        </p:txBody>
      </p:sp>
      <p:pic>
        <p:nvPicPr>
          <p:cNvPr id="7" name="Picture 6">
            <a:extLst>
              <a:ext uri="{FF2B5EF4-FFF2-40B4-BE49-F238E27FC236}">
                <a16:creationId xmlns:a16="http://schemas.microsoft.com/office/drawing/2014/main" id="{4BF198AE-3940-58B8-FF4E-BF4AEEBAB3B9}"/>
              </a:ext>
            </a:extLst>
          </p:cNvPr>
          <p:cNvPicPr>
            <a:picLocks noChangeAspect="1"/>
          </p:cNvPicPr>
          <p:nvPr/>
        </p:nvPicPr>
        <p:blipFill>
          <a:blip r:embed="rId3"/>
          <a:stretch>
            <a:fillRect/>
          </a:stretch>
        </p:blipFill>
        <p:spPr>
          <a:xfrm>
            <a:off x="6186381" y="2042127"/>
            <a:ext cx="1801375" cy="762120"/>
          </a:xfrm>
          <a:prstGeom prst="rect">
            <a:avLst/>
          </a:prstGeom>
        </p:spPr>
      </p:pic>
      <p:sp>
        <p:nvSpPr>
          <p:cNvPr id="9" name="TextBox 8">
            <a:extLst>
              <a:ext uri="{FF2B5EF4-FFF2-40B4-BE49-F238E27FC236}">
                <a16:creationId xmlns:a16="http://schemas.microsoft.com/office/drawing/2014/main" id="{29BEE976-DA9B-E2F4-CD2A-47C6E1984B8F}"/>
              </a:ext>
            </a:extLst>
          </p:cNvPr>
          <p:cNvSpPr txBox="1"/>
          <p:nvPr/>
        </p:nvSpPr>
        <p:spPr>
          <a:xfrm>
            <a:off x="5343363" y="3389049"/>
            <a:ext cx="3367821" cy="1015663"/>
          </a:xfrm>
          <a:prstGeom prst="rect">
            <a:avLst/>
          </a:prstGeom>
          <a:noFill/>
        </p:spPr>
        <p:txBody>
          <a:bodyPr wrap="square">
            <a:spAutoFit/>
          </a:bodyPr>
          <a:lstStyle/>
          <a:p>
            <a:r>
              <a:rPr lang="en-GB" sz="1000" dirty="0">
                <a:solidFill>
                  <a:srgbClr val="000000"/>
                </a:solidFill>
                <a:latin typeface="Times New Roman" panose="02020603050405020304" pitchFamily="18" charset="0"/>
                <a:cs typeface="Times New Roman" panose="02020603050405020304" pitchFamily="18" charset="0"/>
              </a:rPr>
              <a:t>where: </a:t>
            </a:r>
          </a:p>
          <a:p>
            <a:r>
              <a:rPr lang="en-GB" sz="1000" dirty="0">
                <a:solidFill>
                  <a:srgbClr val="000000"/>
                </a:solidFill>
                <a:latin typeface="Times New Roman" panose="02020603050405020304" pitchFamily="18" charset="0"/>
                <a:cs typeface="Times New Roman" panose="02020603050405020304" pitchFamily="18" charset="0"/>
              </a:rPr>
              <a:t>R is the FAC rate (gFe/cm</a:t>
            </a:r>
            <a:r>
              <a:rPr lang="en-GB" sz="1000" baseline="30000" dirty="0">
                <a:solidFill>
                  <a:srgbClr val="000000"/>
                </a:solidFill>
                <a:latin typeface="Times New Roman" panose="02020603050405020304" pitchFamily="18" charset="0"/>
                <a:cs typeface="Times New Roman" panose="02020603050405020304" pitchFamily="18" charset="0"/>
              </a:rPr>
              <a:t>2</a:t>
            </a:r>
            <a:r>
              <a:rPr lang="en-GB" sz="1000" dirty="0">
                <a:solidFill>
                  <a:srgbClr val="000000"/>
                </a:solidFill>
                <a:latin typeface="Times New Roman" panose="02020603050405020304" pitchFamily="18" charset="0"/>
                <a:cs typeface="Times New Roman" panose="02020603050405020304" pitchFamily="18" charset="0"/>
              </a:rPr>
              <a:t>.s) , </a:t>
            </a:r>
          </a:p>
          <a:p>
            <a:r>
              <a:rPr lang="en-GB" sz="1000" dirty="0">
                <a:solidFill>
                  <a:srgbClr val="000000"/>
                </a:solidFill>
                <a:latin typeface="Times New Roman" panose="02020603050405020304" pitchFamily="18" charset="0"/>
                <a:cs typeface="Times New Roman" panose="02020603050405020304" pitchFamily="18" charset="0"/>
              </a:rPr>
              <a:t>km is the mass transfer coefficient (cm/s), </a:t>
            </a:r>
          </a:p>
          <a:p>
            <a:r>
              <a:rPr lang="en-GB" sz="1000" dirty="0">
                <a:solidFill>
                  <a:srgbClr val="000000"/>
                </a:solidFill>
                <a:latin typeface="Times New Roman" panose="02020603050405020304" pitchFamily="18" charset="0"/>
                <a:cs typeface="Times New Roman" panose="02020603050405020304" pitchFamily="18" charset="0"/>
              </a:rPr>
              <a:t>kd is the magnetite dissolution rate constant (cm/s), </a:t>
            </a:r>
          </a:p>
          <a:p>
            <a:r>
              <a:rPr lang="en-GB" sz="1000" dirty="0">
                <a:solidFill>
                  <a:srgbClr val="000000"/>
                </a:solidFill>
                <a:latin typeface="Times New Roman" panose="02020603050405020304" pitchFamily="18" charset="0"/>
                <a:cs typeface="Times New Roman" panose="02020603050405020304" pitchFamily="18" charset="0"/>
              </a:rPr>
              <a:t>Cs is the magnetite solubility (gFe/cm</a:t>
            </a:r>
            <a:r>
              <a:rPr lang="en-GB" sz="1000" baseline="30000" dirty="0">
                <a:solidFill>
                  <a:srgbClr val="000000"/>
                </a:solidFill>
                <a:latin typeface="Times New Roman" panose="02020603050405020304" pitchFamily="18" charset="0"/>
                <a:cs typeface="Times New Roman" panose="02020603050405020304" pitchFamily="18" charset="0"/>
              </a:rPr>
              <a:t>3</a:t>
            </a:r>
            <a:r>
              <a:rPr lang="en-GB" sz="1000" dirty="0">
                <a:solidFill>
                  <a:srgbClr val="000000"/>
                </a:solidFill>
                <a:latin typeface="Times New Roman" panose="02020603050405020304" pitchFamily="18" charset="0"/>
                <a:cs typeface="Times New Roman" panose="02020603050405020304" pitchFamily="18" charset="0"/>
              </a:rPr>
              <a:t>) and</a:t>
            </a:r>
          </a:p>
          <a:p>
            <a:r>
              <a:rPr lang="en-GB" sz="1000" dirty="0">
                <a:solidFill>
                  <a:srgbClr val="000000"/>
                </a:solidFill>
                <a:latin typeface="Times New Roman" panose="02020603050405020304" pitchFamily="18" charset="0"/>
                <a:cs typeface="Times New Roman" panose="02020603050405020304" pitchFamily="18" charset="0"/>
              </a:rPr>
              <a:t> Cb is the concentration of iron in the bulk coolant (gFe/cm</a:t>
            </a:r>
            <a:r>
              <a:rPr lang="en-GB" sz="1000" baseline="30000" dirty="0">
                <a:solidFill>
                  <a:srgbClr val="000000"/>
                </a:solidFill>
                <a:latin typeface="Times New Roman" panose="02020603050405020304" pitchFamily="18" charset="0"/>
                <a:cs typeface="Times New Roman" panose="02020603050405020304" pitchFamily="18" charset="0"/>
              </a:rPr>
              <a:t>3</a:t>
            </a:r>
            <a:r>
              <a:rPr lang="en-GB" sz="1000" dirty="0">
                <a:solidFill>
                  <a:srgbClr val="0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35274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99BE9E-111D-4C1A-87C3-BE324085B5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0258" y="1812361"/>
            <a:ext cx="4762097" cy="2922596"/>
          </a:xfrm>
          <a:prstGeom prst="rect">
            <a:avLst/>
          </a:prstGeom>
        </p:spPr>
      </p:pic>
      <p:sp>
        <p:nvSpPr>
          <p:cNvPr id="8" name="Rectangle 7">
            <a:extLst>
              <a:ext uri="{FF2B5EF4-FFF2-40B4-BE49-F238E27FC236}">
                <a16:creationId xmlns:a16="http://schemas.microsoft.com/office/drawing/2014/main" id="{C81ADF09-590B-4B96-B2EA-B144BE9125F6}"/>
              </a:ext>
            </a:extLst>
          </p:cNvPr>
          <p:cNvSpPr/>
          <p:nvPr/>
        </p:nvSpPr>
        <p:spPr>
          <a:xfrm>
            <a:off x="3444260" y="4478668"/>
            <a:ext cx="2862318" cy="256289"/>
          </a:xfrm>
          <a:prstGeom prst="rect">
            <a:avLst/>
          </a:prstGeom>
        </p:spPr>
        <p:txBody>
          <a:bodyPr wrap="square">
            <a:spAutoFit/>
          </a:bodyPr>
          <a:lstStyle/>
          <a:p>
            <a:pPr algn="r">
              <a:lnSpc>
                <a:spcPct val="110000"/>
              </a:lnSpc>
              <a:spcBef>
                <a:spcPts val="450"/>
              </a:spcBef>
              <a:spcAft>
                <a:spcPts val="450"/>
              </a:spcAft>
              <a:defRPr/>
            </a:pPr>
            <a:r>
              <a:rPr lang="en-GB" sz="1050" b="1" dirty="0">
                <a:solidFill>
                  <a:schemeClr val="bg1">
                    <a:lumMod val="95000"/>
                  </a:schemeClr>
                </a:solidFill>
              </a:rPr>
              <a:t>Skeleton Coast (Namibia)</a:t>
            </a:r>
          </a:p>
        </p:txBody>
      </p:sp>
      <p:sp>
        <p:nvSpPr>
          <p:cNvPr id="3" name="TextBox 2">
            <a:extLst>
              <a:ext uri="{FF2B5EF4-FFF2-40B4-BE49-F238E27FC236}">
                <a16:creationId xmlns:a16="http://schemas.microsoft.com/office/drawing/2014/main" id="{1E880B83-AD2C-E05E-3CC3-EAA58975C7D9}"/>
              </a:ext>
            </a:extLst>
          </p:cNvPr>
          <p:cNvSpPr txBox="1"/>
          <p:nvPr/>
        </p:nvSpPr>
        <p:spPr>
          <a:xfrm>
            <a:off x="1014318" y="645319"/>
            <a:ext cx="7439340" cy="923330"/>
          </a:xfrm>
          <a:prstGeom prst="rect">
            <a:avLst/>
          </a:prstGeom>
          <a:noFill/>
        </p:spPr>
        <p:txBody>
          <a:bodyPr wrap="square">
            <a:spAutoFit/>
          </a:bodyPr>
          <a:lstStyle/>
          <a:p>
            <a:r>
              <a:rPr lang="en-GB" sz="1800" b="1" i="0" u="none" strike="noStrike" dirty="0">
                <a:solidFill>
                  <a:srgbClr val="440099"/>
                </a:solidFill>
                <a:effectLst/>
                <a:latin typeface="Calibri" panose="020F0502020204030204" pitchFamily="34" charset="0"/>
              </a:rPr>
              <a:t>CORROSION:</a:t>
            </a:r>
            <a:r>
              <a:rPr lang="en-GB" sz="1800" b="0" i="0" u="none" strike="noStrike" dirty="0">
                <a:solidFill>
                  <a:srgbClr val="121E2B"/>
                </a:solidFill>
                <a:effectLst/>
                <a:latin typeface="Calibri" panose="020F0502020204030204" pitchFamily="34" charset="0"/>
              </a:rPr>
              <a:t> Corrosion is the deterioration and loss of a material (typically a metal) and </a:t>
            </a:r>
            <a:r>
              <a:rPr lang="en-GB" sz="1800" b="0" i="1" u="none" strike="noStrike" dirty="0">
                <a:solidFill>
                  <a:srgbClr val="440099"/>
                </a:solidFill>
                <a:effectLst/>
                <a:latin typeface="Calibri" panose="020F0502020204030204" pitchFamily="34" charset="0"/>
              </a:rPr>
              <a:t>its critical properties </a:t>
            </a:r>
            <a:r>
              <a:rPr lang="en-GB" sz="1800" b="0" i="0" u="none" strike="noStrike" dirty="0">
                <a:solidFill>
                  <a:srgbClr val="121E2B"/>
                </a:solidFill>
                <a:effectLst/>
                <a:latin typeface="Calibri" panose="020F0502020204030204" pitchFamily="34" charset="0"/>
              </a:rPr>
              <a:t>due to chemical, electrochemical and other reactions of the exposed material surface with the surrounding environment.</a:t>
            </a:r>
            <a:endParaRPr lang="en-GB" dirty="0"/>
          </a:p>
        </p:txBody>
      </p:sp>
      <p:sp>
        <p:nvSpPr>
          <p:cNvPr id="2" name="TextBox 1">
            <a:extLst>
              <a:ext uri="{FF2B5EF4-FFF2-40B4-BE49-F238E27FC236}">
                <a16:creationId xmlns:a16="http://schemas.microsoft.com/office/drawing/2014/main" id="{A14B0111-4F01-30A6-3F19-7763E5EC9F8A}"/>
              </a:ext>
            </a:extLst>
          </p:cNvPr>
          <p:cNvSpPr txBox="1"/>
          <p:nvPr/>
        </p:nvSpPr>
        <p:spPr>
          <a:xfrm>
            <a:off x="385948" y="61798"/>
            <a:ext cx="7682805" cy="461665"/>
          </a:xfrm>
          <a:prstGeom prst="rect">
            <a:avLst/>
          </a:prstGeom>
          <a:noFill/>
        </p:spPr>
        <p:txBody>
          <a:bodyPr wrap="square">
            <a:spAutoFit/>
          </a:bodyPr>
          <a:lstStyle/>
          <a:p>
            <a:pPr algn="ctr">
              <a:defRPr/>
            </a:pPr>
            <a:r>
              <a:rPr lang="en-US" altLang="en-US" sz="2400" b="1" kern="0" dirty="0">
                <a:solidFill>
                  <a:srgbClr val="000000"/>
                </a:solidFill>
                <a:latin typeface="+mj-lt"/>
              </a:rPr>
              <a:t>1. Introduction </a:t>
            </a:r>
          </a:p>
        </p:txBody>
      </p:sp>
    </p:spTree>
    <p:extLst>
      <p:ext uri="{BB962C8B-B14F-4D97-AF65-F5344CB8AC3E}">
        <p14:creationId xmlns:p14="http://schemas.microsoft.com/office/powerpoint/2010/main" val="15743969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A1B2650-7AB6-BDC7-CE93-DE92FAFC52C7}"/>
              </a:ext>
            </a:extLst>
          </p:cNvPr>
          <p:cNvSpPr txBox="1"/>
          <p:nvPr/>
        </p:nvSpPr>
        <p:spPr>
          <a:xfrm>
            <a:off x="178852" y="1159273"/>
            <a:ext cx="8008358" cy="954107"/>
          </a:xfrm>
          <a:prstGeom prst="rect">
            <a:avLst/>
          </a:prstGeom>
          <a:noFill/>
        </p:spPr>
        <p:txBody>
          <a:bodyPr wrap="square">
            <a:spAutoFit/>
          </a:bodyPr>
          <a:lstStyle/>
          <a:p>
            <a:r>
              <a:rPr lang="en-GB" sz="1400" b="0" i="0" u="none" strike="noStrike" baseline="0" dirty="0">
                <a:solidFill>
                  <a:srgbClr val="000000"/>
                </a:solidFill>
                <a:latin typeface="Calibri" panose="020F0502020204030204" pitchFamily="34" charset="0"/>
              </a:rPr>
              <a:t>NORSOK </a:t>
            </a:r>
          </a:p>
          <a:p>
            <a:r>
              <a:rPr lang="en-GB" sz="1400" b="0" i="0" u="none" strike="noStrike" baseline="0" dirty="0">
                <a:solidFill>
                  <a:srgbClr val="000000"/>
                </a:solidFill>
                <a:latin typeface="Calibri" panose="020F0502020204030204" pitchFamily="34" charset="0"/>
              </a:rPr>
              <a:t>The NORSOK standard is owned by Norwegian Oil Industry Association and Federation of Norwegian Manufacturing Industries. The program covers only calculation of corrosion rates where CO2 is the corrosive agent. </a:t>
            </a:r>
            <a:endParaRPr lang="en-GB" sz="1400" dirty="0"/>
          </a:p>
        </p:txBody>
      </p:sp>
      <p:sp>
        <p:nvSpPr>
          <p:cNvPr id="9" name="TextBox 8">
            <a:extLst>
              <a:ext uri="{FF2B5EF4-FFF2-40B4-BE49-F238E27FC236}">
                <a16:creationId xmlns:a16="http://schemas.microsoft.com/office/drawing/2014/main" id="{8B5AF48F-FD55-AD39-04F6-9144B5658170}"/>
              </a:ext>
            </a:extLst>
          </p:cNvPr>
          <p:cNvSpPr txBox="1"/>
          <p:nvPr/>
        </p:nvSpPr>
        <p:spPr>
          <a:xfrm>
            <a:off x="104460" y="2571750"/>
            <a:ext cx="8323463" cy="954107"/>
          </a:xfrm>
          <a:prstGeom prst="rect">
            <a:avLst/>
          </a:prstGeom>
          <a:noFill/>
        </p:spPr>
        <p:txBody>
          <a:bodyPr wrap="square">
            <a:spAutoFit/>
          </a:bodyPr>
          <a:lstStyle/>
          <a:p>
            <a:r>
              <a:rPr lang="en-GB" sz="1400" b="0" i="0" u="none" strike="noStrike" baseline="0" dirty="0">
                <a:solidFill>
                  <a:srgbClr val="000000"/>
                </a:solidFill>
                <a:latin typeface="Calibri" panose="020F0502020204030204" pitchFamily="34" charset="0"/>
              </a:rPr>
              <a:t>ECE (Electronic Chemical Engineering) </a:t>
            </a:r>
          </a:p>
          <a:p>
            <a:r>
              <a:rPr lang="en-GB" sz="1400" b="0" i="0" u="none" strike="noStrike" baseline="0" dirty="0">
                <a:solidFill>
                  <a:srgbClr val="000000"/>
                </a:solidFill>
                <a:latin typeface="Calibri" panose="020F0502020204030204" pitchFamily="34" charset="0"/>
              </a:rPr>
              <a:t>ECE program software calculates corrosion rate based on the modified model by (de Waard &amp; Milliams 1975). In ECE, they develop corrosion prediction by involving several variables such as gas fugacity, formation of protective films, effect of ferrous ions, presence of oil, effect of condensing water, and effect of multiple phase. </a:t>
            </a:r>
            <a:endParaRPr lang="en-GB" sz="1400" dirty="0"/>
          </a:p>
        </p:txBody>
      </p:sp>
      <p:sp>
        <p:nvSpPr>
          <p:cNvPr id="11" name="TextBox 10">
            <a:extLst>
              <a:ext uri="{FF2B5EF4-FFF2-40B4-BE49-F238E27FC236}">
                <a16:creationId xmlns:a16="http://schemas.microsoft.com/office/drawing/2014/main" id="{01B44D43-8C8A-9FD9-8B20-CDEF6711192C}"/>
              </a:ext>
            </a:extLst>
          </p:cNvPr>
          <p:cNvSpPr txBox="1"/>
          <p:nvPr/>
        </p:nvSpPr>
        <p:spPr>
          <a:xfrm>
            <a:off x="104460" y="3758505"/>
            <a:ext cx="8729190" cy="1384995"/>
          </a:xfrm>
          <a:prstGeom prst="rect">
            <a:avLst/>
          </a:prstGeom>
          <a:noFill/>
        </p:spPr>
        <p:txBody>
          <a:bodyPr wrap="square">
            <a:spAutoFit/>
          </a:bodyPr>
          <a:lstStyle/>
          <a:p>
            <a:r>
              <a:rPr lang="en-GB" sz="1400" b="0" i="0" u="none" strike="noStrike" baseline="0" dirty="0">
                <a:solidFill>
                  <a:srgbClr val="000000"/>
                </a:solidFill>
                <a:latin typeface="Calibri" panose="020F0502020204030204" pitchFamily="34" charset="0"/>
              </a:rPr>
              <a:t>Cassandra (DWM 93) </a:t>
            </a:r>
          </a:p>
          <a:p>
            <a:r>
              <a:rPr lang="en-GB" sz="1400" b="0" i="0" u="none" strike="noStrike" baseline="0" dirty="0">
                <a:solidFill>
                  <a:srgbClr val="000000"/>
                </a:solidFill>
                <a:latin typeface="Calibri" panose="020F0502020204030204" pitchFamily="34" charset="0"/>
              </a:rPr>
              <a:t>Cassandra is a model developed based on the experiences of (de Waard &amp; Milliams 1975). The input includes pH, CO2 concentration, temperature, and water contaminant. This model has important aspects which influence rate of corrosion, namely corrosion inhibitor availability and corrosion risk categories. The model also accounts for the presence of acetate in water as acetic acid. The major input to the model are: CO2 mole %, temperature, total pressure, liquid velocity and water chemistry</a:t>
            </a:r>
            <a:endParaRPr lang="en-GB" sz="1400" dirty="0"/>
          </a:p>
        </p:txBody>
      </p:sp>
      <p:sp>
        <p:nvSpPr>
          <p:cNvPr id="12" name="TextBox 11">
            <a:extLst>
              <a:ext uri="{FF2B5EF4-FFF2-40B4-BE49-F238E27FC236}">
                <a16:creationId xmlns:a16="http://schemas.microsoft.com/office/drawing/2014/main" id="{45DBFDDE-5905-5789-0315-9AA8999CD9B9}"/>
              </a:ext>
            </a:extLst>
          </p:cNvPr>
          <p:cNvSpPr txBox="1"/>
          <p:nvPr/>
        </p:nvSpPr>
        <p:spPr>
          <a:xfrm>
            <a:off x="2481283" y="789941"/>
            <a:ext cx="5044971" cy="369332"/>
          </a:xfrm>
          <a:prstGeom prst="rect">
            <a:avLst/>
          </a:prstGeom>
          <a:noFill/>
        </p:spPr>
        <p:txBody>
          <a:bodyPr wrap="none" rtlCol="0">
            <a:spAutoFit/>
          </a:bodyPr>
          <a:lstStyle/>
          <a:p>
            <a:r>
              <a:rPr lang="en-US" dirty="0"/>
              <a:t>Corrosion models for metals used in oil industry</a:t>
            </a:r>
            <a:endParaRPr lang="en-GB" dirty="0"/>
          </a:p>
        </p:txBody>
      </p:sp>
      <p:sp>
        <p:nvSpPr>
          <p:cNvPr id="13" name="Title 1">
            <a:extLst>
              <a:ext uri="{FF2B5EF4-FFF2-40B4-BE49-F238E27FC236}">
                <a16:creationId xmlns:a16="http://schemas.microsoft.com/office/drawing/2014/main" id="{68C5BE7A-16AD-0D98-648C-2DD524B38519}"/>
              </a:ext>
            </a:extLst>
          </p:cNvPr>
          <p:cNvSpPr txBox="1">
            <a:spLocks/>
          </p:cNvSpPr>
          <p:nvPr/>
        </p:nvSpPr>
        <p:spPr>
          <a:xfrm>
            <a:off x="1263254" y="73819"/>
            <a:ext cx="5998369" cy="5715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tx2"/>
                </a:solidFill>
                <a:latin typeface="Arial "/>
                <a:ea typeface="+mj-ea"/>
                <a:cs typeface="+mj-cs"/>
              </a:defRPr>
            </a:lvl1pPr>
          </a:lstStyle>
          <a:p>
            <a:r>
              <a:rPr lang="en-GB" altLang="en-US" sz="2550" dirty="0">
                <a:solidFill>
                  <a:schemeClr val="tx2">
                    <a:lumMod val="50000"/>
                  </a:schemeClr>
                </a:solidFill>
              </a:rPr>
              <a:t> 11  Assessing the corrosion rate</a:t>
            </a:r>
          </a:p>
        </p:txBody>
      </p:sp>
    </p:spTree>
    <p:extLst>
      <p:ext uri="{BB962C8B-B14F-4D97-AF65-F5344CB8AC3E}">
        <p14:creationId xmlns:p14="http://schemas.microsoft.com/office/powerpoint/2010/main" val="8307593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8D32FD2-4338-7E88-6490-B9A8E08E35A1}"/>
              </a:ext>
            </a:extLst>
          </p:cNvPr>
          <p:cNvSpPr txBox="1"/>
          <p:nvPr/>
        </p:nvSpPr>
        <p:spPr>
          <a:xfrm>
            <a:off x="2595709" y="3921776"/>
            <a:ext cx="3780867" cy="312650"/>
          </a:xfrm>
          <a:prstGeom prst="rect">
            <a:avLst/>
          </a:prstGeom>
          <a:noFill/>
        </p:spPr>
        <p:txBody>
          <a:bodyPr wrap="square">
            <a:spAutoFit/>
          </a:bodyPr>
          <a:lstStyle/>
          <a:p>
            <a:pPr>
              <a:lnSpc>
                <a:spcPct val="107000"/>
              </a:lnSpc>
              <a:spcAft>
                <a:spcPts val="800"/>
              </a:spcAft>
            </a:pPr>
            <a:r>
              <a:rPr lang="en-GB" sz="1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corrosionsource.com - Corrosion Rate Calculator</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61CFDF78-5338-FBD1-3E41-6FF5AC0131F4}"/>
              </a:ext>
            </a:extLst>
          </p:cNvPr>
          <p:cNvSpPr txBox="1"/>
          <p:nvPr/>
        </p:nvSpPr>
        <p:spPr>
          <a:xfrm>
            <a:off x="2499905" y="493884"/>
            <a:ext cx="3185487" cy="369332"/>
          </a:xfrm>
          <a:prstGeom prst="rect">
            <a:avLst/>
          </a:prstGeom>
          <a:noFill/>
        </p:spPr>
        <p:txBody>
          <a:bodyPr wrap="none" rtlCol="0">
            <a:spAutoFit/>
          </a:bodyPr>
          <a:lstStyle/>
          <a:p>
            <a:r>
              <a:rPr lang="en-US" dirty="0"/>
              <a:t>Corrosion of metal –practical </a:t>
            </a:r>
            <a:endParaRPr lang="en-GB" dirty="0"/>
          </a:p>
        </p:txBody>
      </p:sp>
      <p:sp>
        <p:nvSpPr>
          <p:cNvPr id="9" name="Title 1">
            <a:extLst>
              <a:ext uri="{FF2B5EF4-FFF2-40B4-BE49-F238E27FC236}">
                <a16:creationId xmlns:a16="http://schemas.microsoft.com/office/drawing/2014/main" id="{30B027F1-9CF8-59CD-98F5-1ACD024D3E67}"/>
              </a:ext>
            </a:extLst>
          </p:cNvPr>
          <p:cNvSpPr txBox="1">
            <a:spLocks/>
          </p:cNvSpPr>
          <p:nvPr/>
        </p:nvSpPr>
        <p:spPr>
          <a:xfrm>
            <a:off x="1354089" y="-41027"/>
            <a:ext cx="5998369" cy="5715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tx2"/>
                </a:solidFill>
                <a:latin typeface="Arial "/>
                <a:ea typeface="+mj-ea"/>
                <a:cs typeface="+mj-cs"/>
              </a:defRPr>
            </a:lvl1pPr>
          </a:lstStyle>
          <a:p>
            <a:r>
              <a:rPr lang="en-GB" altLang="en-US" sz="2550" dirty="0">
                <a:solidFill>
                  <a:schemeClr val="tx2">
                    <a:lumMod val="50000"/>
                  </a:schemeClr>
                </a:solidFill>
              </a:rPr>
              <a:t> 12  Assessing the corrosion rate</a:t>
            </a:r>
          </a:p>
        </p:txBody>
      </p:sp>
      <p:pic>
        <p:nvPicPr>
          <p:cNvPr id="4" name="Picture 3">
            <a:extLst>
              <a:ext uri="{FF2B5EF4-FFF2-40B4-BE49-F238E27FC236}">
                <a16:creationId xmlns:a16="http://schemas.microsoft.com/office/drawing/2014/main" id="{604C6922-4204-8565-06AD-259E8EDE49BD}"/>
              </a:ext>
            </a:extLst>
          </p:cNvPr>
          <p:cNvPicPr>
            <a:picLocks noChangeAspect="1"/>
          </p:cNvPicPr>
          <p:nvPr/>
        </p:nvPicPr>
        <p:blipFill>
          <a:blip r:embed="rId3"/>
          <a:stretch>
            <a:fillRect/>
          </a:stretch>
        </p:blipFill>
        <p:spPr>
          <a:xfrm>
            <a:off x="2909867" y="1582194"/>
            <a:ext cx="1262461" cy="458473"/>
          </a:xfrm>
          <a:prstGeom prst="rect">
            <a:avLst/>
          </a:prstGeom>
        </p:spPr>
      </p:pic>
      <p:sp>
        <p:nvSpPr>
          <p:cNvPr id="11" name="TextBox 10">
            <a:extLst>
              <a:ext uri="{FF2B5EF4-FFF2-40B4-BE49-F238E27FC236}">
                <a16:creationId xmlns:a16="http://schemas.microsoft.com/office/drawing/2014/main" id="{D1B2F0E1-2A11-BB0C-C72F-3E5328098AE4}"/>
              </a:ext>
            </a:extLst>
          </p:cNvPr>
          <p:cNvSpPr txBox="1"/>
          <p:nvPr/>
        </p:nvSpPr>
        <p:spPr>
          <a:xfrm>
            <a:off x="2909867" y="2260372"/>
            <a:ext cx="2698740" cy="1077218"/>
          </a:xfrm>
          <a:prstGeom prst="rect">
            <a:avLst/>
          </a:prstGeom>
          <a:noFill/>
        </p:spPr>
        <p:txBody>
          <a:bodyPr wrap="square">
            <a:spAutoFit/>
          </a:bodyPr>
          <a:lstStyle/>
          <a:p>
            <a:pPr algn="just"/>
            <a:r>
              <a:rPr lang="en-US" sz="800" dirty="0">
                <a:solidFill>
                  <a:srgbClr val="000000"/>
                </a:solidFill>
                <a:effectLst/>
                <a:latin typeface="Times New Roman" panose="02020603050405020304" pitchFamily="18" charset="0"/>
                <a:ea typeface="Times New Roman" panose="02020603050405020304" pitchFamily="18" charset="0"/>
              </a:rPr>
              <a:t>Where</a:t>
            </a:r>
          </a:p>
          <a:p>
            <a:pPr algn="just"/>
            <a:r>
              <a:rPr lang="en-US" sz="800" dirty="0">
                <a:solidFill>
                  <a:srgbClr val="000000"/>
                </a:solidFill>
                <a:effectLst/>
                <a:latin typeface="Times New Roman" panose="02020603050405020304" pitchFamily="18" charset="0"/>
                <a:ea typeface="Times New Roman" panose="02020603050405020304" pitchFamily="18" charset="0"/>
              </a:rPr>
              <a:t> t</a:t>
            </a:r>
            <a:r>
              <a:rPr lang="en-US" sz="800" baseline="-25000" dirty="0">
                <a:solidFill>
                  <a:srgbClr val="000000"/>
                </a:solidFill>
                <a:effectLst/>
                <a:latin typeface="Times New Roman" panose="02020603050405020304" pitchFamily="18" charset="0"/>
                <a:ea typeface="Times New Roman" panose="02020603050405020304" pitchFamily="18" charset="0"/>
              </a:rPr>
              <a:t>c</a:t>
            </a:r>
            <a:r>
              <a:rPr lang="en-US" sz="800" dirty="0">
                <a:solidFill>
                  <a:srgbClr val="000000"/>
                </a:solidFill>
                <a:effectLst/>
                <a:latin typeface="Times New Roman" panose="02020603050405020304" pitchFamily="18" charset="0"/>
                <a:ea typeface="Times New Roman" panose="02020603050405020304" pitchFamily="18" charset="0"/>
              </a:rPr>
              <a:t> is the time to onset of corrosion (y),</a:t>
            </a:r>
          </a:p>
          <a:p>
            <a:pPr algn="just"/>
            <a:r>
              <a:rPr lang="en-US" sz="800" dirty="0">
                <a:effectLst/>
                <a:latin typeface="Times New Roman" panose="02020603050405020304" pitchFamily="18" charset="0"/>
                <a:ea typeface="Times New Roman" panose="02020603050405020304" pitchFamily="18" charset="0"/>
              </a:rPr>
              <a:t> </a:t>
            </a:r>
            <a:r>
              <a:rPr lang="en-US" sz="800" dirty="0">
                <a:solidFill>
                  <a:srgbClr val="000000"/>
                </a:solidFill>
                <a:effectLst/>
                <a:latin typeface="Times New Roman" panose="02020603050405020304" pitchFamily="18" charset="0"/>
                <a:ea typeface="Times New Roman" panose="02020603050405020304" pitchFamily="18" charset="0"/>
              </a:rPr>
              <a:t>x</a:t>
            </a:r>
            <a:r>
              <a:rPr lang="en-US" sz="800" baseline="-25000" dirty="0">
                <a:solidFill>
                  <a:srgbClr val="000000"/>
                </a:solidFill>
                <a:effectLst/>
                <a:latin typeface="Times New Roman" panose="02020603050405020304" pitchFamily="18" charset="0"/>
                <a:ea typeface="Times New Roman" panose="02020603050405020304" pitchFamily="18" charset="0"/>
              </a:rPr>
              <a:t>c</a:t>
            </a:r>
            <a:r>
              <a:rPr lang="en-US" sz="800" dirty="0">
                <a:solidFill>
                  <a:srgbClr val="000000"/>
                </a:solidFill>
                <a:effectLst/>
                <a:latin typeface="Times New Roman" panose="02020603050405020304" pitchFamily="18" charset="0"/>
                <a:ea typeface="Times New Roman" panose="02020603050405020304" pitchFamily="18" charset="0"/>
              </a:rPr>
              <a:t> is the thickness of concrete surrounding </a:t>
            </a:r>
          </a:p>
          <a:p>
            <a:pPr algn="just"/>
            <a:r>
              <a:rPr lang="en-US" sz="800" dirty="0">
                <a:solidFill>
                  <a:srgbClr val="000000"/>
                </a:solidFill>
                <a:effectLst/>
                <a:latin typeface="Times New Roman" panose="02020603050405020304" pitchFamily="18" charset="0"/>
                <a:ea typeface="Times New Roman" panose="02020603050405020304" pitchFamily="18" charset="0"/>
              </a:rPr>
              <a:t>the reinforcing steel (cm), </a:t>
            </a:r>
          </a:p>
          <a:p>
            <a:pPr algn="just"/>
            <a:r>
              <a:rPr lang="en-US" sz="800" dirty="0">
                <a:solidFill>
                  <a:srgbClr val="000000"/>
                </a:solidFill>
                <a:effectLst/>
                <a:latin typeface="Times New Roman" panose="02020603050405020304" pitchFamily="18" charset="0"/>
                <a:ea typeface="Times New Roman" panose="02020603050405020304" pitchFamily="18" charset="0"/>
              </a:rPr>
              <a:t>WCR is the water to cement ratio, </a:t>
            </a:r>
          </a:p>
          <a:p>
            <a:pPr algn="just"/>
            <a:r>
              <a:rPr lang="en-US" sz="800" dirty="0">
                <a:solidFill>
                  <a:srgbClr val="000000"/>
                </a:solidFill>
                <a:effectLst/>
                <a:latin typeface="Times New Roman" panose="02020603050405020304" pitchFamily="18" charset="0"/>
                <a:ea typeface="Times New Roman" panose="02020603050405020304" pitchFamily="18" charset="0"/>
              </a:rPr>
              <a:t>[Cl] is the chloride ion content of the water (parts per million)</a:t>
            </a:r>
          </a:p>
          <a:p>
            <a:pPr algn="just"/>
            <a:endParaRPr lang="en-GB" sz="800" dirty="0">
              <a:solidFill>
                <a:srgbClr val="000000"/>
              </a:solidFill>
              <a:effectLst/>
              <a:latin typeface="Times New Roman" panose="02020603050405020304" pitchFamily="18" charset="0"/>
              <a:ea typeface="Times New Roman" panose="02020603050405020304" pitchFamily="18" charset="0"/>
            </a:endParaRPr>
          </a:p>
          <a:p>
            <a:r>
              <a:rPr lang="en-US" sz="800" b="1" dirty="0">
                <a:solidFill>
                  <a:srgbClr val="000000"/>
                </a:solidFill>
                <a:effectLst/>
                <a:latin typeface="Times New Roman" panose="02020603050405020304" pitchFamily="18" charset="0"/>
                <a:ea typeface="Times New Roman" panose="02020603050405020304" pitchFamily="18" charset="0"/>
              </a:rPr>
              <a:t>(USDOE, 2006; Walton, 2007). </a:t>
            </a:r>
            <a:endParaRPr lang="en-GB" sz="800" b="1" dirty="0">
              <a:solidFill>
                <a:srgbClr val="000000"/>
              </a:solidFill>
            </a:endParaRPr>
          </a:p>
        </p:txBody>
      </p:sp>
      <p:pic>
        <p:nvPicPr>
          <p:cNvPr id="5" name="Picture 4">
            <a:extLst>
              <a:ext uri="{FF2B5EF4-FFF2-40B4-BE49-F238E27FC236}">
                <a16:creationId xmlns:a16="http://schemas.microsoft.com/office/drawing/2014/main" id="{318D7CD7-99A4-BC97-7381-B4931BAC4241}"/>
              </a:ext>
            </a:extLst>
          </p:cNvPr>
          <p:cNvPicPr>
            <a:picLocks noChangeAspect="1"/>
          </p:cNvPicPr>
          <p:nvPr/>
        </p:nvPicPr>
        <p:blipFill>
          <a:blip r:embed="rId4"/>
          <a:stretch>
            <a:fillRect/>
          </a:stretch>
        </p:blipFill>
        <p:spPr>
          <a:xfrm>
            <a:off x="183186" y="1544973"/>
            <a:ext cx="1170903" cy="489270"/>
          </a:xfrm>
          <a:prstGeom prst="rect">
            <a:avLst/>
          </a:prstGeom>
        </p:spPr>
      </p:pic>
      <p:sp>
        <p:nvSpPr>
          <p:cNvPr id="12" name="TextBox 11">
            <a:extLst>
              <a:ext uri="{FF2B5EF4-FFF2-40B4-BE49-F238E27FC236}">
                <a16:creationId xmlns:a16="http://schemas.microsoft.com/office/drawing/2014/main" id="{DFC94F2E-A314-FF6C-4CBD-95667C269EC8}"/>
              </a:ext>
            </a:extLst>
          </p:cNvPr>
          <p:cNvSpPr txBox="1"/>
          <p:nvPr/>
        </p:nvSpPr>
        <p:spPr>
          <a:xfrm>
            <a:off x="137124" y="2163256"/>
            <a:ext cx="2362782" cy="1077218"/>
          </a:xfrm>
          <a:prstGeom prst="rect">
            <a:avLst/>
          </a:prstGeom>
          <a:noFill/>
        </p:spPr>
        <p:txBody>
          <a:bodyPr wrap="square">
            <a:spAutoFit/>
          </a:bodyPr>
          <a:lstStyle/>
          <a:p>
            <a:pPr algn="l"/>
            <a:r>
              <a:rPr lang="en-GB" sz="800" b="0" i="0" u="none" strike="noStrike" baseline="0" dirty="0">
                <a:solidFill>
                  <a:srgbClr val="000000"/>
                </a:solidFill>
                <a:latin typeface="AdvOT1ef757c0"/>
              </a:rPr>
              <a:t>Where:</a:t>
            </a:r>
          </a:p>
          <a:p>
            <a:pPr algn="l"/>
            <a:r>
              <a:rPr lang="en-GB" sz="800" b="0" i="0" u="none" strike="noStrike" baseline="0" dirty="0">
                <a:solidFill>
                  <a:srgbClr val="000000"/>
                </a:solidFill>
                <a:latin typeface="AdvOT1ef757c0"/>
              </a:rPr>
              <a:t> </a:t>
            </a:r>
            <a:r>
              <a:rPr lang="en-GB" sz="800" b="0" i="0" u="none" strike="noStrike" baseline="0" dirty="0">
                <a:solidFill>
                  <a:srgbClr val="000000"/>
                </a:solidFill>
                <a:latin typeface="AdvOT7d6df7ab.I"/>
              </a:rPr>
              <a:t>k </a:t>
            </a:r>
            <a:r>
              <a:rPr lang="en-GB" sz="800" b="0" i="0" u="none" strike="noStrike" baseline="0" dirty="0">
                <a:solidFill>
                  <a:srgbClr val="000000"/>
                </a:solidFill>
                <a:latin typeface="AdvOT1ef757c0"/>
              </a:rPr>
              <a:t>is a constant 8.76 x10</a:t>
            </a:r>
            <a:r>
              <a:rPr lang="en-GB" sz="800" b="0" i="0" u="none" strike="noStrike" baseline="30000" dirty="0">
                <a:solidFill>
                  <a:srgbClr val="000000"/>
                </a:solidFill>
                <a:latin typeface="AdvOT1ef757c0"/>
              </a:rPr>
              <a:t>4</a:t>
            </a:r>
            <a:r>
              <a:rPr lang="en-GB" sz="800" b="0" i="0" u="none" strike="noStrike" baseline="0" dirty="0">
                <a:solidFill>
                  <a:srgbClr val="000000"/>
                </a:solidFill>
                <a:latin typeface="AdvOT1ef757c0"/>
              </a:rPr>
              <a:t> so that CR is in [mm/y],</a:t>
            </a:r>
          </a:p>
          <a:p>
            <a:pPr algn="l"/>
            <a:r>
              <a:rPr lang="en-GB" sz="800" b="0" i="0" u="none" strike="noStrike" baseline="0" dirty="0">
                <a:solidFill>
                  <a:srgbClr val="000000"/>
                </a:solidFill>
                <a:latin typeface="AdvOT7d6df7ab.I"/>
              </a:rPr>
              <a:t>m</a:t>
            </a:r>
            <a:r>
              <a:rPr lang="en-GB" sz="800" b="0" i="0" u="none" strike="noStrike" baseline="0" dirty="0">
                <a:solidFill>
                  <a:srgbClr val="000000"/>
                </a:solidFill>
                <a:latin typeface="AdvOT1ef757c0"/>
              </a:rPr>
              <a:t>loss is the mass loss [</a:t>
            </a:r>
            <a:r>
              <a:rPr lang="en-GB" sz="800" b="0" i="0" u="none" strike="noStrike" baseline="0" dirty="0">
                <a:solidFill>
                  <a:srgbClr val="000000"/>
                </a:solidFill>
                <a:latin typeface="AdvOT7d6df7ab.I"/>
              </a:rPr>
              <a:t>g</a:t>
            </a:r>
            <a:r>
              <a:rPr lang="en-GB" sz="800" b="0" i="0" u="none" strike="noStrike" baseline="0" dirty="0">
                <a:solidFill>
                  <a:srgbClr val="000000"/>
                </a:solidFill>
                <a:latin typeface="AdvOT1ef757c0"/>
              </a:rPr>
              <a:t>] of the metal (</a:t>
            </a:r>
            <a:r>
              <a:rPr lang="en-GB" sz="800" b="0" i="0" u="none" strike="noStrike" baseline="0" dirty="0">
                <a:solidFill>
                  <a:srgbClr val="000000"/>
                </a:solidFill>
                <a:latin typeface="AdvOT7d6df7ab.I"/>
              </a:rPr>
              <a:t>m</a:t>
            </a:r>
            <a:r>
              <a:rPr lang="en-GB" sz="800" b="0" i="0" u="none" strike="noStrike" baseline="-25000" dirty="0">
                <a:solidFill>
                  <a:srgbClr val="000000"/>
                </a:solidFill>
                <a:latin typeface="AdvOT1ef757c0"/>
              </a:rPr>
              <a:t>0-</a:t>
            </a:r>
            <a:r>
              <a:rPr lang="en-GB" sz="800" b="0" i="0" u="none" strike="noStrike" baseline="0" dirty="0">
                <a:solidFill>
                  <a:srgbClr val="000000"/>
                </a:solidFill>
                <a:latin typeface="AdvOT7d6df7ab.I"/>
              </a:rPr>
              <a:t>m</a:t>
            </a:r>
            <a:r>
              <a:rPr lang="en-GB" sz="800" b="0" i="0" u="none" strike="noStrike" baseline="-25000" dirty="0">
                <a:solidFill>
                  <a:srgbClr val="000000"/>
                </a:solidFill>
                <a:latin typeface="AdvOT1ef757c0"/>
              </a:rPr>
              <a:t>f</a:t>
            </a:r>
            <a:r>
              <a:rPr lang="en-GB" sz="800" b="0" i="0" u="none" strike="noStrike" baseline="0" dirty="0">
                <a:solidFill>
                  <a:srgbClr val="000000"/>
                </a:solidFill>
                <a:latin typeface="AdvOT1ef757c0"/>
              </a:rPr>
              <a:t>)</a:t>
            </a:r>
          </a:p>
          <a:p>
            <a:pPr algn="l"/>
            <a:r>
              <a:rPr lang="en-GB" sz="800" b="0" i="0" u="none" strike="noStrike" baseline="0" dirty="0">
                <a:solidFill>
                  <a:srgbClr val="000000"/>
                </a:solidFill>
                <a:latin typeface="AdvOT1ef757c0"/>
              </a:rPr>
              <a:t>t [hours],</a:t>
            </a:r>
          </a:p>
          <a:p>
            <a:pPr algn="l"/>
            <a:r>
              <a:rPr lang="en-GB" sz="800" b="0" i="0" u="none" strike="noStrike" baseline="0" dirty="0">
                <a:solidFill>
                  <a:srgbClr val="000000"/>
                </a:solidFill>
                <a:latin typeface="AdvOT7d6df7ab.I"/>
              </a:rPr>
              <a:t>A </a:t>
            </a:r>
            <a:r>
              <a:rPr lang="en-GB" sz="800" b="0" i="0" u="none" strike="noStrike" baseline="0" dirty="0">
                <a:solidFill>
                  <a:srgbClr val="000000"/>
                </a:solidFill>
                <a:latin typeface="AdvOT1ef757c0"/>
              </a:rPr>
              <a:t>is the surface area of the material exposed [cm2], </a:t>
            </a:r>
          </a:p>
          <a:p>
            <a:pPr algn="l"/>
            <a:r>
              <a:rPr lang="en-GB" sz="800" b="0" i="0" u="none" strike="noStrike" baseline="0" dirty="0">
                <a:solidFill>
                  <a:srgbClr val="000000"/>
                </a:solidFill>
                <a:latin typeface="AdvTTf90d833a.I+03"/>
              </a:rPr>
              <a:t>ρ </a:t>
            </a:r>
            <a:r>
              <a:rPr lang="en-GB" sz="800" b="0" i="0" u="none" strike="noStrike" baseline="0" dirty="0">
                <a:solidFill>
                  <a:srgbClr val="000000"/>
                </a:solidFill>
                <a:latin typeface="AdvOT1ef757c0"/>
              </a:rPr>
              <a:t>is the density of the material </a:t>
            </a:r>
            <a:r>
              <a:rPr lang="de-DE" sz="800" b="0" i="0" u="none" strike="noStrike" baseline="0" dirty="0">
                <a:solidFill>
                  <a:srgbClr val="000000"/>
                </a:solidFill>
                <a:latin typeface="AdvOT1ef757c0"/>
              </a:rPr>
              <a:t>[g/cm3] </a:t>
            </a:r>
            <a:endParaRPr lang="de-DE" sz="800" dirty="0">
              <a:solidFill>
                <a:srgbClr val="000000"/>
              </a:solidFill>
              <a:latin typeface="AdvOT1ef757c0"/>
            </a:endParaRPr>
          </a:p>
          <a:p>
            <a:pPr algn="l"/>
            <a:endParaRPr lang="de-DE" sz="800" b="0" i="0" u="none" strike="noStrike" baseline="0" dirty="0">
              <a:solidFill>
                <a:srgbClr val="000000"/>
              </a:solidFill>
              <a:latin typeface="AdvOT1ef757c0"/>
            </a:endParaRPr>
          </a:p>
          <a:p>
            <a:pPr algn="l"/>
            <a:r>
              <a:rPr lang="de-DE" sz="800" b="1" i="0" u="none" strike="noStrike" baseline="0" dirty="0">
                <a:solidFill>
                  <a:srgbClr val="000000"/>
                </a:solidFill>
                <a:latin typeface="AdvOT1ef757c0"/>
              </a:rPr>
              <a:t>ASTM, 2012; Kreysa &amp; Schütze, 2007; Kutz, 2005).</a:t>
            </a:r>
            <a:endParaRPr lang="en-GB" sz="800" b="1" dirty="0">
              <a:solidFill>
                <a:srgbClr val="000000"/>
              </a:solidFill>
            </a:endParaRPr>
          </a:p>
        </p:txBody>
      </p:sp>
      <p:sp>
        <p:nvSpPr>
          <p:cNvPr id="13" name="TextBox 12">
            <a:extLst>
              <a:ext uri="{FF2B5EF4-FFF2-40B4-BE49-F238E27FC236}">
                <a16:creationId xmlns:a16="http://schemas.microsoft.com/office/drawing/2014/main" id="{1C894959-872D-70C7-C73F-D9C515FF8774}"/>
              </a:ext>
            </a:extLst>
          </p:cNvPr>
          <p:cNvSpPr txBox="1"/>
          <p:nvPr/>
        </p:nvSpPr>
        <p:spPr>
          <a:xfrm>
            <a:off x="2857374" y="1242862"/>
            <a:ext cx="2470548" cy="276999"/>
          </a:xfrm>
          <a:prstGeom prst="rect">
            <a:avLst/>
          </a:prstGeom>
          <a:noFill/>
        </p:spPr>
        <p:txBody>
          <a:bodyPr wrap="none" rtlCol="0">
            <a:spAutoFit/>
          </a:bodyPr>
          <a:lstStyle/>
          <a:p>
            <a:r>
              <a:rPr lang="en-US" sz="1200" dirty="0">
                <a:solidFill>
                  <a:srgbClr val="FF0000"/>
                </a:solidFill>
              </a:rPr>
              <a:t>Corrosion of metal inside cement</a:t>
            </a:r>
            <a:endParaRPr lang="en-GB" sz="1200" dirty="0">
              <a:solidFill>
                <a:srgbClr val="000000"/>
              </a:solidFill>
            </a:endParaRPr>
          </a:p>
        </p:txBody>
      </p:sp>
      <p:sp>
        <p:nvSpPr>
          <p:cNvPr id="14" name="TextBox 13">
            <a:extLst>
              <a:ext uri="{FF2B5EF4-FFF2-40B4-BE49-F238E27FC236}">
                <a16:creationId xmlns:a16="http://schemas.microsoft.com/office/drawing/2014/main" id="{CB25BD02-0C9C-6781-EF9A-D910F0F66081}"/>
              </a:ext>
            </a:extLst>
          </p:cNvPr>
          <p:cNvSpPr txBox="1"/>
          <p:nvPr/>
        </p:nvSpPr>
        <p:spPr>
          <a:xfrm>
            <a:off x="137123" y="1203883"/>
            <a:ext cx="1933543" cy="276999"/>
          </a:xfrm>
          <a:prstGeom prst="rect">
            <a:avLst/>
          </a:prstGeom>
          <a:noFill/>
        </p:spPr>
        <p:txBody>
          <a:bodyPr wrap="none" rtlCol="0">
            <a:spAutoFit/>
          </a:bodyPr>
          <a:lstStyle/>
          <a:p>
            <a:r>
              <a:rPr lang="en-US" sz="1200" dirty="0">
                <a:solidFill>
                  <a:srgbClr val="FF0000"/>
                </a:solidFill>
              </a:rPr>
              <a:t>Corrosion of metals in air</a:t>
            </a:r>
            <a:endParaRPr lang="en-GB" sz="1200" dirty="0">
              <a:solidFill>
                <a:srgbClr val="000000"/>
              </a:solidFill>
            </a:endParaRPr>
          </a:p>
        </p:txBody>
      </p:sp>
      <p:pic>
        <p:nvPicPr>
          <p:cNvPr id="15" name="Picture 14">
            <a:extLst>
              <a:ext uri="{FF2B5EF4-FFF2-40B4-BE49-F238E27FC236}">
                <a16:creationId xmlns:a16="http://schemas.microsoft.com/office/drawing/2014/main" id="{AF41C506-19A6-502B-E8B4-3EAD646C513C}"/>
              </a:ext>
            </a:extLst>
          </p:cNvPr>
          <p:cNvPicPr>
            <a:picLocks noChangeAspect="1"/>
          </p:cNvPicPr>
          <p:nvPr/>
        </p:nvPicPr>
        <p:blipFill>
          <a:blip r:embed="rId5"/>
          <a:stretch>
            <a:fillRect/>
          </a:stretch>
        </p:blipFill>
        <p:spPr>
          <a:xfrm>
            <a:off x="5928588" y="1857228"/>
            <a:ext cx="2946305" cy="1429044"/>
          </a:xfrm>
          <a:prstGeom prst="rect">
            <a:avLst/>
          </a:prstGeom>
        </p:spPr>
      </p:pic>
      <p:sp>
        <p:nvSpPr>
          <p:cNvPr id="16" name="TextBox 15">
            <a:extLst>
              <a:ext uri="{FF2B5EF4-FFF2-40B4-BE49-F238E27FC236}">
                <a16:creationId xmlns:a16="http://schemas.microsoft.com/office/drawing/2014/main" id="{ECE4B344-C107-E96E-2E10-764B87DD43D5}"/>
              </a:ext>
            </a:extLst>
          </p:cNvPr>
          <p:cNvSpPr txBox="1"/>
          <p:nvPr/>
        </p:nvSpPr>
        <p:spPr>
          <a:xfrm>
            <a:off x="5928588" y="1267946"/>
            <a:ext cx="2045753" cy="276999"/>
          </a:xfrm>
          <a:prstGeom prst="rect">
            <a:avLst/>
          </a:prstGeom>
          <a:noFill/>
        </p:spPr>
        <p:txBody>
          <a:bodyPr wrap="none" rtlCol="0">
            <a:spAutoFit/>
          </a:bodyPr>
          <a:lstStyle/>
          <a:p>
            <a:r>
              <a:rPr lang="en-US" sz="1200" dirty="0">
                <a:solidFill>
                  <a:srgbClr val="FF0000"/>
                </a:solidFill>
              </a:rPr>
              <a:t>Corrosion of metal by CO</a:t>
            </a:r>
            <a:r>
              <a:rPr lang="en-US" sz="1200" baseline="-25000" dirty="0">
                <a:solidFill>
                  <a:srgbClr val="FF0000"/>
                </a:solidFill>
              </a:rPr>
              <a:t>2</a:t>
            </a:r>
            <a:r>
              <a:rPr lang="en-US" sz="1200" dirty="0">
                <a:solidFill>
                  <a:srgbClr val="000000"/>
                </a:solidFill>
              </a:rPr>
              <a:t>:</a:t>
            </a:r>
            <a:endParaRPr lang="en-GB" sz="1200" dirty="0">
              <a:solidFill>
                <a:srgbClr val="000000"/>
              </a:solidFill>
            </a:endParaRPr>
          </a:p>
        </p:txBody>
      </p:sp>
    </p:spTree>
    <p:extLst>
      <p:ext uri="{BB962C8B-B14F-4D97-AF65-F5344CB8AC3E}">
        <p14:creationId xmlns:p14="http://schemas.microsoft.com/office/powerpoint/2010/main" val="34981952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5070F23-CBB7-B012-8D67-A3756AB69228}"/>
              </a:ext>
            </a:extLst>
          </p:cNvPr>
          <p:cNvSpPr/>
          <p:nvPr/>
        </p:nvSpPr>
        <p:spPr>
          <a:xfrm>
            <a:off x="1160067" y="1398127"/>
            <a:ext cx="6495101" cy="1598707"/>
          </a:xfrm>
          <a:prstGeom prst="rect">
            <a:avLst/>
          </a:prstGeom>
        </p:spPr>
        <p:txBody>
          <a:bodyPr wrap="square">
            <a:spAutoFit/>
          </a:bodyPr>
          <a:lstStyle/>
          <a:p>
            <a:pPr marL="257175" indent="-257175">
              <a:lnSpc>
                <a:spcPct val="110000"/>
              </a:lnSpc>
              <a:spcBef>
                <a:spcPts val="450"/>
              </a:spcBef>
              <a:spcAft>
                <a:spcPts val="450"/>
              </a:spcAft>
              <a:buFont typeface="Wingdings" panose="05000000000000000000" pitchFamily="2" charset="2"/>
              <a:buChar char="§"/>
              <a:defRPr/>
            </a:pPr>
            <a:r>
              <a:rPr lang="en-GB" sz="1500" dirty="0">
                <a:solidFill>
                  <a:schemeClr val="bg2">
                    <a:lumMod val="10000"/>
                  </a:schemeClr>
                </a:solidFill>
              </a:rPr>
              <a:t>Metals corrode because they want to bond with oxygen to return to their original form of metal oxides.</a:t>
            </a:r>
          </a:p>
          <a:p>
            <a:pPr marL="257175" indent="-257175">
              <a:lnSpc>
                <a:spcPct val="110000"/>
              </a:lnSpc>
              <a:spcBef>
                <a:spcPts val="450"/>
              </a:spcBef>
              <a:spcAft>
                <a:spcPts val="450"/>
              </a:spcAft>
              <a:buFont typeface="Wingdings" panose="05000000000000000000" pitchFamily="2" charset="2"/>
              <a:buChar char="§"/>
              <a:defRPr/>
            </a:pPr>
            <a:r>
              <a:rPr lang="en-GB" sz="1500" dirty="0">
                <a:solidFill>
                  <a:schemeClr val="bg2">
                    <a:lumMod val="10000"/>
                  </a:schemeClr>
                </a:solidFill>
              </a:rPr>
              <a:t>The corrosion process occurs much faster in the presence of water, containing electrolytes.</a:t>
            </a:r>
          </a:p>
          <a:p>
            <a:pPr marL="257175" indent="-257175">
              <a:lnSpc>
                <a:spcPct val="110000"/>
              </a:lnSpc>
              <a:spcBef>
                <a:spcPts val="450"/>
              </a:spcBef>
              <a:spcAft>
                <a:spcPts val="450"/>
              </a:spcAft>
              <a:buFont typeface="Wingdings" panose="05000000000000000000" pitchFamily="2" charset="2"/>
              <a:buChar char="§"/>
              <a:defRPr/>
            </a:pPr>
            <a:r>
              <a:rPr lang="en-GB" sz="1500" dirty="0">
                <a:solidFill>
                  <a:schemeClr val="bg2">
                    <a:lumMod val="10000"/>
                  </a:schemeClr>
                </a:solidFill>
              </a:rPr>
              <a:t>Corrosion can be modelled accurately </a:t>
            </a:r>
          </a:p>
        </p:txBody>
      </p:sp>
      <p:sp>
        <p:nvSpPr>
          <p:cNvPr id="17" name="Title 1">
            <a:extLst>
              <a:ext uri="{FF2B5EF4-FFF2-40B4-BE49-F238E27FC236}">
                <a16:creationId xmlns:a16="http://schemas.microsoft.com/office/drawing/2014/main" id="{3CF97965-59B1-959E-B5FE-099789319498}"/>
              </a:ext>
            </a:extLst>
          </p:cNvPr>
          <p:cNvSpPr txBox="1">
            <a:spLocks/>
          </p:cNvSpPr>
          <p:nvPr/>
        </p:nvSpPr>
        <p:spPr>
          <a:xfrm>
            <a:off x="1263254" y="73819"/>
            <a:ext cx="5998369" cy="5715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tx2"/>
                </a:solidFill>
                <a:latin typeface="Arial "/>
                <a:ea typeface="+mj-ea"/>
                <a:cs typeface="+mj-cs"/>
              </a:defRPr>
            </a:lvl1pPr>
          </a:lstStyle>
          <a:p>
            <a:r>
              <a:rPr lang="en-GB" altLang="en-US" sz="2550" dirty="0">
                <a:solidFill>
                  <a:schemeClr val="tx2">
                    <a:lumMod val="50000"/>
                  </a:schemeClr>
                </a:solidFill>
              </a:rPr>
              <a:t>13. Summary</a:t>
            </a:r>
          </a:p>
        </p:txBody>
      </p:sp>
      <p:pic>
        <p:nvPicPr>
          <p:cNvPr id="19" name="Picture 18">
            <a:extLst>
              <a:ext uri="{FF2B5EF4-FFF2-40B4-BE49-F238E27FC236}">
                <a16:creationId xmlns:a16="http://schemas.microsoft.com/office/drawing/2014/main" id="{DF7BE697-66BF-200B-B867-0208D3ECE659}"/>
              </a:ext>
            </a:extLst>
          </p:cNvPr>
          <p:cNvPicPr>
            <a:picLocks noChangeAspect="1"/>
          </p:cNvPicPr>
          <p:nvPr/>
        </p:nvPicPr>
        <p:blipFill rotWithShape="1">
          <a:blip r:embed="rId2"/>
          <a:srcRect t="3494"/>
          <a:stretch/>
        </p:blipFill>
        <p:spPr>
          <a:xfrm>
            <a:off x="2138184" y="3245089"/>
            <a:ext cx="4406996" cy="1673338"/>
          </a:xfrm>
          <a:prstGeom prst="rect">
            <a:avLst/>
          </a:prstGeom>
        </p:spPr>
      </p:pic>
    </p:spTree>
    <p:extLst>
      <p:ext uri="{BB962C8B-B14F-4D97-AF65-F5344CB8AC3E}">
        <p14:creationId xmlns:p14="http://schemas.microsoft.com/office/powerpoint/2010/main" val="5911149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323528" y="3273828"/>
            <a:ext cx="8568953" cy="810090"/>
          </a:xfrm>
        </p:spPr>
        <p:txBody>
          <a:bodyPr>
            <a:normAutofit/>
          </a:bodyPr>
          <a:lstStyle/>
          <a:p>
            <a:r>
              <a:rPr lang="en-GB" sz="4400" b="0" i="1" dirty="0">
                <a:latin typeface="Times" panose="02020603050405020304" pitchFamily="18" charset="0"/>
              </a:rPr>
              <a:t>Thank you!</a:t>
            </a:r>
          </a:p>
        </p:txBody>
      </p:sp>
    </p:spTree>
    <p:extLst>
      <p:ext uri="{BB962C8B-B14F-4D97-AF65-F5344CB8AC3E}">
        <p14:creationId xmlns:p14="http://schemas.microsoft.com/office/powerpoint/2010/main" val="3464239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3FF766B-F5A4-4CB2-AE75-026E28A1392D}"/>
              </a:ext>
            </a:extLst>
          </p:cNvPr>
          <p:cNvPicPr>
            <a:picLocks noChangeAspect="1"/>
          </p:cNvPicPr>
          <p:nvPr/>
        </p:nvPicPr>
        <p:blipFill>
          <a:blip r:embed="rId2"/>
          <a:stretch>
            <a:fillRect/>
          </a:stretch>
        </p:blipFill>
        <p:spPr>
          <a:xfrm>
            <a:off x="4931242" y="964609"/>
            <a:ext cx="3177686" cy="3658829"/>
          </a:xfrm>
          <a:prstGeom prst="rect">
            <a:avLst/>
          </a:prstGeom>
        </p:spPr>
      </p:pic>
      <p:pic>
        <p:nvPicPr>
          <p:cNvPr id="13" name="Picture 1">
            <a:extLst>
              <a:ext uri="{FF2B5EF4-FFF2-40B4-BE49-F238E27FC236}">
                <a16:creationId xmlns:a16="http://schemas.microsoft.com/office/drawing/2014/main" id="{0AC69524-7C0F-4DB2-8D13-E372A09DC9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5071" y="742335"/>
            <a:ext cx="3126636" cy="3658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A773D38-11A7-4ECB-BDEF-EB325C01422D}"/>
              </a:ext>
            </a:extLst>
          </p:cNvPr>
          <p:cNvSpPr txBox="1"/>
          <p:nvPr/>
        </p:nvSpPr>
        <p:spPr>
          <a:xfrm>
            <a:off x="3027419" y="4702705"/>
            <a:ext cx="2268577" cy="307777"/>
          </a:xfrm>
          <a:prstGeom prst="rect">
            <a:avLst/>
          </a:prstGeom>
          <a:noFill/>
        </p:spPr>
        <p:txBody>
          <a:bodyPr wrap="square">
            <a:spAutoFit/>
          </a:bodyPr>
          <a:lstStyle/>
          <a:p>
            <a:pPr>
              <a:spcBef>
                <a:spcPts val="450"/>
              </a:spcBef>
              <a:spcAft>
                <a:spcPts val="450"/>
              </a:spcAft>
            </a:pPr>
            <a:r>
              <a:rPr lang="en-GB" sz="1400" dirty="0">
                <a:solidFill>
                  <a:srgbClr val="FF0000"/>
                </a:solidFill>
              </a:rPr>
              <a:t>Storage container for SF</a:t>
            </a:r>
          </a:p>
        </p:txBody>
      </p:sp>
      <p:sp>
        <p:nvSpPr>
          <p:cNvPr id="3" name="TextBox 2">
            <a:extLst>
              <a:ext uri="{FF2B5EF4-FFF2-40B4-BE49-F238E27FC236}">
                <a16:creationId xmlns:a16="http://schemas.microsoft.com/office/drawing/2014/main" id="{3C8EABE3-A00F-3E0D-13F3-F4100C78ED33}"/>
              </a:ext>
            </a:extLst>
          </p:cNvPr>
          <p:cNvSpPr txBox="1"/>
          <p:nvPr/>
        </p:nvSpPr>
        <p:spPr>
          <a:xfrm>
            <a:off x="446505" y="303733"/>
            <a:ext cx="7682805" cy="461665"/>
          </a:xfrm>
          <a:prstGeom prst="rect">
            <a:avLst/>
          </a:prstGeom>
          <a:noFill/>
        </p:spPr>
        <p:txBody>
          <a:bodyPr wrap="square">
            <a:spAutoFit/>
          </a:bodyPr>
          <a:lstStyle/>
          <a:p>
            <a:pPr algn="ctr">
              <a:defRPr/>
            </a:pPr>
            <a:r>
              <a:rPr lang="en-US" altLang="en-US" sz="2400" b="1" kern="0" dirty="0">
                <a:solidFill>
                  <a:srgbClr val="000000"/>
                </a:solidFill>
                <a:latin typeface="+mj-lt"/>
              </a:rPr>
              <a:t>1. Introduction </a:t>
            </a:r>
          </a:p>
        </p:txBody>
      </p:sp>
    </p:spTree>
    <p:extLst>
      <p:ext uri="{BB962C8B-B14F-4D97-AF65-F5344CB8AC3E}">
        <p14:creationId xmlns:p14="http://schemas.microsoft.com/office/powerpoint/2010/main" val="2124005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CAF65A-47D0-486F-805F-0CE2B2B7FE12}"/>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20447" y="2926289"/>
            <a:ext cx="1269000" cy="1918182"/>
          </a:xfrm>
          <a:prstGeom prst="rect">
            <a:avLst/>
          </a:prstGeom>
        </p:spPr>
      </p:pic>
      <p:sp>
        <p:nvSpPr>
          <p:cNvPr id="19" name="Rectangle 18">
            <a:extLst>
              <a:ext uri="{FF2B5EF4-FFF2-40B4-BE49-F238E27FC236}">
                <a16:creationId xmlns:a16="http://schemas.microsoft.com/office/drawing/2014/main" id="{30F435D3-6095-4ADF-9140-594A84BD9681}"/>
              </a:ext>
            </a:extLst>
          </p:cNvPr>
          <p:cNvSpPr/>
          <p:nvPr/>
        </p:nvSpPr>
        <p:spPr>
          <a:xfrm>
            <a:off x="1263253" y="789552"/>
            <a:ext cx="6711125" cy="580480"/>
          </a:xfrm>
          <a:prstGeom prst="rect">
            <a:avLst/>
          </a:prstGeom>
        </p:spPr>
        <p:txBody>
          <a:bodyPr wrap="square">
            <a:spAutoFit/>
          </a:bodyPr>
          <a:lstStyle/>
          <a:p>
            <a:pPr>
              <a:lnSpc>
                <a:spcPct val="110000"/>
              </a:lnSpc>
              <a:spcBef>
                <a:spcPts val="450"/>
              </a:spcBef>
              <a:spcAft>
                <a:spcPts val="450"/>
              </a:spcAft>
              <a:defRPr/>
            </a:pPr>
            <a:r>
              <a:rPr lang="en-GB" sz="1500" dirty="0">
                <a:solidFill>
                  <a:schemeClr val="bg2">
                    <a:lumMod val="10000"/>
                  </a:schemeClr>
                </a:solidFill>
              </a:rPr>
              <a:t>Metal corrosion is due to the “preference” of metals to bond with oxygen to form metal oxides.</a:t>
            </a:r>
          </a:p>
        </p:txBody>
      </p:sp>
      <p:grpSp>
        <p:nvGrpSpPr>
          <p:cNvPr id="2" name="Group 1">
            <a:extLst>
              <a:ext uri="{FF2B5EF4-FFF2-40B4-BE49-F238E27FC236}">
                <a16:creationId xmlns:a16="http://schemas.microsoft.com/office/drawing/2014/main" id="{C011C51C-1197-4B0E-A215-CA55307DC142}"/>
              </a:ext>
            </a:extLst>
          </p:cNvPr>
          <p:cNvGrpSpPr>
            <a:grpSpLocks noChangeAspect="1"/>
          </p:cNvGrpSpPr>
          <p:nvPr/>
        </p:nvGrpSpPr>
        <p:grpSpPr>
          <a:xfrm>
            <a:off x="1223629" y="2112894"/>
            <a:ext cx="2845253" cy="1593000"/>
            <a:chOff x="179512" y="1628800"/>
            <a:chExt cx="8598296" cy="4814034"/>
          </a:xfrm>
        </p:grpSpPr>
        <p:pic>
          <p:nvPicPr>
            <p:cNvPr id="12" name="Picture 11">
              <a:extLst>
                <a:ext uri="{FF2B5EF4-FFF2-40B4-BE49-F238E27FC236}">
                  <a16:creationId xmlns:a16="http://schemas.microsoft.com/office/drawing/2014/main" id="{D5D38096-511D-4DC5-92C6-E33C9F8A3A2D}"/>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851" t="26187" r="4851" b="26188"/>
            <a:stretch/>
          </p:blipFill>
          <p:spPr>
            <a:xfrm>
              <a:off x="179512" y="2137657"/>
              <a:ext cx="3039308" cy="1602967"/>
            </a:xfrm>
            <a:prstGeom prst="rect">
              <a:avLst/>
            </a:prstGeom>
          </p:spPr>
        </p:pic>
        <p:pic>
          <p:nvPicPr>
            <p:cNvPr id="14" name="Picture 13">
              <a:extLst>
                <a:ext uri="{FF2B5EF4-FFF2-40B4-BE49-F238E27FC236}">
                  <a16:creationId xmlns:a16="http://schemas.microsoft.com/office/drawing/2014/main" id="{003CD99A-CE98-47AB-B183-544878D0BF2B}"/>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2578" b="9176"/>
            <a:stretch/>
          </p:blipFill>
          <p:spPr>
            <a:xfrm>
              <a:off x="3347864" y="1844824"/>
              <a:ext cx="2871043" cy="2246445"/>
            </a:xfrm>
            <a:prstGeom prst="rect">
              <a:avLst/>
            </a:prstGeom>
          </p:spPr>
        </p:pic>
        <p:pic>
          <p:nvPicPr>
            <p:cNvPr id="16" name="Picture 15">
              <a:extLst>
                <a:ext uri="{FF2B5EF4-FFF2-40B4-BE49-F238E27FC236}">
                  <a16:creationId xmlns:a16="http://schemas.microsoft.com/office/drawing/2014/main" id="{676D55EC-960D-4A93-8BA1-9E76C4A3DF89}"/>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00192" y="1628800"/>
              <a:ext cx="2477616" cy="2477616"/>
            </a:xfrm>
            <a:prstGeom prst="rect">
              <a:avLst/>
            </a:prstGeom>
          </p:spPr>
        </p:pic>
        <p:pic>
          <p:nvPicPr>
            <p:cNvPr id="18" name="Picture 17">
              <a:extLst>
                <a:ext uri="{FF2B5EF4-FFF2-40B4-BE49-F238E27FC236}">
                  <a16:creationId xmlns:a16="http://schemas.microsoft.com/office/drawing/2014/main" id="{2E93F650-A7FC-4642-99E5-043A68222B9A}"/>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224" b="10076"/>
            <a:stretch/>
          </p:blipFill>
          <p:spPr>
            <a:xfrm>
              <a:off x="5076056" y="4365104"/>
              <a:ext cx="2708920" cy="2077730"/>
            </a:xfrm>
            <a:prstGeom prst="rect">
              <a:avLst/>
            </a:prstGeom>
          </p:spPr>
        </p:pic>
        <p:pic>
          <p:nvPicPr>
            <p:cNvPr id="21" name="Picture 20">
              <a:extLst>
                <a:ext uri="{FF2B5EF4-FFF2-40B4-BE49-F238E27FC236}">
                  <a16:creationId xmlns:a16="http://schemas.microsoft.com/office/drawing/2014/main" id="{8AB00718-9227-4072-9536-789FD7C6831A}"/>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47664" y="4005064"/>
              <a:ext cx="2383640" cy="2383640"/>
            </a:xfrm>
            <a:prstGeom prst="rect">
              <a:avLst/>
            </a:prstGeom>
          </p:spPr>
        </p:pic>
      </p:grpSp>
      <p:pic>
        <p:nvPicPr>
          <p:cNvPr id="10" name="Picture 9">
            <a:extLst>
              <a:ext uri="{FF2B5EF4-FFF2-40B4-BE49-F238E27FC236}">
                <a16:creationId xmlns:a16="http://schemas.microsoft.com/office/drawing/2014/main" id="{83CBF2BD-7C4A-413B-9D5B-10B5A79821CD}"/>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55977" y="2684803"/>
            <a:ext cx="788768" cy="788768"/>
          </a:xfrm>
          <a:prstGeom prst="rect">
            <a:avLst/>
          </a:prstGeom>
        </p:spPr>
      </p:pic>
      <p:pic>
        <p:nvPicPr>
          <p:cNvPr id="13" name="Picture 12">
            <a:extLst>
              <a:ext uri="{FF2B5EF4-FFF2-40B4-BE49-F238E27FC236}">
                <a16:creationId xmlns:a16="http://schemas.microsoft.com/office/drawing/2014/main" id="{806CA38A-C2BD-4E0E-B56A-7CEDEA42956E}"/>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98114" y="1383618"/>
            <a:ext cx="1964473" cy="1374806"/>
          </a:xfrm>
          <a:prstGeom prst="rect">
            <a:avLst/>
          </a:prstGeom>
        </p:spPr>
      </p:pic>
      <p:grpSp>
        <p:nvGrpSpPr>
          <p:cNvPr id="24" name="Group 23">
            <a:extLst>
              <a:ext uri="{FF2B5EF4-FFF2-40B4-BE49-F238E27FC236}">
                <a16:creationId xmlns:a16="http://schemas.microsoft.com/office/drawing/2014/main" id="{C3BDB733-F3AE-4017-8F0B-48BDB7FF404C}"/>
              </a:ext>
            </a:extLst>
          </p:cNvPr>
          <p:cNvGrpSpPr/>
          <p:nvPr/>
        </p:nvGrpSpPr>
        <p:grpSpPr>
          <a:xfrm>
            <a:off x="6128395" y="3417982"/>
            <a:ext cx="900851" cy="1260002"/>
            <a:chOff x="6647193" y="4557309"/>
            <a:chExt cx="1201135" cy="1680003"/>
          </a:xfrm>
        </p:grpSpPr>
        <p:pic>
          <p:nvPicPr>
            <p:cNvPr id="6" name="Picture 5">
              <a:extLst>
                <a:ext uri="{FF2B5EF4-FFF2-40B4-BE49-F238E27FC236}">
                  <a16:creationId xmlns:a16="http://schemas.microsoft.com/office/drawing/2014/main" id="{C62CE859-558B-48D0-AF85-B35779DD8D63}"/>
                </a:ext>
              </a:extLst>
            </p:cNvPr>
            <p:cNvPicPr>
              <a:picLocks/>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47193" y="5625264"/>
              <a:ext cx="360000" cy="360000"/>
            </a:xfrm>
            <a:prstGeom prst="rect">
              <a:avLst/>
            </a:prstGeom>
          </p:spPr>
        </p:pic>
        <p:pic>
          <p:nvPicPr>
            <p:cNvPr id="8" name="Picture 7">
              <a:extLst>
                <a:ext uri="{FF2B5EF4-FFF2-40B4-BE49-F238E27FC236}">
                  <a16:creationId xmlns:a16="http://schemas.microsoft.com/office/drawing/2014/main" id="{6CE00BE3-899B-45BB-97E1-1A65515D52DE}"/>
                </a:ext>
              </a:extLst>
            </p:cNvPr>
            <p:cNvPicPr>
              <a:picLocks/>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96612" y="4653176"/>
              <a:ext cx="360000" cy="360000"/>
            </a:xfrm>
            <a:prstGeom prst="rect">
              <a:avLst/>
            </a:prstGeom>
          </p:spPr>
        </p:pic>
        <p:pic>
          <p:nvPicPr>
            <p:cNvPr id="11" name="Picture 10">
              <a:extLst>
                <a:ext uri="{FF2B5EF4-FFF2-40B4-BE49-F238E27FC236}">
                  <a16:creationId xmlns:a16="http://schemas.microsoft.com/office/drawing/2014/main" id="{31AC0C54-2E1F-4611-838C-418004D3C407}"/>
                </a:ext>
              </a:extLst>
            </p:cNvPr>
            <p:cNvPicPr>
              <a:picLocks/>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64288" y="4557309"/>
              <a:ext cx="360000" cy="360000"/>
            </a:xfrm>
            <a:prstGeom prst="rect">
              <a:avLst/>
            </a:prstGeom>
          </p:spPr>
        </p:pic>
        <p:pic>
          <p:nvPicPr>
            <p:cNvPr id="20" name="Picture 19">
              <a:extLst>
                <a:ext uri="{FF2B5EF4-FFF2-40B4-BE49-F238E27FC236}">
                  <a16:creationId xmlns:a16="http://schemas.microsoft.com/office/drawing/2014/main" id="{E63D3446-DAB5-4D16-9637-05AA52E20C68}"/>
                </a:ext>
              </a:extLst>
            </p:cNvPr>
            <p:cNvPicPr>
              <a:picLocks/>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24328" y="5589264"/>
              <a:ext cx="324000" cy="324000"/>
            </a:xfrm>
            <a:prstGeom prst="rect">
              <a:avLst/>
            </a:prstGeom>
          </p:spPr>
        </p:pic>
        <p:pic>
          <p:nvPicPr>
            <p:cNvPr id="23" name="Picture 22">
              <a:extLst>
                <a:ext uri="{FF2B5EF4-FFF2-40B4-BE49-F238E27FC236}">
                  <a16:creationId xmlns:a16="http://schemas.microsoft.com/office/drawing/2014/main" id="{A9D9B039-15FE-4EE7-B0CC-9CFA3C2B93F8}"/>
                </a:ext>
              </a:extLst>
            </p:cNvPr>
            <p:cNvPicPr>
              <a:picLocks/>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20272" y="5877312"/>
              <a:ext cx="360000" cy="360000"/>
            </a:xfrm>
            <a:prstGeom prst="rect">
              <a:avLst/>
            </a:prstGeom>
          </p:spPr>
        </p:pic>
      </p:grpSp>
      <p:sp>
        <p:nvSpPr>
          <p:cNvPr id="3" name="TextBox 2">
            <a:extLst>
              <a:ext uri="{FF2B5EF4-FFF2-40B4-BE49-F238E27FC236}">
                <a16:creationId xmlns:a16="http://schemas.microsoft.com/office/drawing/2014/main" id="{9342CE66-CB90-A951-45BE-64B4BE71527A}"/>
              </a:ext>
            </a:extLst>
          </p:cNvPr>
          <p:cNvSpPr txBox="1"/>
          <p:nvPr/>
        </p:nvSpPr>
        <p:spPr>
          <a:xfrm>
            <a:off x="446505" y="303733"/>
            <a:ext cx="7682805" cy="461665"/>
          </a:xfrm>
          <a:prstGeom prst="rect">
            <a:avLst/>
          </a:prstGeom>
          <a:noFill/>
        </p:spPr>
        <p:txBody>
          <a:bodyPr wrap="square">
            <a:spAutoFit/>
          </a:bodyPr>
          <a:lstStyle/>
          <a:p>
            <a:pPr algn="ctr">
              <a:defRPr/>
            </a:pPr>
            <a:r>
              <a:rPr lang="en-US" altLang="en-US" sz="2400" b="1" kern="0" dirty="0">
                <a:solidFill>
                  <a:srgbClr val="000000"/>
                </a:solidFill>
                <a:latin typeface="+mj-lt"/>
              </a:rPr>
              <a:t>1. Introduction </a:t>
            </a:r>
          </a:p>
        </p:txBody>
      </p:sp>
    </p:spTree>
    <p:extLst>
      <p:ext uri="{BB962C8B-B14F-4D97-AF65-F5344CB8AC3E}">
        <p14:creationId xmlns:p14="http://schemas.microsoft.com/office/powerpoint/2010/main" val="4019217124"/>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95639" y="194438"/>
            <a:ext cx="5914274" cy="320416"/>
          </a:xfrm>
        </p:spPr>
        <p:txBody>
          <a:bodyPr>
            <a:normAutofit fontScale="85000" lnSpcReduction="20000"/>
          </a:bodyPr>
          <a:lstStyle/>
          <a:p>
            <a:r>
              <a:rPr lang="en-GB" dirty="0"/>
              <a:t>2. 	Forming of passive  (protective) layer </a:t>
            </a:r>
          </a:p>
        </p:txBody>
      </p:sp>
      <p:sp>
        <p:nvSpPr>
          <p:cNvPr id="3" name="Title 1"/>
          <p:cNvSpPr txBox="1">
            <a:spLocks/>
          </p:cNvSpPr>
          <p:nvPr/>
        </p:nvSpPr>
        <p:spPr>
          <a:xfrm>
            <a:off x="186752" y="793731"/>
            <a:ext cx="5915025"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Source Sans Pro" panose="020B0503030403020204" pitchFamily="34" charset="0"/>
                <a:ea typeface="+mj-ea"/>
                <a:cs typeface="+mj-cs"/>
              </a:defRPr>
            </a:lvl1pPr>
          </a:lstStyle>
          <a:p>
            <a:r>
              <a:rPr lang="en-GB" sz="2100" b="1" dirty="0">
                <a:solidFill>
                  <a:schemeClr val="tx2"/>
                </a:solidFill>
                <a:latin typeface="+mj-lt"/>
              </a:rPr>
              <a:t>Stage 1. Surface Hydroxylation</a:t>
            </a:r>
          </a:p>
        </p:txBody>
      </p:sp>
      <p:grpSp>
        <p:nvGrpSpPr>
          <p:cNvPr id="4" name="Group 3"/>
          <p:cNvGrpSpPr/>
          <p:nvPr/>
        </p:nvGrpSpPr>
        <p:grpSpPr>
          <a:xfrm>
            <a:off x="1211353" y="3189881"/>
            <a:ext cx="5843587" cy="1848504"/>
            <a:chOff x="766195" y="2640728"/>
            <a:chExt cx="7791449" cy="2464672"/>
          </a:xfrm>
        </p:grpSpPr>
        <p:sp>
          <p:nvSpPr>
            <p:cNvPr id="5" name="Rectangle 4"/>
            <p:cNvSpPr/>
            <p:nvPr/>
          </p:nvSpPr>
          <p:spPr bwMode="auto">
            <a:xfrm>
              <a:off x="1291902" y="2751307"/>
              <a:ext cx="7223448" cy="2354093"/>
            </a:xfrm>
            <a:prstGeom prst="rect">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8100000" scaled="1"/>
              <a:tileRect/>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GB" dirty="0">
                <a:latin typeface="TUOS Stephenson" pitchFamily="-128" charset="0"/>
              </a:endParaRPr>
            </a:p>
          </p:txBody>
        </p:sp>
        <p:sp>
          <p:nvSpPr>
            <p:cNvPr id="6" name="Freeform 5"/>
            <p:cNvSpPr/>
            <p:nvPr/>
          </p:nvSpPr>
          <p:spPr bwMode="auto">
            <a:xfrm>
              <a:off x="766195" y="2640728"/>
              <a:ext cx="7791449" cy="630869"/>
            </a:xfrm>
            <a:custGeom>
              <a:avLst/>
              <a:gdLst>
                <a:gd name="connsiteX0" fmla="*/ 277240 w 4015660"/>
                <a:gd name="connsiteY0" fmla="*/ 381361 h 490218"/>
                <a:gd name="connsiteX1" fmla="*/ 821526 w 4015660"/>
                <a:gd name="connsiteY1" fmla="*/ 457561 h 490218"/>
                <a:gd name="connsiteX2" fmla="*/ 1431126 w 4015660"/>
                <a:gd name="connsiteY2" fmla="*/ 392247 h 490218"/>
                <a:gd name="connsiteX3" fmla="*/ 1953640 w 4015660"/>
                <a:gd name="connsiteY3" fmla="*/ 381361 h 490218"/>
                <a:gd name="connsiteX4" fmla="*/ 2933354 w 4015660"/>
                <a:gd name="connsiteY4" fmla="*/ 490218 h 490218"/>
                <a:gd name="connsiteX5" fmla="*/ 3662697 w 4015660"/>
                <a:gd name="connsiteY5" fmla="*/ 457561 h 490218"/>
                <a:gd name="connsiteX6" fmla="*/ 3989268 w 4015660"/>
                <a:gd name="connsiteY6" fmla="*/ 446675 h 490218"/>
                <a:gd name="connsiteX7" fmla="*/ 3989268 w 4015660"/>
                <a:gd name="connsiteY7" fmla="*/ 457561 h 490218"/>
                <a:gd name="connsiteX8" fmla="*/ 3978383 w 4015660"/>
                <a:gd name="connsiteY8" fmla="*/ 98332 h 490218"/>
                <a:gd name="connsiteX9" fmla="*/ 3521183 w 4015660"/>
                <a:gd name="connsiteY9" fmla="*/ 361 h 490218"/>
                <a:gd name="connsiteX10" fmla="*/ 255468 w 4015660"/>
                <a:gd name="connsiteY10" fmla="*/ 76561 h 490218"/>
                <a:gd name="connsiteX11" fmla="*/ 277240 w 4015660"/>
                <a:gd name="connsiteY11" fmla="*/ 381361 h 49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15660" h="490218">
                  <a:moveTo>
                    <a:pt x="277240" y="381361"/>
                  </a:moveTo>
                  <a:cubicBezTo>
                    <a:pt x="371583" y="444861"/>
                    <a:pt x="629212" y="455747"/>
                    <a:pt x="821526" y="457561"/>
                  </a:cubicBezTo>
                  <a:cubicBezTo>
                    <a:pt x="1013840" y="459375"/>
                    <a:pt x="1242440" y="404947"/>
                    <a:pt x="1431126" y="392247"/>
                  </a:cubicBezTo>
                  <a:cubicBezTo>
                    <a:pt x="1619812" y="379547"/>
                    <a:pt x="1703269" y="365032"/>
                    <a:pt x="1953640" y="381361"/>
                  </a:cubicBezTo>
                  <a:cubicBezTo>
                    <a:pt x="2204011" y="397690"/>
                    <a:pt x="2648511" y="477518"/>
                    <a:pt x="2933354" y="490218"/>
                  </a:cubicBezTo>
                  <a:lnTo>
                    <a:pt x="3662697" y="457561"/>
                  </a:lnTo>
                  <a:lnTo>
                    <a:pt x="3989268" y="446675"/>
                  </a:lnTo>
                  <a:cubicBezTo>
                    <a:pt x="4043696" y="446675"/>
                    <a:pt x="3991082" y="515618"/>
                    <a:pt x="3989268" y="457561"/>
                  </a:cubicBezTo>
                  <a:cubicBezTo>
                    <a:pt x="3987454" y="399504"/>
                    <a:pt x="4056397" y="174532"/>
                    <a:pt x="3978383" y="98332"/>
                  </a:cubicBezTo>
                  <a:cubicBezTo>
                    <a:pt x="3900369" y="22132"/>
                    <a:pt x="4141669" y="3989"/>
                    <a:pt x="3521183" y="361"/>
                  </a:cubicBezTo>
                  <a:cubicBezTo>
                    <a:pt x="2900697" y="-3267"/>
                    <a:pt x="794311" y="20318"/>
                    <a:pt x="255468" y="76561"/>
                  </a:cubicBezTo>
                  <a:cubicBezTo>
                    <a:pt x="-283375" y="132804"/>
                    <a:pt x="182897" y="317861"/>
                    <a:pt x="277240" y="381361"/>
                  </a:cubicBezTo>
                  <a:close/>
                </a:path>
              </a:pathLst>
            </a:custGeom>
            <a:solidFill>
              <a:srgbClr val="E7E6E6"/>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GB" dirty="0">
                <a:latin typeface="TUOS Stephenson" pitchFamily="-128" charset="0"/>
              </a:endParaRPr>
            </a:p>
          </p:txBody>
        </p:sp>
        <p:sp>
          <p:nvSpPr>
            <p:cNvPr id="7" name="Freeform 6"/>
            <p:cNvSpPr/>
            <p:nvPr/>
          </p:nvSpPr>
          <p:spPr bwMode="auto">
            <a:xfrm>
              <a:off x="1249608" y="3103058"/>
              <a:ext cx="7223446" cy="165047"/>
            </a:xfrm>
            <a:custGeom>
              <a:avLst/>
              <a:gdLst>
                <a:gd name="connsiteX0" fmla="*/ 0 w 3722915"/>
                <a:gd name="connsiteY0" fmla="*/ 21897 h 113516"/>
                <a:gd name="connsiteX1" fmla="*/ 696686 w 3722915"/>
                <a:gd name="connsiteY1" fmla="*/ 76325 h 113516"/>
                <a:gd name="connsiteX2" fmla="*/ 1469572 w 3722915"/>
                <a:gd name="connsiteY2" fmla="*/ 125 h 113516"/>
                <a:gd name="connsiteX3" fmla="*/ 2612572 w 3722915"/>
                <a:gd name="connsiteY3" fmla="*/ 98097 h 113516"/>
                <a:gd name="connsiteX4" fmla="*/ 3048000 w 3722915"/>
                <a:gd name="connsiteY4" fmla="*/ 108983 h 113516"/>
                <a:gd name="connsiteX5" fmla="*/ 3722915 w 3722915"/>
                <a:gd name="connsiteY5" fmla="*/ 54554 h 11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2915" h="113516">
                  <a:moveTo>
                    <a:pt x="0" y="21897"/>
                  </a:moveTo>
                  <a:cubicBezTo>
                    <a:pt x="225878" y="50925"/>
                    <a:pt x="451757" y="79954"/>
                    <a:pt x="696686" y="76325"/>
                  </a:cubicBezTo>
                  <a:cubicBezTo>
                    <a:pt x="941615" y="72696"/>
                    <a:pt x="1150258" y="-3504"/>
                    <a:pt x="1469572" y="125"/>
                  </a:cubicBezTo>
                  <a:cubicBezTo>
                    <a:pt x="1788886" y="3754"/>
                    <a:pt x="2349501" y="79954"/>
                    <a:pt x="2612572" y="98097"/>
                  </a:cubicBezTo>
                  <a:cubicBezTo>
                    <a:pt x="2875643" y="116240"/>
                    <a:pt x="2862943" y="116240"/>
                    <a:pt x="3048000" y="108983"/>
                  </a:cubicBezTo>
                  <a:cubicBezTo>
                    <a:pt x="3233057" y="101726"/>
                    <a:pt x="3477986" y="78140"/>
                    <a:pt x="3722915" y="54554"/>
                  </a:cubicBezTo>
                </a:path>
              </a:pathLst>
            </a:custGeom>
            <a:noFill/>
            <a:ln w="28575" cap="flat" cmpd="sng" algn="ctr">
              <a:solidFill>
                <a:schemeClr val="tx1">
                  <a:lumMod val="50000"/>
                  <a:lumOff val="50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GB" dirty="0">
                <a:latin typeface="TUOS Stephenson" pitchFamily="-128" charset="0"/>
              </a:endParaRPr>
            </a:p>
          </p:txBody>
        </p:sp>
      </p:grpSp>
      <p:sp>
        <p:nvSpPr>
          <p:cNvPr id="8" name="Content Placeholder 2"/>
          <p:cNvSpPr txBox="1">
            <a:spLocks/>
          </p:cNvSpPr>
          <p:nvPr/>
        </p:nvSpPr>
        <p:spPr>
          <a:xfrm>
            <a:off x="445746" y="1558189"/>
            <a:ext cx="3772183" cy="90246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350" dirty="0">
                <a:latin typeface="+mj-lt"/>
              </a:rPr>
              <a:t>Molecular water dissociates (splits) into OH</a:t>
            </a:r>
            <a:r>
              <a:rPr lang="en-GB" sz="1350" baseline="30000" dirty="0">
                <a:latin typeface="+mj-lt"/>
              </a:rPr>
              <a:t>-</a:t>
            </a:r>
            <a:r>
              <a:rPr lang="en-GB" sz="1350" dirty="0">
                <a:latin typeface="+mj-lt"/>
              </a:rPr>
              <a:t> and H</a:t>
            </a:r>
            <a:r>
              <a:rPr lang="en-GB" sz="1350" baseline="30000" dirty="0">
                <a:latin typeface="+mj-lt"/>
              </a:rPr>
              <a:t>+</a:t>
            </a:r>
            <a:r>
              <a:rPr lang="en-GB" sz="1350" dirty="0">
                <a:latin typeface="+mj-lt"/>
              </a:rPr>
              <a:t> when it comes into contact with a positively charged surface. </a:t>
            </a:r>
            <a:endParaRPr lang="en-GB" sz="1500" dirty="0">
              <a:latin typeface="+mj-lt"/>
            </a:endParaRPr>
          </a:p>
          <a:p>
            <a:pPr marL="0" indent="0" algn="ctr">
              <a:buNone/>
            </a:pPr>
            <a:endParaRPr lang="en-GB" sz="1500" dirty="0">
              <a:latin typeface="+mj-lt"/>
            </a:endParaRPr>
          </a:p>
        </p:txBody>
      </p:sp>
      <p:sp>
        <p:nvSpPr>
          <p:cNvPr id="9" name="Oval 8"/>
          <p:cNvSpPr/>
          <p:nvPr/>
        </p:nvSpPr>
        <p:spPr>
          <a:xfrm>
            <a:off x="5419688" y="1817750"/>
            <a:ext cx="540000" cy="54000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0" name="TextBox 9"/>
          <p:cNvSpPr txBox="1"/>
          <p:nvPr/>
        </p:nvSpPr>
        <p:spPr>
          <a:xfrm>
            <a:off x="5447655" y="1989560"/>
            <a:ext cx="512034" cy="415498"/>
          </a:xfrm>
          <a:prstGeom prst="rect">
            <a:avLst/>
          </a:prstGeom>
          <a:noFill/>
        </p:spPr>
        <p:txBody>
          <a:bodyPr wrap="square" rtlCol="0">
            <a:spAutoFit/>
          </a:bodyPr>
          <a:lstStyle/>
          <a:p>
            <a:r>
              <a:rPr lang="en-GB" sz="1050" dirty="0"/>
              <a:t>H-O-H</a:t>
            </a:r>
            <a:endParaRPr lang="en-GB" sz="1500" baseline="30000" dirty="0"/>
          </a:p>
        </p:txBody>
      </p:sp>
      <p:sp>
        <p:nvSpPr>
          <p:cNvPr id="11" name="Oval 10"/>
          <p:cNvSpPr/>
          <p:nvPr/>
        </p:nvSpPr>
        <p:spPr>
          <a:xfrm>
            <a:off x="4476920" y="1747250"/>
            <a:ext cx="540000" cy="54000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2" name="TextBox 11"/>
          <p:cNvSpPr txBox="1"/>
          <p:nvPr/>
        </p:nvSpPr>
        <p:spPr>
          <a:xfrm>
            <a:off x="4504887" y="1898741"/>
            <a:ext cx="482305" cy="415498"/>
          </a:xfrm>
          <a:prstGeom prst="rect">
            <a:avLst/>
          </a:prstGeom>
          <a:noFill/>
        </p:spPr>
        <p:txBody>
          <a:bodyPr wrap="square" rtlCol="0">
            <a:spAutoFit/>
          </a:bodyPr>
          <a:lstStyle/>
          <a:p>
            <a:r>
              <a:rPr lang="en-GB" sz="1050" dirty="0"/>
              <a:t>H-O-H</a:t>
            </a:r>
            <a:endParaRPr lang="en-GB" sz="1500" baseline="30000" dirty="0"/>
          </a:p>
        </p:txBody>
      </p:sp>
      <p:sp>
        <p:nvSpPr>
          <p:cNvPr id="13" name="Oval 12"/>
          <p:cNvSpPr/>
          <p:nvPr/>
        </p:nvSpPr>
        <p:spPr>
          <a:xfrm>
            <a:off x="6537205" y="2203078"/>
            <a:ext cx="540000" cy="54000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4" name="TextBox 13"/>
          <p:cNvSpPr txBox="1"/>
          <p:nvPr/>
        </p:nvSpPr>
        <p:spPr>
          <a:xfrm>
            <a:off x="6537204" y="2367107"/>
            <a:ext cx="540002" cy="415498"/>
          </a:xfrm>
          <a:prstGeom prst="rect">
            <a:avLst/>
          </a:prstGeom>
          <a:noFill/>
        </p:spPr>
        <p:txBody>
          <a:bodyPr wrap="square" rtlCol="0">
            <a:spAutoFit/>
          </a:bodyPr>
          <a:lstStyle/>
          <a:p>
            <a:pPr algn="ctr"/>
            <a:r>
              <a:rPr lang="en-GB" sz="1050" dirty="0"/>
              <a:t>H-O-H</a:t>
            </a:r>
            <a:endParaRPr lang="en-GB" sz="1500" baseline="30000" dirty="0"/>
          </a:p>
        </p:txBody>
      </p:sp>
      <p:cxnSp>
        <p:nvCxnSpPr>
          <p:cNvPr id="15" name="Straight Connector 14"/>
          <p:cNvCxnSpPr/>
          <p:nvPr/>
        </p:nvCxnSpPr>
        <p:spPr>
          <a:xfrm flipV="1">
            <a:off x="2098793" y="3226432"/>
            <a:ext cx="0" cy="3607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963062" y="2519127"/>
            <a:ext cx="708048" cy="415498"/>
          </a:xfrm>
          <a:prstGeom prst="rect">
            <a:avLst/>
          </a:prstGeom>
          <a:noFill/>
        </p:spPr>
        <p:txBody>
          <a:bodyPr wrap="square" rtlCol="0">
            <a:spAutoFit/>
          </a:bodyPr>
          <a:lstStyle/>
          <a:p>
            <a:r>
              <a:rPr lang="en-GB" sz="2100" dirty="0"/>
              <a:t>O</a:t>
            </a:r>
          </a:p>
        </p:txBody>
      </p:sp>
      <p:cxnSp>
        <p:nvCxnSpPr>
          <p:cNvPr id="17" name="Straight Connector 16"/>
          <p:cNvCxnSpPr/>
          <p:nvPr/>
        </p:nvCxnSpPr>
        <p:spPr>
          <a:xfrm flipV="1">
            <a:off x="2531293" y="3234708"/>
            <a:ext cx="0" cy="3607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395562" y="2527404"/>
            <a:ext cx="708048" cy="738664"/>
          </a:xfrm>
          <a:prstGeom prst="rect">
            <a:avLst/>
          </a:prstGeom>
          <a:noFill/>
        </p:spPr>
        <p:txBody>
          <a:bodyPr wrap="square" rtlCol="0">
            <a:spAutoFit/>
          </a:bodyPr>
          <a:lstStyle/>
          <a:p>
            <a:r>
              <a:rPr lang="en-GB" sz="2100" dirty="0"/>
              <a:t>O</a:t>
            </a:r>
          </a:p>
          <a:p>
            <a:r>
              <a:rPr lang="en-GB" sz="2100" dirty="0"/>
              <a:t>H</a:t>
            </a:r>
          </a:p>
        </p:txBody>
      </p:sp>
      <p:cxnSp>
        <p:nvCxnSpPr>
          <p:cNvPr id="19" name="Straight Connector 18"/>
          <p:cNvCxnSpPr/>
          <p:nvPr/>
        </p:nvCxnSpPr>
        <p:spPr>
          <a:xfrm flipV="1">
            <a:off x="2963792" y="3226432"/>
            <a:ext cx="0" cy="3607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828061" y="2519128"/>
            <a:ext cx="708048" cy="738664"/>
          </a:xfrm>
          <a:prstGeom prst="rect">
            <a:avLst/>
          </a:prstGeom>
          <a:noFill/>
        </p:spPr>
        <p:txBody>
          <a:bodyPr wrap="square" rtlCol="0">
            <a:spAutoFit/>
          </a:bodyPr>
          <a:lstStyle/>
          <a:p>
            <a:r>
              <a:rPr lang="en-GB" sz="2100" dirty="0"/>
              <a:t>O</a:t>
            </a:r>
          </a:p>
          <a:p>
            <a:r>
              <a:rPr lang="en-GB" sz="2100" dirty="0"/>
              <a:t>H</a:t>
            </a:r>
          </a:p>
        </p:txBody>
      </p:sp>
      <p:cxnSp>
        <p:nvCxnSpPr>
          <p:cNvPr id="21" name="Straight Connector 20"/>
          <p:cNvCxnSpPr/>
          <p:nvPr/>
        </p:nvCxnSpPr>
        <p:spPr>
          <a:xfrm flipV="1">
            <a:off x="3482921" y="3151774"/>
            <a:ext cx="0" cy="3607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347189" y="2444470"/>
            <a:ext cx="708048" cy="738664"/>
          </a:xfrm>
          <a:prstGeom prst="rect">
            <a:avLst/>
          </a:prstGeom>
          <a:noFill/>
        </p:spPr>
        <p:txBody>
          <a:bodyPr wrap="square" rtlCol="0">
            <a:spAutoFit/>
          </a:bodyPr>
          <a:lstStyle/>
          <a:p>
            <a:r>
              <a:rPr lang="en-GB" sz="2100" dirty="0"/>
              <a:t>O</a:t>
            </a:r>
          </a:p>
          <a:p>
            <a:r>
              <a:rPr lang="en-GB" sz="2100" dirty="0"/>
              <a:t>H</a:t>
            </a:r>
          </a:p>
        </p:txBody>
      </p:sp>
      <p:cxnSp>
        <p:nvCxnSpPr>
          <p:cNvPr id="23" name="Straight Connector 22"/>
          <p:cNvCxnSpPr/>
          <p:nvPr/>
        </p:nvCxnSpPr>
        <p:spPr>
          <a:xfrm flipV="1">
            <a:off x="3957514" y="3184146"/>
            <a:ext cx="0" cy="3607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821783" y="2476841"/>
            <a:ext cx="708048" cy="738664"/>
          </a:xfrm>
          <a:prstGeom prst="rect">
            <a:avLst/>
          </a:prstGeom>
          <a:noFill/>
        </p:spPr>
        <p:txBody>
          <a:bodyPr wrap="square" rtlCol="0">
            <a:spAutoFit/>
          </a:bodyPr>
          <a:lstStyle/>
          <a:p>
            <a:r>
              <a:rPr lang="en-GB" sz="2100" dirty="0"/>
              <a:t>O</a:t>
            </a:r>
          </a:p>
          <a:p>
            <a:r>
              <a:rPr lang="en-GB" sz="2100" dirty="0"/>
              <a:t>H</a:t>
            </a:r>
          </a:p>
        </p:txBody>
      </p:sp>
      <p:cxnSp>
        <p:nvCxnSpPr>
          <p:cNvPr id="25" name="Straight Connector 24"/>
          <p:cNvCxnSpPr/>
          <p:nvPr/>
        </p:nvCxnSpPr>
        <p:spPr>
          <a:xfrm flipV="1">
            <a:off x="4445148" y="3221286"/>
            <a:ext cx="0" cy="3607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4309417" y="2513982"/>
            <a:ext cx="708048" cy="738664"/>
          </a:xfrm>
          <a:prstGeom prst="rect">
            <a:avLst/>
          </a:prstGeom>
          <a:noFill/>
        </p:spPr>
        <p:txBody>
          <a:bodyPr wrap="square" rtlCol="0">
            <a:spAutoFit/>
          </a:bodyPr>
          <a:lstStyle/>
          <a:p>
            <a:r>
              <a:rPr lang="en-GB" sz="2100" dirty="0"/>
              <a:t>O</a:t>
            </a:r>
          </a:p>
          <a:p>
            <a:r>
              <a:rPr lang="en-GB" sz="2100" dirty="0"/>
              <a:t>H</a:t>
            </a:r>
          </a:p>
        </p:txBody>
      </p:sp>
      <p:cxnSp>
        <p:nvCxnSpPr>
          <p:cNvPr id="27" name="Straight Connector 26"/>
          <p:cNvCxnSpPr/>
          <p:nvPr/>
        </p:nvCxnSpPr>
        <p:spPr>
          <a:xfrm flipV="1">
            <a:off x="4886761" y="3250105"/>
            <a:ext cx="0" cy="3607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751030" y="2542801"/>
            <a:ext cx="708048" cy="738664"/>
          </a:xfrm>
          <a:prstGeom prst="rect">
            <a:avLst/>
          </a:prstGeom>
          <a:noFill/>
        </p:spPr>
        <p:txBody>
          <a:bodyPr wrap="square" rtlCol="0">
            <a:spAutoFit/>
          </a:bodyPr>
          <a:lstStyle/>
          <a:p>
            <a:r>
              <a:rPr lang="en-GB" sz="2100" dirty="0"/>
              <a:t>O</a:t>
            </a:r>
          </a:p>
          <a:p>
            <a:r>
              <a:rPr lang="en-GB" sz="2100" dirty="0"/>
              <a:t>H</a:t>
            </a:r>
          </a:p>
        </p:txBody>
      </p:sp>
      <p:cxnSp>
        <p:nvCxnSpPr>
          <p:cNvPr id="29" name="Straight Connector 28"/>
          <p:cNvCxnSpPr/>
          <p:nvPr/>
        </p:nvCxnSpPr>
        <p:spPr>
          <a:xfrm flipV="1">
            <a:off x="5350802" y="3278890"/>
            <a:ext cx="0" cy="3607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215070" y="2571586"/>
            <a:ext cx="708048" cy="738664"/>
          </a:xfrm>
          <a:prstGeom prst="rect">
            <a:avLst/>
          </a:prstGeom>
          <a:noFill/>
        </p:spPr>
        <p:txBody>
          <a:bodyPr wrap="square" rtlCol="0">
            <a:spAutoFit/>
          </a:bodyPr>
          <a:lstStyle/>
          <a:p>
            <a:r>
              <a:rPr lang="en-GB" sz="2100" dirty="0"/>
              <a:t>O</a:t>
            </a:r>
          </a:p>
          <a:p>
            <a:r>
              <a:rPr lang="en-GB" sz="2100" dirty="0"/>
              <a:t>H</a:t>
            </a:r>
          </a:p>
        </p:txBody>
      </p:sp>
      <p:cxnSp>
        <p:nvCxnSpPr>
          <p:cNvPr id="31" name="Straight Connector 30"/>
          <p:cNvCxnSpPr/>
          <p:nvPr/>
        </p:nvCxnSpPr>
        <p:spPr>
          <a:xfrm flipV="1">
            <a:off x="5793051" y="3304701"/>
            <a:ext cx="0" cy="3607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657320" y="2597396"/>
            <a:ext cx="708048" cy="738664"/>
          </a:xfrm>
          <a:prstGeom prst="rect">
            <a:avLst/>
          </a:prstGeom>
          <a:noFill/>
        </p:spPr>
        <p:txBody>
          <a:bodyPr wrap="square" rtlCol="0">
            <a:spAutoFit/>
          </a:bodyPr>
          <a:lstStyle/>
          <a:p>
            <a:r>
              <a:rPr lang="en-GB" sz="2100" dirty="0"/>
              <a:t>O</a:t>
            </a:r>
          </a:p>
          <a:p>
            <a:r>
              <a:rPr lang="en-GB" sz="2100" dirty="0"/>
              <a:t>H</a:t>
            </a:r>
          </a:p>
        </p:txBody>
      </p:sp>
      <p:cxnSp>
        <p:nvCxnSpPr>
          <p:cNvPr id="33" name="Straight Connector 32"/>
          <p:cNvCxnSpPr/>
          <p:nvPr/>
        </p:nvCxnSpPr>
        <p:spPr>
          <a:xfrm flipV="1">
            <a:off x="6209913" y="3283014"/>
            <a:ext cx="0" cy="3607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074182" y="2575710"/>
            <a:ext cx="708048" cy="738664"/>
          </a:xfrm>
          <a:prstGeom prst="rect">
            <a:avLst/>
          </a:prstGeom>
          <a:noFill/>
        </p:spPr>
        <p:txBody>
          <a:bodyPr wrap="square" rtlCol="0">
            <a:spAutoFit/>
          </a:bodyPr>
          <a:lstStyle/>
          <a:p>
            <a:r>
              <a:rPr lang="en-GB" sz="2100" dirty="0"/>
              <a:t>O</a:t>
            </a:r>
          </a:p>
          <a:p>
            <a:r>
              <a:rPr lang="en-GB" sz="2100" dirty="0"/>
              <a:t>H</a:t>
            </a:r>
          </a:p>
        </p:txBody>
      </p:sp>
      <p:sp>
        <p:nvSpPr>
          <p:cNvPr id="35" name="TextBox 34"/>
          <p:cNvSpPr txBox="1"/>
          <p:nvPr/>
        </p:nvSpPr>
        <p:spPr>
          <a:xfrm>
            <a:off x="1906214" y="3609490"/>
            <a:ext cx="708048" cy="415498"/>
          </a:xfrm>
          <a:prstGeom prst="rect">
            <a:avLst/>
          </a:prstGeom>
          <a:noFill/>
        </p:spPr>
        <p:txBody>
          <a:bodyPr wrap="square" rtlCol="0">
            <a:spAutoFit/>
          </a:bodyPr>
          <a:lstStyle/>
          <a:p>
            <a:r>
              <a:rPr lang="en-GB" sz="2100" dirty="0"/>
              <a:t>M</a:t>
            </a:r>
            <a:r>
              <a:rPr lang="en-GB" sz="2100" baseline="30000" dirty="0"/>
              <a:t>+</a:t>
            </a:r>
          </a:p>
        </p:txBody>
      </p:sp>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2123499" flipV="1">
            <a:off x="6448725" y="2800748"/>
            <a:ext cx="389928" cy="581586"/>
          </a:xfrm>
          <a:prstGeom prst="rect">
            <a:avLst/>
          </a:prstGeom>
        </p:spPr>
      </p:pic>
      <p:sp>
        <p:nvSpPr>
          <p:cNvPr id="37" name="TextBox 36"/>
          <p:cNvSpPr txBox="1"/>
          <p:nvPr/>
        </p:nvSpPr>
        <p:spPr>
          <a:xfrm>
            <a:off x="1687514" y="4596679"/>
            <a:ext cx="708048" cy="415498"/>
          </a:xfrm>
          <a:prstGeom prst="rect">
            <a:avLst/>
          </a:prstGeom>
          <a:noFill/>
        </p:spPr>
        <p:txBody>
          <a:bodyPr wrap="square" rtlCol="0">
            <a:spAutoFit/>
          </a:bodyPr>
          <a:lstStyle/>
          <a:p>
            <a:r>
              <a:rPr lang="en-GB" sz="2100" dirty="0"/>
              <a:t>M</a:t>
            </a:r>
            <a:r>
              <a:rPr lang="en-GB" sz="2100" baseline="-25000" dirty="0"/>
              <a:t>(s)</a:t>
            </a:r>
          </a:p>
        </p:txBody>
      </p:sp>
      <p:sp>
        <p:nvSpPr>
          <p:cNvPr id="38" name="Oval 37"/>
          <p:cNvSpPr/>
          <p:nvPr/>
        </p:nvSpPr>
        <p:spPr>
          <a:xfrm>
            <a:off x="6074182" y="1491273"/>
            <a:ext cx="540000" cy="54000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39" name="TextBox 38"/>
          <p:cNvSpPr txBox="1"/>
          <p:nvPr/>
        </p:nvSpPr>
        <p:spPr>
          <a:xfrm>
            <a:off x="6102149" y="1642763"/>
            <a:ext cx="482305" cy="415498"/>
          </a:xfrm>
          <a:prstGeom prst="rect">
            <a:avLst/>
          </a:prstGeom>
          <a:noFill/>
        </p:spPr>
        <p:txBody>
          <a:bodyPr wrap="square" rtlCol="0">
            <a:spAutoFit/>
          </a:bodyPr>
          <a:lstStyle/>
          <a:p>
            <a:r>
              <a:rPr lang="en-GB" sz="1050" dirty="0"/>
              <a:t>H-O-H</a:t>
            </a:r>
            <a:endParaRPr lang="en-GB" sz="1500" baseline="30000" dirty="0"/>
          </a:p>
        </p:txBody>
      </p:sp>
      <p:sp>
        <p:nvSpPr>
          <p:cNvPr id="40" name="Oval 39"/>
          <p:cNvSpPr/>
          <p:nvPr/>
        </p:nvSpPr>
        <p:spPr>
          <a:xfrm>
            <a:off x="5005551" y="1226159"/>
            <a:ext cx="540000" cy="54000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41" name="TextBox 40"/>
          <p:cNvSpPr txBox="1"/>
          <p:nvPr/>
        </p:nvSpPr>
        <p:spPr>
          <a:xfrm>
            <a:off x="5033518" y="1377649"/>
            <a:ext cx="482305" cy="415498"/>
          </a:xfrm>
          <a:prstGeom prst="rect">
            <a:avLst/>
          </a:prstGeom>
          <a:noFill/>
        </p:spPr>
        <p:txBody>
          <a:bodyPr wrap="square" rtlCol="0">
            <a:spAutoFit/>
          </a:bodyPr>
          <a:lstStyle/>
          <a:p>
            <a:r>
              <a:rPr lang="en-GB" sz="1050" dirty="0"/>
              <a:t>H-O-H</a:t>
            </a:r>
            <a:endParaRPr lang="en-GB" sz="1500" baseline="30000" dirty="0"/>
          </a:p>
        </p:txBody>
      </p:sp>
      <p:sp>
        <p:nvSpPr>
          <p:cNvPr id="42" name="TextBox 41"/>
          <p:cNvSpPr txBox="1"/>
          <p:nvPr/>
        </p:nvSpPr>
        <p:spPr>
          <a:xfrm>
            <a:off x="2828061" y="3931261"/>
            <a:ext cx="3053681" cy="507831"/>
          </a:xfrm>
          <a:prstGeom prst="rect">
            <a:avLst/>
          </a:prstGeom>
          <a:noFill/>
        </p:spPr>
        <p:txBody>
          <a:bodyPr wrap="square" rtlCol="0">
            <a:spAutoFit/>
          </a:bodyPr>
          <a:lstStyle/>
          <a:p>
            <a:pPr algn="ctr"/>
            <a:r>
              <a:rPr lang="en-GB" sz="1350" dirty="0"/>
              <a:t>This forms metal-oxygen or metal-hydroxide bonds at the metal surface.</a:t>
            </a:r>
            <a:endParaRPr lang="en-GB" sz="1350" baseline="30000" dirty="0"/>
          </a:p>
        </p:txBody>
      </p:sp>
      <p:sp>
        <p:nvSpPr>
          <p:cNvPr id="43" name="Content Placeholder 2"/>
          <p:cNvSpPr txBox="1">
            <a:spLocks/>
          </p:cNvSpPr>
          <p:nvPr/>
        </p:nvSpPr>
        <p:spPr>
          <a:xfrm>
            <a:off x="6595951" y="1122029"/>
            <a:ext cx="1345712" cy="902467"/>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350" i="1" dirty="0"/>
              <a:t>Could be water vapour in air or a solution of water.</a:t>
            </a:r>
            <a:endParaRPr lang="en-GB" sz="1500" i="1" dirty="0">
              <a:latin typeface="Calibri (Body)"/>
            </a:endParaRPr>
          </a:p>
        </p:txBody>
      </p:sp>
      <p:sp>
        <p:nvSpPr>
          <p:cNvPr id="44" name="Rectangle 43"/>
          <p:cNvSpPr/>
          <p:nvPr/>
        </p:nvSpPr>
        <p:spPr>
          <a:xfrm>
            <a:off x="1953949" y="2838169"/>
            <a:ext cx="378630" cy="415498"/>
          </a:xfrm>
          <a:prstGeom prst="rect">
            <a:avLst/>
          </a:prstGeom>
        </p:spPr>
        <p:txBody>
          <a:bodyPr wrap="none">
            <a:spAutoFit/>
          </a:bodyPr>
          <a:lstStyle/>
          <a:p>
            <a:r>
              <a:rPr lang="en-GB" sz="2100" dirty="0"/>
              <a:t>H</a:t>
            </a:r>
          </a:p>
        </p:txBody>
      </p:sp>
      <p:sp>
        <p:nvSpPr>
          <p:cNvPr id="46" name="TextBox 45">
            <a:extLst>
              <a:ext uri="{FF2B5EF4-FFF2-40B4-BE49-F238E27FC236}">
                <a16:creationId xmlns:a16="http://schemas.microsoft.com/office/drawing/2014/main" id="{BC565304-DC34-B9B9-7F80-8764C023771C}"/>
              </a:ext>
            </a:extLst>
          </p:cNvPr>
          <p:cNvSpPr txBox="1"/>
          <p:nvPr/>
        </p:nvSpPr>
        <p:spPr>
          <a:xfrm>
            <a:off x="7077205" y="4596679"/>
            <a:ext cx="2190279" cy="584775"/>
          </a:xfrm>
          <a:prstGeom prst="rect">
            <a:avLst/>
          </a:prstGeom>
          <a:noFill/>
        </p:spPr>
        <p:txBody>
          <a:bodyPr wrap="square">
            <a:spAutoFit/>
          </a:bodyPr>
          <a:lstStyle/>
          <a:p>
            <a:r>
              <a:rPr lang="en-GB" sz="800" dirty="0">
                <a:effectLst/>
                <a:latin typeface="Calibri" panose="020F0502020204030204" pitchFamily="34" charset="0"/>
                <a:ea typeface="Times New Roman" panose="02020603050405020304" pitchFamily="18" charset="0"/>
              </a:rPr>
              <a:t>Professor Claire Corkhill</a:t>
            </a:r>
            <a:endParaRPr lang="en-GB" sz="800" dirty="0">
              <a:effectLst/>
              <a:latin typeface="Calibri" panose="020F0502020204030204" pitchFamily="34" charset="0"/>
              <a:ea typeface="Calibri" panose="020F0502020204030204" pitchFamily="34" charset="0"/>
            </a:endParaRPr>
          </a:p>
          <a:p>
            <a:r>
              <a:rPr lang="en-GB" sz="800" dirty="0">
                <a:effectLst/>
                <a:latin typeface="Calibri" panose="020F0502020204030204" pitchFamily="34" charset="0"/>
                <a:ea typeface="Times New Roman" panose="02020603050405020304" pitchFamily="18" charset="0"/>
              </a:rPr>
              <a:t>Chair in Mineralogy and of Radioactive Waste Management</a:t>
            </a:r>
            <a:endParaRPr lang="en-GB" sz="800" dirty="0">
              <a:effectLst/>
              <a:latin typeface="Calibri" panose="020F0502020204030204" pitchFamily="34" charset="0"/>
              <a:ea typeface="Calibri" panose="020F0502020204030204" pitchFamily="34" charset="0"/>
            </a:endParaRPr>
          </a:p>
          <a:p>
            <a:r>
              <a:rPr lang="en-GB" sz="800" dirty="0">
                <a:effectLst/>
                <a:latin typeface="Calibri" panose="020F0502020204030204" pitchFamily="34" charset="0"/>
                <a:ea typeface="Times New Roman" panose="02020603050405020304" pitchFamily="18" charset="0"/>
              </a:rPr>
              <a:t>School of Earth Science</a:t>
            </a:r>
            <a:endParaRPr lang="en-GB" sz="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092671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14827" y="752708"/>
            <a:ext cx="5915025"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Source Sans Pro" panose="020B0503030403020204" pitchFamily="34" charset="0"/>
                <a:ea typeface="+mj-ea"/>
                <a:cs typeface="+mj-cs"/>
              </a:defRPr>
            </a:lvl1pPr>
          </a:lstStyle>
          <a:p>
            <a:r>
              <a:rPr lang="en-GB" sz="2100" b="1" dirty="0">
                <a:solidFill>
                  <a:schemeClr val="tx2"/>
                </a:solidFill>
                <a:latin typeface="+mj-lt"/>
              </a:rPr>
              <a:t>Stage 2. Adsorption &amp; absorption of water</a:t>
            </a:r>
          </a:p>
        </p:txBody>
      </p:sp>
      <p:sp>
        <p:nvSpPr>
          <p:cNvPr id="6" name="TextBox 5"/>
          <p:cNvSpPr txBox="1"/>
          <p:nvPr/>
        </p:nvSpPr>
        <p:spPr>
          <a:xfrm>
            <a:off x="7086931" y="1913116"/>
            <a:ext cx="1620687" cy="553998"/>
          </a:xfrm>
          <a:prstGeom prst="rect">
            <a:avLst/>
          </a:prstGeom>
          <a:noFill/>
        </p:spPr>
        <p:txBody>
          <a:bodyPr wrap="square" rtlCol="0">
            <a:spAutoFit/>
          </a:bodyPr>
          <a:lstStyle/>
          <a:p>
            <a:pPr algn="ctr"/>
            <a:r>
              <a:rPr lang="en-GB" sz="1500" b="1" dirty="0">
                <a:solidFill>
                  <a:schemeClr val="tx2"/>
                </a:solidFill>
              </a:rPr>
              <a:t>The equivalent monolayer</a:t>
            </a:r>
          </a:p>
        </p:txBody>
      </p:sp>
      <p:sp>
        <p:nvSpPr>
          <p:cNvPr id="7" name="TextBox 6"/>
          <p:cNvSpPr txBox="1"/>
          <p:nvPr/>
        </p:nvSpPr>
        <p:spPr>
          <a:xfrm>
            <a:off x="6447229" y="4133613"/>
            <a:ext cx="2522765" cy="923330"/>
          </a:xfrm>
          <a:prstGeom prst="rect">
            <a:avLst/>
          </a:prstGeom>
          <a:noFill/>
          <a:ln w="19050">
            <a:solidFill>
              <a:schemeClr val="tx2"/>
            </a:solidFill>
          </a:ln>
        </p:spPr>
        <p:txBody>
          <a:bodyPr wrap="square" rtlCol="0">
            <a:spAutoFit/>
          </a:bodyPr>
          <a:lstStyle/>
          <a:p>
            <a:r>
              <a:rPr lang="en-GB" sz="1350" b="1" dirty="0">
                <a:solidFill>
                  <a:schemeClr val="tx2"/>
                </a:solidFill>
              </a:rPr>
              <a:t>Absorption: </a:t>
            </a:r>
            <a:r>
              <a:rPr lang="en-GB" sz="1350" dirty="0"/>
              <a:t>atoms, ions or molecules from a gas, liquid or dissolved solid are incorporated within a surface.</a:t>
            </a:r>
          </a:p>
        </p:txBody>
      </p:sp>
      <p:sp>
        <p:nvSpPr>
          <p:cNvPr id="8" name="Left Brace 7"/>
          <p:cNvSpPr/>
          <p:nvPr/>
        </p:nvSpPr>
        <p:spPr>
          <a:xfrm rot="10800000">
            <a:off x="6614643" y="1144198"/>
            <a:ext cx="344666" cy="2019611"/>
          </a:xfrm>
          <a:prstGeom prst="leftBrace">
            <a:avLst>
              <a:gd name="adj1" fmla="val 58196"/>
              <a:gd name="adj2" fmla="val 50000"/>
            </a:avLst>
          </a:prstGeom>
          <a:ln w="381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dirty="0">
              <a:solidFill>
                <a:schemeClr val="tx2"/>
              </a:solidFill>
            </a:endParaRPr>
          </a:p>
        </p:txBody>
      </p:sp>
      <p:sp>
        <p:nvSpPr>
          <p:cNvPr id="9" name="Content Placeholder 2"/>
          <p:cNvSpPr txBox="1">
            <a:spLocks/>
          </p:cNvSpPr>
          <p:nvPr/>
        </p:nvSpPr>
        <p:spPr>
          <a:xfrm>
            <a:off x="6387271" y="882473"/>
            <a:ext cx="2694893" cy="902467"/>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350" i="1" dirty="0"/>
              <a:t>This thin layer of water is where corrosion reactions occur</a:t>
            </a:r>
            <a:endParaRPr lang="en-GB" sz="1500" i="1" dirty="0">
              <a:latin typeface="Calibri (Body)"/>
            </a:endParaRPr>
          </a:p>
        </p:txBody>
      </p:sp>
      <p:grpSp>
        <p:nvGrpSpPr>
          <p:cNvPr id="17" name="Group 16"/>
          <p:cNvGrpSpPr/>
          <p:nvPr/>
        </p:nvGrpSpPr>
        <p:grpSpPr>
          <a:xfrm>
            <a:off x="2068641" y="2789752"/>
            <a:ext cx="4478829" cy="1290086"/>
            <a:chOff x="766195" y="2640728"/>
            <a:chExt cx="7791449" cy="1720114"/>
          </a:xfrm>
        </p:grpSpPr>
        <p:sp>
          <p:nvSpPr>
            <p:cNvPr id="18" name="Rectangle 17"/>
            <p:cNvSpPr/>
            <p:nvPr/>
          </p:nvSpPr>
          <p:spPr bwMode="auto">
            <a:xfrm>
              <a:off x="1291902" y="2751308"/>
              <a:ext cx="7223448" cy="1609534"/>
            </a:xfrm>
            <a:prstGeom prst="rect">
              <a:avLst/>
            </a:prstGeom>
            <a:gradFill flip="none" rotWithShape="1">
              <a:gsLst>
                <a:gs pos="0">
                  <a:schemeClr val="accent6">
                    <a:lumMod val="75000"/>
                  </a:schemeClr>
                </a:gs>
                <a:gs pos="50000">
                  <a:schemeClr val="accent6">
                    <a:lumMod val="75000"/>
                    <a:tint val="44500"/>
                    <a:satMod val="160000"/>
                  </a:schemeClr>
                </a:gs>
                <a:gs pos="100000">
                  <a:schemeClr val="accent6">
                    <a:lumMod val="75000"/>
                    <a:tint val="23500"/>
                    <a:satMod val="160000"/>
                  </a:schemeClr>
                </a:gs>
              </a:gsLst>
              <a:lin ang="8100000" scaled="1"/>
              <a:tileRect/>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GB" dirty="0">
                <a:latin typeface="TUOS Stephenson" pitchFamily="-128" charset="0"/>
              </a:endParaRPr>
            </a:p>
          </p:txBody>
        </p:sp>
        <p:sp>
          <p:nvSpPr>
            <p:cNvPr id="19" name="Freeform 18"/>
            <p:cNvSpPr/>
            <p:nvPr/>
          </p:nvSpPr>
          <p:spPr bwMode="auto">
            <a:xfrm>
              <a:off x="766195" y="2640728"/>
              <a:ext cx="7791449" cy="630869"/>
            </a:xfrm>
            <a:custGeom>
              <a:avLst/>
              <a:gdLst>
                <a:gd name="connsiteX0" fmla="*/ 277240 w 4015660"/>
                <a:gd name="connsiteY0" fmla="*/ 381361 h 490218"/>
                <a:gd name="connsiteX1" fmla="*/ 821526 w 4015660"/>
                <a:gd name="connsiteY1" fmla="*/ 457561 h 490218"/>
                <a:gd name="connsiteX2" fmla="*/ 1431126 w 4015660"/>
                <a:gd name="connsiteY2" fmla="*/ 392247 h 490218"/>
                <a:gd name="connsiteX3" fmla="*/ 1953640 w 4015660"/>
                <a:gd name="connsiteY3" fmla="*/ 381361 h 490218"/>
                <a:gd name="connsiteX4" fmla="*/ 2933354 w 4015660"/>
                <a:gd name="connsiteY4" fmla="*/ 490218 h 490218"/>
                <a:gd name="connsiteX5" fmla="*/ 3662697 w 4015660"/>
                <a:gd name="connsiteY5" fmla="*/ 457561 h 490218"/>
                <a:gd name="connsiteX6" fmla="*/ 3989268 w 4015660"/>
                <a:gd name="connsiteY6" fmla="*/ 446675 h 490218"/>
                <a:gd name="connsiteX7" fmla="*/ 3989268 w 4015660"/>
                <a:gd name="connsiteY7" fmla="*/ 457561 h 490218"/>
                <a:gd name="connsiteX8" fmla="*/ 3978383 w 4015660"/>
                <a:gd name="connsiteY8" fmla="*/ 98332 h 490218"/>
                <a:gd name="connsiteX9" fmla="*/ 3521183 w 4015660"/>
                <a:gd name="connsiteY9" fmla="*/ 361 h 490218"/>
                <a:gd name="connsiteX10" fmla="*/ 255468 w 4015660"/>
                <a:gd name="connsiteY10" fmla="*/ 76561 h 490218"/>
                <a:gd name="connsiteX11" fmla="*/ 277240 w 4015660"/>
                <a:gd name="connsiteY11" fmla="*/ 381361 h 49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15660" h="490218">
                  <a:moveTo>
                    <a:pt x="277240" y="381361"/>
                  </a:moveTo>
                  <a:cubicBezTo>
                    <a:pt x="371583" y="444861"/>
                    <a:pt x="629212" y="455747"/>
                    <a:pt x="821526" y="457561"/>
                  </a:cubicBezTo>
                  <a:cubicBezTo>
                    <a:pt x="1013840" y="459375"/>
                    <a:pt x="1242440" y="404947"/>
                    <a:pt x="1431126" y="392247"/>
                  </a:cubicBezTo>
                  <a:cubicBezTo>
                    <a:pt x="1619812" y="379547"/>
                    <a:pt x="1703269" y="365032"/>
                    <a:pt x="1953640" y="381361"/>
                  </a:cubicBezTo>
                  <a:cubicBezTo>
                    <a:pt x="2204011" y="397690"/>
                    <a:pt x="2648511" y="477518"/>
                    <a:pt x="2933354" y="490218"/>
                  </a:cubicBezTo>
                  <a:lnTo>
                    <a:pt x="3662697" y="457561"/>
                  </a:lnTo>
                  <a:lnTo>
                    <a:pt x="3989268" y="446675"/>
                  </a:lnTo>
                  <a:cubicBezTo>
                    <a:pt x="4043696" y="446675"/>
                    <a:pt x="3991082" y="515618"/>
                    <a:pt x="3989268" y="457561"/>
                  </a:cubicBezTo>
                  <a:cubicBezTo>
                    <a:pt x="3987454" y="399504"/>
                    <a:pt x="4056397" y="174532"/>
                    <a:pt x="3978383" y="98332"/>
                  </a:cubicBezTo>
                  <a:cubicBezTo>
                    <a:pt x="3900369" y="22132"/>
                    <a:pt x="4141669" y="3989"/>
                    <a:pt x="3521183" y="361"/>
                  </a:cubicBezTo>
                  <a:cubicBezTo>
                    <a:pt x="2900697" y="-3267"/>
                    <a:pt x="794311" y="20318"/>
                    <a:pt x="255468" y="76561"/>
                  </a:cubicBezTo>
                  <a:cubicBezTo>
                    <a:pt x="-283375" y="132804"/>
                    <a:pt x="182897" y="317861"/>
                    <a:pt x="277240" y="381361"/>
                  </a:cubicBezTo>
                  <a:close/>
                </a:path>
              </a:pathLst>
            </a:custGeom>
            <a:solidFill>
              <a:srgbClr val="E7E6E6"/>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GB" dirty="0">
                <a:latin typeface="TUOS Stephenson" pitchFamily="-128" charset="0"/>
              </a:endParaRPr>
            </a:p>
          </p:txBody>
        </p:sp>
        <p:sp>
          <p:nvSpPr>
            <p:cNvPr id="20" name="Freeform 19"/>
            <p:cNvSpPr/>
            <p:nvPr/>
          </p:nvSpPr>
          <p:spPr bwMode="auto">
            <a:xfrm>
              <a:off x="1249608" y="3103058"/>
              <a:ext cx="7223446" cy="165047"/>
            </a:xfrm>
            <a:custGeom>
              <a:avLst/>
              <a:gdLst>
                <a:gd name="connsiteX0" fmla="*/ 0 w 3722915"/>
                <a:gd name="connsiteY0" fmla="*/ 21897 h 113516"/>
                <a:gd name="connsiteX1" fmla="*/ 696686 w 3722915"/>
                <a:gd name="connsiteY1" fmla="*/ 76325 h 113516"/>
                <a:gd name="connsiteX2" fmla="*/ 1469572 w 3722915"/>
                <a:gd name="connsiteY2" fmla="*/ 125 h 113516"/>
                <a:gd name="connsiteX3" fmla="*/ 2612572 w 3722915"/>
                <a:gd name="connsiteY3" fmla="*/ 98097 h 113516"/>
                <a:gd name="connsiteX4" fmla="*/ 3048000 w 3722915"/>
                <a:gd name="connsiteY4" fmla="*/ 108983 h 113516"/>
                <a:gd name="connsiteX5" fmla="*/ 3722915 w 3722915"/>
                <a:gd name="connsiteY5" fmla="*/ 54554 h 11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2915" h="113516">
                  <a:moveTo>
                    <a:pt x="0" y="21897"/>
                  </a:moveTo>
                  <a:cubicBezTo>
                    <a:pt x="225878" y="50925"/>
                    <a:pt x="451757" y="79954"/>
                    <a:pt x="696686" y="76325"/>
                  </a:cubicBezTo>
                  <a:cubicBezTo>
                    <a:pt x="941615" y="72696"/>
                    <a:pt x="1150258" y="-3504"/>
                    <a:pt x="1469572" y="125"/>
                  </a:cubicBezTo>
                  <a:cubicBezTo>
                    <a:pt x="1788886" y="3754"/>
                    <a:pt x="2349501" y="79954"/>
                    <a:pt x="2612572" y="98097"/>
                  </a:cubicBezTo>
                  <a:cubicBezTo>
                    <a:pt x="2875643" y="116240"/>
                    <a:pt x="2862943" y="116240"/>
                    <a:pt x="3048000" y="108983"/>
                  </a:cubicBezTo>
                  <a:cubicBezTo>
                    <a:pt x="3233057" y="101726"/>
                    <a:pt x="3477986" y="78140"/>
                    <a:pt x="3722915" y="54554"/>
                  </a:cubicBezTo>
                </a:path>
              </a:pathLst>
            </a:custGeom>
            <a:noFill/>
            <a:ln w="28575" cap="flat" cmpd="sng" algn="ctr">
              <a:solidFill>
                <a:schemeClr val="tx1">
                  <a:lumMod val="50000"/>
                  <a:lumOff val="50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GB" dirty="0">
                <a:latin typeface="TUOS Stephenson" pitchFamily="-128" charset="0"/>
              </a:endParaRPr>
            </a:p>
          </p:txBody>
        </p:sp>
      </p:grpSp>
      <p:cxnSp>
        <p:nvCxnSpPr>
          <p:cNvPr id="27" name="Straight Connector 26"/>
          <p:cNvCxnSpPr/>
          <p:nvPr/>
        </p:nvCxnSpPr>
        <p:spPr>
          <a:xfrm flipV="1">
            <a:off x="2956081" y="2994949"/>
            <a:ext cx="0" cy="19211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812445" y="2297010"/>
            <a:ext cx="708048" cy="415498"/>
          </a:xfrm>
          <a:prstGeom prst="rect">
            <a:avLst/>
          </a:prstGeom>
          <a:noFill/>
        </p:spPr>
        <p:txBody>
          <a:bodyPr wrap="square" rtlCol="0">
            <a:spAutoFit/>
          </a:bodyPr>
          <a:lstStyle/>
          <a:p>
            <a:r>
              <a:rPr lang="en-GB" sz="2100" dirty="0"/>
              <a:t>O</a:t>
            </a:r>
          </a:p>
        </p:txBody>
      </p:sp>
      <p:sp>
        <p:nvSpPr>
          <p:cNvPr id="52" name="Rectangle 51"/>
          <p:cNvSpPr/>
          <p:nvPr/>
        </p:nvSpPr>
        <p:spPr>
          <a:xfrm>
            <a:off x="2803332" y="2616052"/>
            <a:ext cx="378630" cy="415498"/>
          </a:xfrm>
          <a:prstGeom prst="rect">
            <a:avLst/>
          </a:prstGeom>
        </p:spPr>
        <p:txBody>
          <a:bodyPr wrap="none">
            <a:spAutoFit/>
          </a:bodyPr>
          <a:lstStyle/>
          <a:p>
            <a:r>
              <a:rPr lang="en-GB" sz="2100" dirty="0"/>
              <a:t>H</a:t>
            </a:r>
          </a:p>
        </p:txBody>
      </p:sp>
      <p:sp>
        <p:nvSpPr>
          <p:cNvPr id="53" name="Rectangle 52"/>
          <p:cNvSpPr/>
          <p:nvPr/>
        </p:nvSpPr>
        <p:spPr>
          <a:xfrm>
            <a:off x="2538994" y="1937304"/>
            <a:ext cx="378630" cy="415498"/>
          </a:xfrm>
          <a:prstGeom prst="rect">
            <a:avLst/>
          </a:prstGeom>
        </p:spPr>
        <p:txBody>
          <a:bodyPr wrap="none">
            <a:spAutoFit/>
          </a:bodyPr>
          <a:lstStyle/>
          <a:p>
            <a:r>
              <a:rPr lang="en-GB" sz="2100" dirty="0"/>
              <a:t>H</a:t>
            </a:r>
          </a:p>
        </p:txBody>
      </p:sp>
      <p:cxnSp>
        <p:nvCxnSpPr>
          <p:cNvPr id="55" name="Straight Connector 54"/>
          <p:cNvCxnSpPr/>
          <p:nvPr/>
        </p:nvCxnSpPr>
        <p:spPr>
          <a:xfrm>
            <a:off x="2778256" y="2253570"/>
            <a:ext cx="114869" cy="1446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2689190" y="1806514"/>
            <a:ext cx="0" cy="19211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2535898" y="1499176"/>
            <a:ext cx="708048" cy="415498"/>
          </a:xfrm>
          <a:prstGeom prst="rect">
            <a:avLst/>
          </a:prstGeom>
          <a:noFill/>
        </p:spPr>
        <p:txBody>
          <a:bodyPr wrap="square" rtlCol="0">
            <a:spAutoFit/>
          </a:bodyPr>
          <a:lstStyle/>
          <a:p>
            <a:r>
              <a:rPr lang="en-GB" sz="2100" dirty="0"/>
              <a:t>O</a:t>
            </a:r>
          </a:p>
        </p:txBody>
      </p:sp>
      <p:sp>
        <p:nvSpPr>
          <p:cNvPr id="60" name="Rectangle 59"/>
          <p:cNvSpPr/>
          <p:nvPr/>
        </p:nvSpPr>
        <p:spPr>
          <a:xfrm>
            <a:off x="2253444" y="1134856"/>
            <a:ext cx="378630" cy="415498"/>
          </a:xfrm>
          <a:prstGeom prst="rect">
            <a:avLst/>
          </a:prstGeom>
        </p:spPr>
        <p:txBody>
          <a:bodyPr wrap="none">
            <a:spAutoFit/>
          </a:bodyPr>
          <a:lstStyle/>
          <a:p>
            <a:r>
              <a:rPr lang="en-GB" sz="2100" dirty="0"/>
              <a:t>H</a:t>
            </a:r>
          </a:p>
        </p:txBody>
      </p:sp>
      <p:cxnSp>
        <p:nvCxnSpPr>
          <p:cNvPr id="61" name="Straight Connector 60"/>
          <p:cNvCxnSpPr/>
          <p:nvPr/>
        </p:nvCxnSpPr>
        <p:spPr>
          <a:xfrm>
            <a:off x="2492705" y="1451122"/>
            <a:ext cx="114869" cy="1446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3401237" y="2992648"/>
            <a:ext cx="0" cy="19211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3257601" y="2294709"/>
            <a:ext cx="708048" cy="415498"/>
          </a:xfrm>
          <a:prstGeom prst="rect">
            <a:avLst/>
          </a:prstGeom>
          <a:noFill/>
        </p:spPr>
        <p:txBody>
          <a:bodyPr wrap="square" rtlCol="0">
            <a:spAutoFit/>
          </a:bodyPr>
          <a:lstStyle/>
          <a:p>
            <a:r>
              <a:rPr lang="en-GB" sz="2100" dirty="0"/>
              <a:t>O</a:t>
            </a:r>
          </a:p>
        </p:txBody>
      </p:sp>
      <p:sp>
        <p:nvSpPr>
          <p:cNvPr id="64" name="Rectangle 63"/>
          <p:cNvSpPr/>
          <p:nvPr/>
        </p:nvSpPr>
        <p:spPr>
          <a:xfrm>
            <a:off x="3248488" y="2613751"/>
            <a:ext cx="378630" cy="415498"/>
          </a:xfrm>
          <a:prstGeom prst="rect">
            <a:avLst/>
          </a:prstGeom>
        </p:spPr>
        <p:txBody>
          <a:bodyPr wrap="none">
            <a:spAutoFit/>
          </a:bodyPr>
          <a:lstStyle/>
          <a:p>
            <a:r>
              <a:rPr lang="en-GB" sz="2100" dirty="0"/>
              <a:t>H</a:t>
            </a:r>
          </a:p>
        </p:txBody>
      </p:sp>
      <p:sp>
        <p:nvSpPr>
          <p:cNvPr id="65" name="Rectangle 64"/>
          <p:cNvSpPr/>
          <p:nvPr/>
        </p:nvSpPr>
        <p:spPr>
          <a:xfrm>
            <a:off x="2984150" y="1935003"/>
            <a:ext cx="378630" cy="415498"/>
          </a:xfrm>
          <a:prstGeom prst="rect">
            <a:avLst/>
          </a:prstGeom>
        </p:spPr>
        <p:txBody>
          <a:bodyPr wrap="none">
            <a:spAutoFit/>
          </a:bodyPr>
          <a:lstStyle/>
          <a:p>
            <a:r>
              <a:rPr lang="en-GB" sz="2100" dirty="0"/>
              <a:t>H</a:t>
            </a:r>
          </a:p>
        </p:txBody>
      </p:sp>
      <p:cxnSp>
        <p:nvCxnSpPr>
          <p:cNvPr id="66" name="Straight Connector 65"/>
          <p:cNvCxnSpPr/>
          <p:nvPr/>
        </p:nvCxnSpPr>
        <p:spPr>
          <a:xfrm>
            <a:off x="3223411" y="2251269"/>
            <a:ext cx="114869" cy="1446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3134346" y="1804213"/>
            <a:ext cx="0" cy="19211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2981054" y="1496875"/>
            <a:ext cx="708048" cy="415498"/>
          </a:xfrm>
          <a:prstGeom prst="rect">
            <a:avLst/>
          </a:prstGeom>
          <a:noFill/>
        </p:spPr>
        <p:txBody>
          <a:bodyPr wrap="square" rtlCol="0">
            <a:spAutoFit/>
          </a:bodyPr>
          <a:lstStyle/>
          <a:p>
            <a:r>
              <a:rPr lang="en-GB" sz="2100" dirty="0"/>
              <a:t>O</a:t>
            </a:r>
          </a:p>
        </p:txBody>
      </p:sp>
      <p:sp>
        <p:nvSpPr>
          <p:cNvPr id="69" name="Rectangle 68"/>
          <p:cNvSpPr/>
          <p:nvPr/>
        </p:nvSpPr>
        <p:spPr>
          <a:xfrm>
            <a:off x="2698600" y="1132555"/>
            <a:ext cx="378630" cy="415498"/>
          </a:xfrm>
          <a:prstGeom prst="rect">
            <a:avLst/>
          </a:prstGeom>
        </p:spPr>
        <p:txBody>
          <a:bodyPr wrap="none">
            <a:spAutoFit/>
          </a:bodyPr>
          <a:lstStyle/>
          <a:p>
            <a:r>
              <a:rPr lang="en-GB" sz="2100" dirty="0"/>
              <a:t>H</a:t>
            </a:r>
          </a:p>
        </p:txBody>
      </p:sp>
      <p:cxnSp>
        <p:nvCxnSpPr>
          <p:cNvPr id="70" name="Straight Connector 69"/>
          <p:cNvCxnSpPr/>
          <p:nvPr/>
        </p:nvCxnSpPr>
        <p:spPr>
          <a:xfrm>
            <a:off x="2937861" y="1448821"/>
            <a:ext cx="114869" cy="1446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3886292" y="2956745"/>
            <a:ext cx="0" cy="19211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3742657" y="2258806"/>
            <a:ext cx="708048" cy="415498"/>
          </a:xfrm>
          <a:prstGeom prst="rect">
            <a:avLst/>
          </a:prstGeom>
          <a:noFill/>
        </p:spPr>
        <p:txBody>
          <a:bodyPr wrap="square" rtlCol="0">
            <a:spAutoFit/>
          </a:bodyPr>
          <a:lstStyle/>
          <a:p>
            <a:r>
              <a:rPr lang="en-GB" sz="2100" dirty="0"/>
              <a:t>O</a:t>
            </a:r>
          </a:p>
        </p:txBody>
      </p:sp>
      <p:sp>
        <p:nvSpPr>
          <p:cNvPr id="73" name="Rectangle 72"/>
          <p:cNvSpPr/>
          <p:nvPr/>
        </p:nvSpPr>
        <p:spPr>
          <a:xfrm>
            <a:off x="3733543" y="2577848"/>
            <a:ext cx="378630" cy="415498"/>
          </a:xfrm>
          <a:prstGeom prst="rect">
            <a:avLst/>
          </a:prstGeom>
        </p:spPr>
        <p:txBody>
          <a:bodyPr wrap="none">
            <a:spAutoFit/>
          </a:bodyPr>
          <a:lstStyle/>
          <a:p>
            <a:r>
              <a:rPr lang="en-GB" sz="2100" dirty="0"/>
              <a:t>H</a:t>
            </a:r>
          </a:p>
        </p:txBody>
      </p:sp>
      <p:sp>
        <p:nvSpPr>
          <p:cNvPr id="74" name="Rectangle 73"/>
          <p:cNvSpPr/>
          <p:nvPr/>
        </p:nvSpPr>
        <p:spPr>
          <a:xfrm>
            <a:off x="3469206" y="1899100"/>
            <a:ext cx="378630" cy="415498"/>
          </a:xfrm>
          <a:prstGeom prst="rect">
            <a:avLst/>
          </a:prstGeom>
        </p:spPr>
        <p:txBody>
          <a:bodyPr wrap="none">
            <a:spAutoFit/>
          </a:bodyPr>
          <a:lstStyle/>
          <a:p>
            <a:r>
              <a:rPr lang="en-GB" sz="2100" dirty="0"/>
              <a:t>H</a:t>
            </a:r>
          </a:p>
        </p:txBody>
      </p:sp>
      <p:cxnSp>
        <p:nvCxnSpPr>
          <p:cNvPr id="75" name="Straight Connector 74"/>
          <p:cNvCxnSpPr/>
          <p:nvPr/>
        </p:nvCxnSpPr>
        <p:spPr>
          <a:xfrm>
            <a:off x="3708467" y="2215366"/>
            <a:ext cx="114869" cy="1446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3619402" y="1768310"/>
            <a:ext cx="0" cy="19211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3466109" y="1460972"/>
            <a:ext cx="708048" cy="415498"/>
          </a:xfrm>
          <a:prstGeom prst="rect">
            <a:avLst/>
          </a:prstGeom>
          <a:noFill/>
        </p:spPr>
        <p:txBody>
          <a:bodyPr wrap="square" rtlCol="0">
            <a:spAutoFit/>
          </a:bodyPr>
          <a:lstStyle/>
          <a:p>
            <a:r>
              <a:rPr lang="en-GB" sz="2100" dirty="0"/>
              <a:t>O</a:t>
            </a:r>
          </a:p>
        </p:txBody>
      </p:sp>
      <p:sp>
        <p:nvSpPr>
          <p:cNvPr id="78" name="Rectangle 77"/>
          <p:cNvSpPr/>
          <p:nvPr/>
        </p:nvSpPr>
        <p:spPr>
          <a:xfrm>
            <a:off x="3183655" y="1096651"/>
            <a:ext cx="378630" cy="415498"/>
          </a:xfrm>
          <a:prstGeom prst="rect">
            <a:avLst/>
          </a:prstGeom>
        </p:spPr>
        <p:txBody>
          <a:bodyPr wrap="none">
            <a:spAutoFit/>
          </a:bodyPr>
          <a:lstStyle/>
          <a:p>
            <a:r>
              <a:rPr lang="en-GB" sz="2100" dirty="0"/>
              <a:t>H</a:t>
            </a:r>
          </a:p>
        </p:txBody>
      </p:sp>
      <p:cxnSp>
        <p:nvCxnSpPr>
          <p:cNvPr id="79" name="Straight Connector 78"/>
          <p:cNvCxnSpPr/>
          <p:nvPr/>
        </p:nvCxnSpPr>
        <p:spPr>
          <a:xfrm>
            <a:off x="3422917" y="1412918"/>
            <a:ext cx="114869" cy="1446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4366243" y="2971694"/>
            <a:ext cx="0" cy="19211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4222607" y="2273755"/>
            <a:ext cx="708048" cy="415498"/>
          </a:xfrm>
          <a:prstGeom prst="rect">
            <a:avLst/>
          </a:prstGeom>
          <a:noFill/>
        </p:spPr>
        <p:txBody>
          <a:bodyPr wrap="square" rtlCol="0">
            <a:spAutoFit/>
          </a:bodyPr>
          <a:lstStyle/>
          <a:p>
            <a:r>
              <a:rPr lang="en-GB" sz="2100" dirty="0"/>
              <a:t>O</a:t>
            </a:r>
          </a:p>
        </p:txBody>
      </p:sp>
      <p:sp>
        <p:nvSpPr>
          <p:cNvPr id="82" name="Rectangle 81"/>
          <p:cNvSpPr/>
          <p:nvPr/>
        </p:nvSpPr>
        <p:spPr>
          <a:xfrm>
            <a:off x="4213494" y="2592797"/>
            <a:ext cx="378630" cy="415498"/>
          </a:xfrm>
          <a:prstGeom prst="rect">
            <a:avLst/>
          </a:prstGeom>
        </p:spPr>
        <p:txBody>
          <a:bodyPr wrap="none">
            <a:spAutoFit/>
          </a:bodyPr>
          <a:lstStyle/>
          <a:p>
            <a:r>
              <a:rPr lang="en-GB" sz="2100" dirty="0"/>
              <a:t>H</a:t>
            </a:r>
          </a:p>
        </p:txBody>
      </p:sp>
      <p:sp>
        <p:nvSpPr>
          <p:cNvPr id="83" name="Rectangle 82"/>
          <p:cNvSpPr/>
          <p:nvPr/>
        </p:nvSpPr>
        <p:spPr>
          <a:xfrm>
            <a:off x="3949156" y="1914049"/>
            <a:ext cx="378630" cy="415498"/>
          </a:xfrm>
          <a:prstGeom prst="rect">
            <a:avLst/>
          </a:prstGeom>
        </p:spPr>
        <p:txBody>
          <a:bodyPr wrap="none">
            <a:spAutoFit/>
          </a:bodyPr>
          <a:lstStyle/>
          <a:p>
            <a:r>
              <a:rPr lang="en-GB" sz="2100" dirty="0"/>
              <a:t>H</a:t>
            </a:r>
          </a:p>
        </p:txBody>
      </p:sp>
      <p:cxnSp>
        <p:nvCxnSpPr>
          <p:cNvPr id="84" name="Straight Connector 83"/>
          <p:cNvCxnSpPr/>
          <p:nvPr/>
        </p:nvCxnSpPr>
        <p:spPr>
          <a:xfrm>
            <a:off x="4188418" y="2230315"/>
            <a:ext cx="114869" cy="1446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V="1">
            <a:off x="4099352" y="1783259"/>
            <a:ext cx="0" cy="19211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3946060" y="1475921"/>
            <a:ext cx="708048" cy="415498"/>
          </a:xfrm>
          <a:prstGeom prst="rect">
            <a:avLst/>
          </a:prstGeom>
          <a:noFill/>
        </p:spPr>
        <p:txBody>
          <a:bodyPr wrap="square" rtlCol="0">
            <a:spAutoFit/>
          </a:bodyPr>
          <a:lstStyle/>
          <a:p>
            <a:r>
              <a:rPr lang="en-GB" sz="2100" dirty="0"/>
              <a:t>O</a:t>
            </a:r>
          </a:p>
        </p:txBody>
      </p:sp>
      <p:sp>
        <p:nvSpPr>
          <p:cNvPr id="87" name="Rectangle 86"/>
          <p:cNvSpPr/>
          <p:nvPr/>
        </p:nvSpPr>
        <p:spPr>
          <a:xfrm>
            <a:off x="3663606" y="1111600"/>
            <a:ext cx="378630" cy="415498"/>
          </a:xfrm>
          <a:prstGeom prst="rect">
            <a:avLst/>
          </a:prstGeom>
        </p:spPr>
        <p:txBody>
          <a:bodyPr wrap="none">
            <a:spAutoFit/>
          </a:bodyPr>
          <a:lstStyle/>
          <a:p>
            <a:r>
              <a:rPr lang="en-GB" sz="2100" dirty="0"/>
              <a:t>H</a:t>
            </a:r>
          </a:p>
        </p:txBody>
      </p:sp>
      <p:cxnSp>
        <p:nvCxnSpPr>
          <p:cNvPr id="88" name="Straight Connector 87"/>
          <p:cNvCxnSpPr/>
          <p:nvPr/>
        </p:nvCxnSpPr>
        <p:spPr>
          <a:xfrm>
            <a:off x="3902867" y="1427867"/>
            <a:ext cx="114869" cy="1446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4824194" y="3016473"/>
            <a:ext cx="0" cy="19211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4680558" y="2318534"/>
            <a:ext cx="708048" cy="415498"/>
          </a:xfrm>
          <a:prstGeom prst="rect">
            <a:avLst/>
          </a:prstGeom>
          <a:noFill/>
        </p:spPr>
        <p:txBody>
          <a:bodyPr wrap="square" rtlCol="0">
            <a:spAutoFit/>
          </a:bodyPr>
          <a:lstStyle/>
          <a:p>
            <a:r>
              <a:rPr lang="en-GB" sz="2100" dirty="0"/>
              <a:t>O</a:t>
            </a:r>
          </a:p>
        </p:txBody>
      </p:sp>
      <p:sp>
        <p:nvSpPr>
          <p:cNvPr id="91" name="Rectangle 90"/>
          <p:cNvSpPr/>
          <p:nvPr/>
        </p:nvSpPr>
        <p:spPr>
          <a:xfrm>
            <a:off x="4671445" y="2637577"/>
            <a:ext cx="378630" cy="415498"/>
          </a:xfrm>
          <a:prstGeom prst="rect">
            <a:avLst/>
          </a:prstGeom>
        </p:spPr>
        <p:txBody>
          <a:bodyPr wrap="none">
            <a:spAutoFit/>
          </a:bodyPr>
          <a:lstStyle/>
          <a:p>
            <a:r>
              <a:rPr lang="en-GB" sz="2100" dirty="0"/>
              <a:t>H</a:t>
            </a:r>
          </a:p>
        </p:txBody>
      </p:sp>
      <p:sp>
        <p:nvSpPr>
          <p:cNvPr id="92" name="Rectangle 91"/>
          <p:cNvSpPr/>
          <p:nvPr/>
        </p:nvSpPr>
        <p:spPr>
          <a:xfrm>
            <a:off x="4407107" y="1958828"/>
            <a:ext cx="378630" cy="415498"/>
          </a:xfrm>
          <a:prstGeom prst="rect">
            <a:avLst/>
          </a:prstGeom>
        </p:spPr>
        <p:txBody>
          <a:bodyPr wrap="none">
            <a:spAutoFit/>
          </a:bodyPr>
          <a:lstStyle/>
          <a:p>
            <a:r>
              <a:rPr lang="en-GB" sz="2100" dirty="0"/>
              <a:t>H</a:t>
            </a:r>
          </a:p>
        </p:txBody>
      </p:sp>
      <p:cxnSp>
        <p:nvCxnSpPr>
          <p:cNvPr id="93" name="Straight Connector 92"/>
          <p:cNvCxnSpPr/>
          <p:nvPr/>
        </p:nvCxnSpPr>
        <p:spPr>
          <a:xfrm>
            <a:off x="4646368" y="2275095"/>
            <a:ext cx="114869" cy="1446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V="1">
            <a:off x="4557303" y="1828038"/>
            <a:ext cx="0" cy="19211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4404011" y="1520701"/>
            <a:ext cx="708048" cy="415498"/>
          </a:xfrm>
          <a:prstGeom prst="rect">
            <a:avLst/>
          </a:prstGeom>
          <a:noFill/>
        </p:spPr>
        <p:txBody>
          <a:bodyPr wrap="square" rtlCol="0">
            <a:spAutoFit/>
          </a:bodyPr>
          <a:lstStyle/>
          <a:p>
            <a:r>
              <a:rPr lang="en-GB" sz="2100" dirty="0"/>
              <a:t>O</a:t>
            </a:r>
          </a:p>
        </p:txBody>
      </p:sp>
      <p:sp>
        <p:nvSpPr>
          <p:cNvPr id="96" name="Rectangle 95"/>
          <p:cNvSpPr/>
          <p:nvPr/>
        </p:nvSpPr>
        <p:spPr>
          <a:xfrm>
            <a:off x="4121557" y="1156380"/>
            <a:ext cx="378630" cy="415498"/>
          </a:xfrm>
          <a:prstGeom prst="rect">
            <a:avLst/>
          </a:prstGeom>
        </p:spPr>
        <p:txBody>
          <a:bodyPr wrap="none">
            <a:spAutoFit/>
          </a:bodyPr>
          <a:lstStyle/>
          <a:p>
            <a:r>
              <a:rPr lang="en-GB" sz="2100" dirty="0"/>
              <a:t>H</a:t>
            </a:r>
          </a:p>
        </p:txBody>
      </p:sp>
      <p:cxnSp>
        <p:nvCxnSpPr>
          <p:cNvPr id="97" name="Straight Connector 96"/>
          <p:cNvCxnSpPr/>
          <p:nvPr/>
        </p:nvCxnSpPr>
        <p:spPr>
          <a:xfrm>
            <a:off x="4360818" y="1472646"/>
            <a:ext cx="114869" cy="1446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V="1">
            <a:off x="5265137" y="3068206"/>
            <a:ext cx="0" cy="19211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8" name="TextBox 107"/>
          <p:cNvSpPr txBox="1"/>
          <p:nvPr/>
        </p:nvSpPr>
        <p:spPr>
          <a:xfrm>
            <a:off x="5121501" y="2370267"/>
            <a:ext cx="708048" cy="415498"/>
          </a:xfrm>
          <a:prstGeom prst="rect">
            <a:avLst/>
          </a:prstGeom>
          <a:noFill/>
        </p:spPr>
        <p:txBody>
          <a:bodyPr wrap="square" rtlCol="0">
            <a:spAutoFit/>
          </a:bodyPr>
          <a:lstStyle/>
          <a:p>
            <a:r>
              <a:rPr lang="en-GB" sz="2100" dirty="0"/>
              <a:t>O</a:t>
            </a:r>
          </a:p>
        </p:txBody>
      </p:sp>
      <p:sp>
        <p:nvSpPr>
          <p:cNvPr id="109" name="Rectangle 108"/>
          <p:cNvSpPr/>
          <p:nvPr/>
        </p:nvSpPr>
        <p:spPr>
          <a:xfrm>
            <a:off x="5112388" y="2689309"/>
            <a:ext cx="378630" cy="415498"/>
          </a:xfrm>
          <a:prstGeom prst="rect">
            <a:avLst/>
          </a:prstGeom>
        </p:spPr>
        <p:txBody>
          <a:bodyPr wrap="none">
            <a:spAutoFit/>
          </a:bodyPr>
          <a:lstStyle/>
          <a:p>
            <a:r>
              <a:rPr lang="en-GB" sz="2100" dirty="0"/>
              <a:t>H</a:t>
            </a:r>
          </a:p>
        </p:txBody>
      </p:sp>
      <p:sp>
        <p:nvSpPr>
          <p:cNvPr id="110" name="Rectangle 109"/>
          <p:cNvSpPr/>
          <p:nvPr/>
        </p:nvSpPr>
        <p:spPr>
          <a:xfrm>
            <a:off x="4848050" y="2010561"/>
            <a:ext cx="378630" cy="415498"/>
          </a:xfrm>
          <a:prstGeom prst="rect">
            <a:avLst/>
          </a:prstGeom>
        </p:spPr>
        <p:txBody>
          <a:bodyPr wrap="none">
            <a:spAutoFit/>
          </a:bodyPr>
          <a:lstStyle/>
          <a:p>
            <a:r>
              <a:rPr lang="en-GB" sz="2100" dirty="0"/>
              <a:t>H</a:t>
            </a:r>
          </a:p>
        </p:txBody>
      </p:sp>
      <p:cxnSp>
        <p:nvCxnSpPr>
          <p:cNvPr id="111" name="Straight Connector 110"/>
          <p:cNvCxnSpPr/>
          <p:nvPr/>
        </p:nvCxnSpPr>
        <p:spPr>
          <a:xfrm>
            <a:off x="5087311" y="2326827"/>
            <a:ext cx="114869" cy="1446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V="1">
            <a:off x="4998246" y="1879771"/>
            <a:ext cx="0" cy="19211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3" name="TextBox 112"/>
          <p:cNvSpPr txBox="1"/>
          <p:nvPr/>
        </p:nvSpPr>
        <p:spPr>
          <a:xfrm>
            <a:off x="4844954" y="1572433"/>
            <a:ext cx="708048" cy="415498"/>
          </a:xfrm>
          <a:prstGeom prst="rect">
            <a:avLst/>
          </a:prstGeom>
          <a:noFill/>
        </p:spPr>
        <p:txBody>
          <a:bodyPr wrap="square" rtlCol="0">
            <a:spAutoFit/>
          </a:bodyPr>
          <a:lstStyle/>
          <a:p>
            <a:r>
              <a:rPr lang="en-GB" sz="2100" dirty="0"/>
              <a:t>O</a:t>
            </a:r>
          </a:p>
        </p:txBody>
      </p:sp>
      <p:sp>
        <p:nvSpPr>
          <p:cNvPr id="114" name="Rectangle 113"/>
          <p:cNvSpPr/>
          <p:nvPr/>
        </p:nvSpPr>
        <p:spPr>
          <a:xfrm>
            <a:off x="4562500" y="1208113"/>
            <a:ext cx="378630" cy="415498"/>
          </a:xfrm>
          <a:prstGeom prst="rect">
            <a:avLst/>
          </a:prstGeom>
        </p:spPr>
        <p:txBody>
          <a:bodyPr wrap="none">
            <a:spAutoFit/>
          </a:bodyPr>
          <a:lstStyle/>
          <a:p>
            <a:r>
              <a:rPr lang="en-GB" sz="2100" dirty="0"/>
              <a:t>H</a:t>
            </a:r>
          </a:p>
        </p:txBody>
      </p:sp>
      <p:cxnSp>
        <p:nvCxnSpPr>
          <p:cNvPr id="115" name="Straight Connector 114"/>
          <p:cNvCxnSpPr/>
          <p:nvPr/>
        </p:nvCxnSpPr>
        <p:spPr>
          <a:xfrm>
            <a:off x="4801761" y="1524379"/>
            <a:ext cx="114869" cy="1446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5711390" y="3082824"/>
            <a:ext cx="0" cy="19211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TextBox 116"/>
          <p:cNvSpPr txBox="1"/>
          <p:nvPr/>
        </p:nvSpPr>
        <p:spPr>
          <a:xfrm>
            <a:off x="5567755" y="2384884"/>
            <a:ext cx="708048" cy="415498"/>
          </a:xfrm>
          <a:prstGeom prst="rect">
            <a:avLst/>
          </a:prstGeom>
          <a:noFill/>
        </p:spPr>
        <p:txBody>
          <a:bodyPr wrap="square" rtlCol="0">
            <a:spAutoFit/>
          </a:bodyPr>
          <a:lstStyle/>
          <a:p>
            <a:r>
              <a:rPr lang="en-GB" sz="2100" dirty="0"/>
              <a:t>O</a:t>
            </a:r>
          </a:p>
        </p:txBody>
      </p:sp>
      <p:sp>
        <p:nvSpPr>
          <p:cNvPr id="118" name="Rectangle 117"/>
          <p:cNvSpPr/>
          <p:nvPr/>
        </p:nvSpPr>
        <p:spPr>
          <a:xfrm>
            <a:off x="5558641" y="2703927"/>
            <a:ext cx="378630" cy="415498"/>
          </a:xfrm>
          <a:prstGeom prst="rect">
            <a:avLst/>
          </a:prstGeom>
        </p:spPr>
        <p:txBody>
          <a:bodyPr wrap="none">
            <a:spAutoFit/>
          </a:bodyPr>
          <a:lstStyle/>
          <a:p>
            <a:r>
              <a:rPr lang="en-GB" sz="2100" dirty="0"/>
              <a:t>H</a:t>
            </a:r>
          </a:p>
        </p:txBody>
      </p:sp>
      <p:sp>
        <p:nvSpPr>
          <p:cNvPr id="119" name="Rectangle 118"/>
          <p:cNvSpPr/>
          <p:nvPr/>
        </p:nvSpPr>
        <p:spPr>
          <a:xfrm>
            <a:off x="5294304" y="2025178"/>
            <a:ext cx="378630" cy="415498"/>
          </a:xfrm>
          <a:prstGeom prst="rect">
            <a:avLst/>
          </a:prstGeom>
        </p:spPr>
        <p:txBody>
          <a:bodyPr wrap="none">
            <a:spAutoFit/>
          </a:bodyPr>
          <a:lstStyle/>
          <a:p>
            <a:r>
              <a:rPr lang="en-GB" sz="2100" dirty="0"/>
              <a:t>H</a:t>
            </a:r>
          </a:p>
        </p:txBody>
      </p:sp>
      <p:cxnSp>
        <p:nvCxnSpPr>
          <p:cNvPr id="120" name="Straight Connector 119"/>
          <p:cNvCxnSpPr/>
          <p:nvPr/>
        </p:nvCxnSpPr>
        <p:spPr>
          <a:xfrm>
            <a:off x="5533565" y="2341445"/>
            <a:ext cx="114869" cy="1446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V="1">
            <a:off x="5444500" y="1894389"/>
            <a:ext cx="0" cy="19211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2" name="TextBox 121"/>
          <p:cNvSpPr txBox="1"/>
          <p:nvPr/>
        </p:nvSpPr>
        <p:spPr>
          <a:xfrm>
            <a:off x="5291207" y="1587051"/>
            <a:ext cx="708048" cy="415498"/>
          </a:xfrm>
          <a:prstGeom prst="rect">
            <a:avLst/>
          </a:prstGeom>
          <a:noFill/>
        </p:spPr>
        <p:txBody>
          <a:bodyPr wrap="square" rtlCol="0">
            <a:spAutoFit/>
          </a:bodyPr>
          <a:lstStyle/>
          <a:p>
            <a:r>
              <a:rPr lang="en-GB" sz="2100" dirty="0"/>
              <a:t>O</a:t>
            </a:r>
          </a:p>
        </p:txBody>
      </p:sp>
      <p:sp>
        <p:nvSpPr>
          <p:cNvPr id="123" name="Rectangle 122"/>
          <p:cNvSpPr/>
          <p:nvPr/>
        </p:nvSpPr>
        <p:spPr>
          <a:xfrm>
            <a:off x="5008753" y="1222730"/>
            <a:ext cx="378630" cy="415498"/>
          </a:xfrm>
          <a:prstGeom prst="rect">
            <a:avLst/>
          </a:prstGeom>
        </p:spPr>
        <p:txBody>
          <a:bodyPr wrap="none">
            <a:spAutoFit/>
          </a:bodyPr>
          <a:lstStyle/>
          <a:p>
            <a:r>
              <a:rPr lang="en-GB" sz="2100" dirty="0"/>
              <a:t>H</a:t>
            </a:r>
          </a:p>
        </p:txBody>
      </p:sp>
      <p:cxnSp>
        <p:nvCxnSpPr>
          <p:cNvPr id="124" name="Straight Connector 123"/>
          <p:cNvCxnSpPr/>
          <p:nvPr/>
        </p:nvCxnSpPr>
        <p:spPr>
          <a:xfrm>
            <a:off x="5248015" y="1538997"/>
            <a:ext cx="114869" cy="1446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V="1">
            <a:off x="6183678" y="3025245"/>
            <a:ext cx="0" cy="19211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a:off x="6040043" y="2327305"/>
            <a:ext cx="708048" cy="415498"/>
          </a:xfrm>
          <a:prstGeom prst="rect">
            <a:avLst/>
          </a:prstGeom>
          <a:noFill/>
        </p:spPr>
        <p:txBody>
          <a:bodyPr wrap="square" rtlCol="0">
            <a:spAutoFit/>
          </a:bodyPr>
          <a:lstStyle/>
          <a:p>
            <a:r>
              <a:rPr lang="en-GB" sz="2100" dirty="0"/>
              <a:t>O</a:t>
            </a:r>
          </a:p>
        </p:txBody>
      </p:sp>
      <p:sp>
        <p:nvSpPr>
          <p:cNvPr id="127" name="Rectangle 126"/>
          <p:cNvSpPr/>
          <p:nvPr/>
        </p:nvSpPr>
        <p:spPr>
          <a:xfrm>
            <a:off x="6030929" y="2646348"/>
            <a:ext cx="378630" cy="415498"/>
          </a:xfrm>
          <a:prstGeom prst="rect">
            <a:avLst/>
          </a:prstGeom>
        </p:spPr>
        <p:txBody>
          <a:bodyPr wrap="none">
            <a:spAutoFit/>
          </a:bodyPr>
          <a:lstStyle/>
          <a:p>
            <a:r>
              <a:rPr lang="en-GB" sz="2100" dirty="0"/>
              <a:t>H</a:t>
            </a:r>
          </a:p>
        </p:txBody>
      </p:sp>
      <p:sp>
        <p:nvSpPr>
          <p:cNvPr id="128" name="Rectangle 127"/>
          <p:cNvSpPr/>
          <p:nvPr/>
        </p:nvSpPr>
        <p:spPr>
          <a:xfrm>
            <a:off x="5766592" y="1967599"/>
            <a:ext cx="378630" cy="415498"/>
          </a:xfrm>
          <a:prstGeom prst="rect">
            <a:avLst/>
          </a:prstGeom>
        </p:spPr>
        <p:txBody>
          <a:bodyPr wrap="none">
            <a:spAutoFit/>
          </a:bodyPr>
          <a:lstStyle/>
          <a:p>
            <a:r>
              <a:rPr lang="en-GB" sz="2100" dirty="0"/>
              <a:t>H</a:t>
            </a:r>
          </a:p>
        </p:txBody>
      </p:sp>
      <p:cxnSp>
        <p:nvCxnSpPr>
          <p:cNvPr id="129" name="Straight Connector 128"/>
          <p:cNvCxnSpPr/>
          <p:nvPr/>
        </p:nvCxnSpPr>
        <p:spPr>
          <a:xfrm>
            <a:off x="6005853" y="2283866"/>
            <a:ext cx="114869" cy="1446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flipV="1">
            <a:off x="5916788" y="1836810"/>
            <a:ext cx="0" cy="19211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1" name="TextBox 130"/>
          <p:cNvSpPr txBox="1"/>
          <p:nvPr/>
        </p:nvSpPr>
        <p:spPr>
          <a:xfrm>
            <a:off x="5763495" y="1529472"/>
            <a:ext cx="708048" cy="415498"/>
          </a:xfrm>
          <a:prstGeom prst="rect">
            <a:avLst/>
          </a:prstGeom>
          <a:noFill/>
        </p:spPr>
        <p:txBody>
          <a:bodyPr wrap="square" rtlCol="0">
            <a:spAutoFit/>
          </a:bodyPr>
          <a:lstStyle/>
          <a:p>
            <a:r>
              <a:rPr lang="en-GB" sz="2100" dirty="0"/>
              <a:t>O</a:t>
            </a:r>
          </a:p>
        </p:txBody>
      </p:sp>
      <p:sp>
        <p:nvSpPr>
          <p:cNvPr id="132" name="Rectangle 131"/>
          <p:cNvSpPr/>
          <p:nvPr/>
        </p:nvSpPr>
        <p:spPr>
          <a:xfrm>
            <a:off x="5481041" y="1165151"/>
            <a:ext cx="378630" cy="415498"/>
          </a:xfrm>
          <a:prstGeom prst="rect">
            <a:avLst/>
          </a:prstGeom>
        </p:spPr>
        <p:txBody>
          <a:bodyPr wrap="none">
            <a:spAutoFit/>
          </a:bodyPr>
          <a:lstStyle/>
          <a:p>
            <a:r>
              <a:rPr lang="en-GB" sz="2100" dirty="0"/>
              <a:t>H</a:t>
            </a:r>
          </a:p>
        </p:txBody>
      </p:sp>
      <p:cxnSp>
        <p:nvCxnSpPr>
          <p:cNvPr id="133" name="Straight Connector 132"/>
          <p:cNvCxnSpPr/>
          <p:nvPr/>
        </p:nvCxnSpPr>
        <p:spPr>
          <a:xfrm>
            <a:off x="5720302" y="1481418"/>
            <a:ext cx="114869" cy="1446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 Placeholder 1">
            <a:extLst>
              <a:ext uri="{FF2B5EF4-FFF2-40B4-BE49-F238E27FC236}">
                <a16:creationId xmlns:a16="http://schemas.microsoft.com/office/drawing/2014/main" id="{49C9F60E-FA79-D09A-EC2F-A800B58F2D4B}"/>
              </a:ext>
            </a:extLst>
          </p:cNvPr>
          <p:cNvSpPr>
            <a:spLocks noGrp="1"/>
          </p:cNvSpPr>
          <p:nvPr>
            <p:ph type="body" sz="quarter" idx="13"/>
          </p:nvPr>
        </p:nvSpPr>
        <p:spPr>
          <a:xfrm>
            <a:off x="295639" y="194438"/>
            <a:ext cx="5914274" cy="320416"/>
          </a:xfrm>
        </p:spPr>
        <p:txBody>
          <a:bodyPr>
            <a:normAutofit fontScale="85000" lnSpcReduction="20000"/>
          </a:bodyPr>
          <a:lstStyle/>
          <a:p>
            <a:r>
              <a:rPr lang="en-GB" dirty="0"/>
              <a:t>2. 	Forming of passive  (protective) layer </a:t>
            </a:r>
          </a:p>
        </p:txBody>
      </p:sp>
      <p:sp>
        <p:nvSpPr>
          <p:cNvPr id="23" name="TextBox 22">
            <a:extLst>
              <a:ext uri="{FF2B5EF4-FFF2-40B4-BE49-F238E27FC236}">
                <a16:creationId xmlns:a16="http://schemas.microsoft.com/office/drawing/2014/main" id="{F762DF61-55CA-194A-A7C8-1E7E3D713D9E}"/>
              </a:ext>
            </a:extLst>
          </p:cNvPr>
          <p:cNvSpPr txBox="1"/>
          <p:nvPr/>
        </p:nvSpPr>
        <p:spPr>
          <a:xfrm>
            <a:off x="63165" y="4390792"/>
            <a:ext cx="2190279" cy="584775"/>
          </a:xfrm>
          <a:prstGeom prst="rect">
            <a:avLst/>
          </a:prstGeom>
          <a:noFill/>
        </p:spPr>
        <p:txBody>
          <a:bodyPr wrap="square">
            <a:spAutoFit/>
          </a:bodyPr>
          <a:lstStyle/>
          <a:p>
            <a:r>
              <a:rPr lang="en-GB" sz="800" dirty="0">
                <a:effectLst/>
                <a:latin typeface="Calibri" panose="020F0502020204030204" pitchFamily="34" charset="0"/>
                <a:ea typeface="Times New Roman" panose="02020603050405020304" pitchFamily="18" charset="0"/>
              </a:rPr>
              <a:t>Professor Claire Corkhill</a:t>
            </a:r>
            <a:endParaRPr lang="en-GB" sz="800" dirty="0">
              <a:effectLst/>
              <a:latin typeface="Calibri" panose="020F0502020204030204" pitchFamily="34" charset="0"/>
              <a:ea typeface="Calibri" panose="020F0502020204030204" pitchFamily="34" charset="0"/>
            </a:endParaRPr>
          </a:p>
          <a:p>
            <a:r>
              <a:rPr lang="en-GB" sz="800" dirty="0">
                <a:effectLst/>
                <a:latin typeface="Calibri" panose="020F0502020204030204" pitchFamily="34" charset="0"/>
                <a:ea typeface="Times New Roman" panose="02020603050405020304" pitchFamily="18" charset="0"/>
              </a:rPr>
              <a:t>Chair in Mineralogy and of Radioactive Waste Management</a:t>
            </a:r>
            <a:endParaRPr lang="en-GB" sz="800" dirty="0">
              <a:effectLst/>
              <a:latin typeface="Calibri" panose="020F0502020204030204" pitchFamily="34" charset="0"/>
              <a:ea typeface="Calibri" panose="020F0502020204030204" pitchFamily="34" charset="0"/>
            </a:endParaRPr>
          </a:p>
          <a:p>
            <a:r>
              <a:rPr lang="en-GB" sz="800" dirty="0">
                <a:effectLst/>
                <a:latin typeface="Calibri" panose="020F0502020204030204" pitchFamily="34" charset="0"/>
                <a:ea typeface="Times New Roman" panose="02020603050405020304" pitchFamily="18" charset="0"/>
              </a:rPr>
              <a:t>School of Earth Science</a:t>
            </a:r>
            <a:endParaRPr lang="en-GB" sz="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731812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74395" y="775608"/>
            <a:ext cx="5915025"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Source Sans Pro" panose="020B0503030403020204" pitchFamily="34" charset="0"/>
                <a:ea typeface="+mj-ea"/>
                <a:cs typeface="+mj-cs"/>
              </a:defRPr>
            </a:lvl1pPr>
          </a:lstStyle>
          <a:p>
            <a:r>
              <a:rPr lang="en-GB" sz="2100" b="1" dirty="0">
                <a:solidFill>
                  <a:schemeClr val="tx2"/>
                </a:solidFill>
                <a:latin typeface="+mj-lt"/>
              </a:rPr>
              <a:t>Stage 3. Dissolution</a:t>
            </a:r>
          </a:p>
        </p:txBody>
      </p:sp>
      <p:sp>
        <p:nvSpPr>
          <p:cNvPr id="4" name="TextBox 3"/>
          <p:cNvSpPr txBox="1"/>
          <p:nvPr/>
        </p:nvSpPr>
        <p:spPr>
          <a:xfrm>
            <a:off x="166674" y="2106905"/>
            <a:ext cx="2522765" cy="1131079"/>
          </a:xfrm>
          <a:prstGeom prst="rect">
            <a:avLst/>
          </a:prstGeom>
          <a:noFill/>
          <a:ln w="19050">
            <a:solidFill>
              <a:schemeClr val="tx2"/>
            </a:solidFill>
          </a:ln>
        </p:spPr>
        <p:txBody>
          <a:bodyPr wrap="square" rtlCol="0">
            <a:spAutoFit/>
          </a:bodyPr>
          <a:lstStyle/>
          <a:p>
            <a:r>
              <a:rPr lang="en-GB" sz="1350" b="1" dirty="0">
                <a:solidFill>
                  <a:schemeClr val="tx2"/>
                </a:solidFill>
              </a:rPr>
              <a:t>Dissolution: </a:t>
            </a:r>
            <a:r>
              <a:rPr lang="en-GB" sz="1350" dirty="0"/>
              <a:t>transformation of a solid into a solute (a dissolved component), forming a solution.</a:t>
            </a:r>
          </a:p>
          <a:p>
            <a:pPr algn="ctr"/>
            <a:r>
              <a:rPr lang="en-GB" sz="1350" dirty="0"/>
              <a:t>M</a:t>
            </a:r>
            <a:r>
              <a:rPr lang="en-GB" sz="1350" baseline="-25000" dirty="0"/>
              <a:t>(s)</a:t>
            </a:r>
            <a:r>
              <a:rPr lang="en-GB" sz="1350" dirty="0"/>
              <a:t> </a:t>
            </a:r>
            <a:r>
              <a:rPr lang="en-GB" sz="1350" dirty="0">
                <a:latin typeface="Calibri" panose="020F0502020204030204" pitchFamily="34" charset="0"/>
              </a:rPr>
              <a:t>→ M</a:t>
            </a:r>
            <a:r>
              <a:rPr lang="en-GB" sz="1350" baseline="30000" dirty="0">
                <a:latin typeface="Calibri" panose="020F0502020204030204" pitchFamily="34" charset="0"/>
              </a:rPr>
              <a:t>2+</a:t>
            </a:r>
            <a:r>
              <a:rPr lang="en-GB" sz="1350" baseline="-25000" dirty="0">
                <a:latin typeface="Calibri" panose="020F0502020204030204" pitchFamily="34" charset="0"/>
              </a:rPr>
              <a:t>(aq)</a:t>
            </a:r>
            <a:r>
              <a:rPr lang="en-GB" sz="1350" dirty="0">
                <a:latin typeface="Calibri" panose="020F0502020204030204" pitchFamily="34" charset="0"/>
              </a:rPr>
              <a:t> + 2</a:t>
            </a:r>
            <a:r>
              <a:rPr lang="en-GB" sz="1350" i="1" dirty="0">
                <a:latin typeface="Calibri" panose="020F0502020204030204" pitchFamily="34" charset="0"/>
              </a:rPr>
              <a:t>e</a:t>
            </a:r>
            <a:endParaRPr lang="en-GB" sz="1350" i="1" dirty="0"/>
          </a:p>
        </p:txBody>
      </p:sp>
      <p:graphicFrame>
        <p:nvGraphicFramePr>
          <p:cNvPr id="5" name="Table 4"/>
          <p:cNvGraphicFramePr>
            <a:graphicFrameLocks noGrp="1"/>
          </p:cNvGraphicFramePr>
          <p:nvPr>
            <p:extLst>
              <p:ext uri="{D42A27DB-BD31-4B8C-83A1-F6EECF244321}">
                <p14:modId xmlns:p14="http://schemas.microsoft.com/office/powerpoint/2010/main" val="254377376"/>
              </p:ext>
            </p:extLst>
          </p:nvPr>
        </p:nvGraphicFramePr>
        <p:xfrm>
          <a:off x="3229047" y="3418269"/>
          <a:ext cx="3996596" cy="1699260"/>
        </p:xfrm>
        <a:graphic>
          <a:graphicData uri="http://schemas.openxmlformats.org/drawingml/2006/table">
            <a:tbl>
              <a:tblPr firstRow="1" bandRow="1">
                <a:tableStyleId>{5940675A-B579-460E-94D1-54222C63F5DA}</a:tableStyleId>
              </a:tblPr>
              <a:tblGrid>
                <a:gridCol w="1440180">
                  <a:extLst>
                    <a:ext uri="{9D8B030D-6E8A-4147-A177-3AD203B41FA5}">
                      <a16:colId xmlns:a16="http://schemas.microsoft.com/office/drawing/2014/main" val="20000"/>
                    </a:ext>
                  </a:extLst>
                </a:gridCol>
                <a:gridCol w="1280160">
                  <a:extLst>
                    <a:ext uri="{9D8B030D-6E8A-4147-A177-3AD203B41FA5}">
                      <a16:colId xmlns:a16="http://schemas.microsoft.com/office/drawing/2014/main" val="20001"/>
                    </a:ext>
                  </a:extLst>
                </a:gridCol>
                <a:gridCol w="1276256">
                  <a:extLst>
                    <a:ext uri="{9D8B030D-6E8A-4147-A177-3AD203B41FA5}">
                      <a16:colId xmlns:a16="http://schemas.microsoft.com/office/drawing/2014/main" val="20002"/>
                    </a:ext>
                  </a:extLst>
                </a:gridCol>
              </a:tblGrid>
              <a:tr h="278130">
                <a:tc>
                  <a:txBody>
                    <a:bodyPr/>
                    <a:lstStyle/>
                    <a:p>
                      <a:r>
                        <a:rPr lang="en-GB" sz="1400" b="1" dirty="0">
                          <a:solidFill>
                            <a:schemeClr val="tx2"/>
                          </a:solidFill>
                        </a:rPr>
                        <a:t>Hard</a:t>
                      </a:r>
                    </a:p>
                  </a:txBody>
                  <a:tcPr marL="68580" marR="68580" marT="34290" marB="34290"/>
                </a:tc>
                <a:tc>
                  <a:txBody>
                    <a:bodyPr/>
                    <a:lstStyle/>
                    <a:p>
                      <a:r>
                        <a:rPr lang="en-GB" sz="1400" b="1" dirty="0">
                          <a:solidFill>
                            <a:schemeClr val="tx2"/>
                          </a:solidFill>
                        </a:rPr>
                        <a:t>Intermediate</a:t>
                      </a:r>
                    </a:p>
                  </a:txBody>
                  <a:tcPr marL="68580" marR="68580" marT="34290" marB="34290"/>
                </a:tc>
                <a:tc>
                  <a:txBody>
                    <a:bodyPr/>
                    <a:lstStyle/>
                    <a:p>
                      <a:r>
                        <a:rPr lang="en-GB" sz="1400" b="1" dirty="0">
                          <a:solidFill>
                            <a:schemeClr val="tx2"/>
                          </a:solidFill>
                        </a:rPr>
                        <a:t>Soft</a:t>
                      </a:r>
                    </a:p>
                  </a:txBody>
                  <a:tcPr marL="68580" marR="68580" marT="34290" marB="34290"/>
                </a:tc>
                <a:extLst>
                  <a:ext uri="{0D108BD9-81ED-4DB2-BD59-A6C34878D82A}">
                    <a16:rowId xmlns:a16="http://schemas.microsoft.com/office/drawing/2014/main" val="10000"/>
                  </a:ext>
                </a:extLst>
              </a:tr>
              <a:tr h="685800">
                <a:tc>
                  <a:txBody>
                    <a:bodyPr/>
                    <a:lstStyle/>
                    <a:p>
                      <a:r>
                        <a:rPr lang="en-GB" sz="1400" i="0" dirty="0"/>
                        <a:t>H</a:t>
                      </a:r>
                      <a:r>
                        <a:rPr lang="en-GB" sz="1400" i="0" baseline="30000" dirty="0"/>
                        <a:t>+</a:t>
                      </a:r>
                      <a:r>
                        <a:rPr lang="en-GB" sz="1400" i="0" dirty="0"/>
                        <a:t>, Na</a:t>
                      </a:r>
                      <a:r>
                        <a:rPr lang="en-GB" sz="1400" i="0" baseline="30000" dirty="0"/>
                        <a:t>+</a:t>
                      </a:r>
                      <a:r>
                        <a:rPr lang="en-GB" sz="1400" i="0" dirty="0"/>
                        <a:t>, Mn</a:t>
                      </a:r>
                      <a:r>
                        <a:rPr lang="en-GB" sz="1400" i="0" baseline="30000" dirty="0"/>
                        <a:t>2+</a:t>
                      </a:r>
                      <a:r>
                        <a:rPr lang="en-GB" sz="1400" i="0" dirty="0"/>
                        <a:t>, Al</a:t>
                      </a:r>
                      <a:r>
                        <a:rPr lang="en-GB" sz="1400" i="0" baseline="30000" dirty="0"/>
                        <a:t>3+</a:t>
                      </a:r>
                      <a:r>
                        <a:rPr lang="en-GB" sz="1400" i="0" dirty="0"/>
                        <a:t>, Cr</a:t>
                      </a:r>
                      <a:r>
                        <a:rPr lang="en-GB" sz="1400" i="0" baseline="30000" dirty="0"/>
                        <a:t>3+</a:t>
                      </a:r>
                      <a:r>
                        <a:rPr lang="en-GB" sz="1400" i="0" dirty="0"/>
                        <a:t>, Fe</a:t>
                      </a:r>
                      <a:r>
                        <a:rPr lang="en-GB" sz="1400" i="0" baseline="30000" dirty="0"/>
                        <a:t>3+</a:t>
                      </a:r>
                      <a:r>
                        <a:rPr lang="en-GB" sz="1400" i="0" dirty="0"/>
                        <a:t>, Ti</a:t>
                      </a:r>
                      <a:r>
                        <a:rPr lang="en-GB" sz="1400" i="0" baseline="30000" dirty="0"/>
                        <a:t>4+</a:t>
                      </a:r>
                    </a:p>
                  </a:txBody>
                  <a:tcPr marL="68580" marR="68580" marT="34290" marB="34290"/>
                </a:tc>
                <a:tc>
                  <a:txBody>
                    <a:bodyPr/>
                    <a:lstStyle/>
                    <a:p>
                      <a:r>
                        <a:rPr lang="en-GB" sz="1400" dirty="0"/>
                        <a:t>Fe</a:t>
                      </a:r>
                      <a:r>
                        <a:rPr lang="en-GB" sz="1400" baseline="30000" dirty="0"/>
                        <a:t>2+</a:t>
                      </a:r>
                      <a:r>
                        <a:rPr lang="en-GB" sz="1400" dirty="0"/>
                        <a:t>, Ni</a:t>
                      </a:r>
                      <a:r>
                        <a:rPr lang="en-GB" sz="1400" baseline="30000" dirty="0"/>
                        <a:t>2+</a:t>
                      </a:r>
                      <a:r>
                        <a:rPr lang="en-GB" sz="1400" dirty="0"/>
                        <a:t>, Cu</a:t>
                      </a:r>
                      <a:r>
                        <a:rPr lang="en-GB" sz="1400" baseline="30000" dirty="0"/>
                        <a:t>2+</a:t>
                      </a:r>
                      <a:r>
                        <a:rPr lang="en-GB" sz="1400" dirty="0"/>
                        <a:t>, Zn</a:t>
                      </a:r>
                      <a:r>
                        <a:rPr lang="en-GB" sz="1400" baseline="30000" dirty="0"/>
                        <a:t>2+</a:t>
                      </a:r>
                      <a:r>
                        <a:rPr lang="en-GB" sz="1400" dirty="0"/>
                        <a:t>, Pb</a:t>
                      </a:r>
                      <a:r>
                        <a:rPr lang="en-GB" sz="1400" baseline="30000" dirty="0"/>
                        <a:t>2+</a:t>
                      </a:r>
                    </a:p>
                  </a:txBody>
                  <a:tcPr marL="68580" marR="68580" marT="34290" marB="34290"/>
                </a:tc>
                <a:tc>
                  <a:txBody>
                    <a:bodyPr/>
                    <a:lstStyle/>
                    <a:p>
                      <a:r>
                        <a:rPr lang="en-GB" sz="1400" dirty="0"/>
                        <a:t>Cu</a:t>
                      </a:r>
                      <a:r>
                        <a:rPr lang="en-GB" sz="1400" baseline="30000" dirty="0"/>
                        <a:t>+</a:t>
                      </a:r>
                      <a:r>
                        <a:rPr lang="en-GB" sz="1400" dirty="0"/>
                        <a:t>, Ag</a:t>
                      </a:r>
                      <a:r>
                        <a:rPr lang="en-GB" sz="1400" baseline="30000" dirty="0"/>
                        <a:t>+</a:t>
                      </a:r>
                    </a:p>
                  </a:txBody>
                  <a:tcPr marL="68580" marR="68580" marT="34290" marB="34290"/>
                </a:tc>
                <a:extLst>
                  <a:ext uri="{0D108BD9-81ED-4DB2-BD59-A6C34878D82A}">
                    <a16:rowId xmlns:a16="http://schemas.microsoft.com/office/drawing/2014/main" val="10001"/>
                  </a:ext>
                </a:extLst>
              </a:tr>
              <a:tr h="685800">
                <a:tc>
                  <a:txBody>
                    <a:bodyPr/>
                    <a:lstStyle/>
                    <a:p>
                      <a:r>
                        <a:rPr lang="en-GB" sz="1400" dirty="0"/>
                        <a:t>H</a:t>
                      </a:r>
                      <a:r>
                        <a:rPr lang="en-GB" sz="1400" baseline="-25000" dirty="0"/>
                        <a:t>2</a:t>
                      </a:r>
                      <a:r>
                        <a:rPr lang="en-GB" sz="1400" dirty="0"/>
                        <a:t>O, OH</a:t>
                      </a:r>
                      <a:r>
                        <a:rPr lang="en-GB" sz="1400" baseline="30000" dirty="0"/>
                        <a:t>-</a:t>
                      </a:r>
                      <a:r>
                        <a:rPr lang="en-GB" sz="1400" dirty="0"/>
                        <a:t>, O</a:t>
                      </a:r>
                      <a:r>
                        <a:rPr lang="en-GB" sz="1400" baseline="30000" dirty="0"/>
                        <a:t>2-</a:t>
                      </a:r>
                      <a:r>
                        <a:rPr lang="en-GB" sz="1400" dirty="0"/>
                        <a:t>,</a:t>
                      </a:r>
                      <a:r>
                        <a:rPr lang="en-GB" sz="1400" baseline="0" dirty="0"/>
                        <a:t> SO</a:t>
                      </a:r>
                      <a:r>
                        <a:rPr lang="en-GB" sz="1400" baseline="-25000" dirty="0"/>
                        <a:t>4</a:t>
                      </a:r>
                      <a:r>
                        <a:rPr lang="en-GB" sz="1400" baseline="30000" dirty="0"/>
                        <a:t>2-</a:t>
                      </a:r>
                      <a:r>
                        <a:rPr lang="en-GB" sz="1400" baseline="0" dirty="0"/>
                        <a:t>, NO</a:t>
                      </a:r>
                      <a:r>
                        <a:rPr lang="en-GB" sz="1400" baseline="-25000" dirty="0"/>
                        <a:t>3</a:t>
                      </a:r>
                      <a:r>
                        <a:rPr lang="en-GB" sz="1400" baseline="30000" dirty="0"/>
                        <a:t>-</a:t>
                      </a:r>
                      <a:r>
                        <a:rPr lang="en-GB" sz="1400" baseline="0" dirty="0"/>
                        <a:t>, CO</a:t>
                      </a:r>
                      <a:r>
                        <a:rPr lang="en-GB" sz="1400" baseline="-25000" dirty="0"/>
                        <a:t>3</a:t>
                      </a:r>
                      <a:r>
                        <a:rPr lang="en-GB" sz="1400" baseline="30000" dirty="0"/>
                        <a:t>2-</a:t>
                      </a:r>
                    </a:p>
                  </a:txBody>
                  <a:tcPr marL="68580" marR="68580" marT="34290" marB="34290"/>
                </a:tc>
                <a:tc>
                  <a:txBody>
                    <a:bodyPr/>
                    <a:lstStyle/>
                    <a:p>
                      <a:r>
                        <a:rPr lang="en-GB" sz="1400" dirty="0"/>
                        <a:t>SO</a:t>
                      </a:r>
                      <a:r>
                        <a:rPr lang="en-GB" sz="1400" baseline="-25000" dirty="0"/>
                        <a:t>3</a:t>
                      </a:r>
                      <a:r>
                        <a:rPr lang="en-GB" sz="1400" baseline="30000" dirty="0"/>
                        <a:t>2-</a:t>
                      </a:r>
                      <a:r>
                        <a:rPr lang="en-GB" sz="1400" dirty="0"/>
                        <a:t>,</a:t>
                      </a:r>
                      <a:r>
                        <a:rPr lang="en-GB" sz="1400" baseline="0" dirty="0"/>
                        <a:t> NO</a:t>
                      </a:r>
                      <a:r>
                        <a:rPr lang="en-GB" sz="1400" baseline="30000" dirty="0"/>
                        <a:t>2-</a:t>
                      </a:r>
                    </a:p>
                  </a:txBody>
                  <a:tcPr marL="68580" marR="68580" marT="34290" marB="34290"/>
                </a:tc>
                <a:tc>
                  <a:txBody>
                    <a:bodyPr/>
                    <a:lstStyle/>
                    <a:p>
                      <a:r>
                        <a:rPr lang="en-GB" sz="1400" dirty="0"/>
                        <a:t>H</a:t>
                      </a:r>
                      <a:r>
                        <a:rPr lang="en-GB" sz="1400" baseline="-25000" dirty="0"/>
                        <a:t>2</a:t>
                      </a:r>
                      <a:r>
                        <a:rPr lang="en-GB" sz="1400" dirty="0"/>
                        <a:t>S</a:t>
                      </a:r>
                    </a:p>
                  </a:txBody>
                  <a:tcPr marL="68580" marR="68580" marT="34290" marB="34290"/>
                </a:tc>
                <a:extLst>
                  <a:ext uri="{0D108BD9-81ED-4DB2-BD59-A6C34878D82A}">
                    <a16:rowId xmlns:a16="http://schemas.microsoft.com/office/drawing/2014/main" val="10002"/>
                  </a:ext>
                </a:extLst>
              </a:tr>
            </a:tbl>
          </a:graphicData>
        </a:graphic>
      </p:graphicFrame>
      <p:sp>
        <p:nvSpPr>
          <p:cNvPr id="6" name="TextBox 5"/>
          <p:cNvSpPr txBox="1"/>
          <p:nvPr/>
        </p:nvSpPr>
        <p:spPr>
          <a:xfrm>
            <a:off x="7018417" y="3801445"/>
            <a:ext cx="1015625" cy="553998"/>
          </a:xfrm>
          <a:prstGeom prst="rect">
            <a:avLst/>
          </a:prstGeom>
          <a:noFill/>
        </p:spPr>
        <p:txBody>
          <a:bodyPr wrap="square" rtlCol="0">
            <a:spAutoFit/>
          </a:bodyPr>
          <a:lstStyle/>
          <a:p>
            <a:pPr algn="ctr"/>
            <a:r>
              <a:rPr lang="en-GB" sz="1500" b="1" dirty="0">
                <a:solidFill>
                  <a:schemeClr val="tx2"/>
                </a:solidFill>
              </a:rPr>
              <a:t>Lewis Acids</a:t>
            </a:r>
          </a:p>
        </p:txBody>
      </p:sp>
      <p:sp>
        <p:nvSpPr>
          <p:cNvPr id="7" name="TextBox 6"/>
          <p:cNvSpPr txBox="1"/>
          <p:nvPr/>
        </p:nvSpPr>
        <p:spPr>
          <a:xfrm>
            <a:off x="7126178" y="4332359"/>
            <a:ext cx="800100" cy="553998"/>
          </a:xfrm>
          <a:prstGeom prst="rect">
            <a:avLst/>
          </a:prstGeom>
          <a:noFill/>
        </p:spPr>
        <p:txBody>
          <a:bodyPr wrap="square" rtlCol="0">
            <a:spAutoFit/>
          </a:bodyPr>
          <a:lstStyle/>
          <a:p>
            <a:pPr algn="ctr"/>
            <a:r>
              <a:rPr lang="en-GB" sz="1500" b="1" dirty="0">
                <a:solidFill>
                  <a:schemeClr val="tx2"/>
                </a:solidFill>
              </a:rPr>
              <a:t>Lewis Bases</a:t>
            </a:r>
          </a:p>
        </p:txBody>
      </p:sp>
      <p:grpSp>
        <p:nvGrpSpPr>
          <p:cNvPr id="8" name="Group 7"/>
          <p:cNvGrpSpPr/>
          <p:nvPr/>
        </p:nvGrpSpPr>
        <p:grpSpPr>
          <a:xfrm>
            <a:off x="2834767" y="1313898"/>
            <a:ext cx="6524117" cy="1972571"/>
            <a:chOff x="359795" y="2999180"/>
            <a:chExt cx="8698822" cy="2630095"/>
          </a:xfrm>
        </p:grpSpPr>
        <p:grpSp>
          <p:nvGrpSpPr>
            <p:cNvPr id="9" name="Group 8"/>
            <p:cNvGrpSpPr/>
            <p:nvPr/>
          </p:nvGrpSpPr>
          <p:grpSpPr>
            <a:xfrm>
              <a:off x="359795" y="3164603"/>
              <a:ext cx="7791449" cy="2464672"/>
              <a:chOff x="766195" y="2640728"/>
              <a:chExt cx="7791449" cy="2464672"/>
            </a:xfrm>
          </p:grpSpPr>
          <p:sp>
            <p:nvSpPr>
              <p:cNvPr id="23" name="Rectangle 22"/>
              <p:cNvSpPr/>
              <p:nvPr/>
            </p:nvSpPr>
            <p:spPr bwMode="auto">
              <a:xfrm>
                <a:off x="1291902" y="2751307"/>
                <a:ext cx="7223448" cy="2354093"/>
              </a:xfrm>
              <a:prstGeom prst="rect">
                <a:avLst/>
              </a:prstGeom>
              <a:gradFill>
                <a:gsLst>
                  <a:gs pos="0">
                    <a:schemeClr val="accent6">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GB" dirty="0">
                  <a:latin typeface="TUOS Stephenson" pitchFamily="-128" charset="0"/>
                </a:endParaRPr>
              </a:p>
            </p:txBody>
          </p:sp>
          <p:sp>
            <p:nvSpPr>
              <p:cNvPr id="24" name="Freeform 23"/>
              <p:cNvSpPr/>
              <p:nvPr/>
            </p:nvSpPr>
            <p:spPr bwMode="auto">
              <a:xfrm>
                <a:off x="766195" y="2640728"/>
                <a:ext cx="7791449" cy="630869"/>
              </a:xfrm>
              <a:custGeom>
                <a:avLst/>
                <a:gdLst>
                  <a:gd name="connsiteX0" fmla="*/ 277240 w 4015660"/>
                  <a:gd name="connsiteY0" fmla="*/ 381361 h 490218"/>
                  <a:gd name="connsiteX1" fmla="*/ 821526 w 4015660"/>
                  <a:gd name="connsiteY1" fmla="*/ 457561 h 490218"/>
                  <a:gd name="connsiteX2" fmla="*/ 1431126 w 4015660"/>
                  <a:gd name="connsiteY2" fmla="*/ 392247 h 490218"/>
                  <a:gd name="connsiteX3" fmla="*/ 1953640 w 4015660"/>
                  <a:gd name="connsiteY3" fmla="*/ 381361 h 490218"/>
                  <a:gd name="connsiteX4" fmla="*/ 2933354 w 4015660"/>
                  <a:gd name="connsiteY4" fmla="*/ 490218 h 490218"/>
                  <a:gd name="connsiteX5" fmla="*/ 3662697 w 4015660"/>
                  <a:gd name="connsiteY5" fmla="*/ 457561 h 490218"/>
                  <a:gd name="connsiteX6" fmla="*/ 3989268 w 4015660"/>
                  <a:gd name="connsiteY6" fmla="*/ 446675 h 490218"/>
                  <a:gd name="connsiteX7" fmla="*/ 3989268 w 4015660"/>
                  <a:gd name="connsiteY7" fmla="*/ 457561 h 490218"/>
                  <a:gd name="connsiteX8" fmla="*/ 3978383 w 4015660"/>
                  <a:gd name="connsiteY8" fmla="*/ 98332 h 490218"/>
                  <a:gd name="connsiteX9" fmla="*/ 3521183 w 4015660"/>
                  <a:gd name="connsiteY9" fmla="*/ 361 h 490218"/>
                  <a:gd name="connsiteX10" fmla="*/ 255468 w 4015660"/>
                  <a:gd name="connsiteY10" fmla="*/ 76561 h 490218"/>
                  <a:gd name="connsiteX11" fmla="*/ 277240 w 4015660"/>
                  <a:gd name="connsiteY11" fmla="*/ 381361 h 49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15660" h="490218">
                    <a:moveTo>
                      <a:pt x="277240" y="381361"/>
                    </a:moveTo>
                    <a:cubicBezTo>
                      <a:pt x="371583" y="444861"/>
                      <a:pt x="629212" y="455747"/>
                      <a:pt x="821526" y="457561"/>
                    </a:cubicBezTo>
                    <a:cubicBezTo>
                      <a:pt x="1013840" y="459375"/>
                      <a:pt x="1242440" y="404947"/>
                      <a:pt x="1431126" y="392247"/>
                    </a:cubicBezTo>
                    <a:cubicBezTo>
                      <a:pt x="1619812" y="379547"/>
                      <a:pt x="1703269" y="365032"/>
                      <a:pt x="1953640" y="381361"/>
                    </a:cubicBezTo>
                    <a:cubicBezTo>
                      <a:pt x="2204011" y="397690"/>
                      <a:pt x="2648511" y="477518"/>
                      <a:pt x="2933354" y="490218"/>
                    </a:cubicBezTo>
                    <a:lnTo>
                      <a:pt x="3662697" y="457561"/>
                    </a:lnTo>
                    <a:lnTo>
                      <a:pt x="3989268" y="446675"/>
                    </a:lnTo>
                    <a:cubicBezTo>
                      <a:pt x="4043696" y="446675"/>
                      <a:pt x="3991082" y="515618"/>
                      <a:pt x="3989268" y="457561"/>
                    </a:cubicBezTo>
                    <a:cubicBezTo>
                      <a:pt x="3987454" y="399504"/>
                      <a:pt x="4056397" y="174532"/>
                      <a:pt x="3978383" y="98332"/>
                    </a:cubicBezTo>
                    <a:cubicBezTo>
                      <a:pt x="3900369" y="22132"/>
                      <a:pt x="4141669" y="3989"/>
                      <a:pt x="3521183" y="361"/>
                    </a:cubicBezTo>
                    <a:cubicBezTo>
                      <a:pt x="2900697" y="-3267"/>
                      <a:pt x="794311" y="20318"/>
                      <a:pt x="255468" y="76561"/>
                    </a:cubicBezTo>
                    <a:cubicBezTo>
                      <a:pt x="-283375" y="132804"/>
                      <a:pt x="182897" y="317861"/>
                      <a:pt x="277240" y="381361"/>
                    </a:cubicBezTo>
                    <a:close/>
                  </a:path>
                </a:pathLst>
              </a:custGeom>
              <a:solidFill>
                <a:srgbClr val="E7E6E6"/>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GB" dirty="0">
                  <a:latin typeface="TUOS Stephenson" pitchFamily="-128" charset="0"/>
                </a:endParaRPr>
              </a:p>
            </p:txBody>
          </p:sp>
          <p:sp>
            <p:nvSpPr>
              <p:cNvPr id="25" name="Freeform 24"/>
              <p:cNvSpPr/>
              <p:nvPr/>
            </p:nvSpPr>
            <p:spPr bwMode="auto">
              <a:xfrm>
                <a:off x="1249608" y="3103058"/>
                <a:ext cx="7223446" cy="165047"/>
              </a:xfrm>
              <a:custGeom>
                <a:avLst/>
                <a:gdLst>
                  <a:gd name="connsiteX0" fmla="*/ 0 w 3722915"/>
                  <a:gd name="connsiteY0" fmla="*/ 21897 h 113516"/>
                  <a:gd name="connsiteX1" fmla="*/ 696686 w 3722915"/>
                  <a:gd name="connsiteY1" fmla="*/ 76325 h 113516"/>
                  <a:gd name="connsiteX2" fmla="*/ 1469572 w 3722915"/>
                  <a:gd name="connsiteY2" fmla="*/ 125 h 113516"/>
                  <a:gd name="connsiteX3" fmla="*/ 2612572 w 3722915"/>
                  <a:gd name="connsiteY3" fmla="*/ 98097 h 113516"/>
                  <a:gd name="connsiteX4" fmla="*/ 3048000 w 3722915"/>
                  <a:gd name="connsiteY4" fmla="*/ 108983 h 113516"/>
                  <a:gd name="connsiteX5" fmla="*/ 3722915 w 3722915"/>
                  <a:gd name="connsiteY5" fmla="*/ 54554 h 11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2915" h="113516">
                    <a:moveTo>
                      <a:pt x="0" y="21897"/>
                    </a:moveTo>
                    <a:cubicBezTo>
                      <a:pt x="225878" y="50925"/>
                      <a:pt x="451757" y="79954"/>
                      <a:pt x="696686" y="76325"/>
                    </a:cubicBezTo>
                    <a:cubicBezTo>
                      <a:pt x="941615" y="72696"/>
                      <a:pt x="1150258" y="-3504"/>
                      <a:pt x="1469572" y="125"/>
                    </a:cubicBezTo>
                    <a:cubicBezTo>
                      <a:pt x="1788886" y="3754"/>
                      <a:pt x="2349501" y="79954"/>
                      <a:pt x="2612572" y="98097"/>
                    </a:cubicBezTo>
                    <a:cubicBezTo>
                      <a:pt x="2875643" y="116240"/>
                      <a:pt x="2862943" y="116240"/>
                      <a:pt x="3048000" y="108983"/>
                    </a:cubicBezTo>
                    <a:cubicBezTo>
                      <a:pt x="3233057" y="101726"/>
                      <a:pt x="3477986" y="78140"/>
                      <a:pt x="3722915" y="54554"/>
                    </a:cubicBezTo>
                  </a:path>
                </a:pathLst>
              </a:custGeom>
              <a:noFill/>
              <a:ln w="28575" cap="flat" cmpd="sng" algn="ctr">
                <a:solidFill>
                  <a:schemeClr val="tx1">
                    <a:lumMod val="50000"/>
                    <a:lumOff val="50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GB" dirty="0">
                  <a:latin typeface="TUOS Stephenson" pitchFamily="-128" charset="0"/>
                </a:endParaRPr>
              </a:p>
            </p:txBody>
          </p:sp>
        </p:grpSp>
        <p:sp>
          <p:nvSpPr>
            <p:cNvPr id="10" name="TextBox 9"/>
            <p:cNvSpPr txBox="1"/>
            <p:nvPr/>
          </p:nvSpPr>
          <p:spPr>
            <a:xfrm>
              <a:off x="1031875" y="5166606"/>
              <a:ext cx="1152525" cy="400109"/>
            </a:xfrm>
            <a:prstGeom prst="rect">
              <a:avLst/>
            </a:prstGeom>
            <a:noFill/>
          </p:spPr>
          <p:txBody>
            <a:bodyPr wrap="square" rtlCol="0">
              <a:spAutoFit/>
            </a:bodyPr>
            <a:lstStyle/>
            <a:p>
              <a:r>
                <a:rPr lang="en-GB" sz="1350" b="1" dirty="0"/>
                <a:t>Zn</a:t>
              </a:r>
              <a:r>
                <a:rPr lang="en-GB" sz="1350" b="1" baseline="-25000" dirty="0"/>
                <a:t>(s)</a:t>
              </a:r>
            </a:p>
          </p:txBody>
        </p:sp>
        <p:sp>
          <p:nvSpPr>
            <p:cNvPr id="11" name="Curved Right Arrow 10"/>
            <p:cNvSpPr/>
            <p:nvPr/>
          </p:nvSpPr>
          <p:spPr bwMode="auto">
            <a:xfrm rot="5400000" flipH="1" flipV="1">
              <a:off x="3806437" y="3887459"/>
              <a:ext cx="966082" cy="2027932"/>
            </a:xfrm>
            <a:prstGeom prst="curvedRightArrow">
              <a:avLst/>
            </a:prstGeom>
            <a:solidFill>
              <a:srgbClr val="7340B3"/>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GB" dirty="0">
                <a:latin typeface="TUOS Stephenson" pitchFamily="-128" charset="0"/>
              </a:endParaRPr>
            </a:p>
          </p:txBody>
        </p:sp>
        <p:sp>
          <p:nvSpPr>
            <p:cNvPr id="12" name="Freeform 11"/>
            <p:cNvSpPr/>
            <p:nvPr/>
          </p:nvSpPr>
          <p:spPr>
            <a:xfrm>
              <a:off x="2830964" y="3357563"/>
              <a:ext cx="2928263" cy="1071562"/>
            </a:xfrm>
            <a:custGeom>
              <a:avLst/>
              <a:gdLst>
                <a:gd name="connsiteX0" fmla="*/ 86860 w 2317362"/>
                <a:gd name="connsiteY0" fmla="*/ 19171 h 711465"/>
                <a:gd name="connsiteX1" fmla="*/ 525010 w 2317362"/>
                <a:gd name="connsiteY1" fmla="*/ 619246 h 711465"/>
                <a:gd name="connsiteX2" fmla="*/ 1306060 w 2317362"/>
                <a:gd name="connsiteY2" fmla="*/ 666871 h 711465"/>
                <a:gd name="connsiteX3" fmla="*/ 2287135 w 2317362"/>
                <a:gd name="connsiteY3" fmla="*/ 200146 h 711465"/>
                <a:gd name="connsiteX4" fmla="*/ 86860 w 2317362"/>
                <a:gd name="connsiteY4" fmla="*/ 19171 h 711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7362" h="711465">
                  <a:moveTo>
                    <a:pt x="86860" y="19171"/>
                  </a:moveTo>
                  <a:cubicBezTo>
                    <a:pt x="-206827" y="89021"/>
                    <a:pt x="321810" y="511296"/>
                    <a:pt x="525010" y="619246"/>
                  </a:cubicBezTo>
                  <a:cubicBezTo>
                    <a:pt x="728210" y="727196"/>
                    <a:pt x="1012373" y="736721"/>
                    <a:pt x="1306060" y="666871"/>
                  </a:cubicBezTo>
                  <a:cubicBezTo>
                    <a:pt x="1599747" y="597021"/>
                    <a:pt x="2491923" y="316034"/>
                    <a:pt x="2287135" y="200146"/>
                  </a:cubicBezTo>
                  <a:cubicBezTo>
                    <a:pt x="2082348" y="84259"/>
                    <a:pt x="380547" y="-50679"/>
                    <a:pt x="86860" y="19171"/>
                  </a:cubicBez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3" name="TextBox 12"/>
            <p:cNvSpPr txBox="1"/>
            <p:nvPr/>
          </p:nvSpPr>
          <p:spPr>
            <a:xfrm>
              <a:off x="1214398" y="3806805"/>
              <a:ext cx="2289498" cy="677108"/>
            </a:xfrm>
            <a:prstGeom prst="rect">
              <a:avLst/>
            </a:prstGeom>
            <a:noFill/>
          </p:spPr>
          <p:txBody>
            <a:bodyPr wrap="square" rtlCol="0">
              <a:spAutoFit/>
            </a:bodyPr>
            <a:lstStyle/>
            <a:p>
              <a:r>
                <a:rPr lang="en-GB" sz="1350" b="1" dirty="0">
                  <a:solidFill>
                    <a:schemeClr val="bg2">
                      <a:lumMod val="25000"/>
                    </a:schemeClr>
                  </a:solidFill>
                </a:rPr>
                <a:t>Anodic reaction:</a:t>
              </a:r>
            </a:p>
            <a:p>
              <a:r>
                <a:rPr lang="en-GB" sz="1350" b="1" dirty="0">
                  <a:solidFill>
                    <a:schemeClr val="bg2">
                      <a:lumMod val="25000"/>
                    </a:schemeClr>
                  </a:solidFill>
                </a:rPr>
                <a:t>Zn</a:t>
              </a:r>
              <a:r>
                <a:rPr lang="en-GB" sz="1350" b="1" baseline="-25000" dirty="0">
                  <a:solidFill>
                    <a:schemeClr val="bg2">
                      <a:lumMod val="25000"/>
                    </a:schemeClr>
                  </a:solidFill>
                </a:rPr>
                <a:t>(s)</a:t>
              </a:r>
              <a:r>
                <a:rPr lang="en-GB" sz="1350" b="1" dirty="0">
                  <a:solidFill>
                    <a:schemeClr val="bg2">
                      <a:lumMod val="25000"/>
                    </a:schemeClr>
                  </a:solidFill>
                </a:rPr>
                <a:t> </a:t>
              </a:r>
              <a:r>
                <a:rPr lang="en-GB" sz="1350" b="1" dirty="0">
                  <a:solidFill>
                    <a:schemeClr val="bg2">
                      <a:lumMod val="25000"/>
                    </a:schemeClr>
                  </a:solidFill>
                  <a:latin typeface="Calibri" panose="020F0502020204030204" pitchFamily="34" charset="0"/>
                </a:rPr>
                <a:t>→ Zn</a:t>
              </a:r>
              <a:r>
                <a:rPr lang="en-GB" sz="1350" b="1" baseline="30000" dirty="0">
                  <a:solidFill>
                    <a:schemeClr val="bg2">
                      <a:lumMod val="25000"/>
                    </a:schemeClr>
                  </a:solidFill>
                  <a:latin typeface="Calibri" panose="020F0502020204030204" pitchFamily="34" charset="0"/>
                </a:rPr>
                <a:t>2+</a:t>
              </a:r>
              <a:r>
                <a:rPr lang="en-GB" sz="1350" b="1" dirty="0">
                  <a:solidFill>
                    <a:schemeClr val="bg2">
                      <a:lumMod val="25000"/>
                    </a:schemeClr>
                  </a:solidFill>
                  <a:latin typeface="Calibri" panose="020F0502020204030204" pitchFamily="34" charset="0"/>
                </a:rPr>
                <a:t> + 2</a:t>
              </a:r>
              <a:r>
                <a:rPr lang="en-GB" sz="1350" b="1" i="1" dirty="0">
                  <a:solidFill>
                    <a:schemeClr val="bg2">
                      <a:lumMod val="25000"/>
                    </a:schemeClr>
                  </a:solidFill>
                  <a:latin typeface="Calibri" panose="020F0502020204030204" pitchFamily="34" charset="0"/>
                </a:rPr>
                <a:t>e</a:t>
              </a:r>
              <a:endParaRPr lang="en-GB" sz="1350" b="1" i="1" baseline="30000" dirty="0">
                <a:solidFill>
                  <a:schemeClr val="bg2">
                    <a:lumMod val="25000"/>
                  </a:schemeClr>
                </a:solidFill>
              </a:endParaRPr>
            </a:p>
          </p:txBody>
        </p:sp>
        <p:sp>
          <p:nvSpPr>
            <p:cNvPr id="14" name="TextBox 13"/>
            <p:cNvSpPr txBox="1"/>
            <p:nvPr/>
          </p:nvSpPr>
          <p:spPr>
            <a:xfrm>
              <a:off x="5160365" y="4203999"/>
              <a:ext cx="1152525" cy="400109"/>
            </a:xfrm>
            <a:prstGeom prst="rect">
              <a:avLst/>
            </a:prstGeom>
            <a:noFill/>
          </p:spPr>
          <p:txBody>
            <a:bodyPr wrap="square" rtlCol="0">
              <a:spAutoFit/>
            </a:bodyPr>
            <a:lstStyle/>
            <a:p>
              <a:r>
                <a:rPr lang="en-GB" sz="1350" dirty="0"/>
                <a:t>2</a:t>
              </a:r>
              <a:r>
                <a:rPr lang="en-GB" sz="1350" i="1" dirty="0"/>
                <a:t>e</a:t>
              </a:r>
              <a:endParaRPr lang="en-GB" sz="1350" i="1" baseline="-25000" dirty="0"/>
            </a:p>
          </p:txBody>
        </p:sp>
        <p:sp>
          <p:nvSpPr>
            <p:cNvPr id="15" name="TextBox 14"/>
            <p:cNvSpPr txBox="1"/>
            <p:nvPr/>
          </p:nvSpPr>
          <p:spPr>
            <a:xfrm>
              <a:off x="5736225" y="2999180"/>
              <a:ext cx="3322392" cy="677108"/>
            </a:xfrm>
            <a:prstGeom prst="rect">
              <a:avLst/>
            </a:prstGeom>
            <a:noFill/>
          </p:spPr>
          <p:txBody>
            <a:bodyPr wrap="square" rtlCol="0">
              <a:spAutoFit/>
            </a:bodyPr>
            <a:lstStyle/>
            <a:p>
              <a:r>
                <a:rPr lang="en-GB" sz="1350" b="1" dirty="0">
                  <a:solidFill>
                    <a:srgbClr val="00B050"/>
                  </a:solidFill>
                </a:rPr>
                <a:t>Cathodic reaction:</a:t>
              </a:r>
            </a:p>
            <a:p>
              <a:r>
                <a:rPr lang="en-GB" sz="1350" b="1" dirty="0">
                  <a:solidFill>
                    <a:srgbClr val="00B050"/>
                  </a:solidFill>
                </a:rPr>
                <a:t>½O</a:t>
              </a:r>
              <a:r>
                <a:rPr lang="en-GB" sz="1350" b="1" baseline="-25000" dirty="0">
                  <a:solidFill>
                    <a:srgbClr val="00B050"/>
                  </a:solidFill>
                </a:rPr>
                <a:t>2(g)</a:t>
              </a:r>
              <a:r>
                <a:rPr lang="en-GB" sz="1350" b="1" dirty="0">
                  <a:solidFill>
                    <a:srgbClr val="00B050"/>
                  </a:solidFill>
                </a:rPr>
                <a:t> + H</a:t>
              </a:r>
              <a:r>
                <a:rPr lang="en-GB" sz="1350" b="1" baseline="-25000" dirty="0">
                  <a:solidFill>
                    <a:srgbClr val="00B050"/>
                  </a:solidFill>
                </a:rPr>
                <a:t>2</a:t>
              </a:r>
              <a:r>
                <a:rPr lang="en-GB" sz="1350" b="1" dirty="0">
                  <a:solidFill>
                    <a:srgbClr val="00B050"/>
                  </a:solidFill>
                </a:rPr>
                <a:t>O + 2</a:t>
              </a:r>
              <a:r>
                <a:rPr lang="en-GB" sz="1350" b="1" i="1" dirty="0">
                  <a:solidFill>
                    <a:srgbClr val="00B050"/>
                  </a:solidFill>
                </a:rPr>
                <a:t>e</a:t>
              </a:r>
              <a:r>
                <a:rPr lang="en-GB" sz="1350" b="1" dirty="0">
                  <a:solidFill>
                    <a:srgbClr val="00B050"/>
                  </a:solidFill>
                </a:rPr>
                <a:t> </a:t>
              </a:r>
              <a:r>
                <a:rPr lang="en-GB" sz="1350" b="1" dirty="0">
                  <a:solidFill>
                    <a:srgbClr val="00B050"/>
                  </a:solidFill>
                  <a:latin typeface="Calibri" panose="020F0502020204030204" pitchFamily="34" charset="0"/>
                </a:rPr>
                <a:t>→ 2OH</a:t>
              </a:r>
              <a:r>
                <a:rPr lang="en-GB" sz="1350" b="1" baseline="30000" dirty="0">
                  <a:solidFill>
                    <a:srgbClr val="00B050"/>
                  </a:solidFill>
                  <a:latin typeface="Calibri" panose="020F0502020204030204" pitchFamily="34" charset="0"/>
                </a:rPr>
                <a:t>-</a:t>
              </a:r>
              <a:endParaRPr lang="en-GB" sz="1350" b="1" baseline="30000" dirty="0">
                <a:solidFill>
                  <a:srgbClr val="00B050"/>
                </a:solidFill>
              </a:endParaRPr>
            </a:p>
          </p:txBody>
        </p:sp>
        <p:sp>
          <p:nvSpPr>
            <p:cNvPr id="16" name="Freeform 15"/>
            <p:cNvSpPr/>
            <p:nvPr/>
          </p:nvSpPr>
          <p:spPr>
            <a:xfrm>
              <a:off x="2881923" y="3681046"/>
              <a:ext cx="2872154" cy="750955"/>
            </a:xfrm>
            <a:custGeom>
              <a:avLst/>
              <a:gdLst>
                <a:gd name="connsiteX0" fmla="*/ 2872154 w 2872154"/>
                <a:gd name="connsiteY0" fmla="*/ 58616 h 750955"/>
                <a:gd name="connsiteX1" fmla="*/ 2778369 w 2872154"/>
                <a:gd name="connsiteY1" fmla="*/ 187569 h 750955"/>
                <a:gd name="connsiteX2" fmla="*/ 2397369 w 2872154"/>
                <a:gd name="connsiteY2" fmla="*/ 375139 h 750955"/>
                <a:gd name="connsiteX3" fmla="*/ 2022231 w 2872154"/>
                <a:gd name="connsiteY3" fmla="*/ 545123 h 750955"/>
                <a:gd name="connsiteX4" fmla="*/ 1453662 w 2872154"/>
                <a:gd name="connsiteY4" fmla="*/ 703385 h 750955"/>
                <a:gd name="connsiteX5" fmla="*/ 937846 w 2872154"/>
                <a:gd name="connsiteY5" fmla="*/ 744416 h 750955"/>
                <a:gd name="connsiteX6" fmla="*/ 568569 w 2872154"/>
                <a:gd name="connsiteY6" fmla="*/ 586154 h 750955"/>
                <a:gd name="connsiteX7" fmla="*/ 152400 w 2872154"/>
                <a:gd name="connsiteY7" fmla="*/ 211016 h 750955"/>
                <a:gd name="connsiteX8" fmla="*/ 0 w 2872154"/>
                <a:gd name="connsiteY8" fmla="*/ 0 h 75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2154" h="750955">
                  <a:moveTo>
                    <a:pt x="2872154" y="58616"/>
                  </a:moveTo>
                  <a:cubicBezTo>
                    <a:pt x="2864827" y="96715"/>
                    <a:pt x="2857500" y="134815"/>
                    <a:pt x="2778369" y="187569"/>
                  </a:cubicBezTo>
                  <a:cubicBezTo>
                    <a:pt x="2699238" y="240323"/>
                    <a:pt x="2523392" y="315547"/>
                    <a:pt x="2397369" y="375139"/>
                  </a:cubicBezTo>
                  <a:cubicBezTo>
                    <a:pt x="2271346" y="434731"/>
                    <a:pt x="2179515" y="490415"/>
                    <a:pt x="2022231" y="545123"/>
                  </a:cubicBezTo>
                  <a:cubicBezTo>
                    <a:pt x="1864946" y="599831"/>
                    <a:pt x="1634393" y="670170"/>
                    <a:pt x="1453662" y="703385"/>
                  </a:cubicBezTo>
                  <a:cubicBezTo>
                    <a:pt x="1272931" y="736600"/>
                    <a:pt x="1085361" y="763954"/>
                    <a:pt x="937846" y="744416"/>
                  </a:cubicBezTo>
                  <a:cubicBezTo>
                    <a:pt x="790331" y="724878"/>
                    <a:pt x="699477" y="675054"/>
                    <a:pt x="568569" y="586154"/>
                  </a:cubicBezTo>
                  <a:cubicBezTo>
                    <a:pt x="437661" y="497254"/>
                    <a:pt x="247161" y="308708"/>
                    <a:pt x="152400" y="211016"/>
                  </a:cubicBezTo>
                  <a:cubicBezTo>
                    <a:pt x="57638" y="113324"/>
                    <a:pt x="28819" y="56662"/>
                    <a:pt x="0" y="0"/>
                  </a:cubicBezTo>
                </a:path>
              </a:pathLst>
            </a:cu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grpSp>
          <p:nvGrpSpPr>
            <p:cNvPr id="17" name="Group 16"/>
            <p:cNvGrpSpPr/>
            <p:nvPr/>
          </p:nvGrpSpPr>
          <p:grpSpPr>
            <a:xfrm>
              <a:off x="4898955" y="3791978"/>
              <a:ext cx="485803" cy="584213"/>
              <a:chOff x="7196270" y="3002280"/>
              <a:chExt cx="822961" cy="1057828"/>
            </a:xfrm>
          </p:grpSpPr>
          <p:sp>
            <p:nvSpPr>
              <p:cNvPr id="21" name="Oval 20"/>
              <p:cNvSpPr/>
              <p:nvPr/>
            </p:nvSpPr>
            <p:spPr>
              <a:xfrm>
                <a:off x="7269480" y="3002280"/>
                <a:ext cx="612000" cy="612000"/>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2" name="TextBox 21"/>
              <p:cNvSpPr txBox="1"/>
              <p:nvPr/>
            </p:nvSpPr>
            <p:spPr>
              <a:xfrm>
                <a:off x="7196270" y="3056992"/>
                <a:ext cx="822961" cy="1003116"/>
              </a:xfrm>
              <a:prstGeom prst="rect">
                <a:avLst/>
              </a:prstGeom>
              <a:noFill/>
            </p:spPr>
            <p:txBody>
              <a:bodyPr wrap="square" rtlCol="0">
                <a:spAutoFit/>
              </a:bodyPr>
              <a:lstStyle/>
              <a:p>
                <a:r>
                  <a:rPr lang="en-GB" sz="1050" dirty="0"/>
                  <a:t>OH</a:t>
                </a:r>
                <a:r>
                  <a:rPr lang="en-GB" sz="1050" baseline="30000" dirty="0"/>
                  <a:t>-</a:t>
                </a:r>
                <a:endParaRPr lang="en-GB" sz="1500" baseline="30000" dirty="0"/>
              </a:p>
            </p:txBody>
          </p:sp>
        </p:grpSp>
        <p:grpSp>
          <p:nvGrpSpPr>
            <p:cNvPr id="18" name="Group 17"/>
            <p:cNvGrpSpPr/>
            <p:nvPr/>
          </p:nvGrpSpPr>
          <p:grpSpPr>
            <a:xfrm>
              <a:off x="5303442" y="3649705"/>
              <a:ext cx="485803" cy="584213"/>
              <a:chOff x="7196270" y="3002280"/>
              <a:chExt cx="822961" cy="1057828"/>
            </a:xfrm>
          </p:grpSpPr>
          <p:sp>
            <p:nvSpPr>
              <p:cNvPr id="19" name="Oval 18"/>
              <p:cNvSpPr/>
              <p:nvPr/>
            </p:nvSpPr>
            <p:spPr>
              <a:xfrm>
                <a:off x="7269480" y="3002280"/>
                <a:ext cx="612000" cy="612000"/>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0" name="TextBox 19"/>
              <p:cNvSpPr txBox="1"/>
              <p:nvPr/>
            </p:nvSpPr>
            <p:spPr>
              <a:xfrm>
                <a:off x="7196270" y="3056992"/>
                <a:ext cx="822961" cy="1003116"/>
              </a:xfrm>
              <a:prstGeom prst="rect">
                <a:avLst/>
              </a:prstGeom>
              <a:noFill/>
            </p:spPr>
            <p:txBody>
              <a:bodyPr wrap="square" rtlCol="0">
                <a:spAutoFit/>
              </a:bodyPr>
              <a:lstStyle/>
              <a:p>
                <a:r>
                  <a:rPr lang="en-GB" sz="1050" dirty="0"/>
                  <a:t>OH</a:t>
                </a:r>
                <a:r>
                  <a:rPr lang="en-GB" sz="1050" baseline="30000" dirty="0"/>
                  <a:t>-</a:t>
                </a:r>
                <a:endParaRPr lang="en-GB" sz="1500" baseline="30000" dirty="0"/>
              </a:p>
            </p:txBody>
          </p:sp>
        </p:grpSp>
      </p:grpSp>
      <p:sp>
        <p:nvSpPr>
          <p:cNvPr id="26" name="Oval 25"/>
          <p:cNvSpPr/>
          <p:nvPr/>
        </p:nvSpPr>
        <p:spPr>
          <a:xfrm>
            <a:off x="4738573" y="1965287"/>
            <a:ext cx="324000" cy="324000"/>
          </a:xfrm>
          <a:prstGeom prst="ellipse">
            <a:avLst/>
          </a:prstGeom>
          <a:solidFill>
            <a:srgbClr val="E7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grpSp>
        <p:nvGrpSpPr>
          <p:cNvPr id="27" name="Group 26"/>
          <p:cNvGrpSpPr/>
          <p:nvPr/>
        </p:nvGrpSpPr>
        <p:grpSpPr>
          <a:xfrm>
            <a:off x="4856990" y="1818674"/>
            <a:ext cx="617220" cy="324000"/>
            <a:chOff x="7313904" y="2734118"/>
            <a:chExt cx="822960" cy="432000"/>
          </a:xfrm>
        </p:grpSpPr>
        <p:sp>
          <p:nvSpPr>
            <p:cNvPr id="28" name="Oval 27"/>
            <p:cNvSpPr/>
            <p:nvPr/>
          </p:nvSpPr>
          <p:spPr>
            <a:xfrm>
              <a:off x="7370625" y="2734118"/>
              <a:ext cx="432000" cy="43200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9" name="TextBox 28"/>
            <p:cNvSpPr txBox="1"/>
            <p:nvPr/>
          </p:nvSpPr>
          <p:spPr>
            <a:xfrm>
              <a:off x="7313904" y="2763110"/>
              <a:ext cx="822960" cy="400109"/>
            </a:xfrm>
            <a:prstGeom prst="rect">
              <a:avLst/>
            </a:prstGeom>
            <a:noFill/>
          </p:spPr>
          <p:txBody>
            <a:bodyPr wrap="square" rtlCol="0">
              <a:spAutoFit/>
            </a:bodyPr>
            <a:lstStyle/>
            <a:p>
              <a:r>
                <a:rPr lang="en-GB" sz="1350" dirty="0"/>
                <a:t>Zn</a:t>
              </a:r>
              <a:r>
                <a:rPr lang="en-GB" sz="1350" baseline="30000" dirty="0"/>
                <a:t>2+</a:t>
              </a:r>
              <a:endParaRPr lang="en-GB" sz="2100" baseline="30000" dirty="0"/>
            </a:p>
          </p:txBody>
        </p:sp>
      </p:grpSp>
      <p:sp>
        <p:nvSpPr>
          <p:cNvPr id="30" name="TextBox 29"/>
          <p:cNvSpPr txBox="1"/>
          <p:nvPr/>
        </p:nvSpPr>
        <p:spPr>
          <a:xfrm>
            <a:off x="1880615" y="1254010"/>
            <a:ext cx="1437453" cy="461665"/>
          </a:xfrm>
          <a:prstGeom prst="rect">
            <a:avLst/>
          </a:prstGeom>
          <a:noFill/>
        </p:spPr>
        <p:txBody>
          <a:bodyPr wrap="square" rtlCol="0">
            <a:spAutoFit/>
          </a:bodyPr>
          <a:lstStyle/>
          <a:p>
            <a:pPr algn="ctr"/>
            <a:r>
              <a:rPr lang="en-GB" sz="1200" b="1" dirty="0">
                <a:solidFill>
                  <a:schemeClr val="tx2"/>
                </a:solidFill>
              </a:rPr>
              <a:t>The equivalent monolayer</a:t>
            </a:r>
          </a:p>
        </p:txBody>
      </p:sp>
      <p:sp>
        <p:nvSpPr>
          <p:cNvPr id="31" name="Left Brace 30"/>
          <p:cNvSpPr/>
          <p:nvPr/>
        </p:nvSpPr>
        <p:spPr>
          <a:xfrm rot="10800000" flipH="1">
            <a:off x="3435396" y="1213566"/>
            <a:ext cx="150185" cy="619137"/>
          </a:xfrm>
          <a:prstGeom prst="leftBrace">
            <a:avLst>
              <a:gd name="adj1" fmla="val 58196"/>
              <a:gd name="adj2" fmla="val 50000"/>
            </a:avLst>
          </a:prstGeom>
          <a:ln w="381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dirty="0"/>
          </a:p>
        </p:txBody>
      </p:sp>
      <p:pic>
        <p:nvPicPr>
          <p:cNvPr id="32" name="Picture 31"/>
          <p:cNvPicPr>
            <a:picLocks noChangeAspect="1"/>
          </p:cNvPicPr>
          <p:nvPr/>
        </p:nvPicPr>
        <p:blipFill>
          <a:blip r:embed="rId3"/>
          <a:stretch>
            <a:fillRect/>
          </a:stretch>
        </p:blipFill>
        <p:spPr>
          <a:xfrm>
            <a:off x="3623743" y="1107192"/>
            <a:ext cx="507817" cy="753768"/>
          </a:xfrm>
          <a:prstGeom prst="rect">
            <a:avLst/>
          </a:prstGeom>
        </p:spPr>
      </p:pic>
      <p:sp>
        <p:nvSpPr>
          <p:cNvPr id="33" name="Content Placeholder 2"/>
          <p:cNvSpPr txBox="1">
            <a:spLocks/>
          </p:cNvSpPr>
          <p:nvPr/>
        </p:nvSpPr>
        <p:spPr>
          <a:xfrm>
            <a:off x="4169721" y="986315"/>
            <a:ext cx="2367294" cy="147353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350" i="1" dirty="0"/>
              <a:t>Aqua-metal ion  coordinates with counterions present the equivalent monolayer</a:t>
            </a:r>
            <a:endParaRPr lang="en-GB" sz="1500" i="1" dirty="0">
              <a:latin typeface="Calibri (Body)"/>
            </a:endParaRPr>
          </a:p>
        </p:txBody>
      </p:sp>
      <p:sp>
        <p:nvSpPr>
          <p:cNvPr id="34" name="Content Placeholder 2"/>
          <p:cNvSpPr txBox="1">
            <a:spLocks/>
          </p:cNvSpPr>
          <p:nvPr/>
        </p:nvSpPr>
        <p:spPr>
          <a:xfrm>
            <a:off x="49863" y="3595594"/>
            <a:ext cx="3056453" cy="147353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350" i="1" dirty="0"/>
              <a:t>There may be other counterions present (e.g. if the electrolyte is open to the environment)</a:t>
            </a:r>
          </a:p>
          <a:p>
            <a:pPr marL="0" indent="0" algn="ctr">
              <a:buNone/>
            </a:pPr>
            <a:r>
              <a:rPr lang="en-GB" sz="1350" i="1" dirty="0"/>
              <a:t>Many combinations are possible, but certain ones are more likely to occur.</a:t>
            </a:r>
          </a:p>
          <a:p>
            <a:pPr marL="0" indent="0" algn="ctr">
              <a:buNone/>
            </a:pPr>
            <a:endParaRPr lang="en-GB" sz="1500" i="1" dirty="0">
              <a:latin typeface="Calibri (Body)"/>
            </a:endParaRPr>
          </a:p>
        </p:txBody>
      </p:sp>
      <p:sp>
        <p:nvSpPr>
          <p:cNvPr id="37" name="Text Placeholder 1">
            <a:extLst>
              <a:ext uri="{FF2B5EF4-FFF2-40B4-BE49-F238E27FC236}">
                <a16:creationId xmlns:a16="http://schemas.microsoft.com/office/drawing/2014/main" id="{AD083924-457D-8CB8-3771-7E35443A4A19}"/>
              </a:ext>
            </a:extLst>
          </p:cNvPr>
          <p:cNvSpPr>
            <a:spLocks noGrp="1"/>
          </p:cNvSpPr>
          <p:nvPr>
            <p:ph type="body" sz="quarter" idx="13"/>
          </p:nvPr>
        </p:nvSpPr>
        <p:spPr>
          <a:xfrm>
            <a:off x="295639" y="194438"/>
            <a:ext cx="5914274" cy="320416"/>
          </a:xfrm>
        </p:spPr>
        <p:txBody>
          <a:bodyPr>
            <a:normAutofit fontScale="85000" lnSpcReduction="20000"/>
          </a:bodyPr>
          <a:lstStyle/>
          <a:p>
            <a:r>
              <a:rPr lang="en-GB" dirty="0"/>
              <a:t>2. 	Forming of passive  (protective) layer </a:t>
            </a:r>
          </a:p>
        </p:txBody>
      </p:sp>
      <p:sp>
        <p:nvSpPr>
          <p:cNvPr id="38" name="TextBox 37">
            <a:extLst>
              <a:ext uri="{FF2B5EF4-FFF2-40B4-BE49-F238E27FC236}">
                <a16:creationId xmlns:a16="http://schemas.microsoft.com/office/drawing/2014/main" id="{DD49E482-7F7A-4FCF-E121-6EB8AA0937B1}"/>
              </a:ext>
            </a:extLst>
          </p:cNvPr>
          <p:cNvSpPr txBox="1"/>
          <p:nvPr/>
        </p:nvSpPr>
        <p:spPr>
          <a:xfrm>
            <a:off x="7225643" y="4798211"/>
            <a:ext cx="2190279" cy="584775"/>
          </a:xfrm>
          <a:prstGeom prst="rect">
            <a:avLst/>
          </a:prstGeom>
          <a:noFill/>
        </p:spPr>
        <p:txBody>
          <a:bodyPr wrap="square">
            <a:spAutoFit/>
          </a:bodyPr>
          <a:lstStyle/>
          <a:p>
            <a:r>
              <a:rPr lang="en-GB" sz="800" dirty="0">
                <a:effectLst/>
                <a:latin typeface="Calibri" panose="020F0502020204030204" pitchFamily="34" charset="0"/>
                <a:ea typeface="Times New Roman" panose="02020603050405020304" pitchFamily="18" charset="0"/>
              </a:rPr>
              <a:t>Professor Claire Corkhill</a:t>
            </a:r>
            <a:endParaRPr lang="en-GB" sz="800" dirty="0">
              <a:effectLst/>
              <a:latin typeface="Calibri" panose="020F0502020204030204" pitchFamily="34" charset="0"/>
              <a:ea typeface="Calibri" panose="020F0502020204030204" pitchFamily="34" charset="0"/>
            </a:endParaRPr>
          </a:p>
          <a:p>
            <a:r>
              <a:rPr lang="en-GB" sz="800" dirty="0">
                <a:effectLst/>
                <a:latin typeface="Calibri" panose="020F0502020204030204" pitchFamily="34" charset="0"/>
                <a:ea typeface="Times New Roman" panose="02020603050405020304" pitchFamily="18" charset="0"/>
              </a:rPr>
              <a:t>Chair in Mineralogy and of Radioactive Waste Management</a:t>
            </a:r>
            <a:endParaRPr lang="en-GB" sz="800" dirty="0">
              <a:effectLst/>
              <a:latin typeface="Calibri" panose="020F0502020204030204" pitchFamily="34" charset="0"/>
              <a:ea typeface="Calibri" panose="020F0502020204030204" pitchFamily="34" charset="0"/>
            </a:endParaRPr>
          </a:p>
          <a:p>
            <a:r>
              <a:rPr lang="en-GB" sz="800" dirty="0">
                <a:effectLst/>
                <a:latin typeface="Calibri" panose="020F0502020204030204" pitchFamily="34" charset="0"/>
                <a:ea typeface="Times New Roman" panose="02020603050405020304" pitchFamily="18" charset="0"/>
              </a:rPr>
              <a:t>School of Earth Science</a:t>
            </a:r>
            <a:endParaRPr lang="en-GB" sz="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45041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67802" y="776412"/>
            <a:ext cx="6719501"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Source Sans Pro" panose="020B0503030403020204" pitchFamily="34" charset="0"/>
                <a:ea typeface="+mj-ea"/>
                <a:cs typeface="+mj-cs"/>
              </a:defRPr>
            </a:lvl1pPr>
          </a:lstStyle>
          <a:p>
            <a:r>
              <a:rPr lang="en-GB" sz="2100" b="1" dirty="0">
                <a:solidFill>
                  <a:schemeClr val="tx2"/>
                </a:solidFill>
                <a:latin typeface="+mj-lt"/>
              </a:rPr>
              <a:t>Stage 4. Corrosion product nucleation</a:t>
            </a:r>
          </a:p>
        </p:txBody>
      </p:sp>
      <p:sp>
        <p:nvSpPr>
          <p:cNvPr id="15" name="TextBox 14"/>
          <p:cNvSpPr txBox="1"/>
          <p:nvPr/>
        </p:nvSpPr>
        <p:spPr>
          <a:xfrm>
            <a:off x="1550288" y="1252301"/>
            <a:ext cx="6026592" cy="1374735"/>
          </a:xfrm>
          <a:prstGeom prst="rect">
            <a:avLst/>
          </a:prstGeom>
          <a:noFill/>
        </p:spPr>
        <p:txBody>
          <a:bodyPr wrap="square" rtlCol="0">
            <a:spAutoFit/>
          </a:bodyPr>
          <a:lstStyle/>
          <a:p>
            <a:pPr marL="214313" indent="-214313">
              <a:spcBef>
                <a:spcPts val="450"/>
              </a:spcBef>
              <a:buFont typeface="Arial" panose="020B0604020202020204" pitchFamily="34" charset="0"/>
              <a:buChar char="•"/>
            </a:pPr>
            <a:r>
              <a:rPr lang="en-GB" sz="1500" dirty="0"/>
              <a:t>When the concentration of ion pairs in the water layer reaches </a:t>
            </a:r>
            <a:r>
              <a:rPr lang="en-GB" sz="1500" i="1" dirty="0"/>
              <a:t>saturation</a:t>
            </a:r>
            <a:r>
              <a:rPr lang="en-GB" sz="1500" dirty="0"/>
              <a:t>, the ion pairs will precipitate as solid products</a:t>
            </a:r>
          </a:p>
          <a:p>
            <a:pPr marL="214313" indent="-214313">
              <a:spcBef>
                <a:spcPts val="450"/>
              </a:spcBef>
              <a:buFont typeface="Arial" panose="020B0604020202020204" pitchFamily="34" charset="0"/>
              <a:buChar char="•"/>
            </a:pPr>
            <a:r>
              <a:rPr lang="en-GB" sz="1500" dirty="0"/>
              <a:t>Defect sites are often the location for corrosion products to accumulate</a:t>
            </a:r>
          </a:p>
          <a:p>
            <a:pPr marL="214313" indent="-214313">
              <a:spcBef>
                <a:spcPts val="450"/>
              </a:spcBef>
              <a:buFont typeface="Arial" panose="020B0604020202020204" pitchFamily="34" charset="0"/>
              <a:buChar char="•"/>
            </a:pPr>
            <a:r>
              <a:rPr lang="en-GB" sz="1500" dirty="0"/>
              <a:t>The corrosion products will eventually cover the entire surface.</a:t>
            </a:r>
          </a:p>
        </p:txBody>
      </p:sp>
      <p:pic>
        <p:nvPicPr>
          <p:cNvPr id="38" name="Picture 37">
            <a:extLst>
              <a:ext uri="{FF2B5EF4-FFF2-40B4-BE49-F238E27FC236}">
                <a16:creationId xmlns:a16="http://schemas.microsoft.com/office/drawing/2014/main" id="{3B1706B5-03E4-59F4-2E59-A646E74A27B0}"/>
              </a:ext>
            </a:extLst>
          </p:cNvPr>
          <p:cNvPicPr>
            <a:picLocks noChangeAspect="1"/>
          </p:cNvPicPr>
          <p:nvPr/>
        </p:nvPicPr>
        <p:blipFill rotWithShape="1">
          <a:blip r:embed="rId3"/>
          <a:srcRect l="4349" b="6638"/>
          <a:stretch/>
        </p:blipFill>
        <p:spPr>
          <a:xfrm>
            <a:off x="1377696" y="2777251"/>
            <a:ext cx="5270688" cy="1867901"/>
          </a:xfrm>
          <a:prstGeom prst="rect">
            <a:avLst/>
          </a:prstGeom>
        </p:spPr>
      </p:pic>
      <p:sp>
        <p:nvSpPr>
          <p:cNvPr id="41" name="Text Placeholder 1">
            <a:extLst>
              <a:ext uri="{FF2B5EF4-FFF2-40B4-BE49-F238E27FC236}">
                <a16:creationId xmlns:a16="http://schemas.microsoft.com/office/drawing/2014/main" id="{0F96C73F-D492-A4C3-F16F-216BD49C73BF}"/>
              </a:ext>
            </a:extLst>
          </p:cNvPr>
          <p:cNvSpPr>
            <a:spLocks noGrp="1"/>
          </p:cNvSpPr>
          <p:nvPr>
            <p:ph type="body" sz="quarter" idx="13"/>
          </p:nvPr>
        </p:nvSpPr>
        <p:spPr>
          <a:xfrm>
            <a:off x="295639" y="194438"/>
            <a:ext cx="5914274" cy="320416"/>
          </a:xfrm>
        </p:spPr>
        <p:txBody>
          <a:bodyPr>
            <a:normAutofit fontScale="85000" lnSpcReduction="20000"/>
          </a:bodyPr>
          <a:lstStyle/>
          <a:p>
            <a:r>
              <a:rPr lang="en-GB" dirty="0"/>
              <a:t>2. 	Forming of passive  (protective) layer </a:t>
            </a:r>
          </a:p>
        </p:txBody>
      </p:sp>
      <p:sp>
        <p:nvSpPr>
          <p:cNvPr id="43" name="TextBox 42">
            <a:extLst>
              <a:ext uri="{FF2B5EF4-FFF2-40B4-BE49-F238E27FC236}">
                <a16:creationId xmlns:a16="http://schemas.microsoft.com/office/drawing/2014/main" id="{EFB66B6B-8AE5-46D3-446B-4EA97F709EB0}"/>
              </a:ext>
            </a:extLst>
          </p:cNvPr>
          <p:cNvSpPr txBox="1"/>
          <p:nvPr/>
        </p:nvSpPr>
        <p:spPr>
          <a:xfrm>
            <a:off x="7077205" y="4596679"/>
            <a:ext cx="2190279" cy="584775"/>
          </a:xfrm>
          <a:prstGeom prst="rect">
            <a:avLst/>
          </a:prstGeom>
          <a:noFill/>
        </p:spPr>
        <p:txBody>
          <a:bodyPr wrap="square">
            <a:spAutoFit/>
          </a:bodyPr>
          <a:lstStyle/>
          <a:p>
            <a:r>
              <a:rPr lang="en-GB" sz="800" dirty="0">
                <a:effectLst/>
                <a:latin typeface="Calibri" panose="020F0502020204030204" pitchFamily="34" charset="0"/>
                <a:ea typeface="Times New Roman" panose="02020603050405020304" pitchFamily="18" charset="0"/>
              </a:rPr>
              <a:t>Professor Claire Corkhill</a:t>
            </a:r>
            <a:endParaRPr lang="en-GB" sz="800" dirty="0">
              <a:effectLst/>
              <a:latin typeface="Calibri" panose="020F0502020204030204" pitchFamily="34" charset="0"/>
              <a:ea typeface="Calibri" panose="020F0502020204030204" pitchFamily="34" charset="0"/>
            </a:endParaRPr>
          </a:p>
          <a:p>
            <a:r>
              <a:rPr lang="en-GB" sz="800" dirty="0">
                <a:effectLst/>
                <a:latin typeface="Calibri" panose="020F0502020204030204" pitchFamily="34" charset="0"/>
                <a:ea typeface="Times New Roman" panose="02020603050405020304" pitchFamily="18" charset="0"/>
              </a:rPr>
              <a:t>Chair in Mineralogy and of Radioactive Waste Management</a:t>
            </a:r>
            <a:endParaRPr lang="en-GB" sz="800" dirty="0">
              <a:effectLst/>
              <a:latin typeface="Calibri" panose="020F0502020204030204" pitchFamily="34" charset="0"/>
              <a:ea typeface="Calibri" panose="020F0502020204030204" pitchFamily="34" charset="0"/>
            </a:endParaRPr>
          </a:p>
          <a:p>
            <a:r>
              <a:rPr lang="en-GB" sz="800" dirty="0">
                <a:effectLst/>
                <a:latin typeface="Calibri" panose="020F0502020204030204" pitchFamily="34" charset="0"/>
                <a:ea typeface="Times New Roman" panose="02020603050405020304" pitchFamily="18" charset="0"/>
              </a:rPr>
              <a:t>School of Earth Science</a:t>
            </a:r>
            <a:endParaRPr lang="en-GB" sz="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529448841"/>
      </p:ext>
    </p:extLst>
  </p:cSld>
  <p:clrMapOvr>
    <a:masterClrMapping/>
  </p:clrMapOvr>
</p:sld>
</file>

<file path=ppt/theme/theme1.xml><?xml version="1.0" encoding="utf-8"?>
<a:theme xmlns:a="http://schemas.openxmlformats.org/drawingml/2006/main" name="Office Theme">
  <a:themeElements>
    <a:clrScheme name="Custom 2">
      <a:dk1>
        <a:srgbClr val="003399"/>
      </a:dk1>
      <a:lt1>
        <a:sysClr val="window" lastClr="FFFFFF"/>
      </a:lt1>
      <a:dk2>
        <a:srgbClr val="3366CC"/>
      </a:dk2>
      <a:lt2>
        <a:srgbClr val="DBDBDD"/>
      </a:lt2>
      <a:accent1>
        <a:srgbClr val="6699CC"/>
      </a:accent1>
      <a:accent2>
        <a:srgbClr val="FF9900"/>
      </a:accent2>
      <a:accent3>
        <a:srgbClr val="99CC00"/>
      </a:accent3>
      <a:accent4>
        <a:srgbClr val="8681B8"/>
      </a:accent4>
      <a:accent5>
        <a:srgbClr val="32A14C"/>
      </a:accent5>
      <a:accent6>
        <a:srgbClr val="99CCFF"/>
      </a:accent6>
      <a:hlink>
        <a:srgbClr val="6699CC"/>
      </a:hlink>
      <a:folHlink>
        <a:srgbClr val="8681B8"/>
      </a:folHlink>
    </a:clrScheme>
    <a:fontScheme name="procureme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AEA_Presentation_wide_templ_1.pptx" id="{74F94D85-F321-452F-AFBA-435B7F14D923}" vid="{B994BE24-E5A7-494B-84B3-B72DCB3959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B746A274C38624793CFFDBC4642FCB7" ma:contentTypeVersion="5" ma:contentTypeDescription="Create a new document." ma:contentTypeScope="" ma:versionID="6cdc9e79923efe225279daf213bc94c8">
  <xsd:schema xmlns:xsd="http://www.w3.org/2001/XMLSchema" xmlns:xs="http://www.w3.org/2001/XMLSchema" xmlns:p="http://schemas.microsoft.com/office/2006/metadata/properties" xmlns:ns2="b203dc41-4f99-4248-b967-96fcd1b3ec6c" xmlns:ns3="6994eb6c-42e6-4a81-89f1-c500c183aba3" targetNamespace="http://schemas.microsoft.com/office/2006/metadata/properties" ma:root="true" ma:fieldsID="677af3b8678078fd16a68ca7ac70f56f" ns2:_="" ns3:_="">
    <xsd:import namespace="b203dc41-4f99-4248-b967-96fcd1b3ec6c"/>
    <xsd:import namespace="6994eb6c-42e6-4a81-89f1-c500c183aba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03dc41-4f99-4248-b967-96fcd1b3ec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994eb6c-42e6-4a81-89f1-c500c183aba3"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E4205CE-1EAE-472C-A5D7-04E40527CC0F}">
  <ds:schemaRefs>
    <ds:schemaRef ds:uri="http://schemas.microsoft.com/sharepoint/v3/contenttype/forms"/>
  </ds:schemaRefs>
</ds:datastoreItem>
</file>

<file path=customXml/itemProps2.xml><?xml version="1.0" encoding="utf-8"?>
<ds:datastoreItem xmlns:ds="http://schemas.openxmlformats.org/officeDocument/2006/customXml" ds:itemID="{AD641F49-12C0-45E2-BA79-D4CEB870E6B0}">
  <ds:schemaRefs>
    <ds:schemaRef ds:uri="6994eb6c-42e6-4a81-89f1-c500c183aba3"/>
    <ds:schemaRef ds:uri="b203dc41-4f99-4248-b967-96fcd1b3ec6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34D4EC5-3F82-463F-9794-030466F815CA}">
  <ds:schemaRefs>
    <ds:schemaRef ds:uri="http://schemas.microsoft.com/office/2006/metadata/properties"/>
    <ds:schemaRef ds:uri="http://schemas.microsoft.com/office/infopath/2007/PartnerControls"/>
    <ds:schemaRef ds:uri="http://purl.org/dc/terms/"/>
    <ds:schemaRef ds:uri="6994eb6c-42e6-4a81-89f1-c500c183aba3"/>
    <ds:schemaRef ds:uri="http://schemas.microsoft.com/office/2006/documentManagement/types"/>
    <ds:schemaRef ds:uri="b203dc41-4f99-4248-b967-96fcd1b3ec6c"/>
    <ds:schemaRef ds:uri="http://purl.org/dc/elements/1.1/"/>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IAEA_Logo_wide</Template>
  <TotalTime>3003</TotalTime>
  <Words>3323</Words>
  <Application>Microsoft Office PowerPoint</Application>
  <PresentationFormat>On-screen Show (16:9)</PresentationFormat>
  <Paragraphs>396</Paragraphs>
  <Slides>33</Slides>
  <Notes>10</Notes>
  <HiddenSlides>0</HiddenSlides>
  <MMClips>0</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51" baseType="lpstr">
      <vt:lpstr>AdvOT1ef757c0</vt:lpstr>
      <vt:lpstr>AdvOT7d6df7ab.I</vt:lpstr>
      <vt:lpstr>AdvTTf90d833a.I+03</vt:lpstr>
      <vt:lpstr>Arial</vt:lpstr>
      <vt:lpstr>Arial</vt:lpstr>
      <vt:lpstr>Arial </vt:lpstr>
      <vt:lpstr>Calibri</vt:lpstr>
      <vt:lpstr>Calibri (Body)</vt:lpstr>
      <vt:lpstr>Charis SIL</vt:lpstr>
      <vt:lpstr>STIX</vt:lpstr>
      <vt:lpstr>Times</vt:lpstr>
      <vt:lpstr>Times New Roman</vt:lpstr>
      <vt:lpstr>TUOS Stephenson</vt:lpstr>
      <vt:lpstr>Verdana</vt:lpstr>
      <vt:lpstr>VnNimbusRomanNo9L-Italic</vt:lpstr>
      <vt:lpstr>Wingdings</vt:lpstr>
      <vt:lpstr>Office Theme</vt:lpstr>
      <vt:lpstr>Photo Editor Photo</vt:lpstr>
      <vt:lpstr>ME-RER9154-2300641: Regional Workshop on Approaches to Ageing Management of Waste Packages in Storage    07. Ageing of metal containers during storage (disposal)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Corrosion encountered by metals in storage/disposal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Modelling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IAEA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MEYER, Willie</dc:creator>
  <cp:lastModifiedBy>MEYER, Willie</cp:lastModifiedBy>
  <cp:revision>81</cp:revision>
  <cp:lastPrinted>2019-11-07T08:26:23Z</cp:lastPrinted>
  <dcterms:created xsi:type="dcterms:W3CDTF">2019-09-11T07:34:03Z</dcterms:created>
  <dcterms:modified xsi:type="dcterms:W3CDTF">2023-09-13T13:22:53Z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0x0101000B746A274C38624793CFFDBC4642FCB7</vt:lpwstr>
  </property>
</Properties>
</file>