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1327" r:id="rId5"/>
    <p:sldId id="374" r:id="rId6"/>
    <p:sldId id="1450" r:id="rId7"/>
    <p:sldId id="1451" r:id="rId8"/>
    <p:sldId id="1356" r:id="rId9"/>
    <p:sldId id="1474" r:id="rId10"/>
    <p:sldId id="1452" r:id="rId11"/>
    <p:sldId id="1446" r:id="rId12"/>
    <p:sldId id="1447" r:id="rId13"/>
    <p:sldId id="1460" r:id="rId14"/>
    <p:sldId id="1462" r:id="rId15"/>
    <p:sldId id="1473" r:id="rId16"/>
    <p:sldId id="1455" r:id="rId17"/>
    <p:sldId id="1458" r:id="rId18"/>
    <p:sldId id="1479" r:id="rId19"/>
    <p:sldId id="1475" r:id="rId20"/>
    <p:sldId id="347" r:id="rId21"/>
    <p:sldId id="1464" r:id="rId22"/>
    <p:sldId id="1476" r:id="rId23"/>
    <p:sldId id="1477" r:id="rId24"/>
    <p:sldId id="1463" r:id="rId25"/>
    <p:sldId id="1472" r:id="rId26"/>
    <p:sldId id="1375" r:id="rId27"/>
    <p:sldId id="1390" r:id="rId28"/>
    <p:sldId id="1433" r:id="rId29"/>
    <p:sldId id="1420" r:id="rId30"/>
    <p:sldId id="1418" r:id="rId31"/>
    <p:sldId id="281" r:id="rId32"/>
    <p:sldId id="1322" r:id="rId33"/>
    <p:sldId id="417" r:id="rId34"/>
    <p:sldId id="305" r:id="rId35"/>
    <p:sldId id="1470" r:id="rId36"/>
    <p:sldId id="1471" r:id="rId37"/>
  </p:sldIdLst>
  <p:sldSz cx="9144000" cy="5143500" type="screen16x9"/>
  <p:notesSz cx="6858000" cy="1533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HARYA, Govatsa" initials="" lastIdx="1" clrIdx="0"/>
  <p:cmAuthor id="2" name="TSHANGELA, Akhona" initials="" lastIdx="6" clrIdx="1"/>
  <p:cmAuthor id="3" name="ROBBINS, Rebecca" initials="" lastIdx="2" clrIdx="2"/>
  <p:cmAuthor id="4" name="PINI, Paul-Etienne" initials="" lastIdx="3" clrIdx="3"/>
  <p:cmAuthor id="5" name="MAYER, Stefan Joerg" initials="" lastIdx="16" clrIdx="4"/>
  <p:cmAuthor id="6" name="MEYER, Willie" initials="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4E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F9B6A-4E1D-4B9B-A49F-D1E442FE127F}" v="95" dt="2023-09-14T06:02:24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94062" autoAdjust="0"/>
  </p:normalViewPr>
  <p:slideViewPr>
    <p:cSldViewPr snapToGrid="0">
      <p:cViewPr varScale="1">
        <p:scale>
          <a:sx n="153" d="100"/>
          <a:sy n="153" d="100"/>
        </p:scale>
        <p:origin x="13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9A344E-EE56-4F1D-A200-57E00740F95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A1079A8-DDD4-4F21-84C1-A591C395BA48}">
      <dgm:prSet phldrT="[Text]" custT="1"/>
      <dgm:spPr/>
      <dgm:t>
        <a:bodyPr/>
        <a:lstStyle/>
        <a:p>
          <a:r>
            <a:rPr lang="en-ZA" sz="1400" baseline="0" dirty="0">
              <a:solidFill>
                <a:schemeClr val="tx1"/>
              </a:solidFill>
            </a:rPr>
            <a:t>Predominant Processes in Irradiated Polymers</a:t>
          </a:r>
          <a:endParaRPr lang="en-GB" sz="1400" baseline="0" dirty="0">
            <a:solidFill>
              <a:schemeClr val="tx1"/>
            </a:solidFill>
          </a:endParaRPr>
        </a:p>
      </dgm:t>
    </dgm:pt>
    <dgm:pt modelId="{8E3919DD-4DE2-46D3-B236-898DBAA7E312}" type="parTrans" cxnId="{2074CAA9-15C4-48E5-9FAD-DD685CECD23C}">
      <dgm:prSet/>
      <dgm:spPr/>
      <dgm:t>
        <a:bodyPr/>
        <a:lstStyle/>
        <a:p>
          <a:endParaRPr lang="en-GB"/>
        </a:p>
      </dgm:t>
    </dgm:pt>
    <dgm:pt modelId="{BC61E49C-292E-4B29-B588-F9975170F267}" type="sibTrans" cxnId="{2074CAA9-15C4-48E5-9FAD-DD685CECD23C}">
      <dgm:prSet/>
      <dgm:spPr/>
      <dgm:t>
        <a:bodyPr/>
        <a:lstStyle/>
        <a:p>
          <a:endParaRPr lang="en-GB"/>
        </a:p>
      </dgm:t>
    </dgm:pt>
    <dgm:pt modelId="{8CFC1CE8-5AF5-4880-B29F-AB3364043372}">
      <dgm:prSet phldrT="[Text]" custT="1"/>
      <dgm:spPr/>
      <dgm:t>
        <a:bodyPr/>
        <a:lstStyle/>
        <a:p>
          <a:r>
            <a:rPr lang="en-ZA" sz="1400" baseline="0" dirty="0">
              <a:solidFill>
                <a:schemeClr val="tx2"/>
              </a:solidFill>
            </a:rPr>
            <a:t>Crosslinking</a:t>
          </a:r>
          <a:endParaRPr lang="en-GB" sz="1400" baseline="0" dirty="0">
            <a:solidFill>
              <a:schemeClr val="tx2"/>
            </a:solidFill>
          </a:endParaRPr>
        </a:p>
      </dgm:t>
    </dgm:pt>
    <dgm:pt modelId="{19F9A2A6-63DD-4FE5-817E-AF53F5FA8182}" type="parTrans" cxnId="{F3884BDD-C24E-408F-BD5A-19D9FE0374D4}">
      <dgm:prSet/>
      <dgm:spPr/>
      <dgm:t>
        <a:bodyPr/>
        <a:lstStyle/>
        <a:p>
          <a:endParaRPr lang="en-GB" dirty="0"/>
        </a:p>
      </dgm:t>
    </dgm:pt>
    <dgm:pt modelId="{9124CAD4-E556-4018-9323-4D2626B2FD41}" type="sibTrans" cxnId="{F3884BDD-C24E-408F-BD5A-19D9FE0374D4}">
      <dgm:prSet/>
      <dgm:spPr/>
      <dgm:t>
        <a:bodyPr/>
        <a:lstStyle/>
        <a:p>
          <a:endParaRPr lang="en-GB"/>
        </a:p>
      </dgm:t>
    </dgm:pt>
    <dgm:pt modelId="{E8A16EB1-A5E2-42DC-A1C9-F2809D0496E2}">
      <dgm:prSet phldrT="[Text]" custT="1"/>
      <dgm:spPr/>
      <dgm:t>
        <a:bodyPr/>
        <a:lstStyle/>
        <a:p>
          <a:r>
            <a:rPr lang="en-ZA" sz="1400" dirty="0">
              <a:solidFill>
                <a:schemeClr val="tx1"/>
              </a:solidFill>
            </a:rPr>
            <a:t>Polyethylene, polypropylene, polystyrene, polyacrylates, polyamides, polyesters, rubbers, polysiloxanes, polymethylene, Chlorinated PE, PAN, Polyo</a:t>
          </a:r>
          <a:r>
            <a:rPr lang="en-ZA" sz="1000" dirty="0">
              <a:solidFill>
                <a:schemeClr val="tx1"/>
              </a:solidFill>
            </a:rPr>
            <a:t>xide</a:t>
          </a:r>
        </a:p>
      </dgm:t>
    </dgm:pt>
    <dgm:pt modelId="{DE043D3C-4B38-4DF3-AD76-80D6BB9D53C1}" type="parTrans" cxnId="{B4CCCFDD-BF56-4458-9CD8-43A4411583F6}">
      <dgm:prSet/>
      <dgm:spPr/>
      <dgm:t>
        <a:bodyPr/>
        <a:lstStyle/>
        <a:p>
          <a:endParaRPr lang="en-GB" dirty="0"/>
        </a:p>
      </dgm:t>
    </dgm:pt>
    <dgm:pt modelId="{6C2FDCB8-FBA9-479C-8AD9-7F9FA161FE47}" type="sibTrans" cxnId="{B4CCCFDD-BF56-4458-9CD8-43A4411583F6}">
      <dgm:prSet/>
      <dgm:spPr/>
      <dgm:t>
        <a:bodyPr/>
        <a:lstStyle/>
        <a:p>
          <a:endParaRPr lang="en-GB"/>
        </a:p>
      </dgm:t>
    </dgm:pt>
    <dgm:pt modelId="{856DF84B-715B-40F4-A79A-2224C8C42061}">
      <dgm:prSet phldrT="[Text]" custT="1"/>
      <dgm:spPr/>
      <dgm:t>
        <a:bodyPr/>
        <a:lstStyle/>
        <a:p>
          <a:r>
            <a:rPr lang="en-ZA" sz="1400" baseline="0" dirty="0">
              <a:solidFill>
                <a:schemeClr val="bg1"/>
              </a:solidFill>
            </a:rPr>
            <a:t>Scission</a:t>
          </a:r>
          <a:endParaRPr lang="en-GB" sz="1400" baseline="0" dirty="0">
            <a:solidFill>
              <a:schemeClr val="bg1"/>
            </a:solidFill>
          </a:endParaRPr>
        </a:p>
      </dgm:t>
    </dgm:pt>
    <dgm:pt modelId="{9BF03377-DFE4-478F-857D-7D0736A9CC78}" type="parTrans" cxnId="{CFA78698-FA90-46BA-B516-9BDA034D680D}">
      <dgm:prSet/>
      <dgm:spPr/>
      <dgm:t>
        <a:bodyPr/>
        <a:lstStyle/>
        <a:p>
          <a:endParaRPr lang="en-GB" dirty="0"/>
        </a:p>
      </dgm:t>
    </dgm:pt>
    <dgm:pt modelId="{25349033-CCF3-484B-8710-A5FEABADCFCD}" type="sibTrans" cxnId="{CFA78698-FA90-46BA-B516-9BDA034D680D}">
      <dgm:prSet/>
      <dgm:spPr/>
      <dgm:t>
        <a:bodyPr/>
        <a:lstStyle/>
        <a:p>
          <a:endParaRPr lang="en-GB"/>
        </a:p>
      </dgm:t>
    </dgm:pt>
    <dgm:pt modelId="{6D9FF58C-FFEA-4B74-83E3-1137E1CE5064}">
      <dgm:prSet phldrT="[Text]" custT="1"/>
      <dgm:spPr/>
      <dgm:t>
        <a:bodyPr/>
        <a:lstStyle/>
        <a:p>
          <a:r>
            <a:rPr lang="en-ZA" sz="1400" baseline="0" dirty="0">
              <a:solidFill>
                <a:schemeClr val="bg1"/>
              </a:solidFill>
            </a:rPr>
            <a:t>Polyoisobutylene, Polymethacrylates, Polyvinylidene chloride, cellulose, PTFE, PET, Polytrifluuoroethylene, cellulose acetate</a:t>
          </a:r>
          <a:endParaRPr lang="en-GB" sz="1400" baseline="0" dirty="0">
            <a:solidFill>
              <a:schemeClr val="bg1"/>
            </a:solidFill>
          </a:endParaRPr>
        </a:p>
      </dgm:t>
    </dgm:pt>
    <dgm:pt modelId="{374C9C5D-BB87-4955-926C-045EAD0AFAA4}" type="parTrans" cxnId="{3510238F-7321-4CD6-B4EE-BE90DE4C3ED1}">
      <dgm:prSet/>
      <dgm:spPr/>
      <dgm:t>
        <a:bodyPr/>
        <a:lstStyle/>
        <a:p>
          <a:endParaRPr lang="en-GB" dirty="0"/>
        </a:p>
      </dgm:t>
    </dgm:pt>
    <dgm:pt modelId="{00861F42-EB29-4A06-AD2A-D2ED3AFBDE43}" type="sibTrans" cxnId="{3510238F-7321-4CD6-B4EE-BE90DE4C3ED1}">
      <dgm:prSet/>
      <dgm:spPr/>
      <dgm:t>
        <a:bodyPr/>
        <a:lstStyle/>
        <a:p>
          <a:endParaRPr lang="en-GB"/>
        </a:p>
      </dgm:t>
    </dgm:pt>
    <dgm:pt modelId="{F35A9B85-BCC4-470D-A00F-64C516520645}" type="pres">
      <dgm:prSet presAssocID="{E19A344E-EE56-4F1D-A200-57E00740F95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BE76A45-7E07-4AF2-B70D-9A525F0BE6DC}" type="pres">
      <dgm:prSet presAssocID="{4A1079A8-DDD4-4F21-84C1-A591C395BA48}" presName="root1" presStyleCnt="0"/>
      <dgm:spPr/>
    </dgm:pt>
    <dgm:pt modelId="{F03DB57A-50CD-41C4-A857-2038D7C52B17}" type="pres">
      <dgm:prSet presAssocID="{4A1079A8-DDD4-4F21-84C1-A591C395BA48}" presName="LevelOneTextNode" presStyleLbl="node0" presStyleIdx="0" presStyleCnt="1">
        <dgm:presLayoutVars>
          <dgm:chPref val="3"/>
        </dgm:presLayoutVars>
      </dgm:prSet>
      <dgm:spPr/>
    </dgm:pt>
    <dgm:pt modelId="{5C21E8F2-8D14-4C1E-BF20-89AD70CC010D}" type="pres">
      <dgm:prSet presAssocID="{4A1079A8-DDD4-4F21-84C1-A591C395BA48}" presName="level2hierChild" presStyleCnt="0"/>
      <dgm:spPr/>
    </dgm:pt>
    <dgm:pt modelId="{7F337EB4-BB03-4339-B79D-4A3C15EC7143}" type="pres">
      <dgm:prSet presAssocID="{19F9A2A6-63DD-4FE5-817E-AF53F5FA8182}" presName="conn2-1" presStyleLbl="parChTrans1D2" presStyleIdx="0" presStyleCnt="2"/>
      <dgm:spPr/>
    </dgm:pt>
    <dgm:pt modelId="{606F547F-75C0-46AA-ACB7-C3BC55E461AF}" type="pres">
      <dgm:prSet presAssocID="{19F9A2A6-63DD-4FE5-817E-AF53F5FA8182}" presName="connTx" presStyleLbl="parChTrans1D2" presStyleIdx="0" presStyleCnt="2"/>
      <dgm:spPr/>
    </dgm:pt>
    <dgm:pt modelId="{44DB82E8-00F9-4048-A2F8-765377312667}" type="pres">
      <dgm:prSet presAssocID="{8CFC1CE8-5AF5-4880-B29F-AB3364043372}" presName="root2" presStyleCnt="0"/>
      <dgm:spPr/>
    </dgm:pt>
    <dgm:pt modelId="{F86521C2-A07E-4C5E-9B26-6BC1463A721F}" type="pres">
      <dgm:prSet presAssocID="{8CFC1CE8-5AF5-4880-B29F-AB3364043372}" presName="LevelTwoTextNode" presStyleLbl="node2" presStyleIdx="0" presStyleCnt="2" custScaleX="48106" custScaleY="33241" custLinFactNeighborX="4414" custLinFactNeighborY="-35965">
        <dgm:presLayoutVars>
          <dgm:chPref val="3"/>
        </dgm:presLayoutVars>
      </dgm:prSet>
      <dgm:spPr/>
    </dgm:pt>
    <dgm:pt modelId="{3BE45F50-26F0-4320-BB07-530FA6706C6F}" type="pres">
      <dgm:prSet presAssocID="{8CFC1CE8-5AF5-4880-B29F-AB3364043372}" presName="level3hierChild" presStyleCnt="0"/>
      <dgm:spPr/>
    </dgm:pt>
    <dgm:pt modelId="{7DC6E2CF-AD38-47F8-AB08-C80E2EEC35C5}" type="pres">
      <dgm:prSet presAssocID="{DE043D3C-4B38-4DF3-AD76-80D6BB9D53C1}" presName="conn2-1" presStyleLbl="parChTrans1D3" presStyleIdx="0" presStyleCnt="2"/>
      <dgm:spPr/>
    </dgm:pt>
    <dgm:pt modelId="{03380ABC-1C7B-4D3C-A10C-9EEE8B274006}" type="pres">
      <dgm:prSet presAssocID="{DE043D3C-4B38-4DF3-AD76-80D6BB9D53C1}" presName="connTx" presStyleLbl="parChTrans1D3" presStyleIdx="0" presStyleCnt="2"/>
      <dgm:spPr/>
    </dgm:pt>
    <dgm:pt modelId="{1EA14123-D29B-4027-9C97-51881FB1491E}" type="pres">
      <dgm:prSet presAssocID="{E8A16EB1-A5E2-42DC-A1C9-F2809D0496E2}" presName="root2" presStyleCnt="0"/>
      <dgm:spPr/>
    </dgm:pt>
    <dgm:pt modelId="{00112141-FA3A-423A-BCFC-73D1BC3C4F8A}" type="pres">
      <dgm:prSet presAssocID="{E8A16EB1-A5E2-42DC-A1C9-F2809D0496E2}" presName="LevelTwoTextNode" presStyleLbl="node3" presStyleIdx="0" presStyleCnt="2" custScaleX="106114" custScaleY="136841" custLinFactNeighborX="-4745" custLinFactNeighborY="-35480">
        <dgm:presLayoutVars>
          <dgm:chPref val="3"/>
        </dgm:presLayoutVars>
      </dgm:prSet>
      <dgm:spPr/>
    </dgm:pt>
    <dgm:pt modelId="{14916334-3730-455A-8542-F172205F035A}" type="pres">
      <dgm:prSet presAssocID="{E8A16EB1-A5E2-42DC-A1C9-F2809D0496E2}" presName="level3hierChild" presStyleCnt="0"/>
      <dgm:spPr/>
    </dgm:pt>
    <dgm:pt modelId="{D51F4F3C-FE7A-478F-8AF6-90457AA7F274}" type="pres">
      <dgm:prSet presAssocID="{9BF03377-DFE4-478F-857D-7D0736A9CC78}" presName="conn2-1" presStyleLbl="parChTrans1D2" presStyleIdx="1" presStyleCnt="2"/>
      <dgm:spPr/>
    </dgm:pt>
    <dgm:pt modelId="{1F834FE9-F659-4D1F-B6B2-BCE4906DCC9D}" type="pres">
      <dgm:prSet presAssocID="{9BF03377-DFE4-478F-857D-7D0736A9CC78}" presName="connTx" presStyleLbl="parChTrans1D2" presStyleIdx="1" presStyleCnt="2"/>
      <dgm:spPr/>
    </dgm:pt>
    <dgm:pt modelId="{36CDAA4F-5B87-449B-B34B-161500E5E99D}" type="pres">
      <dgm:prSet presAssocID="{856DF84B-715B-40F4-A79A-2224C8C42061}" presName="root2" presStyleCnt="0"/>
      <dgm:spPr/>
    </dgm:pt>
    <dgm:pt modelId="{E9E7C067-E84F-4F7F-AB98-AF3A5411CFE4}" type="pres">
      <dgm:prSet presAssocID="{856DF84B-715B-40F4-A79A-2224C8C42061}" presName="LevelTwoTextNode" presStyleLbl="node2" presStyleIdx="1" presStyleCnt="2" custScaleX="44568" custScaleY="33247" custLinFactNeighborX="7703" custLinFactNeighborY="47721">
        <dgm:presLayoutVars>
          <dgm:chPref val="3"/>
        </dgm:presLayoutVars>
      </dgm:prSet>
      <dgm:spPr/>
    </dgm:pt>
    <dgm:pt modelId="{9CC2EACD-3BD3-40BA-BD52-E429048BA1AD}" type="pres">
      <dgm:prSet presAssocID="{856DF84B-715B-40F4-A79A-2224C8C42061}" presName="level3hierChild" presStyleCnt="0"/>
      <dgm:spPr/>
    </dgm:pt>
    <dgm:pt modelId="{5D784086-2FE7-48B2-B7D8-326D16B033C8}" type="pres">
      <dgm:prSet presAssocID="{374C9C5D-BB87-4955-926C-045EAD0AFAA4}" presName="conn2-1" presStyleLbl="parChTrans1D3" presStyleIdx="1" presStyleCnt="2"/>
      <dgm:spPr/>
    </dgm:pt>
    <dgm:pt modelId="{7CB70A64-59D2-49CD-9427-162D9CFB4123}" type="pres">
      <dgm:prSet presAssocID="{374C9C5D-BB87-4955-926C-045EAD0AFAA4}" presName="connTx" presStyleLbl="parChTrans1D3" presStyleIdx="1" presStyleCnt="2"/>
      <dgm:spPr/>
    </dgm:pt>
    <dgm:pt modelId="{9EA48115-4DDC-4215-964A-84242F9B3647}" type="pres">
      <dgm:prSet presAssocID="{6D9FF58C-FFEA-4B74-83E3-1137E1CE5064}" presName="root2" presStyleCnt="0"/>
      <dgm:spPr/>
    </dgm:pt>
    <dgm:pt modelId="{8CCBA706-D0C0-45C8-AB69-9AF1DA9BB339}" type="pres">
      <dgm:prSet presAssocID="{6D9FF58C-FFEA-4B74-83E3-1137E1CE5064}" presName="LevelTwoTextNode" presStyleLbl="node3" presStyleIdx="1" presStyleCnt="2" custScaleX="103655" custScaleY="126316" custLinFactNeighborX="2082" custLinFactNeighborY="46887">
        <dgm:presLayoutVars>
          <dgm:chPref val="3"/>
        </dgm:presLayoutVars>
      </dgm:prSet>
      <dgm:spPr/>
    </dgm:pt>
    <dgm:pt modelId="{4FE0B4B0-E45F-4B74-A016-A241B92F88F2}" type="pres">
      <dgm:prSet presAssocID="{6D9FF58C-FFEA-4B74-83E3-1137E1CE5064}" presName="level3hierChild" presStyleCnt="0"/>
      <dgm:spPr/>
    </dgm:pt>
  </dgm:ptLst>
  <dgm:cxnLst>
    <dgm:cxn modelId="{8F5F6F04-27A5-429B-A9F0-6A7820F3F9ED}" type="presOf" srcId="{856DF84B-715B-40F4-A79A-2224C8C42061}" destId="{E9E7C067-E84F-4F7F-AB98-AF3A5411CFE4}" srcOrd="0" destOrd="0" presId="urn:microsoft.com/office/officeart/2005/8/layout/hierarchy2"/>
    <dgm:cxn modelId="{9F9A3E10-F5E0-4EFB-9F33-E6E37C6C8023}" type="presOf" srcId="{9BF03377-DFE4-478F-857D-7D0736A9CC78}" destId="{1F834FE9-F659-4D1F-B6B2-BCE4906DCC9D}" srcOrd="1" destOrd="0" presId="urn:microsoft.com/office/officeart/2005/8/layout/hierarchy2"/>
    <dgm:cxn modelId="{482C6D1A-AC71-40BC-8363-E24C209E32F7}" type="presOf" srcId="{9BF03377-DFE4-478F-857D-7D0736A9CC78}" destId="{D51F4F3C-FE7A-478F-8AF6-90457AA7F274}" srcOrd="0" destOrd="0" presId="urn:microsoft.com/office/officeart/2005/8/layout/hierarchy2"/>
    <dgm:cxn modelId="{CBE3202B-1C7E-4B9D-9F7E-5B961B475F3F}" type="presOf" srcId="{6D9FF58C-FFEA-4B74-83E3-1137E1CE5064}" destId="{8CCBA706-D0C0-45C8-AB69-9AF1DA9BB339}" srcOrd="0" destOrd="0" presId="urn:microsoft.com/office/officeart/2005/8/layout/hierarchy2"/>
    <dgm:cxn modelId="{3C2ACB60-595E-4576-9252-61DB5A36D0FD}" type="presOf" srcId="{DE043D3C-4B38-4DF3-AD76-80D6BB9D53C1}" destId="{03380ABC-1C7B-4D3C-A10C-9EEE8B274006}" srcOrd="1" destOrd="0" presId="urn:microsoft.com/office/officeart/2005/8/layout/hierarchy2"/>
    <dgm:cxn modelId="{1CB04D65-3F84-42A7-9537-6F0B7BAC6D41}" type="presOf" srcId="{8CFC1CE8-5AF5-4880-B29F-AB3364043372}" destId="{F86521C2-A07E-4C5E-9B26-6BC1463A721F}" srcOrd="0" destOrd="0" presId="urn:microsoft.com/office/officeart/2005/8/layout/hierarchy2"/>
    <dgm:cxn modelId="{EB8FA967-7E8E-40D9-9974-4C248068947B}" type="presOf" srcId="{19F9A2A6-63DD-4FE5-817E-AF53F5FA8182}" destId="{606F547F-75C0-46AA-ACB7-C3BC55E461AF}" srcOrd="1" destOrd="0" presId="urn:microsoft.com/office/officeart/2005/8/layout/hierarchy2"/>
    <dgm:cxn modelId="{D1732D69-A99B-4C53-84CE-2CD208FCA25D}" type="presOf" srcId="{E8A16EB1-A5E2-42DC-A1C9-F2809D0496E2}" destId="{00112141-FA3A-423A-BCFC-73D1BC3C4F8A}" srcOrd="0" destOrd="0" presId="urn:microsoft.com/office/officeart/2005/8/layout/hierarchy2"/>
    <dgm:cxn modelId="{F3329756-5653-4357-B11C-618602B60680}" type="presOf" srcId="{E19A344E-EE56-4F1D-A200-57E00740F951}" destId="{F35A9B85-BCC4-470D-A00F-64C516520645}" srcOrd="0" destOrd="0" presId="urn:microsoft.com/office/officeart/2005/8/layout/hierarchy2"/>
    <dgm:cxn modelId="{D47EEE84-35F6-4C95-9527-3768BA06608D}" type="presOf" srcId="{4A1079A8-DDD4-4F21-84C1-A591C395BA48}" destId="{F03DB57A-50CD-41C4-A857-2038D7C52B17}" srcOrd="0" destOrd="0" presId="urn:microsoft.com/office/officeart/2005/8/layout/hierarchy2"/>
    <dgm:cxn modelId="{3510238F-7321-4CD6-B4EE-BE90DE4C3ED1}" srcId="{856DF84B-715B-40F4-A79A-2224C8C42061}" destId="{6D9FF58C-FFEA-4B74-83E3-1137E1CE5064}" srcOrd="0" destOrd="0" parTransId="{374C9C5D-BB87-4955-926C-045EAD0AFAA4}" sibTransId="{00861F42-EB29-4A06-AD2A-D2ED3AFBDE43}"/>
    <dgm:cxn modelId="{CFA78698-FA90-46BA-B516-9BDA034D680D}" srcId="{4A1079A8-DDD4-4F21-84C1-A591C395BA48}" destId="{856DF84B-715B-40F4-A79A-2224C8C42061}" srcOrd="1" destOrd="0" parTransId="{9BF03377-DFE4-478F-857D-7D0736A9CC78}" sibTransId="{25349033-CCF3-484B-8710-A5FEABADCFCD}"/>
    <dgm:cxn modelId="{97D02DA0-09EA-4F30-A7D0-155F35602B12}" type="presOf" srcId="{374C9C5D-BB87-4955-926C-045EAD0AFAA4}" destId="{5D784086-2FE7-48B2-B7D8-326D16B033C8}" srcOrd="0" destOrd="0" presId="urn:microsoft.com/office/officeart/2005/8/layout/hierarchy2"/>
    <dgm:cxn modelId="{2074CAA9-15C4-48E5-9FAD-DD685CECD23C}" srcId="{E19A344E-EE56-4F1D-A200-57E00740F951}" destId="{4A1079A8-DDD4-4F21-84C1-A591C395BA48}" srcOrd="0" destOrd="0" parTransId="{8E3919DD-4DE2-46D3-B236-898DBAA7E312}" sibTransId="{BC61E49C-292E-4B29-B588-F9975170F267}"/>
    <dgm:cxn modelId="{F879C7B6-4C04-4FAE-9883-C4D08E25F16F}" type="presOf" srcId="{19F9A2A6-63DD-4FE5-817E-AF53F5FA8182}" destId="{7F337EB4-BB03-4339-B79D-4A3C15EC7143}" srcOrd="0" destOrd="0" presId="urn:microsoft.com/office/officeart/2005/8/layout/hierarchy2"/>
    <dgm:cxn modelId="{F3884BDD-C24E-408F-BD5A-19D9FE0374D4}" srcId="{4A1079A8-DDD4-4F21-84C1-A591C395BA48}" destId="{8CFC1CE8-5AF5-4880-B29F-AB3364043372}" srcOrd="0" destOrd="0" parTransId="{19F9A2A6-63DD-4FE5-817E-AF53F5FA8182}" sibTransId="{9124CAD4-E556-4018-9323-4D2626B2FD41}"/>
    <dgm:cxn modelId="{B4CCCFDD-BF56-4458-9CD8-43A4411583F6}" srcId="{8CFC1CE8-5AF5-4880-B29F-AB3364043372}" destId="{E8A16EB1-A5E2-42DC-A1C9-F2809D0496E2}" srcOrd="0" destOrd="0" parTransId="{DE043D3C-4B38-4DF3-AD76-80D6BB9D53C1}" sibTransId="{6C2FDCB8-FBA9-479C-8AD9-7F9FA161FE47}"/>
    <dgm:cxn modelId="{F9CEDDE5-879C-417C-BADA-6A1035687CB3}" type="presOf" srcId="{374C9C5D-BB87-4955-926C-045EAD0AFAA4}" destId="{7CB70A64-59D2-49CD-9427-162D9CFB4123}" srcOrd="1" destOrd="0" presId="urn:microsoft.com/office/officeart/2005/8/layout/hierarchy2"/>
    <dgm:cxn modelId="{3D602DEE-3A1A-42D9-9CA4-FD1DC8EB3E99}" type="presOf" srcId="{DE043D3C-4B38-4DF3-AD76-80D6BB9D53C1}" destId="{7DC6E2CF-AD38-47F8-AB08-C80E2EEC35C5}" srcOrd="0" destOrd="0" presId="urn:microsoft.com/office/officeart/2005/8/layout/hierarchy2"/>
    <dgm:cxn modelId="{2ABDBBC0-3D15-4E5B-B38A-AE4B7C717DA9}" type="presParOf" srcId="{F35A9B85-BCC4-470D-A00F-64C516520645}" destId="{3BE76A45-7E07-4AF2-B70D-9A525F0BE6DC}" srcOrd="0" destOrd="0" presId="urn:microsoft.com/office/officeart/2005/8/layout/hierarchy2"/>
    <dgm:cxn modelId="{D4902DA3-8655-4AA4-9614-523F3482E128}" type="presParOf" srcId="{3BE76A45-7E07-4AF2-B70D-9A525F0BE6DC}" destId="{F03DB57A-50CD-41C4-A857-2038D7C52B17}" srcOrd="0" destOrd="0" presId="urn:microsoft.com/office/officeart/2005/8/layout/hierarchy2"/>
    <dgm:cxn modelId="{C74FF977-F842-439D-871E-D7C9C1187571}" type="presParOf" srcId="{3BE76A45-7E07-4AF2-B70D-9A525F0BE6DC}" destId="{5C21E8F2-8D14-4C1E-BF20-89AD70CC010D}" srcOrd="1" destOrd="0" presId="urn:microsoft.com/office/officeart/2005/8/layout/hierarchy2"/>
    <dgm:cxn modelId="{4DBDA194-AD36-4FD5-9884-D06FD513653E}" type="presParOf" srcId="{5C21E8F2-8D14-4C1E-BF20-89AD70CC010D}" destId="{7F337EB4-BB03-4339-B79D-4A3C15EC7143}" srcOrd="0" destOrd="0" presId="urn:microsoft.com/office/officeart/2005/8/layout/hierarchy2"/>
    <dgm:cxn modelId="{03D409E2-1ADB-4BC5-B7AA-535FFFABCDBE}" type="presParOf" srcId="{7F337EB4-BB03-4339-B79D-4A3C15EC7143}" destId="{606F547F-75C0-46AA-ACB7-C3BC55E461AF}" srcOrd="0" destOrd="0" presId="urn:microsoft.com/office/officeart/2005/8/layout/hierarchy2"/>
    <dgm:cxn modelId="{EC5E4903-721D-4323-B279-51C6EB9F6760}" type="presParOf" srcId="{5C21E8F2-8D14-4C1E-BF20-89AD70CC010D}" destId="{44DB82E8-00F9-4048-A2F8-765377312667}" srcOrd="1" destOrd="0" presId="urn:microsoft.com/office/officeart/2005/8/layout/hierarchy2"/>
    <dgm:cxn modelId="{0681790C-6E89-42F7-8FF4-2CB8657405C3}" type="presParOf" srcId="{44DB82E8-00F9-4048-A2F8-765377312667}" destId="{F86521C2-A07E-4C5E-9B26-6BC1463A721F}" srcOrd="0" destOrd="0" presId="urn:microsoft.com/office/officeart/2005/8/layout/hierarchy2"/>
    <dgm:cxn modelId="{7A0CE805-C05D-404F-9384-9A55BF41026C}" type="presParOf" srcId="{44DB82E8-00F9-4048-A2F8-765377312667}" destId="{3BE45F50-26F0-4320-BB07-530FA6706C6F}" srcOrd="1" destOrd="0" presId="urn:microsoft.com/office/officeart/2005/8/layout/hierarchy2"/>
    <dgm:cxn modelId="{7BDCAC50-22E7-4107-A94C-BC40389993B2}" type="presParOf" srcId="{3BE45F50-26F0-4320-BB07-530FA6706C6F}" destId="{7DC6E2CF-AD38-47F8-AB08-C80E2EEC35C5}" srcOrd="0" destOrd="0" presId="urn:microsoft.com/office/officeart/2005/8/layout/hierarchy2"/>
    <dgm:cxn modelId="{46B49000-DC8A-431D-9BFF-6E35B456EB5E}" type="presParOf" srcId="{7DC6E2CF-AD38-47F8-AB08-C80E2EEC35C5}" destId="{03380ABC-1C7B-4D3C-A10C-9EEE8B274006}" srcOrd="0" destOrd="0" presId="urn:microsoft.com/office/officeart/2005/8/layout/hierarchy2"/>
    <dgm:cxn modelId="{3CAC8F30-D581-4748-BB80-8E5FC8A3906B}" type="presParOf" srcId="{3BE45F50-26F0-4320-BB07-530FA6706C6F}" destId="{1EA14123-D29B-4027-9C97-51881FB1491E}" srcOrd="1" destOrd="0" presId="urn:microsoft.com/office/officeart/2005/8/layout/hierarchy2"/>
    <dgm:cxn modelId="{F6996534-7ACB-4203-B105-2461787B1DC3}" type="presParOf" srcId="{1EA14123-D29B-4027-9C97-51881FB1491E}" destId="{00112141-FA3A-423A-BCFC-73D1BC3C4F8A}" srcOrd="0" destOrd="0" presId="urn:microsoft.com/office/officeart/2005/8/layout/hierarchy2"/>
    <dgm:cxn modelId="{8B597786-75B3-4511-9D63-DF6047853E51}" type="presParOf" srcId="{1EA14123-D29B-4027-9C97-51881FB1491E}" destId="{14916334-3730-455A-8542-F172205F035A}" srcOrd="1" destOrd="0" presId="urn:microsoft.com/office/officeart/2005/8/layout/hierarchy2"/>
    <dgm:cxn modelId="{9F1F247D-12B5-404E-8769-79DEB28297E7}" type="presParOf" srcId="{5C21E8F2-8D14-4C1E-BF20-89AD70CC010D}" destId="{D51F4F3C-FE7A-478F-8AF6-90457AA7F274}" srcOrd="2" destOrd="0" presId="urn:microsoft.com/office/officeart/2005/8/layout/hierarchy2"/>
    <dgm:cxn modelId="{D43CF1C9-23F6-42EA-B064-B8AB96677388}" type="presParOf" srcId="{D51F4F3C-FE7A-478F-8AF6-90457AA7F274}" destId="{1F834FE9-F659-4D1F-B6B2-BCE4906DCC9D}" srcOrd="0" destOrd="0" presId="urn:microsoft.com/office/officeart/2005/8/layout/hierarchy2"/>
    <dgm:cxn modelId="{0E9B9E5C-DAD3-4862-81D0-1CE72C7C7DE9}" type="presParOf" srcId="{5C21E8F2-8D14-4C1E-BF20-89AD70CC010D}" destId="{36CDAA4F-5B87-449B-B34B-161500E5E99D}" srcOrd="3" destOrd="0" presId="urn:microsoft.com/office/officeart/2005/8/layout/hierarchy2"/>
    <dgm:cxn modelId="{FFB54350-4622-4833-833D-4609BC5C995A}" type="presParOf" srcId="{36CDAA4F-5B87-449B-B34B-161500E5E99D}" destId="{E9E7C067-E84F-4F7F-AB98-AF3A5411CFE4}" srcOrd="0" destOrd="0" presId="urn:microsoft.com/office/officeart/2005/8/layout/hierarchy2"/>
    <dgm:cxn modelId="{5339DC70-B43C-44A6-8055-C4C158629031}" type="presParOf" srcId="{36CDAA4F-5B87-449B-B34B-161500E5E99D}" destId="{9CC2EACD-3BD3-40BA-BD52-E429048BA1AD}" srcOrd="1" destOrd="0" presId="urn:microsoft.com/office/officeart/2005/8/layout/hierarchy2"/>
    <dgm:cxn modelId="{5E6C037B-BC96-4E64-AAF0-C9F65C8D9AFB}" type="presParOf" srcId="{9CC2EACD-3BD3-40BA-BD52-E429048BA1AD}" destId="{5D784086-2FE7-48B2-B7D8-326D16B033C8}" srcOrd="0" destOrd="0" presId="urn:microsoft.com/office/officeart/2005/8/layout/hierarchy2"/>
    <dgm:cxn modelId="{EF87D37B-34CD-4DE6-8F33-BFAA5FEF55AC}" type="presParOf" srcId="{5D784086-2FE7-48B2-B7D8-326D16B033C8}" destId="{7CB70A64-59D2-49CD-9427-162D9CFB4123}" srcOrd="0" destOrd="0" presId="urn:microsoft.com/office/officeart/2005/8/layout/hierarchy2"/>
    <dgm:cxn modelId="{68DADBEE-C5EC-45E2-856D-4DDC9EC682E9}" type="presParOf" srcId="{9CC2EACD-3BD3-40BA-BD52-E429048BA1AD}" destId="{9EA48115-4DDC-4215-964A-84242F9B3647}" srcOrd="1" destOrd="0" presId="urn:microsoft.com/office/officeart/2005/8/layout/hierarchy2"/>
    <dgm:cxn modelId="{BB47B992-E5D9-4D61-A7EA-1024FDB08A81}" type="presParOf" srcId="{9EA48115-4DDC-4215-964A-84242F9B3647}" destId="{8CCBA706-D0C0-45C8-AB69-9AF1DA9BB339}" srcOrd="0" destOrd="0" presId="urn:microsoft.com/office/officeart/2005/8/layout/hierarchy2"/>
    <dgm:cxn modelId="{8A3D90EA-853F-48FB-866F-10C0369D55F9}" type="presParOf" srcId="{9EA48115-4DDC-4215-964A-84242F9B3647}" destId="{4FE0B4B0-E45F-4B74-A016-A241B92F88F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DB57A-50CD-41C4-A857-2038D7C52B17}">
      <dsp:nvSpPr>
        <dsp:cNvPr id="0" name=""/>
        <dsp:cNvSpPr/>
      </dsp:nvSpPr>
      <dsp:spPr>
        <a:xfrm>
          <a:off x="8548" y="1109859"/>
          <a:ext cx="2254974" cy="1127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baseline="0" dirty="0">
              <a:solidFill>
                <a:schemeClr val="tx1"/>
              </a:solidFill>
            </a:rPr>
            <a:t>Predominant Processes in Irradiated Polymers</a:t>
          </a:r>
          <a:endParaRPr lang="en-GB" sz="1400" kern="1200" baseline="0" dirty="0">
            <a:solidFill>
              <a:schemeClr val="tx1"/>
            </a:solidFill>
          </a:endParaRPr>
        </a:p>
      </dsp:txBody>
      <dsp:txXfrm>
        <a:off x="41571" y="1142882"/>
        <a:ext cx="2188928" cy="1061441"/>
      </dsp:txXfrm>
    </dsp:sp>
    <dsp:sp modelId="{7F337EB4-BB03-4339-B79D-4A3C15EC7143}">
      <dsp:nvSpPr>
        <dsp:cNvPr id="0" name=""/>
        <dsp:cNvSpPr/>
      </dsp:nvSpPr>
      <dsp:spPr>
        <a:xfrm rot="18546725">
          <a:off x="1970481" y="1026817"/>
          <a:ext cx="1587605" cy="61726"/>
        </a:xfrm>
        <a:custGeom>
          <a:avLst/>
          <a:gdLst/>
          <a:ahLst/>
          <a:cxnLst/>
          <a:rect l="0" t="0" r="0" b="0"/>
          <a:pathLst>
            <a:path>
              <a:moveTo>
                <a:pt x="0" y="30863"/>
              </a:moveTo>
              <a:lnTo>
                <a:pt x="1587605" y="308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dirty="0"/>
        </a:p>
      </dsp:txBody>
      <dsp:txXfrm>
        <a:off x="2724594" y="1017991"/>
        <a:ext cx="79380" cy="79380"/>
      </dsp:txXfrm>
    </dsp:sp>
    <dsp:sp modelId="{F86521C2-A07E-4C5E-9B26-6BC1463A721F}">
      <dsp:nvSpPr>
        <dsp:cNvPr id="0" name=""/>
        <dsp:cNvSpPr/>
      </dsp:nvSpPr>
      <dsp:spPr>
        <a:xfrm>
          <a:off x="3265046" y="254364"/>
          <a:ext cx="1084777" cy="374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baseline="0" dirty="0">
              <a:solidFill>
                <a:schemeClr val="tx2"/>
              </a:solidFill>
            </a:rPr>
            <a:t>Crosslinking</a:t>
          </a:r>
          <a:endParaRPr lang="en-GB" sz="1400" kern="1200" baseline="0" dirty="0">
            <a:solidFill>
              <a:schemeClr val="tx2"/>
            </a:solidFill>
          </a:endParaRPr>
        </a:p>
      </dsp:txBody>
      <dsp:txXfrm>
        <a:off x="3276023" y="265341"/>
        <a:ext cx="1062823" cy="352833"/>
      </dsp:txXfrm>
    </dsp:sp>
    <dsp:sp modelId="{7DC6E2CF-AD38-47F8-AB08-C80E2EEC35C5}">
      <dsp:nvSpPr>
        <dsp:cNvPr id="0" name=""/>
        <dsp:cNvSpPr/>
      </dsp:nvSpPr>
      <dsp:spPr>
        <a:xfrm rot="1521766">
          <a:off x="4312733" y="575732"/>
          <a:ext cx="769639" cy="61726"/>
        </a:xfrm>
        <a:custGeom>
          <a:avLst/>
          <a:gdLst/>
          <a:ahLst/>
          <a:cxnLst/>
          <a:rect l="0" t="0" r="0" b="0"/>
          <a:pathLst>
            <a:path>
              <a:moveTo>
                <a:pt x="0" y="30863"/>
              </a:moveTo>
              <a:lnTo>
                <a:pt x="769639" y="30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678311" y="587354"/>
        <a:ext cx="38481" cy="38481"/>
      </dsp:txXfrm>
    </dsp:sp>
    <dsp:sp modelId="{00112141-FA3A-423A-BCFC-73D1BC3C4F8A}">
      <dsp:nvSpPr>
        <dsp:cNvPr id="0" name=""/>
        <dsp:cNvSpPr/>
      </dsp:nvSpPr>
      <dsp:spPr>
        <a:xfrm>
          <a:off x="5045281" y="0"/>
          <a:ext cx="2392843" cy="1542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chemeClr val="tx1"/>
              </a:solidFill>
            </a:rPr>
            <a:t>Polyethylene, polypropylene, polystyrene, polyacrylates, polyamides, polyesters, rubbers, polysiloxanes, polymethylene, Chlorinated PE, PAN, Polyo</a:t>
          </a:r>
          <a:r>
            <a:rPr lang="en-ZA" sz="1000" kern="1200" dirty="0">
              <a:solidFill>
                <a:schemeClr val="tx1"/>
              </a:solidFill>
            </a:rPr>
            <a:t>xide</a:t>
          </a:r>
        </a:p>
      </dsp:txBody>
      <dsp:txXfrm>
        <a:off x="5090470" y="45189"/>
        <a:ext cx="2302465" cy="1452486"/>
      </dsp:txXfrm>
    </dsp:sp>
    <dsp:sp modelId="{D51F4F3C-FE7A-478F-8AF6-90457AA7F274}">
      <dsp:nvSpPr>
        <dsp:cNvPr id="0" name=""/>
        <dsp:cNvSpPr/>
      </dsp:nvSpPr>
      <dsp:spPr>
        <a:xfrm rot="3104818">
          <a:off x="1932664" y="2324919"/>
          <a:ext cx="1737406" cy="61726"/>
        </a:xfrm>
        <a:custGeom>
          <a:avLst/>
          <a:gdLst/>
          <a:ahLst/>
          <a:cxnLst/>
          <a:rect l="0" t="0" r="0" b="0"/>
          <a:pathLst>
            <a:path>
              <a:moveTo>
                <a:pt x="0" y="30863"/>
              </a:moveTo>
              <a:lnTo>
                <a:pt x="1737406" y="308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dirty="0"/>
        </a:p>
      </dsp:txBody>
      <dsp:txXfrm>
        <a:off x="2757932" y="2312347"/>
        <a:ext cx="86870" cy="86870"/>
      </dsp:txXfrm>
    </dsp:sp>
    <dsp:sp modelId="{E9E7C067-E84F-4F7F-AB98-AF3A5411CFE4}">
      <dsp:nvSpPr>
        <dsp:cNvPr id="0" name=""/>
        <dsp:cNvSpPr/>
      </dsp:nvSpPr>
      <dsp:spPr>
        <a:xfrm>
          <a:off x="3339212" y="2850533"/>
          <a:ext cx="1004996" cy="374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baseline="0" dirty="0">
              <a:solidFill>
                <a:schemeClr val="bg1"/>
              </a:solidFill>
            </a:rPr>
            <a:t>Scission</a:t>
          </a:r>
          <a:endParaRPr lang="en-GB" sz="1400" kern="1200" baseline="0" dirty="0">
            <a:solidFill>
              <a:schemeClr val="bg1"/>
            </a:solidFill>
          </a:endParaRPr>
        </a:p>
      </dsp:txBody>
      <dsp:txXfrm>
        <a:off x="3350191" y="2861512"/>
        <a:ext cx="983038" cy="352897"/>
      </dsp:txXfrm>
    </dsp:sp>
    <dsp:sp modelId="{5D784086-2FE7-48B2-B7D8-326D16B033C8}">
      <dsp:nvSpPr>
        <dsp:cNvPr id="0" name=""/>
        <dsp:cNvSpPr/>
      </dsp:nvSpPr>
      <dsp:spPr>
        <a:xfrm rot="19751717">
          <a:off x="4280540" y="2775987"/>
          <a:ext cx="902574" cy="61726"/>
        </a:xfrm>
        <a:custGeom>
          <a:avLst/>
          <a:gdLst/>
          <a:ahLst/>
          <a:cxnLst/>
          <a:rect l="0" t="0" r="0" b="0"/>
          <a:pathLst>
            <a:path>
              <a:moveTo>
                <a:pt x="0" y="30863"/>
              </a:moveTo>
              <a:lnTo>
                <a:pt x="902574" y="308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709264" y="2784286"/>
        <a:ext cx="45128" cy="45128"/>
      </dsp:txXfrm>
    </dsp:sp>
    <dsp:sp modelId="{8CCBA706-D0C0-45C8-AB69-9AF1DA9BB339}">
      <dsp:nvSpPr>
        <dsp:cNvPr id="0" name=""/>
        <dsp:cNvSpPr/>
      </dsp:nvSpPr>
      <dsp:spPr>
        <a:xfrm>
          <a:off x="5119447" y="1863642"/>
          <a:ext cx="2337393" cy="14241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baseline="0" dirty="0">
              <a:solidFill>
                <a:schemeClr val="bg1"/>
              </a:solidFill>
            </a:rPr>
            <a:t>Polyoisobutylene, Polymethacrylates, Polyvinylidene chloride, cellulose, PTFE, PET, Polytrifluuoroethylene, cellulose acetate</a:t>
          </a:r>
          <a:endParaRPr lang="en-GB" sz="1400" kern="1200" baseline="0" dirty="0">
            <a:solidFill>
              <a:schemeClr val="bg1"/>
            </a:solidFill>
          </a:endParaRPr>
        </a:p>
      </dsp:txBody>
      <dsp:txXfrm>
        <a:off x="5161160" y="1905355"/>
        <a:ext cx="2253967" cy="1340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55D034-4FCB-3CF7-174F-76D6207BD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EF63C-9C41-E494-1FA0-340600B734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A28922-DED5-4D9D-983E-DCFCE9FF3455}" type="datetimeFigureOut">
              <a:rPr lang="en-GB"/>
              <a:pPr>
                <a:defRPr/>
              </a:pPr>
              <a:t>2023-09-13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7124515-CD71-2B85-BC27-51BF871191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5712918-0E15-E8D3-4194-2290A75E8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F0973-ED80-618D-0BCF-8BD68226B7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5C0EB-FA53-9F05-CC81-7B558F1CF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F5661B-06CD-4CE3-8317-3A54CCCE4D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157C207-12B0-890A-5547-9F6C1765C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449DC57-B363-7AC9-B94C-746B2D0AD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8C3CBBA-ABCA-91B1-2B9E-27D95D35D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EA91C-DD7A-45CA-89FD-2302872C156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5661B-06CD-4CE3-8317-3A54CCCE4D99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4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6B865CFD-6075-4BF2-8CA0-A1EA4A6C98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CF5336B2-FBE1-9972-8263-61EF9856D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Thank you!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0404006C-C053-C586-0AC7-869ADC8A0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15DA01-9A9D-4EA9-8AC7-834A791D67A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165B84AA-05C3-CBD4-45F4-E8F3F8BC94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49363" y="484188"/>
            <a:ext cx="5251450" cy="2954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77B0A94-7F43-E852-D374-328C047A1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Use as discussion and/or complete using a known hazardous material.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Checklist created by Construction Safety Council, used with permission.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93E7171-C5DE-D6E9-656D-233CEBAF6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594864-F0B4-435A-A8BA-F0B17D1B315F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56E160F-CC84-6BAB-D441-AFC5C939D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49363" y="484188"/>
            <a:ext cx="5251450" cy="2954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7F5A10E-7CF6-C8D8-8608-9D2C53B5C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Use as discussion and/or complete using a known hazardous material.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Checklist created by Construction Safety Council, used with permission.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F42C1CAF-10F3-6C60-DB78-F98AB3559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4E5CC-7B73-475D-B15A-7B80AF95D5B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5CB36BE6-0BC3-BC26-81F5-8AD82381C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49363" y="484188"/>
            <a:ext cx="5251450" cy="2954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612796A-622A-0CD6-DEB3-595444DBD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Use as discussion and/or complete using a known hazardous material.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Checklist created by Construction Safety Council, used with permission.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C1E18B13-589D-7869-69F1-3D80800DCD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75F5FE-3E45-41D2-87EC-23BC138045D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D6C91B6-E788-7F42-AD12-FCFEEC2402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iaea.org\Secretariat\MTCD\PublishingCurrent\2017\IAEA\17-42841_LOGO_IAEA_update\Design\Presentation_IAEA\IAEA_Logo_E_horizontal_white.png">
            <a:extLst>
              <a:ext uri="{FF2B5EF4-FFF2-40B4-BE49-F238E27FC236}">
                <a16:creationId xmlns:a16="http://schemas.microsoft.com/office/drawing/2014/main" id="{76609522-9CE6-4719-0991-77B6431D18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5263"/>
            <a:ext cx="184626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329612"/>
            <a:ext cx="8568953" cy="81009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79762"/>
            <a:ext cx="8568953" cy="120643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43558"/>
            <a:ext cx="5486400" cy="270212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946B87-2772-277A-2F7F-2E1302586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4F89C3-DD9E-8ACF-D51A-43D6F1A06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6046780-45D2-8C5B-DA30-CAE3E60ED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5EAE-9246-421E-ACA1-EB5FC095AA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9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6980D6-11EA-800E-0D40-3DA747D7A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78ACEA-A04C-6736-D783-F3000A3E2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7D0803B-4037-B57C-DC8B-B000EFBD8F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CC3F8-7C93-4C84-83FB-4DBA5B681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8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419653-C7F4-05F8-C956-F51FC2679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</p:spPr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9AB29D-D4EE-47D7-8390-D8F6A0F08174}" type="datetime1">
              <a:rPr lang="en-US"/>
              <a:pPr>
                <a:defRPr/>
              </a:pPr>
              <a:t>9/13/2023</a:t>
            </a:fld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453742-E31E-0EBC-1E67-B5B92AF70D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</p:spPr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NWR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190BB7-F8B7-795D-A04A-979D86F3E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2458A-9626-49C4-97D4-78CD26CEB9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718283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F75428-4899-48CD-BBE5-57312396D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4DA497-D8FD-F467-13B7-3430F288A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35BF9DD-C9E4-EA4B-7407-37C8EE902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9371-500F-4B14-92FE-0AD16D488D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5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8D1EB00-E37F-4906-04BA-C31785CE06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\\iaea.org\Secretariat\MTCD\PublishingCurrent\2017\IAEA\17-42841_LOGO_IAEA_update\Design\Presentation_IAEA\IAEA_Logo_E_horizontal_Blue.png">
            <a:extLst>
              <a:ext uri="{FF2B5EF4-FFF2-40B4-BE49-F238E27FC236}">
                <a16:creationId xmlns:a16="http://schemas.microsoft.com/office/drawing/2014/main" id="{0A591A58-4952-42CA-FAD2-061BDB87CE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85738"/>
            <a:ext cx="18923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3528" y="1329612"/>
            <a:ext cx="8568953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8" y="2679762"/>
            <a:ext cx="8568953" cy="120643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68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31C871-7B16-E7A5-FE00-AA8281DF47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E75765-B0DE-C4A2-B913-ED9421D3B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10E9032-4CD7-D3EC-F070-0421A1A9D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95CC1-F086-4639-83EA-3DAE8B096D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6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137744-D039-EED1-82EE-031A46FC2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463D6D-2EB7-45D7-010A-7EEF4CCF6E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D652F2B-DA96-8CBB-1FC9-055985B6E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B4DEC-5AA0-40FE-943E-D9201EAAE1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8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089A06-B003-2F50-3F85-659011B74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31091B-219F-D581-0251-C7FA3288B4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AF0A201-B73E-A9A5-05F2-EC785B5781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06302-B1CB-4050-96C9-43AC5B871D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2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6ADACE-4196-61A2-4351-A93FFCC0E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BE9701-E7B6-BC3B-EDAC-1E0406583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CD88AE-251A-8663-0696-4AFB69CA1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17AB-19AA-486C-B9F3-9B37F5FD40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7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8D61FF1-76F3-B8E6-6E93-B9D2B4812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09761C1-F330-44C2-6069-187A9EF68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04FACC4-5E02-B424-6884-4CA717B00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6E959-6B9E-4AB0-90D4-6782F855E0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0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A7B52-7AFD-134D-28D7-AA8923BFDF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83936-7CF1-3BC1-85AF-3BB011ED0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FA0A44B-F8C1-6269-7E44-5FBF99FEE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AE42F-A174-4393-8707-5DF766DDAB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6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2842351-E960-802C-ED1E-63CA2491B7AC}"/>
              </a:ext>
            </a:extLst>
          </p:cNvPr>
          <p:cNvSpPr/>
          <p:nvPr userDrawn="1"/>
        </p:nvSpPr>
        <p:spPr>
          <a:xfrm flipH="1" flipV="1">
            <a:off x="0" y="3976688"/>
            <a:ext cx="6372225" cy="1166812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98E38-3FAF-EE96-4253-FBCE0B5A5793}"/>
              </a:ext>
            </a:extLst>
          </p:cNvPr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EE86F7-015F-F930-2AA9-B0F7A4C068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7524750" y="4862513"/>
            <a:ext cx="935038" cy="219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F2ECE88-F4A6-FE12-DF02-4BD36606BE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867400" y="4862513"/>
            <a:ext cx="1616075" cy="219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90EA94D-D571-6E28-F3C5-9DF9C774E0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472488" y="4862513"/>
            <a:ext cx="509587" cy="219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89CEDD7-4D74-4358-835D-F25DB2097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Title Placeholder 1">
            <a:extLst>
              <a:ext uri="{FF2B5EF4-FFF2-40B4-BE49-F238E27FC236}">
                <a16:creationId xmlns:a16="http://schemas.microsoft.com/office/drawing/2014/main" id="{53B3A3F6-55B7-9EDA-2070-7F35AAD5A4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87313"/>
            <a:ext cx="6121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32" name="Text Placeholder 2">
            <a:extLst>
              <a:ext uri="{FF2B5EF4-FFF2-40B4-BE49-F238E27FC236}">
                <a16:creationId xmlns:a16="http://schemas.microsoft.com/office/drawing/2014/main" id="{2C2DF913-9392-0B9A-5A01-ED7972330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50913"/>
            <a:ext cx="8713788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1033" name="Picture 2" descr="\\iaea.org\Secretariat\MTCD\PublishingCurrent\2017\IAEA\17-42841_LOGO_IAEA_update\Design\Presentation_IAEA\IAEA_Logo_SHORT_vertical_white.png">
            <a:extLst>
              <a:ext uri="{FF2B5EF4-FFF2-40B4-BE49-F238E27FC236}">
                <a16:creationId xmlns:a16="http://schemas.microsoft.com/office/drawing/2014/main" id="{E0750708-6EC5-4D5A-F645-2C090D8490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34938"/>
            <a:ext cx="4460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0" r:id="rId2"/>
    <p:sldLayoutId id="214748369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Arial 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Arial 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Arial 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 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lprospector.com/knowledge/media/2017/03/RTP-Co_UV-Resistance-for-Plastics-Webinar_04132017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sticsdecorating.com/articles/2022/uv-ozone-surface-pretreatment-to-improve-adhesion-of-polymers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science/polytetrafluoroethylen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b-mattech.co.uk/uv%20degradation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320144/#:~:text=of%20many%20materials.-,UV%20radiation%20causes%20photooxidative%20degradation%20which%20results%20in%20breaking%20of,materials%2C%20after%20an%20unpredictable%20time.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5E98C8-5D4D-CC27-7916-4D5B0D093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500" y="1323975"/>
            <a:ext cx="6926263" cy="16605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ME-RER9154-2300641: Regional Workshop on Approaches to Ageing Management of Waste Packages in Storage </a:t>
            </a:r>
            <a:br>
              <a:rPr lang="en-GB" sz="1350" dirty="0"/>
            </a:br>
            <a:br>
              <a:rPr lang="en-GB" sz="1350" dirty="0"/>
            </a:br>
            <a:br>
              <a:rPr lang="en-GB" sz="2000" dirty="0"/>
            </a:br>
            <a:r>
              <a:rPr lang="en-GB" sz="2000" dirty="0"/>
              <a:t>08. Storage and disposal conditions:  Influence of environmental conditions on polymer containers during storage </a:t>
            </a:r>
            <a:br>
              <a:rPr lang="en-GB" sz="1350" dirty="0"/>
            </a:br>
            <a:endParaRPr lang="en-GB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B2C99-7DC0-0D43-38ED-E0E0B8D5E086}"/>
              </a:ext>
            </a:extLst>
          </p:cNvPr>
          <p:cNvSpPr txBox="1"/>
          <p:nvPr/>
        </p:nvSpPr>
        <p:spPr>
          <a:xfrm>
            <a:off x="322263" y="4040188"/>
            <a:ext cx="944562" cy="506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chemeClr val="bg1"/>
                </a:solidFill>
                <a:latin typeface="+mn-lt"/>
              </a:rPr>
              <a:t>W. Meyer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bg1"/>
                </a:solidFill>
                <a:latin typeface="+mn-lt"/>
              </a:rPr>
              <a:t>WTS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F4A9622-C58E-16E4-9D69-D5FD354B8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16387" name="TextBox 9">
            <a:extLst>
              <a:ext uri="{FF2B5EF4-FFF2-40B4-BE49-F238E27FC236}">
                <a16:creationId xmlns:a16="http://schemas.microsoft.com/office/drawing/2014/main" id="{6F510DA2-C4A6-4BF4-8487-8B2828101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303213"/>
            <a:ext cx="224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Photodegradation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0C48EF-E958-AC2B-279D-1A1F2DB9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949192"/>
            <a:ext cx="8712968" cy="2321201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>
                <a:solidFill>
                  <a:srgbClr val="092C47"/>
                </a:solidFill>
                <a:latin typeface="+mn-lt"/>
              </a:rPr>
              <a:t>Effects of UV Radiation on Polypropylene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400" dirty="0">
                <a:solidFill>
                  <a:srgbClr val="22445F"/>
                </a:solidFill>
                <a:latin typeface="+mn-lt"/>
              </a:rPr>
              <a:t>Polypropylene is </a:t>
            </a:r>
            <a:r>
              <a:rPr lang="en-GB" sz="14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highly susceptible to degradation by UV radiation </a:t>
            </a:r>
            <a:r>
              <a:rPr lang="en-GB" sz="1400" dirty="0">
                <a:solidFill>
                  <a:srgbClr val="22445F"/>
                </a:solidFill>
                <a:latin typeface="+mn-lt"/>
              </a:rPr>
              <a:t>in its base form (i.e. no pigment or additives). The material becomes brittle after prolonged exposure. In fact, basic polypropylene </a:t>
            </a:r>
            <a:r>
              <a:rPr lang="en-GB" sz="14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can lose up to 70% of its mechanical strength after 6 days worth of exposure </a:t>
            </a:r>
            <a:r>
              <a:rPr lang="en-GB" sz="1400" dirty="0">
                <a:solidFill>
                  <a:srgbClr val="22445F"/>
                </a:solidFill>
                <a:latin typeface="+mn-lt"/>
              </a:rPr>
              <a:t>to high-intensity UV radiation. It should be noted, however, that even with the additives, polypropylene will still degrade relatively quickly when exposed to sunlight for a prolonged period of time.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400" dirty="0">
                <a:solidFill>
                  <a:srgbClr val="22445F"/>
                </a:solidFill>
                <a:latin typeface="+mn-lt"/>
              </a:rPr>
              <a:t>Even though polypropylene has great mechanical strength and is highly chemically resistant, it is not suited for prolonged exposure to sunlight it’s best to simply keep this </a:t>
            </a:r>
            <a:r>
              <a:rPr lang="en-GB" sz="14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material out of direct sunlight altogether</a:t>
            </a:r>
            <a:r>
              <a:rPr lang="en-GB" sz="1400" dirty="0">
                <a:solidFill>
                  <a:srgbClr val="22445F"/>
                </a:solidFill>
                <a:latin typeface="+mn-lt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6389" name="Picture 3">
            <a:extLst>
              <a:ext uri="{FF2B5EF4-FFF2-40B4-BE49-F238E27FC236}">
                <a16:creationId xmlns:a16="http://schemas.microsoft.com/office/drawing/2014/main" id="{F0B25407-FA0D-34F8-DA8A-50F3F7DF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3544888"/>
            <a:ext cx="14922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>
            <a:extLst>
              <a:ext uri="{FF2B5EF4-FFF2-40B4-BE49-F238E27FC236}">
                <a16:creationId xmlns:a16="http://schemas.microsoft.com/office/drawing/2014/main" id="{D9C091BA-28DA-412A-AC1F-C5974473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573463"/>
            <a:ext cx="19542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>
            <a:extLst>
              <a:ext uri="{FF2B5EF4-FFF2-40B4-BE49-F238E27FC236}">
                <a16:creationId xmlns:a16="http://schemas.microsoft.com/office/drawing/2014/main" id="{D9203B5B-C395-411D-AB57-91B689F9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567113"/>
            <a:ext cx="24145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F3490FC-16F6-4B50-D00D-FB4F54EF8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17411" name="TextBox 9">
            <a:extLst>
              <a:ext uri="{FF2B5EF4-FFF2-40B4-BE49-F238E27FC236}">
                <a16:creationId xmlns:a16="http://schemas.microsoft.com/office/drawing/2014/main" id="{D7623B9E-19A8-3A51-6E9D-BB723076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303213"/>
            <a:ext cx="224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Photodegradation</a:t>
            </a:r>
          </a:p>
        </p:txBody>
      </p:sp>
      <p:sp>
        <p:nvSpPr>
          <p:cNvPr id="17412" name="TextBox 6">
            <a:extLst>
              <a:ext uri="{FF2B5EF4-FFF2-40B4-BE49-F238E27FC236}">
                <a16:creationId xmlns:a16="http://schemas.microsoft.com/office/drawing/2014/main" id="{69B906D8-69D0-B2F7-C8DC-7ECAD9AF5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001713"/>
            <a:ext cx="70977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Examples of UV wavelength sensitivity by polymer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Polyethylene 300-340 nm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• Prone to yellowing and embrittlement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• UV stable grades greatly improve performance with many extended outdoor applications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Polypropylene 290-370nm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• Prone to yellowing and embrittlement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• UV stable grades have allowed expansion into a variety of outdoor applications including automotive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ABS 300-390nm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• Typically, unsuitable for outdoor applications without coating/paint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• UV stabilized grades are available for limited exposure applications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Polycarbonate 280-310nm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• Degrades with pronounced discoloration and increasing Haze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• UV resistant grades are available along with surface treatments for specific applications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Nylon 290-315nm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• Yellows significantly with embrittlement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Arial" panose="020B0604020202020204" pitchFamily="34" charset="0"/>
              </a:rPr>
              <a:t> • UV stable grades available, with carbon black formulations providing some of the best performance</a:t>
            </a:r>
          </a:p>
        </p:txBody>
      </p:sp>
      <p:pic>
        <p:nvPicPr>
          <p:cNvPr id="17413" name="Picture 11">
            <a:extLst>
              <a:ext uri="{FF2B5EF4-FFF2-40B4-BE49-F238E27FC236}">
                <a16:creationId xmlns:a16="http://schemas.microsoft.com/office/drawing/2014/main" id="{5D1C5CF0-A017-120D-8809-493397663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323975"/>
            <a:ext cx="167163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>
            <a:extLst>
              <a:ext uri="{FF2B5EF4-FFF2-40B4-BE49-F238E27FC236}">
                <a16:creationId xmlns:a16="http://schemas.microsoft.com/office/drawing/2014/main" id="{7F4148BB-D35D-1686-3B10-29EF5378F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9117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PowerPoint Presentation (ulprospector.com)</a:t>
            </a:r>
            <a:endParaRPr lang="en-GB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6">
            <a:extLst>
              <a:ext uri="{FF2B5EF4-FFF2-40B4-BE49-F238E27FC236}">
                <a16:creationId xmlns:a16="http://schemas.microsoft.com/office/drawing/2014/main" id="{ED91FBBD-F893-D1B8-CFA1-EBA078B1E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328" y="708025"/>
            <a:ext cx="27704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Photodegradation Modelling</a:t>
            </a:r>
          </a:p>
        </p:txBody>
      </p:sp>
      <p:sp>
        <p:nvSpPr>
          <p:cNvPr id="37892" name="TextBox 3">
            <a:extLst>
              <a:ext uri="{FF2B5EF4-FFF2-40B4-BE49-F238E27FC236}">
                <a16:creationId xmlns:a16="http://schemas.microsoft.com/office/drawing/2014/main" id="{1D70A44F-8D04-5FD7-1D64-29E50C9E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8150"/>
            <a:ext cx="81565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λmin and λmax are the minimum and maximum photolytically effective wavelengths (nm).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A(λ) is the absorbance of the sample at specified UV wavelength, (dimensionless).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Eo(λ) is the incident spectral UV radiation dose to which a polymeric material is exposed to (W m-2).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(λ) is the quantum yield, which is the number of times a specific event occurs per photon absorbed by the material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FE113679-0B35-4DAF-846E-03B89030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776413"/>
            <a:ext cx="310673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9">
            <a:extLst>
              <a:ext uri="{FF2B5EF4-FFF2-40B4-BE49-F238E27FC236}">
                <a16:creationId xmlns:a16="http://schemas.microsoft.com/office/drawing/2014/main" id="{BE670F09-2B3B-5CDA-F2A5-B7B915529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1193800"/>
            <a:ext cx="3106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tx1"/>
                </a:solidFill>
                <a:latin typeface="Arial" panose="020B0604020202020204" pitchFamily="34" charset="0"/>
              </a:rPr>
              <a:t>Accumulative dosage model</a:t>
            </a:r>
          </a:p>
        </p:txBody>
      </p:sp>
      <p:sp>
        <p:nvSpPr>
          <p:cNvPr id="37895" name="Rectangle 1">
            <a:extLst>
              <a:ext uri="{FF2B5EF4-FFF2-40B4-BE49-F238E27FC236}">
                <a16:creationId xmlns:a16="http://schemas.microsoft.com/office/drawing/2014/main" id="{FB6A3F9F-8778-BA99-595A-99DD397FD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4849813"/>
            <a:ext cx="9144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chemeClr val="tx1"/>
                </a:solidFill>
                <a:latin typeface="Arial" panose="020B0604020202020204" pitchFamily="34" charset="0"/>
              </a:rPr>
              <a:t>UV degradation model for polymers and polymer matrix composites (sciencedirectassets.com)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1F367-9132-F524-57CD-7F022129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tx1"/>
                </a:solidFill>
              </a:rPr>
              <a:t>2. Degradation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0F2AC8D-1A0B-3620-A38D-27E92A855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7E88E6A2-FB31-2F99-BDC5-4C20C83E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9" b="10744"/>
          <a:stretch>
            <a:fillRect/>
          </a:stretch>
        </p:blipFill>
        <p:spPr bwMode="auto">
          <a:xfrm>
            <a:off x="3228975" y="1419225"/>
            <a:ext cx="3248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2">
            <a:extLst>
              <a:ext uri="{FF2B5EF4-FFF2-40B4-BE49-F238E27FC236}">
                <a16:creationId xmlns:a16="http://schemas.microsoft.com/office/drawing/2014/main" id="{E7DA8936-7990-DBD6-288A-CA7BAC22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749800"/>
            <a:ext cx="4224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UV/Ozone Surface Pretreatment to Improve Adhesion of Polymers » Plastics Decorating</a:t>
            </a:r>
            <a:endParaRPr lang="en-GB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Picture 3">
            <a:extLst>
              <a:ext uri="{FF2B5EF4-FFF2-40B4-BE49-F238E27FC236}">
                <a16:creationId xmlns:a16="http://schemas.microsoft.com/office/drawing/2014/main" id="{3D285321-B566-2725-463E-B76B5AE2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19225"/>
            <a:ext cx="248761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E34E8E17-AC50-A296-923B-935DEBD9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" t="28970" r="1321" b="522"/>
          <a:stretch>
            <a:fillRect/>
          </a:stretch>
        </p:blipFill>
        <p:spPr bwMode="auto">
          <a:xfrm>
            <a:off x="6716713" y="1487488"/>
            <a:ext cx="2427287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9">
            <a:extLst>
              <a:ext uri="{FF2B5EF4-FFF2-40B4-BE49-F238E27FC236}">
                <a16:creationId xmlns:a16="http://schemas.microsoft.com/office/drawing/2014/main" id="{0DD829CB-3101-BFCC-9BE7-200521BD0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775" y="657225"/>
            <a:ext cx="131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Ozonolysis</a:t>
            </a:r>
            <a:endParaRPr lang="en-GB" altLang="en-US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8440" name="Picture 11">
            <a:extLst>
              <a:ext uri="{FF2B5EF4-FFF2-40B4-BE49-F238E27FC236}">
                <a16:creationId xmlns:a16="http://schemas.microsoft.com/office/drawing/2014/main" id="{86CF9E04-84CF-1F0D-CC61-B9BE6C60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552825"/>
            <a:ext cx="75406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3">
            <a:extLst>
              <a:ext uri="{FF2B5EF4-FFF2-40B4-BE49-F238E27FC236}">
                <a16:creationId xmlns:a16="http://schemas.microsoft.com/office/drawing/2014/main" id="{51CF17BF-2DC9-67AE-2C54-8BA22B94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700463"/>
            <a:ext cx="16335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65AB5D-B59A-17E7-56BD-0F95C8CA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19459" name="TextBox 9">
            <a:extLst>
              <a:ext uri="{FF2B5EF4-FFF2-40B4-BE49-F238E27FC236}">
                <a16:creationId xmlns:a16="http://schemas.microsoft.com/office/drawing/2014/main" id="{DABD3CA4-F922-7912-0EF7-2975DB8B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775" y="657225"/>
            <a:ext cx="130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Radiolysis 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267AD9E8-4EB6-C12D-11A3-3B0A403B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755650"/>
            <a:ext cx="21605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C91EE6AE-7648-6EFB-4863-A6F68F7147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3859" y="1380101"/>
          <a:ext cx="7553671" cy="3287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65AB5D-B59A-17E7-56BD-0F95C8CA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19459" name="TextBox 9">
            <a:extLst>
              <a:ext uri="{FF2B5EF4-FFF2-40B4-BE49-F238E27FC236}">
                <a16:creationId xmlns:a16="http://schemas.microsoft.com/office/drawing/2014/main" id="{DABD3CA4-F922-7912-0EF7-2975DB8B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643680"/>
            <a:ext cx="130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Radiolysis 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E6CA5-CC07-24D2-A21C-29D2AAEA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41" y="1177676"/>
            <a:ext cx="6028826" cy="37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03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DDFB8B2-787B-6C95-7FC2-C26973139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-47625"/>
            <a:ext cx="3673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:a16="http://schemas.microsoft.com/office/drawing/2014/main" id="{101379FE-3AB0-3092-BFDD-C7AE6D80C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508000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Radiolysis-Polymers  </a:t>
            </a:r>
            <a:endParaRPr lang="en-GB" altLang="en-US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E1B34-118E-E8AD-62D7-AFD7C35359C5}"/>
              </a:ext>
            </a:extLst>
          </p:cNvPr>
          <p:cNvSpPr txBox="1"/>
          <p:nvPr/>
        </p:nvSpPr>
        <p:spPr>
          <a:xfrm>
            <a:off x="473075" y="1003300"/>
            <a:ext cx="80724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The types of species produced radiolytically depend upon the chemical structure of the material through which the radiation is traveling. Some of the gases identified from the radiolysis are: H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2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,</a:t>
            </a:r>
          </a:p>
          <a:p>
            <a:pPr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C0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2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, CO, SO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2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, O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2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,  CH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4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, N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2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, N</a:t>
            </a:r>
            <a:r>
              <a:rPr lang="en-GB" sz="1400" baseline="-25000" dirty="0">
                <a:latin typeface="+mn-lt"/>
                <a:ea typeface="Calibri" panose="020F0502020204030204" pitchFamily="34" charset="0"/>
                <a:cs typeface="CourierNewPS-BoldMT"/>
              </a:rPr>
              <a:t>2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O, and NO.</a:t>
            </a:r>
            <a:endParaRPr lang="en-GB" sz="14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42513-8062-E883-69A6-8D1DF579243A}"/>
              </a:ext>
            </a:extLst>
          </p:cNvPr>
          <p:cNvSpPr txBox="1"/>
          <p:nvPr/>
        </p:nvSpPr>
        <p:spPr>
          <a:xfrm>
            <a:off x="473075" y="1741488"/>
            <a:ext cx="8670925" cy="53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In order to relate the quantity of a species produced radiolytically to the amount of energy absorbed, a term arbitrarily called the </a:t>
            </a:r>
            <a:r>
              <a:rPr lang="en-GB" sz="1400" i="1" dirty="0">
                <a:latin typeface="+mn-lt"/>
                <a:ea typeface="Calibri" panose="020F0502020204030204" pitchFamily="34" charset="0"/>
                <a:cs typeface="TimesNewRomanPS-BoldItalicMT"/>
              </a:rPr>
              <a:t>G  </a:t>
            </a:r>
            <a:r>
              <a:rPr lang="en-GB" sz="1400" dirty="0">
                <a:latin typeface="+mn-lt"/>
                <a:ea typeface="Calibri" panose="020F0502020204030204" pitchFamily="34" charset="0"/>
                <a:cs typeface="CourierNewPS-BoldMT"/>
              </a:rPr>
              <a:t>was defined.</a:t>
            </a:r>
            <a:endParaRPr lang="en-GB" sz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58DDFD1A-73C3-FD86-C8D0-4FD654654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10317" r="14091" b="9056"/>
          <a:stretch/>
        </p:blipFill>
        <p:spPr bwMode="auto">
          <a:xfrm>
            <a:off x="555657" y="2479676"/>
            <a:ext cx="3598794" cy="257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CE3EFF91-21DF-14D4-E61A-578EA1AA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2" y="2479676"/>
            <a:ext cx="3555730" cy="24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5">
            <a:extLst>
              <a:ext uri="{FF2B5EF4-FFF2-40B4-BE49-F238E27FC236}">
                <a16:creationId xmlns:a16="http://schemas.microsoft.com/office/drawing/2014/main" id="{AB4D4EAC-DF1C-583B-E65D-513AEEA41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950913"/>
            <a:ext cx="1617662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ZA" altLang="en-US" sz="1050">
                <a:latin typeface="Arial" panose="020B0604020202020204" pitchFamily="34" charset="0"/>
              </a:rPr>
              <a:t>Poly Urethane samples </a:t>
            </a:r>
            <a:endParaRPr lang="en-US" altLang="en-US" sz="1050">
              <a:latin typeface="Arial" panose="020B0604020202020204" pitchFamily="34" charset="0"/>
            </a:endParaRPr>
          </a:p>
        </p:txBody>
      </p:sp>
      <p:pic>
        <p:nvPicPr>
          <p:cNvPr id="20483" name="Picture 7" descr="DSCN1390">
            <a:extLst>
              <a:ext uri="{FF2B5EF4-FFF2-40B4-BE49-F238E27FC236}">
                <a16:creationId xmlns:a16="http://schemas.microsoft.com/office/drawing/2014/main" id="{9892526C-AEDB-37FB-0BB9-9215D833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0"/>
          <a:stretch>
            <a:fillRect/>
          </a:stretch>
        </p:blipFill>
        <p:spPr bwMode="auto">
          <a:xfrm>
            <a:off x="1465263" y="1392238"/>
            <a:ext cx="28908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DSCN1390">
            <a:extLst>
              <a:ext uri="{FF2B5EF4-FFF2-40B4-BE49-F238E27FC236}">
                <a16:creationId xmlns:a16="http://schemas.microsoft.com/office/drawing/2014/main" id="{009AF966-7378-7FB6-C70F-C9BB8891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05"/>
          <a:stretch>
            <a:fillRect/>
          </a:stretch>
        </p:blipFill>
        <p:spPr bwMode="auto">
          <a:xfrm>
            <a:off x="1517650" y="2786063"/>
            <a:ext cx="28924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8">
            <a:extLst>
              <a:ext uri="{FF2B5EF4-FFF2-40B4-BE49-F238E27FC236}">
                <a16:creationId xmlns:a16="http://schemas.microsoft.com/office/drawing/2014/main" id="{FBE5765B-9E40-93B5-F08B-17D654C02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650" y="2571750"/>
            <a:ext cx="158273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ZA" altLang="en-US" sz="1050">
                <a:latin typeface="Arial" panose="020B0604020202020204" pitchFamily="34" charset="0"/>
              </a:rPr>
              <a:t>Non-irradiated samples</a:t>
            </a:r>
          </a:p>
        </p:txBody>
      </p:sp>
      <p:sp>
        <p:nvSpPr>
          <p:cNvPr id="49159" name="TextBox 9">
            <a:extLst>
              <a:ext uri="{FF2B5EF4-FFF2-40B4-BE49-F238E27FC236}">
                <a16:creationId xmlns:a16="http://schemas.microsoft.com/office/drawing/2014/main" id="{796B3E0F-0AD6-3550-653D-1C4AC31D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3857625"/>
            <a:ext cx="12668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ZA" altLang="en-US" sz="1050">
                <a:latin typeface="Arial" panose="020B0604020202020204" pitchFamily="34" charset="0"/>
              </a:rPr>
              <a:t>Radiated samples</a:t>
            </a:r>
          </a:p>
        </p:txBody>
      </p:sp>
      <p:sp>
        <p:nvSpPr>
          <p:cNvPr id="49160" name="TextBox 14">
            <a:extLst>
              <a:ext uri="{FF2B5EF4-FFF2-40B4-BE49-F238E27FC236}">
                <a16:creationId xmlns:a16="http://schemas.microsoft.com/office/drawing/2014/main" id="{04BFACA1-2B04-54CD-2AB4-4EE491E1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4418013"/>
            <a:ext cx="2895600" cy="300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ZA" alt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Moulds tested with Co-60  radiation</a:t>
            </a:r>
          </a:p>
        </p:txBody>
      </p:sp>
      <p:pic>
        <p:nvPicPr>
          <p:cNvPr id="20488" name="Picture 16">
            <a:extLst>
              <a:ext uri="{FF2B5EF4-FFF2-40B4-BE49-F238E27FC236}">
                <a16:creationId xmlns:a16="http://schemas.microsoft.com/office/drawing/2014/main" id="{1532761F-E036-878A-9F48-95D7506D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50913"/>
            <a:ext cx="3040063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2">
            <a:extLst>
              <a:ext uri="{FF2B5EF4-FFF2-40B4-BE49-F238E27FC236}">
                <a16:creationId xmlns:a16="http://schemas.microsoft.com/office/drawing/2014/main" id="{5E0E7152-FE52-4E06-0493-8151AAF7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-47625"/>
            <a:ext cx="3673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20490" name="TextBox 2">
            <a:extLst>
              <a:ext uri="{FF2B5EF4-FFF2-40B4-BE49-F238E27FC236}">
                <a16:creationId xmlns:a16="http://schemas.microsoft.com/office/drawing/2014/main" id="{409F34BF-48E4-C3A2-B68D-E91AFA5E1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508000"/>
            <a:ext cx="130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Radiolysis </a:t>
            </a:r>
            <a:endParaRPr lang="en-GB" altLang="en-US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6DAD7A4-0B13-5499-979D-A455C6A87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-47625"/>
            <a:ext cx="3673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22531" name="TextBox 2">
            <a:extLst>
              <a:ext uri="{FF2B5EF4-FFF2-40B4-BE49-F238E27FC236}">
                <a16:creationId xmlns:a16="http://schemas.microsoft.com/office/drawing/2014/main" id="{3CC1A4DD-D35C-B752-4597-BEDAC489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508000"/>
            <a:ext cx="228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Radiolysis-Bitumen  </a:t>
            </a:r>
            <a:endParaRPr lang="en-GB" altLang="en-US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1E0D9EC7-5133-5D19-CE6C-5F27E321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204913"/>
            <a:ext cx="3681413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66ABF2D7-E4B0-54BC-F0C1-B0D365E7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204913"/>
            <a:ext cx="25130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>
            <a:extLst>
              <a:ext uri="{FF2B5EF4-FFF2-40B4-BE49-F238E27FC236}">
                <a16:creationId xmlns:a16="http://schemas.microsoft.com/office/drawing/2014/main" id="{47360258-E349-62FD-A063-938FECF1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198813"/>
            <a:ext cx="4643437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E97699B-5C57-916F-D710-F8E09B77C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-47625"/>
            <a:ext cx="3673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24579" name="TextBox 2">
            <a:extLst>
              <a:ext uri="{FF2B5EF4-FFF2-40B4-BE49-F238E27FC236}">
                <a16:creationId xmlns:a16="http://schemas.microsoft.com/office/drawing/2014/main" id="{13172A8B-890A-9345-0B3C-6FC7AE22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122" y="600075"/>
            <a:ext cx="3467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Radiolysis-Polymers-modelling  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DDB3A117-8206-E938-7DEE-832C5364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208753"/>
            <a:ext cx="3427434" cy="38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">
            <a:extLst>
              <a:ext uri="{FF2B5EF4-FFF2-40B4-BE49-F238E27FC236}">
                <a16:creationId xmlns:a16="http://schemas.microsoft.com/office/drawing/2014/main" id="{508C2154-BE78-A7F5-43F0-5A3BE173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352550"/>
            <a:ext cx="4606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41D132-2F4D-DF90-1BB0-AD33DD08F219}"/>
              </a:ext>
            </a:extLst>
          </p:cNvPr>
          <p:cNvSpPr txBox="1"/>
          <p:nvPr/>
        </p:nvSpPr>
        <p:spPr>
          <a:xfrm>
            <a:off x="4433888" y="2892425"/>
            <a:ext cx="4572000" cy="1677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900" dirty="0">
                <a:latin typeface="+mn-lt"/>
                <a:ea typeface="Calibri" panose="020F0502020204030204" pitchFamily="34" charset="0"/>
                <a:cs typeface="CourierNewPSMT"/>
              </a:rPr>
              <a:t>D is the time dependent sum of energy emitted (E) for radionuclide i and radiation type j times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900" dirty="0">
                <a:latin typeface="+mn-lt"/>
                <a:ea typeface="Calibri" panose="020F0502020204030204" pitchFamily="34" charset="0"/>
                <a:cs typeface="CourierNewPSMT"/>
              </a:rPr>
              <a:t>F which is the density and energy dependent fraction absorbed of radiation type j for all decay mechanisms up to time t.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900" dirty="0">
                <a:latin typeface="+mn-lt"/>
                <a:ea typeface="Calibri" panose="020F0502020204030204" pitchFamily="34" charset="0"/>
                <a:cs typeface="CourierNewPSMT"/>
              </a:rPr>
              <a:t>M is the waste mass, and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900" dirty="0">
                <a:latin typeface="+mn-lt"/>
                <a:ea typeface="Calibri" panose="020F0502020204030204" pitchFamily="34" charset="0"/>
                <a:cs typeface="CourierNewPSMT"/>
              </a:rPr>
              <a:t>G is the 6-factor. The G-factor is defined as the molecules of hydrogen generated per 100 eV energy absorbed.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900" dirty="0">
                <a:latin typeface="+mn-lt"/>
                <a:ea typeface="Calibri" panose="020F0502020204030204" pitchFamily="34" charset="0"/>
                <a:cs typeface="CourierNewPSMT"/>
              </a:rPr>
              <a:t>C is a conversion factor based on the units of the equations.</a:t>
            </a:r>
            <a:endParaRPr lang="en-GB" sz="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93346115-03E8-0CAB-F315-B64A797D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448794" indent="-28105894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1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71538" indent="-185738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22772" indent="-20836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65672" indent="-17145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908572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51472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94372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37272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1800" b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8CAEC97-A45D-4D68-9598-487F7F98A161}" type="slidenum">
              <a:rPr lang="en-GB" altLang="en-US" sz="750" b="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GB" altLang="en-US" sz="750" b="0" dirty="0">
              <a:solidFill>
                <a:schemeClr val="tx1"/>
              </a:solidFill>
            </a:endParaRPr>
          </a:p>
        </p:txBody>
      </p:sp>
      <p:sp>
        <p:nvSpPr>
          <p:cNvPr id="514050" name="Rectangle 2">
            <a:extLst>
              <a:ext uri="{FF2B5EF4-FFF2-40B4-BE49-F238E27FC236}">
                <a16:creationId xmlns:a16="http://schemas.microsoft.com/office/drawing/2014/main" id="{7CD6FEF1-2702-20E2-6795-469E1358A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Content</a:t>
            </a:r>
            <a:endParaRPr lang="en-US" altLang="en-US" sz="21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7B6F06-9A25-5290-0B33-D2AABA53F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6513" y="750888"/>
            <a:ext cx="6534150" cy="415925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6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altLang="en-US" sz="1350" dirty="0">
                <a:ea typeface="ＭＳ Ｐゴシック" panose="020B0600070205080204" pitchFamily="34" charset="-128"/>
              </a:rPr>
              <a:t>Introduction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fontAlgn="auto" hangingPunct="1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eaLnBrk="1" fontAlgn="auto" hangingPunct="1">
              <a:spcBef>
                <a:spcPct val="6000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8034E6E-6474-3CFF-F0C4-B0E0B4C07508}"/>
              </a:ext>
            </a:extLst>
          </p:cNvPr>
          <p:cNvSpPr txBox="1">
            <a:spLocks noChangeArrowheads="1"/>
          </p:cNvSpPr>
          <p:nvPr/>
        </p:nvSpPr>
        <p:spPr>
          <a:xfrm>
            <a:off x="1311275" y="1044575"/>
            <a:ext cx="6535738" cy="41751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altLang="en-US" sz="1350" dirty="0">
                <a:ea typeface="ＭＳ Ｐゴシック" panose="020B0600070205080204" pitchFamily="34" charset="-128"/>
              </a:rPr>
              <a:t>2.    Liquid </a:t>
            </a:r>
            <a:r>
              <a:rPr lang="de-AT" altLang="en-US" sz="1350" dirty="0" err="1">
                <a:ea typeface="ＭＳ Ｐゴシック" panose="020B0600070205080204" pitchFamily="34" charset="-128"/>
              </a:rPr>
              <a:t>decay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  <a:r>
              <a:rPr lang="de-AT" altLang="en-US" sz="1350" dirty="0" err="1">
                <a:ea typeface="ＭＳ Ｐゴシック" panose="020B0600070205080204" pitchFamily="34" charset="-128"/>
              </a:rPr>
              <a:t>storage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  <a:r>
              <a:rPr lang="de-AT" altLang="en-US" sz="1350" dirty="0" err="1">
                <a:ea typeface="ＭＳ Ｐゴシック" panose="020B0600070205080204" pitchFamily="34" charset="-128"/>
              </a:rPr>
              <a:t>tanks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</a:p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fontAlgn="auto">
              <a:spcBef>
                <a:spcPct val="6000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82E2A66-5EC1-3F49-D004-FEF2E59D7BE2}"/>
              </a:ext>
            </a:extLst>
          </p:cNvPr>
          <p:cNvSpPr txBox="1">
            <a:spLocks noChangeArrowheads="1"/>
          </p:cNvSpPr>
          <p:nvPr/>
        </p:nvSpPr>
        <p:spPr>
          <a:xfrm>
            <a:off x="1306513" y="1338263"/>
            <a:ext cx="6534150" cy="415925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AutoNum type="arabicPeriod" startAt="3"/>
              <a:defRPr/>
            </a:pPr>
            <a:r>
              <a:rPr lang="en-GB" altLang="en-US" sz="1350" dirty="0">
                <a:ea typeface="ＭＳ Ｐゴシック" panose="020B0600070205080204" pitchFamily="34" charset="-128"/>
              </a:rPr>
              <a:t>Liquid storage tanks before treatment </a:t>
            </a:r>
          </a:p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fontAlgn="auto">
              <a:spcBef>
                <a:spcPct val="6000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20BCC43-8C63-6E9B-D5CB-9650F30A5C86}"/>
              </a:ext>
            </a:extLst>
          </p:cNvPr>
          <p:cNvSpPr txBox="1">
            <a:spLocks noChangeArrowheads="1"/>
          </p:cNvSpPr>
          <p:nvPr/>
        </p:nvSpPr>
        <p:spPr>
          <a:xfrm>
            <a:off x="1304925" y="1595438"/>
            <a:ext cx="6534150" cy="417512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altLang="en-US" sz="1350" dirty="0">
                <a:ea typeface="ＭＳ Ｐゴシック" panose="020B0600070205080204" pitchFamily="34" charset="-128"/>
              </a:rPr>
              <a:t>4.    Storage </a:t>
            </a:r>
            <a:r>
              <a:rPr lang="de-AT" altLang="en-US" sz="1350" dirty="0" err="1">
                <a:ea typeface="ＭＳ Ｐゴシック" panose="020B0600070205080204" pitchFamily="34" charset="-128"/>
              </a:rPr>
              <a:t>of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  <a:r>
              <a:rPr lang="de-AT" altLang="en-US" sz="1350" dirty="0" err="1">
                <a:ea typeface="ＭＳ Ｐゴシック" panose="020B0600070205080204" pitchFamily="34" charset="-128"/>
              </a:rPr>
              <a:t>aqueous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  <a:r>
              <a:rPr lang="de-AT" altLang="en-US" sz="1350" dirty="0" err="1">
                <a:ea typeface="ＭＳ Ｐゴシック" panose="020B0600070205080204" pitchFamily="34" charset="-128"/>
              </a:rPr>
              <a:t>liquids</a:t>
            </a:r>
            <a:r>
              <a:rPr lang="de-AT" altLang="en-US" sz="1350" dirty="0">
                <a:ea typeface="ＭＳ Ｐゴシック" panose="020B0600070205080204" pitchFamily="34" charset="-128"/>
              </a:rPr>
              <a:t> </a:t>
            </a:r>
            <a:r>
              <a:rPr lang="de-AT" altLang="en-US" sz="1800" dirty="0">
                <a:ea typeface="ＭＳ Ｐゴシック" panose="020B0600070205080204" pitchFamily="34" charset="-128"/>
              </a:rPr>
              <a:t>  		</a:t>
            </a:r>
          </a:p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fontAlgn="auto">
              <a:spcBef>
                <a:spcPct val="6000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CA4DB78-A173-4020-B846-B9255AA6FB61}"/>
              </a:ext>
            </a:extLst>
          </p:cNvPr>
          <p:cNvSpPr txBox="1">
            <a:spLocks noChangeArrowheads="1"/>
          </p:cNvSpPr>
          <p:nvPr/>
        </p:nvSpPr>
        <p:spPr>
          <a:xfrm>
            <a:off x="1317625" y="1919288"/>
            <a:ext cx="6535738" cy="398462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AutoNum type="arabicPeriod" startAt="5"/>
              <a:defRPr/>
            </a:pPr>
            <a:r>
              <a:rPr lang="en-GB" altLang="en-US" sz="1350" dirty="0">
                <a:ea typeface="ＭＳ Ｐゴシック" panose="020B0600070205080204" pitchFamily="34" charset="-128"/>
              </a:rPr>
              <a:t>Storage of o</a:t>
            </a:r>
            <a:r>
              <a:rPr lang="en-US" altLang="en-US" sz="1350" dirty="0" err="1">
                <a:ea typeface="ＭＳ Ｐゴシック" panose="020B0600070205080204" pitchFamily="34" charset="-128"/>
              </a:rPr>
              <a:t>rganic</a:t>
            </a:r>
            <a:r>
              <a:rPr lang="en-US" altLang="en-US" sz="1350" dirty="0">
                <a:ea typeface="ＭＳ Ｐゴシック" panose="020B0600070205080204" pitchFamily="34" charset="-128"/>
              </a:rPr>
              <a:t> liquids </a:t>
            </a:r>
          </a:p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fontAlgn="auto">
              <a:spcBef>
                <a:spcPct val="6000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8C93EEBF-58D4-597C-8D9A-66BC8D9E2F06}"/>
              </a:ext>
            </a:extLst>
          </p:cNvPr>
          <p:cNvSpPr txBox="1">
            <a:spLocks noChangeArrowheads="1"/>
          </p:cNvSpPr>
          <p:nvPr/>
        </p:nvSpPr>
        <p:spPr>
          <a:xfrm>
            <a:off x="1317625" y="3068638"/>
            <a:ext cx="6535738" cy="377825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350" dirty="0">
                <a:ea typeface="ＭＳ Ｐゴシック" panose="020B0600070205080204" pitchFamily="34" charset="-128"/>
              </a:rPr>
              <a:t>9.    New polymer container materials</a:t>
            </a:r>
          </a:p>
          <a:p>
            <a:pPr marL="0" indent="0" fontAlgn="auto">
              <a:spcBef>
                <a:spcPct val="6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fontAlgn="auto">
              <a:spcBef>
                <a:spcPct val="6000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145C3C-2C47-E67A-FB57-628EB084E897}"/>
              </a:ext>
            </a:extLst>
          </p:cNvPr>
          <p:cNvSpPr/>
          <p:nvPr/>
        </p:nvSpPr>
        <p:spPr>
          <a:xfrm>
            <a:off x="1304925" y="2201863"/>
            <a:ext cx="5114925" cy="300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000000"/>
                </a:solidFill>
                <a:latin typeface="+mn-lt"/>
              </a:rPr>
              <a:t>6.    Replacing containers with organic liquids in storage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C69849-3AAE-BDBF-4D36-FF69C46B2DA9}"/>
              </a:ext>
            </a:extLst>
          </p:cNvPr>
          <p:cNvSpPr/>
          <p:nvPr/>
        </p:nvSpPr>
        <p:spPr>
          <a:xfrm>
            <a:off x="1231900" y="2773363"/>
            <a:ext cx="3492500" cy="30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kern="0" dirty="0">
                <a:solidFill>
                  <a:srgbClr val="000000"/>
                </a:solidFill>
                <a:latin typeface="+mn-lt"/>
              </a:rPr>
              <a:t>8.    General liquid compatibility for storage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1E2D6-5FA8-9CA7-F4E0-C01FB9573BE8}"/>
              </a:ext>
            </a:extLst>
          </p:cNvPr>
          <p:cNvSpPr/>
          <p:nvPr/>
        </p:nvSpPr>
        <p:spPr>
          <a:xfrm>
            <a:off x="1311275" y="2505075"/>
            <a:ext cx="5262563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000000"/>
                </a:solidFill>
                <a:latin typeface="+mn-lt"/>
              </a:rPr>
              <a:t>7.    Example of treating/solidifying organic liquids in storage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build="p"/>
      <p:bldP spid="9" grpId="0"/>
      <p:bldP spid="12" grpId="0"/>
      <p:bldP spid="13" grpId="0"/>
      <p:bldP spid="14" grpId="0"/>
      <p:bldP spid="15" grpId="0"/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CCFF682-7290-E2F1-49D4-B3A76D9A7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-47625"/>
            <a:ext cx="3673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6D1BB6E9-6F39-C5E5-9A58-D63269E92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600" y="600075"/>
            <a:ext cx="3531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Radiolysis-Polymers-modelling   </a:t>
            </a:r>
            <a:endParaRPr lang="en-GB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A9B46FB9-3C84-34BA-6FF1-73E7F292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84" y="909290"/>
            <a:ext cx="5277244" cy="363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34302-7BEE-684F-FD91-0559965110FD}"/>
              </a:ext>
            </a:extLst>
          </p:cNvPr>
          <p:cNvSpPr txBox="1"/>
          <p:nvPr/>
        </p:nvSpPr>
        <p:spPr>
          <a:xfrm>
            <a:off x="2900439" y="4719286"/>
            <a:ext cx="400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Approval to use software – Thursday </a:t>
            </a:r>
            <a:endParaRPr lang="en-GB" dirty="0"/>
          </a:p>
        </p:txBody>
      </p:sp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A80153E-67D9-0714-0A3C-4A97E18B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2920BB03-76E9-1D7E-49A2-489A90A1A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693738"/>
            <a:ext cx="237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Thermal degradation </a:t>
            </a:r>
            <a:endParaRPr lang="en-GB" altLang="en-US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B723A845-EA25-EC4D-B840-E45C92E9F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30338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>
            <a:extLst>
              <a:ext uri="{FF2B5EF4-FFF2-40B4-BE49-F238E27FC236}">
                <a16:creationId xmlns:a16="http://schemas.microsoft.com/office/drawing/2014/main" id="{368EC91B-0ED3-6131-98A9-6C83D677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3289300"/>
            <a:ext cx="18240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6">
            <a:extLst>
              <a:ext uri="{FF2B5EF4-FFF2-40B4-BE49-F238E27FC236}">
                <a16:creationId xmlns:a16="http://schemas.microsoft.com/office/drawing/2014/main" id="{03FF7D38-EB78-3A6D-8A5D-FF8E5F3D9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561975"/>
            <a:ext cx="6642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</a:rPr>
              <a:t>Selection as part of ageing management plan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62B75C7-AFA3-77DE-054F-0426D1D2217A}"/>
              </a:ext>
            </a:extLst>
          </p:cNvPr>
          <p:cNvSpPr txBox="1">
            <a:spLocks noChangeArrowheads="1"/>
          </p:cNvSpPr>
          <p:nvPr/>
        </p:nvSpPr>
        <p:spPr>
          <a:xfrm>
            <a:off x="-134938" y="-7938"/>
            <a:ext cx="9278938" cy="64928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4. Ageing management plan</a:t>
            </a: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FC0E8103-57D5-4452-A37B-30F7D6071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901700"/>
            <a:ext cx="86137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UV-resistant polymers: some considerations</a:t>
            </a: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For projects which require a UV-resistant plastic, consider these materials: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Acrylic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Available in a range of attractive colors, acrylic offers strength and stiffness.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Polyvinylidene fluoride (PVDF)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Flame-resistant and with fantastic chemical abrasion properties, PVDF is UV stable, it’s FDA-compliant and is a high purity engineering thermoplastic with a host of uses.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Polytetrafluoroethylene (PTFE)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With outstanding weathering resistance, PTFE remains stable – even at temperatures of up to 500F. A low-friction fluoropolymer, it offers great electrical insulating properties, which is why </a:t>
            </a:r>
            <a:r>
              <a:rPr lang="en-GB" altLang="en-US" sz="1400" u="sng">
                <a:solidFill>
                  <a:schemeClr val="tx1"/>
                </a:solidFill>
                <a:latin typeface="Arial" panose="020B0604020202020204" pitchFamily="34" charset="0"/>
                <a:hlinkClick r:id="rId2"/>
              </a:rPr>
              <a:t>PTFE tubing</a:t>
            </a: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 is often used to protect optic fibers.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Unmodified types of plastics that are regarded as having unacceptable resistance to UV are POM (Acetal), PC, ABS and PA6/6. Other plastics such as PET, PP, HDPE, PA12, PA11, PA6, PES, PPO, PBT and PPO are regarded as fair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E8B2B7-F6E6-58DD-9D4C-D1169FC32BD2}"/>
              </a:ext>
            </a:extLst>
          </p:cNvPr>
          <p:cNvSpPr txBox="1"/>
          <p:nvPr/>
        </p:nvSpPr>
        <p:spPr>
          <a:xfrm>
            <a:off x="93375" y="777207"/>
            <a:ext cx="8957249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The requirements from Nuclear Safety Authority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rgbClr val="FF0000"/>
              </a:solidFill>
              <a:highlight>
                <a:srgbClr val="FFFF00"/>
              </a:highligh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The licensee must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establish an AM programme for the safety classified systems;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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All potential ageing mechanisms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of safety important components must be identified;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The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potential consequences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of potential ageing processes must be determined;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Activities aiming at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preventing the occurrence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of ageing mechanisms,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mitigation of consequences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must be determined and executed;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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Monitoring, testing, sampling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inspection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activities must be performed for the evaluation of ageing effects.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B69B51A-8EF9-5278-0F5E-7FCDC778B02C}"/>
              </a:ext>
            </a:extLst>
          </p:cNvPr>
          <p:cNvSpPr txBox="1">
            <a:spLocks noChangeArrowheads="1"/>
          </p:cNvSpPr>
          <p:nvPr/>
        </p:nvSpPr>
        <p:spPr>
          <a:xfrm>
            <a:off x="-66675" y="109538"/>
            <a:ext cx="9277350" cy="6477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3. Ageing management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E1C50C-0E65-9E80-322F-DF22C5480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4633" y="124031"/>
            <a:ext cx="9278633" cy="64807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x-none" dirty="0">
                <a:solidFill>
                  <a:schemeClr val="tx1"/>
                </a:solidFill>
              </a:rPr>
              <a:t>3. Steps in establishing an ageing management plan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CFA0D-5EEA-3B8E-FB3D-83E25606BF79}"/>
              </a:ext>
            </a:extLst>
          </p:cNvPr>
          <p:cNvSpPr txBox="1"/>
          <p:nvPr/>
        </p:nvSpPr>
        <p:spPr>
          <a:xfrm>
            <a:off x="391527" y="857682"/>
            <a:ext cx="8397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Step 2 (Section 2 or Chapter 2 in document )</a:t>
            </a:r>
          </a:p>
          <a:p>
            <a:r>
              <a:rPr lang="en-US" sz="1400" dirty="0"/>
              <a:t>Step 2.1  Identification (information gathering)  of  possible  critical components 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DB01B-E3B3-C9A1-6BC7-E71737886DF0}"/>
              </a:ext>
            </a:extLst>
          </p:cNvPr>
          <p:cNvSpPr txBox="1"/>
          <p:nvPr/>
        </p:nvSpPr>
        <p:spPr>
          <a:xfrm>
            <a:off x="111616" y="1482379"/>
            <a:ext cx="8957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starting point of the </a:t>
            </a:r>
            <a:r>
              <a:rPr lang="en-GB" sz="1600" dirty="0">
                <a:solidFill>
                  <a:srgbClr val="FF0000"/>
                </a:solidFill>
              </a:rPr>
              <a:t>screening process </a:t>
            </a:r>
            <a:r>
              <a:rPr lang="en-GB" sz="1600" dirty="0"/>
              <a:t>is the listing of the storage facility’s primary functions and components as described in the design documents.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95FA5-9E9C-6A72-BDCB-71FD85E47797}"/>
              </a:ext>
            </a:extLst>
          </p:cNvPr>
          <p:cNvSpPr txBox="1"/>
          <p:nvPr/>
        </p:nvSpPr>
        <p:spPr>
          <a:xfrm>
            <a:off x="113655" y="2059891"/>
            <a:ext cx="8782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Sorting and identification is based primarily on active, passive, long-lived and short-lived components that support the primary functions.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2FD20-FA7D-6266-6712-4907269321B6}"/>
              </a:ext>
            </a:extLst>
          </p:cNvPr>
          <p:cNvSpPr txBox="1"/>
          <p:nvPr/>
        </p:nvSpPr>
        <p:spPr>
          <a:xfrm>
            <a:off x="84040" y="2696676"/>
            <a:ext cx="29498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Active components </a:t>
            </a:r>
            <a:r>
              <a:rPr lang="en-GB" sz="1400" dirty="0"/>
              <a:t>are those that have moving parts or change their configuration or properties for instance: </a:t>
            </a:r>
          </a:p>
          <a:p>
            <a:endParaRPr lang="en-GB" sz="1400" dirty="0"/>
          </a:p>
          <a:p>
            <a:r>
              <a:rPr lang="en-GB" sz="1400" dirty="0"/>
              <a:t>Structures, </a:t>
            </a:r>
            <a:r>
              <a:rPr lang="en-GB" sz="1400" dirty="0">
                <a:solidFill>
                  <a:srgbClr val="FF0000"/>
                </a:solidFill>
              </a:rPr>
              <a:t>piping components, ducting</a:t>
            </a:r>
            <a:r>
              <a:rPr lang="en-GB" sz="1400" dirty="0"/>
              <a:t>, pumps, fans, motors, miscellaneous process equipment, instrumentation, electrical components, valves, and </a:t>
            </a:r>
            <a:r>
              <a:rPr lang="en-GB" sz="1400" dirty="0">
                <a:solidFill>
                  <a:srgbClr val="FF0000"/>
                </a:solidFill>
              </a:rPr>
              <a:t>tanks</a:t>
            </a:r>
            <a:r>
              <a:rPr lang="en-GB" sz="1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BC9F9-A450-B282-2327-0AA3ED970761}"/>
              </a:ext>
            </a:extLst>
          </p:cNvPr>
          <p:cNvSpPr txBox="1"/>
          <p:nvPr/>
        </p:nvSpPr>
        <p:spPr>
          <a:xfrm>
            <a:off x="3112591" y="2696676"/>
            <a:ext cx="21194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Passive components are those that have no moving parts, and whose configuration or properties do not change.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F54A8-26E4-26E4-BD4D-558195CCFEFC}"/>
              </a:ext>
            </a:extLst>
          </p:cNvPr>
          <p:cNvSpPr txBox="1"/>
          <p:nvPr/>
        </p:nvSpPr>
        <p:spPr>
          <a:xfrm>
            <a:off x="5074988" y="2697852"/>
            <a:ext cx="21194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Long-lived components are those that are not replaced during the service life of the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06910E-86D4-B587-62AA-A03EF5E40740}"/>
              </a:ext>
            </a:extLst>
          </p:cNvPr>
          <p:cNvSpPr txBox="1"/>
          <p:nvPr/>
        </p:nvSpPr>
        <p:spPr>
          <a:xfrm>
            <a:off x="7073715" y="2704491"/>
            <a:ext cx="20702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Short-lived components </a:t>
            </a:r>
            <a:r>
              <a:rPr lang="en-GB" sz="1400" dirty="0"/>
              <a:t>will be replaced during a specified time period, due either to planned maintenance or obsolescence/wear-out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A8B23-66B5-21F4-2B23-4C20B60E49FC}"/>
              </a:ext>
            </a:extLst>
          </p:cNvPr>
          <p:cNvSpPr txBox="1"/>
          <p:nvPr/>
        </p:nvSpPr>
        <p:spPr>
          <a:xfrm>
            <a:off x="7412993" y="4144965"/>
            <a:ext cx="13917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Something go </a:t>
            </a:r>
            <a:r>
              <a:rPr lang="en-US" sz="800" dirty="0" err="1">
                <a:solidFill>
                  <a:srgbClr val="FF0000"/>
                </a:solidFill>
              </a:rPr>
              <a:t>wrong..then</a:t>
            </a:r>
            <a:endParaRPr lang="en-GB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10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E1C50C-0E65-9E80-322F-DF22C5480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4633" y="124031"/>
            <a:ext cx="9278633" cy="64807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x-none" dirty="0">
                <a:solidFill>
                  <a:schemeClr val="tx1"/>
                </a:solidFill>
              </a:rPr>
              <a:t>3. Steps in establishing an ageing management plan for facility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A9520-AB63-C97A-0CA4-C960552F820F}"/>
              </a:ext>
            </a:extLst>
          </p:cNvPr>
          <p:cNvSpPr txBox="1"/>
          <p:nvPr/>
        </p:nvSpPr>
        <p:spPr>
          <a:xfrm>
            <a:off x="247451" y="1517429"/>
            <a:ext cx="881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Chapter </a:t>
            </a:r>
            <a:r>
              <a:rPr lang="en-US" sz="1400" dirty="0"/>
              <a:t> 3  Determine </a:t>
            </a:r>
            <a:r>
              <a:rPr lang="en-US" sz="1400" b="1" dirty="0"/>
              <a:t>critical</a:t>
            </a:r>
            <a:r>
              <a:rPr lang="en-US" sz="1400" dirty="0"/>
              <a:t> components from </a:t>
            </a:r>
            <a:r>
              <a:rPr lang="en-GB" sz="1400" dirty="0"/>
              <a:t>the System and Structure Report of the as</a:t>
            </a:r>
            <a:r>
              <a:rPr lang="en-US" sz="1400" dirty="0"/>
              <a:t>set's components</a:t>
            </a:r>
            <a:endParaRPr lang="en-GB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958D6-67F2-5A4A-B6A8-2B5288D36F2A}"/>
              </a:ext>
            </a:extLst>
          </p:cNvPr>
          <p:cNvSpPr txBox="1"/>
          <p:nvPr/>
        </p:nvSpPr>
        <p:spPr>
          <a:xfrm>
            <a:off x="247451" y="1207446"/>
            <a:ext cx="7866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Chapter 2   </a:t>
            </a:r>
            <a:r>
              <a:rPr lang="en-US" sz="1400" dirty="0">
                <a:solidFill>
                  <a:srgbClr val="FF0000"/>
                </a:solidFill>
              </a:rPr>
              <a:t>Identification</a:t>
            </a:r>
            <a:r>
              <a:rPr lang="en-US" sz="1400" dirty="0"/>
              <a:t> (</a:t>
            </a:r>
            <a:r>
              <a:rPr lang="en-US" sz="1400" b="1" u="sng" dirty="0"/>
              <a:t>information gathering</a:t>
            </a:r>
            <a:r>
              <a:rPr lang="en-US" sz="1400" dirty="0"/>
              <a:t>) of asset's critical components  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83E73-0E15-F77B-973F-CBAF4EB3EC7E}"/>
              </a:ext>
            </a:extLst>
          </p:cNvPr>
          <p:cNvSpPr txBox="1"/>
          <p:nvPr/>
        </p:nvSpPr>
        <p:spPr>
          <a:xfrm>
            <a:off x="969589" y="2062681"/>
            <a:ext cx="8635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 3.2: Result of </a:t>
            </a:r>
            <a:r>
              <a:rPr lang="en-GB" sz="1400" dirty="0">
                <a:solidFill>
                  <a:srgbClr val="FF0000"/>
                </a:solidFill>
              </a:rPr>
              <a:t>evaluation </a:t>
            </a:r>
            <a:r>
              <a:rPr lang="en-GB" sz="1400" dirty="0"/>
              <a:t>of the identified critical components </a:t>
            </a:r>
            <a:r>
              <a:rPr lang="en-GB" sz="1400" dirty="0">
                <a:solidFill>
                  <a:srgbClr val="FF0000"/>
                </a:solidFill>
                <a:highlight>
                  <a:srgbClr val="FFFF00"/>
                </a:highlight>
              </a:rPr>
              <a:t>(incl. modelling)</a:t>
            </a:r>
          </a:p>
          <a:p>
            <a:r>
              <a:rPr lang="en-GB" sz="1400" dirty="0"/>
              <a:t>              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96D3F-557D-6316-38F7-FE02FF6920AE}"/>
              </a:ext>
            </a:extLst>
          </p:cNvPr>
          <p:cNvSpPr txBox="1"/>
          <p:nvPr/>
        </p:nvSpPr>
        <p:spPr>
          <a:xfrm>
            <a:off x="969589" y="2343958"/>
            <a:ext cx="83567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 3.3: Determine effectiveness of </a:t>
            </a:r>
            <a:r>
              <a:rPr lang="en-GB" sz="1400" dirty="0">
                <a:solidFill>
                  <a:srgbClr val="FF0000"/>
                </a:solidFill>
              </a:rPr>
              <a:t>current ageing monitoring </a:t>
            </a:r>
            <a:r>
              <a:rPr lang="en-GB" sz="1400" dirty="0"/>
              <a:t>of identified AM components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D9C1EC-577B-DAD1-A4EA-CF9C987BBB55}"/>
              </a:ext>
            </a:extLst>
          </p:cNvPr>
          <p:cNvSpPr txBox="1"/>
          <p:nvPr/>
        </p:nvSpPr>
        <p:spPr>
          <a:xfrm>
            <a:off x="987756" y="2605568"/>
            <a:ext cx="8338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 3.4: Review of </a:t>
            </a:r>
            <a:r>
              <a:rPr lang="en-GB" sz="1400" dirty="0">
                <a:solidFill>
                  <a:srgbClr val="FF0000"/>
                </a:solidFill>
              </a:rPr>
              <a:t>maintenance and operational plan </a:t>
            </a:r>
            <a:r>
              <a:rPr lang="en-GB" sz="1400" dirty="0"/>
              <a:t>(Higher level policy document) regarding </a:t>
            </a:r>
          </a:p>
          <a:p>
            <a:r>
              <a:rPr lang="en-GB" sz="1400" dirty="0"/>
              <a:t>               component ageing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8F6B8-BB2A-EA10-D5BD-AE251B3B95FF}"/>
              </a:ext>
            </a:extLst>
          </p:cNvPr>
          <p:cNvSpPr txBox="1"/>
          <p:nvPr/>
        </p:nvSpPr>
        <p:spPr>
          <a:xfrm>
            <a:off x="-201051" y="1783743"/>
            <a:ext cx="8678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 3.1: Review of current methods for </a:t>
            </a:r>
            <a:r>
              <a:rPr lang="en-GB" sz="1400" dirty="0">
                <a:solidFill>
                  <a:srgbClr val="FF0000"/>
                </a:solidFill>
              </a:rPr>
              <a:t>monitoring ageing </a:t>
            </a:r>
            <a:r>
              <a:rPr lang="en-GB" sz="1400" dirty="0"/>
              <a:t>of identified components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E266F-6691-4543-4D7A-BE4C913CCE89}"/>
              </a:ext>
            </a:extLst>
          </p:cNvPr>
          <p:cNvSpPr txBox="1"/>
          <p:nvPr/>
        </p:nvSpPr>
        <p:spPr>
          <a:xfrm>
            <a:off x="1005923" y="3008239"/>
            <a:ext cx="8338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3.5: Documenting of the </a:t>
            </a:r>
            <a:r>
              <a:rPr lang="en-GB" sz="1400" dirty="0">
                <a:solidFill>
                  <a:srgbClr val="FF0000"/>
                </a:solidFill>
              </a:rPr>
              <a:t>effectiveness of the current maintenance </a:t>
            </a:r>
            <a:r>
              <a:rPr lang="en-GB" sz="1400" dirty="0"/>
              <a:t>and operational plan (Higher                  </a:t>
            </a:r>
          </a:p>
          <a:p>
            <a:r>
              <a:rPr lang="en-GB" sz="1400" dirty="0"/>
              <a:t>               level policy document) regarding component ageing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E3CCA-EB5A-D725-1D3D-ADEB960D27E6}"/>
              </a:ext>
            </a:extLst>
          </p:cNvPr>
          <p:cNvSpPr txBox="1"/>
          <p:nvPr/>
        </p:nvSpPr>
        <p:spPr>
          <a:xfrm>
            <a:off x="247451" y="3531459"/>
            <a:ext cx="83386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Chapter 4: Establish </a:t>
            </a:r>
            <a:r>
              <a:rPr lang="en-GB" sz="1400" dirty="0">
                <a:solidFill>
                  <a:srgbClr val="FF0000"/>
                </a:solidFill>
              </a:rPr>
              <a:t>condition assessment report </a:t>
            </a:r>
            <a:r>
              <a:rPr lang="en-GB" sz="1400" dirty="0"/>
              <a:t>with focus on selected critical components under </a:t>
            </a:r>
          </a:p>
          <a:p>
            <a:r>
              <a:rPr lang="en-GB" sz="1400" dirty="0"/>
              <a:t>                  current operational conditions</a:t>
            </a:r>
          </a:p>
          <a:p>
            <a:r>
              <a:rPr lang="en-GB" sz="1400" dirty="0"/>
              <a:t>Chapter  5: Identify AM </a:t>
            </a:r>
            <a:r>
              <a:rPr lang="en-GB" sz="1400" dirty="0">
                <a:solidFill>
                  <a:srgbClr val="FF0000"/>
                </a:solidFill>
              </a:rPr>
              <a:t>actions </a:t>
            </a:r>
            <a:r>
              <a:rPr lang="en-GB" sz="1400" dirty="0"/>
              <a:t>to be included in current or new ageing management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44B0E-C314-C43F-7162-047A15AB34FF}"/>
              </a:ext>
            </a:extLst>
          </p:cNvPr>
          <p:cNvSpPr txBox="1"/>
          <p:nvPr/>
        </p:nvSpPr>
        <p:spPr>
          <a:xfrm>
            <a:off x="247451" y="923083"/>
            <a:ext cx="77814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00000"/>
              </a:lnSpc>
              <a:buFont typeface="+mj-lt"/>
              <a:buNone/>
            </a:pPr>
            <a:r>
              <a:rPr lang="en-GB" sz="1400" dirty="0"/>
              <a:t>Chapter </a:t>
            </a:r>
            <a:r>
              <a:rPr lang="en-GB" sz="1400" dirty="0">
                <a:effectLst/>
              </a:rPr>
              <a:t> 1  Identification of  stakeholder and general background 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CCB9C-D8AF-8A0E-24EC-3B96C6E20158}"/>
              </a:ext>
            </a:extLst>
          </p:cNvPr>
          <p:cNvSpPr txBox="1"/>
          <p:nvPr/>
        </p:nvSpPr>
        <p:spPr>
          <a:xfrm>
            <a:off x="248400" y="4270123"/>
            <a:ext cx="8816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</a:rPr>
              <a:t>Chapter 6 </a:t>
            </a:r>
            <a:r>
              <a:rPr lang="en-GB" sz="1400" dirty="0"/>
              <a:t>Describing </a:t>
            </a:r>
            <a:r>
              <a:rPr lang="en-GB" sz="1400" dirty="0">
                <a:solidFill>
                  <a:srgbClr val="FF0000"/>
                </a:solidFill>
              </a:rPr>
              <a:t>the Implementation </a:t>
            </a:r>
            <a:r>
              <a:rPr lang="en-GB" sz="1400" dirty="0"/>
              <a:t>of the asset-specific AM plan or a new AM plan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A77F0-B54E-BA65-05CA-C47F843FA935}"/>
              </a:ext>
            </a:extLst>
          </p:cNvPr>
          <p:cNvSpPr txBox="1"/>
          <p:nvPr/>
        </p:nvSpPr>
        <p:spPr>
          <a:xfrm>
            <a:off x="300028" y="4672794"/>
            <a:ext cx="8090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Chapter 7 Describing the continuous </a:t>
            </a:r>
            <a:r>
              <a:rPr kumimoji="0" lang="en-GB" sz="140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improving</a:t>
            </a:r>
            <a:r>
              <a:rPr kumimoji="0" lang="en-GB" sz="140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ageing management plan (AMP)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04232-BA5C-A5CA-988C-607455605CCD}"/>
              </a:ext>
            </a:extLst>
          </p:cNvPr>
          <p:cNvSpPr txBox="1"/>
          <p:nvPr/>
        </p:nvSpPr>
        <p:spPr>
          <a:xfrm>
            <a:off x="7581603" y="4411183"/>
            <a:ext cx="16187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u="sng" dirty="0">
                <a:solidFill>
                  <a:srgbClr val="FF0000"/>
                </a:solidFill>
              </a:rPr>
              <a:t>Active components are those that have moving parts or change their configuration or properties </a:t>
            </a:r>
          </a:p>
        </p:txBody>
      </p:sp>
    </p:spTree>
    <p:extLst>
      <p:ext uri="{BB962C8B-B14F-4D97-AF65-F5344CB8AC3E}">
        <p14:creationId xmlns:p14="http://schemas.microsoft.com/office/powerpoint/2010/main" val="352826789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4">
            <a:extLst>
              <a:ext uri="{FF2B5EF4-FFF2-40B4-BE49-F238E27FC236}">
                <a16:creationId xmlns:a16="http://schemas.microsoft.com/office/drawing/2014/main" id="{B75A1F03-0D86-58FE-E3A5-535FBA7D2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62" y="1625813"/>
            <a:ext cx="754040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A monitoring policy/plan as part of ageing management plan may be summarised as: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Identification of potential degradation mechanisms which lead to changes in properties;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Identification of monitoring techniques to detect such changes.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Estimation of package reliability based on degradation rate data;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Determination of monitoring frequency as a fraction of the time between the point of detection of degradation and the expected time of waste package failure;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Identification of a means of selecting a representative sample of packages to be monitored.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The radiological doses associated with different monitoring operations;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The costs of monitoring;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• </a:t>
            </a:r>
            <a:r>
              <a:rPr lang="en-GB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The practicalities of operating and maintaining monitoring equipment.</a:t>
            </a:r>
          </a:p>
        </p:txBody>
      </p:sp>
      <p:sp>
        <p:nvSpPr>
          <p:cNvPr id="32771" name="TextBox 6">
            <a:extLst>
              <a:ext uri="{FF2B5EF4-FFF2-40B4-BE49-F238E27FC236}">
                <a16:creationId xmlns:a16="http://schemas.microsoft.com/office/drawing/2014/main" id="{41916EC5-45AE-4DD1-ACC0-930924ACC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22" y="842417"/>
            <a:ext cx="5680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A monitoring strategy (as part of ageing management plan)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141394-F89F-7919-34BB-2AF0647EE345}"/>
              </a:ext>
            </a:extLst>
          </p:cNvPr>
          <p:cNvSpPr txBox="1">
            <a:spLocks noChangeArrowheads="1"/>
          </p:cNvSpPr>
          <p:nvPr/>
        </p:nvSpPr>
        <p:spPr>
          <a:xfrm>
            <a:off x="-66675" y="109538"/>
            <a:ext cx="9277350" cy="6477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4. Ageing management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7F1C6-A234-50BF-692B-C975822DD109}"/>
              </a:ext>
            </a:extLst>
          </p:cNvPr>
          <p:cNvSpPr txBox="1"/>
          <p:nvPr/>
        </p:nvSpPr>
        <p:spPr>
          <a:xfrm>
            <a:off x="7140390" y="4249132"/>
            <a:ext cx="207028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u="sng" dirty="0">
                <a:solidFill>
                  <a:srgbClr val="FF0000"/>
                </a:solidFill>
              </a:rPr>
              <a:t>Short-lived components will be replaced during a specified time period, due either to planned maintenance or obsolescence/wear-out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6">
            <a:extLst>
              <a:ext uri="{FF2B5EF4-FFF2-40B4-BE49-F238E27FC236}">
                <a16:creationId xmlns:a16="http://schemas.microsoft.com/office/drawing/2014/main" id="{99682943-A526-A84D-DB86-788133FF0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561975"/>
            <a:ext cx="8359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</a:rPr>
              <a:t>A monitoring strategy as part of ageing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2AFA2-3655-C9C4-8AEF-6F43F65B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955675"/>
            <a:ext cx="4603750" cy="398463"/>
          </a:xfrm>
          <a:ln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BE" sz="1600" dirty="0">
                <a:solidFill>
                  <a:schemeClr val="tx1"/>
                </a:solidFill>
              </a:rPr>
              <a:t>Monitoring</a:t>
            </a:r>
            <a:endParaRPr lang="fr-BE" sz="15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r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75A13-6E62-BE68-1C66-0C37AAA08217}"/>
              </a:ext>
            </a:extLst>
          </p:cNvPr>
          <p:cNvSpPr txBox="1"/>
          <p:nvPr/>
        </p:nvSpPr>
        <p:spPr>
          <a:xfrm>
            <a:off x="23813" y="1289050"/>
            <a:ext cx="9186862" cy="42857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-The frequency of such inspections should be derived from storage facility safety analyses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- Mechanisms should be established to ensure that corrective action is taken for any deterioration of packages, package identification or cooling/monitoring systems identified during inspections.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-Chemical conditions (should also be monitored).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-Where high activity wastes are involved, required inspections may be performed remotely by camera, together with air and liquid effluent monitoring.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-Monitoring and inspection of waste package should preferably use non-destructive testing methods.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solidFill>
                <a:srgbClr val="FF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Monitoring for instance: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  • Colour fading or yellowing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  • Cracking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  • Chalking (white residue on surface)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  • Loss of gloss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, • Swelling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, • Release of  gas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  • Elastic </a:t>
            </a:r>
            <a:r>
              <a:rPr lang="en-GB" sz="1400" dirty="0" err="1">
                <a:solidFill>
                  <a:srgbClr val="FF0000"/>
                </a:solidFill>
                <a:latin typeface="+mn-lt"/>
              </a:rPr>
              <a:t>behavious</a:t>
            </a:r>
            <a:r>
              <a:rPr lang="en-GB" sz="1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</a:rPr>
              <a:t>  .• Stiffness and strength.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latin typeface="+mn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2B4AD3-F593-1A1B-3F3D-C07AD56CD2B8}"/>
              </a:ext>
            </a:extLst>
          </p:cNvPr>
          <p:cNvSpPr txBox="1">
            <a:spLocks noChangeArrowheads="1"/>
          </p:cNvSpPr>
          <p:nvPr/>
        </p:nvSpPr>
        <p:spPr>
          <a:xfrm>
            <a:off x="-22225" y="-42863"/>
            <a:ext cx="9278938" cy="64770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4. Ageing management plan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D9765108-5F07-AB0B-E4E0-F623ABCD6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9413" y="61913"/>
            <a:ext cx="6107112" cy="671512"/>
          </a:xfrm>
        </p:spPr>
        <p:txBody>
          <a:bodyPr/>
          <a:lstStyle/>
          <a:p>
            <a:pPr eaLnBrk="1" hangingPunct="1"/>
            <a:r>
              <a:rPr lang="en-US" altLang="en-US" sz="2400"/>
              <a:t>6. 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E7D7-0949-A14B-9D81-E0177A24A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876300"/>
            <a:ext cx="8258175" cy="40767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Ageing management (AM) requires predicting and controlling (i.e., detecting and mitigating) ageing degradation of components before primary functions</a:t>
            </a:r>
            <a:r>
              <a:rPr lang="en-GB" i="1" dirty="0"/>
              <a:t> </a:t>
            </a:r>
            <a:r>
              <a:rPr lang="en-GB" dirty="0"/>
              <a:t>are compromised.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Longer-term storage entails taking additional measures to ensure continuing satisfactory control and protection of the waste packages and the storage facility itself.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Ageing Management methodology involves a systematic program of monitoring, inspection and maintenance of the facility, as well as the waste packages.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The longer the intended life of the facility, the more important such factors become.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82901701-94DC-1DD7-5171-5B3C3F56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4750" y="4862513"/>
            <a:ext cx="935038" cy="21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5FBE35D-43B8-4885-81F5-93815F7E81D2}" type="slidenum">
              <a:rPr lang="en-US" altLang="en-US" sz="900" smtClean="0">
                <a:solidFill>
                  <a:srgbClr val="A7A9AC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</a:t>
            </a:fld>
            <a:endParaRPr lang="en-US" altLang="en-US" sz="900">
              <a:solidFill>
                <a:srgbClr val="A7A9A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849F88FD-4BFD-065D-8457-A5CEF4520C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3273425"/>
            <a:ext cx="8569325" cy="811213"/>
          </a:xfrm>
        </p:spPr>
        <p:txBody>
          <a:bodyPr/>
          <a:lstStyle/>
          <a:p>
            <a:pPr eaLnBrk="1" hangingPunct="1"/>
            <a:r>
              <a:rPr lang="en-GB" altLang="en-US" sz="4400" b="0" i="1">
                <a:latin typeface="Times" panose="02020603050405020304" pitchFamily="18" charset="0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A47B54E-0F24-B45C-4EF8-35473EEC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306888"/>
            <a:ext cx="9921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>
            <a:extLst>
              <a:ext uri="{FF2B5EF4-FFF2-40B4-BE49-F238E27FC236}">
                <a16:creationId xmlns:a16="http://schemas.microsoft.com/office/drawing/2014/main" id="{E825DE29-7BE6-8D4C-5553-E628933C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4184650"/>
            <a:ext cx="12207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0">
            <a:extLst>
              <a:ext uri="{FF2B5EF4-FFF2-40B4-BE49-F238E27FC236}">
                <a16:creationId xmlns:a16="http://schemas.microsoft.com/office/drawing/2014/main" id="{DD4EC831-632A-1900-2B46-0A9B9CEE7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657225"/>
            <a:ext cx="46942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Building Construction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rgbClr val="19263A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Plumbing pipes, fixtures, manhole covers, manholes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Roofing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Wall panels for wall partitions or for dry wall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Electrical fixtures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Furniture like chairs, table etc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Shutters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Flooring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Waterproofing membranes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False ceiling panels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Sealants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GB" altLang="en-US" sz="1400">
                <a:solidFill>
                  <a:srgbClr val="232528"/>
                </a:solidFill>
                <a:latin typeface="Arial" panose="020B0604020202020204" pitchFamily="34" charset="0"/>
              </a:rPr>
              <a:t>Water tanks</a:t>
            </a:r>
          </a:p>
        </p:txBody>
      </p:sp>
      <p:pic>
        <p:nvPicPr>
          <p:cNvPr id="9221" name="Picture 12">
            <a:extLst>
              <a:ext uri="{FF2B5EF4-FFF2-40B4-BE49-F238E27FC236}">
                <a16:creationId xmlns:a16="http://schemas.microsoft.com/office/drawing/2014/main" id="{5B7C06E4-C18D-7501-E6E3-14104B62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651125"/>
            <a:ext cx="8604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>
            <a:extLst>
              <a:ext uri="{FF2B5EF4-FFF2-40B4-BE49-F238E27FC236}">
                <a16:creationId xmlns:a16="http://schemas.microsoft.com/office/drawing/2014/main" id="{67495977-B20F-76E4-E3C6-015C0D805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804988"/>
            <a:ext cx="150018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6">
            <a:extLst>
              <a:ext uri="{FF2B5EF4-FFF2-40B4-BE49-F238E27FC236}">
                <a16:creationId xmlns:a16="http://schemas.microsoft.com/office/drawing/2014/main" id="{C05BCACC-F26D-6E45-DAD5-D0D1D41A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913063"/>
            <a:ext cx="14176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8">
            <a:extLst>
              <a:ext uri="{FF2B5EF4-FFF2-40B4-BE49-F238E27FC236}">
                <a16:creationId xmlns:a16="http://schemas.microsoft.com/office/drawing/2014/main" id="{41993EB7-5790-60B2-C702-315272F5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4005263"/>
            <a:ext cx="141605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0">
            <a:extLst>
              <a:ext uri="{FF2B5EF4-FFF2-40B4-BE49-F238E27FC236}">
                <a16:creationId xmlns:a16="http://schemas.microsoft.com/office/drawing/2014/main" id="{A848F33F-598D-A585-023E-F86D4D9A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082675"/>
            <a:ext cx="1128712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2">
            <a:extLst>
              <a:ext uri="{FF2B5EF4-FFF2-40B4-BE49-F238E27FC236}">
                <a16:creationId xmlns:a16="http://schemas.microsoft.com/office/drawing/2014/main" id="{52D08A0E-2880-5824-49F1-1EDD9E84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224338"/>
            <a:ext cx="8683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">
            <a:extLst>
              <a:ext uri="{FF2B5EF4-FFF2-40B4-BE49-F238E27FC236}">
                <a16:creationId xmlns:a16="http://schemas.microsoft.com/office/drawing/2014/main" id="{521FE1FF-31C0-0F47-3CD1-65E2E911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306888"/>
            <a:ext cx="12207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4">
            <a:extLst>
              <a:ext uri="{FF2B5EF4-FFF2-40B4-BE49-F238E27FC236}">
                <a16:creationId xmlns:a16="http://schemas.microsoft.com/office/drawing/2014/main" id="{D4E53C39-ABAB-3E0D-A174-5136F74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639763"/>
            <a:ext cx="15684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Rectangle 2">
            <a:extLst>
              <a:ext uri="{FF2B5EF4-FFF2-40B4-BE49-F238E27FC236}">
                <a16:creationId xmlns:a16="http://schemas.microsoft.com/office/drawing/2014/main" id="{9363F615-DC5D-36C1-FCB8-49473FB20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571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1. Introduction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D7F36E-0E1D-6EF6-AE3A-5BD0B96184AB}"/>
              </a:ext>
            </a:extLst>
          </p:cNvPr>
          <p:cNvSpPr/>
          <p:nvPr/>
        </p:nvSpPr>
        <p:spPr>
          <a:xfrm>
            <a:off x="1182688" y="846138"/>
            <a:ext cx="6696075" cy="309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accent2"/>
                </a:solidFill>
                <a:latin typeface="+mn-lt"/>
              </a:rPr>
              <a:t>General Safety Recommendations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accent2"/>
              </a:solidFill>
              <a:latin typeface="+mn-lt"/>
            </a:endParaRP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More rigorous inspections than for solid waste due to increased mobility and volatility of liquids. </a:t>
            </a:r>
            <a:r>
              <a:rPr lang="en-US" sz="1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sz="1200" dirty="0">
                <a:solidFill>
                  <a:schemeClr val="accent2"/>
                </a:solidFill>
                <a:latin typeface="+mn-lt"/>
              </a:rPr>
              <a:t>    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Liquids must  be stored in containers designed for liquid storage.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3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The chemical nature and other properties of the liquid will determine whether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      the filled liquid containers must be stored inside special cupboards in the storage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       facility. 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Traceability (even for the smallest container: Ref no. link to analysis, date, etc.)  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A good leakage collection system will be required to counter the possibility of leakage from drums or containers. (stainless steel drip tray, etc.) 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Liquids should never be stored directly on the floor 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Liquids should be stored below eye level and never on the top shelf of a storage unit.</a:t>
            </a:r>
          </a:p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en-GB" sz="1200" dirty="0">
                <a:solidFill>
                  <a:schemeClr val="accent2"/>
                </a:solidFill>
                <a:latin typeface="+mn-lt"/>
              </a:rPr>
              <a:t>Label Properly – All chemicals should be labelled with Material Safety Data Sheets (MSDS) so that those working with or handling these substances are aware of the chemical </a:t>
            </a:r>
            <a:r>
              <a:rPr lang="en-GB" sz="1200" dirty="0">
                <a:latin typeface="+mn-lt"/>
              </a:rPr>
              <a:t>properties. 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D5D68931-57BF-556C-11A1-3997B35D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267200"/>
            <a:ext cx="755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>
            <a:extLst>
              <a:ext uri="{FF2B5EF4-FFF2-40B4-BE49-F238E27FC236}">
                <a16:creationId xmlns:a16="http://schemas.microsoft.com/office/drawing/2014/main" id="{4519302C-14B0-E0A4-1116-27DB7266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4268788"/>
            <a:ext cx="59531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>
            <a:extLst>
              <a:ext uri="{FF2B5EF4-FFF2-40B4-BE49-F238E27FC236}">
                <a16:creationId xmlns:a16="http://schemas.microsoft.com/office/drawing/2014/main" id="{9A1FC1F2-AADC-3F2E-5D73-6A93C316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/>
          <a:stretch>
            <a:fillRect/>
          </a:stretch>
        </p:blipFill>
        <p:spPr bwMode="auto">
          <a:xfrm>
            <a:off x="2519363" y="4306888"/>
            <a:ext cx="5937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7" descr="EZwaste">
            <a:extLst>
              <a:ext uri="{FF2B5EF4-FFF2-40B4-BE49-F238E27FC236}">
                <a16:creationId xmlns:a16="http://schemas.microsoft.com/office/drawing/2014/main" id="{E91448A7-CABA-D70F-7004-F5B3D4B1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4411663"/>
            <a:ext cx="75565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>
            <a:extLst>
              <a:ext uri="{FF2B5EF4-FFF2-40B4-BE49-F238E27FC236}">
                <a16:creationId xmlns:a16="http://schemas.microsoft.com/office/drawing/2014/main" id="{EEE328EB-751B-9163-CA81-7BE99A45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259263"/>
            <a:ext cx="9302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11">
            <a:extLst>
              <a:ext uri="{FF2B5EF4-FFF2-40B4-BE49-F238E27FC236}">
                <a16:creationId xmlns:a16="http://schemas.microsoft.com/office/drawing/2014/main" id="{FF3CC7B3-2EBE-452B-16EB-D238925C8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3975"/>
            <a:ext cx="685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4. Storage of organic liquids in storage facilities  	</a:t>
            </a:r>
          </a:p>
        </p:txBody>
      </p:sp>
      <p:pic>
        <p:nvPicPr>
          <p:cNvPr id="35849" name="Picture 8">
            <a:extLst>
              <a:ext uri="{FF2B5EF4-FFF2-40B4-BE49-F238E27FC236}">
                <a16:creationId xmlns:a16="http://schemas.microsoft.com/office/drawing/2014/main" id="{6B3B1139-93DF-6FD8-9A26-F338ECE3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62450"/>
            <a:ext cx="1765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title="hazard anticipation">
            <a:extLst>
              <a:ext uri="{FF2B5EF4-FFF2-40B4-BE49-F238E27FC236}">
                <a16:creationId xmlns:a16="http://schemas.microsoft.com/office/drawing/2014/main" id="{D7D3BE69-8405-B56C-EAEE-F5758BE733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28750" y="1173163"/>
            <a:ext cx="6134100" cy="3857625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926FFEE-DD03-9D24-F1E9-A870E63E621B}"/>
              </a:ext>
            </a:extLst>
          </p:cNvPr>
          <p:cNvSpPr txBox="1">
            <a:spLocks/>
          </p:cNvSpPr>
          <p:nvPr/>
        </p:nvSpPr>
        <p:spPr>
          <a:xfrm>
            <a:off x="7529513" y="4443413"/>
            <a:ext cx="316865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Ref: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OSHA 10-hour Outreach Training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PPT 10-H General Industry –Hazardous materials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Created by OTEC Outreaches Resources Workgroup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500" dirty="0"/>
              <a:t>Source: Construction Safety Council</a:t>
            </a:r>
            <a:endParaRPr lang="en-US" sz="5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900" dirty="0"/>
          </a:p>
          <a:p>
            <a:pPr fontAlgn="auto">
              <a:spcAft>
                <a:spcPts val="0"/>
              </a:spcAft>
              <a:defRPr/>
            </a:pPr>
            <a:endParaRPr lang="en-US" sz="900" dirty="0"/>
          </a:p>
          <a:p>
            <a:pPr fontAlgn="auto"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91513B7-C503-6D5C-D5F3-929CBF1F6B2A}"/>
              </a:ext>
            </a:extLst>
          </p:cNvPr>
          <p:cNvSpPr txBox="1">
            <a:spLocks noChangeArrowheads="1"/>
          </p:cNvSpPr>
          <p:nvPr/>
        </p:nvSpPr>
        <p:spPr>
          <a:xfrm>
            <a:off x="-22225" y="-42863"/>
            <a:ext cx="9278938" cy="64770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4. Ageing management plan</a:t>
            </a:r>
          </a:p>
        </p:txBody>
      </p:sp>
      <p:sp>
        <p:nvSpPr>
          <p:cNvPr id="39941" name="TextBox 10">
            <a:extLst>
              <a:ext uri="{FF2B5EF4-FFF2-40B4-BE49-F238E27FC236}">
                <a16:creationId xmlns:a16="http://schemas.microsoft.com/office/drawing/2014/main" id="{CCC76562-BFC1-23FA-04EE-5DC7FC1D8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561975"/>
            <a:ext cx="6642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Hazard assessment documentation as part of ageing management plan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4A86166-0F75-D4F4-8059-8B158072F4E0}"/>
              </a:ext>
            </a:extLst>
          </p:cNvPr>
          <p:cNvSpPr txBox="1">
            <a:spLocks/>
          </p:cNvSpPr>
          <p:nvPr/>
        </p:nvSpPr>
        <p:spPr>
          <a:xfrm>
            <a:off x="7529513" y="4443413"/>
            <a:ext cx="316865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Ref: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OSHA 10-hour Outreach Training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PPT 10-H General Industry –Hazardous materials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Created by OTEC Outreaches Resources Workgroup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500" dirty="0"/>
              <a:t>Source: Construction Safety Council</a:t>
            </a:r>
            <a:endParaRPr lang="en-US" sz="5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900" dirty="0"/>
          </a:p>
          <a:p>
            <a:pPr fontAlgn="auto">
              <a:spcAft>
                <a:spcPts val="0"/>
              </a:spcAft>
              <a:defRPr/>
            </a:pPr>
            <a:endParaRPr lang="en-US" sz="900" dirty="0"/>
          </a:p>
          <a:p>
            <a:pPr fontAlgn="auto"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C408DC3-5315-2C5A-7B11-2A3826DCF2C3}"/>
              </a:ext>
            </a:extLst>
          </p:cNvPr>
          <p:cNvSpPr txBox="1">
            <a:spLocks noChangeArrowheads="1"/>
          </p:cNvSpPr>
          <p:nvPr/>
        </p:nvSpPr>
        <p:spPr>
          <a:xfrm>
            <a:off x="-22225" y="-42863"/>
            <a:ext cx="9278938" cy="64770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4. Ageing management plan</a:t>
            </a:r>
          </a:p>
        </p:txBody>
      </p:sp>
      <p:sp>
        <p:nvSpPr>
          <p:cNvPr id="41988" name="TextBox 10">
            <a:extLst>
              <a:ext uri="{FF2B5EF4-FFF2-40B4-BE49-F238E27FC236}">
                <a16:creationId xmlns:a16="http://schemas.microsoft.com/office/drawing/2014/main" id="{738310A3-F5DD-A8D4-CF3A-3AC8CDE1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561975"/>
            <a:ext cx="6642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Hazard assessment documentation as part of ageing management plan</a:t>
            </a:r>
          </a:p>
        </p:txBody>
      </p:sp>
      <p:pic>
        <p:nvPicPr>
          <p:cNvPr id="4" name="Content Placeholder 6" title="hazards identification">
            <a:extLst>
              <a:ext uri="{FF2B5EF4-FFF2-40B4-BE49-F238E27FC236}">
                <a16:creationId xmlns:a16="http://schemas.microsoft.com/office/drawing/2014/main" id="{703C8DD0-C3FB-9C1C-5C45-9A5514868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29"/>
          <a:stretch/>
        </p:blipFill>
        <p:spPr>
          <a:xfrm>
            <a:off x="1258888" y="1138238"/>
            <a:ext cx="5818187" cy="3870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B3E8BDB-3079-0E24-9F70-7154796BD43F}"/>
              </a:ext>
            </a:extLst>
          </p:cNvPr>
          <p:cNvSpPr txBox="1">
            <a:spLocks/>
          </p:cNvSpPr>
          <p:nvPr/>
        </p:nvSpPr>
        <p:spPr>
          <a:xfrm>
            <a:off x="7529513" y="4443413"/>
            <a:ext cx="316865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Ref: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OSHA 10-hour Outreach Training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PPT 10-H General Industry –Hazardous materials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00" dirty="0"/>
              <a:t>Created by OTEC Outreaches Resources Workgroup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500" dirty="0"/>
              <a:t>Source: Construction Safety Council</a:t>
            </a:r>
            <a:endParaRPr lang="en-US" sz="5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900" dirty="0"/>
          </a:p>
          <a:p>
            <a:pPr fontAlgn="auto">
              <a:spcAft>
                <a:spcPts val="0"/>
              </a:spcAft>
              <a:defRPr/>
            </a:pPr>
            <a:endParaRPr lang="en-US" sz="900" dirty="0"/>
          </a:p>
          <a:p>
            <a:pPr fontAlgn="auto"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757DF6A-98C8-27CF-5D50-E73B7E395F89}"/>
              </a:ext>
            </a:extLst>
          </p:cNvPr>
          <p:cNvSpPr txBox="1">
            <a:spLocks noChangeArrowheads="1"/>
          </p:cNvSpPr>
          <p:nvPr/>
        </p:nvSpPr>
        <p:spPr>
          <a:xfrm>
            <a:off x="-22225" y="-42863"/>
            <a:ext cx="9278938" cy="64770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altLang="x-none" dirty="0"/>
              <a:t>4. Ageing management plan</a:t>
            </a:r>
          </a:p>
        </p:txBody>
      </p:sp>
      <p:sp>
        <p:nvSpPr>
          <p:cNvPr id="44036" name="TextBox 10">
            <a:extLst>
              <a:ext uri="{FF2B5EF4-FFF2-40B4-BE49-F238E27FC236}">
                <a16:creationId xmlns:a16="http://schemas.microsoft.com/office/drawing/2014/main" id="{26AC266A-96D1-DC4C-7353-935811475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561975"/>
            <a:ext cx="6642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Hazard assessment documentation as part of ageing management plan</a:t>
            </a:r>
          </a:p>
        </p:txBody>
      </p:sp>
      <p:pic>
        <p:nvPicPr>
          <p:cNvPr id="2" name="Content Placeholder 8" title="Hazards Evaluation">
            <a:extLst>
              <a:ext uri="{FF2B5EF4-FFF2-40B4-BE49-F238E27FC236}">
                <a16:creationId xmlns:a16="http://schemas.microsoft.com/office/drawing/2014/main" id="{1208FA11-9744-F1A3-4E22-065841881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189038"/>
            <a:ext cx="5848350" cy="375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E297803-7A26-9083-5F58-7CDF2519B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5263" y="57150"/>
            <a:ext cx="3673475" cy="649288"/>
          </a:xfrm>
        </p:spPr>
        <p:txBody>
          <a:bodyPr/>
          <a:lstStyle/>
          <a:p>
            <a:pPr algn="ctr" eaLnBrk="1" hangingPunct="1"/>
            <a:r>
              <a:rPr lang="en-GB" altLang="en-US"/>
              <a:t>1. Introduction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9753C70E-92B1-EF76-9B6D-ABFDC6C4D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7436" r="53111" b="5875"/>
          <a:stretch>
            <a:fillRect/>
          </a:stretch>
        </p:blipFill>
        <p:spPr bwMode="auto">
          <a:xfrm>
            <a:off x="173038" y="1371600"/>
            <a:ext cx="18224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Afbeelding 6" descr="Overzicht bunker 2.jpg">
            <a:extLst>
              <a:ext uri="{FF2B5EF4-FFF2-40B4-BE49-F238E27FC236}">
                <a16:creationId xmlns:a16="http://schemas.microsoft.com/office/drawing/2014/main" id="{EB98E9DA-57A7-8006-955D-A10BD0D4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389313"/>
            <a:ext cx="203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>
            <a:extLst>
              <a:ext uri="{FF2B5EF4-FFF2-40B4-BE49-F238E27FC236}">
                <a16:creationId xmlns:a16="http://schemas.microsoft.com/office/drawing/2014/main" id="{CDF3B76E-B573-6A0E-BA77-BB65CCC0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350963"/>
            <a:ext cx="1506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>
            <a:extLst>
              <a:ext uri="{FF2B5EF4-FFF2-40B4-BE49-F238E27FC236}">
                <a16:creationId xmlns:a16="http://schemas.microsoft.com/office/drawing/2014/main" id="{2CBECA48-1E6C-3073-B97B-5665693B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5" b="6519"/>
          <a:stretch>
            <a:fillRect/>
          </a:stretch>
        </p:blipFill>
        <p:spPr bwMode="auto">
          <a:xfrm>
            <a:off x="4132263" y="3263900"/>
            <a:ext cx="17097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Z:\UB\RO\BG\127\bunker 3\20070601_15-13-26.jpg">
            <a:extLst>
              <a:ext uri="{FF2B5EF4-FFF2-40B4-BE49-F238E27FC236}">
                <a16:creationId xmlns:a16="http://schemas.microsoft.com/office/drawing/2014/main" id="{2CD2AA8D-A05C-B7BE-690A-D5E2169D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/>
        </p:blipFill>
        <p:spPr bwMode="auto">
          <a:xfrm>
            <a:off x="2136775" y="3389313"/>
            <a:ext cx="1893888" cy="17541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248" name="TextBox 1">
            <a:extLst>
              <a:ext uri="{FF2B5EF4-FFF2-40B4-BE49-F238E27FC236}">
                <a16:creationId xmlns:a16="http://schemas.microsoft.com/office/drawing/2014/main" id="{682B3851-E8EF-B603-3C98-B14D8DDEA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39763"/>
            <a:ext cx="363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Waste packages and waste forms</a:t>
            </a:r>
            <a:endParaRPr lang="en-GB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49" name="Picture 8">
            <a:extLst>
              <a:ext uri="{FF2B5EF4-FFF2-40B4-BE49-F238E27FC236}">
                <a16:creationId xmlns:a16="http://schemas.microsoft.com/office/drawing/2014/main" id="{F989AB19-EA78-8930-76C2-612AE16C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371600"/>
            <a:ext cx="1598612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>
            <a:extLst>
              <a:ext uri="{FF2B5EF4-FFF2-40B4-BE49-F238E27FC236}">
                <a16:creationId xmlns:a16="http://schemas.microsoft.com/office/drawing/2014/main" id="{55BA8B57-0442-B006-E6E7-8F52E967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403350"/>
            <a:ext cx="263048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4">
            <a:extLst>
              <a:ext uri="{FF2B5EF4-FFF2-40B4-BE49-F238E27FC236}">
                <a16:creationId xmlns:a16="http://schemas.microsoft.com/office/drawing/2014/main" id="{801BC3B5-305C-0823-E4AE-424F2BBF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3263900"/>
            <a:ext cx="17097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PA230578c">
            <a:extLst>
              <a:ext uri="{FF2B5EF4-FFF2-40B4-BE49-F238E27FC236}">
                <a16:creationId xmlns:a16="http://schemas.microsoft.com/office/drawing/2014/main" id="{F6F56047-C531-58C5-A7C8-FE84B518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287713"/>
            <a:ext cx="12080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9F6E7A1-0F6B-4B4A-7BB9-A2EF087AA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5263" y="57150"/>
            <a:ext cx="3673475" cy="649288"/>
          </a:xfrm>
        </p:spPr>
        <p:txBody>
          <a:bodyPr/>
          <a:lstStyle/>
          <a:p>
            <a:pPr algn="ctr" eaLnBrk="1" hangingPunct="1"/>
            <a:r>
              <a:rPr lang="en-GB" altLang="en-US"/>
              <a:t>1. Introduction</a:t>
            </a:r>
          </a:p>
        </p:txBody>
      </p:sp>
      <p:pic>
        <p:nvPicPr>
          <p:cNvPr id="11267" name="Picture 1">
            <a:extLst>
              <a:ext uri="{FF2B5EF4-FFF2-40B4-BE49-F238E27FC236}">
                <a16:creationId xmlns:a16="http://schemas.microsoft.com/office/drawing/2014/main" id="{C1CA2346-9497-B464-96A5-64C20128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1"/>
          <a:stretch>
            <a:fillRect/>
          </a:stretch>
        </p:blipFill>
        <p:spPr bwMode="auto">
          <a:xfrm>
            <a:off x="487363" y="631825"/>
            <a:ext cx="3471862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>
            <a:extLst>
              <a:ext uri="{FF2B5EF4-FFF2-40B4-BE49-F238E27FC236}">
                <a16:creationId xmlns:a16="http://schemas.microsoft.com/office/drawing/2014/main" id="{3F767C05-1056-C4DF-3A97-C90AAB4C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793875"/>
            <a:ext cx="340201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>
            <a:extLst>
              <a:ext uri="{FF2B5EF4-FFF2-40B4-BE49-F238E27FC236}">
                <a16:creationId xmlns:a16="http://schemas.microsoft.com/office/drawing/2014/main" id="{E00170D0-FC66-20A1-3135-6B7DEC55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8"/>
          <a:stretch>
            <a:fillRect/>
          </a:stretch>
        </p:blipFill>
        <p:spPr bwMode="auto">
          <a:xfrm>
            <a:off x="5318125" y="1071563"/>
            <a:ext cx="3268663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>
            <a:extLst>
              <a:ext uri="{FF2B5EF4-FFF2-40B4-BE49-F238E27FC236}">
                <a16:creationId xmlns:a16="http://schemas.microsoft.com/office/drawing/2014/main" id="{68C99985-69AD-9021-BA45-B5FC3FF36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542" y="1093787"/>
            <a:ext cx="4442709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w Cen MT" panose="020B0602020104020603" pitchFamily="34" charset="0"/>
              </a:rPr>
              <a:t>The </a:t>
            </a:r>
            <a:r>
              <a:rPr lang="en-GB" altLang="en-US" sz="1800" b="1" dirty="0">
                <a:solidFill>
                  <a:schemeClr val="tx1"/>
                </a:solidFill>
                <a:latin typeface="Tw Cen MT" panose="020B0602020104020603" pitchFamily="34" charset="0"/>
              </a:rPr>
              <a:t>materials </a:t>
            </a:r>
            <a:r>
              <a:rPr lang="en-GB" altLang="en-US" sz="1800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0"/>
              </a:rPr>
              <a:t>will</a:t>
            </a:r>
            <a:r>
              <a:rPr lang="en-GB" altLang="en-US" sz="1800" dirty="0">
                <a:solidFill>
                  <a:schemeClr val="tx1"/>
                </a:solidFill>
                <a:latin typeface="Tw Cen MT" panose="020B0602020104020603" pitchFamily="34" charset="0"/>
              </a:rPr>
              <a:t> evolve with time: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w Cen MT" panose="020B0602020104020603" pitchFamily="34" charset="0"/>
              </a:rPr>
              <a:t>	Fatigue and reduction of strength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w Cen MT" panose="020B0602020104020603" pitchFamily="34" charset="0"/>
              </a:rPr>
              <a:t>	Yellowing or discoloration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w Cen MT" panose="020B0602020104020603" pitchFamily="34" charset="0"/>
              </a:rPr>
              <a:t>	Cracking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Tw Cen MT" panose="020B0602020104020603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5C58942-9B87-4283-AB6E-773D908F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5263" y="57150"/>
            <a:ext cx="3673475" cy="649288"/>
          </a:xfrm>
        </p:spPr>
        <p:txBody>
          <a:bodyPr/>
          <a:lstStyle/>
          <a:p>
            <a:pPr algn="ctr" eaLnBrk="1" hangingPunct="1"/>
            <a:r>
              <a:rPr lang="en-GB" altLang="en-US"/>
              <a:t>1. Introduction</a:t>
            </a: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9ECEA84D-A1BC-E271-EE7C-AC1E3A91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2459802"/>
            <a:ext cx="3567113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>
            <a:extLst>
              <a:ext uri="{FF2B5EF4-FFF2-40B4-BE49-F238E27FC236}">
                <a16:creationId xmlns:a16="http://schemas.microsoft.com/office/drawing/2014/main" id="{150976D2-F541-E92B-EBC6-2DB238A8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849313"/>
            <a:ext cx="1686242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Degradation of polymers degradation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  <a:latin typeface="Arial" panose="020B0604020202020204" pitchFamily="34" charset="0"/>
              </a:rPr>
              <a:t>Chemical 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 Chemical degradation refers exclusively to processes, which are induced under the influence of chemical reagent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  <a:latin typeface="Arial" panose="020B0604020202020204" pitchFamily="34" charset="0"/>
              </a:rPr>
              <a:t>Thermal 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 Thermal degradation refers to the case where the polymer, at elevated temperatures, starts to undergo chemical changes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  <a:latin typeface="Arial" panose="020B0604020202020204" pitchFamily="34" charset="0"/>
              </a:rPr>
              <a:t>Biodegradation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 Biologically initiated degradation also is strongly related to chemical degradation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  <a:latin typeface="Arial" panose="020B0604020202020204" pitchFamily="34" charset="0"/>
              </a:rPr>
              <a:t>Radiolytic 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When subjected to high energy radiation (e.g. gamma radiation) changes are observed on their molecular structure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en-US" altLang="en-US" sz="1200" b="1" dirty="0">
                <a:solidFill>
                  <a:schemeClr val="tx1"/>
                </a:solidFill>
                <a:latin typeface="Arial" panose="020B0604020202020204" pitchFamily="34" charset="0"/>
              </a:rPr>
              <a:t>Ozone degradation (Ozonolysis)            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 In the presence of oxygen </a:t>
            </a:r>
            <a:r>
              <a:rPr lang="en-US" altLang="en-US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peroxy</a:t>
            </a: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radicals leads to the degradation of polymeric chains                                      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  <a:latin typeface="Arial" panose="020B0604020202020204" pitchFamily="34" charset="0"/>
              </a:rPr>
              <a:t>Photodegradation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Photodegradation is degradation of a photodegradable molecule caused by the absorption of photons,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   particularly those wavelengths found in sunlight, such as infrared radiation, visible light, and ultraviolet light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900" i="1" dirty="0">
                <a:solidFill>
                  <a:schemeClr val="tx1"/>
                </a:solidFill>
                <a:latin typeface="Arial" panose="020B0604020202020204" pitchFamily="34" charset="0"/>
              </a:rPr>
              <a:t>Mechanical 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900" i="1" dirty="0">
                <a:solidFill>
                  <a:schemeClr val="tx1"/>
                </a:solidFill>
                <a:latin typeface="Arial" panose="020B0604020202020204" pitchFamily="34" charset="0"/>
              </a:rPr>
              <a:t>   This generally, refers to macroscopic effects brought about under the influence of shear forces</a:t>
            </a:r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.     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D69010F-5F29-E998-F736-3C0CD5C9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F455A22-1FD1-97B6-CE6B-4C49B3CE6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pic>
        <p:nvPicPr>
          <p:cNvPr id="14339" name="Picture 9">
            <a:extLst>
              <a:ext uri="{FF2B5EF4-FFF2-40B4-BE49-F238E27FC236}">
                <a16:creationId xmlns:a16="http://schemas.microsoft.com/office/drawing/2014/main" id="{556324A2-120C-3DAA-059D-4B9BA352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47950"/>
            <a:ext cx="316547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0">
            <a:extLst>
              <a:ext uri="{FF2B5EF4-FFF2-40B4-BE49-F238E27FC236}">
                <a16:creationId xmlns:a16="http://schemas.microsoft.com/office/drawing/2014/main" id="{45E8F8F4-59D6-0FEA-60CF-3F5B814C5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4797425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Materials Technology Limited (drb-mattech.co.uk)</a:t>
            </a:r>
            <a:endParaRPr lang="en-GB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TextBox 12">
            <a:extLst>
              <a:ext uri="{FF2B5EF4-FFF2-40B4-BE49-F238E27FC236}">
                <a16:creationId xmlns:a16="http://schemas.microsoft.com/office/drawing/2014/main" id="{4B950A7A-7B31-5269-AA5E-18FA403DB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303213"/>
            <a:ext cx="224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Photodegradation</a:t>
            </a:r>
          </a:p>
        </p:txBody>
      </p:sp>
      <p:pic>
        <p:nvPicPr>
          <p:cNvPr id="14342" name="Picture 14">
            <a:extLst>
              <a:ext uri="{FF2B5EF4-FFF2-40B4-BE49-F238E27FC236}">
                <a16:creationId xmlns:a16="http://schemas.microsoft.com/office/drawing/2014/main" id="{E8CFB65B-358D-A058-E682-C655ADA8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77888"/>
            <a:ext cx="3087687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>
            <a:extLst>
              <a:ext uri="{FF2B5EF4-FFF2-40B4-BE49-F238E27FC236}">
                <a16:creationId xmlns:a16="http://schemas.microsoft.com/office/drawing/2014/main" id="{218ADBC9-6D04-2D42-32CC-BC225A28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650" y="1042988"/>
            <a:ext cx="48895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UV-A (315nm – 400nm)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Long wavelength UV related to tanning and premature skin aging • Contributes to the degradation of many polymers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• UV-B (280nm – 315nm)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Shorter wavelength UV, and the most damaging.  Prolonged exposure causes sunburn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Fortunately, much of UV-B is absorbed by our Ozone layer  Most polymers are very sensitive to UV-B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 UV-C (200nm – 280nm)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Arial" panose="020B0604020202020204" pitchFamily="34" charset="0"/>
              </a:rPr>
              <a:t>• Shorter still and contributes to degradation in some polymers • Used for germicidal applications </a:t>
            </a:r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DC3313CA-D113-1E12-76A9-E58F5CDF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2"/>
          <a:stretch>
            <a:fillRect/>
          </a:stretch>
        </p:blipFill>
        <p:spPr bwMode="auto">
          <a:xfrm>
            <a:off x="4129088" y="1314450"/>
            <a:ext cx="38941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6">
            <a:extLst>
              <a:ext uri="{FF2B5EF4-FFF2-40B4-BE49-F238E27FC236}">
                <a16:creationId xmlns:a16="http://schemas.microsoft.com/office/drawing/2014/main" id="{D7F3155D-8748-ABDF-E32C-B2F3187A2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4840288"/>
            <a:ext cx="5135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Photodegradation and photostabilization of polymers, especially polystyrene: review - PMC (nih.gov)</a:t>
            </a:r>
            <a:endParaRPr lang="en-GB" altLang="en-US" sz="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7F6CBB9C-EF04-9B5D-7D29-B616B7E8C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44450"/>
            <a:ext cx="3673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2. Degradation</a:t>
            </a:r>
          </a:p>
        </p:txBody>
      </p:sp>
      <p:pic>
        <p:nvPicPr>
          <p:cNvPr id="15365" name="Picture 8">
            <a:extLst>
              <a:ext uri="{FF2B5EF4-FFF2-40B4-BE49-F238E27FC236}">
                <a16:creationId xmlns:a16="http://schemas.microsoft.com/office/drawing/2014/main" id="{E78A8478-1109-2DCF-7362-AB046A1A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146175"/>
            <a:ext cx="3332162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9">
            <a:extLst>
              <a:ext uri="{FF2B5EF4-FFF2-40B4-BE49-F238E27FC236}">
                <a16:creationId xmlns:a16="http://schemas.microsoft.com/office/drawing/2014/main" id="{B21F2E16-14C1-79F2-988C-2FDAA2511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303213"/>
            <a:ext cx="224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 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 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 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 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Photodegradation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_Presentation_wide_templ_1.pptx" id="{74F94D85-F321-452F-AFBA-435B7F14D923}" vid="{B994BE24-E5A7-494B-84B3-B72DCB3959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46A274C38624793CFFDBC4642FCB7" ma:contentTypeVersion="5" ma:contentTypeDescription="Create a new document." ma:contentTypeScope="" ma:versionID="6cdc9e79923efe225279daf213bc94c8">
  <xsd:schema xmlns:xsd="http://www.w3.org/2001/XMLSchema" xmlns:xs="http://www.w3.org/2001/XMLSchema" xmlns:p="http://schemas.microsoft.com/office/2006/metadata/properties" xmlns:ns2="b203dc41-4f99-4248-b967-96fcd1b3ec6c" xmlns:ns3="6994eb6c-42e6-4a81-89f1-c500c183aba3" targetNamespace="http://schemas.microsoft.com/office/2006/metadata/properties" ma:root="true" ma:fieldsID="677af3b8678078fd16a68ca7ac70f56f" ns2:_="" ns3:_="">
    <xsd:import namespace="b203dc41-4f99-4248-b967-96fcd1b3ec6c"/>
    <xsd:import namespace="6994eb6c-42e6-4a81-89f1-c500c183ab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3dc41-4f99-4248-b967-96fcd1b3ec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4eb6c-42e6-4a81-89f1-c500c183aba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B3B837-6F87-4540-A245-B5B3333871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973362-5E93-4E1B-ACD5-DB8351F320CA}">
  <ds:schemaRefs>
    <ds:schemaRef ds:uri="http://schemas.microsoft.com/office/infopath/2007/PartnerControls"/>
    <ds:schemaRef ds:uri="http://purl.org/dc/terms/"/>
    <ds:schemaRef ds:uri="6994eb6c-42e6-4a81-89f1-c500c183aba3"/>
    <ds:schemaRef ds:uri="http://schemas.microsoft.com/office/2006/documentManagement/types"/>
    <ds:schemaRef ds:uri="b203dc41-4f99-4248-b967-96fcd1b3ec6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A6AC4F-30D1-4CBB-BC5F-2FDE31C3CD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03dc41-4f99-4248-b967-96fcd1b3ec6c"/>
    <ds:schemaRef ds:uri="6994eb6c-42e6-4a81-89f1-c500c183ab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IAEA_Logo_wide</Template>
  <TotalTime>6936</TotalTime>
  <Words>2529</Words>
  <Application>Microsoft Office PowerPoint</Application>
  <PresentationFormat>On-screen Show (16:9)</PresentationFormat>
  <Paragraphs>305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</vt:lpstr>
      <vt:lpstr>Calibri</vt:lpstr>
      <vt:lpstr>Times</vt:lpstr>
      <vt:lpstr>Times New Roman</vt:lpstr>
      <vt:lpstr>Tw Cen MT</vt:lpstr>
      <vt:lpstr>Office Theme</vt:lpstr>
      <vt:lpstr>ME-RER9154-2300641: Regional Workshop on Approaches to Ageing Management of Waste Packages in Storage    08. Storage and disposal conditions:  Influence of environmental conditions on polymer containers during storage  </vt:lpstr>
      <vt:lpstr>Content</vt:lpstr>
      <vt:lpstr>PowerPoint Presentation</vt:lpstr>
      <vt:lpstr>1. Introduction</vt:lpstr>
      <vt:lpstr>1. Introduction</vt:lpstr>
      <vt:lpstr>1.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Steps in establishing an ageing management plan </vt:lpstr>
      <vt:lpstr>3. Steps in establishing an ageing management plan for facility </vt:lpstr>
      <vt:lpstr>PowerPoint Presentation</vt:lpstr>
      <vt:lpstr>PowerPoint Presentation</vt:lpstr>
      <vt:lpstr>6. Summary and Conclusion</vt:lpstr>
      <vt:lpstr>Thank you!</vt:lpstr>
      <vt:lpstr>PowerPoint Presentation</vt:lpstr>
      <vt:lpstr>PowerPoint Presentation</vt:lpstr>
      <vt:lpstr>PowerPoint Presentation</vt:lpstr>
      <vt:lpstr>PowerPoint Presentation</vt:lpstr>
    </vt:vector>
  </TitlesOfParts>
  <Company>IAEA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MEYER, Willie</dc:creator>
  <cp:lastModifiedBy>MEYER, Willie</cp:lastModifiedBy>
  <cp:revision>90</cp:revision>
  <cp:lastPrinted>2019-11-07T08:26:23Z</cp:lastPrinted>
  <dcterms:created xsi:type="dcterms:W3CDTF">2019-09-11T07:34:03Z</dcterms:created>
  <dcterms:modified xsi:type="dcterms:W3CDTF">2023-09-14T06:03:48Z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0x010100DB33FDC546F5844DA81A469C6FE66A6C</vt:lpwstr>
  </property>
</Properties>
</file>