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74"/>
  </p:notesMasterIdLst>
  <p:sldIdLst>
    <p:sldId id="256" r:id="rId3"/>
    <p:sldId id="731" r:id="rId4"/>
    <p:sldId id="1278" r:id="rId5"/>
    <p:sldId id="1279" r:id="rId6"/>
    <p:sldId id="1277" r:id="rId7"/>
    <p:sldId id="1261" r:id="rId8"/>
    <p:sldId id="1271" r:id="rId9"/>
    <p:sldId id="1274" r:id="rId10"/>
    <p:sldId id="1228" r:id="rId11"/>
    <p:sldId id="1245" r:id="rId12"/>
    <p:sldId id="1029" r:id="rId13"/>
    <p:sldId id="420" r:id="rId14"/>
    <p:sldId id="1226" r:id="rId15"/>
    <p:sldId id="1070" r:id="rId16"/>
    <p:sldId id="309" r:id="rId17"/>
    <p:sldId id="332" r:id="rId18"/>
    <p:sldId id="329" r:id="rId19"/>
    <p:sldId id="344" r:id="rId20"/>
    <p:sldId id="1244" r:id="rId21"/>
    <p:sldId id="350" r:id="rId22"/>
    <p:sldId id="351" r:id="rId23"/>
    <p:sldId id="1230" r:id="rId24"/>
    <p:sldId id="1239" r:id="rId25"/>
    <p:sldId id="1233" r:id="rId26"/>
    <p:sldId id="1234" r:id="rId27"/>
    <p:sldId id="1246" r:id="rId28"/>
    <p:sldId id="1247" r:id="rId29"/>
    <p:sldId id="1248" r:id="rId30"/>
    <p:sldId id="1251" r:id="rId31"/>
    <p:sldId id="339" r:id="rId32"/>
    <p:sldId id="261" r:id="rId33"/>
    <p:sldId id="1240" r:id="rId34"/>
    <p:sldId id="333" r:id="rId35"/>
    <p:sldId id="1009" r:id="rId36"/>
    <p:sldId id="944" r:id="rId37"/>
    <p:sldId id="1253" r:id="rId38"/>
    <p:sldId id="375" r:id="rId39"/>
    <p:sldId id="377" r:id="rId40"/>
    <p:sldId id="1064" r:id="rId41"/>
    <p:sldId id="1273" r:id="rId42"/>
    <p:sldId id="1069" r:id="rId43"/>
    <p:sldId id="1255" r:id="rId44"/>
    <p:sldId id="1071" r:id="rId45"/>
    <p:sldId id="381" r:id="rId46"/>
    <p:sldId id="1072" r:id="rId47"/>
    <p:sldId id="1065" r:id="rId48"/>
    <p:sldId id="1066" r:id="rId49"/>
    <p:sldId id="1073" r:id="rId50"/>
    <p:sldId id="1067" r:id="rId51"/>
    <p:sldId id="1257" r:id="rId52"/>
    <p:sldId id="300" r:id="rId53"/>
    <p:sldId id="358" r:id="rId54"/>
    <p:sldId id="1256" r:id="rId55"/>
    <p:sldId id="1254" r:id="rId56"/>
    <p:sldId id="1272" r:id="rId57"/>
    <p:sldId id="353" r:id="rId58"/>
    <p:sldId id="1264" r:id="rId59"/>
    <p:sldId id="1269" r:id="rId60"/>
    <p:sldId id="386" r:id="rId61"/>
    <p:sldId id="387" r:id="rId62"/>
    <p:sldId id="409" r:id="rId63"/>
    <p:sldId id="1258" r:id="rId64"/>
    <p:sldId id="1263" r:id="rId65"/>
    <p:sldId id="1074" r:id="rId66"/>
    <p:sldId id="301" r:id="rId67"/>
    <p:sldId id="310" r:id="rId68"/>
    <p:sldId id="1275" r:id="rId69"/>
    <p:sldId id="1276" r:id="rId70"/>
    <p:sldId id="313" r:id="rId71"/>
    <p:sldId id="1075" r:id="rId72"/>
    <p:sldId id="1259"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 Ojovan" initials="MI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9D6BF"/>
    <a:srgbClr val="FF505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987" autoAdjust="0"/>
  </p:normalViewPr>
  <p:slideViewPr>
    <p:cSldViewPr snapToGrid="0">
      <p:cViewPr varScale="1">
        <p:scale>
          <a:sx n="72" d="100"/>
          <a:sy n="72" d="100"/>
        </p:scale>
        <p:origin x="1637" y="43"/>
      </p:cViewPr>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customXml" Target="../customXml/item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8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431E7F-0D5A-439D-B748-DB5A5154E943}" type="datetimeFigureOut">
              <a:rPr lang="en-GB" smtClean="0"/>
              <a:t>05/08/2023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69A20-5BB8-411B-857E-9F90BF784273}" type="slidenum">
              <a:rPr lang="en-GB" smtClean="0"/>
              <a:t>‹#›</a:t>
            </a:fld>
            <a:endParaRPr lang="en-GB"/>
          </a:p>
        </p:txBody>
      </p:sp>
    </p:spTree>
    <p:extLst>
      <p:ext uri="{BB962C8B-B14F-4D97-AF65-F5344CB8AC3E}">
        <p14:creationId xmlns:p14="http://schemas.microsoft.com/office/powerpoint/2010/main" val="3399594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3D47E89C-3665-4E15-ADDF-C944E97697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fld id="{6BCDCA53-D5D2-46FA-B842-C885A689606E}" type="slidenum">
              <a:rPr lang="en-CA" altLang="en-US" sz="1200"/>
              <a:pPr algn="r" eaLnBrk="1" hangingPunct="1"/>
              <a:t>12</a:t>
            </a:fld>
            <a:endParaRPr lang="en-CA" altLang="en-US" sz="1200"/>
          </a:p>
        </p:txBody>
      </p:sp>
      <p:sp>
        <p:nvSpPr>
          <p:cNvPr id="62467" name="Rectangle 2">
            <a:extLst>
              <a:ext uri="{FF2B5EF4-FFF2-40B4-BE49-F238E27FC236}">
                <a16:creationId xmlns:a16="http://schemas.microsoft.com/office/drawing/2014/main" id="{924C0144-0F24-48AE-8367-36EA404BA0B9}"/>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EA5F010A-EE7A-4D5D-A9C0-DD9F98D9279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E7941054-C2D7-46D0-9776-8E9DE8BA19B0}" type="slidenum">
              <a:rPr lang="en-GB" smtClean="0"/>
              <a:t>31</a:t>
            </a:fld>
            <a:endParaRPr lang="en-GB"/>
          </a:p>
        </p:txBody>
      </p:sp>
    </p:spTree>
    <p:extLst>
      <p:ext uri="{BB962C8B-B14F-4D97-AF65-F5344CB8AC3E}">
        <p14:creationId xmlns:p14="http://schemas.microsoft.com/office/powerpoint/2010/main" val="2277174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DBAAB6-4D2F-4C2C-8A6A-6E5EF5FAB8BB}" type="datetime1">
              <a:rPr lang="en-GB" smtClean="0"/>
              <a:t>05/08/2023</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A73A55A-28B6-4191-B687-C4F85EF2C8F7}" type="slidenum">
              <a:rPr lang="en-GB" smtClean="0"/>
              <a:t>‹#›</a:t>
            </a:fld>
            <a:endParaRPr lang="en-GB"/>
          </a:p>
        </p:txBody>
      </p:sp>
      <p:pic>
        <p:nvPicPr>
          <p:cNvPr id="10" name="Picture 9">
            <a:extLst>
              <a:ext uri="{FF2B5EF4-FFF2-40B4-BE49-F238E27FC236}">
                <a16:creationId xmlns:a16="http://schemas.microsoft.com/office/drawing/2014/main" id="{2FB40A32-FEC7-B081-DCF7-C76E8396E129}"/>
              </a:ext>
            </a:extLst>
          </p:cNvPr>
          <p:cNvPicPr>
            <a:picLocks noChangeAspect="1"/>
          </p:cNvPicPr>
          <p:nvPr userDrawn="1"/>
        </p:nvPicPr>
        <p:blipFill>
          <a:blip r:embed="rId2"/>
          <a:stretch>
            <a:fillRect/>
          </a:stretch>
        </p:blipFill>
        <p:spPr>
          <a:xfrm>
            <a:off x="6115050" y="87535"/>
            <a:ext cx="2857748" cy="891617"/>
          </a:xfrm>
          <a:prstGeom prst="rect">
            <a:avLst/>
          </a:prstGeom>
        </p:spPr>
      </p:pic>
      <p:pic>
        <p:nvPicPr>
          <p:cNvPr id="9" name="Picture 8" descr="A close-up of a logo&#10;&#10;Description automatically generated">
            <a:extLst>
              <a:ext uri="{FF2B5EF4-FFF2-40B4-BE49-F238E27FC236}">
                <a16:creationId xmlns:a16="http://schemas.microsoft.com/office/drawing/2014/main" id="{A649488E-D4E0-843B-5FF0-6EE8C79772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1202" y="136524"/>
            <a:ext cx="2975944" cy="985839"/>
          </a:xfrm>
          <a:prstGeom prst="rect">
            <a:avLst/>
          </a:prstGeom>
        </p:spPr>
      </p:pic>
    </p:spTree>
    <p:extLst>
      <p:ext uri="{BB962C8B-B14F-4D97-AF65-F5344CB8AC3E}">
        <p14:creationId xmlns:p14="http://schemas.microsoft.com/office/powerpoint/2010/main" val="340476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95FA2E-04DB-42F2-9358-6154C2492698}" type="datetime1">
              <a:rPr lang="en-GB" smtClean="0"/>
              <a:t>05/08/2023</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A73A55A-28B6-4191-B687-C4F85EF2C8F7}" type="slidenum">
              <a:rPr lang="en-GB" smtClean="0"/>
              <a:t>‹#›</a:t>
            </a:fld>
            <a:endParaRPr lang="en-GB"/>
          </a:p>
        </p:txBody>
      </p:sp>
    </p:spTree>
    <p:extLst>
      <p:ext uri="{BB962C8B-B14F-4D97-AF65-F5344CB8AC3E}">
        <p14:creationId xmlns:p14="http://schemas.microsoft.com/office/powerpoint/2010/main" val="3708874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00F4DF-4342-41CE-9AA8-ABA11FBC55CD}" type="datetime1">
              <a:rPr lang="en-GB" smtClean="0"/>
              <a:t>05/08/2023</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A73A55A-28B6-4191-B687-C4F85EF2C8F7}" type="slidenum">
              <a:rPr lang="en-GB" smtClean="0"/>
              <a:t>‹#›</a:t>
            </a:fld>
            <a:endParaRPr lang="en-GB"/>
          </a:p>
        </p:txBody>
      </p:sp>
    </p:spTree>
    <p:extLst>
      <p:ext uri="{BB962C8B-B14F-4D97-AF65-F5344CB8AC3E}">
        <p14:creationId xmlns:p14="http://schemas.microsoft.com/office/powerpoint/2010/main" val="88982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2B31-4E4A-6FA3-CFC1-9426B39FFBC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90FA5E8-421A-7249-55F4-75F8ED19621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F0E909-A3F3-2173-C89E-C8E4DEA6C12D}"/>
              </a:ext>
            </a:extLst>
          </p:cNvPr>
          <p:cNvSpPr>
            <a:spLocks noGrp="1"/>
          </p:cNvSpPr>
          <p:nvPr>
            <p:ph type="dt" sz="half" idx="10"/>
          </p:nvPr>
        </p:nvSpPr>
        <p:spPr/>
        <p:txBody>
          <a:bodyPr/>
          <a:lstStyle/>
          <a:p>
            <a:fld id="{9F79811A-144C-4001-9418-0F20E3158CE2}" type="datetimeFigureOut">
              <a:rPr lang="en-GB" smtClean="0"/>
              <a:t>05/08/2023</a:t>
            </a:fld>
            <a:endParaRPr lang="en-GB"/>
          </a:p>
        </p:txBody>
      </p:sp>
      <p:sp>
        <p:nvSpPr>
          <p:cNvPr id="5" name="Footer Placeholder 4">
            <a:extLst>
              <a:ext uri="{FF2B5EF4-FFF2-40B4-BE49-F238E27FC236}">
                <a16:creationId xmlns:a16="http://schemas.microsoft.com/office/drawing/2014/main" id="{45D87C1D-D65C-F236-E952-4A03D15672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ABB8C1-C2D5-1F8E-5D75-13024CC905D8}"/>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2332332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839C0-6CBB-8D09-386F-B41563F5A2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0D1E3-5438-A42D-C0A3-804C38C2AF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CB2F6E-710C-A298-A19D-F0A208685659}"/>
              </a:ext>
            </a:extLst>
          </p:cNvPr>
          <p:cNvSpPr>
            <a:spLocks noGrp="1"/>
          </p:cNvSpPr>
          <p:nvPr>
            <p:ph type="dt" sz="half" idx="10"/>
          </p:nvPr>
        </p:nvSpPr>
        <p:spPr/>
        <p:txBody>
          <a:bodyPr/>
          <a:lstStyle/>
          <a:p>
            <a:fld id="{9F79811A-144C-4001-9418-0F20E3158CE2}" type="datetimeFigureOut">
              <a:rPr lang="en-GB" smtClean="0"/>
              <a:t>05/08/2023</a:t>
            </a:fld>
            <a:endParaRPr lang="en-GB"/>
          </a:p>
        </p:txBody>
      </p:sp>
      <p:sp>
        <p:nvSpPr>
          <p:cNvPr id="5" name="Footer Placeholder 4">
            <a:extLst>
              <a:ext uri="{FF2B5EF4-FFF2-40B4-BE49-F238E27FC236}">
                <a16:creationId xmlns:a16="http://schemas.microsoft.com/office/drawing/2014/main" id="{7E32C90D-9272-3F7E-9CAF-F71CD05434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2E5FD8-F16A-8CBE-858F-C18029385806}"/>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1549394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B998C-DE04-5F22-EF08-5C74EFCED4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2D5123D-8939-024A-56E4-70088E6D2FF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DC72EA-88A0-55B7-3210-7A30161E8A10}"/>
              </a:ext>
            </a:extLst>
          </p:cNvPr>
          <p:cNvSpPr>
            <a:spLocks noGrp="1"/>
          </p:cNvSpPr>
          <p:nvPr>
            <p:ph type="dt" sz="half" idx="10"/>
          </p:nvPr>
        </p:nvSpPr>
        <p:spPr/>
        <p:txBody>
          <a:bodyPr/>
          <a:lstStyle/>
          <a:p>
            <a:fld id="{9F79811A-144C-4001-9418-0F20E3158CE2}" type="datetimeFigureOut">
              <a:rPr lang="en-GB" smtClean="0"/>
              <a:t>05/08/2023</a:t>
            </a:fld>
            <a:endParaRPr lang="en-GB"/>
          </a:p>
        </p:txBody>
      </p:sp>
      <p:sp>
        <p:nvSpPr>
          <p:cNvPr id="5" name="Footer Placeholder 4">
            <a:extLst>
              <a:ext uri="{FF2B5EF4-FFF2-40B4-BE49-F238E27FC236}">
                <a16:creationId xmlns:a16="http://schemas.microsoft.com/office/drawing/2014/main" id="{A6CD7FD7-2875-19FA-6205-6859192702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0306C1-632E-DC18-0CCE-84995EE8AE02}"/>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498915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5CD6-BD19-EEAA-9635-2809F1C8F4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2F6FCD-703E-F060-4ED3-816DE062D365}"/>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A98DF93-B534-D30B-7B24-8737DCE1B69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1026F7-5EBD-9120-9354-F1E27BB4FDF9}"/>
              </a:ext>
            </a:extLst>
          </p:cNvPr>
          <p:cNvSpPr>
            <a:spLocks noGrp="1"/>
          </p:cNvSpPr>
          <p:nvPr>
            <p:ph type="dt" sz="half" idx="10"/>
          </p:nvPr>
        </p:nvSpPr>
        <p:spPr/>
        <p:txBody>
          <a:bodyPr/>
          <a:lstStyle/>
          <a:p>
            <a:fld id="{9F79811A-144C-4001-9418-0F20E3158CE2}" type="datetimeFigureOut">
              <a:rPr lang="en-GB" smtClean="0"/>
              <a:t>05/08/2023</a:t>
            </a:fld>
            <a:endParaRPr lang="en-GB"/>
          </a:p>
        </p:txBody>
      </p:sp>
      <p:sp>
        <p:nvSpPr>
          <p:cNvPr id="6" name="Footer Placeholder 5">
            <a:extLst>
              <a:ext uri="{FF2B5EF4-FFF2-40B4-BE49-F238E27FC236}">
                <a16:creationId xmlns:a16="http://schemas.microsoft.com/office/drawing/2014/main" id="{3B962EA5-E4F9-16BD-F7BC-4F790729B9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8847FC-CC97-35F2-8A5E-D0A366A3B0A9}"/>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4178606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90D3C-BEB3-7B79-E1BC-C43CDBCC0AF8}"/>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6714D3-B782-C4E1-B353-46960E181D5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D8E250-F3D7-2706-70D5-1F789426D1B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3BF6A8-AEC4-75C8-DB98-A7519612AFF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8F856C-24E0-52F1-FFAD-ACCCB90EBE6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E1FF11E-8E36-D565-15EA-0E05922DEE16}"/>
              </a:ext>
            </a:extLst>
          </p:cNvPr>
          <p:cNvSpPr>
            <a:spLocks noGrp="1"/>
          </p:cNvSpPr>
          <p:nvPr>
            <p:ph type="dt" sz="half" idx="10"/>
          </p:nvPr>
        </p:nvSpPr>
        <p:spPr/>
        <p:txBody>
          <a:bodyPr/>
          <a:lstStyle/>
          <a:p>
            <a:fld id="{9F79811A-144C-4001-9418-0F20E3158CE2}" type="datetimeFigureOut">
              <a:rPr lang="en-GB" smtClean="0"/>
              <a:t>05/08/2023</a:t>
            </a:fld>
            <a:endParaRPr lang="en-GB"/>
          </a:p>
        </p:txBody>
      </p:sp>
      <p:sp>
        <p:nvSpPr>
          <p:cNvPr id="8" name="Footer Placeholder 7">
            <a:extLst>
              <a:ext uri="{FF2B5EF4-FFF2-40B4-BE49-F238E27FC236}">
                <a16:creationId xmlns:a16="http://schemas.microsoft.com/office/drawing/2014/main" id="{80B6B751-AAC8-2AEE-4BCF-BD673020523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8252FB1-A62A-B1D2-9667-786F46B0E699}"/>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1079838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FCDC-7256-D844-867D-40B4A2D74F7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FF4914-CF15-3F7C-CF14-5A0C42429D22}"/>
              </a:ext>
            </a:extLst>
          </p:cNvPr>
          <p:cNvSpPr>
            <a:spLocks noGrp="1"/>
          </p:cNvSpPr>
          <p:nvPr>
            <p:ph type="dt" sz="half" idx="10"/>
          </p:nvPr>
        </p:nvSpPr>
        <p:spPr/>
        <p:txBody>
          <a:bodyPr/>
          <a:lstStyle/>
          <a:p>
            <a:fld id="{9F79811A-144C-4001-9418-0F20E3158CE2}" type="datetimeFigureOut">
              <a:rPr lang="en-GB" smtClean="0"/>
              <a:t>05/08/2023</a:t>
            </a:fld>
            <a:endParaRPr lang="en-GB"/>
          </a:p>
        </p:txBody>
      </p:sp>
      <p:sp>
        <p:nvSpPr>
          <p:cNvPr id="4" name="Footer Placeholder 3">
            <a:extLst>
              <a:ext uri="{FF2B5EF4-FFF2-40B4-BE49-F238E27FC236}">
                <a16:creationId xmlns:a16="http://schemas.microsoft.com/office/drawing/2014/main" id="{8E519A02-F068-8141-D7AC-B72B61FC3A1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693AF2-5AEC-D7DE-3E90-F5A7C2D105C1}"/>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569176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6FDE21-8AA6-887C-A5C7-381F255F0461}"/>
              </a:ext>
            </a:extLst>
          </p:cNvPr>
          <p:cNvSpPr>
            <a:spLocks noGrp="1"/>
          </p:cNvSpPr>
          <p:nvPr>
            <p:ph type="dt" sz="half" idx="10"/>
          </p:nvPr>
        </p:nvSpPr>
        <p:spPr/>
        <p:txBody>
          <a:bodyPr/>
          <a:lstStyle/>
          <a:p>
            <a:fld id="{9F79811A-144C-4001-9418-0F20E3158CE2}" type="datetimeFigureOut">
              <a:rPr lang="en-GB" smtClean="0"/>
              <a:t>05/08/2023</a:t>
            </a:fld>
            <a:endParaRPr lang="en-GB"/>
          </a:p>
        </p:txBody>
      </p:sp>
      <p:sp>
        <p:nvSpPr>
          <p:cNvPr id="3" name="Footer Placeholder 2">
            <a:extLst>
              <a:ext uri="{FF2B5EF4-FFF2-40B4-BE49-F238E27FC236}">
                <a16:creationId xmlns:a16="http://schemas.microsoft.com/office/drawing/2014/main" id="{4958C9DE-C493-93F6-719A-D3251E1DD5C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90790D3-C0E8-DD48-7F0C-1A0FDFF9845A}"/>
              </a:ext>
            </a:extLst>
          </p:cNvPr>
          <p:cNvSpPr>
            <a:spLocks noGrp="1"/>
          </p:cNvSpPr>
          <p:nvPr>
            <p:ph type="sldNum" sz="quarter" idx="12"/>
          </p:nvPr>
        </p:nvSpPr>
        <p:spPr>
          <a:xfrm>
            <a:off x="7086600" y="6467865"/>
            <a:ext cx="2057400" cy="365125"/>
          </a:xfrm>
        </p:spPr>
        <p:txBody>
          <a:bodyPr/>
          <a:lstStyle>
            <a:lvl1pPr>
              <a:defRPr>
                <a:solidFill>
                  <a:schemeClr val="tx1"/>
                </a:solidFill>
              </a:defRPr>
            </a:lvl1pPr>
          </a:lstStyle>
          <a:p>
            <a:fld id="{DB39EDFF-427F-49B7-834F-72AB385F2DAC}" type="slidenum">
              <a:rPr lang="en-GB" smtClean="0"/>
              <a:pPr/>
              <a:t>‹#›</a:t>
            </a:fld>
            <a:endParaRPr lang="en-GB" dirty="0"/>
          </a:p>
        </p:txBody>
      </p:sp>
      <p:pic>
        <p:nvPicPr>
          <p:cNvPr id="6" name="Picture 5">
            <a:extLst>
              <a:ext uri="{FF2B5EF4-FFF2-40B4-BE49-F238E27FC236}">
                <a16:creationId xmlns:a16="http://schemas.microsoft.com/office/drawing/2014/main" id="{D5770E08-6B27-1E4C-EE4B-29B3F6A044B4}"/>
              </a:ext>
            </a:extLst>
          </p:cNvPr>
          <p:cNvPicPr>
            <a:picLocks noChangeAspect="1"/>
          </p:cNvPicPr>
          <p:nvPr userDrawn="1"/>
        </p:nvPicPr>
        <p:blipFill>
          <a:blip r:embed="rId2"/>
          <a:stretch>
            <a:fillRect/>
          </a:stretch>
        </p:blipFill>
        <p:spPr>
          <a:xfrm>
            <a:off x="6457950" y="207572"/>
            <a:ext cx="2476152" cy="772559"/>
          </a:xfrm>
          <a:prstGeom prst="rect">
            <a:avLst/>
          </a:prstGeom>
        </p:spPr>
      </p:pic>
      <p:pic>
        <p:nvPicPr>
          <p:cNvPr id="8" name="Picture 7" descr="A close-up of a logo&#10;&#10;Description automatically generated">
            <a:extLst>
              <a:ext uri="{FF2B5EF4-FFF2-40B4-BE49-F238E27FC236}">
                <a16:creationId xmlns:a16="http://schemas.microsoft.com/office/drawing/2014/main" id="{3593995C-B5EA-3BDA-9993-463A6338C1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095" y="164791"/>
            <a:ext cx="2461260" cy="815340"/>
          </a:xfrm>
          <a:prstGeom prst="rect">
            <a:avLst/>
          </a:prstGeom>
        </p:spPr>
      </p:pic>
    </p:spTree>
    <p:extLst>
      <p:ext uri="{BB962C8B-B14F-4D97-AF65-F5344CB8AC3E}">
        <p14:creationId xmlns:p14="http://schemas.microsoft.com/office/powerpoint/2010/main" val="2463614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C8C2-157C-F47A-2FA3-28F9C622F3B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DF2E60-FDB8-D00E-570E-1EA013E2793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C3BF12-FB52-ADDA-2D9C-FBA44F65347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5C152-5868-8257-B908-CE3B28EAEA02}"/>
              </a:ext>
            </a:extLst>
          </p:cNvPr>
          <p:cNvSpPr>
            <a:spLocks noGrp="1"/>
          </p:cNvSpPr>
          <p:nvPr>
            <p:ph type="dt" sz="half" idx="10"/>
          </p:nvPr>
        </p:nvSpPr>
        <p:spPr/>
        <p:txBody>
          <a:bodyPr/>
          <a:lstStyle/>
          <a:p>
            <a:fld id="{9F79811A-144C-4001-9418-0F20E3158CE2}" type="datetimeFigureOut">
              <a:rPr lang="en-GB" smtClean="0"/>
              <a:t>05/08/2023</a:t>
            </a:fld>
            <a:endParaRPr lang="en-GB"/>
          </a:p>
        </p:txBody>
      </p:sp>
      <p:sp>
        <p:nvSpPr>
          <p:cNvPr id="6" name="Footer Placeholder 5">
            <a:extLst>
              <a:ext uri="{FF2B5EF4-FFF2-40B4-BE49-F238E27FC236}">
                <a16:creationId xmlns:a16="http://schemas.microsoft.com/office/drawing/2014/main" id="{258B97A7-1ABC-F448-B78D-8B34AF0F13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FF0B8F-35BC-66A4-F152-6A5CEC651CA7}"/>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2564600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BB186D7-DD43-4C30-B42C-79140DC6F525}" type="datetime1">
              <a:rPr lang="en-GB" smtClean="0"/>
              <a:t>05/08/2023</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A73A55A-28B6-4191-B687-C4F85EF2C8F7}" type="slidenum">
              <a:rPr lang="en-GB" smtClean="0"/>
              <a:t>‹#›</a:t>
            </a:fld>
            <a:endParaRPr lang="en-GB"/>
          </a:p>
        </p:txBody>
      </p:sp>
      <p:pic>
        <p:nvPicPr>
          <p:cNvPr id="7" name="Picture 6">
            <a:extLst>
              <a:ext uri="{FF2B5EF4-FFF2-40B4-BE49-F238E27FC236}">
                <a16:creationId xmlns:a16="http://schemas.microsoft.com/office/drawing/2014/main" id="{E413B8F7-6BD5-3F78-107F-8971D04E8C7B}"/>
              </a:ext>
            </a:extLst>
          </p:cNvPr>
          <p:cNvPicPr>
            <a:picLocks noChangeAspect="1"/>
          </p:cNvPicPr>
          <p:nvPr userDrawn="1"/>
        </p:nvPicPr>
        <p:blipFill>
          <a:blip r:embed="rId2"/>
          <a:stretch>
            <a:fillRect/>
          </a:stretch>
        </p:blipFill>
        <p:spPr>
          <a:xfrm>
            <a:off x="257907" y="427753"/>
            <a:ext cx="2257090" cy="825499"/>
          </a:xfrm>
          <a:prstGeom prst="rect">
            <a:avLst/>
          </a:prstGeom>
        </p:spPr>
      </p:pic>
      <p:pic>
        <p:nvPicPr>
          <p:cNvPr id="9" name="Picture 8">
            <a:extLst>
              <a:ext uri="{FF2B5EF4-FFF2-40B4-BE49-F238E27FC236}">
                <a16:creationId xmlns:a16="http://schemas.microsoft.com/office/drawing/2014/main" id="{F9AD8CCD-E540-4D36-717D-E0C5FF3611CF}"/>
              </a:ext>
            </a:extLst>
          </p:cNvPr>
          <p:cNvPicPr>
            <a:picLocks noChangeAspect="1"/>
          </p:cNvPicPr>
          <p:nvPr userDrawn="1"/>
        </p:nvPicPr>
        <p:blipFill>
          <a:blip r:embed="rId3"/>
          <a:stretch>
            <a:fillRect/>
          </a:stretch>
        </p:blipFill>
        <p:spPr>
          <a:xfrm>
            <a:off x="6658434" y="136291"/>
            <a:ext cx="2257090" cy="704212"/>
          </a:xfrm>
          <a:prstGeom prst="rect">
            <a:avLst/>
          </a:prstGeom>
        </p:spPr>
      </p:pic>
    </p:spTree>
    <p:extLst>
      <p:ext uri="{BB962C8B-B14F-4D97-AF65-F5344CB8AC3E}">
        <p14:creationId xmlns:p14="http://schemas.microsoft.com/office/powerpoint/2010/main" val="3550404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EC46A-2722-931F-7609-6396F633298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698135E-7B6F-19F4-348F-66B79E8E2C1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7A69C56-1F7F-75CC-3BAF-3BB5A41E141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1FC98D-397A-804D-88AE-61F0AB959CE9}"/>
              </a:ext>
            </a:extLst>
          </p:cNvPr>
          <p:cNvSpPr>
            <a:spLocks noGrp="1"/>
          </p:cNvSpPr>
          <p:nvPr>
            <p:ph type="dt" sz="half" idx="10"/>
          </p:nvPr>
        </p:nvSpPr>
        <p:spPr/>
        <p:txBody>
          <a:bodyPr/>
          <a:lstStyle/>
          <a:p>
            <a:fld id="{9F79811A-144C-4001-9418-0F20E3158CE2}" type="datetimeFigureOut">
              <a:rPr lang="en-GB" smtClean="0"/>
              <a:t>05/08/2023</a:t>
            </a:fld>
            <a:endParaRPr lang="en-GB"/>
          </a:p>
        </p:txBody>
      </p:sp>
      <p:sp>
        <p:nvSpPr>
          <p:cNvPr id="6" name="Footer Placeholder 5">
            <a:extLst>
              <a:ext uri="{FF2B5EF4-FFF2-40B4-BE49-F238E27FC236}">
                <a16:creationId xmlns:a16="http://schemas.microsoft.com/office/drawing/2014/main" id="{897361A3-5AE3-2942-45AE-D7DE01B2CB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896957-26C5-19FD-E5A8-79E0A2EC7208}"/>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618701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7737-55C4-5783-1645-123096281A4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3B6E2E-6817-E0AC-16B6-6D94D269EF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074D79-2B1A-8F65-829F-40F2E28D1788}"/>
              </a:ext>
            </a:extLst>
          </p:cNvPr>
          <p:cNvSpPr>
            <a:spLocks noGrp="1"/>
          </p:cNvSpPr>
          <p:nvPr>
            <p:ph type="dt" sz="half" idx="10"/>
          </p:nvPr>
        </p:nvSpPr>
        <p:spPr/>
        <p:txBody>
          <a:bodyPr/>
          <a:lstStyle/>
          <a:p>
            <a:fld id="{9F79811A-144C-4001-9418-0F20E3158CE2}" type="datetimeFigureOut">
              <a:rPr lang="en-GB" smtClean="0"/>
              <a:t>05/08/2023</a:t>
            </a:fld>
            <a:endParaRPr lang="en-GB"/>
          </a:p>
        </p:txBody>
      </p:sp>
      <p:sp>
        <p:nvSpPr>
          <p:cNvPr id="5" name="Footer Placeholder 4">
            <a:extLst>
              <a:ext uri="{FF2B5EF4-FFF2-40B4-BE49-F238E27FC236}">
                <a16:creationId xmlns:a16="http://schemas.microsoft.com/office/drawing/2014/main" id="{EE43DC07-AF58-3C50-47A9-3E1F60D435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14DA1F-C400-7E17-3A5A-A2B028D57DB9}"/>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1492242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88F282-5CAA-6D2A-0FA8-3C3085188A3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3E854A-8F92-5BAA-BF33-56D8262891C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96B8E4-F81F-9EDF-0027-AD73173F1045}"/>
              </a:ext>
            </a:extLst>
          </p:cNvPr>
          <p:cNvSpPr>
            <a:spLocks noGrp="1"/>
          </p:cNvSpPr>
          <p:nvPr>
            <p:ph type="dt" sz="half" idx="10"/>
          </p:nvPr>
        </p:nvSpPr>
        <p:spPr/>
        <p:txBody>
          <a:bodyPr/>
          <a:lstStyle/>
          <a:p>
            <a:fld id="{9F79811A-144C-4001-9418-0F20E3158CE2}" type="datetimeFigureOut">
              <a:rPr lang="en-GB" smtClean="0"/>
              <a:t>05/08/2023</a:t>
            </a:fld>
            <a:endParaRPr lang="en-GB"/>
          </a:p>
        </p:txBody>
      </p:sp>
      <p:sp>
        <p:nvSpPr>
          <p:cNvPr id="5" name="Footer Placeholder 4">
            <a:extLst>
              <a:ext uri="{FF2B5EF4-FFF2-40B4-BE49-F238E27FC236}">
                <a16:creationId xmlns:a16="http://schemas.microsoft.com/office/drawing/2014/main" id="{046D970F-E59E-AEA6-877E-2CC2771F04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1E210D-090D-A42F-3909-2B35C358E447}"/>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3489513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pic>
        <p:nvPicPr>
          <p:cNvPr id="2" name="Picture 1">
            <a:extLst>
              <a:ext uri="{FF2B5EF4-FFF2-40B4-BE49-F238E27FC236}">
                <a16:creationId xmlns:a16="http://schemas.microsoft.com/office/drawing/2014/main" id="{1A42CD0B-823B-39C6-BE73-24AE793C105B}"/>
              </a:ext>
            </a:extLst>
          </p:cNvPr>
          <p:cNvPicPr>
            <a:picLocks noChangeAspect="1"/>
          </p:cNvPicPr>
          <p:nvPr userDrawn="1"/>
        </p:nvPicPr>
        <p:blipFill>
          <a:blip r:embed="rId2"/>
          <a:stretch>
            <a:fillRect/>
          </a:stretch>
        </p:blipFill>
        <p:spPr>
          <a:xfrm>
            <a:off x="6457950" y="207572"/>
            <a:ext cx="2476152" cy="772559"/>
          </a:xfrm>
          <a:prstGeom prst="rect">
            <a:avLst/>
          </a:prstGeom>
        </p:spPr>
      </p:pic>
      <p:pic>
        <p:nvPicPr>
          <p:cNvPr id="3" name="Picture 2" descr="A close-up of a logo&#10;&#10;Description automatically generated">
            <a:extLst>
              <a:ext uri="{FF2B5EF4-FFF2-40B4-BE49-F238E27FC236}">
                <a16:creationId xmlns:a16="http://schemas.microsoft.com/office/drawing/2014/main" id="{F33C4D0C-704E-6A39-BE49-D22D40BBF4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095" y="164791"/>
            <a:ext cx="2461260" cy="815340"/>
          </a:xfrm>
          <a:prstGeom prst="rect">
            <a:avLst/>
          </a:prstGeom>
        </p:spPr>
      </p:pic>
    </p:spTree>
    <p:extLst>
      <p:ext uri="{BB962C8B-B14F-4D97-AF65-F5344CB8AC3E}">
        <p14:creationId xmlns:p14="http://schemas.microsoft.com/office/powerpoint/2010/main" val="268232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575" y="98425"/>
            <a:ext cx="8534400" cy="762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282575" y="1524000"/>
            <a:ext cx="4219575"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4550" y="1524000"/>
            <a:ext cx="4221163"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7A73C58F-8DA5-4479-BB4A-7697BF5D6B3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21D43356-1BB3-420C-BF03-F553CA554BE5}"/>
              </a:ext>
            </a:extLst>
          </p:cNvPr>
          <p:cNvSpPr>
            <a:spLocks noGrp="1" noChangeArrowheads="1"/>
          </p:cNvSpPr>
          <p:nvPr>
            <p:ph type="sldNum" sz="quarter" idx="11"/>
          </p:nvPr>
        </p:nvSpPr>
        <p:spPr>
          <a:ln/>
        </p:spPr>
        <p:txBody>
          <a:bodyPr/>
          <a:lstStyle>
            <a:lvl1pPr>
              <a:defRPr/>
            </a:lvl1pPr>
          </a:lstStyle>
          <a:p>
            <a:fld id="{4EDFC16A-85C2-4A8F-89D6-E37A7C78D367}" type="slidenum">
              <a:rPr lang="en-GB" altLang="en-US"/>
              <a:pPr/>
              <a:t>‹#›</a:t>
            </a:fld>
            <a:endParaRPr lang="en-GB" altLang="en-US"/>
          </a:p>
        </p:txBody>
      </p:sp>
      <p:pic>
        <p:nvPicPr>
          <p:cNvPr id="7" name="Picture 6">
            <a:extLst>
              <a:ext uri="{FF2B5EF4-FFF2-40B4-BE49-F238E27FC236}">
                <a16:creationId xmlns:a16="http://schemas.microsoft.com/office/drawing/2014/main" id="{87607223-1D1D-03FF-5C5E-D88FC360193D}"/>
              </a:ext>
            </a:extLst>
          </p:cNvPr>
          <p:cNvPicPr>
            <a:picLocks noChangeAspect="1"/>
          </p:cNvPicPr>
          <p:nvPr userDrawn="1"/>
        </p:nvPicPr>
        <p:blipFill>
          <a:blip r:embed="rId2"/>
          <a:stretch>
            <a:fillRect/>
          </a:stretch>
        </p:blipFill>
        <p:spPr>
          <a:xfrm>
            <a:off x="6457950" y="207572"/>
            <a:ext cx="2476152" cy="772559"/>
          </a:xfrm>
          <a:prstGeom prst="rect">
            <a:avLst/>
          </a:prstGeom>
        </p:spPr>
      </p:pic>
      <p:pic>
        <p:nvPicPr>
          <p:cNvPr id="8" name="Picture 7" descr="A close-up of a logo&#10;&#10;Description automatically generated">
            <a:extLst>
              <a:ext uri="{FF2B5EF4-FFF2-40B4-BE49-F238E27FC236}">
                <a16:creationId xmlns:a16="http://schemas.microsoft.com/office/drawing/2014/main" id="{4F72A03F-6A0F-2154-AEF1-E10FBAE2E2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095" y="164791"/>
            <a:ext cx="2461260" cy="815340"/>
          </a:xfrm>
          <a:prstGeom prst="rect">
            <a:avLst/>
          </a:prstGeom>
        </p:spPr>
      </p:pic>
    </p:spTree>
    <p:extLst>
      <p:ext uri="{BB962C8B-B14F-4D97-AF65-F5344CB8AC3E}">
        <p14:creationId xmlns:p14="http://schemas.microsoft.com/office/powerpoint/2010/main" val="4087575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BA539A3-B170-4E23-B115-0B69750E5305}"/>
              </a:ext>
            </a:extLst>
          </p:cNvPr>
          <p:cNvSpPr>
            <a:spLocks noGrp="1" noChangeArrowheads="1"/>
          </p:cNvSpPr>
          <p:nvPr>
            <p:ph type="ftr" sz="quarter" idx="11"/>
          </p:nvPr>
        </p:nvSpPr>
        <p:spPr>
          <a:xfrm>
            <a:off x="1835696" y="6525343"/>
            <a:ext cx="4608512" cy="196131"/>
          </a:xfrm>
          <a:prstGeom prst="rect">
            <a:avLst/>
          </a:prstGeom>
          <a:ln/>
        </p:spPr>
        <p:txBody>
          <a:bodyPr/>
          <a:lstStyle>
            <a:lvl1pPr algn="ctr">
              <a:defRPr sz="1000" i="0"/>
            </a:lvl1p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Rectangle 6">
            <a:extLst>
              <a:ext uri="{FF2B5EF4-FFF2-40B4-BE49-F238E27FC236}">
                <a16:creationId xmlns:a16="http://schemas.microsoft.com/office/drawing/2014/main" id="{E84134FB-495E-4164-8091-E8D23FB10F72}"/>
              </a:ext>
            </a:extLst>
          </p:cNvPr>
          <p:cNvSpPr>
            <a:spLocks noGrp="1" noChangeArrowheads="1"/>
          </p:cNvSpPr>
          <p:nvPr>
            <p:ph type="sldNum" sz="quarter" idx="12"/>
          </p:nvPr>
        </p:nvSpPr>
        <p:spPr>
          <a:xfrm>
            <a:off x="8388424" y="6516536"/>
            <a:ext cx="658416" cy="332657"/>
          </a:xfrm>
          <a:prstGeom prst="rect">
            <a:avLst/>
          </a:prstGeom>
          <a:ln/>
        </p:spPr>
        <p:txBody>
          <a:bodyPr/>
          <a:lstStyle>
            <a:lvl1pPr>
              <a:defRPr sz="1200" b="0" i="0" baseline="0">
                <a:latin typeface="Times New Roman" panose="02020603050405020304" pitchFamily="18" charset="0"/>
              </a:defRPr>
            </a:lvl1pPr>
          </a:lstStyle>
          <a:p>
            <a:pPr fontAlgn="base">
              <a:spcBef>
                <a:spcPct val="0"/>
              </a:spcBef>
              <a:spcAft>
                <a:spcPct val="0"/>
              </a:spcAft>
              <a:defRPr/>
            </a:pPr>
            <a:fld id="{532ACE9D-5ECA-4EA4-BA02-9F8DE0C7F116}" type="slidenum">
              <a:rPr lang="en-GB" smtClean="0">
                <a:solidFill>
                  <a:srgbClr val="6E6E6F"/>
                </a:solidFill>
                <a:cs typeface="Times New Roman" pitchFamily="18" charset="0"/>
              </a:rPr>
              <a:pPr fontAlgn="base">
                <a:spcBef>
                  <a:spcPct val="0"/>
                </a:spcBef>
                <a:spcAft>
                  <a:spcPct val="0"/>
                </a:spcAft>
                <a:defRPr/>
              </a:pPr>
              <a:t>‹#›</a:t>
            </a:fld>
            <a:endParaRPr lang="en-GB" dirty="0">
              <a:solidFill>
                <a:srgbClr val="6E6E6F"/>
              </a:solidFill>
              <a:cs typeface="Times New Roman" pitchFamily="18" charset="0"/>
            </a:endParaRPr>
          </a:p>
        </p:txBody>
      </p:sp>
      <p:sp>
        <p:nvSpPr>
          <p:cNvPr id="5" name="Text Placeholder 4">
            <a:extLst>
              <a:ext uri="{FF2B5EF4-FFF2-40B4-BE49-F238E27FC236}">
                <a16:creationId xmlns:a16="http://schemas.microsoft.com/office/drawing/2014/main" id="{415430FA-620E-431C-9BD1-4F117B7197AB}"/>
              </a:ext>
            </a:extLst>
          </p:cNvPr>
          <p:cNvSpPr>
            <a:spLocks noGrp="1"/>
          </p:cNvSpPr>
          <p:nvPr>
            <p:ph type="body" sz="quarter" idx="13"/>
          </p:nvPr>
        </p:nvSpPr>
        <p:spPr>
          <a:xfrm>
            <a:off x="827088" y="1989138"/>
            <a:ext cx="914400" cy="914400"/>
          </a:xfrm>
        </p:spPr>
        <p:txBody>
          <a:bodyPr/>
          <a:lstStyle>
            <a:lvl1pPr marL="0" indent="0" algn="l">
              <a:defRPr sz="2000" baseline="0">
                <a:solidFill>
                  <a:srgbClr val="040404"/>
                </a:solidFill>
                <a:latin typeface="Times New Roman" panose="02020603050405020304" pitchFamily="18" charset="0"/>
                <a:cs typeface="Times New Roman" panose="02020603050405020304"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81102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882341-8FE8-4041-8DAD-7588F14AF81B}" type="datetime1">
              <a:rPr lang="en-GB" smtClean="0"/>
              <a:t>05/08/2023</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A73A55A-28B6-4191-B687-C4F85EF2C8F7}" type="slidenum">
              <a:rPr lang="en-GB" smtClean="0"/>
              <a:t>‹#›</a:t>
            </a:fld>
            <a:endParaRPr lang="en-GB"/>
          </a:p>
        </p:txBody>
      </p:sp>
      <p:pic>
        <p:nvPicPr>
          <p:cNvPr id="7" name="Picture 6">
            <a:extLst>
              <a:ext uri="{FF2B5EF4-FFF2-40B4-BE49-F238E27FC236}">
                <a16:creationId xmlns:a16="http://schemas.microsoft.com/office/drawing/2014/main" id="{E65254F5-4951-8493-C00E-0C4082FF11B5}"/>
              </a:ext>
            </a:extLst>
          </p:cNvPr>
          <p:cNvPicPr>
            <a:picLocks noChangeAspect="1"/>
          </p:cNvPicPr>
          <p:nvPr userDrawn="1"/>
        </p:nvPicPr>
        <p:blipFill>
          <a:blip r:embed="rId2"/>
          <a:stretch>
            <a:fillRect/>
          </a:stretch>
        </p:blipFill>
        <p:spPr>
          <a:xfrm>
            <a:off x="197460" y="365126"/>
            <a:ext cx="2257090" cy="825499"/>
          </a:xfrm>
          <a:prstGeom prst="rect">
            <a:avLst/>
          </a:prstGeom>
        </p:spPr>
      </p:pic>
    </p:spTree>
    <p:extLst>
      <p:ext uri="{BB962C8B-B14F-4D97-AF65-F5344CB8AC3E}">
        <p14:creationId xmlns:p14="http://schemas.microsoft.com/office/powerpoint/2010/main" val="2297328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612818-3162-4404-A458-3283CC3FFF99}" type="datetime1">
              <a:rPr lang="en-GB" smtClean="0"/>
              <a:t>05/08/2023</a:t>
            </a:fld>
            <a:endParaRPr lang="en-GB"/>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A73A55A-28B6-4191-B687-C4F85EF2C8F7}" type="slidenum">
              <a:rPr lang="en-GB" smtClean="0"/>
              <a:t>‹#›</a:t>
            </a:fld>
            <a:endParaRPr lang="en-GB"/>
          </a:p>
        </p:txBody>
      </p:sp>
      <p:pic>
        <p:nvPicPr>
          <p:cNvPr id="8" name="Picture 7">
            <a:extLst>
              <a:ext uri="{FF2B5EF4-FFF2-40B4-BE49-F238E27FC236}">
                <a16:creationId xmlns:a16="http://schemas.microsoft.com/office/drawing/2014/main" id="{D9ABEAFA-2ED8-AF94-E57A-B792964A8FD6}"/>
              </a:ext>
            </a:extLst>
          </p:cNvPr>
          <p:cNvPicPr>
            <a:picLocks noChangeAspect="1"/>
          </p:cNvPicPr>
          <p:nvPr userDrawn="1"/>
        </p:nvPicPr>
        <p:blipFill>
          <a:blip r:embed="rId2"/>
          <a:stretch>
            <a:fillRect/>
          </a:stretch>
        </p:blipFill>
        <p:spPr>
          <a:xfrm>
            <a:off x="197460" y="365126"/>
            <a:ext cx="2257090" cy="825499"/>
          </a:xfrm>
          <a:prstGeom prst="rect">
            <a:avLst/>
          </a:prstGeom>
        </p:spPr>
      </p:pic>
    </p:spTree>
    <p:extLst>
      <p:ext uri="{BB962C8B-B14F-4D97-AF65-F5344CB8AC3E}">
        <p14:creationId xmlns:p14="http://schemas.microsoft.com/office/powerpoint/2010/main" val="3067534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EC6C1E-714F-4150-8FFB-28DDDAED764F}" type="datetime1">
              <a:rPr lang="en-GB" smtClean="0"/>
              <a:t>05/08/2023</a:t>
            </a:fld>
            <a:endParaRPr lang="en-GB"/>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AA73A55A-28B6-4191-B687-C4F85EF2C8F7}" type="slidenum">
              <a:rPr lang="en-GB" smtClean="0"/>
              <a:t>‹#›</a:t>
            </a:fld>
            <a:endParaRPr lang="en-GB"/>
          </a:p>
        </p:txBody>
      </p:sp>
      <p:pic>
        <p:nvPicPr>
          <p:cNvPr id="10" name="Picture 9">
            <a:extLst>
              <a:ext uri="{FF2B5EF4-FFF2-40B4-BE49-F238E27FC236}">
                <a16:creationId xmlns:a16="http://schemas.microsoft.com/office/drawing/2014/main" id="{BC9E2AF3-8503-3B75-4DE1-F06407A20D03}"/>
              </a:ext>
            </a:extLst>
          </p:cNvPr>
          <p:cNvPicPr>
            <a:picLocks noChangeAspect="1"/>
          </p:cNvPicPr>
          <p:nvPr userDrawn="1"/>
        </p:nvPicPr>
        <p:blipFill>
          <a:blip r:embed="rId2"/>
          <a:stretch>
            <a:fillRect/>
          </a:stretch>
        </p:blipFill>
        <p:spPr>
          <a:xfrm>
            <a:off x="197460" y="365126"/>
            <a:ext cx="2257090" cy="825499"/>
          </a:xfrm>
          <a:prstGeom prst="rect">
            <a:avLst/>
          </a:prstGeom>
        </p:spPr>
      </p:pic>
    </p:spTree>
    <p:extLst>
      <p:ext uri="{BB962C8B-B14F-4D97-AF65-F5344CB8AC3E}">
        <p14:creationId xmlns:p14="http://schemas.microsoft.com/office/powerpoint/2010/main" val="56298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85975" y="136524"/>
            <a:ext cx="6657974" cy="1054101"/>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6B20831-489B-4DA2-B5AB-5B416072461C}" type="datetime1">
              <a:rPr lang="en-GB" smtClean="0"/>
              <a:t>05/08/2023</a:t>
            </a:fld>
            <a:endParaRPr lang="en-GB" dirty="0"/>
          </a:p>
        </p:txBody>
      </p:sp>
      <p:sp>
        <p:nvSpPr>
          <p:cNvPr id="4" name="Footer Placeholder 3"/>
          <p:cNvSpPr>
            <a:spLocks noGrp="1"/>
          </p:cNvSpPr>
          <p:nvPr>
            <p:ph type="ftr" sz="quarter" idx="11"/>
          </p:nvPr>
        </p:nvSpPr>
        <p:spPr>
          <a:xfrm>
            <a:off x="628649" y="6356351"/>
            <a:ext cx="7458076" cy="365125"/>
          </a:xfrm>
        </p:spPr>
        <p:txBody>
          <a:bodyPr/>
          <a:lstStyle>
            <a:lvl1pPr algn="ctr">
              <a:defRPr/>
            </a:lvl1pPr>
          </a:lstStyle>
          <a:p>
            <a:endParaRPr lang="en-GB" dirty="0"/>
          </a:p>
        </p:txBody>
      </p:sp>
      <p:sp>
        <p:nvSpPr>
          <p:cNvPr id="5" name="Slide Number Placeholder 4"/>
          <p:cNvSpPr>
            <a:spLocks noGrp="1"/>
          </p:cNvSpPr>
          <p:nvPr>
            <p:ph type="sldNum" sz="quarter" idx="12"/>
          </p:nvPr>
        </p:nvSpPr>
        <p:spPr>
          <a:xfrm>
            <a:off x="7058025" y="6467476"/>
            <a:ext cx="2057400" cy="365125"/>
          </a:xfrm>
        </p:spPr>
        <p:txBody>
          <a:bodyPr/>
          <a:lstStyle/>
          <a:p>
            <a:fld id="{AA73A55A-28B6-4191-B687-C4F85EF2C8F7}" type="slidenum">
              <a:rPr lang="en-GB" smtClean="0"/>
              <a:t>‹#›</a:t>
            </a:fld>
            <a:endParaRPr lang="en-GB"/>
          </a:p>
        </p:txBody>
      </p:sp>
      <p:pic>
        <p:nvPicPr>
          <p:cNvPr id="6" name="Picture 5">
            <a:extLst>
              <a:ext uri="{FF2B5EF4-FFF2-40B4-BE49-F238E27FC236}">
                <a16:creationId xmlns:a16="http://schemas.microsoft.com/office/drawing/2014/main" id="{A69083D2-A5B1-48A8-92C3-981317DF892F}"/>
              </a:ext>
            </a:extLst>
          </p:cNvPr>
          <p:cNvPicPr>
            <a:picLocks noChangeAspect="1"/>
          </p:cNvPicPr>
          <p:nvPr userDrawn="1"/>
        </p:nvPicPr>
        <p:blipFill>
          <a:blip r:embed="rId2"/>
          <a:stretch>
            <a:fillRect/>
          </a:stretch>
        </p:blipFill>
        <p:spPr>
          <a:xfrm>
            <a:off x="197460" y="365126"/>
            <a:ext cx="2257090" cy="825499"/>
          </a:xfrm>
          <a:prstGeom prst="rect">
            <a:avLst/>
          </a:prstGeom>
        </p:spPr>
      </p:pic>
    </p:spTree>
    <p:extLst>
      <p:ext uri="{BB962C8B-B14F-4D97-AF65-F5344CB8AC3E}">
        <p14:creationId xmlns:p14="http://schemas.microsoft.com/office/powerpoint/2010/main" val="3338741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6687" y="6369052"/>
            <a:ext cx="923925" cy="365125"/>
          </a:xfrm>
        </p:spPr>
        <p:txBody>
          <a:bodyPr/>
          <a:lstStyle/>
          <a:p>
            <a:fld id="{3F58BA06-AE98-4BE9-9C7A-43219A7AFE7F}" type="datetime1">
              <a:rPr lang="en-GB" smtClean="0"/>
              <a:t>05/08/2023</a:t>
            </a:fld>
            <a:endParaRPr lang="en-GB"/>
          </a:p>
        </p:txBody>
      </p:sp>
      <p:sp>
        <p:nvSpPr>
          <p:cNvPr id="3" name="Footer Placeholder 2"/>
          <p:cNvSpPr>
            <a:spLocks noGrp="1"/>
          </p:cNvSpPr>
          <p:nvPr>
            <p:ph type="ftr" sz="quarter" idx="11"/>
          </p:nvPr>
        </p:nvSpPr>
        <p:spPr>
          <a:xfrm>
            <a:off x="1228725" y="6492874"/>
            <a:ext cx="6991350" cy="365125"/>
          </a:xfrm>
        </p:spPr>
        <p:txBody>
          <a:bodyPr/>
          <a:lstStyle/>
          <a:p>
            <a:endParaRPr lang="en-GB" dirty="0"/>
          </a:p>
        </p:txBody>
      </p:sp>
      <p:sp>
        <p:nvSpPr>
          <p:cNvPr id="4" name="Slide Number Placeholder 3"/>
          <p:cNvSpPr>
            <a:spLocks noGrp="1"/>
          </p:cNvSpPr>
          <p:nvPr>
            <p:ph type="sldNum" sz="quarter" idx="12"/>
          </p:nvPr>
        </p:nvSpPr>
        <p:spPr>
          <a:xfrm>
            <a:off x="8543924" y="6492875"/>
            <a:ext cx="600075" cy="365125"/>
          </a:xfrm>
        </p:spPr>
        <p:txBody>
          <a:bodyPr/>
          <a:lstStyle/>
          <a:p>
            <a:fld id="{AA73A55A-28B6-4191-B687-C4F85EF2C8F7}" type="slidenum">
              <a:rPr lang="en-GB" smtClean="0"/>
              <a:t>‹#›</a:t>
            </a:fld>
            <a:endParaRPr lang="en-GB"/>
          </a:p>
        </p:txBody>
      </p:sp>
    </p:spTree>
    <p:extLst>
      <p:ext uri="{BB962C8B-B14F-4D97-AF65-F5344CB8AC3E}">
        <p14:creationId xmlns:p14="http://schemas.microsoft.com/office/powerpoint/2010/main" val="1451977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4813D4-EFE2-49BC-AF5D-A0A7FE3435C9}" type="datetime1">
              <a:rPr lang="en-GB" smtClean="0"/>
              <a:t>05/08/2023</a:t>
            </a:fld>
            <a:endParaRPr lang="en-GB"/>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A73A55A-28B6-4191-B687-C4F85EF2C8F7}" type="slidenum">
              <a:rPr lang="en-GB" smtClean="0"/>
              <a:t>‹#›</a:t>
            </a:fld>
            <a:endParaRPr lang="en-GB"/>
          </a:p>
        </p:txBody>
      </p:sp>
    </p:spTree>
    <p:extLst>
      <p:ext uri="{BB962C8B-B14F-4D97-AF65-F5344CB8AC3E}">
        <p14:creationId xmlns:p14="http://schemas.microsoft.com/office/powerpoint/2010/main" val="712722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28EA66-322C-43D0-9435-FAB1AB543657}" type="datetime1">
              <a:rPr lang="en-GB" smtClean="0"/>
              <a:t>05/08/2023</a:t>
            </a:fld>
            <a:endParaRPr lang="en-GB"/>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A73A55A-28B6-4191-B687-C4F85EF2C8F7}" type="slidenum">
              <a:rPr lang="en-GB" smtClean="0"/>
              <a:t>‹#›</a:t>
            </a:fld>
            <a:endParaRPr lang="en-GB"/>
          </a:p>
        </p:txBody>
      </p:sp>
    </p:spTree>
    <p:extLst>
      <p:ext uri="{BB962C8B-B14F-4D97-AF65-F5344CB8AC3E}">
        <p14:creationId xmlns:p14="http://schemas.microsoft.com/office/powerpoint/2010/main" val="854261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3B1B62-9387-409D-A346-2FF9433960B7}" type="datetime1">
              <a:rPr lang="en-GB" smtClean="0"/>
              <a:t>05/08/2023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3A55A-28B6-4191-B687-C4F85EF2C8F7}" type="slidenum">
              <a:rPr lang="en-GB" smtClean="0"/>
              <a:t>‹#›</a:t>
            </a:fld>
            <a:endParaRPr lang="en-GB"/>
          </a:p>
        </p:txBody>
      </p:sp>
      <p:pic>
        <p:nvPicPr>
          <p:cNvPr id="7" name="Picture 6">
            <a:extLst>
              <a:ext uri="{FF2B5EF4-FFF2-40B4-BE49-F238E27FC236}">
                <a16:creationId xmlns:a16="http://schemas.microsoft.com/office/drawing/2014/main" id="{58FD04D7-3BE8-8108-8C12-04518603EAFB}"/>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6639445" y="129168"/>
            <a:ext cx="2257090" cy="830697"/>
          </a:xfrm>
          <a:prstGeom prst="rect">
            <a:avLst/>
          </a:prstGeom>
          <a:ln>
            <a:noFill/>
          </a:ln>
        </p:spPr>
      </p:pic>
      <p:pic>
        <p:nvPicPr>
          <p:cNvPr id="8" name="Picture 7">
            <a:extLst>
              <a:ext uri="{FF2B5EF4-FFF2-40B4-BE49-F238E27FC236}">
                <a16:creationId xmlns:a16="http://schemas.microsoft.com/office/drawing/2014/main" id="{F111E06F-BF29-E2A8-670D-0AECB001884A}"/>
              </a:ext>
            </a:extLst>
          </p:cNvPr>
          <p:cNvPicPr>
            <a:picLocks noChangeAspect="1"/>
          </p:cNvPicPr>
          <p:nvPr userDrawn="1"/>
        </p:nvPicPr>
        <p:blipFill>
          <a:blip r:embed="rId14"/>
          <a:stretch>
            <a:fillRect/>
          </a:stretch>
        </p:blipFill>
        <p:spPr>
          <a:xfrm>
            <a:off x="197460" y="365126"/>
            <a:ext cx="2257090" cy="825499"/>
          </a:xfrm>
          <a:prstGeom prst="rect">
            <a:avLst/>
          </a:prstGeom>
        </p:spPr>
      </p:pic>
    </p:spTree>
    <p:extLst>
      <p:ext uri="{BB962C8B-B14F-4D97-AF65-F5344CB8AC3E}">
        <p14:creationId xmlns:p14="http://schemas.microsoft.com/office/powerpoint/2010/main" val="1873305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9EEBEE-1651-76EC-FBDA-B36CE378756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46E2460-6B02-7DB0-813E-F206B0DE607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BC584F-F9C8-2A7C-8637-DB6AF57F74F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9811A-144C-4001-9418-0F20E3158CE2}" type="datetimeFigureOut">
              <a:rPr lang="en-GB" smtClean="0"/>
              <a:t>05/08/2023</a:t>
            </a:fld>
            <a:endParaRPr lang="en-GB"/>
          </a:p>
        </p:txBody>
      </p:sp>
      <p:sp>
        <p:nvSpPr>
          <p:cNvPr id="5" name="Footer Placeholder 4">
            <a:extLst>
              <a:ext uri="{FF2B5EF4-FFF2-40B4-BE49-F238E27FC236}">
                <a16:creationId xmlns:a16="http://schemas.microsoft.com/office/drawing/2014/main" id="{5BBC0E7F-595A-BFCD-21C7-8F787029C1B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E65FCC9-46FA-9F01-8DB9-91B092236CD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9EDFF-427F-49B7-834F-72AB385F2DAC}" type="slidenum">
              <a:rPr lang="en-GB" smtClean="0"/>
              <a:t>‹#›</a:t>
            </a:fld>
            <a:endParaRPr lang="en-GB"/>
          </a:p>
        </p:txBody>
      </p:sp>
    </p:spTree>
    <p:extLst>
      <p:ext uri="{BB962C8B-B14F-4D97-AF65-F5344CB8AC3E}">
        <p14:creationId xmlns:p14="http://schemas.microsoft.com/office/powerpoint/2010/main" val="4176391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image" Target="NUL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sheffield.ac.uk/news/engineering-heartspace-wins-prestigious-architecture-award" TargetMode="Externa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9.png"/><Relationship Id="rId1" Type="http://schemas.openxmlformats.org/officeDocument/2006/relationships/slideLayout" Target="../slideLayouts/slideLayout23.xml"/><Relationship Id="rId4" Type="http://schemas.openxmlformats.org/officeDocument/2006/relationships/image" Target="../media/image40.wmf"/></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5" Type="http://schemas.openxmlformats.org/officeDocument/2006/relationships/image" Target="../media/image46.jpe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Concrete_degradation"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hyperlink" Target="https://doi.org/10.1016/B978-0-12-818328-1.00016-2" TargetMode="Externa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18.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002/9781118801017.ch3.1" TargetMode="External"/><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doi:%2010.1007/s11661-010-0525-7" TargetMode="External"/><Relationship Id="rId2" Type="http://schemas.openxmlformats.org/officeDocument/2006/relationships/image" Target="../media/image61.JPG"/><Relationship Id="rId1" Type="http://schemas.openxmlformats.org/officeDocument/2006/relationships/slideLayout" Target="../slideLayouts/slideLayout25.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doi.org/10.1155/2020/8875723" TargetMode="Externa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https://doi.org/10.1155/2020/8875723"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8.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1155/2020/8875723" TargetMode="External"/><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8.xml"/><Relationship Id="rId4" Type="http://schemas.openxmlformats.org/officeDocument/2006/relationships/hyperlink" Target="https://doi.org/10.1155/2020/8875723"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3.xml"/><Relationship Id="rId5" Type="http://schemas.openxmlformats.org/officeDocument/2006/relationships/image" Target="../media/image95.png"/><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2" Type="http://schemas.openxmlformats.org/officeDocument/2006/relationships/hyperlink" Target="https://doi.org/10.1155/2020/8875723" TargetMode="Externa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0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9.png"/><Relationship Id="rId5" Type="http://schemas.openxmlformats.org/officeDocument/2006/relationships/slideLayout" Target="../slideLayouts/slideLayout18.xml"/><Relationship Id="rId4" Type="http://schemas.openxmlformats.org/officeDocument/2006/relationships/video" Target="../media/media3.mp4"/></Relationships>
</file>

<file path=ppt/slides/_rels/slide6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34E07-8237-465C-A492-D76326EC4D6D}"/>
              </a:ext>
            </a:extLst>
          </p:cNvPr>
          <p:cNvSpPr>
            <a:spLocks noGrp="1"/>
          </p:cNvSpPr>
          <p:nvPr>
            <p:ph type="ctrTitle"/>
          </p:nvPr>
        </p:nvSpPr>
        <p:spPr>
          <a:xfrm>
            <a:off x="138219" y="1576007"/>
            <a:ext cx="8867553" cy="1058365"/>
          </a:xfrm>
        </p:spPr>
        <p:txBody>
          <a:bodyPr>
            <a:noAutofit/>
          </a:bodyPr>
          <a:lstStyle/>
          <a:p>
            <a:r>
              <a:rPr lang="en-GB" sz="4800" b="1" dirty="0">
                <a:latin typeface="+mn-lt"/>
              </a:rPr>
              <a:t>Role of radiation damage in wasteforms and packages</a:t>
            </a:r>
            <a:endParaRPr lang="en-GB" sz="4800" dirty="0">
              <a:latin typeface="+mn-lt"/>
            </a:endParaRPr>
          </a:p>
        </p:txBody>
      </p:sp>
      <p:sp>
        <p:nvSpPr>
          <p:cNvPr id="4" name="Footer Placeholder 3">
            <a:extLst>
              <a:ext uri="{FF2B5EF4-FFF2-40B4-BE49-F238E27FC236}">
                <a16:creationId xmlns:a16="http://schemas.microsoft.com/office/drawing/2014/main" id="{37C10007-97CD-4A7A-9E18-3E4A4A420DB2}"/>
              </a:ext>
            </a:extLst>
          </p:cNvPr>
          <p:cNvSpPr>
            <a:spLocks noGrp="1"/>
          </p:cNvSpPr>
          <p:nvPr>
            <p:ph type="ftr" sz="quarter" idx="11"/>
          </p:nvPr>
        </p:nvSpPr>
        <p:spPr>
          <a:xfrm>
            <a:off x="287076" y="6096465"/>
            <a:ext cx="8569841" cy="365125"/>
          </a:xfrm>
        </p:spPr>
        <p:txBody>
          <a:bodyPr/>
          <a:lstStyle/>
          <a:p>
            <a:r>
              <a:rPr lang="en-GB" sz="1600" dirty="0">
                <a:solidFill>
                  <a:schemeClr val="tx1"/>
                </a:solidFill>
              </a:rPr>
              <a:t>Joint ICTP-IAEA International School on the </a:t>
            </a:r>
          </a:p>
          <a:p>
            <a:r>
              <a:rPr lang="en-GB" sz="1600" dirty="0">
                <a:solidFill>
                  <a:schemeClr val="tx1"/>
                </a:solidFill>
              </a:rPr>
              <a:t>Degradation (ageing)  modelling of disposed radioactive waste forms and TC Regional Workshop on Approaches to ageing management of waste packages in storage, </a:t>
            </a:r>
            <a:br>
              <a:rPr lang="en-GB" sz="1600" dirty="0">
                <a:solidFill>
                  <a:schemeClr val="tx1"/>
                </a:solidFill>
              </a:rPr>
            </a:br>
            <a:r>
              <a:rPr lang="en-GB" sz="1600" dirty="0">
                <a:solidFill>
                  <a:schemeClr val="tx1"/>
                </a:solidFill>
              </a:rPr>
              <a:t>Abdus Salam ICTP, Trieste, 18–22 September 2023</a:t>
            </a:r>
          </a:p>
        </p:txBody>
      </p:sp>
      <p:sp>
        <p:nvSpPr>
          <p:cNvPr id="5" name="TextBox 4">
            <a:extLst>
              <a:ext uri="{FF2B5EF4-FFF2-40B4-BE49-F238E27FC236}">
                <a16:creationId xmlns:a16="http://schemas.microsoft.com/office/drawing/2014/main" id="{6EEFB0F8-C9DA-4F67-878F-F61A82BC1C26}"/>
              </a:ext>
            </a:extLst>
          </p:cNvPr>
          <p:cNvSpPr txBox="1"/>
          <p:nvPr/>
        </p:nvSpPr>
        <p:spPr>
          <a:xfrm>
            <a:off x="552445" y="2682728"/>
            <a:ext cx="8039099" cy="1969770"/>
          </a:xfrm>
          <a:prstGeom prst="rect">
            <a:avLst/>
          </a:prstGeom>
          <a:noFill/>
        </p:spPr>
        <p:txBody>
          <a:bodyPr wrap="square" rtlCol="0">
            <a:spAutoFit/>
          </a:bodyPr>
          <a:lstStyle/>
          <a:p>
            <a:pPr algn="ctr"/>
            <a:r>
              <a:rPr lang="en-US" sz="3200" b="1" dirty="0">
                <a:solidFill>
                  <a:srgbClr val="002060"/>
                </a:solidFill>
              </a:rPr>
              <a:t>Michael</a:t>
            </a:r>
            <a:r>
              <a:rPr lang="en-GB" sz="3200" b="1" dirty="0">
                <a:solidFill>
                  <a:srgbClr val="002060"/>
                </a:solidFill>
              </a:rPr>
              <a:t> I. Ojovan, </a:t>
            </a:r>
            <a:br>
              <a:rPr lang="en-GB" sz="3200" b="1" dirty="0">
                <a:solidFill>
                  <a:srgbClr val="002060"/>
                </a:solidFill>
              </a:rPr>
            </a:br>
            <a:r>
              <a:rPr lang="en-GB" sz="2400" b="1" dirty="0">
                <a:solidFill>
                  <a:srgbClr val="002060"/>
                </a:solidFill>
              </a:rPr>
              <a:t>Immobilisation Science Laboratory, </a:t>
            </a:r>
            <a:br>
              <a:rPr lang="en-GB" sz="2400" b="1" dirty="0">
                <a:solidFill>
                  <a:srgbClr val="002060"/>
                </a:solidFill>
              </a:rPr>
            </a:br>
            <a:r>
              <a:rPr lang="en-GB" sz="2400" b="1" dirty="0">
                <a:solidFill>
                  <a:srgbClr val="002060"/>
                </a:solidFill>
              </a:rPr>
              <a:t>Department of Materials Science and Engineering, The University of Sheffield, UK</a:t>
            </a:r>
          </a:p>
          <a:p>
            <a:pPr algn="ctr"/>
            <a:r>
              <a:rPr lang="en-GB" b="1" dirty="0">
                <a:solidFill>
                  <a:srgbClr val="002060"/>
                </a:solidFill>
              </a:rPr>
              <a:t>Department of Materials, Imperial College London, UK</a:t>
            </a:r>
          </a:p>
        </p:txBody>
      </p:sp>
      <p:pic>
        <p:nvPicPr>
          <p:cNvPr id="3" name="Picture 2" descr="A picture containing text&#10;&#10;Description automatically generated">
            <a:extLst>
              <a:ext uri="{FF2B5EF4-FFF2-40B4-BE49-F238E27FC236}">
                <a16:creationId xmlns:a16="http://schemas.microsoft.com/office/drawing/2014/main" id="{B441D204-2D11-C501-DEC3-E51246C51D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24975" y="4700855"/>
            <a:ext cx="3179591" cy="736277"/>
          </a:xfrm>
          <a:prstGeom prst="rect">
            <a:avLst/>
          </a:prstGeom>
        </p:spPr>
      </p:pic>
      <p:pic>
        <p:nvPicPr>
          <p:cNvPr id="9" name="Picture 8">
            <a:extLst>
              <a:ext uri="{FF2B5EF4-FFF2-40B4-BE49-F238E27FC236}">
                <a16:creationId xmlns:a16="http://schemas.microsoft.com/office/drawing/2014/main" id="{E8383650-0D48-63D6-51F2-A4BC2001F991}"/>
              </a:ext>
            </a:extLst>
          </p:cNvPr>
          <p:cNvPicPr>
            <a:picLocks noChangeAspect="1"/>
          </p:cNvPicPr>
          <p:nvPr/>
        </p:nvPicPr>
        <p:blipFill>
          <a:blip r:embed="rId3"/>
          <a:stretch>
            <a:fillRect/>
          </a:stretch>
        </p:blipFill>
        <p:spPr>
          <a:xfrm>
            <a:off x="1743741" y="4700856"/>
            <a:ext cx="2160812" cy="736277"/>
          </a:xfrm>
          <a:prstGeom prst="rect">
            <a:avLst/>
          </a:prstGeom>
        </p:spPr>
      </p:pic>
    </p:spTree>
    <p:extLst>
      <p:ext uri="{BB962C8B-B14F-4D97-AF65-F5344CB8AC3E}">
        <p14:creationId xmlns:p14="http://schemas.microsoft.com/office/powerpoint/2010/main" val="1129787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9276B6-EB0A-4799-A809-AB0E86A4546C}"/>
              </a:ext>
            </a:extLst>
          </p:cNvPr>
          <p:cNvSpPr>
            <a:spLocks noGrp="1"/>
          </p:cNvSpPr>
          <p:nvPr>
            <p:ph type="ftr" sz="quarter" idx="11"/>
          </p:nvPr>
        </p:nvSpPr>
        <p:spPr/>
        <p:txBody>
          <a:bodyPr/>
          <a:lstStyle/>
          <a:p>
            <a:endParaRPr lang="en-GB" sz="10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7F7917A8-977F-4C2F-8E03-1CD82331C146}"/>
              </a:ext>
            </a:extLst>
          </p:cNvPr>
          <p:cNvSpPr>
            <a:spLocks noGrp="1"/>
          </p:cNvSpPr>
          <p:nvPr>
            <p:ph type="sldNum" sz="quarter" idx="12"/>
          </p:nvPr>
        </p:nvSpPr>
        <p:spPr/>
        <p:txBody>
          <a:bodyPr/>
          <a:lstStyle/>
          <a:p>
            <a:fld id="{23A0628E-C12F-4F8C-9895-BCD5E30100D3}" type="slidenum">
              <a:rPr lang="en-US" smtClean="0"/>
              <a:pPr/>
              <a:t>10</a:t>
            </a:fld>
            <a:endParaRPr lang="en-US" dirty="0"/>
          </a:p>
        </p:txBody>
      </p:sp>
      <p:pic>
        <p:nvPicPr>
          <p:cNvPr id="4" name="Picture 3">
            <a:extLst>
              <a:ext uri="{FF2B5EF4-FFF2-40B4-BE49-F238E27FC236}">
                <a16:creationId xmlns:a16="http://schemas.microsoft.com/office/drawing/2014/main" id="{3626470F-4D9A-400B-AD0F-484345E6623E}"/>
              </a:ext>
            </a:extLst>
          </p:cNvPr>
          <p:cNvPicPr>
            <a:picLocks noChangeAspect="1"/>
          </p:cNvPicPr>
          <p:nvPr/>
        </p:nvPicPr>
        <p:blipFill>
          <a:blip r:embed="rId2"/>
          <a:stretch>
            <a:fillRect/>
          </a:stretch>
        </p:blipFill>
        <p:spPr>
          <a:xfrm>
            <a:off x="214885" y="404664"/>
            <a:ext cx="3785835" cy="5838060"/>
          </a:xfrm>
          <a:prstGeom prst="rect">
            <a:avLst/>
          </a:prstGeom>
          <a:ln>
            <a:solidFill>
              <a:schemeClr val="accent3"/>
            </a:solidFill>
          </a:ln>
        </p:spPr>
      </p:pic>
      <p:pic>
        <p:nvPicPr>
          <p:cNvPr id="7" name="Picture 6">
            <a:extLst>
              <a:ext uri="{FF2B5EF4-FFF2-40B4-BE49-F238E27FC236}">
                <a16:creationId xmlns:a16="http://schemas.microsoft.com/office/drawing/2014/main" id="{39DF8CC7-CC04-492B-A21F-0EEAB91D3652}"/>
              </a:ext>
            </a:extLst>
          </p:cNvPr>
          <p:cNvPicPr>
            <a:picLocks noChangeAspect="1"/>
          </p:cNvPicPr>
          <p:nvPr/>
        </p:nvPicPr>
        <p:blipFill>
          <a:blip r:embed="rId3"/>
          <a:stretch>
            <a:fillRect/>
          </a:stretch>
        </p:blipFill>
        <p:spPr>
          <a:xfrm>
            <a:off x="5940152" y="261909"/>
            <a:ext cx="1096044" cy="1820128"/>
          </a:xfrm>
          <a:prstGeom prst="rect">
            <a:avLst/>
          </a:prstGeom>
          <a:ln>
            <a:solidFill>
              <a:schemeClr val="accent3"/>
            </a:solidFill>
          </a:ln>
        </p:spPr>
      </p:pic>
      <p:pic>
        <p:nvPicPr>
          <p:cNvPr id="8" name="Picture 7">
            <a:extLst>
              <a:ext uri="{FF2B5EF4-FFF2-40B4-BE49-F238E27FC236}">
                <a16:creationId xmlns:a16="http://schemas.microsoft.com/office/drawing/2014/main" id="{D284E9DD-25A0-4C89-B471-9437FACDE42F}"/>
              </a:ext>
            </a:extLst>
          </p:cNvPr>
          <p:cNvPicPr>
            <a:picLocks noChangeAspect="1"/>
          </p:cNvPicPr>
          <p:nvPr/>
        </p:nvPicPr>
        <p:blipFill>
          <a:blip r:embed="rId4"/>
          <a:stretch>
            <a:fillRect/>
          </a:stretch>
        </p:blipFill>
        <p:spPr>
          <a:xfrm>
            <a:off x="4283968" y="2202037"/>
            <a:ext cx="4645147" cy="4040687"/>
          </a:xfrm>
          <a:prstGeom prst="rect">
            <a:avLst/>
          </a:prstGeom>
          <a:ln>
            <a:solidFill>
              <a:schemeClr val="accent3"/>
            </a:solidFill>
          </a:ln>
        </p:spPr>
      </p:pic>
    </p:spTree>
    <p:extLst>
      <p:ext uri="{BB962C8B-B14F-4D97-AF65-F5344CB8AC3E}">
        <p14:creationId xmlns:p14="http://schemas.microsoft.com/office/powerpoint/2010/main" val="3160605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4164EB-4B81-4B89-BEF9-8E2E3DE5D7E6}"/>
              </a:ext>
            </a:extLst>
          </p:cNvPr>
          <p:cNvSpPr>
            <a:spLocks noGrp="1"/>
          </p:cNvSpPr>
          <p:nvPr>
            <p:ph type="sldNum" sz="quarter" idx="12"/>
          </p:nvPr>
        </p:nvSpPr>
        <p:spPr/>
        <p:txBody>
          <a:bodyPr/>
          <a:lstStyle/>
          <a:p>
            <a:fld id="{23A0628E-C12F-4F8C-9895-BCD5E30100D3}" type="slidenum">
              <a:rPr lang="en-US" smtClean="0"/>
              <a:pPr/>
              <a:t>11</a:t>
            </a:fld>
            <a:endParaRPr lang="en-US" dirty="0"/>
          </a:p>
        </p:txBody>
      </p:sp>
      <p:pic>
        <p:nvPicPr>
          <p:cNvPr id="6" name="Picture 13" descr="Book TechnoBasis.JPG">
            <a:extLst>
              <a:ext uri="{FF2B5EF4-FFF2-40B4-BE49-F238E27FC236}">
                <a16:creationId xmlns:a16="http://schemas.microsoft.com/office/drawing/2014/main" id="{4794B4E2-7EAD-4929-9665-C1C1F98D1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26" y="3132902"/>
            <a:ext cx="1845932" cy="264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D1ACF82-B212-4715-9E11-427B1025B849}"/>
              </a:ext>
            </a:extLst>
          </p:cNvPr>
          <p:cNvPicPr>
            <a:picLocks noChangeAspect="1"/>
          </p:cNvPicPr>
          <p:nvPr/>
        </p:nvPicPr>
        <p:blipFill>
          <a:blip r:embed="rId3"/>
          <a:stretch>
            <a:fillRect/>
          </a:stretch>
        </p:blipFill>
        <p:spPr>
          <a:xfrm>
            <a:off x="2243470" y="0"/>
            <a:ext cx="6679604" cy="5274151"/>
          </a:xfrm>
          <a:prstGeom prst="rect">
            <a:avLst/>
          </a:prstGeom>
          <a:ln>
            <a:solidFill>
              <a:schemeClr val="accent3"/>
            </a:solidFill>
          </a:ln>
        </p:spPr>
      </p:pic>
      <p:pic>
        <p:nvPicPr>
          <p:cNvPr id="8" name="Picture 7">
            <a:extLst>
              <a:ext uri="{FF2B5EF4-FFF2-40B4-BE49-F238E27FC236}">
                <a16:creationId xmlns:a16="http://schemas.microsoft.com/office/drawing/2014/main" id="{9A61D938-1374-4F02-9B36-C0A01DF39A76}"/>
              </a:ext>
            </a:extLst>
          </p:cNvPr>
          <p:cNvPicPr>
            <a:picLocks noChangeAspect="1"/>
          </p:cNvPicPr>
          <p:nvPr/>
        </p:nvPicPr>
        <p:blipFill>
          <a:blip r:embed="rId4"/>
          <a:stretch>
            <a:fillRect/>
          </a:stretch>
        </p:blipFill>
        <p:spPr>
          <a:xfrm>
            <a:off x="220926" y="132216"/>
            <a:ext cx="1859127" cy="2866920"/>
          </a:xfrm>
          <a:prstGeom prst="rect">
            <a:avLst/>
          </a:prstGeom>
          <a:ln>
            <a:solidFill>
              <a:schemeClr val="accent1"/>
            </a:solidFill>
          </a:ln>
        </p:spPr>
      </p:pic>
      <p:pic>
        <p:nvPicPr>
          <p:cNvPr id="9" name="Picture 8">
            <a:extLst>
              <a:ext uri="{FF2B5EF4-FFF2-40B4-BE49-F238E27FC236}">
                <a16:creationId xmlns:a16="http://schemas.microsoft.com/office/drawing/2014/main" id="{6348F21C-1B21-4139-9097-81C713EECCF7}"/>
              </a:ext>
            </a:extLst>
          </p:cNvPr>
          <p:cNvPicPr>
            <a:picLocks noChangeAspect="1"/>
          </p:cNvPicPr>
          <p:nvPr/>
        </p:nvPicPr>
        <p:blipFill>
          <a:blip r:embed="rId5"/>
          <a:stretch>
            <a:fillRect/>
          </a:stretch>
        </p:blipFill>
        <p:spPr>
          <a:xfrm>
            <a:off x="1416655" y="5274151"/>
            <a:ext cx="7506419" cy="1325532"/>
          </a:xfrm>
          <a:prstGeom prst="rect">
            <a:avLst/>
          </a:prstGeom>
          <a:ln w="57150">
            <a:solidFill>
              <a:srgbClr val="FF0000"/>
            </a:solidFill>
          </a:ln>
        </p:spPr>
      </p:pic>
      <p:cxnSp>
        <p:nvCxnSpPr>
          <p:cNvPr id="12" name="Straight Arrow Connector 11">
            <a:extLst>
              <a:ext uri="{FF2B5EF4-FFF2-40B4-BE49-F238E27FC236}">
                <a16:creationId xmlns:a16="http://schemas.microsoft.com/office/drawing/2014/main" id="{CD54DE06-C9F8-44B0-9F89-53FBAADD9FE6}"/>
              </a:ext>
            </a:extLst>
          </p:cNvPr>
          <p:cNvCxnSpPr>
            <a:cxnSpLocks/>
            <a:stCxn id="9" idx="0"/>
          </p:cNvCxnSpPr>
          <p:nvPr/>
        </p:nvCxnSpPr>
        <p:spPr>
          <a:xfrm flipH="1" flipV="1">
            <a:off x="4296975" y="2677705"/>
            <a:ext cx="872890" cy="25964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6ED320B-6007-42AA-B966-B0DE85890EE4}"/>
              </a:ext>
            </a:extLst>
          </p:cNvPr>
          <p:cNvPicPr>
            <a:picLocks noChangeAspect="1"/>
          </p:cNvPicPr>
          <p:nvPr/>
        </p:nvPicPr>
        <p:blipFill>
          <a:blip r:embed="rId6"/>
          <a:stretch>
            <a:fillRect/>
          </a:stretch>
        </p:blipFill>
        <p:spPr>
          <a:xfrm>
            <a:off x="7452321" y="1383224"/>
            <a:ext cx="709082" cy="1177523"/>
          </a:xfrm>
          <a:prstGeom prst="rect">
            <a:avLst/>
          </a:prstGeom>
        </p:spPr>
      </p:pic>
      <p:sp>
        <p:nvSpPr>
          <p:cNvPr id="2" name="Arrow: Right 1">
            <a:extLst>
              <a:ext uri="{FF2B5EF4-FFF2-40B4-BE49-F238E27FC236}">
                <a16:creationId xmlns:a16="http://schemas.microsoft.com/office/drawing/2014/main" id="{5855FC0A-1801-9C6C-BF74-859B105E6B91}"/>
              </a:ext>
            </a:extLst>
          </p:cNvPr>
          <p:cNvSpPr/>
          <p:nvPr/>
        </p:nvSpPr>
        <p:spPr>
          <a:xfrm>
            <a:off x="1756935" y="1679223"/>
            <a:ext cx="499730" cy="8811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160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AFCECD9E-F80F-492C-B16E-96B30D7F0C00}"/>
              </a:ext>
            </a:extLst>
          </p:cNvPr>
          <p:cNvSpPr>
            <a:spLocks noGrp="1"/>
          </p:cNvSpPr>
          <p:nvPr>
            <p:ph type="sldNum" sz="quarter" idx="11"/>
          </p:nvPr>
        </p:nvSpPr>
        <p:spPr/>
        <p:txBody>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fld id="{FCA494B5-2A02-4854-BB59-AB07A4730823}" type="slidenum">
              <a:rPr lang="en-GB" altLang="en-US" sz="1000">
                <a:solidFill>
                  <a:srgbClr val="D5D7D8"/>
                </a:solidFill>
                <a:latin typeface="Arial" panose="020B0604020202020204" pitchFamily="34" charset="0"/>
              </a:rPr>
              <a:pPr algn="r" eaLnBrk="1" hangingPunct="1"/>
              <a:t>12</a:t>
            </a:fld>
            <a:endParaRPr lang="en-GB" altLang="en-US" sz="1000">
              <a:solidFill>
                <a:srgbClr val="D5D7D8"/>
              </a:solidFill>
              <a:latin typeface="Arial" panose="020B0604020202020204" pitchFamily="34" charset="0"/>
            </a:endParaRPr>
          </a:p>
        </p:txBody>
      </p:sp>
      <p:pic>
        <p:nvPicPr>
          <p:cNvPr id="22531" name="Picture 2">
            <a:extLst>
              <a:ext uri="{FF2B5EF4-FFF2-40B4-BE49-F238E27FC236}">
                <a16:creationId xmlns:a16="http://schemas.microsoft.com/office/drawing/2014/main" id="{6E276880-293D-4F96-AF9B-DBA760789F93}"/>
              </a:ext>
            </a:extLst>
          </p:cNvPr>
          <p:cNvPicPr>
            <a:picLocks noGrp="1" noChangeAspect="1" noChangeArrowheads="1"/>
          </p:cNvPicPr>
          <p:nvPr>
            <p:ph sz="half" idx="2"/>
          </p:nvPr>
        </p:nvPicPr>
        <p:blipFill>
          <a:blip r:embed="rId3" cstate="print">
            <a:grayscl/>
            <a:biLevel thresh="50000"/>
            <a:extLst>
              <a:ext uri="{28A0092B-C50C-407E-A947-70E740481C1C}">
                <a14:useLocalDpi xmlns:a14="http://schemas.microsoft.com/office/drawing/2010/main" val="0"/>
              </a:ext>
            </a:extLst>
          </a:blip>
          <a:srcRect/>
          <a:stretch>
            <a:fillRect/>
          </a:stretch>
        </p:blipFill>
        <p:spPr>
          <a:xfrm>
            <a:off x="788801" y="793623"/>
            <a:ext cx="8355199" cy="4838700"/>
          </a:xfrm>
          <a:solidFill>
            <a:schemeClr val="bg1"/>
          </a:solidFill>
          <a:ln>
            <a:noFill/>
          </a:ln>
        </p:spPr>
      </p:pic>
      <p:sp>
        <p:nvSpPr>
          <p:cNvPr id="2" name="Rectangle: Rounded Corners 1">
            <a:extLst>
              <a:ext uri="{FF2B5EF4-FFF2-40B4-BE49-F238E27FC236}">
                <a16:creationId xmlns:a16="http://schemas.microsoft.com/office/drawing/2014/main" id="{2188030E-0B0D-4548-B0D7-3CFF085C759F}"/>
              </a:ext>
            </a:extLst>
          </p:cNvPr>
          <p:cNvSpPr/>
          <p:nvPr/>
        </p:nvSpPr>
        <p:spPr>
          <a:xfrm>
            <a:off x="4379805" y="2060848"/>
            <a:ext cx="912275"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peech Bubble: Oval 2">
            <a:extLst>
              <a:ext uri="{FF2B5EF4-FFF2-40B4-BE49-F238E27FC236}">
                <a16:creationId xmlns:a16="http://schemas.microsoft.com/office/drawing/2014/main" id="{093D52EE-7D68-4B45-A809-11BC409FDA46}"/>
              </a:ext>
            </a:extLst>
          </p:cNvPr>
          <p:cNvSpPr/>
          <p:nvPr/>
        </p:nvSpPr>
        <p:spPr>
          <a:xfrm>
            <a:off x="6876256" y="1466576"/>
            <a:ext cx="2105818" cy="990000"/>
          </a:xfrm>
          <a:prstGeom prst="wedgeEllipseCallout">
            <a:avLst>
              <a:gd name="adj1" fmla="val -146997"/>
              <a:gd name="adj2" fmla="val 39069"/>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latin typeface="Times New Roman" panose="02020603050405020304" pitchFamily="18" charset="0"/>
                <a:cs typeface="Times New Roman" panose="02020603050405020304" pitchFamily="18" charset="0"/>
              </a:rPr>
              <a:t>Mistake that can cause meltdown</a:t>
            </a:r>
          </a:p>
        </p:txBody>
      </p:sp>
      <p:sp>
        <p:nvSpPr>
          <p:cNvPr id="4" name="TextBox 3">
            <a:extLst>
              <a:ext uri="{FF2B5EF4-FFF2-40B4-BE49-F238E27FC236}">
                <a16:creationId xmlns:a16="http://schemas.microsoft.com/office/drawing/2014/main" id="{5592B0F9-ED97-4F1C-9F32-92AF9716B20C}"/>
              </a:ext>
            </a:extLst>
          </p:cNvPr>
          <p:cNvSpPr txBox="1"/>
          <p:nvPr/>
        </p:nvSpPr>
        <p:spPr>
          <a:xfrm>
            <a:off x="68834" y="5800228"/>
            <a:ext cx="7135039" cy="646331"/>
          </a:xfrm>
          <a:prstGeom prst="rect">
            <a:avLst/>
          </a:prstGeom>
          <a:noFill/>
          <a:ln w="76200">
            <a:noFill/>
          </a:ln>
        </p:spPr>
        <p:txBody>
          <a:bodyPr wrap="square" rtlCol="0">
            <a:spAutoFit/>
          </a:bodyPr>
          <a:lstStyle/>
          <a:p>
            <a:r>
              <a:rPr lang="en-GB" dirty="0">
                <a:solidFill>
                  <a:srgbClr val="000000"/>
                </a:solidFill>
              </a:rPr>
              <a:t>The new GSG-1 specifies thermal problems starting with </a:t>
            </a:r>
            <a:r>
              <a:rPr lang="en-GB" b="1" dirty="0">
                <a:solidFill>
                  <a:srgbClr val="000000"/>
                </a:solidFill>
              </a:rPr>
              <a:t>few W/m</a:t>
            </a:r>
            <a:r>
              <a:rPr lang="en-GB" b="1" baseline="30000" dirty="0">
                <a:solidFill>
                  <a:srgbClr val="000000"/>
                </a:solidFill>
              </a:rPr>
              <a:t>3</a:t>
            </a:r>
            <a:r>
              <a:rPr lang="en-GB" b="1" dirty="0">
                <a:solidFill>
                  <a:srgbClr val="000000"/>
                </a:solidFill>
              </a:rPr>
              <a:t> </a:t>
            </a:r>
            <a:r>
              <a:rPr lang="en-GB" dirty="0">
                <a:solidFill>
                  <a:srgbClr val="000000"/>
                </a:solidFill>
              </a:rPr>
              <a:t>not 2 kW/m</a:t>
            </a:r>
            <a:r>
              <a:rPr lang="en-GB" baseline="30000" dirty="0">
                <a:solidFill>
                  <a:srgbClr val="000000"/>
                </a:solidFill>
              </a:rPr>
              <a:t>3</a:t>
            </a:r>
          </a:p>
        </p:txBody>
      </p:sp>
      <p:pic>
        <p:nvPicPr>
          <p:cNvPr id="5" name="Picture 4">
            <a:extLst>
              <a:ext uri="{FF2B5EF4-FFF2-40B4-BE49-F238E27FC236}">
                <a16:creationId xmlns:a16="http://schemas.microsoft.com/office/drawing/2014/main" id="{AD592B29-E7BE-4C66-B8CC-D2C63BC8B814}"/>
              </a:ext>
            </a:extLst>
          </p:cNvPr>
          <p:cNvPicPr>
            <a:picLocks noChangeAspect="1"/>
          </p:cNvPicPr>
          <p:nvPr/>
        </p:nvPicPr>
        <p:blipFill>
          <a:blip r:embed="rId4"/>
          <a:stretch>
            <a:fillRect/>
          </a:stretch>
        </p:blipFill>
        <p:spPr>
          <a:xfrm>
            <a:off x="5694037" y="2320811"/>
            <a:ext cx="1612809" cy="2487080"/>
          </a:xfrm>
          <a:prstGeom prst="rect">
            <a:avLst/>
          </a:prstGeom>
          <a:ln>
            <a:solidFill>
              <a:srgbClr val="FF0000"/>
            </a:solidFill>
          </a:ln>
        </p:spPr>
      </p:pic>
      <p:pic>
        <p:nvPicPr>
          <p:cNvPr id="10" name="Content Placeholder 6">
            <a:extLst>
              <a:ext uri="{FF2B5EF4-FFF2-40B4-BE49-F238E27FC236}">
                <a16:creationId xmlns:a16="http://schemas.microsoft.com/office/drawing/2014/main" id="{4F87932C-4C38-421E-8F13-6DA526C358C4}"/>
              </a:ext>
            </a:extLst>
          </p:cNvPr>
          <p:cNvPicPr>
            <a:picLocks noChangeAspect="1"/>
          </p:cNvPicPr>
          <p:nvPr/>
        </p:nvPicPr>
        <p:blipFill>
          <a:blip r:embed="rId5"/>
          <a:stretch>
            <a:fillRect/>
          </a:stretch>
        </p:blipFill>
        <p:spPr>
          <a:xfrm>
            <a:off x="7452320" y="4477700"/>
            <a:ext cx="1519873" cy="2298714"/>
          </a:xfrm>
          <a:prstGeom prst="rect">
            <a:avLst/>
          </a:prstGeom>
          <a:ln>
            <a:solidFill>
              <a:schemeClr val="accent1"/>
            </a:solidFill>
          </a:ln>
        </p:spPr>
      </p:pic>
      <p:pic>
        <p:nvPicPr>
          <p:cNvPr id="11" name="Picture 10">
            <a:extLst>
              <a:ext uri="{FF2B5EF4-FFF2-40B4-BE49-F238E27FC236}">
                <a16:creationId xmlns:a16="http://schemas.microsoft.com/office/drawing/2014/main" id="{1297222C-0712-49F3-B777-D294268B0AC2}"/>
              </a:ext>
            </a:extLst>
          </p:cNvPr>
          <p:cNvPicPr>
            <a:picLocks noChangeAspect="1"/>
          </p:cNvPicPr>
          <p:nvPr/>
        </p:nvPicPr>
        <p:blipFill>
          <a:blip r:embed="rId6"/>
          <a:stretch>
            <a:fillRect/>
          </a:stretch>
        </p:blipFill>
        <p:spPr>
          <a:xfrm>
            <a:off x="68834" y="1405781"/>
            <a:ext cx="4287142" cy="4259212"/>
          </a:xfrm>
          <a:prstGeom prst="rect">
            <a:avLst/>
          </a:prstGeom>
        </p:spPr>
      </p:pic>
      <p:sp>
        <p:nvSpPr>
          <p:cNvPr id="7" name="Arrow: Right 6">
            <a:extLst>
              <a:ext uri="{FF2B5EF4-FFF2-40B4-BE49-F238E27FC236}">
                <a16:creationId xmlns:a16="http://schemas.microsoft.com/office/drawing/2014/main" id="{BCFE5428-E274-4708-ADF3-2FA3EEE752A8}"/>
              </a:ext>
            </a:extLst>
          </p:cNvPr>
          <p:cNvSpPr/>
          <p:nvPr/>
        </p:nvSpPr>
        <p:spPr>
          <a:xfrm>
            <a:off x="7025719" y="5515652"/>
            <a:ext cx="509587" cy="10974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54FB4381-C8F8-4CE0-87FF-EA35E3938DB2}"/>
              </a:ext>
            </a:extLst>
          </p:cNvPr>
          <p:cNvPicPr>
            <a:picLocks noChangeAspect="1"/>
          </p:cNvPicPr>
          <p:nvPr/>
        </p:nvPicPr>
        <p:blipFill>
          <a:blip r:embed="rId7"/>
          <a:stretch>
            <a:fillRect/>
          </a:stretch>
        </p:blipFill>
        <p:spPr>
          <a:xfrm>
            <a:off x="8595032" y="1741960"/>
            <a:ext cx="264497" cy="43923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23A0628E-C12F-4F8C-9895-BCD5E30100D3}" type="slidenum">
              <a:rPr lang="en-US" smtClean="0"/>
              <a:pPr/>
              <a:t>13</a:t>
            </a:fld>
            <a:endParaRPr lang="en-US" dirty="0"/>
          </a:p>
        </p:txBody>
      </p:sp>
      <p:sp>
        <p:nvSpPr>
          <p:cNvPr id="13" name="TextBox 12"/>
          <p:cNvSpPr txBox="1"/>
          <p:nvPr/>
        </p:nvSpPr>
        <p:spPr>
          <a:xfrm>
            <a:off x="312907" y="4436970"/>
            <a:ext cx="8352927" cy="156966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Chemical radiation yield (G-value)</a:t>
            </a:r>
            <a:r>
              <a:rPr lang="en-US" sz="2400" dirty="0">
                <a:latin typeface="Times New Roman" panose="02020603050405020304" pitchFamily="18" charset="0"/>
                <a:cs typeface="Times New Roman" panose="02020603050405020304" pitchFamily="18" charset="0"/>
              </a:rPr>
              <a:t> - indicates the number of entities (</a:t>
            </a:r>
            <a:r>
              <a:rPr lang="en-US" sz="2400" i="1" dirty="0">
                <a:latin typeface="Times New Roman" panose="02020603050405020304" pitchFamily="18" charset="0"/>
                <a:cs typeface="Times New Roman" panose="02020603050405020304" pitchFamily="18" charset="0"/>
              </a:rPr>
              <a:t>e.g.</a:t>
            </a:r>
            <a:r>
              <a:rPr lang="en-US" sz="2400" dirty="0">
                <a:latin typeface="Times New Roman" panose="02020603050405020304" pitchFamily="18" charset="0"/>
                <a:cs typeface="Times New Roman" panose="02020603050405020304" pitchFamily="18" charset="0"/>
              </a:rPr>
              <a:t>, free radicals or ions of a given type) which is formed or destroyed for each part of energy absorbed by the medium. [ions per 100 eV], [</a:t>
            </a:r>
            <a:r>
              <a:rPr lang="en-US" sz="2400" dirty="0" err="1">
                <a:solidFill>
                  <a:srgbClr val="000000"/>
                </a:solidFill>
                <a:latin typeface="Times New Roman" panose="02020603050405020304" pitchFamily="18" charset="0"/>
                <a:cs typeface="Times New Roman" panose="02020603050405020304" pitchFamily="18" charset="0"/>
              </a:rPr>
              <a:t>mol</a:t>
            </a:r>
            <a:r>
              <a:rPr lang="en-US" sz="2400" dirty="0">
                <a:solidFill>
                  <a:srgbClr val="000000"/>
                </a:solidFill>
                <a:latin typeface="Times New Roman" panose="02020603050405020304" pitchFamily="18" charset="0"/>
                <a:cs typeface="Times New Roman" panose="02020603050405020304" pitchFamily="18" charset="0"/>
              </a:rPr>
              <a:t> per J</a:t>
            </a:r>
            <a:r>
              <a:rPr lang="en-US" sz="2400" dirty="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p:cNvSpPr txBox="1"/>
              <p:nvPr/>
            </p:nvSpPr>
            <p:spPr>
              <a:xfrm>
                <a:off x="611560" y="6129698"/>
                <a:ext cx="200586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1 </m:t>
                      </m:r>
                      <m:r>
                        <a:rPr lang="en-US" i="1">
                          <a:latin typeface="Cambria Math" panose="02040503050406030204" pitchFamily="18" charset="0"/>
                        </a:rPr>
                        <m:t>𝑒𝑉</m:t>
                      </m:r>
                      <m:r>
                        <a:rPr lang="en-US" i="1">
                          <a:latin typeface="Cambria Math" panose="02040503050406030204" pitchFamily="18" charset="0"/>
                        </a:rPr>
                        <m:t>=1.6∙</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−19</m:t>
                          </m:r>
                        </m:sup>
                      </m:sSup>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𝐽</m:t>
                      </m:r>
                    </m:oMath>
                  </m:oMathPara>
                </a14:m>
                <a:endParaRPr lang="en-US" dirty="0">
                  <a:ea typeface="Cambria Math" panose="020405030504060302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11560" y="6129698"/>
                <a:ext cx="2005869" cy="276999"/>
              </a:xfrm>
              <a:prstGeom prst="rect">
                <a:avLst/>
              </a:prstGeom>
              <a:blipFill>
                <a:blip r:embed="rId2"/>
                <a:stretch>
                  <a:fillRect l="-1824" t="-2222" r="-3040"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971427" y="6129700"/>
                <a:ext cx="26098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1 </m:t>
                      </m:r>
                      <m:r>
                        <a:rPr lang="en-US" i="1">
                          <a:latin typeface="Cambria Math" panose="02040503050406030204" pitchFamily="18" charset="0"/>
                        </a:rPr>
                        <m:t>𝑚𝑜𝑙𝑒</m:t>
                      </m:r>
                      <m:r>
                        <a:rPr lang="en-US" i="1">
                          <a:latin typeface="Cambria Math" panose="02040503050406030204" pitchFamily="18" charset="0"/>
                        </a:rPr>
                        <m:t>=6.02∙</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23</m:t>
                          </m:r>
                        </m:sup>
                      </m:sSup>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𝑖𝑜𝑛𝑠</m:t>
                      </m:r>
                    </m:oMath>
                  </m:oMathPara>
                </a14:m>
                <a:endParaRPr lang="en-US" dirty="0">
                  <a:ea typeface="Cambria Math" panose="020405030504060302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971427" y="6129700"/>
                <a:ext cx="2609817" cy="276999"/>
              </a:xfrm>
              <a:prstGeom prst="rect">
                <a:avLst/>
              </a:prstGeom>
              <a:blipFill>
                <a:blip r:embed="rId3"/>
                <a:stretch>
                  <a:fillRect l="-1399" t="-2222" r="-1399" b="-1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739456" y="6129699"/>
                <a:ext cx="32426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panose="02040503050406030204" pitchFamily="18" charset="0"/>
                        </a:rPr>
                        <m:t>1 </m:t>
                      </m:r>
                      <m:r>
                        <a:rPr lang="en-US" i="1" smtClean="0">
                          <a:solidFill>
                            <a:srgbClr val="000000"/>
                          </a:solidFill>
                          <a:latin typeface="Cambria Math" panose="02040503050406030204" pitchFamily="18" charset="0"/>
                        </a:rPr>
                        <m:t>𝑚𝑜𝑙</m:t>
                      </m:r>
                      <m:r>
                        <a:rPr lang="en-US" i="1" smtClean="0">
                          <a:solidFill>
                            <a:srgbClr val="000000"/>
                          </a:solidFill>
                          <a:latin typeface="Cambria Math" panose="02040503050406030204" pitchFamily="18" charset="0"/>
                        </a:rPr>
                        <m:t>/</m:t>
                      </m:r>
                      <m:r>
                        <a:rPr lang="en-US" i="1" smtClean="0">
                          <a:solidFill>
                            <a:srgbClr val="000000"/>
                          </a:solidFill>
                          <a:latin typeface="Cambria Math" panose="02040503050406030204" pitchFamily="18" charset="0"/>
                        </a:rPr>
                        <m:t>𝐽</m:t>
                      </m:r>
                      <m:r>
                        <a:rPr lang="en-US" i="1" smtClean="0">
                          <a:solidFill>
                            <a:srgbClr val="000000"/>
                          </a:solidFill>
                          <a:latin typeface="Cambria Math" panose="02040503050406030204" pitchFamily="18" charset="0"/>
                        </a:rPr>
                        <m:t>=9.6∙</m:t>
                      </m:r>
                      <m:sSup>
                        <m:sSupPr>
                          <m:ctrlPr>
                            <a:rPr lang="en-US" i="1">
                              <a:solidFill>
                                <a:srgbClr val="000000"/>
                              </a:solidFill>
                              <a:latin typeface="Cambria Math" panose="02040503050406030204" pitchFamily="18" charset="0"/>
                              <a:ea typeface="Cambria Math" panose="02040503050406030204" pitchFamily="18" charset="0"/>
                            </a:rPr>
                          </m:ctrlPr>
                        </m:sSupPr>
                        <m:e>
                          <m:r>
                            <a:rPr lang="en-US" i="1">
                              <a:solidFill>
                                <a:srgbClr val="000000"/>
                              </a:solidFill>
                              <a:latin typeface="Cambria Math" panose="02040503050406030204" pitchFamily="18" charset="0"/>
                              <a:ea typeface="Cambria Math" panose="02040503050406030204" pitchFamily="18" charset="0"/>
                            </a:rPr>
                            <m:t>10</m:t>
                          </m:r>
                        </m:e>
                        <m:sup>
                          <m:r>
                            <a:rPr lang="en-US" i="1">
                              <a:solidFill>
                                <a:srgbClr val="000000"/>
                              </a:solidFill>
                              <a:latin typeface="Cambria Math" panose="02040503050406030204" pitchFamily="18" charset="0"/>
                              <a:ea typeface="Cambria Math" panose="02040503050406030204" pitchFamily="18" charset="0"/>
                            </a:rPr>
                            <m:t>6</m:t>
                          </m:r>
                        </m:sup>
                      </m:sSup>
                      <m:r>
                        <a:rPr lang="en-US" i="1">
                          <a:solidFill>
                            <a:srgbClr val="000000"/>
                          </a:solidFill>
                          <a:latin typeface="Cambria Math" panose="02040503050406030204" pitchFamily="18" charset="0"/>
                          <a:ea typeface="Cambria Math" panose="02040503050406030204" pitchFamily="18" charset="0"/>
                        </a:rPr>
                        <m:t> </m:t>
                      </m:r>
                      <m:r>
                        <a:rPr lang="en-US" i="1">
                          <a:solidFill>
                            <a:srgbClr val="000000"/>
                          </a:solidFill>
                          <a:latin typeface="Cambria Math" panose="02040503050406030204" pitchFamily="18" charset="0"/>
                          <a:ea typeface="Cambria Math" panose="02040503050406030204" pitchFamily="18" charset="0"/>
                        </a:rPr>
                        <m:t>𝑖𝑜𝑛𝑠</m:t>
                      </m:r>
                      <m:r>
                        <a:rPr lang="en-US" i="1">
                          <a:solidFill>
                            <a:srgbClr val="000000"/>
                          </a:solidFill>
                          <a:latin typeface="Cambria Math" panose="02040503050406030204" pitchFamily="18" charset="0"/>
                          <a:ea typeface="Cambria Math" panose="02040503050406030204" pitchFamily="18" charset="0"/>
                        </a:rPr>
                        <m:t>/100</m:t>
                      </m:r>
                      <m:r>
                        <a:rPr lang="en-US" i="1">
                          <a:solidFill>
                            <a:srgbClr val="000000"/>
                          </a:solidFill>
                          <a:latin typeface="Cambria Math" panose="02040503050406030204" pitchFamily="18" charset="0"/>
                          <a:ea typeface="Cambria Math" panose="02040503050406030204" pitchFamily="18" charset="0"/>
                        </a:rPr>
                        <m:t>𝑒𝑉</m:t>
                      </m:r>
                    </m:oMath>
                  </m:oMathPara>
                </a14:m>
                <a:endParaRPr lang="en-US" dirty="0">
                  <a:solidFill>
                    <a:srgbClr val="000000"/>
                  </a:solidFill>
                  <a:ea typeface="Cambria Math" panose="02040503050406030204" pitchFamily="18"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739456" y="6129699"/>
                <a:ext cx="3242619" cy="276999"/>
              </a:xfrm>
              <a:prstGeom prst="rect">
                <a:avLst/>
              </a:prstGeom>
              <a:blipFill>
                <a:blip r:embed="rId4"/>
                <a:stretch>
                  <a:fillRect l="-1130" t="-2222" r="-1130" b="-37778"/>
                </a:stretch>
              </a:blipFill>
            </p:spPr>
            <p:txBody>
              <a:bodyPr/>
              <a:lstStyle/>
              <a:p>
                <a:r>
                  <a:rPr lang="en-GB">
                    <a:noFill/>
                  </a:rPr>
                  <a:t> </a:t>
                </a:r>
              </a:p>
            </p:txBody>
          </p:sp>
        </mc:Fallback>
      </mc:AlternateContent>
      <p:sp>
        <p:nvSpPr>
          <p:cNvPr id="20" name="TextBox 19">
            <a:extLst>
              <a:ext uri="{FF2B5EF4-FFF2-40B4-BE49-F238E27FC236}">
                <a16:creationId xmlns:a16="http://schemas.microsoft.com/office/drawing/2014/main" id="{3F185FC7-9E30-45A3-BADB-7D8A1503D345}"/>
              </a:ext>
            </a:extLst>
          </p:cNvPr>
          <p:cNvSpPr txBox="1"/>
          <p:nvPr/>
        </p:nvSpPr>
        <p:spPr>
          <a:xfrm>
            <a:off x="312907" y="1645989"/>
            <a:ext cx="8669168" cy="267765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energy of emitted particles (</a:t>
            </a:r>
            <a:r>
              <a:rPr lang="en-US" sz="2400" dirty="0">
                <a:latin typeface="Times New Roman" panose="02020603050405020304" pitchFamily="18" charset="0"/>
                <a:cs typeface="Times New Roman" panose="02020603050405020304" pitchFamily="18" charset="0"/>
                <a:sym typeface="Symbol" panose="05050102010706020507" pitchFamily="18" charset="2"/>
              </a:rPr>
              <a:t>, , </a:t>
            </a:r>
            <a:r>
              <a:rPr lang="en-US" sz="2400" dirty="0">
                <a:latin typeface="Times New Roman" panose="02020603050405020304" pitchFamily="18" charset="0"/>
                <a:cs typeface="Times New Roman" panose="02020603050405020304" pitchFamily="18" charset="0"/>
              </a:rPr>
              <a:t>) is ~100 000 times larger than energy of electron binding in atoms, and, thus, any chemical bond can easily be broken and atoms ionized.</a:t>
            </a:r>
          </a:p>
          <a:p>
            <a:r>
              <a:rPr lang="en-US" sz="2400" dirty="0">
                <a:latin typeface="Times New Roman" panose="02020603050405020304" pitchFamily="18" charset="0"/>
                <a:cs typeface="Times New Roman" panose="02020603050405020304" pitchFamily="18" charset="0"/>
              </a:rPr>
              <a:t>The typical average energy of alpha-particles is ~4-6 MeV, whereas the average energy of chemical bonds ~dozens eV. </a:t>
            </a:r>
          </a:p>
          <a:p>
            <a:r>
              <a:rPr lang="en-US" sz="2400" dirty="0">
                <a:latin typeface="Times New Roman" panose="02020603050405020304" pitchFamily="18" charset="0"/>
                <a:cs typeface="Times New Roman" panose="02020603050405020304" pitchFamily="18" charset="0"/>
              </a:rPr>
              <a:t>E.g. the largest electron binding energy have K-electrons of Pb ~88 keV.</a:t>
            </a:r>
            <a:endParaRPr lang="ru-RU" sz="24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F9092372-7122-48D6-8300-D5D0EB124C21}"/>
              </a:ext>
            </a:extLst>
          </p:cNvPr>
          <p:cNvSpPr txBox="1"/>
          <p:nvPr/>
        </p:nvSpPr>
        <p:spPr>
          <a:xfrm>
            <a:off x="3316421" y="1023457"/>
            <a:ext cx="2662139" cy="461665"/>
          </a:xfrm>
          <a:prstGeom prst="rect">
            <a:avLst/>
          </a:prstGeom>
          <a:noFill/>
        </p:spPr>
        <p:txBody>
          <a:bodyPr wrap="none" rtlCol="0">
            <a:spAutoFit/>
          </a:bodyPr>
          <a:lstStyle/>
          <a:p>
            <a:pPr algn="ctr"/>
            <a:r>
              <a:rPr lang="en-US" sz="2400" b="1" u="sng" dirty="0"/>
              <a:t>Chemical processes</a:t>
            </a:r>
            <a:endParaRPr lang="ru-RU" sz="2400" b="1" u="sng" dirty="0"/>
          </a:p>
        </p:txBody>
      </p:sp>
      <p:pic>
        <p:nvPicPr>
          <p:cNvPr id="2" name="Picture 1">
            <a:extLst>
              <a:ext uri="{FF2B5EF4-FFF2-40B4-BE49-F238E27FC236}">
                <a16:creationId xmlns:a16="http://schemas.microsoft.com/office/drawing/2014/main" id="{660654BB-FE87-7222-4226-1D1DDC2E29F8}"/>
              </a:ext>
            </a:extLst>
          </p:cNvPr>
          <p:cNvPicPr>
            <a:picLocks noChangeAspect="1"/>
          </p:cNvPicPr>
          <p:nvPr/>
        </p:nvPicPr>
        <p:blipFill>
          <a:blip r:embed="rId5"/>
          <a:stretch>
            <a:fillRect/>
          </a:stretch>
        </p:blipFill>
        <p:spPr>
          <a:xfrm>
            <a:off x="3988210" y="229577"/>
            <a:ext cx="1002319" cy="793880"/>
          </a:xfrm>
          <a:prstGeom prst="rect">
            <a:avLst/>
          </a:prstGeom>
          <a:ln>
            <a:solidFill>
              <a:schemeClr val="accent3"/>
            </a:solidFill>
          </a:ln>
        </p:spPr>
      </p:pic>
    </p:spTree>
    <p:extLst>
      <p:ext uri="{BB962C8B-B14F-4D97-AF65-F5344CB8AC3E}">
        <p14:creationId xmlns:p14="http://schemas.microsoft.com/office/powerpoint/2010/main" val="552921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DC0A782-1F43-4014-9F85-433712895B52}"/>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231874B8-A956-483E-A9FB-78C371363DF8}"/>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solidFill>
                  <a:srgbClr val="6E6E6F"/>
                </a:solidFill>
                <a:cs typeface="Times New Roman" pitchFamily="18" charset="0"/>
              </a:rPr>
              <a:pPr fontAlgn="base">
                <a:spcBef>
                  <a:spcPct val="0"/>
                </a:spcBef>
                <a:spcAft>
                  <a:spcPct val="0"/>
                </a:spcAft>
                <a:defRPr/>
              </a:pPr>
              <a:t>14</a:t>
            </a:fld>
            <a:endParaRPr lang="en-GB" dirty="0">
              <a:solidFill>
                <a:srgbClr val="6E6E6F"/>
              </a:solidFill>
              <a:cs typeface="Times New Roman" pitchFamily="18" charset="0"/>
            </a:endParaRPr>
          </a:p>
        </p:txBody>
      </p:sp>
      <p:pic>
        <p:nvPicPr>
          <p:cNvPr id="6" name="Picture 5">
            <a:extLst>
              <a:ext uri="{FF2B5EF4-FFF2-40B4-BE49-F238E27FC236}">
                <a16:creationId xmlns:a16="http://schemas.microsoft.com/office/drawing/2014/main" id="{637FA42B-5FDD-4CBC-97B7-E1D9C15034E6}"/>
              </a:ext>
            </a:extLst>
          </p:cNvPr>
          <p:cNvPicPr>
            <a:picLocks noChangeAspect="1"/>
          </p:cNvPicPr>
          <p:nvPr/>
        </p:nvPicPr>
        <p:blipFill>
          <a:blip r:embed="rId2"/>
          <a:stretch>
            <a:fillRect/>
          </a:stretch>
        </p:blipFill>
        <p:spPr>
          <a:xfrm>
            <a:off x="0" y="3090605"/>
            <a:ext cx="9091448" cy="2880320"/>
          </a:xfrm>
          <a:prstGeom prst="rect">
            <a:avLst/>
          </a:prstGeom>
        </p:spPr>
      </p:pic>
      <p:pic>
        <p:nvPicPr>
          <p:cNvPr id="7" name="Picture 6">
            <a:extLst>
              <a:ext uri="{FF2B5EF4-FFF2-40B4-BE49-F238E27FC236}">
                <a16:creationId xmlns:a16="http://schemas.microsoft.com/office/drawing/2014/main" id="{E698896E-C89C-4CE4-B633-30CE1A45CCE5}"/>
              </a:ext>
            </a:extLst>
          </p:cNvPr>
          <p:cNvPicPr>
            <a:picLocks noChangeAspect="1"/>
          </p:cNvPicPr>
          <p:nvPr/>
        </p:nvPicPr>
        <p:blipFill>
          <a:blip r:embed="rId3"/>
          <a:stretch>
            <a:fillRect/>
          </a:stretch>
        </p:blipFill>
        <p:spPr>
          <a:xfrm>
            <a:off x="3028950" y="812213"/>
            <a:ext cx="2797032" cy="2170740"/>
          </a:xfrm>
          <a:prstGeom prst="rect">
            <a:avLst/>
          </a:prstGeom>
          <a:ln>
            <a:solidFill>
              <a:schemeClr val="accent3"/>
            </a:solidFill>
          </a:ln>
        </p:spPr>
      </p:pic>
    </p:spTree>
    <p:extLst>
      <p:ext uri="{BB962C8B-B14F-4D97-AF65-F5344CB8AC3E}">
        <p14:creationId xmlns:p14="http://schemas.microsoft.com/office/powerpoint/2010/main" val="2428852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634290" y="6421170"/>
            <a:ext cx="391889" cy="293688"/>
          </a:xfrm>
        </p:spPr>
        <p:txBody>
          <a:bodyPr/>
          <a:lstStyle/>
          <a:p>
            <a:pPr>
              <a:defRPr/>
            </a:pPr>
            <a:fld id="{1683F099-A20D-4FE6-9CD3-E403A69B75CC}" type="slidenum">
              <a:rPr lang="en-US" smtClean="0"/>
              <a:pPr>
                <a:defRPr/>
              </a:pPr>
              <a:t>15</a:t>
            </a:fld>
            <a:endParaRPr 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8367" y="930625"/>
            <a:ext cx="6208412" cy="5202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7221" y="5117233"/>
            <a:ext cx="3066628" cy="1015663"/>
          </a:xfrm>
          <a:prstGeom prst="rect">
            <a:avLst/>
          </a:prstGeom>
          <a:solidFill>
            <a:srgbClr val="CCECFF"/>
          </a:solidFill>
        </p:spPr>
        <p:txBody>
          <a:bodyPr wrap="square" rtlCol="0">
            <a:spAutoFit/>
          </a:bodyPr>
          <a:lstStyle/>
          <a:p>
            <a:r>
              <a:rPr lang="en-GB" sz="2000" dirty="0">
                <a:latin typeface="Times New Roman" panose="02020603050405020304" pitchFamily="18" charset="0"/>
                <a:cs typeface="Times New Roman" panose="02020603050405020304" pitchFamily="18" charset="0"/>
              </a:rPr>
              <a:t>Conditioning technologies </a:t>
            </a:r>
            <a:r>
              <a:rPr lang="en-GB" sz="2000" b="1" dirty="0">
                <a:latin typeface="Times New Roman" panose="02020603050405020304" pitchFamily="18" charset="0"/>
                <a:cs typeface="Times New Roman" panose="02020603050405020304" pitchFamily="18" charset="0"/>
              </a:rPr>
              <a:t>in practice </a:t>
            </a:r>
            <a:r>
              <a:rPr lang="en-GB" sz="2000" dirty="0">
                <a:latin typeface="Times New Roman" panose="02020603050405020304" pitchFamily="18" charset="0"/>
                <a:cs typeface="Times New Roman" panose="02020603050405020304" pitchFamily="18" charset="0"/>
              </a:rPr>
              <a:t>depend on the class of waste processed</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221" y="980727"/>
            <a:ext cx="2634579" cy="4062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48962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5FA00B11-A4AB-46FB-AA20-1F41BE54BE25}" type="slidenum">
              <a:rPr lang="en-US"/>
              <a:pPr>
                <a:defRPr/>
              </a:pPr>
              <a:t>16</a:t>
            </a:fld>
            <a:endParaRPr lang="en-US"/>
          </a:p>
        </p:txBody>
      </p:sp>
      <p:sp>
        <p:nvSpPr>
          <p:cNvPr id="33795" name="Text Box 2"/>
          <p:cNvSpPr txBox="1">
            <a:spLocks noChangeArrowheads="1"/>
          </p:cNvSpPr>
          <p:nvPr/>
        </p:nvSpPr>
        <p:spPr bwMode="auto">
          <a:xfrm>
            <a:off x="264115" y="5369440"/>
            <a:ext cx="87084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just" eaLnBrk="1" hangingPunct="1"/>
            <a:r>
              <a:rPr lang="en-GB" altLang="en-US" sz="2000" dirty="0">
                <a:solidFill>
                  <a:srgbClr val="000000"/>
                </a:solidFill>
              </a:rPr>
              <a:t>Development of the internal structure of hydrated cement occurs also after the concrete has set and continues for months (and even years) after placement. OPC will be hydrated by 95-98% within 12 months. </a:t>
            </a:r>
          </a:p>
        </p:txBody>
      </p:sp>
      <p:sp>
        <p:nvSpPr>
          <p:cNvPr id="8" name="Text Box 4"/>
          <p:cNvSpPr txBox="1">
            <a:spLocks noChangeArrowheads="1"/>
          </p:cNvSpPr>
          <p:nvPr/>
        </p:nvSpPr>
        <p:spPr bwMode="auto">
          <a:xfrm>
            <a:off x="264115" y="1312358"/>
            <a:ext cx="8785225" cy="1015663"/>
          </a:xfrm>
          <a:prstGeom prst="rect">
            <a:avLst/>
          </a:prstGeom>
          <a:noFill/>
          <a:ln>
            <a:noFill/>
          </a:ln>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GB" altLang="en-US" sz="2000" dirty="0">
                <a:solidFill>
                  <a:srgbClr val="000000"/>
                </a:solidFill>
                <a:latin typeface="Times" panose="02020603050405020304" pitchFamily="18" charset="0"/>
                <a:cs typeface="Times" panose="02020603050405020304" pitchFamily="18" charset="0"/>
              </a:rPr>
              <a:t>After 12 months a typical Portland cement comprises an aqueous phase, which is largely confined to filling pores less than 1</a:t>
            </a:r>
            <a:r>
              <a:rPr lang="en-GB" altLang="en-US" sz="2000" dirty="0">
                <a:solidFill>
                  <a:srgbClr val="000000"/>
                </a:solidFill>
                <a:latin typeface="Times" panose="02020603050405020304" pitchFamily="18" charset="0"/>
                <a:cs typeface="Times" panose="02020603050405020304" pitchFamily="18" charset="0"/>
                <a:sym typeface="Symbol" pitchFamily="18" charset="2"/>
              </a:rPr>
              <a:t></a:t>
            </a:r>
            <a:r>
              <a:rPr lang="en-GB" altLang="en-US" sz="2000" dirty="0">
                <a:solidFill>
                  <a:srgbClr val="000000"/>
                </a:solidFill>
                <a:latin typeface="Times" panose="02020603050405020304" pitchFamily="18" charset="0"/>
                <a:cs typeface="Times" panose="02020603050405020304" pitchFamily="18" charset="0"/>
              </a:rPr>
              <a:t> in radius and a paste matrix, which is itself heterogeneous. </a:t>
            </a:r>
          </a:p>
        </p:txBody>
      </p:sp>
      <p:pic>
        <p:nvPicPr>
          <p:cNvPr id="3" name="Picture 2" descr="A picture containing chart&#10;&#10;Description automatically generated">
            <a:extLst>
              <a:ext uri="{FF2B5EF4-FFF2-40B4-BE49-F238E27FC236}">
                <a16:creationId xmlns:a16="http://schemas.microsoft.com/office/drawing/2014/main" id="{41378493-813B-4BD6-BFD2-E3C30800C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712" y="2156562"/>
            <a:ext cx="4451210" cy="3115256"/>
          </a:xfrm>
          <a:prstGeom prst="rect">
            <a:avLst/>
          </a:prstGeom>
        </p:spPr>
      </p:pic>
      <p:sp>
        <p:nvSpPr>
          <p:cNvPr id="2" name="Title 1">
            <a:extLst>
              <a:ext uri="{FF2B5EF4-FFF2-40B4-BE49-F238E27FC236}">
                <a16:creationId xmlns:a16="http://schemas.microsoft.com/office/drawing/2014/main" id="{F3485E82-C4D8-7688-5C02-CBC7F7C2068A}"/>
              </a:ext>
            </a:extLst>
          </p:cNvPr>
          <p:cNvSpPr txBox="1">
            <a:spLocks/>
          </p:cNvSpPr>
          <p:nvPr/>
        </p:nvSpPr>
        <p:spPr>
          <a:xfrm>
            <a:off x="2122967" y="77063"/>
            <a:ext cx="4245935" cy="8798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C00000"/>
                </a:solidFill>
                <a:latin typeface="Impact" panose="020B0806030902050204" pitchFamily="34" charset="0"/>
              </a:rPr>
              <a:t>2. Cements</a:t>
            </a:r>
          </a:p>
        </p:txBody>
      </p:sp>
    </p:spTree>
    <p:extLst>
      <p:ext uri="{BB962C8B-B14F-4D97-AF65-F5344CB8AC3E}">
        <p14:creationId xmlns:p14="http://schemas.microsoft.com/office/powerpoint/2010/main" val="2422651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3"/>
          <p:cNvSpPr>
            <a:spLocks noGrp="1"/>
          </p:cNvSpPr>
          <p:nvPr>
            <p:ph type="sldNum" sz="quarter" idx="12"/>
          </p:nvPr>
        </p:nvSpPr>
        <p:spPr/>
        <p:txBody>
          <a:bodyPr/>
          <a:lstStyle/>
          <a:p>
            <a:pPr>
              <a:defRPr/>
            </a:pPr>
            <a:fld id="{19769198-4B33-49CC-887F-A02B827D389B}" type="slidenum">
              <a:rPr lang="en-US"/>
              <a:pPr>
                <a:defRPr/>
              </a:pPr>
              <a:t>17</a:t>
            </a:fld>
            <a:endParaRPr lang="en-US"/>
          </a:p>
        </p:txBody>
      </p:sp>
      <p:sp>
        <p:nvSpPr>
          <p:cNvPr id="30723" name="Rectangle 2"/>
          <p:cNvSpPr>
            <a:spLocks noChangeArrowheads="1"/>
          </p:cNvSpPr>
          <p:nvPr/>
        </p:nvSpPr>
        <p:spPr bwMode="auto">
          <a:xfrm>
            <a:off x="1493837" y="826184"/>
            <a:ext cx="6156325" cy="617537"/>
          </a:xfrm>
          <a:prstGeom prst="rect">
            <a:avLst/>
          </a:prstGeom>
          <a:noFill/>
          <a:ln>
            <a:noFill/>
          </a:ln>
        </p:spPr>
        <p:txBody>
          <a:bodyPr tIns="152352" bIns="38088" anchor="ct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r>
              <a:rPr lang="en-GB" altLang="en-US" sz="2800" dirty="0"/>
              <a:t>Phase composition of hydrated cements </a:t>
            </a:r>
          </a:p>
        </p:txBody>
      </p:sp>
      <p:graphicFrame>
        <p:nvGraphicFramePr>
          <p:cNvPr id="98307" name="Group 3"/>
          <p:cNvGraphicFramePr>
            <a:graphicFrameLocks noGrp="1"/>
          </p:cNvGraphicFramePr>
          <p:nvPr>
            <p:extLst>
              <p:ext uri="{D42A27DB-BD31-4B8C-83A1-F6EECF244321}">
                <p14:modId xmlns:p14="http://schemas.microsoft.com/office/powerpoint/2010/main" val="1145788170"/>
              </p:ext>
            </p:extLst>
          </p:nvPr>
        </p:nvGraphicFramePr>
        <p:xfrm>
          <a:off x="250825" y="1520043"/>
          <a:ext cx="8642350" cy="5335650"/>
        </p:xfrm>
        <a:graphic>
          <a:graphicData uri="http://schemas.openxmlformats.org/drawingml/2006/table">
            <a:tbl>
              <a:tblPr/>
              <a:tblGrid>
                <a:gridCol w="2665413">
                  <a:extLst>
                    <a:ext uri="{9D8B030D-6E8A-4147-A177-3AD203B41FA5}">
                      <a16:colId xmlns:a16="http://schemas.microsoft.com/office/drawing/2014/main" val="20000"/>
                    </a:ext>
                  </a:extLst>
                </a:gridCol>
                <a:gridCol w="3384550">
                  <a:extLst>
                    <a:ext uri="{9D8B030D-6E8A-4147-A177-3AD203B41FA5}">
                      <a16:colId xmlns:a16="http://schemas.microsoft.com/office/drawing/2014/main" val="20001"/>
                    </a:ext>
                  </a:extLst>
                </a:gridCol>
                <a:gridCol w="2592387">
                  <a:extLst>
                    <a:ext uri="{9D8B030D-6E8A-4147-A177-3AD203B41FA5}">
                      <a16:colId xmlns:a16="http://schemas.microsoft.com/office/drawing/2014/main" val="20002"/>
                    </a:ext>
                  </a:extLst>
                </a:gridCol>
              </a:tblGrid>
              <a:tr h="4332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Phase</a:t>
                      </a:r>
                      <a:endParaRPr kumimoji="0" lang="en-US" sz="2000" b="0" i="0" u="none" strike="noStrike" cap="none" normalizeH="0" baseline="0" dirty="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Description</a:t>
                      </a:r>
                      <a:endParaRPr kumimoji="0" lang="en-US" sz="2000" b="0" i="0" u="none" strike="noStrike" cap="none" normalizeH="0" baseline="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Notation</a:t>
                      </a:r>
                      <a:endParaRPr kumimoji="0" lang="en-US" sz="2000" b="0" i="0" u="none" strike="noStrike" cap="none" normalizeH="0" baseline="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4660">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Crystalline</a:t>
                      </a:r>
                      <a:endParaRPr kumimoji="0" lang="en-US" sz="2000" b="0" i="0" u="none" strike="noStrike" cap="none" normalizeH="0" baseline="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7833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Ettringite</a:t>
                      </a:r>
                      <a:endParaRPr kumimoji="0" lang="en-US" sz="2400" b="1" i="0" u="none" strike="noStrike" cap="none" normalizeH="0" baseline="0" dirty="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a:ln>
                            <a:noFill/>
                          </a:ln>
                          <a:solidFill>
                            <a:schemeClr val="tx1"/>
                          </a:solidFill>
                          <a:effectLst/>
                          <a:latin typeface="Times New Roman" pitchFamily="18" charset="0"/>
                          <a:cs typeface="Times New Roman" pitchFamily="18" charset="0"/>
                        </a:rPr>
                        <a:t>[Ca</a:t>
                      </a:r>
                      <a:r>
                        <a:rPr kumimoji="0" lang="es-ES" sz="2400" b="0" i="0" u="none" strike="noStrike" cap="none" normalizeH="0" baseline="-30000">
                          <a:ln>
                            <a:noFill/>
                          </a:ln>
                          <a:solidFill>
                            <a:schemeClr val="tx1"/>
                          </a:solidFill>
                          <a:effectLst/>
                          <a:latin typeface="Times New Roman" pitchFamily="18" charset="0"/>
                          <a:cs typeface="Times New Roman" pitchFamily="18" charset="0"/>
                        </a:rPr>
                        <a:t>3</a:t>
                      </a:r>
                      <a:r>
                        <a:rPr kumimoji="0" lang="es-ES" sz="2400" b="0" i="0" u="none" strike="noStrike" cap="none" normalizeH="0" baseline="0">
                          <a:ln>
                            <a:noFill/>
                          </a:ln>
                          <a:solidFill>
                            <a:schemeClr val="tx1"/>
                          </a:solidFill>
                          <a:effectLst/>
                          <a:latin typeface="Times New Roman" pitchFamily="18" charset="0"/>
                          <a:cs typeface="Times New Roman" pitchFamily="18" charset="0"/>
                        </a:rPr>
                        <a:t>Al(OH)</a:t>
                      </a:r>
                      <a:r>
                        <a:rPr kumimoji="0" lang="es-ES" sz="2400" b="0" i="0" u="none" strike="noStrike" cap="none" normalizeH="0" baseline="-30000">
                          <a:ln>
                            <a:noFill/>
                          </a:ln>
                          <a:solidFill>
                            <a:schemeClr val="tx1"/>
                          </a:solidFill>
                          <a:effectLst/>
                          <a:latin typeface="Times New Roman" pitchFamily="18" charset="0"/>
                          <a:cs typeface="Times New Roman" pitchFamily="18" charset="0"/>
                        </a:rPr>
                        <a:t>6</a:t>
                      </a:r>
                      <a:r>
                        <a:rPr kumimoji="0" lang="es-ES" sz="2400" b="0" i="0" u="none" strike="noStrike" cap="none" normalizeH="0" baseline="0">
                          <a:ln>
                            <a:noFill/>
                          </a:ln>
                          <a:solidFill>
                            <a:schemeClr val="tx1"/>
                          </a:solidFill>
                          <a:effectLst/>
                          <a:latin typeface="Times New Roman" pitchFamily="18" charset="0"/>
                          <a:cs typeface="Times New Roman" pitchFamily="18" charset="0"/>
                        </a:rPr>
                        <a:t> 12H</a:t>
                      </a:r>
                      <a:r>
                        <a:rPr kumimoji="0" lang="es-ES" sz="2400" b="0" i="0" u="none" strike="noStrike" cap="none" normalizeH="0" baseline="-30000">
                          <a:ln>
                            <a:noFill/>
                          </a:ln>
                          <a:solidFill>
                            <a:schemeClr val="tx1"/>
                          </a:solidFill>
                          <a:effectLst/>
                          <a:latin typeface="Times New Roman" pitchFamily="18" charset="0"/>
                          <a:cs typeface="Times New Roman" pitchFamily="18" charset="0"/>
                        </a:rPr>
                        <a:t>2</a:t>
                      </a:r>
                      <a:r>
                        <a:rPr kumimoji="0" lang="es-ES" sz="2400" b="0" i="0" u="none" strike="noStrike" cap="none" normalizeH="0" baseline="0">
                          <a:ln>
                            <a:noFill/>
                          </a:ln>
                          <a:solidFill>
                            <a:schemeClr val="tx1"/>
                          </a:solidFill>
                          <a:effectLst/>
                          <a:latin typeface="Times New Roman" pitchFamily="18" charset="0"/>
                          <a:cs typeface="Times New Roman" pitchFamily="18" charset="0"/>
                        </a:rPr>
                        <a:t>O]</a:t>
                      </a:r>
                      <a:r>
                        <a:rPr kumimoji="0" lang="es-ES" sz="2400" b="0" i="0" u="none" strike="noStrike" cap="none" normalizeH="0" baseline="-30000">
                          <a:ln>
                            <a:noFill/>
                          </a:ln>
                          <a:solidFill>
                            <a:schemeClr val="tx1"/>
                          </a:solidFill>
                          <a:effectLst/>
                          <a:latin typeface="Times New Roman" pitchFamily="18" charset="0"/>
                          <a:cs typeface="Times New Roman" pitchFamily="18" charset="0"/>
                        </a:rPr>
                        <a:t>2</a:t>
                      </a:r>
                      <a:r>
                        <a:rPr kumimoji="0" lang="es-ES" sz="2400" b="0" i="0" u="none" strike="noStrike" cap="none" normalizeH="0" baseline="0">
                          <a:ln>
                            <a:noFill/>
                          </a:ln>
                          <a:solidFill>
                            <a:schemeClr val="tx1"/>
                          </a:solidFill>
                          <a:effectLst/>
                          <a:latin typeface="Times New Roman" pitchFamily="18" charset="0"/>
                          <a:cs typeface="Times New Roman" pitchFamily="18" charset="0"/>
                        </a:rPr>
                        <a:t>(SO</a:t>
                      </a:r>
                      <a:r>
                        <a:rPr kumimoji="0" lang="es-ES" sz="2400" b="0" i="0" u="none" strike="noStrike" cap="none" normalizeH="0" baseline="-30000">
                          <a:ln>
                            <a:noFill/>
                          </a:ln>
                          <a:solidFill>
                            <a:schemeClr val="tx1"/>
                          </a:solidFill>
                          <a:effectLst/>
                          <a:latin typeface="Times New Roman" pitchFamily="18" charset="0"/>
                          <a:cs typeface="Times New Roman" pitchFamily="18" charset="0"/>
                        </a:rPr>
                        <a:t>4</a:t>
                      </a:r>
                      <a:r>
                        <a:rPr kumimoji="0" lang="es-ES" sz="2400" b="0" i="0" u="none" strike="noStrike" cap="none" normalizeH="0" baseline="0">
                          <a:ln>
                            <a:noFill/>
                          </a:ln>
                          <a:solidFill>
                            <a:schemeClr val="tx1"/>
                          </a:solidFill>
                          <a:effectLst/>
                          <a:latin typeface="Times New Roman" pitchFamily="18" charset="0"/>
                          <a:cs typeface="Times New Roman" pitchFamily="18" charset="0"/>
                        </a:rPr>
                        <a:t>)</a:t>
                      </a:r>
                      <a:r>
                        <a:rPr kumimoji="0" lang="es-ES" sz="2400" b="0" i="0" u="none" strike="noStrike" cap="none" normalizeH="0" baseline="-30000">
                          <a:ln>
                            <a:noFill/>
                          </a:ln>
                          <a:solidFill>
                            <a:schemeClr val="tx1"/>
                          </a:solidFill>
                          <a:effectLst/>
                          <a:latin typeface="Times New Roman" pitchFamily="18" charset="0"/>
                          <a:cs typeface="Times New Roman" pitchFamily="18" charset="0"/>
                        </a:rPr>
                        <a:t>3</a:t>
                      </a:r>
                      <a:r>
                        <a:rPr kumimoji="0" lang="es-ES" sz="2400" b="0" i="0" u="none" strike="noStrike" cap="none" normalizeH="0" baseline="0">
                          <a:ln>
                            <a:noFill/>
                          </a:ln>
                          <a:solidFill>
                            <a:schemeClr val="tx1"/>
                          </a:solidFill>
                          <a:effectLst/>
                          <a:latin typeface="Times New Roman" pitchFamily="18" charset="0"/>
                          <a:cs typeface="Times New Roman" pitchFamily="18" charset="0"/>
                        </a:rPr>
                        <a:t> 2H</a:t>
                      </a:r>
                      <a:r>
                        <a:rPr kumimoji="0" lang="es-ES" sz="2400" b="0" i="0" u="none" strike="noStrike" cap="none" normalizeH="0" baseline="-30000">
                          <a:ln>
                            <a:noFill/>
                          </a:ln>
                          <a:solidFill>
                            <a:schemeClr val="tx1"/>
                          </a:solidFill>
                          <a:effectLst/>
                          <a:latin typeface="Times New Roman" pitchFamily="18" charset="0"/>
                          <a:cs typeface="Times New Roman" pitchFamily="18" charset="0"/>
                        </a:rPr>
                        <a:t>2</a:t>
                      </a:r>
                      <a:r>
                        <a:rPr kumimoji="0" lang="es-ES" sz="2400" b="0" i="0" u="none" strike="noStrike" cap="none" normalizeH="0" baseline="0">
                          <a:ln>
                            <a:noFill/>
                          </a:ln>
                          <a:solidFill>
                            <a:schemeClr val="tx1"/>
                          </a:solidFill>
                          <a:effectLst/>
                          <a:latin typeface="Times New Roman" pitchFamily="18" charset="0"/>
                          <a:cs typeface="Times New Roman" pitchFamily="18" charset="0"/>
                        </a:rPr>
                        <a:t>O</a:t>
                      </a:r>
                      <a:endParaRPr kumimoji="0" lang="es-ES" sz="2400" b="0" i="0" u="none" strike="noStrike" cap="none" normalizeH="0" baseline="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AF</a:t>
                      </a:r>
                      <a:r>
                        <a:rPr kumimoji="0" lang="en-US" sz="2400" b="0" i="0" u="none" strike="noStrike" cap="none" normalizeH="0" baseline="-30000">
                          <a:ln>
                            <a:noFill/>
                          </a:ln>
                          <a:solidFill>
                            <a:schemeClr val="tx1"/>
                          </a:solidFill>
                          <a:effectLst/>
                          <a:latin typeface="Times New Roman" pitchFamily="18" charset="0"/>
                          <a:cs typeface="Times New Roman" pitchFamily="18" charset="0"/>
                        </a:rPr>
                        <a:t>t</a:t>
                      </a:r>
                      <a:endParaRPr kumimoji="0" lang="en-US" sz="2400" b="0" i="0" u="none" strike="noStrike" cap="none" normalizeH="0" baseline="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41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Monosulphate</a:t>
                      </a:r>
                      <a:endParaRPr kumimoji="0" lang="en-US" sz="2400" b="1" i="0" u="none" strike="noStrike" cap="none" normalizeH="0" baseline="0" dirty="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a:ln>
                            <a:noFill/>
                          </a:ln>
                          <a:solidFill>
                            <a:schemeClr val="tx1"/>
                          </a:solidFill>
                          <a:effectLst/>
                          <a:latin typeface="Times New Roman" pitchFamily="18" charset="0"/>
                          <a:cs typeface="Times New Roman" pitchFamily="18" charset="0"/>
                        </a:rPr>
                        <a:t>[Ca</a:t>
                      </a:r>
                      <a:r>
                        <a:rPr kumimoji="0" lang="es-ES" sz="2400" b="0" i="0" u="none" strike="noStrike" cap="none" normalizeH="0" baseline="-30000">
                          <a:ln>
                            <a:noFill/>
                          </a:ln>
                          <a:solidFill>
                            <a:schemeClr val="tx1"/>
                          </a:solidFill>
                          <a:effectLst/>
                          <a:latin typeface="Times New Roman" pitchFamily="18" charset="0"/>
                          <a:cs typeface="Times New Roman" pitchFamily="18" charset="0"/>
                        </a:rPr>
                        <a:t>2</a:t>
                      </a:r>
                      <a:r>
                        <a:rPr kumimoji="0" lang="es-ES" sz="2400" b="0" i="0" u="none" strike="noStrike" cap="none" normalizeH="0" baseline="0">
                          <a:ln>
                            <a:noFill/>
                          </a:ln>
                          <a:solidFill>
                            <a:schemeClr val="tx1"/>
                          </a:solidFill>
                          <a:effectLst/>
                          <a:latin typeface="Times New Roman" pitchFamily="18" charset="0"/>
                          <a:cs typeface="Times New Roman" pitchFamily="18" charset="0"/>
                        </a:rPr>
                        <a:t>Al(OH)</a:t>
                      </a:r>
                      <a:r>
                        <a:rPr kumimoji="0" lang="es-ES" sz="2400" b="0" i="0" u="none" strike="noStrike" cap="none" normalizeH="0" baseline="-30000">
                          <a:ln>
                            <a:noFill/>
                          </a:ln>
                          <a:solidFill>
                            <a:schemeClr val="tx1"/>
                          </a:solidFill>
                          <a:effectLst/>
                          <a:latin typeface="Times New Roman" pitchFamily="18" charset="0"/>
                          <a:cs typeface="Times New Roman" pitchFamily="18" charset="0"/>
                        </a:rPr>
                        <a:t>6</a:t>
                      </a:r>
                      <a:r>
                        <a:rPr kumimoji="0" lang="es-ES" sz="2400" b="0" i="0" u="none" strike="noStrike" cap="none" normalizeH="0" baseline="0">
                          <a:ln>
                            <a:noFill/>
                          </a:ln>
                          <a:solidFill>
                            <a:schemeClr val="tx1"/>
                          </a:solidFill>
                          <a:effectLst/>
                          <a:latin typeface="Times New Roman" pitchFamily="18" charset="0"/>
                          <a:cs typeface="Times New Roman" pitchFamily="18" charset="0"/>
                        </a:rPr>
                        <a:t> 6H</a:t>
                      </a:r>
                      <a:r>
                        <a:rPr kumimoji="0" lang="es-ES" sz="2400" b="0" i="0" u="none" strike="noStrike" cap="none" normalizeH="0" baseline="-30000">
                          <a:ln>
                            <a:noFill/>
                          </a:ln>
                          <a:solidFill>
                            <a:schemeClr val="tx1"/>
                          </a:solidFill>
                          <a:effectLst/>
                          <a:latin typeface="Times New Roman" pitchFamily="18" charset="0"/>
                          <a:cs typeface="Times New Roman" pitchFamily="18" charset="0"/>
                        </a:rPr>
                        <a:t>2</a:t>
                      </a:r>
                      <a:r>
                        <a:rPr kumimoji="0" lang="es-ES" sz="2400" b="0" i="0" u="none" strike="noStrike" cap="none" normalizeH="0" baseline="0">
                          <a:ln>
                            <a:noFill/>
                          </a:ln>
                          <a:solidFill>
                            <a:schemeClr val="tx1"/>
                          </a:solidFill>
                          <a:effectLst/>
                          <a:latin typeface="Times New Roman" pitchFamily="18" charset="0"/>
                          <a:cs typeface="Times New Roman" pitchFamily="18" charset="0"/>
                        </a:rPr>
                        <a:t>O]</a:t>
                      </a:r>
                      <a:r>
                        <a:rPr kumimoji="0" lang="es-ES" sz="2400" b="0" i="0" u="none" strike="noStrike" cap="none" normalizeH="0" baseline="-30000">
                          <a:ln>
                            <a:noFill/>
                          </a:ln>
                          <a:solidFill>
                            <a:schemeClr val="tx1"/>
                          </a:solidFill>
                          <a:effectLst/>
                          <a:latin typeface="Times New Roman" pitchFamily="18" charset="0"/>
                          <a:cs typeface="Times New Roman" pitchFamily="18" charset="0"/>
                        </a:rPr>
                        <a:t>2</a:t>
                      </a:r>
                      <a:r>
                        <a:rPr kumimoji="0" lang="es-ES" sz="2400" b="0" i="0" u="none" strike="noStrike" cap="none" normalizeH="0" baseline="0">
                          <a:ln>
                            <a:noFill/>
                          </a:ln>
                          <a:solidFill>
                            <a:schemeClr val="tx1"/>
                          </a:solidFill>
                          <a:effectLst/>
                          <a:latin typeface="Times New Roman" pitchFamily="18" charset="0"/>
                          <a:cs typeface="Times New Roman" pitchFamily="18" charset="0"/>
                        </a:rPr>
                        <a:t>(OH), (0.5SO</a:t>
                      </a:r>
                      <a:r>
                        <a:rPr kumimoji="0" lang="es-ES" sz="2400" b="0" i="0" u="none" strike="noStrike" cap="none" normalizeH="0" baseline="-30000">
                          <a:ln>
                            <a:noFill/>
                          </a:ln>
                          <a:solidFill>
                            <a:schemeClr val="tx1"/>
                          </a:solidFill>
                          <a:effectLst/>
                          <a:latin typeface="Times New Roman" pitchFamily="18" charset="0"/>
                          <a:cs typeface="Times New Roman" pitchFamily="18" charset="0"/>
                        </a:rPr>
                        <a:t>4</a:t>
                      </a:r>
                      <a:r>
                        <a:rPr kumimoji="0" lang="es-ES" sz="2400" b="0" i="0" u="none" strike="noStrike" cap="none" normalizeH="0" baseline="0">
                          <a:ln>
                            <a:noFill/>
                          </a:ln>
                          <a:solidFill>
                            <a:schemeClr val="tx1"/>
                          </a:solidFill>
                          <a:effectLst/>
                          <a:latin typeface="Times New Roman" pitchFamily="18" charset="0"/>
                          <a:cs typeface="Times New Roman" pitchFamily="18" charset="0"/>
                        </a:rPr>
                        <a:t>)]</a:t>
                      </a:r>
                      <a:r>
                        <a:rPr kumimoji="0" lang="es-ES" sz="2400" b="0" i="0" u="none" strike="noStrike" cap="none" normalizeH="0" baseline="-30000">
                          <a:ln>
                            <a:noFill/>
                          </a:ln>
                          <a:solidFill>
                            <a:schemeClr val="tx1"/>
                          </a:solidFill>
                          <a:effectLst/>
                          <a:latin typeface="Times New Roman" pitchFamily="18" charset="0"/>
                          <a:cs typeface="Times New Roman" pitchFamily="18" charset="0"/>
                        </a:rPr>
                        <a:t>2</a:t>
                      </a:r>
                      <a:endParaRPr kumimoji="0" lang="es-ES" sz="2400" b="0" i="0" u="none" strike="noStrike" cap="none" normalizeH="0" baseline="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AF</a:t>
                      </a:r>
                      <a:r>
                        <a:rPr kumimoji="0" lang="en-US" sz="2400" b="0" i="0" u="none" strike="noStrike" cap="none" normalizeH="0" baseline="-30000">
                          <a:ln>
                            <a:noFill/>
                          </a:ln>
                          <a:solidFill>
                            <a:schemeClr val="tx1"/>
                          </a:solidFill>
                          <a:effectLst/>
                          <a:latin typeface="Times New Roman" pitchFamily="18" charset="0"/>
                          <a:cs typeface="Times New Roman" pitchFamily="18" charset="0"/>
                        </a:rPr>
                        <a:t>m</a:t>
                      </a:r>
                      <a:endParaRPr kumimoji="0" lang="en-US" sz="2400" b="0" i="0" u="none" strike="noStrike" cap="none" normalizeH="0" baseline="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33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Hydrogarnet</a:t>
                      </a:r>
                      <a:endParaRPr kumimoji="0" lang="en-US" sz="2400" b="1" i="0" u="none" strike="noStrike" cap="none" normalizeH="0" baseline="0" dirty="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Ca</a:t>
                      </a:r>
                      <a:r>
                        <a:rPr kumimoji="0" lang="en-US" sz="2400" b="0" i="0" u="none" strike="noStrike" cap="none" normalizeH="0" baseline="-30000">
                          <a:ln>
                            <a:noFill/>
                          </a:ln>
                          <a:solidFill>
                            <a:schemeClr val="tx1"/>
                          </a:solidFill>
                          <a:effectLst/>
                          <a:latin typeface="Times New Roman" pitchFamily="18" charset="0"/>
                          <a:cs typeface="Times New Roman" pitchFamily="18" charset="0"/>
                        </a:rPr>
                        <a:t>3</a:t>
                      </a:r>
                      <a:r>
                        <a:rPr kumimoji="0" lang="en-US" sz="2400" b="0" i="0" u="none" strike="noStrike" cap="none" normalizeH="0" baseline="0">
                          <a:ln>
                            <a:noFill/>
                          </a:ln>
                          <a:solidFill>
                            <a:schemeClr val="tx1"/>
                          </a:solidFill>
                          <a:effectLst/>
                          <a:latin typeface="Times New Roman" pitchFamily="18" charset="0"/>
                          <a:cs typeface="Times New Roman" pitchFamily="18" charset="0"/>
                        </a:rPr>
                        <a:t>Al</a:t>
                      </a:r>
                      <a:r>
                        <a:rPr kumimoji="0" lang="en-US" sz="2400" b="0" i="0" u="none" strike="noStrike" cap="none" normalizeH="0" baseline="-30000">
                          <a:ln>
                            <a:noFill/>
                          </a:ln>
                          <a:solidFill>
                            <a:schemeClr val="tx1"/>
                          </a:solidFill>
                          <a:effectLst/>
                          <a:latin typeface="Times New Roman" pitchFamily="18" charset="0"/>
                          <a:cs typeface="Times New Roman" pitchFamily="18" charset="0"/>
                        </a:rPr>
                        <a:t>2</a:t>
                      </a:r>
                      <a:r>
                        <a:rPr kumimoji="0" lang="en-US" sz="2400" b="0" i="0" u="none" strike="noStrike" cap="none" normalizeH="0" baseline="0">
                          <a:ln>
                            <a:noFill/>
                          </a:ln>
                          <a:solidFill>
                            <a:schemeClr val="tx1"/>
                          </a:solidFill>
                          <a:effectLst/>
                          <a:latin typeface="Times New Roman" pitchFamily="18" charset="0"/>
                          <a:cs typeface="Times New Roman" pitchFamily="18" charset="0"/>
                        </a:rPr>
                        <a:t>(OH)</a:t>
                      </a:r>
                      <a:r>
                        <a:rPr kumimoji="0" lang="en-US" sz="2400" b="0" i="0" u="none" strike="noStrike" cap="none" normalizeH="0" baseline="-30000">
                          <a:ln>
                            <a:noFill/>
                          </a:ln>
                          <a:solidFill>
                            <a:schemeClr val="tx1"/>
                          </a:solidFill>
                          <a:effectLst/>
                          <a:latin typeface="Times New Roman" pitchFamily="18" charset="0"/>
                          <a:cs typeface="Times New Roman" pitchFamily="18" charset="0"/>
                        </a:rPr>
                        <a:t>12</a:t>
                      </a:r>
                      <a:r>
                        <a:rPr kumimoji="0" lang="en-US" sz="2400" b="0" i="0" u="none" strike="noStrike" cap="none" normalizeH="0" baseline="0">
                          <a:ln>
                            <a:noFill/>
                          </a:ln>
                          <a:solidFill>
                            <a:schemeClr val="tx1"/>
                          </a:solidFill>
                          <a:effectLst/>
                          <a:latin typeface="Times New Roman" pitchFamily="18" charset="0"/>
                          <a:cs typeface="Times New Roman" pitchFamily="18" charset="0"/>
                        </a:rPr>
                        <a:t> – Ca</a:t>
                      </a:r>
                      <a:r>
                        <a:rPr kumimoji="0" lang="en-US" sz="2400" b="0" i="0" u="none" strike="noStrike" cap="none" normalizeH="0" baseline="-30000">
                          <a:ln>
                            <a:noFill/>
                          </a:ln>
                          <a:solidFill>
                            <a:schemeClr val="tx1"/>
                          </a:solidFill>
                          <a:effectLst/>
                          <a:latin typeface="Times New Roman" pitchFamily="18" charset="0"/>
                          <a:cs typeface="Times New Roman" pitchFamily="18" charset="0"/>
                        </a:rPr>
                        <a:t>3</a:t>
                      </a:r>
                      <a:r>
                        <a:rPr kumimoji="0" lang="en-US" sz="2400" b="0" i="0" u="none" strike="noStrike" cap="none" normalizeH="0" baseline="0">
                          <a:ln>
                            <a:noFill/>
                          </a:ln>
                          <a:solidFill>
                            <a:schemeClr val="tx1"/>
                          </a:solidFill>
                          <a:effectLst/>
                          <a:latin typeface="Times New Roman" pitchFamily="18" charset="0"/>
                          <a:cs typeface="Times New Roman" pitchFamily="18" charset="0"/>
                        </a:rPr>
                        <a:t>Al</a:t>
                      </a:r>
                      <a:r>
                        <a:rPr kumimoji="0" lang="en-US" sz="2400" b="0" i="0" u="none" strike="noStrike" cap="none" normalizeH="0" baseline="-30000">
                          <a:ln>
                            <a:noFill/>
                          </a:ln>
                          <a:solidFill>
                            <a:schemeClr val="tx1"/>
                          </a:solidFill>
                          <a:effectLst/>
                          <a:latin typeface="Times New Roman" pitchFamily="18" charset="0"/>
                          <a:cs typeface="Times New Roman" pitchFamily="18" charset="0"/>
                        </a:rPr>
                        <a:t>2</a:t>
                      </a:r>
                      <a:r>
                        <a:rPr kumimoji="0" lang="en-US" sz="2400" b="0" i="0" u="none" strike="noStrike" cap="none" normalizeH="0" baseline="0">
                          <a:ln>
                            <a:noFill/>
                          </a:ln>
                          <a:solidFill>
                            <a:schemeClr val="tx1"/>
                          </a:solidFill>
                          <a:effectLst/>
                          <a:latin typeface="Times New Roman" pitchFamily="18" charset="0"/>
                          <a:cs typeface="Times New Roman" pitchFamily="18" charset="0"/>
                        </a:rPr>
                        <a:t>Si(OH)</a:t>
                      </a:r>
                      <a:r>
                        <a:rPr kumimoji="0" lang="en-US" sz="2400" b="0" i="0" u="none" strike="noStrike" cap="none" normalizeH="0" baseline="-30000">
                          <a:ln>
                            <a:noFill/>
                          </a:ln>
                          <a:solidFill>
                            <a:schemeClr val="tx1"/>
                          </a:solidFill>
                          <a:effectLst/>
                          <a:latin typeface="Times New Roman" pitchFamily="18" charset="0"/>
                          <a:cs typeface="Times New Roman" pitchFamily="18" charset="0"/>
                        </a:rPr>
                        <a:t>8</a:t>
                      </a:r>
                      <a:endParaRPr kumimoji="0" lang="en-US" sz="2400" b="0" i="0" u="none" strike="noStrike" cap="none" normalizeH="0" baseline="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C</a:t>
                      </a:r>
                      <a:r>
                        <a:rPr kumimoji="0" lang="ru-RU" sz="2400" b="0" i="0" u="none" strike="noStrike" cap="none" normalizeH="0" baseline="-30000">
                          <a:ln>
                            <a:noFill/>
                          </a:ln>
                          <a:solidFill>
                            <a:schemeClr val="tx1"/>
                          </a:solidFill>
                          <a:effectLst/>
                          <a:latin typeface="Times New Roman" pitchFamily="18" charset="0"/>
                          <a:cs typeface="Times New Roman" pitchFamily="18" charset="0"/>
                        </a:rPr>
                        <a:t>3</a:t>
                      </a:r>
                      <a:r>
                        <a:rPr kumimoji="0" lang="en-US" sz="2400" b="0" i="0" u="none" strike="noStrike" cap="none" normalizeH="0" baseline="0">
                          <a:ln>
                            <a:noFill/>
                          </a:ln>
                          <a:solidFill>
                            <a:schemeClr val="tx1"/>
                          </a:solidFill>
                          <a:effectLst/>
                          <a:latin typeface="Times New Roman" pitchFamily="18" charset="0"/>
                          <a:cs typeface="Times New Roman" pitchFamily="18" charset="0"/>
                        </a:rPr>
                        <a:t>AH</a:t>
                      </a:r>
                      <a:r>
                        <a:rPr kumimoji="0" lang="ru-RU" sz="2400" b="0" i="0" u="none" strike="noStrike" cap="none" normalizeH="0" baseline="-30000">
                          <a:ln>
                            <a:noFill/>
                          </a:ln>
                          <a:solidFill>
                            <a:schemeClr val="tx1"/>
                          </a:solidFill>
                          <a:effectLst/>
                          <a:latin typeface="Times New Roman" pitchFamily="18" charset="0"/>
                          <a:cs typeface="Times New Roman" pitchFamily="18" charset="0"/>
                        </a:rPr>
                        <a:t>6</a:t>
                      </a:r>
                      <a:r>
                        <a:rPr kumimoji="0" lang="ru-RU" sz="2400" b="0" i="0" u="none" strike="noStrike" cap="none" normalizeH="0" baseline="0">
                          <a:ln>
                            <a:noFill/>
                          </a:ln>
                          <a:solidFill>
                            <a:schemeClr val="tx1"/>
                          </a:solidFill>
                          <a:effectLst/>
                          <a:latin typeface="Times New Roman" pitchFamily="18" charset="0"/>
                          <a:cs typeface="Times New Roman" pitchFamily="18" charset="0"/>
                        </a:rPr>
                        <a:t> – </a:t>
                      </a:r>
                      <a:r>
                        <a:rPr kumimoji="0" lang="en-US" sz="2400" b="0" i="0" u="none" strike="noStrike" cap="none" normalizeH="0" baseline="0">
                          <a:ln>
                            <a:noFill/>
                          </a:ln>
                          <a:solidFill>
                            <a:schemeClr val="tx1"/>
                          </a:solidFill>
                          <a:effectLst/>
                          <a:latin typeface="Times New Roman" pitchFamily="18" charset="0"/>
                          <a:cs typeface="Times New Roman" pitchFamily="18" charset="0"/>
                        </a:rPr>
                        <a:t>C</a:t>
                      </a:r>
                      <a:r>
                        <a:rPr kumimoji="0" lang="ru-RU" sz="2400" b="0" i="0" u="none" strike="noStrike" cap="none" normalizeH="0" baseline="-30000">
                          <a:ln>
                            <a:noFill/>
                          </a:ln>
                          <a:solidFill>
                            <a:schemeClr val="tx1"/>
                          </a:solidFill>
                          <a:effectLst/>
                          <a:latin typeface="Times New Roman" pitchFamily="18" charset="0"/>
                          <a:cs typeface="Times New Roman" pitchFamily="18" charset="0"/>
                        </a:rPr>
                        <a:t>3</a:t>
                      </a:r>
                      <a:r>
                        <a:rPr kumimoji="0" lang="en-US" sz="2400" b="0" i="0" u="none" strike="noStrike" cap="none" normalizeH="0" baseline="0">
                          <a:ln>
                            <a:noFill/>
                          </a:ln>
                          <a:solidFill>
                            <a:schemeClr val="tx1"/>
                          </a:solidFill>
                          <a:effectLst/>
                          <a:latin typeface="Times New Roman" pitchFamily="18" charset="0"/>
                          <a:cs typeface="Times New Roman" pitchFamily="18" charset="0"/>
                        </a:rPr>
                        <a:t>ASH</a:t>
                      </a:r>
                      <a:r>
                        <a:rPr kumimoji="0" lang="ru-RU" sz="2400" b="0" i="0" u="none" strike="noStrike" cap="none" normalizeH="0" baseline="-30000">
                          <a:ln>
                            <a:noFill/>
                          </a:ln>
                          <a:solidFill>
                            <a:schemeClr val="tx1"/>
                          </a:solidFill>
                          <a:effectLst/>
                          <a:latin typeface="Times New Roman" pitchFamily="18" charset="0"/>
                          <a:cs typeface="Times New Roman" pitchFamily="18" charset="0"/>
                        </a:rPr>
                        <a:t>4</a:t>
                      </a:r>
                      <a:endParaRPr kumimoji="0" lang="ru-RU" sz="2400" b="0" i="0" u="none" strike="noStrike" cap="none" normalizeH="0" baseline="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52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Portlandite</a:t>
                      </a:r>
                      <a:endParaRPr kumimoji="0" lang="en-US" sz="2400" b="1" i="0" u="none" strike="noStrike" cap="none" normalizeH="0" baseline="0" dirty="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Ca(OH)</a:t>
                      </a:r>
                      <a:r>
                        <a:rPr kumimoji="0" lang="en-US" sz="2400" b="0" i="0" u="none" strike="noStrike" cap="none" normalizeH="0" baseline="-30000" dirty="0">
                          <a:ln>
                            <a:noFill/>
                          </a:ln>
                          <a:solidFill>
                            <a:schemeClr val="tx1"/>
                          </a:solidFill>
                          <a:effectLst/>
                          <a:latin typeface="Times New Roman" pitchFamily="18" charset="0"/>
                          <a:cs typeface="Times New Roman" pitchFamily="18" charset="0"/>
                        </a:rPr>
                        <a:t>2</a:t>
                      </a:r>
                      <a:endParaRPr kumimoji="0" lang="en-US" sz="2400" b="0" i="0" u="none" strike="noStrike" cap="none" normalizeH="0" baseline="0" dirty="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CH</a:t>
                      </a:r>
                      <a:endParaRPr kumimoji="0" lang="en-US" sz="2400" b="0" i="0" u="none" strike="noStrike" cap="none" normalizeH="0" baseline="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7177">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Amorphous</a:t>
                      </a:r>
                      <a:endParaRPr kumimoji="0" lang="en-US" sz="2000" b="0" i="0" u="none" strike="noStrike" cap="none" normalizeH="0" baseline="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10541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Calcium silicate hydro-gel</a:t>
                      </a:r>
                      <a:endParaRPr kumimoji="0" lang="en-US" sz="2400" b="0" i="0" u="none" strike="noStrike" cap="none" normalizeH="0" baseline="0" dirty="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Molar ration Ca</a:t>
                      </a:r>
                      <a:r>
                        <a:rPr kumimoji="0" lang="ru-RU" sz="2400" b="0" i="0" u="none" strike="noStrike" cap="none" normalizeH="0" baseline="0" dirty="0">
                          <a:ln>
                            <a:noFill/>
                          </a:ln>
                          <a:solidFill>
                            <a:schemeClr val="tx1"/>
                          </a:solidFill>
                          <a:effectLst/>
                          <a:latin typeface="Times New Roman" pitchFamily="18"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Si </a:t>
                      </a:r>
                      <a:br>
                        <a:rPr kumimoji="0" lang="en-US" sz="2400" b="0" i="0" u="none" strike="noStrike" cap="none" normalizeH="0" baseline="0" dirty="0">
                          <a:ln>
                            <a:noFill/>
                          </a:ln>
                          <a:solidFill>
                            <a:schemeClr val="tx1"/>
                          </a:solidFill>
                          <a:effectLst/>
                          <a:latin typeface="Times New Roman" pitchFamily="18" charset="0"/>
                          <a:cs typeface="Times New Roman" pitchFamily="18" charset="0"/>
                        </a:rPr>
                      </a:br>
                      <a:r>
                        <a:rPr kumimoji="0" lang="ru-RU" sz="2400" b="0" i="0" u="none" strike="noStrike" cap="none" normalizeH="0" baseline="0" dirty="0">
                          <a:ln>
                            <a:noFill/>
                          </a:ln>
                          <a:solidFill>
                            <a:schemeClr val="tx1"/>
                          </a:solidFill>
                          <a:effectLst/>
                          <a:latin typeface="Times New Roman" pitchFamily="18" charset="0"/>
                          <a:cs typeface="Times New Roman" pitchFamily="18" charset="0"/>
                        </a:rPr>
                        <a:t>1.7 </a:t>
                      </a:r>
                      <a:r>
                        <a:rPr kumimoji="0" lang="ru-RU" sz="2400" b="0" i="0" u="none" strike="noStrike" cap="none" normalizeH="0" baseline="0" dirty="0">
                          <a:ln>
                            <a:noFill/>
                          </a:ln>
                          <a:solidFill>
                            <a:schemeClr val="tx1"/>
                          </a:solidFill>
                          <a:effectLst/>
                          <a:latin typeface="Times New Roman" pitchFamily="18" charset="0"/>
                          <a:cs typeface="Times New Roman" pitchFamily="18" charset="0"/>
                          <a:sym typeface="Symbol" pitchFamily="18" charset="2"/>
                        </a:rPr>
                        <a:t></a:t>
                      </a:r>
                      <a:r>
                        <a:rPr kumimoji="0" lang="ru-RU" sz="2400" b="0" i="0" u="none" strike="noStrike" cap="none" normalizeH="0" baseline="0" dirty="0">
                          <a:ln>
                            <a:noFill/>
                          </a:ln>
                          <a:solidFill>
                            <a:schemeClr val="tx1"/>
                          </a:solidFill>
                          <a:effectLst/>
                          <a:latin typeface="Times New Roman" pitchFamily="18" charset="0"/>
                          <a:cs typeface="Times New Roman" pitchFamily="18" charset="0"/>
                        </a:rPr>
                        <a:t> 0.1</a:t>
                      </a:r>
                      <a:endParaRPr kumimoji="0" lang="ru-RU" sz="2400" b="0" i="0" u="none" strike="noStrike" cap="none" normalizeH="0" baseline="0" dirty="0">
                        <a:ln>
                          <a:noFill/>
                        </a:ln>
                        <a:solidFill>
                          <a:schemeClr val="tx1"/>
                        </a:solidFill>
                        <a:effectLst/>
                        <a:latin typeface="Times New Roman" pitchFamily="18" charset="0"/>
                        <a:cs typeface="Times New Roman" pitchFamily="18" charset="0"/>
                        <a:sym typeface="Symbol" pitchFamily="18" charset="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C-S-H</a:t>
                      </a:r>
                      <a:endParaRPr kumimoji="0" lang="en-US" sz="2400" b="1" i="0" u="none" strike="noStrike" cap="none" normalizeH="0" baseline="0" dirty="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89258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A0628E-C12F-4F8C-9895-BCD5E30100D3}" type="slidenum">
              <a:rPr lang="en-US" smtClean="0"/>
              <a:pPr/>
              <a:t>18</a:t>
            </a:fld>
            <a:endParaRPr lang="en-US" dirty="0"/>
          </a:p>
        </p:txBody>
      </p:sp>
      <p:sp>
        <p:nvSpPr>
          <p:cNvPr id="4" name="TextBox 3"/>
          <p:cNvSpPr txBox="1"/>
          <p:nvPr/>
        </p:nvSpPr>
        <p:spPr>
          <a:xfrm>
            <a:off x="201763" y="4319225"/>
            <a:ext cx="8781478" cy="2062103"/>
          </a:xfrm>
          <a:prstGeom prst="rect">
            <a:avLst/>
          </a:prstGeom>
          <a:noFill/>
        </p:spPr>
        <p:txBody>
          <a:bodyPr wrap="square" rtlCol="0">
            <a:spAutoFit/>
          </a:bodyPr>
          <a:lstStyle/>
          <a:p>
            <a:pPr algn="ctr"/>
            <a:r>
              <a:rPr lang="en-GB" sz="2800" b="1" u="sng" dirty="0"/>
              <a:t>Hardened cement = Solids + Water</a:t>
            </a:r>
            <a:r>
              <a:rPr lang="en-GB" sz="2800" u="sng" dirty="0"/>
              <a:t> </a:t>
            </a:r>
          </a:p>
          <a:p>
            <a:r>
              <a:rPr lang="en-GB" sz="2000" dirty="0"/>
              <a:t>Cement solids: The most important is the </a:t>
            </a:r>
            <a:r>
              <a:rPr lang="en-GB" sz="2000" dirty="0" err="1"/>
              <a:t>tobermorite</a:t>
            </a:r>
            <a:r>
              <a:rPr lang="en-GB" sz="2000" dirty="0"/>
              <a:t> gel (CHS), which is the main cementing component of concrete. The remaining three phases are crystalline and correspond more closely to defined stoichiometry. Portlandite typically comprises 20-25% of the fully hydrated paste, whereas </a:t>
            </a:r>
            <a:r>
              <a:rPr lang="en-GB" sz="2000" dirty="0" err="1"/>
              <a:t>AFm</a:t>
            </a:r>
            <a:r>
              <a:rPr lang="en-GB" sz="2000" dirty="0"/>
              <a:t> and Aft phases comprise 5-10% of the paste.</a:t>
            </a:r>
          </a:p>
        </p:txBody>
      </p:sp>
      <p:pic>
        <p:nvPicPr>
          <p:cNvPr id="5" name="Рисунок 9">
            <a:extLst>
              <a:ext uri="{FF2B5EF4-FFF2-40B4-BE49-F238E27FC236}">
                <a16:creationId xmlns:a16="http://schemas.microsoft.com/office/drawing/2014/main" id="{CC922B08-B87C-4041-99E2-7D2B27C6A0E3}"/>
              </a:ext>
            </a:extLst>
          </p:cNvPr>
          <p:cNvPicPr>
            <a:picLocks noChangeAspect="1"/>
          </p:cNvPicPr>
          <p:nvPr/>
        </p:nvPicPr>
        <p:blipFill>
          <a:blip r:embed="rId2"/>
          <a:stretch>
            <a:fillRect/>
          </a:stretch>
        </p:blipFill>
        <p:spPr>
          <a:xfrm>
            <a:off x="395536" y="1268760"/>
            <a:ext cx="3048000" cy="1990725"/>
          </a:xfrm>
          <a:prstGeom prst="rect">
            <a:avLst/>
          </a:prstGeom>
        </p:spPr>
      </p:pic>
      <p:pic>
        <p:nvPicPr>
          <p:cNvPr id="6" name="Picture 3" descr="Drum%20at%20Sellafield%20Magnox%20Encaps%202">
            <a:extLst>
              <a:ext uri="{FF2B5EF4-FFF2-40B4-BE49-F238E27FC236}">
                <a16:creationId xmlns:a16="http://schemas.microsoft.com/office/drawing/2014/main" id="{A86E240B-5CF1-4ADA-A800-D4572157E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476672"/>
            <a:ext cx="2330476" cy="352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6763E21-90FE-4D4B-8D9A-933C51C47EA1}"/>
              </a:ext>
            </a:extLst>
          </p:cNvPr>
          <p:cNvPicPr>
            <a:picLocks noChangeAspect="1"/>
          </p:cNvPicPr>
          <p:nvPr/>
        </p:nvPicPr>
        <p:blipFill>
          <a:blip r:embed="rId4"/>
          <a:stretch>
            <a:fillRect/>
          </a:stretch>
        </p:blipFill>
        <p:spPr>
          <a:xfrm>
            <a:off x="6213153" y="1517204"/>
            <a:ext cx="2786037" cy="2482926"/>
          </a:xfrm>
          <a:prstGeom prst="rect">
            <a:avLst/>
          </a:prstGeom>
        </p:spPr>
      </p:pic>
    </p:spTree>
    <p:extLst>
      <p:ext uri="{BB962C8B-B14F-4D97-AF65-F5344CB8AC3E}">
        <p14:creationId xmlns:p14="http://schemas.microsoft.com/office/powerpoint/2010/main" val="1429390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3A0628E-C12F-4F8C-9895-BCD5E30100D3}" type="slidenum">
              <a:rPr lang="en-US" smtClean="0"/>
              <a:pPr/>
              <a:t>19</a:t>
            </a:fld>
            <a:endParaRPr lang="en-US" dirty="0"/>
          </a:p>
        </p:txBody>
      </p:sp>
      <p:pic>
        <p:nvPicPr>
          <p:cNvPr id="3074" name="Picture 2" descr="Water 03 00235 g004 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192" y="1008122"/>
            <a:ext cx="7971296" cy="57682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31840" y="476672"/>
            <a:ext cx="3163045" cy="461665"/>
          </a:xfrm>
          <a:prstGeom prst="rect">
            <a:avLst/>
          </a:prstGeom>
          <a:noFill/>
        </p:spPr>
        <p:txBody>
          <a:bodyPr wrap="none" rtlCol="0">
            <a:spAutoFit/>
          </a:bodyPr>
          <a:lstStyle/>
          <a:p>
            <a:r>
              <a:rPr lang="en-US" sz="2400" b="1" u="sng" dirty="0"/>
              <a:t>Chemical processes</a:t>
            </a:r>
            <a:endParaRPr lang="ru-RU" sz="2400" b="1" u="sng" dirty="0"/>
          </a:p>
        </p:txBody>
      </p:sp>
      <p:sp>
        <p:nvSpPr>
          <p:cNvPr id="3" name="Slide Number Placeholder 3">
            <a:extLst>
              <a:ext uri="{FF2B5EF4-FFF2-40B4-BE49-F238E27FC236}">
                <a16:creationId xmlns:a16="http://schemas.microsoft.com/office/drawing/2014/main" id="{204A7179-6575-B1CD-2D5B-1AF4C3757B6A}"/>
              </a:ext>
            </a:extLst>
          </p:cNvPr>
          <p:cNvSpPr txBox="1">
            <a:spLocks/>
          </p:cNvSpPr>
          <p:nvPr/>
        </p:nvSpPr>
        <p:spPr>
          <a:xfrm>
            <a:off x="7086600" y="646786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B39EDFF-427F-49B7-834F-72AB385F2DAC}" type="slidenum">
              <a:rPr lang="en-GB" smtClean="0"/>
              <a:pPr/>
              <a:t>19</a:t>
            </a:fld>
            <a:endParaRPr lang="en-GB" dirty="0"/>
          </a:p>
        </p:txBody>
      </p:sp>
    </p:spTree>
    <p:extLst>
      <p:ext uri="{BB962C8B-B14F-4D97-AF65-F5344CB8AC3E}">
        <p14:creationId xmlns:p14="http://schemas.microsoft.com/office/powerpoint/2010/main" val="3964418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56B9-67A1-F0C4-E769-FCA9612BD390}"/>
              </a:ext>
            </a:extLst>
          </p:cNvPr>
          <p:cNvSpPr txBox="1">
            <a:spLocks/>
          </p:cNvSpPr>
          <p:nvPr/>
        </p:nvSpPr>
        <p:spPr>
          <a:xfrm>
            <a:off x="2165498" y="725650"/>
            <a:ext cx="4245935" cy="8798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C00000"/>
                </a:solidFill>
                <a:latin typeface="Impact" panose="020B0806030902050204" pitchFamily="34" charset="0"/>
              </a:rPr>
              <a:t>Outline</a:t>
            </a:r>
          </a:p>
        </p:txBody>
      </p:sp>
      <p:sp>
        <p:nvSpPr>
          <p:cNvPr id="3" name="Slide Number Placeholder 3">
            <a:extLst>
              <a:ext uri="{FF2B5EF4-FFF2-40B4-BE49-F238E27FC236}">
                <a16:creationId xmlns:a16="http://schemas.microsoft.com/office/drawing/2014/main" id="{7E34424C-09AA-D762-82E8-726D897D9A27}"/>
              </a:ext>
            </a:extLst>
          </p:cNvPr>
          <p:cNvSpPr>
            <a:spLocks noGrp="1"/>
          </p:cNvSpPr>
          <p:nvPr>
            <p:ph type="sldNum" sz="quarter" idx="12"/>
          </p:nvPr>
        </p:nvSpPr>
        <p:spPr>
          <a:xfrm>
            <a:off x="7077075" y="6450013"/>
            <a:ext cx="2057400" cy="365125"/>
          </a:xfrm>
        </p:spPr>
        <p:txBody>
          <a:bodyPr/>
          <a:lstStyle/>
          <a:p>
            <a:fld id="{AA73A55A-28B6-4191-B687-C4F85EF2C8F7}" type="slidenum">
              <a:rPr lang="en-GB" smtClean="0"/>
              <a:t>2</a:t>
            </a:fld>
            <a:endParaRPr lang="en-GB"/>
          </a:p>
        </p:txBody>
      </p:sp>
      <p:sp>
        <p:nvSpPr>
          <p:cNvPr id="13" name="TextBox 12">
            <a:extLst>
              <a:ext uri="{FF2B5EF4-FFF2-40B4-BE49-F238E27FC236}">
                <a16:creationId xmlns:a16="http://schemas.microsoft.com/office/drawing/2014/main" id="{BD9BDFFC-C80D-00F5-AB47-A7905061E5F7}"/>
              </a:ext>
            </a:extLst>
          </p:cNvPr>
          <p:cNvSpPr txBox="1"/>
          <p:nvPr/>
        </p:nvSpPr>
        <p:spPr>
          <a:xfrm>
            <a:off x="410365" y="1687964"/>
            <a:ext cx="4896544" cy="2554545"/>
          </a:xfrm>
          <a:prstGeom prst="rect">
            <a:avLst/>
          </a:prstGeom>
          <a:noFill/>
        </p:spPr>
        <p:txBody>
          <a:bodyPr wrap="square" rtlCol="0">
            <a:spAutoFit/>
          </a:bodyPr>
          <a:lstStyle/>
          <a:p>
            <a:pPr marL="514350" indent="-514350">
              <a:buFont typeface="+mj-lt"/>
              <a:buAutoNum type="arabicPeriod"/>
            </a:pPr>
            <a:r>
              <a:rPr lang="en-US" sz="4000" dirty="0">
                <a:solidFill>
                  <a:srgbClr val="000000"/>
                </a:solidFill>
                <a:latin typeface="Arial" panose="020B0604020202020204" pitchFamily="34" charset="0"/>
                <a:cs typeface="Arial" panose="020B0604020202020204" pitchFamily="34" charset="0"/>
              </a:rPr>
              <a:t>Basics </a:t>
            </a:r>
          </a:p>
          <a:p>
            <a:pPr marL="514350" indent="-514350">
              <a:buFont typeface="+mj-lt"/>
              <a:buAutoNum type="arabicPeriod"/>
            </a:pPr>
            <a:r>
              <a:rPr lang="en-GB" sz="4000" dirty="0">
                <a:solidFill>
                  <a:srgbClr val="000000"/>
                </a:solidFill>
                <a:latin typeface="Arial" panose="020B0604020202020204" pitchFamily="34" charset="0"/>
                <a:cs typeface="Arial" panose="020B0604020202020204" pitchFamily="34" charset="0"/>
              </a:rPr>
              <a:t>Cements </a:t>
            </a:r>
          </a:p>
          <a:p>
            <a:pPr marL="514350" indent="-514350">
              <a:buFont typeface="+mj-lt"/>
              <a:buAutoNum type="arabicPeriod"/>
            </a:pPr>
            <a:r>
              <a:rPr lang="en-GB" sz="4000" dirty="0">
                <a:solidFill>
                  <a:srgbClr val="000000"/>
                </a:solidFill>
                <a:latin typeface="Arial" panose="020B0604020202020204" pitchFamily="34" charset="0"/>
                <a:cs typeface="Arial" panose="020B0604020202020204" pitchFamily="34" charset="0"/>
              </a:rPr>
              <a:t>Glasses</a:t>
            </a:r>
          </a:p>
          <a:p>
            <a:pPr marL="514350" indent="-514350">
              <a:buFont typeface="+mj-lt"/>
              <a:buAutoNum type="arabicPeriod"/>
            </a:pPr>
            <a:r>
              <a:rPr lang="en-GB" sz="4000" dirty="0">
                <a:solidFill>
                  <a:srgbClr val="000000"/>
                </a:solidFill>
                <a:latin typeface="Arial" panose="020B0604020202020204" pitchFamily="34" charset="0"/>
                <a:cs typeface="Arial" panose="020B0604020202020204" pitchFamily="34" charset="0"/>
              </a:rPr>
              <a:t>Crystals </a:t>
            </a:r>
          </a:p>
        </p:txBody>
      </p:sp>
      <p:sp>
        <p:nvSpPr>
          <p:cNvPr id="14" name="Slide Number Placeholder 3">
            <a:extLst>
              <a:ext uri="{FF2B5EF4-FFF2-40B4-BE49-F238E27FC236}">
                <a16:creationId xmlns:a16="http://schemas.microsoft.com/office/drawing/2014/main" id="{9A986A24-E0FB-F877-10DD-FF587A294030}"/>
              </a:ext>
            </a:extLst>
          </p:cNvPr>
          <p:cNvSpPr txBox="1">
            <a:spLocks noGrp="1"/>
          </p:cNvSpPr>
          <p:nvPr/>
        </p:nvSpPr>
        <p:spPr bwMode="auto">
          <a:xfrm>
            <a:off x="8624888" y="6521450"/>
            <a:ext cx="509587" cy="293688"/>
          </a:xfrm>
          <a:prstGeom prst="rect">
            <a:avLst/>
          </a:prstGeom>
          <a:noFill/>
          <a:ln>
            <a:miter lim="800000"/>
            <a:headEnd/>
            <a:tailEnd/>
          </a:ln>
        </p:spPr>
        <p:txBody>
          <a:bodyPr/>
          <a:lstStyle/>
          <a:p>
            <a:pPr algn="r">
              <a:defRPr/>
            </a:pPr>
            <a:fld id="{8AEB0152-4674-4903-AADB-B6251DC76529}" type="slidenum">
              <a:rPr lang="en-US" sz="1000">
                <a:solidFill>
                  <a:srgbClr val="D5D7D8"/>
                </a:solidFill>
                <a:latin typeface="+mn-lt"/>
                <a:ea typeface="Geneva" charset="-128"/>
                <a:cs typeface="+mn-cs"/>
              </a:rPr>
              <a:pPr algn="r">
                <a:defRPr/>
              </a:pPr>
              <a:t>2</a:t>
            </a:fld>
            <a:endParaRPr lang="en-US" sz="1000" dirty="0">
              <a:solidFill>
                <a:srgbClr val="D5D7D8"/>
              </a:solidFill>
              <a:latin typeface="+mn-lt"/>
              <a:ea typeface="Geneva" charset="-128"/>
              <a:cs typeface="+mn-cs"/>
            </a:endParaRPr>
          </a:p>
        </p:txBody>
      </p:sp>
      <p:pic>
        <p:nvPicPr>
          <p:cNvPr id="19" name="Picture 18" descr="A picture containing text, outdoor&#10;&#10;Description automatically generated">
            <a:hlinkClick r:id="rId2"/>
            <a:extLst>
              <a:ext uri="{FF2B5EF4-FFF2-40B4-BE49-F238E27FC236}">
                <a16:creationId xmlns:a16="http://schemas.microsoft.com/office/drawing/2014/main" id="{1792294A-5CB6-C4AB-CF63-18260DEE0B0A}"/>
              </a:ext>
            </a:extLst>
          </p:cNvPr>
          <p:cNvPicPr>
            <a:picLocks noChangeAspect="1"/>
          </p:cNvPicPr>
          <p:nvPr/>
        </p:nvPicPr>
        <p:blipFill>
          <a:blip r:embed="rId3"/>
          <a:stretch>
            <a:fillRect/>
          </a:stretch>
        </p:blipFill>
        <p:spPr>
          <a:xfrm>
            <a:off x="3402419" y="2912914"/>
            <a:ext cx="5741581" cy="3608536"/>
          </a:xfrm>
          <a:prstGeom prst="rect">
            <a:avLst/>
          </a:prstGeom>
        </p:spPr>
      </p:pic>
    </p:spTree>
    <p:extLst>
      <p:ext uri="{BB962C8B-B14F-4D97-AF65-F5344CB8AC3E}">
        <p14:creationId xmlns:p14="http://schemas.microsoft.com/office/powerpoint/2010/main" val="1585444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A0628E-C12F-4F8C-9895-BCD5E30100D3}" type="slidenum">
              <a:rPr lang="en-US" smtClean="0"/>
              <a:pPr/>
              <a:t>20</a:t>
            </a:fld>
            <a:endParaRPr lang="en-US" dirty="0"/>
          </a:p>
        </p:txBody>
      </p:sp>
      <p:sp>
        <p:nvSpPr>
          <p:cNvPr id="3" name="TextBox 2"/>
          <p:cNvSpPr txBox="1"/>
          <p:nvPr/>
        </p:nvSpPr>
        <p:spPr>
          <a:xfrm>
            <a:off x="273939" y="902927"/>
            <a:ext cx="8740135" cy="1200329"/>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After ~10</a:t>
            </a:r>
            <a:r>
              <a:rPr lang="en-GB" baseline="30000" dirty="0">
                <a:latin typeface="Times New Roman" panose="02020603050405020304" pitchFamily="18" charset="0"/>
                <a:cs typeface="Times New Roman" panose="02020603050405020304" pitchFamily="18" charset="0"/>
              </a:rPr>
              <a:t>-12 </a:t>
            </a:r>
            <a:r>
              <a:rPr lang="en-GB" dirty="0">
                <a:latin typeface="Times New Roman" panose="02020603050405020304" pitchFamily="18" charset="0"/>
                <a:cs typeface="Times New Roman" panose="02020603050405020304" pitchFamily="18" charset="0"/>
              </a:rPr>
              <a:t>s the chemically reactive species are still located in the vicinity of the original H</a:t>
            </a:r>
            <a:r>
              <a:rPr lang="en-GB" baseline="30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O</a:t>
            </a:r>
            <a:r>
              <a:rPr lang="en-GB" baseline="30000"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H</a:t>
            </a:r>
            <a:r>
              <a:rPr lang="en-GB" baseline="30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O·</a:t>
            </a:r>
            <a:r>
              <a:rPr lang="en-GB" baseline="30000"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and e¯ species where they formed. As the diffusion proceeds species may come close enough together to </a:t>
            </a:r>
            <a:r>
              <a:rPr lang="en-GB" b="1" dirty="0">
                <a:latin typeface="Times New Roman" panose="02020603050405020304" pitchFamily="18" charset="0"/>
                <a:cs typeface="Times New Roman" panose="02020603050405020304" pitchFamily="18" charset="0"/>
              </a:rPr>
              <a:t>react with each other</a:t>
            </a:r>
            <a:r>
              <a:rPr lang="en-GB" b="1" i="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 variety of reactions are possible in the track of the charged particle.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373" y="2264903"/>
            <a:ext cx="4697887" cy="335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3528" y="5661248"/>
            <a:ext cx="8640959" cy="923330"/>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Most of these reactions </a:t>
            </a:r>
            <a:r>
              <a:rPr lang="en-GB" b="1" dirty="0">
                <a:latin typeface="Times New Roman" panose="02020603050405020304" pitchFamily="18" charset="0"/>
                <a:cs typeface="Times New Roman" panose="02020603050405020304" pitchFamily="18" charset="0"/>
              </a:rPr>
              <a:t>remove </a:t>
            </a:r>
            <a:r>
              <a:rPr lang="en-GB" dirty="0">
                <a:latin typeface="Times New Roman" panose="02020603050405020304" pitchFamily="18" charset="0"/>
                <a:cs typeface="Times New Roman" panose="02020603050405020304" pitchFamily="18" charset="0"/>
              </a:rPr>
              <a:t>chemically reactive species from the system. With time (by ~ 10</a:t>
            </a:r>
            <a:r>
              <a:rPr lang="en-GB" baseline="30000" dirty="0">
                <a:latin typeface="Times New Roman" panose="02020603050405020304" pitchFamily="18" charset="0"/>
                <a:cs typeface="Times New Roman" panose="02020603050405020304" pitchFamily="18" charset="0"/>
              </a:rPr>
              <a:t>-6 </a:t>
            </a:r>
            <a:r>
              <a:rPr lang="en-GB" dirty="0">
                <a:latin typeface="Times New Roman" panose="02020603050405020304" pitchFamily="18" charset="0"/>
                <a:cs typeface="Times New Roman" panose="02020603050405020304" pitchFamily="18" charset="0"/>
              </a:rPr>
              <a:t>s) all of the reactive species have diffused sufficiently far that further reactions are unlikely. </a:t>
            </a:r>
          </a:p>
        </p:txBody>
      </p:sp>
      <p:graphicFrame>
        <p:nvGraphicFramePr>
          <p:cNvPr id="6" name="Table 5"/>
          <p:cNvGraphicFramePr>
            <a:graphicFrameLocks noGrp="1"/>
          </p:cNvGraphicFramePr>
          <p:nvPr/>
        </p:nvGraphicFramePr>
        <p:xfrm>
          <a:off x="5652121" y="2348880"/>
          <a:ext cx="3312366" cy="2123440"/>
        </p:xfrm>
        <a:graphic>
          <a:graphicData uri="http://schemas.openxmlformats.org/drawingml/2006/table">
            <a:tbl>
              <a:tblPr firstRow="1" bandRow="1">
                <a:tableStyleId>{5C22544A-7EE6-4342-B048-85BDC9FD1C3A}</a:tableStyleId>
              </a:tblPr>
              <a:tblGrid>
                <a:gridCol w="936103">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864095">
                  <a:extLst>
                    <a:ext uri="{9D8B030D-6E8A-4147-A177-3AD203B41FA5}">
                      <a16:colId xmlns:a16="http://schemas.microsoft.com/office/drawing/2014/main" val="20002"/>
                    </a:ext>
                  </a:extLst>
                </a:gridCol>
              </a:tblGrid>
              <a:tr h="370840">
                <a:tc>
                  <a:txBody>
                    <a:bodyPr/>
                    <a:lstStyle/>
                    <a:p>
                      <a:r>
                        <a:rPr lang="en-GB" dirty="0"/>
                        <a:t>Specie</a:t>
                      </a:r>
                    </a:p>
                  </a:txBody>
                  <a:tcPr/>
                </a:tc>
                <a:tc>
                  <a:txBody>
                    <a:bodyPr/>
                    <a:lstStyle/>
                    <a:p>
                      <a:r>
                        <a:rPr lang="en-GB" dirty="0"/>
                        <a:t>D, </a:t>
                      </a:r>
                      <a:br>
                        <a:rPr lang="en-GB" dirty="0"/>
                      </a:br>
                      <a:r>
                        <a:rPr lang="en-GB" b="0" dirty="0"/>
                        <a:t>(10</a:t>
                      </a:r>
                      <a:r>
                        <a:rPr lang="en-GB" b="0" baseline="30000" dirty="0"/>
                        <a:t>-5</a:t>
                      </a:r>
                      <a:r>
                        <a:rPr lang="en-GB" b="0" dirty="0"/>
                        <a:t> cm</a:t>
                      </a:r>
                      <a:r>
                        <a:rPr lang="en-GB" b="0" baseline="30000" dirty="0"/>
                        <a:t>2</a:t>
                      </a:r>
                      <a:r>
                        <a:rPr lang="en-GB" b="0" dirty="0"/>
                        <a:t> s</a:t>
                      </a:r>
                      <a:r>
                        <a:rPr lang="en-GB" b="0" baseline="30000" dirty="0"/>
                        <a:t>-1</a:t>
                      </a:r>
                      <a:r>
                        <a:rPr lang="en-GB" b="0" dirty="0"/>
                        <a:t>)</a:t>
                      </a:r>
                    </a:p>
                  </a:txBody>
                  <a:tcPr/>
                </a:tc>
                <a:tc>
                  <a:txBody>
                    <a:bodyPr/>
                    <a:lstStyle/>
                    <a:p>
                      <a:r>
                        <a:rPr lang="en-GB" dirty="0"/>
                        <a:t>R (Å)</a:t>
                      </a:r>
                    </a:p>
                  </a:txBody>
                  <a:tcPr/>
                </a:tc>
                <a:extLst>
                  <a:ext uri="{0D108BD9-81ED-4DB2-BD59-A6C34878D82A}">
                    <a16:rowId xmlns:a16="http://schemas.microsoft.com/office/drawing/2014/main" val="10000"/>
                  </a:ext>
                </a:extLst>
              </a:tr>
              <a:tr h="370840">
                <a:tc>
                  <a:txBody>
                    <a:bodyPr/>
                    <a:lstStyle/>
                    <a:p>
                      <a:r>
                        <a:rPr lang="en-GB" dirty="0"/>
                        <a:t>OH</a:t>
                      </a:r>
                    </a:p>
                  </a:txBody>
                  <a:tcPr/>
                </a:tc>
                <a:tc>
                  <a:txBody>
                    <a:bodyPr/>
                    <a:lstStyle/>
                    <a:p>
                      <a:r>
                        <a:rPr lang="en-GB" dirty="0"/>
                        <a:t>2</a:t>
                      </a:r>
                    </a:p>
                  </a:txBody>
                  <a:tcPr/>
                </a:tc>
                <a:tc>
                  <a:txBody>
                    <a:bodyPr/>
                    <a:lstStyle/>
                    <a:p>
                      <a:r>
                        <a:rPr lang="en-GB" dirty="0"/>
                        <a:t>2.4</a:t>
                      </a:r>
                    </a:p>
                  </a:txBody>
                  <a:tcPr/>
                </a:tc>
                <a:extLst>
                  <a:ext uri="{0D108BD9-81ED-4DB2-BD59-A6C34878D82A}">
                    <a16:rowId xmlns:a16="http://schemas.microsoft.com/office/drawing/2014/main" val="10001"/>
                  </a:ext>
                </a:extLst>
              </a:tr>
              <a:tr h="370840">
                <a:tc>
                  <a:txBody>
                    <a:bodyPr/>
                    <a:lstStyle/>
                    <a:p>
                      <a:r>
                        <a:rPr lang="en-GB" dirty="0" err="1"/>
                        <a:t>e</a:t>
                      </a:r>
                      <a:r>
                        <a:rPr lang="en-GB" baseline="-25000" dirty="0" err="1"/>
                        <a:t>aq</a:t>
                      </a:r>
                      <a:r>
                        <a:rPr lang="en-GB" dirty="0"/>
                        <a:t>¯</a:t>
                      </a:r>
                    </a:p>
                  </a:txBody>
                  <a:tcPr/>
                </a:tc>
                <a:tc>
                  <a:txBody>
                    <a:bodyPr/>
                    <a:lstStyle/>
                    <a:p>
                      <a:r>
                        <a:rPr lang="en-GB" dirty="0"/>
                        <a:t>5</a:t>
                      </a:r>
                    </a:p>
                  </a:txBody>
                  <a:tcPr/>
                </a:tc>
                <a:tc>
                  <a:txBody>
                    <a:bodyPr/>
                    <a:lstStyle/>
                    <a:p>
                      <a:r>
                        <a:rPr lang="en-GB" dirty="0"/>
                        <a:t>2.1</a:t>
                      </a:r>
                    </a:p>
                  </a:txBody>
                  <a:tcPr/>
                </a:tc>
                <a:extLst>
                  <a:ext uri="{0D108BD9-81ED-4DB2-BD59-A6C34878D82A}">
                    <a16:rowId xmlns:a16="http://schemas.microsoft.com/office/drawing/2014/main" val="10002"/>
                  </a:ext>
                </a:extLst>
              </a:tr>
              <a:tr h="370840">
                <a:tc>
                  <a:txBody>
                    <a:bodyPr/>
                    <a:lstStyle/>
                    <a:p>
                      <a:r>
                        <a:rPr lang="en-GB" dirty="0"/>
                        <a:t>H</a:t>
                      </a:r>
                      <a:r>
                        <a:rPr lang="en-GB" baseline="-25000" dirty="0"/>
                        <a:t>3</a:t>
                      </a:r>
                      <a:r>
                        <a:rPr lang="en-GB" dirty="0"/>
                        <a:t>O</a:t>
                      </a:r>
                      <a:r>
                        <a:rPr lang="en-GB" baseline="30000" dirty="0"/>
                        <a:t>+</a:t>
                      </a:r>
                    </a:p>
                  </a:txBody>
                  <a:tcPr/>
                </a:tc>
                <a:tc>
                  <a:txBody>
                    <a:bodyPr/>
                    <a:lstStyle/>
                    <a:p>
                      <a:r>
                        <a:rPr lang="en-GB" dirty="0"/>
                        <a:t>8</a:t>
                      </a:r>
                    </a:p>
                  </a:txBody>
                  <a:tcPr/>
                </a:tc>
                <a:tc>
                  <a:txBody>
                    <a:bodyPr/>
                    <a:lstStyle/>
                    <a:p>
                      <a:r>
                        <a:rPr lang="en-GB" dirty="0"/>
                        <a:t>0.30</a:t>
                      </a:r>
                    </a:p>
                  </a:txBody>
                  <a:tcPr/>
                </a:tc>
                <a:extLst>
                  <a:ext uri="{0D108BD9-81ED-4DB2-BD59-A6C34878D82A}">
                    <a16:rowId xmlns:a16="http://schemas.microsoft.com/office/drawing/2014/main" val="10003"/>
                  </a:ext>
                </a:extLst>
              </a:tr>
              <a:tr h="370840">
                <a:tc>
                  <a:txBody>
                    <a:bodyPr/>
                    <a:lstStyle/>
                    <a:p>
                      <a:r>
                        <a:rPr lang="en-GB" dirty="0"/>
                        <a:t>H</a:t>
                      </a:r>
                    </a:p>
                  </a:txBody>
                  <a:tcPr/>
                </a:tc>
                <a:tc>
                  <a:txBody>
                    <a:bodyPr/>
                    <a:lstStyle/>
                    <a:p>
                      <a:r>
                        <a:rPr lang="en-GB" dirty="0"/>
                        <a:t>8</a:t>
                      </a:r>
                    </a:p>
                  </a:txBody>
                  <a:tcPr/>
                </a:tc>
                <a:tc>
                  <a:txBody>
                    <a:bodyPr/>
                    <a:lstStyle/>
                    <a:p>
                      <a:r>
                        <a:rPr lang="en-GB" dirty="0"/>
                        <a:t>0.42</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85567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A0628E-C12F-4F8C-9895-BCD5E30100D3}" type="slidenum">
              <a:rPr lang="en-US" smtClean="0"/>
              <a:pPr/>
              <a:t>21</a:t>
            </a:fld>
            <a:endParaRPr lang="en-US" dirty="0"/>
          </a:p>
        </p:txBody>
      </p:sp>
      <p:sp>
        <p:nvSpPr>
          <p:cNvPr id="3" name="TextBox 2"/>
          <p:cNvSpPr txBox="1"/>
          <p:nvPr/>
        </p:nvSpPr>
        <p:spPr>
          <a:xfrm>
            <a:off x="306167" y="1096962"/>
            <a:ext cx="8580527" cy="954107"/>
          </a:xfrm>
          <a:prstGeom prst="rect">
            <a:avLst/>
          </a:prstGeom>
          <a:noFill/>
        </p:spPr>
        <p:txBody>
          <a:bodyPr wrap="square" rtlCol="0">
            <a:spAutoFit/>
          </a:bodyPr>
          <a:lstStyle/>
          <a:p>
            <a:r>
              <a:rPr lang="en-GB" sz="2800" b="1" dirty="0">
                <a:latin typeface="Times New Roman" panose="02020603050405020304" pitchFamily="18" charset="0"/>
                <a:cs typeface="Times New Roman" panose="02020603050405020304" pitchFamily="18" charset="0"/>
              </a:rPr>
              <a:t>Radiation chemical yield (the G-value)</a:t>
            </a:r>
            <a:r>
              <a:rPr lang="en-GB" sz="2800" dirty="0">
                <a:latin typeface="Times New Roman" panose="02020603050405020304" pitchFamily="18" charset="0"/>
                <a:cs typeface="Times New Roman" panose="02020603050405020304" pitchFamily="18" charset="0"/>
              </a:rPr>
              <a:t>: the number of a particular species produced </a:t>
            </a:r>
            <a:r>
              <a:rPr lang="en-GB" sz="2800" b="1" dirty="0">
                <a:latin typeface="Times New Roman" panose="02020603050405020304" pitchFamily="18" charset="0"/>
                <a:cs typeface="Times New Roman" panose="02020603050405020304" pitchFamily="18" charset="0"/>
              </a:rPr>
              <a:t>per 100 </a:t>
            </a:r>
            <a:r>
              <a:rPr lang="en-GB" sz="2800" b="1" dirty="0" err="1">
                <a:latin typeface="Times New Roman" panose="02020603050405020304" pitchFamily="18" charset="0"/>
                <a:cs typeface="Times New Roman" panose="02020603050405020304" pitchFamily="18" charset="0"/>
              </a:rPr>
              <a:t>ev</a:t>
            </a:r>
            <a:r>
              <a:rPr lang="en-GB" sz="2800" b="1" dirty="0">
                <a:latin typeface="Times New Roman" panose="02020603050405020304" pitchFamily="18" charset="0"/>
                <a:cs typeface="Times New Roman" panose="02020603050405020304" pitchFamily="18" charset="0"/>
              </a:rPr>
              <a:t> </a:t>
            </a:r>
            <a:r>
              <a:rPr lang="en-GB" sz="2800" dirty="0">
                <a:latin typeface="Times New Roman" panose="02020603050405020304" pitchFamily="18" charset="0"/>
                <a:cs typeface="Times New Roman" panose="02020603050405020304" pitchFamily="18" charset="0"/>
              </a:rPr>
              <a:t>of energy loss.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67" y="2500015"/>
            <a:ext cx="8209183" cy="3601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2275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3A0628E-C12F-4F8C-9895-BCD5E30100D3}" type="slidenum">
              <a:rPr lang="en-US" smtClean="0"/>
              <a:pPr/>
              <a:t>22</a:t>
            </a:fld>
            <a:endParaRPr lang="en-US" dirty="0"/>
          </a:p>
        </p:txBody>
      </p:sp>
      <p:sp>
        <p:nvSpPr>
          <p:cNvPr id="9" name="TextBox 8"/>
          <p:cNvSpPr txBox="1"/>
          <p:nvPr/>
        </p:nvSpPr>
        <p:spPr>
          <a:xfrm>
            <a:off x="2843808" y="238306"/>
            <a:ext cx="3163045" cy="461665"/>
          </a:xfrm>
          <a:prstGeom prst="rect">
            <a:avLst/>
          </a:prstGeom>
          <a:noFill/>
        </p:spPr>
        <p:txBody>
          <a:bodyPr wrap="none" rtlCol="0">
            <a:spAutoFit/>
          </a:bodyPr>
          <a:lstStyle/>
          <a:p>
            <a:r>
              <a:rPr lang="en-US" sz="2400" b="1" u="sng" dirty="0"/>
              <a:t>Chemical processes</a:t>
            </a:r>
            <a:endParaRPr lang="ru-RU" sz="2400" b="1" u="sng" dirty="0"/>
          </a:p>
        </p:txBody>
      </p:sp>
      <p:pic>
        <p:nvPicPr>
          <p:cNvPr id="4" name="Picture 3">
            <a:extLst>
              <a:ext uri="{FF2B5EF4-FFF2-40B4-BE49-F238E27FC236}">
                <a16:creationId xmlns:a16="http://schemas.microsoft.com/office/drawing/2014/main" id="{73688027-4AA5-4269-A716-DC6F92E38227}"/>
              </a:ext>
            </a:extLst>
          </p:cNvPr>
          <p:cNvPicPr>
            <a:picLocks noChangeAspect="1"/>
          </p:cNvPicPr>
          <p:nvPr/>
        </p:nvPicPr>
        <p:blipFill>
          <a:blip r:embed="rId2"/>
          <a:stretch>
            <a:fillRect/>
          </a:stretch>
        </p:blipFill>
        <p:spPr>
          <a:xfrm>
            <a:off x="698827" y="1004547"/>
            <a:ext cx="7453006" cy="1463167"/>
          </a:xfrm>
          <a:prstGeom prst="rect">
            <a:avLst/>
          </a:prstGeom>
        </p:spPr>
      </p:pic>
      <p:pic>
        <p:nvPicPr>
          <p:cNvPr id="7" name="Picture 6">
            <a:extLst>
              <a:ext uri="{FF2B5EF4-FFF2-40B4-BE49-F238E27FC236}">
                <a16:creationId xmlns:a16="http://schemas.microsoft.com/office/drawing/2014/main" id="{1ADA277E-F3F4-40EF-9094-947B875A4EAF}"/>
              </a:ext>
            </a:extLst>
          </p:cNvPr>
          <p:cNvPicPr>
            <a:picLocks noChangeAspect="1"/>
          </p:cNvPicPr>
          <p:nvPr/>
        </p:nvPicPr>
        <p:blipFill>
          <a:blip r:embed="rId3"/>
          <a:stretch>
            <a:fillRect/>
          </a:stretch>
        </p:blipFill>
        <p:spPr>
          <a:xfrm>
            <a:off x="1516169" y="2467714"/>
            <a:ext cx="6111661" cy="4177842"/>
          </a:xfrm>
          <a:prstGeom prst="rect">
            <a:avLst/>
          </a:prstGeom>
        </p:spPr>
      </p:pic>
    </p:spTree>
    <p:extLst>
      <p:ext uri="{BB962C8B-B14F-4D97-AF65-F5344CB8AC3E}">
        <p14:creationId xmlns:p14="http://schemas.microsoft.com/office/powerpoint/2010/main" val="3121517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3A0628E-C12F-4F8C-9895-BCD5E30100D3}" type="slidenum">
              <a:rPr lang="en-US" smtClean="0"/>
              <a:pPr/>
              <a:t>23</a:t>
            </a:fld>
            <a:endParaRPr lang="en-US" dirty="0"/>
          </a:p>
        </p:txBody>
      </p:sp>
      <p:pic>
        <p:nvPicPr>
          <p:cNvPr id="3" name="Рисунок 2"/>
          <p:cNvPicPr>
            <a:picLocks noChangeAspect="1"/>
          </p:cNvPicPr>
          <p:nvPr/>
        </p:nvPicPr>
        <p:blipFill>
          <a:blip r:embed="rId2"/>
          <a:stretch>
            <a:fillRect/>
          </a:stretch>
        </p:blipFill>
        <p:spPr>
          <a:xfrm>
            <a:off x="1684409" y="1411247"/>
            <a:ext cx="5559158" cy="3200196"/>
          </a:xfrm>
          <a:prstGeom prst="rect">
            <a:avLst/>
          </a:prstGeom>
        </p:spPr>
      </p:pic>
      <p:sp>
        <p:nvSpPr>
          <p:cNvPr id="9" name="Прямоугольник 8"/>
          <p:cNvSpPr/>
          <p:nvPr/>
        </p:nvSpPr>
        <p:spPr>
          <a:xfrm>
            <a:off x="359532" y="4822240"/>
            <a:ext cx="8424936" cy="830997"/>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The porosity of concrete vs dose of gamma radiation. (</a:t>
            </a:r>
            <a:r>
              <a:rPr lang="en-US" sz="2400" dirty="0" err="1">
                <a:latin typeface="Times New Roman" panose="02020603050405020304" pitchFamily="18" charset="0"/>
                <a:cs typeface="Times New Roman" panose="02020603050405020304" pitchFamily="18" charset="0"/>
              </a:rPr>
              <a:t>Vodák</a:t>
            </a:r>
            <a:r>
              <a:rPr lang="en-US" sz="2400" dirty="0">
                <a:latin typeface="Times New Roman" panose="02020603050405020304" pitchFamily="18" charset="0"/>
                <a:cs typeface="Times New Roman" panose="02020603050405020304" pitchFamily="18" charset="0"/>
              </a:rPr>
              <a:t> et al., 2005.)</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3491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3A0628E-C12F-4F8C-9895-BCD5E30100D3}" type="slidenum">
              <a:rPr lang="en-US" smtClean="0"/>
              <a:pPr/>
              <a:t>24</a:t>
            </a:fld>
            <a:endParaRPr lang="en-US" dirty="0"/>
          </a:p>
        </p:txBody>
      </p:sp>
      <p:sp>
        <p:nvSpPr>
          <p:cNvPr id="9" name="TextBox 8"/>
          <p:cNvSpPr txBox="1"/>
          <p:nvPr/>
        </p:nvSpPr>
        <p:spPr>
          <a:xfrm>
            <a:off x="3708622" y="836712"/>
            <a:ext cx="1726755" cy="461665"/>
          </a:xfrm>
          <a:prstGeom prst="rect">
            <a:avLst/>
          </a:prstGeom>
          <a:noFill/>
        </p:spPr>
        <p:txBody>
          <a:bodyPr wrap="none" rtlCol="0">
            <a:spAutoFit/>
          </a:bodyPr>
          <a:lstStyle/>
          <a:p>
            <a:r>
              <a:rPr lang="en-US" sz="2400" b="1" u="sng" dirty="0"/>
              <a:t>H</a:t>
            </a:r>
            <a:r>
              <a:rPr lang="en-US" sz="2400" b="1" u="sng" baseline="-25000" dirty="0"/>
              <a:t>2</a:t>
            </a:r>
            <a:r>
              <a:rPr lang="en-US" sz="2400" b="1" u="sng" dirty="0"/>
              <a:t> release</a:t>
            </a:r>
            <a:endParaRPr lang="ru-RU" sz="2400" b="1" u="sng" dirty="0"/>
          </a:p>
        </p:txBody>
      </p:sp>
      <p:pic>
        <p:nvPicPr>
          <p:cNvPr id="22" name="Рисунок 21"/>
          <p:cNvPicPr>
            <a:picLocks noChangeAspect="1"/>
          </p:cNvPicPr>
          <p:nvPr/>
        </p:nvPicPr>
        <p:blipFill>
          <a:blip r:embed="rId2"/>
          <a:stretch>
            <a:fillRect/>
          </a:stretch>
        </p:blipFill>
        <p:spPr>
          <a:xfrm>
            <a:off x="3789094" y="2331180"/>
            <a:ext cx="4938188" cy="3353091"/>
          </a:xfrm>
          <a:prstGeom prst="rect">
            <a:avLst/>
          </a:prstGeom>
        </p:spPr>
      </p:pic>
      <p:graphicFrame>
        <p:nvGraphicFramePr>
          <p:cNvPr id="23" name="Объект 22"/>
          <p:cNvGraphicFramePr>
            <a:graphicFrameLocks noChangeAspect="1"/>
          </p:cNvGraphicFramePr>
          <p:nvPr/>
        </p:nvGraphicFramePr>
        <p:xfrm>
          <a:off x="5498849" y="2132942"/>
          <a:ext cx="3168352" cy="519677"/>
        </p:xfrm>
        <a:graphic>
          <a:graphicData uri="http://schemas.openxmlformats.org/presentationml/2006/ole">
            <mc:AlternateContent xmlns:mc="http://schemas.openxmlformats.org/markup-compatibility/2006">
              <mc:Choice xmlns:v="urn:schemas-microsoft-com:vml" Requires="v">
                <p:oleObj name="Формула" r:id="rId3" imgW="1333500" imgH="228600" progId="Equation.3">
                  <p:embed/>
                </p:oleObj>
              </mc:Choice>
              <mc:Fallback>
                <p:oleObj name="Формула" r:id="rId3" imgW="1333500" imgH="228600" progId="Equation.3">
                  <p:embed/>
                  <p:pic>
                    <p:nvPicPr>
                      <p:cNvPr id="23" name="Объект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8849" y="2132942"/>
                        <a:ext cx="3168352" cy="519677"/>
                      </a:xfrm>
                      <a:prstGeom prst="rect">
                        <a:avLst/>
                      </a:prstGeom>
                      <a:noFill/>
                    </p:spPr>
                  </p:pic>
                </p:oleObj>
              </mc:Fallback>
            </mc:AlternateContent>
          </a:graphicData>
        </a:graphic>
      </p:graphicFrame>
      <p:sp>
        <p:nvSpPr>
          <p:cNvPr id="24" name="Прямоугольник 23"/>
          <p:cNvSpPr/>
          <p:nvPr/>
        </p:nvSpPr>
        <p:spPr>
          <a:xfrm>
            <a:off x="107505" y="2132941"/>
            <a:ext cx="3456383" cy="1477328"/>
          </a:xfrm>
          <a:prstGeom prst="rect">
            <a:avLst/>
          </a:prstGeom>
        </p:spPr>
        <p:txBody>
          <a:bodyPr wrap="square">
            <a:spAutoFit/>
          </a:bodyPr>
          <a:lstStyle/>
          <a:p>
            <a:r>
              <a:rPr lang="en-US" dirty="0"/>
              <a:t>n</a:t>
            </a:r>
            <a:r>
              <a:rPr lang="en-US" baseline="-25000" dirty="0"/>
              <a:t>∞</a:t>
            </a:r>
            <a:r>
              <a:rPr lang="en-US" dirty="0"/>
              <a:t> - amount of the hydrogen released at infinite dose, </a:t>
            </a:r>
            <a:r>
              <a:rPr lang="en-US" dirty="0" err="1"/>
              <a:t>mol</a:t>
            </a:r>
            <a:r>
              <a:rPr lang="en-US" dirty="0"/>
              <a:t>/g;</a:t>
            </a:r>
          </a:p>
          <a:p>
            <a:r>
              <a:rPr lang="en-US" dirty="0"/>
              <a:t>D – an absorption dose of irradiation, </a:t>
            </a:r>
            <a:r>
              <a:rPr lang="en-US" dirty="0" err="1"/>
              <a:t>Gy</a:t>
            </a:r>
            <a:r>
              <a:rPr lang="en-US" dirty="0"/>
              <a:t>;</a:t>
            </a:r>
          </a:p>
          <a:p>
            <a:r>
              <a:rPr lang="en-US" dirty="0"/>
              <a:t>k – rate constant, Gy</a:t>
            </a:r>
            <a:r>
              <a:rPr lang="en-US" baseline="30000" dirty="0"/>
              <a:t>-1</a:t>
            </a:r>
            <a:endParaRPr lang="ru-RU" dirty="0"/>
          </a:p>
        </p:txBody>
      </p:sp>
      <p:graphicFrame>
        <p:nvGraphicFramePr>
          <p:cNvPr id="25" name="Таблица 24"/>
          <p:cNvGraphicFramePr>
            <a:graphicFrameLocks noGrp="1"/>
          </p:cNvGraphicFramePr>
          <p:nvPr/>
        </p:nvGraphicFramePr>
        <p:xfrm>
          <a:off x="116371" y="3955663"/>
          <a:ext cx="3600865" cy="1417815"/>
        </p:xfrm>
        <a:graphic>
          <a:graphicData uri="http://schemas.openxmlformats.org/drawingml/2006/table">
            <a:tbl>
              <a:tblPr firstRow="1" firstCol="1" bandRow="1">
                <a:tableStyleId>{2D5ABB26-0587-4C30-8999-92F81FD0307C}</a:tableStyleId>
              </a:tblPr>
              <a:tblGrid>
                <a:gridCol w="1532749">
                  <a:extLst>
                    <a:ext uri="{9D8B030D-6E8A-4147-A177-3AD203B41FA5}">
                      <a16:colId xmlns:a16="http://schemas.microsoft.com/office/drawing/2014/main" val="20000"/>
                    </a:ext>
                  </a:extLst>
                </a:gridCol>
                <a:gridCol w="2068116">
                  <a:extLst>
                    <a:ext uri="{9D8B030D-6E8A-4147-A177-3AD203B41FA5}">
                      <a16:colId xmlns:a16="http://schemas.microsoft.com/office/drawing/2014/main" val="20003"/>
                    </a:ext>
                  </a:extLst>
                </a:gridCol>
              </a:tblGrid>
              <a:tr h="594855">
                <a:tc>
                  <a:txBody>
                    <a:bodyPr/>
                    <a:lstStyle/>
                    <a:p>
                      <a:pPr algn="ctr">
                        <a:lnSpc>
                          <a:spcPct val="115000"/>
                        </a:lnSpc>
                        <a:spcAft>
                          <a:spcPts val="0"/>
                        </a:spcAft>
                      </a:pPr>
                      <a:r>
                        <a:rPr lang="en-US" sz="1600" b="1" kern="1200" dirty="0">
                          <a:solidFill>
                            <a:schemeClr val="tx1"/>
                          </a:solidFill>
                          <a:effectLst/>
                          <a:latin typeface="+mn-lt"/>
                          <a:ea typeface="+mn-ea"/>
                          <a:cs typeface="+mn-cs"/>
                        </a:rPr>
                        <a:t>Parameter</a:t>
                      </a:r>
                      <a:endParaRPr lang="ru-RU" sz="1600" b="1" dirty="0">
                        <a:effectLst/>
                        <a:latin typeface="+mn-l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600" b="1" dirty="0">
                          <a:effectLst/>
                          <a:latin typeface="Century Gothic" pitchFamily="34" charset="0"/>
                          <a:ea typeface="Times New Roman"/>
                          <a:cs typeface="Times New Roman"/>
                        </a:rPr>
                        <a:t>Values</a:t>
                      </a:r>
                      <a:endParaRPr lang="ru-RU" sz="1600" b="1" dirty="0">
                        <a:effectLst/>
                        <a:latin typeface="Century Gothic" pitchFamily="34" charset="0"/>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4335">
                <a:tc>
                  <a:txBody>
                    <a:bodyPr/>
                    <a:lstStyle/>
                    <a:p>
                      <a:pPr algn="ctr" hangingPunct="0">
                        <a:spcAft>
                          <a:spcPts val="0"/>
                        </a:spcAft>
                      </a:pPr>
                      <a:r>
                        <a:rPr lang="en-US" sz="1600" b="1" kern="700" dirty="0">
                          <a:effectLst/>
                          <a:latin typeface="+mn-lt"/>
                          <a:ea typeface="Times New Roman"/>
                        </a:rPr>
                        <a:t>n</a:t>
                      </a:r>
                      <a:r>
                        <a:rPr lang="en-US" sz="1600" b="1" kern="700" baseline="-25000" dirty="0">
                          <a:effectLst/>
                          <a:latin typeface="+mn-lt"/>
                          <a:ea typeface="Times New Roman"/>
                        </a:rPr>
                        <a:t>∞</a:t>
                      </a:r>
                      <a:r>
                        <a:rPr lang="en-US" sz="1600" b="1" kern="700" dirty="0">
                          <a:effectLst/>
                          <a:latin typeface="+mn-lt"/>
                          <a:ea typeface="Times New Roman"/>
                        </a:rPr>
                        <a:t>, </a:t>
                      </a:r>
                      <a:r>
                        <a:rPr lang="en-US" sz="1600" b="1" kern="700" dirty="0" err="1">
                          <a:effectLst/>
                          <a:latin typeface="+mn-lt"/>
                          <a:ea typeface="Times New Roman"/>
                        </a:rPr>
                        <a:t>mol</a:t>
                      </a:r>
                      <a:r>
                        <a:rPr lang="en-US" sz="1600" b="1" kern="700" dirty="0">
                          <a:effectLst/>
                          <a:latin typeface="+mn-lt"/>
                          <a:ea typeface="Times New Roman"/>
                        </a:rPr>
                        <a:t>/g</a:t>
                      </a:r>
                      <a:endParaRPr lang="ru-RU" sz="1600" b="1" kern="700"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ru-RU" sz="1800" kern="1200" dirty="0">
                          <a:solidFill>
                            <a:schemeClr val="tx1"/>
                          </a:solidFill>
                          <a:effectLst/>
                          <a:latin typeface="+mn-lt"/>
                          <a:ea typeface="+mn-ea"/>
                          <a:cs typeface="+mn-cs"/>
                        </a:rPr>
                        <a:t>(5.0±0.1)·10</a:t>
                      </a:r>
                      <a:r>
                        <a:rPr lang="ru-RU" sz="1800" kern="1200" baseline="30000" dirty="0">
                          <a:solidFill>
                            <a:schemeClr val="tx1"/>
                          </a:solidFill>
                          <a:effectLst/>
                          <a:latin typeface="+mn-lt"/>
                          <a:ea typeface="+mn-ea"/>
                          <a:cs typeface="+mn-cs"/>
                        </a:rPr>
                        <a:t>-4</a:t>
                      </a:r>
                      <a:endParaRPr lang="ru-RU" sz="1600" b="1" kern="700"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44335">
                <a:tc>
                  <a:txBody>
                    <a:bodyPr/>
                    <a:lstStyle/>
                    <a:p>
                      <a:pPr algn="ctr" hangingPunct="0">
                        <a:spcAft>
                          <a:spcPts val="0"/>
                        </a:spcAft>
                      </a:pPr>
                      <a:r>
                        <a:rPr lang="en-US" sz="1600" b="1" kern="700" dirty="0">
                          <a:effectLst/>
                          <a:latin typeface="+mn-lt"/>
                          <a:ea typeface="Times New Roman"/>
                        </a:rPr>
                        <a:t>k, Gy</a:t>
                      </a:r>
                      <a:r>
                        <a:rPr lang="en-US" sz="1600" b="1" kern="700" baseline="30000" dirty="0">
                          <a:effectLst/>
                          <a:latin typeface="+mn-lt"/>
                          <a:ea typeface="Times New Roman"/>
                        </a:rPr>
                        <a:t>-1</a:t>
                      </a:r>
                      <a:endParaRPr lang="ru-RU" sz="1600" b="1" kern="700"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ru-RU" sz="1800" kern="1200" dirty="0">
                          <a:solidFill>
                            <a:schemeClr val="tx1"/>
                          </a:solidFill>
                          <a:effectLst/>
                          <a:latin typeface="+mn-lt"/>
                          <a:ea typeface="+mn-ea"/>
                          <a:cs typeface="+mn-cs"/>
                        </a:rPr>
                        <a:t>(5.6±0.2)·10</a:t>
                      </a:r>
                      <a:r>
                        <a:rPr lang="ru-RU" sz="1800" kern="1200" baseline="30000" dirty="0">
                          <a:solidFill>
                            <a:schemeClr val="tx1"/>
                          </a:solidFill>
                          <a:effectLst/>
                          <a:latin typeface="+mn-lt"/>
                          <a:ea typeface="+mn-ea"/>
                          <a:cs typeface="+mn-cs"/>
                        </a:rPr>
                        <a:t>-8</a:t>
                      </a:r>
                      <a:endParaRPr lang="ru-RU" sz="1600" b="1" kern="700"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44335">
                <a:tc>
                  <a:txBody>
                    <a:bodyPr/>
                    <a:lstStyle/>
                    <a:p>
                      <a:pPr algn="ctr" hangingPunct="0">
                        <a:spcAft>
                          <a:spcPts val="0"/>
                        </a:spcAft>
                      </a:pPr>
                      <a:r>
                        <a:rPr lang="en-US" sz="1600" b="1" kern="700" dirty="0">
                          <a:effectLst/>
                          <a:latin typeface="+mn-lt"/>
                          <a:ea typeface="Times New Roman"/>
                        </a:rPr>
                        <a:t>G(H</a:t>
                      </a:r>
                      <a:r>
                        <a:rPr lang="en-US" sz="1600" b="1" kern="700" baseline="-25000" dirty="0">
                          <a:effectLst/>
                          <a:latin typeface="+mn-lt"/>
                          <a:ea typeface="Times New Roman"/>
                        </a:rPr>
                        <a:t>2</a:t>
                      </a:r>
                      <a:r>
                        <a:rPr lang="en-US" sz="1600" b="1" kern="700" dirty="0">
                          <a:effectLst/>
                          <a:latin typeface="+mn-lt"/>
                          <a:ea typeface="Times New Roman"/>
                        </a:rPr>
                        <a:t>), </a:t>
                      </a:r>
                      <a:r>
                        <a:rPr lang="en-US" sz="1600" b="1" kern="700" dirty="0" err="1">
                          <a:effectLst/>
                          <a:latin typeface="+mn-lt"/>
                          <a:ea typeface="Times New Roman"/>
                        </a:rPr>
                        <a:t>mol</a:t>
                      </a:r>
                      <a:r>
                        <a:rPr lang="en-US" sz="1600" b="1" kern="700" dirty="0">
                          <a:effectLst/>
                          <a:latin typeface="+mn-lt"/>
                          <a:ea typeface="Times New Roman"/>
                        </a:rPr>
                        <a:t>/J</a:t>
                      </a:r>
                      <a:endParaRPr lang="ru-RU" sz="1600" b="1" kern="700"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0"/>
                        </a:spcAft>
                      </a:pPr>
                      <a:r>
                        <a:rPr lang="ru-RU" sz="1800" kern="1200" dirty="0">
                          <a:solidFill>
                            <a:schemeClr val="tx1"/>
                          </a:solidFill>
                          <a:effectLst/>
                          <a:latin typeface="+mn-lt"/>
                          <a:ea typeface="+mn-ea"/>
                          <a:cs typeface="+mn-cs"/>
                        </a:rPr>
                        <a:t>(2.8±0.1)·10</a:t>
                      </a:r>
                      <a:r>
                        <a:rPr lang="ru-RU" sz="1800" kern="1200" baseline="30000" dirty="0">
                          <a:solidFill>
                            <a:schemeClr val="tx1"/>
                          </a:solidFill>
                          <a:effectLst/>
                          <a:latin typeface="+mn-lt"/>
                          <a:ea typeface="+mn-ea"/>
                          <a:cs typeface="+mn-cs"/>
                        </a:rPr>
                        <a:t>-8</a:t>
                      </a:r>
                      <a:endParaRPr lang="ru-RU" sz="1600" b="1" kern="700" dirty="0">
                        <a:effectLst/>
                        <a:latin typeface="+mj-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57324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3A0628E-C12F-4F8C-9895-BCD5E30100D3}" type="slidenum">
              <a:rPr lang="en-US" smtClean="0"/>
              <a:pPr/>
              <a:t>25</a:t>
            </a:fld>
            <a:endParaRPr lang="en-US" dirty="0"/>
          </a:p>
        </p:txBody>
      </p:sp>
      <p:pic>
        <p:nvPicPr>
          <p:cNvPr id="5" name="Picture 4">
            <a:extLst>
              <a:ext uri="{FF2B5EF4-FFF2-40B4-BE49-F238E27FC236}">
                <a16:creationId xmlns:a16="http://schemas.microsoft.com/office/drawing/2014/main" id="{ECA200BE-838A-4974-828B-6504AB64D13A}"/>
              </a:ext>
            </a:extLst>
          </p:cNvPr>
          <p:cNvPicPr>
            <a:picLocks noChangeAspect="1"/>
          </p:cNvPicPr>
          <p:nvPr/>
        </p:nvPicPr>
        <p:blipFill>
          <a:blip r:embed="rId2"/>
          <a:stretch>
            <a:fillRect/>
          </a:stretch>
        </p:blipFill>
        <p:spPr>
          <a:xfrm>
            <a:off x="493735" y="1124744"/>
            <a:ext cx="8156529" cy="5400599"/>
          </a:xfrm>
          <a:prstGeom prst="rect">
            <a:avLst/>
          </a:prstGeom>
        </p:spPr>
      </p:pic>
    </p:spTree>
    <p:extLst>
      <p:ext uri="{BB962C8B-B14F-4D97-AF65-F5344CB8AC3E}">
        <p14:creationId xmlns:p14="http://schemas.microsoft.com/office/powerpoint/2010/main" val="3872410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C252843-4314-4378-BDB7-AA4B85354357}"/>
              </a:ext>
            </a:extLst>
          </p:cNvPr>
          <p:cNvSpPr>
            <a:spLocks noGrp="1"/>
          </p:cNvSpPr>
          <p:nvPr>
            <p:ph type="ftr" sz="quarter" idx="11"/>
          </p:nvPr>
        </p:nvSpPr>
        <p:spPr/>
        <p:txBody>
          <a:bodyPr/>
          <a:lstStyle/>
          <a:p>
            <a:endParaRPr lang="en-GB" sz="10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F1D446E7-E500-458B-BFCA-8A0AC6BF1D7E}"/>
              </a:ext>
            </a:extLst>
          </p:cNvPr>
          <p:cNvSpPr>
            <a:spLocks noGrp="1"/>
          </p:cNvSpPr>
          <p:nvPr>
            <p:ph type="sldNum" sz="quarter" idx="12"/>
          </p:nvPr>
        </p:nvSpPr>
        <p:spPr/>
        <p:txBody>
          <a:bodyPr/>
          <a:lstStyle/>
          <a:p>
            <a:fld id="{23A0628E-C12F-4F8C-9895-BCD5E30100D3}" type="slidenum">
              <a:rPr lang="en-US" smtClean="0"/>
              <a:pPr/>
              <a:t>26</a:t>
            </a:fld>
            <a:endParaRPr lang="en-US" dirty="0"/>
          </a:p>
        </p:txBody>
      </p:sp>
      <p:pic>
        <p:nvPicPr>
          <p:cNvPr id="5" name="Picture 4">
            <a:extLst>
              <a:ext uri="{FF2B5EF4-FFF2-40B4-BE49-F238E27FC236}">
                <a16:creationId xmlns:a16="http://schemas.microsoft.com/office/drawing/2014/main" id="{94F3C251-660B-4D89-B81F-8674C3BE5964}"/>
              </a:ext>
            </a:extLst>
          </p:cNvPr>
          <p:cNvPicPr>
            <a:picLocks noChangeAspect="1"/>
          </p:cNvPicPr>
          <p:nvPr/>
        </p:nvPicPr>
        <p:blipFill>
          <a:blip r:embed="rId2"/>
          <a:stretch>
            <a:fillRect/>
          </a:stretch>
        </p:blipFill>
        <p:spPr>
          <a:xfrm>
            <a:off x="306634" y="1664816"/>
            <a:ext cx="8540200" cy="4055500"/>
          </a:xfrm>
          <a:prstGeom prst="rect">
            <a:avLst/>
          </a:prstGeom>
        </p:spPr>
      </p:pic>
      <p:sp>
        <p:nvSpPr>
          <p:cNvPr id="6" name="TextBox 5">
            <a:extLst>
              <a:ext uri="{FF2B5EF4-FFF2-40B4-BE49-F238E27FC236}">
                <a16:creationId xmlns:a16="http://schemas.microsoft.com/office/drawing/2014/main" id="{0196F249-090B-4343-82E8-885A42D478F0}"/>
              </a:ext>
            </a:extLst>
          </p:cNvPr>
          <p:cNvSpPr txBox="1"/>
          <p:nvPr/>
        </p:nvSpPr>
        <p:spPr>
          <a:xfrm>
            <a:off x="3171322" y="460065"/>
            <a:ext cx="3435556" cy="461665"/>
          </a:xfrm>
          <a:prstGeom prst="rect">
            <a:avLst/>
          </a:prstGeom>
          <a:noFill/>
        </p:spPr>
        <p:txBody>
          <a:bodyPr wrap="none" rtlCol="0">
            <a:spAutoFit/>
          </a:bodyPr>
          <a:lstStyle/>
          <a:p>
            <a:r>
              <a:rPr lang="en-US" sz="2400" b="1" u="sng" dirty="0"/>
              <a:t>Compressive strength</a:t>
            </a:r>
            <a:endParaRPr lang="ru-RU" sz="2400" b="1" u="sng" dirty="0"/>
          </a:p>
        </p:txBody>
      </p:sp>
    </p:spTree>
    <p:extLst>
      <p:ext uri="{BB962C8B-B14F-4D97-AF65-F5344CB8AC3E}">
        <p14:creationId xmlns:p14="http://schemas.microsoft.com/office/powerpoint/2010/main" val="2140841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B914A41-F8BC-4530-84E9-5C838FDA1684}"/>
              </a:ext>
            </a:extLst>
          </p:cNvPr>
          <p:cNvSpPr>
            <a:spLocks noGrp="1"/>
          </p:cNvSpPr>
          <p:nvPr>
            <p:ph type="ftr" sz="quarter" idx="11"/>
          </p:nvPr>
        </p:nvSpPr>
        <p:spPr/>
        <p:txBody>
          <a:bodyPr/>
          <a:lstStyle/>
          <a:p>
            <a:endParaRPr lang="en-GB" sz="10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58CF3E65-C5EB-47F5-96E9-5FFBEF07A936}"/>
              </a:ext>
            </a:extLst>
          </p:cNvPr>
          <p:cNvSpPr>
            <a:spLocks noGrp="1"/>
          </p:cNvSpPr>
          <p:nvPr>
            <p:ph type="sldNum" sz="quarter" idx="12"/>
          </p:nvPr>
        </p:nvSpPr>
        <p:spPr/>
        <p:txBody>
          <a:bodyPr/>
          <a:lstStyle/>
          <a:p>
            <a:fld id="{23A0628E-C12F-4F8C-9895-BCD5E30100D3}" type="slidenum">
              <a:rPr lang="en-US" smtClean="0"/>
              <a:pPr/>
              <a:t>27</a:t>
            </a:fld>
            <a:endParaRPr lang="en-US" dirty="0"/>
          </a:p>
        </p:txBody>
      </p:sp>
      <p:pic>
        <p:nvPicPr>
          <p:cNvPr id="5" name="Picture 4">
            <a:extLst>
              <a:ext uri="{FF2B5EF4-FFF2-40B4-BE49-F238E27FC236}">
                <a16:creationId xmlns:a16="http://schemas.microsoft.com/office/drawing/2014/main" id="{335A522C-3846-46B2-B0A8-5B84DB5A8BA4}"/>
              </a:ext>
            </a:extLst>
          </p:cNvPr>
          <p:cNvPicPr>
            <a:picLocks noChangeAspect="1"/>
          </p:cNvPicPr>
          <p:nvPr/>
        </p:nvPicPr>
        <p:blipFill>
          <a:blip r:embed="rId2"/>
          <a:stretch>
            <a:fillRect/>
          </a:stretch>
        </p:blipFill>
        <p:spPr>
          <a:xfrm>
            <a:off x="467544" y="332656"/>
            <a:ext cx="7369179" cy="1844200"/>
          </a:xfrm>
          <a:prstGeom prst="rect">
            <a:avLst/>
          </a:prstGeom>
        </p:spPr>
      </p:pic>
      <p:pic>
        <p:nvPicPr>
          <p:cNvPr id="7" name="Picture 6">
            <a:extLst>
              <a:ext uri="{FF2B5EF4-FFF2-40B4-BE49-F238E27FC236}">
                <a16:creationId xmlns:a16="http://schemas.microsoft.com/office/drawing/2014/main" id="{48419192-9256-4066-84C9-65B1D7FAE9EB}"/>
              </a:ext>
            </a:extLst>
          </p:cNvPr>
          <p:cNvPicPr>
            <a:picLocks noChangeAspect="1"/>
          </p:cNvPicPr>
          <p:nvPr/>
        </p:nvPicPr>
        <p:blipFill>
          <a:blip r:embed="rId3"/>
          <a:stretch>
            <a:fillRect/>
          </a:stretch>
        </p:blipFill>
        <p:spPr>
          <a:xfrm>
            <a:off x="190409" y="2348880"/>
            <a:ext cx="8464736" cy="2016224"/>
          </a:xfrm>
          <a:prstGeom prst="rect">
            <a:avLst/>
          </a:prstGeom>
        </p:spPr>
      </p:pic>
      <p:pic>
        <p:nvPicPr>
          <p:cNvPr id="11" name="Picture 10">
            <a:extLst>
              <a:ext uri="{FF2B5EF4-FFF2-40B4-BE49-F238E27FC236}">
                <a16:creationId xmlns:a16="http://schemas.microsoft.com/office/drawing/2014/main" id="{0ABD2EA3-9B04-4796-875E-D2C02B9B97DA}"/>
              </a:ext>
            </a:extLst>
          </p:cNvPr>
          <p:cNvPicPr>
            <a:picLocks noChangeAspect="1"/>
          </p:cNvPicPr>
          <p:nvPr/>
        </p:nvPicPr>
        <p:blipFill>
          <a:blip r:embed="rId4"/>
          <a:stretch>
            <a:fillRect/>
          </a:stretch>
        </p:blipFill>
        <p:spPr>
          <a:xfrm>
            <a:off x="2115046" y="4557294"/>
            <a:ext cx="6224993" cy="1406457"/>
          </a:xfrm>
          <a:prstGeom prst="rect">
            <a:avLst/>
          </a:prstGeom>
        </p:spPr>
      </p:pic>
      <p:pic>
        <p:nvPicPr>
          <p:cNvPr id="13" name="Picture 12" descr="A picture containing text, screenshot&#10;&#10;Description automatically generated">
            <a:extLst>
              <a:ext uri="{FF2B5EF4-FFF2-40B4-BE49-F238E27FC236}">
                <a16:creationId xmlns:a16="http://schemas.microsoft.com/office/drawing/2014/main" id="{0D3DA819-61B8-4904-B1F4-18608A19B6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4430155"/>
            <a:ext cx="1584176" cy="2340010"/>
          </a:xfrm>
          <a:prstGeom prst="rect">
            <a:avLst/>
          </a:prstGeom>
        </p:spPr>
      </p:pic>
    </p:spTree>
    <p:extLst>
      <p:ext uri="{BB962C8B-B14F-4D97-AF65-F5344CB8AC3E}">
        <p14:creationId xmlns:p14="http://schemas.microsoft.com/office/powerpoint/2010/main" val="3595174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607C25-3283-46AA-BE18-DAAB8F6970CE}"/>
              </a:ext>
            </a:extLst>
          </p:cNvPr>
          <p:cNvSpPr>
            <a:spLocks noGrp="1"/>
          </p:cNvSpPr>
          <p:nvPr>
            <p:ph type="ftr" sz="quarter" idx="11"/>
          </p:nvPr>
        </p:nvSpPr>
        <p:spPr/>
        <p:txBody>
          <a:bodyPr/>
          <a:lstStyle/>
          <a:p>
            <a:endParaRPr lang="en-GB" sz="10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C2320B25-6A76-4D96-904F-1617F41D4E55}"/>
              </a:ext>
            </a:extLst>
          </p:cNvPr>
          <p:cNvSpPr>
            <a:spLocks noGrp="1"/>
          </p:cNvSpPr>
          <p:nvPr>
            <p:ph type="sldNum" sz="quarter" idx="12"/>
          </p:nvPr>
        </p:nvSpPr>
        <p:spPr/>
        <p:txBody>
          <a:bodyPr/>
          <a:lstStyle/>
          <a:p>
            <a:fld id="{23A0628E-C12F-4F8C-9895-BCD5E30100D3}" type="slidenum">
              <a:rPr lang="en-US" smtClean="0"/>
              <a:pPr/>
              <a:t>28</a:t>
            </a:fld>
            <a:endParaRPr lang="en-US" dirty="0"/>
          </a:p>
        </p:txBody>
      </p:sp>
      <p:pic>
        <p:nvPicPr>
          <p:cNvPr id="5" name="Picture 4">
            <a:extLst>
              <a:ext uri="{FF2B5EF4-FFF2-40B4-BE49-F238E27FC236}">
                <a16:creationId xmlns:a16="http://schemas.microsoft.com/office/drawing/2014/main" id="{343A93BD-2E7B-4A72-8492-3ABEA2AD747F}"/>
              </a:ext>
            </a:extLst>
          </p:cNvPr>
          <p:cNvPicPr>
            <a:picLocks noChangeAspect="1"/>
          </p:cNvPicPr>
          <p:nvPr/>
        </p:nvPicPr>
        <p:blipFill>
          <a:blip r:embed="rId2"/>
          <a:stretch>
            <a:fillRect/>
          </a:stretch>
        </p:blipFill>
        <p:spPr>
          <a:xfrm>
            <a:off x="133376" y="1044562"/>
            <a:ext cx="5429639" cy="3337750"/>
          </a:xfrm>
          <a:prstGeom prst="rect">
            <a:avLst/>
          </a:prstGeom>
        </p:spPr>
      </p:pic>
      <p:pic>
        <p:nvPicPr>
          <p:cNvPr id="4" name="Picture 3">
            <a:extLst>
              <a:ext uri="{FF2B5EF4-FFF2-40B4-BE49-F238E27FC236}">
                <a16:creationId xmlns:a16="http://schemas.microsoft.com/office/drawing/2014/main" id="{6CDBAA2B-37C7-B32A-3C16-B5CA660B647A}"/>
              </a:ext>
            </a:extLst>
          </p:cNvPr>
          <p:cNvPicPr>
            <a:picLocks noChangeAspect="1"/>
          </p:cNvPicPr>
          <p:nvPr/>
        </p:nvPicPr>
        <p:blipFill>
          <a:blip r:embed="rId3"/>
          <a:stretch>
            <a:fillRect/>
          </a:stretch>
        </p:blipFill>
        <p:spPr>
          <a:xfrm>
            <a:off x="5482413" y="2474568"/>
            <a:ext cx="3661587" cy="2894763"/>
          </a:xfrm>
          <a:prstGeom prst="rect">
            <a:avLst/>
          </a:prstGeom>
        </p:spPr>
      </p:pic>
    </p:spTree>
    <p:extLst>
      <p:ext uri="{BB962C8B-B14F-4D97-AF65-F5344CB8AC3E}">
        <p14:creationId xmlns:p14="http://schemas.microsoft.com/office/powerpoint/2010/main" val="3983311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36603D-98DD-4008-82FE-25C83B23253F}"/>
              </a:ext>
            </a:extLst>
          </p:cNvPr>
          <p:cNvSpPr>
            <a:spLocks noGrp="1"/>
          </p:cNvSpPr>
          <p:nvPr>
            <p:ph type="ftr" sz="quarter" idx="11"/>
          </p:nvPr>
        </p:nvSpPr>
        <p:spPr/>
        <p:txBody>
          <a:bodyPr/>
          <a:lstStyle/>
          <a:p>
            <a:endParaRPr lang="en-GB" sz="10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E1EF2973-DE00-403A-8597-35B854F370B2}"/>
              </a:ext>
            </a:extLst>
          </p:cNvPr>
          <p:cNvSpPr>
            <a:spLocks noGrp="1"/>
          </p:cNvSpPr>
          <p:nvPr>
            <p:ph type="sldNum" sz="quarter" idx="12"/>
          </p:nvPr>
        </p:nvSpPr>
        <p:spPr/>
        <p:txBody>
          <a:bodyPr/>
          <a:lstStyle/>
          <a:p>
            <a:fld id="{23A0628E-C12F-4F8C-9895-BCD5E30100D3}" type="slidenum">
              <a:rPr lang="en-US" smtClean="0"/>
              <a:pPr/>
              <a:t>29</a:t>
            </a:fld>
            <a:endParaRPr lang="en-US" dirty="0"/>
          </a:p>
        </p:txBody>
      </p:sp>
      <p:pic>
        <p:nvPicPr>
          <p:cNvPr id="5" name="Picture 4">
            <a:extLst>
              <a:ext uri="{FF2B5EF4-FFF2-40B4-BE49-F238E27FC236}">
                <a16:creationId xmlns:a16="http://schemas.microsoft.com/office/drawing/2014/main" id="{32EC916B-8A39-43A2-BD61-7DDBA3B88785}"/>
              </a:ext>
            </a:extLst>
          </p:cNvPr>
          <p:cNvPicPr>
            <a:picLocks noChangeAspect="1"/>
          </p:cNvPicPr>
          <p:nvPr/>
        </p:nvPicPr>
        <p:blipFill>
          <a:blip r:embed="rId2"/>
          <a:stretch>
            <a:fillRect/>
          </a:stretch>
        </p:blipFill>
        <p:spPr>
          <a:xfrm>
            <a:off x="305301" y="375275"/>
            <a:ext cx="8421980" cy="4032448"/>
          </a:xfrm>
          <a:prstGeom prst="rect">
            <a:avLst/>
          </a:prstGeom>
        </p:spPr>
      </p:pic>
      <p:pic>
        <p:nvPicPr>
          <p:cNvPr id="6" name="Picture 5">
            <a:extLst>
              <a:ext uri="{FF2B5EF4-FFF2-40B4-BE49-F238E27FC236}">
                <a16:creationId xmlns:a16="http://schemas.microsoft.com/office/drawing/2014/main" id="{D9E970EC-49F5-47F9-81BA-9F85D2826C97}"/>
              </a:ext>
            </a:extLst>
          </p:cNvPr>
          <p:cNvPicPr>
            <a:picLocks noChangeAspect="1"/>
          </p:cNvPicPr>
          <p:nvPr/>
        </p:nvPicPr>
        <p:blipFill>
          <a:blip r:embed="rId3"/>
          <a:stretch>
            <a:fillRect/>
          </a:stretch>
        </p:blipFill>
        <p:spPr>
          <a:xfrm>
            <a:off x="683568" y="4638525"/>
            <a:ext cx="7369179" cy="1844200"/>
          </a:xfrm>
          <a:prstGeom prst="rect">
            <a:avLst/>
          </a:prstGeom>
        </p:spPr>
      </p:pic>
    </p:spTree>
    <p:extLst>
      <p:ext uri="{BB962C8B-B14F-4D97-AF65-F5344CB8AC3E}">
        <p14:creationId xmlns:p14="http://schemas.microsoft.com/office/powerpoint/2010/main" val="2090712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2">
            <a:extLst>
              <a:ext uri="{FF2B5EF4-FFF2-40B4-BE49-F238E27FC236}">
                <a16:creationId xmlns:a16="http://schemas.microsoft.com/office/drawing/2014/main" id="{18A25905-7A8B-813C-EF56-1514A84CE2CE}"/>
              </a:ext>
            </a:extLst>
          </p:cNvPr>
          <p:cNvSpPr txBox="1">
            <a:spLocks/>
          </p:cNvSpPr>
          <p:nvPr/>
        </p:nvSpPr>
        <p:spPr>
          <a:xfrm>
            <a:off x="287448" y="1429747"/>
            <a:ext cx="8569104" cy="4617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en-US" dirty="0">
                <a:latin typeface="Times New Roman" panose="02020603050405020304" pitchFamily="18" charset="0"/>
                <a:cs typeface="Times New Roman" panose="02020603050405020304" pitchFamily="18" charset="0"/>
              </a:rPr>
              <a:t>Behavior of materials (nuclear wasteforms, containers) under self-irradiation is not the same as of of pure undoped (simulant) materials under external irradiation (for example, by heavy ions).</a:t>
            </a:r>
          </a:p>
          <a:p>
            <a:pPr algn="just"/>
            <a:r>
              <a:rPr lang="en-US" altLang="en-US" dirty="0">
                <a:latin typeface="Times New Roman" panose="02020603050405020304" pitchFamily="18" charset="0"/>
                <a:cs typeface="Times New Roman" panose="02020603050405020304" pitchFamily="18" charset="0"/>
              </a:rPr>
              <a:t>The acceptable level of radionuclide loading into wasteforms (waste loading) is often not justified and may lead to unforeseen effects.</a:t>
            </a:r>
          </a:p>
          <a:p>
            <a:pPr algn="just"/>
            <a:r>
              <a:rPr lang="en-US" altLang="en-US" dirty="0">
                <a:latin typeface="Times New Roman" panose="02020603050405020304" pitchFamily="18" charset="0"/>
                <a:cs typeface="Times New Roman" panose="02020603050405020304" pitchFamily="18" charset="0"/>
              </a:rPr>
              <a:t>Destruction of materials with formation of separate non-durable phases of radionuclides under self-irradiation is possible.</a:t>
            </a:r>
            <a:endParaRPr lang="ru-RU" altLang="en-US" dirty="0">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B35DFE89-5397-585B-6B15-35B2851DF58B}"/>
              </a:ext>
            </a:extLst>
          </p:cNvPr>
          <p:cNvSpPr txBox="1">
            <a:spLocks/>
          </p:cNvSpPr>
          <p:nvPr/>
        </p:nvSpPr>
        <p:spPr>
          <a:xfrm>
            <a:off x="2176130" y="693751"/>
            <a:ext cx="4245935" cy="8798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C00000"/>
                </a:solidFill>
                <a:latin typeface="Impact" panose="020B0806030902050204" pitchFamily="34" charset="0"/>
              </a:rPr>
              <a:t>1. Basics</a:t>
            </a:r>
          </a:p>
        </p:txBody>
      </p:sp>
      <p:sp>
        <p:nvSpPr>
          <p:cNvPr id="4" name="Slide Number Placeholder 3">
            <a:extLst>
              <a:ext uri="{FF2B5EF4-FFF2-40B4-BE49-F238E27FC236}">
                <a16:creationId xmlns:a16="http://schemas.microsoft.com/office/drawing/2014/main" id="{34435435-25F3-1717-9365-814CA7F6B887}"/>
              </a:ext>
            </a:extLst>
          </p:cNvPr>
          <p:cNvSpPr>
            <a:spLocks noGrp="1"/>
          </p:cNvSpPr>
          <p:nvPr>
            <p:ph type="sldNum" sz="quarter" idx="12"/>
          </p:nvPr>
        </p:nvSpPr>
        <p:spPr>
          <a:xfrm>
            <a:off x="7086600" y="6467865"/>
            <a:ext cx="2057400" cy="365125"/>
          </a:xfrm>
        </p:spPr>
        <p:txBody>
          <a:bodyPr/>
          <a:lstStyle>
            <a:lvl1pPr>
              <a:defRPr>
                <a:solidFill>
                  <a:schemeClr val="tx1"/>
                </a:solidFill>
              </a:defRPr>
            </a:lvl1pPr>
          </a:lstStyle>
          <a:p>
            <a:fld id="{DB39EDFF-427F-49B7-834F-72AB385F2DAC}" type="slidenum">
              <a:rPr lang="en-GB" smtClean="0"/>
              <a:pPr/>
              <a:t>3</a:t>
            </a:fld>
            <a:endParaRPr lang="en-GB" dirty="0"/>
          </a:p>
        </p:txBody>
      </p:sp>
    </p:spTree>
    <p:extLst>
      <p:ext uri="{BB962C8B-B14F-4D97-AF65-F5344CB8AC3E}">
        <p14:creationId xmlns:p14="http://schemas.microsoft.com/office/powerpoint/2010/main" val="3860657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476250"/>
            <a:ext cx="35147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7213" y="115888"/>
            <a:ext cx="5907087" cy="21605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15888"/>
            <a:ext cx="1395413" cy="1023937"/>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5" y="3500438"/>
            <a:ext cx="42433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1188" y="2420938"/>
            <a:ext cx="438467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pPr>
              <a:defRPr/>
            </a:pPr>
            <a:fld id="{27208661-B47F-4E15-868A-AFA05D7A7A7D}" type="slidenum">
              <a:rPr lang="en-GB" smtClean="0"/>
              <a:pPr>
                <a:defRPr/>
              </a:pPr>
              <a:t>30</a:t>
            </a:fld>
            <a:endParaRPr lang="en-GB"/>
          </a:p>
        </p:txBody>
      </p:sp>
      <p:sp>
        <p:nvSpPr>
          <p:cNvPr id="2" name="Down Arrow 1"/>
          <p:cNvSpPr/>
          <p:nvPr/>
        </p:nvSpPr>
        <p:spPr>
          <a:xfrm>
            <a:off x="6948264" y="3212976"/>
            <a:ext cx="144016" cy="216024"/>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2822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A0628E-C12F-4F8C-9895-BCD5E30100D3}" type="slidenum">
              <a:rPr lang="en-US" smtClean="0">
                <a:latin typeface="Times New Roman" panose="02020603050405020304" pitchFamily="18" charset="0"/>
                <a:cs typeface="Times New Roman" panose="02020603050405020304" pitchFamily="18" charset="0"/>
              </a:rPr>
              <a:pPr/>
              <a:t>31</a:t>
            </a:fld>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69248" y="4941168"/>
            <a:ext cx="8784976" cy="923330"/>
          </a:xfrm>
          <a:prstGeom prst="rect">
            <a:avLst/>
          </a:prstGeom>
          <a:noFill/>
        </p:spPr>
        <p:txBody>
          <a:bodyPr wrap="square" rtlCol="0">
            <a:spAutoFit/>
          </a:bodyPr>
          <a:lstStyle/>
          <a:p>
            <a:pPr algn="just"/>
            <a:r>
              <a:rPr lang="en-GB" b="1" dirty="0">
                <a:latin typeface="Times New Roman" panose="02020603050405020304" pitchFamily="18" charset="0"/>
                <a:cs typeface="Times New Roman" panose="02020603050405020304" pitchFamily="18" charset="0"/>
              </a:rPr>
              <a:t>Wikipedia: … </a:t>
            </a:r>
            <a:r>
              <a:rPr lang="en-GB" dirty="0">
                <a:latin typeface="Times New Roman" panose="02020603050405020304" pitchFamily="18" charset="0"/>
                <a:cs typeface="Times New Roman" panose="02020603050405020304" pitchFamily="18" charset="0"/>
              </a:rPr>
              <a:t>very high fluxes are necessary to displace a sufficiently high number of atoms in the crystal lattice of minerals present in concrete before significant mechanical damage is observed. </a:t>
            </a:r>
            <a:r>
              <a:rPr lang="en-GB" sz="1600" dirty="0">
                <a:latin typeface="Times New Roman" panose="02020603050405020304" pitchFamily="18" charset="0"/>
                <a:cs typeface="Times New Roman" panose="02020603050405020304" pitchFamily="18" charset="0"/>
                <a:hlinkClick r:id="rId3"/>
              </a:rPr>
              <a:t>https://en.wikipedia.org/wiki/Concrete_degradation</a:t>
            </a:r>
            <a:r>
              <a:rPr lang="en-GB" sz="16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3254376" y="1047832"/>
            <a:ext cx="5218112" cy="2677656"/>
          </a:xfrm>
          <a:prstGeom prst="rect">
            <a:avLst/>
          </a:prstGeom>
          <a:noFill/>
        </p:spPr>
        <p:txBody>
          <a:bodyPr wrap="square" rtlCol="0">
            <a:spAutoFit/>
          </a:bodyPr>
          <a:lstStyle/>
          <a:p>
            <a:pPr algn="just"/>
            <a:r>
              <a:rPr lang="en-GB" sz="2400" dirty="0">
                <a:solidFill>
                  <a:srgbClr val="000000"/>
                </a:solidFill>
                <a:latin typeface="Times New Roman" panose="02020603050405020304" pitchFamily="18" charset="0"/>
                <a:cs typeface="Times New Roman" panose="02020603050405020304" pitchFamily="18" charset="0"/>
              </a:rPr>
              <a:t>The effects of low doses, &lt;10</a:t>
            </a:r>
            <a:r>
              <a:rPr lang="en-GB" sz="2400" baseline="30000" dirty="0">
                <a:solidFill>
                  <a:srgbClr val="000000"/>
                </a:solidFill>
                <a:latin typeface="Times New Roman" panose="02020603050405020304" pitchFamily="18" charset="0"/>
                <a:cs typeface="Times New Roman" panose="02020603050405020304" pitchFamily="18" charset="0"/>
              </a:rPr>
              <a:t>10</a:t>
            </a:r>
            <a:r>
              <a:rPr lang="en-GB" sz="2400" dirty="0">
                <a:solidFill>
                  <a:srgbClr val="000000"/>
                </a:solidFill>
                <a:latin typeface="Times New Roman" panose="02020603050405020304" pitchFamily="18" charset="0"/>
                <a:cs typeface="Times New Roman" panose="02020603050405020304" pitchFamily="18" charset="0"/>
              </a:rPr>
              <a:t> neutron/cm</a:t>
            </a:r>
            <a:r>
              <a:rPr lang="en-GB" sz="2400" baseline="30000" dirty="0">
                <a:solidFill>
                  <a:srgbClr val="000000"/>
                </a:solidFill>
                <a:latin typeface="Times New Roman" panose="02020603050405020304" pitchFamily="18" charset="0"/>
                <a:cs typeface="Times New Roman" panose="02020603050405020304" pitchFamily="18" charset="0"/>
              </a:rPr>
              <a:t>2</a:t>
            </a:r>
            <a:r>
              <a:rPr lang="en-GB" sz="2400" dirty="0">
                <a:solidFill>
                  <a:srgbClr val="000000"/>
                </a:solidFill>
                <a:latin typeface="Times New Roman" panose="02020603050405020304" pitchFamily="18" charset="0"/>
                <a:cs typeface="Times New Roman" panose="02020603050405020304" pitchFamily="18" charset="0"/>
              </a:rPr>
              <a:t> or &lt;10</a:t>
            </a:r>
            <a:r>
              <a:rPr lang="en-GB" sz="2400" baseline="30000" dirty="0">
                <a:solidFill>
                  <a:srgbClr val="000000"/>
                </a:solidFill>
                <a:latin typeface="Times New Roman" panose="02020603050405020304" pitchFamily="18" charset="0"/>
                <a:cs typeface="Times New Roman" panose="02020603050405020304" pitchFamily="18" charset="0"/>
              </a:rPr>
              <a:t>10</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Gy</a:t>
            </a:r>
            <a:r>
              <a:rPr lang="en-GB" sz="2400" dirty="0">
                <a:solidFill>
                  <a:srgbClr val="000000"/>
                </a:solidFill>
                <a:latin typeface="Times New Roman" panose="02020603050405020304" pitchFamily="18" charset="0"/>
                <a:cs typeface="Times New Roman" panose="02020603050405020304" pitchFamily="18" charset="0"/>
              </a:rPr>
              <a:t> gamma, of radiation over periods of less than 50 years </a:t>
            </a:r>
            <a:r>
              <a:rPr lang="en-GB" sz="2400" b="1" dirty="0">
                <a:solidFill>
                  <a:srgbClr val="000000"/>
                </a:solidFill>
                <a:latin typeface="Times New Roman" panose="02020603050405020304" pitchFamily="18" charset="0"/>
                <a:cs typeface="Times New Roman" panose="02020603050405020304" pitchFamily="18" charset="0"/>
              </a:rPr>
              <a:t>do not seem to have a significant effect</a:t>
            </a:r>
            <a:r>
              <a:rPr lang="en-GB" sz="2400" dirty="0">
                <a:solidFill>
                  <a:srgbClr val="000000"/>
                </a:solidFill>
                <a:latin typeface="Times New Roman" panose="02020603050405020304" pitchFamily="18" charset="0"/>
                <a:cs typeface="Times New Roman" panose="02020603050405020304" pitchFamily="18" charset="0"/>
              </a:rPr>
              <a:t> on the concrete. Longer-term exposure, over 100 years, has not been studied.</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45153"/>
            <a:ext cx="2592288" cy="3697694"/>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16004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7086600" y="6492875"/>
            <a:ext cx="2057400" cy="365125"/>
          </a:xfrm>
        </p:spPr>
        <p:txBody>
          <a:bodyPr/>
          <a:lstStyle/>
          <a:p>
            <a:fld id="{23A0628E-C12F-4F8C-9895-BCD5E30100D3}" type="slidenum">
              <a:rPr lang="en-US" smtClean="0"/>
              <a:pPr/>
              <a:t>32</a:t>
            </a:fld>
            <a:endParaRPr lang="en-US" dirty="0"/>
          </a:p>
        </p:txBody>
      </p:sp>
      <p:sp>
        <p:nvSpPr>
          <p:cNvPr id="8" name="Title 2">
            <a:extLst>
              <a:ext uri="{FF2B5EF4-FFF2-40B4-BE49-F238E27FC236}">
                <a16:creationId xmlns:a16="http://schemas.microsoft.com/office/drawing/2014/main" id="{D591695D-5C1E-4902-80C5-C729F14B2D0C}"/>
              </a:ext>
            </a:extLst>
          </p:cNvPr>
          <p:cNvSpPr txBox="1">
            <a:spLocks/>
          </p:cNvSpPr>
          <p:nvPr/>
        </p:nvSpPr>
        <p:spPr>
          <a:xfrm>
            <a:off x="1187624" y="1099829"/>
            <a:ext cx="6768752" cy="574110"/>
          </a:xfrm>
          <a:prstGeom prst="rect">
            <a:avLst/>
          </a:prstGeom>
        </p:spPr>
        <p:txBody>
          <a:bodyPr/>
          <a:lstStyle>
            <a:lvl1pPr algn="l" defTabSz="914400" rtl="0" eaLnBrk="1" latinLnBrk="0" hangingPunct="1">
              <a:spcBef>
                <a:spcPct val="0"/>
              </a:spcBef>
              <a:buNone/>
              <a:defRPr sz="3600" b="1" kern="1200">
                <a:solidFill>
                  <a:schemeClr val="tx2"/>
                </a:solidFill>
                <a:latin typeface="Arial "/>
                <a:ea typeface="+mj-ea"/>
                <a:cs typeface="+mj-cs"/>
              </a:defRPr>
            </a:lvl1pPr>
          </a:lstStyle>
          <a:p>
            <a:pPr algn="ctr"/>
            <a:r>
              <a:rPr lang="en-GB" sz="3200" dirty="0">
                <a:solidFill>
                  <a:schemeClr val="tx1"/>
                </a:solidFill>
              </a:rPr>
              <a:t>Conclusions on cements</a:t>
            </a:r>
          </a:p>
        </p:txBody>
      </p:sp>
      <p:sp>
        <p:nvSpPr>
          <p:cNvPr id="3" name="TextBox 2">
            <a:extLst>
              <a:ext uri="{FF2B5EF4-FFF2-40B4-BE49-F238E27FC236}">
                <a16:creationId xmlns:a16="http://schemas.microsoft.com/office/drawing/2014/main" id="{D0865279-B443-D850-9C90-20D93613AEAE}"/>
              </a:ext>
            </a:extLst>
          </p:cNvPr>
          <p:cNvSpPr txBox="1"/>
          <p:nvPr/>
        </p:nvSpPr>
        <p:spPr>
          <a:xfrm>
            <a:off x="251520" y="1627901"/>
            <a:ext cx="8640960" cy="4555093"/>
          </a:xfrm>
          <a:prstGeom prst="rect">
            <a:avLst/>
          </a:prstGeom>
          <a:noFill/>
        </p:spPr>
        <p:txBody>
          <a:bodyPr wrap="square" rtlCol="0">
            <a:spAutoFit/>
          </a:bodyPr>
          <a:lstStyle/>
          <a:p>
            <a:pPr marL="342900" indent="-342900" defTabSz="914400">
              <a:spcAft>
                <a:spcPts val="600"/>
              </a:spcAft>
              <a:buFontTx/>
              <a:buAutoNum type="arabicPeriod"/>
            </a:pPr>
            <a:r>
              <a:rPr lang="en-US" sz="2000" dirty="0">
                <a:solidFill>
                  <a:srgbClr val="000000"/>
                </a:solidFill>
                <a:latin typeface="Times New Roman" panose="02020603050405020304" pitchFamily="18" charset="0"/>
                <a:cs typeface="Times New Roman" panose="02020603050405020304" pitchFamily="18" charset="0"/>
              </a:rPr>
              <a:t>Cements </a:t>
            </a:r>
            <a:r>
              <a:rPr lang="en-US" sz="2000" b="1" dirty="0">
                <a:solidFill>
                  <a:srgbClr val="000000"/>
                </a:solidFill>
                <a:latin typeface="Times New Roman" panose="02020603050405020304" pitchFamily="18" charset="0"/>
                <a:cs typeface="Times New Roman" panose="02020603050405020304" pitchFamily="18" charset="0"/>
              </a:rPr>
              <a:t>retain</a:t>
            </a:r>
            <a:r>
              <a:rPr lang="en-US" sz="2000" dirty="0">
                <a:solidFill>
                  <a:srgbClr val="000000"/>
                </a:solidFill>
                <a:latin typeface="Times New Roman" panose="02020603050405020304" pitchFamily="18" charset="0"/>
                <a:cs typeface="Times New Roman" panose="02020603050405020304" pitchFamily="18" charset="0"/>
              </a:rPr>
              <a:t> their mechanical properties, phase composition, structure and grain morphology after irradiation up to an absorbed dose of </a:t>
            </a:r>
            <a:r>
              <a:rPr lang="en-US" sz="2000" b="1" dirty="0">
                <a:solidFill>
                  <a:srgbClr val="000000"/>
                </a:solidFill>
                <a:latin typeface="Times New Roman" panose="02020603050405020304" pitchFamily="18" charset="0"/>
                <a:cs typeface="Times New Roman" panose="02020603050405020304" pitchFamily="18" charset="0"/>
              </a:rPr>
              <a:t>10</a:t>
            </a:r>
            <a:r>
              <a:rPr lang="en-US" sz="2000" b="1" baseline="30000" dirty="0">
                <a:solidFill>
                  <a:srgbClr val="000000"/>
                </a:solidFill>
                <a:latin typeface="Times New Roman" panose="02020603050405020304" pitchFamily="18" charset="0"/>
                <a:cs typeface="Times New Roman" panose="02020603050405020304" pitchFamily="18" charset="0"/>
              </a:rPr>
              <a:t>8</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Gy</a:t>
            </a:r>
            <a:r>
              <a:rPr lang="en-US" sz="2000" b="1" dirty="0">
                <a:solidFill>
                  <a:srgbClr val="000000"/>
                </a:solidFill>
                <a:latin typeface="Times New Roman" panose="02020603050405020304" pitchFamily="18" charset="0"/>
                <a:cs typeface="Times New Roman" panose="02020603050405020304" pitchFamily="18" charset="0"/>
              </a:rPr>
              <a:t> (electrons) </a:t>
            </a:r>
            <a:r>
              <a:rPr lang="en-US" sz="2000" dirty="0">
                <a:solidFill>
                  <a:srgbClr val="000000"/>
                </a:solidFill>
                <a:latin typeface="Times New Roman" panose="02020603050405020304" pitchFamily="18" charset="0"/>
                <a:cs typeface="Times New Roman" panose="02020603050405020304" pitchFamily="18" charset="0"/>
              </a:rPr>
              <a:t>and</a:t>
            </a:r>
            <a:r>
              <a:rPr lang="en-US" sz="2000" b="1" dirty="0">
                <a:solidFill>
                  <a:srgbClr val="000000"/>
                </a:solidFill>
                <a:latin typeface="Times New Roman" panose="02020603050405020304" pitchFamily="18" charset="0"/>
                <a:cs typeface="Times New Roman" panose="02020603050405020304" pitchFamily="18" charset="0"/>
              </a:rPr>
              <a:t> 10</a:t>
            </a:r>
            <a:r>
              <a:rPr lang="en-US" sz="2000" b="1" baseline="30000" dirty="0">
                <a:solidFill>
                  <a:srgbClr val="000000"/>
                </a:solidFill>
                <a:latin typeface="Times New Roman" panose="02020603050405020304" pitchFamily="18" charset="0"/>
                <a:cs typeface="Times New Roman" panose="02020603050405020304" pitchFamily="18" charset="0"/>
              </a:rPr>
              <a:t>19</a:t>
            </a:r>
            <a:r>
              <a:rPr lang="en-US" sz="2000" b="1" dirty="0">
                <a:solidFill>
                  <a:srgbClr val="000000"/>
                </a:solidFill>
                <a:latin typeface="Times New Roman" panose="02020603050405020304" pitchFamily="18" charset="0"/>
                <a:cs typeface="Times New Roman" panose="02020603050405020304" pitchFamily="18" charset="0"/>
              </a:rPr>
              <a:t> </a:t>
            </a:r>
            <a:r>
              <a:rPr lang="el-GR" sz="2000" b="1" dirty="0">
                <a:solidFill>
                  <a:srgbClr val="000000"/>
                </a:solidFill>
                <a:latin typeface="Times New Roman" panose="02020603050405020304" pitchFamily="18" charset="0"/>
                <a:cs typeface="Times New Roman" panose="02020603050405020304" pitchFamily="18" charset="0"/>
              </a:rPr>
              <a:t>α</a:t>
            </a:r>
            <a:r>
              <a:rPr lang="en-US" sz="2000" b="1" dirty="0">
                <a:solidFill>
                  <a:srgbClr val="000000"/>
                </a:solidFill>
                <a:latin typeface="Times New Roman" panose="02020603050405020304" pitchFamily="18" charset="0"/>
                <a:cs typeface="Times New Roman" panose="02020603050405020304" pitchFamily="18" charset="0"/>
              </a:rPr>
              <a:t>-particles/g</a:t>
            </a:r>
            <a:r>
              <a:rPr lang="en-US" sz="2000" dirty="0">
                <a:solidFill>
                  <a:srgbClr val="000000"/>
                </a:solidFill>
                <a:latin typeface="Times New Roman" panose="02020603050405020304" pitchFamily="18" charset="0"/>
                <a:cs typeface="Times New Roman" panose="02020603050405020304" pitchFamily="18" charset="0"/>
              </a:rPr>
              <a:t>.</a:t>
            </a:r>
          </a:p>
          <a:p>
            <a:pPr marL="342900" indent="-342900" defTabSz="914400">
              <a:spcAft>
                <a:spcPts val="600"/>
              </a:spcAft>
              <a:buFontTx/>
              <a:buAutoNum type="arabicPeriod"/>
            </a:pPr>
            <a:r>
              <a:rPr lang="en-US" sz="2000" dirty="0">
                <a:solidFill>
                  <a:srgbClr val="0000FF"/>
                </a:solidFill>
                <a:latin typeface="Times New Roman" panose="02020603050405020304" pitchFamily="18" charset="0"/>
                <a:cs typeface="Times New Roman" panose="02020603050405020304" pitchFamily="18" charset="0"/>
              </a:rPr>
              <a:t>The </a:t>
            </a:r>
            <a:r>
              <a:rPr lang="en-US" sz="2000" b="1" dirty="0">
                <a:solidFill>
                  <a:srgbClr val="0000FF"/>
                </a:solidFill>
                <a:latin typeface="Times New Roman" panose="02020603050405020304" pitchFamily="18" charset="0"/>
                <a:cs typeface="Times New Roman" panose="02020603050405020304" pitchFamily="18" charset="0"/>
              </a:rPr>
              <a:t>amount</a:t>
            </a:r>
            <a:r>
              <a:rPr lang="en-US" sz="2000" dirty="0">
                <a:solidFill>
                  <a:srgbClr val="0000FF"/>
                </a:solidFill>
                <a:latin typeface="Times New Roman" panose="02020603050405020304" pitchFamily="18" charset="0"/>
                <a:cs typeface="Times New Roman" panose="02020603050405020304" pitchFamily="18" charset="0"/>
              </a:rPr>
              <a:t> of the released </a:t>
            </a:r>
            <a:r>
              <a:rPr lang="en-US" sz="2000" b="1" dirty="0">
                <a:solidFill>
                  <a:srgbClr val="0000FF"/>
                </a:solidFill>
                <a:latin typeface="Times New Roman" panose="02020603050405020304" pitchFamily="18" charset="0"/>
                <a:cs typeface="Times New Roman" panose="02020603050405020304" pitchFamily="18" charset="0"/>
              </a:rPr>
              <a:t>hydrogen</a:t>
            </a:r>
            <a:r>
              <a:rPr lang="en-US" sz="2000" dirty="0">
                <a:solidFill>
                  <a:srgbClr val="0000FF"/>
                </a:solidFill>
                <a:latin typeface="Times New Roman" panose="02020603050405020304" pitchFamily="18"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is low </a:t>
            </a:r>
            <a:r>
              <a:rPr lang="en-US" sz="2000" dirty="0">
                <a:solidFill>
                  <a:srgbClr val="0000FF"/>
                </a:solidFill>
                <a:latin typeface="Times New Roman" panose="02020603050405020304" pitchFamily="18" charset="0"/>
                <a:cs typeface="Times New Roman" panose="02020603050405020304" pitchFamily="18" charset="0"/>
              </a:rPr>
              <a:t>(max. 10</a:t>
            </a:r>
            <a:r>
              <a:rPr lang="en-US" sz="2000" baseline="30000" dirty="0">
                <a:solidFill>
                  <a:srgbClr val="0000FF"/>
                </a:solidFill>
                <a:latin typeface="Times New Roman" panose="02020603050405020304" pitchFamily="18" charset="0"/>
                <a:cs typeface="Times New Roman" panose="02020603050405020304" pitchFamily="18" charset="0"/>
              </a:rPr>
              <a:t>-3</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mol</a:t>
            </a:r>
            <a:r>
              <a:rPr lang="en-US" sz="2000" dirty="0">
                <a:solidFill>
                  <a:srgbClr val="0000FF"/>
                </a:solidFill>
                <a:latin typeface="Times New Roman" panose="02020603050405020304" pitchFamily="18" charset="0"/>
                <a:cs typeface="Times New Roman" panose="02020603050405020304" pitchFamily="18" charset="0"/>
              </a:rPr>
              <a:t>/g)</a:t>
            </a:r>
            <a:r>
              <a:rPr lang="en-US" sz="2000" b="1" dirty="0">
                <a:solidFill>
                  <a:srgbClr val="0000FF"/>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rPr>
              <a:t>and dependent on the irradiation dose.</a:t>
            </a:r>
          </a:p>
          <a:p>
            <a:pPr marL="342900" indent="-342900" defTabSz="914400">
              <a:spcAft>
                <a:spcPts val="600"/>
              </a:spcAft>
              <a:buFontTx/>
              <a:buAutoNum type="arabicPeriod"/>
            </a:pPr>
            <a:r>
              <a:rPr lang="en-US" sz="2000" b="1" dirty="0">
                <a:solidFill>
                  <a:srgbClr val="3366CC">
                    <a:lumMod val="60000"/>
                    <a:lumOff val="40000"/>
                  </a:srgbClr>
                </a:solidFill>
                <a:latin typeface="Times New Roman" panose="02020603050405020304" pitchFamily="18" charset="0"/>
                <a:cs typeface="Times New Roman" panose="02020603050405020304" pitchFamily="18" charset="0"/>
              </a:rPr>
              <a:t>Leaching</a:t>
            </a:r>
            <a:r>
              <a:rPr lang="en-US" sz="2000" dirty="0">
                <a:solidFill>
                  <a:srgbClr val="003399"/>
                </a:solidFill>
                <a:latin typeface="Times New Roman" panose="02020603050405020304" pitchFamily="18" charset="0"/>
                <a:cs typeface="Times New Roman" panose="02020603050405020304" pitchFamily="18" charset="0"/>
              </a:rPr>
              <a:t> of radionuclides is to some extent </a:t>
            </a:r>
            <a:r>
              <a:rPr lang="en-US" sz="2000" b="1" dirty="0">
                <a:solidFill>
                  <a:srgbClr val="3366CC">
                    <a:lumMod val="60000"/>
                    <a:lumOff val="40000"/>
                  </a:srgbClr>
                </a:solidFill>
                <a:latin typeface="Times New Roman" panose="02020603050405020304" pitchFamily="18" charset="0"/>
                <a:cs typeface="Times New Roman" panose="02020603050405020304" pitchFamily="18" charset="0"/>
              </a:rPr>
              <a:t>lower after irradiation. </a:t>
            </a:r>
          </a:p>
          <a:p>
            <a:pPr defTabSz="914400">
              <a:spcAft>
                <a:spcPts val="600"/>
              </a:spcAft>
            </a:pPr>
            <a:endParaRPr lang="en-US" sz="2800" b="1" dirty="0">
              <a:solidFill>
                <a:srgbClr val="000000"/>
              </a:solidFill>
              <a:latin typeface="Times New Roman" panose="02020603050405020304" pitchFamily="18" charset="0"/>
              <a:cs typeface="Times New Roman" panose="02020603050405020304" pitchFamily="18" charset="0"/>
            </a:endParaRPr>
          </a:p>
          <a:p>
            <a:pPr defTabSz="914400">
              <a:spcAft>
                <a:spcPts val="600"/>
              </a:spcAft>
            </a:pPr>
            <a:r>
              <a:rPr lang="en-US" sz="2400" b="1" dirty="0">
                <a:solidFill>
                  <a:srgbClr val="000000"/>
                </a:solidFill>
                <a:latin typeface="Times New Roman" panose="02020603050405020304" pitchFamily="18" charset="0"/>
                <a:cs typeface="Times New Roman" panose="02020603050405020304" pitchFamily="18" charset="0"/>
              </a:rPr>
              <a:t>Useful references:</a:t>
            </a:r>
            <a:r>
              <a:rPr lang="en-US" sz="2400" dirty="0">
                <a:solidFill>
                  <a:srgbClr val="000000"/>
                </a:solidFill>
                <a:latin typeface="Times New Roman" panose="02020603050405020304" pitchFamily="18" charset="0"/>
                <a:cs typeface="Times New Roman" panose="02020603050405020304" pitchFamily="18" charset="0"/>
              </a:rPr>
              <a:t> </a:t>
            </a:r>
          </a:p>
          <a:p>
            <a:pPr marL="285750" indent="-285750" defTabSz="914400">
              <a:spcAft>
                <a:spcPts val="600"/>
              </a:spcAft>
              <a:buFont typeface="Arial" panose="020B0604020202020204" pitchFamily="34" charset="0"/>
              <a:buChar char="•"/>
            </a:pPr>
            <a:r>
              <a:rPr lang="en-GB" sz="1400" dirty="0">
                <a:solidFill>
                  <a:srgbClr val="000000"/>
                </a:solidFill>
                <a:latin typeface="Times New Roman" panose="02020603050405020304" pitchFamily="18" charset="0"/>
                <a:cs typeface="Times New Roman" panose="02020603050405020304" pitchFamily="18" charset="0"/>
              </a:rPr>
              <a:t>D. L. Fillmore. Literature Review of the Effects of Radiation and Temperature on the Aging of Concrete. NEEL/EXT-04-02319, Idaho National Engineering and Environmental Laboratory Idaho Falls, Idaho 83415 (2004). </a:t>
            </a:r>
          </a:p>
          <a:p>
            <a:pPr marL="285750" indent="-285750" defTabSz="914400">
              <a:spcAft>
                <a:spcPts val="600"/>
              </a:spcAft>
              <a:buFont typeface="Arial" panose="020B0604020202020204" pitchFamily="34" charset="0"/>
              <a:buChar char="•"/>
            </a:pPr>
            <a:r>
              <a:rPr lang="en-GB" sz="1400" dirty="0">
                <a:solidFill>
                  <a:srgbClr val="000000"/>
                </a:solidFill>
                <a:latin typeface="Times New Roman" panose="02020603050405020304" pitchFamily="18" charset="0"/>
                <a:cs typeface="Times New Roman" panose="02020603050405020304" pitchFamily="18" charset="0"/>
              </a:rPr>
              <a:t>A. </a:t>
            </a:r>
            <a:r>
              <a:rPr lang="en-GB" sz="1400" dirty="0" err="1">
                <a:solidFill>
                  <a:srgbClr val="000000"/>
                </a:solidFill>
                <a:latin typeface="Times New Roman" panose="02020603050405020304" pitchFamily="18" charset="0"/>
                <a:cs typeface="Times New Roman" panose="02020603050405020304" pitchFamily="18" charset="0"/>
              </a:rPr>
              <a:t>Varlakov</a:t>
            </a:r>
            <a:r>
              <a:rPr lang="en-GB" sz="1400" dirty="0">
                <a:solidFill>
                  <a:srgbClr val="000000"/>
                </a:solidFill>
                <a:latin typeface="Times New Roman" panose="02020603050405020304" pitchFamily="18" charset="0"/>
                <a:cs typeface="Times New Roman" panose="02020603050405020304" pitchFamily="18" charset="0"/>
              </a:rPr>
              <a:t>, A. </a:t>
            </a:r>
            <a:r>
              <a:rPr lang="en-GB" sz="1400" dirty="0" err="1">
                <a:solidFill>
                  <a:srgbClr val="000000"/>
                </a:solidFill>
                <a:latin typeface="Times New Roman" panose="02020603050405020304" pitchFamily="18" charset="0"/>
                <a:cs typeface="Times New Roman" panose="02020603050405020304" pitchFamily="18" charset="0"/>
              </a:rPr>
              <a:t>Zherebtsov</a:t>
            </a:r>
            <a:r>
              <a:rPr lang="en-GB" sz="1400" dirty="0">
                <a:solidFill>
                  <a:srgbClr val="000000"/>
                </a:solidFill>
                <a:latin typeface="Times New Roman" panose="02020603050405020304" pitchFamily="18" charset="0"/>
                <a:cs typeface="Times New Roman" panose="02020603050405020304" pitchFamily="18" charset="0"/>
              </a:rPr>
              <a:t>, M.I. Ojovan, V. Petrov. Long-term irradiation effects in cementitious systems. Chapter 5 in: Sustainability of Life Cycle Management for Nuclear Cementation-Based Technologies. Elsevier, Woodhead Publishing, 654 p., pp.161-180 (2021). </a:t>
            </a:r>
            <a:r>
              <a:rPr lang="en-GB" sz="1400" dirty="0">
                <a:solidFill>
                  <a:srgbClr val="000000"/>
                </a:solidFill>
                <a:latin typeface="Times New Roman" panose="02020603050405020304" pitchFamily="18" charset="0"/>
                <a:cs typeface="Times New Roman" panose="02020603050405020304" pitchFamily="18" charset="0"/>
                <a:hlinkClick r:id="rId2"/>
              </a:rPr>
              <a:t>https://doi.org/10.1016/B978-0-12-818328-1.00016-2</a:t>
            </a:r>
            <a:r>
              <a:rPr lang="en-GB" sz="1400" dirty="0">
                <a:solidFill>
                  <a:srgbClr val="000000"/>
                </a:solidFill>
                <a:latin typeface="Times New Roman" panose="02020603050405020304" pitchFamily="18" charset="0"/>
                <a:cs typeface="Times New Roman" panose="02020603050405020304" pitchFamily="18" charset="0"/>
              </a:rPr>
              <a:t>  </a:t>
            </a:r>
            <a:endParaRPr lang="en-US" sz="1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160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A0628E-C12F-4F8C-9895-BCD5E30100D3}" type="slidenum">
              <a:rPr lang="en-US" smtClean="0"/>
              <a:pPr/>
              <a:t>33</a:t>
            </a:fld>
            <a:endParaRPr lang="en-US" dirty="0"/>
          </a:p>
        </p:txBody>
      </p:sp>
      <p:pic>
        <p:nvPicPr>
          <p:cNvPr id="7" name="Picture 6" descr="Text, letter&#10;&#10;Description automatically generated">
            <a:extLst>
              <a:ext uri="{FF2B5EF4-FFF2-40B4-BE49-F238E27FC236}">
                <a16:creationId xmlns:a16="http://schemas.microsoft.com/office/drawing/2014/main" id="{0CBB8D68-C912-425A-B8EB-55E3CE510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244008"/>
            <a:ext cx="3817192" cy="5222717"/>
          </a:xfrm>
          <a:prstGeom prst="rect">
            <a:avLst/>
          </a:prstGeom>
          <a:ln>
            <a:solidFill>
              <a:srgbClr val="92D050"/>
            </a:solidFill>
          </a:ln>
        </p:spPr>
      </p:pic>
      <p:pic>
        <p:nvPicPr>
          <p:cNvPr id="8" name="Picture 7">
            <a:extLst>
              <a:ext uri="{FF2B5EF4-FFF2-40B4-BE49-F238E27FC236}">
                <a16:creationId xmlns:a16="http://schemas.microsoft.com/office/drawing/2014/main" id="{D6BB7146-6E82-4836-B106-A1700F10E574}"/>
              </a:ext>
            </a:extLst>
          </p:cNvPr>
          <p:cNvPicPr>
            <a:picLocks noChangeAspect="1"/>
          </p:cNvPicPr>
          <p:nvPr/>
        </p:nvPicPr>
        <p:blipFill>
          <a:blip r:embed="rId3"/>
          <a:stretch>
            <a:fillRect/>
          </a:stretch>
        </p:blipFill>
        <p:spPr>
          <a:xfrm>
            <a:off x="323528" y="3685644"/>
            <a:ext cx="4590051" cy="1432327"/>
          </a:xfrm>
          <a:prstGeom prst="rect">
            <a:avLst/>
          </a:prstGeom>
          <a:ln>
            <a:solidFill>
              <a:schemeClr val="accent1"/>
            </a:solidFill>
          </a:ln>
        </p:spPr>
      </p:pic>
      <p:pic>
        <p:nvPicPr>
          <p:cNvPr id="10" name="Picture 9">
            <a:extLst>
              <a:ext uri="{FF2B5EF4-FFF2-40B4-BE49-F238E27FC236}">
                <a16:creationId xmlns:a16="http://schemas.microsoft.com/office/drawing/2014/main" id="{84B22792-C1E3-4619-B852-55B3A303BCE4}"/>
              </a:ext>
            </a:extLst>
          </p:cNvPr>
          <p:cNvPicPr>
            <a:picLocks noChangeAspect="1"/>
          </p:cNvPicPr>
          <p:nvPr/>
        </p:nvPicPr>
        <p:blipFill>
          <a:blip r:embed="rId4"/>
          <a:stretch>
            <a:fillRect/>
          </a:stretch>
        </p:blipFill>
        <p:spPr>
          <a:xfrm>
            <a:off x="5026026" y="2205150"/>
            <a:ext cx="3429297" cy="4549534"/>
          </a:xfrm>
          <a:prstGeom prst="rect">
            <a:avLst/>
          </a:prstGeom>
        </p:spPr>
      </p:pic>
      <p:pic>
        <p:nvPicPr>
          <p:cNvPr id="11" name="Picture 10">
            <a:extLst>
              <a:ext uri="{FF2B5EF4-FFF2-40B4-BE49-F238E27FC236}">
                <a16:creationId xmlns:a16="http://schemas.microsoft.com/office/drawing/2014/main" id="{37B6468B-B3A6-4601-8CB2-14DACD39B90A}"/>
              </a:ext>
            </a:extLst>
          </p:cNvPr>
          <p:cNvPicPr>
            <a:picLocks noChangeAspect="1"/>
          </p:cNvPicPr>
          <p:nvPr/>
        </p:nvPicPr>
        <p:blipFill>
          <a:blip r:embed="rId5"/>
          <a:stretch>
            <a:fillRect/>
          </a:stretch>
        </p:blipFill>
        <p:spPr>
          <a:xfrm>
            <a:off x="6333103" y="1065579"/>
            <a:ext cx="2615411" cy="3515549"/>
          </a:xfrm>
          <a:prstGeom prst="rect">
            <a:avLst/>
          </a:prstGeom>
          <a:ln>
            <a:solidFill>
              <a:schemeClr val="accent1"/>
            </a:solidFill>
          </a:ln>
        </p:spPr>
      </p:pic>
      <p:sp>
        <p:nvSpPr>
          <p:cNvPr id="3" name="Title 1">
            <a:extLst>
              <a:ext uri="{FF2B5EF4-FFF2-40B4-BE49-F238E27FC236}">
                <a16:creationId xmlns:a16="http://schemas.microsoft.com/office/drawing/2014/main" id="{76B30F5E-9D0B-2419-A600-F966C9F3AF66}"/>
              </a:ext>
            </a:extLst>
          </p:cNvPr>
          <p:cNvSpPr txBox="1">
            <a:spLocks/>
          </p:cNvSpPr>
          <p:nvPr/>
        </p:nvSpPr>
        <p:spPr>
          <a:xfrm>
            <a:off x="2122967" y="77063"/>
            <a:ext cx="4245935" cy="8798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C00000"/>
                </a:solidFill>
                <a:latin typeface="Impact" panose="020B0806030902050204" pitchFamily="34" charset="0"/>
              </a:rPr>
              <a:t>3. Glasses</a:t>
            </a:r>
          </a:p>
        </p:txBody>
      </p:sp>
    </p:spTree>
    <p:extLst>
      <p:ext uri="{BB962C8B-B14F-4D97-AF65-F5344CB8AC3E}">
        <p14:creationId xmlns:p14="http://schemas.microsoft.com/office/powerpoint/2010/main" val="1917245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E1DAB2C-9ABD-43D4-91B7-D6FAA8A20A3A}"/>
              </a:ext>
            </a:extLst>
          </p:cNvPr>
          <p:cNvSpPr>
            <a:spLocks noGrp="1"/>
          </p:cNvSpPr>
          <p:nvPr>
            <p:ph type="sldNum" sz="quarter" idx="12"/>
          </p:nvPr>
        </p:nvSpPr>
        <p:spPr>
          <a:xfrm>
            <a:off x="8668643" y="6669359"/>
            <a:ext cx="509587" cy="195909"/>
          </a:xfrm>
        </p:spPr>
        <p:txBody>
          <a:bodyPr/>
          <a:lstStyle/>
          <a:p>
            <a:pPr fontAlgn="base">
              <a:spcBef>
                <a:spcPct val="0"/>
              </a:spcBef>
              <a:spcAft>
                <a:spcPct val="0"/>
              </a:spcAft>
              <a:defRPr/>
            </a:pPr>
            <a:fld id="{532ACE9D-5ECA-4EA4-BA02-9F8DE0C7F116}" type="slidenum">
              <a:rPr lang="en-GB" smtClean="0">
                <a:solidFill>
                  <a:srgbClr val="6E6E6F"/>
                </a:solidFill>
                <a:latin typeface="Times New Roman" panose="02020603050405020304" pitchFamily="18" charset="0"/>
                <a:cs typeface="Times New Roman" panose="02020603050405020304" pitchFamily="18" charset="0"/>
              </a:rPr>
              <a:pPr fontAlgn="base">
                <a:spcBef>
                  <a:spcPct val="0"/>
                </a:spcBef>
                <a:spcAft>
                  <a:spcPct val="0"/>
                </a:spcAft>
                <a:defRPr/>
              </a:pPr>
              <a:t>34</a:t>
            </a:fld>
            <a:endParaRPr lang="en-GB" dirty="0">
              <a:solidFill>
                <a:srgbClr val="6E6E6F"/>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050184-BCC6-45C3-B64E-7D7503FE9C43}"/>
              </a:ext>
            </a:extLst>
          </p:cNvPr>
          <p:cNvPicPr>
            <a:picLocks noChangeAspect="1"/>
          </p:cNvPicPr>
          <p:nvPr/>
        </p:nvPicPr>
        <p:blipFill>
          <a:blip r:embed="rId2"/>
          <a:stretch>
            <a:fillRect/>
          </a:stretch>
        </p:blipFill>
        <p:spPr>
          <a:xfrm>
            <a:off x="3707904" y="983596"/>
            <a:ext cx="5515461" cy="4777819"/>
          </a:xfrm>
          <a:prstGeom prst="rect">
            <a:avLst/>
          </a:prstGeom>
        </p:spPr>
      </p:pic>
      <p:sp>
        <p:nvSpPr>
          <p:cNvPr id="4" name="TextBox 3">
            <a:extLst>
              <a:ext uri="{FF2B5EF4-FFF2-40B4-BE49-F238E27FC236}">
                <a16:creationId xmlns:a16="http://schemas.microsoft.com/office/drawing/2014/main" id="{4F0C8E16-BDB1-487C-A744-CB00F61721B5}"/>
              </a:ext>
            </a:extLst>
          </p:cNvPr>
          <p:cNvSpPr txBox="1"/>
          <p:nvPr/>
        </p:nvSpPr>
        <p:spPr>
          <a:xfrm>
            <a:off x="153796" y="5930695"/>
            <a:ext cx="8882700" cy="738664"/>
          </a:xfrm>
          <a:prstGeom prst="rect">
            <a:avLst/>
          </a:prstGeom>
          <a:noFill/>
        </p:spPr>
        <p:txBody>
          <a:bodyPr wrap="square" rtlCol="0">
            <a:spAutoFit/>
          </a:bodyPr>
          <a:lstStyle/>
          <a:p>
            <a:r>
              <a:rPr lang="en-GB" sz="1400" dirty="0">
                <a:solidFill>
                  <a:srgbClr val="040404"/>
                </a:solidFill>
                <a:latin typeface="Times New Roman" panose="02020603050405020304" pitchFamily="18" charset="0"/>
                <a:cs typeface="Times New Roman" panose="02020603050405020304" pitchFamily="18" charset="0"/>
              </a:rPr>
              <a:t>M.I. Ojovan. Glass formation., </a:t>
            </a:r>
            <a:r>
              <a:rPr lang="en-GB" sz="1400" dirty="0">
                <a:solidFill>
                  <a:srgbClr val="040404"/>
                </a:solidFill>
                <a:latin typeface="Times New Roman" panose="02020603050405020304" pitchFamily="18" charset="0"/>
                <a:cs typeface="Times New Roman" panose="02020603050405020304" pitchFamily="18" charset="0"/>
                <a:hlinkClick r:id="rId3"/>
              </a:rPr>
              <a:t>https://doi.org/10.1002/9781118801017.ch3.1</a:t>
            </a:r>
            <a:r>
              <a:rPr lang="en-GB" sz="1400" dirty="0">
                <a:solidFill>
                  <a:srgbClr val="040404"/>
                </a:solidFill>
                <a:latin typeface="Times New Roman" panose="02020603050405020304" pitchFamily="18" charset="0"/>
                <a:cs typeface="Times New Roman" panose="02020603050405020304" pitchFamily="18" charset="0"/>
              </a:rPr>
              <a:t>, 11p., In </a:t>
            </a:r>
            <a:r>
              <a:rPr lang="en-GB" sz="1400" b="1" i="1" dirty="0" err="1">
                <a:solidFill>
                  <a:srgbClr val="040404"/>
                </a:solidFill>
                <a:latin typeface="Times New Roman" panose="02020603050405020304" pitchFamily="18" charset="0"/>
                <a:cs typeface="Times New Roman" panose="02020603050405020304" pitchFamily="18" charset="0"/>
              </a:rPr>
              <a:t>Encyclopedia</a:t>
            </a:r>
            <a:r>
              <a:rPr lang="en-GB" sz="1400" b="1" i="1" dirty="0">
                <a:solidFill>
                  <a:srgbClr val="040404"/>
                </a:solidFill>
                <a:latin typeface="Times New Roman" panose="02020603050405020304" pitchFamily="18" charset="0"/>
                <a:cs typeface="Times New Roman" panose="02020603050405020304" pitchFamily="18" charset="0"/>
              </a:rPr>
              <a:t> of Glass Science, Technology, History, and Culture</a:t>
            </a:r>
            <a:r>
              <a:rPr lang="en-GB" sz="1400" dirty="0">
                <a:solidFill>
                  <a:srgbClr val="040404"/>
                </a:solidFill>
                <a:latin typeface="Times New Roman" panose="02020603050405020304" pitchFamily="18" charset="0"/>
                <a:cs typeface="Times New Roman" panose="02020603050405020304" pitchFamily="18" charset="0"/>
              </a:rPr>
              <a:t>. Richet, P., </a:t>
            </a:r>
            <a:r>
              <a:rPr lang="en-GB" sz="1400" dirty="0" err="1">
                <a:solidFill>
                  <a:srgbClr val="040404"/>
                </a:solidFill>
                <a:latin typeface="Times New Roman" panose="02020603050405020304" pitchFamily="18" charset="0"/>
                <a:cs typeface="Times New Roman" panose="02020603050405020304" pitchFamily="18" charset="0"/>
              </a:rPr>
              <a:t>Conradt</a:t>
            </a:r>
            <a:r>
              <a:rPr lang="en-GB" sz="1400" dirty="0">
                <a:solidFill>
                  <a:srgbClr val="040404"/>
                </a:solidFill>
                <a:latin typeface="Times New Roman" panose="02020603050405020304" pitchFamily="18" charset="0"/>
                <a:cs typeface="Times New Roman" panose="02020603050405020304" pitchFamily="18" charset="0"/>
              </a:rPr>
              <a:t>, R., Takada, A., </a:t>
            </a:r>
            <a:r>
              <a:rPr lang="en-GB" sz="1400" dirty="0" err="1">
                <a:solidFill>
                  <a:srgbClr val="040404"/>
                </a:solidFill>
                <a:latin typeface="Times New Roman" panose="02020603050405020304" pitchFamily="18" charset="0"/>
                <a:cs typeface="Times New Roman" panose="02020603050405020304" pitchFamily="18" charset="0"/>
              </a:rPr>
              <a:t>Dyon</a:t>
            </a:r>
            <a:r>
              <a:rPr lang="en-GB" sz="1400" dirty="0">
                <a:solidFill>
                  <a:srgbClr val="040404"/>
                </a:solidFill>
                <a:latin typeface="Times New Roman" panose="02020603050405020304" pitchFamily="18" charset="0"/>
                <a:cs typeface="Times New Roman" panose="02020603050405020304" pitchFamily="18" charset="0"/>
              </a:rPr>
              <a:t>, J. Eds., Wiley, Hoboken, NJ, 2021. 1568 p., https://onlinelibrary.wiley.com/doi/book/10.1002/9781118801017. Vol I, Chapter 3.1, pp. 249-259. </a:t>
            </a:r>
          </a:p>
        </p:txBody>
      </p:sp>
      <p:sp>
        <p:nvSpPr>
          <p:cNvPr id="6" name="Arrow: Right 5">
            <a:extLst>
              <a:ext uri="{FF2B5EF4-FFF2-40B4-BE49-F238E27FC236}">
                <a16:creationId xmlns:a16="http://schemas.microsoft.com/office/drawing/2014/main" id="{034126B2-8715-4076-830B-FEDB6D55FEF8}"/>
              </a:ext>
            </a:extLst>
          </p:cNvPr>
          <p:cNvSpPr/>
          <p:nvPr/>
        </p:nvSpPr>
        <p:spPr bwMode="auto">
          <a:xfrm rot="18934820">
            <a:off x="3628041" y="3331173"/>
            <a:ext cx="2669812" cy="127338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1" u="none" strike="noStrike" cap="none" normalizeH="0" baseline="0">
              <a:ln>
                <a:noFill/>
              </a:ln>
              <a:solidFill>
                <a:srgbClr val="6E6E6F"/>
              </a:solidFill>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2150AD1-B886-4013-A2E9-0858735EE84F}"/>
              </a:ext>
            </a:extLst>
          </p:cNvPr>
          <p:cNvSpPr txBox="1"/>
          <p:nvPr/>
        </p:nvSpPr>
        <p:spPr>
          <a:xfrm rot="18920628">
            <a:off x="3856421" y="3902803"/>
            <a:ext cx="2004010" cy="369332"/>
          </a:xfrm>
          <a:prstGeom prst="rect">
            <a:avLst/>
          </a:prstGeom>
          <a:solidFill>
            <a:schemeClr val="bg1">
              <a:lumMod val="95000"/>
            </a:schemeClr>
          </a:solidFill>
        </p:spPr>
        <p:txBody>
          <a:bodyPr wrap="none" rtlCol="0">
            <a:spAutoFit/>
          </a:bodyPr>
          <a:lstStyle/>
          <a:p>
            <a:pPr marL="363538" indent="-363538">
              <a:spcBef>
                <a:spcPts val="0"/>
              </a:spcBef>
              <a:spcAft>
                <a:spcPts val="0"/>
              </a:spcAft>
            </a:pPr>
            <a:r>
              <a:rPr lang="en-GB" sz="1800" i="0" dirty="0">
                <a:solidFill>
                  <a:srgbClr val="040404"/>
                </a:solidFill>
                <a:latin typeface="Times New Roman" panose="02020603050405020304" pitchFamily="18" charset="0"/>
                <a:cs typeface="Times New Roman" panose="02020603050405020304" pitchFamily="18" charset="0"/>
              </a:rPr>
              <a:t>Geometry of bonds</a:t>
            </a:r>
          </a:p>
        </p:txBody>
      </p:sp>
      <p:sp>
        <p:nvSpPr>
          <p:cNvPr id="12" name="Rectangle: Rounded Corners 11">
            <a:extLst>
              <a:ext uri="{FF2B5EF4-FFF2-40B4-BE49-F238E27FC236}">
                <a16:creationId xmlns:a16="http://schemas.microsoft.com/office/drawing/2014/main" id="{82314FE3-2A13-4C6E-9D83-F105C1B7ED67}"/>
              </a:ext>
            </a:extLst>
          </p:cNvPr>
          <p:cNvSpPr/>
          <p:nvPr/>
        </p:nvSpPr>
        <p:spPr bwMode="auto">
          <a:xfrm>
            <a:off x="6504677" y="2048536"/>
            <a:ext cx="504056" cy="3456384"/>
          </a:xfrm>
          <a:prstGeom prst="roundRect">
            <a:avLst/>
          </a:prstGeom>
          <a:solidFill>
            <a:srgbClr val="C51638">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1" u="none" strike="noStrike" cap="none" normalizeH="0" baseline="0">
              <a:ln>
                <a:noFill/>
              </a:ln>
              <a:solidFill>
                <a:srgbClr val="6E6E6F"/>
              </a:solidFill>
              <a:effectLst/>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79FA736F-5592-47B1-97A2-F69CC14E0837}"/>
              </a:ext>
            </a:extLst>
          </p:cNvPr>
          <p:cNvSpPr/>
          <p:nvPr/>
        </p:nvSpPr>
        <p:spPr bwMode="auto">
          <a:xfrm>
            <a:off x="7478036" y="1424762"/>
            <a:ext cx="504056" cy="4095337"/>
          </a:xfrm>
          <a:prstGeom prst="roundRect">
            <a:avLst/>
          </a:prstGeom>
          <a:solidFill>
            <a:srgbClr val="C51638">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1" u="none" strike="noStrike" cap="none" normalizeH="0" baseline="0">
              <a:ln>
                <a:noFill/>
              </a:ln>
              <a:solidFill>
                <a:srgbClr val="6E6E6F"/>
              </a:solidFill>
              <a:effectLst/>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7BCAB5B-521D-44CB-AD89-26B984A97C2A}"/>
              </a:ext>
            </a:extLst>
          </p:cNvPr>
          <p:cNvSpPr txBox="1"/>
          <p:nvPr/>
        </p:nvSpPr>
        <p:spPr>
          <a:xfrm>
            <a:off x="173730" y="1026562"/>
            <a:ext cx="3770132" cy="4493538"/>
          </a:xfrm>
          <a:prstGeom prst="rect">
            <a:avLst/>
          </a:prstGeom>
          <a:noFill/>
        </p:spPr>
        <p:txBody>
          <a:bodyPr wrap="square" rtlCol="0">
            <a:spAutoFit/>
          </a:bodyPr>
          <a:lstStyle/>
          <a:p>
            <a:r>
              <a:rPr lang="en-GB" sz="2600" b="1" i="0" dirty="0">
                <a:solidFill>
                  <a:sysClr val="windowText" lastClr="000000"/>
                </a:solidFill>
                <a:latin typeface="Times New Roman" panose="02020603050405020304" pitchFamily="18" charset="0"/>
                <a:ea typeface="Verdana" panose="020B0604030504040204" pitchFamily="34" charset="0"/>
                <a:cs typeface="Times New Roman" panose="02020603050405020304" pitchFamily="18" charset="0"/>
              </a:rPr>
              <a:t>Glasses</a:t>
            </a:r>
            <a:r>
              <a:rPr lang="en-GB" sz="2600" i="0" dirty="0">
                <a:solidFill>
                  <a:sysClr val="windowText" lastClr="000000"/>
                </a:solidFill>
                <a:latin typeface="Times New Roman" panose="02020603050405020304" pitchFamily="18" charset="0"/>
                <a:ea typeface="Verdana" panose="020B0604030504040204" pitchFamily="34" charset="0"/>
                <a:cs typeface="Times New Roman" panose="02020603050405020304" pitchFamily="18" charset="0"/>
              </a:rPr>
              <a:t> are solid amorphous materials which transform into liquids upon heating through the glass transition. T</a:t>
            </a:r>
            <a:r>
              <a:rPr lang="en-GB" sz="2600" dirty="0">
                <a:solidFill>
                  <a:sysClr val="windowText" lastClr="000000"/>
                </a:solidFill>
                <a:latin typeface="Times New Roman" panose="02020603050405020304" pitchFamily="18" charset="0"/>
                <a:ea typeface="Verdana" panose="020B0604030504040204" pitchFamily="34" charset="0"/>
                <a:cs typeface="Times New Roman" panose="02020603050405020304" pitchFamily="18" charset="0"/>
              </a:rPr>
              <a:t>he</a:t>
            </a:r>
            <a:r>
              <a:rPr lang="en-GB" sz="2600" i="1" dirty="0">
                <a:solidFill>
                  <a:sysClr val="windowText" lastClr="000000"/>
                </a:solidFill>
                <a:latin typeface="Times New Roman" panose="02020603050405020304" pitchFamily="18" charset="0"/>
                <a:ea typeface="Verdana" panose="020B0604030504040204" pitchFamily="34" charset="0"/>
                <a:cs typeface="Times New Roman" panose="02020603050405020304" pitchFamily="18" charset="0"/>
              </a:rPr>
              <a:t> solid-like </a:t>
            </a:r>
            <a:r>
              <a:rPr lang="en-GB" sz="2600" dirty="0">
                <a:solidFill>
                  <a:sysClr val="windowText" lastClr="000000"/>
                </a:solidFill>
                <a:latin typeface="Times New Roman" panose="02020603050405020304" pitchFamily="18" charset="0"/>
                <a:ea typeface="Verdana" panose="020B0604030504040204" pitchFamily="34" charset="0"/>
                <a:cs typeface="Times New Roman" panose="02020603050405020304" pitchFamily="18" charset="0"/>
              </a:rPr>
              <a:t>behaviour of glasses is separated from the </a:t>
            </a:r>
            <a:r>
              <a:rPr lang="en-GB" sz="2600" i="1" dirty="0">
                <a:solidFill>
                  <a:sysClr val="windowText" lastClr="000000"/>
                </a:solidFill>
                <a:latin typeface="Times New Roman" panose="02020603050405020304" pitchFamily="18" charset="0"/>
                <a:ea typeface="Verdana" panose="020B0604030504040204" pitchFamily="34" charset="0"/>
                <a:cs typeface="Times New Roman" panose="02020603050405020304" pitchFamily="18" charset="0"/>
              </a:rPr>
              <a:t>liquid-like </a:t>
            </a:r>
            <a:r>
              <a:rPr lang="en-GB" sz="2600" dirty="0">
                <a:solidFill>
                  <a:sysClr val="windowText" lastClr="000000"/>
                </a:solidFill>
                <a:latin typeface="Times New Roman" panose="02020603050405020304" pitchFamily="18" charset="0"/>
                <a:ea typeface="Verdana" panose="020B0604030504040204" pitchFamily="34" charset="0"/>
                <a:cs typeface="Times New Roman" panose="02020603050405020304" pitchFamily="18" charset="0"/>
              </a:rPr>
              <a:t>behaviour at higher temperatures by the glass transition temperature, </a:t>
            </a:r>
            <a:r>
              <a:rPr lang="en-GB" sz="2600" b="1" i="1" dirty="0">
                <a:solidFill>
                  <a:sysClr val="windowText" lastClr="000000"/>
                </a:solidFill>
                <a:latin typeface="Times New Roman" panose="02020603050405020304" pitchFamily="18" charset="0"/>
                <a:ea typeface="Verdana" panose="020B0604030504040204" pitchFamily="34" charset="0"/>
                <a:cs typeface="Times New Roman" panose="02020603050405020304" pitchFamily="18" charset="0"/>
              </a:rPr>
              <a:t>T</a:t>
            </a:r>
            <a:r>
              <a:rPr lang="en-GB" sz="2600" b="1" i="1" baseline="-25000" dirty="0">
                <a:solidFill>
                  <a:sysClr val="windowText" lastClr="000000"/>
                </a:solidFill>
                <a:latin typeface="Times New Roman" panose="02020603050405020304" pitchFamily="18" charset="0"/>
                <a:ea typeface="Verdana" panose="020B0604030504040204" pitchFamily="34" charset="0"/>
                <a:cs typeface="Times New Roman" panose="02020603050405020304" pitchFamily="18" charset="0"/>
              </a:rPr>
              <a:t>g</a:t>
            </a:r>
            <a:r>
              <a:rPr lang="en-GB" sz="2600" dirty="0">
                <a:solidFill>
                  <a:sysClr val="windowText" lastClr="000000"/>
                </a:solidFill>
                <a:latin typeface="Times New Roman" panose="02020603050405020304" pitchFamily="18" charset="0"/>
                <a:ea typeface="Verdan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425753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7457" y="1638540"/>
            <a:ext cx="4896543" cy="4538356"/>
          </a:xfrm>
          <a:prstGeom prst="rect">
            <a:avLst/>
          </a:prstGeom>
        </p:spPr>
      </p:pic>
      <p:pic>
        <p:nvPicPr>
          <p:cNvPr id="1126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091" y="6305262"/>
            <a:ext cx="4689274" cy="219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1520" y="679177"/>
            <a:ext cx="8784976" cy="830997"/>
          </a:xfrm>
          <a:prstGeom prst="rect">
            <a:avLst/>
          </a:prstGeom>
          <a:noFill/>
        </p:spPr>
        <p:txBody>
          <a:bodyPr wrap="square" rtlCol="0">
            <a:spAutoFit/>
          </a:bodyPr>
          <a:lstStyle/>
          <a:p>
            <a:r>
              <a:rPr lang="en-GB" sz="2400" dirty="0">
                <a:solidFill>
                  <a:srgbClr val="040404"/>
                </a:solidFill>
                <a:latin typeface="Times New Roman" panose="02020603050405020304" pitchFamily="18" charset="0"/>
                <a:cs typeface="Times New Roman" panose="02020603050405020304" pitchFamily="18" charset="0"/>
              </a:rPr>
              <a:t>Vitrification is the world-wide accepted technology for the immobilization of high level radioactive wastes.</a:t>
            </a:r>
            <a:endParaRPr lang="en-GB" sz="2000" dirty="0">
              <a:solidFill>
                <a:srgbClr val="040404"/>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0896C62-66DF-4282-9909-ED18CB95C2E4}"/>
              </a:ext>
            </a:extLst>
          </p:cNvPr>
          <p:cNvSpPr txBox="1"/>
          <p:nvPr/>
        </p:nvSpPr>
        <p:spPr>
          <a:xfrm>
            <a:off x="0" y="1988840"/>
            <a:ext cx="4067944" cy="2677656"/>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rgbClr val="0000FF"/>
                </a:solidFill>
                <a:latin typeface="Times New Roman" panose="02020603050405020304" pitchFamily="18" charset="0"/>
                <a:cs typeface="Times New Roman" panose="02020603050405020304" pitchFamily="18" charset="0"/>
              </a:rPr>
              <a:t>Glass can accommodate the wide range of constituents present in the waste. </a:t>
            </a:r>
          </a:p>
          <a:p>
            <a:pPr marL="342900" indent="-342900">
              <a:buFont typeface="Arial" panose="020B0604020202020204" pitchFamily="34" charset="0"/>
              <a:buChar char="•"/>
            </a:pPr>
            <a:r>
              <a:rPr lang="en-GB" sz="2400" dirty="0">
                <a:solidFill>
                  <a:srgbClr val="040404"/>
                </a:solidFill>
                <a:latin typeface="Times New Roman" panose="02020603050405020304" pitchFamily="18" charset="0"/>
                <a:cs typeface="Times New Roman" panose="02020603050405020304" pitchFamily="18" charset="0"/>
              </a:rPr>
              <a:t>The excellent durability of vitrified radioactive waste ensures a high degree of environmental protection. </a:t>
            </a:r>
          </a:p>
        </p:txBody>
      </p:sp>
    </p:spTree>
    <p:extLst>
      <p:ext uri="{BB962C8B-B14F-4D97-AF65-F5344CB8AC3E}">
        <p14:creationId xmlns:p14="http://schemas.microsoft.com/office/powerpoint/2010/main" val="3834793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1E04EA-AE7B-4AE1-B8FE-A59398EF3963}"/>
              </a:ext>
            </a:extLst>
          </p:cNvPr>
          <p:cNvSpPr>
            <a:spLocks noGrp="1"/>
          </p:cNvSpPr>
          <p:nvPr>
            <p:ph type="ftr" sz="quarter" idx="11"/>
          </p:nvPr>
        </p:nvSpPr>
        <p:spPr>
          <a:xfrm>
            <a:off x="913991" y="6032500"/>
            <a:ext cx="7487764" cy="323850"/>
          </a:xfrm>
        </p:spPr>
        <p:txBody>
          <a:bodyPr/>
          <a:lstStyle/>
          <a:p>
            <a:pPr algn="l" fontAlgn="base">
              <a:spcBef>
                <a:spcPct val="0"/>
              </a:spcBef>
              <a:spcAft>
                <a:spcPct val="0"/>
              </a:spcAft>
              <a:defRPr/>
            </a:pPr>
            <a:r>
              <a:rPr lang="en-GB" dirty="0">
                <a:solidFill>
                  <a:srgbClr val="040404"/>
                </a:solidFill>
                <a:latin typeface="Times New Roman" panose="02020603050405020304" pitchFamily="18" charset="0"/>
                <a:cs typeface="Times New Roman" panose="02020603050405020304" pitchFamily="18" charset="0"/>
              </a:rPr>
              <a:t>V.I. </a:t>
            </a:r>
            <a:r>
              <a:rPr lang="en-GB" dirty="0" err="1">
                <a:solidFill>
                  <a:srgbClr val="040404"/>
                </a:solidFill>
                <a:latin typeface="Times New Roman" panose="02020603050405020304" pitchFamily="18" charset="0"/>
                <a:cs typeface="Times New Roman" panose="02020603050405020304" pitchFamily="18" charset="0"/>
              </a:rPr>
              <a:t>Malkovsky</a:t>
            </a:r>
            <a:r>
              <a:rPr lang="en-GB" dirty="0">
                <a:solidFill>
                  <a:srgbClr val="040404"/>
                </a:solidFill>
                <a:latin typeface="Times New Roman" panose="02020603050405020304" pitchFamily="18" charset="0"/>
                <a:cs typeface="Times New Roman" panose="02020603050405020304" pitchFamily="18" charset="0"/>
              </a:rPr>
              <a:t>, S.V. </a:t>
            </a:r>
            <a:r>
              <a:rPr lang="en-GB" dirty="0" err="1">
                <a:solidFill>
                  <a:srgbClr val="040404"/>
                </a:solidFill>
                <a:latin typeface="Times New Roman" panose="02020603050405020304" pitchFamily="18" charset="0"/>
                <a:cs typeface="Times New Roman" panose="02020603050405020304" pitchFamily="18" charset="0"/>
              </a:rPr>
              <a:t>Yudintsev</a:t>
            </a:r>
            <a:r>
              <a:rPr lang="en-GB" dirty="0">
                <a:solidFill>
                  <a:srgbClr val="040404"/>
                </a:solidFill>
                <a:latin typeface="Times New Roman" panose="02020603050405020304" pitchFamily="18" charset="0"/>
                <a:cs typeface="Times New Roman" panose="02020603050405020304" pitchFamily="18" charset="0"/>
              </a:rPr>
              <a:t>, M.I. Ojovan, V.A. Petrov. The Influence of Radiation on Confinement Properties of Nuclear Waste Glasses. </a:t>
            </a:r>
            <a:r>
              <a:rPr lang="en-GB" i="1" dirty="0">
                <a:solidFill>
                  <a:srgbClr val="040404"/>
                </a:solidFill>
                <a:latin typeface="Times New Roman" panose="02020603050405020304" pitchFamily="18" charset="0"/>
                <a:cs typeface="Times New Roman" panose="02020603050405020304" pitchFamily="18" charset="0"/>
              </a:rPr>
              <a:t>Science and Technology of Nuclear Installations</a:t>
            </a:r>
            <a:r>
              <a:rPr lang="en-GB" dirty="0">
                <a:solidFill>
                  <a:srgbClr val="040404"/>
                </a:solidFill>
                <a:latin typeface="Times New Roman" panose="02020603050405020304" pitchFamily="18" charset="0"/>
                <a:cs typeface="Times New Roman" panose="02020603050405020304" pitchFamily="18" charset="0"/>
              </a:rPr>
              <a:t>, </a:t>
            </a:r>
            <a:r>
              <a:rPr lang="en-GB" b="1" dirty="0">
                <a:solidFill>
                  <a:srgbClr val="040404"/>
                </a:solidFill>
                <a:latin typeface="Times New Roman" panose="02020603050405020304" pitchFamily="18" charset="0"/>
                <a:cs typeface="Times New Roman" panose="02020603050405020304" pitchFamily="18" charset="0"/>
              </a:rPr>
              <a:t>2020</a:t>
            </a:r>
            <a:r>
              <a:rPr lang="en-GB" dirty="0">
                <a:solidFill>
                  <a:srgbClr val="040404"/>
                </a:solidFill>
                <a:latin typeface="Times New Roman" panose="02020603050405020304" pitchFamily="18" charset="0"/>
                <a:cs typeface="Times New Roman" panose="02020603050405020304" pitchFamily="18" charset="0"/>
              </a:rPr>
              <a:t>, Article ID 8875723. 14 p. (2020), </a:t>
            </a:r>
            <a:r>
              <a:rPr lang="en-GB" dirty="0">
                <a:solidFill>
                  <a:srgbClr val="040404"/>
                </a:solidFill>
                <a:latin typeface="Times New Roman" panose="02020603050405020304" pitchFamily="18" charset="0"/>
                <a:cs typeface="Times New Roman" panose="02020603050405020304" pitchFamily="18" charset="0"/>
                <a:hlinkClick r:id="rId2"/>
              </a:rPr>
              <a:t>https://doi.org/10.1155/2020/8875723</a:t>
            </a:r>
            <a:r>
              <a:rPr lang="en-GB" dirty="0">
                <a:solidFill>
                  <a:srgbClr val="040404"/>
                </a:solidFill>
                <a:latin typeface="Times New Roman" panose="02020603050405020304" pitchFamily="18" charset="0"/>
                <a:cs typeface="Times New Roman" panose="02020603050405020304" pitchFamily="18" charset="0"/>
              </a:rPr>
              <a:t> </a:t>
            </a:r>
          </a:p>
        </p:txBody>
      </p:sp>
      <p:sp>
        <p:nvSpPr>
          <p:cNvPr id="3" name="Slide Number Placeholder 2">
            <a:extLst>
              <a:ext uri="{FF2B5EF4-FFF2-40B4-BE49-F238E27FC236}">
                <a16:creationId xmlns:a16="http://schemas.microsoft.com/office/drawing/2014/main" id="{4091BAC8-7882-4249-B042-943A04CD822B}"/>
              </a:ext>
            </a:extLst>
          </p:cNvPr>
          <p:cNvSpPr>
            <a:spLocks noGrp="1"/>
          </p:cNvSpPr>
          <p:nvPr>
            <p:ph type="sldNum" sz="quarter" idx="12"/>
          </p:nvPr>
        </p:nvSpPr>
        <p:spPr>
          <a:xfrm>
            <a:off x="6968313" y="6490955"/>
            <a:ext cx="2057400" cy="365125"/>
          </a:xfrm>
        </p:spPr>
        <p:txBody>
          <a:bodyPr/>
          <a:lstStyle/>
          <a:p>
            <a:pPr algn="r" fontAlgn="base">
              <a:spcBef>
                <a:spcPct val="0"/>
              </a:spcBef>
              <a:spcAft>
                <a:spcPct val="0"/>
              </a:spcAft>
              <a:defRPr/>
            </a:pPr>
            <a:fld id="{532ACE9D-5ECA-4EA4-BA02-9F8DE0C7F116}" type="slidenum">
              <a:rPr lang="en-GB" smtClean="0">
                <a:solidFill>
                  <a:srgbClr val="6E6E6F"/>
                </a:solidFill>
                <a:latin typeface="Times New Roman" panose="02020603050405020304" pitchFamily="18" charset="0"/>
                <a:cs typeface="Times New Roman" panose="02020603050405020304" pitchFamily="18" charset="0"/>
              </a:rPr>
              <a:pPr algn="r" fontAlgn="base">
                <a:spcBef>
                  <a:spcPct val="0"/>
                </a:spcBef>
                <a:spcAft>
                  <a:spcPct val="0"/>
                </a:spcAft>
                <a:defRPr/>
              </a:pPr>
              <a:t>36</a:t>
            </a:fld>
            <a:endParaRPr lang="en-GB" dirty="0">
              <a:solidFill>
                <a:srgbClr val="6E6E6F"/>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3A563DD-DA3F-4447-A080-0C706A0CECBE}"/>
              </a:ext>
            </a:extLst>
          </p:cNvPr>
          <p:cNvPicPr>
            <a:picLocks noChangeAspect="1"/>
          </p:cNvPicPr>
          <p:nvPr/>
        </p:nvPicPr>
        <p:blipFill>
          <a:blip r:embed="rId3"/>
          <a:stretch>
            <a:fillRect/>
          </a:stretch>
        </p:blipFill>
        <p:spPr>
          <a:xfrm>
            <a:off x="-4987" y="920215"/>
            <a:ext cx="9114310" cy="4597632"/>
          </a:xfrm>
          <a:prstGeom prst="rect">
            <a:avLst/>
          </a:prstGeom>
        </p:spPr>
      </p:pic>
    </p:spTree>
    <p:extLst>
      <p:ext uri="{BB962C8B-B14F-4D97-AF65-F5344CB8AC3E}">
        <p14:creationId xmlns:p14="http://schemas.microsoft.com/office/powerpoint/2010/main" val="2679024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C3774A-7DA6-444A-946D-BEBE9F747839}"/>
              </a:ext>
            </a:extLst>
          </p:cNvPr>
          <p:cNvSpPr txBox="1">
            <a:spLocks/>
          </p:cNvSpPr>
          <p:nvPr/>
        </p:nvSpPr>
        <p:spPr bwMode="white">
          <a:xfrm>
            <a:off x="8748464" y="6545827"/>
            <a:ext cx="313013"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83F099-A20D-4FE6-9CD3-E403A69B75CC}" type="slidenum">
              <a:rPr lang="en-US" sz="800" smtClean="0"/>
              <a:pPr>
                <a:defRPr/>
              </a:pPr>
              <a:t>37</a:t>
            </a:fld>
            <a:endParaRPr lang="en-US" sz="800" dirty="0"/>
          </a:p>
        </p:txBody>
      </p:sp>
      <p:graphicFrame>
        <p:nvGraphicFramePr>
          <p:cNvPr id="3" name="Table 2"/>
          <p:cNvGraphicFramePr>
            <a:graphicFrameLocks noGrp="1"/>
          </p:cNvGraphicFramePr>
          <p:nvPr>
            <p:extLst>
              <p:ext uri="{D42A27DB-BD31-4B8C-83A1-F6EECF244321}">
                <p14:modId xmlns:p14="http://schemas.microsoft.com/office/powerpoint/2010/main" val="4090188270"/>
              </p:ext>
            </p:extLst>
          </p:nvPr>
        </p:nvGraphicFramePr>
        <p:xfrm>
          <a:off x="0" y="0"/>
          <a:ext cx="9143999" cy="6697210"/>
        </p:xfrm>
        <a:graphic>
          <a:graphicData uri="http://schemas.openxmlformats.org/drawingml/2006/table">
            <a:tbl>
              <a:tblPr firstRow="1" firstCol="1" lastRow="1" lastCol="1" bandRow="1" bandCol="1">
                <a:tableStyleId>{5C22544A-7EE6-4342-B048-85BDC9FD1C3A}</a:tableStyleId>
              </a:tblPr>
              <a:tblGrid>
                <a:gridCol w="1616149">
                  <a:extLst>
                    <a:ext uri="{9D8B030D-6E8A-4147-A177-3AD203B41FA5}">
                      <a16:colId xmlns:a16="http://schemas.microsoft.com/office/drawing/2014/main" val="20000"/>
                    </a:ext>
                  </a:extLst>
                </a:gridCol>
                <a:gridCol w="1619445">
                  <a:extLst>
                    <a:ext uri="{9D8B030D-6E8A-4147-A177-3AD203B41FA5}">
                      <a16:colId xmlns:a16="http://schemas.microsoft.com/office/drawing/2014/main" val="20001"/>
                    </a:ext>
                  </a:extLst>
                </a:gridCol>
                <a:gridCol w="3552904">
                  <a:extLst>
                    <a:ext uri="{9D8B030D-6E8A-4147-A177-3AD203B41FA5}">
                      <a16:colId xmlns:a16="http://schemas.microsoft.com/office/drawing/2014/main" val="20002"/>
                    </a:ext>
                  </a:extLst>
                </a:gridCol>
                <a:gridCol w="2355501">
                  <a:extLst>
                    <a:ext uri="{9D8B030D-6E8A-4147-A177-3AD203B41FA5}">
                      <a16:colId xmlns:a16="http://schemas.microsoft.com/office/drawing/2014/main" val="20003"/>
                    </a:ext>
                  </a:extLst>
                </a:gridCol>
              </a:tblGrid>
              <a:tr h="288544">
                <a:tc>
                  <a:txBody>
                    <a:bodyPr/>
                    <a:lstStyle/>
                    <a:p>
                      <a:pPr algn="ctr">
                        <a:lnSpc>
                          <a:spcPct val="115000"/>
                        </a:lnSpc>
                        <a:spcAft>
                          <a:spcPts val="0"/>
                        </a:spcAft>
                      </a:pPr>
                      <a:r>
                        <a:rPr lang="en-US" sz="1600" dirty="0">
                          <a:solidFill>
                            <a:srgbClr val="040404"/>
                          </a:solidFill>
                          <a:effectLst/>
                          <a:latin typeface="Palatino Linotype" panose="02040502050505030304" pitchFamily="18" charset="0"/>
                        </a:rPr>
                        <a:t>Type of Glass</a:t>
                      </a:r>
                      <a:endParaRPr lang="en-GB" sz="1600" dirty="0">
                        <a:solidFill>
                          <a:srgbClr val="040404"/>
                        </a:solidFill>
                        <a:effectLst/>
                        <a:latin typeface="Palatino Linotype" panose="02040502050505030304" pitchFamily="18"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15000"/>
                        </a:lnSpc>
                        <a:spcAft>
                          <a:spcPts val="0"/>
                        </a:spcAft>
                      </a:pPr>
                      <a:r>
                        <a:rPr lang="en-US" sz="1600">
                          <a:solidFill>
                            <a:srgbClr val="040404"/>
                          </a:solidFill>
                          <a:effectLst/>
                          <a:latin typeface="Palatino Linotype" panose="02040502050505030304" pitchFamily="18" charset="0"/>
                        </a:rPr>
                        <a:t>Major Structural Components</a:t>
                      </a:r>
                      <a:endParaRPr lang="en-GB" sz="1600">
                        <a:solidFill>
                          <a:srgbClr val="040404"/>
                        </a:solidFill>
                        <a:effectLst/>
                        <a:latin typeface="Palatino Linotype" panose="02040502050505030304" pitchFamily="18"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nSpc>
                          <a:spcPct val="115000"/>
                        </a:lnSpc>
                        <a:spcAft>
                          <a:spcPts val="0"/>
                        </a:spcAft>
                      </a:pPr>
                      <a:r>
                        <a:rPr lang="en-US" sz="1600">
                          <a:solidFill>
                            <a:srgbClr val="040404"/>
                          </a:solidFill>
                          <a:effectLst/>
                          <a:latin typeface="Palatino Linotype" panose="02040502050505030304" pitchFamily="18" charset="0"/>
                        </a:rPr>
                        <a:t>Comments</a:t>
                      </a:r>
                      <a:endParaRPr lang="en-GB" sz="1600">
                        <a:solidFill>
                          <a:srgbClr val="040404"/>
                        </a:solidFill>
                        <a:effectLst/>
                        <a:latin typeface="Palatino Linotype" panose="02040502050505030304" pitchFamily="18"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408666">
                <a:tc>
                  <a:txBody>
                    <a:bodyPr/>
                    <a:lstStyle/>
                    <a:p>
                      <a:pPr algn="ctr">
                        <a:lnSpc>
                          <a:spcPct val="115000"/>
                        </a:lnSpc>
                        <a:spcAft>
                          <a:spcPts val="0"/>
                        </a:spcAft>
                      </a:pPr>
                      <a:r>
                        <a:rPr lang="en-US" sz="4000" dirty="0">
                          <a:solidFill>
                            <a:srgbClr val="040404"/>
                          </a:solidFill>
                          <a:effectLst/>
                          <a:latin typeface="Palatino Linotype" panose="02040502050505030304" pitchFamily="18" charset="0"/>
                        </a:rPr>
                        <a:t>ABS</a:t>
                      </a:r>
                      <a:r>
                        <a:rPr lang="en-US" sz="2000" dirty="0">
                          <a:solidFill>
                            <a:srgbClr val="040404"/>
                          </a:solidFill>
                          <a:effectLst/>
                          <a:latin typeface="Palatino Linotype" panose="02040502050505030304" pitchFamily="18" charset="0"/>
                        </a:rPr>
                        <a:t> = Alkali Borosilicate, e.g. NBS</a:t>
                      </a:r>
                      <a:endParaRPr lang="en-GB" sz="2000" dirty="0">
                        <a:solidFill>
                          <a:srgbClr val="040404"/>
                        </a:solidFill>
                        <a:effectLst/>
                        <a:latin typeface="Palatino Linotype" panose="02040502050505030304" pitchFamily="18" charset="0"/>
                      </a:endParaRPr>
                    </a:p>
                    <a:p>
                      <a:pPr algn="ctr">
                        <a:lnSpc>
                          <a:spcPct val="115000"/>
                        </a:lnSpc>
                        <a:spcAft>
                          <a:spcPts val="0"/>
                        </a:spcAft>
                      </a:pPr>
                      <a:r>
                        <a:rPr lang="en-US" sz="1600" dirty="0">
                          <a:solidFill>
                            <a:srgbClr val="040404"/>
                          </a:solidFill>
                          <a:effectLst/>
                          <a:latin typeface="Palatino Linotype" panose="02040502050505030304" pitchFamily="18" charset="0"/>
                        </a:rPr>
                        <a:t> </a:t>
                      </a:r>
                      <a:endParaRPr lang="en-GB" sz="1600" dirty="0">
                        <a:solidFill>
                          <a:srgbClr val="040404"/>
                        </a:solidFill>
                        <a:effectLst/>
                        <a:latin typeface="Palatino Linotype" panose="0204050205050503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US" sz="1600" b="0" dirty="0">
                          <a:solidFill>
                            <a:srgbClr val="040404"/>
                          </a:solidFill>
                          <a:effectLst/>
                          <a:latin typeface="Palatino Linotype" panose="02040502050505030304" pitchFamily="18" charset="0"/>
                        </a:rPr>
                        <a:t>(SiO</a:t>
                      </a:r>
                      <a:r>
                        <a:rPr lang="en-US" sz="1600" b="0" baseline="-25000" dirty="0">
                          <a:solidFill>
                            <a:srgbClr val="040404"/>
                          </a:solidFill>
                          <a:effectLst/>
                          <a:latin typeface="Palatino Linotype" panose="02040502050505030304" pitchFamily="18" charset="0"/>
                        </a:rPr>
                        <a:t>4</a:t>
                      </a:r>
                      <a:r>
                        <a:rPr lang="en-US" sz="1600" b="0" dirty="0">
                          <a:solidFill>
                            <a:srgbClr val="040404"/>
                          </a:solidFill>
                          <a:effectLst/>
                          <a:latin typeface="Palatino Linotype" panose="02040502050505030304" pitchFamily="18" charset="0"/>
                        </a:rPr>
                        <a:t>)</a:t>
                      </a:r>
                      <a:r>
                        <a:rPr lang="en-US" sz="1600" b="0" baseline="30000" dirty="0">
                          <a:solidFill>
                            <a:srgbClr val="040404"/>
                          </a:solidFill>
                          <a:effectLst/>
                          <a:latin typeface="Palatino Linotype" panose="02040502050505030304" pitchFamily="18" charset="0"/>
                        </a:rPr>
                        <a:t>-4</a:t>
                      </a:r>
                      <a:r>
                        <a:rPr lang="en-US" sz="1600" b="0" dirty="0">
                          <a:solidFill>
                            <a:srgbClr val="040404"/>
                          </a:solidFill>
                          <a:effectLst/>
                          <a:latin typeface="Palatino Linotype" panose="02040502050505030304" pitchFamily="18" charset="0"/>
                        </a:rPr>
                        <a:t>, (BO</a:t>
                      </a:r>
                      <a:r>
                        <a:rPr lang="en-US" sz="1600" b="0" baseline="-25000" dirty="0">
                          <a:solidFill>
                            <a:srgbClr val="040404"/>
                          </a:solidFill>
                          <a:effectLst/>
                          <a:latin typeface="Palatino Linotype" panose="02040502050505030304" pitchFamily="18" charset="0"/>
                        </a:rPr>
                        <a:t>4</a:t>
                      </a:r>
                      <a:r>
                        <a:rPr lang="en-US" sz="1600" b="0" dirty="0">
                          <a:solidFill>
                            <a:srgbClr val="040404"/>
                          </a:solidFill>
                          <a:effectLst/>
                          <a:latin typeface="Palatino Linotype" panose="02040502050505030304" pitchFamily="18" charset="0"/>
                        </a:rPr>
                        <a:t>)</a:t>
                      </a:r>
                      <a:r>
                        <a:rPr lang="en-US" sz="1600" b="0" baseline="30000" dirty="0">
                          <a:solidFill>
                            <a:srgbClr val="040404"/>
                          </a:solidFill>
                          <a:effectLst/>
                          <a:latin typeface="Palatino Linotype" panose="02040502050505030304" pitchFamily="18" charset="0"/>
                        </a:rPr>
                        <a:t>-5</a:t>
                      </a:r>
                      <a:r>
                        <a:rPr lang="en-US" sz="1600" b="0" dirty="0">
                          <a:solidFill>
                            <a:srgbClr val="040404"/>
                          </a:solidFill>
                          <a:effectLst/>
                          <a:latin typeface="Palatino Linotype" panose="02040502050505030304" pitchFamily="18" charset="0"/>
                        </a:rPr>
                        <a:t>,</a:t>
                      </a:r>
                      <a:endParaRPr lang="en-GB" sz="1600" b="0" dirty="0">
                        <a:solidFill>
                          <a:srgbClr val="040404"/>
                        </a:solidFill>
                        <a:effectLst/>
                        <a:latin typeface="Palatino Linotype" panose="02040502050505030304" pitchFamily="18" charset="0"/>
                      </a:endParaRPr>
                    </a:p>
                    <a:p>
                      <a:pPr>
                        <a:lnSpc>
                          <a:spcPct val="115000"/>
                        </a:lnSpc>
                        <a:spcAft>
                          <a:spcPts val="0"/>
                        </a:spcAft>
                      </a:pPr>
                      <a:r>
                        <a:rPr lang="en-US" sz="1600" b="0" dirty="0">
                          <a:solidFill>
                            <a:srgbClr val="040404"/>
                          </a:solidFill>
                          <a:effectLst/>
                          <a:latin typeface="Palatino Linotype" panose="02040502050505030304" pitchFamily="18" charset="0"/>
                        </a:rPr>
                        <a:t>(BO</a:t>
                      </a:r>
                      <a:r>
                        <a:rPr lang="en-US" sz="1600" b="0" baseline="-25000" dirty="0">
                          <a:solidFill>
                            <a:srgbClr val="040404"/>
                          </a:solidFill>
                          <a:effectLst/>
                          <a:latin typeface="Palatino Linotype" panose="02040502050505030304" pitchFamily="18" charset="0"/>
                        </a:rPr>
                        <a:t>3</a:t>
                      </a:r>
                      <a:r>
                        <a:rPr lang="en-US" sz="1600" b="0" dirty="0">
                          <a:solidFill>
                            <a:srgbClr val="040404"/>
                          </a:solidFill>
                          <a:effectLst/>
                          <a:latin typeface="Palatino Linotype" panose="02040502050505030304" pitchFamily="18" charset="0"/>
                        </a:rPr>
                        <a:t>)</a:t>
                      </a:r>
                      <a:r>
                        <a:rPr lang="en-US" sz="1600" b="0" baseline="30000" dirty="0">
                          <a:solidFill>
                            <a:srgbClr val="040404"/>
                          </a:solidFill>
                          <a:effectLst/>
                          <a:latin typeface="Palatino Linotype" panose="02040502050505030304" pitchFamily="18" charset="0"/>
                        </a:rPr>
                        <a:t>-3 </a:t>
                      </a:r>
                      <a:r>
                        <a:rPr lang="en-US" sz="1600" b="0" dirty="0">
                          <a:solidFill>
                            <a:srgbClr val="040404"/>
                          </a:solidFill>
                          <a:effectLst/>
                          <a:latin typeface="Palatino Linotype" panose="02040502050505030304" pitchFamily="18" charset="0"/>
                        </a:rPr>
                        <a:t>and some (AlO</a:t>
                      </a:r>
                      <a:r>
                        <a:rPr lang="en-US" sz="1600" b="0" baseline="-25000" dirty="0">
                          <a:solidFill>
                            <a:srgbClr val="040404"/>
                          </a:solidFill>
                          <a:effectLst/>
                          <a:latin typeface="Palatino Linotype" panose="02040502050505030304" pitchFamily="18" charset="0"/>
                        </a:rPr>
                        <a:t>4</a:t>
                      </a:r>
                      <a:r>
                        <a:rPr lang="en-US" sz="1600" b="0" dirty="0">
                          <a:solidFill>
                            <a:srgbClr val="040404"/>
                          </a:solidFill>
                          <a:effectLst/>
                          <a:latin typeface="Palatino Linotype" panose="02040502050505030304" pitchFamily="18" charset="0"/>
                        </a:rPr>
                        <a:t>)</a:t>
                      </a:r>
                      <a:r>
                        <a:rPr lang="en-US" sz="1600" b="0" baseline="30000" dirty="0">
                          <a:solidFill>
                            <a:srgbClr val="040404"/>
                          </a:solidFill>
                          <a:effectLst/>
                          <a:latin typeface="Palatino Linotype" panose="02040502050505030304" pitchFamily="18" charset="0"/>
                        </a:rPr>
                        <a:t>-5 </a:t>
                      </a:r>
                      <a:r>
                        <a:rPr lang="en-US" sz="1600" b="0" dirty="0">
                          <a:solidFill>
                            <a:srgbClr val="040404"/>
                          </a:solidFill>
                          <a:effectLst/>
                          <a:latin typeface="Palatino Linotype" panose="02040502050505030304" pitchFamily="18" charset="0"/>
                        </a:rPr>
                        <a:t>and</a:t>
                      </a:r>
                      <a:r>
                        <a:rPr lang="en-US" sz="1600" b="0" baseline="30000" dirty="0">
                          <a:solidFill>
                            <a:srgbClr val="040404"/>
                          </a:solidFill>
                          <a:effectLst/>
                          <a:latin typeface="Palatino Linotype" panose="02040502050505030304" pitchFamily="18" charset="0"/>
                        </a:rPr>
                        <a:t> </a:t>
                      </a:r>
                      <a:r>
                        <a:rPr lang="en-US" sz="1600" b="0" dirty="0">
                          <a:solidFill>
                            <a:srgbClr val="040404"/>
                          </a:solidFill>
                          <a:effectLst/>
                          <a:latin typeface="Palatino Linotype" panose="02040502050505030304" pitchFamily="18" charset="0"/>
                        </a:rPr>
                        <a:t>(FeO</a:t>
                      </a:r>
                      <a:r>
                        <a:rPr lang="en-US" sz="1600" b="0" baseline="-25000" dirty="0">
                          <a:solidFill>
                            <a:srgbClr val="040404"/>
                          </a:solidFill>
                          <a:effectLst/>
                          <a:latin typeface="Palatino Linotype" panose="02040502050505030304" pitchFamily="18" charset="0"/>
                        </a:rPr>
                        <a:t>4</a:t>
                      </a:r>
                      <a:r>
                        <a:rPr lang="en-US" sz="1600" b="0" dirty="0">
                          <a:solidFill>
                            <a:srgbClr val="040404"/>
                          </a:solidFill>
                          <a:effectLst/>
                          <a:latin typeface="Palatino Linotype" panose="02040502050505030304" pitchFamily="18" charset="0"/>
                        </a:rPr>
                        <a:t>)</a:t>
                      </a:r>
                      <a:r>
                        <a:rPr lang="en-US" sz="1600" b="0" baseline="30000" dirty="0">
                          <a:solidFill>
                            <a:srgbClr val="040404"/>
                          </a:solidFill>
                          <a:effectLst/>
                          <a:latin typeface="Palatino Linotype" panose="02040502050505030304" pitchFamily="18" charset="0"/>
                        </a:rPr>
                        <a:t>-5 </a:t>
                      </a:r>
                      <a:r>
                        <a:rPr lang="en-US" sz="1600" b="0" dirty="0">
                          <a:solidFill>
                            <a:srgbClr val="040404"/>
                          </a:solidFill>
                          <a:effectLst/>
                          <a:latin typeface="Palatino Linotype" panose="02040502050505030304" pitchFamily="18" charset="0"/>
                        </a:rPr>
                        <a:t>structural units to which alkali, alkaline earth, and waste species bond. </a:t>
                      </a:r>
                      <a:endParaRPr lang="en-GB" sz="1600" b="0" dirty="0">
                        <a:solidFill>
                          <a:srgbClr val="040404"/>
                        </a:solidFill>
                        <a:effectLst/>
                        <a:latin typeface="Palatino Linotype" panose="02040502050505030304" pitchFamily="18"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600" dirty="0">
                          <a:solidFill>
                            <a:srgbClr val="040404"/>
                          </a:solidFill>
                          <a:effectLst/>
                          <a:latin typeface="Palatino Linotype" panose="02040502050505030304" pitchFamily="18" charset="0"/>
                        </a:rPr>
                        <a:t>Atomic structure of a French nuclear waste glass: unshaded region shows formation of a (</a:t>
                      </a:r>
                      <a:r>
                        <a:rPr lang="en-US" sz="1600" dirty="0" err="1">
                          <a:solidFill>
                            <a:srgbClr val="040404"/>
                          </a:solidFill>
                          <a:effectLst/>
                          <a:latin typeface="Palatino Linotype" panose="02040502050505030304" pitchFamily="18" charset="0"/>
                        </a:rPr>
                        <a:t>Na,Cs</a:t>
                      </a:r>
                      <a:r>
                        <a:rPr lang="en-US" sz="1600" dirty="0">
                          <a:solidFill>
                            <a:srgbClr val="040404"/>
                          </a:solidFill>
                          <a:effectLst/>
                          <a:latin typeface="Palatino Linotype" panose="02040502050505030304" pitchFamily="18" charset="0"/>
                        </a:rPr>
                        <a:t>)</a:t>
                      </a:r>
                      <a:r>
                        <a:rPr lang="en-US" sz="1600" baseline="-25000" dirty="0">
                          <a:solidFill>
                            <a:srgbClr val="040404"/>
                          </a:solidFill>
                          <a:effectLst/>
                          <a:latin typeface="Palatino Linotype" panose="02040502050505030304" pitchFamily="18" charset="0"/>
                        </a:rPr>
                        <a:t>2</a:t>
                      </a:r>
                      <a:r>
                        <a:rPr lang="en-US" sz="1600" dirty="0">
                          <a:solidFill>
                            <a:srgbClr val="040404"/>
                          </a:solidFill>
                          <a:effectLst/>
                          <a:latin typeface="Palatino Linotype" panose="02040502050505030304" pitchFamily="18" charset="0"/>
                        </a:rPr>
                        <a:t>MoO</a:t>
                      </a:r>
                      <a:r>
                        <a:rPr lang="en-US" sz="1600" baseline="-25000" dirty="0">
                          <a:solidFill>
                            <a:srgbClr val="040404"/>
                          </a:solidFill>
                          <a:effectLst/>
                          <a:latin typeface="Palatino Linotype" panose="02040502050505030304" pitchFamily="18" charset="0"/>
                        </a:rPr>
                        <a:t>4</a:t>
                      </a:r>
                      <a:r>
                        <a:rPr lang="en-US" sz="1600" dirty="0">
                          <a:solidFill>
                            <a:srgbClr val="040404"/>
                          </a:solidFill>
                          <a:effectLst/>
                          <a:latin typeface="Palatino Linotype" panose="02040502050505030304" pitchFamily="18" charset="0"/>
                        </a:rPr>
                        <a:t> cluster.</a:t>
                      </a:r>
                      <a:endParaRPr lang="en-GB" sz="1600" dirty="0">
                        <a:solidFill>
                          <a:srgbClr val="040404"/>
                        </a:solidFill>
                        <a:effectLst/>
                        <a:latin typeface="Palatino Linotype" panose="02040502050505030304" pitchFamily="18"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nSpc>
                          <a:spcPct val="115000"/>
                        </a:lnSpc>
                        <a:spcAft>
                          <a:spcPts val="0"/>
                        </a:spcAft>
                        <a:buFont typeface="Arial" panose="020B0604020202020204" pitchFamily="34" charset="0"/>
                        <a:buChar char="•"/>
                      </a:pPr>
                      <a:r>
                        <a:rPr lang="en-US" sz="1600" b="0" dirty="0">
                          <a:solidFill>
                            <a:srgbClr val="040404"/>
                          </a:solidFill>
                          <a:effectLst/>
                          <a:latin typeface="Palatino Linotype" panose="02040502050505030304" pitchFamily="18" charset="0"/>
                        </a:rPr>
                        <a:t>Ease of processing, melt temperatures 1150-1200 °C to minimize volatility; </a:t>
                      </a:r>
                    </a:p>
                    <a:p>
                      <a:pPr marL="285750" indent="-285750">
                        <a:lnSpc>
                          <a:spcPct val="115000"/>
                        </a:lnSpc>
                        <a:spcAft>
                          <a:spcPts val="0"/>
                        </a:spcAft>
                        <a:buFont typeface="Arial" panose="020B0604020202020204" pitchFamily="34" charset="0"/>
                        <a:buChar char="•"/>
                      </a:pPr>
                      <a:r>
                        <a:rPr lang="en-US" sz="1600" b="0" dirty="0">
                          <a:solidFill>
                            <a:srgbClr val="040404"/>
                          </a:solidFill>
                          <a:effectLst/>
                          <a:latin typeface="Palatino Linotype" panose="02040502050505030304" pitchFamily="18" charset="0"/>
                        </a:rPr>
                        <a:t>Cold cap production if feasible minimizes volatility; </a:t>
                      </a:r>
                    </a:p>
                    <a:p>
                      <a:pPr marL="285750" indent="-285750">
                        <a:lnSpc>
                          <a:spcPct val="115000"/>
                        </a:lnSpc>
                        <a:spcAft>
                          <a:spcPts val="0"/>
                        </a:spcAft>
                        <a:buFont typeface="Arial" panose="020B0604020202020204" pitchFamily="34" charset="0"/>
                        <a:buChar char="•"/>
                      </a:pPr>
                      <a:r>
                        <a:rPr lang="en-US" sz="1600" b="0" dirty="0">
                          <a:solidFill>
                            <a:srgbClr val="040404"/>
                          </a:solidFill>
                          <a:effectLst/>
                          <a:latin typeface="Palatino Linotype" panose="02040502050505030304" pitchFamily="18" charset="0"/>
                        </a:rPr>
                        <a:t>Most waste cations highly soluble in glass; </a:t>
                      </a:r>
                    </a:p>
                    <a:p>
                      <a:pPr marL="285750" indent="-285750">
                        <a:lnSpc>
                          <a:spcPct val="115000"/>
                        </a:lnSpc>
                        <a:spcAft>
                          <a:spcPts val="0"/>
                        </a:spcAft>
                        <a:buFont typeface="Arial" panose="020B0604020202020204" pitchFamily="34" charset="0"/>
                        <a:buChar char="•"/>
                      </a:pPr>
                      <a:r>
                        <a:rPr lang="en-US" sz="1600" b="0" dirty="0">
                          <a:solidFill>
                            <a:srgbClr val="040404"/>
                          </a:solidFill>
                          <a:effectLst/>
                          <a:latin typeface="Palatino Linotype" panose="02040502050505030304" pitchFamily="18" charset="0"/>
                        </a:rPr>
                        <a:t>Overall waste solubility 25-40 </a:t>
                      </a:r>
                      <a:r>
                        <a:rPr lang="en-US" sz="1600" b="0" dirty="0" err="1">
                          <a:solidFill>
                            <a:srgbClr val="040404"/>
                          </a:solidFill>
                          <a:effectLst/>
                          <a:latin typeface="Palatino Linotype" panose="02040502050505030304" pitchFamily="18" charset="0"/>
                        </a:rPr>
                        <a:t>wt</a:t>
                      </a:r>
                      <a:r>
                        <a:rPr lang="en-US" sz="1600" b="0" dirty="0">
                          <a:solidFill>
                            <a:srgbClr val="040404"/>
                          </a:solidFill>
                          <a:effectLst/>
                          <a:latin typeface="Palatino Linotype" panose="02040502050505030304" pitchFamily="18" charset="0"/>
                        </a:rPr>
                        <a:t>%; </a:t>
                      </a:r>
                    </a:p>
                    <a:p>
                      <a:pPr marL="285750" indent="-285750">
                        <a:lnSpc>
                          <a:spcPct val="115000"/>
                        </a:lnSpc>
                        <a:spcAft>
                          <a:spcPts val="0"/>
                        </a:spcAft>
                        <a:buFont typeface="Arial" panose="020B0604020202020204" pitchFamily="34" charset="0"/>
                        <a:buChar char="•"/>
                      </a:pPr>
                      <a:r>
                        <a:rPr lang="en-US" sz="1600" b="0" dirty="0">
                          <a:solidFill>
                            <a:srgbClr val="040404"/>
                          </a:solidFill>
                          <a:effectLst/>
                          <a:latin typeface="Palatino Linotype" panose="02040502050505030304" pitchFamily="18" charset="0"/>
                        </a:rPr>
                        <a:t>Made by Joule Heated Melting (JHM), Advanced JHM known as AJHM, Cold Crucible Induction Melting (CCIM) or Hot Isostatic Pressing (HIP).</a:t>
                      </a:r>
                      <a:endParaRPr lang="en-GB" sz="1600" b="0" dirty="0">
                        <a:solidFill>
                          <a:srgbClr val="040404"/>
                        </a:solidFill>
                        <a:effectLst/>
                        <a:latin typeface="Palatino Linotype" panose="02040502050505030304" pitchFamily="18"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12289" name="Picture 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75856" y="2259267"/>
            <a:ext cx="3384376" cy="37819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566738" y="2225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GB" altLang="en-US" sz="1800" b="0" i="0" u="none" strike="noStrike" cap="none" normalizeH="0" baseline="0">
                <a:ln>
                  <a:noFill/>
                </a:ln>
                <a:solidFill>
                  <a:schemeClr val="tx1"/>
                </a:solidFill>
                <a:effectLst/>
                <a:latin typeface="Arial" pitchFamily="34" charset="0"/>
                <a:cs typeface="Arial" pitchFamily="34" charset="0"/>
              </a:rPr>
            </a:b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7" name="Arrow: Down 6">
            <a:extLst>
              <a:ext uri="{FF2B5EF4-FFF2-40B4-BE49-F238E27FC236}">
                <a16:creationId xmlns:a16="http://schemas.microsoft.com/office/drawing/2014/main" id="{67D58916-ACEC-452E-B800-AFC1AAB32B24}"/>
              </a:ext>
            </a:extLst>
          </p:cNvPr>
          <p:cNvSpPr/>
          <p:nvPr/>
        </p:nvSpPr>
        <p:spPr bwMode="auto">
          <a:xfrm rot="527672">
            <a:off x="4940032" y="1131530"/>
            <a:ext cx="436887" cy="2022052"/>
          </a:xfrm>
          <a:prstGeom prst="downArrow">
            <a:avLst/>
          </a:prstGeom>
          <a:solidFill>
            <a:srgbClr val="C51638">
              <a:alpha val="3607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1" u="none" strike="noStrike" cap="none" normalizeH="0" baseline="0">
              <a:ln>
                <a:noFill/>
              </a:ln>
              <a:solidFill>
                <a:srgbClr val="6E6E6F"/>
              </a:solidFill>
              <a:effectLst/>
              <a:latin typeface="Verdana" pitchFamily="34" charset="0"/>
              <a:cs typeface="Times New Roman" pitchFamily="18" charset="0"/>
            </a:endParaRPr>
          </a:p>
        </p:txBody>
      </p:sp>
      <p:sp>
        <p:nvSpPr>
          <p:cNvPr id="8" name="Oval 7">
            <a:extLst>
              <a:ext uri="{FF2B5EF4-FFF2-40B4-BE49-F238E27FC236}">
                <a16:creationId xmlns:a16="http://schemas.microsoft.com/office/drawing/2014/main" id="{75340CAC-2008-431B-A933-A5415A2FD3A4}"/>
              </a:ext>
            </a:extLst>
          </p:cNvPr>
          <p:cNvSpPr/>
          <p:nvPr/>
        </p:nvSpPr>
        <p:spPr bwMode="auto">
          <a:xfrm>
            <a:off x="4427984" y="3212976"/>
            <a:ext cx="1008112" cy="792088"/>
          </a:xfrm>
          <a:prstGeom prst="ellipse">
            <a:avLst/>
          </a:prstGeom>
          <a:solidFill>
            <a:srgbClr val="C51638">
              <a:alpha val="16863"/>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1" u="none" strike="noStrike" cap="none" normalizeH="0" baseline="0">
              <a:ln>
                <a:noFill/>
              </a:ln>
              <a:solidFill>
                <a:srgbClr val="6E6E6F"/>
              </a:solidFill>
              <a:effectLst/>
              <a:latin typeface="Verdana" pitchFamily="34" charset="0"/>
              <a:cs typeface="Times New Roman" pitchFamily="18" charset="0"/>
            </a:endParaRPr>
          </a:p>
        </p:txBody>
      </p:sp>
    </p:spTree>
    <p:extLst>
      <p:ext uri="{BB962C8B-B14F-4D97-AF65-F5344CB8AC3E}">
        <p14:creationId xmlns:p14="http://schemas.microsoft.com/office/powerpoint/2010/main" val="4143197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C3774A-7DA6-444A-946D-BEBE9F747839}"/>
              </a:ext>
            </a:extLst>
          </p:cNvPr>
          <p:cNvSpPr txBox="1">
            <a:spLocks/>
          </p:cNvSpPr>
          <p:nvPr/>
        </p:nvSpPr>
        <p:spPr bwMode="white">
          <a:xfrm>
            <a:off x="8748464" y="6545827"/>
            <a:ext cx="313013"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83F099-A20D-4FE6-9CD3-E403A69B75CC}" type="slidenum">
              <a:rPr lang="en-US" sz="800" smtClean="0"/>
              <a:pPr>
                <a:defRPr/>
              </a:pPr>
              <a:t>38</a:t>
            </a:fld>
            <a:endParaRPr lang="en-US" sz="800" dirty="0"/>
          </a:p>
        </p:txBody>
      </p:sp>
      <p:graphicFrame>
        <p:nvGraphicFramePr>
          <p:cNvPr id="3" name="Table 2"/>
          <p:cNvGraphicFramePr>
            <a:graphicFrameLocks noGrp="1"/>
          </p:cNvGraphicFramePr>
          <p:nvPr>
            <p:extLst>
              <p:ext uri="{D42A27DB-BD31-4B8C-83A1-F6EECF244321}">
                <p14:modId xmlns:p14="http://schemas.microsoft.com/office/powerpoint/2010/main" val="277087966"/>
              </p:ext>
            </p:extLst>
          </p:nvPr>
        </p:nvGraphicFramePr>
        <p:xfrm>
          <a:off x="0" y="0"/>
          <a:ext cx="9144000" cy="6485806"/>
        </p:xfrm>
        <a:graphic>
          <a:graphicData uri="http://schemas.openxmlformats.org/drawingml/2006/table">
            <a:tbl>
              <a:tblPr firstRow="1" firstCol="1" lastRow="1" lastCol="1" bandRow="1" bandCol="1">
                <a:tableStyleId>{5C22544A-7EE6-4342-B048-85BDC9FD1C3A}</a:tableStyleId>
              </a:tblPr>
              <a:tblGrid>
                <a:gridCol w="1680962">
                  <a:extLst>
                    <a:ext uri="{9D8B030D-6E8A-4147-A177-3AD203B41FA5}">
                      <a16:colId xmlns:a16="http://schemas.microsoft.com/office/drawing/2014/main" val="20000"/>
                    </a:ext>
                  </a:extLst>
                </a:gridCol>
                <a:gridCol w="1306862">
                  <a:extLst>
                    <a:ext uri="{9D8B030D-6E8A-4147-A177-3AD203B41FA5}">
                      <a16:colId xmlns:a16="http://schemas.microsoft.com/office/drawing/2014/main" val="20001"/>
                    </a:ext>
                  </a:extLst>
                </a:gridCol>
                <a:gridCol w="3600400">
                  <a:extLst>
                    <a:ext uri="{9D8B030D-6E8A-4147-A177-3AD203B41FA5}">
                      <a16:colId xmlns:a16="http://schemas.microsoft.com/office/drawing/2014/main" val="20002"/>
                    </a:ext>
                  </a:extLst>
                </a:gridCol>
                <a:gridCol w="2555776">
                  <a:extLst>
                    <a:ext uri="{9D8B030D-6E8A-4147-A177-3AD203B41FA5}">
                      <a16:colId xmlns:a16="http://schemas.microsoft.com/office/drawing/2014/main" val="20003"/>
                    </a:ext>
                  </a:extLst>
                </a:gridCol>
              </a:tblGrid>
              <a:tr h="6485806">
                <a:tc>
                  <a:txBody>
                    <a:bodyPr/>
                    <a:lstStyle/>
                    <a:p>
                      <a:pPr algn="ctr">
                        <a:lnSpc>
                          <a:spcPct val="115000"/>
                        </a:lnSpc>
                        <a:spcAft>
                          <a:spcPts val="0"/>
                        </a:spcAft>
                      </a:pPr>
                      <a:r>
                        <a:rPr lang="en-US" sz="3200" dirty="0">
                          <a:solidFill>
                            <a:srgbClr val="040404"/>
                          </a:solidFill>
                          <a:effectLst/>
                          <a:latin typeface="Palatino Linotype" panose="02040502050505030304" pitchFamily="18" charset="0"/>
                        </a:rPr>
                        <a:t>AAP</a:t>
                      </a:r>
                      <a:r>
                        <a:rPr lang="en-US" sz="1600" dirty="0">
                          <a:solidFill>
                            <a:srgbClr val="040404"/>
                          </a:solidFill>
                          <a:effectLst/>
                          <a:latin typeface="Palatino Linotype" panose="02040502050505030304" pitchFamily="18" charset="0"/>
                        </a:rPr>
                        <a:t> = </a:t>
                      </a:r>
                      <a:br>
                        <a:rPr lang="en-US" sz="1600" dirty="0">
                          <a:solidFill>
                            <a:srgbClr val="040404"/>
                          </a:solidFill>
                          <a:effectLst/>
                          <a:latin typeface="Palatino Linotype" panose="02040502050505030304" pitchFamily="18" charset="0"/>
                        </a:rPr>
                      </a:br>
                      <a:r>
                        <a:rPr lang="en-US" sz="1600" dirty="0">
                          <a:solidFill>
                            <a:srgbClr val="040404"/>
                          </a:solidFill>
                          <a:effectLst/>
                          <a:latin typeface="Palatino Linotype" panose="02040502050505030304" pitchFamily="18" charset="0"/>
                        </a:rPr>
                        <a:t>Alkali aluminophosphate, </a:t>
                      </a:r>
                      <a:br>
                        <a:rPr lang="en-US" sz="1600" dirty="0">
                          <a:solidFill>
                            <a:srgbClr val="040404"/>
                          </a:solidFill>
                          <a:effectLst/>
                          <a:latin typeface="Palatino Linotype" panose="02040502050505030304" pitchFamily="18" charset="0"/>
                        </a:rPr>
                      </a:br>
                      <a:r>
                        <a:rPr lang="en-US" sz="1600" dirty="0">
                          <a:solidFill>
                            <a:srgbClr val="040404"/>
                          </a:solidFill>
                          <a:effectLst/>
                          <a:latin typeface="Palatino Linotype" panose="02040502050505030304" pitchFamily="18" charset="0"/>
                        </a:rPr>
                        <a:t>e.g. NAP</a:t>
                      </a:r>
                      <a:endParaRPr lang="en-GB" sz="1600" dirty="0">
                        <a:solidFill>
                          <a:srgbClr val="040404"/>
                        </a:solidFill>
                        <a:effectLst/>
                        <a:latin typeface="Palatino Linotype" panose="02040502050505030304" pitchFamily="18" charset="0"/>
                      </a:endParaRPr>
                    </a:p>
                    <a:p>
                      <a:pPr algn="ctr">
                        <a:lnSpc>
                          <a:spcPct val="115000"/>
                        </a:lnSpc>
                        <a:spcAft>
                          <a:spcPts val="0"/>
                        </a:spcAft>
                      </a:pPr>
                      <a:r>
                        <a:rPr lang="en-US" sz="1600" dirty="0">
                          <a:solidFill>
                            <a:srgbClr val="040404"/>
                          </a:solidFill>
                          <a:effectLst/>
                          <a:latin typeface="Palatino Linotype" panose="02040502050505030304" pitchFamily="18" charset="0"/>
                        </a:rPr>
                        <a:t> </a:t>
                      </a:r>
                      <a:endParaRPr lang="en-GB" sz="1600" dirty="0">
                        <a:solidFill>
                          <a:srgbClr val="040404"/>
                        </a:solidFill>
                        <a:effectLst/>
                        <a:latin typeface="Palatino Linotype" panose="02040502050505030304" pitchFamily="18" charset="0"/>
                      </a:endParaRPr>
                    </a:p>
                    <a:p>
                      <a:pPr algn="ctr">
                        <a:lnSpc>
                          <a:spcPct val="115000"/>
                        </a:lnSpc>
                        <a:spcAft>
                          <a:spcPts val="0"/>
                        </a:spcAft>
                      </a:pPr>
                      <a:endParaRPr lang="en-GB" sz="1600" dirty="0">
                        <a:solidFill>
                          <a:srgbClr val="040404"/>
                        </a:solidFill>
                        <a:effectLst/>
                        <a:latin typeface="Palatino Linotype" panose="0204050205050503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US" sz="1600" b="0" dirty="0">
                          <a:solidFill>
                            <a:srgbClr val="040404"/>
                          </a:solidFill>
                          <a:effectLst/>
                          <a:latin typeface="Palatino Linotype" panose="02040502050505030304" pitchFamily="18" charset="0"/>
                        </a:rPr>
                        <a:t>(PO</a:t>
                      </a:r>
                      <a:r>
                        <a:rPr lang="en-US" sz="1600" b="0" baseline="-25000" dirty="0">
                          <a:solidFill>
                            <a:srgbClr val="040404"/>
                          </a:solidFill>
                          <a:effectLst/>
                          <a:latin typeface="Palatino Linotype" panose="02040502050505030304" pitchFamily="18" charset="0"/>
                        </a:rPr>
                        <a:t>4</a:t>
                      </a:r>
                      <a:r>
                        <a:rPr lang="en-US" sz="1600" b="0" dirty="0">
                          <a:solidFill>
                            <a:srgbClr val="040404"/>
                          </a:solidFill>
                          <a:effectLst/>
                          <a:latin typeface="Palatino Linotype" panose="02040502050505030304" pitchFamily="18" charset="0"/>
                        </a:rPr>
                        <a:t>)</a:t>
                      </a:r>
                      <a:r>
                        <a:rPr lang="en-US" sz="1600" b="0" baseline="30000" dirty="0">
                          <a:solidFill>
                            <a:srgbClr val="040404"/>
                          </a:solidFill>
                          <a:effectLst/>
                          <a:latin typeface="Palatino Linotype" panose="02040502050505030304" pitchFamily="18" charset="0"/>
                        </a:rPr>
                        <a:t>-3</a:t>
                      </a:r>
                      <a:r>
                        <a:rPr lang="en-US" sz="1600" b="0" dirty="0">
                          <a:solidFill>
                            <a:srgbClr val="040404"/>
                          </a:solidFill>
                          <a:effectLst/>
                          <a:latin typeface="Palatino Linotype" panose="02040502050505030304" pitchFamily="18" charset="0"/>
                        </a:rPr>
                        <a:t>and (AlO</a:t>
                      </a:r>
                      <a:r>
                        <a:rPr lang="en-US" sz="1600" b="0" baseline="-25000" dirty="0">
                          <a:solidFill>
                            <a:srgbClr val="040404"/>
                          </a:solidFill>
                          <a:effectLst/>
                          <a:latin typeface="Palatino Linotype" panose="02040502050505030304" pitchFamily="18" charset="0"/>
                        </a:rPr>
                        <a:t>4</a:t>
                      </a:r>
                      <a:r>
                        <a:rPr lang="en-US" sz="1600" b="0" dirty="0">
                          <a:solidFill>
                            <a:srgbClr val="040404"/>
                          </a:solidFill>
                          <a:effectLst/>
                          <a:latin typeface="Palatino Linotype" panose="02040502050505030304" pitchFamily="18" charset="0"/>
                        </a:rPr>
                        <a:t>)</a:t>
                      </a:r>
                      <a:r>
                        <a:rPr lang="en-US" sz="1600" b="0" baseline="30000" dirty="0">
                          <a:solidFill>
                            <a:srgbClr val="040404"/>
                          </a:solidFill>
                          <a:effectLst/>
                          <a:latin typeface="Palatino Linotype" panose="02040502050505030304" pitchFamily="18" charset="0"/>
                        </a:rPr>
                        <a:t>-5 </a:t>
                      </a:r>
                      <a:r>
                        <a:rPr lang="en-US" sz="1600" b="0" dirty="0">
                          <a:solidFill>
                            <a:srgbClr val="040404"/>
                          </a:solidFill>
                          <a:effectLst/>
                          <a:latin typeface="Palatino Linotype" panose="02040502050505030304" pitchFamily="18" charset="0"/>
                        </a:rPr>
                        <a:t>structural units to which alkali, alkaline earth, and waste species bond</a:t>
                      </a:r>
                      <a:endParaRPr lang="en-GB" sz="1600" b="0" dirty="0">
                        <a:solidFill>
                          <a:srgbClr val="040404"/>
                        </a:solidFill>
                        <a:effectLst/>
                        <a:latin typeface="Palatino Linotype" panose="02040502050505030304" pitchFamily="18"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endParaRPr lang="en-US" sz="1600" dirty="0">
                        <a:solidFill>
                          <a:srgbClr val="040404"/>
                        </a:solidFill>
                        <a:effectLst/>
                        <a:latin typeface="Palatino Linotype" panose="02040502050505030304" pitchFamily="18" charset="0"/>
                      </a:endParaRPr>
                    </a:p>
                    <a:p>
                      <a:pPr algn="ctr">
                        <a:lnSpc>
                          <a:spcPct val="115000"/>
                        </a:lnSpc>
                        <a:spcAft>
                          <a:spcPts val="0"/>
                        </a:spcAft>
                      </a:pPr>
                      <a:r>
                        <a:rPr lang="en-US" sz="1600" dirty="0">
                          <a:solidFill>
                            <a:srgbClr val="040404"/>
                          </a:solidFill>
                          <a:effectLst/>
                          <a:latin typeface="Palatino Linotype" panose="02040502050505030304" pitchFamily="18" charset="0"/>
                        </a:rPr>
                        <a:t>Atomic structure of phosphate glass with P</a:t>
                      </a:r>
                      <a:r>
                        <a:rPr lang="en-US" sz="1600" baseline="-25000" dirty="0">
                          <a:solidFill>
                            <a:srgbClr val="040404"/>
                          </a:solidFill>
                          <a:effectLst/>
                          <a:latin typeface="Palatino Linotype" panose="02040502050505030304" pitchFamily="18" charset="0"/>
                        </a:rPr>
                        <a:t>4</a:t>
                      </a:r>
                      <a:r>
                        <a:rPr lang="en-US" sz="1600" dirty="0">
                          <a:solidFill>
                            <a:srgbClr val="040404"/>
                          </a:solidFill>
                          <a:effectLst/>
                          <a:latin typeface="Palatino Linotype" panose="02040502050505030304" pitchFamily="18" charset="0"/>
                        </a:rPr>
                        <a:t>O</a:t>
                      </a:r>
                      <a:r>
                        <a:rPr lang="en-US" sz="1600" baseline="-25000" dirty="0">
                          <a:solidFill>
                            <a:srgbClr val="040404"/>
                          </a:solidFill>
                          <a:effectLst/>
                          <a:latin typeface="Palatino Linotype" panose="02040502050505030304" pitchFamily="18" charset="0"/>
                        </a:rPr>
                        <a:t>10</a:t>
                      </a:r>
                      <a:r>
                        <a:rPr lang="en-US" sz="1600" dirty="0">
                          <a:solidFill>
                            <a:srgbClr val="040404"/>
                          </a:solidFill>
                          <a:effectLst/>
                          <a:latin typeface="Palatino Linotype" panose="02040502050505030304" pitchFamily="18" charset="0"/>
                        </a:rPr>
                        <a:t> cage like structures which provides the basic building block for phosphate glass formers.</a:t>
                      </a:r>
                      <a:endParaRPr lang="en-GB" sz="1600" dirty="0">
                        <a:solidFill>
                          <a:srgbClr val="040404"/>
                        </a:solidFill>
                        <a:effectLst/>
                        <a:latin typeface="Palatino Linotype" panose="02040502050505030304" pitchFamily="18"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nSpc>
                          <a:spcPct val="115000"/>
                        </a:lnSpc>
                        <a:spcAft>
                          <a:spcPts val="0"/>
                        </a:spcAft>
                        <a:buFont typeface="Arial" panose="020B0604020202020204" pitchFamily="34" charset="0"/>
                        <a:buChar char="•"/>
                      </a:pPr>
                      <a:r>
                        <a:rPr lang="en-US" sz="1600" b="0" dirty="0">
                          <a:solidFill>
                            <a:srgbClr val="040404"/>
                          </a:solidFill>
                          <a:effectLst/>
                          <a:latin typeface="Palatino Linotype" panose="02040502050505030304" pitchFamily="18" charset="0"/>
                        </a:rPr>
                        <a:t>Melts at lower temperatures than silicate or borosilicate systems; </a:t>
                      </a:r>
                    </a:p>
                    <a:p>
                      <a:pPr marL="285750" indent="-285750">
                        <a:lnSpc>
                          <a:spcPct val="115000"/>
                        </a:lnSpc>
                        <a:spcAft>
                          <a:spcPts val="0"/>
                        </a:spcAft>
                        <a:buFont typeface="Arial" panose="020B0604020202020204" pitchFamily="34" charset="0"/>
                        <a:buChar char="•"/>
                      </a:pPr>
                      <a:r>
                        <a:rPr lang="en-US" sz="1600" b="0" dirty="0">
                          <a:solidFill>
                            <a:srgbClr val="040404"/>
                          </a:solidFill>
                          <a:effectLst/>
                          <a:latin typeface="Palatino Linotype" panose="02040502050505030304" pitchFamily="18" charset="0"/>
                        </a:rPr>
                        <a:t>Most cations readily incorporated; Accommodates &gt;10 </a:t>
                      </a:r>
                      <a:r>
                        <a:rPr lang="en-US" sz="1600" b="0" dirty="0" err="1">
                          <a:solidFill>
                            <a:srgbClr val="040404"/>
                          </a:solidFill>
                          <a:effectLst/>
                          <a:latin typeface="Palatino Linotype" panose="02040502050505030304" pitchFamily="18" charset="0"/>
                        </a:rPr>
                        <a:t>wt</a:t>
                      </a:r>
                      <a:r>
                        <a:rPr lang="en-US" sz="1600" b="0" dirty="0">
                          <a:solidFill>
                            <a:srgbClr val="040404"/>
                          </a:solidFill>
                          <a:effectLst/>
                          <a:latin typeface="Palatino Linotype" panose="02040502050505030304" pitchFamily="18" charset="0"/>
                        </a:rPr>
                        <a:t>% sulfate; corrosive to materials of construction; tendency to devitrify; Durability comparable to borosilicate glass if alumina content is sufficient; </a:t>
                      </a:r>
                    </a:p>
                    <a:p>
                      <a:pPr marL="285750" indent="-285750">
                        <a:lnSpc>
                          <a:spcPct val="115000"/>
                        </a:lnSpc>
                        <a:spcAft>
                          <a:spcPts val="0"/>
                        </a:spcAft>
                        <a:buFont typeface="Arial" panose="020B0604020202020204" pitchFamily="34" charset="0"/>
                        <a:buChar char="•"/>
                      </a:pPr>
                      <a:r>
                        <a:rPr lang="en-US" sz="1600" b="0" dirty="0">
                          <a:solidFill>
                            <a:srgbClr val="040404"/>
                          </a:solidFill>
                          <a:effectLst/>
                          <a:latin typeface="Palatino Linotype" panose="02040502050505030304" pitchFamily="18" charset="0"/>
                        </a:rPr>
                        <a:t>Composition ~ 24-27 Na</a:t>
                      </a:r>
                      <a:r>
                        <a:rPr lang="en-US" sz="1600" b="0" baseline="-25000" dirty="0">
                          <a:solidFill>
                            <a:srgbClr val="040404"/>
                          </a:solidFill>
                          <a:effectLst/>
                          <a:latin typeface="Palatino Linotype" panose="02040502050505030304" pitchFamily="18" charset="0"/>
                        </a:rPr>
                        <a:t>2</a:t>
                      </a:r>
                      <a:r>
                        <a:rPr lang="en-US" sz="1600" b="0" dirty="0">
                          <a:solidFill>
                            <a:srgbClr val="040404"/>
                          </a:solidFill>
                          <a:effectLst/>
                          <a:latin typeface="Palatino Linotype" panose="02040502050505030304" pitchFamily="18" charset="0"/>
                        </a:rPr>
                        <a:t>O, 20-24, Al</a:t>
                      </a:r>
                      <a:r>
                        <a:rPr lang="en-US" sz="1600" b="0" baseline="-25000" dirty="0">
                          <a:solidFill>
                            <a:srgbClr val="040404"/>
                          </a:solidFill>
                          <a:effectLst/>
                          <a:latin typeface="Palatino Linotype" panose="02040502050505030304" pitchFamily="18" charset="0"/>
                        </a:rPr>
                        <a:t>2</a:t>
                      </a:r>
                      <a:r>
                        <a:rPr lang="en-US" sz="1600" b="0" dirty="0">
                          <a:solidFill>
                            <a:srgbClr val="040404"/>
                          </a:solidFill>
                          <a:effectLst/>
                          <a:latin typeface="Palatino Linotype" panose="02040502050505030304" pitchFamily="18" charset="0"/>
                        </a:rPr>
                        <a:t>O</a:t>
                      </a:r>
                      <a:r>
                        <a:rPr lang="en-US" sz="1600" b="0" baseline="-25000" dirty="0">
                          <a:solidFill>
                            <a:srgbClr val="040404"/>
                          </a:solidFill>
                          <a:effectLst/>
                          <a:latin typeface="Palatino Linotype" panose="02040502050505030304" pitchFamily="18" charset="0"/>
                        </a:rPr>
                        <a:t>3 </a:t>
                      </a:r>
                      <a:r>
                        <a:rPr lang="en-US" sz="1600" b="0" dirty="0">
                          <a:solidFill>
                            <a:srgbClr val="040404"/>
                          </a:solidFill>
                          <a:effectLst/>
                          <a:latin typeface="Palatino Linotype" panose="02040502050505030304" pitchFamily="18" charset="0"/>
                        </a:rPr>
                        <a:t>+ </a:t>
                      </a:r>
                      <a:r>
                        <a:rPr lang="en-US" sz="1600" b="0" dirty="0" err="1">
                          <a:solidFill>
                            <a:srgbClr val="040404"/>
                          </a:solidFill>
                          <a:effectLst/>
                          <a:latin typeface="Palatino Linotype" panose="02040502050505030304" pitchFamily="18" charset="0"/>
                        </a:rPr>
                        <a:t>Me</a:t>
                      </a:r>
                      <a:r>
                        <a:rPr lang="en-US" sz="1600" b="0" baseline="-25000" dirty="0" err="1">
                          <a:solidFill>
                            <a:srgbClr val="040404"/>
                          </a:solidFill>
                          <a:effectLst/>
                          <a:latin typeface="Palatino Linotype" panose="02040502050505030304" pitchFamily="18" charset="0"/>
                        </a:rPr>
                        <a:t>m</a:t>
                      </a:r>
                      <a:r>
                        <a:rPr lang="en-US" sz="1600" b="0" dirty="0" err="1">
                          <a:solidFill>
                            <a:srgbClr val="040404"/>
                          </a:solidFill>
                          <a:effectLst/>
                          <a:latin typeface="Palatino Linotype" panose="02040502050505030304" pitchFamily="18" charset="0"/>
                        </a:rPr>
                        <a:t>O</a:t>
                      </a:r>
                      <a:r>
                        <a:rPr lang="en-US" sz="1600" b="0" baseline="-25000" dirty="0" err="1">
                          <a:solidFill>
                            <a:srgbClr val="040404"/>
                          </a:solidFill>
                          <a:effectLst/>
                          <a:latin typeface="Palatino Linotype" panose="02040502050505030304" pitchFamily="18" charset="0"/>
                        </a:rPr>
                        <a:t>n</a:t>
                      </a:r>
                      <a:r>
                        <a:rPr lang="en-US" sz="1600" b="0" dirty="0">
                          <a:solidFill>
                            <a:srgbClr val="040404"/>
                          </a:solidFill>
                          <a:effectLst/>
                          <a:latin typeface="Palatino Linotype" panose="02040502050505030304" pitchFamily="18" charset="0"/>
                        </a:rPr>
                        <a:t>, 50-52 P</a:t>
                      </a:r>
                      <a:r>
                        <a:rPr lang="en-US" sz="1600" b="0" baseline="-25000" dirty="0">
                          <a:solidFill>
                            <a:srgbClr val="040404"/>
                          </a:solidFill>
                          <a:effectLst/>
                          <a:latin typeface="Palatino Linotype" panose="02040502050505030304" pitchFamily="18" charset="0"/>
                        </a:rPr>
                        <a:t>2</a:t>
                      </a:r>
                      <a:r>
                        <a:rPr lang="en-US" sz="1600" b="0" dirty="0">
                          <a:solidFill>
                            <a:srgbClr val="040404"/>
                          </a:solidFill>
                          <a:effectLst/>
                          <a:latin typeface="Palatino Linotype" panose="02040502050505030304" pitchFamily="18" charset="0"/>
                        </a:rPr>
                        <a:t>O</a:t>
                      </a:r>
                      <a:r>
                        <a:rPr lang="en-US" sz="1600" b="0" baseline="-25000" dirty="0">
                          <a:solidFill>
                            <a:srgbClr val="040404"/>
                          </a:solidFill>
                          <a:effectLst/>
                          <a:latin typeface="Palatino Linotype" panose="02040502050505030304" pitchFamily="18" charset="0"/>
                        </a:rPr>
                        <a:t>5</a:t>
                      </a:r>
                      <a:r>
                        <a:rPr lang="en-US" sz="1600" b="0" dirty="0">
                          <a:solidFill>
                            <a:srgbClr val="040404"/>
                          </a:solidFill>
                          <a:effectLst/>
                          <a:latin typeface="Palatino Linotype" panose="02040502050505030304" pitchFamily="18" charset="0"/>
                        </a:rPr>
                        <a:t> where </a:t>
                      </a:r>
                      <a:r>
                        <a:rPr lang="en-US" sz="1600" b="0" dirty="0" err="1">
                          <a:solidFill>
                            <a:srgbClr val="040404"/>
                          </a:solidFill>
                          <a:effectLst/>
                          <a:latin typeface="Palatino Linotype" panose="02040502050505030304" pitchFamily="18" charset="0"/>
                        </a:rPr>
                        <a:t>Me</a:t>
                      </a:r>
                      <a:r>
                        <a:rPr lang="en-US" sz="1600" b="0" baseline="-25000" dirty="0" err="1">
                          <a:solidFill>
                            <a:srgbClr val="040404"/>
                          </a:solidFill>
                          <a:effectLst/>
                          <a:latin typeface="Palatino Linotype" panose="02040502050505030304" pitchFamily="18" charset="0"/>
                        </a:rPr>
                        <a:t>m</a:t>
                      </a:r>
                      <a:r>
                        <a:rPr lang="en-US" sz="1600" b="0" dirty="0" err="1">
                          <a:solidFill>
                            <a:srgbClr val="040404"/>
                          </a:solidFill>
                          <a:effectLst/>
                          <a:latin typeface="Palatino Linotype" panose="02040502050505030304" pitchFamily="18" charset="0"/>
                        </a:rPr>
                        <a:t>O</a:t>
                      </a:r>
                      <a:r>
                        <a:rPr lang="en-US" sz="1600" b="0" baseline="-25000" dirty="0" err="1">
                          <a:solidFill>
                            <a:srgbClr val="040404"/>
                          </a:solidFill>
                          <a:effectLst/>
                          <a:latin typeface="Palatino Linotype" panose="02040502050505030304" pitchFamily="18" charset="0"/>
                        </a:rPr>
                        <a:t>n</a:t>
                      </a:r>
                      <a:r>
                        <a:rPr lang="en-US" sz="1600" b="0" dirty="0">
                          <a:solidFill>
                            <a:srgbClr val="040404"/>
                          </a:solidFill>
                          <a:effectLst/>
                          <a:latin typeface="Palatino Linotype" panose="02040502050505030304" pitchFamily="18" charset="0"/>
                        </a:rPr>
                        <a:t> is an actinide or rare earth oxide; </a:t>
                      </a:r>
                    </a:p>
                    <a:p>
                      <a:pPr marL="285750" indent="-285750">
                        <a:lnSpc>
                          <a:spcPct val="115000"/>
                        </a:lnSpc>
                        <a:spcAft>
                          <a:spcPts val="0"/>
                        </a:spcAft>
                        <a:buFont typeface="Arial" panose="020B0604020202020204" pitchFamily="34" charset="0"/>
                        <a:buChar char="•"/>
                      </a:pPr>
                      <a:r>
                        <a:rPr lang="en-US" sz="1600" b="0" dirty="0">
                          <a:solidFill>
                            <a:srgbClr val="040404"/>
                          </a:solidFill>
                          <a:effectLst/>
                          <a:latin typeface="Palatino Linotype" panose="02040502050505030304" pitchFamily="18" charset="0"/>
                        </a:rPr>
                        <a:t>JHM, AJHM, CCIM.</a:t>
                      </a:r>
                      <a:endParaRPr lang="en-GB" sz="1600" b="0" dirty="0">
                        <a:solidFill>
                          <a:srgbClr val="040404"/>
                        </a:solidFill>
                        <a:effectLst/>
                        <a:latin typeface="Palatino Linotype" panose="02040502050505030304" pitchFamily="18"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pic>
        <p:nvPicPr>
          <p:cNvPr id="15361" name="Picture 3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3968" y="1993458"/>
            <a:ext cx="1462261" cy="13930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566738" y="2119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GB" altLang="en-US" sz="1800" b="0" i="0" u="none" strike="noStrike" cap="none" normalizeH="0" baseline="0">
                <a:ln>
                  <a:noFill/>
                </a:ln>
                <a:solidFill>
                  <a:schemeClr val="tx1"/>
                </a:solidFill>
                <a:effectLst/>
                <a:latin typeface="Arial" pitchFamily="34" charset="0"/>
                <a:cs typeface="Arial" pitchFamily="34" charset="0"/>
              </a:rPr>
            </a:b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pic>
        <p:nvPicPr>
          <p:cNvPr id="6" name="Объект 3">
            <a:extLst>
              <a:ext uri="{FF2B5EF4-FFF2-40B4-BE49-F238E27FC236}">
                <a16:creationId xmlns:a16="http://schemas.microsoft.com/office/drawing/2014/main" id="{106B1D7D-8167-4B10-A218-3AD490128E7E}"/>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059832" y="3495840"/>
            <a:ext cx="3456384" cy="3234995"/>
          </a:xfrm>
          <a:prstGeom prst="rect">
            <a:avLst/>
          </a:prstGeom>
        </p:spPr>
      </p:pic>
    </p:spTree>
    <p:extLst>
      <p:ext uri="{BB962C8B-B14F-4D97-AF65-F5344CB8AC3E}">
        <p14:creationId xmlns:p14="http://schemas.microsoft.com/office/powerpoint/2010/main" val="2037741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89914DC-0E1D-4ED2-BB78-7820C2B6714C}"/>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EB4CDC35-34DB-4BCD-A043-834588FEFB1B}"/>
              </a:ext>
            </a:extLst>
          </p:cNvPr>
          <p:cNvSpPr>
            <a:spLocks noGrp="1"/>
          </p:cNvSpPr>
          <p:nvPr>
            <p:ph type="sldNum" sz="quarter" idx="12"/>
          </p:nvPr>
        </p:nvSpPr>
        <p:spPr/>
        <p:txBody>
          <a:bodyPr/>
          <a:lstStyle/>
          <a:p>
            <a:pPr algn="r" fontAlgn="base">
              <a:spcBef>
                <a:spcPct val="0"/>
              </a:spcBef>
              <a:spcAft>
                <a:spcPct val="0"/>
              </a:spcAft>
              <a:defRPr/>
            </a:pPr>
            <a:fld id="{532ACE9D-5ECA-4EA4-BA02-9F8DE0C7F116}" type="slidenum">
              <a:rPr lang="en-GB" sz="1600" i="1" smtClean="0">
                <a:solidFill>
                  <a:srgbClr val="6E6E6F"/>
                </a:solidFill>
                <a:latin typeface="Verdana" pitchFamily="34" charset="0"/>
                <a:cs typeface="Times New Roman" pitchFamily="18" charset="0"/>
              </a:rPr>
              <a:pPr algn="r" fontAlgn="base">
                <a:spcBef>
                  <a:spcPct val="0"/>
                </a:spcBef>
                <a:spcAft>
                  <a:spcPct val="0"/>
                </a:spcAft>
                <a:defRPr/>
              </a:pPr>
              <a:t>39</a:t>
            </a:fld>
            <a:endParaRPr lang="en-GB" sz="1600" i="1" dirty="0">
              <a:solidFill>
                <a:srgbClr val="6E6E6F"/>
              </a:solidFill>
              <a:latin typeface="Verdana" pitchFamily="34" charset="0"/>
              <a:cs typeface="Times New Roman" pitchFamily="18" charset="0"/>
            </a:endParaRPr>
          </a:p>
        </p:txBody>
      </p:sp>
      <p:sp>
        <p:nvSpPr>
          <p:cNvPr id="5" name="TextBox 4">
            <a:extLst>
              <a:ext uri="{FF2B5EF4-FFF2-40B4-BE49-F238E27FC236}">
                <a16:creationId xmlns:a16="http://schemas.microsoft.com/office/drawing/2014/main" id="{F52C4ACF-C5FB-4A87-AF87-0A4FFA7E3178}"/>
              </a:ext>
            </a:extLst>
          </p:cNvPr>
          <p:cNvSpPr txBox="1"/>
          <p:nvPr/>
        </p:nvSpPr>
        <p:spPr>
          <a:xfrm>
            <a:off x="299747" y="1412776"/>
            <a:ext cx="8856035" cy="3539430"/>
          </a:xfrm>
          <a:prstGeom prst="rect">
            <a:avLst/>
          </a:prstGeom>
          <a:solidFill>
            <a:schemeClr val="bg1"/>
          </a:solidFill>
        </p:spPr>
        <p:txBody>
          <a:bodyPr wrap="square">
            <a:spAutoFit/>
          </a:bodyPr>
          <a:lstStyle/>
          <a:p>
            <a:pPr algn="l"/>
            <a:r>
              <a:rPr lang="en-GB" sz="2800" b="0" i="0" u="none" strike="noStrike" baseline="0" dirty="0">
                <a:solidFill>
                  <a:srgbClr val="040404"/>
                </a:solidFill>
                <a:latin typeface="Times New Roman" panose="02020603050405020304" pitchFamily="18" charset="0"/>
                <a:cs typeface="Times New Roman" panose="02020603050405020304" pitchFamily="18" charset="0"/>
              </a:rPr>
              <a:t>Self-irradiation can </a:t>
            </a:r>
            <a:r>
              <a:rPr lang="en-GB" sz="2800" b="1" i="0" u="none" strike="noStrike" baseline="0" dirty="0">
                <a:solidFill>
                  <a:srgbClr val="040404"/>
                </a:solidFill>
                <a:latin typeface="Times New Roman" panose="02020603050405020304" pitchFamily="18" charset="0"/>
                <a:cs typeface="Times New Roman" panose="02020603050405020304" pitchFamily="18" charset="0"/>
              </a:rPr>
              <a:t>directly</a:t>
            </a:r>
            <a:r>
              <a:rPr lang="en-GB" sz="2800" b="0" i="0" u="none" strike="noStrike" baseline="0" dirty="0">
                <a:solidFill>
                  <a:srgbClr val="040404"/>
                </a:solidFill>
                <a:latin typeface="Times New Roman" panose="02020603050405020304" pitchFamily="18" charset="0"/>
                <a:cs typeface="Times New Roman" panose="02020603050405020304" pitchFamily="18" charset="0"/>
              </a:rPr>
              <a:t> affect durability of glasses used to immobilize HLW. The stability of glasses can also be </a:t>
            </a:r>
            <a:r>
              <a:rPr lang="en-GB" sz="2800" b="1" i="0" u="none" strike="noStrike" baseline="0" dirty="0">
                <a:solidFill>
                  <a:srgbClr val="040404"/>
                </a:solidFill>
                <a:latin typeface="Times New Roman" panose="02020603050405020304" pitchFamily="18" charset="0"/>
                <a:cs typeface="Times New Roman" panose="02020603050405020304" pitchFamily="18" charset="0"/>
              </a:rPr>
              <a:t>indirectly</a:t>
            </a:r>
            <a:r>
              <a:rPr lang="en-GB" sz="2800" b="0" i="0" u="none" strike="noStrike" baseline="0" dirty="0">
                <a:solidFill>
                  <a:srgbClr val="040404"/>
                </a:solidFill>
                <a:latin typeface="Times New Roman" panose="02020603050405020304" pitchFamily="18" charset="0"/>
                <a:cs typeface="Times New Roman" panose="02020603050405020304" pitchFamily="18" charset="0"/>
              </a:rPr>
              <a:t> affected by the radiolytic changes in contact water leading to decrease in its pH although this is unlikely to occur for disposal systems where the interaction of groundwater with glass is delayed to times when radiation dose rates are decreased to levels insignificant to cause such effects.</a:t>
            </a:r>
          </a:p>
        </p:txBody>
      </p:sp>
      <p:sp>
        <p:nvSpPr>
          <p:cNvPr id="7" name="Footer Placeholder 1">
            <a:extLst>
              <a:ext uri="{FF2B5EF4-FFF2-40B4-BE49-F238E27FC236}">
                <a16:creationId xmlns:a16="http://schemas.microsoft.com/office/drawing/2014/main" id="{6486D9CD-DF5A-4B91-9D0C-29055ABB9395}"/>
              </a:ext>
            </a:extLst>
          </p:cNvPr>
          <p:cNvSpPr txBox="1">
            <a:spLocks/>
          </p:cNvSpPr>
          <p:nvPr/>
        </p:nvSpPr>
        <p:spPr>
          <a:xfrm>
            <a:off x="3147631" y="5423527"/>
            <a:ext cx="5904656" cy="692993"/>
          </a:xfrm>
          <a:prstGeom prst="rect">
            <a:avLst/>
          </a:prstGeom>
          <a:ln/>
        </p:spPr>
        <p:txBody>
          <a:bodyPr/>
          <a:lstStyle>
            <a:defPPr>
              <a:defRPr lang="en-US"/>
            </a:defPPr>
            <a:lvl1pPr marL="0" algn="ctr" defTabSz="914400" rtl="0" eaLnBrk="1" latinLnBrk="0" hangingPunct="1">
              <a:defRPr sz="100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defRPr/>
            </a:pPr>
            <a:r>
              <a:rPr lang="en-GB" sz="1200" dirty="0">
                <a:solidFill>
                  <a:srgbClr val="040404"/>
                </a:solidFill>
                <a:latin typeface="Times New Roman" panose="02020603050405020304" pitchFamily="18" charset="0"/>
                <a:cs typeface="Times New Roman" panose="02020603050405020304" pitchFamily="18" charset="0"/>
              </a:rPr>
              <a:t>V.I. </a:t>
            </a:r>
            <a:r>
              <a:rPr lang="en-GB" sz="1200" dirty="0" err="1">
                <a:solidFill>
                  <a:srgbClr val="040404"/>
                </a:solidFill>
                <a:latin typeface="Times New Roman" panose="02020603050405020304" pitchFamily="18" charset="0"/>
                <a:cs typeface="Times New Roman" panose="02020603050405020304" pitchFamily="18" charset="0"/>
              </a:rPr>
              <a:t>Malkovsky</a:t>
            </a:r>
            <a:r>
              <a:rPr lang="en-GB" sz="1200" dirty="0">
                <a:solidFill>
                  <a:srgbClr val="040404"/>
                </a:solidFill>
                <a:latin typeface="Times New Roman" panose="02020603050405020304" pitchFamily="18" charset="0"/>
                <a:cs typeface="Times New Roman" panose="02020603050405020304" pitchFamily="18" charset="0"/>
              </a:rPr>
              <a:t>, S.V. </a:t>
            </a:r>
            <a:r>
              <a:rPr lang="en-GB" sz="1200" dirty="0" err="1">
                <a:solidFill>
                  <a:srgbClr val="040404"/>
                </a:solidFill>
                <a:latin typeface="Times New Roman" panose="02020603050405020304" pitchFamily="18" charset="0"/>
                <a:cs typeface="Times New Roman" panose="02020603050405020304" pitchFamily="18" charset="0"/>
              </a:rPr>
              <a:t>Yudintsev</a:t>
            </a:r>
            <a:r>
              <a:rPr lang="en-GB" sz="1200" dirty="0">
                <a:solidFill>
                  <a:srgbClr val="040404"/>
                </a:solidFill>
                <a:latin typeface="Times New Roman" panose="02020603050405020304" pitchFamily="18" charset="0"/>
                <a:cs typeface="Times New Roman" panose="02020603050405020304" pitchFamily="18" charset="0"/>
              </a:rPr>
              <a:t>, M.I. Ojovan, V.A. Petrov. The Influence of Radiation on Confinement Properties of Nuclear Waste Glasses</a:t>
            </a:r>
            <a:r>
              <a:rPr lang="en-GB" sz="1200" b="1" dirty="0">
                <a:solidFill>
                  <a:srgbClr val="FF0000"/>
                </a:solidFill>
                <a:latin typeface="Times New Roman" panose="02020603050405020304" pitchFamily="18" charset="0"/>
                <a:cs typeface="Times New Roman" panose="02020603050405020304" pitchFamily="18" charset="0"/>
              </a:rPr>
              <a:t>. </a:t>
            </a:r>
            <a:r>
              <a:rPr lang="en-GB" sz="1200" b="1" i="1" dirty="0">
                <a:solidFill>
                  <a:srgbClr val="FF0000"/>
                </a:solidFill>
                <a:latin typeface="Times New Roman" panose="02020603050405020304" pitchFamily="18" charset="0"/>
                <a:cs typeface="Times New Roman" panose="02020603050405020304" pitchFamily="18" charset="0"/>
              </a:rPr>
              <a:t>Science and Technology of Nuclear Installations</a:t>
            </a:r>
            <a:r>
              <a:rPr lang="en-GB" sz="1200" dirty="0">
                <a:solidFill>
                  <a:srgbClr val="040404"/>
                </a:solidFill>
                <a:latin typeface="Times New Roman" panose="02020603050405020304" pitchFamily="18" charset="0"/>
                <a:cs typeface="Times New Roman" panose="02020603050405020304" pitchFamily="18" charset="0"/>
              </a:rPr>
              <a:t>, </a:t>
            </a:r>
            <a:r>
              <a:rPr lang="en-GB" sz="1200" b="1" dirty="0">
                <a:solidFill>
                  <a:srgbClr val="040404"/>
                </a:solidFill>
                <a:latin typeface="Times New Roman" panose="02020603050405020304" pitchFamily="18" charset="0"/>
                <a:cs typeface="Times New Roman" panose="02020603050405020304" pitchFamily="18" charset="0"/>
              </a:rPr>
              <a:t>2020</a:t>
            </a:r>
            <a:r>
              <a:rPr lang="en-GB" sz="1200" dirty="0">
                <a:solidFill>
                  <a:srgbClr val="040404"/>
                </a:solidFill>
                <a:latin typeface="Times New Roman" panose="02020603050405020304" pitchFamily="18" charset="0"/>
                <a:cs typeface="Times New Roman" panose="02020603050405020304" pitchFamily="18" charset="0"/>
              </a:rPr>
              <a:t>, Article ID 8875723. 14 p. (2020), </a:t>
            </a:r>
            <a:r>
              <a:rPr lang="en-GB" sz="1200" dirty="0">
                <a:solidFill>
                  <a:srgbClr val="040404"/>
                </a:solidFill>
                <a:latin typeface="Times New Roman" panose="02020603050405020304" pitchFamily="18" charset="0"/>
                <a:cs typeface="Times New Roman" panose="02020603050405020304" pitchFamily="18" charset="0"/>
                <a:hlinkClick r:id="rId2"/>
              </a:rPr>
              <a:t>https://doi.org/10.1155/2020/8875723</a:t>
            </a:r>
            <a:r>
              <a:rPr lang="en-GB" sz="1200" dirty="0">
                <a:solidFill>
                  <a:srgbClr val="040404"/>
                </a:solidFill>
                <a:latin typeface="Times New Roman" panose="02020603050405020304" pitchFamily="18" charset="0"/>
                <a:cs typeface="Times New Roman" panose="02020603050405020304" pitchFamily="18" charset="0"/>
              </a:rPr>
              <a:t> </a:t>
            </a:r>
          </a:p>
        </p:txBody>
      </p:sp>
      <p:pic>
        <p:nvPicPr>
          <p:cNvPr id="8" name="Picture 7" descr="A picture containing text&#10;&#10;Description automatically generated">
            <a:extLst>
              <a:ext uri="{FF2B5EF4-FFF2-40B4-BE49-F238E27FC236}">
                <a16:creationId xmlns:a16="http://schemas.microsoft.com/office/drawing/2014/main" id="{95E842A5-D07B-48D3-982D-8BCB221BBE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5474110"/>
            <a:ext cx="2555776" cy="591825"/>
          </a:xfrm>
          <a:prstGeom prst="rect">
            <a:avLst/>
          </a:prstGeom>
        </p:spPr>
      </p:pic>
    </p:spTree>
    <p:extLst>
      <p:ext uri="{BB962C8B-B14F-4D97-AF65-F5344CB8AC3E}">
        <p14:creationId xmlns:p14="http://schemas.microsoft.com/office/powerpoint/2010/main" val="2345749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Pu_corrosion">
            <a:extLst>
              <a:ext uri="{FF2B5EF4-FFF2-40B4-BE49-F238E27FC236}">
                <a16:creationId xmlns:a16="http://schemas.microsoft.com/office/drawing/2014/main" id="{616708FE-C2DD-DEE7-D3D7-1C2310AE91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43" y="1451270"/>
            <a:ext cx="2848713" cy="318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2911FF2-CC27-8E6C-B1E5-0BE7B4F9B40E}"/>
              </a:ext>
            </a:extLst>
          </p:cNvPr>
          <p:cNvSpPr txBox="1"/>
          <p:nvPr/>
        </p:nvSpPr>
        <p:spPr>
          <a:xfrm>
            <a:off x="74428" y="4720856"/>
            <a:ext cx="3965944" cy="1015663"/>
          </a:xfrm>
          <a:prstGeom prst="rect">
            <a:avLst/>
          </a:prstGeom>
          <a:noFill/>
        </p:spPr>
        <p:txBody>
          <a:bodyPr wrap="square" rtlCol="0">
            <a:spAutoFit/>
          </a:bodyPr>
          <a:lstStyle/>
          <a:p>
            <a:pPr algn="ctr"/>
            <a:r>
              <a:rPr lang="en-US" altLang="en-US" sz="2000" b="1" dirty="0">
                <a:latin typeface="Times New Roman" panose="02020603050405020304" pitchFamily="18" charset="0"/>
                <a:cs typeface="Times New Roman" panose="02020603050405020304" pitchFamily="18" charset="0"/>
              </a:rPr>
              <a:t>Self-corrosion of metallic can with PuO</a:t>
            </a:r>
            <a:r>
              <a:rPr lang="en-US" altLang="en-US" sz="2000" b="1" baseline="-25000" dirty="0">
                <a:latin typeface="Times New Roman" panose="02020603050405020304" pitchFamily="18" charset="0"/>
                <a:cs typeface="Times New Roman" panose="02020603050405020304" pitchFamily="18" charset="0"/>
              </a:rPr>
              <a:t>2</a:t>
            </a:r>
            <a:r>
              <a:rPr lang="en-US" altLang="en-US" sz="2000" b="1" dirty="0">
                <a:latin typeface="Times New Roman" panose="02020603050405020304" pitchFamily="18" charset="0"/>
                <a:cs typeface="Times New Roman" panose="02020603050405020304" pitchFamily="18" charset="0"/>
              </a:rPr>
              <a:t>. </a:t>
            </a:r>
            <a:r>
              <a:rPr lang="en-US" altLang="en-US" sz="2000" i="1" dirty="0">
                <a:latin typeface="Times New Roman" panose="02020603050405020304" pitchFamily="18" charset="0"/>
                <a:cs typeface="Times New Roman" panose="02020603050405020304" pitchFamily="18" charset="0"/>
              </a:rPr>
              <a:t>Actinide Research Quarterly, LANL, 2004, 2-nd quarter, p.4</a:t>
            </a:r>
            <a:endParaRPr lang="en-GB" sz="2000" dirty="0"/>
          </a:p>
        </p:txBody>
      </p:sp>
      <p:sp>
        <p:nvSpPr>
          <p:cNvPr id="4" name="TextBox 3">
            <a:extLst>
              <a:ext uri="{FF2B5EF4-FFF2-40B4-BE49-F238E27FC236}">
                <a16:creationId xmlns:a16="http://schemas.microsoft.com/office/drawing/2014/main" id="{78765AED-D803-A613-01F6-2F1DDEBF8A22}"/>
              </a:ext>
            </a:extLst>
          </p:cNvPr>
          <p:cNvSpPr txBox="1"/>
          <p:nvPr/>
        </p:nvSpPr>
        <p:spPr>
          <a:xfrm>
            <a:off x="4571999" y="4720856"/>
            <a:ext cx="4391247" cy="1631216"/>
          </a:xfrm>
          <a:prstGeom prst="rect">
            <a:avLst/>
          </a:prstGeom>
          <a:noFill/>
        </p:spPr>
        <p:txBody>
          <a:bodyPr wrap="square" rtlCol="0">
            <a:spAutoFit/>
          </a:bodyPr>
          <a:lstStyle/>
          <a:p>
            <a:pPr algn="ctr"/>
            <a:r>
              <a:rPr lang="en-US" altLang="zh-CN" sz="2000" b="1" dirty="0">
                <a:latin typeface="Times New Roman" panose="02020603050405020304" pitchFamily="18" charset="0"/>
                <a:ea typeface="宋体" pitchFamily="2" charset="-122"/>
                <a:cs typeface="Times New Roman" panose="02020603050405020304" pitchFamily="18" charset="0"/>
              </a:rPr>
              <a:t>Gas release as a result of radiolysis after 6 years storage of  La-monazite ceramic </a:t>
            </a:r>
            <a:r>
              <a:rPr lang="en-US" altLang="zh-CN" sz="2000" b="1" dirty="0">
                <a:solidFill>
                  <a:srgbClr val="FF0066"/>
                </a:solidFill>
                <a:latin typeface="Times New Roman" panose="02020603050405020304" pitchFamily="18" charset="0"/>
                <a:ea typeface="宋体" pitchFamily="2" charset="-122"/>
                <a:cs typeface="Times New Roman" panose="02020603050405020304" pitchFamily="18" charset="0"/>
              </a:rPr>
              <a:t>(</a:t>
            </a:r>
            <a:r>
              <a:rPr lang="en-US" altLang="zh-CN" sz="2000" b="1" dirty="0" err="1">
                <a:solidFill>
                  <a:srgbClr val="FF0066"/>
                </a:solidFill>
                <a:latin typeface="Times New Roman" panose="02020603050405020304" pitchFamily="18" charset="0"/>
                <a:ea typeface="宋体" pitchFamily="2" charset="-122"/>
                <a:cs typeface="Times New Roman" panose="02020603050405020304" pitchFamily="18" charset="0"/>
              </a:rPr>
              <a:t>La,Pu</a:t>
            </a:r>
            <a:r>
              <a:rPr lang="en-US" altLang="zh-CN" sz="2000" b="1" dirty="0">
                <a:solidFill>
                  <a:srgbClr val="FF0066"/>
                </a:solidFill>
                <a:latin typeface="Times New Roman" panose="02020603050405020304" pitchFamily="18" charset="0"/>
                <a:ea typeface="宋体" pitchFamily="2" charset="-122"/>
                <a:cs typeface="Times New Roman" panose="02020603050405020304" pitchFamily="18" charset="0"/>
              </a:rPr>
              <a:t>)PO</a:t>
            </a:r>
            <a:r>
              <a:rPr lang="en-US" altLang="zh-CN" sz="2000" b="1" baseline="-25000" dirty="0">
                <a:solidFill>
                  <a:srgbClr val="FF0066"/>
                </a:solidFill>
                <a:latin typeface="Times New Roman" panose="02020603050405020304" pitchFamily="18" charset="0"/>
                <a:ea typeface="宋体" pitchFamily="2" charset="-122"/>
                <a:cs typeface="Times New Roman" panose="02020603050405020304" pitchFamily="18" charset="0"/>
              </a:rPr>
              <a:t>4</a:t>
            </a:r>
            <a:r>
              <a:rPr lang="en-US" sz="2000" b="1" dirty="0">
                <a:latin typeface="Times New Roman" panose="02020603050405020304" pitchFamily="18" charset="0"/>
                <a:cs typeface="Times New Roman" panose="02020603050405020304" pitchFamily="18" charset="0"/>
              </a:rPr>
              <a:t> doped with </a:t>
            </a:r>
            <a:r>
              <a:rPr lang="en-US" sz="2000" b="1" dirty="0">
                <a:solidFill>
                  <a:srgbClr val="FF0066"/>
                </a:solidFill>
                <a:latin typeface="Times New Roman" panose="02020603050405020304" pitchFamily="18" charset="0"/>
                <a:cs typeface="Times New Roman" panose="02020603050405020304" pitchFamily="18" charset="0"/>
              </a:rPr>
              <a:t>8.1 wt.% Pu-238 </a:t>
            </a:r>
            <a:r>
              <a:rPr lang="en-US" sz="2000" b="1" dirty="0">
                <a:solidFill>
                  <a:schemeClr val="tx1"/>
                </a:solidFill>
                <a:latin typeface="Times New Roman" panose="02020603050405020304" pitchFamily="18" charset="0"/>
                <a:cs typeface="Times New Roman" panose="02020603050405020304" pitchFamily="18" charset="0"/>
              </a:rPr>
              <a:t>in water. </a:t>
            </a:r>
          </a:p>
          <a:p>
            <a:pPr algn="ctr"/>
            <a:r>
              <a:rPr lang="en-US" sz="2000" b="1" dirty="0">
                <a:solidFill>
                  <a:schemeClr val="tx1"/>
                </a:solidFill>
                <a:latin typeface="Times New Roman" panose="02020603050405020304" pitchFamily="18" charset="0"/>
                <a:cs typeface="Times New Roman" panose="02020603050405020304" pitchFamily="18" charset="0"/>
              </a:rPr>
              <a:t>Courtesy B. </a:t>
            </a:r>
            <a:r>
              <a:rPr lang="en-US" sz="2000" b="1" dirty="0" err="1">
                <a:solidFill>
                  <a:schemeClr val="tx1"/>
                </a:solidFill>
                <a:latin typeface="Times New Roman" panose="02020603050405020304" pitchFamily="18" charset="0"/>
                <a:cs typeface="Times New Roman" panose="02020603050405020304" pitchFamily="18" charset="0"/>
              </a:rPr>
              <a:t>Burakov</a:t>
            </a:r>
            <a:r>
              <a:rPr lang="en-US" sz="2000" b="1" dirty="0">
                <a:solidFill>
                  <a:schemeClr val="tx1"/>
                </a:solidFill>
                <a:latin typeface="Times New Roman" panose="02020603050405020304" pitchFamily="18" charset="0"/>
                <a:cs typeface="Times New Roman" panose="02020603050405020304" pitchFamily="18" charset="0"/>
              </a:rPr>
              <a:t>. </a:t>
            </a:r>
            <a:endParaRPr lang="en-GB" sz="2000" dirty="0"/>
          </a:p>
        </p:txBody>
      </p:sp>
      <p:pic>
        <p:nvPicPr>
          <p:cNvPr id="5" name="Объект 2">
            <a:extLst>
              <a:ext uri="{FF2B5EF4-FFF2-40B4-BE49-F238E27FC236}">
                <a16:creationId xmlns:a16="http://schemas.microsoft.com/office/drawing/2014/main" id="{9E34355B-0252-0F34-8D2C-7AB06130DE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72056" y="1451270"/>
            <a:ext cx="4247084" cy="3185313"/>
          </a:xfrm>
          <a:prstGeom prst="rect">
            <a:avLst/>
          </a:prstGeom>
        </p:spPr>
      </p:pic>
      <p:sp>
        <p:nvSpPr>
          <p:cNvPr id="6" name="Slide Number Placeholder 3">
            <a:extLst>
              <a:ext uri="{FF2B5EF4-FFF2-40B4-BE49-F238E27FC236}">
                <a16:creationId xmlns:a16="http://schemas.microsoft.com/office/drawing/2014/main" id="{318E691A-4E09-332C-CEAD-895D63FAF79C}"/>
              </a:ext>
            </a:extLst>
          </p:cNvPr>
          <p:cNvSpPr>
            <a:spLocks noGrp="1"/>
          </p:cNvSpPr>
          <p:nvPr>
            <p:ph type="sldNum" sz="quarter" idx="12"/>
          </p:nvPr>
        </p:nvSpPr>
        <p:spPr>
          <a:xfrm>
            <a:off x="7086600" y="6467865"/>
            <a:ext cx="2057400" cy="365125"/>
          </a:xfrm>
        </p:spPr>
        <p:txBody>
          <a:bodyPr/>
          <a:lstStyle>
            <a:lvl1pPr>
              <a:defRPr>
                <a:solidFill>
                  <a:schemeClr val="tx1"/>
                </a:solidFill>
              </a:defRPr>
            </a:lvl1pPr>
          </a:lstStyle>
          <a:p>
            <a:fld id="{DB39EDFF-427F-49B7-834F-72AB385F2DAC}" type="slidenum">
              <a:rPr lang="en-GB" smtClean="0"/>
              <a:pPr/>
              <a:t>4</a:t>
            </a:fld>
            <a:endParaRPr lang="en-GB" dirty="0"/>
          </a:p>
        </p:txBody>
      </p:sp>
    </p:spTree>
    <p:extLst>
      <p:ext uri="{BB962C8B-B14F-4D97-AF65-F5344CB8AC3E}">
        <p14:creationId xmlns:p14="http://schemas.microsoft.com/office/powerpoint/2010/main" val="559990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a:extLst>
              <a:ext uri="{FF2B5EF4-FFF2-40B4-BE49-F238E27FC236}">
                <a16:creationId xmlns:a16="http://schemas.microsoft.com/office/drawing/2014/main" id="{2ADAA0EB-9C7C-4C5F-8C8F-78531AE2768E}"/>
              </a:ext>
            </a:extLst>
          </p:cNvPr>
          <p:cNvSpPr>
            <a:spLocks noGrp="1" noChangeArrowheads="1"/>
          </p:cNvSpPr>
          <p:nvPr>
            <p:ph type="sldNum" sz="quarter" idx="12"/>
          </p:nvPr>
        </p:nvSpPr>
        <p:spPr bwMode="auto">
          <a:xfrm>
            <a:off x="8462346" y="6368455"/>
            <a:ext cx="509587" cy="293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6613028-44A5-456B-B464-BD0AF2885CBA}" type="slidenum">
              <a:rPr lang="en-GB" altLang="en-US" sz="1200">
                <a:solidFill>
                  <a:srgbClr val="898989"/>
                </a:solidFill>
                <a:latin typeface="Palatino Linotype" panose="02040502050505030304" pitchFamily="18" charset="0"/>
              </a:rPr>
              <a:pPr>
                <a:spcBef>
                  <a:spcPct val="0"/>
                </a:spcBef>
                <a:buFontTx/>
                <a:buNone/>
              </a:pPr>
              <a:t>40</a:t>
            </a:fld>
            <a:endParaRPr lang="en-GB" altLang="en-US" sz="1200">
              <a:solidFill>
                <a:srgbClr val="898989"/>
              </a:solidFill>
              <a:latin typeface="Palatino Linotype" panose="02040502050505030304" pitchFamily="18" charset="0"/>
            </a:endParaRPr>
          </a:p>
        </p:txBody>
      </p:sp>
      <p:sp>
        <p:nvSpPr>
          <p:cNvPr id="32772" name="Text Box 3">
            <a:extLst>
              <a:ext uri="{FF2B5EF4-FFF2-40B4-BE49-F238E27FC236}">
                <a16:creationId xmlns:a16="http://schemas.microsoft.com/office/drawing/2014/main" id="{BCB581C0-CD76-4CFF-BA2E-4E05BD75E342}"/>
              </a:ext>
            </a:extLst>
          </p:cNvPr>
          <p:cNvSpPr txBox="1">
            <a:spLocks noChangeArrowheads="1"/>
          </p:cNvSpPr>
          <p:nvPr/>
        </p:nvSpPr>
        <p:spPr bwMode="auto">
          <a:xfrm>
            <a:off x="181945" y="6693"/>
            <a:ext cx="8951913"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dirty="0">
                <a:solidFill>
                  <a:srgbClr val="000000"/>
                </a:solidFill>
                <a:latin typeface="Palatino Linotype" panose="02040502050505030304" pitchFamily="18" charset="0"/>
              </a:rPr>
              <a:t>Radiation effects need to be taken into account for materials immobilising HLW. The principal sources of radiation in HLW are decaying fission products such as </a:t>
            </a:r>
            <a:r>
              <a:rPr lang="en-GB" altLang="en-US" sz="2400" baseline="30000" dirty="0">
                <a:solidFill>
                  <a:srgbClr val="000000"/>
                </a:solidFill>
                <a:latin typeface="Palatino Linotype" panose="02040502050505030304" pitchFamily="18" charset="0"/>
              </a:rPr>
              <a:t>137</a:t>
            </a:r>
            <a:r>
              <a:rPr lang="en-GB" altLang="en-US" sz="2400" dirty="0">
                <a:solidFill>
                  <a:srgbClr val="000000"/>
                </a:solidFill>
                <a:latin typeface="Palatino Linotype" panose="02040502050505030304" pitchFamily="18" charset="0"/>
              </a:rPr>
              <a:t>Cs and </a:t>
            </a:r>
            <a:r>
              <a:rPr lang="en-GB" altLang="en-US" sz="2400" baseline="30000" dirty="0">
                <a:solidFill>
                  <a:srgbClr val="000000"/>
                </a:solidFill>
                <a:latin typeface="Palatino Linotype" panose="02040502050505030304" pitchFamily="18" charset="0"/>
              </a:rPr>
              <a:t>90</a:t>
            </a:r>
            <a:r>
              <a:rPr lang="en-GB" altLang="en-US" sz="2400" dirty="0">
                <a:solidFill>
                  <a:srgbClr val="000000"/>
                </a:solidFill>
                <a:latin typeface="Palatino Linotype" panose="02040502050505030304" pitchFamily="18" charset="0"/>
              </a:rPr>
              <a:t>Sr and actinide elements such as U, Np, Pu, Am, and Cm.</a:t>
            </a:r>
          </a:p>
        </p:txBody>
      </p:sp>
      <p:sp>
        <p:nvSpPr>
          <p:cNvPr id="32773" name="Rectangle 4">
            <a:extLst>
              <a:ext uri="{FF2B5EF4-FFF2-40B4-BE49-F238E27FC236}">
                <a16:creationId xmlns:a16="http://schemas.microsoft.com/office/drawing/2014/main" id="{4EF116ED-7C4A-4EB9-8ADF-6BF79354E330}"/>
              </a:ext>
            </a:extLst>
          </p:cNvPr>
          <p:cNvSpPr>
            <a:spLocks noChangeArrowheads="1"/>
          </p:cNvSpPr>
          <p:nvPr/>
        </p:nvSpPr>
        <p:spPr bwMode="auto">
          <a:xfrm>
            <a:off x="-10142" y="2810233"/>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latin typeface="Palatino Linotype" panose="02040502050505030304" pitchFamily="18" charset="0"/>
            </a:endParaRPr>
          </a:p>
        </p:txBody>
      </p:sp>
      <p:sp>
        <p:nvSpPr>
          <p:cNvPr id="32774" name="Rectangle 5">
            <a:extLst>
              <a:ext uri="{FF2B5EF4-FFF2-40B4-BE49-F238E27FC236}">
                <a16:creationId xmlns:a16="http://schemas.microsoft.com/office/drawing/2014/main" id="{BA58289A-B8E1-447B-8250-AA9097C68779}"/>
              </a:ext>
            </a:extLst>
          </p:cNvPr>
          <p:cNvSpPr>
            <a:spLocks noChangeArrowheads="1"/>
          </p:cNvSpPr>
          <p:nvPr/>
        </p:nvSpPr>
        <p:spPr bwMode="auto">
          <a:xfrm>
            <a:off x="-10142" y="2872145"/>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latin typeface="Palatino Linotype" panose="02040502050505030304" pitchFamily="18" charset="0"/>
            </a:endParaRPr>
          </a:p>
        </p:txBody>
      </p:sp>
      <p:sp>
        <p:nvSpPr>
          <p:cNvPr id="32775" name="Rectangle 6">
            <a:extLst>
              <a:ext uri="{FF2B5EF4-FFF2-40B4-BE49-F238E27FC236}">
                <a16:creationId xmlns:a16="http://schemas.microsoft.com/office/drawing/2014/main" id="{7532130D-6E60-4A79-B6B3-C90C4A966F7C}"/>
              </a:ext>
            </a:extLst>
          </p:cNvPr>
          <p:cNvSpPr>
            <a:spLocks noChangeArrowheads="1"/>
          </p:cNvSpPr>
          <p:nvPr/>
        </p:nvSpPr>
        <p:spPr bwMode="auto">
          <a:xfrm>
            <a:off x="-10142" y="2829283"/>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latin typeface="Palatino Linotype" panose="02040502050505030304" pitchFamily="18" charset="0"/>
            </a:endParaRPr>
          </a:p>
        </p:txBody>
      </p:sp>
      <p:pic>
        <p:nvPicPr>
          <p:cNvPr id="32776" name="Picture 7">
            <a:extLst>
              <a:ext uri="{FF2B5EF4-FFF2-40B4-BE49-F238E27FC236}">
                <a16:creationId xmlns:a16="http://schemas.microsoft.com/office/drawing/2014/main" id="{C653874E-6A42-47A1-8FA7-44B4C856E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2" y="2738468"/>
            <a:ext cx="9144000"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8">
            <a:extLst>
              <a:ext uri="{FF2B5EF4-FFF2-40B4-BE49-F238E27FC236}">
                <a16:creationId xmlns:a16="http://schemas.microsoft.com/office/drawing/2014/main" id="{FE6000B0-E73C-4313-9E9A-DE109F651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4521" y="6123018"/>
            <a:ext cx="441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 Box 9">
            <a:extLst>
              <a:ext uri="{FF2B5EF4-FFF2-40B4-BE49-F238E27FC236}">
                <a16:creationId xmlns:a16="http://schemas.microsoft.com/office/drawing/2014/main" id="{092F2B3E-1875-4CE6-B1BE-FD4B84E90C73}"/>
              </a:ext>
            </a:extLst>
          </p:cNvPr>
          <p:cNvSpPr txBox="1">
            <a:spLocks noChangeArrowheads="1"/>
          </p:cNvSpPr>
          <p:nvPr/>
        </p:nvSpPr>
        <p:spPr bwMode="auto">
          <a:xfrm>
            <a:off x="102913" y="1604712"/>
            <a:ext cx="4356843" cy="1015663"/>
          </a:xfrm>
          <a:prstGeom prst="rect">
            <a:avLst/>
          </a:prstGeom>
          <a:solidFill>
            <a:srgbClr val="FF7C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latin typeface="Palatino Linotype" panose="02040502050505030304" pitchFamily="18" charset="0"/>
              </a:rPr>
              <a:t>Beta-decay of fission products generates energetic </a:t>
            </a:r>
            <a:r>
              <a:rPr lang="en-GB" altLang="en-US" sz="2000" dirty="0">
                <a:latin typeface="Palatino Linotype" panose="02040502050505030304" pitchFamily="18" charset="0"/>
                <a:sym typeface="Symbol" panose="05050102010706020507" pitchFamily="18" charset="2"/>
              </a:rPr>
              <a:t></a:t>
            </a:r>
            <a:r>
              <a:rPr lang="en-GB" altLang="en-US" sz="2000" dirty="0">
                <a:latin typeface="Palatino Linotype" panose="02040502050505030304" pitchFamily="18" charset="0"/>
              </a:rPr>
              <a:t> -particles, very low energy recoil nuclei, and </a:t>
            </a:r>
            <a:r>
              <a:rPr lang="en-GB" altLang="en-US" sz="2000" dirty="0">
                <a:latin typeface="Palatino Linotype" panose="02040502050505030304" pitchFamily="18" charset="0"/>
                <a:sym typeface="Symbol" panose="05050102010706020507" pitchFamily="18" charset="2"/>
              </a:rPr>
              <a:t></a:t>
            </a:r>
            <a:r>
              <a:rPr lang="en-GB" altLang="en-US" sz="2000" dirty="0">
                <a:latin typeface="Palatino Linotype" panose="02040502050505030304" pitchFamily="18" charset="0"/>
                <a:sym typeface="StarMath" pitchFamily="2" charset="2"/>
              </a:rPr>
              <a:t> </a:t>
            </a:r>
            <a:r>
              <a:rPr lang="en-GB" altLang="en-US" sz="2000" dirty="0">
                <a:latin typeface="Palatino Linotype" panose="02040502050505030304" pitchFamily="18" charset="0"/>
              </a:rPr>
              <a:t>-rays.</a:t>
            </a:r>
          </a:p>
        </p:txBody>
      </p:sp>
      <p:sp>
        <p:nvSpPr>
          <p:cNvPr id="32779" name="Text Box 10">
            <a:extLst>
              <a:ext uri="{FF2B5EF4-FFF2-40B4-BE49-F238E27FC236}">
                <a16:creationId xmlns:a16="http://schemas.microsoft.com/office/drawing/2014/main" id="{811BD487-FD5E-48D5-98BE-55DFD98B49A5}"/>
              </a:ext>
            </a:extLst>
          </p:cNvPr>
          <p:cNvSpPr txBox="1">
            <a:spLocks noChangeArrowheads="1"/>
          </p:cNvSpPr>
          <p:nvPr/>
        </p:nvSpPr>
        <p:spPr bwMode="auto">
          <a:xfrm>
            <a:off x="4531838" y="1604712"/>
            <a:ext cx="4602020" cy="1015663"/>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latin typeface="Palatino Linotype" panose="02040502050505030304" pitchFamily="18" charset="0"/>
              </a:rPr>
              <a:t>Alpha-decay of actinides produces </a:t>
            </a:r>
            <a:r>
              <a:rPr lang="en-GB" altLang="en-US" sz="2000" dirty="0">
                <a:latin typeface="Palatino Linotype" panose="02040502050505030304" pitchFamily="18" charset="0"/>
                <a:sym typeface="Symbol" panose="05050102010706020507" pitchFamily="18" charset="2"/>
              </a:rPr>
              <a:t></a:t>
            </a:r>
            <a:r>
              <a:rPr lang="en-GB" altLang="en-US" sz="2000" dirty="0">
                <a:latin typeface="Palatino Linotype" panose="02040502050505030304" pitchFamily="18" charset="0"/>
              </a:rPr>
              <a:t> -particles (4.5 to 5.5 MeV), recoil nuclei (70 to 100 keV), and some </a:t>
            </a:r>
            <a:r>
              <a:rPr lang="en-GB" altLang="en-US" sz="2000" dirty="0">
                <a:latin typeface="Palatino Linotype" panose="02040502050505030304" pitchFamily="18" charset="0"/>
                <a:sym typeface="Symbol" panose="05050102010706020507" pitchFamily="18" charset="2"/>
              </a:rPr>
              <a:t></a:t>
            </a:r>
            <a:r>
              <a:rPr lang="en-GB" altLang="en-US" sz="2000" dirty="0">
                <a:latin typeface="Palatino Linotype" panose="02040502050505030304" pitchFamily="18" charset="0"/>
                <a:sym typeface="StarMath" pitchFamily="2" charset="2"/>
              </a:rPr>
              <a:t> </a:t>
            </a:r>
            <a:r>
              <a:rPr lang="en-GB" altLang="en-US" sz="2000" dirty="0">
                <a:latin typeface="Palatino Linotype" panose="02040502050505030304" pitchFamily="18" charset="0"/>
              </a:rPr>
              <a:t>-rays. </a:t>
            </a:r>
          </a:p>
        </p:txBody>
      </p:sp>
    </p:spTree>
    <p:extLst>
      <p:ext uri="{BB962C8B-B14F-4D97-AF65-F5344CB8AC3E}">
        <p14:creationId xmlns:p14="http://schemas.microsoft.com/office/powerpoint/2010/main" val="1121679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19A9E2-0B15-4AF5-9EB3-9BB542BD6F65}"/>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73DD574-F9CC-4063-B40F-A0E5C519EA68}"/>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solidFill>
                  <a:srgbClr val="6E6E6F"/>
                </a:solidFill>
                <a:latin typeface="Times New Roman" panose="02020603050405020304" pitchFamily="18" charset="0"/>
                <a:cs typeface="Times New Roman" panose="02020603050405020304" pitchFamily="18" charset="0"/>
              </a:rPr>
              <a:pPr fontAlgn="base">
                <a:spcBef>
                  <a:spcPct val="0"/>
                </a:spcBef>
                <a:spcAft>
                  <a:spcPct val="0"/>
                </a:spcAft>
                <a:defRPr/>
              </a:pPr>
              <a:t>41</a:t>
            </a:fld>
            <a:endParaRPr lang="en-GB" dirty="0">
              <a:solidFill>
                <a:srgbClr val="6E6E6F"/>
              </a:solidFill>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642448E9-3281-4751-8CB6-D2578C0E1EA3}"/>
              </a:ext>
            </a:extLst>
          </p:cNvPr>
          <p:cNvSpPr>
            <a:spLocks noGrp="1"/>
          </p:cNvSpPr>
          <p:nvPr>
            <p:ph type="body" sz="quarter" idx="4294967295"/>
          </p:nvPr>
        </p:nvSpPr>
        <p:spPr>
          <a:xfrm>
            <a:off x="215514" y="5408261"/>
            <a:ext cx="8928485" cy="1368152"/>
          </a:xfrm>
        </p:spPr>
        <p:txBody>
          <a:bodyPr>
            <a:noAutofit/>
          </a:bodyPr>
          <a:lstStyle/>
          <a:p>
            <a:pPr marL="0" indent="0" algn="ctr">
              <a:buNone/>
            </a:pPr>
            <a:r>
              <a:rPr lang="en-GB" sz="2400" dirty="0">
                <a:solidFill>
                  <a:srgbClr val="040404"/>
                </a:solidFill>
                <a:latin typeface="Times New Roman" panose="02020603050405020304" pitchFamily="18" charset="0"/>
                <a:cs typeface="Times New Roman" panose="02020603050405020304" pitchFamily="18" charset="0"/>
              </a:rPr>
              <a:t>Over a million years, the integral density of α-decays will amount </a:t>
            </a:r>
            <a:r>
              <a:rPr lang="en-GB" sz="2400" b="1" dirty="0">
                <a:solidFill>
                  <a:srgbClr val="040404"/>
                </a:solidFill>
                <a:latin typeface="Times New Roman" panose="02020603050405020304" pitchFamily="18" charset="0"/>
                <a:cs typeface="Times New Roman" panose="02020603050405020304" pitchFamily="18" charset="0"/>
              </a:rPr>
              <a:t>10</a:t>
            </a:r>
            <a:r>
              <a:rPr lang="en-GB" sz="2400" b="1" baseline="30000" dirty="0">
                <a:solidFill>
                  <a:srgbClr val="040404"/>
                </a:solidFill>
                <a:latin typeface="Times New Roman" panose="02020603050405020304" pitchFamily="18" charset="0"/>
                <a:cs typeface="Times New Roman" panose="02020603050405020304" pitchFamily="18" charset="0"/>
              </a:rPr>
              <a:t>19</a:t>
            </a:r>
            <a:r>
              <a:rPr lang="en-GB" sz="2400" b="1" dirty="0">
                <a:solidFill>
                  <a:srgbClr val="040404"/>
                </a:solidFill>
                <a:latin typeface="Times New Roman" panose="02020603050405020304" pitchFamily="18" charset="0"/>
                <a:cs typeface="Times New Roman" panose="02020603050405020304" pitchFamily="18" charset="0"/>
              </a:rPr>
              <a:t> events/g </a:t>
            </a:r>
            <a:r>
              <a:rPr lang="en-GB" sz="2400" dirty="0">
                <a:solidFill>
                  <a:srgbClr val="040404"/>
                </a:solidFill>
                <a:latin typeface="Times New Roman" panose="02020603050405020304" pitchFamily="18" charset="0"/>
                <a:cs typeface="Times New Roman" panose="02020603050405020304" pitchFamily="18" charset="0"/>
              </a:rPr>
              <a:t>in vitrified defense HLW and </a:t>
            </a:r>
            <a:br>
              <a:rPr lang="en-GB" sz="2400" dirty="0">
                <a:solidFill>
                  <a:srgbClr val="040404"/>
                </a:solidFill>
                <a:latin typeface="Times New Roman" panose="02020603050405020304" pitchFamily="18" charset="0"/>
                <a:cs typeface="Times New Roman" panose="02020603050405020304" pitchFamily="18" charset="0"/>
              </a:rPr>
            </a:br>
            <a:r>
              <a:rPr lang="en-GB" sz="2400" b="1" dirty="0">
                <a:solidFill>
                  <a:srgbClr val="040404"/>
                </a:solidFill>
                <a:latin typeface="Times New Roman" panose="02020603050405020304" pitchFamily="18" charset="0"/>
                <a:cs typeface="Times New Roman" panose="02020603050405020304" pitchFamily="18" charset="0"/>
              </a:rPr>
              <a:t>2 ×10</a:t>
            </a:r>
            <a:r>
              <a:rPr lang="en-GB" sz="2400" b="1" baseline="30000" dirty="0">
                <a:solidFill>
                  <a:srgbClr val="040404"/>
                </a:solidFill>
                <a:latin typeface="Times New Roman" panose="02020603050405020304" pitchFamily="18" charset="0"/>
                <a:cs typeface="Times New Roman" panose="02020603050405020304" pitchFamily="18" charset="0"/>
              </a:rPr>
              <a:t>20</a:t>
            </a:r>
            <a:r>
              <a:rPr lang="en-GB" sz="2400" b="1" dirty="0">
                <a:solidFill>
                  <a:srgbClr val="040404"/>
                </a:solidFill>
                <a:latin typeface="Times New Roman" panose="02020603050405020304" pitchFamily="18" charset="0"/>
                <a:cs typeface="Times New Roman" panose="02020603050405020304" pitchFamily="18" charset="0"/>
              </a:rPr>
              <a:t> events/g </a:t>
            </a:r>
            <a:r>
              <a:rPr lang="en-GB" sz="2400" dirty="0">
                <a:solidFill>
                  <a:srgbClr val="040404"/>
                </a:solidFill>
                <a:latin typeface="Times New Roman" panose="02020603050405020304" pitchFamily="18" charset="0"/>
                <a:cs typeface="Times New Roman" panose="02020603050405020304" pitchFamily="18" charset="0"/>
              </a:rPr>
              <a:t>in the commercial vitrified HLW.</a:t>
            </a:r>
          </a:p>
        </p:txBody>
      </p:sp>
      <p:pic>
        <p:nvPicPr>
          <p:cNvPr id="6" name="Picture 5">
            <a:extLst>
              <a:ext uri="{FF2B5EF4-FFF2-40B4-BE49-F238E27FC236}">
                <a16:creationId xmlns:a16="http://schemas.microsoft.com/office/drawing/2014/main" id="{F3ECE721-CA5E-4EC1-9699-99C7E1A7BA5A}"/>
              </a:ext>
            </a:extLst>
          </p:cNvPr>
          <p:cNvPicPr>
            <a:picLocks noChangeAspect="1"/>
          </p:cNvPicPr>
          <p:nvPr/>
        </p:nvPicPr>
        <p:blipFill>
          <a:blip r:embed="rId2"/>
          <a:stretch>
            <a:fillRect/>
          </a:stretch>
        </p:blipFill>
        <p:spPr>
          <a:xfrm>
            <a:off x="4376975" y="999094"/>
            <a:ext cx="4774640" cy="4368985"/>
          </a:xfrm>
          <a:prstGeom prst="rect">
            <a:avLst/>
          </a:prstGeom>
        </p:spPr>
      </p:pic>
      <p:sp>
        <p:nvSpPr>
          <p:cNvPr id="7" name="Text Placeholder 3">
            <a:extLst>
              <a:ext uri="{FF2B5EF4-FFF2-40B4-BE49-F238E27FC236}">
                <a16:creationId xmlns:a16="http://schemas.microsoft.com/office/drawing/2014/main" id="{8FD8170E-0EBE-4347-9660-5A5F3E39100F}"/>
              </a:ext>
            </a:extLst>
          </p:cNvPr>
          <p:cNvSpPr txBox="1">
            <a:spLocks/>
          </p:cNvSpPr>
          <p:nvPr/>
        </p:nvSpPr>
        <p:spPr>
          <a:xfrm>
            <a:off x="215514" y="1268760"/>
            <a:ext cx="4104456" cy="35321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400" dirty="0">
                <a:solidFill>
                  <a:srgbClr val="040404"/>
                </a:solidFill>
                <a:latin typeface="Times New Roman" panose="02020603050405020304" pitchFamily="18" charset="0"/>
                <a:cs typeface="Times New Roman" panose="02020603050405020304" pitchFamily="18" charset="0"/>
              </a:rPr>
              <a:t>Immobilized radionuclides cause various sources of self-irradiation of vitrified HLW, including </a:t>
            </a:r>
            <a:r>
              <a:rPr lang="en-GB" sz="2400" b="1" dirty="0">
                <a:solidFill>
                  <a:srgbClr val="040404"/>
                </a:solidFill>
                <a:latin typeface="Times New Roman" panose="02020603050405020304" pitchFamily="18" charset="0"/>
                <a:cs typeface="Times New Roman" panose="02020603050405020304" pitchFamily="18" charset="0"/>
              </a:rPr>
              <a:t>α-decay</a:t>
            </a:r>
            <a:r>
              <a:rPr lang="en-GB" sz="2400" dirty="0">
                <a:solidFill>
                  <a:srgbClr val="040404"/>
                </a:solidFill>
                <a:latin typeface="Times New Roman" panose="02020603050405020304" pitchFamily="18" charset="0"/>
                <a:cs typeface="Times New Roman" panose="02020603050405020304" pitchFamily="18" charset="0"/>
              </a:rPr>
              <a:t> of minor actinides, </a:t>
            </a:r>
            <a:r>
              <a:rPr lang="en-GB" sz="2400" b="1" dirty="0">
                <a:solidFill>
                  <a:srgbClr val="040404"/>
                </a:solidFill>
                <a:latin typeface="Times New Roman" panose="02020603050405020304" pitchFamily="18" charset="0"/>
                <a:cs typeface="Times New Roman" panose="02020603050405020304" pitchFamily="18" charset="0"/>
              </a:rPr>
              <a:t>β-decay</a:t>
            </a:r>
            <a:r>
              <a:rPr lang="en-GB" sz="2400" dirty="0">
                <a:solidFill>
                  <a:srgbClr val="040404"/>
                </a:solidFill>
                <a:latin typeface="Times New Roman" panose="02020603050405020304" pitchFamily="18" charset="0"/>
                <a:cs typeface="Times New Roman" panose="02020603050405020304" pitchFamily="18" charset="0"/>
              </a:rPr>
              <a:t> of fission products, </a:t>
            </a:r>
            <a:r>
              <a:rPr lang="en-GB" sz="2400" b="1" dirty="0">
                <a:solidFill>
                  <a:srgbClr val="040404"/>
                </a:solidFill>
                <a:latin typeface="Times New Roman" panose="02020603050405020304" pitchFamily="18" charset="0"/>
                <a:cs typeface="Times New Roman" panose="02020603050405020304" pitchFamily="18" charset="0"/>
                <a:sym typeface="Symbol" panose="05050102010706020507" pitchFamily="18" charset="2"/>
              </a:rPr>
              <a:t></a:t>
            </a:r>
            <a:r>
              <a:rPr lang="en-GB" sz="2400" b="1" dirty="0">
                <a:solidFill>
                  <a:srgbClr val="040404"/>
                </a:solidFill>
                <a:latin typeface="Times New Roman" panose="02020603050405020304" pitchFamily="18" charset="0"/>
                <a:cs typeface="Times New Roman" panose="02020603050405020304" pitchFamily="18" charset="0"/>
              </a:rPr>
              <a:t>-radiation</a:t>
            </a:r>
            <a:r>
              <a:rPr lang="en-GB" sz="2400" dirty="0">
                <a:solidFill>
                  <a:srgbClr val="040404"/>
                </a:solidFill>
                <a:latin typeface="Times New Roman" panose="02020603050405020304" pitchFamily="18" charset="0"/>
                <a:cs typeface="Times New Roman" panose="02020603050405020304" pitchFamily="18" charset="0"/>
              </a:rPr>
              <a:t> resulting from the decay of radionuclides, and (n, α) nuclear reactions. </a:t>
            </a:r>
          </a:p>
        </p:txBody>
      </p:sp>
    </p:spTree>
    <p:extLst>
      <p:ext uri="{BB962C8B-B14F-4D97-AF65-F5344CB8AC3E}">
        <p14:creationId xmlns:p14="http://schemas.microsoft.com/office/powerpoint/2010/main" val="3012279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DC0A782-1F43-4014-9F85-433712895B52}"/>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231874B8-A956-483E-A9FB-78C371363DF8}"/>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solidFill>
                  <a:srgbClr val="6E6E6F"/>
                </a:solidFill>
                <a:cs typeface="Times New Roman" pitchFamily="18" charset="0"/>
              </a:rPr>
              <a:pPr fontAlgn="base">
                <a:spcBef>
                  <a:spcPct val="0"/>
                </a:spcBef>
                <a:spcAft>
                  <a:spcPct val="0"/>
                </a:spcAft>
                <a:defRPr/>
              </a:pPr>
              <a:t>42</a:t>
            </a:fld>
            <a:endParaRPr lang="en-GB" dirty="0">
              <a:solidFill>
                <a:srgbClr val="6E6E6F"/>
              </a:solidFill>
              <a:cs typeface="Times New Roman" pitchFamily="18" charset="0"/>
            </a:endParaRPr>
          </a:p>
        </p:txBody>
      </p:sp>
      <p:sp>
        <p:nvSpPr>
          <p:cNvPr id="4" name="Text Placeholder 3">
            <a:extLst>
              <a:ext uri="{FF2B5EF4-FFF2-40B4-BE49-F238E27FC236}">
                <a16:creationId xmlns:a16="http://schemas.microsoft.com/office/drawing/2014/main" id="{F9AA5C65-1371-4DC8-934C-C4DF7237219B}"/>
              </a:ext>
            </a:extLst>
          </p:cNvPr>
          <p:cNvSpPr>
            <a:spLocks noGrp="1"/>
          </p:cNvSpPr>
          <p:nvPr>
            <p:ph type="body" sz="quarter" idx="4294967295"/>
          </p:nvPr>
        </p:nvSpPr>
        <p:spPr>
          <a:xfrm>
            <a:off x="140221" y="5411971"/>
            <a:ext cx="8982075" cy="1386145"/>
          </a:xfrm>
        </p:spPr>
        <p:txBody>
          <a:bodyPr>
            <a:normAutofit/>
          </a:bodyPr>
          <a:lstStyle/>
          <a:p>
            <a:pPr marL="0" indent="0">
              <a:buNone/>
            </a:pPr>
            <a:r>
              <a:rPr lang="en-GB" sz="2400" dirty="0">
                <a:latin typeface="Times New Roman" panose="02020603050405020304" pitchFamily="18" charset="0"/>
                <a:cs typeface="Times New Roman" panose="02020603050405020304" pitchFamily="18" charset="0"/>
              </a:rPr>
              <a:t>Structural changes in vitreous radioactive wasteforms are largely due to </a:t>
            </a:r>
            <a:r>
              <a:rPr lang="en-GB" sz="2400" b="1" dirty="0">
                <a:latin typeface="Times New Roman" panose="02020603050405020304" pitchFamily="18" charset="0"/>
                <a:cs typeface="Times New Roman" panose="02020603050405020304" pitchFamily="18" charset="0"/>
              </a:rPr>
              <a:t>cascades of atomic displacements </a:t>
            </a:r>
            <a:r>
              <a:rPr lang="en-GB" sz="2400" dirty="0">
                <a:latin typeface="Times New Roman" panose="02020603050405020304" pitchFamily="18" charset="0"/>
                <a:cs typeface="Times New Roman" panose="02020603050405020304" pitchFamily="18" charset="0"/>
              </a:rPr>
              <a:t>of glass structural elements generated by </a:t>
            </a:r>
            <a:r>
              <a:rPr lang="en-GB" sz="2400" b="1" dirty="0">
                <a:latin typeface="Times New Roman" panose="02020603050405020304" pitchFamily="18" charset="0"/>
                <a:cs typeface="Times New Roman" panose="02020603050405020304" pitchFamily="18" charset="0"/>
              </a:rPr>
              <a:t>recoil nuclei </a:t>
            </a:r>
            <a:r>
              <a:rPr lang="en-GB" sz="2400" dirty="0">
                <a:latin typeface="Times New Roman" panose="02020603050405020304" pitchFamily="18" charset="0"/>
                <a:cs typeface="Times New Roman" panose="02020603050405020304" pitchFamily="18" charset="0"/>
              </a:rPr>
              <a:t>than collisions with α-particles.</a:t>
            </a:r>
          </a:p>
        </p:txBody>
      </p:sp>
      <p:pic>
        <p:nvPicPr>
          <p:cNvPr id="8" name="Picture 7">
            <a:extLst>
              <a:ext uri="{FF2B5EF4-FFF2-40B4-BE49-F238E27FC236}">
                <a16:creationId xmlns:a16="http://schemas.microsoft.com/office/drawing/2014/main" id="{33035D15-19F2-4263-ACC8-36502DB6004F}"/>
              </a:ext>
            </a:extLst>
          </p:cNvPr>
          <p:cNvPicPr>
            <a:picLocks noChangeAspect="1"/>
          </p:cNvPicPr>
          <p:nvPr/>
        </p:nvPicPr>
        <p:blipFill>
          <a:blip r:embed="rId2"/>
          <a:stretch>
            <a:fillRect/>
          </a:stretch>
        </p:blipFill>
        <p:spPr>
          <a:xfrm>
            <a:off x="1619671" y="81587"/>
            <a:ext cx="6394637" cy="4894626"/>
          </a:xfrm>
          <a:prstGeom prst="rect">
            <a:avLst/>
          </a:prstGeom>
        </p:spPr>
      </p:pic>
    </p:spTree>
    <p:extLst>
      <p:ext uri="{BB962C8B-B14F-4D97-AF65-F5344CB8AC3E}">
        <p14:creationId xmlns:p14="http://schemas.microsoft.com/office/powerpoint/2010/main" val="124965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7FDF3A5-CACF-47F0-8BF3-E81DB036BB1A}"/>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95191BE3-C032-4452-A2C8-BB3ADF41E8EB}"/>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solidFill>
                  <a:srgbClr val="6E6E6F"/>
                </a:solidFill>
                <a:latin typeface="Times New Roman" panose="02020603050405020304" pitchFamily="18" charset="0"/>
                <a:cs typeface="Times New Roman" panose="02020603050405020304" pitchFamily="18" charset="0"/>
              </a:rPr>
              <a:pPr fontAlgn="base">
                <a:spcBef>
                  <a:spcPct val="0"/>
                </a:spcBef>
                <a:spcAft>
                  <a:spcPct val="0"/>
                </a:spcAft>
                <a:defRPr/>
              </a:pPr>
              <a:t>43</a:t>
            </a:fld>
            <a:endParaRPr lang="en-GB" dirty="0">
              <a:solidFill>
                <a:srgbClr val="6E6E6F"/>
              </a:solidFill>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5957B4B1-9631-497C-92B7-73C5C748EEB7}"/>
              </a:ext>
            </a:extLst>
          </p:cNvPr>
          <p:cNvSpPr>
            <a:spLocks noGrp="1"/>
          </p:cNvSpPr>
          <p:nvPr>
            <p:ph type="body" sz="quarter" idx="4294967295"/>
          </p:nvPr>
        </p:nvSpPr>
        <p:spPr>
          <a:xfrm>
            <a:off x="138336" y="1249021"/>
            <a:ext cx="8867328" cy="1800200"/>
          </a:xfrm>
        </p:spPr>
        <p:txBody>
          <a:bodyPr>
            <a:noAutofit/>
          </a:bodyPr>
          <a:lstStyle/>
          <a:p>
            <a:r>
              <a:rPr lang="en-GB" sz="2000" dirty="0">
                <a:latin typeface="Times New Roman" panose="02020603050405020304" pitchFamily="18" charset="0"/>
                <a:cs typeface="Times New Roman" panose="02020603050405020304" pitchFamily="18" charset="0"/>
              </a:rPr>
              <a:t>The effect of β-radiation is associated, firstly, with collisions of electrons with the atoms of elements of vitreous matrix and </a:t>
            </a:r>
            <a:r>
              <a:rPr lang="en-GB" sz="2000" b="1" dirty="0">
                <a:latin typeface="Times New Roman" panose="02020603050405020304" pitchFamily="18" charset="0"/>
                <a:cs typeface="Times New Roman" panose="02020603050405020304" pitchFamily="18" charset="0"/>
              </a:rPr>
              <a:t>breaking of bonds </a:t>
            </a:r>
            <a:r>
              <a:rPr lang="en-GB" sz="2000" dirty="0">
                <a:latin typeface="Times New Roman" panose="02020603050405020304" pitchFamily="18" charset="0"/>
                <a:cs typeface="Times New Roman" panose="02020603050405020304" pitchFamily="18" charset="0"/>
              </a:rPr>
              <a:t>between them. </a:t>
            </a:r>
          </a:p>
          <a:p>
            <a:r>
              <a:rPr lang="en-GB" sz="2000" dirty="0">
                <a:latin typeface="Times New Roman" panose="02020603050405020304" pitchFamily="18" charset="0"/>
                <a:cs typeface="Times New Roman" panose="02020603050405020304" pitchFamily="18" charset="0"/>
              </a:rPr>
              <a:t>At the second, Ba</a:t>
            </a:r>
            <a:r>
              <a:rPr lang="en-GB" sz="2000" baseline="30000" dirty="0">
                <a:latin typeface="Times New Roman" panose="02020603050405020304" pitchFamily="18" charset="0"/>
                <a:cs typeface="Times New Roman" panose="02020603050405020304" pitchFamily="18" charset="0"/>
              </a:rPr>
              <a:t>2+</a:t>
            </a:r>
            <a:r>
              <a:rPr lang="en-GB" sz="2000" dirty="0">
                <a:latin typeface="Times New Roman" panose="02020603050405020304" pitchFamily="18" charset="0"/>
                <a:cs typeface="Times New Roman" panose="02020603050405020304" pitchFamily="18" charset="0"/>
              </a:rPr>
              <a:t> and Zr</a:t>
            </a:r>
            <a:r>
              <a:rPr lang="en-GB" sz="2000" baseline="30000" dirty="0">
                <a:latin typeface="Times New Roman" panose="02020603050405020304" pitchFamily="18" charset="0"/>
                <a:cs typeface="Times New Roman" panose="02020603050405020304" pitchFamily="18" charset="0"/>
              </a:rPr>
              <a:t>4+</a:t>
            </a:r>
            <a:r>
              <a:rPr lang="en-GB" sz="2000" dirty="0">
                <a:latin typeface="Times New Roman" panose="02020603050405020304" pitchFamily="18" charset="0"/>
                <a:cs typeface="Times New Roman" panose="02020603050405020304" pitchFamily="18" charset="0"/>
              </a:rPr>
              <a:t> forming instead of Cs and Sr have radii of 20% less than that of Cs</a:t>
            </a:r>
            <a:r>
              <a:rPr lang="en-GB" sz="2000" baseline="30000" dirty="0">
                <a:latin typeface="Times New Roman" panose="02020603050405020304" pitchFamily="18" charset="0"/>
                <a:cs typeface="Times New Roman" panose="02020603050405020304" pitchFamily="18" charset="0"/>
              </a:rPr>
              <a:t>+</a:t>
            </a:r>
            <a:r>
              <a:rPr lang="en-GB" sz="2000" dirty="0">
                <a:latin typeface="Times New Roman" panose="02020603050405020304" pitchFamily="18" charset="0"/>
                <a:cs typeface="Times New Roman" panose="02020603050405020304" pitchFamily="18" charset="0"/>
              </a:rPr>
              <a:t> (Ba</a:t>
            </a:r>
            <a:r>
              <a:rPr lang="en-GB" sz="2000" baseline="30000" dirty="0">
                <a:latin typeface="Times New Roman" panose="02020603050405020304" pitchFamily="18" charset="0"/>
                <a:cs typeface="Times New Roman" panose="02020603050405020304" pitchFamily="18" charset="0"/>
              </a:rPr>
              <a:t>2+</a:t>
            </a:r>
            <a:r>
              <a:rPr lang="en-GB" sz="2000" dirty="0">
                <a:latin typeface="Times New Roman" panose="02020603050405020304" pitchFamily="18" charset="0"/>
                <a:cs typeface="Times New Roman" panose="02020603050405020304" pitchFamily="18" charset="0"/>
              </a:rPr>
              <a:t>) and 29% less than that of Sr</a:t>
            </a:r>
            <a:r>
              <a:rPr lang="en-GB" sz="2000" baseline="30000" dirty="0">
                <a:latin typeface="Times New Roman" panose="02020603050405020304" pitchFamily="18" charset="0"/>
                <a:cs typeface="Times New Roman" panose="02020603050405020304" pitchFamily="18" charset="0"/>
              </a:rPr>
              <a:t>2+</a:t>
            </a:r>
            <a:r>
              <a:rPr lang="en-GB" sz="2000" dirty="0">
                <a:latin typeface="Times New Roman" panose="02020603050405020304" pitchFamily="18" charset="0"/>
                <a:cs typeface="Times New Roman" panose="02020603050405020304" pitchFamily="18" charset="0"/>
              </a:rPr>
              <a:t> (Zr</a:t>
            </a:r>
            <a:r>
              <a:rPr lang="en-GB" sz="2000" baseline="30000" dirty="0">
                <a:latin typeface="Times New Roman" panose="02020603050405020304" pitchFamily="18" charset="0"/>
                <a:cs typeface="Times New Roman" panose="02020603050405020304" pitchFamily="18" charset="0"/>
              </a:rPr>
              <a:t>4+</a:t>
            </a:r>
            <a:r>
              <a:rPr lang="en-GB" sz="2000" dirty="0">
                <a:latin typeface="Times New Roman" panose="02020603050405020304" pitchFamily="18" charset="0"/>
                <a:cs typeface="Times New Roman" panose="02020603050405020304" pitchFamily="18" charset="0"/>
              </a:rPr>
              <a:t>). Both these factors can affect properties and durability of borosilicate glasses in underground waters. </a:t>
            </a:r>
          </a:p>
        </p:txBody>
      </p:sp>
      <p:pic>
        <p:nvPicPr>
          <p:cNvPr id="6" name="Picture 5">
            <a:extLst>
              <a:ext uri="{FF2B5EF4-FFF2-40B4-BE49-F238E27FC236}">
                <a16:creationId xmlns:a16="http://schemas.microsoft.com/office/drawing/2014/main" id="{DB87F416-7023-4B44-A2BB-FC916147ECBB}"/>
              </a:ext>
            </a:extLst>
          </p:cNvPr>
          <p:cNvPicPr>
            <a:picLocks noChangeAspect="1"/>
          </p:cNvPicPr>
          <p:nvPr/>
        </p:nvPicPr>
        <p:blipFill>
          <a:blip r:embed="rId2"/>
          <a:stretch>
            <a:fillRect/>
          </a:stretch>
        </p:blipFill>
        <p:spPr>
          <a:xfrm>
            <a:off x="1835696" y="3356992"/>
            <a:ext cx="4739291" cy="554367"/>
          </a:xfrm>
          <a:prstGeom prst="rect">
            <a:avLst/>
          </a:prstGeom>
        </p:spPr>
      </p:pic>
      <p:pic>
        <p:nvPicPr>
          <p:cNvPr id="8" name="Picture 7">
            <a:extLst>
              <a:ext uri="{FF2B5EF4-FFF2-40B4-BE49-F238E27FC236}">
                <a16:creationId xmlns:a16="http://schemas.microsoft.com/office/drawing/2014/main" id="{520E8D98-6DB5-47B9-8413-6C655D41DD32}"/>
              </a:ext>
            </a:extLst>
          </p:cNvPr>
          <p:cNvPicPr>
            <a:picLocks noChangeAspect="1"/>
          </p:cNvPicPr>
          <p:nvPr/>
        </p:nvPicPr>
        <p:blipFill>
          <a:blip r:embed="rId3"/>
          <a:stretch>
            <a:fillRect/>
          </a:stretch>
        </p:blipFill>
        <p:spPr>
          <a:xfrm>
            <a:off x="1835697" y="4149080"/>
            <a:ext cx="4824536" cy="624069"/>
          </a:xfrm>
          <a:prstGeom prst="rect">
            <a:avLst/>
          </a:prstGeom>
        </p:spPr>
      </p:pic>
      <p:sp>
        <p:nvSpPr>
          <p:cNvPr id="9" name="TextBox 8">
            <a:extLst>
              <a:ext uri="{FF2B5EF4-FFF2-40B4-BE49-F238E27FC236}">
                <a16:creationId xmlns:a16="http://schemas.microsoft.com/office/drawing/2014/main" id="{925F1364-139B-4472-B854-2D671D6E559F}"/>
              </a:ext>
            </a:extLst>
          </p:cNvPr>
          <p:cNvSpPr txBox="1"/>
          <p:nvPr/>
        </p:nvSpPr>
        <p:spPr>
          <a:xfrm>
            <a:off x="287524" y="4857158"/>
            <a:ext cx="8568952" cy="1015663"/>
          </a:xfrm>
          <a:prstGeom prst="rect">
            <a:avLst/>
          </a:prstGeom>
          <a:noFill/>
        </p:spPr>
        <p:txBody>
          <a:bodyPr wrap="square" rtlCol="0">
            <a:spAutoFit/>
          </a:bodyPr>
          <a:lstStyle/>
          <a:p>
            <a:pPr marL="342900" indent="-342900">
              <a:spcBef>
                <a:spcPts val="0"/>
              </a:spcBef>
              <a:spcAft>
                <a:spcPts val="0"/>
              </a:spcAft>
              <a:buFont typeface="Arial" panose="020B0604020202020204" pitchFamily="34" charset="0"/>
              <a:buChar char="•"/>
            </a:pPr>
            <a:r>
              <a:rPr lang="en-GB" sz="2000" i="0" dirty="0">
                <a:solidFill>
                  <a:srgbClr val="040404"/>
                </a:solidFill>
                <a:latin typeface="Times New Roman" panose="02020603050405020304" pitchFamily="18" charset="0"/>
                <a:cs typeface="Times New Roman" panose="02020603050405020304" pitchFamily="18" charset="0"/>
              </a:rPr>
              <a:t>Neutrons formed in the decay reactions (spontaneous fission of minor actinides) gradually lose their kinetic energy and become thermal, then the (n, </a:t>
            </a:r>
            <a:r>
              <a:rPr lang="el-GR" sz="2000" i="0" dirty="0">
                <a:solidFill>
                  <a:srgbClr val="040404"/>
                </a:solidFill>
                <a:latin typeface="Times New Roman" panose="02020603050405020304" pitchFamily="18" charset="0"/>
                <a:cs typeface="Times New Roman" panose="02020603050405020304" pitchFamily="18" charset="0"/>
              </a:rPr>
              <a:t>α) </a:t>
            </a:r>
            <a:r>
              <a:rPr lang="en-GB" sz="2000" i="0" dirty="0">
                <a:solidFill>
                  <a:srgbClr val="040404"/>
                </a:solidFill>
                <a:latin typeface="Times New Roman" panose="02020603050405020304" pitchFamily="18" charset="0"/>
                <a:cs typeface="Times New Roman" panose="02020603050405020304" pitchFamily="18" charset="0"/>
              </a:rPr>
              <a:t>reaction occurs: </a:t>
            </a:r>
          </a:p>
        </p:txBody>
      </p:sp>
      <p:pic>
        <p:nvPicPr>
          <p:cNvPr id="11" name="Picture 10">
            <a:extLst>
              <a:ext uri="{FF2B5EF4-FFF2-40B4-BE49-F238E27FC236}">
                <a16:creationId xmlns:a16="http://schemas.microsoft.com/office/drawing/2014/main" id="{BFB31734-5B7F-427D-8800-E7A9A4E469BF}"/>
              </a:ext>
            </a:extLst>
          </p:cNvPr>
          <p:cNvPicPr>
            <a:picLocks noChangeAspect="1"/>
          </p:cNvPicPr>
          <p:nvPr/>
        </p:nvPicPr>
        <p:blipFill>
          <a:blip r:embed="rId4"/>
          <a:stretch>
            <a:fillRect/>
          </a:stretch>
        </p:blipFill>
        <p:spPr>
          <a:xfrm>
            <a:off x="3351212" y="5839999"/>
            <a:ext cx="2441575" cy="554367"/>
          </a:xfrm>
          <a:prstGeom prst="rect">
            <a:avLst/>
          </a:prstGeom>
        </p:spPr>
      </p:pic>
    </p:spTree>
    <p:extLst>
      <p:ext uri="{BB962C8B-B14F-4D97-AF65-F5344CB8AC3E}">
        <p14:creationId xmlns:p14="http://schemas.microsoft.com/office/powerpoint/2010/main" val="817166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a:extLst>
              <a:ext uri="{FF2B5EF4-FFF2-40B4-BE49-F238E27FC236}">
                <a16:creationId xmlns:a16="http://schemas.microsoft.com/office/drawing/2014/main" id="{73B0D473-3E8E-4EFF-B2B3-98F430CF8C86}"/>
              </a:ext>
            </a:extLst>
          </p:cNvPr>
          <p:cNvSpPr>
            <a:spLocks noGrp="1" noChangeArrowheads="1"/>
          </p:cNvSpPr>
          <p:nvPr>
            <p:ph type="sldNum" sz="quarter" idx="12"/>
          </p:nvPr>
        </p:nvSpPr>
        <p:spPr bwMode="auto">
          <a:xfrm>
            <a:off x="8461314" y="6482725"/>
            <a:ext cx="531935" cy="293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2E495CB-5F48-47B2-92B0-CBB8EB18BA4B}" type="slidenum">
              <a:rPr lang="en-GB" altLang="en-US" sz="1200">
                <a:solidFill>
                  <a:srgbClr val="898989"/>
                </a:solidFill>
                <a:latin typeface="Palatino Linotype" panose="02040502050505030304" pitchFamily="18" charset="0"/>
              </a:rPr>
              <a:pPr>
                <a:spcBef>
                  <a:spcPct val="0"/>
                </a:spcBef>
                <a:buFontTx/>
                <a:buNone/>
              </a:pPr>
              <a:t>44</a:t>
            </a:fld>
            <a:endParaRPr lang="en-GB" altLang="en-US" sz="1200">
              <a:solidFill>
                <a:srgbClr val="898989"/>
              </a:solidFill>
              <a:latin typeface="Palatino Linotype" panose="02040502050505030304" pitchFamily="18" charset="0"/>
            </a:endParaRPr>
          </a:p>
        </p:txBody>
      </p:sp>
      <p:sp>
        <p:nvSpPr>
          <p:cNvPr id="33795" name="Text Box 2">
            <a:extLst>
              <a:ext uri="{FF2B5EF4-FFF2-40B4-BE49-F238E27FC236}">
                <a16:creationId xmlns:a16="http://schemas.microsoft.com/office/drawing/2014/main" id="{25DA43F1-5B6B-43A1-B59E-433E772E1356}"/>
              </a:ext>
            </a:extLst>
          </p:cNvPr>
          <p:cNvSpPr txBox="1">
            <a:spLocks noChangeArrowheads="1"/>
          </p:cNvSpPr>
          <p:nvPr/>
        </p:nvSpPr>
        <p:spPr bwMode="auto">
          <a:xfrm>
            <a:off x="0" y="188913"/>
            <a:ext cx="9144000" cy="830997"/>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dirty="0">
                <a:latin typeface="Palatino Linotype" panose="02040502050505030304" pitchFamily="18" charset="0"/>
              </a:rPr>
              <a:t>Irradiation affects wasteform through the interactions of the </a:t>
            </a:r>
            <a:r>
              <a:rPr lang="en-GB" altLang="en-US" sz="2400" dirty="0">
                <a:latin typeface="Palatino Linotype" panose="02040502050505030304" pitchFamily="18" charset="0"/>
                <a:sym typeface="Symbol" panose="05050102010706020507" pitchFamily="18" charset="2"/>
              </a:rPr>
              <a:t></a:t>
            </a:r>
            <a:r>
              <a:rPr lang="en-GB" altLang="en-US" sz="2400" dirty="0">
                <a:latin typeface="Palatino Linotype" panose="02040502050505030304" pitchFamily="18" charset="0"/>
              </a:rPr>
              <a:t> -particles, </a:t>
            </a:r>
            <a:r>
              <a:rPr lang="en-GB" altLang="en-US" sz="2400" dirty="0">
                <a:latin typeface="Palatino Linotype" panose="02040502050505030304" pitchFamily="18" charset="0"/>
                <a:sym typeface="Symbol" panose="05050102010706020507" pitchFamily="18" charset="2"/>
              </a:rPr>
              <a:t></a:t>
            </a:r>
            <a:r>
              <a:rPr lang="en-GB" altLang="en-US" sz="2400" dirty="0">
                <a:latin typeface="Palatino Linotype" panose="02040502050505030304" pitchFamily="18" charset="0"/>
              </a:rPr>
              <a:t>-particles, recoil nuclei, and </a:t>
            </a:r>
            <a:r>
              <a:rPr lang="en-GB" altLang="en-US" sz="2400" dirty="0">
                <a:latin typeface="Palatino Linotype" panose="02040502050505030304" pitchFamily="18" charset="0"/>
                <a:sym typeface="Symbol" panose="05050102010706020507" pitchFamily="18" charset="2"/>
              </a:rPr>
              <a:t></a:t>
            </a:r>
            <a:r>
              <a:rPr lang="en-GB" altLang="en-US" sz="2400" dirty="0">
                <a:latin typeface="Palatino Linotype" panose="02040502050505030304" pitchFamily="18" charset="0"/>
              </a:rPr>
              <a:t>-rays with the host phase. </a:t>
            </a:r>
          </a:p>
        </p:txBody>
      </p:sp>
      <p:sp>
        <p:nvSpPr>
          <p:cNvPr id="33796" name="Rectangle 3">
            <a:extLst>
              <a:ext uri="{FF2B5EF4-FFF2-40B4-BE49-F238E27FC236}">
                <a16:creationId xmlns:a16="http://schemas.microsoft.com/office/drawing/2014/main" id="{C0E965AB-42F8-4F59-AB83-7CB3E7449A10}"/>
              </a:ext>
            </a:extLst>
          </p:cNvPr>
          <p:cNvSpPr>
            <a:spLocks noChangeArrowheads="1"/>
          </p:cNvSpPr>
          <p:nvPr/>
        </p:nvSpPr>
        <p:spPr bwMode="auto">
          <a:xfrm>
            <a:off x="-4051" y="2924503"/>
            <a:ext cx="1928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latin typeface="Palatino Linotype" panose="02040502050505030304" pitchFamily="18" charset="0"/>
            </a:endParaRPr>
          </a:p>
        </p:txBody>
      </p:sp>
      <p:sp>
        <p:nvSpPr>
          <p:cNvPr id="33797" name="Rectangle 4">
            <a:extLst>
              <a:ext uri="{FF2B5EF4-FFF2-40B4-BE49-F238E27FC236}">
                <a16:creationId xmlns:a16="http://schemas.microsoft.com/office/drawing/2014/main" id="{3A07516D-55B0-4560-8D69-1B341C337427}"/>
              </a:ext>
            </a:extLst>
          </p:cNvPr>
          <p:cNvSpPr>
            <a:spLocks noChangeArrowheads="1"/>
          </p:cNvSpPr>
          <p:nvPr/>
        </p:nvSpPr>
        <p:spPr bwMode="auto">
          <a:xfrm>
            <a:off x="-4051" y="2986415"/>
            <a:ext cx="1928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latin typeface="Palatino Linotype" panose="02040502050505030304" pitchFamily="18" charset="0"/>
            </a:endParaRPr>
          </a:p>
        </p:txBody>
      </p:sp>
      <p:sp>
        <p:nvSpPr>
          <p:cNvPr id="33798" name="Rectangle 5">
            <a:extLst>
              <a:ext uri="{FF2B5EF4-FFF2-40B4-BE49-F238E27FC236}">
                <a16:creationId xmlns:a16="http://schemas.microsoft.com/office/drawing/2014/main" id="{99C6A668-D220-4859-8FF8-95F978BE4DB9}"/>
              </a:ext>
            </a:extLst>
          </p:cNvPr>
          <p:cNvSpPr>
            <a:spLocks noChangeArrowheads="1"/>
          </p:cNvSpPr>
          <p:nvPr/>
        </p:nvSpPr>
        <p:spPr bwMode="auto">
          <a:xfrm>
            <a:off x="-4051" y="2943553"/>
            <a:ext cx="1928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a:latin typeface="Palatino Linotype" panose="02040502050505030304" pitchFamily="18" charset="0"/>
            </a:endParaRPr>
          </a:p>
        </p:txBody>
      </p:sp>
      <p:pic>
        <p:nvPicPr>
          <p:cNvPr id="33799" name="Picture 6" descr="Doses%20in%20glasses">
            <a:extLst>
              <a:ext uri="{FF2B5EF4-FFF2-40B4-BE49-F238E27FC236}">
                <a16:creationId xmlns:a16="http://schemas.microsoft.com/office/drawing/2014/main" id="{079F35BE-83B4-4E7C-8D9A-A7060B4DB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4242" y="1196975"/>
            <a:ext cx="608826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Text Box 7">
            <a:extLst>
              <a:ext uri="{FF2B5EF4-FFF2-40B4-BE49-F238E27FC236}">
                <a16:creationId xmlns:a16="http://schemas.microsoft.com/office/drawing/2014/main" id="{132E388B-55FD-405F-A959-2B1A5406793C}"/>
              </a:ext>
            </a:extLst>
          </p:cNvPr>
          <p:cNvSpPr txBox="1">
            <a:spLocks noChangeArrowheads="1"/>
          </p:cNvSpPr>
          <p:nvPr/>
        </p:nvSpPr>
        <p:spPr bwMode="auto">
          <a:xfrm>
            <a:off x="117807" y="1196975"/>
            <a:ext cx="3086041" cy="26776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dirty="0">
                <a:solidFill>
                  <a:srgbClr val="000000"/>
                </a:solidFill>
                <a:latin typeface="Palatino Linotype" panose="02040502050505030304" pitchFamily="18" charset="0"/>
              </a:rPr>
              <a:t>Absorbed doses for non-U.S. commercial HLW glass are assessed about 10</a:t>
            </a:r>
            <a:r>
              <a:rPr lang="en-GB" altLang="en-US" sz="2400" baseline="30000" dirty="0">
                <a:solidFill>
                  <a:srgbClr val="000000"/>
                </a:solidFill>
                <a:latin typeface="Palatino Linotype" panose="02040502050505030304" pitchFamily="18" charset="0"/>
              </a:rPr>
              <a:t>10</a:t>
            </a:r>
            <a:r>
              <a:rPr lang="en-GB" altLang="en-US" sz="2400" dirty="0">
                <a:solidFill>
                  <a:srgbClr val="000000"/>
                </a:solidFill>
                <a:latin typeface="Palatino Linotype" panose="02040502050505030304" pitchFamily="18" charset="0"/>
              </a:rPr>
              <a:t> </a:t>
            </a:r>
            <a:r>
              <a:rPr lang="en-GB" altLang="en-US" sz="2400" dirty="0" err="1">
                <a:solidFill>
                  <a:srgbClr val="000000"/>
                </a:solidFill>
                <a:latin typeface="Palatino Linotype" panose="02040502050505030304" pitchFamily="18" charset="0"/>
              </a:rPr>
              <a:t>Gy</a:t>
            </a:r>
            <a:r>
              <a:rPr lang="en-GB" altLang="en-US" sz="2400" dirty="0">
                <a:solidFill>
                  <a:srgbClr val="000000"/>
                </a:solidFill>
                <a:latin typeface="Palatino Linotype" panose="02040502050505030304" pitchFamily="18" charset="0"/>
              </a:rPr>
              <a:t> for beta decay and about 2 10</a:t>
            </a:r>
            <a:r>
              <a:rPr lang="en-GB" altLang="en-US" sz="2400" baseline="30000" dirty="0">
                <a:solidFill>
                  <a:srgbClr val="000000"/>
                </a:solidFill>
                <a:latin typeface="Palatino Linotype" panose="02040502050505030304" pitchFamily="18" charset="0"/>
              </a:rPr>
              <a:t>10</a:t>
            </a:r>
            <a:r>
              <a:rPr lang="en-GB" altLang="en-US" sz="2400" dirty="0">
                <a:solidFill>
                  <a:srgbClr val="000000"/>
                </a:solidFill>
                <a:latin typeface="Palatino Linotype" panose="02040502050505030304" pitchFamily="18" charset="0"/>
              </a:rPr>
              <a:t> </a:t>
            </a:r>
            <a:r>
              <a:rPr lang="en-GB" altLang="en-US" sz="2400" dirty="0" err="1">
                <a:solidFill>
                  <a:srgbClr val="000000"/>
                </a:solidFill>
                <a:latin typeface="Palatino Linotype" panose="02040502050505030304" pitchFamily="18" charset="0"/>
              </a:rPr>
              <a:t>Gy</a:t>
            </a:r>
            <a:r>
              <a:rPr lang="en-GB" altLang="en-US" sz="2400" dirty="0">
                <a:solidFill>
                  <a:srgbClr val="000000"/>
                </a:solidFill>
                <a:latin typeface="Palatino Linotype" panose="02040502050505030304" pitchFamily="18" charset="0"/>
              </a:rPr>
              <a:t> for alpha decay.</a:t>
            </a:r>
          </a:p>
        </p:txBody>
      </p:sp>
      <p:sp>
        <p:nvSpPr>
          <p:cNvPr id="33801" name="Text Box 8">
            <a:extLst>
              <a:ext uri="{FF2B5EF4-FFF2-40B4-BE49-F238E27FC236}">
                <a16:creationId xmlns:a16="http://schemas.microsoft.com/office/drawing/2014/main" id="{5CD2236C-BDD9-419A-9C83-B58E284BBC7B}"/>
              </a:ext>
            </a:extLst>
          </p:cNvPr>
          <p:cNvSpPr txBox="1">
            <a:spLocks noChangeArrowheads="1"/>
          </p:cNvSpPr>
          <p:nvPr/>
        </p:nvSpPr>
        <p:spPr bwMode="auto">
          <a:xfrm>
            <a:off x="190811" y="4076700"/>
            <a:ext cx="2856878"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latin typeface="Palatino Linotype" panose="02040502050505030304" pitchFamily="18" charset="0"/>
              </a:rPr>
              <a:t>Absorbed doses for defence HLW glass in the U.S. are assessed about 7 10</a:t>
            </a:r>
            <a:r>
              <a:rPr lang="en-GB" altLang="en-US" sz="2000" baseline="30000" dirty="0">
                <a:latin typeface="Palatino Linotype" panose="02040502050505030304" pitchFamily="18" charset="0"/>
              </a:rPr>
              <a:t>8</a:t>
            </a:r>
            <a:r>
              <a:rPr lang="en-GB" altLang="en-US" sz="2000" dirty="0">
                <a:latin typeface="Palatino Linotype" panose="02040502050505030304" pitchFamily="18" charset="0"/>
              </a:rPr>
              <a:t> </a:t>
            </a:r>
            <a:r>
              <a:rPr lang="en-GB" altLang="en-US" sz="2000" dirty="0" err="1">
                <a:latin typeface="Palatino Linotype" panose="02040502050505030304" pitchFamily="18" charset="0"/>
              </a:rPr>
              <a:t>Gy</a:t>
            </a:r>
            <a:r>
              <a:rPr lang="en-GB" altLang="en-US" sz="2000" dirty="0">
                <a:latin typeface="Palatino Linotype" panose="02040502050505030304" pitchFamily="18" charset="0"/>
              </a:rPr>
              <a:t> for beta decay and about 8 10</a:t>
            </a:r>
            <a:r>
              <a:rPr lang="en-GB" altLang="en-US" sz="2000" baseline="30000" dirty="0">
                <a:latin typeface="Palatino Linotype" panose="02040502050505030304" pitchFamily="18" charset="0"/>
              </a:rPr>
              <a:t>8</a:t>
            </a:r>
            <a:r>
              <a:rPr lang="en-GB" altLang="en-US" sz="2000" dirty="0">
                <a:latin typeface="Palatino Linotype" panose="02040502050505030304" pitchFamily="18" charset="0"/>
              </a:rPr>
              <a:t> </a:t>
            </a:r>
            <a:r>
              <a:rPr lang="en-GB" altLang="en-US" sz="2000" dirty="0" err="1">
                <a:latin typeface="Palatino Linotype" panose="02040502050505030304" pitchFamily="18" charset="0"/>
              </a:rPr>
              <a:t>Gy</a:t>
            </a:r>
            <a:r>
              <a:rPr lang="en-GB" altLang="en-US" sz="2000" dirty="0">
                <a:latin typeface="Palatino Linotype" panose="02040502050505030304" pitchFamily="18" charset="0"/>
              </a:rPr>
              <a:t> for alpha decay. </a:t>
            </a:r>
          </a:p>
        </p:txBody>
      </p:sp>
    </p:spTree>
    <p:extLst>
      <p:ext uri="{BB962C8B-B14F-4D97-AF65-F5344CB8AC3E}">
        <p14:creationId xmlns:p14="http://schemas.microsoft.com/office/powerpoint/2010/main" val="629228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427A56-8B64-47A8-9DA0-60B7A800285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E48CCEFB-E36C-4C2D-ADFC-336184463946}"/>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solidFill>
                  <a:srgbClr val="6E6E6F"/>
                </a:solidFill>
                <a:cs typeface="Times New Roman" pitchFamily="18" charset="0"/>
              </a:rPr>
              <a:pPr fontAlgn="base">
                <a:spcBef>
                  <a:spcPct val="0"/>
                </a:spcBef>
                <a:spcAft>
                  <a:spcPct val="0"/>
                </a:spcAft>
                <a:defRPr/>
              </a:pPr>
              <a:t>45</a:t>
            </a:fld>
            <a:endParaRPr lang="en-GB" dirty="0">
              <a:solidFill>
                <a:srgbClr val="6E6E6F"/>
              </a:solidFill>
              <a:cs typeface="Times New Roman" pitchFamily="18" charset="0"/>
            </a:endParaRPr>
          </a:p>
        </p:txBody>
      </p:sp>
      <p:pic>
        <p:nvPicPr>
          <p:cNvPr id="6" name="Picture 5">
            <a:extLst>
              <a:ext uri="{FF2B5EF4-FFF2-40B4-BE49-F238E27FC236}">
                <a16:creationId xmlns:a16="http://schemas.microsoft.com/office/drawing/2014/main" id="{C7AAC0F2-53F4-4AFA-B375-5CFA430631AB}"/>
              </a:ext>
            </a:extLst>
          </p:cNvPr>
          <p:cNvPicPr>
            <a:picLocks noChangeAspect="1"/>
          </p:cNvPicPr>
          <p:nvPr/>
        </p:nvPicPr>
        <p:blipFill>
          <a:blip r:embed="rId2"/>
          <a:stretch>
            <a:fillRect/>
          </a:stretch>
        </p:blipFill>
        <p:spPr>
          <a:xfrm>
            <a:off x="0" y="0"/>
            <a:ext cx="9124865" cy="5709684"/>
          </a:xfrm>
          <a:prstGeom prst="rect">
            <a:avLst/>
          </a:prstGeom>
        </p:spPr>
      </p:pic>
      <p:sp>
        <p:nvSpPr>
          <p:cNvPr id="7" name="Footer Placeholder 1">
            <a:extLst>
              <a:ext uri="{FF2B5EF4-FFF2-40B4-BE49-F238E27FC236}">
                <a16:creationId xmlns:a16="http://schemas.microsoft.com/office/drawing/2014/main" id="{267EA725-381F-42AF-AC4D-78A4AEBE63BD}"/>
              </a:ext>
            </a:extLst>
          </p:cNvPr>
          <p:cNvSpPr txBox="1">
            <a:spLocks/>
          </p:cNvSpPr>
          <p:nvPr/>
        </p:nvSpPr>
        <p:spPr>
          <a:xfrm>
            <a:off x="103026" y="6032500"/>
            <a:ext cx="8918811" cy="323850"/>
          </a:xfrm>
          <a:prstGeom prst="rect">
            <a:avLst/>
          </a:prstGeom>
          <a:ln/>
        </p:spPr>
        <p:txBody>
          <a:bodyPr/>
          <a:lstStyle>
            <a:defPPr>
              <a:defRPr lang="en-US"/>
            </a:defPPr>
            <a:lvl1pPr marL="0" algn="ctr" defTabSz="914400" rtl="0" eaLnBrk="1" latinLnBrk="0" hangingPunct="1">
              <a:defRPr sz="100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GB" dirty="0">
                <a:solidFill>
                  <a:srgbClr val="040404"/>
                </a:solidFill>
                <a:latin typeface="Times New Roman" panose="02020603050405020304" pitchFamily="18" charset="0"/>
                <a:cs typeface="Times New Roman" panose="02020603050405020304" pitchFamily="18" charset="0"/>
              </a:rPr>
              <a:t>V.I. </a:t>
            </a:r>
            <a:r>
              <a:rPr lang="en-GB" dirty="0" err="1">
                <a:solidFill>
                  <a:srgbClr val="040404"/>
                </a:solidFill>
                <a:latin typeface="Times New Roman" panose="02020603050405020304" pitchFamily="18" charset="0"/>
                <a:cs typeface="Times New Roman" panose="02020603050405020304" pitchFamily="18" charset="0"/>
              </a:rPr>
              <a:t>Malkovsky</a:t>
            </a:r>
            <a:r>
              <a:rPr lang="en-GB" dirty="0">
                <a:solidFill>
                  <a:srgbClr val="040404"/>
                </a:solidFill>
                <a:latin typeface="Times New Roman" panose="02020603050405020304" pitchFamily="18" charset="0"/>
                <a:cs typeface="Times New Roman" panose="02020603050405020304" pitchFamily="18" charset="0"/>
              </a:rPr>
              <a:t>, S.V. </a:t>
            </a:r>
            <a:r>
              <a:rPr lang="en-GB" dirty="0" err="1">
                <a:solidFill>
                  <a:srgbClr val="040404"/>
                </a:solidFill>
                <a:latin typeface="Times New Roman" panose="02020603050405020304" pitchFamily="18" charset="0"/>
                <a:cs typeface="Times New Roman" panose="02020603050405020304" pitchFamily="18" charset="0"/>
              </a:rPr>
              <a:t>Yudintsev</a:t>
            </a:r>
            <a:r>
              <a:rPr lang="en-GB" dirty="0">
                <a:solidFill>
                  <a:srgbClr val="040404"/>
                </a:solidFill>
                <a:latin typeface="Times New Roman" panose="02020603050405020304" pitchFamily="18" charset="0"/>
                <a:cs typeface="Times New Roman" panose="02020603050405020304" pitchFamily="18" charset="0"/>
              </a:rPr>
              <a:t>, M.I. Ojovan, V.A. Petrov. The Influence of Radiation on Confinement Properties of Nuclear Waste Glasses. </a:t>
            </a:r>
          </a:p>
          <a:p>
            <a:pPr fontAlgn="base">
              <a:spcBef>
                <a:spcPct val="0"/>
              </a:spcBef>
              <a:spcAft>
                <a:spcPct val="0"/>
              </a:spcAft>
              <a:defRPr/>
            </a:pPr>
            <a:r>
              <a:rPr lang="en-GB" i="1" dirty="0">
                <a:solidFill>
                  <a:srgbClr val="040404"/>
                </a:solidFill>
                <a:latin typeface="Times New Roman" panose="02020603050405020304" pitchFamily="18" charset="0"/>
                <a:cs typeface="Times New Roman" panose="02020603050405020304" pitchFamily="18" charset="0"/>
              </a:rPr>
              <a:t>Science and Technology of Nuclear Installations</a:t>
            </a:r>
            <a:r>
              <a:rPr lang="en-GB" dirty="0">
                <a:solidFill>
                  <a:srgbClr val="040404"/>
                </a:solidFill>
                <a:latin typeface="Times New Roman" panose="02020603050405020304" pitchFamily="18" charset="0"/>
                <a:cs typeface="Times New Roman" panose="02020603050405020304" pitchFamily="18" charset="0"/>
              </a:rPr>
              <a:t>, </a:t>
            </a:r>
            <a:r>
              <a:rPr lang="en-GB" b="1" dirty="0">
                <a:solidFill>
                  <a:srgbClr val="040404"/>
                </a:solidFill>
                <a:latin typeface="Times New Roman" panose="02020603050405020304" pitchFamily="18" charset="0"/>
                <a:cs typeface="Times New Roman" panose="02020603050405020304" pitchFamily="18" charset="0"/>
              </a:rPr>
              <a:t>2020</a:t>
            </a:r>
            <a:r>
              <a:rPr lang="en-GB" dirty="0">
                <a:solidFill>
                  <a:srgbClr val="040404"/>
                </a:solidFill>
                <a:latin typeface="Times New Roman" panose="02020603050405020304" pitchFamily="18" charset="0"/>
                <a:cs typeface="Times New Roman" panose="02020603050405020304" pitchFamily="18" charset="0"/>
              </a:rPr>
              <a:t>, Article ID 8875723. 14 p. (2020), </a:t>
            </a:r>
            <a:r>
              <a:rPr lang="en-GB" dirty="0">
                <a:solidFill>
                  <a:srgbClr val="040404"/>
                </a:solidFill>
                <a:latin typeface="Times New Roman" panose="02020603050405020304" pitchFamily="18" charset="0"/>
                <a:cs typeface="Times New Roman" panose="02020603050405020304" pitchFamily="18" charset="0"/>
                <a:hlinkClick r:id="rId3"/>
              </a:rPr>
              <a:t>https://doi.org/10.1155/2020/8875723</a:t>
            </a:r>
            <a:r>
              <a:rPr lang="en-GB" dirty="0">
                <a:solidFill>
                  <a:srgbClr val="040404"/>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51371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567936" y="6525343"/>
            <a:ext cx="576064" cy="306036"/>
          </a:xfrm>
        </p:spPr>
        <p:txBody>
          <a:bodyPr/>
          <a:lstStyle/>
          <a:p>
            <a:pPr>
              <a:defRPr/>
            </a:pPr>
            <a:fld id="{1683F099-A20D-4FE6-9CD3-E403A69B75CC}" type="slidenum">
              <a:rPr lang="en-US" smtClean="0"/>
              <a:pPr>
                <a:defRPr/>
              </a:pPr>
              <a:t>46</a:t>
            </a:fld>
            <a:endParaRPr 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TextBox 4"/>
          <p:cNvSpPr txBox="1"/>
          <p:nvPr/>
        </p:nvSpPr>
        <p:spPr>
          <a:xfrm>
            <a:off x="-19830" y="1518164"/>
            <a:ext cx="9163830" cy="1200329"/>
          </a:xfrm>
          <a:prstGeom prst="rect">
            <a:avLst/>
          </a:prstGeom>
          <a:solidFill>
            <a:srgbClr val="FFFFFF"/>
          </a:solidFill>
        </p:spPr>
        <p:txBody>
          <a:bodyPr wrap="square" rtlCol="0">
            <a:spAutoFit/>
          </a:bodyPr>
          <a:lstStyle/>
          <a:p>
            <a:r>
              <a:rPr lang="en-GB" dirty="0">
                <a:latin typeface="Times New Roman" panose="02020603050405020304" pitchFamily="18" charset="0"/>
                <a:ea typeface="Times New Roman"/>
                <a:cs typeface="Times New Roman" panose="02020603050405020304" pitchFamily="18" charset="0"/>
              </a:rPr>
              <a:t>Various irradiation conditions were performed, i.e. gold-ion irradiation in a multi-energy mode (from 1 to 6.75 MeV), and Kr and Xe ion irradiations with energy of 74 and 92 MeV, respectively. In pile irradiation was performed to study the effect of alpha radiation from the nuclear reaction </a:t>
            </a:r>
            <a:r>
              <a:rPr lang="en-GB" baseline="30000" dirty="0">
                <a:latin typeface="Times New Roman" panose="02020603050405020304" pitchFamily="18" charset="0"/>
                <a:ea typeface="Times New Roman"/>
                <a:cs typeface="Times New Roman" panose="02020603050405020304" pitchFamily="18" charset="0"/>
              </a:rPr>
              <a:t>10</a:t>
            </a:r>
            <a:r>
              <a:rPr lang="en-GB" dirty="0">
                <a:latin typeface="Times New Roman" panose="02020603050405020304" pitchFamily="18" charset="0"/>
                <a:ea typeface="Times New Roman"/>
                <a:cs typeface="Times New Roman" panose="02020603050405020304" pitchFamily="18" charset="0"/>
              </a:rPr>
              <a:t>B(n,α)</a:t>
            </a:r>
            <a:r>
              <a:rPr lang="en-GB" baseline="30000" dirty="0">
                <a:latin typeface="Times New Roman" panose="02020603050405020304" pitchFamily="18" charset="0"/>
                <a:ea typeface="Times New Roman"/>
                <a:cs typeface="Times New Roman" panose="02020603050405020304" pitchFamily="18" charset="0"/>
              </a:rPr>
              <a:t>7</a:t>
            </a:r>
            <a:r>
              <a:rPr lang="en-GB" dirty="0">
                <a:latin typeface="Times New Roman" panose="02020603050405020304" pitchFamily="18" charset="0"/>
                <a:ea typeface="Times New Roman"/>
                <a:cs typeface="Times New Roman" panose="02020603050405020304" pitchFamily="18" charset="0"/>
              </a:rPr>
              <a:t>Li.</a:t>
            </a:r>
            <a:endParaRPr lang="en-GB"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297" y="2855256"/>
            <a:ext cx="3737576" cy="1854397"/>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1" y="4739369"/>
            <a:ext cx="9111944" cy="1938992"/>
          </a:xfrm>
          <a:prstGeom prst="rect">
            <a:avLst/>
          </a:prstGeom>
          <a:noFill/>
        </p:spPr>
        <p:txBody>
          <a:bodyPr wrap="square" rtlCol="0">
            <a:spAutoFit/>
          </a:bodyPr>
          <a:lstStyle/>
          <a:p>
            <a:r>
              <a:rPr lang="en-GB" sz="2400" b="1" dirty="0">
                <a:solidFill>
                  <a:srgbClr val="0000FF"/>
                </a:solidFill>
                <a:latin typeface="Times New Roman" panose="02020603050405020304" pitchFamily="18" charset="0"/>
                <a:ea typeface="Times New Roman"/>
                <a:cs typeface="Times New Roman" panose="02020603050405020304" pitchFamily="18" charset="0"/>
              </a:rPr>
              <a:t>Conclusion:</a:t>
            </a:r>
            <a:r>
              <a:rPr lang="en-GB" sz="2400" dirty="0">
                <a:solidFill>
                  <a:srgbClr val="0000FF"/>
                </a:solidFill>
                <a:latin typeface="Times New Roman" panose="02020603050405020304" pitchFamily="18" charset="0"/>
                <a:ea typeface="Times New Roman"/>
                <a:cs typeface="Times New Roman" panose="02020603050405020304" pitchFamily="18" charset="0"/>
              </a:rPr>
              <a:t> Irradiated structure is not exactly the one obtained by a rapidly quenched equilibrated melt, but rather a more disordered structure …. This phenomenological description of glass structure evolution under irradiation was called </a:t>
            </a:r>
            <a:r>
              <a:rPr lang="en-GB" sz="2400" b="1" dirty="0">
                <a:solidFill>
                  <a:srgbClr val="0000FF"/>
                </a:solidFill>
                <a:latin typeface="Times New Roman" panose="02020603050405020304" pitchFamily="18" charset="0"/>
                <a:ea typeface="Times New Roman"/>
                <a:cs typeface="Times New Roman" panose="02020603050405020304" pitchFamily="18" charset="0"/>
              </a:rPr>
              <a:t>“irradiation disordering fast quenching”.</a:t>
            </a:r>
            <a:endParaRPr lang="en-GB" sz="2400" b="1" dirty="0">
              <a:solidFill>
                <a:srgbClr val="0000FF"/>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115616" y="3597788"/>
            <a:ext cx="646331"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GB" dirty="0">
                <a:latin typeface="Times New Roman" panose="02020603050405020304" pitchFamily="18" charset="0"/>
                <a:cs typeface="Times New Roman" panose="02020603050405020304" pitchFamily="18" charset="0"/>
              </a:rPr>
              <a:t>2013</a:t>
            </a:r>
          </a:p>
        </p:txBody>
      </p:sp>
    </p:spTree>
    <p:extLst>
      <p:ext uri="{BB962C8B-B14F-4D97-AF65-F5344CB8AC3E}">
        <p14:creationId xmlns:p14="http://schemas.microsoft.com/office/powerpoint/2010/main" val="3275748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604448" y="6556908"/>
            <a:ext cx="444280" cy="293688"/>
          </a:xfrm>
        </p:spPr>
        <p:txBody>
          <a:bodyPr/>
          <a:lstStyle/>
          <a:p>
            <a:pPr>
              <a:defRPr/>
            </a:pPr>
            <a:fld id="{1683F099-A20D-4FE6-9CD3-E403A69B75CC}" type="slidenum">
              <a:rPr lang="en-US" smtClean="0"/>
              <a:pPr>
                <a:defRPr/>
              </a:pPr>
              <a:t>47</a:t>
            </a:fld>
            <a:endParaRPr 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83250"/>
            <a:ext cx="4693033" cy="37614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07504" y="4437112"/>
            <a:ext cx="8941224" cy="1569660"/>
          </a:xfrm>
          <a:prstGeom prst="rect">
            <a:avLst/>
          </a:prstGeom>
          <a:solidFill>
            <a:srgbClr val="FFFFFF"/>
          </a:solidFill>
        </p:spPr>
        <p:txBody>
          <a:bodyPr wrap="square" rtlCol="0">
            <a:spAutoFit/>
          </a:bodyPr>
          <a:lstStyle/>
          <a:p>
            <a:r>
              <a:rPr lang="en-GB" sz="2400" b="1" dirty="0">
                <a:solidFill>
                  <a:srgbClr val="0000FF"/>
                </a:solidFill>
                <a:latin typeface="Times New Roman" panose="02020603050405020304" pitchFamily="18" charset="0"/>
                <a:ea typeface="Times New Roman"/>
                <a:cs typeface="Times New Roman" panose="02020603050405020304" pitchFamily="18" charset="0"/>
              </a:rPr>
              <a:t>Conclusion</a:t>
            </a:r>
            <a:r>
              <a:rPr lang="en-GB" sz="2400" dirty="0">
                <a:solidFill>
                  <a:srgbClr val="0000FF"/>
                </a:solidFill>
                <a:latin typeface="Times New Roman" panose="02020603050405020304" pitchFamily="18" charset="0"/>
                <a:ea typeface="Times New Roman"/>
                <a:cs typeface="Times New Roman" panose="02020603050405020304" pitchFamily="18" charset="0"/>
              </a:rPr>
              <a:t>: Structural evolution induced by alpha decays would be driven by the reconstruction of the glass disorganized by displacement cascades of the recoil nuclei, freezing a glass structure with a </a:t>
            </a:r>
            <a:r>
              <a:rPr lang="en-GB" sz="2400" b="1" dirty="0">
                <a:solidFill>
                  <a:srgbClr val="0000FF"/>
                </a:solidFill>
                <a:latin typeface="Times New Roman" panose="02020603050405020304" pitchFamily="18" charset="0"/>
                <a:ea typeface="Times New Roman"/>
                <a:cs typeface="Times New Roman" panose="02020603050405020304" pitchFamily="18" charset="0"/>
              </a:rPr>
              <a:t>higher fictive temperature (</a:t>
            </a:r>
            <a:r>
              <a:rPr lang="en-GB" sz="2400" b="1" dirty="0" err="1">
                <a:solidFill>
                  <a:srgbClr val="0000FF"/>
                </a:solidFill>
                <a:latin typeface="Times New Roman" panose="02020603050405020304" pitchFamily="18" charset="0"/>
                <a:ea typeface="Times New Roman"/>
                <a:cs typeface="Times New Roman" panose="02020603050405020304" pitchFamily="18" charset="0"/>
              </a:rPr>
              <a:t>T</a:t>
            </a:r>
            <a:r>
              <a:rPr lang="en-GB" sz="2400" b="1" baseline="-25000" dirty="0" err="1">
                <a:solidFill>
                  <a:srgbClr val="0000FF"/>
                </a:solidFill>
                <a:latin typeface="Times New Roman" panose="02020603050405020304" pitchFamily="18" charset="0"/>
                <a:ea typeface="Times New Roman"/>
                <a:cs typeface="Times New Roman" panose="02020603050405020304" pitchFamily="18" charset="0"/>
              </a:rPr>
              <a:t>g</a:t>
            </a:r>
            <a:r>
              <a:rPr lang="en-GB" sz="2400" b="1" dirty="0">
                <a:solidFill>
                  <a:srgbClr val="0000FF"/>
                </a:solidFill>
                <a:latin typeface="Times New Roman" panose="02020603050405020304" pitchFamily="18" charset="0"/>
                <a:ea typeface="Times New Roman"/>
                <a:cs typeface="Times New Roman" panose="02020603050405020304" pitchFamily="18" charset="0"/>
              </a:rPr>
              <a:t>)</a:t>
            </a:r>
            <a:r>
              <a:rPr lang="en-GB" sz="2400" dirty="0">
                <a:solidFill>
                  <a:srgbClr val="0000FF"/>
                </a:solidFill>
                <a:latin typeface="Times New Roman" panose="02020603050405020304" pitchFamily="18" charset="0"/>
                <a:ea typeface="Times New Roman"/>
                <a:cs typeface="Times New Roman" panose="02020603050405020304" pitchFamily="18" charset="0"/>
              </a:rPr>
              <a:t>.</a:t>
            </a:r>
            <a:endParaRPr lang="en-GB" sz="2400" b="1" dirty="0">
              <a:solidFill>
                <a:srgbClr val="0000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51521" y="1903811"/>
            <a:ext cx="646331"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GB" dirty="0">
                <a:latin typeface="Times New Roman" panose="02020603050405020304" pitchFamily="18" charset="0"/>
                <a:cs typeface="Times New Roman" panose="02020603050405020304" pitchFamily="18" charset="0"/>
              </a:rPr>
              <a:t>2014</a:t>
            </a:r>
          </a:p>
        </p:txBody>
      </p:sp>
      <p:pic>
        <p:nvPicPr>
          <p:cNvPr id="5" name="Picture 4">
            <a:extLst>
              <a:ext uri="{FF2B5EF4-FFF2-40B4-BE49-F238E27FC236}">
                <a16:creationId xmlns:a16="http://schemas.microsoft.com/office/drawing/2014/main" id="{3523710D-9138-48C7-8267-759CE9D0260A}"/>
              </a:ext>
            </a:extLst>
          </p:cNvPr>
          <p:cNvPicPr>
            <a:picLocks noChangeAspect="1"/>
          </p:cNvPicPr>
          <p:nvPr/>
        </p:nvPicPr>
        <p:blipFill>
          <a:blip r:embed="rId3"/>
          <a:stretch>
            <a:fillRect/>
          </a:stretch>
        </p:blipFill>
        <p:spPr>
          <a:xfrm>
            <a:off x="6084168" y="1265679"/>
            <a:ext cx="2864129" cy="2779008"/>
          </a:xfrm>
          <a:prstGeom prst="rect">
            <a:avLst/>
          </a:prstGeom>
        </p:spPr>
      </p:pic>
      <p:sp>
        <p:nvSpPr>
          <p:cNvPr id="8" name="Rectangle: Rounded Corners 7">
            <a:extLst>
              <a:ext uri="{FF2B5EF4-FFF2-40B4-BE49-F238E27FC236}">
                <a16:creationId xmlns:a16="http://schemas.microsoft.com/office/drawing/2014/main" id="{EA3B300A-3685-4BA4-9A33-13621B956D8F}"/>
              </a:ext>
            </a:extLst>
          </p:cNvPr>
          <p:cNvSpPr/>
          <p:nvPr/>
        </p:nvSpPr>
        <p:spPr>
          <a:xfrm>
            <a:off x="7452320" y="3501008"/>
            <a:ext cx="432048" cy="9361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3835344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71A0FD-250A-4E4C-A04D-D2B56250D14E}"/>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F5A2C443-435A-4430-81ED-E5D09EEFE598}"/>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solidFill>
                  <a:srgbClr val="6E6E6F"/>
                </a:solidFill>
                <a:cs typeface="Times New Roman" pitchFamily="18" charset="0"/>
              </a:rPr>
              <a:pPr fontAlgn="base">
                <a:spcBef>
                  <a:spcPct val="0"/>
                </a:spcBef>
                <a:spcAft>
                  <a:spcPct val="0"/>
                </a:spcAft>
                <a:defRPr/>
              </a:pPr>
              <a:t>48</a:t>
            </a:fld>
            <a:endParaRPr lang="en-GB" dirty="0">
              <a:solidFill>
                <a:srgbClr val="6E6E6F"/>
              </a:solidFill>
              <a:cs typeface="Times New Roman" pitchFamily="18" charset="0"/>
            </a:endParaRPr>
          </a:p>
        </p:txBody>
      </p:sp>
      <p:pic>
        <p:nvPicPr>
          <p:cNvPr id="6" name="Picture 5">
            <a:extLst>
              <a:ext uri="{FF2B5EF4-FFF2-40B4-BE49-F238E27FC236}">
                <a16:creationId xmlns:a16="http://schemas.microsoft.com/office/drawing/2014/main" id="{6C784D79-7865-4414-9C3E-0CD0A6B5B568}"/>
              </a:ext>
            </a:extLst>
          </p:cNvPr>
          <p:cNvPicPr>
            <a:picLocks noChangeAspect="1"/>
          </p:cNvPicPr>
          <p:nvPr/>
        </p:nvPicPr>
        <p:blipFill>
          <a:blip r:embed="rId2"/>
          <a:stretch>
            <a:fillRect/>
          </a:stretch>
        </p:blipFill>
        <p:spPr>
          <a:xfrm>
            <a:off x="0" y="259600"/>
            <a:ext cx="9144000" cy="5617672"/>
          </a:xfrm>
          <a:prstGeom prst="rect">
            <a:avLst/>
          </a:prstGeom>
        </p:spPr>
      </p:pic>
      <p:pic>
        <p:nvPicPr>
          <p:cNvPr id="8" name="Picture 7">
            <a:extLst>
              <a:ext uri="{FF2B5EF4-FFF2-40B4-BE49-F238E27FC236}">
                <a16:creationId xmlns:a16="http://schemas.microsoft.com/office/drawing/2014/main" id="{488E9841-3CF2-477F-ACBC-79D858047363}"/>
              </a:ext>
            </a:extLst>
          </p:cNvPr>
          <p:cNvPicPr>
            <a:picLocks noChangeAspect="1"/>
          </p:cNvPicPr>
          <p:nvPr/>
        </p:nvPicPr>
        <p:blipFill>
          <a:blip r:embed="rId3"/>
          <a:stretch>
            <a:fillRect/>
          </a:stretch>
        </p:blipFill>
        <p:spPr>
          <a:xfrm>
            <a:off x="3712725" y="1340768"/>
            <a:ext cx="5108582" cy="1094088"/>
          </a:xfrm>
          <a:prstGeom prst="rect">
            <a:avLst/>
          </a:prstGeom>
        </p:spPr>
      </p:pic>
      <p:sp>
        <p:nvSpPr>
          <p:cNvPr id="7" name="TextBox 6">
            <a:extLst>
              <a:ext uri="{FF2B5EF4-FFF2-40B4-BE49-F238E27FC236}">
                <a16:creationId xmlns:a16="http://schemas.microsoft.com/office/drawing/2014/main" id="{26613AAD-65EE-4036-B53F-386D16FFB50E}"/>
              </a:ext>
            </a:extLst>
          </p:cNvPr>
          <p:cNvSpPr txBox="1"/>
          <p:nvPr/>
        </p:nvSpPr>
        <p:spPr>
          <a:xfrm>
            <a:off x="95222" y="5949166"/>
            <a:ext cx="8941224" cy="461665"/>
          </a:xfrm>
          <a:prstGeom prst="rect">
            <a:avLst/>
          </a:prstGeom>
          <a:solidFill>
            <a:srgbClr val="FFFFFF"/>
          </a:solidFill>
        </p:spPr>
        <p:txBody>
          <a:bodyPr wrap="square" rtlCol="0">
            <a:spAutoFit/>
          </a:bodyPr>
          <a:lstStyle/>
          <a:p>
            <a:r>
              <a:rPr lang="en-GB" sz="2400" b="1" dirty="0">
                <a:solidFill>
                  <a:srgbClr val="0000FF"/>
                </a:solidFill>
                <a:latin typeface="Times New Roman" panose="02020603050405020304" pitchFamily="18" charset="0"/>
                <a:ea typeface="Times New Roman"/>
                <a:cs typeface="Times New Roman" panose="02020603050405020304" pitchFamily="18" charset="0"/>
              </a:rPr>
              <a:t>Conclusion</a:t>
            </a:r>
            <a:r>
              <a:rPr lang="en-GB" sz="2400" dirty="0">
                <a:solidFill>
                  <a:srgbClr val="0000FF"/>
                </a:solidFill>
                <a:latin typeface="Times New Roman" panose="02020603050405020304" pitchFamily="18" charset="0"/>
                <a:ea typeface="Times New Roman"/>
                <a:cs typeface="Times New Roman" panose="02020603050405020304" pitchFamily="18" charset="0"/>
              </a:rPr>
              <a:t>: Density changes are very small.</a:t>
            </a:r>
            <a:endParaRPr lang="en-GB"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3034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3C4A2E1-273C-42AD-B6B2-67742F7B04AA}"/>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02D47091-8C9E-4F7A-9FD5-79DD6359988D}"/>
              </a:ext>
            </a:extLst>
          </p:cNvPr>
          <p:cNvSpPr>
            <a:spLocks noGrp="1"/>
          </p:cNvSpPr>
          <p:nvPr>
            <p:ph type="sldNum" sz="quarter" idx="12"/>
          </p:nvPr>
        </p:nvSpPr>
        <p:spPr>
          <a:xfrm>
            <a:off x="8596332" y="6533542"/>
            <a:ext cx="509587" cy="293688"/>
          </a:xfrm>
        </p:spPr>
        <p:txBody>
          <a:bodyPr/>
          <a:lstStyle/>
          <a:p>
            <a:pPr algn="r" fontAlgn="base">
              <a:spcBef>
                <a:spcPct val="0"/>
              </a:spcBef>
              <a:spcAft>
                <a:spcPct val="0"/>
              </a:spcAft>
              <a:defRPr/>
            </a:pPr>
            <a:fld id="{532ACE9D-5ECA-4EA4-BA02-9F8DE0C7F116}" type="slidenum">
              <a:rPr lang="en-GB" smtClean="0">
                <a:solidFill>
                  <a:srgbClr val="6E6E6F"/>
                </a:solidFill>
                <a:latin typeface="Verdana" pitchFamily="34" charset="0"/>
                <a:cs typeface="Times New Roman" pitchFamily="18" charset="0"/>
              </a:rPr>
              <a:pPr algn="r" fontAlgn="base">
                <a:spcBef>
                  <a:spcPct val="0"/>
                </a:spcBef>
                <a:spcAft>
                  <a:spcPct val="0"/>
                </a:spcAft>
                <a:defRPr/>
              </a:pPr>
              <a:t>49</a:t>
            </a:fld>
            <a:endParaRPr lang="en-GB" dirty="0">
              <a:solidFill>
                <a:srgbClr val="6E6E6F"/>
              </a:solidFill>
              <a:latin typeface="Verdana" pitchFamily="34" charset="0"/>
              <a:cs typeface="Times New Roman" pitchFamily="18" charset="0"/>
            </a:endParaRPr>
          </a:p>
        </p:txBody>
      </p:sp>
      <p:pic>
        <p:nvPicPr>
          <p:cNvPr id="7" name="Picture 6">
            <a:extLst>
              <a:ext uri="{FF2B5EF4-FFF2-40B4-BE49-F238E27FC236}">
                <a16:creationId xmlns:a16="http://schemas.microsoft.com/office/drawing/2014/main" id="{2A19B7BF-5DDF-4A01-AC4C-E9E9961764EB}"/>
              </a:ext>
            </a:extLst>
          </p:cNvPr>
          <p:cNvPicPr>
            <a:picLocks noChangeAspect="1"/>
          </p:cNvPicPr>
          <p:nvPr/>
        </p:nvPicPr>
        <p:blipFill>
          <a:blip r:embed="rId2"/>
          <a:stretch>
            <a:fillRect/>
          </a:stretch>
        </p:blipFill>
        <p:spPr>
          <a:xfrm>
            <a:off x="0" y="764704"/>
            <a:ext cx="9144000" cy="1373109"/>
          </a:xfrm>
          <a:prstGeom prst="rect">
            <a:avLst/>
          </a:prstGeom>
        </p:spPr>
      </p:pic>
      <p:pic>
        <p:nvPicPr>
          <p:cNvPr id="12" name="Picture 11">
            <a:extLst>
              <a:ext uri="{FF2B5EF4-FFF2-40B4-BE49-F238E27FC236}">
                <a16:creationId xmlns:a16="http://schemas.microsoft.com/office/drawing/2014/main" id="{E9F2C07D-D34A-4790-824D-0FA5185E375B}"/>
              </a:ext>
            </a:extLst>
          </p:cNvPr>
          <p:cNvPicPr>
            <a:picLocks noChangeAspect="1"/>
          </p:cNvPicPr>
          <p:nvPr/>
        </p:nvPicPr>
        <p:blipFill>
          <a:blip r:embed="rId3"/>
          <a:stretch>
            <a:fillRect/>
          </a:stretch>
        </p:blipFill>
        <p:spPr>
          <a:xfrm>
            <a:off x="3236433" y="2130942"/>
            <a:ext cx="4928393" cy="4579123"/>
          </a:xfrm>
          <a:prstGeom prst="rect">
            <a:avLst/>
          </a:prstGeom>
        </p:spPr>
      </p:pic>
      <p:sp>
        <p:nvSpPr>
          <p:cNvPr id="13" name="TextBox 12">
            <a:extLst>
              <a:ext uri="{FF2B5EF4-FFF2-40B4-BE49-F238E27FC236}">
                <a16:creationId xmlns:a16="http://schemas.microsoft.com/office/drawing/2014/main" id="{6005051C-E79B-4CC6-ADE3-D8C86F92B6B2}"/>
              </a:ext>
            </a:extLst>
          </p:cNvPr>
          <p:cNvSpPr txBox="1"/>
          <p:nvPr/>
        </p:nvSpPr>
        <p:spPr>
          <a:xfrm>
            <a:off x="7036196" y="2459218"/>
            <a:ext cx="784189" cy="461665"/>
          </a:xfrm>
          <a:prstGeom prst="rect">
            <a:avLst/>
          </a:prstGeom>
          <a:noFill/>
        </p:spPr>
        <p:txBody>
          <a:bodyPr wrap="none" rtlCol="0">
            <a:spAutoFit/>
          </a:bodyPr>
          <a:lstStyle/>
          <a:p>
            <a:pPr marL="363538" indent="-363538">
              <a:spcBef>
                <a:spcPts val="0"/>
              </a:spcBef>
              <a:spcAft>
                <a:spcPts val="0"/>
              </a:spcAft>
            </a:pPr>
            <a:r>
              <a:rPr lang="en-GB" sz="2400" i="0" dirty="0">
                <a:solidFill>
                  <a:srgbClr val="040404"/>
                </a:solidFill>
                <a:latin typeface="Times New Roman" panose="02020603050405020304" pitchFamily="18" charset="0"/>
                <a:cs typeface="Times New Roman" panose="02020603050405020304" pitchFamily="18" charset="0"/>
              </a:rPr>
              <a:t>ABS</a:t>
            </a:r>
          </a:p>
        </p:txBody>
      </p:sp>
      <p:sp>
        <p:nvSpPr>
          <p:cNvPr id="4" name="TextBox 3">
            <a:extLst>
              <a:ext uri="{FF2B5EF4-FFF2-40B4-BE49-F238E27FC236}">
                <a16:creationId xmlns:a16="http://schemas.microsoft.com/office/drawing/2014/main" id="{16DB1B5F-3348-4346-BB4A-B3BAE7CFBB76}"/>
              </a:ext>
            </a:extLst>
          </p:cNvPr>
          <p:cNvSpPr txBox="1"/>
          <p:nvPr/>
        </p:nvSpPr>
        <p:spPr>
          <a:xfrm>
            <a:off x="3834204" y="147935"/>
            <a:ext cx="1763624" cy="523220"/>
          </a:xfrm>
          <a:prstGeom prst="rect">
            <a:avLst/>
          </a:prstGeom>
          <a:noFill/>
        </p:spPr>
        <p:txBody>
          <a:bodyPr wrap="none" rtlCol="0">
            <a:spAutoFit/>
          </a:bodyPr>
          <a:lstStyle/>
          <a:p>
            <a:r>
              <a:rPr lang="en-GB" sz="2800" b="1" u="sng" dirty="0"/>
              <a:t>Leaching</a:t>
            </a:r>
          </a:p>
        </p:txBody>
      </p:sp>
      <p:sp>
        <p:nvSpPr>
          <p:cNvPr id="16" name="TextBox 15">
            <a:extLst>
              <a:ext uri="{FF2B5EF4-FFF2-40B4-BE49-F238E27FC236}">
                <a16:creationId xmlns:a16="http://schemas.microsoft.com/office/drawing/2014/main" id="{4AC91906-A349-493D-AD34-C1F3A713EA59}"/>
              </a:ext>
            </a:extLst>
          </p:cNvPr>
          <p:cNvSpPr txBox="1"/>
          <p:nvPr/>
        </p:nvSpPr>
        <p:spPr>
          <a:xfrm>
            <a:off x="164924" y="2812183"/>
            <a:ext cx="2899790" cy="2677656"/>
          </a:xfrm>
          <a:prstGeom prst="rect">
            <a:avLst/>
          </a:prstGeom>
          <a:noFill/>
        </p:spPr>
        <p:txBody>
          <a:bodyPr wrap="square" rtlCol="0">
            <a:spAutoFit/>
          </a:bodyPr>
          <a:lstStyle/>
          <a:p>
            <a:pPr>
              <a:spcBef>
                <a:spcPts val="0"/>
              </a:spcBef>
              <a:spcAft>
                <a:spcPts val="0"/>
              </a:spcAft>
            </a:pPr>
            <a:r>
              <a:rPr lang="en-GB" sz="2400" i="0" dirty="0">
                <a:solidFill>
                  <a:srgbClr val="000000"/>
                </a:solidFill>
                <a:latin typeface="Times New Roman" panose="02020603050405020304" pitchFamily="18" charset="0"/>
                <a:cs typeface="Times New Roman" panose="02020603050405020304" pitchFamily="18" charset="0"/>
              </a:rPr>
              <a:t>The leaching rates of elements were increased at lower temperatures and remained almost unchanged at higher temperatures. </a:t>
            </a:r>
          </a:p>
        </p:txBody>
      </p:sp>
      <p:sp>
        <p:nvSpPr>
          <p:cNvPr id="17" name="Footer Placeholder 1">
            <a:extLst>
              <a:ext uri="{FF2B5EF4-FFF2-40B4-BE49-F238E27FC236}">
                <a16:creationId xmlns:a16="http://schemas.microsoft.com/office/drawing/2014/main" id="{B9EA297B-423B-4D5F-AA05-BD1A89B75D64}"/>
              </a:ext>
            </a:extLst>
          </p:cNvPr>
          <p:cNvSpPr txBox="1">
            <a:spLocks/>
          </p:cNvSpPr>
          <p:nvPr/>
        </p:nvSpPr>
        <p:spPr>
          <a:xfrm>
            <a:off x="4536156" y="3012506"/>
            <a:ext cx="3384376" cy="892927"/>
          </a:xfrm>
          <a:prstGeom prst="rect">
            <a:avLst/>
          </a:prstGeom>
          <a:ln/>
        </p:spPr>
        <p:txBody>
          <a:bodyPr/>
          <a:lstStyle>
            <a:defPPr>
              <a:defRPr lang="en-US"/>
            </a:defPPr>
            <a:lvl1pPr marL="0" algn="ctr" defTabSz="914400" rtl="0" eaLnBrk="1" latinLnBrk="0" hangingPunct="1">
              <a:defRPr sz="100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defRPr/>
            </a:pPr>
            <a:r>
              <a:rPr lang="en-GB" dirty="0">
                <a:solidFill>
                  <a:srgbClr val="040404"/>
                </a:solidFill>
                <a:latin typeface="Times New Roman" panose="02020603050405020304" pitchFamily="18" charset="0"/>
                <a:cs typeface="Times New Roman" panose="02020603050405020304" pitchFamily="18" charset="0"/>
              </a:rPr>
              <a:t>V.I. </a:t>
            </a:r>
            <a:r>
              <a:rPr lang="en-GB" dirty="0" err="1">
                <a:solidFill>
                  <a:srgbClr val="040404"/>
                </a:solidFill>
                <a:latin typeface="Times New Roman" panose="02020603050405020304" pitchFamily="18" charset="0"/>
                <a:cs typeface="Times New Roman" panose="02020603050405020304" pitchFamily="18" charset="0"/>
              </a:rPr>
              <a:t>Malkovsky</a:t>
            </a:r>
            <a:r>
              <a:rPr lang="en-GB" dirty="0">
                <a:solidFill>
                  <a:srgbClr val="040404"/>
                </a:solidFill>
                <a:latin typeface="Times New Roman" panose="02020603050405020304" pitchFamily="18" charset="0"/>
                <a:cs typeface="Times New Roman" panose="02020603050405020304" pitchFamily="18" charset="0"/>
              </a:rPr>
              <a:t>, S.V. </a:t>
            </a:r>
            <a:r>
              <a:rPr lang="en-GB" dirty="0" err="1">
                <a:solidFill>
                  <a:srgbClr val="040404"/>
                </a:solidFill>
                <a:latin typeface="Times New Roman" panose="02020603050405020304" pitchFamily="18" charset="0"/>
                <a:cs typeface="Times New Roman" panose="02020603050405020304" pitchFamily="18" charset="0"/>
              </a:rPr>
              <a:t>Yudintsev</a:t>
            </a:r>
            <a:r>
              <a:rPr lang="en-GB" dirty="0">
                <a:solidFill>
                  <a:srgbClr val="040404"/>
                </a:solidFill>
                <a:latin typeface="Times New Roman" panose="02020603050405020304" pitchFamily="18" charset="0"/>
                <a:cs typeface="Times New Roman" panose="02020603050405020304" pitchFamily="18" charset="0"/>
              </a:rPr>
              <a:t>, M.I. Ojovan, V.A. Petrov. The Influence of Radiation on Confinement Properties of Nuclear Waste Glasses. </a:t>
            </a:r>
            <a:r>
              <a:rPr lang="en-GB" i="1" dirty="0">
                <a:solidFill>
                  <a:srgbClr val="040404"/>
                </a:solidFill>
                <a:latin typeface="Times New Roman" panose="02020603050405020304" pitchFamily="18" charset="0"/>
                <a:cs typeface="Times New Roman" panose="02020603050405020304" pitchFamily="18" charset="0"/>
              </a:rPr>
              <a:t>Science and Technology of Nuclear Installations</a:t>
            </a:r>
            <a:r>
              <a:rPr lang="en-GB" dirty="0">
                <a:solidFill>
                  <a:srgbClr val="040404"/>
                </a:solidFill>
                <a:latin typeface="Times New Roman" panose="02020603050405020304" pitchFamily="18" charset="0"/>
                <a:cs typeface="Times New Roman" panose="02020603050405020304" pitchFamily="18" charset="0"/>
              </a:rPr>
              <a:t>, </a:t>
            </a:r>
            <a:r>
              <a:rPr lang="en-GB" b="1" dirty="0">
                <a:solidFill>
                  <a:srgbClr val="040404"/>
                </a:solidFill>
                <a:latin typeface="Times New Roman" panose="02020603050405020304" pitchFamily="18" charset="0"/>
                <a:cs typeface="Times New Roman" panose="02020603050405020304" pitchFamily="18" charset="0"/>
              </a:rPr>
              <a:t>2020</a:t>
            </a:r>
            <a:r>
              <a:rPr lang="en-GB" dirty="0">
                <a:solidFill>
                  <a:srgbClr val="040404"/>
                </a:solidFill>
                <a:latin typeface="Times New Roman" panose="02020603050405020304" pitchFamily="18" charset="0"/>
                <a:cs typeface="Times New Roman" panose="02020603050405020304" pitchFamily="18" charset="0"/>
              </a:rPr>
              <a:t>, Article ID 8875723. 14 p. (2020), </a:t>
            </a:r>
            <a:r>
              <a:rPr lang="en-GB" dirty="0">
                <a:solidFill>
                  <a:srgbClr val="040404"/>
                </a:solidFill>
                <a:latin typeface="Times New Roman" panose="02020603050405020304" pitchFamily="18" charset="0"/>
                <a:cs typeface="Times New Roman" panose="02020603050405020304" pitchFamily="18" charset="0"/>
                <a:hlinkClick r:id="rId4"/>
              </a:rPr>
              <a:t>https://doi.org/10.1155/2020/8875723</a:t>
            </a:r>
            <a:r>
              <a:rPr lang="en-GB" dirty="0">
                <a:solidFill>
                  <a:srgbClr val="040404"/>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31725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921A383-FE55-0EDB-A233-9DCCCBF4E785}"/>
              </a:ext>
            </a:extLst>
          </p:cNvPr>
          <p:cNvSpPr txBox="1">
            <a:spLocks/>
          </p:cNvSpPr>
          <p:nvPr/>
        </p:nvSpPr>
        <p:spPr>
          <a:xfrm>
            <a:off x="265812" y="4136066"/>
            <a:ext cx="8612371" cy="2570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en-US" sz="2400" dirty="0">
                <a:latin typeface="Times New Roman" panose="02020603050405020304" pitchFamily="18" charset="0"/>
                <a:cs typeface="Times New Roman" panose="02020603050405020304" pitchFamily="18" charset="0"/>
              </a:rPr>
              <a:t>Self-irradiation affects the crystalline structure of materials which can become fully amorphous. Damage of crystalline structure under self-irradiation can be accompanied with essential decrease of chemical durability. Matrix swelling is possible. As a result of swelling crack formation (and mechanical destruction) is possible</a:t>
            </a:r>
          </a:p>
          <a:p>
            <a:pPr algn="just"/>
            <a:r>
              <a:rPr lang="en-US" altLang="en-US" sz="2400" dirty="0">
                <a:latin typeface="Times New Roman" panose="02020603050405020304" pitchFamily="18" charset="0"/>
                <a:cs typeface="Times New Roman" panose="02020603050405020304" pitchFamily="18" charset="0"/>
              </a:rPr>
              <a:t>Self-irradiation affects the glass structure and may potentially cause devitrification and decomposition. </a:t>
            </a:r>
          </a:p>
        </p:txBody>
      </p:sp>
      <p:pic>
        <p:nvPicPr>
          <p:cNvPr id="4" name="Picture 3" descr="Monazite_Mono_238_2">
            <a:extLst>
              <a:ext uri="{FF2B5EF4-FFF2-40B4-BE49-F238E27FC236}">
                <a16:creationId xmlns:a16="http://schemas.microsoft.com/office/drawing/2014/main" id="{DF6D081F-BFF4-6B74-2811-DA7192A04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279764" y="1089578"/>
            <a:ext cx="6584469" cy="28551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3">
            <a:extLst>
              <a:ext uri="{FF2B5EF4-FFF2-40B4-BE49-F238E27FC236}">
                <a16:creationId xmlns:a16="http://schemas.microsoft.com/office/drawing/2014/main" id="{3EDE27E9-C298-DD6D-EA78-92EB5C6F12CE}"/>
              </a:ext>
            </a:extLst>
          </p:cNvPr>
          <p:cNvSpPr>
            <a:spLocks noGrp="1"/>
          </p:cNvSpPr>
          <p:nvPr>
            <p:ph type="sldNum" sz="quarter" idx="12"/>
          </p:nvPr>
        </p:nvSpPr>
        <p:spPr>
          <a:xfrm>
            <a:off x="7086600" y="6467865"/>
            <a:ext cx="2057400" cy="365125"/>
          </a:xfrm>
        </p:spPr>
        <p:txBody>
          <a:bodyPr/>
          <a:lstStyle>
            <a:lvl1pPr>
              <a:defRPr>
                <a:solidFill>
                  <a:schemeClr val="tx1"/>
                </a:solidFill>
              </a:defRPr>
            </a:lvl1pPr>
          </a:lstStyle>
          <a:p>
            <a:fld id="{DB39EDFF-427F-49B7-834F-72AB385F2DAC}" type="slidenum">
              <a:rPr lang="en-GB" smtClean="0"/>
              <a:pPr/>
              <a:t>5</a:t>
            </a:fld>
            <a:endParaRPr lang="en-GB" dirty="0"/>
          </a:p>
        </p:txBody>
      </p:sp>
    </p:spTree>
    <p:extLst>
      <p:ext uri="{BB962C8B-B14F-4D97-AF65-F5344CB8AC3E}">
        <p14:creationId xmlns:p14="http://schemas.microsoft.com/office/powerpoint/2010/main" val="18220030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3C4A2E1-273C-42AD-B6B2-67742F7B04AA}"/>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02D47091-8C9E-4F7A-9FD5-79DD6359988D}"/>
              </a:ext>
            </a:extLst>
          </p:cNvPr>
          <p:cNvSpPr>
            <a:spLocks noGrp="1"/>
          </p:cNvSpPr>
          <p:nvPr>
            <p:ph type="sldNum" sz="quarter" idx="12"/>
          </p:nvPr>
        </p:nvSpPr>
        <p:spPr>
          <a:xfrm>
            <a:off x="8596332" y="6533542"/>
            <a:ext cx="509587" cy="293688"/>
          </a:xfrm>
        </p:spPr>
        <p:txBody>
          <a:bodyPr/>
          <a:lstStyle/>
          <a:p>
            <a:pPr algn="r" fontAlgn="base">
              <a:spcBef>
                <a:spcPct val="0"/>
              </a:spcBef>
              <a:spcAft>
                <a:spcPct val="0"/>
              </a:spcAft>
              <a:defRPr/>
            </a:pPr>
            <a:fld id="{532ACE9D-5ECA-4EA4-BA02-9F8DE0C7F116}" type="slidenum">
              <a:rPr lang="en-GB" smtClean="0">
                <a:solidFill>
                  <a:srgbClr val="6E6E6F"/>
                </a:solidFill>
                <a:latin typeface="Verdana" pitchFamily="34" charset="0"/>
                <a:cs typeface="Times New Roman" pitchFamily="18" charset="0"/>
              </a:rPr>
              <a:pPr algn="r" fontAlgn="base">
                <a:spcBef>
                  <a:spcPct val="0"/>
                </a:spcBef>
                <a:spcAft>
                  <a:spcPct val="0"/>
                </a:spcAft>
                <a:defRPr/>
              </a:pPr>
              <a:t>50</a:t>
            </a:fld>
            <a:endParaRPr lang="en-GB" dirty="0">
              <a:solidFill>
                <a:srgbClr val="6E6E6F"/>
              </a:solidFill>
              <a:latin typeface="Verdana" pitchFamily="34" charset="0"/>
              <a:cs typeface="Times New Roman" pitchFamily="18" charset="0"/>
            </a:endParaRPr>
          </a:p>
        </p:txBody>
      </p:sp>
      <p:pic>
        <p:nvPicPr>
          <p:cNvPr id="9" name="Picture 8">
            <a:extLst>
              <a:ext uri="{FF2B5EF4-FFF2-40B4-BE49-F238E27FC236}">
                <a16:creationId xmlns:a16="http://schemas.microsoft.com/office/drawing/2014/main" id="{30C64850-3A70-4B73-A85D-D121010A9E1F}"/>
              </a:ext>
            </a:extLst>
          </p:cNvPr>
          <p:cNvPicPr>
            <a:picLocks noChangeAspect="1"/>
          </p:cNvPicPr>
          <p:nvPr/>
        </p:nvPicPr>
        <p:blipFill>
          <a:blip r:embed="rId2"/>
          <a:stretch>
            <a:fillRect/>
          </a:stretch>
        </p:blipFill>
        <p:spPr>
          <a:xfrm>
            <a:off x="1696708" y="223480"/>
            <a:ext cx="5750582" cy="5075605"/>
          </a:xfrm>
          <a:prstGeom prst="rect">
            <a:avLst/>
          </a:prstGeom>
          <a:ln>
            <a:solidFill>
              <a:srgbClr val="0000FF"/>
            </a:solidFill>
          </a:ln>
        </p:spPr>
      </p:pic>
      <p:sp>
        <p:nvSpPr>
          <p:cNvPr id="14" name="TextBox 13">
            <a:extLst>
              <a:ext uri="{FF2B5EF4-FFF2-40B4-BE49-F238E27FC236}">
                <a16:creationId xmlns:a16="http://schemas.microsoft.com/office/drawing/2014/main" id="{9D8E1B3B-6E6B-49DC-99B9-67B2FE6E959F}"/>
              </a:ext>
            </a:extLst>
          </p:cNvPr>
          <p:cNvSpPr txBox="1"/>
          <p:nvPr/>
        </p:nvSpPr>
        <p:spPr>
          <a:xfrm>
            <a:off x="6619149" y="213300"/>
            <a:ext cx="801823" cy="461665"/>
          </a:xfrm>
          <a:prstGeom prst="rect">
            <a:avLst/>
          </a:prstGeom>
          <a:noFill/>
        </p:spPr>
        <p:txBody>
          <a:bodyPr wrap="none" rtlCol="0">
            <a:spAutoFit/>
          </a:bodyPr>
          <a:lstStyle/>
          <a:p>
            <a:pPr marL="363538" indent="-363538">
              <a:spcBef>
                <a:spcPts val="0"/>
              </a:spcBef>
              <a:spcAft>
                <a:spcPts val="0"/>
              </a:spcAft>
            </a:pPr>
            <a:r>
              <a:rPr lang="en-GB" sz="2400" i="0" dirty="0">
                <a:solidFill>
                  <a:srgbClr val="040404"/>
                </a:solidFill>
                <a:latin typeface="Times New Roman" panose="02020603050405020304" pitchFamily="18" charset="0"/>
                <a:cs typeface="Times New Roman" panose="02020603050405020304" pitchFamily="18" charset="0"/>
              </a:rPr>
              <a:t>NAP</a:t>
            </a:r>
          </a:p>
        </p:txBody>
      </p:sp>
      <p:sp>
        <p:nvSpPr>
          <p:cNvPr id="15" name="TextBox 14">
            <a:extLst>
              <a:ext uri="{FF2B5EF4-FFF2-40B4-BE49-F238E27FC236}">
                <a16:creationId xmlns:a16="http://schemas.microsoft.com/office/drawing/2014/main" id="{AEC57B61-F269-4545-A65F-23414DA87DF6}"/>
              </a:ext>
            </a:extLst>
          </p:cNvPr>
          <p:cNvSpPr txBox="1"/>
          <p:nvPr/>
        </p:nvSpPr>
        <p:spPr>
          <a:xfrm>
            <a:off x="125388" y="5383073"/>
            <a:ext cx="9016299" cy="1200329"/>
          </a:xfrm>
          <a:prstGeom prst="rect">
            <a:avLst/>
          </a:prstGeom>
          <a:noFill/>
        </p:spPr>
        <p:txBody>
          <a:bodyPr wrap="square" rtlCol="0">
            <a:spAutoFit/>
          </a:bodyPr>
          <a:lstStyle/>
          <a:p>
            <a:pPr>
              <a:spcBef>
                <a:spcPts val="0"/>
              </a:spcBef>
              <a:spcAft>
                <a:spcPts val="0"/>
              </a:spcAft>
            </a:pPr>
            <a:r>
              <a:rPr lang="en-GB" sz="2400" i="0" dirty="0">
                <a:solidFill>
                  <a:srgbClr val="000000"/>
                </a:solidFill>
                <a:latin typeface="Times New Roman" panose="02020603050405020304" pitchFamily="18" charset="0"/>
                <a:cs typeface="Times New Roman" panose="02020603050405020304" pitchFamily="18" charset="0"/>
              </a:rPr>
              <a:t>Data for aluminophosphate glass used in Russia have showed that, after </a:t>
            </a:r>
            <a:r>
              <a:rPr lang="en-GB" sz="2400" i="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GB" sz="2400" i="0" dirty="0">
                <a:solidFill>
                  <a:srgbClr val="000000"/>
                </a:solidFill>
                <a:latin typeface="Times New Roman" panose="02020603050405020304" pitchFamily="18" charset="0"/>
                <a:cs typeface="Times New Roman" panose="02020603050405020304" pitchFamily="18" charset="0"/>
              </a:rPr>
              <a:t>-irradiation with a dose of 6.2·10</a:t>
            </a:r>
            <a:r>
              <a:rPr lang="en-GB" sz="2400" i="0" baseline="30000" dirty="0">
                <a:solidFill>
                  <a:srgbClr val="000000"/>
                </a:solidFill>
                <a:latin typeface="Times New Roman" panose="02020603050405020304" pitchFamily="18" charset="0"/>
                <a:cs typeface="Times New Roman" panose="02020603050405020304" pitchFamily="18" charset="0"/>
              </a:rPr>
              <a:t>7</a:t>
            </a:r>
            <a:r>
              <a:rPr lang="en-GB" sz="2400" i="0" dirty="0">
                <a:solidFill>
                  <a:srgbClr val="000000"/>
                </a:solidFill>
                <a:latin typeface="Times New Roman" panose="02020603050405020304" pitchFamily="18" charset="0"/>
                <a:cs typeface="Times New Roman" panose="02020603050405020304" pitchFamily="18" charset="0"/>
              </a:rPr>
              <a:t> </a:t>
            </a:r>
            <a:r>
              <a:rPr lang="en-GB" sz="2400" i="0" dirty="0" err="1">
                <a:solidFill>
                  <a:srgbClr val="000000"/>
                </a:solidFill>
                <a:latin typeface="Times New Roman" panose="02020603050405020304" pitchFamily="18" charset="0"/>
                <a:cs typeface="Times New Roman" panose="02020603050405020304" pitchFamily="18" charset="0"/>
              </a:rPr>
              <a:t>Gy</a:t>
            </a:r>
            <a:r>
              <a:rPr lang="en-GB" sz="2400" i="0" dirty="0">
                <a:solidFill>
                  <a:srgbClr val="000000"/>
                </a:solidFill>
                <a:latin typeface="Times New Roman" panose="02020603050405020304" pitchFamily="18" charset="0"/>
                <a:cs typeface="Times New Roman" panose="02020603050405020304" pitchFamily="18" charset="0"/>
              </a:rPr>
              <a:t>, the leaching rates of elements were decreased approximately twice relatively to pristine samples.</a:t>
            </a:r>
          </a:p>
        </p:txBody>
      </p:sp>
      <p:sp>
        <p:nvSpPr>
          <p:cNvPr id="7" name="Arrow: Down 6">
            <a:extLst>
              <a:ext uri="{FF2B5EF4-FFF2-40B4-BE49-F238E27FC236}">
                <a16:creationId xmlns:a16="http://schemas.microsoft.com/office/drawing/2014/main" id="{6E88D781-AB5F-4C42-98F2-12CC1E032353}"/>
              </a:ext>
            </a:extLst>
          </p:cNvPr>
          <p:cNvSpPr/>
          <p:nvPr/>
        </p:nvSpPr>
        <p:spPr>
          <a:xfrm rot="1678149">
            <a:off x="4977559" y="1190227"/>
            <a:ext cx="512309" cy="935843"/>
          </a:xfrm>
          <a:prstGeom prst="downArrow">
            <a:avLst/>
          </a:prstGeom>
          <a:solidFill>
            <a:srgbClr val="6699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0099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A0628E-C12F-4F8C-9895-BCD5E30100D3}" type="slidenum">
              <a:rPr lang="en-US" smtClean="0"/>
              <a:pPr/>
              <a:t>51</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8" y="793317"/>
            <a:ext cx="9140212" cy="607284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29036"/>
            <a:ext cx="2195736" cy="398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5534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1723" y="6389181"/>
            <a:ext cx="2057400" cy="365125"/>
          </a:xfrm>
        </p:spPr>
        <p:txBody>
          <a:bodyPr/>
          <a:lstStyle/>
          <a:p>
            <a:fld id="{23A0628E-C12F-4F8C-9895-BCD5E30100D3}" type="slidenum">
              <a:rPr lang="en-US" smtClean="0">
                <a:solidFill>
                  <a:srgbClr val="040404"/>
                </a:solidFill>
                <a:latin typeface="Times New Roman" panose="02020603050405020304" pitchFamily="18" charset="0"/>
                <a:cs typeface="Times New Roman" panose="02020603050405020304" pitchFamily="18" charset="0"/>
              </a:rPr>
              <a:pPr/>
              <a:t>52</a:t>
            </a:fld>
            <a:endParaRPr lang="en-US" dirty="0">
              <a:solidFill>
                <a:srgbClr val="040404"/>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31640" y="1536174"/>
            <a:ext cx="781236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40404"/>
                </a:solidFill>
                <a:latin typeface="Palatino Linotype" panose="02040502050505030304" pitchFamily="18" charset="0"/>
                <a:cs typeface="Times New Roman" panose="02020603050405020304" pitchFamily="18" charset="0"/>
              </a:rPr>
              <a:t>Ionizing radiation does </a:t>
            </a:r>
            <a:r>
              <a:rPr lang="en-US" sz="2400" b="1" dirty="0">
                <a:solidFill>
                  <a:srgbClr val="040404"/>
                </a:solidFill>
                <a:latin typeface="Palatino Linotype" panose="02040502050505030304" pitchFamily="18" charset="0"/>
                <a:cs typeface="Times New Roman" panose="02020603050405020304" pitchFamily="18" charset="0"/>
              </a:rPr>
              <a:t>not </a:t>
            </a:r>
            <a:r>
              <a:rPr lang="en-US" sz="2400" dirty="0">
                <a:solidFill>
                  <a:srgbClr val="040404"/>
                </a:solidFill>
                <a:latin typeface="Palatino Linotype" panose="02040502050505030304" pitchFamily="18" charset="0"/>
                <a:cs typeface="Times New Roman" panose="02020603050405020304" pitchFamily="18" charset="0"/>
              </a:rPr>
              <a:t>strongly affect the structure and properties of complex nuclear glass due to the positive effect of the glass chemical complexity on the defects formation and structural evolution.</a:t>
            </a:r>
          </a:p>
          <a:p>
            <a:pPr marL="285750" indent="-285750">
              <a:buFont typeface="Arial" panose="020B0604020202020204" pitchFamily="34" charset="0"/>
              <a:buChar char="•"/>
            </a:pPr>
            <a:r>
              <a:rPr lang="en-US" sz="2400" dirty="0">
                <a:solidFill>
                  <a:srgbClr val="0000FF"/>
                </a:solidFill>
                <a:latin typeface="Palatino Linotype" panose="02040502050505030304" pitchFamily="18" charset="0"/>
                <a:cs typeface="Times New Roman" panose="02020603050405020304" pitchFamily="18" charset="0"/>
              </a:rPr>
              <a:t>Some specific effects like phase separation, bubble formation and important level of swelling were observed under irradiation in TEM with very high dose rate, but these effects were </a:t>
            </a:r>
            <a:r>
              <a:rPr lang="en-US" sz="2400" b="1" dirty="0">
                <a:solidFill>
                  <a:srgbClr val="0000FF"/>
                </a:solidFill>
                <a:latin typeface="Palatino Linotype" panose="02040502050505030304" pitchFamily="18" charset="0"/>
                <a:cs typeface="Times New Roman" panose="02020603050405020304" pitchFamily="18" charset="0"/>
              </a:rPr>
              <a:t>never observed </a:t>
            </a:r>
            <a:r>
              <a:rPr lang="en-US" sz="2400" dirty="0">
                <a:solidFill>
                  <a:srgbClr val="0000FF"/>
                </a:solidFill>
                <a:latin typeface="Palatino Linotype" panose="02040502050505030304" pitchFamily="18" charset="0"/>
                <a:cs typeface="Times New Roman" panose="02020603050405020304" pitchFamily="18" charset="0"/>
              </a:rPr>
              <a:t>under electron irradiation in accelerators at lower dose rate.</a:t>
            </a:r>
          </a:p>
        </p:txBody>
      </p:sp>
      <p:sp>
        <p:nvSpPr>
          <p:cNvPr id="5" name="Rectangle 4"/>
          <p:cNvSpPr/>
          <p:nvPr/>
        </p:nvSpPr>
        <p:spPr>
          <a:xfrm>
            <a:off x="664072" y="1006316"/>
            <a:ext cx="7564036" cy="400110"/>
          </a:xfrm>
          <a:prstGeom prst="rect">
            <a:avLst/>
          </a:prstGeom>
        </p:spPr>
        <p:txBody>
          <a:bodyPr wrap="square">
            <a:spAutoFit/>
          </a:bodyPr>
          <a:lstStyle/>
          <a:p>
            <a:pPr algn="ctr"/>
            <a:r>
              <a:rPr lang="en-US" altLang="zh-CN" sz="2000" b="1" dirty="0">
                <a:solidFill>
                  <a:srgbClr val="040404"/>
                </a:solidFill>
                <a:latin typeface="Times New Roman" panose="02020603050405020304" pitchFamily="18" charset="0"/>
                <a:ea typeface="宋体" pitchFamily="2" charset="-122"/>
                <a:cs typeface="Times New Roman" panose="02020603050405020304" pitchFamily="18" charset="0"/>
              </a:rPr>
              <a:t>Summary by ICTP-IAEA Workshop, Trieste, Italy, 2016</a:t>
            </a:r>
            <a:endParaRPr lang="en-GB" sz="2000" dirty="0">
              <a:solidFill>
                <a:srgbClr val="040404"/>
              </a:solidFill>
              <a:latin typeface="Times New Roman" panose="02020603050405020304" pitchFamily="18" charset="0"/>
              <a:cs typeface="Times New Roman" panose="02020603050405020304" pitchFamily="18" charset="0"/>
            </a:endParaRPr>
          </a:p>
        </p:txBody>
      </p:sp>
      <p:pic>
        <p:nvPicPr>
          <p:cNvPr id="6" name="Picture 2">
            <a:extLst>
              <a:ext uri="{FF2B5EF4-FFF2-40B4-BE49-F238E27FC236}">
                <a16:creationId xmlns:a16="http://schemas.microsoft.com/office/drawing/2014/main" id="{BED20889-2D11-4C26-87A3-3C469D6BB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08" y="2337650"/>
            <a:ext cx="1158329" cy="2100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3BFEFBEA-9050-4DA8-A160-987E35D641C9}"/>
              </a:ext>
            </a:extLst>
          </p:cNvPr>
          <p:cNvSpPr txBox="1"/>
          <p:nvPr/>
        </p:nvSpPr>
        <p:spPr>
          <a:xfrm>
            <a:off x="44807" y="5184646"/>
            <a:ext cx="9054385" cy="1569660"/>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040404"/>
                </a:solidFill>
                <a:latin typeface="Times New Roman" panose="02020603050405020304" pitchFamily="18" charset="0"/>
                <a:cs typeface="Times New Roman" panose="02020603050405020304" pitchFamily="18" charset="0"/>
              </a:rPr>
              <a:t>Alpha decay accumulation in nuclear glass induces slight changes</a:t>
            </a:r>
            <a:r>
              <a:rPr lang="en-GB" sz="2400" b="1" dirty="0">
                <a:solidFill>
                  <a:srgbClr val="040404"/>
                </a:solidFill>
                <a:latin typeface="Times New Roman" panose="02020603050405020304" pitchFamily="18" charset="0"/>
                <a:cs typeface="Times New Roman" panose="02020603050405020304" pitchFamily="18" charset="0"/>
              </a:rPr>
              <a:t> </a:t>
            </a:r>
            <a:r>
              <a:rPr lang="en-GB" sz="2400" dirty="0">
                <a:solidFill>
                  <a:srgbClr val="040404"/>
                </a:solidFill>
                <a:latin typeface="Times New Roman" panose="02020603050405020304" pitchFamily="18" charset="0"/>
                <a:cs typeface="Times New Roman" panose="02020603050405020304" pitchFamily="18" charset="0"/>
              </a:rPr>
              <a:t>of macroscopic properties (density and mechanical properties), there is </a:t>
            </a:r>
            <a:r>
              <a:rPr lang="en-GB" sz="2400" b="1" dirty="0">
                <a:solidFill>
                  <a:srgbClr val="040404"/>
                </a:solidFill>
                <a:latin typeface="Times New Roman" panose="02020603050405020304" pitchFamily="18" charset="0"/>
                <a:cs typeface="Times New Roman" panose="02020603050405020304" pitchFamily="18" charset="0"/>
              </a:rPr>
              <a:t>no modification of the glass microstructure </a:t>
            </a:r>
            <a:r>
              <a:rPr lang="en-GB" sz="2400" dirty="0">
                <a:solidFill>
                  <a:srgbClr val="040404"/>
                </a:solidFill>
                <a:latin typeface="Times New Roman" panose="02020603050405020304" pitchFamily="18" charset="0"/>
                <a:cs typeface="Times New Roman" panose="02020603050405020304" pitchFamily="18" charset="0"/>
              </a:rPr>
              <a:t>that remains homogeneous without any phase separation and crystallization. </a:t>
            </a:r>
          </a:p>
        </p:txBody>
      </p:sp>
    </p:spTree>
    <p:extLst>
      <p:ext uri="{BB962C8B-B14F-4D97-AF65-F5344CB8AC3E}">
        <p14:creationId xmlns:p14="http://schemas.microsoft.com/office/powerpoint/2010/main" val="3776121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A0628E-C12F-4F8C-9895-BCD5E30100D3}" type="slidenum">
              <a:rPr lang="en-US" smtClean="0">
                <a:solidFill>
                  <a:srgbClr val="040404"/>
                </a:solidFill>
                <a:latin typeface="Times New Roman" panose="02020603050405020304" pitchFamily="18" charset="0"/>
                <a:cs typeface="Times New Roman" panose="02020603050405020304" pitchFamily="18" charset="0"/>
              </a:rPr>
              <a:pPr/>
              <a:t>53</a:t>
            </a:fld>
            <a:endParaRPr lang="en-US" dirty="0">
              <a:solidFill>
                <a:srgbClr val="040404"/>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86447" y="5420899"/>
            <a:ext cx="8857553" cy="1200329"/>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rgbClr val="040404"/>
                </a:solidFill>
                <a:latin typeface="Times New Roman" panose="02020603050405020304" pitchFamily="18" charset="0"/>
                <a:cs typeface="Times New Roman" panose="02020603050405020304" pitchFamily="18" charset="0"/>
              </a:rPr>
              <a:t>The lack of glass natural analogues samples containing actinides does not allow a validation of the effect of the slow rate accumulation of alpha decays and long time scale of aging. </a:t>
            </a:r>
          </a:p>
        </p:txBody>
      </p:sp>
      <p:sp>
        <p:nvSpPr>
          <p:cNvPr id="5" name="Rectangle 4"/>
          <p:cNvSpPr/>
          <p:nvPr/>
        </p:nvSpPr>
        <p:spPr>
          <a:xfrm>
            <a:off x="1433101" y="1097014"/>
            <a:ext cx="6277797" cy="400110"/>
          </a:xfrm>
          <a:prstGeom prst="rect">
            <a:avLst/>
          </a:prstGeom>
        </p:spPr>
        <p:txBody>
          <a:bodyPr wrap="square">
            <a:spAutoFit/>
          </a:bodyPr>
          <a:lstStyle/>
          <a:p>
            <a:pPr algn="ctr"/>
            <a:r>
              <a:rPr lang="en-US" altLang="zh-CN" sz="2000" b="1" dirty="0">
                <a:solidFill>
                  <a:srgbClr val="040404"/>
                </a:solidFill>
                <a:latin typeface="Times New Roman" panose="02020603050405020304" pitchFamily="18" charset="0"/>
                <a:ea typeface="宋体" pitchFamily="2" charset="-122"/>
                <a:cs typeface="Times New Roman" panose="02020603050405020304" pitchFamily="18" charset="0"/>
              </a:rPr>
              <a:t>Summary by ICTP-IAEA Workshop, Trieste, Italy, 2016</a:t>
            </a:r>
            <a:endParaRPr lang="en-GB" sz="2000" dirty="0">
              <a:solidFill>
                <a:srgbClr val="040404"/>
              </a:solidFill>
              <a:latin typeface="Times New Roman" panose="02020603050405020304" pitchFamily="18" charset="0"/>
              <a:cs typeface="Times New Roman" panose="02020603050405020304" pitchFamily="18" charset="0"/>
            </a:endParaRPr>
          </a:p>
        </p:txBody>
      </p:sp>
      <p:pic>
        <p:nvPicPr>
          <p:cNvPr id="6" name="Picture 2">
            <a:extLst>
              <a:ext uri="{FF2B5EF4-FFF2-40B4-BE49-F238E27FC236}">
                <a16:creationId xmlns:a16="http://schemas.microsoft.com/office/drawing/2014/main" id="{BED20889-2D11-4C26-87A3-3C469D6BB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447" y="1702800"/>
            <a:ext cx="1826743"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E4746897-766D-436F-A5CA-689ED545A500}"/>
              </a:ext>
            </a:extLst>
          </p:cNvPr>
          <p:cNvSpPr txBox="1"/>
          <p:nvPr/>
        </p:nvSpPr>
        <p:spPr>
          <a:xfrm>
            <a:off x="1970251" y="1450581"/>
            <a:ext cx="7049227" cy="3970318"/>
          </a:xfrm>
          <a:prstGeom prst="rect">
            <a:avLst/>
          </a:prstGeom>
          <a:noFill/>
        </p:spPr>
        <p:txBody>
          <a:bodyPr wrap="square" rtlCol="0">
            <a:spAutoFit/>
          </a:bodyPr>
          <a:lstStyle/>
          <a:p>
            <a:pPr marL="342900" indent="-342900">
              <a:buFont typeface="Arial" panose="020B0604020202020204" pitchFamily="34" charset="0"/>
              <a:buChar char="•"/>
            </a:pPr>
            <a:r>
              <a:rPr lang="en-GB" sz="2800" dirty="0">
                <a:solidFill>
                  <a:srgbClr val="0000FF"/>
                </a:solidFill>
                <a:latin typeface="Times New Roman" panose="02020603050405020304" pitchFamily="18" charset="0"/>
                <a:cs typeface="Times New Roman" panose="02020603050405020304" pitchFamily="18" charset="0"/>
              </a:rPr>
              <a:t>The final structure seems to be the result of the ballistic melting in recoil nuclei tracks and the subsequent </a:t>
            </a:r>
            <a:r>
              <a:rPr lang="en-US" sz="2800" dirty="0">
                <a:solidFill>
                  <a:srgbClr val="0000FF"/>
                </a:solidFill>
                <a:latin typeface="Times New Roman" panose="02020603050405020304" pitchFamily="18" charset="0"/>
                <a:cs typeface="Times New Roman" panose="02020603050405020304" pitchFamily="18" charset="0"/>
              </a:rPr>
              <a:t>a particles</a:t>
            </a:r>
            <a:r>
              <a:rPr lang="en-GB" sz="2800" dirty="0">
                <a:solidFill>
                  <a:srgbClr val="0000FF"/>
                </a:solidFill>
                <a:latin typeface="Times New Roman" panose="02020603050405020304" pitchFamily="18" charset="0"/>
                <a:cs typeface="Times New Roman" panose="02020603050405020304" pitchFamily="18" charset="0"/>
              </a:rPr>
              <a:t> partial damage repair due to a thermal self-healing mechanism in the </a:t>
            </a:r>
            <a:r>
              <a:rPr lang="en-US" sz="2800" dirty="0">
                <a:solidFill>
                  <a:srgbClr val="0000FF"/>
                </a:solidFill>
                <a:latin typeface="Times New Roman" panose="02020603050405020304" pitchFamily="18" charset="0"/>
                <a:cs typeface="Times New Roman" panose="02020603050405020304" pitchFamily="18" charset="0"/>
              </a:rPr>
              <a:t>a particles</a:t>
            </a:r>
            <a:r>
              <a:rPr lang="en-GB" sz="2800" dirty="0">
                <a:solidFill>
                  <a:srgbClr val="0000FF"/>
                </a:solidFill>
                <a:latin typeface="Times New Roman" panose="02020603050405020304" pitchFamily="18" charset="0"/>
                <a:cs typeface="Times New Roman" panose="02020603050405020304" pitchFamily="18" charset="0"/>
              </a:rPr>
              <a:t> tracks. It results in a </a:t>
            </a:r>
            <a:r>
              <a:rPr lang="en-GB" sz="2800" b="1" dirty="0">
                <a:solidFill>
                  <a:srgbClr val="0000FF"/>
                </a:solidFill>
                <a:latin typeface="Times New Roman" panose="02020603050405020304" pitchFamily="18" charset="0"/>
                <a:cs typeface="Times New Roman" panose="02020603050405020304" pitchFamily="18" charset="0"/>
              </a:rPr>
              <a:t>new homogeneous glassy state</a:t>
            </a:r>
            <a:r>
              <a:rPr lang="en-GB" sz="2800" dirty="0">
                <a:solidFill>
                  <a:srgbClr val="0000FF"/>
                </a:solidFill>
                <a:latin typeface="Times New Roman" panose="02020603050405020304" pitchFamily="18" charset="0"/>
                <a:cs typeface="Times New Roman" panose="02020603050405020304" pitchFamily="18" charset="0"/>
              </a:rPr>
              <a:t>, similar to that obtained by a very high quenching rate, with slightly modified macroscopic properties. </a:t>
            </a:r>
            <a:endParaRPr lang="en-GB" sz="2400" dirty="0">
              <a:solidFill>
                <a:srgbClr val="04040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1461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89914DC-0E1D-4ED2-BB78-7820C2B6714C}"/>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EB4CDC35-34DB-4BCD-A043-834588FEFB1B}"/>
              </a:ext>
            </a:extLst>
          </p:cNvPr>
          <p:cNvSpPr>
            <a:spLocks noGrp="1"/>
          </p:cNvSpPr>
          <p:nvPr>
            <p:ph type="sldNum" sz="quarter" idx="12"/>
          </p:nvPr>
        </p:nvSpPr>
        <p:spPr>
          <a:xfrm>
            <a:off x="8606185" y="6564312"/>
            <a:ext cx="509587" cy="293688"/>
          </a:xfrm>
        </p:spPr>
        <p:txBody>
          <a:bodyPr/>
          <a:lstStyle/>
          <a:p>
            <a:pPr algn="r" fontAlgn="base">
              <a:spcBef>
                <a:spcPct val="0"/>
              </a:spcBef>
              <a:spcAft>
                <a:spcPct val="0"/>
              </a:spcAft>
              <a:defRPr/>
            </a:pPr>
            <a:fld id="{532ACE9D-5ECA-4EA4-BA02-9F8DE0C7F116}" type="slidenum">
              <a:rPr lang="en-GB" smtClean="0">
                <a:solidFill>
                  <a:srgbClr val="6E6E6F"/>
                </a:solidFill>
                <a:latin typeface="Times New Roman" panose="02020603050405020304" pitchFamily="18" charset="0"/>
                <a:cs typeface="Times New Roman" panose="02020603050405020304" pitchFamily="18" charset="0"/>
              </a:rPr>
              <a:pPr algn="r" fontAlgn="base">
                <a:spcBef>
                  <a:spcPct val="0"/>
                </a:spcBef>
                <a:spcAft>
                  <a:spcPct val="0"/>
                </a:spcAft>
                <a:defRPr/>
              </a:pPr>
              <a:t>54</a:t>
            </a:fld>
            <a:endParaRPr lang="en-GB" dirty="0">
              <a:solidFill>
                <a:srgbClr val="6E6E6F"/>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2473BFC-5FA0-4AE7-A013-3E67AA41F5D5}"/>
              </a:ext>
            </a:extLst>
          </p:cNvPr>
          <p:cNvSpPr txBox="1"/>
          <p:nvPr/>
        </p:nvSpPr>
        <p:spPr>
          <a:xfrm>
            <a:off x="70009" y="5857457"/>
            <a:ext cx="9055077" cy="707886"/>
          </a:xfrm>
          <a:prstGeom prst="rect">
            <a:avLst/>
          </a:prstGeom>
          <a:noFill/>
        </p:spPr>
        <p:txBody>
          <a:bodyPr wrap="square">
            <a:spAutoFit/>
          </a:bodyPr>
          <a:lstStyle/>
          <a:p>
            <a:pPr algn="l"/>
            <a:r>
              <a:rPr lang="en-GB" sz="2000" dirty="0">
                <a:solidFill>
                  <a:srgbClr val="000000"/>
                </a:solidFill>
                <a:latin typeface="Times New Roman" panose="02020603050405020304" pitchFamily="18" charset="0"/>
                <a:cs typeface="Times New Roman" panose="02020603050405020304" pitchFamily="18" charset="0"/>
              </a:rPr>
              <a:t>However, i</a:t>
            </a:r>
            <a:r>
              <a:rPr lang="en-GB" sz="2000" b="0" i="0" u="none" strike="noStrike" baseline="0" dirty="0">
                <a:solidFill>
                  <a:srgbClr val="000000"/>
                </a:solidFill>
                <a:latin typeface="Times New Roman" panose="02020603050405020304" pitchFamily="18" charset="0"/>
                <a:cs typeface="Times New Roman" panose="02020603050405020304" pitchFamily="18" charset="0"/>
              </a:rPr>
              <a:t>n these tests, the irradiation dose rate </a:t>
            </a:r>
            <a:r>
              <a:rPr lang="en-GB" sz="2000" dirty="0">
                <a:solidFill>
                  <a:srgbClr val="000000"/>
                </a:solidFill>
                <a:latin typeface="Times New Roman" panose="02020603050405020304" pitchFamily="18" charset="0"/>
                <a:cs typeface="Times New Roman" panose="02020603050405020304" pitchFamily="18" charset="0"/>
              </a:rPr>
              <a:t>i</a:t>
            </a:r>
            <a:r>
              <a:rPr lang="en-GB" sz="2000" b="0" i="0" u="none" strike="noStrike" baseline="0" dirty="0">
                <a:solidFill>
                  <a:srgbClr val="000000"/>
                </a:solidFill>
                <a:latin typeface="Times New Roman" panose="02020603050405020304" pitchFamily="18" charset="0"/>
                <a:cs typeface="Times New Roman" panose="02020603050405020304" pitchFamily="18" charset="0"/>
              </a:rPr>
              <a:t>s higher by many orders of magnitude compared to that characteristic of actual HLW.</a:t>
            </a:r>
            <a:endParaRPr lang="en-GB" sz="2000" dirty="0">
              <a:solidFill>
                <a:srgbClr val="000000"/>
              </a:solidFill>
              <a:latin typeface="Times New Roman" panose="02020603050405020304" pitchFamily="18" charset="0"/>
              <a:cs typeface="Times New Roman" panose="02020603050405020304" pitchFamily="18" charset="0"/>
            </a:endParaRPr>
          </a:p>
        </p:txBody>
      </p:sp>
      <p:pic>
        <p:nvPicPr>
          <p:cNvPr id="10" name="Picture 8">
            <a:extLst>
              <a:ext uri="{FF2B5EF4-FFF2-40B4-BE49-F238E27FC236}">
                <a16:creationId xmlns:a16="http://schemas.microsoft.com/office/drawing/2014/main" id="{DE8D9219-F39A-4172-8A13-BE48357CD5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923" y="1126977"/>
            <a:ext cx="4643154" cy="2377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BB3D581B-9944-44ED-8ACE-EAA1897AA8D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8368" y="3664058"/>
            <a:ext cx="4288085" cy="203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E2B0480D-F5A8-415C-8181-7836740266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81153" y="1029481"/>
            <a:ext cx="4273924" cy="2572612"/>
          </a:xfrm>
          <a:prstGeom prst="rect">
            <a:avLst/>
          </a:prstGeom>
        </p:spPr>
      </p:pic>
      <p:sp>
        <p:nvSpPr>
          <p:cNvPr id="13" name="Text Box 6">
            <a:extLst>
              <a:ext uri="{FF2B5EF4-FFF2-40B4-BE49-F238E27FC236}">
                <a16:creationId xmlns:a16="http://schemas.microsoft.com/office/drawing/2014/main" id="{46EEFA2E-F455-4C5A-A921-A478EE8DE263}"/>
              </a:ext>
            </a:extLst>
          </p:cNvPr>
          <p:cNvSpPr txBox="1">
            <a:spLocks noChangeArrowheads="1"/>
          </p:cNvSpPr>
          <p:nvPr/>
        </p:nvSpPr>
        <p:spPr bwMode="auto">
          <a:xfrm>
            <a:off x="4597548" y="3611796"/>
            <a:ext cx="4546452"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rgbClr val="000000"/>
                </a:solidFill>
                <a:latin typeface="Times" pitchFamily="18" charset="0"/>
              </a:defRPr>
            </a:lvl1pPr>
            <a:lvl2pPr marL="742950" indent="-285750">
              <a:defRPr sz="2800">
                <a:solidFill>
                  <a:srgbClr val="000000"/>
                </a:solidFill>
                <a:latin typeface="Times" pitchFamily="18" charset="0"/>
              </a:defRPr>
            </a:lvl2pPr>
            <a:lvl3pPr marL="1143000" indent="-228600">
              <a:defRPr sz="2800">
                <a:solidFill>
                  <a:srgbClr val="000000"/>
                </a:solidFill>
                <a:latin typeface="Times" pitchFamily="18" charset="0"/>
              </a:defRPr>
            </a:lvl3pPr>
            <a:lvl4pPr marL="1600200" indent="-228600">
              <a:defRPr sz="2800">
                <a:solidFill>
                  <a:srgbClr val="000000"/>
                </a:solidFill>
                <a:latin typeface="Times" pitchFamily="18" charset="0"/>
              </a:defRPr>
            </a:lvl4pPr>
            <a:lvl5pPr marL="2057400" indent="-228600">
              <a:defRPr sz="2800">
                <a:solidFill>
                  <a:srgbClr val="000000"/>
                </a:solidFill>
                <a:latin typeface="Times" pitchFamily="18" charset="0"/>
              </a:defRPr>
            </a:lvl5pPr>
            <a:lvl6pPr marL="2514600" indent="-228600" eaLnBrk="0" fontAlgn="base" hangingPunct="0">
              <a:spcBef>
                <a:spcPct val="0"/>
              </a:spcBef>
              <a:spcAft>
                <a:spcPct val="0"/>
              </a:spcAft>
              <a:defRPr sz="2800">
                <a:solidFill>
                  <a:srgbClr val="000000"/>
                </a:solidFill>
                <a:latin typeface="Times" pitchFamily="18" charset="0"/>
              </a:defRPr>
            </a:lvl6pPr>
            <a:lvl7pPr marL="2971800" indent="-228600" eaLnBrk="0" fontAlgn="base" hangingPunct="0">
              <a:spcBef>
                <a:spcPct val="0"/>
              </a:spcBef>
              <a:spcAft>
                <a:spcPct val="0"/>
              </a:spcAft>
              <a:defRPr sz="2800">
                <a:solidFill>
                  <a:srgbClr val="000000"/>
                </a:solidFill>
                <a:latin typeface="Times" pitchFamily="18" charset="0"/>
              </a:defRPr>
            </a:lvl7pPr>
            <a:lvl8pPr marL="3429000" indent="-228600" eaLnBrk="0" fontAlgn="base" hangingPunct="0">
              <a:spcBef>
                <a:spcPct val="0"/>
              </a:spcBef>
              <a:spcAft>
                <a:spcPct val="0"/>
              </a:spcAft>
              <a:defRPr sz="2800">
                <a:solidFill>
                  <a:srgbClr val="000000"/>
                </a:solidFill>
                <a:latin typeface="Times" pitchFamily="18" charset="0"/>
              </a:defRPr>
            </a:lvl8pPr>
            <a:lvl9pPr marL="3886200" indent="-228600" eaLnBrk="0" fontAlgn="base" hangingPunct="0">
              <a:spcBef>
                <a:spcPct val="0"/>
              </a:spcBef>
              <a:spcAft>
                <a:spcPct val="0"/>
              </a:spcAft>
              <a:defRPr sz="2800">
                <a:solidFill>
                  <a:srgbClr val="000000"/>
                </a:solidFill>
                <a:latin typeface="Times" pitchFamily="18" charset="0"/>
              </a:defRPr>
            </a:lvl9pPr>
          </a:lstStyle>
          <a:p>
            <a:pPr algn="ctr">
              <a:spcBef>
                <a:spcPct val="50000"/>
              </a:spcBef>
            </a:pPr>
            <a:r>
              <a:rPr lang="en-GB" sz="1400" dirty="0">
                <a:solidFill>
                  <a:srgbClr val="0000FF"/>
                </a:solidFill>
                <a:latin typeface="Times New Roman" panose="02020603050405020304" pitchFamily="18" charset="0"/>
                <a:cs typeface="Times New Roman" panose="02020603050405020304" pitchFamily="18" charset="0"/>
              </a:rPr>
              <a:t>K. Zheng et.al., </a:t>
            </a:r>
            <a:r>
              <a:rPr lang="en-GB" sz="1400" i="1" dirty="0">
                <a:solidFill>
                  <a:srgbClr val="0000FF"/>
                </a:solidFill>
                <a:latin typeface="Times New Roman" panose="02020603050405020304" pitchFamily="18" charset="0"/>
                <a:cs typeface="Times New Roman" panose="02020603050405020304" pitchFamily="18" charset="0"/>
              </a:rPr>
              <a:t>Nature Communications, </a:t>
            </a:r>
            <a:r>
              <a:rPr lang="en-GB" sz="1400" b="1" dirty="0">
                <a:solidFill>
                  <a:srgbClr val="0000FF"/>
                </a:solidFill>
                <a:latin typeface="Times New Roman" panose="02020603050405020304" pitchFamily="18" charset="0"/>
                <a:cs typeface="Times New Roman" panose="02020603050405020304" pitchFamily="18" charset="0"/>
              </a:rPr>
              <a:t>1:24</a:t>
            </a:r>
            <a:r>
              <a:rPr lang="en-GB" sz="1400" dirty="0">
                <a:solidFill>
                  <a:srgbClr val="0000FF"/>
                </a:solidFill>
                <a:latin typeface="Times New Roman" panose="02020603050405020304" pitchFamily="18" charset="0"/>
                <a:cs typeface="Times New Roman" panose="02020603050405020304" pitchFamily="18" charset="0"/>
              </a:rPr>
              <a:t>, 1 (2011).</a:t>
            </a:r>
            <a:endParaRPr lang="en-US" sz="1400" dirty="0">
              <a:solidFill>
                <a:srgbClr val="0000FF"/>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10A1004-7D36-70E1-44E3-7816644EC8C4}"/>
              </a:ext>
            </a:extLst>
          </p:cNvPr>
          <p:cNvPicPr>
            <a:picLocks noChangeAspect="1"/>
          </p:cNvPicPr>
          <p:nvPr/>
        </p:nvPicPr>
        <p:blipFill>
          <a:blip r:embed="rId5"/>
          <a:stretch>
            <a:fillRect/>
          </a:stretch>
        </p:blipFill>
        <p:spPr>
          <a:xfrm>
            <a:off x="1976085" y="3938879"/>
            <a:ext cx="5242926" cy="1445724"/>
          </a:xfrm>
          <a:prstGeom prst="rect">
            <a:avLst/>
          </a:prstGeom>
        </p:spPr>
      </p:pic>
      <p:pic>
        <p:nvPicPr>
          <p:cNvPr id="8" name="Picture 7">
            <a:extLst>
              <a:ext uri="{FF2B5EF4-FFF2-40B4-BE49-F238E27FC236}">
                <a16:creationId xmlns:a16="http://schemas.microsoft.com/office/drawing/2014/main" id="{A0A333DD-4A59-A215-AEA5-0411CF248840}"/>
              </a:ext>
            </a:extLst>
          </p:cNvPr>
          <p:cNvPicPr>
            <a:picLocks noChangeAspect="1"/>
          </p:cNvPicPr>
          <p:nvPr/>
        </p:nvPicPr>
        <p:blipFill>
          <a:blip r:embed="rId6"/>
          <a:stretch>
            <a:fillRect/>
          </a:stretch>
        </p:blipFill>
        <p:spPr>
          <a:xfrm>
            <a:off x="848059" y="5493829"/>
            <a:ext cx="7866187" cy="364658"/>
          </a:xfrm>
          <a:prstGeom prst="rect">
            <a:avLst/>
          </a:prstGeom>
        </p:spPr>
      </p:pic>
    </p:spTree>
    <p:extLst>
      <p:ext uri="{BB962C8B-B14F-4D97-AF65-F5344CB8AC3E}">
        <p14:creationId xmlns:p14="http://schemas.microsoft.com/office/powerpoint/2010/main" val="35434302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282B27-BC0C-D2FF-08C1-C6200E80B9E8}"/>
              </a:ext>
            </a:extLst>
          </p:cNvPr>
          <p:cNvPicPr>
            <a:picLocks noChangeAspect="1"/>
          </p:cNvPicPr>
          <p:nvPr/>
        </p:nvPicPr>
        <p:blipFill>
          <a:blip r:embed="rId2"/>
          <a:stretch>
            <a:fillRect/>
          </a:stretch>
        </p:blipFill>
        <p:spPr>
          <a:xfrm>
            <a:off x="201780" y="3087599"/>
            <a:ext cx="5486875" cy="3673158"/>
          </a:xfrm>
          <a:prstGeom prst="rect">
            <a:avLst/>
          </a:prstGeom>
        </p:spPr>
      </p:pic>
      <p:pic>
        <p:nvPicPr>
          <p:cNvPr id="6" name="Picture 5">
            <a:extLst>
              <a:ext uri="{FF2B5EF4-FFF2-40B4-BE49-F238E27FC236}">
                <a16:creationId xmlns:a16="http://schemas.microsoft.com/office/drawing/2014/main" id="{7048B987-CEBC-6016-F4FA-D6E5D288F7C6}"/>
              </a:ext>
            </a:extLst>
          </p:cNvPr>
          <p:cNvPicPr>
            <a:picLocks noChangeAspect="1"/>
          </p:cNvPicPr>
          <p:nvPr/>
        </p:nvPicPr>
        <p:blipFill>
          <a:blip r:embed="rId3"/>
          <a:stretch>
            <a:fillRect/>
          </a:stretch>
        </p:blipFill>
        <p:spPr>
          <a:xfrm>
            <a:off x="4189227" y="1021409"/>
            <a:ext cx="4914624" cy="4310209"/>
          </a:xfrm>
          <a:prstGeom prst="rect">
            <a:avLst/>
          </a:prstGeom>
        </p:spPr>
      </p:pic>
      <p:pic>
        <p:nvPicPr>
          <p:cNvPr id="8" name="Picture 7">
            <a:extLst>
              <a:ext uri="{FF2B5EF4-FFF2-40B4-BE49-F238E27FC236}">
                <a16:creationId xmlns:a16="http://schemas.microsoft.com/office/drawing/2014/main" id="{E529EE3C-494E-6578-CF32-030CCD7B5795}"/>
              </a:ext>
            </a:extLst>
          </p:cNvPr>
          <p:cNvPicPr>
            <a:picLocks noChangeAspect="1"/>
          </p:cNvPicPr>
          <p:nvPr/>
        </p:nvPicPr>
        <p:blipFill>
          <a:blip r:embed="rId4"/>
          <a:stretch>
            <a:fillRect/>
          </a:stretch>
        </p:blipFill>
        <p:spPr>
          <a:xfrm>
            <a:off x="100718" y="1148316"/>
            <a:ext cx="4269263" cy="1743740"/>
          </a:xfrm>
          <a:prstGeom prst="rect">
            <a:avLst/>
          </a:prstGeom>
        </p:spPr>
      </p:pic>
      <p:pic>
        <p:nvPicPr>
          <p:cNvPr id="11" name="Picture 10">
            <a:extLst>
              <a:ext uri="{FF2B5EF4-FFF2-40B4-BE49-F238E27FC236}">
                <a16:creationId xmlns:a16="http://schemas.microsoft.com/office/drawing/2014/main" id="{C183D7F0-735A-D993-CBB4-85CBB5F3748F}"/>
              </a:ext>
            </a:extLst>
          </p:cNvPr>
          <p:cNvPicPr>
            <a:picLocks noChangeAspect="1"/>
          </p:cNvPicPr>
          <p:nvPr/>
        </p:nvPicPr>
        <p:blipFill>
          <a:blip r:embed="rId5"/>
          <a:stretch>
            <a:fillRect/>
          </a:stretch>
        </p:blipFill>
        <p:spPr>
          <a:xfrm>
            <a:off x="6049680" y="5309236"/>
            <a:ext cx="2509289" cy="1473903"/>
          </a:xfrm>
          <a:prstGeom prst="rect">
            <a:avLst/>
          </a:prstGeom>
        </p:spPr>
      </p:pic>
    </p:spTree>
    <p:extLst>
      <p:ext uri="{BB962C8B-B14F-4D97-AF65-F5344CB8AC3E}">
        <p14:creationId xmlns:p14="http://schemas.microsoft.com/office/powerpoint/2010/main" val="2180231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5AD3AF-A80B-41FD-8EAB-C51433BDF4D6}"/>
              </a:ext>
            </a:extLst>
          </p:cNvPr>
          <p:cNvSpPr>
            <a:spLocks noGrp="1"/>
          </p:cNvSpPr>
          <p:nvPr>
            <p:ph type="sldNum" sz="quarter" idx="12"/>
          </p:nvPr>
        </p:nvSpPr>
        <p:spPr>
          <a:xfrm>
            <a:off x="6932106" y="6387430"/>
            <a:ext cx="2057400" cy="365125"/>
          </a:xfrm>
        </p:spPr>
        <p:txBody>
          <a:bodyPr/>
          <a:lstStyle/>
          <a:p>
            <a:fld id="{23A0628E-C12F-4F8C-9895-BCD5E30100D3}" type="slidenum">
              <a:rPr lang="en-US" smtClean="0"/>
              <a:pPr/>
              <a:t>56</a:t>
            </a:fld>
            <a:endParaRPr lang="en-US" dirty="0"/>
          </a:p>
        </p:txBody>
      </p:sp>
      <p:sp>
        <p:nvSpPr>
          <p:cNvPr id="8" name="TextBox 7">
            <a:extLst>
              <a:ext uri="{FF2B5EF4-FFF2-40B4-BE49-F238E27FC236}">
                <a16:creationId xmlns:a16="http://schemas.microsoft.com/office/drawing/2014/main" id="{43A76771-FA8B-4158-8991-9E08235EB324}"/>
              </a:ext>
            </a:extLst>
          </p:cNvPr>
          <p:cNvSpPr txBox="1"/>
          <p:nvPr/>
        </p:nvSpPr>
        <p:spPr>
          <a:xfrm>
            <a:off x="246098" y="1436323"/>
            <a:ext cx="8666665" cy="954107"/>
          </a:xfrm>
          <a:prstGeom prst="rect">
            <a:avLst/>
          </a:prstGeom>
          <a:noFill/>
        </p:spPr>
        <p:txBody>
          <a:bodyPr wrap="square" rtlCol="0">
            <a:spAutoFit/>
          </a:bodyPr>
          <a:lstStyle/>
          <a:p>
            <a:r>
              <a:rPr lang="en-US" sz="2800" dirty="0">
                <a:solidFill>
                  <a:srgbClr val="040404"/>
                </a:solidFill>
                <a:latin typeface="Times New Roman" panose="02020603050405020304" pitchFamily="18" charset="0"/>
                <a:cs typeface="Times New Roman" panose="02020603050405020304" pitchFamily="18" charset="0"/>
              </a:rPr>
              <a:t>Ionizing radiation does not significantly affect the structure and properties of nuclear waste glasses</a:t>
            </a:r>
            <a:endParaRPr lang="en-GB" sz="2800" dirty="0">
              <a:solidFill>
                <a:srgbClr val="040404"/>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BB14A10-FAFB-40CF-9CE5-F091BDD3CE49}"/>
              </a:ext>
            </a:extLst>
          </p:cNvPr>
          <p:cNvSpPr txBox="1"/>
          <p:nvPr/>
        </p:nvSpPr>
        <p:spPr>
          <a:xfrm>
            <a:off x="246098" y="2577092"/>
            <a:ext cx="8743408" cy="954107"/>
          </a:xfrm>
          <a:prstGeom prst="rect">
            <a:avLst/>
          </a:prstGeom>
          <a:noFill/>
        </p:spPr>
        <p:txBody>
          <a:bodyPr wrap="square" rtlCol="0">
            <a:spAutoFit/>
          </a:bodyPr>
          <a:lstStyle/>
          <a:p>
            <a:pPr>
              <a:spcBef>
                <a:spcPts val="0"/>
              </a:spcBef>
              <a:spcAft>
                <a:spcPts val="0"/>
              </a:spcAft>
            </a:pPr>
            <a:r>
              <a:rPr lang="en-GB" sz="2800" i="0" dirty="0">
                <a:solidFill>
                  <a:srgbClr val="000000"/>
                </a:solidFill>
                <a:latin typeface="Times New Roman" panose="02020603050405020304" pitchFamily="18" charset="0"/>
                <a:cs typeface="Times New Roman" panose="02020603050405020304" pitchFamily="18" charset="0"/>
              </a:rPr>
              <a:t>Literature analysis shows practical absence or very weak effect of self-irradiation on characteristics of HLW glasses. </a:t>
            </a:r>
          </a:p>
        </p:txBody>
      </p:sp>
      <p:sp>
        <p:nvSpPr>
          <p:cNvPr id="12" name="TextBox 11">
            <a:extLst>
              <a:ext uri="{FF2B5EF4-FFF2-40B4-BE49-F238E27FC236}">
                <a16:creationId xmlns:a16="http://schemas.microsoft.com/office/drawing/2014/main" id="{2C033AE3-0C67-456F-AB22-F1D960DB502B}"/>
              </a:ext>
            </a:extLst>
          </p:cNvPr>
          <p:cNvSpPr txBox="1"/>
          <p:nvPr/>
        </p:nvSpPr>
        <p:spPr>
          <a:xfrm>
            <a:off x="127701" y="4027115"/>
            <a:ext cx="9016299" cy="1938992"/>
          </a:xfrm>
          <a:prstGeom prst="rect">
            <a:avLst/>
          </a:prstGeom>
          <a:noFill/>
        </p:spPr>
        <p:txBody>
          <a:bodyPr wrap="square" rtlCol="0">
            <a:spAutoFit/>
          </a:bodyPr>
          <a:lstStyle/>
          <a:p>
            <a:pPr>
              <a:spcBef>
                <a:spcPts val="0"/>
              </a:spcBef>
              <a:spcAft>
                <a:spcPts val="0"/>
              </a:spcAft>
            </a:pPr>
            <a:r>
              <a:rPr lang="en-GB" sz="2400" b="1" i="0" dirty="0">
                <a:solidFill>
                  <a:srgbClr val="000000"/>
                </a:solidFill>
                <a:latin typeface="Times New Roman" panose="02020603050405020304" pitchFamily="18" charset="0"/>
                <a:cs typeface="Times New Roman" panose="02020603050405020304" pitchFamily="18" charset="0"/>
              </a:rPr>
              <a:t>Useful references:</a:t>
            </a:r>
          </a:p>
          <a:p>
            <a:pPr marL="285750" indent="-285750">
              <a:buFont typeface="Arial" panose="020B0604020202020204" pitchFamily="34" charset="0"/>
              <a:buChar char="•"/>
            </a:pPr>
            <a:r>
              <a:rPr lang="en-GB" sz="1600" dirty="0">
                <a:solidFill>
                  <a:srgbClr val="040404"/>
                </a:solidFill>
                <a:latin typeface="Times New Roman" panose="02020603050405020304" pitchFamily="18" charset="0"/>
                <a:cs typeface="Times New Roman" panose="02020603050405020304" pitchFamily="18" charset="0"/>
              </a:rPr>
              <a:t>V.I. </a:t>
            </a:r>
            <a:r>
              <a:rPr lang="en-GB" sz="1600" dirty="0" err="1">
                <a:solidFill>
                  <a:srgbClr val="040404"/>
                </a:solidFill>
                <a:latin typeface="Times New Roman" panose="02020603050405020304" pitchFamily="18" charset="0"/>
                <a:cs typeface="Times New Roman" panose="02020603050405020304" pitchFamily="18" charset="0"/>
              </a:rPr>
              <a:t>Malkovsky</a:t>
            </a:r>
            <a:r>
              <a:rPr lang="en-GB" sz="1600" dirty="0">
                <a:solidFill>
                  <a:srgbClr val="040404"/>
                </a:solidFill>
                <a:latin typeface="Times New Roman" panose="02020603050405020304" pitchFamily="18" charset="0"/>
                <a:cs typeface="Times New Roman" panose="02020603050405020304" pitchFamily="18" charset="0"/>
              </a:rPr>
              <a:t>, S.V. </a:t>
            </a:r>
            <a:r>
              <a:rPr lang="en-GB" sz="1600" dirty="0" err="1">
                <a:solidFill>
                  <a:srgbClr val="040404"/>
                </a:solidFill>
                <a:latin typeface="Times New Roman" panose="02020603050405020304" pitchFamily="18" charset="0"/>
                <a:cs typeface="Times New Roman" panose="02020603050405020304" pitchFamily="18" charset="0"/>
              </a:rPr>
              <a:t>Yudintsev</a:t>
            </a:r>
            <a:r>
              <a:rPr lang="en-GB" sz="1600" dirty="0">
                <a:solidFill>
                  <a:srgbClr val="040404"/>
                </a:solidFill>
                <a:latin typeface="Times New Roman" panose="02020603050405020304" pitchFamily="18" charset="0"/>
                <a:cs typeface="Times New Roman" panose="02020603050405020304" pitchFamily="18" charset="0"/>
              </a:rPr>
              <a:t>, M.I. Ojovan, V.A. Petrov. The Influence of Radiation on Confinement Properties of Nuclear Waste Glasses. </a:t>
            </a:r>
            <a:r>
              <a:rPr lang="en-GB" sz="1600" i="1" dirty="0">
                <a:solidFill>
                  <a:srgbClr val="040404"/>
                </a:solidFill>
                <a:latin typeface="Times New Roman" panose="02020603050405020304" pitchFamily="18" charset="0"/>
                <a:cs typeface="Times New Roman" panose="02020603050405020304" pitchFamily="18" charset="0"/>
              </a:rPr>
              <a:t>Science and Technology of Nuclear Installations</a:t>
            </a:r>
            <a:r>
              <a:rPr lang="en-GB" sz="1600" dirty="0">
                <a:solidFill>
                  <a:srgbClr val="040404"/>
                </a:solidFill>
                <a:latin typeface="Times New Roman" panose="02020603050405020304" pitchFamily="18" charset="0"/>
                <a:cs typeface="Times New Roman" panose="02020603050405020304" pitchFamily="18" charset="0"/>
              </a:rPr>
              <a:t>, </a:t>
            </a:r>
            <a:r>
              <a:rPr lang="en-GB" sz="1600" b="1" dirty="0">
                <a:solidFill>
                  <a:srgbClr val="040404"/>
                </a:solidFill>
                <a:latin typeface="Times New Roman" panose="02020603050405020304" pitchFamily="18" charset="0"/>
                <a:cs typeface="Times New Roman" panose="02020603050405020304" pitchFamily="18" charset="0"/>
              </a:rPr>
              <a:t>2020</a:t>
            </a:r>
            <a:r>
              <a:rPr lang="en-GB" sz="1600" dirty="0">
                <a:solidFill>
                  <a:srgbClr val="040404"/>
                </a:solidFill>
                <a:latin typeface="Times New Roman" panose="02020603050405020304" pitchFamily="18" charset="0"/>
                <a:cs typeface="Times New Roman" panose="02020603050405020304" pitchFamily="18" charset="0"/>
              </a:rPr>
              <a:t>, Article ID 8875723. 14 p. (2020), </a:t>
            </a:r>
            <a:r>
              <a:rPr lang="en-GB" sz="1600" dirty="0">
                <a:solidFill>
                  <a:srgbClr val="040404"/>
                </a:solidFill>
                <a:latin typeface="Times New Roman" panose="02020603050405020304" pitchFamily="18" charset="0"/>
                <a:cs typeface="Times New Roman" panose="02020603050405020304" pitchFamily="18" charset="0"/>
                <a:hlinkClick r:id="rId2"/>
              </a:rPr>
              <a:t>https://doi.org/10.1155/2020/8875723</a:t>
            </a:r>
            <a:r>
              <a:rPr lang="en-GB" sz="1600" dirty="0">
                <a:solidFill>
                  <a:srgbClr val="040404"/>
                </a:solidFill>
                <a:latin typeface="Times New Roman" panose="02020603050405020304" pitchFamily="18" charset="0"/>
                <a:cs typeface="Times New Roman" panose="02020603050405020304" pitchFamily="18" charset="0"/>
              </a:rPr>
              <a:t> </a:t>
            </a:r>
          </a:p>
          <a:p>
            <a:pPr marL="285750" indent="-285750">
              <a:spcBef>
                <a:spcPts val="0"/>
              </a:spcBef>
              <a:spcAft>
                <a:spcPts val="0"/>
              </a:spcAft>
              <a:buFont typeface="Arial" panose="020B0604020202020204" pitchFamily="34" charset="0"/>
              <a:buChar char="•"/>
            </a:pPr>
            <a:r>
              <a:rPr lang="en-GB" sz="1600" i="0" dirty="0">
                <a:solidFill>
                  <a:srgbClr val="000000"/>
                </a:solidFill>
                <a:latin typeface="Times New Roman" panose="02020603050405020304" pitchFamily="18" charset="0"/>
                <a:cs typeface="Times New Roman" panose="02020603050405020304" pitchFamily="18" charset="0"/>
              </a:rPr>
              <a:t>W. J. Weber, R. C. Ewing, C. A. Angel et al., “Radiation effects in glass used for immobilization of high-level waste and plutonium disposition, </a:t>
            </a:r>
            <a:r>
              <a:rPr lang="en-GB" sz="1600" i="1" dirty="0">
                <a:solidFill>
                  <a:srgbClr val="000000"/>
                </a:solidFill>
                <a:latin typeface="Times New Roman" panose="02020603050405020304" pitchFamily="18" charset="0"/>
                <a:cs typeface="Times New Roman" panose="02020603050405020304" pitchFamily="18" charset="0"/>
              </a:rPr>
              <a:t>Journal of Materials Research and Technology</a:t>
            </a:r>
            <a:r>
              <a:rPr lang="en-GB" sz="1600" i="0" dirty="0">
                <a:solidFill>
                  <a:srgbClr val="000000"/>
                </a:solidFill>
                <a:latin typeface="Times New Roman" panose="02020603050405020304" pitchFamily="18" charset="0"/>
                <a:cs typeface="Times New Roman" panose="02020603050405020304" pitchFamily="18" charset="0"/>
              </a:rPr>
              <a:t>, </a:t>
            </a:r>
            <a:r>
              <a:rPr lang="en-GB" sz="1600" b="1" i="0" dirty="0">
                <a:solidFill>
                  <a:srgbClr val="000000"/>
                </a:solidFill>
                <a:latin typeface="Times New Roman" panose="02020603050405020304" pitchFamily="18" charset="0"/>
                <a:cs typeface="Times New Roman" panose="02020603050405020304" pitchFamily="18" charset="0"/>
              </a:rPr>
              <a:t>12</a:t>
            </a:r>
            <a:r>
              <a:rPr lang="en-GB" sz="1600" i="0" dirty="0">
                <a:solidFill>
                  <a:srgbClr val="000000"/>
                </a:solidFill>
                <a:latin typeface="Times New Roman" panose="02020603050405020304" pitchFamily="18" charset="0"/>
                <a:cs typeface="Times New Roman" panose="02020603050405020304" pitchFamily="18" charset="0"/>
              </a:rPr>
              <a:t>, (8) 1946–1978 (1997). </a:t>
            </a:r>
          </a:p>
        </p:txBody>
      </p:sp>
      <p:sp>
        <p:nvSpPr>
          <p:cNvPr id="15" name="Title 2">
            <a:extLst>
              <a:ext uri="{FF2B5EF4-FFF2-40B4-BE49-F238E27FC236}">
                <a16:creationId xmlns:a16="http://schemas.microsoft.com/office/drawing/2014/main" id="{F1CE9133-E3C3-4308-9CC0-8FB689954EE8}"/>
              </a:ext>
            </a:extLst>
          </p:cNvPr>
          <p:cNvSpPr txBox="1">
            <a:spLocks/>
          </p:cNvSpPr>
          <p:nvPr/>
        </p:nvSpPr>
        <p:spPr>
          <a:xfrm>
            <a:off x="1251474" y="1012165"/>
            <a:ext cx="6768752" cy="574110"/>
          </a:xfrm>
          <a:prstGeom prst="rect">
            <a:avLst/>
          </a:prstGeom>
        </p:spPr>
        <p:txBody>
          <a:bodyPr/>
          <a:lstStyle>
            <a:lvl1pPr algn="l" defTabSz="914400" rtl="0" eaLnBrk="1" latinLnBrk="0" hangingPunct="1">
              <a:spcBef>
                <a:spcPct val="0"/>
              </a:spcBef>
              <a:buNone/>
              <a:defRPr sz="3600" b="1" kern="1200">
                <a:solidFill>
                  <a:schemeClr val="tx2"/>
                </a:solidFill>
                <a:latin typeface="Arial "/>
                <a:ea typeface="+mj-ea"/>
                <a:cs typeface="+mj-cs"/>
              </a:defRPr>
            </a:lvl1pPr>
          </a:lstStyle>
          <a:p>
            <a:pPr algn="ctr"/>
            <a:r>
              <a:rPr lang="en-GB" sz="3200" dirty="0">
                <a:solidFill>
                  <a:schemeClr val="tx1"/>
                </a:solidFill>
              </a:rPr>
              <a:t>Conclusions on glasses</a:t>
            </a:r>
          </a:p>
        </p:txBody>
      </p:sp>
    </p:spTree>
    <p:extLst>
      <p:ext uri="{BB962C8B-B14F-4D97-AF65-F5344CB8AC3E}">
        <p14:creationId xmlns:p14="http://schemas.microsoft.com/office/powerpoint/2010/main" val="35305063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98A507-0E5E-462A-87EC-896082E82F15}"/>
              </a:ext>
            </a:extLst>
          </p:cNvPr>
          <p:cNvSpPr>
            <a:spLocks noGrp="1"/>
          </p:cNvSpPr>
          <p:nvPr>
            <p:ph type="ftr" sz="quarter" idx="11"/>
          </p:nvPr>
        </p:nvSpPr>
        <p:spPr/>
        <p:txBody>
          <a:bodyPr/>
          <a:lstStyle/>
          <a:p>
            <a:endParaRPr lang="en-GB" sz="10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37B8DCC-A77A-4FE6-A655-30BF521B88BA}"/>
              </a:ext>
            </a:extLst>
          </p:cNvPr>
          <p:cNvSpPr>
            <a:spLocks noGrp="1"/>
          </p:cNvSpPr>
          <p:nvPr>
            <p:ph type="sldNum" sz="quarter" idx="12"/>
          </p:nvPr>
        </p:nvSpPr>
        <p:spPr/>
        <p:txBody>
          <a:bodyPr/>
          <a:lstStyle/>
          <a:p>
            <a:fld id="{23A0628E-C12F-4F8C-9895-BCD5E30100D3}" type="slidenum">
              <a:rPr lang="en-US" smtClean="0"/>
              <a:pPr/>
              <a:t>57</a:t>
            </a:fld>
            <a:endParaRPr lang="en-US" dirty="0"/>
          </a:p>
        </p:txBody>
      </p:sp>
      <p:pic>
        <p:nvPicPr>
          <p:cNvPr id="5" name="Picture 4" descr="Text&#10;&#10;Description automatically generated">
            <a:extLst>
              <a:ext uri="{FF2B5EF4-FFF2-40B4-BE49-F238E27FC236}">
                <a16:creationId xmlns:a16="http://schemas.microsoft.com/office/drawing/2014/main" id="{52198333-BB22-4F27-9E2F-C6028A0AA049}"/>
              </a:ext>
            </a:extLst>
          </p:cNvPr>
          <p:cNvPicPr>
            <a:picLocks noChangeAspect="1"/>
          </p:cNvPicPr>
          <p:nvPr/>
        </p:nvPicPr>
        <p:blipFill>
          <a:blip r:embed="rId2"/>
          <a:stretch>
            <a:fillRect/>
          </a:stretch>
        </p:blipFill>
        <p:spPr>
          <a:xfrm>
            <a:off x="1340765" y="1146094"/>
            <a:ext cx="6633861" cy="5575381"/>
          </a:xfrm>
          <a:prstGeom prst="rect">
            <a:avLst/>
          </a:prstGeom>
        </p:spPr>
      </p:pic>
      <p:sp>
        <p:nvSpPr>
          <p:cNvPr id="8" name="TextBox 7">
            <a:extLst>
              <a:ext uri="{FF2B5EF4-FFF2-40B4-BE49-F238E27FC236}">
                <a16:creationId xmlns:a16="http://schemas.microsoft.com/office/drawing/2014/main" id="{00A5A4CE-6BA5-4769-8B47-1F4A603F6BE4}"/>
              </a:ext>
            </a:extLst>
          </p:cNvPr>
          <p:cNvSpPr txBox="1"/>
          <p:nvPr/>
        </p:nvSpPr>
        <p:spPr>
          <a:xfrm rot="16200000">
            <a:off x="-2290990" y="3244334"/>
            <a:ext cx="5742384" cy="369332"/>
          </a:xfrm>
          <a:prstGeom prst="rect">
            <a:avLst/>
          </a:prstGeom>
          <a:noFill/>
        </p:spPr>
        <p:txBody>
          <a:bodyPr wrap="square">
            <a:spAutoFit/>
          </a:bodyPr>
          <a:lstStyle/>
          <a:p>
            <a:r>
              <a:rPr lang="en-GB" sz="1800" b="0" i="1" u="none" strike="noStrike" baseline="0" dirty="0">
                <a:latin typeface="URWPalladioL-Ital"/>
              </a:rPr>
              <a:t>Materials</a:t>
            </a:r>
            <a:r>
              <a:rPr lang="en-GB" sz="1800" b="0" i="0" u="none" strike="noStrike" baseline="0" dirty="0">
                <a:latin typeface="URWPalladioL-Ital"/>
              </a:rPr>
              <a:t> </a:t>
            </a:r>
            <a:r>
              <a:rPr lang="en-GB" sz="1800" b="1" i="0" u="none" strike="noStrike" baseline="0" dirty="0">
                <a:latin typeface="URWPalladioL-Bold"/>
              </a:rPr>
              <a:t>2019</a:t>
            </a:r>
            <a:r>
              <a:rPr lang="en-GB" sz="1800" b="0" i="0" u="none" strike="noStrike" baseline="0" dirty="0">
                <a:latin typeface="URWPalladioL-Roma"/>
              </a:rPr>
              <a:t>, </a:t>
            </a:r>
            <a:r>
              <a:rPr lang="en-GB" sz="1800" b="0" i="0" u="none" strike="noStrike" baseline="0" dirty="0">
                <a:latin typeface="URWPalladioL-Ital"/>
              </a:rPr>
              <a:t>12</a:t>
            </a:r>
            <a:r>
              <a:rPr lang="en-GB" sz="1800" b="0" i="0" u="none" strike="noStrike" baseline="0" dirty="0">
                <a:latin typeface="URWPalladioL-Roma"/>
              </a:rPr>
              <a:t>, 2638; doi:10.3390</a:t>
            </a:r>
            <a:r>
              <a:rPr lang="en-GB" sz="1800" b="0" i="0" u="none" strike="noStrike" baseline="0" dirty="0">
                <a:latin typeface="Rpxr"/>
              </a:rPr>
              <a:t>/</a:t>
            </a:r>
            <a:r>
              <a:rPr lang="en-GB" sz="1800" b="0" i="0" u="none" strike="noStrike" baseline="0" dirty="0">
                <a:latin typeface="URWPalladioL-Roma"/>
              </a:rPr>
              <a:t>ma12162638 </a:t>
            </a:r>
            <a:endParaRPr lang="en-GB" dirty="0"/>
          </a:p>
        </p:txBody>
      </p:sp>
      <p:sp>
        <p:nvSpPr>
          <p:cNvPr id="4" name="Title 1">
            <a:extLst>
              <a:ext uri="{FF2B5EF4-FFF2-40B4-BE49-F238E27FC236}">
                <a16:creationId xmlns:a16="http://schemas.microsoft.com/office/drawing/2014/main" id="{37FE6800-3585-E311-89BD-BA576ECE1BBD}"/>
              </a:ext>
            </a:extLst>
          </p:cNvPr>
          <p:cNvSpPr txBox="1">
            <a:spLocks/>
          </p:cNvSpPr>
          <p:nvPr/>
        </p:nvSpPr>
        <p:spPr>
          <a:xfrm>
            <a:off x="2122967" y="77063"/>
            <a:ext cx="4245935" cy="8798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C00000"/>
                </a:solidFill>
                <a:latin typeface="Impact" panose="020B0806030902050204" pitchFamily="34" charset="0"/>
              </a:rPr>
              <a:t>4. Crystals</a:t>
            </a:r>
          </a:p>
        </p:txBody>
      </p:sp>
    </p:spTree>
    <p:extLst>
      <p:ext uri="{BB962C8B-B14F-4D97-AF65-F5344CB8AC3E}">
        <p14:creationId xmlns:p14="http://schemas.microsoft.com/office/powerpoint/2010/main" val="18995729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B6B8AD-B64D-44B7-B285-D106FDDB5EAB}"/>
              </a:ext>
            </a:extLst>
          </p:cNvPr>
          <p:cNvSpPr>
            <a:spLocks noGrp="1"/>
          </p:cNvSpPr>
          <p:nvPr>
            <p:ph type="ftr" sz="quarter" idx="11"/>
          </p:nvPr>
        </p:nvSpPr>
        <p:spPr/>
        <p:txBody>
          <a:bodyPr/>
          <a:lstStyle/>
          <a:p>
            <a:endParaRPr lang="en-GB" sz="10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12E216CE-DEDE-40A2-8042-8D7C05D42498}"/>
              </a:ext>
            </a:extLst>
          </p:cNvPr>
          <p:cNvSpPr>
            <a:spLocks noGrp="1"/>
          </p:cNvSpPr>
          <p:nvPr>
            <p:ph type="sldNum" sz="quarter" idx="12"/>
          </p:nvPr>
        </p:nvSpPr>
        <p:spPr/>
        <p:txBody>
          <a:bodyPr/>
          <a:lstStyle/>
          <a:p>
            <a:fld id="{23A0628E-C12F-4F8C-9895-BCD5E30100D3}" type="slidenum">
              <a:rPr lang="en-US" smtClean="0"/>
              <a:pPr/>
              <a:t>58</a:t>
            </a:fld>
            <a:endParaRPr lang="en-US" dirty="0"/>
          </a:p>
        </p:txBody>
      </p:sp>
      <p:pic>
        <p:nvPicPr>
          <p:cNvPr id="5" name="Picture 4" descr="Table&#10;&#10;Description automatically generated">
            <a:extLst>
              <a:ext uri="{FF2B5EF4-FFF2-40B4-BE49-F238E27FC236}">
                <a16:creationId xmlns:a16="http://schemas.microsoft.com/office/drawing/2014/main" id="{5CBC930D-4D0F-45E6-B371-88B1F6B78DA4}"/>
              </a:ext>
            </a:extLst>
          </p:cNvPr>
          <p:cNvPicPr>
            <a:picLocks noChangeAspect="1"/>
          </p:cNvPicPr>
          <p:nvPr/>
        </p:nvPicPr>
        <p:blipFill>
          <a:blip r:embed="rId2"/>
          <a:stretch>
            <a:fillRect/>
          </a:stretch>
        </p:blipFill>
        <p:spPr>
          <a:xfrm>
            <a:off x="375437" y="1084953"/>
            <a:ext cx="8097051" cy="5544616"/>
          </a:xfrm>
          <a:prstGeom prst="rect">
            <a:avLst/>
          </a:prstGeom>
        </p:spPr>
      </p:pic>
    </p:spTree>
    <p:extLst>
      <p:ext uri="{BB962C8B-B14F-4D97-AF65-F5344CB8AC3E}">
        <p14:creationId xmlns:p14="http://schemas.microsoft.com/office/powerpoint/2010/main" val="12634547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A0628E-C12F-4F8C-9895-BCD5E30100D3}" type="slidenum">
              <a:rPr lang="en-US" smtClean="0"/>
              <a:pPr/>
              <a:t>59</a:t>
            </a:fld>
            <a:endParaRPr lang="en-US" dirty="0"/>
          </a:p>
        </p:txBody>
      </p:sp>
      <p:pic>
        <p:nvPicPr>
          <p:cNvPr id="3" name="zir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30004" y="980728"/>
            <a:ext cx="4876800" cy="4876800"/>
          </a:xfrm>
          <a:prstGeom prst="rect">
            <a:avLst/>
          </a:prstGeom>
        </p:spPr>
      </p:pic>
      <p:sp>
        <p:nvSpPr>
          <p:cNvPr id="4" name="TextBox 3"/>
          <p:cNvSpPr txBox="1"/>
          <p:nvPr/>
        </p:nvSpPr>
        <p:spPr>
          <a:xfrm>
            <a:off x="241015" y="6288892"/>
            <a:ext cx="8238024" cy="338554"/>
          </a:xfrm>
          <a:prstGeom prst="rect">
            <a:avLst/>
          </a:prstGeom>
          <a:noFill/>
        </p:spPr>
        <p:txBody>
          <a:bodyPr wrap="none" rtlCol="0">
            <a:spAutoFit/>
          </a:bodyPr>
          <a:lstStyle/>
          <a:p>
            <a:r>
              <a:rPr lang="en-GB" sz="1600" dirty="0"/>
              <a:t>Courtesy </a:t>
            </a:r>
            <a:r>
              <a:rPr lang="en-GB" sz="1600" dirty="0" err="1"/>
              <a:t>Kostya</a:t>
            </a:r>
            <a:r>
              <a:rPr lang="en-GB" sz="1600" dirty="0"/>
              <a:t> </a:t>
            </a:r>
            <a:r>
              <a:rPr lang="en-GB" sz="1600" dirty="0" err="1"/>
              <a:t>Trachenko</a:t>
            </a:r>
            <a:r>
              <a:rPr lang="en-GB" sz="1600" dirty="0"/>
              <a:t>, University of Cambridge / Queen Mary University of London</a:t>
            </a:r>
            <a:endParaRPr lang="en-US" sz="1600" dirty="0"/>
          </a:p>
        </p:txBody>
      </p:sp>
      <p:sp>
        <p:nvSpPr>
          <p:cNvPr id="5" name="Text Box 5"/>
          <p:cNvSpPr txBox="1">
            <a:spLocks noChangeArrowheads="1"/>
          </p:cNvSpPr>
          <p:nvPr/>
        </p:nvSpPr>
        <p:spPr bwMode="auto">
          <a:xfrm>
            <a:off x="253555" y="2634298"/>
            <a:ext cx="280900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dirty="0"/>
              <a:t>Molecular Dynamic Simulation of  Zircon, damaged by a 50keV particle</a:t>
            </a:r>
            <a:endParaRPr lang="en-US" altLang="en-US" dirty="0"/>
          </a:p>
        </p:txBody>
      </p:sp>
      <p:sp>
        <p:nvSpPr>
          <p:cNvPr id="6" name="Text Box 23"/>
          <p:cNvSpPr txBox="1">
            <a:spLocks noChangeArrowheads="1"/>
          </p:cNvSpPr>
          <p:nvPr/>
        </p:nvSpPr>
        <p:spPr bwMode="auto">
          <a:xfrm>
            <a:off x="971550" y="260350"/>
            <a:ext cx="6624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GB" altLang="en-US" sz="2400" dirty="0"/>
              <a:t>High-energy U recoils in ZrSiO</a:t>
            </a:r>
            <a:r>
              <a:rPr lang="en-GB" altLang="en-US" sz="2400" baseline="-25000" dirty="0"/>
              <a:t>4</a:t>
            </a:r>
            <a:endParaRPr lang="en-US" altLang="en-US" sz="2400" baseline="-25000" dirty="0"/>
          </a:p>
        </p:txBody>
      </p:sp>
    </p:spTree>
    <p:extLst>
      <p:ext uri="{BB962C8B-B14F-4D97-AF65-F5344CB8AC3E}">
        <p14:creationId xmlns:p14="http://schemas.microsoft.com/office/powerpoint/2010/main" val="844800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3">
            <a:extLst>
              <a:ext uri="{FF2B5EF4-FFF2-40B4-BE49-F238E27FC236}">
                <a16:creationId xmlns:a16="http://schemas.microsoft.com/office/drawing/2014/main" id="{192B1D42-0D33-82F0-D81B-43FE625C58C8}"/>
              </a:ext>
            </a:extLst>
          </p:cNvPr>
          <p:cNvSpPr>
            <a:spLocks noGrp="1"/>
          </p:cNvSpPr>
          <p:nvPr>
            <p:ph type="sldNum" sz="quarter" idx="12"/>
          </p:nvPr>
        </p:nvSpPr>
        <p:spPr>
          <a:xfrm>
            <a:off x="6457950" y="6356350"/>
            <a:ext cx="2057400" cy="365125"/>
          </a:xfrm>
        </p:spPr>
        <p:txBody>
          <a:bodyPr/>
          <a:lstStyle/>
          <a:p>
            <a:fld id="{23A0628E-C12F-4F8C-9895-BCD5E30100D3}" type="slidenum">
              <a:rPr lang="en-US" smtClean="0"/>
              <a:pPr/>
              <a:t>6</a:t>
            </a:fld>
            <a:endParaRPr lang="en-US" dirty="0"/>
          </a:p>
        </p:txBody>
      </p:sp>
      <p:pic>
        <p:nvPicPr>
          <p:cNvPr id="3" name="Рисунок 2">
            <a:extLst>
              <a:ext uri="{FF2B5EF4-FFF2-40B4-BE49-F238E27FC236}">
                <a16:creationId xmlns:a16="http://schemas.microsoft.com/office/drawing/2014/main" id="{74191104-BFBC-4055-1C2C-E3C08DD3BD9F}"/>
              </a:ext>
            </a:extLst>
          </p:cNvPr>
          <p:cNvPicPr>
            <a:picLocks noChangeAspect="1"/>
          </p:cNvPicPr>
          <p:nvPr/>
        </p:nvPicPr>
        <p:blipFill>
          <a:blip r:embed="rId2"/>
          <a:stretch>
            <a:fillRect/>
          </a:stretch>
        </p:blipFill>
        <p:spPr>
          <a:xfrm>
            <a:off x="2502614" y="1030980"/>
            <a:ext cx="4392488" cy="2251495"/>
          </a:xfrm>
          <a:prstGeom prst="rect">
            <a:avLst/>
          </a:prstGeom>
        </p:spPr>
      </p:pic>
      <p:sp>
        <p:nvSpPr>
          <p:cNvPr id="4" name="TextBox 3">
            <a:extLst>
              <a:ext uri="{FF2B5EF4-FFF2-40B4-BE49-F238E27FC236}">
                <a16:creationId xmlns:a16="http://schemas.microsoft.com/office/drawing/2014/main" id="{F32C6854-1855-E554-93F2-78CB6334B5F8}"/>
              </a:ext>
            </a:extLst>
          </p:cNvPr>
          <p:cNvSpPr txBox="1"/>
          <p:nvPr/>
        </p:nvSpPr>
        <p:spPr>
          <a:xfrm>
            <a:off x="158155" y="3252531"/>
            <a:ext cx="8712968"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Absorbed dose (D) </a:t>
            </a:r>
            <a:r>
              <a:rPr lang="en-US" dirty="0">
                <a:latin typeface="Times New Roman" panose="02020603050405020304" pitchFamily="18" charset="0"/>
                <a:cs typeface="Times New Roman" panose="02020603050405020304" pitchFamily="18" charset="0"/>
              </a:rPr>
              <a:t>- the measure of the energy deposited in matter by ionizing radiation per unit mass.</a:t>
            </a:r>
            <a:endParaRPr lang="ru-RU"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423F24F-8503-CC4A-8D3C-3367589C715E}"/>
                  </a:ext>
                </a:extLst>
              </p:cNvPr>
              <p:cNvSpPr txBox="1"/>
              <p:nvPr/>
            </p:nvSpPr>
            <p:spPr>
              <a:xfrm>
                <a:off x="3243275" y="3728661"/>
                <a:ext cx="2250937" cy="616387"/>
              </a:xfrm>
              <a:prstGeom prst="rect">
                <a:avLst/>
              </a:prstGeom>
              <a:noFill/>
              <a:ln>
                <a:solidFill>
                  <a:schemeClr val="accent3"/>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𝐷</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𝐸</m:t>
                          </m:r>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m:t>
                          </m:r>
                        </m:den>
                      </m:f>
                      <m:r>
                        <a:rPr lang="en-US" i="1">
                          <a:latin typeface="Cambria Math" panose="02040503050406030204" pitchFamily="18" charset="0"/>
                        </a:rPr>
                        <m:t>   </m:t>
                      </m:r>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𝐽</m:t>
                              </m:r>
                            </m:num>
                            <m:den>
                              <m:r>
                                <a:rPr lang="en-US" i="1">
                                  <a:latin typeface="Cambria Math" panose="02040503050406030204" pitchFamily="18" charset="0"/>
                                </a:rPr>
                                <m:t>𝑘𝑔</m:t>
                              </m:r>
                            </m:den>
                          </m:f>
                        </m:e>
                      </m:d>
                      <m:r>
                        <a:rPr lang="en-US" i="1">
                          <a:latin typeface="Cambria Math" panose="02040503050406030204" pitchFamily="18" charset="0"/>
                        </a:rPr>
                        <m:t>=[</m:t>
                      </m:r>
                      <m:r>
                        <a:rPr lang="en-US" i="1">
                          <a:latin typeface="Cambria Math" panose="02040503050406030204" pitchFamily="18" charset="0"/>
                        </a:rPr>
                        <m:t>𝐺𝑦</m:t>
                      </m:r>
                      <m:r>
                        <a:rPr lang="en-US" i="1">
                          <a:latin typeface="Cambria Math" panose="02040503050406030204" pitchFamily="18" charset="0"/>
                        </a:rPr>
                        <m:t>]</m:t>
                      </m:r>
                    </m:oMath>
                  </m:oMathPara>
                </a14:m>
                <a:endParaRPr lang="ru-RU" dirty="0"/>
              </a:p>
            </p:txBody>
          </p:sp>
        </mc:Choice>
        <mc:Fallback xmlns="">
          <p:sp>
            <p:nvSpPr>
              <p:cNvPr id="5" name="TextBox 4">
                <a:extLst>
                  <a:ext uri="{FF2B5EF4-FFF2-40B4-BE49-F238E27FC236}">
                    <a16:creationId xmlns:a16="http://schemas.microsoft.com/office/drawing/2014/main" id="{5423F24F-8503-CC4A-8D3C-3367589C715E}"/>
                  </a:ext>
                </a:extLst>
              </p:cNvPr>
              <p:cNvSpPr txBox="1">
                <a:spLocks noRot="1" noChangeAspect="1" noMove="1" noResize="1" noEditPoints="1" noAdjustHandles="1" noChangeArrowheads="1" noChangeShapeType="1" noTextEdit="1"/>
              </p:cNvSpPr>
              <p:nvPr/>
            </p:nvSpPr>
            <p:spPr>
              <a:xfrm>
                <a:off x="3243275" y="3728661"/>
                <a:ext cx="2250937" cy="616387"/>
              </a:xfrm>
              <a:prstGeom prst="rect">
                <a:avLst/>
              </a:prstGeom>
              <a:blipFill>
                <a:blip r:embed="rId3"/>
                <a:stretch>
                  <a:fillRect/>
                </a:stretch>
              </a:blipFill>
              <a:ln>
                <a:solidFill>
                  <a:schemeClr val="accent3"/>
                </a:solidFill>
              </a:ln>
            </p:spPr>
            <p:txBody>
              <a:bodyPr/>
              <a:lstStyle/>
              <a:p>
                <a:r>
                  <a:rPr lang="en-GB">
                    <a:noFill/>
                  </a:rPr>
                  <a:t> </a:t>
                </a:r>
              </a:p>
            </p:txBody>
          </p:sp>
        </mc:Fallback>
      </mc:AlternateContent>
      <p:pic>
        <p:nvPicPr>
          <p:cNvPr id="6" name="Picture 5">
            <a:extLst>
              <a:ext uri="{FF2B5EF4-FFF2-40B4-BE49-F238E27FC236}">
                <a16:creationId xmlns:a16="http://schemas.microsoft.com/office/drawing/2014/main" id="{C05206A4-5A4E-278E-4B9A-68400A5F89F9}"/>
              </a:ext>
            </a:extLst>
          </p:cNvPr>
          <p:cNvPicPr>
            <a:picLocks noChangeAspect="1"/>
          </p:cNvPicPr>
          <p:nvPr/>
        </p:nvPicPr>
        <p:blipFill>
          <a:blip r:embed="rId4"/>
          <a:stretch>
            <a:fillRect/>
          </a:stretch>
        </p:blipFill>
        <p:spPr>
          <a:xfrm>
            <a:off x="3707904" y="4886413"/>
            <a:ext cx="2200835" cy="1743156"/>
          </a:xfrm>
          <a:prstGeom prst="rect">
            <a:avLst/>
          </a:prstGeom>
          <a:ln>
            <a:solidFill>
              <a:schemeClr val="accent3"/>
            </a:solidFill>
          </a:ln>
        </p:spPr>
      </p:pic>
      <p:cxnSp>
        <p:nvCxnSpPr>
          <p:cNvPr id="9" name="Straight Arrow Connector 8">
            <a:extLst>
              <a:ext uri="{FF2B5EF4-FFF2-40B4-BE49-F238E27FC236}">
                <a16:creationId xmlns:a16="http://schemas.microsoft.com/office/drawing/2014/main" id="{B48A871C-90E5-8000-0FDF-B50D3B3FA8D4}"/>
              </a:ext>
            </a:extLst>
          </p:cNvPr>
          <p:cNvCxnSpPr>
            <a:stCxn id="5" idx="2"/>
            <a:endCxn id="6" idx="0"/>
          </p:cNvCxnSpPr>
          <p:nvPr/>
        </p:nvCxnSpPr>
        <p:spPr>
          <a:xfrm>
            <a:off x="4368744" y="4345048"/>
            <a:ext cx="439578" cy="541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44513B7-C86D-B529-5F37-90BD7E8F6DAB}"/>
              </a:ext>
            </a:extLst>
          </p:cNvPr>
          <p:cNvPicPr>
            <a:picLocks noChangeAspect="1"/>
          </p:cNvPicPr>
          <p:nvPr/>
        </p:nvPicPr>
        <p:blipFill>
          <a:blip r:embed="rId5"/>
          <a:stretch>
            <a:fillRect/>
          </a:stretch>
        </p:blipFill>
        <p:spPr>
          <a:xfrm>
            <a:off x="6375335" y="4886413"/>
            <a:ext cx="2246083" cy="1743156"/>
          </a:xfrm>
          <a:prstGeom prst="rect">
            <a:avLst/>
          </a:prstGeom>
          <a:ln>
            <a:solidFill>
              <a:schemeClr val="accent3"/>
            </a:solidFill>
          </a:ln>
        </p:spPr>
      </p:pic>
      <p:cxnSp>
        <p:nvCxnSpPr>
          <p:cNvPr id="11" name="Straight Arrow Connector 10">
            <a:extLst>
              <a:ext uri="{FF2B5EF4-FFF2-40B4-BE49-F238E27FC236}">
                <a16:creationId xmlns:a16="http://schemas.microsoft.com/office/drawing/2014/main" id="{14B3D695-2753-9FFA-CB9F-E13CC781D0CD}"/>
              </a:ext>
            </a:extLst>
          </p:cNvPr>
          <p:cNvCxnSpPr>
            <a:stCxn id="5" idx="2"/>
            <a:endCxn id="10" idx="0"/>
          </p:cNvCxnSpPr>
          <p:nvPr/>
        </p:nvCxnSpPr>
        <p:spPr>
          <a:xfrm>
            <a:off x="4368744" y="4345048"/>
            <a:ext cx="3129633" cy="541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D19E37E-3E8F-1C0E-8624-4C6B4516E11A}"/>
              </a:ext>
            </a:extLst>
          </p:cNvPr>
          <p:cNvPicPr>
            <a:picLocks noChangeAspect="1"/>
          </p:cNvPicPr>
          <p:nvPr/>
        </p:nvPicPr>
        <p:blipFill>
          <a:blip r:embed="rId6"/>
          <a:stretch>
            <a:fillRect/>
          </a:stretch>
        </p:blipFill>
        <p:spPr>
          <a:xfrm>
            <a:off x="888358" y="4784652"/>
            <a:ext cx="1110973" cy="1844917"/>
          </a:xfrm>
          <a:prstGeom prst="rect">
            <a:avLst/>
          </a:prstGeom>
        </p:spPr>
      </p:pic>
      <p:cxnSp>
        <p:nvCxnSpPr>
          <p:cNvPr id="14" name="Straight Arrow Connector 13">
            <a:extLst>
              <a:ext uri="{FF2B5EF4-FFF2-40B4-BE49-F238E27FC236}">
                <a16:creationId xmlns:a16="http://schemas.microsoft.com/office/drawing/2014/main" id="{8A09A469-A0B2-6F27-08E8-8A7D4E8136C4}"/>
              </a:ext>
            </a:extLst>
          </p:cNvPr>
          <p:cNvCxnSpPr>
            <a:cxnSpLocks/>
          </p:cNvCxnSpPr>
          <p:nvPr/>
        </p:nvCxnSpPr>
        <p:spPr>
          <a:xfrm flipH="1">
            <a:off x="1677142" y="4345048"/>
            <a:ext cx="2691602" cy="541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67132879-695C-24AD-75AE-B57762488E37}"/>
              </a:ext>
            </a:extLst>
          </p:cNvPr>
          <p:cNvSpPr txBox="1">
            <a:spLocks/>
          </p:cNvSpPr>
          <p:nvPr/>
        </p:nvSpPr>
        <p:spPr>
          <a:xfrm>
            <a:off x="7086600" y="646786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B39EDFF-427F-49B7-834F-72AB385F2DAC}" type="slidenum">
              <a:rPr lang="en-GB" smtClean="0"/>
              <a:pPr/>
              <a:t>6</a:t>
            </a:fld>
            <a:endParaRPr lang="en-GB" dirty="0"/>
          </a:p>
        </p:txBody>
      </p:sp>
    </p:spTree>
    <p:extLst>
      <p:ext uri="{BB962C8B-B14F-4D97-AF65-F5344CB8AC3E}">
        <p14:creationId xmlns:p14="http://schemas.microsoft.com/office/powerpoint/2010/main" val="5091720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A0628E-C12F-4F8C-9895-BCD5E30100D3}" type="slidenum">
              <a:rPr lang="en-US" smtClean="0"/>
              <a:pPr/>
              <a:t>60</a:t>
            </a:fld>
            <a:endParaRPr lang="en-US" dirty="0"/>
          </a:p>
        </p:txBody>
      </p:sp>
      <p:sp>
        <p:nvSpPr>
          <p:cNvPr id="3" name="TextBox 2"/>
          <p:cNvSpPr txBox="1"/>
          <p:nvPr/>
        </p:nvSpPr>
        <p:spPr>
          <a:xfrm>
            <a:off x="1892776" y="6408730"/>
            <a:ext cx="5934510" cy="338554"/>
          </a:xfrm>
          <a:prstGeom prst="rect">
            <a:avLst/>
          </a:prstGeom>
          <a:noFill/>
        </p:spPr>
        <p:txBody>
          <a:bodyPr wrap="none" rtlCol="0">
            <a:spAutoFit/>
          </a:bodyPr>
          <a:lstStyle/>
          <a:p>
            <a:r>
              <a:rPr lang="en-GB" sz="1600" dirty="0"/>
              <a:t>Courtesy </a:t>
            </a:r>
            <a:r>
              <a:rPr lang="en-GB" sz="1600" dirty="0" err="1"/>
              <a:t>Kostya</a:t>
            </a:r>
            <a:r>
              <a:rPr lang="en-GB" sz="1600" dirty="0"/>
              <a:t> </a:t>
            </a:r>
            <a:r>
              <a:rPr lang="en-GB" sz="1600" dirty="0" err="1"/>
              <a:t>Trachenko</a:t>
            </a:r>
            <a:r>
              <a:rPr lang="en-GB" sz="1600" dirty="0"/>
              <a:t>, Queen Mary University of London</a:t>
            </a:r>
            <a:endParaRPr lang="en-US" sz="1600" dirty="0"/>
          </a:p>
        </p:txBody>
      </p:sp>
      <p:sp>
        <p:nvSpPr>
          <p:cNvPr id="4" name="Text Box 5"/>
          <p:cNvSpPr txBox="1">
            <a:spLocks noChangeArrowheads="1"/>
          </p:cNvSpPr>
          <p:nvPr/>
        </p:nvSpPr>
        <p:spPr bwMode="auto">
          <a:xfrm>
            <a:off x="134265" y="1154"/>
            <a:ext cx="3716112" cy="457200"/>
          </a:xfrm>
          <a:prstGeom prst="rect">
            <a:avLst/>
          </a:prstGeom>
          <a:solidFill>
            <a:schemeClr val="bg1"/>
          </a:solidFill>
          <a:ln>
            <a:noFill/>
          </a:ln>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50000"/>
              </a:spcBef>
              <a:buClrTx/>
              <a:buSzTx/>
              <a:buFontTx/>
              <a:buNone/>
            </a:pPr>
            <a:r>
              <a:rPr lang="en-GB" altLang="en-US" sz="2400" b="1" dirty="0"/>
              <a:t>Radiation damage in iron</a:t>
            </a:r>
            <a:endParaRPr lang="en-US" altLang="en-US" sz="2400" b="1" dirty="0"/>
          </a:p>
        </p:txBody>
      </p:sp>
      <p:sp>
        <p:nvSpPr>
          <p:cNvPr id="5" name="Text Box 6"/>
          <p:cNvSpPr txBox="1">
            <a:spLocks noChangeArrowheads="1"/>
          </p:cNvSpPr>
          <p:nvPr/>
        </p:nvSpPr>
        <p:spPr bwMode="auto">
          <a:xfrm>
            <a:off x="134265" y="5349101"/>
            <a:ext cx="90097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50000"/>
              </a:spcBef>
              <a:buSzTx/>
              <a:buFont typeface="Wingdings" panose="05000000000000000000" pitchFamily="2" charset="2"/>
              <a:buNone/>
            </a:pPr>
            <a:r>
              <a:rPr lang="en-GB" altLang="en-US" sz="1600" dirty="0"/>
              <a:t>Simulate radiation damage in fusion reactors: </a:t>
            </a:r>
            <a:r>
              <a:rPr lang="en-US" altLang="en-US" sz="1600" dirty="0"/>
              <a:t>~1 </a:t>
            </a:r>
            <a:r>
              <a:rPr lang="en-US" altLang="en-US" sz="1600" dirty="0" err="1"/>
              <a:t>Mev</a:t>
            </a:r>
            <a:r>
              <a:rPr lang="en-US" altLang="en-US" sz="1600" dirty="0"/>
              <a:t> Fe recoil atoms from 14 MeV neutrons. </a:t>
            </a:r>
            <a:r>
              <a:rPr lang="en-GB" altLang="en-US" sz="1600" dirty="0"/>
              <a:t>Also relevant for nuclear fuels: fission products (many </a:t>
            </a:r>
            <a:r>
              <a:rPr lang="en-GB" altLang="en-US" sz="1600" dirty="0" err="1"/>
              <a:t>MeVs</a:t>
            </a:r>
            <a:r>
              <a:rPr lang="en-GB" altLang="en-US" sz="1600" dirty="0"/>
              <a:t>). Need </a:t>
            </a:r>
            <a:r>
              <a:rPr lang="en-GB" altLang="en-US" sz="1600" b="1" dirty="0">
                <a:solidFill>
                  <a:schemeClr val="hlink"/>
                </a:solidFill>
              </a:rPr>
              <a:t>up to 1 billion atoms</a:t>
            </a:r>
            <a:r>
              <a:rPr lang="en-GB" altLang="en-US" sz="1600" dirty="0"/>
              <a:t> in a MD box. The size of this system is about </a:t>
            </a:r>
            <a:r>
              <a:rPr lang="en-GB" altLang="en-US" sz="1600" b="1" dirty="0">
                <a:solidFill>
                  <a:schemeClr val="hlink"/>
                </a:solidFill>
              </a:rPr>
              <a:t>0.2 </a:t>
            </a:r>
            <a:r>
              <a:rPr lang="en-GB" altLang="en-US" sz="1600" b="1" dirty="0" err="1">
                <a:solidFill>
                  <a:schemeClr val="hlink"/>
                </a:solidFill>
              </a:rPr>
              <a:t>micrometers</a:t>
            </a:r>
            <a:r>
              <a:rPr lang="en-GB" altLang="en-US" sz="1600" b="1" dirty="0">
                <a:solidFill>
                  <a:schemeClr val="hlink"/>
                </a:solidFill>
              </a:rPr>
              <a:t> – size where, for the first time, simulations and many experiments meet!</a:t>
            </a:r>
            <a:endParaRPr lang="en-GB" altLang="en-US" sz="1600" dirty="0"/>
          </a:p>
        </p:txBody>
      </p:sp>
      <p:pic>
        <p:nvPicPr>
          <p:cNvPr id="8" name="iron1">
            <a:hlinkClick r:id="" action="ppaction://media"/>
            <a:extLst>
              <a:ext uri="{FF2B5EF4-FFF2-40B4-BE49-F238E27FC236}">
                <a16:creationId xmlns:a16="http://schemas.microsoft.com/office/drawing/2014/main" id="{FE460FA2-2D91-4425-8D93-913A17720D4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429668"/>
            <a:ext cx="4860031" cy="4838367"/>
          </a:xfrm>
          <a:prstGeom prst="rect">
            <a:avLst/>
          </a:prstGeom>
        </p:spPr>
      </p:pic>
      <p:pic>
        <p:nvPicPr>
          <p:cNvPr id="12" name="iron2">
            <a:hlinkClick r:id="" action="ppaction://media"/>
            <a:extLst>
              <a:ext uri="{FF2B5EF4-FFF2-40B4-BE49-F238E27FC236}">
                <a16:creationId xmlns:a16="http://schemas.microsoft.com/office/drawing/2014/main" id="{BEDF1552-46B6-443A-A855-E24456D7A150}"/>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70130" y="332656"/>
            <a:ext cx="4473870" cy="4964065"/>
          </a:xfrm>
          <a:prstGeom prst="rect">
            <a:avLst/>
          </a:prstGeom>
        </p:spPr>
      </p:pic>
      <p:sp>
        <p:nvSpPr>
          <p:cNvPr id="13" name="TextBox 12">
            <a:extLst>
              <a:ext uri="{FF2B5EF4-FFF2-40B4-BE49-F238E27FC236}">
                <a16:creationId xmlns:a16="http://schemas.microsoft.com/office/drawing/2014/main" id="{442E414F-E783-4272-8735-91A62E3D23BC}"/>
              </a:ext>
            </a:extLst>
          </p:cNvPr>
          <p:cNvSpPr txBox="1"/>
          <p:nvPr/>
        </p:nvSpPr>
        <p:spPr>
          <a:xfrm>
            <a:off x="4466294" y="32313"/>
            <a:ext cx="4473870" cy="369332"/>
          </a:xfrm>
          <a:prstGeom prst="rect">
            <a:avLst/>
          </a:prstGeom>
          <a:solidFill>
            <a:schemeClr val="bg1"/>
          </a:solidFill>
        </p:spPr>
        <p:txBody>
          <a:bodyPr wrap="square" rtlCol="0">
            <a:spAutoFit/>
          </a:bodyPr>
          <a:lstStyle/>
          <a:p>
            <a:pPr algn="ctr"/>
            <a:r>
              <a:rPr lang="en-GB" dirty="0"/>
              <a:t>0.5 MeV recoil in Fe</a:t>
            </a:r>
            <a:endParaRPr lang="en-US" dirty="0"/>
          </a:p>
        </p:txBody>
      </p:sp>
      <p:sp>
        <p:nvSpPr>
          <p:cNvPr id="11" name="TextBox 10">
            <a:extLst>
              <a:ext uri="{FF2B5EF4-FFF2-40B4-BE49-F238E27FC236}">
                <a16:creationId xmlns:a16="http://schemas.microsoft.com/office/drawing/2014/main" id="{822D14EC-09B5-4620-9BA1-B30912ECF451}"/>
              </a:ext>
            </a:extLst>
          </p:cNvPr>
          <p:cNvSpPr txBox="1"/>
          <p:nvPr/>
        </p:nvSpPr>
        <p:spPr>
          <a:xfrm>
            <a:off x="2431127" y="518082"/>
            <a:ext cx="1890261" cy="369332"/>
          </a:xfrm>
          <a:prstGeom prst="rect">
            <a:avLst/>
          </a:prstGeom>
          <a:noFill/>
        </p:spPr>
        <p:txBody>
          <a:bodyPr wrap="none" rtlCol="0">
            <a:spAutoFit/>
          </a:bodyPr>
          <a:lstStyle/>
          <a:p>
            <a:r>
              <a:rPr lang="en-GB" dirty="0">
                <a:solidFill>
                  <a:srgbClr val="FF0000"/>
                </a:solidFill>
              </a:rPr>
              <a:t>Displaced atoms</a:t>
            </a:r>
            <a:endParaRPr lang="en-US" dirty="0">
              <a:solidFill>
                <a:srgbClr val="FF0000"/>
              </a:solidFill>
            </a:endParaRPr>
          </a:p>
        </p:txBody>
      </p:sp>
      <p:sp>
        <p:nvSpPr>
          <p:cNvPr id="14" name="TextBox 13">
            <a:extLst>
              <a:ext uri="{FF2B5EF4-FFF2-40B4-BE49-F238E27FC236}">
                <a16:creationId xmlns:a16="http://schemas.microsoft.com/office/drawing/2014/main" id="{AE0A86E7-9A3E-4D67-BC0B-2B611DC9DB4B}"/>
              </a:ext>
            </a:extLst>
          </p:cNvPr>
          <p:cNvSpPr txBox="1"/>
          <p:nvPr/>
        </p:nvSpPr>
        <p:spPr>
          <a:xfrm>
            <a:off x="7203624" y="517322"/>
            <a:ext cx="1544012" cy="369332"/>
          </a:xfrm>
          <a:prstGeom prst="rect">
            <a:avLst/>
          </a:prstGeom>
          <a:noFill/>
        </p:spPr>
        <p:txBody>
          <a:bodyPr wrap="none" rtlCol="0">
            <a:spAutoFit/>
          </a:bodyPr>
          <a:lstStyle/>
          <a:p>
            <a:r>
              <a:rPr lang="en-GB" dirty="0">
                <a:solidFill>
                  <a:srgbClr val="FF0000"/>
                </a:solidFill>
              </a:rPr>
              <a:t>Defect atoms</a:t>
            </a:r>
            <a:endParaRPr lang="en-US" dirty="0">
              <a:solidFill>
                <a:srgbClr val="FF0000"/>
              </a:solidFill>
            </a:endParaRPr>
          </a:p>
        </p:txBody>
      </p:sp>
    </p:spTree>
    <p:extLst>
      <p:ext uri="{BB962C8B-B14F-4D97-AF65-F5344CB8AC3E}">
        <p14:creationId xmlns:p14="http://schemas.microsoft.com/office/powerpoint/2010/main" val="384731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6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516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1">
            <a:extLst>
              <a:ext uri="{FF2B5EF4-FFF2-40B4-BE49-F238E27FC236}">
                <a16:creationId xmlns:a16="http://schemas.microsoft.com/office/drawing/2014/main" id="{FBD93905-D272-43A9-881C-F6D706FBACD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CAA68FF-00E3-4D4E-8B12-F1D39B5881AC}" type="slidenum">
              <a:rPr lang="en-GB" altLang="en-US" sz="1200">
                <a:solidFill>
                  <a:srgbClr val="898989"/>
                </a:solidFill>
                <a:latin typeface="Times New Roman" panose="02020603050405020304" pitchFamily="18" charset="0"/>
              </a:rPr>
              <a:pPr>
                <a:spcBef>
                  <a:spcPct val="0"/>
                </a:spcBef>
                <a:buFontTx/>
                <a:buNone/>
              </a:pPr>
              <a:t>61</a:t>
            </a:fld>
            <a:endParaRPr lang="en-GB" altLang="en-US" sz="1200">
              <a:solidFill>
                <a:srgbClr val="898989"/>
              </a:solidFill>
              <a:latin typeface="Times New Roman" panose="02020603050405020304" pitchFamily="18" charset="0"/>
            </a:endParaRPr>
          </a:p>
        </p:txBody>
      </p:sp>
      <p:pic>
        <p:nvPicPr>
          <p:cNvPr id="38915" name="Picture 2" descr="Amorphization doses.JPG">
            <a:extLst>
              <a:ext uri="{FF2B5EF4-FFF2-40B4-BE49-F238E27FC236}">
                <a16:creationId xmlns:a16="http://schemas.microsoft.com/office/drawing/2014/main" id="{9F0B6170-1E9D-413B-B32F-CF072075F7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349"/>
            <a:ext cx="9143999" cy="687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561ECD7-01FF-4EB9-958B-168943DEA3DB}"/>
              </a:ext>
            </a:extLst>
          </p:cNvPr>
          <p:cNvSpPr>
            <a:spLocks noGrp="1"/>
          </p:cNvSpPr>
          <p:nvPr>
            <p:ph type="ftr" sz="quarter" idx="11"/>
          </p:nvPr>
        </p:nvSpPr>
        <p:spPr/>
        <p:txBody>
          <a:bodyPr/>
          <a:lstStyle/>
          <a:p>
            <a:endParaRPr lang="en-US" dirty="0"/>
          </a:p>
        </p:txBody>
      </p:sp>
      <p:pic>
        <p:nvPicPr>
          <p:cNvPr id="5" name="Picture 4" descr="Diagram&#10;&#10;Description automatically generated">
            <a:extLst>
              <a:ext uri="{FF2B5EF4-FFF2-40B4-BE49-F238E27FC236}">
                <a16:creationId xmlns:a16="http://schemas.microsoft.com/office/drawing/2014/main" id="{91EDFC0B-068D-4C3E-A97F-CF337F4B777E}"/>
              </a:ext>
            </a:extLst>
          </p:cNvPr>
          <p:cNvPicPr>
            <a:picLocks noChangeAspect="1"/>
          </p:cNvPicPr>
          <p:nvPr/>
        </p:nvPicPr>
        <p:blipFill>
          <a:blip r:embed="rId2"/>
          <a:stretch>
            <a:fillRect/>
          </a:stretch>
        </p:blipFill>
        <p:spPr>
          <a:xfrm>
            <a:off x="15128" y="0"/>
            <a:ext cx="9166911" cy="6858000"/>
          </a:xfrm>
          <a:prstGeom prst="rect">
            <a:avLst/>
          </a:prstGeom>
        </p:spPr>
      </p:pic>
      <p:pic>
        <p:nvPicPr>
          <p:cNvPr id="6" name="Picture 2">
            <a:extLst>
              <a:ext uri="{FF2B5EF4-FFF2-40B4-BE49-F238E27FC236}">
                <a16:creationId xmlns:a16="http://schemas.microsoft.com/office/drawing/2014/main" id="{39C9065A-BC4E-45C0-AA55-304DA61903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2477" y="81587"/>
            <a:ext cx="2353613" cy="19204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Slide Number Placeholder 2">
            <a:extLst>
              <a:ext uri="{FF2B5EF4-FFF2-40B4-BE49-F238E27FC236}">
                <a16:creationId xmlns:a16="http://schemas.microsoft.com/office/drawing/2014/main" id="{42503B2B-1956-45D4-AFD9-267A69A55601}"/>
              </a:ext>
            </a:extLst>
          </p:cNvPr>
          <p:cNvSpPr>
            <a:spLocks noGrp="1"/>
          </p:cNvSpPr>
          <p:nvPr>
            <p:ph type="sldNum" sz="quarter" idx="12"/>
          </p:nvPr>
        </p:nvSpPr>
        <p:spPr>
          <a:xfrm>
            <a:off x="8472488" y="6482725"/>
            <a:ext cx="509587" cy="293688"/>
          </a:xfrm>
        </p:spPr>
        <p:txBody>
          <a:bodyPr/>
          <a:lstStyle/>
          <a:p>
            <a:fld id="{23A0628E-C12F-4F8C-9895-BCD5E30100D3}" type="slidenum">
              <a:rPr lang="en-US" smtClean="0"/>
              <a:pPr/>
              <a:t>62</a:t>
            </a:fld>
            <a:endParaRPr lang="en-US" dirty="0"/>
          </a:p>
        </p:txBody>
      </p:sp>
    </p:spTree>
    <p:extLst>
      <p:ext uri="{BB962C8B-B14F-4D97-AF65-F5344CB8AC3E}">
        <p14:creationId xmlns:p14="http://schemas.microsoft.com/office/powerpoint/2010/main" val="10816843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EED748-0D16-4D16-ABC1-9C94A229932E}"/>
              </a:ext>
            </a:extLst>
          </p:cNvPr>
          <p:cNvSpPr>
            <a:spLocks noGrp="1"/>
          </p:cNvSpPr>
          <p:nvPr>
            <p:ph type="ftr" sz="quarter" idx="11"/>
          </p:nvPr>
        </p:nvSpPr>
        <p:spPr/>
        <p:txBody>
          <a:bodyPr/>
          <a:lstStyle/>
          <a:p>
            <a:endParaRPr lang="en-GB" sz="10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BCFB62BB-E1A9-4C67-800F-3D65E567012F}"/>
              </a:ext>
            </a:extLst>
          </p:cNvPr>
          <p:cNvSpPr>
            <a:spLocks noGrp="1"/>
          </p:cNvSpPr>
          <p:nvPr>
            <p:ph type="sldNum" sz="quarter" idx="12"/>
          </p:nvPr>
        </p:nvSpPr>
        <p:spPr/>
        <p:txBody>
          <a:bodyPr/>
          <a:lstStyle/>
          <a:p>
            <a:fld id="{23A0628E-C12F-4F8C-9895-BCD5E30100D3}" type="slidenum">
              <a:rPr lang="en-US" smtClean="0"/>
              <a:pPr/>
              <a:t>63</a:t>
            </a:fld>
            <a:endParaRPr lang="en-US" dirty="0"/>
          </a:p>
        </p:txBody>
      </p:sp>
      <p:pic>
        <p:nvPicPr>
          <p:cNvPr id="5" name="Picture 4" descr="Table&#10;&#10;Description automatically generated">
            <a:extLst>
              <a:ext uri="{FF2B5EF4-FFF2-40B4-BE49-F238E27FC236}">
                <a16:creationId xmlns:a16="http://schemas.microsoft.com/office/drawing/2014/main" id="{15B19C04-10E0-4708-A8E8-15B060157620}"/>
              </a:ext>
            </a:extLst>
          </p:cNvPr>
          <p:cNvPicPr>
            <a:picLocks noChangeAspect="1"/>
          </p:cNvPicPr>
          <p:nvPr/>
        </p:nvPicPr>
        <p:blipFill>
          <a:blip r:embed="rId2"/>
          <a:stretch>
            <a:fillRect/>
          </a:stretch>
        </p:blipFill>
        <p:spPr>
          <a:xfrm>
            <a:off x="0" y="23976"/>
            <a:ext cx="8202464" cy="6834024"/>
          </a:xfrm>
          <a:prstGeom prst="rect">
            <a:avLst/>
          </a:prstGeom>
        </p:spPr>
      </p:pic>
    </p:spTree>
    <p:extLst>
      <p:ext uri="{BB962C8B-B14F-4D97-AF65-F5344CB8AC3E}">
        <p14:creationId xmlns:p14="http://schemas.microsoft.com/office/powerpoint/2010/main" val="41381166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93F694-59B4-4A15-8084-D071D201906B}"/>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9B05BA3F-3B81-4D53-803E-03A4641F03B3}"/>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solidFill>
                  <a:srgbClr val="6E6E6F"/>
                </a:solidFill>
                <a:cs typeface="Times New Roman" pitchFamily="18" charset="0"/>
              </a:rPr>
              <a:pPr fontAlgn="base">
                <a:spcBef>
                  <a:spcPct val="0"/>
                </a:spcBef>
                <a:spcAft>
                  <a:spcPct val="0"/>
                </a:spcAft>
                <a:defRPr/>
              </a:pPr>
              <a:t>64</a:t>
            </a:fld>
            <a:endParaRPr lang="en-GB" dirty="0">
              <a:solidFill>
                <a:srgbClr val="6E6E6F"/>
              </a:solidFill>
              <a:cs typeface="Times New Roman" pitchFamily="18" charset="0"/>
            </a:endParaRPr>
          </a:p>
        </p:txBody>
      </p:sp>
      <p:sp>
        <p:nvSpPr>
          <p:cNvPr id="4" name="Text Placeholder 3">
            <a:extLst>
              <a:ext uri="{FF2B5EF4-FFF2-40B4-BE49-F238E27FC236}">
                <a16:creationId xmlns:a16="http://schemas.microsoft.com/office/drawing/2014/main" id="{11006A06-E016-42CD-9E34-983B21AB7DC2}"/>
              </a:ext>
            </a:extLst>
          </p:cNvPr>
          <p:cNvSpPr>
            <a:spLocks noGrp="1"/>
          </p:cNvSpPr>
          <p:nvPr>
            <p:ph type="body" sz="quarter" idx="4294967295"/>
          </p:nvPr>
        </p:nvSpPr>
        <p:spPr>
          <a:xfrm>
            <a:off x="0" y="187187"/>
            <a:ext cx="9144000" cy="1425382"/>
          </a:xfrm>
          <a:solidFill>
            <a:schemeClr val="bg1"/>
          </a:solidFill>
        </p:spPr>
        <p:txBody>
          <a:bodyPr>
            <a:normAutofit fontScale="77500" lnSpcReduction="20000"/>
          </a:bodyPr>
          <a:lstStyle/>
          <a:p>
            <a:r>
              <a:rPr lang="en-GB" dirty="0">
                <a:latin typeface="Times New Roman" panose="02020603050405020304" pitchFamily="18" charset="0"/>
                <a:cs typeface="Times New Roman" panose="02020603050405020304" pitchFamily="18" charset="0"/>
              </a:rPr>
              <a:t>Experiments with actinide-containing insulating wasteforms such as </a:t>
            </a:r>
            <a:r>
              <a:rPr lang="en-GB" i="1" dirty="0">
                <a:latin typeface="Times New Roman" panose="02020603050405020304" pitchFamily="18" charset="0"/>
                <a:cs typeface="Times New Roman" panose="02020603050405020304" pitchFamily="18" charset="0"/>
              </a:rPr>
              <a:t>devitrified glasses </a:t>
            </a:r>
            <a:r>
              <a:rPr lang="en-GB" dirty="0">
                <a:latin typeface="Times New Roman" panose="02020603050405020304" pitchFamily="18" charset="0"/>
                <a:cs typeface="Times New Roman" panose="02020603050405020304" pitchFamily="18" charset="0"/>
              </a:rPr>
              <a:t>containing </a:t>
            </a:r>
            <a:r>
              <a:rPr lang="en-GB" baseline="30000" dirty="0">
                <a:latin typeface="Times New Roman" panose="02020603050405020304" pitchFamily="18" charset="0"/>
                <a:cs typeface="Times New Roman" panose="02020603050405020304" pitchFamily="18" charset="0"/>
              </a:rPr>
              <a:t>244</a:t>
            </a:r>
            <a:r>
              <a:rPr lang="en-GB" dirty="0">
                <a:latin typeface="Times New Roman" panose="02020603050405020304" pitchFamily="18" charset="0"/>
                <a:cs typeface="Times New Roman" panose="02020603050405020304" pitchFamily="18" charset="0"/>
              </a:rPr>
              <a:t>Cm, </a:t>
            </a:r>
            <a:r>
              <a:rPr lang="en-GB" dirty="0" err="1">
                <a:latin typeface="Times New Roman" panose="02020603050405020304" pitchFamily="18" charset="0"/>
                <a:cs typeface="Times New Roman" panose="02020603050405020304" pitchFamily="18" charset="0"/>
              </a:rPr>
              <a:t>Ti</a:t>
            </a:r>
            <a:r>
              <a:rPr lang="en-GB" dirty="0">
                <a:latin typeface="Times New Roman" panose="02020603050405020304" pitchFamily="18" charset="0"/>
                <a:cs typeface="Times New Roman" panose="02020603050405020304" pitchFamily="18" charset="0"/>
              </a:rPr>
              <a:t>-pyrochlore, single-phase La-monazite, Pu-monazite </a:t>
            </a:r>
            <a:r>
              <a:rPr lang="en-GB" i="1" dirty="0">
                <a:latin typeface="Times New Roman" panose="02020603050405020304" pitchFamily="18" charset="0"/>
                <a:cs typeface="Times New Roman" panose="02020603050405020304" pitchFamily="18" charset="0"/>
              </a:rPr>
              <a:t>ceramics</a:t>
            </a:r>
            <a:r>
              <a:rPr lang="en-GB" dirty="0">
                <a:latin typeface="Times New Roman" panose="02020603050405020304" pitchFamily="18" charset="0"/>
                <a:cs typeface="Times New Roman" panose="02020603050405020304" pitchFamily="18" charset="0"/>
              </a:rPr>
              <a:t>, Eu-monazite and zircon single </a:t>
            </a:r>
            <a:r>
              <a:rPr lang="en-GB" i="1" dirty="0">
                <a:latin typeface="Times New Roman" panose="02020603050405020304" pitchFamily="18" charset="0"/>
                <a:cs typeface="Times New Roman" panose="02020603050405020304" pitchFamily="18" charset="0"/>
              </a:rPr>
              <a:t>crystals </a:t>
            </a:r>
            <a:r>
              <a:rPr lang="en-GB" dirty="0">
                <a:latin typeface="Times New Roman" panose="02020603050405020304" pitchFamily="18" charset="0"/>
                <a:cs typeface="Times New Roman" panose="02020603050405020304" pitchFamily="18" charset="0"/>
              </a:rPr>
              <a:t>containing </a:t>
            </a:r>
            <a:r>
              <a:rPr lang="en-GB" baseline="30000" dirty="0">
                <a:latin typeface="Times New Roman" panose="02020603050405020304" pitchFamily="18" charset="0"/>
                <a:cs typeface="Times New Roman" panose="02020603050405020304" pitchFamily="18" charset="0"/>
              </a:rPr>
              <a:t>238</a:t>
            </a:r>
            <a:r>
              <a:rPr lang="en-GB" dirty="0">
                <a:latin typeface="Times New Roman" panose="02020603050405020304" pitchFamily="18" charset="0"/>
                <a:cs typeface="Times New Roman" panose="02020603050405020304" pitchFamily="18" charset="0"/>
              </a:rPr>
              <a:t>Pu indicate that mechanical self-irradiation-induced destruction may not reveal itself for many years (even decades). </a:t>
            </a:r>
          </a:p>
        </p:txBody>
      </p:sp>
      <p:pic>
        <p:nvPicPr>
          <p:cNvPr id="11" name="Picture 10">
            <a:extLst>
              <a:ext uri="{FF2B5EF4-FFF2-40B4-BE49-F238E27FC236}">
                <a16:creationId xmlns:a16="http://schemas.microsoft.com/office/drawing/2014/main" id="{A4E9330A-B237-46AF-AABF-63F5DA8747AD}"/>
              </a:ext>
            </a:extLst>
          </p:cNvPr>
          <p:cNvPicPr>
            <a:picLocks noChangeAspect="1"/>
          </p:cNvPicPr>
          <p:nvPr/>
        </p:nvPicPr>
        <p:blipFill>
          <a:blip r:embed="rId2"/>
          <a:stretch>
            <a:fillRect/>
          </a:stretch>
        </p:blipFill>
        <p:spPr>
          <a:xfrm>
            <a:off x="0" y="4202722"/>
            <a:ext cx="9144000" cy="2617809"/>
          </a:xfrm>
          <a:prstGeom prst="rect">
            <a:avLst/>
          </a:prstGeom>
          <a:ln>
            <a:solidFill>
              <a:srgbClr val="C00000"/>
            </a:solidFill>
          </a:ln>
        </p:spPr>
      </p:pic>
      <p:pic>
        <p:nvPicPr>
          <p:cNvPr id="16" name="Picture 15">
            <a:extLst>
              <a:ext uri="{FF2B5EF4-FFF2-40B4-BE49-F238E27FC236}">
                <a16:creationId xmlns:a16="http://schemas.microsoft.com/office/drawing/2014/main" id="{6798F433-69C6-4E4F-A4F4-D938300546BB}"/>
              </a:ext>
            </a:extLst>
          </p:cNvPr>
          <p:cNvPicPr>
            <a:picLocks noChangeAspect="1"/>
          </p:cNvPicPr>
          <p:nvPr/>
        </p:nvPicPr>
        <p:blipFill>
          <a:blip r:embed="rId3"/>
          <a:stretch>
            <a:fillRect/>
          </a:stretch>
        </p:blipFill>
        <p:spPr>
          <a:xfrm>
            <a:off x="117503" y="1791896"/>
            <a:ext cx="3750550" cy="2617808"/>
          </a:xfrm>
          <a:prstGeom prst="rect">
            <a:avLst/>
          </a:prstGeom>
          <a:ln>
            <a:solidFill>
              <a:srgbClr val="0000FF"/>
            </a:solidFill>
          </a:ln>
        </p:spPr>
      </p:pic>
      <p:sp>
        <p:nvSpPr>
          <p:cNvPr id="17" name="Прямоугольник 2">
            <a:extLst>
              <a:ext uri="{FF2B5EF4-FFF2-40B4-BE49-F238E27FC236}">
                <a16:creationId xmlns:a16="http://schemas.microsoft.com/office/drawing/2014/main" id="{3095948D-C417-4415-A0AB-CFAC8637D1D0}"/>
              </a:ext>
            </a:extLst>
          </p:cNvPr>
          <p:cNvSpPr/>
          <p:nvPr/>
        </p:nvSpPr>
        <p:spPr>
          <a:xfrm>
            <a:off x="3868053" y="1821729"/>
            <a:ext cx="5158444" cy="830997"/>
          </a:xfrm>
          <a:prstGeom prst="rect">
            <a:avLst/>
          </a:prstGeom>
          <a:ln>
            <a:solidFill>
              <a:srgbClr val="0000FF"/>
            </a:solidFill>
          </a:ln>
        </p:spPr>
        <p:txBody>
          <a:bodyPr wrap="square">
            <a:spAutoFit/>
          </a:bodyPr>
          <a:lstStyle/>
          <a:p>
            <a:r>
              <a:rPr lang="en-US" sz="1200" dirty="0">
                <a:solidFill>
                  <a:srgbClr val="040404"/>
                </a:solidFill>
                <a:latin typeface="Times New Roman" panose="02020603050405020304" pitchFamily="18" charset="0"/>
                <a:cs typeface="Times New Roman" panose="02020603050405020304" pitchFamily="18" charset="0"/>
              </a:rPr>
              <a:t>W.J. Weber, R.P. </a:t>
            </a:r>
            <a:r>
              <a:rPr lang="en-US" sz="1200" dirty="0" err="1">
                <a:solidFill>
                  <a:srgbClr val="040404"/>
                </a:solidFill>
                <a:latin typeface="Times New Roman" panose="02020603050405020304" pitchFamily="18" charset="0"/>
                <a:cs typeface="Times New Roman" panose="02020603050405020304" pitchFamily="18" charset="0"/>
              </a:rPr>
              <a:t>Turcotte</a:t>
            </a:r>
            <a:r>
              <a:rPr lang="en-US" sz="1200" dirty="0">
                <a:solidFill>
                  <a:srgbClr val="040404"/>
                </a:solidFill>
                <a:latin typeface="Times New Roman" panose="02020603050405020304" pitchFamily="18" charset="0"/>
                <a:cs typeface="Times New Roman" panose="02020603050405020304" pitchFamily="18" charset="0"/>
              </a:rPr>
              <a:t>, L.R. </a:t>
            </a:r>
            <a:r>
              <a:rPr lang="en-US" sz="1200" dirty="0" err="1">
                <a:solidFill>
                  <a:srgbClr val="040404"/>
                </a:solidFill>
                <a:latin typeface="Times New Roman" panose="02020603050405020304" pitchFamily="18" charset="0"/>
                <a:cs typeface="Times New Roman" panose="02020603050405020304" pitchFamily="18" charset="0"/>
              </a:rPr>
              <a:t>Bunnell</a:t>
            </a:r>
            <a:r>
              <a:rPr lang="en-US" sz="1200" dirty="0">
                <a:solidFill>
                  <a:srgbClr val="040404"/>
                </a:solidFill>
                <a:latin typeface="Times New Roman" panose="02020603050405020304" pitchFamily="18" charset="0"/>
                <a:cs typeface="Times New Roman" panose="02020603050405020304" pitchFamily="18" charset="0"/>
              </a:rPr>
              <a:t>, F.P. Roberts, J.H. </a:t>
            </a:r>
            <a:r>
              <a:rPr lang="en-US" sz="1200" dirty="0" err="1">
                <a:solidFill>
                  <a:srgbClr val="040404"/>
                </a:solidFill>
                <a:latin typeface="Times New Roman" panose="02020603050405020304" pitchFamily="18" charset="0"/>
                <a:cs typeface="Times New Roman" panose="02020603050405020304" pitchFamily="18" charset="0"/>
              </a:rPr>
              <a:t>Westsik</a:t>
            </a:r>
            <a:r>
              <a:rPr lang="en-US" sz="1200" dirty="0">
                <a:solidFill>
                  <a:srgbClr val="040404"/>
                </a:solidFill>
                <a:latin typeface="Times New Roman" panose="02020603050405020304" pitchFamily="18" charset="0"/>
                <a:cs typeface="Times New Roman" panose="02020603050405020304" pitchFamily="18" charset="0"/>
              </a:rPr>
              <a:t> Jr. Radiation effects in vitreous and devitrified simulated waste glass. </a:t>
            </a:r>
            <a:r>
              <a:rPr lang="en-US" sz="1200" dirty="0">
                <a:solidFill>
                  <a:srgbClr val="000000"/>
                </a:solidFill>
                <a:latin typeface="Times New Roman" panose="02020603050405020304" pitchFamily="18" charset="0"/>
                <a:cs typeface="Times New Roman" panose="02020603050405020304" pitchFamily="18" charset="0"/>
              </a:rPr>
              <a:t>In “</a:t>
            </a:r>
            <a:r>
              <a:rPr lang="en-US" sz="1200" i="1" dirty="0">
                <a:solidFill>
                  <a:srgbClr val="000000"/>
                </a:solidFill>
                <a:latin typeface="Times New Roman" panose="02020603050405020304" pitchFamily="18" charset="0"/>
                <a:cs typeface="Times New Roman" panose="02020603050405020304" pitchFamily="18" charset="0"/>
              </a:rPr>
              <a:t>Ceramics in Nuclear Waste Management</a:t>
            </a:r>
            <a:r>
              <a:rPr lang="en-US" sz="1200" dirty="0">
                <a:solidFill>
                  <a:srgbClr val="000000"/>
                </a:solidFill>
                <a:latin typeface="Times New Roman" panose="02020603050405020304" pitchFamily="18" charset="0"/>
                <a:cs typeface="Times New Roman" panose="02020603050405020304" pitchFamily="18" charset="0"/>
              </a:rPr>
              <a:t>”, Ed. T.D. </a:t>
            </a:r>
            <a:r>
              <a:rPr lang="en-US" sz="1200" dirty="0" err="1">
                <a:solidFill>
                  <a:srgbClr val="000000"/>
                </a:solidFill>
                <a:latin typeface="Times New Roman" panose="02020603050405020304" pitchFamily="18" charset="0"/>
                <a:cs typeface="Times New Roman" panose="02020603050405020304" pitchFamily="18" charset="0"/>
              </a:rPr>
              <a:t>Chikalla</a:t>
            </a:r>
            <a:r>
              <a:rPr lang="en-US" sz="1200" dirty="0">
                <a:solidFill>
                  <a:srgbClr val="000000"/>
                </a:solidFill>
                <a:latin typeface="Times New Roman" panose="02020603050405020304" pitchFamily="18" charset="0"/>
                <a:cs typeface="Times New Roman" panose="02020603050405020304" pitchFamily="18" charset="0"/>
              </a:rPr>
              <a:t> , J.E. Mendel, CONF-790420, National Technical Information Service, Springfield, VA, 294-299 (</a:t>
            </a:r>
            <a:r>
              <a:rPr lang="en-US" sz="1200" b="1" dirty="0">
                <a:solidFill>
                  <a:srgbClr val="000000"/>
                </a:solidFill>
                <a:latin typeface="Times New Roman" panose="02020603050405020304" pitchFamily="18" charset="0"/>
                <a:cs typeface="Times New Roman" panose="02020603050405020304" pitchFamily="18" charset="0"/>
              </a:rPr>
              <a:t>1979</a:t>
            </a:r>
            <a:r>
              <a:rPr lang="en-US" sz="1200" dirty="0">
                <a:solidFill>
                  <a:srgbClr val="000000"/>
                </a:solidFill>
                <a:latin typeface="Times New Roman" panose="02020603050405020304" pitchFamily="18" charset="0"/>
                <a:cs typeface="Times New Roman" panose="02020603050405020304" pitchFamily="18" charset="0"/>
              </a:rPr>
              <a:t>). </a:t>
            </a:r>
            <a:endParaRPr lang="ru-RU" sz="1200" dirty="0">
              <a:solidFill>
                <a:srgbClr val="000000"/>
              </a:solidFill>
              <a:latin typeface="Times New Roman" panose="02020603050405020304" pitchFamily="18" charset="0"/>
              <a:cs typeface="Times New Roman" panose="02020603050405020304" pitchFamily="18" charset="0"/>
            </a:endParaRPr>
          </a:p>
        </p:txBody>
      </p:sp>
      <p:sp>
        <p:nvSpPr>
          <p:cNvPr id="18" name="Footer Placeholder 1">
            <a:extLst>
              <a:ext uri="{FF2B5EF4-FFF2-40B4-BE49-F238E27FC236}">
                <a16:creationId xmlns:a16="http://schemas.microsoft.com/office/drawing/2014/main" id="{6AAE7720-95CA-4AAF-A7C5-0B4031347308}"/>
              </a:ext>
            </a:extLst>
          </p:cNvPr>
          <p:cNvSpPr txBox="1">
            <a:spLocks/>
          </p:cNvSpPr>
          <p:nvPr/>
        </p:nvSpPr>
        <p:spPr>
          <a:xfrm>
            <a:off x="34336" y="4602997"/>
            <a:ext cx="1801359" cy="1746658"/>
          </a:xfrm>
          <a:prstGeom prst="rect">
            <a:avLst/>
          </a:prstGeom>
          <a:ln/>
        </p:spPr>
        <p:txBody>
          <a:bodyPr/>
          <a:lstStyle>
            <a:defPPr>
              <a:defRPr lang="en-US"/>
            </a:defPPr>
            <a:lvl1pPr marL="0" algn="ctr" defTabSz="914400" rtl="0" eaLnBrk="1" latinLnBrk="0" hangingPunct="1">
              <a:defRPr sz="100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defRPr/>
            </a:pPr>
            <a:r>
              <a:rPr lang="en-GB" sz="1200" dirty="0">
                <a:solidFill>
                  <a:srgbClr val="040404"/>
                </a:solidFill>
                <a:latin typeface="Times New Roman" panose="02020603050405020304" pitchFamily="18" charset="0"/>
                <a:cs typeface="Times New Roman" panose="02020603050405020304" pitchFamily="18" charset="0"/>
              </a:rPr>
              <a:t>M.I. Ojovan, B.E. </a:t>
            </a:r>
            <a:r>
              <a:rPr lang="en-GB" sz="1200" dirty="0" err="1">
                <a:solidFill>
                  <a:srgbClr val="040404"/>
                </a:solidFill>
                <a:latin typeface="Times New Roman" panose="02020603050405020304" pitchFamily="18" charset="0"/>
                <a:cs typeface="Times New Roman" panose="02020603050405020304" pitchFamily="18" charset="0"/>
              </a:rPr>
              <a:t>Burakov</a:t>
            </a:r>
            <a:r>
              <a:rPr lang="en-GB" sz="1200" dirty="0">
                <a:solidFill>
                  <a:srgbClr val="040404"/>
                </a:solidFill>
                <a:latin typeface="Times New Roman" panose="02020603050405020304" pitchFamily="18" charset="0"/>
                <a:cs typeface="Times New Roman" panose="02020603050405020304" pitchFamily="18" charset="0"/>
              </a:rPr>
              <a:t>, W.E. Lee. Radiation-induced Microcrystal Shape Change as a Mechanism of Wasteform Degradation. </a:t>
            </a:r>
            <a:r>
              <a:rPr lang="en-GB" sz="1200" i="1" dirty="0">
                <a:solidFill>
                  <a:srgbClr val="040404"/>
                </a:solidFill>
                <a:latin typeface="Times New Roman" panose="02020603050405020304" pitchFamily="18" charset="0"/>
                <a:cs typeface="Times New Roman" panose="02020603050405020304" pitchFamily="18" charset="0"/>
              </a:rPr>
              <a:t>Journal of Nuclear Materials,</a:t>
            </a:r>
            <a:r>
              <a:rPr lang="en-GB" sz="1200" dirty="0">
                <a:solidFill>
                  <a:srgbClr val="040404"/>
                </a:solidFill>
                <a:latin typeface="Times New Roman" panose="02020603050405020304" pitchFamily="18" charset="0"/>
                <a:cs typeface="Times New Roman" panose="02020603050405020304" pitchFamily="18" charset="0"/>
              </a:rPr>
              <a:t> </a:t>
            </a:r>
            <a:r>
              <a:rPr lang="en-GB" sz="1200" b="1" dirty="0">
                <a:solidFill>
                  <a:srgbClr val="040404"/>
                </a:solidFill>
                <a:latin typeface="Times New Roman" panose="02020603050405020304" pitchFamily="18" charset="0"/>
                <a:cs typeface="Times New Roman" panose="02020603050405020304" pitchFamily="18" charset="0"/>
              </a:rPr>
              <a:t>501C</a:t>
            </a:r>
            <a:r>
              <a:rPr lang="en-GB" sz="1200" dirty="0">
                <a:solidFill>
                  <a:srgbClr val="040404"/>
                </a:solidFill>
                <a:latin typeface="Times New Roman" panose="02020603050405020304" pitchFamily="18" charset="0"/>
                <a:cs typeface="Times New Roman" panose="02020603050405020304" pitchFamily="18" charset="0"/>
              </a:rPr>
              <a:t> (2018) 162-171.</a:t>
            </a:r>
          </a:p>
        </p:txBody>
      </p:sp>
    </p:spTree>
    <p:extLst>
      <p:ext uri="{BB962C8B-B14F-4D97-AF65-F5344CB8AC3E}">
        <p14:creationId xmlns:p14="http://schemas.microsoft.com/office/powerpoint/2010/main" val="7917605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8" y="1052736"/>
            <a:ext cx="6522266" cy="4509277"/>
          </a:xfrm>
          <a:prstGeom prst="rect">
            <a:avLst/>
          </a:prstGeom>
        </p:spPr>
      </p:pic>
      <p:sp>
        <p:nvSpPr>
          <p:cNvPr id="9" name="Прямоугольник 8"/>
          <p:cNvSpPr/>
          <p:nvPr/>
        </p:nvSpPr>
        <p:spPr>
          <a:xfrm>
            <a:off x="3347865" y="5151731"/>
            <a:ext cx="2232248" cy="400110"/>
          </a:xfrm>
          <a:prstGeom prst="rect">
            <a:avLst/>
          </a:prstGeom>
          <a:solidFill>
            <a:schemeClr val="accent2">
              <a:lumMod val="20000"/>
              <a:lumOff val="80000"/>
            </a:schemeClr>
          </a:solidFill>
        </p:spPr>
        <p:txBody>
          <a:bodyPr wrap="square">
            <a:spAutoFit/>
          </a:bodyPr>
          <a:lstStyle/>
          <a:p>
            <a:pPr lvl="0"/>
            <a:r>
              <a:rPr lang="en-US" sz="2000" dirty="0">
                <a:latin typeface="Times New Roman" panose="02020603050405020304" pitchFamily="18" charset="0"/>
                <a:cs typeface="Times New Roman" panose="02020603050405020304" pitchFamily="18" charset="0"/>
              </a:rPr>
              <a:t>6 10</a:t>
            </a:r>
            <a:r>
              <a:rPr lang="en-US" sz="2000" baseline="30000" dirty="0">
                <a:latin typeface="Times New Roman" panose="02020603050405020304" pitchFamily="18" charset="0"/>
                <a:cs typeface="Times New Roman" panose="02020603050405020304" pitchFamily="18" charset="0"/>
              </a:rPr>
              <a:t>15</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Symbol"/>
              </a:rPr>
              <a:t></a:t>
            </a:r>
            <a:r>
              <a:rPr lang="en-US" sz="2000" dirty="0">
                <a:latin typeface="Times New Roman" panose="02020603050405020304" pitchFamily="18" charset="0"/>
                <a:cs typeface="Times New Roman" panose="02020603050405020304" pitchFamily="18" charset="0"/>
              </a:rPr>
              <a:t>-decays/g</a:t>
            </a:r>
            <a:endParaRPr lang="ru-RU" sz="2000"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5868144" y="5161903"/>
            <a:ext cx="3137890" cy="400110"/>
          </a:xfrm>
          <a:prstGeom prst="rect">
            <a:avLst/>
          </a:prstGeom>
          <a:solidFill>
            <a:schemeClr val="accent2">
              <a:lumMod val="20000"/>
              <a:lumOff val="80000"/>
            </a:schemeClr>
          </a:solidFill>
        </p:spPr>
        <p:txBody>
          <a:bodyPr wrap="square">
            <a:spAutoFit/>
          </a:bodyPr>
          <a:lstStyle/>
          <a:p>
            <a:pPr lvl="0"/>
            <a:r>
              <a:rPr lang="en-US" sz="2000" dirty="0">
                <a:latin typeface="Times New Roman" panose="02020603050405020304" pitchFamily="18" charset="0"/>
                <a:cs typeface="Times New Roman" panose="02020603050405020304" pitchFamily="18" charset="0"/>
              </a:rPr>
              <a:t>2.4 10</a:t>
            </a:r>
            <a:r>
              <a:rPr lang="en-US" sz="2000" baseline="30000" dirty="0">
                <a:latin typeface="Times New Roman" panose="02020603050405020304" pitchFamily="18" charset="0"/>
                <a:cs typeface="Times New Roman" panose="02020603050405020304" pitchFamily="18" charset="0"/>
              </a:rPr>
              <a:t>17</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Symbol"/>
              </a:rPr>
              <a:t> </a:t>
            </a:r>
            <a:r>
              <a:rPr lang="en-US" sz="2000" dirty="0">
                <a:latin typeface="Times New Roman" panose="02020603050405020304" pitchFamily="18" charset="0"/>
                <a:cs typeface="Times New Roman" panose="02020603050405020304" pitchFamily="18" charset="0"/>
              </a:rPr>
              <a:t>-decays/g</a:t>
            </a:r>
            <a:endParaRPr lang="ru-RU" sz="20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5946" y="1073404"/>
            <a:ext cx="2457822" cy="3662541"/>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W.J. Weber, R.P. </a:t>
            </a:r>
            <a:r>
              <a:rPr lang="en-US" sz="1600" dirty="0" err="1">
                <a:latin typeface="Times New Roman" panose="02020603050405020304" pitchFamily="18" charset="0"/>
                <a:cs typeface="Times New Roman" panose="02020603050405020304" pitchFamily="18" charset="0"/>
              </a:rPr>
              <a:t>Turcotte</a:t>
            </a:r>
            <a:r>
              <a:rPr lang="en-US" sz="1600" dirty="0">
                <a:latin typeface="Times New Roman" panose="02020603050405020304" pitchFamily="18" charset="0"/>
                <a:cs typeface="Times New Roman" panose="02020603050405020304" pitchFamily="18" charset="0"/>
              </a:rPr>
              <a:t>, L.R. </a:t>
            </a:r>
            <a:r>
              <a:rPr lang="en-US" sz="1600" dirty="0" err="1">
                <a:latin typeface="Times New Roman" panose="02020603050405020304" pitchFamily="18" charset="0"/>
                <a:cs typeface="Times New Roman" panose="02020603050405020304" pitchFamily="18" charset="0"/>
              </a:rPr>
              <a:t>Bunnell</a:t>
            </a:r>
            <a:r>
              <a:rPr lang="en-US" sz="1600" dirty="0">
                <a:latin typeface="Times New Roman" panose="02020603050405020304" pitchFamily="18" charset="0"/>
                <a:cs typeface="Times New Roman" panose="02020603050405020304" pitchFamily="18" charset="0"/>
              </a:rPr>
              <a:t>, F.P. Roberts, J.H. </a:t>
            </a:r>
            <a:r>
              <a:rPr lang="en-US" sz="1600" dirty="0" err="1">
                <a:latin typeface="Times New Roman" panose="02020603050405020304" pitchFamily="18" charset="0"/>
                <a:cs typeface="Times New Roman" panose="02020603050405020304" pitchFamily="18" charset="0"/>
              </a:rPr>
              <a:t>Westsik</a:t>
            </a:r>
            <a:r>
              <a:rPr lang="en-US" sz="1600" dirty="0">
                <a:latin typeface="Times New Roman" panose="02020603050405020304" pitchFamily="18" charset="0"/>
                <a:cs typeface="Times New Roman" panose="02020603050405020304" pitchFamily="18" charset="0"/>
              </a:rPr>
              <a:t> Jr.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Radiation effects in vitreous and devitrified simulated waste glass. </a:t>
            </a:r>
          </a:p>
          <a:p>
            <a:endParaRPr lang="en-US" sz="800" dirty="0">
              <a:latin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cs typeface="Times New Roman" panose="02020603050405020304" pitchFamily="18" charset="0"/>
              </a:rPr>
              <a:t>In “</a:t>
            </a:r>
            <a:r>
              <a:rPr lang="en-US" sz="1600" i="1" dirty="0">
                <a:solidFill>
                  <a:srgbClr val="000000"/>
                </a:solidFill>
                <a:latin typeface="Times New Roman" panose="02020603050405020304" pitchFamily="18" charset="0"/>
                <a:cs typeface="Times New Roman" panose="02020603050405020304" pitchFamily="18" charset="0"/>
              </a:rPr>
              <a:t>Ceramics in Nuclear Waste Management</a:t>
            </a:r>
            <a:r>
              <a:rPr lang="en-US" sz="1600" dirty="0">
                <a:solidFill>
                  <a:srgbClr val="000000"/>
                </a:solidFill>
                <a:latin typeface="Times New Roman" panose="02020603050405020304" pitchFamily="18" charset="0"/>
                <a:cs typeface="Times New Roman" panose="02020603050405020304" pitchFamily="18" charset="0"/>
              </a:rPr>
              <a:t>”, Ed. T.D. </a:t>
            </a:r>
            <a:r>
              <a:rPr lang="en-US" sz="1600" dirty="0" err="1">
                <a:solidFill>
                  <a:srgbClr val="000000"/>
                </a:solidFill>
                <a:latin typeface="Times New Roman" panose="02020603050405020304" pitchFamily="18" charset="0"/>
                <a:cs typeface="Times New Roman" panose="02020603050405020304" pitchFamily="18" charset="0"/>
              </a:rPr>
              <a:t>Chikalla</a:t>
            </a:r>
            <a:r>
              <a:rPr lang="en-US" sz="1600" dirty="0">
                <a:solidFill>
                  <a:srgbClr val="000000"/>
                </a:solidFill>
                <a:latin typeface="Times New Roman" panose="02020603050405020304" pitchFamily="18" charset="0"/>
                <a:cs typeface="Times New Roman" panose="02020603050405020304" pitchFamily="18" charset="0"/>
              </a:rPr>
              <a:t> , J.E. Mendel, CONF-790420, National Technical Information Service, Springfield, VA, 294-299 (1979). </a:t>
            </a:r>
            <a:endParaRPr lang="ru-RU" sz="1600" dirty="0">
              <a:solidFill>
                <a:srgbClr val="00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483768" y="5597719"/>
            <a:ext cx="6516164" cy="646331"/>
          </a:xfrm>
          <a:prstGeom prst="rect">
            <a:avLst/>
          </a:prstGeom>
          <a:solidFill>
            <a:schemeClr val="accent2">
              <a:lumMod val="20000"/>
              <a:lumOff val="80000"/>
            </a:schemeClr>
          </a:solidFill>
        </p:spPr>
        <p:txBody>
          <a:bodyPr wrap="square" rtlCol="0">
            <a:spAutoFit/>
          </a:bodyPr>
          <a:lstStyle/>
          <a:p>
            <a:r>
              <a:rPr lang="en-US" dirty="0">
                <a:latin typeface="Times New Roman" panose="02020603050405020304" pitchFamily="18" charset="0"/>
                <a:cs typeface="Times New Roman" panose="02020603050405020304" pitchFamily="18" charset="0"/>
              </a:rPr>
              <a:t>Partially devitrified glass (30 wt.% crystals)  at different doses of self-irradiation (2 wt.% </a:t>
            </a:r>
            <a:r>
              <a:rPr lang="en-US" baseline="30000" dirty="0">
                <a:latin typeface="Times New Roman" panose="02020603050405020304" pitchFamily="18" charset="0"/>
                <a:cs typeface="Times New Roman" panose="02020603050405020304" pitchFamily="18" charset="0"/>
              </a:rPr>
              <a:t>244</a:t>
            </a:r>
            <a:r>
              <a:rPr lang="en-US" dirty="0">
                <a:latin typeface="Times New Roman" panose="02020603050405020304" pitchFamily="18" charset="0"/>
                <a:cs typeface="Times New Roman" panose="02020603050405020304" pitchFamily="18" charset="0"/>
              </a:rPr>
              <a:t>Cm)</a:t>
            </a:r>
            <a:endParaRPr lang="en-GB"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421735" y="1012086"/>
            <a:ext cx="646331"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GB" dirty="0">
                <a:latin typeface="Times New Roman" panose="02020603050405020304" pitchFamily="18" charset="0"/>
                <a:cs typeface="Times New Roman" panose="02020603050405020304" pitchFamily="18" charset="0"/>
              </a:rPr>
              <a:t>1979</a:t>
            </a:r>
          </a:p>
        </p:txBody>
      </p:sp>
      <p:sp>
        <p:nvSpPr>
          <p:cNvPr id="13" name="Slide Number Placeholder 1"/>
          <p:cNvSpPr>
            <a:spLocks noGrp="1"/>
          </p:cNvSpPr>
          <p:nvPr>
            <p:ph type="sldNum" sz="quarter" idx="11"/>
          </p:nvPr>
        </p:nvSpPr>
        <p:spPr>
          <a:xfrm>
            <a:off x="8672097" y="6453336"/>
            <a:ext cx="391889" cy="293688"/>
          </a:xfrm>
        </p:spPr>
        <p:txBody>
          <a:bodyPr/>
          <a:lstStyle/>
          <a:p>
            <a:pPr>
              <a:defRPr/>
            </a:pPr>
            <a:fld id="{1683F099-A20D-4FE6-9CD3-E403A69B75CC}" type="slidenum">
              <a:rPr lang="en-US" smtClean="0">
                <a:latin typeface="Times New Roman" panose="02020603050405020304" pitchFamily="18" charset="0"/>
                <a:cs typeface="Times New Roman" panose="02020603050405020304" pitchFamily="18" charset="0"/>
              </a:rPr>
              <a:pPr>
                <a:defRPr/>
              </a:pPr>
              <a:t>65</a:t>
            </a:fld>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0" y="6165304"/>
            <a:ext cx="8667458"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Note that devitrified glasses are not the same as GCM’s deliberately synthesised to immobilise nuclear waste.</a:t>
            </a:r>
          </a:p>
        </p:txBody>
      </p:sp>
    </p:spTree>
    <p:extLst>
      <p:ext uri="{BB962C8B-B14F-4D97-AF65-F5344CB8AC3E}">
        <p14:creationId xmlns:p14="http://schemas.microsoft.com/office/powerpoint/2010/main" val="1519803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A0628E-C12F-4F8C-9895-BCD5E30100D3}" type="slidenum">
              <a:rPr lang="en-US" smtClean="0"/>
              <a:pPr/>
              <a:t>66</a:t>
            </a:fld>
            <a:endParaRPr lang="en-US" dirty="0"/>
          </a:p>
        </p:txBody>
      </p:sp>
      <p:sp>
        <p:nvSpPr>
          <p:cNvPr id="4" name="TextBox 3"/>
          <p:cNvSpPr txBox="1"/>
          <p:nvPr/>
        </p:nvSpPr>
        <p:spPr>
          <a:xfrm>
            <a:off x="0" y="1010268"/>
            <a:ext cx="9144000" cy="707886"/>
          </a:xfrm>
          <a:prstGeom prst="rect">
            <a:avLst/>
          </a:prstGeom>
          <a:noFill/>
        </p:spPr>
        <p:txBody>
          <a:bodyPr wrap="square" rtlCol="0">
            <a:spAutoFit/>
          </a:bodyPr>
          <a:lstStyle/>
          <a:p>
            <a:r>
              <a:rPr lang="en-GB" sz="2000" dirty="0">
                <a:solidFill>
                  <a:srgbClr val="000000"/>
                </a:solidFill>
                <a:latin typeface="Times New Roman" panose="02020603050405020304" pitchFamily="18" charset="0"/>
                <a:cs typeface="Times New Roman" panose="02020603050405020304" pitchFamily="18" charset="0"/>
              </a:rPr>
              <a:t>Recent extended experiments with actinide doped crystalline wasteforms have shown </a:t>
            </a:r>
            <a:r>
              <a:rPr lang="en-GB" sz="2000" b="1" dirty="0">
                <a:solidFill>
                  <a:srgbClr val="000000"/>
                </a:solidFill>
                <a:latin typeface="Times New Roman" panose="02020603050405020304" pitchFamily="18" charset="0"/>
                <a:cs typeface="Times New Roman" panose="02020603050405020304" pitchFamily="18" charset="0"/>
              </a:rPr>
              <a:t>significant mechanical damage</a:t>
            </a:r>
            <a:r>
              <a:rPr lang="en-GB" sz="2000" dirty="0">
                <a:solidFill>
                  <a:srgbClr val="000000"/>
                </a:solidFill>
                <a:latin typeface="Times New Roman" panose="02020603050405020304" pitchFamily="18" charset="0"/>
                <a:cs typeface="Times New Roman" panose="02020603050405020304" pitchFamily="18" charset="0"/>
              </a:rPr>
              <a:t> with crystal cracking within a decade of storage. </a:t>
            </a:r>
            <a:endParaRPr lang="en-GB" sz="2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255" y="2591142"/>
            <a:ext cx="2620448" cy="3890712"/>
          </a:xfrm>
          <a:prstGeom prst="rect">
            <a:avLst/>
          </a:prstGeom>
          <a:ln>
            <a:solidFill>
              <a:schemeClr val="accent1"/>
            </a:solidFill>
          </a:ln>
        </p:spPr>
      </p:pic>
      <p:sp>
        <p:nvSpPr>
          <p:cNvPr id="10" name="Rectangle 2"/>
          <p:cNvSpPr txBox="1">
            <a:spLocks noChangeArrowheads="1"/>
          </p:cNvSpPr>
          <p:nvPr/>
        </p:nvSpPr>
        <p:spPr>
          <a:xfrm>
            <a:off x="-40466" y="1821763"/>
            <a:ext cx="8987300" cy="414437"/>
          </a:xfrm>
          <a:prstGeom prst="rect">
            <a:avLst/>
          </a:prstGeom>
        </p:spPr>
        <p:txBody>
          <a:bodyPr>
            <a:normAutofit fontScale="97500"/>
          </a:bodyPr>
          <a:lstStyle>
            <a:lvl1pPr algn="l" defTabSz="914400" rtl="0" eaLnBrk="1" latinLnBrk="0" hangingPunct="1">
              <a:spcBef>
                <a:spcPct val="0"/>
              </a:spcBef>
              <a:buNone/>
              <a:defRPr sz="3600" b="1" kern="1200">
                <a:solidFill>
                  <a:schemeClr val="tx2"/>
                </a:solidFill>
                <a:latin typeface="Arial "/>
                <a:ea typeface="+mj-ea"/>
                <a:cs typeface="+mj-cs"/>
              </a:defRPr>
            </a:lvl1pPr>
          </a:lstStyle>
          <a:p>
            <a:pPr algn="ctr"/>
            <a:r>
              <a:rPr lang="en-US" altLang="zh-CN" sz="1000" dirty="0">
                <a:ea typeface="宋体" pitchFamily="2" charset="-122"/>
              </a:rPr>
              <a:t>Principal features of ceramics and crystals doped with </a:t>
            </a:r>
            <a:r>
              <a:rPr lang="en-US" altLang="zh-CN" sz="1000" baseline="30000" dirty="0">
                <a:solidFill>
                  <a:srgbClr val="FF0066"/>
                </a:solidFill>
                <a:ea typeface="宋体" pitchFamily="2" charset="-122"/>
              </a:rPr>
              <a:t>238</a:t>
            </a:r>
            <a:r>
              <a:rPr lang="en-US" altLang="zh-CN" sz="1000" dirty="0">
                <a:solidFill>
                  <a:srgbClr val="FF0066"/>
                </a:solidFill>
                <a:ea typeface="宋体" pitchFamily="2" charset="-122"/>
              </a:rPr>
              <a:t>Pu . </a:t>
            </a:r>
            <a:r>
              <a:rPr lang="en-US" altLang="zh-CN" sz="1000" dirty="0">
                <a:solidFill>
                  <a:schemeClr val="tx1"/>
                </a:solidFill>
                <a:ea typeface="宋体" pitchFamily="2" charset="-122"/>
              </a:rPr>
              <a:t>Summary by Boris </a:t>
            </a:r>
            <a:r>
              <a:rPr lang="en-US" altLang="zh-CN" sz="1000" dirty="0" err="1">
                <a:solidFill>
                  <a:schemeClr val="tx1"/>
                </a:solidFill>
                <a:ea typeface="宋体" pitchFamily="2" charset="-122"/>
              </a:rPr>
              <a:t>Burakov</a:t>
            </a:r>
            <a:r>
              <a:rPr lang="en-US" altLang="zh-CN" sz="1000" dirty="0">
                <a:solidFill>
                  <a:schemeClr val="tx1"/>
                </a:solidFill>
                <a:ea typeface="宋体" pitchFamily="2" charset="-122"/>
              </a:rPr>
              <a:t>, ICTP-IAEA Workshop, Trieste, Italy, 2016</a:t>
            </a:r>
            <a:endParaRPr lang="ru-RU" altLang="en-US" sz="1000" dirty="0">
              <a:solidFill>
                <a:schemeClr val="tx1"/>
              </a:solidFill>
            </a:endParaRPr>
          </a:p>
        </p:txBody>
      </p:sp>
      <p:graphicFrame>
        <p:nvGraphicFramePr>
          <p:cNvPr id="11" name="Table 10"/>
          <p:cNvGraphicFramePr>
            <a:graphicFrameLocks noGrp="1"/>
          </p:cNvGraphicFramePr>
          <p:nvPr/>
        </p:nvGraphicFramePr>
        <p:xfrm>
          <a:off x="251520" y="2028981"/>
          <a:ext cx="5279800" cy="4785003"/>
        </p:xfrm>
        <a:graphic>
          <a:graphicData uri="http://schemas.openxmlformats.org/drawingml/2006/table">
            <a:tbl>
              <a:tblPr>
                <a:tableStyleId>{5C22544A-7EE6-4342-B048-85BDC9FD1C3A}</a:tableStyleId>
              </a:tblPr>
              <a:tblGrid>
                <a:gridCol w="1287001">
                  <a:extLst>
                    <a:ext uri="{9D8B030D-6E8A-4147-A177-3AD203B41FA5}">
                      <a16:colId xmlns:a16="http://schemas.microsoft.com/office/drawing/2014/main" val="1706390827"/>
                    </a:ext>
                  </a:extLst>
                </a:gridCol>
                <a:gridCol w="983393">
                  <a:extLst>
                    <a:ext uri="{9D8B030D-6E8A-4147-A177-3AD203B41FA5}">
                      <a16:colId xmlns:a16="http://schemas.microsoft.com/office/drawing/2014/main" val="4005644141"/>
                    </a:ext>
                  </a:extLst>
                </a:gridCol>
                <a:gridCol w="529314">
                  <a:extLst>
                    <a:ext uri="{9D8B030D-6E8A-4147-A177-3AD203B41FA5}">
                      <a16:colId xmlns:a16="http://schemas.microsoft.com/office/drawing/2014/main" val="1637931312"/>
                    </a:ext>
                  </a:extLst>
                </a:gridCol>
                <a:gridCol w="524553">
                  <a:extLst>
                    <a:ext uri="{9D8B030D-6E8A-4147-A177-3AD203B41FA5}">
                      <a16:colId xmlns:a16="http://schemas.microsoft.com/office/drawing/2014/main" val="2886138296"/>
                    </a:ext>
                  </a:extLst>
                </a:gridCol>
                <a:gridCol w="648072">
                  <a:extLst>
                    <a:ext uri="{9D8B030D-6E8A-4147-A177-3AD203B41FA5}">
                      <a16:colId xmlns:a16="http://schemas.microsoft.com/office/drawing/2014/main" val="2307510772"/>
                    </a:ext>
                  </a:extLst>
                </a:gridCol>
                <a:gridCol w="1307467">
                  <a:extLst>
                    <a:ext uri="{9D8B030D-6E8A-4147-A177-3AD203B41FA5}">
                      <a16:colId xmlns:a16="http://schemas.microsoft.com/office/drawing/2014/main" val="2132447139"/>
                    </a:ext>
                  </a:extLst>
                </a:gridCol>
              </a:tblGrid>
              <a:tr h="217232">
                <a:tc rowSpan="2">
                  <a:txBody>
                    <a:bodyPr/>
                    <a:lstStyle/>
                    <a:p>
                      <a:pPr marL="0" marR="0">
                        <a:spcBef>
                          <a:spcPts val="0"/>
                        </a:spcBef>
                        <a:spcAft>
                          <a:spcPts val="0"/>
                        </a:spcAft>
                      </a:pPr>
                      <a:r>
                        <a:rPr lang="en-US" sz="800" b="1">
                          <a:effectLst/>
                          <a:latin typeface="Times New Roman" panose="02020603050405020304" pitchFamily="18" charset="0"/>
                          <a:cs typeface="Times New Roman" panose="02020603050405020304" pitchFamily="18" charset="0"/>
                        </a:rPr>
                        <a:t>Sample,</a:t>
                      </a:r>
                    </a:p>
                    <a:p>
                      <a:pPr marL="0" marR="0">
                        <a:spcBef>
                          <a:spcPts val="0"/>
                        </a:spcBef>
                        <a:spcAft>
                          <a:spcPts val="0"/>
                        </a:spcAft>
                      </a:pPr>
                      <a:r>
                        <a:rPr lang="en-US" sz="800" b="1">
                          <a:effectLst/>
                          <a:latin typeface="Times New Roman" panose="02020603050405020304" pitchFamily="18" charset="0"/>
                          <a:cs typeface="Times New Roman" panose="02020603050405020304" pitchFamily="18" charset="0"/>
                        </a:rPr>
                        <a:t>formula of main phase</a:t>
                      </a:r>
                      <a:endParaRPr lang="en-US" sz="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800" b="1">
                          <a:effectLst/>
                          <a:latin typeface="Times New Roman" panose="02020603050405020304" pitchFamily="18" charset="0"/>
                          <a:cs typeface="Times New Roman" panose="02020603050405020304" pitchFamily="18" charset="0"/>
                        </a:rPr>
                        <a:t>Bulk Pu content and distribution, wt. % el.</a:t>
                      </a:r>
                      <a:endParaRPr lang="en-US" sz="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800" b="1" baseline="30000" dirty="0">
                          <a:effectLst/>
                          <a:latin typeface="Times New Roman" panose="02020603050405020304" pitchFamily="18" charset="0"/>
                          <a:cs typeface="Times New Roman" panose="02020603050405020304" pitchFamily="18" charset="0"/>
                        </a:rPr>
                        <a:t>238</a:t>
                      </a:r>
                      <a:r>
                        <a:rPr lang="en-US" sz="800" b="1" dirty="0">
                          <a:effectLst/>
                          <a:latin typeface="Times New Roman" panose="02020603050405020304" pitchFamily="18" charset="0"/>
                          <a:cs typeface="Times New Roman" panose="02020603050405020304" pitchFamily="18" charset="0"/>
                        </a:rPr>
                        <a:t>Pu content, wt.% el.</a:t>
                      </a:r>
                      <a:endParaRPr lang="en-US" sz="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spcBef>
                          <a:spcPts val="0"/>
                        </a:spcBef>
                        <a:spcAft>
                          <a:spcPts val="0"/>
                        </a:spcAft>
                      </a:pPr>
                      <a:r>
                        <a:rPr lang="en-US" sz="900">
                          <a:effectLst/>
                        </a:rPr>
                        <a:t>Density, g/cm</a:t>
                      </a:r>
                      <a:r>
                        <a:rPr lang="en-US" sz="900" baseline="30000">
                          <a:effectLst/>
                        </a:rPr>
                        <a:t>3</a:t>
                      </a:r>
                      <a:endParaRPr lang="en-US" sz="1100">
                        <a:effectLst/>
                        <a:latin typeface="Times New Roman" panose="02020603050405020304" pitchFamily="18" charset="0"/>
                        <a:ea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rowSpan="2">
                  <a:txBody>
                    <a:bodyPr/>
                    <a:lstStyle/>
                    <a:p>
                      <a:pPr marL="0" marR="0" algn="ctr">
                        <a:spcBef>
                          <a:spcPts val="0"/>
                        </a:spcBef>
                        <a:spcAft>
                          <a:spcPts val="0"/>
                        </a:spcAft>
                      </a:pPr>
                      <a:r>
                        <a:rPr lang="en-US" sz="800" b="1">
                          <a:effectLst/>
                          <a:latin typeface="Times New Roman" panose="02020603050405020304" pitchFamily="18" charset="0"/>
                          <a:cs typeface="Times New Roman" panose="02020603050405020304" pitchFamily="18" charset="0"/>
                        </a:rPr>
                        <a:t>Mechanical state</a:t>
                      </a:r>
                      <a:endParaRPr lang="en-US" sz="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9217229"/>
                  </a:ext>
                </a:extLst>
              </a:tr>
              <a:tr h="32391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fontAlgn="base">
                        <a:spcBef>
                          <a:spcPts val="335"/>
                        </a:spcBef>
                        <a:spcAft>
                          <a:spcPts val="0"/>
                        </a:spcAft>
                      </a:pPr>
                      <a:r>
                        <a:rPr lang="en-US" sz="800" b="1" kern="1200">
                          <a:effectLst/>
                          <a:latin typeface="Times New Roman" panose="02020603050405020304" pitchFamily="18" charset="0"/>
                          <a:cs typeface="Times New Roman" panose="02020603050405020304" pitchFamily="18" charset="0"/>
                        </a:rPr>
                        <a:t>Initial</a:t>
                      </a:r>
                      <a:endParaRPr lang="en-US" sz="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800" b="1" kern="1200" dirty="0">
                          <a:effectLst/>
                          <a:latin typeface="Times New Roman" panose="02020603050405020304" pitchFamily="18" charset="0"/>
                          <a:cs typeface="Times New Roman" panose="02020603050405020304" pitchFamily="18" charset="0"/>
                        </a:rPr>
                        <a:t>At highest dose</a:t>
                      </a:r>
                      <a:endParaRPr lang="en-US" sz="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573289891"/>
                  </a:ext>
                </a:extLst>
              </a:tr>
              <a:tr h="480437">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Ti-pyrochlore ceramic</a:t>
                      </a:r>
                    </a:p>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(Ca,Gd,Hf,Pu,U)</a:t>
                      </a:r>
                      <a:r>
                        <a:rPr lang="en-US" sz="800" baseline="-25000">
                          <a:effectLst/>
                          <a:latin typeface="Times New Roman" panose="02020603050405020304" pitchFamily="18" charset="0"/>
                          <a:cs typeface="Times New Roman" panose="02020603050405020304" pitchFamily="18" charset="0"/>
                        </a:rPr>
                        <a:t>2</a:t>
                      </a:r>
                      <a:r>
                        <a:rPr lang="en-US" sz="800">
                          <a:effectLst/>
                          <a:latin typeface="Times New Roman" panose="02020603050405020304" pitchFamily="18" charset="0"/>
                          <a:cs typeface="Times New Roman" panose="02020603050405020304" pitchFamily="18" charset="0"/>
                        </a:rPr>
                        <a:t>Ti</a:t>
                      </a:r>
                      <a:r>
                        <a:rPr lang="en-US" sz="800" baseline="-25000">
                          <a:effectLst/>
                          <a:latin typeface="Times New Roman" panose="02020603050405020304" pitchFamily="18" charset="0"/>
                          <a:cs typeface="Times New Roman" panose="02020603050405020304" pitchFamily="18" charset="0"/>
                        </a:rPr>
                        <a:t>2</a:t>
                      </a:r>
                      <a:r>
                        <a:rPr lang="en-US" sz="800">
                          <a:effectLst/>
                          <a:latin typeface="Times New Roman" panose="02020603050405020304" pitchFamily="18" charset="0"/>
                          <a:cs typeface="Times New Roman" panose="02020603050405020304" pitchFamily="18" charset="0"/>
                        </a:rPr>
                        <a:t>O</a:t>
                      </a:r>
                      <a:r>
                        <a:rPr lang="en-US" sz="800" baseline="-25000">
                          <a:effectLst/>
                          <a:latin typeface="Times New Roman" panose="02020603050405020304" pitchFamily="18" charset="0"/>
                          <a:cs typeface="Times New Roman" panose="02020603050405020304" pitchFamily="18" charset="0"/>
                        </a:rPr>
                        <a:t>7</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10.5</a:t>
                      </a:r>
                    </a:p>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inhomogeneous</a:t>
                      </a:r>
                    </a:p>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from 3.4 to 26.8</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8.7</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dirty="0">
                          <a:effectLst/>
                          <a:latin typeface="Times New Roman" panose="02020603050405020304" pitchFamily="18" charset="0"/>
                          <a:cs typeface="Times New Roman" panose="02020603050405020304" pitchFamily="18" charset="0"/>
                        </a:rPr>
                        <a:t>4.8</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4.3</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dirty="0">
                          <a:effectLst/>
                          <a:latin typeface="Times New Roman" panose="02020603050405020304" pitchFamily="18" charset="0"/>
                          <a:cs typeface="Times New Roman" panose="02020603050405020304" pitchFamily="18" charset="0"/>
                        </a:rPr>
                        <a:t>visually observed cracks at dose 2.6 x 10</a:t>
                      </a:r>
                      <a:r>
                        <a:rPr lang="en-US" sz="800" baseline="30000" dirty="0">
                          <a:effectLst/>
                          <a:latin typeface="Times New Roman" panose="02020603050405020304" pitchFamily="18" charset="0"/>
                          <a:cs typeface="Times New Roman" panose="02020603050405020304" pitchFamily="18" charset="0"/>
                        </a:rPr>
                        <a:t>24 </a:t>
                      </a:r>
                      <a:r>
                        <a:rPr lang="en-US" sz="800"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800" dirty="0">
                          <a:effectLst/>
                          <a:latin typeface="Times New Roman" panose="02020603050405020304" pitchFamily="18" charset="0"/>
                          <a:cs typeface="Times New Roman" panose="02020603050405020304" pitchFamily="18" charset="0"/>
                        </a:rPr>
                        <a:t>-decay/m</a:t>
                      </a:r>
                      <a:r>
                        <a:rPr lang="en-US" sz="800" baseline="30000" dirty="0">
                          <a:effectLst/>
                          <a:latin typeface="Times New Roman" panose="02020603050405020304" pitchFamily="18" charset="0"/>
                          <a:cs typeface="Times New Roman" panose="02020603050405020304" pitchFamily="18" charset="0"/>
                        </a:rPr>
                        <a:t>3</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5539873"/>
                  </a:ext>
                </a:extLst>
              </a:tr>
              <a:tr h="400364">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Zircon/zirconia ceramic</a:t>
                      </a:r>
                    </a:p>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(Zr,Pu)SiO</a:t>
                      </a:r>
                      <a:r>
                        <a:rPr lang="en-US" sz="800" baseline="-25000">
                          <a:effectLst/>
                          <a:latin typeface="Times New Roman" panose="02020603050405020304" pitchFamily="18" charset="0"/>
                          <a:cs typeface="Times New Roman" panose="02020603050405020304" pitchFamily="18" charset="0"/>
                        </a:rPr>
                        <a:t>4</a:t>
                      </a:r>
                      <a:r>
                        <a:rPr lang="en-US" sz="800">
                          <a:effectLst/>
                          <a:latin typeface="Times New Roman" panose="02020603050405020304" pitchFamily="18" charset="0"/>
                          <a:cs typeface="Times New Roman" panose="02020603050405020304" pitchFamily="18" charset="0"/>
                        </a:rPr>
                        <a:t>/(Zr,Pu)O</a:t>
                      </a:r>
                      <a:r>
                        <a:rPr lang="en-US" sz="800" baseline="-25000">
                          <a:effectLst/>
                          <a:latin typeface="Times New Roman" panose="02020603050405020304" pitchFamily="18" charset="0"/>
                          <a:cs typeface="Times New Roman" panose="02020603050405020304" pitchFamily="18" charset="0"/>
                        </a:rPr>
                        <a:t>2</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dirty="0">
                          <a:effectLst/>
                          <a:latin typeface="Times New Roman" panose="02020603050405020304" pitchFamily="18" charset="0"/>
                          <a:cs typeface="Times New Roman" panose="02020603050405020304" pitchFamily="18" charset="0"/>
                        </a:rPr>
                        <a:t>5.7</a:t>
                      </a:r>
                    </a:p>
                    <a:p>
                      <a:pPr marL="0" marR="0">
                        <a:spcBef>
                          <a:spcPts val="0"/>
                        </a:spcBef>
                        <a:spcAft>
                          <a:spcPts val="0"/>
                        </a:spcAft>
                      </a:pPr>
                      <a:r>
                        <a:rPr lang="en-US" sz="800" dirty="0">
                          <a:effectLst/>
                          <a:latin typeface="Times New Roman" panose="02020603050405020304" pitchFamily="18" charset="0"/>
                          <a:cs typeface="Times New Roman" panose="02020603050405020304" pitchFamily="18" charset="0"/>
                        </a:rPr>
                        <a:t>homogeneous</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4.7</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dirty="0">
                          <a:effectLst/>
                          <a:latin typeface="Times New Roman" panose="02020603050405020304" pitchFamily="18" charset="0"/>
                          <a:cs typeface="Times New Roman" panose="02020603050405020304" pitchFamily="18" charset="0"/>
                        </a:rPr>
                        <a:t>4.4</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no data</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dirty="0">
                          <a:effectLst/>
                          <a:latin typeface="Times New Roman" panose="02020603050405020304" pitchFamily="18" charset="0"/>
                          <a:cs typeface="Times New Roman" panose="02020603050405020304" pitchFamily="18" charset="0"/>
                        </a:rPr>
                        <a:t>no cracks observed at dose 5.3 x 10</a:t>
                      </a:r>
                      <a:r>
                        <a:rPr lang="en-US" sz="800" baseline="30000" dirty="0">
                          <a:effectLst/>
                          <a:latin typeface="Times New Roman" panose="02020603050405020304" pitchFamily="18" charset="0"/>
                          <a:cs typeface="Times New Roman" panose="02020603050405020304" pitchFamily="18" charset="0"/>
                        </a:rPr>
                        <a:t>25 </a:t>
                      </a:r>
                      <a:r>
                        <a:rPr lang="en-US" sz="800"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800" dirty="0">
                          <a:effectLst/>
                          <a:latin typeface="Times New Roman" panose="02020603050405020304" pitchFamily="18" charset="0"/>
                          <a:cs typeface="Times New Roman" panose="02020603050405020304" pitchFamily="18" charset="0"/>
                        </a:rPr>
                        <a:t>-decay/m</a:t>
                      </a:r>
                      <a:r>
                        <a:rPr lang="en-US" sz="800" baseline="30000" dirty="0">
                          <a:effectLst/>
                          <a:latin typeface="Times New Roman" panose="02020603050405020304" pitchFamily="18" charset="0"/>
                          <a:cs typeface="Times New Roman" panose="02020603050405020304" pitchFamily="18" charset="0"/>
                        </a:rPr>
                        <a:t>3</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724779"/>
                  </a:ext>
                </a:extLst>
              </a:tr>
              <a:tr h="480437">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Single-phase cubic zirconia ceramic</a:t>
                      </a:r>
                    </a:p>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Zr</a:t>
                      </a:r>
                      <a:r>
                        <a:rPr lang="en-US" sz="800" baseline="-25000">
                          <a:effectLst/>
                          <a:latin typeface="Times New Roman" panose="02020603050405020304" pitchFamily="18" charset="0"/>
                          <a:cs typeface="Times New Roman" panose="02020603050405020304" pitchFamily="18" charset="0"/>
                        </a:rPr>
                        <a:t>0.79</a:t>
                      </a:r>
                      <a:r>
                        <a:rPr lang="en-US" sz="800">
                          <a:effectLst/>
                          <a:latin typeface="Times New Roman" panose="02020603050405020304" pitchFamily="18" charset="0"/>
                          <a:cs typeface="Times New Roman" panose="02020603050405020304" pitchFamily="18" charset="0"/>
                        </a:rPr>
                        <a:t>Gd</a:t>
                      </a:r>
                      <a:r>
                        <a:rPr lang="en-US" sz="800" baseline="-25000">
                          <a:effectLst/>
                          <a:latin typeface="Times New Roman" panose="02020603050405020304" pitchFamily="18" charset="0"/>
                          <a:cs typeface="Times New Roman" panose="02020603050405020304" pitchFamily="18" charset="0"/>
                        </a:rPr>
                        <a:t>0.14</a:t>
                      </a:r>
                      <a:r>
                        <a:rPr lang="en-US" sz="800">
                          <a:effectLst/>
                          <a:latin typeface="Times New Roman" panose="02020603050405020304" pitchFamily="18" charset="0"/>
                          <a:cs typeface="Times New Roman" panose="02020603050405020304" pitchFamily="18" charset="0"/>
                        </a:rPr>
                        <a:t>Pu</a:t>
                      </a:r>
                      <a:r>
                        <a:rPr lang="en-US" sz="800" baseline="-25000">
                          <a:effectLst/>
                          <a:latin typeface="Times New Roman" panose="02020603050405020304" pitchFamily="18" charset="0"/>
                          <a:cs typeface="Times New Roman" panose="02020603050405020304" pitchFamily="18" charset="0"/>
                        </a:rPr>
                        <a:t>0.07</a:t>
                      </a:r>
                      <a:r>
                        <a:rPr lang="en-US" sz="800">
                          <a:effectLst/>
                          <a:latin typeface="Times New Roman" panose="02020603050405020304" pitchFamily="18" charset="0"/>
                          <a:cs typeface="Times New Roman" panose="02020603050405020304" pitchFamily="18" charset="0"/>
                        </a:rPr>
                        <a:t>O</a:t>
                      </a:r>
                      <a:r>
                        <a:rPr lang="en-US" sz="800" baseline="-25000">
                          <a:effectLst/>
                          <a:latin typeface="Times New Roman" panose="02020603050405020304" pitchFamily="18" charset="0"/>
                          <a:cs typeface="Times New Roman" panose="02020603050405020304" pitchFamily="18" charset="0"/>
                        </a:rPr>
                        <a:t>1.93</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12.2</a:t>
                      </a:r>
                    </a:p>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homogeneous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9.9</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5.8</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5.8</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dirty="0">
                          <a:effectLst/>
                          <a:latin typeface="Times New Roman" panose="02020603050405020304" pitchFamily="18" charset="0"/>
                          <a:cs typeface="Times New Roman" panose="02020603050405020304" pitchFamily="18" charset="0"/>
                        </a:rPr>
                        <a:t>no cracks observed at dose 1.3 x 10</a:t>
                      </a:r>
                      <a:r>
                        <a:rPr lang="en-US" sz="800" baseline="30000" dirty="0">
                          <a:effectLst/>
                          <a:latin typeface="Times New Roman" panose="02020603050405020304" pitchFamily="18" charset="0"/>
                          <a:cs typeface="Times New Roman" panose="02020603050405020304" pitchFamily="18" charset="0"/>
                        </a:rPr>
                        <a:t>26 </a:t>
                      </a:r>
                      <a:r>
                        <a:rPr lang="en-US" sz="800"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800" dirty="0">
                          <a:effectLst/>
                          <a:latin typeface="Times New Roman" panose="02020603050405020304" pitchFamily="18" charset="0"/>
                          <a:cs typeface="Times New Roman" panose="02020603050405020304" pitchFamily="18" charset="0"/>
                        </a:rPr>
                        <a:t>-decay/m</a:t>
                      </a:r>
                      <a:r>
                        <a:rPr lang="en-US" sz="800" baseline="30000" dirty="0">
                          <a:effectLst/>
                          <a:latin typeface="Times New Roman" panose="02020603050405020304" pitchFamily="18" charset="0"/>
                          <a:cs typeface="Times New Roman" panose="02020603050405020304" pitchFamily="18" charset="0"/>
                        </a:rPr>
                        <a:t>3</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0382048"/>
                  </a:ext>
                </a:extLst>
              </a:tr>
              <a:tr h="480437">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Single-phase La-monazite ceramic</a:t>
                      </a:r>
                    </a:p>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La</a:t>
                      </a:r>
                      <a:r>
                        <a:rPr lang="en-US" sz="800" baseline="-25000">
                          <a:effectLst/>
                          <a:latin typeface="Times New Roman" panose="02020603050405020304" pitchFamily="18" charset="0"/>
                          <a:cs typeface="Times New Roman" panose="02020603050405020304" pitchFamily="18" charset="0"/>
                        </a:rPr>
                        <a:t>0.9</a:t>
                      </a:r>
                      <a:r>
                        <a:rPr lang="en-US" sz="800">
                          <a:effectLst/>
                          <a:latin typeface="Times New Roman" panose="02020603050405020304" pitchFamily="18" charset="0"/>
                          <a:cs typeface="Times New Roman" panose="02020603050405020304" pitchFamily="18" charset="0"/>
                        </a:rPr>
                        <a:t>Pu</a:t>
                      </a:r>
                      <a:r>
                        <a:rPr lang="en-US" sz="800" baseline="-25000">
                          <a:effectLst/>
                          <a:latin typeface="Times New Roman" panose="02020603050405020304" pitchFamily="18" charset="0"/>
                          <a:cs typeface="Times New Roman" panose="02020603050405020304" pitchFamily="18" charset="0"/>
                        </a:rPr>
                        <a:t>0.1</a:t>
                      </a:r>
                      <a:r>
                        <a:rPr lang="en-US" sz="800">
                          <a:effectLst/>
                          <a:latin typeface="Times New Roman" panose="02020603050405020304" pitchFamily="18" charset="0"/>
                          <a:cs typeface="Times New Roman" panose="02020603050405020304" pitchFamily="18" charset="0"/>
                        </a:rPr>
                        <a:t>PO</a:t>
                      </a:r>
                      <a:r>
                        <a:rPr lang="en-US" sz="800" baseline="-25000">
                          <a:effectLst/>
                          <a:latin typeface="Times New Roman" panose="02020603050405020304" pitchFamily="18" charset="0"/>
                          <a:cs typeface="Times New Roman" panose="02020603050405020304" pitchFamily="18" charset="0"/>
                        </a:rPr>
                        <a:t>4</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9.9</a:t>
                      </a:r>
                    </a:p>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homogeneous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8.1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4.7</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No data</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dirty="0">
                          <a:effectLst/>
                          <a:latin typeface="Times New Roman" panose="02020603050405020304" pitchFamily="18" charset="0"/>
                          <a:cs typeface="Times New Roman" panose="02020603050405020304" pitchFamily="18" charset="0"/>
                        </a:rPr>
                        <a:t>visually observed macro-cracks at dose 1.0 x 10</a:t>
                      </a:r>
                      <a:r>
                        <a:rPr lang="en-US" sz="800" baseline="30000" dirty="0">
                          <a:effectLst/>
                          <a:latin typeface="Times New Roman" panose="02020603050405020304" pitchFamily="18" charset="0"/>
                          <a:cs typeface="Times New Roman" panose="02020603050405020304" pitchFamily="18" charset="0"/>
                        </a:rPr>
                        <a:t>26 </a:t>
                      </a:r>
                      <a:r>
                        <a:rPr lang="en-US" sz="800"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800" dirty="0">
                          <a:effectLst/>
                          <a:latin typeface="Times New Roman" panose="02020603050405020304" pitchFamily="18" charset="0"/>
                          <a:cs typeface="Times New Roman" panose="02020603050405020304" pitchFamily="18" charset="0"/>
                        </a:rPr>
                        <a:t>-decay/m</a:t>
                      </a:r>
                      <a:r>
                        <a:rPr lang="en-US" sz="800" baseline="30000" dirty="0">
                          <a:effectLst/>
                          <a:latin typeface="Times New Roman" panose="02020603050405020304" pitchFamily="18" charset="0"/>
                          <a:cs typeface="Times New Roman" panose="02020603050405020304" pitchFamily="18" charset="0"/>
                        </a:rPr>
                        <a:t>3</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473931"/>
                  </a:ext>
                </a:extLst>
              </a:tr>
              <a:tr h="667273">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Pu-monazite ceramic</a:t>
                      </a:r>
                    </a:p>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PuPO</a:t>
                      </a:r>
                      <a:r>
                        <a:rPr lang="en-US" sz="800" baseline="-25000">
                          <a:effectLst/>
                          <a:latin typeface="Times New Roman" panose="02020603050405020304" pitchFamily="18" charset="0"/>
                          <a:cs typeface="Times New Roman" panose="02020603050405020304" pitchFamily="18" charset="0"/>
                        </a:rPr>
                        <a:t>4</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65.2</a:t>
                      </a:r>
                    </a:p>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homogeneous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7.2</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4.9</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no data</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dirty="0">
                          <a:effectLst/>
                          <a:latin typeface="Times New Roman" panose="02020603050405020304" pitchFamily="18" charset="0"/>
                          <a:cs typeface="Times New Roman" panose="02020603050405020304" pitchFamily="18" charset="0"/>
                        </a:rPr>
                        <a:t>visually observed macro-cracks. Full destruction of ceramic pellet into separate pieces at dose 4.2 x 10</a:t>
                      </a:r>
                      <a:r>
                        <a:rPr lang="en-US" sz="800" baseline="30000" dirty="0">
                          <a:effectLst/>
                          <a:latin typeface="Times New Roman" panose="02020603050405020304" pitchFamily="18" charset="0"/>
                          <a:cs typeface="Times New Roman" panose="02020603050405020304" pitchFamily="18" charset="0"/>
                        </a:rPr>
                        <a:t>24 </a:t>
                      </a:r>
                      <a:r>
                        <a:rPr lang="en-US" sz="800"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800" dirty="0">
                          <a:effectLst/>
                          <a:latin typeface="Times New Roman" panose="02020603050405020304" pitchFamily="18" charset="0"/>
                          <a:cs typeface="Times New Roman" panose="02020603050405020304" pitchFamily="18" charset="0"/>
                        </a:rPr>
                        <a:t>-decay/m</a:t>
                      </a:r>
                      <a:r>
                        <a:rPr lang="en-US" sz="800" baseline="30000" dirty="0">
                          <a:effectLst/>
                          <a:latin typeface="Times New Roman" panose="02020603050405020304" pitchFamily="18" charset="0"/>
                          <a:cs typeface="Times New Roman" panose="02020603050405020304" pitchFamily="18" charset="0"/>
                        </a:rPr>
                        <a:t>3</a:t>
                      </a:r>
                      <a:r>
                        <a:rPr lang="en-US" sz="800" dirty="0">
                          <a:effectLst/>
                          <a:latin typeface="Times New Roman" panose="02020603050405020304" pitchFamily="18" charset="0"/>
                          <a:cs typeface="Times New Roman" panose="02020603050405020304" pitchFamily="18" charset="0"/>
                        </a:rPr>
                        <a:t>  </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8001452"/>
                  </a:ext>
                </a:extLst>
              </a:tr>
              <a:tr h="800728">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Zircon single crystal</a:t>
                      </a:r>
                    </a:p>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Zr</a:t>
                      </a:r>
                      <a:r>
                        <a:rPr lang="en-US" sz="800" baseline="-25000">
                          <a:effectLst/>
                          <a:latin typeface="Times New Roman" panose="02020603050405020304" pitchFamily="18" charset="0"/>
                          <a:cs typeface="Times New Roman" panose="02020603050405020304" pitchFamily="18" charset="0"/>
                        </a:rPr>
                        <a:t>0.977</a:t>
                      </a:r>
                      <a:r>
                        <a:rPr lang="en-US" sz="800">
                          <a:effectLst/>
                          <a:latin typeface="Times New Roman" panose="02020603050405020304" pitchFamily="18" charset="0"/>
                          <a:cs typeface="Times New Roman" panose="02020603050405020304" pitchFamily="18" charset="0"/>
                        </a:rPr>
                        <a:t>Pu</a:t>
                      </a:r>
                      <a:r>
                        <a:rPr lang="en-US" sz="800" baseline="-25000">
                          <a:effectLst/>
                          <a:latin typeface="Times New Roman" panose="02020603050405020304" pitchFamily="18" charset="0"/>
                          <a:cs typeface="Times New Roman" panose="02020603050405020304" pitchFamily="18" charset="0"/>
                        </a:rPr>
                        <a:t>0.023</a:t>
                      </a:r>
                      <a:r>
                        <a:rPr lang="en-US" sz="800">
                          <a:effectLst/>
                          <a:latin typeface="Times New Roman" panose="02020603050405020304" pitchFamily="18" charset="0"/>
                          <a:cs typeface="Times New Roman" panose="02020603050405020304" pitchFamily="18" charset="0"/>
                        </a:rPr>
                        <a:t>SiO</a:t>
                      </a:r>
                      <a:r>
                        <a:rPr lang="en-US" sz="800" baseline="-25000">
                          <a:effectLst/>
                          <a:latin typeface="Times New Roman" panose="02020603050405020304" pitchFamily="18" charset="0"/>
                          <a:cs typeface="Times New Roman" panose="02020603050405020304" pitchFamily="18" charset="0"/>
                        </a:rPr>
                        <a:t>4</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3.3</a:t>
                      </a:r>
                    </a:p>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inhomogeneous</a:t>
                      </a:r>
                    </a:p>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from 1.9 to 4.7</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2.4</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no data</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no data</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dirty="0">
                          <a:effectLst/>
                          <a:latin typeface="Times New Roman" panose="02020603050405020304" pitchFamily="18" charset="0"/>
                          <a:cs typeface="Times New Roman" panose="02020603050405020304" pitchFamily="18" charset="0"/>
                        </a:rPr>
                        <a:t>Increase of visually observed cracks from dose 2.0 x 10</a:t>
                      </a:r>
                      <a:r>
                        <a:rPr lang="en-US" sz="800" baseline="30000" dirty="0">
                          <a:effectLst/>
                          <a:latin typeface="Times New Roman" panose="02020603050405020304" pitchFamily="18" charset="0"/>
                          <a:cs typeface="Times New Roman" panose="02020603050405020304" pitchFamily="18" charset="0"/>
                        </a:rPr>
                        <a:t>17</a:t>
                      </a:r>
                      <a:r>
                        <a:rPr lang="en-US" sz="800" dirty="0">
                          <a:effectLst/>
                          <a:latin typeface="Times New Roman" panose="02020603050405020304" pitchFamily="18" charset="0"/>
                          <a:cs typeface="Times New Roman" panose="02020603050405020304" pitchFamily="18" charset="0"/>
                        </a:rPr>
                        <a:t> to 2.2 x 10</a:t>
                      </a:r>
                      <a:r>
                        <a:rPr lang="en-US" sz="800" baseline="30000" dirty="0">
                          <a:effectLst/>
                          <a:latin typeface="Times New Roman" panose="02020603050405020304" pitchFamily="18" charset="0"/>
                          <a:cs typeface="Times New Roman" panose="02020603050405020304" pitchFamily="18" charset="0"/>
                        </a:rPr>
                        <a:t>18 </a:t>
                      </a:r>
                      <a:r>
                        <a:rPr lang="en-US" sz="800" dirty="0">
                          <a:effectLst/>
                          <a:latin typeface="Times New Roman" panose="02020603050405020304" pitchFamily="18" charset="0"/>
                          <a:cs typeface="Times New Roman" panose="02020603050405020304" pitchFamily="18" charset="0"/>
                        </a:rPr>
                        <a:t>alpha-decay/g. Cracking stopped at dose 5.1 x 10</a:t>
                      </a:r>
                      <a:r>
                        <a:rPr lang="en-US" sz="800" baseline="30000" dirty="0">
                          <a:effectLst/>
                          <a:latin typeface="Times New Roman" panose="02020603050405020304" pitchFamily="18" charset="0"/>
                          <a:cs typeface="Times New Roman" panose="02020603050405020304" pitchFamily="18" charset="0"/>
                        </a:rPr>
                        <a:t>18 </a:t>
                      </a:r>
                      <a:r>
                        <a:rPr lang="en-US" sz="800"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800" dirty="0">
                          <a:effectLst/>
                          <a:latin typeface="Times New Roman" panose="02020603050405020304" pitchFamily="18" charset="0"/>
                          <a:cs typeface="Times New Roman" panose="02020603050405020304" pitchFamily="18" charset="0"/>
                        </a:rPr>
                        <a:t>-decay/g</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9349948"/>
                  </a:ext>
                </a:extLst>
              </a:tr>
              <a:tr h="934183">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Eu-monazite single crystal</a:t>
                      </a:r>
                    </a:p>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Eu</a:t>
                      </a:r>
                      <a:r>
                        <a:rPr lang="en-US" sz="800" baseline="-25000">
                          <a:effectLst/>
                          <a:latin typeface="Times New Roman" panose="02020603050405020304" pitchFamily="18" charset="0"/>
                          <a:cs typeface="Times New Roman" panose="02020603050405020304" pitchFamily="18" charset="0"/>
                        </a:rPr>
                        <a:t>0.937</a:t>
                      </a:r>
                      <a:r>
                        <a:rPr lang="en-US" sz="800">
                          <a:effectLst/>
                          <a:latin typeface="Times New Roman" panose="02020603050405020304" pitchFamily="18" charset="0"/>
                          <a:cs typeface="Times New Roman" panose="02020603050405020304" pitchFamily="18" charset="0"/>
                        </a:rPr>
                        <a:t>Pu</a:t>
                      </a:r>
                      <a:r>
                        <a:rPr lang="en-US" sz="800" baseline="-25000">
                          <a:effectLst/>
                          <a:latin typeface="Times New Roman" panose="02020603050405020304" pitchFamily="18" charset="0"/>
                          <a:cs typeface="Times New Roman" panose="02020603050405020304" pitchFamily="18" charset="0"/>
                        </a:rPr>
                        <a:t>0.063</a:t>
                      </a:r>
                      <a:r>
                        <a:rPr lang="en-US" sz="800">
                          <a:effectLst/>
                          <a:latin typeface="Times New Roman" panose="02020603050405020304" pitchFamily="18" charset="0"/>
                          <a:cs typeface="Times New Roman" panose="02020603050405020304" pitchFamily="18" charset="0"/>
                        </a:rPr>
                        <a:t>PO</a:t>
                      </a:r>
                      <a:r>
                        <a:rPr lang="en-US" sz="800" baseline="-25000">
                          <a:effectLst/>
                          <a:latin typeface="Times New Roman" panose="02020603050405020304" pitchFamily="18" charset="0"/>
                          <a:cs typeface="Times New Roman" panose="02020603050405020304" pitchFamily="18" charset="0"/>
                        </a:rPr>
                        <a:t>4</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6.0</a:t>
                      </a:r>
                    </a:p>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homogeneous </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4.9</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dirty="0">
                          <a:effectLst/>
                          <a:latin typeface="Times New Roman" panose="02020603050405020304" pitchFamily="18" charset="0"/>
                          <a:cs typeface="Times New Roman" panose="02020603050405020304" pitchFamily="18" charset="0"/>
                        </a:rPr>
                        <a:t>no data</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cs typeface="Times New Roman" panose="02020603050405020304" pitchFamily="18" charset="0"/>
                        </a:rPr>
                        <a:t>no data</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73" marR="80073" marT="40036" marB="400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800" dirty="0">
                          <a:effectLst/>
                          <a:latin typeface="Times New Roman" panose="02020603050405020304" pitchFamily="18" charset="0"/>
                          <a:cs typeface="Times New Roman" panose="02020603050405020304" pitchFamily="18" charset="0"/>
                        </a:rPr>
                        <a:t>Particle formation at dose 1.1 x 10</a:t>
                      </a:r>
                      <a:r>
                        <a:rPr lang="en-US" sz="800" baseline="30000" dirty="0">
                          <a:effectLst/>
                          <a:latin typeface="Times New Roman" panose="02020603050405020304" pitchFamily="18" charset="0"/>
                          <a:cs typeface="Times New Roman" panose="02020603050405020304" pitchFamily="18" charset="0"/>
                        </a:rPr>
                        <a:t>18</a:t>
                      </a:r>
                      <a:r>
                        <a:rPr lang="en-US" sz="800" dirty="0">
                          <a:effectLst/>
                          <a:latin typeface="Times New Roman" panose="02020603050405020304" pitchFamily="18" charset="0"/>
                          <a:cs typeface="Times New Roman" panose="02020603050405020304" pitchFamily="18" charset="0"/>
                        </a:rPr>
                        <a:t> </a:t>
                      </a:r>
                      <a:r>
                        <a:rPr lang="en-US" sz="800"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800" dirty="0">
                          <a:effectLst/>
                          <a:latin typeface="Times New Roman" panose="02020603050405020304" pitchFamily="18" charset="0"/>
                          <a:cs typeface="Times New Roman" panose="02020603050405020304" pitchFamily="18" charset="0"/>
                        </a:rPr>
                        <a:t>-decay/g. Formation of polycrystalline separated thin bubble-like pieces on the surface at dose 5.2 x 10</a:t>
                      </a:r>
                      <a:r>
                        <a:rPr lang="en-US" sz="800" baseline="30000" dirty="0">
                          <a:effectLst/>
                          <a:latin typeface="Times New Roman" panose="02020603050405020304" pitchFamily="18" charset="0"/>
                          <a:cs typeface="Times New Roman" panose="02020603050405020304" pitchFamily="18" charset="0"/>
                        </a:rPr>
                        <a:t>18</a:t>
                      </a:r>
                      <a:r>
                        <a:rPr lang="en-US" sz="800" dirty="0">
                          <a:effectLst/>
                          <a:latin typeface="Times New Roman" panose="02020603050405020304" pitchFamily="18" charset="0"/>
                          <a:cs typeface="Times New Roman" panose="02020603050405020304" pitchFamily="18" charset="0"/>
                        </a:rPr>
                        <a:t> </a:t>
                      </a:r>
                      <a:r>
                        <a:rPr lang="en-US" sz="800"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800" dirty="0">
                          <a:effectLst/>
                          <a:latin typeface="Times New Roman" panose="02020603050405020304" pitchFamily="18" charset="0"/>
                          <a:cs typeface="Times New Roman" panose="02020603050405020304" pitchFamily="18" charset="0"/>
                        </a:rPr>
                        <a:t>-decay/g</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3453162"/>
                  </a:ext>
                </a:extLst>
              </a:tr>
            </a:tbl>
          </a:graphicData>
        </a:graphic>
      </p:graphicFrame>
    </p:spTree>
    <p:extLst>
      <p:ext uri="{BB962C8B-B14F-4D97-AF65-F5344CB8AC3E}">
        <p14:creationId xmlns:p14="http://schemas.microsoft.com/office/powerpoint/2010/main" val="37053942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AFBAD4EC-42BB-C8C5-0955-2450BD56EB35}"/>
              </a:ext>
            </a:extLst>
          </p:cNvPr>
          <p:cNvSpPr>
            <a:spLocks noGrp="1"/>
          </p:cNvSpPr>
          <p:nvPr>
            <p:ph type="sldNum" sz="quarter" idx="12"/>
          </p:nvPr>
        </p:nvSpPr>
        <p:spPr>
          <a:xfrm>
            <a:off x="8388350" y="6373813"/>
            <a:ext cx="514350" cy="352425"/>
          </a:xfrm>
        </p:spPr>
        <p:txBody>
          <a:bodyPr/>
          <a:lstStyle/>
          <a:p>
            <a:pPr>
              <a:defRPr/>
            </a:pPr>
            <a:fld id="{99ED229E-BD1D-4421-B810-B35D8F5B70C5}" type="slidenum">
              <a:rPr lang="zh-CN" altLang="en-US" smtClean="0">
                <a:latin typeface="Times New Roman" panose="02020603050405020304" pitchFamily="18" charset="0"/>
                <a:cs typeface="Times New Roman" panose="02020603050405020304" pitchFamily="18" charset="0"/>
              </a:rPr>
              <a:pPr>
                <a:defRPr/>
              </a:pPr>
              <a:t>67</a:t>
            </a:fld>
            <a:endParaRPr lang="en-US" altLang="zh-CN" dirty="0">
              <a:latin typeface="Times New Roman" panose="02020603050405020304" pitchFamily="18" charset="0"/>
              <a:cs typeface="Times New Roman" panose="02020603050405020304" pitchFamily="18" charset="0"/>
            </a:endParaRPr>
          </a:p>
        </p:txBody>
      </p:sp>
      <p:pic>
        <p:nvPicPr>
          <p:cNvPr id="3" name="Picture 5" descr="D:\_DATA\User\Documents\DOCTORANT\pictures_doctor_final\zircon_mono_238.jpg">
            <a:extLst>
              <a:ext uri="{FF2B5EF4-FFF2-40B4-BE49-F238E27FC236}">
                <a16:creationId xmlns:a16="http://schemas.microsoft.com/office/drawing/2014/main" id="{E3FD9DE1-40A6-1E1C-14A7-350E8D031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46"/>
            <a:ext cx="4679913" cy="569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F468ADA-BF67-766B-4B3D-BDCED4B7244B}"/>
              </a:ext>
            </a:extLst>
          </p:cNvPr>
          <p:cNvSpPr txBox="1"/>
          <p:nvPr/>
        </p:nvSpPr>
        <p:spPr>
          <a:xfrm>
            <a:off x="490314" y="1446133"/>
            <a:ext cx="3562194" cy="369332"/>
          </a:xfrm>
          <a:prstGeom prst="rect">
            <a:avLst/>
          </a:prstGeom>
          <a:solidFill>
            <a:schemeClr val="accent2"/>
          </a:solidFill>
        </p:spPr>
        <p:txBody>
          <a:bodyPr wrap="none" rtlCol="0">
            <a:spAutoFit/>
          </a:bodyPr>
          <a:lstStyle/>
          <a:p>
            <a:r>
              <a:rPr lang="en-GB" dirty="0">
                <a:latin typeface="Times New Roman" panose="02020603050405020304" pitchFamily="18" charset="0"/>
                <a:cs typeface="Times New Roman" panose="02020603050405020304" pitchFamily="18" charset="0"/>
              </a:rPr>
              <a:t>                10</a:t>
            </a:r>
            <a:r>
              <a:rPr lang="en-GB" baseline="30000" dirty="0">
                <a:latin typeface="Times New Roman" panose="02020603050405020304" pitchFamily="18" charset="0"/>
                <a:cs typeface="Times New Roman" panose="02020603050405020304" pitchFamily="18" charset="0"/>
              </a:rPr>
              <a:t>16</a:t>
            </a:r>
            <a:r>
              <a:rPr lang="en-GB"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sym typeface="Symbol"/>
              </a:rPr>
              <a:t>-decays/g                 </a:t>
            </a:r>
            <a:endParaRPr lang="en-GB"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30D4CF8-1896-F44A-BC48-749A14A89B8F}"/>
              </a:ext>
            </a:extLst>
          </p:cNvPr>
          <p:cNvSpPr txBox="1"/>
          <p:nvPr/>
        </p:nvSpPr>
        <p:spPr>
          <a:xfrm>
            <a:off x="384412" y="3329138"/>
            <a:ext cx="1830950" cy="369332"/>
          </a:xfrm>
          <a:prstGeom prst="rect">
            <a:avLst/>
          </a:prstGeom>
          <a:solidFill>
            <a:schemeClr val="accent2"/>
          </a:solidFill>
        </p:spPr>
        <p:txBody>
          <a:bodyPr wrap="none" rtlCol="0">
            <a:spAutoFit/>
          </a:bodyPr>
          <a:lstStyle/>
          <a:p>
            <a:r>
              <a:rPr lang="en-GB" dirty="0">
                <a:latin typeface="Times New Roman" panose="02020603050405020304" pitchFamily="18" charset="0"/>
                <a:cs typeface="Times New Roman" panose="02020603050405020304" pitchFamily="18" charset="0"/>
              </a:rPr>
              <a:t>2 10</a:t>
            </a:r>
            <a:r>
              <a:rPr lang="en-GB" baseline="30000" dirty="0">
                <a:latin typeface="Times New Roman" panose="02020603050405020304" pitchFamily="18" charset="0"/>
                <a:cs typeface="Times New Roman" panose="02020603050405020304" pitchFamily="18" charset="0"/>
              </a:rPr>
              <a:t>17</a:t>
            </a:r>
            <a:r>
              <a:rPr lang="en-GB"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sym typeface="Symbol"/>
              </a:rPr>
              <a:t>-decays/g</a:t>
            </a:r>
            <a:endParaRPr lang="en-GB"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387A1A5-44F0-1648-23B4-1C504D67D89B}"/>
              </a:ext>
            </a:extLst>
          </p:cNvPr>
          <p:cNvSpPr txBox="1"/>
          <p:nvPr/>
        </p:nvSpPr>
        <p:spPr>
          <a:xfrm>
            <a:off x="2733546" y="3266995"/>
            <a:ext cx="1946367" cy="369332"/>
          </a:xfrm>
          <a:prstGeom prst="rect">
            <a:avLst/>
          </a:prstGeom>
          <a:solidFill>
            <a:schemeClr val="accent2"/>
          </a:solidFill>
        </p:spPr>
        <p:txBody>
          <a:bodyPr wrap="none" rtlCol="0">
            <a:spAutoFit/>
          </a:bodyPr>
          <a:lstStyle/>
          <a:p>
            <a:r>
              <a:rPr lang="en-GB" dirty="0">
                <a:latin typeface="Times New Roman" panose="02020603050405020304" pitchFamily="18" charset="0"/>
                <a:cs typeface="Times New Roman" panose="02020603050405020304" pitchFamily="18" charset="0"/>
              </a:rPr>
              <a:t>51 10</a:t>
            </a:r>
            <a:r>
              <a:rPr lang="en-GB" baseline="30000" dirty="0">
                <a:latin typeface="Times New Roman" panose="02020603050405020304" pitchFamily="18" charset="0"/>
                <a:cs typeface="Times New Roman" panose="02020603050405020304" pitchFamily="18" charset="0"/>
              </a:rPr>
              <a:t>17</a:t>
            </a:r>
            <a:r>
              <a:rPr lang="en-GB"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sym typeface="Symbol"/>
              </a:rPr>
              <a:t>-decays/g</a:t>
            </a:r>
            <a:endParaRPr lang="en-GB"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7FB5219-9604-88D0-FC9A-7506B4134F59}"/>
              </a:ext>
            </a:extLst>
          </p:cNvPr>
          <p:cNvSpPr txBox="1"/>
          <p:nvPr/>
        </p:nvSpPr>
        <p:spPr>
          <a:xfrm>
            <a:off x="238737" y="5284661"/>
            <a:ext cx="1946367" cy="369332"/>
          </a:xfrm>
          <a:prstGeom prst="rect">
            <a:avLst/>
          </a:prstGeom>
          <a:solidFill>
            <a:schemeClr val="accent2"/>
          </a:solidFill>
        </p:spPr>
        <p:txBody>
          <a:bodyPr wrap="none" rtlCol="0">
            <a:spAutoFit/>
          </a:bodyPr>
          <a:lstStyle/>
          <a:p>
            <a:r>
              <a:rPr lang="en-GB" dirty="0">
                <a:latin typeface="Times New Roman" panose="02020603050405020304" pitchFamily="18" charset="0"/>
                <a:cs typeface="Times New Roman" panose="02020603050405020304" pitchFamily="18" charset="0"/>
              </a:rPr>
              <a:t>22 10</a:t>
            </a:r>
            <a:r>
              <a:rPr lang="en-GB" baseline="30000" dirty="0">
                <a:latin typeface="Times New Roman" panose="02020603050405020304" pitchFamily="18" charset="0"/>
                <a:cs typeface="Times New Roman" panose="02020603050405020304" pitchFamily="18" charset="0"/>
              </a:rPr>
              <a:t>17</a:t>
            </a:r>
            <a:r>
              <a:rPr lang="en-GB"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sym typeface="Symbol"/>
              </a:rPr>
              <a:t>-decays/g</a:t>
            </a:r>
            <a:endParaRPr lang="en-GB"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15D11F9-561E-7A8F-1B59-BDF6C3D2D5CC}"/>
              </a:ext>
            </a:extLst>
          </p:cNvPr>
          <p:cNvSpPr txBox="1"/>
          <p:nvPr/>
        </p:nvSpPr>
        <p:spPr>
          <a:xfrm>
            <a:off x="2688389" y="5291122"/>
            <a:ext cx="1946367" cy="369332"/>
          </a:xfrm>
          <a:prstGeom prst="rect">
            <a:avLst/>
          </a:prstGeom>
          <a:solidFill>
            <a:schemeClr val="accent2"/>
          </a:solidFill>
        </p:spPr>
        <p:txBody>
          <a:bodyPr wrap="none" rtlCol="0">
            <a:spAutoFit/>
          </a:bodyPr>
          <a:lstStyle/>
          <a:p>
            <a:r>
              <a:rPr lang="en-GB" dirty="0">
                <a:latin typeface="Times New Roman" panose="02020603050405020304" pitchFamily="18" charset="0"/>
                <a:cs typeface="Times New Roman" panose="02020603050405020304" pitchFamily="18" charset="0"/>
              </a:rPr>
              <a:t>51 10</a:t>
            </a:r>
            <a:r>
              <a:rPr lang="en-GB" baseline="30000" dirty="0">
                <a:latin typeface="Times New Roman" panose="02020603050405020304" pitchFamily="18" charset="0"/>
                <a:cs typeface="Times New Roman" panose="02020603050405020304" pitchFamily="18" charset="0"/>
              </a:rPr>
              <a:t>17</a:t>
            </a:r>
            <a:r>
              <a:rPr lang="en-GB"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sym typeface="Symbol"/>
              </a:rPr>
              <a:t>-decays/g</a:t>
            </a:r>
            <a:endParaRPr lang="en-GB"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208624B-F911-C034-BDD4-19861D9D6FA6}"/>
              </a:ext>
            </a:extLst>
          </p:cNvPr>
          <p:cNvSpPr txBox="1"/>
          <p:nvPr/>
        </p:nvSpPr>
        <p:spPr>
          <a:xfrm>
            <a:off x="87255" y="5796556"/>
            <a:ext cx="4825361" cy="707886"/>
          </a:xfrm>
          <a:prstGeom prst="rect">
            <a:avLst/>
          </a:prstGeom>
          <a:noFill/>
        </p:spPr>
        <p:txBody>
          <a:bodyPr wrap="square" rtlCol="0">
            <a:spAutoFit/>
          </a:bodyPr>
          <a:lstStyle/>
          <a:p>
            <a:pPr algn="ctr"/>
            <a:r>
              <a:rPr lang="en-US" altLang="zh-CN" sz="2000" b="1" dirty="0">
                <a:solidFill>
                  <a:srgbClr val="000000"/>
                </a:solidFill>
                <a:latin typeface="Times New Roman" panose="02020603050405020304" pitchFamily="18" charset="0"/>
                <a:ea typeface="宋体" pitchFamily="2" charset="-122"/>
                <a:cs typeface="Times New Roman" panose="02020603050405020304" pitchFamily="18" charset="0"/>
              </a:rPr>
              <a:t>I. Zircon</a:t>
            </a:r>
            <a:r>
              <a:rPr lang="ru-RU" altLang="zh-CN" sz="2000" b="1" dirty="0">
                <a:solidFill>
                  <a:srgbClr val="000000"/>
                </a:solidFill>
                <a:latin typeface="Times New Roman" panose="02020603050405020304" pitchFamily="18" charset="0"/>
                <a:cs typeface="Times New Roman" panose="02020603050405020304" pitchFamily="18" charset="0"/>
              </a:rPr>
              <a:t> </a:t>
            </a:r>
            <a:r>
              <a:rPr lang="ru-RU" altLang="en-US" sz="2000" b="1" dirty="0">
                <a:solidFill>
                  <a:srgbClr val="000000"/>
                </a:solidFill>
                <a:latin typeface="Times New Roman" panose="02020603050405020304" pitchFamily="18" charset="0"/>
                <a:ea typeface="Calibri" pitchFamily="34" charset="0"/>
                <a:cs typeface="Times New Roman" panose="02020603050405020304" pitchFamily="18" charset="0"/>
              </a:rPr>
              <a:t>(</a:t>
            </a:r>
            <a:r>
              <a:rPr lang="en-US" altLang="en-US" sz="2000" b="1" dirty="0" err="1">
                <a:solidFill>
                  <a:srgbClr val="000000"/>
                </a:solidFill>
                <a:latin typeface="Times New Roman" panose="02020603050405020304" pitchFamily="18" charset="0"/>
                <a:ea typeface="Calibri" pitchFamily="34" charset="0"/>
                <a:cs typeface="Times New Roman" panose="02020603050405020304" pitchFamily="18" charset="0"/>
              </a:rPr>
              <a:t>Zr</a:t>
            </a:r>
            <a:r>
              <a:rPr lang="ru-RU" altLang="en-US" sz="2000" b="1" baseline="-25000" dirty="0">
                <a:solidFill>
                  <a:srgbClr val="000000"/>
                </a:solidFill>
                <a:latin typeface="Times New Roman" panose="02020603050405020304" pitchFamily="18" charset="0"/>
                <a:ea typeface="Calibri" pitchFamily="34" charset="0"/>
                <a:cs typeface="Times New Roman" panose="02020603050405020304" pitchFamily="18" charset="0"/>
              </a:rPr>
              <a:t>0</a:t>
            </a:r>
            <a:r>
              <a:rPr lang="en-US" altLang="en-US" sz="2000" b="1" baseline="-25000" dirty="0">
                <a:solidFill>
                  <a:srgbClr val="000000"/>
                </a:solidFill>
                <a:latin typeface="Times New Roman" panose="02020603050405020304" pitchFamily="18" charset="0"/>
                <a:ea typeface="Calibri" pitchFamily="34" charset="0"/>
                <a:cs typeface="Times New Roman" panose="02020603050405020304" pitchFamily="18" charset="0"/>
              </a:rPr>
              <a:t>.</a:t>
            </a:r>
            <a:r>
              <a:rPr lang="ru-RU" altLang="en-US" sz="2000" b="1" baseline="-25000" dirty="0">
                <a:solidFill>
                  <a:srgbClr val="000000"/>
                </a:solidFill>
                <a:latin typeface="Times New Roman" panose="02020603050405020304" pitchFamily="18" charset="0"/>
                <a:ea typeface="Calibri" pitchFamily="34" charset="0"/>
                <a:cs typeface="Times New Roman" panose="02020603050405020304" pitchFamily="18" charset="0"/>
              </a:rPr>
              <a:t>977</a:t>
            </a:r>
            <a:r>
              <a:rPr lang="en-US" altLang="en-US" sz="2000" b="1" dirty="0">
                <a:solidFill>
                  <a:srgbClr val="000000"/>
                </a:solidFill>
                <a:latin typeface="Times New Roman" panose="02020603050405020304" pitchFamily="18" charset="0"/>
                <a:ea typeface="Calibri" pitchFamily="34" charset="0"/>
                <a:cs typeface="Times New Roman" panose="02020603050405020304" pitchFamily="18" charset="0"/>
              </a:rPr>
              <a:t>Pu</a:t>
            </a:r>
            <a:r>
              <a:rPr lang="ru-RU" altLang="en-US" sz="2000" b="1" baseline="-25000" dirty="0">
                <a:solidFill>
                  <a:srgbClr val="000000"/>
                </a:solidFill>
                <a:latin typeface="Times New Roman" panose="02020603050405020304" pitchFamily="18" charset="0"/>
                <a:ea typeface="Calibri" pitchFamily="34" charset="0"/>
                <a:cs typeface="Times New Roman" panose="02020603050405020304" pitchFamily="18" charset="0"/>
              </a:rPr>
              <a:t>0</a:t>
            </a:r>
            <a:r>
              <a:rPr lang="en-US" altLang="en-US" sz="2000" b="1" baseline="-25000" dirty="0">
                <a:solidFill>
                  <a:srgbClr val="000000"/>
                </a:solidFill>
                <a:latin typeface="Times New Roman" panose="02020603050405020304" pitchFamily="18" charset="0"/>
                <a:ea typeface="Calibri" pitchFamily="34" charset="0"/>
                <a:cs typeface="Times New Roman" panose="02020603050405020304" pitchFamily="18" charset="0"/>
              </a:rPr>
              <a:t>.</a:t>
            </a:r>
            <a:r>
              <a:rPr lang="ru-RU" altLang="en-US" sz="2000" b="1" baseline="-25000" dirty="0">
                <a:solidFill>
                  <a:srgbClr val="000000"/>
                </a:solidFill>
                <a:latin typeface="Times New Roman" panose="02020603050405020304" pitchFamily="18" charset="0"/>
                <a:ea typeface="Calibri" pitchFamily="34" charset="0"/>
                <a:cs typeface="Times New Roman" panose="02020603050405020304" pitchFamily="18" charset="0"/>
              </a:rPr>
              <a:t>023</a:t>
            </a:r>
            <a:r>
              <a:rPr lang="ru-RU" altLang="en-US" sz="2000" b="1" dirty="0">
                <a:solidFill>
                  <a:srgbClr val="000000"/>
                </a:solidFill>
                <a:latin typeface="Times New Roman" panose="02020603050405020304" pitchFamily="18" charset="0"/>
                <a:ea typeface="Calibri" pitchFamily="34" charset="0"/>
                <a:cs typeface="Times New Roman" panose="02020603050405020304" pitchFamily="18" charset="0"/>
              </a:rPr>
              <a:t>)</a:t>
            </a:r>
            <a:r>
              <a:rPr lang="en-US" altLang="en-US" sz="2000" b="1" dirty="0" err="1">
                <a:solidFill>
                  <a:srgbClr val="000000"/>
                </a:solidFill>
                <a:latin typeface="Times New Roman" panose="02020603050405020304" pitchFamily="18" charset="0"/>
                <a:ea typeface="Calibri" pitchFamily="34" charset="0"/>
                <a:cs typeface="Times New Roman" panose="02020603050405020304" pitchFamily="18" charset="0"/>
              </a:rPr>
              <a:t>SiO</a:t>
            </a:r>
            <a:r>
              <a:rPr lang="ru-RU" altLang="en-US" sz="2000" b="1" baseline="-25000" dirty="0">
                <a:solidFill>
                  <a:srgbClr val="000000"/>
                </a:solidFill>
                <a:latin typeface="Times New Roman" panose="02020603050405020304" pitchFamily="18" charset="0"/>
                <a:ea typeface="Calibri" pitchFamily="34" charset="0"/>
                <a:cs typeface="Times New Roman" panose="02020603050405020304" pitchFamily="18" charset="0"/>
              </a:rPr>
              <a:t>4</a:t>
            </a:r>
            <a:r>
              <a:rPr lang="ru-RU" altLang="en-US" sz="2000" b="1" dirty="0">
                <a:latin typeface="Times New Roman" panose="02020603050405020304" pitchFamily="18" charset="0"/>
                <a:ea typeface="Calibri" pitchFamily="34" charset="0"/>
                <a:cs typeface="Times New Roman" panose="02020603050405020304" pitchFamily="18" charset="0"/>
              </a:rPr>
              <a:t>  </a:t>
            </a:r>
            <a:r>
              <a:rPr lang="en-GB" altLang="en-US" sz="2000" b="1" dirty="0">
                <a:latin typeface="Times New Roman" panose="02020603050405020304" pitchFamily="18" charset="0"/>
                <a:ea typeface="Calibri" pitchFamily="34" charset="0"/>
                <a:cs typeface="Times New Roman" panose="02020603050405020304" pitchFamily="18" charset="0"/>
              </a:rPr>
              <a:t>containing </a:t>
            </a:r>
            <a:r>
              <a:rPr lang="en-US" altLang="zh-CN" sz="2000" b="1" dirty="0">
                <a:solidFill>
                  <a:srgbClr val="FF0000"/>
                </a:solidFill>
                <a:latin typeface="Times New Roman" panose="02020603050405020304" pitchFamily="18" charset="0"/>
                <a:ea typeface="宋体" pitchFamily="2" charset="-122"/>
                <a:cs typeface="Times New Roman" panose="02020603050405020304" pitchFamily="18" charset="0"/>
              </a:rPr>
              <a:t>2.4</a:t>
            </a:r>
            <a:r>
              <a:rPr lang="ru-RU" altLang="zh-CN" sz="2000" b="1" dirty="0">
                <a:solidFill>
                  <a:srgbClr val="FF0000"/>
                </a:solidFill>
                <a:latin typeface="Times New Roman" panose="02020603050405020304" pitchFamily="18" charset="0"/>
                <a:ea typeface="宋体" pitchFamily="2" charset="-122"/>
                <a:cs typeface="Times New Roman" panose="02020603050405020304" pitchFamily="18" charset="0"/>
              </a:rPr>
              <a:t> </a:t>
            </a:r>
            <a:r>
              <a:rPr lang="en-US" altLang="zh-CN" sz="2000" b="1" dirty="0">
                <a:solidFill>
                  <a:srgbClr val="FF0000"/>
                </a:solidFill>
                <a:latin typeface="Times New Roman" panose="02020603050405020304" pitchFamily="18" charset="0"/>
                <a:ea typeface="宋体" pitchFamily="2" charset="-122"/>
                <a:cs typeface="Times New Roman" panose="02020603050405020304" pitchFamily="18" charset="0"/>
              </a:rPr>
              <a:t>wt.% </a:t>
            </a:r>
            <a:r>
              <a:rPr lang="ru-RU" altLang="zh-CN" sz="2000" b="1" baseline="30000" dirty="0">
                <a:solidFill>
                  <a:srgbClr val="FF0000"/>
                </a:solidFill>
                <a:latin typeface="Times New Roman" panose="02020603050405020304" pitchFamily="18" charset="0"/>
                <a:cs typeface="Times New Roman" panose="02020603050405020304" pitchFamily="18" charset="0"/>
              </a:rPr>
              <a:t>238</a:t>
            </a:r>
            <a:r>
              <a:rPr lang="en-US" altLang="zh-CN" sz="2000" b="1" dirty="0">
                <a:solidFill>
                  <a:srgbClr val="FF0000"/>
                </a:solidFill>
                <a:latin typeface="Times New Roman" panose="02020603050405020304" pitchFamily="18" charset="0"/>
                <a:ea typeface="宋体" pitchFamily="2" charset="-122"/>
                <a:cs typeface="Times New Roman" panose="02020603050405020304" pitchFamily="18" charset="0"/>
              </a:rPr>
              <a:t>Pu</a:t>
            </a:r>
            <a:endParaRPr lang="en-GB" sz="2000" dirty="0">
              <a:latin typeface="Times New Roman" panose="02020603050405020304" pitchFamily="18" charset="0"/>
              <a:cs typeface="Times New Roman" panose="02020603050405020304" pitchFamily="18" charset="0"/>
            </a:endParaRPr>
          </a:p>
        </p:txBody>
      </p:sp>
      <p:sp>
        <p:nvSpPr>
          <p:cNvPr id="10" name="Down Arrow 5">
            <a:extLst>
              <a:ext uri="{FF2B5EF4-FFF2-40B4-BE49-F238E27FC236}">
                <a16:creationId xmlns:a16="http://schemas.microsoft.com/office/drawing/2014/main" id="{5593A3A7-D656-D55C-9D42-93BE49CB7B89}"/>
              </a:ext>
            </a:extLst>
          </p:cNvPr>
          <p:cNvSpPr/>
          <p:nvPr/>
        </p:nvSpPr>
        <p:spPr>
          <a:xfrm rot="2528692">
            <a:off x="2119269" y="1801409"/>
            <a:ext cx="21602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2" name="Down Arrow 14">
            <a:extLst>
              <a:ext uri="{FF2B5EF4-FFF2-40B4-BE49-F238E27FC236}">
                <a16:creationId xmlns:a16="http://schemas.microsoft.com/office/drawing/2014/main" id="{49DA28C5-CBCC-C1C6-30EC-4A731C0E34DF}"/>
              </a:ext>
            </a:extLst>
          </p:cNvPr>
          <p:cNvSpPr/>
          <p:nvPr/>
        </p:nvSpPr>
        <p:spPr>
          <a:xfrm rot="13425525">
            <a:off x="2278253" y="4749130"/>
            <a:ext cx="21602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3" name="Rectangle 2">
            <a:extLst>
              <a:ext uri="{FF2B5EF4-FFF2-40B4-BE49-F238E27FC236}">
                <a16:creationId xmlns:a16="http://schemas.microsoft.com/office/drawing/2014/main" id="{5ACF3507-FA45-2F85-30BC-F1160D3D2BD3}"/>
              </a:ext>
            </a:extLst>
          </p:cNvPr>
          <p:cNvSpPr>
            <a:spLocks noChangeArrowheads="1"/>
          </p:cNvSpPr>
          <p:nvPr/>
        </p:nvSpPr>
        <p:spPr bwMode="auto">
          <a:xfrm>
            <a:off x="5198097" y="1204948"/>
            <a:ext cx="3672408"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zh-CN" sz="2800" b="1" dirty="0">
                <a:solidFill>
                  <a:srgbClr val="000000"/>
                </a:solidFill>
                <a:latin typeface="Times New Roman" panose="02020603050405020304" pitchFamily="18" charset="0"/>
                <a:ea typeface="宋体" pitchFamily="2" charset="-122"/>
                <a:cs typeface="Times New Roman" panose="02020603050405020304" pitchFamily="18" charset="0"/>
              </a:rPr>
              <a:t>II. Pu-monazite, PuPO</a:t>
            </a:r>
            <a:r>
              <a:rPr lang="en-US" altLang="zh-CN" sz="2800" b="1" baseline="-25000" dirty="0">
                <a:solidFill>
                  <a:srgbClr val="000000"/>
                </a:solidFill>
                <a:latin typeface="Times New Roman" panose="02020603050405020304" pitchFamily="18" charset="0"/>
                <a:ea typeface="宋体" pitchFamily="2" charset="-122"/>
                <a:cs typeface="Times New Roman" panose="02020603050405020304" pitchFamily="18" charset="0"/>
              </a:rPr>
              <a:t>4</a:t>
            </a:r>
          </a:p>
          <a:p>
            <a:pPr algn="ctr">
              <a:defRPr/>
            </a:pPr>
            <a:r>
              <a:rPr lang="en-US" altLang="zh-CN" sz="2800" dirty="0">
                <a:latin typeface="Times New Roman" panose="02020603050405020304" pitchFamily="18" charset="0"/>
                <a:ea typeface="宋体" pitchFamily="2" charset="-122"/>
                <a:cs typeface="Times New Roman" panose="02020603050405020304" pitchFamily="18" charset="0"/>
              </a:rPr>
              <a:t>containing </a:t>
            </a:r>
            <a:br>
              <a:rPr lang="en-US" altLang="zh-CN" sz="2800" dirty="0">
                <a:latin typeface="Times New Roman" panose="02020603050405020304" pitchFamily="18" charset="0"/>
                <a:ea typeface="宋体" pitchFamily="2" charset="-122"/>
                <a:cs typeface="Times New Roman" panose="02020603050405020304" pitchFamily="18" charset="0"/>
              </a:rPr>
            </a:br>
            <a:r>
              <a:rPr lang="en-US" altLang="zh-CN" sz="2800" dirty="0">
                <a:solidFill>
                  <a:srgbClr val="FF0066"/>
                </a:solidFill>
                <a:latin typeface="Times New Roman" panose="02020603050405020304" pitchFamily="18" charset="0"/>
                <a:ea typeface="宋体" pitchFamily="2" charset="-122"/>
                <a:cs typeface="Times New Roman" panose="02020603050405020304" pitchFamily="18" charset="0"/>
              </a:rPr>
              <a:t>7.2 wt. % </a:t>
            </a:r>
            <a:r>
              <a:rPr lang="ru-RU" altLang="zh-CN" sz="2800" baseline="30000" dirty="0">
                <a:solidFill>
                  <a:srgbClr val="FF0000"/>
                </a:solidFill>
                <a:latin typeface="Times New Roman" panose="02020603050405020304" pitchFamily="18" charset="0"/>
                <a:cs typeface="Times New Roman" panose="02020603050405020304" pitchFamily="18" charset="0"/>
              </a:rPr>
              <a:t>238</a:t>
            </a:r>
            <a:r>
              <a:rPr lang="en-US" altLang="zh-CN" sz="2800" dirty="0">
                <a:solidFill>
                  <a:srgbClr val="FF0000"/>
                </a:solidFill>
                <a:latin typeface="Times New Roman" panose="02020603050405020304" pitchFamily="18" charset="0"/>
                <a:ea typeface="宋体" pitchFamily="2" charset="-122"/>
                <a:cs typeface="Times New Roman" panose="02020603050405020304" pitchFamily="18" charset="0"/>
              </a:rPr>
              <a:t>Pu</a:t>
            </a:r>
            <a:r>
              <a:rPr lang="en-US" altLang="zh-CN" sz="2800" dirty="0">
                <a:solidFill>
                  <a:srgbClr val="FF0066"/>
                </a:solidFill>
                <a:latin typeface="Times New Roman" panose="02020603050405020304" pitchFamily="18" charset="0"/>
                <a:ea typeface="宋体" pitchFamily="2" charset="-122"/>
                <a:cs typeface="Times New Roman" panose="02020603050405020304" pitchFamily="18" charset="0"/>
              </a:rPr>
              <a:t> </a:t>
            </a:r>
            <a:br>
              <a:rPr lang="en-US" altLang="zh-CN" sz="2800" dirty="0">
                <a:solidFill>
                  <a:srgbClr val="FF0066"/>
                </a:solidFill>
                <a:latin typeface="Times New Roman" panose="02020603050405020304" pitchFamily="18" charset="0"/>
                <a:ea typeface="宋体" pitchFamily="2" charset="-122"/>
                <a:cs typeface="Times New Roman" panose="02020603050405020304" pitchFamily="18" charset="0"/>
              </a:rPr>
            </a:br>
            <a:r>
              <a:rPr lang="en-US" altLang="zh-CN" sz="2800" dirty="0">
                <a:latin typeface="Times New Roman" panose="02020603050405020304" pitchFamily="18" charset="0"/>
                <a:ea typeface="宋体" pitchFamily="2" charset="-122"/>
                <a:cs typeface="Times New Roman" panose="02020603050405020304" pitchFamily="18" charset="0"/>
              </a:rPr>
              <a:t>is very </a:t>
            </a:r>
            <a:r>
              <a:rPr lang="en-US" altLang="zh-CN" sz="2800" b="1" dirty="0">
                <a:latin typeface="Times New Roman" panose="02020603050405020304" pitchFamily="18" charset="0"/>
                <a:ea typeface="宋体" pitchFamily="2" charset="-122"/>
                <a:cs typeface="Times New Roman" panose="02020603050405020304" pitchFamily="18" charset="0"/>
              </a:rPr>
              <a:t>unstable</a:t>
            </a:r>
            <a:r>
              <a:rPr lang="en-US" altLang="zh-CN" sz="2800" dirty="0">
                <a:latin typeface="Times New Roman" panose="02020603050405020304" pitchFamily="18" charset="0"/>
                <a:ea typeface="宋体" pitchFamily="2" charset="-122"/>
                <a:cs typeface="Times New Roman" panose="02020603050405020304" pitchFamily="18" charset="0"/>
              </a:rPr>
              <a:t> under self-irradiation. </a:t>
            </a:r>
          </a:p>
          <a:p>
            <a:pPr algn="ctr">
              <a:defRPr/>
            </a:pPr>
            <a:endParaRPr lang="en-US" altLang="zh-CN" sz="2800" dirty="0">
              <a:latin typeface="Times New Roman" panose="02020603050405020304" pitchFamily="18" charset="0"/>
              <a:ea typeface="宋体" pitchFamily="2" charset="-122"/>
              <a:cs typeface="Times New Roman" panose="02020603050405020304" pitchFamily="18" charset="0"/>
            </a:endParaRPr>
          </a:p>
          <a:p>
            <a:pPr algn="ctr">
              <a:defRPr/>
            </a:pPr>
            <a:r>
              <a:rPr lang="en-GB" altLang="zh-CN" sz="2800" dirty="0">
                <a:latin typeface="Times New Roman" panose="02020603050405020304" pitchFamily="18" charset="0"/>
                <a:ea typeface="宋体" pitchFamily="2" charset="-122"/>
                <a:cs typeface="Times New Roman" panose="02020603050405020304" pitchFamily="18" charset="0"/>
              </a:rPr>
              <a:t>Strong swelling was seen and even breaking into separate pieces.</a:t>
            </a:r>
            <a:endParaRPr lang="en-US" altLang="zh-CN" sz="2800" dirty="0">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3603637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onazite_Mono_238_2">
            <a:extLst>
              <a:ext uri="{FF2B5EF4-FFF2-40B4-BE49-F238E27FC236}">
                <a16:creationId xmlns:a16="http://schemas.microsoft.com/office/drawing/2014/main" id="{70225A9A-24C7-A276-1FB9-0B69B782C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37326" y="1081700"/>
            <a:ext cx="8469348" cy="36724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3B20F47D-3ABC-9659-AE83-D9DA914A4E98}"/>
              </a:ext>
            </a:extLst>
          </p:cNvPr>
          <p:cNvSpPr txBox="1"/>
          <p:nvPr/>
        </p:nvSpPr>
        <p:spPr>
          <a:xfrm>
            <a:off x="940314" y="4999300"/>
            <a:ext cx="6919929" cy="1323439"/>
          </a:xfrm>
          <a:prstGeom prst="rect">
            <a:avLst/>
          </a:prstGeom>
          <a:noFill/>
        </p:spPr>
        <p:txBody>
          <a:bodyPr wrap="square" rtlCol="0">
            <a:spAutoFit/>
          </a:bodyPr>
          <a:lstStyle/>
          <a:p>
            <a:pPr algn="ctr"/>
            <a:r>
              <a:rPr lang="en-US" altLang="zh-CN" sz="2000" dirty="0">
                <a:latin typeface="Times New Roman" panose="02020603050405020304" pitchFamily="18" charset="0"/>
                <a:ea typeface="宋体" pitchFamily="2" charset="-122"/>
                <a:cs typeface="Times New Roman" panose="02020603050405020304" pitchFamily="18" charset="0"/>
              </a:rPr>
              <a:t>Single crystals </a:t>
            </a:r>
            <a:r>
              <a:rPr lang="en-US" altLang="zh-CN" sz="2000" dirty="0" err="1">
                <a:latin typeface="Times New Roman" panose="02020603050405020304" pitchFamily="18" charset="0"/>
                <a:ea typeface="宋体" pitchFamily="2" charset="-122"/>
                <a:cs typeface="Times New Roman" panose="02020603050405020304" pitchFamily="18" charset="0"/>
              </a:rPr>
              <a:t>Eu</a:t>
            </a:r>
            <a:r>
              <a:rPr lang="en-US" altLang="zh-CN" sz="2000" dirty="0">
                <a:latin typeface="Times New Roman" panose="02020603050405020304" pitchFamily="18" charset="0"/>
                <a:ea typeface="宋体" pitchFamily="2" charset="-122"/>
                <a:cs typeface="Times New Roman" panose="02020603050405020304" pitchFamily="18" charset="0"/>
              </a:rPr>
              <a:t>-monazite, (</a:t>
            </a:r>
            <a:r>
              <a:rPr lang="en-US" altLang="zh-CN" sz="2000" dirty="0" err="1">
                <a:latin typeface="Times New Roman" panose="02020603050405020304" pitchFamily="18" charset="0"/>
                <a:ea typeface="宋体" pitchFamily="2" charset="-122"/>
                <a:cs typeface="Times New Roman" panose="02020603050405020304" pitchFamily="18" charset="0"/>
              </a:rPr>
              <a:t>Eu</a:t>
            </a:r>
            <a:r>
              <a:rPr lang="ru-RU" altLang="zh-CN" sz="2000" baseline="-25000" dirty="0">
                <a:solidFill>
                  <a:srgbClr val="0408BC"/>
                </a:solidFill>
                <a:latin typeface="Times New Roman" panose="02020603050405020304" pitchFamily="18" charset="0"/>
                <a:ea typeface="宋体" pitchFamily="2" charset="-122"/>
                <a:cs typeface="Times New Roman" panose="02020603050405020304" pitchFamily="18" charset="0"/>
              </a:rPr>
              <a:t>0</a:t>
            </a:r>
            <a:r>
              <a:rPr lang="en-US" altLang="zh-CN" sz="2000" baseline="-25000" dirty="0">
                <a:solidFill>
                  <a:srgbClr val="0408BC"/>
                </a:solidFill>
                <a:latin typeface="Times New Roman" panose="02020603050405020304" pitchFamily="18" charset="0"/>
                <a:ea typeface="宋体" pitchFamily="2" charset="-122"/>
                <a:cs typeface="Times New Roman" panose="02020603050405020304" pitchFamily="18" charset="0"/>
              </a:rPr>
              <a:t>.</a:t>
            </a:r>
            <a:r>
              <a:rPr lang="ru-RU" altLang="zh-CN" sz="2000" baseline="-25000" dirty="0">
                <a:solidFill>
                  <a:srgbClr val="0408BC"/>
                </a:solidFill>
                <a:latin typeface="Times New Roman" panose="02020603050405020304" pitchFamily="18" charset="0"/>
                <a:ea typeface="宋体" pitchFamily="2" charset="-122"/>
                <a:cs typeface="Times New Roman" panose="02020603050405020304" pitchFamily="18" charset="0"/>
              </a:rPr>
              <a:t>937</a:t>
            </a:r>
            <a:r>
              <a:rPr lang="en-US" altLang="zh-CN" sz="2000" dirty="0">
                <a:latin typeface="Times New Roman" panose="02020603050405020304" pitchFamily="18" charset="0"/>
                <a:ea typeface="宋体" pitchFamily="2" charset="-122"/>
                <a:cs typeface="Times New Roman" panose="02020603050405020304" pitchFamily="18" charset="0"/>
              </a:rPr>
              <a:t>Pu</a:t>
            </a:r>
            <a:r>
              <a:rPr lang="ru-RU" altLang="zh-CN" sz="2000" baseline="-25000" dirty="0">
                <a:solidFill>
                  <a:srgbClr val="0408BC"/>
                </a:solidFill>
                <a:latin typeface="Times New Roman" panose="02020603050405020304" pitchFamily="18" charset="0"/>
                <a:ea typeface="宋体" pitchFamily="2" charset="-122"/>
                <a:cs typeface="Times New Roman" panose="02020603050405020304" pitchFamily="18" charset="0"/>
              </a:rPr>
              <a:t>0</a:t>
            </a:r>
            <a:r>
              <a:rPr lang="en-US" altLang="zh-CN" sz="2000" baseline="-25000" dirty="0">
                <a:solidFill>
                  <a:srgbClr val="0408BC"/>
                </a:solidFill>
                <a:latin typeface="Times New Roman" panose="02020603050405020304" pitchFamily="18" charset="0"/>
                <a:ea typeface="宋体" pitchFamily="2" charset="-122"/>
                <a:cs typeface="Times New Roman" panose="02020603050405020304" pitchFamily="18" charset="0"/>
              </a:rPr>
              <a:t>.</a:t>
            </a:r>
            <a:r>
              <a:rPr lang="ru-RU" altLang="zh-CN" sz="2000" baseline="-25000" dirty="0">
                <a:solidFill>
                  <a:srgbClr val="0408BC"/>
                </a:solidFill>
                <a:latin typeface="Times New Roman" panose="02020603050405020304" pitchFamily="18" charset="0"/>
                <a:ea typeface="宋体" pitchFamily="2" charset="-122"/>
                <a:cs typeface="Times New Roman" panose="02020603050405020304" pitchFamily="18" charset="0"/>
              </a:rPr>
              <a:t>063</a:t>
            </a:r>
            <a:r>
              <a:rPr lang="en-US" altLang="zh-CN" sz="2000" dirty="0">
                <a:latin typeface="Times New Roman" panose="02020603050405020304" pitchFamily="18" charset="0"/>
                <a:ea typeface="宋体" pitchFamily="2" charset="-122"/>
                <a:cs typeface="Times New Roman" panose="02020603050405020304" pitchFamily="18" charset="0"/>
              </a:rPr>
              <a:t>)PO</a:t>
            </a:r>
            <a:r>
              <a:rPr lang="en-US" altLang="zh-CN" sz="2000" baseline="-25000" dirty="0">
                <a:latin typeface="Times New Roman" panose="02020603050405020304" pitchFamily="18" charset="0"/>
                <a:ea typeface="宋体" pitchFamily="2" charset="-122"/>
                <a:cs typeface="Times New Roman" panose="02020603050405020304" pitchFamily="18" charset="0"/>
              </a:rPr>
              <a:t>4</a:t>
            </a:r>
            <a:r>
              <a:rPr lang="ru-RU" altLang="zh-CN" sz="2000" baseline="-25000" dirty="0">
                <a:latin typeface="Times New Roman" panose="02020603050405020304" pitchFamily="18" charset="0"/>
                <a:ea typeface="宋体" pitchFamily="2" charset="-122"/>
                <a:cs typeface="Times New Roman" panose="02020603050405020304" pitchFamily="18" charset="0"/>
              </a:rPr>
              <a:t> </a:t>
            </a:r>
            <a:r>
              <a:rPr lang="en-US" altLang="zh-CN" sz="2000" dirty="0">
                <a:latin typeface="Times New Roman" panose="02020603050405020304" pitchFamily="18" charset="0"/>
                <a:ea typeface="宋体" pitchFamily="2" charset="-122"/>
                <a:cs typeface="Times New Roman" panose="02020603050405020304" pitchFamily="18" charset="0"/>
              </a:rPr>
              <a:t> with</a:t>
            </a:r>
            <a:r>
              <a:rPr lang="ru-RU" altLang="zh-CN" sz="2000" dirty="0">
                <a:latin typeface="Times New Roman" panose="02020603050405020304" pitchFamily="18" charset="0"/>
                <a:ea typeface="宋体" pitchFamily="2" charset="-122"/>
                <a:cs typeface="Times New Roman" panose="02020603050405020304" pitchFamily="18" charset="0"/>
              </a:rPr>
              <a:t> </a:t>
            </a:r>
            <a:br>
              <a:rPr lang="ru-RU" altLang="zh-CN" sz="2000" dirty="0">
                <a:latin typeface="Times New Roman" panose="02020603050405020304" pitchFamily="18" charset="0"/>
                <a:cs typeface="Times New Roman" panose="02020603050405020304" pitchFamily="18" charset="0"/>
              </a:rPr>
            </a:br>
            <a:r>
              <a:rPr lang="en-US" altLang="zh-CN" sz="2000" dirty="0">
                <a:solidFill>
                  <a:srgbClr val="FF0000"/>
                </a:solidFill>
                <a:latin typeface="Times New Roman" panose="02020603050405020304" pitchFamily="18" charset="0"/>
                <a:ea typeface="宋体" pitchFamily="2" charset="-122"/>
                <a:cs typeface="Times New Roman" panose="02020603050405020304" pitchFamily="18" charset="0"/>
              </a:rPr>
              <a:t>4.9 wt.% </a:t>
            </a:r>
            <a:r>
              <a:rPr lang="ru-RU" altLang="zh-CN" sz="2000" baseline="30000" dirty="0">
                <a:solidFill>
                  <a:srgbClr val="FF0000"/>
                </a:solidFill>
                <a:latin typeface="Times New Roman" panose="02020603050405020304" pitchFamily="18" charset="0"/>
                <a:cs typeface="Times New Roman" panose="02020603050405020304" pitchFamily="18" charset="0"/>
              </a:rPr>
              <a:t>238</a:t>
            </a:r>
            <a:r>
              <a:rPr lang="en-US" altLang="zh-CN" sz="2000" dirty="0">
                <a:solidFill>
                  <a:srgbClr val="FF0000"/>
                </a:solidFill>
                <a:latin typeface="Times New Roman" panose="02020603050405020304" pitchFamily="18" charset="0"/>
                <a:ea typeface="宋体" pitchFamily="2" charset="-122"/>
                <a:cs typeface="Times New Roman" panose="02020603050405020304" pitchFamily="18" charset="0"/>
              </a:rPr>
              <a:t>Pu. </a:t>
            </a:r>
          </a:p>
          <a:p>
            <a:pPr algn="ctr"/>
            <a:r>
              <a:rPr lang="en-US" altLang="zh-CN" sz="2000" i="1" dirty="0">
                <a:solidFill>
                  <a:srgbClr val="0408BC"/>
                </a:solidFill>
                <a:latin typeface="Times New Roman" panose="02020603050405020304" pitchFamily="18" charset="0"/>
                <a:ea typeface="宋体" pitchFamily="2" charset="-122"/>
                <a:cs typeface="Times New Roman" panose="02020603050405020304" pitchFamily="18" charset="0"/>
              </a:rPr>
              <a:t>7 years after synthesis at accumulated dose </a:t>
            </a:r>
            <a:br>
              <a:rPr lang="en-US" altLang="zh-CN" sz="2000" i="1" dirty="0">
                <a:solidFill>
                  <a:srgbClr val="0408BC"/>
                </a:solidFill>
                <a:latin typeface="Times New Roman" panose="02020603050405020304" pitchFamily="18" charset="0"/>
                <a:ea typeface="宋体" pitchFamily="2" charset="-122"/>
                <a:cs typeface="Times New Roman" panose="02020603050405020304" pitchFamily="18" charset="0"/>
              </a:rPr>
            </a:br>
            <a:r>
              <a:rPr lang="ru-RU" altLang="zh-CN" sz="2000" i="1" dirty="0">
                <a:solidFill>
                  <a:srgbClr val="FF0000"/>
                </a:solidFill>
                <a:latin typeface="Times New Roman" panose="02020603050405020304" pitchFamily="18" charset="0"/>
                <a:ea typeface="宋体" pitchFamily="2" charset="-122"/>
                <a:cs typeface="Times New Roman" panose="02020603050405020304" pitchFamily="18" charset="0"/>
              </a:rPr>
              <a:t>52∙</a:t>
            </a:r>
            <a:r>
              <a:rPr lang="en-US" altLang="zh-CN" sz="2000" dirty="0">
                <a:solidFill>
                  <a:srgbClr val="FF0000"/>
                </a:solidFill>
                <a:latin typeface="Times New Roman" panose="02020603050405020304" pitchFamily="18" charset="0"/>
                <a:ea typeface="宋体" pitchFamily="2" charset="-122"/>
                <a:cs typeface="Times New Roman" panose="02020603050405020304" pitchFamily="18" charset="0"/>
              </a:rPr>
              <a:t>10</a:t>
            </a:r>
            <a:r>
              <a:rPr lang="ru-RU" altLang="zh-CN" sz="2000" baseline="30000" dirty="0">
                <a:solidFill>
                  <a:srgbClr val="FF0000"/>
                </a:solidFill>
                <a:latin typeface="Times New Roman" panose="02020603050405020304" pitchFamily="18" charset="0"/>
                <a:ea typeface="宋体" pitchFamily="2" charset="-122"/>
                <a:cs typeface="Times New Roman" panose="02020603050405020304" pitchFamily="18" charset="0"/>
              </a:rPr>
              <a:t>17</a:t>
            </a:r>
            <a:r>
              <a:rPr lang="ru-RU" altLang="zh-CN" sz="2000" i="1" dirty="0">
                <a:solidFill>
                  <a:srgbClr val="FF0000"/>
                </a:solidFill>
                <a:latin typeface="Times New Roman" panose="02020603050405020304" pitchFamily="18" charset="0"/>
                <a:ea typeface="宋体" pitchFamily="2" charset="-122"/>
                <a:cs typeface="Times New Roman" panose="02020603050405020304" pitchFamily="18" charset="0"/>
              </a:rPr>
              <a:t> </a:t>
            </a:r>
            <a:r>
              <a:rPr lang="en-US" altLang="zh-CN" sz="2000" i="1" dirty="0">
                <a:solidFill>
                  <a:srgbClr val="FF0000"/>
                </a:solidFill>
                <a:latin typeface="Times New Roman" panose="02020603050405020304" pitchFamily="18" charset="0"/>
                <a:ea typeface="宋体" pitchFamily="2" charset="-122"/>
                <a:cs typeface="Times New Roman" panose="02020603050405020304" pitchFamily="18" charset="0"/>
                <a:sym typeface="Symbol"/>
              </a:rPr>
              <a:t></a:t>
            </a:r>
            <a:r>
              <a:rPr lang="en-US" altLang="zh-CN" sz="2000" i="1" dirty="0">
                <a:solidFill>
                  <a:srgbClr val="FF0000"/>
                </a:solidFill>
                <a:latin typeface="Times New Roman" panose="02020603050405020304" pitchFamily="18" charset="0"/>
                <a:ea typeface="宋体" pitchFamily="2" charset="-122"/>
                <a:cs typeface="Times New Roman" panose="02020603050405020304" pitchFamily="18" charset="0"/>
              </a:rPr>
              <a:t>-</a:t>
            </a:r>
            <a:r>
              <a:rPr lang="en-US" altLang="zh-CN" sz="2000" dirty="0">
                <a:solidFill>
                  <a:srgbClr val="FF0000"/>
                </a:solidFill>
                <a:latin typeface="Times New Roman" panose="02020603050405020304" pitchFamily="18" charset="0"/>
                <a:ea typeface="宋体" pitchFamily="2" charset="-122"/>
                <a:cs typeface="Times New Roman" panose="02020603050405020304" pitchFamily="18" charset="0"/>
              </a:rPr>
              <a:t>decay</a:t>
            </a:r>
            <a:r>
              <a:rPr lang="ru-RU" altLang="zh-CN" sz="2000" dirty="0">
                <a:solidFill>
                  <a:srgbClr val="FF0000"/>
                </a:solidFill>
                <a:latin typeface="Times New Roman" panose="02020603050405020304" pitchFamily="18" charset="0"/>
                <a:ea typeface="宋体" pitchFamily="2" charset="-122"/>
                <a:cs typeface="Times New Roman" panose="02020603050405020304" pitchFamily="18" charset="0"/>
              </a:rPr>
              <a:t>/</a:t>
            </a:r>
            <a:r>
              <a:rPr lang="en-US" altLang="zh-CN" sz="2000" dirty="0">
                <a:solidFill>
                  <a:srgbClr val="FF0000"/>
                </a:solidFill>
                <a:latin typeface="Times New Roman" panose="02020603050405020304" pitchFamily="18" charset="0"/>
                <a:ea typeface="宋体" pitchFamily="2" charset="-122"/>
                <a:cs typeface="Times New Roman" panose="02020603050405020304" pitchFamily="18" charset="0"/>
              </a:rPr>
              <a:t>g</a:t>
            </a:r>
            <a:endParaRPr lang="en-GB"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3603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A0628E-C12F-4F8C-9895-BCD5E30100D3}" type="slidenum">
              <a:rPr lang="en-US" smtClean="0">
                <a:latin typeface="Times New Roman" panose="02020603050405020304" pitchFamily="18" charset="0"/>
                <a:cs typeface="Times New Roman" panose="02020603050405020304" pitchFamily="18" charset="0"/>
              </a:rPr>
              <a:pPr/>
              <a:t>69</a:t>
            </a:fld>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08148" y="1045054"/>
            <a:ext cx="8712968" cy="1323439"/>
          </a:xfrm>
          <a:prstGeom prst="rect">
            <a:avLst/>
          </a:prstGeom>
          <a:noFill/>
        </p:spPr>
        <p:txBody>
          <a:bodyPr wrap="square" rtlCol="0">
            <a:spAutoFit/>
          </a:bodyPr>
          <a:lstStyle/>
          <a:p>
            <a:r>
              <a:rPr lang="en-GB" sz="2000" dirty="0">
                <a:latin typeface="Times New Roman" panose="02020603050405020304" pitchFamily="18" charset="0"/>
                <a:cs typeface="Times New Roman" panose="02020603050405020304" pitchFamily="18" charset="0"/>
              </a:rPr>
              <a:t>Polycrystalline Pu-monazite underwent </a:t>
            </a:r>
            <a:r>
              <a:rPr lang="en-GB" sz="2000" dirty="0" err="1">
                <a:latin typeface="Times New Roman" panose="02020603050405020304" pitchFamily="18" charset="0"/>
                <a:cs typeface="Times New Roman" panose="02020603050405020304" pitchFamily="18" charset="0"/>
              </a:rPr>
              <a:t>metamictisation</a:t>
            </a:r>
            <a:r>
              <a:rPr lang="en-GB" sz="2000" dirty="0">
                <a:latin typeface="Times New Roman" panose="02020603050405020304" pitchFamily="18" charset="0"/>
                <a:cs typeface="Times New Roman" panose="02020603050405020304" pitchFamily="18" charset="0"/>
              </a:rPr>
              <a:t>, </a:t>
            </a:r>
            <a:r>
              <a:rPr lang="en-GB" sz="2000" b="1" dirty="0">
                <a:solidFill>
                  <a:srgbClr val="000000"/>
                </a:solidFill>
                <a:latin typeface="Times New Roman" panose="02020603050405020304" pitchFamily="18" charset="0"/>
                <a:cs typeface="Times New Roman" panose="02020603050405020304" pitchFamily="18" charset="0"/>
              </a:rPr>
              <a:t>cracked</a:t>
            </a:r>
            <a:r>
              <a:rPr lang="en-GB" sz="2000" dirty="0">
                <a:latin typeface="Times New Roman" panose="02020603050405020304" pitchFamily="18" charset="0"/>
                <a:cs typeface="Times New Roman" panose="02020603050405020304" pitchFamily="18" charset="0"/>
              </a:rPr>
              <a:t> into separate pieces. </a:t>
            </a:r>
            <a:r>
              <a:rPr lang="en-GB" sz="2000" baseline="30000" dirty="0">
                <a:latin typeface="Times New Roman" panose="02020603050405020304" pitchFamily="18" charset="0"/>
                <a:cs typeface="Times New Roman" panose="02020603050405020304" pitchFamily="18" charset="0"/>
              </a:rPr>
              <a:t>238</a:t>
            </a:r>
            <a:r>
              <a:rPr lang="en-GB" sz="2000" dirty="0">
                <a:latin typeface="Times New Roman" panose="02020603050405020304" pitchFamily="18" charset="0"/>
                <a:cs typeface="Times New Roman" panose="02020603050405020304" pitchFamily="18" charset="0"/>
              </a:rPr>
              <a:t>Pu-doped zircon single crystal examined over a 7-year period developed matrix </a:t>
            </a:r>
            <a:r>
              <a:rPr lang="en-GB" sz="2000" b="1" dirty="0">
                <a:solidFill>
                  <a:srgbClr val="0000CC"/>
                </a:solidFill>
                <a:latin typeface="Times New Roman" panose="02020603050405020304" pitchFamily="18" charset="0"/>
                <a:cs typeface="Times New Roman" panose="02020603050405020304" pitchFamily="18" charset="0"/>
              </a:rPr>
              <a:t>cracking</a:t>
            </a:r>
            <a:r>
              <a:rPr lang="en-GB" sz="2000" dirty="0">
                <a:latin typeface="Times New Roman" panose="02020603050405020304" pitchFamily="18" charset="0"/>
                <a:cs typeface="Times New Roman" panose="02020603050405020304" pitchFamily="18" charset="0"/>
              </a:rPr>
              <a:t>. </a:t>
            </a:r>
            <a:r>
              <a:rPr lang="en-GB" sz="2000" b="1" dirty="0">
                <a:solidFill>
                  <a:srgbClr val="000000"/>
                </a:solidFill>
                <a:latin typeface="Times New Roman" panose="02020603050405020304" pitchFamily="18" charset="0"/>
                <a:cs typeface="Times New Roman" panose="02020603050405020304" pitchFamily="18" charset="0"/>
              </a:rPr>
              <a:t>Formation of tiny clusters </a:t>
            </a:r>
            <a:r>
              <a:rPr lang="en-GB" sz="2000" dirty="0">
                <a:latin typeface="Times New Roman" panose="02020603050405020304" pitchFamily="18" charset="0"/>
                <a:cs typeface="Times New Roman" panose="02020603050405020304" pitchFamily="18" charset="0"/>
              </a:rPr>
              <a:t>near the crystals was also observed, possibly arising from fracture of the crystal surface under self-irradiation. </a:t>
            </a:r>
          </a:p>
        </p:txBody>
      </p:sp>
      <p:sp>
        <p:nvSpPr>
          <p:cNvPr id="4" name="Rectangle 4"/>
          <p:cNvSpPr txBox="1">
            <a:spLocks noChangeArrowheads="1"/>
          </p:cNvSpPr>
          <p:nvPr/>
        </p:nvSpPr>
        <p:spPr bwMode="auto">
          <a:xfrm>
            <a:off x="1043608" y="3193441"/>
            <a:ext cx="6840760" cy="552075"/>
          </a:xfrm>
          <a:prstGeom prst="rect">
            <a:avLst/>
          </a:prstGeom>
          <a:solidFill>
            <a:schemeClr val="bg1">
              <a:lumMod val="95000"/>
            </a:schemeClr>
          </a:solidFill>
          <a:ln/>
        </p:spPr>
        <p:style>
          <a:lnRef idx="0">
            <a:schemeClr val="accent2"/>
          </a:lnRef>
          <a:fillRef idx="3">
            <a:schemeClr val="accent2"/>
          </a:fillRef>
          <a:effectRef idx="3">
            <a:schemeClr val="accent2"/>
          </a:effectRef>
          <a:fontRef idx="minor">
            <a:schemeClr val="lt1"/>
          </a:fontRef>
        </p:style>
        <p:txBody>
          <a:bodyPr vert="horz" wrap="square" lIns="91440" tIns="45720" rIns="45720" bIns="45720" numCol="1" anchor="ctr" anchorCtr="0" compatLnSpc="1">
            <a:prstTxWarp prst="textNoShape">
              <a:avLst/>
            </a:prstTxWarp>
          </a:bodyPr>
          <a:lstStyle>
            <a:lvl1pPr algn="l" rtl="0" eaLnBrk="0" fontAlgn="base" hangingPunct="0">
              <a:spcBef>
                <a:spcPct val="0"/>
              </a:spcBef>
              <a:spcAft>
                <a:spcPct val="0"/>
              </a:spcAft>
              <a:defRPr sz="3000">
                <a:solidFill>
                  <a:srgbClr val="000099"/>
                </a:solidFill>
                <a:latin typeface="+mj-lt"/>
                <a:ea typeface="+mj-ea"/>
                <a:cs typeface="+mj-cs"/>
              </a:defRPr>
            </a:lvl1pPr>
            <a:lvl2pPr algn="l" rtl="0" eaLnBrk="0" fontAlgn="base" hangingPunct="0">
              <a:spcBef>
                <a:spcPct val="0"/>
              </a:spcBef>
              <a:spcAft>
                <a:spcPct val="0"/>
              </a:spcAft>
              <a:defRPr sz="3000">
                <a:solidFill>
                  <a:srgbClr val="000099"/>
                </a:solidFill>
                <a:latin typeface="Arial" charset="0"/>
                <a:ea typeface="Geneva" charset="-128"/>
                <a:cs typeface="Arial" charset="0"/>
              </a:defRPr>
            </a:lvl2pPr>
            <a:lvl3pPr algn="l" rtl="0" eaLnBrk="0" fontAlgn="base" hangingPunct="0">
              <a:spcBef>
                <a:spcPct val="0"/>
              </a:spcBef>
              <a:spcAft>
                <a:spcPct val="0"/>
              </a:spcAft>
              <a:defRPr sz="3000">
                <a:solidFill>
                  <a:srgbClr val="000099"/>
                </a:solidFill>
                <a:latin typeface="Arial" charset="0"/>
                <a:ea typeface="Geneva" charset="-128"/>
                <a:cs typeface="Arial" charset="0"/>
              </a:defRPr>
            </a:lvl3pPr>
            <a:lvl4pPr algn="l" rtl="0" eaLnBrk="0" fontAlgn="base" hangingPunct="0">
              <a:spcBef>
                <a:spcPct val="0"/>
              </a:spcBef>
              <a:spcAft>
                <a:spcPct val="0"/>
              </a:spcAft>
              <a:defRPr sz="3000">
                <a:solidFill>
                  <a:srgbClr val="000099"/>
                </a:solidFill>
                <a:latin typeface="Arial" charset="0"/>
                <a:ea typeface="Geneva" charset="-128"/>
                <a:cs typeface="Arial" charset="0"/>
              </a:defRPr>
            </a:lvl4pPr>
            <a:lvl5pPr algn="l" rtl="0" eaLnBrk="0" fontAlgn="base" hangingPunct="0">
              <a:spcBef>
                <a:spcPct val="0"/>
              </a:spcBef>
              <a:spcAft>
                <a:spcPct val="0"/>
              </a:spcAft>
              <a:defRPr sz="3000">
                <a:solidFill>
                  <a:srgbClr val="000099"/>
                </a:solidFill>
                <a:latin typeface="Arial" charset="0"/>
                <a:ea typeface="Geneva" charset="-128"/>
                <a:cs typeface="Arial" charset="0"/>
              </a:defRPr>
            </a:lvl5pPr>
            <a:lvl6pPr marL="457200" algn="l" rtl="0" fontAlgn="base">
              <a:spcBef>
                <a:spcPct val="0"/>
              </a:spcBef>
              <a:spcAft>
                <a:spcPct val="0"/>
              </a:spcAft>
              <a:defRPr sz="3000">
                <a:solidFill>
                  <a:srgbClr val="000099"/>
                </a:solidFill>
                <a:latin typeface="Arial" charset="0"/>
                <a:ea typeface="Geneva" charset="-128"/>
                <a:cs typeface="Arial" charset="0"/>
              </a:defRPr>
            </a:lvl6pPr>
            <a:lvl7pPr marL="914400" algn="l" rtl="0" fontAlgn="base">
              <a:spcBef>
                <a:spcPct val="0"/>
              </a:spcBef>
              <a:spcAft>
                <a:spcPct val="0"/>
              </a:spcAft>
              <a:defRPr sz="3000">
                <a:solidFill>
                  <a:srgbClr val="000099"/>
                </a:solidFill>
                <a:latin typeface="Arial" charset="0"/>
                <a:ea typeface="Geneva" charset="-128"/>
                <a:cs typeface="Arial" charset="0"/>
              </a:defRPr>
            </a:lvl7pPr>
            <a:lvl8pPr marL="1371600" algn="l" rtl="0" fontAlgn="base">
              <a:spcBef>
                <a:spcPct val="0"/>
              </a:spcBef>
              <a:spcAft>
                <a:spcPct val="0"/>
              </a:spcAft>
              <a:defRPr sz="3000">
                <a:solidFill>
                  <a:srgbClr val="000099"/>
                </a:solidFill>
                <a:latin typeface="Arial" charset="0"/>
                <a:ea typeface="Geneva" charset="-128"/>
                <a:cs typeface="Arial" charset="0"/>
              </a:defRPr>
            </a:lvl8pPr>
            <a:lvl9pPr marL="1828800" algn="l" rtl="0" fontAlgn="base">
              <a:spcBef>
                <a:spcPct val="0"/>
              </a:spcBef>
              <a:spcAft>
                <a:spcPct val="0"/>
              </a:spcAft>
              <a:defRPr sz="3000">
                <a:solidFill>
                  <a:srgbClr val="000099"/>
                </a:solidFill>
                <a:latin typeface="Arial" charset="0"/>
                <a:ea typeface="Geneva" charset="-128"/>
                <a:cs typeface="Arial" charset="0"/>
              </a:defRPr>
            </a:lvl9pPr>
          </a:lstStyle>
          <a:p>
            <a:pPr algn="ctr"/>
            <a:r>
              <a:rPr lang="en-GB" altLang="en-US" sz="2400" b="1" dirty="0">
                <a:solidFill>
                  <a:schemeClr val="tx1"/>
                </a:solidFill>
                <a:latin typeface="Times New Roman" panose="02020603050405020304" pitchFamily="18" charset="0"/>
                <a:cs typeface="Times New Roman" panose="02020603050405020304" pitchFamily="18" charset="0"/>
              </a:rPr>
              <a:t>A mechanism to be accounted for … </a:t>
            </a:r>
          </a:p>
        </p:txBody>
      </p:sp>
      <p:sp>
        <p:nvSpPr>
          <p:cNvPr id="5" name="TextBox 4"/>
          <p:cNvSpPr txBox="1"/>
          <p:nvPr/>
        </p:nvSpPr>
        <p:spPr>
          <a:xfrm>
            <a:off x="251520" y="2344158"/>
            <a:ext cx="8640960" cy="830997"/>
          </a:xfrm>
          <a:prstGeom prst="rect">
            <a:avLst/>
          </a:prstGeom>
          <a:noFill/>
        </p:spPr>
        <p:txBody>
          <a:bodyPr wrap="square" rtlCol="0">
            <a:spAutoFit/>
          </a:bodyPr>
          <a:lstStyle/>
          <a:p>
            <a:pPr algn="ctr"/>
            <a:r>
              <a:rPr lang="en-GB" sz="2400" b="1" dirty="0">
                <a:latin typeface="Times New Roman" panose="02020603050405020304" pitchFamily="18" charset="0"/>
                <a:cs typeface="Times New Roman" panose="02020603050405020304" pitchFamily="18" charset="0"/>
              </a:rPr>
              <a:t>These processes could be caused by the radioactive decay-induced strong electrical fields in the wasteforms. </a:t>
            </a:r>
            <a:endParaRPr lang="en-GB" sz="24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03148" y="3921643"/>
            <a:ext cx="8640960" cy="646331"/>
          </a:xfrm>
          <a:prstGeom prst="rect">
            <a:avLst/>
          </a:prstGeom>
          <a:noFill/>
        </p:spPr>
        <p:txBody>
          <a:bodyPr wrap="square" rtlCol="0">
            <a:spAutoFit/>
          </a:bodyPr>
          <a:lstStyle/>
          <a:p>
            <a:r>
              <a:rPr lang="en-GB" dirty="0">
                <a:solidFill>
                  <a:srgbClr val="000000"/>
                </a:solidFill>
                <a:latin typeface="Times New Roman" panose="02020603050405020304" pitchFamily="18" charset="0"/>
                <a:cs typeface="Times New Roman" panose="02020603050405020304" pitchFamily="18" charset="0"/>
              </a:rPr>
              <a:t>It has been earlier observed that inhomogeneous distribution of actinides in non-conducting host materials may lead to mechanical destruction due to accumulation of electric charge.</a:t>
            </a:r>
            <a:endParaRPr lang="en-GB" sz="1400" dirty="0">
              <a:solidFill>
                <a:srgbClr val="00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23355" y="4728305"/>
            <a:ext cx="8588877" cy="629709"/>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251520" y="5566310"/>
            <a:ext cx="8692588" cy="646331"/>
          </a:xfrm>
          <a:prstGeom prst="rect">
            <a:avLst/>
          </a:prstGeom>
          <a:noFill/>
        </p:spPr>
        <p:txBody>
          <a:bodyPr wrap="square" rtlCol="0">
            <a:spAutoFit/>
          </a:bodyPr>
          <a:lstStyle/>
          <a:p>
            <a:pPr marL="285750" indent="-285750">
              <a:buFont typeface="Arial" panose="020B0604020202020204" pitchFamily="34" charset="0"/>
              <a:buChar char="•"/>
            </a:pPr>
            <a:r>
              <a:rPr lang="en-GB" sz="1200" dirty="0">
                <a:solidFill>
                  <a:schemeClr val="tx1">
                    <a:lumMod val="75000"/>
                  </a:schemeClr>
                </a:solidFill>
                <a:latin typeface="Times New Roman" panose="02020603050405020304" pitchFamily="18" charset="0"/>
                <a:cs typeface="Times New Roman" panose="02020603050405020304" pitchFamily="18" charset="0"/>
              </a:rPr>
              <a:t>I.A. </a:t>
            </a:r>
            <a:r>
              <a:rPr lang="en-GB" sz="1200" dirty="0" err="1">
                <a:solidFill>
                  <a:schemeClr val="tx1">
                    <a:lumMod val="75000"/>
                  </a:schemeClr>
                </a:solidFill>
                <a:latin typeface="Times New Roman" panose="02020603050405020304" pitchFamily="18" charset="0"/>
                <a:cs typeface="Times New Roman" panose="02020603050405020304" pitchFamily="18" charset="0"/>
              </a:rPr>
              <a:t>Sobolev</a:t>
            </a:r>
            <a:r>
              <a:rPr lang="en-GB" sz="1200" dirty="0">
                <a:solidFill>
                  <a:schemeClr val="tx1">
                    <a:lumMod val="75000"/>
                  </a:schemeClr>
                </a:solidFill>
                <a:latin typeface="Times New Roman" panose="02020603050405020304" pitchFamily="18" charset="0"/>
                <a:cs typeface="Times New Roman" panose="02020603050405020304" pitchFamily="18" charset="0"/>
              </a:rPr>
              <a:t> et.al., Diffusional instability of solid surfaces. </a:t>
            </a:r>
            <a:r>
              <a:rPr lang="en-GB" sz="1200" i="1" dirty="0">
                <a:solidFill>
                  <a:schemeClr val="tx1">
                    <a:lumMod val="75000"/>
                  </a:schemeClr>
                </a:solidFill>
                <a:latin typeface="Times New Roman" panose="02020603050405020304" pitchFamily="18" charset="0"/>
                <a:cs typeface="Times New Roman" panose="02020603050405020304" pitchFamily="18" charset="0"/>
              </a:rPr>
              <a:t>Phys. Chem. Mech. Surfaces</a:t>
            </a:r>
            <a:r>
              <a:rPr lang="en-GB" sz="1200" dirty="0">
                <a:solidFill>
                  <a:schemeClr val="tx1">
                    <a:lumMod val="75000"/>
                  </a:schemeClr>
                </a:solidFill>
                <a:latin typeface="Times New Roman" panose="02020603050405020304" pitchFamily="18" charset="0"/>
                <a:cs typeface="Times New Roman" panose="02020603050405020304" pitchFamily="18" charset="0"/>
              </a:rPr>
              <a:t>, </a:t>
            </a:r>
            <a:r>
              <a:rPr lang="en-GB" sz="1200" b="1" dirty="0">
                <a:solidFill>
                  <a:schemeClr val="tx1">
                    <a:lumMod val="75000"/>
                  </a:schemeClr>
                </a:solidFill>
                <a:latin typeface="Times New Roman" panose="02020603050405020304" pitchFamily="18" charset="0"/>
                <a:cs typeface="Times New Roman" panose="02020603050405020304" pitchFamily="18" charset="0"/>
              </a:rPr>
              <a:t>3</a:t>
            </a:r>
            <a:r>
              <a:rPr lang="en-GB" sz="1200" dirty="0">
                <a:solidFill>
                  <a:schemeClr val="tx1">
                    <a:lumMod val="75000"/>
                  </a:schemeClr>
                </a:solidFill>
                <a:latin typeface="Times New Roman" panose="02020603050405020304" pitchFamily="18" charset="0"/>
                <a:cs typeface="Times New Roman" panose="02020603050405020304" pitchFamily="18" charset="0"/>
              </a:rPr>
              <a:t> (12), 3529-3540 (1985); </a:t>
            </a:r>
          </a:p>
          <a:p>
            <a:pPr marL="285750" indent="-285750">
              <a:buFont typeface="Arial" panose="020B0604020202020204" pitchFamily="34" charset="0"/>
              <a:buChar char="•"/>
            </a:pPr>
            <a:r>
              <a:rPr lang="en-GB" sz="1200" dirty="0">
                <a:solidFill>
                  <a:schemeClr val="tx1">
                    <a:lumMod val="75000"/>
                  </a:schemeClr>
                </a:solidFill>
                <a:latin typeface="Times New Roman" panose="02020603050405020304" pitchFamily="18" charset="0"/>
                <a:cs typeface="Times New Roman" panose="02020603050405020304" pitchFamily="18" charset="0"/>
              </a:rPr>
              <a:t>M.B. </a:t>
            </a:r>
            <a:r>
              <a:rPr lang="en-GB" sz="1200" dirty="0" err="1">
                <a:solidFill>
                  <a:schemeClr val="tx1">
                    <a:lumMod val="75000"/>
                  </a:schemeClr>
                </a:solidFill>
                <a:latin typeface="Times New Roman" panose="02020603050405020304" pitchFamily="18" charset="0"/>
                <a:cs typeface="Times New Roman" panose="02020603050405020304" pitchFamily="18" charset="0"/>
              </a:rPr>
              <a:t>Kachalov</a:t>
            </a:r>
            <a:r>
              <a:rPr lang="en-GB" sz="1200" dirty="0">
                <a:solidFill>
                  <a:schemeClr val="tx1">
                    <a:lumMod val="75000"/>
                  </a:schemeClr>
                </a:solidFill>
                <a:latin typeface="Times New Roman" panose="02020603050405020304" pitchFamily="18" charset="0"/>
                <a:cs typeface="Times New Roman" panose="02020603050405020304" pitchFamily="18" charset="0"/>
              </a:rPr>
              <a:t> net.al., Role of inhomogeneities in the fracturing of matrices with radioactive waste. </a:t>
            </a:r>
            <a:r>
              <a:rPr lang="en-GB" sz="1200" i="1" dirty="0">
                <a:solidFill>
                  <a:schemeClr val="tx1">
                    <a:lumMod val="75000"/>
                  </a:schemeClr>
                </a:solidFill>
                <a:latin typeface="Times New Roman" panose="02020603050405020304" pitchFamily="18" charset="0"/>
                <a:cs typeface="Times New Roman" panose="02020603050405020304" pitchFamily="18" charset="0"/>
              </a:rPr>
              <a:t>At. </a:t>
            </a:r>
            <a:r>
              <a:rPr lang="en-GB" sz="1200" i="1" dirty="0" err="1">
                <a:solidFill>
                  <a:schemeClr val="tx1">
                    <a:lumMod val="75000"/>
                  </a:schemeClr>
                </a:solidFill>
                <a:latin typeface="Times New Roman" panose="02020603050405020304" pitchFamily="18" charset="0"/>
                <a:cs typeface="Times New Roman" panose="02020603050405020304" pitchFamily="18" charset="0"/>
              </a:rPr>
              <a:t>Energ</a:t>
            </a:r>
            <a:r>
              <a:rPr lang="en-GB" sz="1200" i="1" dirty="0">
                <a:solidFill>
                  <a:schemeClr val="tx1">
                    <a:lumMod val="75000"/>
                  </a:schemeClr>
                </a:solidFill>
                <a:latin typeface="Times New Roman" panose="02020603050405020304" pitchFamily="18" charset="0"/>
                <a:cs typeface="Times New Roman" panose="02020603050405020304" pitchFamily="18" charset="0"/>
              </a:rPr>
              <a:t>.</a:t>
            </a:r>
            <a:r>
              <a:rPr lang="en-GB" sz="1200" dirty="0">
                <a:solidFill>
                  <a:schemeClr val="tx1">
                    <a:lumMod val="75000"/>
                  </a:schemeClr>
                </a:solidFill>
                <a:latin typeface="Times New Roman" panose="02020603050405020304" pitchFamily="18" charset="0"/>
                <a:cs typeface="Times New Roman" panose="02020603050405020304" pitchFamily="18" charset="0"/>
              </a:rPr>
              <a:t>, </a:t>
            </a:r>
            <a:r>
              <a:rPr lang="en-GB" sz="1200" b="1" dirty="0">
                <a:solidFill>
                  <a:schemeClr val="tx1">
                    <a:lumMod val="75000"/>
                  </a:schemeClr>
                </a:solidFill>
                <a:latin typeface="Times New Roman" panose="02020603050405020304" pitchFamily="18" charset="0"/>
                <a:cs typeface="Times New Roman" panose="02020603050405020304" pitchFamily="18" charset="0"/>
              </a:rPr>
              <a:t>63</a:t>
            </a:r>
            <a:r>
              <a:rPr lang="en-GB" sz="1200" dirty="0">
                <a:solidFill>
                  <a:schemeClr val="tx1">
                    <a:lumMod val="75000"/>
                  </a:schemeClr>
                </a:solidFill>
                <a:latin typeface="Times New Roman" panose="02020603050405020304" pitchFamily="18" charset="0"/>
                <a:cs typeface="Times New Roman" panose="02020603050405020304" pitchFamily="18" charset="0"/>
              </a:rPr>
              <a:t>, 782-784 (1987); </a:t>
            </a:r>
          </a:p>
          <a:p>
            <a:pPr marL="285750" indent="-285750">
              <a:buFont typeface="Arial" panose="020B0604020202020204" pitchFamily="34" charset="0"/>
              <a:buChar char="•"/>
            </a:pPr>
            <a:r>
              <a:rPr lang="en-GB" sz="1200" dirty="0">
                <a:solidFill>
                  <a:schemeClr val="tx1">
                    <a:lumMod val="75000"/>
                  </a:schemeClr>
                </a:solidFill>
                <a:latin typeface="Times New Roman" panose="02020603050405020304" pitchFamily="18" charset="0"/>
                <a:cs typeface="Times New Roman" panose="02020603050405020304" pitchFamily="18" charset="0"/>
              </a:rPr>
              <a:t>M.I. Ojovan, P.P. </a:t>
            </a:r>
            <a:r>
              <a:rPr lang="en-GB" sz="1200" dirty="0" err="1">
                <a:solidFill>
                  <a:schemeClr val="tx1">
                    <a:lumMod val="75000"/>
                  </a:schemeClr>
                </a:solidFill>
                <a:latin typeface="Times New Roman" panose="02020603050405020304" pitchFamily="18" charset="0"/>
                <a:cs typeface="Times New Roman" panose="02020603050405020304" pitchFamily="18" charset="0"/>
              </a:rPr>
              <a:t>Poluektov</a:t>
            </a:r>
            <a:r>
              <a:rPr lang="en-GB" sz="1200" dirty="0">
                <a:solidFill>
                  <a:schemeClr val="tx1">
                    <a:lumMod val="75000"/>
                  </a:schemeClr>
                </a:solidFill>
                <a:latin typeface="Times New Roman" panose="02020603050405020304" pitchFamily="18" charset="0"/>
                <a:cs typeface="Times New Roman" panose="02020603050405020304" pitchFamily="18" charset="0"/>
              </a:rPr>
              <a:t>. Surface self-diffusion instability in electric fields. </a:t>
            </a:r>
            <a:r>
              <a:rPr lang="en-GB" sz="1200" i="1" dirty="0">
                <a:solidFill>
                  <a:schemeClr val="tx1">
                    <a:lumMod val="75000"/>
                  </a:schemeClr>
                </a:solidFill>
                <a:latin typeface="Times New Roman" panose="02020603050405020304" pitchFamily="18" charset="0"/>
                <a:cs typeface="Times New Roman" panose="02020603050405020304" pitchFamily="18" charset="0"/>
              </a:rPr>
              <a:t>Mat. Res. </a:t>
            </a:r>
            <a:r>
              <a:rPr lang="en-GB" sz="1200" i="1" dirty="0" err="1">
                <a:solidFill>
                  <a:schemeClr val="tx1">
                    <a:lumMod val="75000"/>
                  </a:schemeClr>
                </a:solidFill>
                <a:latin typeface="Times New Roman" panose="02020603050405020304" pitchFamily="18" charset="0"/>
                <a:cs typeface="Times New Roman" panose="02020603050405020304" pitchFamily="18" charset="0"/>
              </a:rPr>
              <a:t>Symp</a:t>
            </a:r>
            <a:r>
              <a:rPr lang="en-GB" sz="1200" i="1" dirty="0">
                <a:solidFill>
                  <a:schemeClr val="tx1">
                    <a:lumMod val="75000"/>
                  </a:schemeClr>
                </a:solidFill>
                <a:latin typeface="Times New Roman" panose="02020603050405020304" pitchFamily="18" charset="0"/>
                <a:cs typeface="Times New Roman" panose="02020603050405020304" pitchFamily="18" charset="0"/>
              </a:rPr>
              <a:t>. Proc.</a:t>
            </a:r>
            <a:r>
              <a:rPr lang="en-GB" sz="1200" dirty="0">
                <a:solidFill>
                  <a:schemeClr val="tx1">
                    <a:lumMod val="75000"/>
                  </a:schemeClr>
                </a:solidFill>
                <a:latin typeface="Times New Roman" panose="02020603050405020304" pitchFamily="18" charset="0"/>
                <a:cs typeface="Times New Roman" panose="02020603050405020304" pitchFamily="18" charset="0"/>
              </a:rPr>
              <a:t>, </a:t>
            </a:r>
            <a:r>
              <a:rPr lang="en-GB" sz="1200" b="1" dirty="0">
                <a:solidFill>
                  <a:schemeClr val="tx1">
                    <a:lumMod val="75000"/>
                  </a:schemeClr>
                </a:solidFill>
                <a:latin typeface="Times New Roman" panose="02020603050405020304" pitchFamily="18" charset="0"/>
                <a:cs typeface="Times New Roman" panose="02020603050405020304" pitchFamily="18" charset="0"/>
              </a:rPr>
              <a:t>648,</a:t>
            </a:r>
            <a:r>
              <a:rPr lang="en-GB" sz="1200" dirty="0">
                <a:solidFill>
                  <a:schemeClr val="tx1">
                    <a:lumMod val="75000"/>
                  </a:schemeClr>
                </a:solidFill>
                <a:latin typeface="Times New Roman" panose="02020603050405020304" pitchFamily="18" charset="0"/>
                <a:cs typeface="Times New Roman" panose="02020603050405020304" pitchFamily="18" charset="0"/>
              </a:rPr>
              <a:t> P.3.1.1-6. (2001). </a:t>
            </a:r>
          </a:p>
        </p:txBody>
      </p:sp>
    </p:spTree>
    <p:extLst>
      <p:ext uri="{BB962C8B-B14F-4D97-AF65-F5344CB8AC3E}">
        <p14:creationId xmlns:p14="http://schemas.microsoft.com/office/powerpoint/2010/main" val="4111480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1E0BE9DF-728A-99D7-69A7-67A1ED50E54D}"/>
              </a:ext>
            </a:extLst>
          </p:cNvPr>
          <p:cNvSpPr>
            <a:spLocks noGrp="1"/>
          </p:cNvSpPr>
          <p:nvPr>
            <p:ph type="sldNum" sz="quarter" idx="12"/>
          </p:nvPr>
        </p:nvSpPr>
        <p:spPr>
          <a:xfrm>
            <a:off x="6457950" y="6356350"/>
            <a:ext cx="2057400" cy="365125"/>
          </a:xfrm>
        </p:spPr>
        <p:txBody>
          <a:bodyPr/>
          <a:lstStyle/>
          <a:p>
            <a:fld id="{23A0628E-C12F-4F8C-9895-BCD5E30100D3}" type="slidenum">
              <a:rPr lang="en-US" smtClean="0"/>
              <a:pPr/>
              <a:t>7</a:t>
            </a:fld>
            <a:endParaRPr lang="en-US" dirty="0"/>
          </a:p>
        </p:txBody>
      </p:sp>
      <p:sp>
        <p:nvSpPr>
          <p:cNvPr id="3" name="TextBox 2">
            <a:extLst>
              <a:ext uri="{FF2B5EF4-FFF2-40B4-BE49-F238E27FC236}">
                <a16:creationId xmlns:a16="http://schemas.microsoft.com/office/drawing/2014/main" id="{84360547-68AD-927D-E1D1-13BA94074834}"/>
              </a:ext>
            </a:extLst>
          </p:cNvPr>
          <p:cNvSpPr txBox="1"/>
          <p:nvPr/>
        </p:nvSpPr>
        <p:spPr>
          <a:xfrm>
            <a:off x="118234" y="3508243"/>
            <a:ext cx="2009068"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Gy</a:t>
            </a:r>
            <a:r>
              <a:rPr lang="en-US" b="1" dirty="0">
                <a:latin typeface="Times New Roman" panose="02020603050405020304" pitchFamily="18" charset="0"/>
                <a:cs typeface="Times New Roman" panose="02020603050405020304" pitchFamily="18" charset="0"/>
              </a:rPr>
              <a:t> (100 rad) – thermal effect</a:t>
            </a:r>
            <a:endParaRPr lang="ru-RU"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6E3EF9D-9B81-D299-8C9A-65719A172B97}"/>
                  </a:ext>
                </a:extLst>
              </p:cNvPr>
              <p:cNvSpPr txBox="1"/>
              <p:nvPr/>
            </p:nvSpPr>
            <p:spPr>
              <a:xfrm>
                <a:off x="3167509" y="2948134"/>
                <a:ext cx="2970237"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𝑄</m:t>
                      </m:r>
                      <m:r>
                        <a:rPr lang="en-US" i="1">
                          <a:latin typeface="Cambria Math" panose="02040503050406030204" pitchFamily="18" charset="0"/>
                        </a:rPr>
                        <m:t>=</m:t>
                      </m:r>
                      <m:r>
                        <a:rPr lang="en-US" i="1">
                          <a:latin typeface="Cambria Math" panose="02040503050406030204" pitchFamily="18" charset="0"/>
                        </a:rPr>
                        <m:t>𝑐𝑚</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groupChr>
                        <m:groupChrPr>
                          <m:chr m:val="⇒"/>
                          <m:vertJc m:val="bot"/>
                          <m:ctrlPr>
                            <a:rPr lang="en-US" i="1">
                              <a:latin typeface="Cambria Math" panose="02040503050406030204" pitchFamily="18" charset="0"/>
                              <a:ea typeface="Cambria Math" panose="02040503050406030204" pitchFamily="18" charset="0"/>
                            </a:rPr>
                          </m:ctrlPr>
                        </m:groupChrPr>
                        <m:e/>
                      </m:groupCh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𝑄</m:t>
                          </m:r>
                        </m:num>
                        <m:den>
                          <m:r>
                            <a:rPr lang="en-US" i="1">
                              <a:latin typeface="Cambria Math" panose="02040503050406030204" pitchFamily="18" charset="0"/>
                              <a:ea typeface="Cambria Math" panose="02040503050406030204" pitchFamily="18" charset="0"/>
                            </a:rPr>
                            <m:t>𝑐𝑚</m:t>
                          </m:r>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𝑐</m:t>
                      </m:r>
                    </m:oMath>
                  </m:oMathPara>
                </a14:m>
                <a:endParaRPr lang="ru-RU" dirty="0"/>
              </a:p>
            </p:txBody>
          </p:sp>
        </mc:Choice>
        <mc:Fallback xmlns="">
          <p:sp>
            <p:nvSpPr>
              <p:cNvPr id="4" name="TextBox 3">
                <a:extLst>
                  <a:ext uri="{FF2B5EF4-FFF2-40B4-BE49-F238E27FC236}">
                    <a16:creationId xmlns:a16="http://schemas.microsoft.com/office/drawing/2014/main" id="{86E3EF9D-9B81-D299-8C9A-65719A172B97}"/>
                  </a:ext>
                </a:extLst>
              </p:cNvPr>
              <p:cNvSpPr txBox="1">
                <a:spLocks noRot="1" noChangeAspect="1" noMove="1" noResize="1" noEditPoints="1" noAdjustHandles="1" noChangeArrowheads="1" noChangeShapeType="1" noTextEdit="1"/>
              </p:cNvSpPr>
              <p:nvPr/>
            </p:nvSpPr>
            <p:spPr>
              <a:xfrm>
                <a:off x="3167509" y="2948134"/>
                <a:ext cx="2970237" cy="520463"/>
              </a:xfrm>
              <a:prstGeom prst="rect">
                <a:avLst/>
              </a:prstGeom>
              <a:blipFill>
                <a:blip r:embed="rId2"/>
                <a:stretch>
                  <a:fillRect/>
                </a:stretch>
              </a:blipFill>
            </p:spPr>
            <p:txBody>
              <a:bodyPr/>
              <a:lstStyle/>
              <a:p>
                <a:r>
                  <a:rPr lang="en-GB">
                    <a:noFill/>
                  </a:rPr>
                  <a:t> </a:t>
                </a:r>
              </a:p>
            </p:txBody>
          </p:sp>
        </mc:Fallback>
      </mc:AlternateContent>
      <p:cxnSp>
        <p:nvCxnSpPr>
          <p:cNvPr id="5" name="Прямая со стрелкой 9">
            <a:extLst>
              <a:ext uri="{FF2B5EF4-FFF2-40B4-BE49-F238E27FC236}">
                <a16:creationId xmlns:a16="http://schemas.microsoft.com/office/drawing/2014/main" id="{9C4532FE-B9D2-5092-0BA0-6A5D646C14B1}"/>
              </a:ext>
            </a:extLst>
          </p:cNvPr>
          <p:cNvCxnSpPr/>
          <p:nvPr/>
        </p:nvCxnSpPr>
        <p:spPr>
          <a:xfrm flipH="1">
            <a:off x="3065543" y="3370205"/>
            <a:ext cx="203931" cy="4604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6AF3AD49-1BA8-1387-0A5E-6577BF0E27DF}"/>
              </a:ext>
            </a:extLst>
          </p:cNvPr>
          <p:cNvSpPr txBox="1"/>
          <p:nvPr/>
        </p:nvSpPr>
        <p:spPr>
          <a:xfrm>
            <a:off x="2494456" y="3830695"/>
            <a:ext cx="1142172" cy="369332"/>
          </a:xfrm>
          <a:prstGeom prst="rect">
            <a:avLst/>
          </a:prstGeom>
          <a:noFill/>
        </p:spPr>
        <p:txBody>
          <a:bodyPr wrap="none" rtlCol="0">
            <a:spAutoFit/>
          </a:bodyPr>
          <a:lstStyle/>
          <a:p>
            <a:r>
              <a:rPr lang="en-US" dirty="0"/>
              <a:t>Energy, J</a:t>
            </a:r>
            <a:endParaRPr lang="ru-RU" dirty="0"/>
          </a:p>
        </p:txBody>
      </p:sp>
      <p:cxnSp>
        <p:nvCxnSpPr>
          <p:cNvPr id="7" name="Прямая со стрелкой 11">
            <a:extLst>
              <a:ext uri="{FF2B5EF4-FFF2-40B4-BE49-F238E27FC236}">
                <a16:creationId xmlns:a16="http://schemas.microsoft.com/office/drawing/2014/main" id="{571DBE68-913D-CF16-E0DC-5350351750CD}"/>
              </a:ext>
            </a:extLst>
          </p:cNvPr>
          <p:cNvCxnSpPr/>
          <p:nvPr/>
        </p:nvCxnSpPr>
        <p:spPr>
          <a:xfrm>
            <a:off x="3718242" y="3370206"/>
            <a:ext cx="348011" cy="8997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D70D6465-7D0D-9090-7EBC-067543F14B5B}"/>
              </a:ext>
            </a:extLst>
          </p:cNvPr>
          <p:cNvSpPr txBox="1"/>
          <p:nvPr/>
        </p:nvSpPr>
        <p:spPr>
          <a:xfrm>
            <a:off x="3636629" y="4207101"/>
            <a:ext cx="2501519" cy="369332"/>
          </a:xfrm>
          <a:prstGeom prst="rect">
            <a:avLst/>
          </a:prstGeom>
          <a:noFill/>
        </p:spPr>
        <p:txBody>
          <a:bodyPr wrap="none" rtlCol="0">
            <a:spAutoFit/>
          </a:bodyPr>
          <a:lstStyle/>
          <a:p>
            <a:r>
              <a:rPr lang="en-US" dirty="0"/>
              <a:t>Heat capacity, J/(</a:t>
            </a:r>
            <a:r>
              <a:rPr lang="en-US" dirty="0" err="1"/>
              <a:t>kg·K</a:t>
            </a:r>
            <a:r>
              <a:rPr lang="en-US" dirty="0"/>
              <a:t>)</a:t>
            </a:r>
            <a:endParaRPr lang="ru-RU" dirty="0"/>
          </a:p>
        </p:txBody>
      </p:sp>
      <p:cxnSp>
        <p:nvCxnSpPr>
          <p:cNvPr id="9" name="Прямая со стрелкой 13">
            <a:extLst>
              <a:ext uri="{FF2B5EF4-FFF2-40B4-BE49-F238E27FC236}">
                <a16:creationId xmlns:a16="http://schemas.microsoft.com/office/drawing/2014/main" id="{A677A881-FEF0-C963-5DCB-3681FC4E114B}"/>
              </a:ext>
            </a:extLst>
          </p:cNvPr>
          <p:cNvCxnSpPr/>
          <p:nvPr/>
        </p:nvCxnSpPr>
        <p:spPr>
          <a:xfrm flipV="1">
            <a:off x="3892247" y="2615679"/>
            <a:ext cx="502137" cy="5562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60D11169-6B27-ABF9-2EEB-117999E86A2B}"/>
              </a:ext>
            </a:extLst>
          </p:cNvPr>
          <p:cNvSpPr txBox="1"/>
          <p:nvPr/>
        </p:nvSpPr>
        <p:spPr>
          <a:xfrm>
            <a:off x="4394383" y="2362168"/>
            <a:ext cx="1107996" cy="369332"/>
          </a:xfrm>
          <a:prstGeom prst="rect">
            <a:avLst/>
          </a:prstGeom>
          <a:noFill/>
        </p:spPr>
        <p:txBody>
          <a:bodyPr wrap="none" rtlCol="0">
            <a:spAutoFit/>
          </a:bodyPr>
          <a:lstStyle/>
          <a:p>
            <a:r>
              <a:rPr lang="en-US" dirty="0"/>
              <a:t>Mass, kg</a:t>
            </a:r>
            <a:endParaRPr lang="ru-RU" dirty="0"/>
          </a:p>
        </p:txBody>
      </p:sp>
      <p:sp>
        <p:nvSpPr>
          <p:cNvPr id="11" name="TextBox 10">
            <a:extLst>
              <a:ext uri="{FF2B5EF4-FFF2-40B4-BE49-F238E27FC236}">
                <a16:creationId xmlns:a16="http://schemas.microsoft.com/office/drawing/2014/main" id="{A0903529-D74C-7C27-3358-D8AAA2377F8D}"/>
              </a:ext>
            </a:extLst>
          </p:cNvPr>
          <p:cNvSpPr txBox="1"/>
          <p:nvPr/>
        </p:nvSpPr>
        <p:spPr>
          <a:xfrm>
            <a:off x="4251620" y="3785242"/>
            <a:ext cx="2582823" cy="369332"/>
          </a:xfrm>
          <a:prstGeom prst="rect">
            <a:avLst/>
          </a:prstGeom>
          <a:noFill/>
        </p:spPr>
        <p:txBody>
          <a:bodyPr wrap="none" rtlCol="0">
            <a:spAutoFit/>
          </a:bodyPr>
          <a:lstStyle/>
          <a:p>
            <a:r>
              <a:rPr lang="en-US" dirty="0"/>
              <a:t>Temperature change, K</a:t>
            </a:r>
            <a:endParaRPr lang="ru-RU" dirty="0"/>
          </a:p>
        </p:txBody>
      </p:sp>
      <p:cxnSp>
        <p:nvCxnSpPr>
          <p:cNvPr id="12" name="Прямая со стрелкой 16">
            <a:extLst>
              <a:ext uri="{FF2B5EF4-FFF2-40B4-BE49-F238E27FC236}">
                <a16:creationId xmlns:a16="http://schemas.microsoft.com/office/drawing/2014/main" id="{3680537D-EB42-C502-76D2-0D31A57C5D1C}"/>
              </a:ext>
            </a:extLst>
          </p:cNvPr>
          <p:cNvCxnSpPr/>
          <p:nvPr/>
        </p:nvCxnSpPr>
        <p:spPr>
          <a:xfrm>
            <a:off x="4131214" y="3370205"/>
            <a:ext cx="383806" cy="4604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Прямая со стрелкой 17">
            <a:extLst>
              <a:ext uri="{FF2B5EF4-FFF2-40B4-BE49-F238E27FC236}">
                <a16:creationId xmlns:a16="http://schemas.microsoft.com/office/drawing/2014/main" id="{13B4A113-E0A5-A2A8-3E50-FF392BCD46A9}"/>
              </a:ext>
            </a:extLst>
          </p:cNvPr>
          <p:cNvCxnSpPr/>
          <p:nvPr/>
        </p:nvCxnSpPr>
        <p:spPr>
          <a:xfrm flipV="1">
            <a:off x="5806349" y="2561584"/>
            <a:ext cx="502137" cy="5562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AD4B8002-3C21-93BB-DE7C-8641F6E1A34D}"/>
              </a:ext>
            </a:extLst>
          </p:cNvPr>
          <p:cNvSpPr txBox="1"/>
          <p:nvPr/>
        </p:nvSpPr>
        <p:spPr>
          <a:xfrm>
            <a:off x="6308485" y="2308073"/>
            <a:ext cx="1146468" cy="369332"/>
          </a:xfrm>
          <a:prstGeom prst="rect">
            <a:avLst/>
          </a:prstGeom>
          <a:noFill/>
        </p:spPr>
        <p:txBody>
          <a:bodyPr wrap="none" rtlCol="0">
            <a:spAutoFit/>
          </a:bodyPr>
          <a:lstStyle/>
          <a:p>
            <a:r>
              <a:rPr lang="en-US" dirty="0"/>
              <a:t>Dose, </a:t>
            </a:r>
            <a:r>
              <a:rPr lang="en-US" dirty="0" err="1"/>
              <a:t>Gy</a:t>
            </a:r>
            <a:endParaRPr lang="ru-RU" dirty="0"/>
          </a:p>
        </p:txBody>
      </p:sp>
      <p:sp>
        <p:nvSpPr>
          <p:cNvPr id="15" name="TextBox 14">
            <a:extLst>
              <a:ext uri="{FF2B5EF4-FFF2-40B4-BE49-F238E27FC236}">
                <a16:creationId xmlns:a16="http://schemas.microsoft.com/office/drawing/2014/main" id="{84F517B5-23CB-D986-3EBB-6FADB6C025A3}"/>
              </a:ext>
            </a:extLst>
          </p:cNvPr>
          <p:cNvSpPr txBox="1"/>
          <p:nvPr/>
        </p:nvSpPr>
        <p:spPr>
          <a:xfrm>
            <a:off x="2411760" y="4956924"/>
            <a:ext cx="1159292" cy="369332"/>
          </a:xfrm>
          <a:prstGeom prst="rect">
            <a:avLst/>
          </a:prstGeom>
          <a:noFill/>
        </p:spPr>
        <p:txBody>
          <a:bodyPr wrap="none" rtlCol="0">
            <a:spAutoFit/>
          </a:bodyPr>
          <a:lstStyle/>
          <a:p>
            <a:r>
              <a:rPr lang="en-US" dirty="0"/>
              <a:t>For water</a:t>
            </a:r>
            <a:endParaRPr lang="ru-RU"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2E0B5F3-468F-F3EA-76C0-08DD79F744BB}"/>
                  </a:ext>
                </a:extLst>
              </p:cNvPr>
              <p:cNvSpPr txBox="1"/>
              <p:nvPr/>
            </p:nvSpPr>
            <p:spPr>
              <a:xfrm>
                <a:off x="3706118" y="4842323"/>
                <a:ext cx="3592522" cy="5695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𝐺𝑦</m:t>
                          </m:r>
                        </m:num>
                        <m:den>
                          <m:r>
                            <a:rPr lang="en-US" i="1">
                              <a:latin typeface="Cambria Math" panose="02040503050406030204" pitchFamily="18" charset="0"/>
                              <a:ea typeface="Cambria Math" panose="02040503050406030204" pitchFamily="18" charset="0"/>
                            </a:rPr>
                            <m:t>4200</m:t>
                          </m:r>
                          <m:r>
                            <a:rPr lang="en-US" i="1">
                              <a:latin typeface="Cambria Math" panose="02040503050406030204" pitchFamily="18" charset="0"/>
                              <a:ea typeface="Cambria Math" panose="02040503050406030204" pitchFamily="18" charset="0"/>
                            </a:rPr>
                            <m:t>𝐽</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𝑘𝑔</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𝐾</m:t>
                          </m:r>
                          <m:r>
                            <a:rPr lang="en-US" i="1">
                              <a:latin typeface="Cambria Math" panose="02040503050406030204" pitchFamily="18" charset="0"/>
                              <a:ea typeface="Cambria Math" panose="02040503050406030204" pitchFamily="18" charset="0"/>
                            </a:rPr>
                            <m:t>)</m:t>
                          </m:r>
                        </m:den>
                      </m:f>
                      <m:r>
                        <a:rPr lang="en-US" i="1">
                          <a:latin typeface="Cambria Math" panose="02040503050406030204" pitchFamily="18" charset="0"/>
                          <a:ea typeface="Cambria Math" panose="02040503050406030204" pitchFamily="18" charset="0"/>
                        </a:rPr>
                        <m:t>≈2.4∙</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−4</m:t>
                          </m:r>
                        </m:sup>
                      </m:sSup>
                      <m:r>
                        <a:rPr lang="en-US" i="1">
                          <a:latin typeface="Cambria Math" panose="02040503050406030204" pitchFamily="18" charset="0"/>
                          <a:ea typeface="Cambria Math" panose="02040503050406030204" pitchFamily="18" charset="0"/>
                        </a:rPr>
                        <m:t>𝐾</m:t>
                      </m:r>
                    </m:oMath>
                  </m:oMathPara>
                </a14:m>
                <a:endParaRPr lang="ru-RU" dirty="0"/>
              </a:p>
            </p:txBody>
          </p:sp>
        </mc:Choice>
        <mc:Fallback xmlns="">
          <p:sp>
            <p:nvSpPr>
              <p:cNvPr id="16" name="TextBox 15">
                <a:extLst>
                  <a:ext uri="{FF2B5EF4-FFF2-40B4-BE49-F238E27FC236}">
                    <a16:creationId xmlns:a16="http://schemas.microsoft.com/office/drawing/2014/main" id="{12E0B5F3-468F-F3EA-76C0-08DD79F744BB}"/>
                  </a:ext>
                </a:extLst>
              </p:cNvPr>
              <p:cNvSpPr txBox="1">
                <a:spLocks noRot="1" noChangeAspect="1" noMove="1" noResize="1" noEditPoints="1" noAdjustHandles="1" noChangeArrowheads="1" noChangeShapeType="1" noTextEdit="1"/>
              </p:cNvSpPr>
              <p:nvPr/>
            </p:nvSpPr>
            <p:spPr>
              <a:xfrm>
                <a:off x="3706118" y="4842323"/>
                <a:ext cx="3592522" cy="569580"/>
              </a:xfrm>
              <a:prstGeom prst="rect">
                <a:avLst/>
              </a:prstGeom>
              <a:blipFill>
                <a:blip r:embed="rId3"/>
                <a:stretch>
                  <a:fillRect/>
                </a:stretch>
              </a:blipFill>
            </p:spPr>
            <p:txBody>
              <a:bodyPr/>
              <a:lstStyle/>
              <a:p>
                <a:r>
                  <a:rPr lang="en-GB">
                    <a:noFill/>
                  </a:rPr>
                  <a:t> </a:t>
                </a:r>
              </a:p>
            </p:txBody>
          </p:sp>
        </mc:Fallback>
      </mc:AlternateContent>
      <p:sp>
        <p:nvSpPr>
          <p:cNvPr id="17" name="TextBox 16">
            <a:extLst>
              <a:ext uri="{FF2B5EF4-FFF2-40B4-BE49-F238E27FC236}">
                <a16:creationId xmlns:a16="http://schemas.microsoft.com/office/drawing/2014/main" id="{4419112F-7ECA-2CB2-C3A5-72BED3173C57}"/>
              </a:ext>
            </a:extLst>
          </p:cNvPr>
          <p:cNvSpPr txBox="1"/>
          <p:nvPr/>
        </p:nvSpPr>
        <p:spPr>
          <a:xfrm>
            <a:off x="3539639" y="1573854"/>
            <a:ext cx="2266710" cy="461665"/>
          </a:xfrm>
          <a:prstGeom prst="rect">
            <a:avLst/>
          </a:prstGeom>
          <a:noFill/>
        </p:spPr>
        <p:txBody>
          <a:bodyPr wrap="none" rtlCol="0">
            <a:spAutoFit/>
          </a:bodyPr>
          <a:lstStyle/>
          <a:p>
            <a:pPr algn="ctr"/>
            <a:r>
              <a:rPr lang="en-US" sz="2400" b="1" u="sng" dirty="0"/>
              <a:t>Heat production</a:t>
            </a:r>
            <a:endParaRPr lang="ru-RU" sz="2400" b="1" u="sng" dirty="0"/>
          </a:p>
        </p:txBody>
      </p:sp>
      <p:pic>
        <p:nvPicPr>
          <p:cNvPr id="19" name="Picture 18">
            <a:extLst>
              <a:ext uri="{FF2B5EF4-FFF2-40B4-BE49-F238E27FC236}">
                <a16:creationId xmlns:a16="http://schemas.microsoft.com/office/drawing/2014/main" id="{5FEC52B9-1A0A-EB41-DF07-ED8B748D18F2}"/>
              </a:ext>
            </a:extLst>
          </p:cNvPr>
          <p:cNvPicPr>
            <a:picLocks noChangeAspect="1"/>
          </p:cNvPicPr>
          <p:nvPr/>
        </p:nvPicPr>
        <p:blipFill>
          <a:blip r:embed="rId4"/>
          <a:stretch>
            <a:fillRect/>
          </a:stretch>
        </p:blipFill>
        <p:spPr>
          <a:xfrm>
            <a:off x="4271173" y="202015"/>
            <a:ext cx="803642" cy="1334554"/>
          </a:xfrm>
          <a:prstGeom prst="rect">
            <a:avLst/>
          </a:prstGeom>
        </p:spPr>
      </p:pic>
    </p:spTree>
    <p:extLst>
      <p:ext uri="{BB962C8B-B14F-4D97-AF65-F5344CB8AC3E}">
        <p14:creationId xmlns:p14="http://schemas.microsoft.com/office/powerpoint/2010/main" val="937501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5E4F4B3-FA13-4BBA-8594-C5781B7AB944}"/>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2D04C10C-8267-41F3-8230-774B488B8EE8}"/>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solidFill>
                  <a:srgbClr val="6E6E6F"/>
                </a:solidFill>
                <a:latin typeface="Times New Roman" panose="02020603050405020304" pitchFamily="18" charset="0"/>
                <a:cs typeface="Times New Roman" panose="02020603050405020304" pitchFamily="18" charset="0"/>
              </a:rPr>
              <a:pPr fontAlgn="base">
                <a:spcBef>
                  <a:spcPct val="0"/>
                </a:spcBef>
                <a:spcAft>
                  <a:spcPct val="0"/>
                </a:spcAft>
                <a:defRPr/>
              </a:pPr>
              <a:t>70</a:t>
            </a:fld>
            <a:endParaRPr lang="en-GB" dirty="0">
              <a:solidFill>
                <a:srgbClr val="6E6E6F"/>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1EFBDA8-0046-44ED-A657-959F8DB67527}"/>
              </a:ext>
            </a:extLst>
          </p:cNvPr>
          <p:cNvPicPr>
            <a:picLocks noChangeAspect="1"/>
          </p:cNvPicPr>
          <p:nvPr/>
        </p:nvPicPr>
        <p:blipFill>
          <a:blip r:embed="rId2"/>
          <a:stretch>
            <a:fillRect/>
          </a:stretch>
        </p:blipFill>
        <p:spPr>
          <a:xfrm>
            <a:off x="138336" y="2252425"/>
            <a:ext cx="8990880" cy="2703073"/>
          </a:xfrm>
          <a:prstGeom prst="rect">
            <a:avLst/>
          </a:prstGeom>
        </p:spPr>
      </p:pic>
      <p:sp>
        <p:nvSpPr>
          <p:cNvPr id="8" name="Text Placeholder 3">
            <a:extLst>
              <a:ext uri="{FF2B5EF4-FFF2-40B4-BE49-F238E27FC236}">
                <a16:creationId xmlns:a16="http://schemas.microsoft.com/office/drawing/2014/main" id="{E54BE635-AA4D-4FD6-A8E6-8F844A4152BB}"/>
              </a:ext>
            </a:extLst>
          </p:cNvPr>
          <p:cNvSpPr txBox="1">
            <a:spLocks/>
          </p:cNvSpPr>
          <p:nvPr/>
        </p:nvSpPr>
        <p:spPr bwMode="auto">
          <a:xfrm>
            <a:off x="200112" y="1184213"/>
            <a:ext cx="8867328" cy="135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defRPr sz="2000" baseline="0">
                <a:solidFill>
                  <a:srgbClr val="040404"/>
                </a:solidFill>
                <a:latin typeface="Times New Roman" panose="02020603050405020304" pitchFamily="18" charset="0"/>
                <a:ea typeface="+mn-ea"/>
                <a:cs typeface="Times New Roman" panose="02020603050405020304" pitchFamily="18" charset="0"/>
              </a:defRPr>
            </a:lvl1pPr>
            <a:lvl2pPr marL="571500" indent="-190500" algn="l" rtl="0" eaLnBrk="0" fontAlgn="base" hangingPunct="0">
              <a:spcBef>
                <a:spcPct val="20000"/>
              </a:spcBef>
              <a:spcAft>
                <a:spcPct val="0"/>
              </a:spcAft>
              <a:buChar char="•"/>
              <a:defRPr sz="1600">
                <a:solidFill>
                  <a:srgbClr val="4B4F55"/>
                </a:solidFill>
                <a:latin typeface="+mn-lt"/>
              </a:defRPr>
            </a:lvl2pPr>
            <a:lvl3pPr marL="952500" indent="-190500" algn="l" rtl="0" eaLnBrk="0" fontAlgn="base" hangingPunct="0">
              <a:spcBef>
                <a:spcPct val="20000"/>
              </a:spcBef>
              <a:spcAft>
                <a:spcPct val="0"/>
              </a:spcAft>
              <a:buChar char="»"/>
              <a:defRPr sz="1600">
                <a:solidFill>
                  <a:srgbClr val="4B4F55"/>
                </a:solidFill>
                <a:latin typeface="+mn-lt"/>
              </a:defRPr>
            </a:lvl3pPr>
            <a:lvl4pPr marL="1333500" indent="-190500" algn="l" rtl="0" eaLnBrk="0" fontAlgn="base" hangingPunct="0">
              <a:spcBef>
                <a:spcPct val="20000"/>
              </a:spcBef>
              <a:spcAft>
                <a:spcPct val="0"/>
              </a:spcAft>
              <a:buFont typeface="Wingdings" pitchFamily="2" charset="2"/>
              <a:buChar char="§"/>
              <a:defRPr sz="1400">
                <a:solidFill>
                  <a:srgbClr val="4B4F55"/>
                </a:solidFill>
                <a:latin typeface="+mn-lt"/>
              </a:defRPr>
            </a:lvl4pPr>
            <a:lvl5pPr marL="1727200" indent="-203200" algn="l" rtl="0" eaLnBrk="0" fontAlgn="base" hangingPunct="0">
              <a:spcBef>
                <a:spcPct val="20000"/>
              </a:spcBef>
              <a:spcAft>
                <a:spcPct val="0"/>
              </a:spcAft>
              <a:buChar char="°"/>
              <a:defRPr sz="1400">
                <a:solidFill>
                  <a:srgbClr val="4B4F55"/>
                </a:solidFill>
                <a:latin typeface="+mn-lt"/>
              </a:defRPr>
            </a:lvl5pPr>
            <a:lvl6pPr marL="2184400" indent="-203200" algn="l" rtl="0" fontAlgn="base">
              <a:spcBef>
                <a:spcPct val="20000"/>
              </a:spcBef>
              <a:spcAft>
                <a:spcPct val="0"/>
              </a:spcAft>
              <a:buChar char="°"/>
              <a:defRPr sz="1400">
                <a:solidFill>
                  <a:srgbClr val="4B4F55"/>
                </a:solidFill>
                <a:latin typeface="+mn-lt"/>
              </a:defRPr>
            </a:lvl6pPr>
            <a:lvl7pPr marL="2641600" indent="-203200" algn="l" rtl="0" fontAlgn="base">
              <a:spcBef>
                <a:spcPct val="20000"/>
              </a:spcBef>
              <a:spcAft>
                <a:spcPct val="0"/>
              </a:spcAft>
              <a:buChar char="°"/>
              <a:defRPr sz="1400">
                <a:solidFill>
                  <a:srgbClr val="4B4F55"/>
                </a:solidFill>
                <a:latin typeface="+mn-lt"/>
              </a:defRPr>
            </a:lvl7pPr>
            <a:lvl8pPr marL="3098800" indent="-203200" algn="l" rtl="0" fontAlgn="base">
              <a:spcBef>
                <a:spcPct val="20000"/>
              </a:spcBef>
              <a:spcAft>
                <a:spcPct val="0"/>
              </a:spcAft>
              <a:buChar char="°"/>
              <a:defRPr sz="1400">
                <a:solidFill>
                  <a:srgbClr val="4B4F55"/>
                </a:solidFill>
                <a:latin typeface="+mn-lt"/>
              </a:defRPr>
            </a:lvl8pPr>
            <a:lvl9pPr marL="3556000" indent="-203200" algn="l" rtl="0" fontAlgn="base">
              <a:spcBef>
                <a:spcPct val="20000"/>
              </a:spcBef>
              <a:spcAft>
                <a:spcPct val="0"/>
              </a:spcAft>
              <a:buChar char="°"/>
              <a:defRPr sz="1400">
                <a:solidFill>
                  <a:srgbClr val="4B4F55"/>
                </a:solidFill>
                <a:latin typeface="+mn-lt"/>
              </a:defRPr>
            </a:lvl9pPr>
          </a:lstStyle>
          <a:p>
            <a:r>
              <a:rPr lang="en-GB" sz="2400" kern="0" dirty="0">
                <a:solidFill>
                  <a:srgbClr val="002060"/>
                </a:solidFill>
              </a:rPr>
              <a:t>There is a critical size of </a:t>
            </a:r>
            <a:r>
              <a:rPr lang="en-GB" sz="2400" b="1" kern="0" dirty="0">
                <a:solidFill>
                  <a:srgbClr val="002060"/>
                </a:solidFill>
              </a:rPr>
              <a:t>radioactive clusters in non-conducting matrices </a:t>
            </a:r>
            <a:r>
              <a:rPr lang="en-GB" sz="2400" kern="0" dirty="0">
                <a:solidFill>
                  <a:srgbClr val="002060"/>
                </a:solidFill>
              </a:rPr>
              <a:t>so that the matrix material can be damaged if clusters are larger than the critical size. </a:t>
            </a:r>
          </a:p>
        </p:txBody>
      </p:sp>
      <p:sp>
        <p:nvSpPr>
          <p:cNvPr id="9" name="Text Placeholder 3">
            <a:extLst>
              <a:ext uri="{FF2B5EF4-FFF2-40B4-BE49-F238E27FC236}">
                <a16:creationId xmlns:a16="http://schemas.microsoft.com/office/drawing/2014/main" id="{AF22BECC-1FBD-4199-8025-DF4EA27A2576}"/>
              </a:ext>
            </a:extLst>
          </p:cNvPr>
          <p:cNvSpPr txBox="1">
            <a:spLocks/>
          </p:cNvSpPr>
          <p:nvPr/>
        </p:nvSpPr>
        <p:spPr bwMode="auto">
          <a:xfrm>
            <a:off x="200112" y="4937039"/>
            <a:ext cx="8867328" cy="89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defRPr sz="2000" baseline="0">
                <a:solidFill>
                  <a:srgbClr val="040404"/>
                </a:solidFill>
                <a:latin typeface="Times New Roman" panose="02020603050405020304" pitchFamily="18" charset="0"/>
                <a:ea typeface="+mn-ea"/>
                <a:cs typeface="Times New Roman" panose="02020603050405020304" pitchFamily="18" charset="0"/>
              </a:defRPr>
            </a:lvl1pPr>
            <a:lvl2pPr marL="571500" indent="-190500" algn="l" rtl="0" eaLnBrk="0" fontAlgn="base" hangingPunct="0">
              <a:spcBef>
                <a:spcPct val="20000"/>
              </a:spcBef>
              <a:spcAft>
                <a:spcPct val="0"/>
              </a:spcAft>
              <a:buChar char="•"/>
              <a:defRPr sz="1600">
                <a:solidFill>
                  <a:srgbClr val="4B4F55"/>
                </a:solidFill>
                <a:latin typeface="+mn-lt"/>
              </a:defRPr>
            </a:lvl2pPr>
            <a:lvl3pPr marL="952500" indent="-190500" algn="l" rtl="0" eaLnBrk="0" fontAlgn="base" hangingPunct="0">
              <a:spcBef>
                <a:spcPct val="20000"/>
              </a:spcBef>
              <a:spcAft>
                <a:spcPct val="0"/>
              </a:spcAft>
              <a:buChar char="»"/>
              <a:defRPr sz="1600">
                <a:solidFill>
                  <a:srgbClr val="4B4F55"/>
                </a:solidFill>
                <a:latin typeface="+mn-lt"/>
              </a:defRPr>
            </a:lvl3pPr>
            <a:lvl4pPr marL="1333500" indent="-190500" algn="l" rtl="0" eaLnBrk="0" fontAlgn="base" hangingPunct="0">
              <a:spcBef>
                <a:spcPct val="20000"/>
              </a:spcBef>
              <a:spcAft>
                <a:spcPct val="0"/>
              </a:spcAft>
              <a:buFont typeface="Wingdings" pitchFamily="2" charset="2"/>
              <a:buChar char="§"/>
              <a:defRPr sz="1400">
                <a:solidFill>
                  <a:srgbClr val="4B4F55"/>
                </a:solidFill>
                <a:latin typeface="+mn-lt"/>
              </a:defRPr>
            </a:lvl4pPr>
            <a:lvl5pPr marL="1727200" indent="-203200" algn="l" rtl="0" eaLnBrk="0" fontAlgn="base" hangingPunct="0">
              <a:spcBef>
                <a:spcPct val="20000"/>
              </a:spcBef>
              <a:spcAft>
                <a:spcPct val="0"/>
              </a:spcAft>
              <a:buChar char="°"/>
              <a:defRPr sz="1400">
                <a:solidFill>
                  <a:srgbClr val="4B4F55"/>
                </a:solidFill>
                <a:latin typeface="+mn-lt"/>
              </a:defRPr>
            </a:lvl5pPr>
            <a:lvl6pPr marL="2184400" indent="-203200" algn="l" rtl="0" fontAlgn="base">
              <a:spcBef>
                <a:spcPct val="20000"/>
              </a:spcBef>
              <a:spcAft>
                <a:spcPct val="0"/>
              </a:spcAft>
              <a:buChar char="°"/>
              <a:defRPr sz="1400">
                <a:solidFill>
                  <a:srgbClr val="4B4F55"/>
                </a:solidFill>
                <a:latin typeface="+mn-lt"/>
              </a:defRPr>
            </a:lvl6pPr>
            <a:lvl7pPr marL="2641600" indent="-203200" algn="l" rtl="0" fontAlgn="base">
              <a:spcBef>
                <a:spcPct val="20000"/>
              </a:spcBef>
              <a:spcAft>
                <a:spcPct val="0"/>
              </a:spcAft>
              <a:buChar char="°"/>
              <a:defRPr sz="1400">
                <a:solidFill>
                  <a:srgbClr val="4B4F55"/>
                </a:solidFill>
                <a:latin typeface="+mn-lt"/>
              </a:defRPr>
            </a:lvl7pPr>
            <a:lvl8pPr marL="3098800" indent="-203200" algn="l" rtl="0" fontAlgn="base">
              <a:spcBef>
                <a:spcPct val="20000"/>
              </a:spcBef>
              <a:spcAft>
                <a:spcPct val="0"/>
              </a:spcAft>
              <a:buChar char="°"/>
              <a:defRPr sz="1400">
                <a:solidFill>
                  <a:srgbClr val="4B4F55"/>
                </a:solidFill>
                <a:latin typeface="+mn-lt"/>
              </a:defRPr>
            </a:lvl8pPr>
            <a:lvl9pPr marL="3556000" indent="-203200" algn="l" rtl="0" fontAlgn="base">
              <a:spcBef>
                <a:spcPct val="20000"/>
              </a:spcBef>
              <a:spcAft>
                <a:spcPct val="0"/>
              </a:spcAft>
              <a:buChar char="°"/>
              <a:defRPr sz="1400">
                <a:solidFill>
                  <a:srgbClr val="4B4F55"/>
                </a:solidFill>
                <a:latin typeface="+mn-lt"/>
              </a:defRPr>
            </a:lvl9pPr>
          </a:lstStyle>
          <a:p>
            <a:r>
              <a:rPr lang="en-GB" sz="2400" kern="0" dirty="0">
                <a:solidFill>
                  <a:srgbClr val="000000"/>
                </a:solidFill>
              </a:rPr>
              <a:t>The wasteform should be as homogeneous as possible and even electrically conductive to avoid potential damage caused by electrical charges induced by radioactive decay.</a:t>
            </a:r>
          </a:p>
        </p:txBody>
      </p:sp>
      <p:sp>
        <p:nvSpPr>
          <p:cNvPr id="10" name="Footer Placeholder 1">
            <a:extLst>
              <a:ext uri="{FF2B5EF4-FFF2-40B4-BE49-F238E27FC236}">
                <a16:creationId xmlns:a16="http://schemas.microsoft.com/office/drawing/2014/main" id="{731D8E1C-EDA3-4854-94BE-3FE2F23747D2}"/>
              </a:ext>
            </a:extLst>
          </p:cNvPr>
          <p:cNvSpPr txBox="1">
            <a:spLocks/>
          </p:cNvSpPr>
          <p:nvPr/>
        </p:nvSpPr>
        <p:spPr>
          <a:xfrm>
            <a:off x="326285" y="6237312"/>
            <a:ext cx="8302699" cy="471548"/>
          </a:xfrm>
          <a:prstGeom prst="rect">
            <a:avLst/>
          </a:prstGeom>
          <a:ln/>
        </p:spPr>
        <p:txBody>
          <a:bodyPr/>
          <a:lstStyle>
            <a:defPPr>
              <a:defRPr lang="en-US"/>
            </a:defPPr>
            <a:lvl1pPr marL="0" algn="ctr" defTabSz="914400" rtl="0" eaLnBrk="1" latinLnBrk="0" hangingPunct="1">
              <a:defRPr sz="100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defRPr/>
            </a:pPr>
            <a:r>
              <a:rPr lang="en-GB" sz="1200" dirty="0">
                <a:solidFill>
                  <a:srgbClr val="040404"/>
                </a:solidFill>
                <a:latin typeface="Times New Roman" panose="02020603050405020304" pitchFamily="18" charset="0"/>
                <a:cs typeface="Times New Roman" panose="02020603050405020304" pitchFamily="18" charset="0"/>
              </a:rPr>
              <a:t>M.I. Ojovan, B.E. </a:t>
            </a:r>
            <a:r>
              <a:rPr lang="en-GB" sz="1200" dirty="0" err="1">
                <a:solidFill>
                  <a:srgbClr val="040404"/>
                </a:solidFill>
                <a:latin typeface="Times New Roman" panose="02020603050405020304" pitchFamily="18" charset="0"/>
                <a:cs typeface="Times New Roman" panose="02020603050405020304" pitchFamily="18" charset="0"/>
              </a:rPr>
              <a:t>Burakov</a:t>
            </a:r>
            <a:r>
              <a:rPr lang="en-GB" sz="1200" dirty="0">
                <a:solidFill>
                  <a:srgbClr val="040404"/>
                </a:solidFill>
                <a:latin typeface="Times New Roman" panose="02020603050405020304" pitchFamily="18" charset="0"/>
                <a:cs typeface="Times New Roman" panose="02020603050405020304" pitchFamily="18" charset="0"/>
              </a:rPr>
              <a:t>, W.E. Lee. Radiation-induced Microcrystal Shape Change as a Mechanism of Wasteform Degradation. </a:t>
            </a:r>
            <a:r>
              <a:rPr lang="en-GB" sz="1200" i="1" dirty="0">
                <a:solidFill>
                  <a:srgbClr val="040404"/>
                </a:solidFill>
                <a:latin typeface="Times New Roman" panose="02020603050405020304" pitchFamily="18" charset="0"/>
                <a:cs typeface="Times New Roman" panose="02020603050405020304" pitchFamily="18" charset="0"/>
              </a:rPr>
              <a:t>Journal of Nuclear Materials,</a:t>
            </a:r>
            <a:r>
              <a:rPr lang="en-GB" sz="1200" dirty="0">
                <a:solidFill>
                  <a:srgbClr val="040404"/>
                </a:solidFill>
                <a:latin typeface="Times New Roman" panose="02020603050405020304" pitchFamily="18" charset="0"/>
                <a:cs typeface="Times New Roman" panose="02020603050405020304" pitchFamily="18" charset="0"/>
              </a:rPr>
              <a:t> </a:t>
            </a:r>
            <a:r>
              <a:rPr lang="en-GB" sz="1200" b="1" dirty="0">
                <a:solidFill>
                  <a:srgbClr val="040404"/>
                </a:solidFill>
                <a:latin typeface="Times New Roman" panose="02020603050405020304" pitchFamily="18" charset="0"/>
                <a:cs typeface="Times New Roman" panose="02020603050405020304" pitchFamily="18" charset="0"/>
              </a:rPr>
              <a:t>501C</a:t>
            </a:r>
            <a:r>
              <a:rPr lang="en-GB" sz="1200" dirty="0">
                <a:solidFill>
                  <a:srgbClr val="040404"/>
                </a:solidFill>
                <a:latin typeface="Times New Roman" panose="02020603050405020304" pitchFamily="18" charset="0"/>
                <a:cs typeface="Times New Roman" panose="02020603050405020304" pitchFamily="18" charset="0"/>
              </a:rPr>
              <a:t> (2018) 162-171.</a:t>
            </a:r>
          </a:p>
        </p:txBody>
      </p:sp>
      <p:sp>
        <p:nvSpPr>
          <p:cNvPr id="11" name="TextBox 10">
            <a:extLst>
              <a:ext uri="{FF2B5EF4-FFF2-40B4-BE49-F238E27FC236}">
                <a16:creationId xmlns:a16="http://schemas.microsoft.com/office/drawing/2014/main" id="{9D96BA9F-894D-40C5-9464-293EB69BD2BE}"/>
              </a:ext>
            </a:extLst>
          </p:cNvPr>
          <p:cNvSpPr txBox="1"/>
          <p:nvPr/>
        </p:nvSpPr>
        <p:spPr>
          <a:xfrm>
            <a:off x="3368195" y="660993"/>
            <a:ext cx="2218877" cy="523220"/>
          </a:xfrm>
          <a:prstGeom prst="rect">
            <a:avLst/>
          </a:prstGeom>
          <a:noFill/>
        </p:spPr>
        <p:txBody>
          <a:bodyPr wrap="none" rtlCol="0">
            <a:spAutoFit/>
          </a:bodyPr>
          <a:lstStyle/>
          <a:p>
            <a:r>
              <a:rPr lang="en-GB" sz="2800" b="1" u="sng" dirty="0">
                <a:latin typeface="Times New Roman" panose="02020603050405020304" pitchFamily="18" charset="0"/>
                <a:cs typeface="Times New Roman" panose="02020603050405020304" pitchFamily="18" charset="0"/>
              </a:rPr>
              <a:t>Homogeneity</a:t>
            </a:r>
          </a:p>
        </p:txBody>
      </p:sp>
    </p:spTree>
    <p:extLst>
      <p:ext uri="{BB962C8B-B14F-4D97-AF65-F5344CB8AC3E}">
        <p14:creationId xmlns:p14="http://schemas.microsoft.com/office/powerpoint/2010/main" val="7317721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EDFD52E-D5FA-4F1E-BA55-3C2EC9150FE6}"/>
              </a:ext>
            </a:extLst>
          </p:cNvPr>
          <p:cNvSpPr>
            <a:spLocks noGrp="1"/>
          </p:cNvSpPr>
          <p:nvPr>
            <p:ph type="ftr" sz="quarter" idx="11"/>
          </p:nvPr>
        </p:nvSpPr>
        <p:spPr/>
        <p:txBody>
          <a:bodyPr/>
          <a:lstStyle/>
          <a:p>
            <a:endParaRPr lang="en-GB" sz="10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975147E0-1F50-4340-86F0-D0F2DD7A5AAA}"/>
              </a:ext>
            </a:extLst>
          </p:cNvPr>
          <p:cNvSpPr>
            <a:spLocks noGrp="1"/>
          </p:cNvSpPr>
          <p:nvPr>
            <p:ph type="sldNum" sz="quarter" idx="12"/>
          </p:nvPr>
        </p:nvSpPr>
        <p:spPr/>
        <p:txBody>
          <a:bodyPr/>
          <a:lstStyle/>
          <a:p>
            <a:fld id="{23A0628E-C12F-4F8C-9895-BCD5E30100D3}" type="slidenum">
              <a:rPr lang="en-US" smtClean="0"/>
              <a:pPr/>
              <a:t>71</a:t>
            </a:fld>
            <a:endParaRPr lang="en-US" dirty="0"/>
          </a:p>
        </p:txBody>
      </p:sp>
      <p:sp>
        <p:nvSpPr>
          <p:cNvPr id="4" name="Title 2">
            <a:extLst>
              <a:ext uri="{FF2B5EF4-FFF2-40B4-BE49-F238E27FC236}">
                <a16:creationId xmlns:a16="http://schemas.microsoft.com/office/drawing/2014/main" id="{1FBC273E-6DB3-4087-97DA-35674D746B11}"/>
              </a:ext>
            </a:extLst>
          </p:cNvPr>
          <p:cNvSpPr txBox="1">
            <a:spLocks/>
          </p:cNvSpPr>
          <p:nvPr/>
        </p:nvSpPr>
        <p:spPr>
          <a:xfrm>
            <a:off x="1187623" y="924123"/>
            <a:ext cx="6768752" cy="574110"/>
          </a:xfrm>
          <a:prstGeom prst="rect">
            <a:avLst/>
          </a:prstGeom>
        </p:spPr>
        <p:txBody>
          <a:bodyPr/>
          <a:lstStyle>
            <a:lvl1pPr algn="l" defTabSz="914400" rtl="0" eaLnBrk="1" latinLnBrk="0" hangingPunct="1">
              <a:spcBef>
                <a:spcPct val="0"/>
              </a:spcBef>
              <a:buNone/>
              <a:defRPr sz="3600" b="1" kern="1200">
                <a:solidFill>
                  <a:schemeClr val="tx2"/>
                </a:solidFill>
                <a:latin typeface="Arial "/>
                <a:ea typeface="+mj-ea"/>
                <a:cs typeface="+mj-cs"/>
              </a:defRPr>
            </a:lvl1pPr>
          </a:lstStyle>
          <a:p>
            <a:pPr algn="ctr"/>
            <a:r>
              <a:rPr lang="en-GB" sz="3200" dirty="0">
                <a:solidFill>
                  <a:schemeClr val="tx1"/>
                </a:solidFill>
              </a:rPr>
              <a:t>Conclusions on crystals</a:t>
            </a:r>
          </a:p>
        </p:txBody>
      </p:sp>
      <p:sp>
        <p:nvSpPr>
          <p:cNvPr id="5" name="Title 1">
            <a:extLst>
              <a:ext uri="{FF2B5EF4-FFF2-40B4-BE49-F238E27FC236}">
                <a16:creationId xmlns:a16="http://schemas.microsoft.com/office/drawing/2014/main" id="{899DCDEF-7BCB-4408-A900-39B59E1CD670}"/>
              </a:ext>
            </a:extLst>
          </p:cNvPr>
          <p:cNvSpPr txBox="1">
            <a:spLocks/>
          </p:cNvSpPr>
          <p:nvPr/>
        </p:nvSpPr>
        <p:spPr>
          <a:xfrm>
            <a:off x="5081704" y="5947127"/>
            <a:ext cx="3626105" cy="894314"/>
          </a:xfrm>
          <a:prstGeom prst="rect">
            <a:avLst/>
          </a:prstGeom>
        </p:spPr>
        <p:txBody>
          <a:bodyPr>
            <a:normAutofit/>
          </a:bodyPr>
          <a:lstStyle>
            <a:lvl1pPr algn="l" defTabSz="914400" rtl="0" eaLnBrk="1" latinLnBrk="0" hangingPunct="1">
              <a:spcBef>
                <a:spcPct val="0"/>
              </a:spcBef>
              <a:buNone/>
              <a:defRPr sz="3600" b="1" kern="1200">
                <a:solidFill>
                  <a:schemeClr val="tx2"/>
                </a:solidFill>
                <a:latin typeface="Arial "/>
                <a:ea typeface="+mj-ea"/>
                <a:cs typeface="+mj-cs"/>
              </a:defRPr>
            </a:lvl1pPr>
          </a:lstStyle>
          <a:p>
            <a:r>
              <a:rPr lang="en-GB" sz="4400" b="0" i="1" dirty="0">
                <a:latin typeface="Times" panose="02020603050405020304" pitchFamily="18" charset="0"/>
              </a:rPr>
              <a:t>Thank you!</a:t>
            </a:r>
          </a:p>
        </p:txBody>
      </p:sp>
      <p:pic>
        <p:nvPicPr>
          <p:cNvPr id="6" name="Picture 5">
            <a:extLst>
              <a:ext uri="{FF2B5EF4-FFF2-40B4-BE49-F238E27FC236}">
                <a16:creationId xmlns:a16="http://schemas.microsoft.com/office/drawing/2014/main" id="{8592ED35-7ECA-402B-AD06-79F4AFA5F4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36469" y="5941341"/>
            <a:ext cx="900100" cy="900100"/>
          </a:xfrm>
          <a:prstGeom prst="rect">
            <a:avLst/>
          </a:prstGeom>
        </p:spPr>
      </p:pic>
      <p:sp>
        <p:nvSpPr>
          <p:cNvPr id="7" name="TextBox 6">
            <a:extLst>
              <a:ext uri="{FF2B5EF4-FFF2-40B4-BE49-F238E27FC236}">
                <a16:creationId xmlns:a16="http://schemas.microsoft.com/office/drawing/2014/main" id="{12929CD8-5E6F-44AE-9260-C5F33EA662B3}"/>
              </a:ext>
            </a:extLst>
          </p:cNvPr>
          <p:cNvSpPr txBox="1"/>
          <p:nvPr/>
        </p:nvSpPr>
        <p:spPr>
          <a:xfrm>
            <a:off x="147477" y="1498233"/>
            <a:ext cx="8849045" cy="4001095"/>
          </a:xfrm>
          <a:prstGeom prst="rect">
            <a:avLst/>
          </a:prstGeom>
          <a:noFill/>
        </p:spPr>
        <p:txBody>
          <a:bodyPr wrap="square" rtlCol="0">
            <a:spAutoFit/>
          </a:bodyPr>
          <a:lstStyle/>
          <a:p>
            <a:pPr>
              <a:spcBef>
                <a:spcPts val="1200"/>
              </a:spcBef>
            </a:pPr>
            <a:r>
              <a:rPr lang="en-GB" sz="2600" dirty="0">
                <a:latin typeface="Times New Roman" panose="02020603050405020304" pitchFamily="18" charset="0"/>
                <a:cs typeface="Times New Roman" panose="02020603050405020304" pitchFamily="18" charset="0"/>
              </a:rPr>
              <a:t>Ceramic waste-forms for nuclear waste immobilization are investigated in different countries with a focus on improving environmental safety during storage, transport and disposal.</a:t>
            </a:r>
          </a:p>
          <a:p>
            <a:pPr>
              <a:spcBef>
                <a:spcPts val="1200"/>
              </a:spcBef>
            </a:pPr>
            <a:r>
              <a:rPr lang="en-GB" sz="2600" dirty="0">
                <a:solidFill>
                  <a:srgbClr val="000000"/>
                </a:solidFill>
                <a:latin typeface="Times New Roman" panose="02020603050405020304" pitchFamily="18" charset="0"/>
                <a:cs typeface="Times New Roman" panose="02020603050405020304" pitchFamily="18" charset="0"/>
              </a:rPr>
              <a:t>Inorganic compounds, having structural analogues with natural minerals, are being studied as most perspective materials for the immobilization of radioactive waste.</a:t>
            </a:r>
          </a:p>
          <a:p>
            <a:pPr>
              <a:spcBef>
                <a:spcPts val="1200"/>
              </a:spcBef>
            </a:pPr>
            <a:r>
              <a:rPr lang="en-GB" sz="2600" dirty="0">
                <a:latin typeface="Times New Roman" panose="02020603050405020304" pitchFamily="18" charset="0"/>
                <a:cs typeface="Times New Roman" panose="02020603050405020304" pitchFamily="18" charset="0"/>
              </a:rPr>
              <a:t>Radiation effects shall be taken into account and the radioactive waste loading limited to avoid significant radiation damage such as the radiation-induced amorphization. </a:t>
            </a:r>
          </a:p>
        </p:txBody>
      </p:sp>
    </p:spTree>
    <p:extLst>
      <p:ext uri="{BB962C8B-B14F-4D97-AF65-F5344CB8AC3E}">
        <p14:creationId xmlns:p14="http://schemas.microsoft.com/office/powerpoint/2010/main" val="1408797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a:extLst>
              <a:ext uri="{FF2B5EF4-FFF2-40B4-BE49-F238E27FC236}">
                <a16:creationId xmlns:a16="http://schemas.microsoft.com/office/drawing/2014/main" id="{0F922C0A-97C8-4165-8885-E11EE556FCD0}"/>
              </a:ext>
            </a:extLst>
          </p:cNvPr>
          <p:cNvSpPr>
            <a:spLocks noGrp="1" noChangeArrowheads="1"/>
          </p:cNvSpPr>
          <p:nvPr>
            <p:ph type="sldNum" sz="quarter" idx="12"/>
          </p:nvPr>
        </p:nvSpPr>
        <p:spPr bwMode="auto">
          <a:xfrm>
            <a:off x="7086600" y="6475154"/>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7DF7A47-5260-41FE-9E08-54C967CF1D19}" type="slidenum">
              <a:rPr lang="en-GB" altLang="en-US" sz="1200">
                <a:solidFill>
                  <a:srgbClr val="898989"/>
                </a:solidFill>
                <a:latin typeface="Times New Roman" panose="02020603050405020304" pitchFamily="18" charset="0"/>
              </a:rPr>
              <a:pPr>
                <a:spcBef>
                  <a:spcPct val="0"/>
                </a:spcBef>
                <a:buFontTx/>
                <a:buNone/>
              </a:pPr>
              <a:t>8</a:t>
            </a:fld>
            <a:endParaRPr lang="en-GB" altLang="en-US" sz="1200">
              <a:solidFill>
                <a:srgbClr val="898989"/>
              </a:solidFill>
              <a:latin typeface="Times New Roman" panose="02020603050405020304" pitchFamily="18" charset="0"/>
            </a:endParaRPr>
          </a:p>
        </p:txBody>
      </p:sp>
      <p:pic>
        <p:nvPicPr>
          <p:cNvPr id="34820" name="Picture 3" descr="Heat Generation Canister">
            <a:extLst>
              <a:ext uri="{FF2B5EF4-FFF2-40B4-BE49-F238E27FC236}">
                <a16:creationId xmlns:a16="http://schemas.microsoft.com/office/drawing/2014/main" id="{1A58B364-9450-44BC-B4BC-E362329EE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136525"/>
            <a:ext cx="455592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Germany Vitrif 5">
            <a:extLst>
              <a:ext uri="{FF2B5EF4-FFF2-40B4-BE49-F238E27FC236}">
                <a16:creationId xmlns:a16="http://schemas.microsoft.com/office/drawing/2014/main" id="{75836F61-BDB5-4ACF-A52D-1F88FCB4C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2" y="1078171"/>
            <a:ext cx="3798888" cy="44656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4822" name="Text Box 5">
            <a:extLst>
              <a:ext uri="{FF2B5EF4-FFF2-40B4-BE49-F238E27FC236}">
                <a16:creationId xmlns:a16="http://schemas.microsoft.com/office/drawing/2014/main" id="{5B72898F-8F1A-4736-A201-7F3136E0514C}"/>
              </a:ext>
            </a:extLst>
          </p:cNvPr>
          <p:cNvSpPr txBox="1">
            <a:spLocks noChangeArrowheads="1"/>
          </p:cNvSpPr>
          <p:nvPr/>
        </p:nvSpPr>
        <p:spPr bwMode="auto">
          <a:xfrm>
            <a:off x="179388" y="5643563"/>
            <a:ext cx="35036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000" dirty="0">
                <a:latin typeface="Times New Roman" panose="02020603050405020304" pitchFamily="18" charset="0"/>
              </a:rPr>
              <a:t>Non-USA commercial HLW glass in a repository have initial storage temperatures &gt; 200 </a:t>
            </a:r>
            <a:r>
              <a:rPr lang="en-GB" altLang="en-US" sz="2000" baseline="30000" dirty="0" err="1">
                <a:latin typeface="Times New Roman" panose="02020603050405020304" pitchFamily="18" charset="0"/>
              </a:rPr>
              <a:t>o</a:t>
            </a:r>
            <a:r>
              <a:rPr lang="en-GB" altLang="en-US" sz="2000" dirty="0" err="1">
                <a:latin typeface="Times New Roman" panose="02020603050405020304" pitchFamily="18" charset="0"/>
              </a:rPr>
              <a:t>C.</a:t>
            </a:r>
            <a:endParaRPr lang="en-GB" altLang="en-US" sz="2000" dirty="0">
              <a:latin typeface="Times New Roman" panose="02020603050405020304" pitchFamily="18" charset="0"/>
            </a:endParaRPr>
          </a:p>
        </p:txBody>
      </p:sp>
      <p:sp>
        <p:nvSpPr>
          <p:cNvPr id="34823" name="Text Box 6">
            <a:extLst>
              <a:ext uri="{FF2B5EF4-FFF2-40B4-BE49-F238E27FC236}">
                <a16:creationId xmlns:a16="http://schemas.microsoft.com/office/drawing/2014/main" id="{5F55154C-AAA2-46E6-AB50-74D35929870D}"/>
              </a:ext>
            </a:extLst>
          </p:cNvPr>
          <p:cNvSpPr txBox="1">
            <a:spLocks noChangeArrowheads="1"/>
          </p:cNvSpPr>
          <p:nvPr/>
        </p:nvSpPr>
        <p:spPr bwMode="auto">
          <a:xfrm>
            <a:off x="4735308" y="5755462"/>
            <a:ext cx="4105275" cy="915988"/>
          </a:xfrm>
          <a:prstGeom prst="rect">
            <a:avLst/>
          </a:prstGeom>
          <a:solidFill>
            <a:schemeClr val="bg1"/>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800" dirty="0">
                <a:latin typeface="Times New Roman" panose="02020603050405020304" pitchFamily="18" charset="0"/>
              </a:rPr>
              <a:t>USA Defence HLW glasses have initial temperatures in the Yucca Mountain repository </a:t>
            </a:r>
            <a:r>
              <a:rPr lang="en-GB" altLang="en-US" sz="1800" dirty="0">
                <a:latin typeface="Times New Roman" panose="02020603050405020304" pitchFamily="18" charset="0"/>
                <a:sym typeface="Symbol" panose="05050102010706020507" pitchFamily="18" charset="2"/>
              </a:rPr>
              <a:t></a:t>
            </a:r>
            <a:r>
              <a:rPr lang="en-GB" altLang="en-US" sz="1800" dirty="0">
                <a:latin typeface="Times New Roman" panose="02020603050405020304" pitchFamily="18" charset="0"/>
              </a:rPr>
              <a:t>250 </a:t>
            </a:r>
            <a:r>
              <a:rPr lang="en-GB" altLang="en-US" sz="1800" baseline="30000" dirty="0" err="1">
                <a:latin typeface="Times New Roman" panose="02020603050405020304" pitchFamily="18" charset="0"/>
              </a:rPr>
              <a:t>o</a:t>
            </a:r>
            <a:r>
              <a:rPr lang="en-GB" altLang="en-US" sz="1800" dirty="0" err="1">
                <a:latin typeface="Times New Roman" panose="02020603050405020304" pitchFamily="18" charset="0"/>
              </a:rPr>
              <a:t>C.</a:t>
            </a:r>
            <a:r>
              <a:rPr lang="en-GB" altLang="en-US" sz="1800" dirty="0">
                <a:latin typeface="Times New Roman" panose="02020603050405020304" pitchFamily="18" charset="0"/>
              </a:rPr>
              <a:t> </a:t>
            </a:r>
          </a:p>
        </p:txBody>
      </p:sp>
    </p:spTree>
    <p:extLst>
      <p:ext uri="{BB962C8B-B14F-4D97-AF65-F5344CB8AC3E}">
        <p14:creationId xmlns:p14="http://schemas.microsoft.com/office/powerpoint/2010/main" val="194221056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3A0628E-C12F-4F8C-9895-BCD5E30100D3}" type="slidenum">
              <a:rPr lang="en-US" smtClean="0"/>
              <a:pPr/>
              <a:t>9</a:t>
            </a:fld>
            <a:endParaRPr lang="en-US" dirty="0"/>
          </a:p>
        </p:txBody>
      </p:sp>
      <p:sp>
        <p:nvSpPr>
          <p:cNvPr id="14" name="Прямоугольник 13"/>
          <p:cNvSpPr/>
          <p:nvPr/>
        </p:nvSpPr>
        <p:spPr>
          <a:xfrm>
            <a:off x="336117" y="1167621"/>
            <a:ext cx="8280920" cy="523220"/>
          </a:xfrm>
          <a:prstGeom prst="rect">
            <a:avLst/>
          </a:prstGeom>
        </p:spPr>
        <p:txBody>
          <a:bodyPr wrap="square">
            <a:spAutoFit/>
          </a:bodyPr>
          <a:lstStyle/>
          <a:p>
            <a:pPr algn="ctr"/>
            <a:r>
              <a:rPr lang="en-US" sz="1400" dirty="0">
                <a:ea typeface="SimSun" panose="02010600030101010101" pitchFamily="2" charset="-122"/>
                <a:cs typeface="Latha"/>
              </a:rPr>
              <a:t>COMSOL Multiphysics software package version 5.3a, the Heat Transfer module. </a:t>
            </a:r>
          </a:p>
          <a:p>
            <a:pPr algn="ctr"/>
            <a:r>
              <a:rPr lang="en-US" sz="1400" dirty="0">
                <a:ea typeface="SimSun" panose="02010600030101010101" pitchFamily="2" charset="-122"/>
                <a:cs typeface="Latha"/>
              </a:rPr>
              <a:t>The drum – a </a:t>
            </a:r>
            <a:r>
              <a:rPr lang="en-US" sz="1400" b="1" dirty="0">
                <a:solidFill>
                  <a:srgbClr val="FF0000"/>
                </a:solidFill>
                <a:ea typeface="SimSun" panose="02010600030101010101" pitchFamily="2" charset="-122"/>
                <a:cs typeface="Latha"/>
              </a:rPr>
              <a:t>200 L</a:t>
            </a:r>
            <a:r>
              <a:rPr lang="en-US" sz="1400" dirty="0">
                <a:ea typeface="SimSun" panose="02010600030101010101" pitchFamily="2" charset="-122"/>
                <a:cs typeface="Latha"/>
              </a:rPr>
              <a:t> cylinder with a diameter of 600 mm and a height of 850 mm with 1 mm steel cover</a:t>
            </a:r>
            <a:endParaRPr lang="ru-RU" sz="1400" dirty="0"/>
          </a:p>
        </p:txBody>
      </p:sp>
      <p:sp>
        <p:nvSpPr>
          <p:cNvPr id="15" name="TextBox 14"/>
          <p:cNvSpPr txBox="1"/>
          <p:nvPr/>
        </p:nvSpPr>
        <p:spPr>
          <a:xfrm>
            <a:off x="3300658" y="404664"/>
            <a:ext cx="2542684" cy="461665"/>
          </a:xfrm>
          <a:prstGeom prst="rect">
            <a:avLst/>
          </a:prstGeom>
          <a:noFill/>
        </p:spPr>
        <p:txBody>
          <a:bodyPr wrap="none" rtlCol="0">
            <a:spAutoFit/>
          </a:bodyPr>
          <a:lstStyle/>
          <a:p>
            <a:r>
              <a:rPr lang="en-US" sz="2400" b="1" u="sng" dirty="0"/>
              <a:t>Heat production</a:t>
            </a:r>
            <a:endParaRPr lang="ru-RU" sz="2400" b="1" u="sng" dirty="0"/>
          </a:p>
        </p:txBody>
      </p:sp>
      <p:pic>
        <p:nvPicPr>
          <p:cNvPr id="16" name="Рисунок 15"/>
          <p:cNvPicPr>
            <a:picLocks noChangeAspect="1"/>
          </p:cNvPicPr>
          <p:nvPr/>
        </p:nvPicPr>
        <p:blipFill>
          <a:blip r:embed="rId2"/>
          <a:stretch>
            <a:fillRect/>
          </a:stretch>
        </p:blipFill>
        <p:spPr>
          <a:xfrm>
            <a:off x="74627" y="2065339"/>
            <a:ext cx="8652654" cy="3218288"/>
          </a:xfrm>
          <a:prstGeom prst="rect">
            <a:avLst/>
          </a:prstGeom>
        </p:spPr>
      </p:pic>
      <p:sp>
        <p:nvSpPr>
          <p:cNvPr id="17" name="Прямоугольник 16"/>
          <p:cNvSpPr/>
          <p:nvPr/>
        </p:nvSpPr>
        <p:spPr>
          <a:xfrm>
            <a:off x="592276" y="4940603"/>
            <a:ext cx="1265090" cy="369332"/>
          </a:xfrm>
          <a:prstGeom prst="rect">
            <a:avLst/>
          </a:prstGeom>
        </p:spPr>
        <p:txBody>
          <a:bodyPr wrap="none">
            <a:spAutoFit/>
          </a:bodyPr>
          <a:lstStyle/>
          <a:p>
            <a:r>
              <a:rPr lang="en-US" dirty="0">
                <a:solidFill>
                  <a:srgbClr val="000000"/>
                </a:solidFill>
              </a:rPr>
              <a:t>max. 42°C</a:t>
            </a:r>
            <a:endParaRPr lang="ru-RU" dirty="0">
              <a:solidFill>
                <a:srgbClr val="000000"/>
              </a:solidFill>
            </a:endParaRPr>
          </a:p>
        </p:txBody>
      </p:sp>
      <p:sp>
        <p:nvSpPr>
          <p:cNvPr id="18" name="Прямоугольник 17"/>
          <p:cNvSpPr/>
          <p:nvPr/>
        </p:nvSpPr>
        <p:spPr>
          <a:xfrm>
            <a:off x="3704289" y="4927124"/>
            <a:ext cx="1393330" cy="369332"/>
          </a:xfrm>
          <a:prstGeom prst="rect">
            <a:avLst/>
          </a:prstGeom>
        </p:spPr>
        <p:txBody>
          <a:bodyPr wrap="none">
            <a:spAutoFit/>
          </a:bodyPr>
          <a:lstStyle/>
          <a:p>
            <a:r>
              <a:rPr lang="en-US" dirty="0">
                <a:solidFill>
                  <a:srgbClr val="000000"/>
                </a:solidFill>
              </a:rPr>
              <a:t>max. 106°C</a:t>
            </a:r>
            <a:endParaRPr lang="ru-RU" dirty="0">
              <a:solidFill>
                <a:srgbClr val="000000"/>
              </a:solidFill>
            </a:endParaRPr>
          </a:p>
        </p:txBody>
      </p:sp>
      <p:sp>
        <p:nvSpPr>
          <p:cNvPr id="19" name="Прямоугольник 18"/>
          <p:cNvSpPr/>
          <p:nvPr/>
        </p:nvSpPr>
        <p:spPr>
          <a:xfrm>
            <a:off x="6804248" y="4918079"/>
            <a:ext cx="1418978" cy="369332"/>
          </a:xfrm>
          <a:prstGeom prst="rect">
            <a:avLst/>
          </a:prstGeom>
        </p:spPr>
        <p:txBody>
          <a:bodyPr wrap="none">
            <a:spAutoFit/>
          </a:bodyPr>
          <a:lstStyle/>
          <a:p>
            <a:r>
              <a:rPr lang="en-US" b="1" dirty="0">
                <a:solidFill>
                  <a:srgbClr val="FF0000"/>
                </a:solidFill>
              </a:rPr>
              <a:t>max. 277°C</a:t>
            </a:r>
            <a:endParaRPr lang="ru-RU" b="1" dirty="0">
              <a:solidFill>
                <a:srgbClr val="FF0000"/>
              </a:solidFill>
            </a:endParaRPr>
          </a:p>
        </p:txBody>
      </p:sp>
      <p:sp>
        <p:nvSpPr>
          <p:cNvPr id="24" name="Прямоугольник 16">
            <a:extLst>
              <a:ext uri="{FF2B5EF4-FFF2-40B4-BE49-F238E27FC236}">
                <a16:creationId xmlns:a16="http://schemas.microsoft.com/office/drawing/2014/main" id="{4C7A2A48-6315-49F2-84FB-660FBD329BE9}"/>
              </a:ext>
            </a:extLst>
          </p:cNvPr>
          <p:cNvSpPr/>
          <p:nvPr/>
        </p:nvSpPr>
        <p:spPr>
          <a:xfrm>
            <a:off x="1857366" y="5738001"/>
            <a:ext cx="5238422" cy="307777"/>
          </a:xfrm>
          <a:prstGeom prst="rect">
            <a:avLst/>
          </a:prstGeom>
        </p:spPr>
        <p:txBody>
          <a:bodyPr wrap="none">
            <a:spAutoFit/>
          </a:bodyPr>
          <a:lstStyle/>
          <a:p>
            <a:r>
              <a:rPr lang="en-US" sz="1400" dirty="0">
                <a:solidFill>
                  <a:srgbClr val="000000"/>
                </a:solidFill>
              </a:rPr>
              <a:t>Courtesy Vladimir Petrov, Lomonosov Moscow State University </a:t>
            </a:r>
            <a:endParaRPr lang="ru-RU" sz="1400" dirty="0">
              <a:solidFill>
                <a:srgbClr val="000000"/>
              </a:solidFill>
            </a:endParaRPr>
          </a:p>
        </p:txBody>
      </p:sp>
    </p:spTree>
    <p:extLst>
      <p:ext uri="{BB962C8B-B14F-4D97-AF65-F5344CB8AC3E}">
        <p14:creationId xmlns:p14="http://schemas.microsoft.com/office/powerpoint/2010/main" val="3353717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746A274C38624793CFFDBC4642FCB7" ma:contentTypeVersion="5" ma:contentTypeDescription="Create a new document." ma:contentTypeScope="" ma:versionID="6cdc9e79923efe225279daf213bc94c8">
  <xsd:schema xmlns:xsd="http://www.w3.org/2001/XMLSchema" xmlns:xs="http://www.w3.org/2001/XMLSchema" xmlns:p="http://schemas.microsoft.com/office/2006/metadata/properties" xmlns:ns2="b203dc41-4f99-4248-b967-96fcd1b3ec6c" xmlns:ns3="6994eb6c-42e6-4a81-89f1-c500c183aba3" targetNamespace="http://schemas.microsoft.com/office/2006/metadata/properties" ma:root="true" ma:fieldsID="677af3b8678078fd16a68ca7ac70f56f" ns2:_="" ns3:_="">
    <xsd:import namespace="b203dc41-4f99-4248-b967-96fcd1b3ec6c"/>
    <xsd:import namespace="6994eb6c-42e6-4a81-89f1-c500c183aba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03dc41-4f99-4248-b967-96fcd1b3ec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94eb6c-42e6-4a81-89f1-c500c183aba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6CEE981-E7B5-48F9-B6A0-9F74C783DF61}"/>
</file>

<file path=customXml/itemProps2.xml><?xml version="1.0" encoding="utf-8"?>
<ds:datastoreItem xmlns:ds="http://schemas.openxmlformats.org/officeDocument/2006/customXml" ds:itemID="{D9198A5C-BE1D-4813-9E07-1D3D865FD48B}"/>
</file>

<file path=customXml/itemProps3.xml><?xml version="1.0" encoding="utf-8"?>
<ds:datastoreItem xmlns:ds="http://schemas.openxmlformats.org/officeDocument/2006/customXml" ds:itemID="{E2DA7C62-B0B2-4A6A-BFD0-ABE362526BE2}"/>
</file>

<file path=docProps/app.xml><?xml version="1.0" encoding="utf-8"?>
<Properties xmlns="http://schemas.openxmlformats.org/officeDocument/2006/extended-properties" xmlns:vt="http://schemas.openxmlformats.org/officeDocument/2006/docPropsVTypes">
  <Template>Office Theme</Template>
  <TotalTime>233</TotalTime>
  <Words>4459</Words>
  <Application>Microsoft Office PowerPoint</Application>
  <PresentationFormat>On-screen Show (4:3)</PresentationFormat>
  <Paragraphs>386</Paragraphs>
  <Slides>71</Slides>
  <Notes>2</Notes>
  <HiddenSlides>0</HiddenSlides>
  <MMClips>3</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71</vt:i4>
      </vt:variant>
    </vt:vector>
  </HeadingPairs>
  <TitlesOfParts>
    <vt:vector size="91" baseType="lpstr">
      <vt:lpstr>Arial</vt:lpstr>
      <vt:lpstr>Arial </vt:lpstr>
      <vt:lpstr>Calibri</vt:lpstr>
      <vt:lpstr>Calibri Light</vt:lpstr>
      <vt:lpstr>Cambria Math</vt:lpstr>
      <vt:lpstr>Century Gothic</vt:lpstr>
      <vt:lpstr>Garamond</vt:lpstr>
      <vt:lpstr>Impact</vt:lpstr>
      <vt:lpstr>Palatino Linotype</vt:lpstr>
      <vt:lpstr>Rpxr</vt:lpstr>
      <vt:lpstr>Times</vt:lpstr>
      <vt:lpstr>Times New Roman</vt:lpstr>
      <vt:lpstr>URWPalladioL-Bold</vt:lpstr>
      <vt:lpstr>URWPalladioL-Ital</vt:lpstr>
      <vt:lpstr>URWPalladioL-Roma</vt:lpstr>
      <vt:lpstr>Verdana</vt:lpstr>
      <vt:lpstr>Wingdings</vt:lpstr>
      <vt:lpstr>Office Theme</vt:lpstr>
      <vt:lpstr>Custom Design</vt:lpstr>
      <vt:lpstr>Формула</vt:lpstr>
      <vt:lpstr>Role of radiation damage in wasteforms and packages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 of radiation damage in waste forms and waste packages</dc:title>
  <dc:creator>Michael Ojovan</dc:creator>
  <cp:lastModifiedBy>Michael Ojovan</cp:lastModifiedBy>
  <cp:revision>248</cp:revision>
  <dcterms:created xsi:type="dcterms:W3CDTF">2019-08-10T14:29:30Z</dcterms:created>
  <dcterms:modified xsi:type="dcterms:W3CDTF">2023-08-05T07:50:02Z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0x0101000B746A274C38624793CFFDBC4642FCB7</vt:lpwstr>
  </property>
</Properties>
</file>