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8"/>
  </p:notesMasterIdLst>
  <p:handoutMasterIdLst>
    <p:handoutMasterId r:id="rId49"/>
  </p:handoutMasterIdLst>
  <p:sldIdLst>
    <p:sldId id="256" r:id="rId6"/>
    <p:sldId id="347" r:id="rId7"/>
    <p:sldId id="395" r:id="rId8"/>
    <p:sldId id="408" r:id="rId9"/>
    <p:sldId id="266" r:id="rId10"/>
    <p:sldId id="346" r:id="rId11"/>
    <p:sldId id="350" r:id="rId12"/>
    <p:sldId id="351" r:id="rId13"/>
    <p:sldId id="352" r:id="rId14"/>
    <p:sldId id="353" r:id="rId15"/>
    <p:sldId id="397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358" r:id="rId25"/>
    <p:sldId id="359" r:id="rId26"/>
    <p:sldId id="360" r:id="rId27"/>
    <p:sldId id="387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88" r:id="rId36"/>
    <p:sldId id="372" r:id="rId37"/>
    <p:sldId id="374" r:id="rId38"/>
    <p:sldId id="375" r:id="rId39"/>
    <p:sldId id="376" r:id="rId40"/>
    <p:sldId id="377" r:id="rId41"/>
    <p:sldId id="378" r:id="rId42"/>
    <p:sldId id="379" r:id="rId43"/>
    <p:sldId id="381" r:id="rId44"/>
    <p:sldId id="383" r:id="rId45"/>
    <p:sldId id="391" r:id="rId46"/>
    <p:sldId id="396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9"/>
    <a:srgbClr val="000000"/>
    <a:srgbClr val="3E4A83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9185070228223"/>
          <c:y val="5.6155984323204393E-2"/>
          <c:w val="0.56478038845776934"/>
          <c:h val="0.76064019649595416"/>
        </c:manualLayout>
      </c:layout>
      <c:scatterChart>
        <c:scatterStyle val="lineMarker"/>
        <c:varyColors val="0"/>
        <c:ser>
          <c:idx val="1"/>
          <c:order val="0"/>
          <c:tx>
            <c:strRef>
              <c:f>Feuil2!$H$1</c:f>
              <c:strCache>
                <c:ptCount val="1"/>
                <c:pt idx="0">
                  <c:v>a = 3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Feuil2!$F$3:$F$18</c:f>
              <c:numCache>
                <c:formatCode>General</c:formatCode>
                <c:ptCount val="16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Feuil2!$H$3:$H$18</c:f>
              <c:numCache>
                <c:formatCode>General</c:formatCode>
                <c:ptCount val="16"/>
                <c:pt idx="0">
                  <c:v>0</c:v>
                </c:pt>
                <c:pt idx="1">
                  <c:v>1.4579384749963549E-16</c:v>
                </c:pt>
                <c:pt idx="2">
                  <c:v>3.9364338824901586E-15</c:v>
                </c:pt>
                <c:pt idx="3">
                  <c:v>1.8224230937454433E-14</c:v>
                </c:pt>
                <c:pt idx="4">
                  <c:v>5.0007289692375002E-14</c:v>
                </c:pt>
                <c:pt idx="5">
                  <c:v>1.0628371482723431E-13</c:v>
                </c:pt>
                <c:pt idx="6">
                  <c:v>1.9405161102201491E-13</c:v>
                </c:pt>
                <c:pt idx="7">
                  <c:v>3.2030908295669923E-13</c:v>
                </c:pt>
                <c:pt idx="8">
                  <c:v>4.9205423531126993E-13</c:v>
                </c:pt>
                <c:pt idx="9">
                  <c:v>7.1628517276570904E-13</c:v>
                </c:pt>
                <c:pt idx="10">
                  <c:v>9.9999999999999998E-13</c:v>
                </c:pt>
                <c:pt idx="11">
                  <c:v>1.350196821694124E-12</c:v>
                </c:pt>
                <c:pt idx="12">
                  <c:v>1.7738737425280653E-12</c:v>
                </c:pt>
                <c:pt idx="13">
                  <c:v>2.2780288671818054E-12</c:v>
                </c:pt>
                <c:pt idx="14">
                  <c:v>2.8696603003353259E-12</c:v>
                </c:pt>
                <c:pt idx="15">
                  <c:v>3.5557661466686098E-12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5-4096-9CB1-1B8965BC7913}"/>
            </c:ext>
          </c:extLst>
        </c:ser>
        <c:ser>
          <c:idx val="2"/>
          <c:order val="1"/>
          <c:tx>
            <c:strRef>
              <c:f>Feuil2!$I$1</c:f>
              <c:strCache>
                <c:ptCount val="1"/>
                <c:pt idx="0">
                  <c:v>a = 2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Feuil2!$F$3:$F$18</c:f>
              <c:numCache>
                <c:formatCode>General</c:formatCode>
                <c:ptCount val="16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Feuil2!$I$3:$I$18</c:f>
              <c:numCache>
                <c:formatCode>General</c:formatCode>
                <c:ptCount val="16"/>
                <c:pt idx="0">
                  <c:v>0</c:v>
                </c:pt>
                <c:pt idx="1">
                  <c:v>2.7700831024930743E-15</c:v>
                </c:pt>
                <c:pt idx="2">
                  <c:v>2.493074792243767E-14</c:v>
                </c:pt>
                <c:pt idx="3">
                  <c:v>6.9252077562326856E-14</c:v>
                </c:pt>
                <c:pt idx="4">
                  <c:v>1.357340720221607E-13</c:v>
                </c:pt>
                <c:pt idx="5">
                  <c:v>2.2437673130193909E-13</c:v>
                </c:pt>
                <c:pt idx="6">
                  <c:v>3.3518005540166209E-13</c:v>
                </c:pt>
                <c:pt idx="7">
                  <c:v>4.6814404432132964E-13</c:v>
                </c:pt>
                <c:pt idx="8">
                  <c:v>6.2326869806094181E-13</c:v>
                </c:pt>
                <c:pt idx="9">
                  <c:v>8.0055401662049839E-13</c:v>
                </c:pt>
                <c:pt idx="10">
                  <c:v>9.9999999999999998E-13</c:v>
                </c:pt>
                <c:pt idx="11">
                  <c:v>1.2216066481994457E-12</c:v>
                </c:pt>
                <c:pt idx="12">
                  <c:v>1.4653739612188365E-12</c:v>
                </c:pt>
                <c:pt idx="13">
                  <c:v>1.731301939058172E-12</c:v>
                </c:pt>
                <c:pt idx="14">
                  <c:v>2.0193905817174516E-12</c:v>
                </c:pt>
                <c:pt idx="15">
                  <c:v>2.3296398891966756E-12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5-4096-9CB1-1B8965BC7913}"/>
            </c:ext>
          </c:extLst>
        </c:ser>
        <c:ser>
          <c:idx val="3"/>
          <c:order val="2"/>
          <c:tx>
            <c:strRef>
              <c:f>Feuil2!$J$1</c:f>
              <c:strCache>
                <c:ptCount val="1"/>
                <c:pt idx="0">
                  <c:v>a = 1,5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Feuil2!$F$3:$F$18</c:f>
              <c:numCache>
                <c:formatCode>General</c:formatCode>
                <c:ptCount val="16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Feuil2!$J$3:$J$18</c:f>
              <c:numCache>
                <c:formatCode>General</c:formatCode>
                <c:ptCount val="16"/>
                <c:pt idx="0">
                  <c:v>0</c:v>
                </c:pt>
                <c:pt idx="1">
                  <c:v>1.2074512308976927E-14</c:v>
                </c:pt>
                <c:pt idx="2">
                  <c:v>6.2741006387291528E-14</c:v>
                </c:pt>
                <c:pt idx="3">
                  <c:v>1.3499715159015186E-13</c:v>
                </c:pt>
                <c:pt idx="4">
                  <c:v>2.2362309740358884E-13</c:v>
                </c:pt>
                <c:pt idx="5">
                  <c:v>3.2601183234237731E-13</c:v>
                </c:pt>
                <c:pt idx="6">
                  <c:v>4.4051289540944756E-13</c:v>
                </c:pt>
                <c:pt idx="7">
                  <c:v>5.6595855233108656E-13</c:v>
                </c:pt>
                <c:pt idx="8">
                  <c:v>7.0146577629366203E-13</c:v>
                </c:pt>
                <c:pt idx="9">
                  <c:v>8.4633632367145212E-13</c:v>
                </c:pt>
                <c:pt idx="10">
                  <c:v>9.9999999999999998E-13</c:v>
                </c:pt>
                <c:pt idx="11">
                  <c:v>1.161979699346819E-12</c:v>
                </c:pt>
                <c:pt idx="12">
                  <c:v>1.331868515480438E-12</c:v>
                </c:pt>
                <c:pt idx="13">
                  <c:v>1.509314038622117E-12</c:v>
                </c:pt>
                <c:pt idx="14">
                  <c:v>1.6940071724568717E-12</c:v>
                </c:pt>
                <c:pt idx="15">
                  <c:v>1.8856739237388341E-12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5-4096-9CB1-1B8965BC7913}"/>
            </c:ext>
          </c:extLst>
        </c:ser>
        <c:ser>
          <c:idx val="4"/>
          <c:order val="3"/>
          <c:tx>
            <c:strRef>
              <c:f>Feuil2!$K$1</c:f>
              <c:strCache>
                <c:ptCount val="1"/>
                <c:pt idx="0">
                  <c:v>a = 1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Feuil2!$F$3:$F$18</c:f>
              <c:numCache>
                <c:formatCode>General</c:formatCode>
                <c:ptCount val="16"/>
                <c:pt idx="0">
                  <c:v>0.01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</c:numCache>
            </c:numRef>
          </c:xVal>
          <c:yVal>
            <c:numRef>
              <c:f>Feuil2!$K$3:$K$18</c:f>
              <c:numCache>
                <c:formatCode>General</c:formatCode>
                <c:ptCount val="16"/>
                <c:pt idx="0">
                  <c:v>0</c:v>
                </c:pt>
                <c:pt idx="1">
                  <c:v>5.2631578947368417E-14</c:v>
                </c:pt>
                <c:pt idx="2">
                  <c:v>1.5789473684210526E-13</c:v>
                </c:pt>
                <c:pt idx="3">
                  <c:v>2.6315789473684208E-13</c:v>
                </c:pt>
                <c:pt idx="4">
                  <c:v>3.6842105263157895E-13</c:v>
                </c:pt>
                <c:pt idx="5">
                  <c:v>4.7368421052631582E-13</c:v>
                </c:pt>
                <c:pt idx="6">
                  <c:v>5.7894736842105259E-13</c:v>
                </c:pt>
                <c:pt idx="7">
                  <c:v>6.8421052631578947E-13</c:v>
                </c:pt>
                <c:pt idx="8">
                  <c:v>7.8947368421052634E-13</c:v>
                </c:pt>
                <c:pt idx="9">
                  <c:v>8.9473684210526301E-13</c:v>
                </c:pt>
                <c:pt idx="10">
                  <c:v>9.9999999999999998E-13</c:v>
                </c:pt>
                <c:pt idx="11">
                  <c:v>1.1052631578947366E-12</c:v>
                </c:pt>
                <c:pt idx="12">
                  <c:v>1.2105263157894737E-12</c:v>
                </c:pt>
                <c:pt idx="13">
                  <c:v>1.3157894736842106E-12</c:v>
                </c:pt>
                <c:pt idx="14">
                  <c:v>1.4210526315789473E-12</c:v>
                </c:pt>
                <c:pt idx="15">
                  <c:v>1.5263157894736841E-12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5-4096-9CB1-1B8965BC7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235784"/>
        <c:axId val="400236112"/>
      </c:scatterChart>
      <c:valAx>
        <c:axId val="400235784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b="1"/>
                  <a:t>ω</a:t>
                </a:r>
                <a:endParaRPr lang="en-GB" b="1"/>
              </a:p>
            </c:rich>
          </c:tx>
          <c:layout>
            <c:manualLayout>
              <c:xMode val="edge"/>
              <c:yMode val="edge"/>
              <c:x val="0.50709480435093157"/>
              <c:y val="0.88946587566480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236112"/>
        <c:crosses val="autoZero"/>
        <c:crossBetween val="midCat"/>
        <c:majorUnit val="0.1"/>
        <c:minorUnit val="5.000000000000001E-2"/>
      </c:valAx>
      <c:valAx>
        <c:axId val="40023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 dirty="0" smtClean="0"/>
                  <a:t>D</a:t>
                </a:r>
                <a:r>
                  <a:rPr lang="fr-FR" b="1" baseline="-25000" dirty="0" smtClean="0"/>
                  <a:t>e</a:t>
                </a:r>
                <a:r>
                  <a:rPr lang="fr-FR" b="1" dirty="0" smtClean="0"/>
                  <a:t> (m²/s)</a:t>
                </a:r>
                <a:endParaRPr lang="en-GB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235784"/>
        <c:crosses val="autoZero"/>
        <c:crossBetween val="midCat"/>
        <c:majorUnit val="1.0000000000000006E-12"/>
        <c:minorUnit val="5.0000000000000029E-1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BD9E2-F8E6-4764-A909-734047C58FE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6D88F51-E15B-41CD-963A-C62851A36255}">
      <dgm:prSet phldrT="[Texte]" custT="1"/>
      <dgm:spPr/>
      <dgm:t>
        <a:bodyPr/>
        <a:lstStyle/>
        <a:p>
          <a:r>
            <a:rPr lang="en-GB" sz="1800" noProof="0" dirty="0" smtClean="0"/>
            <a:t>Loss of performances of waste packages</a:t>
          </a:r>
          <a:endParaRPr lang="en-GB" sz="1800" noProof="0" dirty="0"/>
        </a:p>
      </dgm:t>
    </dgm:pt>
    <dgm:pt modelId="{133F00B5-2F69-405F-82F5-3652114911C9}" type="parTrans" cxnId="{DB9FEE1F-57F6-49BB-8840-60463117BB11}">
      <dgm:prSet/>
      <dgm:spPr/>
      <dgm:t>
        <a:bodyPr/>
        <a:lstStyle/>
        <a:p>
          <a:endParaRPr lang="fr-FR" sz="2400"/>
        </a:p>
      </dgm:t>
    </dgm:pt>
    <dgm:pt modelId="{D82CFAA5-3D65-4377-B509-D187C49B3A7B}" type="sibTrans" cxnId="{DB9FEE1F-57F6-49BB-8840-60463117BB11}">
      <dgm:prSet/>
      <dgm:spPr/>
      <dgm:t>
        <a:bodyPr/>
        <a:lstStyle/>
        <a:p>
          <a:endParaRPr lang="fr-FR" sz="2400"/>
        </a:p>
      </dgm:t>
    </dgm:pt>
    <dgm:pt modelId="{4B51A8D7-39B8-45FB-ADF7-EF18A94EE7BE}">
      <dgm:prSet phldrT="[Texte]" custT="1"/>
      <dgm:spPr/>
      <dgm:t>
        <a:bodyPr/>
        <a:lstStyle/>
        <a:p>
          <a:r>
            <a:rPr lang="en-GB" sz="1800" noProof="0" dirty="0" smtClean="0"/>
            <a:t>Internal causes</a:t>
          </a:r>
          <a:endParaRPr lang="en-GB" sz="1800" noProof="0" dirty="0"/>
        </a:p>
      </dgm:t>
    </dgm:pt>
    <dgm:pt modelId="{C2417764-BD14-43E2-A3BE-A5241D6D4034}" type="parTrans" cxnId="{4C119797-D494-4A9C-A64F-E843AC2D4D8F}">
      <dgm:prSet/>
      <dgm:spPr/>
      <dgm:t>
        <a:bodyPr/>
        <a:lstStyle/>
        <a:p>
          <a:endParaRPr lang="fr-FR" sz="2400"/>
        </a:p>
      </dgm:t>
    </dgm:pt>
    <dgm:pt modelId="{BB83825C-2569-4DB3-9D06-84FFCF516771}" type="sibTrans" cxnId="{4C119797-D494-4A9C-A64F-E843AC2D4D8F}">
      <dgm:prSet/>
      <dgm:spPr/>
      <dgm:t>
        <a:bodyPr/>
        <a:lstStyle/>
        <a:p>
          <a:endParaRPr lang="fr-FR" sz="2400"/>
        </a:p>
      </dgm:t>
    </dgm:pt>
    <dgm:pt modelId="{9EF1BA56-443A-4E41-9797-4EA0009F4EB2}">
      <dgm:prSet phldrT="[Texte]" custT="1"/>
      <dgm:spPr/>
      <dgm:t>
        <a:bodyPr/>
        <a:lstStyle/>
        <a:p>
          <a:r>
            <a:rPr lang="fr-FR" sz="1800" dirty="0" smtClean="0"/>
            <a:t>AAR</a:t>
          </a:r>
        </a:p>
        <a:p>
          <a:r>
            <a:rPr lang="fr-FR" sz="1800" dirty="0" smtClean="0"/>
            <a:t>DEF</a:t>
          </a:r>
        </a:p>
      </dgm:t>
    </dgm:pt>
    <dgm:pt modelId="{9B422064-ED14-4ECF-BBD5-DB0C79DE3904}" type="parTrans" cxnId="{230F9EFA-7D79-4AF5-B33C-BA2A03CB5D29}">
      <dgm:prSet/>
      <dgm:spPr/>
      <dgm:t>
        <a:bodyPr/>
        <a:lstStyle/>
        <a:p>
          <a:endParaRPr lang="fr-FR" sz="2400"/>
        </a:p>
      </dgm:t>
    </dgm:pt>
    <dgm:pt modelId="{F74FBFF4-D566-43B3-A671-38D45DE8CFED}" type="sibTrans" cxnId="{230F9EFA-7D79-4AF5-B33C-BA2A03CB5D29}">
      <dgm:prSet/>
      <dgm:spPr/>
      <dgm:t>
        <a:bodyPr/>
        <a:lstStyle/>
        <a:p>
          <a:endParaRPr lang="fr-FR" sz="2400"/>
        </a:p>
      </dgm:t>
    </dgm:pt>
    <dgm:pt modelId="{2A6899CC-78D8-4AD4-B089-9DDD426EE332}">
      <dgm:prSet phldrT="[Texte]" custT="1"/>
      <dgm:spPr/>
      <dgm:t>
        <a:bodyPr/>
        <a:lstStyle/>
        <a:p>
          <a:r>
            <a:rPr lang="en-GB" sz="1800" noProof="0" dirty="0" smtClean="0"/>
            <a:t>Waste/matrix interaction</a:t>
          </a:r>
        </a:p>
        <a:p>
          <a:r>
            <a:rPr lang="en-GB" sz="1800" noProof="0" dirty="0" smtClean="0"/>
            <a:t>Radiolysis</a:t>
          </a:r>
          <a:endParaRPr lang="en-GB" sz="1800" noProof="0" dirty="0"/>
        </a:p>
      </dgm:t>
    </dgm:pt>
    <dgm:pt modelId="{0F3ACD40-A76E-4872-8451-FC9A2A561214}" type="parTrans" cxnId="{CE0B9CB4-DCF7-4090-BF2C-17BCB3380D8C}">
      <dgm:prSet/>
      <dgm:spPr/>
      <dgm:t>
        <a:bodyPr/>
        <a:lstStyle/>
        <a:p>
          <a:endParaRPr lang="fr-FR" sz="2400"/>
        </a:p>
      </dgm:t>
    </dgm:pt>
    <dgm:pt modelId="{E9E4D398-ACD6-426F-8FAF-C6DD980C6D76}" type="sibTrans" cxnId="{CE0B9CB4-DCF7-4090-BF2C-17BCB3380D8C}">
      <dgm:prSet/>
      <dgm:spPr/>
      <dgm:t>
        <a:bodyPr/>
        <a:lstStyle/>
        <a:p>
          <a:endParaRPr lang="fr-FR" sz="2400"/>
        </a:p>
      </dgm:t>
    </dgm:pt>
    <dgm:pt modelId="{F74CD58C-38B1-45CA-923D-01B1EB0903D0}">
      <dgm:prSet phldrT="[Texte]" custT="1"/>
      <dgm:spPr/>
      <dgm:t>
        <a:bodyPr/>
        <a:lstStyle/>
        <a:p>
          <a:r>
            <a:rPr lang="en-GB" sz="1800" noProof="0" dirty="0" smtClean="0"/>
            <a:t>External causes</a:t>
          </a:r>
          <a:endParaRPr lang="en-GB" sz="1800" noProof="0" dirty="0"/>
        </a:p>
      </dgm:t>
    </dgm:pt>
    <dgm:pt modelId="{1177B847-F37F-4D85-905E-5322D660CA82}" type="parTrans" cxnId="{60562523-9056-4EF0-9A80-522B99AAF775}">
      <dgm:prSet/>
      <dgm:spPr/>
      <dgm:t>
        <a:bodyPr/>
        <a:lstStyle/>
        <a:p>
          <a:endParaRPr lang="fr-FR" sz="2400"/>
        </a:p>
      </dgm:t>
    </dgm:pt>
    <dgm:pt modelId="{54F103DF-5BAF-4FBF-80CC-68A6A3EAA457}" type="sibTrans" cxnId="{60562523-9056-4EF0-9A80-522B99AAF775}">
      <dgm:prSet/>
      <dgm:spPr/>
      <dgm:t>
        <a:bodyPr/>
        <a:lstStyle/>
        <a:p>
          <a:endParaRPr lang="fr-FR" sz="2400"/>
        </a:p>
      </dgm:t>
    </dgm:pt>
    <dgm:pt modelId="{EB0441B9-9704-4B46-9BB0-D09B57E9B538}">
      <dgm:prSet phldrT="[Texte]" custT="1"/>
      <dgm:spPr/>
      <dgm:t>
        <a:bodyPr/>
        <a:lstStyle/>
        <a:p>
          <a:r>
            <a:rPr lang="en-GB" sz="1800" noProof="0" dirty="0" smtClean="0"/>
            <a:t>Unsaturated</a:t>
          </a:r>
        </a:p>
        <a:p>
          <a:r>
            <a:rPr lang="en-GB" sz="1800" noProof="0" dirty="0" smtClean="0"/>
            <a:t>medium</a:t>
          </a:r>
          <a:endParaRPr lang="en-GB" sz="1800" noProof="0" dirty="0"/>
        </a:p>
      </dgm:t>
    </dgm:pt>
    <dgm:pt modelId="{C476BE66-E2CA-4CFA-9FAC-95D848FBCABB}" type="parTrans" cxnId="{4BD58DEE-8677-40C3-8496-38D36514CC40}">
      <dgm:prSet/>
      <dgm:spPr/>
      <dgm:t>
        <a:bodyPr/>
        <a:lstStyle/>
        <a:p>
          <a:endParaRPr lang="fr-FR" sz="2400"/>
        </a:p>
      </dgm:t>
    </dgm:pt>
    <dgm:pt modelId="{074D7498-99DC-4744-97E0-F9E57ACC7E9E}" type="sibTrans" cxnId="{4BD58DEE-8677-40C3-8496-38D36514CC40}">
      <dgm:prSet/>
      <dgm:spPr/>
      <dgm:t>
        <a:bodyPr/>
        <a:lstStyle/>
        <a:p>
          <a:endParaRPr lang="fr-FR" sz="2400"/>
        </a:p>
      </dgm:t>
    </dgm:pt>
    <dgm:pt modelId="{F4547EB2-8841-47F6-8839-0C06068308D7}">
      <dgm:prSet custT="1"/>
      <dgm:spPr/>
      <dgm:t>
        <a:bodyPr/>
        <a:lstStyle/>
        <a:p>
          <a:r>
            <a:rPr lang="en-GB" sz="1800" noProof="0" dirty="0" smtClean="0"/>
            <a:t>Saturated medium</a:t>
          </a:r>
          <a:endParaRPr lang="en-GB" sz="1800" noProof="0" dirty="0"/>
        </a:p>
      </dgm:t>
    </dgm:pt>
    <dgm:pt modelId="{BA9D8754-1AB1-4A71-ABBA-30D4C17483B8}" type="parTrans" cxnId="{D84F6805-FC41-4E5B-9BC4-C5DB697A6D70}">
      <dgm:prSet/>
      <dgm:spPr/>
      <dgm:t>
        <a:bodyPr/>
        <a:lstStyle/>
        <a:p>
          <a:endParaRPr lang="fr-FR" sz="2400"/>
        </a:p>
      </dgm:t>
    </dgm:pt>
    <dgm:pt modelId="{D54AC846-9626-4246-AB9E-0459C4CE3FA8}" type="sibTrans" cxnId="{D84F6805-FC41-4E5B-9BC4-C5DB697A6D70}">
      <dgm:prSet/>
      <dgm:spPr/>
      <dgm:t>
        <a:bodyPr/>
        <a:lstStyle/>
        <a:p>
          <a:endParaRPr lang="fr-FR" sz="2400"/>
        </a:p>
      </dgm:t>
    </dgm:pt>
    <dgm:pt modelId="{6E3514D4-A236-4B95-9883-D44A162E9295}" type="pres">
      <dgm:prSet presAssocID="{D80BD9E2-F8E6-4764-A909-734047C58F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FD8E7DC-8D49-4D95-BDD8-AE00103AE796}" type="pres">
      <dgm:prSet presAssocID="{C6D88F51-E15B-41CD-963A-C62851A36255}" presName="hierRoot1" presStyleCnt="0"/>
      <dgm:spPr/>
      <dgm:t>
        <a:bodyPr/>
        <a:lstStyle/>
        <a:p>
          <a:endParaRPr lang="fr-FR"/>
        </a:p>
      </dgm:t>
    </dgm:pt>
    <dgm:pt modelId="{4D21A3C5-E311-4253-9BAC-A7A994618F0F}" type="pres">
      <dgm:prSet presAssocID="{C6D88F51-E15B-41CD-963A-C62851A36255}" presName="composite" presStyleCnt="0"/>
      <dgm:spPr/>
      <dgm:t>
        <a:bodyPr/>
        <a:lstStyle/>
        <a:p>
          <a:endParaRPr lang="fr-FR"/>
        </a:p>
      </dgm:t>
    </dgm:pt>
    <dgm:pt modelId="{BCE6ED95-D4A4-41A8-A748-599C39CDE0DC}" type="pres">
      <dgm:prSet presAssocID="{C6D88F51-E15B-41CD-963A-C62851A36255}" presName="background" presStyleLbl="node0" presStyleIdx="0" presStyleCnt="1"/>
      <dgm:spPr/>
      <dgm:t>
        <a:bodyPr/>
        <a:lstStyle/>
        <a:p>
          <a:endParaRPr lang="fr-FR"/>
        </a:p>
      </dgm:t>
    </dgm:pt>
    <dgm:pt modelId="{B57B2D40-1C52-41A2-BEAC-A11B58D20CFC}" type="pres">
      <dgm:prSet presAssocID="{C6D88F51-E15B-41CD-963A-C62851A36255}" presName="text" presStyleLbl="fgAcc0" presStyleIdx="0" presStyleCnt="1" custScaleX="1926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756674-78B3-4509-AC29-ADF0E69171DF}" type="pres">
      <dgm:prSet presAssocID="{C6D88F51-E15B-41CD-963A-C62851A36255}" presName="hierChild2" presStyleCnt="0"/>
      <dgm:spPr/>
      <dgm:t>
        <a:bodyPr/>
        <a:lstStyle/>
        <a:p>
          <a:endParaRPr lang="fr-FR"/>
        </a:p>
      </dgm:t>
    </dgm:pt>
    <dgm:pt modelId="{290AF0A8-328D-4263-A6EB-7C22384FF9A8}" type="pres">
      <dgm:prSet presAssocID="{C2417764-BD14-43E2-A3BE-A5241D6D4034}" presName="Name10" presStyleLbl="parChTrans1D2" presStyleIdx="0" presStyleCnt="2"/>
      <dgm:spPr/>
      <dgm:t>
        <a:bodyPr/>
        <a:lstStyle/>
        <a:p>
          <a:endParaRPr lang="fr-FR"/>
        </a:p>
      </dgm:t>
    </dgm:pt>
    <dgm:pt modelId="{A1BA0FFD-77DF-458B-AD14-FDBE3951296D}" type="pres">
      <dgm:prSet presAssocID="{4B51A8D7-39B8-45FB-ADF7-EF18A94EE7BE}" presName="hierRoot2" presStyleCnt="0"/>
      <dgm:spPr/>
      <dgm:t>
        <a:bodyPr/>
        <a:lstStyle/>
        <a:p>
          <a:endParaRPr lang="fr-FR"/>
        </a:p>
      </dgm:t>
    </dgm:pt>
    <dgm:pt modelId="{1C395C0B-D9D6-46B4-AA6C-42343691CA47}" type="pres">
      <dgm:prSet presAssocID="{4B51A8D7-39B8-45FB-ADF7-EF18A94EE7BE}" presName="composite2" presStyleCnt="0"/>
      <dgm:spPr/>
      <dgm:t>
        <a:bodyPr/>
        <a:lstStyle/>
        <a:p>
          <a:endParaRPr lang="fr-FR"/>
        </a:p>
      </dgm:t>
    </dgm:pt>
    <dgm:pt modelId="{1EC3ED34-AB7D-4EDF-B5C6-5FFDAACC5CC9}" type="pres">
      <dgm:prSet presAssocID="{4B51A8D7-39B8-45FB-ADF7-EF18A94EE7BE}" presName="background2" presStyleLbl="node2" presStyleIdx="0" presStyleCnt="2"/>
      <dgm:spPr/>
      <dgm:t>
        <a:bodyPr/>
        <a:lstStyle/>
        <a:p>
          <a:endParaRPr lang="fr-FR"/>
        </a:p>
      </dgm:t>
    </dgm:pt>
    <dgm:pt modelId="{49FCB689-68D4-4B81-A3B3-2458C1BACF6F}" type="pres">
      <dgm:prSet presAssocID="{4B51A8D7-39B8-45FB-ADF7-EF18A94EE7BE}" presName="text2" presStyleLbl="fgAcc2" presStyleIdx="0" presStyleCnt="2" custScaleX="1513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BA5583-40C0-42B6-85EB-C79EB6583CFE}" type="pres">
      <dgm:prSet presAssocID="{4B51A8D7-39B8-45FB-ADF7-EF18A94EE7BE}" presName="hierChild3" presStyleCnt="0"/>
      <dgm:spPr/>
      <dgm:t>
        <a:bodyPr/>
        <a:lstStyle/>
        <a:p>
          <a:endParaRPr lang="fr-FR"/>
        </a:p>
      </dgm:t>
    </dgm:pt>
    <dgm:pt modelId="{760FFEF8-5729-42ED-95CE-D917F7479765}" type="pres">
      <dgm:prSet presAssocID="{9B422064-ED14-4ECF-BBD5-DB0C79DE3904}" presName="Name17" presStyleLbl="parChTrans1D3" presStyleIdx="0" presStyleCnt="4"/>
      <dgm:spPr/>
      <dgm:t>
        <a:bodyPr/>
        <a:lstStyle/>
        <a:p>
          <a:endParaRPr lang="fr-FR"/>
        </a:p>
      </dgm:t>
    </dgm:pt>
    <dgm:pt modelId="{619FB1CD-FFD0-4649-AD95-403DBA008422}" type="pres">
      <dgm:prSet presAssocID="{9EF1BA56-443A-4E41-9797-4EA0009F4EB2}" presName="hierRoot3" presStyleCnt="0"/>
      <dgm:spPr/>
      <dgm:t>
        <a:bodyPr/>
        <a:lstStyle/>
        <a:p>
          <a:endParaRPr lang="fr-FR"/>
        </a:p>
      </dgm:t>
    </dgm:pt>
    <dgm:pt modelId="{60734477-2AC6-4C41-8305-E7F665B3A765}" type="pres">
      <dgm:prSet presAssocID="{9EF1BA56-443A-4E41-9797-4EA0009F4EB2}" presName="composite3" presStyleCnt="0"/>
      <dgm:spPr/>
      <dgm:t>
        <a:bodyPr/>
        <a:lstStyle/>
        <a:p>
          <a:endParaRPr lang="fr-FR"/>
        </a:p>
      </dgm:t>
    </dgm:pt>
    <dgm:pt modelId="{E4E4A8D1-A5C8-491E-9465-3AA3CF3FD5CF}" type="pres">
      <dgm:prSet presAssocID="{9EF1BA56-443A-4E41-9797-4EA0009F4EB2}" presName="background3" presStyleLbl="node3" presStyleIdx="0" presStyleCnt="4"/>
      <dgm:spPr/>
      <dgm:t>
        <a:bodyPr/>
        <a:lstStyle/>
        <a:p>
          <a:endParaRPr lang="fr-FR"/>
        </a:p>
      </dgm:t>
    </dgm:pt>
    <dgm:pt modelId="{2EF75509-FCE9-43A3-A61F-A215C81EC338}" type="pres">
      <dgm:prSet presAssocID="{9EF1BA56-443A-4E41-9797-4EA0009F4EB2}" presName="text3" presStyleLbl="fgAcc3" presStyleIdx="0" presStyleCnt="4" custScaleX="1376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5D0415-F88F-4609-B748-281EA06A32B5}" type="pres">
      <dgm:prSet presAssocID="{9EF1BA56-443A-4E41-9797-4EA0009F4EB2}" presName="hierChild4" presStyleCnt="0"/>
      <dgm:spPr/>
      <dgm:t>
        <a:bodyPr/>
        <a:lstStyle/>
        <a:p>
          <a:endParaRPr lang="fr-FR"/>
        </a:p>
      </dgm:t>
    </dgm:pt>
    <dgm:pt modelId="{46B69165-2344-49EB-8B70-0F20D1B1B646}" type="pres">
      <dgm:prSet presAssocID="{0F3ACD40-A76E-4872-8451-FC9A2A561214}" presName="Name17" presStyleLbl="parChTrans1D3" presStyleIdx="1" presStyleCnt="4"/>
      <dgm:spPr/>
      <dgm:t>
        <a:bodyPr/>
        <a:lstStyle/>
        <a:p>
          <a:endParaRPr lang="fr-FR"/>
        </a:p>
      </dgm:t>
    </dgm:pt>
    <dgm:pt modelId="{0A53AE21-FBA9-42F0-B058-2FFAA6AD7ADA}" type="pres">
      <dgm:prSet presAssocID="{2A6899CC-78D8-4AD4-B089-9DDD426EE332}" presName="hierRoot3" presStyleCnt="0"/>
      <dgm:spPr/>
      <dgm:t>
        <a:bodyPr/>
        <a:lstStyle/>
        <a:p>
          <a:endParaRPr lang="fr-FR"/>
        </a:p>
      </dgm:t>
    </dgm:pt>
    <dgm:pt modelId="{962FBDBC-F022-4833-A77B-6EDA5144DCDA}" type="pres">
      <dgm:prSet presAssocID="{2A6899CC-78D8-4AD4-B089-9DDD426EE332}" presName="composite3" presStyleCnt="0"/>
      <dgm:spPr/>
      <dgm:t>
        <a:bodyPr/>
        <a:lstStyle/>
        <a:p>
          <a:endParaRPr lang="fr-FR"/>
        </a:p>
      </dgm:t>
    </dgm:pt>
    <dgm:pt modelId="{98A928F9-3E6B-4C50-8405-C0450F4BC85A}" type="pres">
      <dgm:prSet presAssocID="{2A6899CC-78D8-4AD4-B089-9DDD426EE332}" presName="background3" presStyleLbl="node3" presStyleIdx="1" presStyleCnt="4"/>
      <dgm:spPr/>
      <dgm:t>
        <a:bodyPr/>
        <a:lstStyle/>
        <a:p>
          <a:endParaRPr lang="fr-FR"/>
        </a:p>
      </dgm:t>
    </dgm:pt>
    <dgm:pt modelId="{54756D1A-F4CD-45AB-ABB1-1640E09FB170}" type="pres">
      <dgm:prSet presAssocID="{2A6899CC-78D8-4AD4-B089-9DDD426EE332}" presName="text3" presStyleLbl="fgAcc3" presStyleIdx="1" presStyleCnt="4" custScaleX="1376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1FB8C8-07DC-4577-91AC-D4F0469833D9}" type="pres">
      <dgm:prSet presAssocID="{2A6899CC-78D8-4AD4-B089-9DDD426EE332}" presName="hierChild4" presStyleCnt="0"/>
      <dgm:spPr/>
      <dgm:t>
        <a:bodyPr/>
        <a:lstStyle/>
        <a:p>
          <a:endParaRPr lang="fr-FR"/>
        </a:p>
      </dgm:t>
    </dgm:pt>
    <dgm:pt modelId="{65447B80-72D6-4102-9A2C-A6AABB3C049D}" type="pres">
      <dgm:prSet presAssocID="{1177B847-F37F-4D85-905E-5322D660CA82}" presName="Name10" presStyleLbl="parChTrans1D2" presStyleIdx="1" presStyleCnt="2"/>
      <dgm:spPr/>
      <dgm:t>
        <a:bodyPr/>
        <a:lstStyle/>
        <a:p>
          <a:endParaRPr lang="fr-FR"/>
        </a:p>
      </dgm:t>
    </dgm:pt>
    <dgm:pt modelId="{3EB61604-6D6E-46A6-89A8-74B1ECB074B6}" type="pres">
      <dgm:prSet presAssocID="{F74CD58C-38B1-45CA-923D-01B1EB0903D0}" presName="hierRoot2" presStyleCnt="0"/>
      <dgm:spPr/>
      <dgm:t>
        <a:bodyPr/>
        <a:lstStyle/>
        <a:p>
          <a:endParaRPr lang="fr-FR"/>
        </a:p>
      </dgm:t>
    </dgm:pt>
    <dgm:pt modelId="{82CD7457-4151-47E2-BE1C-AFFF5FDF73FA}" type="pres">
      <dgm:prSet presAssocID="{F74CD58C-38B1-45CA-923D-01B1EB0903D0}" presName="composite2" presStyleCnt="0"/>
      <dgm:spPr/>
      <dgm:t>
        <a:bodyPr/>
        <a:lstStyle/>
        <a:p>
          <a:endParaRPr lang="fr-FR"/>
        </a:p>
      </dgm:t>
    </dgm:pt>
    <dgm:pt modelId="{51E4D5A3-81BB-4B7D-A55D-BD9B89455F9D}" type="pres">
      <dgm:prSet presAssocID="{F74CD58C-38B1-45CA-923D-01B1EB0903D0}" presName="background2" presStyleLbl="node2" presStyleIdx="1" presStyleCnt="2"/>
      <dgm:spPr/>
      <dgm:t>
        <a:bodyPr/>
        <a:lstStyle/>
        <a:p>
          <a:endParaRPr lang="fr-FR"/>
        </a:p>
      </dgm:t>
    </dgm:pt>
    <dgm:pt modelId="{D0351734-48C0-41F7-82F2-5344E87DF7F1}" type="pres">
      <dgm:prSet presAssocID="{F74CD58C-38B1-45CA-923D-01B1EB0903D0}" presName="text2" presStyleLbl="fgAcc2" presStyleIdx="1" presStyleCnt="2" custScaleX="1513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55AC446-D1AA-4718-866D-91E3E88184C2}" type="pres">
      <dgm:prSet presAssocID="{F74CD58C-38B1-45CA-923D-01B1EB0903D0}" presName="hierChild3" presStyleCnt="0"/>
      <dgm:spPr/>
      <dgm:t>
        <a:bodyPr/>
        <a:lstStyle/>
        <a:p>
          <a:endParaRPr lang="fr-FR"/>
        </a:p>
      </dgm:t>
    </dgm:pt>
    <dgm:pt modelId="{74ECCE3B-25AB-48C7-9825-A9A3D299F932}" type="pres">
      <dgm:prSet presAssocID="{C476BE66-E2CA-4CFA-9FAC-95D848FBCABB}" presName="Name17" presStyleLbl="parChTrans1D3" presStyleIdx="2" presStyleCnt="4"/>
      <dgm:spPr/>
      <dgm:t>
        <a:bodyPr/>
        <a:lstStyle/>
        <a:p>
          <a:endParaRPr lang="fr-FR"/>
        </a:p>
      </dgm:t>
    </dgm:pt>
    <dgm:pt modelId="{7EB78D74-F1B7-4044-B203-8C3ED56C8EF0}" type="pres">
      <dgm:prSet presAssocID="{EB0441B9-9704-4B46-9BB0-D09B57E9B538}" presName="hierRoot3" presStyleCnt="0"/>
      <dgm:spPr/>
      <dgm:t>
        <a:bodyPr/>
        <a:lstStyle/>
        <a:p>
          <a:endParaRPr lang="fr-FR"/>
        </a:p>
      </dgm:t>
    </dgm:pt>
    <dgm:pt modelId="{60861E50-0493-4EB5-B115-1000DD78790F}" type="pres">
      <dgm:prSet presAssocID="{EB0441B9-9704-4B46-9BB0-D09B57E9B538}" presName="composite3" presStyleCnt="0"/>
      <dgm:spPr/>
      <dgm:t>
        <a:bodyPr/>
        <a:lstStyle/>
        <a:p>
          <a:endParaRPr lang="fr-FR"/>
        </a:p>
      </dgm:t>
    </dgm:pt>
    <dgm:pt modelId="{A14477AC-7955-4452-9FDD-130B5D4A4680}" type="pres">
      <dgm:prSet presAssocID="{EB0441B9-9704-4B46-9BB0-D09B57E9B538}" presName="background3" presStyleLbl="node3" presStyleIdx="2" presStyleCnt="4"/>
      <dgm:spPr/>
      <dgm:t>
        <a:bodyPr/>
        <a:lstStyle/>
        <a:p>
          <a:endParaRPr lang="fr-FR"/>
        </a:p>
      </dgm:t>
    </dgm:pt>
    <dgm:pt modelId="{355B601C-45D8-4D50-B42E-405B113C08C6}" type="pres">
      <dgm:prSet presAssocID="{EB0441B9-9704-4B46-9BB0-D09B57E9B538}" presName="text3" presStyleLbl="fgAcc3" presStyleIdx="2" presStyleCnt="4" custScaleX="137613" custLinFactNeighborY="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954D40-457F-4E37-9C89-CDB3DDC3EF29}" type="pres">
      <dgm:prSet presAssocID="{EB0441B9-9704-4B46-9BB0-D09B57E9B538}" presName="hierChild4" presStyleCnt="0"/>
      <dgm:spPr/>
      <dgm:t>
        <a:bodyPr/>
        <a:lstStyle/>
        <a:p>
          <a:endParaRPr lang="fr-FR"/>
        </a:p>
      </dgm:t>
    </dgm:pt>
    <dgm:pt modelId="{88E9AB6B-49AB-43C3-BD9E-404E6CD88A71}" type="pres">
      <dgm:prSet presAssocID="{BA9D8754-1AB1-4A71-ABBA-30D4C17483B8}" presName="Name17" presStyleLbl="parChTrans1D3" presStyleIdx="3" presStyleCnt="4"/>
      <dgm:spPr/>
      <dgm:t>
        <a:bodyPr/>
        <a:lstStyle/>
        <a:p>
          <a:endParaRPr lang="fr-FR"/>
        </a:p>
      </dgm:t>
    </dgm:pt>
    <dgm:pt modelId="{D2D09566-645C-42AD-9747-C836A0DAFFA9}" type="pres">
      <dgm:prSet presAssocID="{F4547EB2-8841-47F6-8839-0C06068308D7}" presName="hierRoot3" presStyleCnt="0"/>
      <dgm:spPr/>
      <dgm:t>
        <a:bodyPr/>
        <a:lstStyle/>
        <a:p>
          <a:endParaRPr lang="fr-FR"/>
        </a:p>
      </dgm:t>
    </dgm:pt>
    <dgm:pt modelId="{7117EA37-573A-4875-83C9-15E884116605}" type="pres">
      <dgm:prSet presAssocID="{F4547EB2-8841-47F6-8839-0C06068308D7}" presName="composite3" presStyleCnt="0"/>
      <dgm:spPr/>
      <dgm:t>
        <a:bodyPr/>
        <a:lstStyle/>
        <a:p>
          <a:endParaRPr lang="fr-FR"/>
        </a:p>
      </dgm:t>
    </dgm:pt>
    <dgm:pt modelId="{5AF26972-63B3-4E8E-816F-986F14717636}" type="pres">
      <dgm:prSet presAssocID="{F4547EB2-8841-47F6-8839-0C06068308D7}" presName="background3" presStyleLbl="node3" presStyleIdx="3" presStyleCnt="4"/>
      <dgm:spPr/>
      <dgm:t>
        <a:bodyPr/>
        <a:lstStyle/>
        <a:p>
          <a:endParaRPr lang="fr-FR"/>
        </a:p>
      </dgm:t>
    </dgm:pt>
    <dgm:pt modelId="{14F080EC-A2E7-4FBC-9987-E7F334ECFB7D}" type="pres">
      <dgm:prSet presAssocID="{F4547EB2-8841-47F6-8839-0C06068308D7}" presName="text3" presStyleLbl="fgAcc3" presStyleIdx="3" presStyleCnt="4" custScaleX="137613" custLinFactNeighborY="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230EAA3-CAE7-449B-80A2-FC48322D8C17}" type="pres">
      <dgm:prSet presAssocID="{F4547EB2-8841-47F6-8839-0C06068308D7}" presName="hierChild4" presStyleCnt="0"/>
      <dgm:spPr/>
      <dgm:t>
        <a:bodyPr/>
        <a:lstStyle/>
        <a:p>
          <a:endParaRPr lang="fr-FR"/>
        </a:p>
      </dgm:t>
    </dgm:pt>
  </dgm:ptLst>
  <dgm:cxnLst>
    <dgm:cxn modelId="{93D55022-FE02-4706-91E8-8C1C70A4C520}" type="presOf" srcId="{C6D88F51-E15B-41CD-963A-C62851A36255}" destId="{B57B2D40-1C52-41A2-BEAC-A11B58D20CFC}" srcOrd="0" destOrd="0" presId="urn:microsoft.com/office/officeart/2005/8/layout/hierarchy1"/>
    <dgm:cxn modelId="{4BD58DEE-8677-40C3-8496-38D36514CC40}" srcId="{F74CD58C-38B1-45CA-923D-01B1EB0903D0}" destId="{EB0441B9-9704-4B46-9BB0-D09B57E9B538}" srcOrd="0" destOrd="0" parTransId="{C476BE66-E2CA-4CFA-9FAC-95D848FBCABB}" sibTransId="{074D7498-99DC-4744-97E0-F9E57ACC7E9E}"/>
    <dgm:cxn modelId="{D4EDA11B-1AA9-4701-9DE1-A6F4CFB2D066}" type="presOf" srcId="{F4547EB2-8841-47F6-8839-0C06068308D7}" destId="{14F080EC-A2E7-4FBC-9987-E7F334ECFB7D}" srcOrd="0" destOrd="0" presId="urn:microsoft.com/office/officeart/2005/8/layout/hierarchy1"/>
    <dgm:cxn modelId="{DB9FEE1F-57F6-49BB-8840-60463117BB11}" srcId="{D80BD9E2-F8E6-4764-A909-734047C58FE7}" destId="{C6D88F51-E15B-41CD-963A-C62851A36255}" srcOrd="0" destOrd="0" parTransId="{133F00B5-2F69-405F-82F5-3652114911C9}" sibTransId="{D82CFAA5-3D65-4377-B509-D187C49B3A7B}"/>
    <dgm:cxn modelId="{4C119797-D494-4A9C-A64F-E843AC2D4D8F}" srcId="{C6D88F51-E15B-41CD-963A-C62851A36255}" destId="{4B51A8D7-39B8-45FB-ADF7-EF18A94EE7BE}" srcOrd="0" destOrd="0" parTransId="{C2417764-BD14-43E2-A3BE-A5241D6D4034}" sibTransId="{BB83825C-2569-4DB3-9D06-84FFCF516771}"/>
    <dgm:cxn modelId="{2345E31D-BA19-42D0-B8D7-7FA4D8AEE464}" type="presOf" srcId="{1177B847-F37F-4D85-905E-5322D660CA82}" destId="{65447B80-72D6-4102-9A2C-A6AABB3C049D}" srcOrd="0" destOrd="0" presId="urn:microsoft.com/office/officeart/2005/8/layout/hierarchy1"/>
    <dgm:cxn modelId="{54AD8E6B-32B8-4BA6-82FB-0C139D88154C}" type="presOf" srcId="{2A6899CC-78D8-4AD4-B089-9DDD426EE332}" destId="{54756D1A-F4CD-45AB-ABB1-1640E09FB170}" srcOrd="0" destOrd="0" presId="urn:microsoft.com/office/officeart/2005/8/layout/hierarchy1"/>
    <dgm:cxn modelId="{230F9EFA-7D79-4AF5-B33C-BA2A03CB5D29}" srcId="{4B51A8D7-39B8-45FB-ADF7-EF18A94EE7BE}" destId="{9EF1BA56-443A-4E41-9797-4EA0009F4EB2}" srcOrd="0" destOrd="0" parTransId="{9B422064-ED14-4ECF-BBD5-DB0C79DE3904}" sibTransId="{F74FBFF4-D566-43B3-A671-38D45DE8CFED}"/>
    <dgm:cxn modelId="{2DB40D10-3F93-47E3-A8E4-AC339D934F18}" type="presOf" srcId="{D80BD9E2-F8E6-4764-A909-734047C58FE7}" destId="{6E3514D4-A236-4B95-9883-D44A162E9295}" srcOrd="0" destOrd="0" presId="urn:microsoft.com/office/officeart/2005/8/layout/hierarchy1"/>
    <dgm:cxn modelId="{A6530686-3D11-486D-AC50-19428D8A249A}" type="presOf" srcId="{BA9D8754-1AB1-4A71-ABBA-30D4C17483B8}" destId="{88E9AB6B-49AB-43C3-BD9E-404E6CD88A71}" srcOrd="0" destOrd="0" presId="urn:microsoft.com/office/officeart/2005/8/layout/hierarchy1"/>
    <dgm:cxn modelId="{C0496260-4009-4B13-8009-7A5FFEF64F67}" type="presOf" srcId="{C476BE66-E2CA-4CFA-9FAC-95D848FBCABB}" destId="{74ECCE3B-25AB-48C7-9825-A9A3D299F932}" srcOrd="0" destOrd="0" presId="urn:microsoft.com/office/officeart/2005/8/layout/hierarchy1"/>
    <dgm:cxn modelId="{3BAEBE49-DC7A-4BCA-A9E9-5F44AF13B3D5}" type="presOf" srcId="{EB0441B9-9704-4B46-9BB0-D09B57E9B538}" destId="{355B601C-45D8-4D50-B42E-405B113C08C6}" srcOrd="0" destOrd="0" presId="urn:microsoft.com/office/officeart/2005/8/layout/hierarchy1"/>
    <dgm:cxn modelId="{1F824622-A49A-4E53-B01C-E95B4779A505}" type="presOf" srcId="{9EF1BA56-443A-4E41-9797-4EA0009F4EB2}" destId="{2EF75509-FCE9-43A3-A61F-A215C81EC338}" srcOrd="0" destOrd="0" presId="urn:microsoft.com/office/officeart/2005/8/layout/hierarchy1"/>
    <dgm:cxn modelId="{8B0A0B50-5A87-4BD7-B97A-B43A21D4C849}" type="presOf" srcId="{0F3ACD40-A76E-4872-8451-FC9A2A561214}" destId="{46B69165-2344-49EB-8B70-0F20D1B1B646}" srcOrd="0" destOrd="0" presId="urn:microsoft.com/office/officeart/2005/8/layout/hierarchy1"/>
    <dgm:cxn modelId="{CE0B9CB4-DCF7-4090-BF2C-17BCB3380D8C}" srcId="{4B51A8D7-39B8-45FB-ADF7-EF18A94EE7BE}" destId="{2A6899CC-78D8-4AD4-B089-9DDD426EE332}" srcOrd="1" destOrd="0" parTransId="{0F3ACD40-A76E-4872-8451-FC9A2A561214}" sibTransId="{E9E4D398-ACD6-426F-8FAF-C6DD980C6D76}"/>
    <dgm:cxn modelId="{58E64182-3783-4D5E-AEDA-91F76D6828B7}" type="presOf" srcId="{C2417764-BD14-43E2-A3BE-A5241D6D4034}" destId="{290AF0A8-328D-4263-A6EB-7C22384FF9A8}" srcOrd="0" destOrd="0" presId="urn:microsoft.com/office/officeart/2005/8/layout/hierarchy1"/>
    <dgm:cxn modelId="{D84F6805-FC41-4E5B-9BC4-C5DB697A6D70}" srcId="{F74CD58C-38B1-45CA-923D-01B1EB0903D0}" destId="{F4547EB2-8841-47F6-8839-0C06068308D7}" srcOrd="1" destOrd="0" parTransId="{BA9D8754-1AB1-4A71-ABBA-30D4C17483B8}" sibTransId="{D54AC846-9626-4246-AB9E-0459C4CE3FA8}"/>
    <dgm:cxn modelId="{4564312C-BAA8-43CE-A3A0-1C80321F3351}" type="presOf" srcId="{F74CD58C-38B1-45CA-923D-01B1EB0903D0}" destId="{D0351734-48C0-41F7-82F2-5344E87DF7F1}" srcOrd="0" destOrd="0" presId="urn:microsoft.com/office/officeart/2005/8/layout/hierarchy1"/>
    <dgm:cxn modelId="{58E0C5A0-2D17-4C4F-819A-6991D1AA95AF}" type="presOf" srcId="{9B422064-ED14-4ECF-BBD5-DB0C79DE3904}" destId="{760FFEF8-5729-42ED-95CE-D917F7479765}" srcOrd="0" destOrd="0" presId="urn:microsoft.com/office/officeart/2005/8/layout/hierarchy1"/>
    <dgm:cxn modelId="{FD9B5A9C-5131-472D-A80A-230EF5B947DE}" type="presOf" srcId="{4B51A8D7-39B8-45FB-ADF7-EF18A94EE7BE}" destId="{49FCB689-68D4-4B81-A3B3-2458C1BACF6F}" srcOrd="0" destOrd="0" presId="urn:microsoft.com/office/officeart/2005/8/layout/hierarchy1"/>
    <dgm:cxn modelId="{60562523-9056-4EF0-9A80-522B99AAF775}" srcId="{C6D88F51-E15B-41CD-963A-C62851A36255}" destId="{F74CD58C-38B1-45CA-923D-01B1EB0903D0}" srcOrd="1" destOrd="0" parTransId="{1177B847-F37F-4D85-905E-5322D660CA82}" sibTransId="{54F103DF-5BAF-4FBF-80CC-68A6A3EAA457}"/>
    <dgm:cxn modelId="{6A3857CF-E121-4258-AED3-E11872026F80}" type="presParOf" srcId="{6E3514D4-A236-4B95-9883-D44A162E9295}" destId="{6FD8E7DC-8D49-4D95-BDD8-AE00103AE796}" srcOrd="0" destOrd="0" presId="urn:microsoft.com/office/officeart/2005/8/layout/hierarchy1"/>
    <dgm:cxn modelId="{5ABDBD04-869E-46F4-B29D-AEB9DA2C9F84}" type="presParOf" srcId="{6FD8E7DC-8D49-4D95-BDD8-AE00103AE796}" destId="{4D21A3C5-E311-4253-9BAC-A7A994618F0F}" srcOrd="0" destOrd="0" presId="urn:microsoft.com/office/officeart/2005/8/layout/hierarchy1"/>
    <dgm:cxn modelId="{83E804EE-F4E1-497A-8907-509C61205465}" type="presParOf" srcId="{4D21A3C5-E311-4253-9BAC-A7A994618F0F}" destId="{BCE6ED95-D4A4-41A8-A748-599C39CDE0DC}" srcOrd="0" destOrd="0" presId="urn:microsoft.com/office/officeart/2005/8/layout/hierarchy1"/>
    <dgm:cxn modelId="{1DF725DA-7CEB-4BF1-9117-EB0B86AC050E}" type="presParOf" srcId="{4D21A3C5-E311-4253-9BAC-A7A994618F0F}" destId="{B57B2D40-1C52-41A2-BEAC-A11B58D20CFC}" srcOrd="1" destOrd="0" presId="urn:microsoft.com/office/officeart/2005/8/layout/hierarchy1"/>
    <dgm:cxn modelId="{28138142-CF8A-4539-B466-733278327101}" type="presParOf" srcId="{6FD8E7DC-8D49-4D95-BDD8-AE00103AE796}" destId="{F8756674-78B3-4509-AC29-ADF0E69171DF}" srcOrd="1" destOrd="0" presId="urn:microsoft.com/office/officeart/2005/8/layout/hierarchy1"/>
    <dgm:cxn modelId="{729DB416-98C7-405D-B187-2A3249B9557B}" type="presParOf" srcId="{F8756674-78B3-4509-AC29-ADF0E69171DF}" destId="{290AF0A8-328D-4263-A6EB-7C22384FF9A8}" srcOrd="0" destOrd="0" presId="urn:microsoft.com/office/officeart/2005/8/layout/hierarchy1"/>
    <dgm:cxn modelId="{93482809-BEF5-4814-9AC3-C240F28E72CE}" type="presParOf" srcId="{F8756674-78B3-4509-AC29-ADF0E69171DF}" destId="{A1BA0FFD-77DF-458B-AD14-FDBE3951296D}" srcOrd="1" destOrd="0" presId="urn:microsoft.com/office/officeart/2005/8/layout/hierarchy1"/>
    <dgm:cxn modelId="{36278A83-5AB5-47E0-BF8D-5C1A1E7913D7}" type="presParOf" srcId="{A1BA0FFD-77DF-458B-AD14-FDBE3951296D}" destId="{1C395C0B-D9D6-46B4-AA6C-42343691CA47}" srcOrd="0" destOrd="0" presId="urn:microsoft.com/office/officeart/2005/8/layout/hierarchy1"/>
    <dgm:cxn modelId="{B4BBB255-E5BD-4733-8ECA-13045DDC9C32}" type="presParOf" srcId="{1C395C0B-D9D6-46B4-AA6C-42343691CA47}" destId="{1EC3ED34-AB7D-4EDF-B5C6-5FFDAACC5CC9}" srcOrd="0" destOrd="0" presId="urn:microsoft.com/office/officeart/2005/8/layout/hierarchy1"/>
    <dgm:cxn modelId="{3444F977-BE6A-4E39-94F4-E457DFBE709D}" type="presParOf" srcId="{1C395C0B-D9D6-46B4-AA6C-42343691CA47}" destId="{49FCB689-68D4-4B81-A3B3-2458C1BACF6F}" srcOrd="1" destOrd="0" presId="urn:microsoft.com/office/officeart/2005/8/layout/hierarchy1"/>
    <dgm:cxn modelId="{B49F8C2A-4275-49EC-A199-E8DAE00B2400}" type="presParOf" srcId="{A1BA0FFD-77DF-458B-AD14-FDBE3951296D}" destId="{BBBA5583-40C0-42B6-85EB-C79EB6583CFE}" srcOrd="1" destOrd="0" presId="urn:microsoft.com/office/officeart/2005/8/layout/hierarchy1"/>
    <dgm:cxn modelId="{2FA7EC0F-5D62-4D5F-9ED8-39EE6B0A4099}" type="presParOf" srcId="{BBBA5583-40C0-42B6-85EB-C79EB6583CFE}" destId="{760FFEF8-5729-42ED-95CE-D917F7479765}" srcOrd="0" destOrd="0" presId="urn:microsoft.com/office/officeart/2005/8/layout/hierarchy1"/>
    <dgm:cxn modelId="{F9AA9C92-E6EC-40A9-9491-65C02CEEF5D5}" type="presParOf" srcId="{BBBA5583-40C0-42B6-85EB-C79EB6583CFE}" destId="{619FB1CD-FFD0-4649-AD95-403DBA008422}" srcOrd="1" destOrd="0" presId="urn:microsoft.com/office/officeart/2005/8/layout/hierarchy1"/>
    <dgm:cxn modelId="{6062ED9C-5F55-4AEC-A5A6-C2B4F69F77F2}" type="presParOf" srcId="{619FB1CD-FFD0-4649-AD95-403DBA008422}" destId="{60734477-2AC6-4C41-8305-E7F665B3A765}" srcOrd="0" destOrd="0" presId="urn:microsoft.com/office/officeart/2005/8/layout/hierarchy1"/>
    <dgm:cxn modelId="{8A5CB857-000B-4F72-AF99-80B0FCC1CDF7}" type="presParOf" srcId="{60734477-2AC6-4C41-8305-E7F665B3A765}" destId="{E4E4A8D1-A5C8-491E-9465-3AA3CF3FD5CF}" srcOrd="0" destOrd="0" presId="urn:microsoft.com/office/officeart/2005/8/layout/hierarchy1"/>
    <dgm:cxn modelId="{88B81DEF-D460-4893-8ABE-C31182BAEFFD}" type="presParOf" srcId="{60734477-2AC6-4C41-8305-E7F665B3A765}" destId="{2EF75509-FCE9-43A3-A61F-A215C81EC338}" srcOrd="1" destOrd="0" presId="urn:microsoft.com/office/officeart/2005/8/layout/hierarchy1"/>
    <dgm:cxn modelId="{80B11685-2962-401A-901C-7C7478947531}" type="presParOf" srcId="{619FB1CD-FFD0-4649-AD95-403DBA008422}" destId="{745D0415-F88F-4609-B748-281EA06A32B5}" srcOrd="1" destOrd="0" presId="urn:microsoft.com/office/officeart/2005/8/layout/hierarchy1"/>
    <dgm:cxn modelId="{58B7E4F4-A430-46DD-9347-497793D4B64B}" type="presParOf" srcId="{BBBA5583-40C0-42B6-85EB-C79EB6583CFE}" destId="{46B69165-2344-49EB-8B70-0F20D1B1B646}" srcOrd="2" destOrd="0" presId="urn:microsoft.com/office/officeart/2005/8/layout/hierarchy1"/>
    <dgm:cxn modelId="{E566CA96-BEA7-4FCE-8574-70B78B21F257}" type="presParOf" srcId="{BBBA5583-40C0-42B6-85EB-C79EB6583CFE}" destId="{0A53AE21-FBA9-42F0-B058-2FFAA6AD7ADA}" srcOrd="3" destOrd="0" presId="urn:microsoft.com/office/officeart/2005/8/layout/hierarchy1"/>
    <dgm:cxn modelId="{5AFEEEA7-9B4F-404A-8C4D-85BF6AAF05AE}" type="presParOf" srcId="{0A53AE21-FBA9-42F0-B058-2FFAA6AD7ADA}" destId="{962FBDBC-F022-4833-A77B-6EDA5144DCDA}" srcOrd="0" destOrd="0" presId="urn:microsoft.com/office/officeart/2005/8/layout/hierarchy1"/>
    <dgm:cxn modelId="{FDEB123D-E7BF-4919-9B8D-E138CD84C453}" type="presParOf" srcId="{962FBDBC-F022-4833-A77B-6EDA5144DCDA}" destId="{98A928F9-3E6B-4C50-8405-C0450F4BC85A}" srcOrd="0" destOrd="0" presId="urn:microsoft.com/office/officeart/2005/8/layout/hierarchy1"/>
    <dgm:cxn modelId="{8F610DE2-D6AE-4AF4-85D9-0D72731D63EC}" type="presParOf" srcId="{962FBDBC-F022-4833-A77B-6EDA5144DCDA}" destId="{54756D1A-F4CD-45AB-ABB1-1640E09FB170}" srcOrd="1" destOrd="0" presId="urn:microsoft.com/office/officeart/2005/8/layout/hierarchy1"/>
    <dgm:cxn modelId="{9B7885EE-572A-4FB2-999C-9279416E961E}" type="presParOf" srcId="{0A53AE21-FBA9-42F0-B058-2FFAA6AD7ADA}" destId="{BC1FB8C8-07DC-4577-91AC-D4F0469833D9}" srcOrd="1" destOrd="0" presId="urn:microsoft.com/office/officeart/2005/8/layout/hierarchy1"/>
    <dgm:cxn modelId="{0AAE1681-FAED-4EDC-A77E-F3AC90D2D766}" type="presParOf" srcId="{F8756674-78B3-4509-AC29-ADF0E69171DF}" destId="{65447B80-72D6-4102-9A2C-A6AABB3C049D}" srcOrd="2" destOrd="0" presId="urn:microsoft.com/office/officeart/2005/8/layout/hierarchy1"/>
    <dgm:cxn modelId="{4D59AAFB-7F8A-4A4F-9837-E9CACC667A44}" type="presParOf" srcId="{F8756674-78B3-4509-AC29-ADF0E69171DF}" destId="{3EB61604-6D6E-46A6-89A8-74B1ECB074B6}" srcOrd="3" destOrd="0" presId="urn:microsoft.com/office/officeart/2005/8/layout/hierarchy1"/>
    <dgm:cxn modelId="{7FD57A88-CD5B-4DB2-8E9A-C51BDF04F76A}" type="presParOf" srcId="{3EB61604-6D6E-46A6-89A8-74B1ECB074B6}" destId="{82CD7457-4151-47E2-BE1C-AFFF5FDF73FA}" srcOrd="0" destOrd="0" presId="urn:microsoft.com/office/officeart/2005/8/layout/hierarchy1"/>
    <dgm:cxn modelId="{D5E3E10C-2458-4C7F-8F2E-8DA7B81E531A}" type="presParOf" srcId="{82CD7457-4151-47E2-BE1C-AFFF5FDF73FA}" destId="{51E4D5A3-81BB-4B7D-A55D-BD9B89455F9D}" srcOrd="0" destOrd="0" presId="urn:microsoft.com/office/officeart/2005/8/layout/hierarchy1"/>
    <dgm:cxn modelId="{A96BD336-DC55-454C-9D67-C3F1B8E49939}" type="presParOf" srcId="{82CD7457-4151-47E2-BE1C-AFFF5FDF73FA}" destId="{D0351734-48C0-41F7-82F2-5344E87DF7F1}" srcOrd="1" destOrd="0" presId="urn:microsoft.com/office/officeart/2005/8/layout/hierarchy1"/>
    <dgm:cxn modelId="{2D607E72-E578-4A5A-81F5-457BB6E69FF8}" type="presParOf" srcId="{3EB61604-6D6E-46A6-89A8-74B1ECB074B6}" destId="{C55AC446-D1AA-4718-866D-91E3E88184C2}" srcOrd="1" destOrd="0" presId="urn:microsoft.com/office/officeart/2005/8/layout/hierarchy1"/>
    <dgm:cxn modelId="{9DBB59DB-283D-4C0F-87F8-4E89651EF6B3}" type="presParOf" srcId="{C55AC446-D1AA-4718-866D-91E3E88184C2}" destId="{74ECCE3B-25AB-48C7-9825-A9A3D299F932}" srcOrd="0" destOrd="0" presId="urn:microsoft.com/office/officeart/2005/8/layout/hierarchy1"/>
    <dgm:cxn modelId="{FDD97328-C15D-4056-8FD9-C5AB3CCC5302}" type="presParOf" srcId="{C55AC446-D1AA-4718-866D-91E3E88184C2}" destId="{7EB78D74-F1B7-4044-B203-8C3ED56C8EF0}" srcOrd="1" destOrd="0" presId="urn:microsoft.com/office/officeart/2005/8/layout/hierarchy1"/>
    <dgm:cxn modelId="{C5B70A91-43F0-41F1-8AF6-26B77CA5FE5A}" type="presParOf" srcId="{7EB78D74-F1B7-4044-B203-8C3ED56C8EF0}" destId="{60861E50-0493-4EB5-B115-1000DD78790F}" srcOrd="0" destOrd="0" presId="urn:microsoft.com/office/officeart/2005/8/layout/hierarchy1"/>
    <dgm:cxn modelId="{0923C6A2-112E-4FD8-A919-C44C646C79DA}" type="presParOf" srcId="{60861E50-0493-4EB5-B115-1000DD78790F}" destId="{A14477AC-7955-4452-9FDD-130B5D4A4680}" srcOrd="0" destOrd="0" presId="urn:microsoft.com/office/officeart/2005/8/layout/hierarchy1"/>
    <dgm:cxn modelId="{98F8F6C2-D7F1-47EF-8057-A113546D78C4}" type="presParOf" srcId="{60861E50-0493-4EB5-B115-1000DD78790F}" destId="{355B601C-45D8-4D50-B42E-405B113C08C6}" srcOrd="1" destOrd="0" presId="urn:microsoft.com/office/officeart/2005/8/layout/hierarchy1"/>
    <dgm:cxn modelId="{3BDBEC72-490F-4C85-9E4E-7859273115A7}" type="presParOf" srcId="{7EB78D74-F1B7-4044-B203-8C3ED56C8EF0}" destId="{AD954D40-457F-4E37-9C89-CDB3DDC3EF29}" srcOrd="1" destOrd="0" presId="urn:microsoft.com/office/officeart/2005/8/layout/hierarchy1"/>
    <dgm:cxn modelId="{29A7A3DF-C52C-472C-B384-4713E21CECDE}" type="presParOf" srcId="{C55AC446-D1AA-4718-866D-91E3E88184C2}" destId="{88E9AB6B-49AB-43C3-BD9E-404E6CD88A71}" srcOrd="2" destOrd="0" presId="urn:microsoft.com/office/officeart/2005/8/layout/hierarchy1"/>
    <dgm:cxn modelId="{0BDC3843-7F91-491E-8BF8-CC868CFEC182}" type="presParOf" srcId="{C55AC446-D1AA-4718-866D-91E3E88184C2}" destId="{D2D09566-645C-42AD-9747-C836A0DAFFA9}" srcOrd="3" destOrd="0" presId="urn:microsoft.com/office/officeart/2005/8/layout/hierarchy1"/>
    <dgm:cxn modelId="{3112F41E-BE6D-49C7-BA1C-D689F7AF3B53}" type="presParOf" srcId="{D2D09566-645C-42AD-9747-C836A0DAFFA9}" destId="{7117EA37-573A-4875-83C9-15E884116605}" srcOrd="0" destOrd="0" presId="urn:microsoft.com/office/officeart/2005/8/layout/hierarchy1"/>
    <dgm:cxn modelId="{0EAB630F-4BC9-4955-BD05-4C530AFCDEA8}" type="presParOf" srcId="{7117EA37-573A-4875-83C9-15E884116605}" destId="{5AF26972-63B3-4E8E-816F-986F14717636}" srcOrd="0" destOrd="0" presId="urn:microsoft.com/office/officeart/2005/8/layout/hierarchy1"/>
    <dgm:cxn modelId="{E95FB3EB-BBF9-44A1-A658-0102CDC3973E}" type="presParOf" srcId="{7117EA37-573A-4875-83C9-15E884116605}" destId="{14F080EC-A2E7-4FBC-9987-E7F334ECFB7D}" srcOrd="1" destOrd="0" presId="urn:microsoft.com/office/officeart/2005/8/layout/hierarchy1"/>
    <dgm:cxn modelId="{11188917-A1C5-41BC-AF1C-EACF63382159}" type="presParOf" srcId="{D2D09566-645C-42AD-9747-C836A0DAFFA9}" destId="{5230EAA3-CAE7-449B-80A2-FC48322D8C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CDA35-4823-4897-AAB3-B2DE9A31AC48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F9F23E6C-6ACE-4365-9F6C-57EED8951C0A}">
      <dgm:prSet phldrT="[Texte]" custT="1"/>
      <dgm:spPr/>
      <dgm:t>
        <a:bodyPr/>
        <a:lstStyle/>
        <a:p>
          <a:r>
            <a:rPr lang="en-GB" sz="1800" noProof="0" dirty="0" smtClean="0"/>
            <a:t>Acquisition of experimental data (laboratory testing)</a:t>
          </a:r>
          <a:endParaRPr lang="en-GB" sz="1800" noProof="0" dirty="0"/>
        </a:p>
      </dgm:t>
    </dgm:pt>
    <dgm:pt modelId="{9EA851B3-D205-4296-AFE4-B1BDF67CE4EB}" type="parTrans" cxnId="{FD1013EB-6375-4964-8164-6E2886AE2416}">
      <dgm:prSet/>
      <dgm:spPr/>
      <dgm:t>
        <a:bodyPr/>
        <a:lstStyle/>
        <a:p>
          <a:endParaRPr lang="en-GB" sz="1800" noProof="0" dirty="0"/>
        </a:p>
      </dgm:t>
    </dgm:pt>
    <dgm:pt modelId="{2A00B8C7-A136-48E1-B919-B48BE70F12EB}" type="sibTrans" cxnId="{FD1013EB-6375-4964-8164-6E2886AE2416}">
      <dgm:prSet/>
      <dgm:spPr/>
      <dgm:t>
        <a:bodyPr/>
        <a:lstStyle/>
        <a:p>
          <a:endParaRPr lang="en-GB" sz="1800" noProof="0" dirty="0"/>
        </a:p>
      </dgm:t>
    </dgm:pt>
    <dgm:pt modelId="{B62FA94B-C2FE-4475-BA8E-67F0E22DDE72}">
      <dgm:prSet phldrT="[Texte]" custT="1"/>
      <dgm:spPr/>
      <dgm:t>
        <a:bodyPr/>
        <a:lstStyle/>
        <a:p>
          <a:r>
            <a:rPr lang="en-GB" sz="1800" noProof="0" dirty="0" smtClean="0"/>
            <a:t>Understanding the phenomenology</a:t>
          </a:r>
          <a:endParaRPr lang="en-GB" sz="1800" noProof="0" dirty="0"/>
        </a:p>
      </dgm:t>
    </dgm:pt>
    <dgm:pt modelId="{60BE10F8-A1A9-43AC-934B-A19BBB8E3EA5}" type="parTrans" cxnId="{CDAE60FA-5931-4C16-BFCE-1728250602CF}">
      <dgm:prSet/>
      <dgm:spPr/>
      <dgm:t>
        <a:bodyPr/>
        <a:lstStyle/>
        <a:p>
          <a:endParaRPr lang="en-GB" sz="1800" noProof="0" dirty="0"/>
        </a:p>
      </dgm:t>
    </dgm:pt>
    <dgm:pt modelId="{C1CC01D2-8B88-445A-A37F-D28A22B90AD3}" type="sibTrans" cxnId="{CDAE60FA-5931-4C16-BFCE-1728250602CF}">
      <dgm:prSet/>
      <dgm:spPr/>
      <dgm:t>
        <a:bodyPr/>
        <a:lstStyle/>
        <a:p>
          <a:endParaRPr lang="en-GB" sz="1800" noProof="0" dirty="0"/>
        </a:p>
      </dgm:t>
    </dgm:pt>
    <dgm:pt modelId="{7685F37E-391B-464F-BB6A-7B60B24681EE}">
      <dgm:prSet phldrT="[Texte]" custT="1"/>
      <dgm:spPr/>
      <dgm:t>
        <a:bodyPr/>
        <a:lstStyle/>
        <a:p>
          <a:r>
            <a:rPr lang="en-GB" sz="1800" noProof="0" dirty="0" smtClean="0"/>
            <a:t>Modelling experimental data</a:t>
          </a:r>
          <a:endParaRPr lang="en-GB" sz="1800" noProof="0" dirty="0"/>
        </a:p>
      </dgm:t>
    </dgm:pt>
    <dgm:pt modelId="{90DC1895-227F-45B6-8BAF-AEF3C1DA62B3}" type="parTrans" cxnId="{BA266D5E-A099-4A87-BB71-E851452098EB}">
      <dgm:prSet/>
      <dgm:spPr/>
      <dgm:t>
        <a:bodyPr/>
        <a:lstStyle/>
        <a:p>
          <a:endParaRPr lang="en-GB" sz="1800" noProof="0" dirty="0"/>
        </a:p>
      </dgm:t>
    </dgm:pt>
    <dgm:pt modelId="{B7AD8805-16BB-4376-BAD7-654EF88525E1}" type="sibTrans" cxnId="{BA266D5E-A099-4A87-BB71-E851452098EB}">
      <dgm:prSet/>
      <dgm:spPr/>
      <dgm:t>
        <a:bodyPr/>
        <a:lstStyle/>
        <a:p>
          <a:endParaRPr lang="en-GB" sz="1800" noProof="0" dirty="0"/>
        </a:p>
      </dgm:t>
    </dgm:pt>
    <dgm:pt modelId="{A581569C-A977-4E82-9721-8B94EAE12C9C}" type="pres">
      <dgm:prSet presAssocID="{6F8CDA35-4823-4897-AAB3-B2DE9A31AC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660DC5-6DC3-4A03-9922-65D918753686}" type="pres">
      <dgm:prSet presAssocID="{F9F23E6C-6ACE-4365-9F6C-57EED8951C0A}" presName="parentLin" presStyleCnt="0"/>
      <dgm:spPr/>
    </dgm:pt>
    <dgm:pt modelId="{AE116B4B-372A-4E38-903A-27E6A4A6BB25}" type="pres">
      <dgm:prSet presAssocID="{F9F23E6C-6ACE-4365-9F6C-57EED8951C0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709E509C-3425-458D-840D-16D1FB684E88}" type="pres">
      <dgm:prSet presAssocID="{F9F23E6C-6ACE-4365-9F6C-57EED8951C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7A3C9-F402-439D-8B56-1608C6501AC2}" type="pres">
      <dgm:prSet presAssocID="{F9F23E6C-6ACE-4365-9F6C-57EED8951C0A}" presName="negativeSpace" presStyleCnt="0"/>
      <dgm:spPr/>
    </dgm:pt>
    <dgm:pt modelId="{54B53FE3-FD27-4933-A2D0-AD572E021D9D}" type="pres">
      <dgm:prSet presAssocID="{F9F23E6C-6ACE-4365-9F6C-57EED8951C0A}" presName="childText" presStyleLbl="conFgAcc1" presStyleIdx="0" presStyleCnt="3">
        <dgm:presLayoutVars>
          <dgm:bulletEnabled val="1"/>
        </dgm:presLayoutVars>
      </dgm:prSet>
      <dgm:spPr/>
    </dgm:pt>
    <dgm:pt modelId="{C59ED298-909F-4F66-9786-3E17C47B8DC1}" type="pres">
      <dgm:prSet presAssocID="{2A00B8C7-A136-48E1-B919-B48BE70F12EB}" presName="spaceBetweenRectangles" presStyleCnt="0"/>
      <dgm:spPr/>
    </dgm:pt>
    <dgm:pt modelId="{1B93E4BF-77EA-4479-8780-7CCA7654FA9F}" type="pres">
      <dgm:prSet presAssocID="{B62FA94B-C2FE-4475-BA8E-67F0E22DDE72}" presName="parentLin" presStyleCnt="0"/>
      <dgm:spPr/>
    </dgm:pt>
    <dgm:pt modelId="{4863F7C8-40B9-448B-974E-8C7FCBDBAF60}" type="pres">
      <dgm:prSet presAssocID="{B62FA94B-C2FE-4475-BA8E-67F0E22DDE72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2D92192C-58CA-4423-9D3D-D3B99A8988E7}" type="pres">
      <dgm:prSet presAssocID="{B62FA94B-C2FE-4475-BA8E-67F0E22DDE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43EDEC-EF92-4487-A60A-5ADEC2BF708D}" type="pres">
      <dgm:prSet presAssocID="{B62FA94B-C2FE-4475-BA8E-67F0E22DDE72}" presName="negativeSpace" presStyleCnt="0"/>
      <dgm:spPr/>
    </dgm:pt>
    <dgm:pt modelId="{F390A7B0-8253-4D4D-B226-0B0712A4310B}" type="pres">
      <dgm:prSet presAssocID="{B62FA94B-C2FE-4475-BA8E-67F0E22DDE72}" presName="childText" presStyleLbl="conFgAcc1" presStyleIdx="1" presStyleCnt="3">
        <dgm:presLayoutVars>
          <dgm:bulletEnabled val="1"/>
        </dgm:presLayoutVars>
      </dgm:prSet>
      <dgm:spPr/>
    </dgm:pt>
    <dgm:pt modelId="{23CD4CBF-653A-4D06-8B6C-9BB9F96BBFBD}" type="pres">
      <dgm:prSet presAssocID="{C1CC01D2-8B88-445A-A37F-D28A22B90AD3}" presName="spaceBetweenRectangles" presStyleCnt="0"/>
      <dgm:spPr/>
    </dgm:pt>
    <dgm:pt modelId="{BD3A0900-FF35-40AB-ABA5-6CF665074100}" type="pres">
      <dgm:prSet presAssocID="{7685F37E-391B-464F-BB6A-7B60B24681EE}" presName="parentLin" presStyleCnt="0"/>
      <dgm:spPr/>
    </dgm:pt>
    <dgm:pt modelId="{E1BE1514-C145-4AAC-9639-BE705E892046}" type="pres">
      <dgm:prSet presAssocID="{7685F37E-391B-464F-BB6A-7B60B24681EE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896EB7B4-D61B-41DE-AD2B-E7EC3DAD84DC}" type="pres">
      <dgm:prSet presAssocID="{7685F37E-391B-464F-BB6A-7B60B24681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6299FB-C365-4E8E-B3C2-E700256D5EFA}" type="pres">
      <dgm:prSet presAssocID="{7685F37E-391B-464F-BB6A-7B60B24681EE}" presName="negativeSpace" presStyleCnt="0"/>
      <dgm:spPr/>
    </dgm:pt>
    <dgm:pt modelId="{FB842F92-655F-4E57-989C-283AE2A71F5D}" type="pres">
      <dgm:prSet presAssocID="{7685F37E-391B-464F-BB6A-7B60B24681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1013EB-6375-4964-8164-6E2886AE2416}" srcId="{6F8CDA35-4823-4897-AAB3-B2DE9A31AC48}" destId="{F9F23E6C-6ACE-4365-9F6C-57EED8951C0A}" srcOrd="0" destOrd="0" parTransId="{9EA851B3-D205-4296-AFE4-B1BDF67CE4EB}" sibTransId="{2A00B8C7-A136-48E1-B919-B48BE70F12EB}"/>
    <dgm:cxn modelId="{BA266D5E-A099-4A87-BB71-E851452098EB}" srcId="{6F8CDA35-4823-4897-AAB3-B2DE9A31AC48}" destId="{7685F37E-391B-464F-BB6A-7B60B24681EE}" srcOrd="2" destOrd="0" parTransId="{90DC1895-227F-45B6-8BAF-AEF3C1DA62B3}" sibTransId="{B7AD8805-16BB-4376-BAD7-654EF88525E1}"/>
    <dgm:cxn modelId="{29F740F8-2EF9-46C2-847E-F5A30670B490}" type="presOf" srcId="{6F8CDA35-4823-4897-AAB3-B2DE9A31AC48}" destId="{A581569C-A977-4E82-9721-8B94EAE12C9C}" srcOrd="0" destOrd="0" presId="urn:microsoft.com/office/officeart/2005/8/layout/list1"/>
    <dgm:cxn modelId="{6C21C5BD-1E26-4953-9F91-81A7F0E71379}" type="presOf" srcId="{F9F23E6C-6ACE-4365-9F6C-57EED8951C0A}" destId="{709E509C-3425-458D-840D-16D1FB684E88}" srcOrd="1" destOrd="0" presId="urn:microsoft.com/office/officeart/2005/8/layout/list1"/>
    <dgm:cxn modelId="{1C24FD51-5293-4D6A-AD62-8244851C0C38}" type="presOf" srcId="{F9F23E6C-6ACE-4365-9F6C-57EED8951C0A}" destId="{AE116B4B-372A-4E38-903A-27E6A4A6BB25}" srcOrd="0" destOrd="0" presId="urn:microsoft.com/office/officeart/2005/8/layout/list1"/>
    <dgm:cxn modelId="{CDAE60FA-5931-4C16-BFCE-1728250602CF}" srcId="{6F8CDA35-4823-4897-AAB3-B2DE9A31AC48}" destId="{B62FA94B-C2FE-4475-BA8E-67F0E22DDE72}" srcOrd="1" destOrd="0" parTransId="{60BE10F8-A1A9-43AC-934B-A19BBB8E3EA5}" sibTransId="{C1CC01D2-8B88-445A-A37F-D28A22B90AD3}"/>
    <dgm:cxn modelId="{628D63E9-572F-47D7-8737-1CE58DE8B4BA}" type="presOf" srcId="{7685F37E-391B-464F-BB6A-7B60B24681EE}" destId="{896EB7B4-D61B-41DE-AD2B-E7EC3DAD84DC}" srcOrd="1" destOrd="0" presId="urn:microsoft.com/office/officeart/2005/8/layout/list1"/>
    <dgm:cxn modelId="{04EF6703-41E0-4E8C-8649-37A5121D2576}" type="presOf" srcId="{B62FA94B-C2FE-4475-BA8E-67F0E22DDE72}" destId="{4863F7C8-40B9-448B-974E-8C7FCBDBAF60}" srcOrd="0" destOrd="0" presId="urn:microsoft.com/office/officeart/2005/8/layout/list1"/>
    <dgm:cxn modelId="{11E2E74A-C2C4-4DA5-995D-DE95972B44D2}" type="presOf" srcId="{B62FA94B-C2FE-4475-BA8E-67F0E22DDE72}" destId="{2D92192C-58CA-4423-9D3D-D3B99A8988E7}" srcOrd="1" destOrd="0" presId="urn:microsoft.com/office/officeart/2005/8/layout/list1"/>
    <dgm:cxn modelId="{EFA13A59-B2C5-471F-8A83-D846653D7262}" type="presOf" srcId="{7685F37E-391B-464F-BB6A-7B60B24681EE}" destId="{E1BE1514-C145-4AAC-9639-BE705E892046}" srcOrd="0" destOrd="0" presId="urn:microsoft.com/office/officeart/2005/8/layout/list1"/>
    <dgm:cxn modelId="{C80C9461-D259-4ADD-BF51-11CD84C05524}" type="presParOf" srcId="{A581569C-A977-4E82-9721-8B94EAE12C9C}" destId="{1B660DC5-6DC3-4A03-9922-65D918753686}" srcOrd="0" destOrd="0" presId="urn:microsoft.com/office/officeart/2005/8/layout/list1"/>
    <dgm:cxn modelId="{ADB4F74D-2BE6-41CC-9374-A31B9F4758C0}" type="presParOf" srcId="{1B660DC5-6DC3-4A03-9922-65D918753686}" destId="{AE116B4B-372A-4E38-903A-27E6A4A6BB25}" srcOrd="0" destOrd="0" presId="urn:microsoft.com/office/officeart/2005/8/layout/list1"/>
    <dgm:cxn modelId="{D8A4BC01-5811-4C63-AC6A-806FB1A55B57}" type="presParOf" srcId="{1B660DC5-6DC3-4A03-9922-65D918753686}" destId="{709E509C-3425-458D-840D-16D1FB684E88}" srcOrd="1" destOrd="0" presId="urn:microsoft.com/office/officeart/2005/8/layout/list1"/>
    <dgm:cxn modelId="{6F58A47D-E94D-4B23-8295-00C4A643BE39}" type="presParOf" srcId="{A581569C-A977-4E82-9721-8B94EAE12C9C}" destId="{8A67A3C9-F402-439D-8B56-1608C6501AC2}" srcOrd="1" destOrd="0" presId="urn:microsoft.com/office/officeart/2005/8/layout/list1"/>
    <dgm:cxn modelId="{7FDBF1E5-0B82-48A0-A182-A3F9AEC8A161}" type="presParOf" srcId="{A581569C-A977-4E82-9721-8B94EAE12C9C}" destId="{54B53FE3-FD27-4933-A2D0-AD572E021D9D}" srcOrd="2" destOrd="0" presId="urn:microsoft.com/office/officeart/2005/8/layout/list1"/>
    <dgm:cxn modelId="{0A950F18-14AD-44AE-9CA7-E5ED45412950}" type="presParOf" srcId="{A581569C-A977-4E82-9721-8B94EAE12C9C}" destId="{C59ED298-909F-4F66-9786-3E17C47B8DC1}" srcOrd="3" destOrd="0" presId="urn:microsoft.com/office/officeart/2005/8/layout/list1"/>
    <dgm:cxn modelId="{252355EA-7DD7-4609-ACC5-96A47506D5A6}" type="presParOf" srcId="{A581569C-A977-4E82-9721-8B94EAE12C9C}" destId="{1B93E4BF-77EA-4479-8780-7CCA7654FA9F}" srcOrd="4" destOrd="0" presId="urn:microsoft.com/office/officeart/2005/8/layout/list1"/>
    <dgm:cxn modelId="{52C141B1-1912-4022-80E3-F17552447A40}" type="presParOf" srcId="{1B93E4BF-77EA-4479-8780-7CCA7654FA9F}" destId="{4863F7C8-40B9-448B-974E-8C7FCBDBAF60}" srcOrd="0" destOrd="0" presId="urn:microsoft.com/office/officeart/2005/8/layout/list1"/>
    <dgm:cxn modelId="{72FB6DB6-3D90-482C-B1E6-955A2D31F391}" type="presParOf" srcId="{1B93E4BF-77EA-4479-8780-7CCA7654FA9F}" destId="{2D92192C-58CA-4423-9D3D-D3B99A8988E7}" srcOrd="1" destOrd="0" presId="urn:microsoft.com/office/officeart/2005/8/layout/list1"/>
    <dgm:cxn modelId="{BF97758D-31CC-4DB8-BB68-86CAC48648F0}" type="presParOf" srcId="{A581569C-A977-4E82-9721-8B94EAE12C9C}" destId="{1843EDEC-EF92-4487-A60A-5ADEC2BF708D}" srcOrd="5" destOrd="0" presId="urn:microsoft.com/office/officeart/2005/8/layout/list1"/>
    <dgm:cxn modelId="{6D127D87-42DD-4C2D-9EBE-4C4059F56A8D}" type="presParOf" srcId="{A581569C-A977-4E82-9721-8B94EAE12C9C}" destId="{F390A7B0-8253-4D4D-B226-0B0712A4310B}" srcOrd="6" destOrd="0" presId="urn:microsoft.com/office/officeart/2005/8/layout/list1"/>
    <dgm:cxn modelId="{231B8C9A-08EA-4509-B630-E3027F5CE334}" type="presParOf" srcId="{A581569C-A977-4E82-9721-8B94EAE12C9C}" destId="{23CD4CBF-653A-4D06-8B6C-9BB9F96BBFBD}" srcOrd="7" destOrd="0" presId="urn:microsoft.com/office/officeart/2005/8/layout/list1"/>
    <dgm:cxn modelId="{FF5718B3-40A4-4A31-A86B-B6D301B5C070}" type="presParOf" srcId="{A581569C-A977-4E82-9721-8B94EAE12C9C}" destId="{BD3A0900-FF35-40AB-ABA5-6CF665074100}" srcOrd="8" destOrd="0" presId="urn:microsoft.com/office/officeart/2005/8/layout/list1"/>
    <dgm:cxn modelId="{69D34530-E4CC-4C72-B365-09E63AC27C39}" type="presParOf" srcId="{BD3A0900-FF35-40AB-ABA5-6CF665074100}" destId="{E1BE1514-C145-4AAC-9639-BE705E892046}" srcOrd="0" destOrd="0" presId="urn:microsoft.com/office/officeart/2005/8/layout/list1"/>
    <dgm:cxn modelId="{7D59D361-BB0F-4DE2-B04C-20F2B0CCD972}" type="presParOf" srcId="{BD3A0900-FF35-40AB-ABA5-6CF665074100}" destId="{896EB7B4-D61B-41DE-AD2B-E7EC3DAD84DC}" srcOrd="1" destOrd="0" presId="urn:microsoft.com/office/officeart/2005/8/layout/list1"/>
    <dgm:cxn modelId="{B87338AB-2702-43EC-AE00-CC58A2BECE50}" type="presParOf" srcId="{A581569C-A977-4E82-9721-8B94EAE12C9C}" destId="{056299FB-C365-4E8E-B3C2-E700256D5EFA}" srcOrd="9" destOrd="0" presId="urn:microsoft.com/office/officeart/2005/8/layout/list1"/>
    <dgm:cxn modelId="{CFBA8682-5D43-4752-8B42-367698E3B5AC}" type="presParOf" srcId="{A581569C-A977-4E82-9721-8B94EAE12C9C}" destId="{FB842F92-655F-4E57-989C-283AE2A71F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9AB6B-49AB-43C3-BD9E-404E6CD88A71}">
      <dsp:nvSpPr>
        <dsp:cNvPr id="0" name=""/>
        <dsp:cNvSpPr/>
      </dsp:nvSpPr>
      <dsp:spPr>
        <a:xfrm>
          <a:off x="6642602" y="2234260"/>
          <a:ext cx="1132907" cy="43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92"/>
              </a:lnTo>
              <a:lnTo>
                <a:pt x="1132907" y="302592"/>
              </a:lnTo>
              <a:lnTo>
                <a:pt x="1132907" y="4339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CCE3B-25AB-48C7-9825-A9A3D299F932}">
      <dsp:nvSpPr>
        <dsp:cNvPr id="0" name=""/>
        <dsp:cNvSpPr/>
      </dsp:nvSpPr>
      <dsp:spPr>
        <a:xfrm>
          <a:off x="5509695" y="2234260"/>
          <a:ext cx="1132907" cy="433916"/>
        </a:xfrm>
        <a:custGeom>
          <a:avLst/>
          <a:gdLst/>
          <a:ahLst/>
          <a:cxnLst/>
          <a:rect l="0" t="0" r="0" b="0"/>
          <a:pathLst>
            <a:path>
              <a:moveTo>
                <a:pt x="1132907" y="0"/>
              </a:moveTo>
              <a:lnTo>
                <a:pt x="1132907" y="302592"/>
              </a:lnTo>
              <a:lnTo>
                <a:pt x="0" y="302592"/>
              </a:lnTo>
              <a:lnTo>
                <a:pt x="0" y="4339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47B80-72D6-4102-9A2C-A6AABB3C049D}">
      <dsp:nvSpPr>
        <dsp:cNvPr id="0" name=""/>
        <dsp:cNvSpPr/>
      </dsp:nvSpPr>
      <dsp:spPr>
        <a:xfrm>
          <a:off x="4376788" y="921804"/>
          <a:ext cx="2265814" cy="41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59"/>
              </a:lnTo>
              <a:lnTo>
                <a:pt x="2265814" y="280959"/>
              </a:lnTo>
              <a:lnTo>
                <a:pt x="2265814" y="4122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9165-2344-49EB-8B70-0F20D1B1B646}">
      <dsp:nvSpPr>
        <dsp:cNvPr id="0" name=""/>
        <dsp:cNvSpPr/>
      </dsp:nvSpPr>
      <dsp:spPr>
        <a:xfrm>
          <a:off x="2110974" y="2234260"/>
          <a:ext cx="1132907" cy="41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59"/>
              </a:lnTo>
              <a:lnTo>
                <a:pt x="1132907" y="280959"/>
              </a:lnTo>
              <a:lnTo>
                <a:pt x="1132907" y="4122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FFEF8-5729-42ED-95CE-D917F7479765}">
      <dsp:nvSpPr>
        <dsp:cNvPr id="0" name=""/>
        <dsp:cNvSpPr/>
      </dsp:nvSpPr>
      <dsp:spPr>
        <a:xfrm>
          <a:off x="978066" y="2234260"/>
          <a:ext cx="1132907" cy="412283"/>
        </a:xfrm>
        <a:custGeom>
          <a:avLst/>
          <a:gdLst/>
          <a:ahLst/>
          <a:cxnLst/>
          <a:rect l="0" t="0" r="0" b="0"/>
          <a:pathLst>
            <a:path>
              <a:moveTo>
                <a:pt x="1132907" y="0"/>
              </a:moveTo>
              <a:lnTo>
                <a:pt x="1132907" y="280959"/>
              </a:lnTo>
              <a:lnTo>
                <a:pt x="0" y="280959"/>
              </a:lnTo>
              <a:lnTo>
                <a:pt x="0" y="4122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AF0A8-328D-4263-A6EB-7C22384FF9A8}">
      <dsp:nvSpPr>
        <dsp:cNvPr id="0" name=""/>
        <dsp:cNvSpPr/>
      </dsp:nvSpPr>
      <dsp:spPr>
        <a:xfrm>
          <a:off x="2110974" y="921804"/>
          <a:ext cx="2265814" cy="412283"/>
        </a:xfrm>
        <a:custGeom>
          <a:avLst/>
          <a:gdLst/>
          <a:ahLst/>
          <a:cxnLst/>
          <a:rect l="0" t="0" r="0" b="0"/>
          <a:pathLst>
            <a:path>
              <a:moveTo>
                <a:pt x="2265814" y="0"/>
              </a:moveTo>
              <a:lnTo>
                <a:pt x="2265814" y="280959"/>
              </a:lnTo>
              <a:lnTo>
                <a:pt x="0" y="280959"/>
              </a:lnTo>
              <a:lnTo>
                <a:pt x="0" y="4122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ED95-D4A4-41A8-A748-599C39CDE0DC}">
      <dsp:nvSpPr>
        <dsp:cNvPr id="0" name=""/>
        <dsp:cNvSpPr/>
      </dsp:nvSpPr>
      <dsp:spPr>
        <a:xfrm>
          <a:off x="3011234" y="21632"/>
          <a:ext cx="2731107" cy="90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B2D40-1C52-41A2-BEAC-A11B58D20CFC}">
      <dsp:nvSpPr>
        <dsp:cNvPr id="0" name=""/>
        <dsp:cNvSpPr/>
      </dsp:nvSpPr>
      <dsp:spPr>
        <a:xfrm>
          <a:off x="3168744" y="171267"/>
          <a:ext cx="2731107" cy="90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Loss of performances of waste packages</a:t>
          </a:r>
          <a:endParaRPr lang="en-GB" sz="1800" kern="1200" noProof="0" dirty="0"/>
        </a:p>
      </dsp:txBody>
      <dsp:txXfrm>
        <a:off x="3195109" y="197632"/>
        <a:ext cx="2678377" cy="847442"/>
      </dsp:txXfrm>
    </dsp:sp>
    <dsp:sp modelId="{1EC3ED34-AB7D-4EDF-B5C6-5FFDAACC5CC9}">
      <dsp:nvSpPr>
        <dsp:cNvPr id="0" name=""/>
        <dsp:cNvSpPr/>
      </dsp:nvSpPr>
      <dsp:spPr>
        <a:xfrm>
          <a:off x="1038039" y="1334088"/>
          <a:ext cx="2145868" cy="900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CB689-68D4-4B81-A3B3-2458C1BACF6F}">
      <dsp:nvSpPr>
        <dsp:cNvPr id="0" name=""/>
        <dsp:cNvSpPr/>
      </dsp:nvSpPr>
      <dsp:spPr>
        <a:xfrm>
          <a:off x="1195550" y="1483723"/>
          <a:ext cx="2145868" cy="90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Internal causes</a:t>
          </a:r>
          <a:endParaRPr lang="en-GB" sz="1800" kern="1200" noProof="0" dirty="0"/>
        </a:p>
      </dsp:txBody>
      <dsp:txXfrm>
        <a:off x="1221915" y="1510088"/>
        <a:ext cx="2093138" cy="847442"/>
      </dsp:txXfrm>
    </dsp:sp>
    <dsp:sp modelId="{E4E4A8D1-A5C8-491E-9465-3AA3CF3FD5CF}">
      <dsp:nvSpPr>
        <dsp:cNvPr id="0" name=""/>
        <dsp:cNvSpPr/>
      </dsp:nvSpPr>
      <dsp:spPr>
        <a:xfrm>
          <a:off x="2670" y="2646544"/>
          <a:ext cx="1950793" cy="900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75509-FCE9-43A3-A61F-A215C81EC338}">
      <dsp:nvSpPr>
        <dsp:cNvPr id="0" name=""/>
        <dsp:cNvSpPr/>
      </dsp:nvSpPr>
      <dsp:spPr>
        <a:xfrm>
          <a:off x="160180" y="2796179"/>
          <a:ext cx="1950793" cy="90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DEF</a:t>
          </a:r>
        </a:p>
      </dsp:txBody>
      <dsp:txXfrm>
        <a:off x="186545" y="2822544"/>
        <a:ext cx="1898063" cy="847442"/>
      </dsp:txXfrm>
    </dsp:sp>
    <dsp:sp modelId="{98A928F9-3E6B-4C50-8405-C0450F4BC85A}">
      <dsp:nvSpPr>
        <dsp:cNvPr id="0" name=""/>
        <dsp:cNvSpPr/>
      </dsp:nvSpPr>
      <dsp:spPr>
        <a:xfrm>
          <a:off x="2268484" y="2646544"/>
          <a:ext cx="1950793" cy="900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56D1A-F4CD-45AB-ABB1-1640E09FB170}">
      <dsp:nvSpPr>
        <dsp:cNvPr id="0" name=""/>
        <dsp:cNvSpPr/>
      </dsp:nvSpPr>
      <dsp:spPr>
        <a:xfrm>
          <a:off x="2425994" y="2796179"/>
          <a:ext cx="1950793" cy="90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Waste/matrix interaction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Radiolysis</a:t>
          </a:r>
          <a:endParaRPr lang="en-GB" sz="1800" kern="1200" noProof="0" dirty="0"/>
        </a:p>
      </dsp:txBody>
      <dsp:txXfrm>
        <a:off x="2452359" y="2822544"/>
        <a:ext cx="1898063" cy="847442"/>
      </dsp:txXfrm>
    </dsp:sp>
    <dsp:sp modelId="{51E4D5A3-81BB-4B7D-A55D-BD9B89455F9D}">
      <dsp:nvSpPr>
        <dsp:cNvPr id="0" name=""/>
        <dsp:cNvSpPr/>
      </dsp:nvSpPr>
      <dsp:spPr>
        <a:xfrm>
          <a:off x="5569668" y="1334088"/>
          <a:ext cx="2145868" cy="900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1734-48C0-41F7-82F2-5344E87DF7F1}">
      <dsp:nvSpPr>
        <dsp:cNvPr id="0" name=""/>
        <dsp:cNvSpPr/>
      </dsp:nvSpPr>
      <dsp:spPr>
        <a:xfrm>
          <a:off x="5727178" y="1483723"/>
          <a:ext cx="2145868" cy="90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External causes</a:t>
          </a:r>
          <a:endParaRPr lang="en-GB" sz="1800" kern="1200" noProof="0" dirty="0"/>
        </a:p>
      </dsp:txBody>
      <dsp:txXfrm>
        <a:off x="5753543" y="1510088"/>
        <a:ext cx="2093138" cy="847442"/>
      </dsp:txXfrm>
    </dsp:sp>
    <dsp:sp modelId="{A14477AC-7955-4452-9FDD-130B5D4A4680}">
      <dsp:nvSpPr>
        <dsp:cNvPr id="0" name=""/>
        <dsp:cNvSpPr/>
      </dsp:nvSpPr>
      <dsp:spPr>
        <a:xfrm>
          <a:off x="4534298" y="2668177"/>
          <a:ext cx="1950793" cy="900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B601C-45D8-4D50-B42E-405B113C08C6}">
      <dsp:nvSpPr>
        <dsp:cNvPr id="0" name=""/>
        <dsp:cNvSpPr/>
      </dsp:nvSpPr>
      <dsp:spPr>
        <a:xfrm>
          <a:off x="4691809" y="2817811"/>
          <a:ext cx="1950793" cy="90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Unsaturated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medium</a:t>
          </a:r>
          <a:endParaRPr lang="en-GB" sz="1800" kern="1200" noProof="0" dirty="0"/>
        </a:p>
      </dsp:txBody>
      <dsp:txXfrm>
        <a:off x="4718174" y="2844176"/>
        <a:ext cx="1898063" cy="847442"/>
      </dsp:txXfrm>
    </dsp:sp>
    <dsp:sp modelId="{5AF26972-63B3-4E8E-816F-986F14717636}">
      <dsp:nvSpPr>
        <dsp:cNvPr id="0" name=""/>
        <dsp:cNvSpPr/>
      </dsp:nvSpPr>
      <dsp:spPr>
        <a:xfrm>
          <a:off x="6800112" y="2668177"/>
          <a:ext cx="1950793" cy="900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080EC-A2E7-4FBC-9987-E7F334ECFB7D}">
      <dsp:nvSpPr>
        <dsp:cNvPr id="0" name=""/>
        <dsp:cNvSpPr/>
      </dsp:nvSpPr>
      <dsp:spPr>
        <a:xfrm>
          <a:off x="6957623" y="2817811"/>
          <a:ext cx="1950793" cy="90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Saturated medium</a:t>
          </a:r>
          <a:endParaRPr lang="en-GB" sz="1800" kern="1200" noProof="0" dirty="0"/>
        </a:p>
      </dsp:txBody>
      <dsp:txXfrm>
        <a:off x="6983988" y="2844176"/>
        <a:ext cx="1898063" cy="847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53FE3-FD27-4933-A2D0-AD572E021D9D}">
      <dsp:nvSpPr>
        <dsp:cNvPr id="0" name=""/>
        <dsp:cNvSpPr/>
      </dsp:nvSpPr>
      <dsp:spPr>
        <a:xfrm>
          <a:off x="0" y="530596"/>
          <a:ext cx="8128000" cy="831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E509C-3425-458D-840D-16D1FB684E88}">
      <dsp:nvSpPr>
        <dsp:cNvPr id="0" name=""/>
        <dsp:cNvSpPr/>
      </dsp:nvSpPr>
      <dsp:spPr>
        <a:xfrm>
          <a:off x="406400" y="43516"/>
          <a:ext cx="56896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Acquisition of experimental data (laboratory testing)</a:t>
          </a:r>
          <a:endParaRPr lang="en-GB" sz="1800" kern="1200" noProof="0" dirty="0"/>
        </a:p>
      </dsp:txBody>
      <dsp:txXfrm>
        <a:off x="453955" y="91071"/>
        <a:ext cx="5594490" cy="879050"/>
      </dsp:txXfrm>
    </dsp:sp>
    <dsp:sp modelId="{F390A7B0-8253-4D4D-B226-0B0712A4310B}">
      <dsp:nvSpPr>
        <dsp:cNvPr id="0" name=""/>
        <dsp:cNvSpPr/>
      </dsp:nvSpPr>
      <dsp:spPr>
        <a:xfrm>
          <a:off x="0" y="2027476"/>
          <a:ext cx="8128000" cy="831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2192C-58CA-4423-9D3D-D3B99A8988E7}">
      <dsp:nvSpPr>
        <dsp:cNvPr id="0" name=""/>
        <dsp:cNvSpPr/>
      </dsp:nvSpPr>
      <dsp:spPr>
        <a:xfrm>
          <a:off x="406400" y="1540396"/>
          <a:ext cx="56896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Understanding the phenomenology</a:t>
          </a:r>
          <a:endParaRPr lang="en-GB" sz="1800" kern="1200" noProof="0" dirty="0"/>
        </a:p>
      </dsp:txBody>
      <dsp:txXfrm>
        <a:off x="453955" y="1587951"/>
        <a:ext cx="5594490" cy="879050"/>
      </dsp:txXfrm>
    </dsp:sp>
    <dsp:sp modelId="{FB842F92-655F-4E57-989C-283AE2A71F5D}">
      <dsp:nvSpPr>
        <dsp:cNvPr id="0" name=""/>
        <dsp:cNvSpPr/>
      </dsp:nvSpPr>
      <dsp:spPr>
        <a:xfrm>
          <a:off x="0" y="3524356"/>
          <a:ext cx="8128000" cy="831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EB7B4-D61B-41DE-AD2B-E7EC3DAD84DC}">
      <dsp:nvSpPr>
        <dsp:cNvPr id="0" name=""/>
        <dsp:cNvSpPr/>
      </dsp:nvSpPr>
      <dsp:spPr>
        <a:xfrm>
          <a:off x="406400" y="3037276"/>
          <a:ext cx="568960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Modelling experimental data</a:t>
          </a:r>
          <a:endParaRPr lang="en-GB" sz="1800" kern="1200" noProof="0" dirty="0"/>
        </a:p>
      </dsp:txBody>
      <dsp:txXfrm>
        <a:off x="453955" y="3084831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0.82025</cdr:x>
      <cdr:y>0.06806</cdr:y>
    </cdr:from>
    <cdr:to>
      <cdr:x>1</cdr:x>
      <cdr:y>0.61422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951356" y="197337"/>
          <a:ext cx="646770" cy="158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chemeClr val="tx1"/>
              </a:solidFill>
            </a:rPr>
            <a:t>a=3</a:t>
          </a:r>
        </a:p>
        <a:p xmlns:a="http://schemas.openxmlformats.org/drawingml/2006/main">
          <a:endParaRPr lang="fr-FR" b="1" dirty="0">
            <a:solidFill>
              <a:schemeClr val="tx1"/>
            </a:solidFill>
          </a:endParaRPr>
        </a:p>
        <a:p xmlns:a="http://schemas.openxmlformats.org/drawingml/2006/main">
          <a:endParaRPr lang="fr-FR" sz="14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fr-FR" sz="1400" b="1" dirty="0">
              <a:solidFill>
                <a:schemeClr val="tx1"/>
              </a:solidFill>
            </a:rPr>
            <a:t>a</a:t>
          </a:r>
          <a:r>
            <a:rPr lang="fr-FR" sz="1400" b="1" dirty="0" smtClean="0">
              <a:solidFill>
                <a:schemeClr val="tx1"/>
              </a:solidFill>
            </a:rPr>
            <a:t>=2</a:t>
          </a:r>
        </a:p>
        <a:p xmlns:a="http://schemas.openxmlformats.org/drawingml/2006/main">
          <a:r>
            <a:rPr lang="fr-FR" sz="1400" b="1" dirty="0">
              <a:solidFill>
                <a:schemeClr val="tx1"/>
              </a:solidFill>
            </a:rPr>
            <a:t>a</a:t>
          </a:r>
          <a:r>
            <a:rPr lang="fr-FR" sz="1400" b="1" dirty="0" smtClean="0">
              <a:solidFill>
                <a:schemeClr val="tx1"/>
              </a:solidFill>
            </a:rPr>
            <a:t>=1.5</a:t>
          </a:r>
        </a:p>
        <a:p xmlns:a="http://schemas.openxmlformats.org/drawingml/2006/main">
          <a:r>
            <a:rPr lang="fr-FR" sz="1400" b="1" dirty="0">
              <a:solidFill>
                <a:schemeClr val="tx1"/>
              </a:solidFill>
            </a:rPr>
            <a:t>a</a:t>
          </a:r>
          <a:r>
            <a:rPr lang="fr-FR" sz="1400" b="1" dirty="0" smtClean="0">
              <a:solidFill>
                <a:schemeClr val="tx1"/>
              </a:solidFill>
            </a:rPr>
            <a:t>=1</a:t>
          </a:r>
          <a:endParaRPr lang="en-GB" sz="1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3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7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21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2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60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06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289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2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83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4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5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18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88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96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526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708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90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735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584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59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5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71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1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3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2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5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5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1450" y="4784725"/>
            <a:ext cx="42508488" cy="239125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493" y="30292520"/>
            <a:ext cx="4844353" cy="2869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4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4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26/07/2023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TC Regional Workshop on Approaches to Ageing Management of Waste Packages in Storage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  <p:sldLayoutId id="2147483698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2.jpeg"/><Relationship Id="rId11" Type="http://schemas.openxmlformats.org/officeDocument/2006/relationships/image" Target="../media/image69.png"/><Relationship Id="rId5" Type="http://schemas.openxmlformats.org/officeDocument/2006/relationships/image" Target="../media/image61.jpeg"/><Relationship Id="rId10" Type="http://schemas.openxmlformats.org/officeDocument/2006/relationships/image" Target="../media/image68.png"/><Relationship Id="rId4" Type="http://schemas.openxmlformats.org/officeDocument/2006/relationships/image" Target="../media/image60.jpe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2654299"/>
            <a:ext cx="10146071" cy="1587501"/>
          </a:xfrm>
        </p:spPr>
        <p:txBody>
          <a:bodyPr>
            <a:normAutofit/>
          </a:bodyPr>
          <a:lstStyle/>
          <a:p>
            <a:r>
              <a:rPr lang="en-US" dirty="0" smtClean="0"/>
              <a:t>Laboratory </a:t>
            </a:r>
            <a:r>
              <a:rPr lang="en-US" dirty="0"/>
              <a:t>T</a:t>
            </a:r>
            <a:r>
              <a:rPr lang="en-US" dirty="0" smtClean="0"/>
              <a:t>esting of Cement-based </a:t>
            </a:r>
            <a:r>
              <a:rPr lang="en-US" dirty="0"/>
              <a:t>M</a:t>
            </a:r>
            <a:r>
              <a:rPr lang="en-US" dirty="0" smtClean="0"/>
              <a:t>aterials to Support </a:t>
            </a:r>
            <a:r>
              <a:rPr lang="en-US" dirty="0"/>
              <a:t>D</a:t>
            </a:r>
            <a:r>
              <a:rPr lang="en-US" dirty="0" smtClean="0"/>
              <a:t>urability </a:t>
            </a:r>
            <a:r>
              <a:rPr lang="en-US" dirty="0"/>
              <a:t>M</a:t>
            </a:r>
            <a:r>
              <a:rPr lang="en-US" dirty="0" smtClean="0"/>
              <a:t>odelling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426337"/>
            <a:ext cx="10146070" cy="887532"/>
          </a:xfrm>
        </p:spPr>
        <p:txBody>
          <a:bodyPr>
            <a:normAutofit/>
          </a:bodyPr>
          <a:lstStyle/>
          <a:p>
            <a:r>
              <a:rPr lang="fr-FR" sz="1800" dirty="0"/>
              <a:t>Angélique ROUSSELET</a:t>
            </a:r>
          </a:p>
          <a:p>
            <a:r>
              <a:rPr lang="fr-FR" sz="1800" dirty="0"/>
              <a:t>French Alternative Energies and Atomic </a:t>
            </a:r>
            <a:r>
              <a:rPr lang="fr-FR" sz="1800" dirty="0" err="1"/>
              <a:t>Energy</a:t>
            </a:r>
            <a:r>
              <a:rPr lang="fr-FR" sz="1800" dirty="0"/>
              <a:t> Commission (CEA), Paris-Saclay Centre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2948" y="5806537"/>
            <a:ext cx="10134959" cy="965200"/>
          </a:xfrm>
        </p:spPr>
        <p:txBody>
          <a:bodyPr>
            <a:noAutofit/>
          </a:bodyPr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– 22</a:t>
            </a:r>
            <a:r>
              <a:rPr lang="en-GB" baseline="30000" dirty="0"/>
              <a:t>nd</a:t>
            </a:r>
            <a:r>
              <a:rPr lang="en-GB" dirty="0"/>
              <a:t> September 2023, Trieste (Italy)</a:t>
            </a:r>
          </a:p>
        </p:txBody>
      </p:sp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2474" y="2065359"/>
            <a:ext cx="6875254" cy="164856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Pure water is a strong decalcifying agent of cement-based </a:t>
            </a:r>
            <a:r>
              <a:rPr lang="en-US" dirty="0" smtClean="0"/>
              <a:t>materials </a:t>
            </a:r>
            <a:r>
              <a:rPr lang="en-GB" dirty="0" smtClean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Visible zonation translating the progressive </a:t>
            </a:r>
            <a:r>
              <a:rPr lang="en-GB" dirty="0"/>
              <a:t>decalcification of the altered zones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5757" t="4499" r="58730" b="4617"/>
          <a:stretch/>
        </p:blipFill>
        <p:spPr>
          <a:xfrm>
            <a:off x="8548776" y="403986"/>
            <a:ext cx="2672607" cy="3450549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06726"/>
              </p:ext>
            </p:extLst>
          </p:nvPr>
        </p:nvGraphicFramePr>
        <p:xfrm>
          <a:off x="612474" y="4683689"/>
          <a:ext cx="10972801" cy="1493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44460">
                  <a:extLst>
                    <a:ext uri="{9D8B030D-6E8A-4147-A177-3AD203B41FA5}">
                      <a16:colId xmlns:a16="http://schemas.microsoft.com/office/drawing/2014/main" val="934090662"/>
                    </a:ext>
                  </a:extLst>
                </a:gridCol>
                <a:gridCol w="1087262">
                  <a:extLst>
                    <a:ext uri="{9D8B030D-6E8A-4147-A177-3AD203B41FA5}">
                      <a16:colId xmlns:a16="http://schemas.microsoft.com/office/drawing/2014/main" val="2151082926"/>
                    </a:ext>
                  </a:extLst>
                </a:gridCol>
                <a:gridCol w="1535502">
                  <a:extLst>
                    <a:ext uri="{9D8B030D-6E8A-4147-A177-3AD203B41FA5}">
                      <a16:colId xmlns:a16="http://schemas.microsoft.com/office/drawing/2014/main" val="772362360"/>
                    </a:ext>
                  </a:extLst>
                </a:gridCol>
                <a:gridCol w="2812211">
                  <a:extLst>
                    <a:ext uri="{9D8B030D-6E8A-4147-A177-3AD203B41FA5}">
                      <a16:colId xmlns:a16="http://schemas.microsoft.com/office/drawing/2014/main" val="19388790"/>
                    </a:ext>
                  </a:extLst>
                </a:gridCol>
                <a:gridCol w="2993366">
                  <a:extLst>
                    <a:ext uri="{9D8B030D-6E8A-4147-A177-3AD203B41FA5}">
                      <a16:colId xmlns:a16="http://schemas.microsoft.com/office/drawing/2014/main" val="1486148225"/>
                    </a:ext>
                  </a:extLst>
                </a:gridCol>
              </a:tblGrid>
              <a:tr h="1268495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1 .</a:t>
                      </a:r>
                      <a:r>
                        <a:rPr lang="en-GB" sz="18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Superficial layer (</a:t>
                      </a:r>
                      <a:r>
                        <a:rPr lang="en-GB" sz="18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enriched in aluminium and silicon)</a:t>
                      </a:r>
                    </a:p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2.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CSH</a:t>
                      </a:r>
                    </a:p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3.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CSH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Ettringite</a:t>
                      </a:r>
                    </a:p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4.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CSH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Ettringite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Monosulfoaluminate</a:t>
                      </a:r>
                      <a:endParaRPr lang="fr-FR" sz="18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en-GB" sz="1800" b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1" kern="1200" baseline="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Unaltered material </a:t>
                      </a:r>
                      <a:r>
                        <a:rPr lang="en-GB" sz="18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CSH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Ettringite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noProof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Monosulfoaluminate</a:t>
                      </a:r>
                      <a:endParaRPr lang="en-GB" sz="1800" b="0" noProof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Portlandite</a:t>
                      </a:r>
                      <a:endParaRPr lang="en-GB" sz="1800" b="0" noProof="0" dirty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12058"/>
                  </a:ext>
                </a:extLst>
              </a:tr>
            </a:tbl>
          </a:graphicData>
        </a:graphic>
      </p:graphicFrame>
      <p:sp>
        <p:nvSpPr>
          <p:cNvPr id="26" name="Rectangle à coins arrondis 25"/>
          <p:cNvSpPr/>
          <p:nvPr/>
        </p:nvSpPr>
        <p:spPr>
          <a:xfrm>
            <a:off x="8291901" y="265881"/>
            <a:ext cx="3186359" cy="4111256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615329" y="2531860"/>
            <a:ext cx="4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060360" y="2531860"/>
            <a:ext cx="4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536539" y="2531860"/>
            <a:ext cx="4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998711" y="2531860"/>
            <a:ext cx="4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0630219" y="2531860"/>
            <a:ext cx="4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23A0628E-C12F-4F8C-9895-BCD5E30100D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291901" y="3852151"/>
            <a:ext cx="318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 err="1" smtClean="0">
                <a:solidFill>
                  <a:schemeClr val="tx2">
                    <a:lumMod val="75000"/>
                  </a:schemeClr>
                </a:solidFill>
              </a:rPr>
              <a:t>Mainguy</a:t>
            </a: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400" i="1" dirty="0">
                <a:solidFill>
                  <a:schemeClr val="tx2">
                    <a:lumMod val="75000"/>
                  </a:schemeClr>
                </a:solidFill>
              </a:rPr>
              <a:t>et al. (</a:t>
            </a: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</a:rPr>
              <a:t>2000) </a:t>
            </a:r>
            <a:r>
              <a:rPr lang="en-GB" sz="1400" i="1" u="sng" dirty="0" err="1" smtClean="0">
                <a:solidFill>
                  <a:schemeClr val="tx2">
                    <a:lumMod val="75000"/>
                  </a:schemeClr>
                </a:solidFill>
              </a:rPr>
              <a:t>Cem.Concr.Res</a:t>
            </a: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</a:rPr>
              <a:t> 30:83-90.</a:t>
            </a:r>
            <a:endParaRPr lang="en-GB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Evolution of the mineralogy:</a:t>
            </a:r>
            <a:endParaRPr lang="en-GB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8"/>
          <p:cNvSpPr txBox="1">
            <a:spLocks/>
          </p:cNvSpPr>
          <p:nvPr/>
        </p:nvSpPr>
        <p:spPr>
          <a:xfrm>
            <a:off x="622654" y="2074457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Leaching of OPC materials in pure water is modelled considering the </a:t>
            </a:r>
            <a:r>
              <a:rPr lang="en-GB" u="sng" dirty="0" smtClean="0"/>
              <a:t>evolution of calcium only </a:t>
            </a:r>
            <a:r>
              <a:rPr lang="en-GB" dirty="0" smtClean="0"/>
              <a:t>(since all major hydrates contain calcium (CH, CSH, </a:t>
            </a:r>
            <a:r>
              <a:rPr lang="en-GB" dirty="0" err="1" smtClean="0"/>
              <a:t>AFm</a:t>
            </a:r>
            <a:r>
              <a:rPr lang="en-GB" dirty="0" smtClean="0"/>
              <a:t>, </a:t>
            </a:r>
            <a:r>
              <a:rPr lang="en-GB" dirty="0" err="1" smtClean="0"/>
              <a:t>AFt</a:t>
            </a:r>
            <a:r>
              <a:rPr lang="en-GB" dirty="0" smtClean="0"/>
              <a:t>).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Simplified modelling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32" name="Espace réservé du contenu 8"/>
          <p:cNvSpPr txBox="1">
            <a:spLocks/>
          </p:cNvSpPr>
          <p:nvPr/>
        </p:nvSpPr>
        <p:spPr>
          <a:xfrm>
            <a:off x="1068266" y="3636830"/>
            <a:ext cx="4124835" cy="16159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dirty="0" smtClean="0">
                <a:solidFill>
                  <a:schemeClr val="tx2"/>
                </a:solidFill>
              </a:rPr>
              <a:t>Inputs 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dirty="0" smtClean="0"/>
              <a:t>Initial concentration in the solid phase of Ca and Si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dirty="0" smtClean="0"/>
              <a:t>Initial porosity and coefficient of diffusion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924578" y="3593220"/>
            <a:ext cx="4454311" cy="18000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4" name="Espace réservé du contenu 8"/>
          <p:cNvSpPr txBox="1">
            <a:spLocks/>
          </p:cNvSpPr>
          <p:nvPr/>
        </p:nvSpPr>
        <p:spPr>
          <a:xfrm>
            <a:off x="6884842" y="3623574"/>
            <a:ext cx="4225984" cy="1629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dirty="0" smtClean="0">
                <a:solidFill>
                  <a:schemeClr val="accent1"/>
                </a:solidFill>
              </a:rPr>
              <a:t>Outputs :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Depth of degradation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Quantities of leached calcium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715329" y="3593220"/>
            <a:ext cx="4507637" cy="180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6" name="Flèche droite 35"/>
          <p:cNvSpPr/>
          <p:nvPr/>
        </p:nvSpPr>
        <p:spPr>
          <a:xfrm>
            <a:off x="5465794" y="4204615"/>
            <a:ext cx="1173707" cy="601249"/>
          </a:xfrm>
          <a:prstGeom prst="rightArrow">
            <a:avLst/>
          </a:prstGeom>
          <a:gradFill flip="none" rotWithShape="1">
            <a:gsLst>
              <a:gs pos="55500">
                <a:srgbClr val="B4BBDC"/>
              </a:gs>
              <a:gs pos="0">
                <a:schemeClr val="tx2"/>
              </a:gs>
              <a:gs pos="83000">
                <a:schemeClr val="accent1">
                  <a:lumMod val="45000"/>
                  <a:lumOff val="55000"/>
                </a:schemeClr>
              </a:gs>
              <a:gs pos="15614">
                <a:srgbClr val="D9577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624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8"/>
          <p:cNvSpPr txBox="1">
            <a:spLocks/>
          </p:cNvSpPr>
          <p:nvPr/>
        </p:nvSpPr>
        <p:spPr>
          <a:xfrm>
            <a:off x="622654" y="2074457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Resolution of the mass balance equation for calcium only: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Simplified modelling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319843" y="2853068"/>
                <a:ext cx="4088920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𝜕𝜔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𝑔𝑟𝑎𝑑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𝜕𝜔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43" y="2853068"/>
                <a:ext cx="4088920" cy="526683"/>
              </a:xfrm>
              <a:prstGeom prst="rect">
                <a:avLst/>
              </a:prstGeom>
              <a:blipFill>
                <a:blip r:embed="rId3"/>
                <a:stretch>
                  <a:fillRect l="-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121434" y="4033833"/>
                <a:ext cx="5863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𝑐𝑜𝑛𝑐𝑒𝑛𝑡𝑟𝑎𝑡𝑖𝑜𝑛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𝑙𝑖𝑞𝑢𝑖𝑑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𝑝h𝑎𝑠𝑒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34" y="4033833"/>
                <a:ext cx="5863656" cy="276999"/>
              </a:xfrm>
              <a:prstGeom prst="rect">
                <a:avLst/>
              </a:prstGeom>
              <a:blipFill>
                <a:blip r:embed="rId4"/>
                <a:stretch>
                  <a:fillRect l="-416" t="-2222" r="-832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813665" y="4423177"/>
                <a:ext cx="5058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𝑐𝑜𝑛𝑐𝑒𝑛𝑡𝑟𝑎𝑡𝑖𝑜𝑛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𝑠𝑜𝑙𝑖𝑑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𝑝h𝑎𝑠𝑒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665" y="4423177"/>
                <a:ext cx="5058885" cy="276999"/>
              </a:xfrm>
              <a:prstGeom prst="rect">
                <a:avLst/>
              </a:prstGeom>
              <a:blipFill>
                <a:blip r:embed="rId5"/>
                <a:stretch>
                  <a:fillRect l="-603" t="-2222" r="-1206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à coins arrondis 2"/>
          <p:cNvSpPr/>
          <p:nvPr/>
        </p:nvSpPr>
        <p:spPr>
          <a:xfrm>
            <a:off x="1121434" y="2849933"/>
            <a:ext cx="3105509" cy="58799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63108" y="3537763"/>
            <a:ext cx="48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Diffusion of Ca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governed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Fick’s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law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399472" y="2734571"/>
            <a:ext cx="845388" cy="84104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6763110" y="2753176"/>
            <a:ext cx="481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Dissolution of Ca in the </a:t>
            </a:r>
            <a:r>
              <a:rPr lang="fr-FR" dirty="0" err="1" smtClean="0">
                <a:solidFill>
                  <a:schemeClr val="accent5"/>
                </a:solidFill>
              </a:rPr>
              <a:t>solid</a:t>
            </a:r>
            <a:r>
              <a:rPr lang="fr-FR" dirty="0" smtClean="0">
                <a:solidFill>
                  <a:schemeClr val="accent5"/>
                </a:solidFill>
              </a:rPr>
              <a:t> phase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8" name="Connecteur en angle 7"/>
          <p:cNvCxnSpPr>
            <a:stCxn id="3" idx="2"/>
          </p:cNvCxnSpPr>
          <p:nvPr/>
        </p:nvCxnSpPr>
        <p:spPr>
          <a:xfrm rot="16200000" flipH="1">
            <a:off x="4569995" y="1542124"/>
            <a:ext cx="297307" cy="4088919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19" idx="1"/>
          </p:cNvCxnSpPr>
          <p:nvPr/>
        </p:nvCxnSpPr>
        <p:spPr>
          <a:xfrm flipV="1">
            <a:off x="5244860" y="2937842"/>
            <a:ext cx="1518250" cy="21270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856794" y="4803895"/>
                <a:ext cx="5361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𝑐𝑜𝑒𝑓𝑓𝑖𝑐𝑖𝑒𝑛𝑡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𝑑𝑖𝑓𝑓𝑢𝑠𝑖𝑜𝑛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𝑚𝑎𝑡𝑒𝑟𝑖𝑎𝑙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794" y="4803895"/>
                <a:ext cx="5361276" cy="276999"/>
              </a:xfrm>
              <a:prstGeom prst="rect">
                <a:avLst/>
              </a:prstGeom>
              <a:blipFill>
                <a:blip r:embed="rId6"/>
                <a:stretch>
                  <a:fillRect l="-1593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868195" y="5207628"/>
                <a:ext cx="3471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𝑝𝑜𝑟𝑜𝑠𝑖𝑡𝑦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𝑚𝑎𝑡𝑒𝑟𝑖𝑎𝑙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95" y="5207628"/>
                <a:ext cx="3471591" cy="276999"/>
              </a:xfrm>
              <a:prstGeom prst="rect">
                <a:avLst/>
              </a:prstGeom>
              <a:blipFill>
                <a:blip r:embed="rId7"/>
                <a:stretch>
                  <a:fillRect l="-1754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7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8"/>
          <p:cNvSpPr txBox="1">
            <a:spLocks/>
          </p:cNvSpPr>
          <p:nvPr/>
        </p:nvSpPr>
        <p:spPr>
          <a:xfrm>
            <a:off x="622654" y="2074457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Relation between </a:t>
            </a:r>
            <a:r>
              <a:rPr lang="en-GB" dirty="0" err="1" smtClean="0"/>
              <a:t>C</a:t>
            </a:r>
            <a:r>
              <a:rPr lang="en-GB" baseline="-25000" dirty="0" err="1" smtClean="0"/>
              <a:t>Ca</a:t>
            </a:r>
            <a:r>
              <a:rPr lang="en-GB" dirty="0" smtClean="0"/>
              <a:t> and </a:t>
            </a:r>
            <a:r>
              <a:rPr lang="en-GB" dirty="0" err="1" smtClean="0"/>
              <a:t>S</a:t>
            </a:r>
            <a:r>
              <a:rPr lang="en-GB" baseline="-25000" dirty="0" err="1" smtClean="0"/>
              <a:t>Ca</a:t>
            </a:r>
            <a:r>
              <a:rPr lang="en-GB" dirty="0" smtClean="0"/>
              <a:t> is based on experimental data. 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Simplified modelling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9" y="2750478"/>
            <a:ext cx="5628075" cy="31499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6200000">
            <a:off x="4982112" y="4049920"/>
            <a:ext cx="2988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Faucon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(1998) </a:t>
            </a:r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., 28:847-857.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5251154" y="2966800"/>
            <a:ext cx="0" cy="255600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813800" y="2966800"/>
            <a:ext cx="0" cy="255600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108167" y="2750478"/>
            <a:ext cx="4474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5"/>
                </a:solidFill>
              </a:rPr>
              <a:t>[Ca</a:t>
            </a:r>
            <a:r>
              <a:rPr lang="en-GB" b="1" baseline="30000" dirty="0" smtClean="0">
                <a:solidFill>
                  <a:schemeClr val="accent5"/>
                </a:solidFill>
              </a:rPr>
              <a:t>2+</a:t>
            </a:r>
            <a:r>
              <a:rPr lang="en-GB" b="1" dirty="0" smtClean="0">
                <a:solidFill>
                  <a:schemeClr val="accent5"/>
                </a:solidFill>
              </a:rPr>
              <a:t>]=21mmol/l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Threshold due to portlandite dissolution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5"/>
                </a:solidFill>
              </a:rPr>
              <a:t>2&lt;[Ca</a:t>
            </a:r>
            <a:r>
              <a:rPr lang="en-GB" b="1" baseline="30000" dirty="0" smtClean="0">
                <a:solidFill>
                  <a:schemeClr val="accent5"/>
                </a:solidFill>
              </a:rPr>
              <a:t>2+</a:t>
            </a:r>
            <a:r>
              <a:rPr lang="en-GB" b="1" dirty="0" smtClean="0">
                <a:solidFill>
                  <a:schemeClr val="accent5"/>
                </a:solidFill>
              </a:rPr>
              <a:t>]&lt;21mmol/l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Decalcification of C-S-H phase + progressive dissolution of </a:t>
            </a:r>
            <a:r>
              <a:rPr lang="en-GB" dirty="0" err="1" smtClean="0"/>
              <a:t>AFm</a:t>
            </a:r>
            <a:r>
              <a:rPr lang="en-GB" dirty="0" smtClean="0"/>
              <a:t> &amp; </a:t>
            </a:r>
            <a:r>
              <a:rPr lang="en-GB" dirty="0" err="1" smtClean="0"/>
              <a:t>AFt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5"/>
                </a:solidFill>
              </a:rPr>
              <a:t>[Ca</a:t>
            </a:r>
            <a:r>
              <a:rPr lang="en-GB" b="1" baseline="30000" dirty="0" smtClean="0">
                <a:solidFill>
                  <a:schemeClr val="accent5"/>
                </a:solidFill>
              </a:rPr>
              <a:t>2+</a:t>
            </a:r>
            <a:r>
              <a:rPr lang="en-GB" b="1" dirty="0" smtClean="0">
                <a:solidFill>
                  <a:schemeClr val="accent5"/>
                </a:solidFill>
              </a:rPr>
              <a:t>]&lt;2mmol/l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Solid phase is constituted of silica gel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8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06" y="2883943"/>
            <a:ext cx="3962345" cy="2859829"/>
          </a:xfrm>
          <a:prstGeom prst="rect">
            <a:avLst/>
          </a:prstGeom>
        </p:spPr>
      </p:pic>
      <p:sp>
        <p:nvSpPr>
          <p:cNvPr id="20" name="Espace réservé du contenu 8"/>
          <p:cNvSpPr txBox="1">
            <a:spLocks/>
          </p:cNvSpPr>
          <p:nvPr/>
        </p:nvSpPr>
        <p:spPr>
          <a:xfrm>
            <a:off x="622654" y="2074457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The evolution of porosity is linked to mineralogy.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Simplified modelling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5396370" y="3223772"/>
            <a:ext cx="0" cy="252000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42747" y="3182318"/>
            <a:ext cx="0" cy="252000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447533" y="4075180"/>
            <a:ext cx="2164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Mainguy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 (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2000) </a:t>
            </a:r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., 30:83-90.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49640" y="4348515"/>
            <a:ext cx="614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5"/>
                </a:solidFill>
              </a:rPr>
              <a:t>Increase</a:t>
            </a:r>
            <a:r>
              <a:rPr lang="fr-FR" dirty="0" smtClean="0">
                <a:solidFill>
                  <a:schemeClr val="accent5"/>
                </a:solidFill>
              </a:rPr>
              <a:t> of </a:t>
            </a:r>
            <a:r>
              <a:rPr lang="fr-FR" dirty="0" err="1" smtClean="0">
                <a:solidFill>
                  <a:schemeClr val="accent5"/>
                </a:solidFill>
              </a:rPr>
              <a:t>porosity</a:t>
            </a:r>
            <a:r>
              <a:rPr lang="fr-FR" dirty="0" smtClean="0">
                <a:solidFill>
                  <a:schemeClr val="accent5"/>
                </a:solidFill>
              </a:rPr>
              <a:t> due to the dissolution of portlandite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21515" y="2548199"/>
            <a:ext cx="525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5"/>
                </a:solidFill>
              </a:rPr>
              <a:t>Increase</a:t>
            </a:r>
            <a:r>
              <a:rPr lang="fr-FR" dirty="0" smtClean="0">
                <a:solidFill>
                  <a:schemeClr val="accent5"/>
                </a:solidFill>
              </a:rPr>
              <a:t> of </a:t>
            </a:r>
            <a:r>
              <a:rPr lang="fr-FR" dirty="0" err="1" smtClean="0">
                <a:solidFill>
                  <a:schemeClr val="accent5"/>
                </a:solidFill>
              </a:rPr>
              <a:t>porosity</a:t>
            </a:r>
            <a:r>
              <a:rPr lang="fr-FR" dirty="0" smtClean="0">
                <a:solidFill>
                  <a:schemeClr val="accent5"/>
                </a:solidFill>
              </a:rPr>
              <a:t> due to the progressive dissolution of hydrates (</a:t>
            </a:r>
            <a:r>
              <a:rPr lang="fr-FR" dirty="0" err="1" smtClean="0">
                <a:solidFill>
                  <a:schemeClr val="accent5"/>
                </a:solidFill>
              </a:rPr>
              <a:t>AFm+AFt</a:t>
            </a:r>
            <a:r>
              <a:rPr lang="fr-FR" dirty="0" smtClean="0">
                <a:solidFill>
                  <a:schemeClr val="accent5"/>
                </a:solidFill>
              </a:rPr>
              <a:t>)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21515" y="4865534"/>
            <a:ext cx="163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Initial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porosity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529515" y="5055080"/>
            <a:ext cx="7920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ccolade fermante 24"/>
          <p:cNvSpPr/>
          <p:nvPr/>
        </p:nvSpPr>
        <p:spPr>
          <a:xfrm>
            <a:off x="5589917" y="4011283"/>
            <a:ext cx="266178" cy="1043797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ccolade fermante 26"/>
          <p:cNvSpPr/>
          <p:nvPr/>
        </p:nvSpPr>
        <p:spPr>
          <a:xfrm rot="16200000">
            <a:off x="3872840" y="1915825"/>
            <a:ext cx="266178" cy="2615893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en angle 27"/>
          <p:cNvCxnSpPr/>
          <p:nvPr/>
        </p:nvCxnSpPr>
        <p:spPr>
          <a:xfrm flipV="1">
            <a:off x="3998407" y="2853629"/>
            <a:ext cx="2315586" cy="79414"/>
          </a:xfrm>
          <a:prstGeom prst="bentConnector3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58" y="3294768"/>
            <a:ext cx="4849842" cy="2880000"/>
          </a:xfrm>
          <a:prstGeom prst="rect">
            <a:avLst/>
          </a:prstGeom>
        </p:spPr>
      </p:pic>
      <p:sp>
        <p:nvSpPr>
          <p:cNvPr id="20" name="Espace réservé du contenu 8"/>
          <p:cNvSpPr txBox="1">
            <a:spLocks/>
          </p:cNvSpPr>
          <p:nvPr/>
        </p:nvSpPr>
        <p:spPr>
          <a:xfrm>
            <a:off x="622654" y="2074457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An empirical relation is established between porosity and coefficient of diffusion.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Based on the determination of De in OPC pastes presenting different porosities (due to different w/c).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Simplified modelling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8624344" y="4257982"/>
            <a:ext cx="2164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Mainguy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 (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2000) </a:t>
            </a:r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., 30:83-90.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206242" y="3156269"/>
                <a:ext cx="2619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9.95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−29.08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42" y="3156269"/>
                <a:ext cx="2619499" cy="276999"/>
              </a:xfrm>
              <a:prstGeom prst="rect">
                <a:avLst/>
              </a:prstGeom>
              <a:blipFill>
                <a:blip r:embed="rId4"/>
                <a:stretch>
                  <a:fillRect l="-1628" b="-2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2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8"/>
          <p:cNvSpPr txBox="1">
            <a:spLocks/>
          </p:cNvSpPr>
          <p:nvPr/>
        </p:nvSpPr>
        <p:spPr>
          <a:xfrm>
            <a:off x="622654" y="2074457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Outputs: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No detail on the phase assemblage.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Simplified modelling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10051554" y="4337440"/>
            <a:ext cx="2164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Mainguy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 (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2000) </a:t>
            </a:r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., 30:83-90.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01" y="3128272"/>
            <a:ext cx="4706961" cy="28800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88233"/>
              </p:ext>
            </p:extLst>
          </p:nvPr>
        </p:nvGraphicFramePr>
        <p:xfrm>
          <a:off x="857536" y="3740232"/>
          <a:ext cx="4876800" cy="165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049953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3768155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7344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Depth</a:t>
                      </a:r>
                      <a:r>
                        <a:rPr lang="fr-FR" dirty="0" smtClean="0"/>
                        <a:t> of </a:t>
                      </a:r>
                      <a:r>
                        <a:rPr lang="fr-FR" dirty="0" err="1" smtClean="0"/>
                        <a:t>degradation</a:t>
                      </a:r>
                      <a:r>
                        <a:rPr lang="fr-FR" dirty="0" smtClean="0"/>
                        <a:t> (mm)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</a:t>
                      </a:r>
                      <a:r>
                        <a:rPr lang="fr-FR" dirty="0" err="1" smtClean="0"/>
                        <a:t>months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</a:t>
                      </a:r>
                      <a:r>
                        <a:rPr lang="fr-FR" dirty="0" err="1" smtClean="0"/>
                        <a:t>months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864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Experiment</a:t>
                      </a:r>
                      <a:endParaRPr lang="fr-F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1.45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2.1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61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9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7054041" y="2454291"/>
            <a:ext cx="2884451" cy="8524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054041" y="2464763"/>
            <a:ext cx="288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Chemical reactions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269891" y="2455409"/>
            <a:ext cx="2884451" cy="8524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269890" y="2454291"/>
            <a:ext cx="288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Hydrodynamic processes</a:t>
            </a:r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Reactive transport modelling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7" name="Double flèche horizontale 16"/>
          <p:cNvSpPr/>
          <p:nvPr/>
        </p:nvSpPr>
        <p:spPr>
          <a:xfrm>
            <a:off x="5399427" y="2731832"/>
            <a:ext cx="1377795" cy="29736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548517" y="3627864"/>
            <a:ext cx="3839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5"/>
                </a:solidFill>
              </a:rPr>
              <a:t>Dissolution</a:t>
            </a:r>
          </a:p>
          <a:p>
            <a:pPr algn="ctr"/>
            <a:r>
              <a:rPr lang="en-GB" sz="2400" u="sng" dirty="0" smtClean="0">
                <a:solidFill>
                  <a:schemeClr val="accent5"/>
                </a:solidFill>
              </a:rPr>
              <a:t>and</a:t>
            </a:r>
            <a:endParaRPr lang="en-GB" sz="2400" u="sng" dirty="0">
              <a:solidFill>
                <a:schemeClr val="accent5"/>
              </a:solidFill>
            </a:endParaRPr>
          </a:p>
          <a:p>
            <a:pPr algn="ctr"/>
            <a:r>
              <a:rPr lang="en-GB" sz="2400" dirty="0">
                <a:solidFill>
                  <a:schemeClr val="accent5"/>
                </a:solidFill>
              </a:rPr>
              <a:t>P</a:t>
            </a:r>
            <a:r>
              <a:rPr lang="en-GB" sz="2400" dirty="0" smtClean="0">
                <a:solidFill>
                  <a:schemeClr val="accent5"/>
                </a:solidFill>
              </a:rPr>
              <a:t>recipitation</a:t>
            </a:r>
            <a:endParaRPr lang="en-GB" sz="2400" dirty="0">
              <a:solidFill>
                <a:schemeClr val="accent5"/>
              </a:solidFill>
            </a:endParaRPr>
          </a:p>
          <a:p>
            <a:pPr algn="ctr"/>
            <a:r>
              <a:rPr lang="en-GB" sz="2400" dirty="0" smtClean="0">
                <a:solidFill>
                  <a:schemeClr val="accent5"/>
                </a:solidFill>
              </a:rPr>
              <a:t>Aqueous </a:t>
            </a:r>
            <a:r>
              <a:rPr lang="en-GB" sz="2400" dirty="0">
                <a:solidFill>
                  <a:schemeClr val="accent5"/>
                </a:solidFill>
              </a:rPr>
              <a:t>reactions</a:t>
            </a:r>
          </a:p>
          <a:p>
            <a:pPr algn="ctr"/>
            <a:r>
              <a:rPr lang="en-GB" sz="2400" dirty="0">
                <a:solidFill>
                  <a:schemeClr val="accent5"/>
                </a:solidFill>
              </a:rPr>
              <a:t>Redox reactions</a:t>
            </a:r>
          </a:p>
          <a:p>
            <a:pPr algn="ctr"/>
            <a:r>
              <a:rPr lang="en-GB" sz="2400" dirty="0" smtClean="0">
                <a:solidFill>
                  <a:schemeClr val="accent5"/>
                </a:solidFill>
              </a:rPr>
              <a:t>Sorption</a:t>
            </a:r>
          </a:p>
          <a:p>
            <a:pPr algn="ctr"/>
            <a:r>
              <a:rPr lang="en-GB" sz="2400" dirty="0" smtClean="0">
                <a:solidFill>
                  <a:schemeClr val="accent5"/>
                </a:solidFill>
              </a:rPr>
              <a:t>Etc.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69892" y="3622913"/>
            <a:ext cx="2884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Diffusion</a:t>
            </a:r>
          </a:p>
          <a:p>
            <a:pPr algn="ctr">
              <a:lnSpc>
                <a:spcPct val="150000"/>
              </a:lnSpc>
            </a:pPr>
            <a:r>
              <a:rPr lang="en-GB" sz="2400" u="sng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GB" sz="2400" u="sng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Advection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Dispersion</a:t>
            </a:r>
          </a:p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269889" y="4518956"/>
                <a:ext cx="7668603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𝜕𝜔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𝑚𝑜𝑏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𝑔𝑟𝑎𝑑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𝑚𝑜𝑏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𝜕𝜔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𝑖𝑚𝑚𝑜𝑏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889" y="4518956"/>
                <a:ext cx="7668603" cy="52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30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Reactive transport modelling</a:t>
            </a:r>
          </a:p>
        </p:txBody>
      </p:sp>
      <p:sp>
        <p:nvSpPr>
          <p:cNvPr id="31" name="Espace réservé du contenu 8"/>
          <p:cNvSpPr txBox="1">
            <a:spLocks/>
          </p:cNvSpPr>
          <p:nvPr/>
        </p:nvSpPr>
        <p:spPr>
          <a:xfrm>
            <a:off x="622654" y="2074457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/>
              <a:t>Leaching of OPC materials in pure water is modelled considering the </a:t>
            </a:r>
            <a:r>
              <a:rPr lang="en-GB" u="sng" dirty="0" smtClean="0"/>
              <a:t>all the elements</a:t>
            </a:r>
            <a:r>
              <a:rPr lang="en-GB" dirty="0" smtClean="0"/>
              <a:t> (Ca, Si, Al, SO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2-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054041" y="3308302"/>
            <a:ext cx="2884451" cy="8524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054041" y="3318774"/>
            <a:ext cx="288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Chemical reactions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269891" y="3309420"/>
            <a:ext cx="2884451" cy="8524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269890" y="3308302"/>
            <a:ext cx="288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Hydrodynamic processes</a:t>
            </a:r>
          </a:p>
        </p:txBody>
      </p:sp>
      <p:sp>
        <p:nvSpPr>
          <p:cNvPr id="17" name="Double flèche horizontale 16"/>
          <p:cNvSpPr/>
          <p:nvPr/>
        </p:nvSpPr>
        <p:spPr>
          <a:xfrm>
            <a:off x="5399427" y="3585843"/>
            <a:ext cx="1377795" cy="29736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826289" y="4484229"/>
            <a:ext cx="3227752" cy="75200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268923" y="4463087"/>
            <a:ext cx="1133205" cy="77315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284753" y="5409532"/>
                <a:ext cx="90798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𝑚𝑜𝑏𝑖𝑙𝑒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𝑐𝑜𝑛𝑐𝑒𝑛𝑡𝑟𝑎𝑡𝑖𝑜𝑛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𝑒𝑙𝑒𝑚𝑒𝑛𝑡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753" y="5409532"/>
                <a:ext cx="9079874" cy="276999"/>
              </a:xfrm>
              <a:prstGeom prst="rect">
                <a:avLst/>
              </a:prstGeom>
              <a:blipFill>
                <a:blip r:embed="rId4"/>
                <a:stretch>
                  <a:fillRect l="-940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2960003" y="5741588"/>
                <a:ext cx="86194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𝑖𝑚𝑚𝑜𝑏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𝑖𝑚𝑚𝑜𝑏𝑖𝑙𝑒</m:t>
                    </m:r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𝑐𝑜𝑛𝑐𝑒𝑛𝑡𝑟𝑎𝑡𝑖𝑜𝑛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𝑒𝑙𝑒𝑚𝑒𝑛𝑡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003" y="5741588"/>
                <a:ext cx="8619466" cy="276999"/>
              </a:xfrm>
              <a:prstGeom prst="rect">
                <a:avLst/>
              </a:prstGeom>
              <a:blipFill>
                <a:blip r:embed="rId5"/>
                <a:stretch>
                  <a:fillRect l="-990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30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Reactive transport modelling</a:t>
            </a:r>
          </a:p>
        </p:txBody>
      </p:sp>
      <p:sp>
        <p:nvSpPr>
          <p:cNvPr id="31" name="Espace réservé du contenu 8"/>
          <p:cNvSpPr txBox="1">
            <a:spLocks/>
          </p:cNvSpPr>
          <p:nvPr/>
        </p:nvSpPr>
        <p:spPr>
          <a:xfrm>
            <a:off x="622654" y="2074457"/>
            <a:ext cx="6173959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Variation of porosity calculated with the evolution of the mineralogy.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Variation of De calculated with an empirical relation.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Example : modified Archie’s law</a:t>
            </a:r>
          </a:p>
        </p:txBody>
      </p:sp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810241"/>
              </p:ext>
            </p:extLst>
          </p:nvPr>
        </p:nvGraphicFramePr>
        <p:xfrm>
          <a:off x="6801116" y="1894857"/>
          <a:ext cx="4797501" cy="336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Connecteur droit 23"/>
          <p:cNvCxnSpPr/>
          <p:nvPr/>
        </p:nvCxnSpPr>
        <p:spPr>
          <a:xfrm>
            <a:off x="9824336" y="2078675"/>
            <a:ext cx="0" cy="25661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050054" y="5163627"/>
                <a:ext cx="274159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54" y="5163627"/>
                <a:ext cx="2741591" cy="830997"/>
              </a:xfrm>
              <a:prstGeom prst="rect">
                <a:avLst/>
              </a:prstGeom>
              <a:blipFill>
                <a:blip r:embed="rId4"/>
                <a:stretch>
                  <a:fillRect t="-735" b="-4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9824336" y="1563558"/>
            <a:ext cx="13381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chemeClr val="accent6">
                    <a:lumMod val="75000"/>
                  </a:schemeClr>
                </a:solidFill>
              </a:rPr>
              <a:t>Opening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050054" y="1556039"/>
            <a:ext cx="18188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chemeClr val="accent6">
                    <a:lumMod val="75000"/>
                  </a:schemeClr>
                </a:solidFill>
              </a:rPr>
              <a:t>Clogging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20117" y="4128319"/>
                <a:ext cx="6176496" cy="654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7" y="4128319"/>
                <a:ext cx="6176496" cy="654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293289" y="4877011"/>
                <a:ext cx="59246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𝑒𝑓𝑓𝑒𝑐𝑡𝑖𝑣𝑒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𝑑𝑖𝑓𝑓𝑢𝑠𝑖𝑜𝑛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𝑐𝑜𝑒𝑓𝑓𝑖𝑐𝑖𝑒𝑛𝑡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289" y="4877011"/>
                <a:ext cx="5924676" cy="276999"/>
              </a:xfrm>
              <a:prstGeom prst="rect">
                <a:avLst/>
              </a:prstGeom>
              <a:blipFill>
                <a:blip r:embed="rId6"/>
                <a:stretch>
                  <a:fillRect l="-1337" t="-2222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301915" y="5150650"/>
                <a:ext cx="59384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𝑝𝑜𝑟𝑜𝑠𝑖𝑡𝑦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𝑚𝑎𝑡𝑒𝑟𝑖𝑎𝑙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15" y="5150650"/>
                <a:ext cx="5938499" cy="276999"/>
              </a:xfrm>
              <a:prstGeom prst="rect">
                <a:avLst/>
              </a:prstGeom>
              <a:blipFill>
                <a:blip r:embed="rId7"/>
                <a:stretch>
                  <a:fillRect l="-1027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301915" y="5405956"/>
                <a:ext cx="59246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𝑐𝑟𝑖𝑡𝑖𝑐𝑎𝑙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𝑝𝑜𝑟𝑜𝑠𝑖𝑡𝑦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15" y="5405956"/>
                <a:ext cx="5924676" cy="276999"/>
              </a:xfrm>
              <a:prstGeom prst="rect">
                <a:avLst/>
              </a:prstGeom>
              <a:blipFill>
                <a:blip r:embed="rId8"/>
                <a:stretch>
                  <a:fillRect l="-1030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15614" y="4911551"/>
                <a:ext cx="7380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𝑤𝑖𝑡h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4" y="4911551"/>
                <a:ext cx="738057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1300136" y="5678061"/>
            <a:ext cx="593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a : </a:t>
            </a:r>
            <a:r>
              <a:rPr lang="en-GB" i="1" u="sng" dirty="0">
                <a:latin typeface="Cambria" panose="02040503050406030204" pitchFamily="18" charset="0"/>
                <a:ea typeface="Cambria" panose="02040503050406030204" pitchFamily="18" charset="0"/>
              </a:rPr>
              <a:t>empirical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 fitting parameter</a:t>
            </a:r>
          </a:p>
        </p:txBody>
      </p:sp>
    </p:spTree>
    <p:extLst>
      <p:ext uri="{BB962C8B-B14F-4D97-AF65-F5344CB8AC3E}">
        <p14:creationId xmlns:p14="http://schemas.microsoft.com/office/powerpoint/2010/main" val="41603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8"/>
          <p:cNvSpPr txBox="1">
            <a:spLocks/>
          </p:cNvSpPr>
          <p:nvPr/>
        </p:nvSpPr>
        <p:spPr>
          <a:xfrm>
            <a:off x="622654" y="1384348"/>
            <a:ext cx="10956815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Durability is the </a:t>
            </a:r>
            <a:r>
              <a:rPr lang="en-US" dirty="0" smtClean="0"/>
              <a:t>ability </a:t>
            </a:r>
            <a:r>
              <a:rPr lang="en-US" dirty="0"/>
              <a:t>to maintain desired performances within a specified time </a:t>
            </a:r>
            <a:r>
              <a:rPr lang="en-US" dirty="0" smtClean="0"/>
              <a:t>frame.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Durability can be impacted by several processes: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945563469"/>
              </p:ext>
            </p:extLst>
          </p:nvPr>
        </p:nvGraphicFramePr>
        <p:xfrm>
          <a:off x="1640456" y="2458528"/>
          <a:ext cx="8911087" cy="371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4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35" y="1371348"/>
            <a:ext cx="4128000" cy="24633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929" y="3876139"/>
            <a:ext cx="4128000" cy="237461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10811" y="3823063"/>
            <a:ext cx="686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tx2"/>
                </a:solidFill>
              </a:rPr>
              <a:t>Amount</a:t>
            </a:r>
            <a:r>
              <a:rPr lang="fr-FR" sz="1600" b="1" dirty="0">
                <a:solidFill>
                  <a:schemeClr val="tx2"/>
                </a:solidFill>
              </a:rPr>
              <a:t> of Ca</a:t>
            </a:r>
            <a:r>
              <a:rPr lang="fr-FR" sz="1600" b="1" baseline="30000" dirty="0">
                <a:solidFill>
                  <a:schemeClr val="tx2"/>
                </a:solidFill>
              </a:rPr>
              <a:t>2+ </a:t>
            </a:r>
            <a:r>
              <a:rPr lang="fr-FR" sz="1600" b="1" dirty="0" err="1">
                <a:solidFill>
                  <a:schemeClr val="tx2"/>
                </a:solidFill>
              </a:rPr>
              <a:t>released</a:t>
            </a:r>
            <a:r>
              <a:rPr lang="fr-FR" sz="1600" b="1" dirty="0">
                <a:solidFill>
                  <a:schemeClr val="tx2"/>
                </a:solidFill>
              </a:rPr>
              <a:t> (mol/dm²/days</a:t>
            </a:r>
            <a:r>
              <a:rPr lang="fr-FR" sz="1600" b="1" baseline="30000" dirty="0">
                <a:solidFill>
                  <a:schemeClr val="tx2"/>
                </a:solidFill>
              </a:rPr>
              <a:t>1/2</a:t>
            </a:r>
            <a:r>
              <a:rPr lang="fr-FR" sz="1600" b="1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83593"/>
              </p:ext>
            </p:extLst>
          </p:nvPr>
        </p:nvGraphicFramePr>
        <p:xfrm>
          <a:off x="610811" y="4174814"/>
          <a:ext cx="6868290" cy="1463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92104">
                  <a:extLst>
                    <a:ext uri="{9D8B030D-6E8A-4147-A177-3AD203B41FA5}">
                      <a16:colId xmlns:a16="http://schemas.microsoft.com/office/drawing/2014/main" val="1454161100"/>
                    </a:ext>
                  </a:extLst>
                </a:gridCol>
                <a:gridCol w="901097">
                  <a:extLst>
                    <a:ext uri="{9D8B030D-6E8A-4147-A177-3AD203B41FA5}">
                      <a16:colId xmlns:a16="http://schemas.microsoft.com/office/drawing/2014/main" val="2583447145"/>
                    </a:ext>
                  </a:extLst>
                </a:gridCol>
                <a:gridCol w="950349">
                  <a:extLst>
                    <a:ext uri="{9D8B030D-6E8A-4147-A177-3AD203B41FA5}">
                      <a16:colId xmlns:a16="http://schemas.microsoft.com/office/drawing/2014/main" val="592220845"/>
                    </a:ext>
                  </a:extLst>
                </a:gridCol>
                <a:gridCol w="981185">
                  <a:extLst>
                    <a:ext uri="{9D8B030D-6E8A-4147-A177-3AD203B41FA5}">
                      <a16:colId xmlns:a16="http://schemas.microsoft.com/office/drawing/2014/main" val="112584883"/>
                    </a:ext>
                  </a:extLst>
                </a:gridCol>
                <a:gridCol w="981185">
                  <a:extLst>
                    <a:ext uri="{9D8B030D-6E8A-4147-A177-3AD203B41FA5}">
                      <a16:colId xmlns:a16="http://schemas.microsoft.com/office/drawing/2014/main" val="443155248"/>
                    </a:ext>
                  </a:extLst>
                </a:gridCol>
                <a:gridCol w="981185">
                  <a:extLst>
                    <a:ext uri="{9D8B030D-6E8A-4147-A177-3AD203B41FA5}">
                      <a16:colId xmlns:a16="http://schemas.microsoft.com/office/drawing/2014/main" val="2779711962"/>
                    </a:ext>
                  </a:extLst>
                </a:gridCol>
                <a:gridCol w="981185">
                  <a:extLst>
                    <a:ext uri="{9D8B030D-6E8A-4147-A177-3AD203B41FA5}">
                      <a16:colId xmlns:a16="http://schemas.microsoft.com/office/drawing/2014/main" val="2885678438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Cement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 °C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 °C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85°C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6548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Exp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Mod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Exp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Mod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Exp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Mod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61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CEM I</a:t>
                      </a:r>
                      <a:endParaRPr lang="fr-FR" sz="16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0.0150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0.0152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0.028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0.027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0.046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0.045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127538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CEM V</a:t>
                      </a:r>
                      <a:endParaRPr lang="fr-FR" sz="16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0.0036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0.0031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0.0059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0.0057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0.0118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0.0126</a:t>
                      </a:r>
                      <a:endParaRPr lang="fr-FR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68608553"/>
                  </a:ext>
                </a:extLst>
              </a:tr>
            </a:tbl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11002525" y="1423291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85°C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1002525" y="373749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85°C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1002525" y="4489331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50°C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1002525" y="197095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50°C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1002525" y="251862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25°C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1002525" y="502286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25°C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26211" y="1052003"/>
            <a:ext cx="4151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Peycelon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(2006)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REGC,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10:1107-1125.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7626211" y="1371347"/>
            <a:ext cx="4176000" cy="4903432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10636199" y="3087000"/>
            <a:ext cx="13381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1" dirty="0">
                <a:solidFill>
                  <a:schemeClr val="tx2"/>
                </a:solidFill>
              </a:rPr>
              <a:t>CEM I</a:t>
            </a:r>
            <a:endParaRPr lang="en-GB" sz="2133" b="1" dirty="0">
              <a:solidFill>
                <a:schemeClr val="tx2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583794" y="5511796"/>
            <a:ext cx="13381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1" dirty="0">
                <a:solidFill>
                  <a:schemeClr val="tx2"/>
                </a:solidFill>
              </a:rPr>
              <a:t>CEM V</a:t>
            </a:r>
            <a:endParaRPr lang="en-GB" sz="2133" b="1" dirty="0">
              <a:solidFill>
                <a:schemeClr val="tx2"/>
              </a:solidFill>
            </a:endParaRPr>
          </a:p>
        </p:txBody>
      </p:sp>
      <p:sp>
        <p:nvSpPr>
          <p:cNvPr id="22" name="Titre 3"/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23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Modelling </a:t>
            </a:r>
            <a:r>
              <a:rPr lang="en-GB" b="1" dirty="0">
                <a:solidFill>
                  <a:schemeClr val="tx2"/>
                </a:solidFill>
              </a:rPr>
              <a:t>the leachate </a:t>
            </a:r>
            <a:r>
              <a:rPr lang="en-GB" b="1" dirty="0" smtClean="0">
                <a:solidFill>
                  <a:schemeClr val="tx2"/>
                </a:solidFill>
              </a:rPr>
              <a:t>composition: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24" name="Espace réservé du contenu 8"/>
          <p:cNvSpPr txBox="1">
            <a:spLocks/>
          </p:cNvSpPr>
          <p:nvPr/>
        </p:nvSpPr>
        <p:spPr>
          <a:xfrm>
            <a:off x="636588" y="2077450"/>
            <a:ext cx="6173959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Comparison </a:t>
            </a:r>
            <a:r>
              <a:rPr lang="en-GB" dirty="0"/>
              <a:t>between experimental data and </a:t>
            </a:r>
            <a:r>
              <a:rPr lang="en-GB" dirty="0" smtClean="0"/>
              <a:t>model.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Possibility </a:t>
            </a:r>
            <a:r>
              <a:rPr lang="en-GB" dirty="0"/>
              <a:t>to take into account the effect of </a:t>
            </a:r>
            <a:r>
              <a:rPr lang="en-GB" dirty="0" smtClean="0"/>
              <a:t>temperature.</a:t>
            </a:r>
          </a:p>
        </p:txBody>
      </p:sp>
    </p:spTree>
    <p:extLst>
      <p:ext uri="{BB962C8B-B14F-4D97-AF65-F5344CB8AC3E}">
        <p14:creationId xmlns:p14="http://schemas.microsoft.com/office/powerpoint/2010/main" val="31856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2474" y="2553212"/>
            <a:ext cx="5479808" cy="367672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Impact of the opening of the porosity in the degraded zones :</a:t>
            </a:r>
          </a:p>
          <a:p>
            <a:pPr lvl="1" algn="just"/>
            <a:r>
              <a:rPr lang="en-GB" dirty="0"/>
              <a:t>Input and fitting parameters </a:t>
            </a:r>
            <a:r>
              <a:rPr lang="en-GB" dirty="0" smtClean="0"/>
              <a:t>(Archie’s </a:t>
            </a:r>
            <a:r>
              <a:rPr lang="en-GB" dirty="0"/>
              <a:t>law) :</a:t>
            </a:r>
          </a:p>
          <a:p>
            <a:pPr lvl="2" algn="just"/>
            <a:r>
              <a:rPr lang="en-GB" dirty="0"/>
              <a:t>De(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baseline="-25000" dirty="0"/>
              <a:t>0</a:t>
            </a:r>
            <a:r>
              <a:rPr lang="en-GB" dirty="0"/>
              <a:t>) = 10</a:t>
            </a:r>
            <a:r>
              <a:rPr lang="en-GB" baseline="30000" dirty="0"/>
              <a:t>-11</a:t>
            </a:r>
            <a:r>
              <a:rPr lang="en-GB" dirty="0"/>
              <a:t>m²/s</a:t>
            </a:r>
          </a:p>
          <a:p>
            <a:pPr lvl="2"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dirty="0"/>
              <a:t> = 0.2</a:t>
            </a:r>
            <a:endParaRPr lang="en-GB" baseline="-25000" dirty="0"/>
          </a:p>
          <a:p>
            <a:pPr lvl="2" algn="just"/>
            <a:r>
              <a:rPr lang="en-GB" dirty="0"/>
              <a:t>α = 2.8</a:t>
            </a:r>
          </a:p>
          <a:p>
            <a:pPr lvl="1" algn="just"/>
            <a:r>
              <a:rPr lang="en-GB" dirty="0"/>
              <a:t>Decalcification of C-S-H :</a:t>
            </a:r>
          </a:p>
          <a:p>
            <a:pPr lvl="2" algn="just"/>
            <a:r>
              <a:rPr lang="en-GB" dirty="0"/>
              <a:t>CSH1.8 → CSH1.1</a:t>
            </a:r>
          </a:p>
          <a:p>
            <a:pPr lvl="1" algn="just"/>
            <a:endParaRPr lang="en-GB" dirty="0"/>
          </a:p>
          <a:p>
            <a:pPr algn="just"/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252" r="11423" b="52569"/>
          <a:stretch/>
        </p:blipFill>
        <p:spPr>
          <a:xfrm>
            <a:off x="6351184" y="4211294"/>
            <a:ext cx="5651253" cy="20383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38" y="1612364"/>
            <a:ext cx="5720452" cy="23035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55348" y="1318937"/>
            <a:ext cx="355738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/>
              <a:t>Constant diffusion coefficient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12081" y="3818545"/>
            <a:ext cx="34367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dirty="0"/>
              <a:t>Variable diffusion coefficient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7724487" y="1840241"/>
            <a:ext cx="0" cy="1669697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7239216" y="1840241"/>
            <a:ext cx="0" cy="1669697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41355" y="1823858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Unaltered zone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49246" y="1308790"/>
            <a:ext cx="183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Altered zone</a:t>
            </a:r>
          </a:p>
        </p:txBody>
      </p:sp>
      <p:sp>
        <p:nvSpPr>
          <p:cNvPr id="15" name="Accolade fermante 14"/>
          <p:cNvSpPr/>
          <p:nvPr/>
        </p:nvSpPr>
        <p:spPr>
          <a:xfrm rot="16200000">
            <a:off x="7234969" y="1292865"/>
            <a:ext cx="170828" cy="815699"/>
          </a:xfrm>
          <a:prstGeom prst="rightBrac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316639" y="178287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921294" y="17653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8992191" y="4403253"/>
            <a:ext cx="0" cy="18240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000361" y="4375725"/>
            <a:ext cx="0" cy="18240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572571" y="4653395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Unaltered zone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336022" y="3825938"/>
            <a:ext cx="183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Altered zone</a:t>
            </a:r>
          </a:p>
        </p:txBody>
      </p:sp>
      <p:sp>
        <p:nvSpPr>
          <p:cNvPr id="23" name="Accolade fermante 22"/>
          <p:cNvSpPr/>
          <p:nvPr/>
        </p:nvSpPr>
        <p:spPr>
          <a:xfrm rot="16200000">
            <a:off x="7874701" y="3213650"/>
            <a:ext cx="152331" cy="2066993"/>
          </a:xfrm>
          <a:prstGeom prst="rightBrac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406034" y="434653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317952" y="43204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14449" y="1023543"/>
            <a:ext cx="5720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van der Lee et al. (2008) ConMod’08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6363949" y="1318938"/>
            <a:ext cx="5703539" cy="5040029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29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Modelling </a:t>
            </a:r>
            <a:r>
              <a:rPr lang="en-GB" b="1" dirty="0">
                <a:solidFill>
                  <a:schemeClr val="tx2"/>
                </a:solidFill>
              </a:rPr>
              <a:t>the </a:t>
            </a:r>
            <a:r>
              <a:rPr lang="en-GB" b="1" dirty="0" smtClean="0">
                <a:solidFill>
                  <a:schemeClr val="tx2"/>
                </a:solidFill>
              </a:rPr>
              <a:t>mineralogical evolutions: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700" y="847113"/>
            <a:ext cx="3614640" cy="288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459" t="965" r="985"/>
          <a:stretch/>
        </p:blipFill>
        <p:spPr>
          <a:xfrm>
            <a:off x="6727035" y="3829397"/>
            <a:ext cx="3563864" cy="2880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31839" y="3727113"/>
            <a:ext cx="5261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Stora et al. (2009) </a:t>
            </a:r>
            <a:r>
              <a:rPr lang="fr-FR" sz="1600" i="1" dirty="0" err="1" smtClean="0">
                <a:solidFill>
                  <a:schemeClr val="tx2">
                    <a:lumMod val="75000"/>
                  </a:schemeClr>
                </a:solidFill>
              </a:rPr>
              <a:t>Cem.Concr.Res</a:t>
            </a:r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39:763-772.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514270" y="847115"/>
            <a:ext cx="5337489" cy="5874528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0" name="Connecteur droit 19"/>
          <p:cNvCxnSpPr/>
          <p:nvPr/>
        </p:nvCxnSpPr>
        <p:spPr>
          <a:xfrm>
            <a:off x="8292777" y="914915"/>
            <a:ext cx="0" cy="254400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296201" y="3882532"/>
            <a:ext cx="0" cy="254400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555626" y="496986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Unaltered</a:t>
            </a:r>
            <a:r>
              <a:rPr lang="fr-F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zone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665476" y="95467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Altered zone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726753" y="39023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Altered</a:t>
            </a:r>
            <a:r>
              <a:rPr lang="fr-FR" b="1" dirty="0">
                <a:solidFill>
                  <a:schemeClr val="tx2"/>
                </a:solidFill>
              </a:rPr>
              <a:t> zone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654212" y="2285680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Unaltered</a:t>
            </a:r>
            <a:r>
              <a:rPr lang="fr-F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zone</a:t>
            </a:r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 bwMode="white">
          <a:xfrm>
            <a:off x="10290900" y="3902330"/>
            <a:ext cx="1545577" cy="283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Simulated evolution of the Young modulus </a:t>
            </a:r>
          </a:p>
        </p:txBody>
      </p:sp>
      <p:sp>
        <p:nvSpPr>
          <p:cNvPr id="30" name="Espace réservé du texte 5"/>
          <p:cNvSpPr txBox="1">
            <a:spLocks/>
          </p:cNvSpPr>
          <p:nvPr/>
        </p:nvSpPr>
        <p:spPr bwMode="white">
          <a:xfrm>
            <a:off x="10317255" y="833071"/>
            <a:ext cx="1534503" cy="26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Simulated mineral composition of a CEM I paste (w/c=0.4) leached for 50 days.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591" y="4190674"/>
            <a:ext cx="4174536" cy="1744013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731838" y="4079064"/>
            <a:ext cx="5261427" cy="1937072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23A0628E-C12F-4F8C-9895-BCD5E30100D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1838" y="4132534"/>
            <a:ext cx="1005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Input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25" name="Titre 3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6" name="Espace réservé du contenu 1"/>
          <p:cNvSpPr>
            <a:spLocks noGrp="1"/>
          </p:cNvSpPr>
          <p:nvPr>
            <p:ph idx="1"/>
          </p:nvPr>
        </p:nvSpPr>
        <p:spPr>
          <a:xfrm>
            <a:off x="621101" y="2372331"/>
            <a:ext cx="5531735" cy="111179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Modelling </a:t>
            </a:r>
            <a:r>
              <a:rPr lang="en-GB" dirty="0">
                <a:solidFill>
                  <a:srgbClr val="000000"/>
                </a:solidFill>
              </a:rPr>
              <a:t>the evolutions of Young modulus E using experimental data on the different phases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22" name="Espace réservé du contenu 8"/>
          <p:cNvSpPr txBox="1">
            <a:spLocks/>
          </p:cNvSpPr>
          <p:nvPr/>
        </p:nvSpPr>
        <p:spPr>
          <a:xfrm>
            <a:off x="636303" y="1396300"/>
            <a:ext cx="5516534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Chemo-mechanical modelling:</a:t>
            </a:r>
          </a:p>
        </p:txBody>
      </p:sp>
    </p:spTree>
    <p:extLst>
      <p:ext uri="{BB962C8B-B14F-4D97-AF65-F5344CB8AC3E}">
        <p14:creationId xmlns:p14="http://schemas.microsoft.com/office/powerpoint/2010/main" val="41273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SULPHATE</a:t>
            </a:r>
            <a:b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ATTACK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4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SULPHATE ATTACK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Organigramme : Stockage à accès direct 10"/>
          <p:cNvSpPr/>
          <p:nvPr/>
        </p:nvSpPr>
        <p:spPr>
          <a:xfrm>
            <a:off x="1044286" y="3109605"/>
            <a:ext cx="1187116" cy="3160295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Flèche droite 16"/>
          <p:cNvSpPr/>
          <p:nvPr/>
        </p:nvSpPr>
        <p:spPr>
          <a:xfrm>
            <a:off x="2078133" y="3768674"/>
            <a:ext cx="901700" cy="31750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8" name="Flèche droite 17"/>
          <p:cNvSpPr/>
          <p:nvPr/>
        </p:nvSpPr>
        <p:spPr>
          <a:xfrm rot="10800000">
            <a:off x="2078132" y="5381286"/>
            <a:ext cx="901700" cy="31750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101142" y="3722148"/>
            <a:ext cx="182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Ca</a:t>
            </a:r>
            <a:r>
              <a:rPr lang="en-GB" sz="2400" b="1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2+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95132" y="5334762"/>
            <a:ext cx="182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</a:t>
            </a:r>
            <a:r>
              <a:rPr lang="en-GB" sz="2400" b="1" baseline="-25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</a:t>
            </a:r>
            <a:r>
              <a:rPr lang="en-GB" sz="2400" b="1" baseline="30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62720" y="1378567"/>
            <a:ext cx="61225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fr-FR" b="1" dirty="0">
                <a:solidFill>
                  <a:schemeClr val="tx2"/>
                </a:solidFill>
                <a:latin typeface="Arial" panose="020B0604020202020204" pitchFamily="34" charset="0"/>
              </a:rPr>
              <a:t>Description of the general </a:t>
            </a:r>
            <a:r>
              <a:rPr lang="en-GB" altLang="fr-FR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process:</a:t>
            </a:r>
            <a:endParaRPr lang="en-GB" altLang="fr-FR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462721" y="2668360"/>
                <a:ext cx="1913465" cy="65665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867" i="1" dirty="0">
                    <a:solidFill>
                      <a:schemeClr val="tx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Sodium </a:t>
                </a:r>
                <a:r>
                  <a:rPr lang="en-GB" sz="1867" i="1" dirty="0" err="1">
                    <a:solidFill>
                      <a:schemeClr val="tx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sulfate</a:t>
                </a:r>
                <a:endParaRPr lang="en-GB" sz="1867" i="1" dirty="0">
                  <a:solidFill>
                    <a:schemeClr val="tx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21" y="2668360"/>
                <a:ext cx="1913465" cy="656655"/>
              </a:xfrm>
              <a:prstGeom prst="rect">
                <a:avLst/>
              </a:prstGeom>
              <a:blipFill>
                <a:blip r:embed="rId4"/>
                <a:stretch>
                  <a:fillRect t="-11009" b="-8257"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462720" y="3760990"/>
                <a:ext cx="1913467" cy="656655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867" i="1" dirty="0">
                    <a:solidFill>
                      <a:schemeClr val="tx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Portlandite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20" y="3760990"/>
                <a:ext cx="1913467" cy="656655"/>
              </a:xfrm>
              <a:prstGeom prst="rect">
                <a:avLst/>
              </a:prstGeom>
              <a:blipFill>
                <a:blip r:embed="rId5"/>
                <a:stretch>
                  <a:fillRect t="-10000" b="-18182"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462720" y="4811522"/>
                <a:ext cx="1913467" cy="65742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867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Gypsum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̅"/>
                          <m:ctrlP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sSub>
                        <m:sSubPr>
                          <m:ctrlP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20" y="4811522"/>
                <a:ext cx="1913467" cy="657424"/>
              </a:xfrm>
              <a:prstGeom prst="rect">
                <a:avLst/>
              </a:prstGeom>
              <a:blipFill>
                <a:blip r:embed="rId6"/>
                <a:stretch>
                  <a:fillRect t="-10000" b="-727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8227351" y="2966953"/>
                <a:ext cx="1291699" cy="657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867" i="1" dirty="0" err="1">
                    <a:solidFill>
                      <a:schemeClr val="tx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Monosulfate</a:t>
                </a:r>
                <a:endParaRPr lang="en-GB" sz="1867" i="1" dirty="0">
                  <a:solidFill>
                    <a:schemeClr val="tx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̅"/>
                          <m:ctrlP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sSub>
                        <m:sSubPr>
                          <m:ctrlP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351" y="2966953"/>
                <a:ext cx="1291699" cy="657424"/>
              </a:xfrm>
              <a:prstGeom prst="rect">
                <a:avLst/>
              </a:prstGeom>
              <a:blipFill>
                <a:blip r:embed="rId7"/>
                <a:stretch>
                  <a:fillRect l="-10377" t="-12037" r="-10377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0249601" y="2860999"/>
                <a:ext cx="1089849" cy="943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867" i="1" dirty="0" err="1">
                    <a:solidFill>
                      <a:schemeClr val="tx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Tricalcium</a:t>
                </a:r>
                <a:endParaRPr lang="en-GB" sz="1867" i="1" dirty="0">
                  <a:solidFill>
                    <a:schemeClr val="tx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1867" i="1" dirty="0">
                    <a:solidFill>
                      <a:schemeClr val="tx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aluminate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601" y="2860999"/>
                <a:ext cx="1089849" cy="943976"/>
              </a:xfrm>
              <a:prstGeom prst="rect">
                <a:avLst/>
              </a:prstGeom>
              <a:blipFill>
                <a:blip r:embed="rId8"/>
                <a:stretch>
                  <a:fillRect l="-13408" t="-7742" r="-12849" b="-5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à coins arrondis 26"/>
          <p:cNvSpPr/>
          <p:nvPr/>
        </p:nvSpPr>
        <p:spPr>
          <a:xfrm>
            <a:off x="7822799" y="2668360"/>
            <a:ext cx="4024276" cy="1325405"/>
          </a:xfrm>
          <a:prstGeom prst="roundRect">
            <a:avLst>
              <a:gd name="adj" fmla="val 24216"/>
            </a:avLst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822798" y="4021400"/>
            <a:ext cx="4024276" cy="2873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867" i="1" dirty="0">
                <a:solidFill>
                  <a:schemeClr val="tx1">
                    <a:lumMod val="75000"/>
                  </a:schemeClr>
                </a:solidFill>
                <a:latin typeface="Cambria Math" panose="02040503050406030204" pitchFamily="18" charset="0"/>
              </a:rPr>
              <a:t>Calcium aluminate phases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963638" y="5009154"/>
                <a:ext cx="1745973" cy="65742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867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Ettringite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638" y="5009154"/>
                <a:ext cx="1745973" cy="657424"/>
              </a:xfrm>
              <a:prstGeom prst="rect">
                <a:avLst/>
              </a:prstGeom>
              <a:blipFill>
                <a:blip r:embed="rId9"/>
                <a:stretch>
                  <a:fillRect t="-10909" b="-727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/>
          <p:cNvCxnSpPr>
            <a:stCxn id="16" idx="2"/>
            <a:endCxn id="21" idx="0"/>
          </p:cNvCxnSpPr>
          <p:nvPr/>
        </p:nvCxnSpPr>
        <p:spPr>
          <a:xfrm>
            <a:off x="6419453" y="3324951"/>
            <a:ext cx="0" cy="436039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1" idx="2"/>
            <a:endCxn id="22" idx="0"/>
          </p:cNvCxnSpPr>
          <p:nvPr/>
        </p:nvCxnSpPr>
        <p:spPr>
          <a:xfrm>
            <a:off x="6419453" y="4417580"/>
            <a:ext cx="0" cy="393941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7376186" y="3006102"/>
            <a:ext cx="446613" cy="669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8191988" y="4021399"/>
            <a:ext cx="0" cy="1110139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28" idx="2"/>
            <a:endCxn id="29" idx="0"/>
          </p:cNvCxnSpPr>
          <p:nvPr/>
        </p:nvCxnSpPr>
        <p:spPr>
          <a:xfrm>
            <a:off x="9834936" y="4308657"/>
            <a:ext cx="1688" cy="700496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376186" y="5140201"/>
            <a:ext cx="841449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618226" y="1379099"/>
            <a:ext cx="4113943" cy="4119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Two phenomena at play: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Leaching from the material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Mass </a:t>
            </a:r>
            <a:r>
              <a:rPr lang="en-GB" sz="1600" dirty="0"/>
              <a:t>transport of corrosive agents into the </a:t>
            </a:r>
            <a:r>
              <a:rPr lang="en-GB" sz="1600" dirty="0" smtClean="0"/>
              <a:t>material</a:t>
            </a:r>
            <a:endParaRPr lang="en-GB" sz="1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5"/>
          <p:cNvSpPr txBox="1">
            <a:spLocks/>
          </p:cNvSpPr>
          <p:nvPr/>
        </p:nvSpPr>
        <p:spPr bwMode="white">
          <a:xfrm>
            <a:off x="612475" y="1394047"/>
            <a:ext cx="11237554" cy="66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800" b="1" dirty="0"/>
              <a:t>Experimental set-up :</a:t>
            </a:r>
            <a:endParaRPr lang="en-GB" sz="1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65" y="2661556"/>
            <a:ext cx="7309473" cy="297600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2665229" y="2866932"/>
            <a:ext cx="6861544" cy="2770624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Rectangle 16"/>
          <p:cNvSpPr/>
          <p:nvPr/>
        </p:nvSpPr>
        <p:spPr>
          <a:xfrm>
            <a:off x="2006772" y="2560078"/>
            <a:ext cx="8178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Planel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et al. (2006) </a:t>
            </a:r>
            <a:r>
              <a:rPr lang="en-GB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Cem.Conc.Res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36:137-143.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SULPHATE ATTACK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1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3903" t="4631" r="2547" b="3135"/>
          <a:stretch/>
        </p:blipFill>
        <p:spPr>
          <a:xfrm>
            <a:off x="6530905" y="2020949"/>
            <a:ext cx="5162167" cy="374400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6390052" y="1988524"/>
            <a:ext cx="5303020" cy="3827720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itre 3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SULPHATE ATTACK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12475" y="2306458"/>
            <a:ext cx="5495027" cy="32345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Diffusion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of sulphate ions in the material (negative flux)</a:t>
            </a:r>
          </a:p>
          <a:p>
            <a:pPr lvl="1" algn="just">
              <a:lnSpc>
                <a:spcPct val="15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Fluxes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of OH</a:t>
            </a:r>
            <a:r>
              <a:rPr lang="en-GB" altLang="fr-F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 are similar for leaching in H</a:t>
            </a:r>
            <a:r>
              <a:rPr lang="en-GB" alt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O and Na</a:t>
            </a:r>
            <a:r>
              <a:rPr lang="en-GB" alt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SO</a:t>
            </a:r>
            <a:r>
              <a:rPr lang="en-GB" alt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  <a:p>
            <a:pPr lvl="1" algn="just">
              <a:lnSpc>
                <a:spcPct val="15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Lower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flux of Ca</a:t>
            </a:r>
            <a:r>
              <a:rPr lang="en-GB" altLang="fr-F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in Na</a:t>
            </a:r>
            <a:r>
              <a:rPr lang="en-GB" alt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SO</a:t>
            </a:r>
            <a:r>
              <a:rPr lang="en-GB" alt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  <a:p>
            <a:pPr lvl="2" algn="just">
              <a:lnSpc>
                <a:spcPct val="15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Ca</a:t>
            </a:r>
            <a:r>
              <a:rPr lang="en-GB" altLang="fr-FR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altLang="fr-F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consumption</a:t>
            </a:r>
            <a:endParaRPr lang="en-GB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390052" y="1691231"/>
            <a:ext cx="5303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Planel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(2006)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Cem.Conc.Res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36:137-143.</a:t>
            </a:r>
          </a:p>
        </p:txBody>
      </p:sp>
      <p:sp>
        <p:nvSpPr>
          <p:cNvPr id="15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Chemical analysis of the leachate:</a:t>
            </a:r>
          </a:p>
        </p:txBody>
      </p:sp>
    </p:spTree>
    <p:extLst>
      <p:ext uri="{BB962C8B-B14F-4D97-AF65-F5344CB8AC3E}">
        <p14:creationId xmlns:p14="http://schemas.microsoft.com/office/powerpoint/2010/main" val="10884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4057" t="5311" r="5218" b="1205"/>
          <a:stretch/>
        </p:blipFill>
        <p:spPr>
          <a:xfrm>
            <a:off x="1678881" y="3164857"/>
            <a:ext cx="4140000" cy="30076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3733" t="5351" r="5802" b="3000"/>
          <a:stretch/>
        </p:blipFill>
        <p:spPr>
          <a:xfrm>
            <a:off x="6429070" y="3174969"/>
            <a:ext cx="4140000" cy="2999641"/>
          </a:xfrm>
          <a:prstGeom prst="rect">
            <a:avLst/>
          </a:prstGeom>
        </p:spPr>
      </p:pic>
      <p:sp>
        <p:nvSpPr>
          <p:cNvPr id="17" name="Espace réservé du texte 5"/>
          <p:cNvSpPr txBox="1">
            <a:spLocks/>
          </p:cNvSpPr>
          <p:nvPr/>
        </p:nvSpPr>
        <p:spPr bwMode="white">
          <a:xfrm>
            <a:off x="619746" y="1381593"/>
            <a:ext cx="11497701" cy="98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altLang="fr-FR" sz="1800" b="1" dirty="0">
                <a:latin typeface="Arial" panose="020B0604020202020204" pitchFamily="34" charset="0"/>
              </a:rPr>
              <a:t>Mineralogy of the leached zone</a:t>
            </a:r>
            <a:endParaRPr lang="en-GB" altLang="fr-FR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665139" y="3149596"/>
            <a:ext cx="8918275" cy="3044831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Rectangle 11"/>
          <p:cNvSpPr/>
          <p:nvPr/>
        </p:nvSpPr>
        <p:spPr>
          <a:xfrm rot="16200000">
            <a:off x="9344346" y="4430240"/>
            <a:ext cx="302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Planel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(2006)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Cem.Conc.Res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36:137-143.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SULPHATE ATTACK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19746" y="2167550"/>
            <a:ext cx="10936247" cy="26632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Reaction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of SO</a:t>
            </a:r>
            <a:r>
              <a:rPr lang="en-GB" alt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GB" altLang="fr-F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2-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 with Ca</a:t>
            </a:r>
            <a:r>
              <a:rPr lang="en-GB" altLang="fr-F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2+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and  Al(OH)</a:t>
            </a:r>
            <a:r>
              <a:rPr lang="en-GB" altLang="fr-F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GB" altLang="fr-F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  to precipitate ettringite and gypsum,</a:t>
            </a:r>
          </a:p>
          <a:p>
            <a:pPr lvl="1" algn="just">
              <a:lnSpc>
                <a:spcPct val="15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Dissolution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and precipitation fronts evolve as the square root of time (diffusion</a:t>
            </a: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en-GB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5"/>
          <p:cNvSpPr txBox="1">
            <a:spLocks/>
          </p:cNvSpPr>
          <p:nvPr/>
        </p:nvSpPr>
        <p:spPr bwMode="white">
          <a:xfrm>
            <a:off x="614910" y="1391890"/>
            <a:ext cx="5743672" cy="6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800" b="1" dirty="0">
                <a:latin typeface="+mj-lt"/>
              </a:rPr>
              <a:t>Solid characterisation</a:t>
            </a:r>
            <a:endParaRPr lang="en-GB" sz="18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4180" t="1585" r="4259" b="1"/>
          <a:stretch/>
        </p:blipFill>
        <p:spPr>
          <a:xfrm>
            <a:off x="7212598" y="1219200"/>
            <a:ext cx="4652211" cy="5086621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7143750" y="1150164"/>
            <a:ext cx="4737102" cy="5155657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0923598" y="4819577"/>
            <a:ext cx="81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(XRD)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915947" y="1247065"/>
            <a:ext cx="86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(SEM)</a:t>
            </a:r>
          </a:p>
        </p:txBody>
      </p:sp>
      <p:sp>
        <p:nvSpPr>
          <p:cNvPr id="11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14910" y="2064681"/>
            <a:ext cx="6147840" cy="34217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GB" dirty="0"/>
              <a:t>Cracking due to internal pressure induced by mineral precipitation </a:t>
            </a:r>
          </a:p>
          <a:p>
            <a:pPr lvl="1" algn="just">
              <a:lnSpc>
                <a:spcPct val="160000"/>
              </a:lnSpc>
            </a:pPr>
            <a:r>
              <a:rPr lang="en-GB" dirty="0"/>
              <a:t>No cracks in zone 1 (interface with the leachate)</a:t>
            </a:r>
          </a:p>
          <a:p>
            <a:pPr lvl="2" algn="just">
              <a:lnSpc>
                <a:spcPct val="160000"/>
              </a:lnSpc>
            </a:pPr>
            <a:r>
              <a:rPr lang="en-GB" dirty="0"/>
              <a:t>Precipitation of ettringite, total dissolution of portlandite</a:t>
            </a:r>
          </a:p>
          <a:p>
            <a:pPr lvl="1" algn="just">
              <a:lnSpc>
                <a:spcPct val="160000"/>
              </a:lnSpc>
            </a:pPr>
            <a:r>
              <a:rPr lang="en-GB" dirty="0"/>
              <a:t>Major cracks in zone 2</a:t>
            </a:r>
          </a:p>
          <a:p>
            <a:pPr lvl="2" algn="just">
              <a:lnSpc>
                <a:spcPct val="160000"/>
              </a:lnSpc>
            </a:pPr>
            <a:r>
              <a:rPr lang="en-GB" dirty="0"/>
              <a:t>Formation of gypsum &amp; ettringite, presence of portlandite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SULPHATE ATTACK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143750" y="846164"/>
            <a:ext cx="4740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Planel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(2006)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Cem.Conc.Res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36:137-143.</a:t>
            </a:r>
          </a:p>
        </p:txBody>
      </p:sp>
    </p:spTree>
    <p:extLst>
      <p:ext uri="{BB962C8B-B14F-4D97-AF65-F5344CB8AC3E}">
        <p14:creationId xmlns:p14="http://schemas.microsoft.com/office/powerpoint/2010/main" val="1966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94" y="2488733"/>
            <a:ext cx="6174572" cy="3888000"/>
          </a:xfrm>
          <a:prstGeom prst="rect">
            <a:avLst/>
          </a:prstGeom>
        </p:spPr>
      </p:pic>
      <p:sp>
        <p:nvSpPr>
          <p:cNvPr id="45" name="Espace réservé du texte 5"/>
          <p:cNvSpPr txBox="1">
            <a:spLocks/>
          </p:cNvSpPr>
          <p:nvPr/>
        </p:nvSpPr>
        <p:spPr bwMode="white">
          <a:xfrm>
            <a:off x="620174" y="1385346"/>
            <a:ext cx="6876001" cy="110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b="1" dirty="0"/>
              <a:t>Modelling the mineralogical evolutions 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01265" y="3107434"/>
            <a:ext cx="1783315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67" b="1" dirty="0"/>
              <a:t>Experimental</a:t>
            </a:r>
          </a:p>
          <a:p>
            <a:pPr algn="ctr"/>
            <a:r>
              <a:rPr lang="en-GB" sz="1867" b="1" dirty="0"/>
              <a:t>(XRD)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040860" y="4742084"/>
            <a:ext cx="1783315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67" b="1" dirty="0"/>
              <a:t>Model</a:t>
            </a:r>
          </a:p>
          <a:p>
            <a:pPr algn="ctr"/>
            <a:r>
              <a:rPr lang="en-GB" sz="1867" b="1" dirty="0"/>
              <a:t>(HYTEC)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7371419" y="4353750"/>
            <a:ext cx="3768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Planel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(2002)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Thesis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70039" y="2607768"/>
            <a:ext cx="6109285" cy="3768965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2606449" y="3334480"/>
            <a:ext cx="1530876" cy="2974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fr-FR" sz="1333" dirty="0">
                <a:solidFill>
                  <a:srgbClr val="000000"/>
                </a:solidFill>
                <a:latin typeface="Arial" panose="020B0604020202020204" pitchFamily="34" charset="0"/>
              </a:rPr>
              <a:t>Counts</a:t>
            </a:r>
            <a:endParaRPr lang="en-GB" sz="1333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0884" y="6020939"/>
            <a:ext cx="2071723" cy="2974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fr-FR" sz="1333" dirty="0">
                <a:solidFill>
                  <a:srgbClr val="000000"/>
                </a:solidFill>
                <a:latin typeface="Arial" panose="020B0604020202020204" pitchFamily="34" charset="0"/>
              </a:rPr>
              <a:t>Depth (mm)</a:t>
            </a:r>
            <a:endParaRPr lang="en-GB" sz="1333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SULPHATE ATTACK</a:t>
            </a:r>
            <a:endParaRPr lang="fr-FR" dirty="0"/>
          </a:p>
        </p:txBody>
      </p:sp>
      <p:sp>
        <p:nvSpPr>
          <p:cNvPr id="14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20174" y="2070438"/>
            <a:ext cx="10943175" cy="3421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just">
              <a:lnSpc>
                <a:spcPct val="16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Chemical-transport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modelling of the evolution of the mineralogy of the cement </a:t>
            </a: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paste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0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296974" y="1807695"/>
            <a:ext cx="1950793" cy="900172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à coins arrondis 10"/>
          <p:cNvSpPr/>
          <p:nvPr/>
        </p:nvSpPr>
        <p:spPr>
          <a:xfrm>
            <a:off x="1454485" y="1957329"/>
            <a:ext cx="1950793" cy="900172"/>
          </a:xfrm>
          <a:prstGeom prst="roundRect">
            <a:avLst>
              <a:gd name="adj" fmla="val 10000"/>
            </a:avLst>
          </a:prstGeom>
          <a:ln>
            <a:solidFill>
              <a:schemeClr val="accent4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ZoneTexte 11"/>
          <p:cNvSpPr txBox="1"/>
          <p:nvPr/>
        </p:nvSpPr>
        <p:spPr>
          <a:xfrm>
            <a:off x="1480850" y="1983694"/>
            <a:ext cx="1898063" cy="8474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noProof="0" dirty="0" smtClean="0"/>
              <a:t>Unsaturated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noProof="0" dirty="0" smtClean="0"/>
              <a:t>medium</a:t>
            </a:r>
            <a:endParaRPr lang="en-GB" sz="1800" kern="1200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081623" y="1743774"/>
            <a:ext cx="1950793" cy="900172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à coins arrondis 19"/>
          <p:cNvSpPr/>
          <p:nvPr/>
        </p:nvSpPr>
        <p:spPr>
          <a:xfrm>
            <a:off x="6239134" y="1893408"/>
            <a:ext cx="1950793" cy="900172"/>
          </a:xfrm>
          <a:prstGeom prst="roundRect">
            <a:avLst>
              <a:gd name="adj" fmla="val 10000"/>
            </a:avLst>
          </a:prstGeom>
          <a:ln>
            <a:solidFill>
              <a:schemeClr val="accent4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ZoneTexte 20"/>
          <p:cNvSpPr txBox="1"/>
          <p:nvPr/>
        </p:nvSpPr>
        <p:spPr>
          <a:xfrm>
            <a:off x="6265499" y="1919773"/>
            <a:ext cx="1898063" cy="8474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S</a:t>
            </a:r>
            <a:r>
              <a:rPr lang="en-GB" sz="1800" kern="1200" noProof="0" dirty="0" err="1" smtClean="0"/>
              <a:t>aturated</a:t>
            </a:r>
            <a:endParaRPr lang="en-GB" sz="1800" kern="1200" noProof="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noProof="0" dirty="0" smtClean="0"/>
              <a:t>medium</a:t>
            </a:r>
            <a:endParaRPr lang="en-GB" sz="1800" kern="1200" noProof="0" dirty="0"/>
          </a:p>
        </p:txBody>
      </p:sp>
      <p:sp>
        <p:nvSpPr>
          <p:cNvPr id="22" name="Espace réservé du contenu 8"/>
          <p:cNvSpPr txBox="1">
            <a:spLocks/>
          </p:cNvSpPr>
          <p:nvPr/>
        </p:nvSpPr>
        <p:spPr>
          <a:xfrm>
            <a:off x="1296974" y="3120963"/>
            <a:ext cx="5457509" cy="21935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Gas transport: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Drying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Atmospheric carbonation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Hydrogen transfer</a:t>
            </a:r>
          </a:p>
        </p:txBody>
      </p:sp>
      <p:sp>
        <p:nvSpPr>
          <p:cNvPr id="23" name="Espace réservé du contenu 8"/>
          <p:cNvSpPr txBox="1">
            <a:spLocks/>
          </p:cNvSpPr>
          <p:nvPr/>
        </p:nvSpPr>
        <p:spPr>
          <a:xfrm>
            <a:off x="6110498" y="3054769"/>
            <a:ext cx="5457509" cy="25437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Aqueous transport: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Leaching of radionuclide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Leaching of the cement material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Reaction with ions from the environment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239135" y="4054415"/>
            <a:ext cx="4760199" cy="96615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344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texte 5"/>
          <p:cNvSpPr txBox="1">
            <a:spLocks/>
          </p:cNvSpPr>
          <p:nvPr/>
        </p:nvSpPr>
        <p:spPr bwMode="white">
          <a:xfrm>
            <a:off x="619125" y="1385429"/>
            <a:ext cx="5647590" cy="9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/>
              <a:t>From a chemical model to a mechanical model</a:t>
            </a:r>
            <a:r>
              <a:rPr lang="en-GB" sz="2400" b="1" dirty="0" smtClean="0"/>
              <a:t>…</a:t>
            </a:r>
            <a:endParaRPr lang="en-GB" sz="2400" b="1" dirty="0"/>
          </a:p>
        </p:txBody>
      </p: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8280094" y="2107403"/>
            <a:ext cx="2371412" cy="1568853"/>
            <a:chOff x="384" y="2880"/>
            <a:chExt cx="1582" cy="864"/>
          </a:xfrm>
        </p:grpSpPr>
        <p:pic>
          <p:nvPicPr>
            <p:cNvPr id="16" name="Picture 28" descr="C:\planel\ATHIL\gl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880"/>
              <a:ext cx="1573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9" descr="C:\planel\ATHIL\gl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410"/>
              <a:ext cx="158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Espace réservé du texte 5"/>
          <p:cNvSpPr txBox="1">
            <a:spLocks/>
          </p:cNvSpPr>
          <p:nvPr/>
        </p:nvSpPr>
        <p:spPr bwMode="white">
          <a:xfrm>
            <a:off x="7078540" y="1465892"/>
            <a:ext cx="4749520" cy="71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altLang="fr-FR" sz="1867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Cracking patterns</a:t>
            </a:r>
          </a:p>
        </p:txBody>
      </p: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6769714" y="3810702"/>
            <a:ext cx="4601633" cy="2497668"/>
            <a:chOff x="2496" y="2660"/>
            <a:chExt cx="2174" cy="1180"/>
          </a:xfrm>
        </p:grpSpPr>
        <p:pic>
          <p:nvPicPr>
            <p:cNvPr id="21" name="Picture 14" descr="C:\planel\ATHIL\fdyy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76"/>
            <a:stretch>
              <a:fillRect/>
            </a:stretch>
          </p:blipFill>
          <p:spPr bwMode="auto">
            <a:xfrm>
              <a:off x="2976" y="2928"/>
              <a:ext cx="168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496" y="2660"/>
              <a:ext cx="2174" cy="1180"/>
              <a:chOff x="2496" y="2660"/>
              <a:chExt cx="2174" cy="1180"/>
            </a:xfrm>
          </p:grpSpPr>
          <p:grpSp>
            <p:nvGrpSpPr>
              <p:cNvPr id="23" name="Group 34"/>
              <p:cNvGrpSpPr>
                <a:grpSpLocks/>
              </p:cNvGrpSpPr>
              <p:nvPr/>
            </p:nvGrpSpPr>
            <p:grpSpPr bwMode="auto">
              <a:xfrm>
                <a:off x="2529" y="2660"/>
                <a:ext cx="1728" cy="268"/>
                <a:chOff x="2529" y="2660"/>
                <a:chExt cx="1728" cy="268"/>
              </a:xfrm>
            </p:grpSpPr>
            <p:sp>
              <p:nvSpPr>
                <p:cNvPr id="28" name="AutoShape 21"/>
                <p:cNvSpPr>
                  <a:spLocks noChangeArrowheads="1"/>
                </p:cNvSpPr>
                <p:nvPr/>
              </p:nvSpPr>
              <p:spPr bwMode="auto">
                <a:xfrm rot="5400000">
                  <a:off x="3648" y="2736"/>
                  <a:ext cx="240" cy="144"/>
                </a:xfrm>
                <a:custGeom>
                  <a:avLst/>
                  <a:gdLst>
                    <a:gd name="T0" fmla="*/ 2 w 21600"/>
                    <a:gd name="T1" fmla="*/ 0 h 21600"/>
                    <a:gd name="T2" fmla="*/ 0 w 21600"/>
                    <a:gd name="T3" fmla="*/ 0 h 21600"/>
                    <a:gd name="T4" fmla="*/ 2 w 21600"/>
                    <a:gd name="T5" fmla="*/ 1 h 21600"/>
                    <a:gd name="T6" fmla="*/ 3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42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/>
                </a:p>
              </p:txBody>
            </p: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29" y="2660"/>
                  <a:ext cx="1728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buClr>
                      <a:srgbClr val="0000FF"/>
                    </a:buClr>
                    <a:defRPr/>
                  </a:pPr>
                  <a:r>
                    <a:rPr lang="fr-FR" altLang="fr-FR" sz="1867" b="1" i="1" dirty="0" err="1">
                      <a:solidFill>
                        <a:schemeClr val="tx1">
                          <a:lumMod val="75000"/>
                        </a:schemeClr>
                      </a:solidFill>
                    </a:rPr>
                    <a:t>external</a:t>
                  </a:r>
                  <a:r>
                    <a:rPr lang="fr-FR" altLang="fr-FR" sz="1867" b="1" i="1" dirty="0">
                      <a:solidFill>
                        <a:schemeClr val="tx1">
                          <a:lumMod val="75000"/>
                        </a:schemeClr>
                      </a:solidFill>
                    </a:rPr>
                    <a:t> surface</a:t>
                  </a:r>
                  <a:endParaRPr lang="fr-FR" altLang="fr-FR" sz="1867" i="1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2496" y="2880"/>
                <a:ext cx="1104" cy="960"/>
                <a:chOff x="336" y="1440"/>
                <a:chExt cx="1104" cy="960"/>
              </a:xfrm>
            </p:grpSpPr>
            <p:sp>
              <p:nvSpPr>
                <p:cNvPr id="26" name="Line 24"/>
                <p:cNvSpPr>
                  <a:spLocks noChangeShapeType="1"/>
                </p:cNvSpPr>
                <p:nvPr/>
              </p:nvSpPr>
              <p:spPr bwMode="auto">
                <a:xfrm>
                  <a:off x="336" y="1440"/>
                  <a:ext cx="0" cy="9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/>
                </a:p>
              </p:txBody>
            </p:sp>
            <p:sp>
              <p:nvSpPr>
                <p:cNvPr id="2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36" y="2208"/>
                  <a:ext cx="1104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fr-FR" altLang="fr-FR" sz="1867" b="1" i="1" dirty="0">
                      <a:solidFill>
                        <a:schemeClr val="tx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Time</a:t>
                  </a:r>
                </a:p>
              </p:txBody>
            </p:sp>
          </p:grpSp>
          <p:pic>
            <p:nvPicPr>
              <p:cNvPr id="25" name="Picture 26" descr="C:\planel\ATHIL\fdyy2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376"/>
              <a:stretch>
                <a:fillRect/>
              </a:stretch>
            </p:blipFill>
            <p:spPr bwMode="auto">
              <a:xfrm>
                <a:off x="2928" y="3456"/>
                <a:ext cx="174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" name="Rectangle 30"/>
          <p:cNvSpPr/>
          <p:nvPr/>
        </p:nvSpPr>
        <p:spPr>
          <a:xfrm>
            <a:off x="6621825" y="1288650"/>
            <a:ext cx="5006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Planel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(2002) </a:t>
            </a: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Ph.D. Thesis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621825" y="1594891"/>
            <a:ext cx="5006068" cy="4749869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19125" y="4195905"/>
                <a:ext cx="5727104" cy="414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𝑠𝑝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4195905"/>
                <a:ext cx="5727104" cy="414537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391281" y="4762343"/>
                <a:ext cx="510283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𝑡𝑒𝑛𝑠𝑖𝑙𝑒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𝑠𝑡𝑟𝑎𝑖𝑛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81" y="4762343"/>
                <a:ext cx="5102837" cy="276999"/>
              </a:xfrm>
              <a:prstGeom prst="rect">
                <a:avLst/>
              </a:prstGeom>
              <a:blipFill>
                <a:blip r:embed="rId8"/>
                <a:stretch>
                  <a:fillRect l="-1195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03260" y="4762343"/>
                <a:ext cx="7380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𝑤𝑖𝑡h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0" y="4762343"/>
                <a:ext cx="738057" cy="276999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1391793" y="5041006"/>
                <a:ext cx="50298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𝑓𝑖𝑡𝑡𝑖𝑛𝑔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𝑝𝑎𝑟𝑎𝑚𝑒𝑡𝑒𝑟𝑠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93" y="5041006"/>
                <a:ext cx="5029866" cy="276999"/>
              </a:xfrm>
              <a:prstGeom prst="rect">
                <a:avLst/>
              </a:prstGeom>
              <a:blipFill>
                <a:blip r:embed="rId10"/>
                <a:stretch>
                  <a:fillRect l="-1697" b="-3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391792" y="5372542"/>
                <a:ext cx="4954437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𝑠𝑒𝑐𝑜𝑛𝑑𝑎𝑟𝑦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𝑝h𝑎𝑠𝑒𝑠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92" y="5372542"/>
                <a:ext cx="4954437" cy="298415"/>
              </a:xfrm>
              <a:prstGeom prst="rect">
                <a:avLst/>
              </a:prstGeom>
              <a:blipFill>
                <a:blip r:embed="rId11"/>
                <a:stretch>
                  <a:fillRect l="-1599" b="-26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391793" y="5720122"/>
                <a:ext cx="5029866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𝑝𝑟𝑖𝑚𝑎𝑟𝑦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𝑝h𝑎𝑠𝑒𝑠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93" y="5720122"/>
                <a:ext cx="5029866" cy="298415"/>
              </a:xfrm>
              <a:prstGeom prst="rect">
                <a:avLst/>
              </a:prstGeom>
              <a:blipFill>
                <a:blip r:embed="rId12"/>
                <a:stretch>
                  <a:fillRect l="-1576" b="-26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SULPHATE ATTACK</a:t>
            </a:r>
            <a:endParaRPr lang="fr-FR" dirty="0"/>
          </a:p>
        </p:txBody>
      </p:sp>
      <p:sp>
        <p:nvSpPr>
          <p:cNvPr id="39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24412" y="2270297"/>
            <a:ext cx="5642303" cy="21781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just">
              <a:lnSpc>
                <a:spcPct val="16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Numerical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simulation of tensile damage with finite elements (CASTEM).</a:t>
            </a:r>
          </a:p>
          <a:p>
            <a:pPr lvl="1" algn="just">
              <a:lnSpc>
                <a:spcPct val="160000"/>
              </a:lnSpc>
            </a:pP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altLang="fr-FR" dirty="0">
                <a:solidFill>
                  <a:srgbClr val="000000"/>
                </a:solidFill>
                <a:latin typeface="Arial" panose="020B0604020202020204" pitchFamily="34" charset="0"/>
              </a:rPr>
              <a:t>internal pressure is estimated according to the mineral volume variation </a:t>
            </a:r>
            <a:r>
              <a:rPr lang="en-GB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GB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STUDY : CALLOVO-OXFORDIAN GROUNDWATER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1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11235469" cy="639763"/>
          </a:xfrm>
        </p:spPr>
        <p:txBody>
          <a:bodyPr>
            <a:normAutofit/>
          </a:bodyPr>
          <a:lstStyle/>
          <a:p>
            <a:r>
              <a:rPr lang="fr-FR" sz="2400" dirty="0" err="1"/>
              <a:t>COx</a:t>
            </a:r>
            <a:r>
              <a:rPr lang="fr-FR" sz="2400" dirty="0"/>
              <a:t> pore water composition :</a:t>
            </a:r>
            <a:endParaRPr lang="en-GB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35374" y="2345267"/>
          <a:ext cx="9120860" cy="98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2501">
                  <a:extLst>
                    <a:ext uri="{9D8B030D-6E8A-4147-A177-3AD203B41FA5}">
                      <a16:colId xmlns:a16="http://schemas.microsoft.com/office/drawing/2014/main" val="1857610078"/>
                    </a:ext>
                  </a:extLst>
                </a:gridCol>
                <a:gridCol w="718072">
                  <a:extLst>
                    <a:ext uri="{9D8B030D-6E8A-4147-A177-3AD203B41FA5}">
                      <a16:colId xmlns:a16="http://schemas.microsoft.com/office/drawing/2014/main" val="135243813"/>
                    </a:ext>
                  </a:extLst>
                </a:gridCol>
                <a:gridCol w="548528">
                  <a:extLst>
                    <a:ext uri="{9D8B030D-6E8A-4147-A177-3AD203B41FA5}">
                      <a16:colId xmlns:a16="http://schemas.microsoft.com/office/drawing/2014/main" val="3986194350"/>
                    </a:ext>
                  </a:extLst>
                </a:gridCol>
                <a:gridCol w="678177">
                  <a:extLst>
                    <a:ext uri="{9D8B030D-6E8A-4147-A177-3AD203B41FA5}">
                      <a16:colId xmlns:a16="http://schemas.microsoft.com/office/drawing/2014/main" val="3033540955"/>
                    </a:ext>
                  </a:extLst>
                </a:gridCol>
                <a:gridCol w="711436">
                  <a:extLst>
                    <a:ext uri="{9D8B030D-6E8A-4147-A177-3AD203B41FA5}">
                      <a16:colId xmlns:a16="http://schemas.microsoft.com/office/drawing/2014/main" val="3014258709"/>
                    </a:ext>
                  </a:extLst>
                </a:gridCol>
                <a:gridCol w="674843">
                  <a:extLst>
                    <a:ext uri="{9D8B030D-6E8A-4147-A177-3AD203B41FA5}">
                      <a16:colId xmlns:a16="http://schemas.microsoft.com/office/drawing/2014/main" val="24299819"/>
                    </a:ext>
                  </a:extLst>
                </a:gridCol>
                <a:gridCol w="608367">
                  <a:extLst>
                    <a:ext uri="{9D8B030D-6E8A-4147-A177-3AD203B41FA5}">
                      <a16:colId xmlns:a16="http://schemas.microsoft.com/office/drawing/2014/main" val="3258915348"/>
                    </a:ext>
                  </a:extLst>
                </a:gridCol>
                <a:gridCol w="738017">
                  <a:extLst>
                    <a:ext uri="{9D8B030D-6E8A-4147-A177-3AD203B41FA5}">
                      <a16:colId xmlns:a16="http://schemas.microsoft.com/office/drawing/2014/main" val="95642842"/>
                    </a:ext>
                  </a:extLst>
                </a:gridCol>
                <a:gridCol w="674891">
                  <a:extLst>
                    <a:ext uri="{9D8B030D-6E8A-4147-A177-3AD203B41FA5}">
                      <a16:colId xmlns:a16="http://schemas.microsoft.com/office/drawing/2014/main" val="2708188026"/>
                    </a:ext>
                  </a:extLst>
                </a:gridCol>
                <a:gridCol w="773151">
                  <a:extLst>
                    <a:ext uri="{9D8B030D-6E8A-4147-A177-3AD203B41FA5}">
                      <a16:colId xmlns:a16="http://schemas.microsoft.com/office/drawing/2014/main" val="1795123528"/>
                    </a:ext>
                  </a:extLst>
                </a:gridCol>
                <a:gridCol w="1135020">
                  <a:extLst>
                    <a:ext uri="{9D8B030D-6E8A-4147-A177-3AD203B41FA5}">
                      <a16:colId xmlns:a16="http://schemas.microsoft.com/office/drawing/2014/main" val="1408085357"/>
                    </a:ext>
                  </a:extLst>
                </a:gridCol>
                <a:gridCol w="797857">
                  <a:extLst>
                    <a:ext uri="{9D8B030D-6E8A-4147-A177-3AD203B41FA5}">
                      <a16:colId xmlns:a16="http://schemas.microsoft.com/office/drawing/2014/main" val="263676262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Na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K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Ca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Mg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Sr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Cl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S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Si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Fe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Al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TIC*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957755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err="1" smtClean="0"/>
                        <a:t>mmol</a:t>
                      </a:r>
                      <a:r>
                        <a:rPr lang="fr-FR" sz="2100" dirty="0" smtClean="0"/>
                        <a:t>/l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45.6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1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7.4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6.7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0.2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41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15.6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0.2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0.03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4.7.10</a:t>
                      </a:r>
                      <a:r>
                        <a:rPr lang="fr-FR" sz="1900" baseline="30000" dirty="0" smtClean="0"/>
                        <a:t>-6</a:t>
                      </a:r>
                      <a:endParaRPr lang="en-GB" sz="1900" baseline="30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3.3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2959587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9979938" y="2345267"/>
          <a:ext cx="1865134" cy="98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2775">
                  <a:extLst>
                    <a:ext uri="{9D8B030D-6E8A-4147-A177-3AD203B41FA5}">
                      <a16:colId xmlns:a16="http://schemas.microsoft.com/office/drawing/2014/main" val="1857610078"/>
                    </a:ext>
                  </a:extLst>
                </a:gridCol>
                <a:gridCol w="862359">
                  <a:extLst>
                    <a:ext uri="{9D8B030D-6E8A-4147-A177-3AD203B41FA5}">
                      <a16:colId xmlns:a16="http://schemas.microsoft.com/office/drawing/2014/main" val="13524381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T</a:t>
                      </a:r>
                      <a:r>
                        <a:rPr lang="fr-FR" sz="2100" baseline="0" dirty="0" smtClean="0"/>
                        <a:t> (°C)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pH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957755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25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7.1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2959587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35360" y="3340413"/>
            <a:ext cx="1150971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i="1" dirty="0"/>
              <a:t>*TIC : Total </a:t>
            </a:r>
            <a:r>
              <a:rPr lang="fr-FR" sz="2133" i="1" dirty="0" err="1"/>
              <a:t>Inorganic</a:t>
            </a:r>
            <a:r>
              <a:rPr lang="fr-FR" sz="2133" i="1" dirty="0"/>
              <a:t> </a:t>
            </a:r>
            <a:r>
              <a:rPr lang="fr-FR" sz="2133" i="1" dirty="0" err="1"/>
              <a:t>Carbon</a:t>
            </a:r>
            <a:endParaRPr lang="fr-FR" sz="2133" i="1" dirty="0"/>
          </a:p>
          <a:p>
            <a:r>
              <a:rPr lang="fr-FR" sz="2133" i="1" dirty="0"/>
              <a:t>In the </a:t>
            </a:r>
            <a:r>
              <a:rPr lang="fr-FR" sz="2133" i="1" dirty="0" err="1"/>
              <a:t>groundwater</a:t>
            </a:r>
            <a:r>
              <a:rPr lang="fr-FR" sz="2133" i="1" dirty="0"/>
              <a:t>, TIC </a:t>
            </a:r>
            <a:r>
              <a:rPr lang="fr-FR" sz="2133" i="1" dirty="0" err="1"/>
              <a:t>is</a:t>
            </a:r>
            <a:r>
              <a:rPr lang="fr-FR" sz="2133" i="1" dirty="0"/>
              <a:t> </a:t>
            </a:r>
            <a:r>
              <a:rPr lang="fr-FR" sz="2133" i="1" dirty="0" err="1"/>
              <a:t>imposed</a:t>
            </a:r>
            <a:r>
              <a:rPr lang="fr-FR" sz="2133" i="1" dirty="0"/>
              <a:t> by a P</a:t>
            </a:r>
            <a:r>
              <a:rPr lang="fr-FR" sz="2133" i="1" baseline="-25000" dirty="0"/>
              <a:t>CO2</a:t>
            </a:r>
            <a:r>
              <a:rPr lang="fr-FR" sz="2133" i="1" dirty="0"/>
              <a:t> 30 times </a:t>
            </a:r>
            <a:r>
              <a:rPr lang="fr-FR" sz="2133" i="1" dirty="0" err="1"/>
              <a:t>higher</a:t>
            </a:r>
            <a:r>
              <a:rPr lang="fr-FR" sz="2133" i="1" dirty="0"/>
              <a:t> </a:t>
            </a:r>
            <a:r>
              <a:rPr lang="fr-FR" sz="2133" i="1" dirty="0" err="1"/>
              <a:t>than</a:t>
            </a:r>
            <a:r>
              <a:rPr lang="fr-FR" sz="2133" i="1" dirty="0"/>
              <a:t> </a:t>
            </a:r>
            <a:r>
              <a:rPr lang="fr-FR" sz="2133" i="1" dirty="0" err="1"/>
              <a:t>atmospheric</a:t>
            </a:r>
            <a:r>
              <a:rPr lang="fr-FR" sz="2133" i="1" dirty="0"/>
              <a:t> pressure.</a:t>
            </a:r>
            <a:endParaRPr lang="en-GB" sz="2133" i="1" dirty="0"/>
          </a:p>
        </p:txBody>
      </p:sp>
      <p:sp>
        <p:nvSpPr>
          <p:cNvPr id="9" name="Espace réservé du contenu 4"/>
          <p:cNvSpPr>
            <a:spLocks noGrp="1"/>
          </p:cNvSpPr>
          <p:nvPr>
            <p:ph sz="half" idx="2"/>
          </p:nvPr>
        </p:nvSpPr>
        <p:spPr>
          <a:xfrm>
            <a:off x="609600" y="4296076"/>
            <a:ext cx="10972800" cy="23847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 smtClean="0"/>
              <a:t>Expected phenomena :</a:t>
            </a:r>
            <a:endParaRPr lang="en-GB" sz="1800" dirty="0"/>
          </a:p>
          <a:p>
            <a:pPr lvl="1" algn="just">
              <a:lnSpc>
                <a:spcPct val="150000"/>
              </a:lnSpc>
            </a:pPr>
            <a:r>
              <a:rPr lang="en-GB" sz="1800" dirty="0"/>
              <a:t>Leaching (pH = 7.1)</a:t>
            </a:r>
          </a:p>
          <a:p>
            <a:pPr lvl="1" algn="just">
              <a:lnSpc>
                <a:spcPct val="150000"/>
              </a:lnSpc>
            </a:pPr>
            <a:r>
              <a:rPr lang="en-GB" sz="1800" dirty="0"/>
              <a:t>Sulphate attack</a:t>
            </a:r>
          </a:p>
          <a:p>
            <a:pPr lvl="1" algn="just">
              <a:lnSpc>
                <a:spcPct val="150000"/>
              </a:lnSpc>
            </a:pPr>
            <a:r>
              <a:rPr lang="en-GB" sz="1800" dirty="0"/>
              <a:t>Other reactants : CO</a:t>
            </a:r>
            <a:r>
              <a:rPr lang="en-GB" sz="1800" baseline="-25000" dirty="0"/>
              <a:t>3</a:t>
            </a:r>
            <a:r>
              <a:rPr lang="en-GB" sz="1800" baseline="30000" dirty="0"/>
              <a:t>2-</a:t>
            </a:r>
            <a:r>
              <a:rPr lang="en-GB" sz="1800" dirty="0"/>
              <a:t>, Mg</a:t>
            </a:r>
            <a:r>
              <a:rPr lang="en-GB" sz="1800" baseline="30000" dirty="0"/>
              <a:t>2+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Case </a:t>
            </a:r>
            <a:r>
              <a:rPr lang="fr-FR" cap="all" dirty="0" err="1"/>
              <a:t>study</a:t>
            </a:r>
            <a:r>
              <a:rPr lang="fr-FR" cap="all" dirty="0"/>
              <a:t> : </a:t>
            </a:r>
            <a:r>
              <a:rPr lang="fr-FR" cap="all" dirty="0" err="1"/>
              <a:t>COx</a:t>
            </a:r>
            <a:r>
              <a:rPr lang="fr-FR" cap="all" dirty="0"/>
              <a:t> </a:t>
            </a:r>
            <a:r>
              <a:rPr lang="fr-FR" cap="all" dirty="0" err="1"/>
              <a:t>groundwater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11235469" cy="639763"/>
          </a:xfrm>
        </p:spPr>
        <p:txBody>
          <a:bodyPr>
            <a:normAutofit/>
          </a:bodyPr>
          <a:lstStyle/>
          <a:p>
            <a:r>
              <a:rPr lang="fr-FR" sz="2400" dirty="0" err="1"/>
              <a:t>COx</a:t>
            </a:r>
            <a:r>
              <a:rPr lang="fr-FR" sz="2400" dirty="0"/>
              <a:t> pore water composition :</a:t>
            </a:r>
            <a:endParaRPr lang="en-GB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35374" y="2345267"/>
          <a:ext cx="9120860" cy="98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2501">
                  <a:extLst>
                    <a:ext uri="{9D8B030D-6E8A-4147-A177-3AD203B41FA5}">
                      <a16:colId xmlns:a16="http://schemas.microsoft.com/office/drawing/2014/main" val="1857610078"/>
                    </a:ext>
                  </a:extLst>
                </a:gridCol>
                <a:gridCol w="718072">
                  <a:extLst>
                    <a:ext uri="{9D8B030D-6E8A-4147-A177-3AD203B41FA5}">
                      <a16:colId xmlns:a16="http://schemas.microsoft.com/office/drawing/2014/main" val="135243813"/>
                    </a:ext>
                  </a:extLst>
                </a:gridCol>
                <a:gridCol w="548528">
                  <a:extLst>
                    <a:ext uri="{9D8B030D-6E8A-4147-A177-3AD203B41FA5}">
                      <a16:colId xmlns:a16="http://schemas.microsoft.com/office/drawing/2014/main" val="3986194350"/>
                    </a:ext>
                  </a:extLst>
                </a:gridCol>
                <a:gridCol w="678177">
                  <a:extLst>
                    <a:ext uri="{9D8B030D-6E8A-4147-A177-3AD203B41FA5}">
                      <a16:colId xmlns:a16="http://schemas.microsoft.com/office/drawing/2014/main" val="3033540955"/>
                    </a:ext>
                  </a:extLst>
                </a:gridCol>
                <a:gridCol w="711436">
                  <a:extLst>
                    <a:ext uri="{9D8B030D-6E8A-4147-A177-3AD203B41FA5}">
                      <a16:colId xmlns:a16="http://schemas.microsoft.com/office/drawing/2014/main" val="3014258709"/>
                    </a:ext>
                  </a:extLst>
                </a:gridCol>
                <a:gridCol w="674843">
                  <a:extLst>
                    <a:ext uri="{9D8B030D-6E8A-4147-A177-3AD203B41FA5}">
                      <a16:colId xmlns:a16="http://schemas.microsoft.com/office/drawing/2014/main" val="24299819"/>
                    </a:ext>
                  </a:extLst>
                </a:gridCol>
                <a:gridCol w="608367">
                  <a:extLst>
                    <a:ext uri="{9D8B030D-6E8A-4147-A177-3AD203B41FA5}">
                      <a16:colId xmlns:a16="http://schemas.microsoft.com/office/drawing/2014/main" val="3258915348"/>
                    </a:ext>
                  </a:extLst>
                </a:gridCol>
                <a:gridCol w="738017">
                  <a:extLst>
                    <a:ext uri="{9D8B030D-6E8A-4147-A177-3AD203B41FA5}">
                      <a16:colId xmlns:a16="http://schemas.microsoft.com/office/drawing/2014/main" val="95642842"/>
                    </a:ext>
                  </a:extLst>
                </a:gridCol>
                <a:gridCol w="674891">
                  <a:extLst>
                    <a:ext uri="{9D8B030D-6E8A-4147-A177-3AD203B41FA5}">
                      <a16:colId xmlns:a16="http://schemas.microsoft.com/office/drawing/2014/main" val="2708188026"/>
                    </a:ext>
                  </a:extLst>
                </a:gridCol>
                <a:gridCol w="773151">
                  <a:extLst>
                    <a:ext uri="{9D8B030D-6E8A-4147-A177-3AD203B41FA5}">
                      <a16:colId xmlns:a16="http://schemas.microsoft.com/office/drawing/2014/main" val="1795123528"/>
                    </a:ext>
                  </a:extLst>
                </a:gridCol>
                <a:gridCol w="1135020">
                  <a:extLst>
                    <a:ext uri="{9D8B030D-6E8A-4147-A177-3AD203B41FA5}">
                      <a16:colId xmlns:a16="http://schemas.microsoft.com/office/drawing/2014/main" val="1408085357"/>
                    </a:ext>
                  </a:extLst>
                </a:gridCol>
                <a:gridCol w="797857">
                  <a:extLst>
                    <a:ext uri="{9D8B030D-6E8A-4147-A177-3AD203B41FA5}">
                      <a16:colId xmlns:a16="http://schemas.microsoft.com/office/drawing/2014/main" val="263676262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Na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K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Ca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Mg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Sr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Cl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S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Si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Fe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Al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TIC*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957755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err="1" smtClean="0"/>
                        <a:t>mmol</a:t>
                      </a:r>
                      <a:r>
                        <a:rPr lang="fr-FR" sz="2100" dirty="0" smtClean="0"/>
                        <a:t>/l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45.6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1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7.4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6.7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0.2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41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15.6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0.2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0.03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4.7.10</a:t>
                      </a:r>
                      <a:r>
                        <a:rPr lang="fr-FR" sz="1900" baseline="30000" dirty="0" smtClean="0"/>
                        <a:t>-6</a:t>
                      </a:r>
                      <a:endParaRPr lang="en-GB" sz="1900" baseline="30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3.3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2959587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9979938" y="2345267"/>
          <a:ext cx="1865134" cy="98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2775">
                  <a:extLst>
                    <a:ext uri="{9D8B030D-6E8A-4147-A177-3AD203B41FA5}">
                      <a16:colId xmlns:a16="http://schemas.microsoft.com/office/drawing/2014/main" val="1857610078"/>
                    </a:ext>
                  </a:extLst>
                </a:gridCol>
                <a:gridCol w="862359">
                  <a:extLst>
                    <a:ext uri="{9D8B030D-6E8A-4147-A177-3AD203B41FA5}">
                      <a16:colId xmlns:a16="http://schemas.microsoft.com/office/drawing/2014/main" val="13524381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T</a:t>
                      </a:r>
                      <a:r>
                        <a:rPr lang="fr-FR" sz="2100" baseline="0" dirty="0" smtClean="0"/>
                        <a:t> (°C)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pH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957755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 smtClean="0"/>
                        <a:t>25</a:t>
                      </a:r>
                      <a:endParaRPr lang="en-GB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7.1</a:t>
                      </a:r>
                      <a:endParaRPr lang="en-GB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2959587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35360" y="3340413"/>
            <a:ext cx="1150971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i="1" dirty="0"/>
              <a:t>*TIC : Total </a:t>
            </a:r>
            <a:r>
              <a:rPr lang="fr-FR" sz="2133" i="1" dirty="0" err="1"/>
              <a:t>Inorganic</a:t>
            </a:r>
            <a:r>
              <a:rPr lang="fr-FR" sz="2133" i="1" dirty="0"/>
              <a:t> </a:t>
            </a:r>
            <a:r>
              <a:rPr lang="fr-FR" sz="2133" i="1" dirty="0" err="1"/>
              <a:t>Carbon</a:t>
            </a:r>
            <a:endParaRPr lang="fr-FR" sz="2133" i="1" dirty="0"/>
          </a:p>
          <a:p>
            <a:r>
              <a:rPr lang="fr-FR" sz="2133" i="1" dirty="0"/>
              <a:t>In the </a:t>
            </a:r>
            <a:r>
              <a:rPr lang="fr-FR" sz="2133" i="1" dirty="0" err="1"/>
              <a:t>groundwater</a:t>
            </a:r>
            <a:r>
              <a:rPr lang="fr-FR" sz="2133" i="1" dirty="0"/>
              <a:t>, TIC </a:t>
            </a:r>
            <a:r>
              <a:rPr lang="fr-FR" sz="2133" i="1" dirty="0" err="1"/>
              <a:t>is</a:t>
            </a:r>
            <a:r>
              <a:rPr lang="fr-FR" sz="2133" i="1" dirty="0"/>
              <a:t> </a:t>
            </a:r>
            <a:r>
              <a:rPr lang="fr-FR" sz="2133" i="1" dirty="0" err="1"/>
              <a:t>imposed</a:t>
            </a:r>
            <a:r>
              <a:rPr lang="fr-FR" sz="2133" i="1" dirty="0"/>
              <a:t> by a P</a:t>
            </a:r>
            <a:r>
              <a:rPr lang="fr-FR" sz="2133" i="1" baseline="-25000" dirty="0"/>
              <a:t>CO2</a:t>
            </a:r>
            <a:r>
              <a:rPr lang="fr-FR" sz="2133" i="1" dirty="0"/>
              <a:t> 30 times </a:t>
            </a:r>
            <a:r>
              <a:rPr lang="fr-FR" sz="2133" i="1" dirty="0" err="1"/>
              <a:t>higher</a:t>
            </a:r>
            <a:r>
              <a:rPr lang="fr-FR" sz="2133" i="1" dirty="0"/>
              <a:t> </a:t>
            </a:r>
            <a:r>
              <a:rPr lang="fr-FR" sz="2133" i="1" dirty="0" err="1"/>
              <a:t>than</a:t>
            </a:r>
            <a:r>
              <a:rPr lang="fr-FR" sz="2133" i="1" dirty="0"/>
              <a:t> </a:t>
            </a:r>
            <a:r>
              <a:rPr lang="fr-FR" sz="2133" i="1" dirty="0" err="1"/>
              <a:t>atmospheric</a:t>
            </a:r>
            <a:r>
              <a:rPr lang="fr-FR" sz="2133" i="1" dirty="0"/>
              <a:t> pressure.</a:t>
            </a:r>
            <a:endParaRPr lang="en-GB" sz="2133" i="1" dirty="0"/>
          </a:p>
        </p:txBody>
      </p:sp>
      <p:sp>
        <p:nvSpPr>
          <p:cNvPr id="9" name="Espace réservé du contenu 4"/>
          <p:cNvSpPr>
            <a:spLocks noGrp="1"/>
          </p:cNvSpPr>
          <p:nvPr>
            <p:ph sz="half" idx="2"/>
          </p:nvPr>
        </p:nvSpPr>
        <p:spPr>
          <a:xfrm>
            <a:off x="609601" y="4296076"/>
            <a:ext cx="11235471" cy="2384744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P</a:t>
            </a:r>
            <a:r>
              <a:rPr lang="en-GB" sz="1800" dirty="0" smtClean="0"/>
              <a:t>arameters </a:t>
            </a:r>
            <a:r>
              <a:rPr lang="en-GB" sz="1800" dirty="0"/>
              <a:t>to control in an experimental set-up </a:t>
            </a:r>
            <a:r>
              <a:rPr lang="en-GB" sz="1800" dirty="0" smtClean="0"/>
              <a:t>:</a:t>
            </a:r>
            <a:endParaRPr lang="en-GB" sz="1800" dirty="0"/>
          </a:p>
          <a:p>
            <a:pPr lvl="1" algn="just"/>
            <a:r>
              <a:rPr lang="en-GB" sz="1800" dirty="0"/>
              <a:t>Temperature</a:t>
            </a:r>
          </a:p>
          <a:p>
            <a:pPr lvl="1" algn="just"/>
            <a:r>
              <a:rPr lang="en-GB" sz="1800" dirty="0"/>
              <a:t>Composition of the solution : </a:t>
            </a:r>
          </a:p>
          <a:p>
            <a:pPr lvl="2" algn="just"/>
            <a:r>
              <a:rPr lang="en-GB" sz="1800" dirty="0"/>
              <a:t>Renewal of the leachate</a:t>
            </a:r>
          </a:p>
          <a:p>
            <a:pPr lvl="2" algn="just"/>
            <a:r>
              <a:rPr lang="en-GB" sz="1800" dirty="0"/>
              <a:t>P</a:t>
            </a:r>
            <a:r>
              <a:rPr lang="en-GB" sz="1800" baseline="-25000" dirty="0"/>
              <a:t>CO2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Case </a:t>
            </a:r>
            <a:r>
              <a:rPr lang="fr-FR" cap="all" dirty="0" err="1"/>
              <a:t>study</a:t>
            </a:r>
            <a:r>
              <a:rPr lang="fr-FR" cap="all" dirty="0"/>
              <a:t> : </a:t>
            </a:r>
            <a:r>
              <a:rPr lang="fr-FR" cap="all" dirty="0" err="1"/>
              <a:t>COx</a:t>
            </a:r>
            <a:r>
              <a:rPr lang="fr-FR" cap="all" dirty="0"/>
              <a:t> </a:t>
            </a:r>
            <a:r>
              <a:rPr lang="fr-FR" cap="all" dirty="0" err="1"/>
              <a:t>groundwater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5"/>
          <p:cNvSpPr txBox="1">
            <a:spLocks/>
          </p:cNvSpPr>
          <p:nvPr/>
        </p:nvSpPr>
        <p:spPr bwMode="white">
          <a:xfrm>
            <a:off x="609601" y="1381438"/>
            <a:ext cx="11516849" cy="6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b="1" dirty="0">
                <a:latin typeface="+mj-lt"/>
              </a:rPr>
              <a:t>Experimental test in controlled conditions :</a:t>
            </a:r>
            <a:endParaRPr lang="en-GB" sz="2133" dirty="0"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09" y="2097510"/>
            <a:ext cx="5570043" cy="40150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6200000">
            <a:off x="9686170" y="3981674"/>
            <a:ext cx="4100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Dauzères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(2014)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., 58:76-88.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986183" y="2069891"/>
            <a:ext cx="5589868" cy="4042715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Case </a:t>
            </a:r>
            <a:r>
              <a:rPr lang="fr-FR" cap="all" dirty="0" err="1">
                <a:solidFill>
                  <a:schemeClr val="tx2"/>
                </a:solidFill>
              </a:rPr>
              <a:t>study</a:t>
            </a:r>
            <a:r>
              <a:rPr lang="fr-FR" cap="all" dirty="0">
                <a:solidFill>
                  <a:schemeClr val="tx2"/>
                </a:solidFill>
              </a:rPr>
              <a:t> : </a:t>
            </a:r>
            <a:r>
              <a:rPr lang="fr-FR" cap="all" dirty="0" err="1">
                <a:solidFill>
                  <a:schemeClr val="tx2"/>
                </a:solidFill>
              </a:rPr>
              <a:t>COx</a:t>
            </a:r>
            <a:r>
              <a:rPr lang="fr-FR" cap="all" dirty="0">
                <a:solidFill>
                  <a:schemeClr val="tx2"/>
                </a:solidFill>
              </a:rPr>
              <a:t> </a:t>
            </a:r>
            <a:r>
              <a:rPr lang="fr-FR" cap="all" dirty="0" err="1">
                <a:solidFill>
                  <a:schemeClr val="tx2"/>
                </a:solidFill>
              </a:rPr>
              <a:t>groundwater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6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09601" y="2069890"/>
            <a:ext cx="4826181" cy="4042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algn="just">
              <a:lnSpc>
                <a:spcPct val="150000"/>
              </a:lnSpc>
              <a:buNone/>
            </a:pPr>
            <a:r>
              <a:rPr lang="en-GB" dirty="0" smtClean="0"/>
              <a:t>Control of the composition of the leaching solution :</a:t>
            </a:r>
            <a:endParaRPr lang="en-GB" dirty="0"/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pH=7.1 and concentration in carbonates are </a:t>
            </a:r>
            <a:r>
              <a:rPr lang="en-GB" dirty="0"/>
              <a:t>maintained by controlling the flow of CO</a:t>
            </a:r>
            <a:r>
              <a:rPr lang="en-GB" baseline="-25000" dirty="0"/>
              <a:t>2</a:t>
            </a:r>
            <a:r>
              <a:rPr lang="en-GB" dirty="0" smtClean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Renewal of the leaching solution to maintain the concentrations in other elements approximatively constant and avoid accumulation of leached species.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5"/>
          <p:cNvSpPr txBox="1">
            <a:spLocks/>
          </p:cNvSpPr>
          <p:nvPr/>
        </p:nvSpPr>
        <p:spPr bwMode="white">
          <a:xfrm>
            <a:off x="614748" y="1383063"/>
            <a:ext cx="11516849" cy="6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b="1" dirty="0">
                <a:latin typeface="+mj-lt"/>
              </a:rPr>
              <a:t>Results :</a:t>
            </a:r>
            <a:endParaRPr lang="en-GB" sz="2133" dirty="0">
              <a:latin typeface="+mj-lt"/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19126" y="2070402"/>
            <a:ext cx="11235471" cy="10277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GB" dirty="0"/>
              <a:t>Leaching :</a:t>
            </a:r>
          </a:p>
          <a:p>
            <a:pPr lvl="1" algn="just"/>
            <a:r>
              <a:rPr lang="en-GB" dirty="0"/>
              <a:t>dissolution of portlandite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249529" y="2813051"/>
            <a:ext cx="7874000" cy="3530599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29" y="2868362"/>
            <a:ext cx="2514167" cy="340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10321" y="2933300"/>
            <a:ext cx="1613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i="1" dirty="0"/>
              <a:t>2D Raman mapping of portlandite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707" y="2868362"/>
            <a:ext cx="1748791" cy="340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49530" y="2933298"/>
            <a:ext cx="1596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i="1" dirty="0"/>
              <a:t>XRD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Case </a:t>
            </a:r>
            <a:r>
              <a:rPr lang="fr-FR" cap="all" dirty="0" err="1">
                <a:solidFill>
                  <a:schemeClr val="tx2"/>
                </a:solidFill>
              </a:rPr>
              <a:t>study</a:t>
            </a:r>
            <a:r>
              <a:rPr lang="fr-FR" cap="all" dirty="0">
                <a:solidFill>
                  <a:schemeClr val="tx2"/>
                </a:solidFill>
              </a:rPr>
              <a:t> : </a:t>
            </a:r>
            <a:r>
              <a:rPr lang="fr-FR" cap="all" dirty="0" err="1">
                <a:solidFill>
                  <a:schemeClr val="tx2"/>
                </a:solidFill>
              </a:rPr>
              <a:t>COx</a:t>
            </a:r>
            <a:r>
              <a:rPr lang="fr-FR" cap="all" dirty="0">
                <a:solidFill>
                  <a:schemeClr val="tx2"/>
                </a:solidFill>
              </a:rPr>
              <a:t> </a:t>
            </a:r>
            <a:r>
              <a:rPr lang="fr-FR" cap="all" dirty="0" err="1">
                <a:solidFill>
                  <a:schemeClr val="tx2"/>
                </a:solidFill>
              </a:rPr>
              <a:t>groundwater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8241229" y="4418633"/>
            <a:ext cx="4100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Dauzères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(2014)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., 58:76-88.</a:t>
            </a:r>
          </a:p>
        </p:txBody>
      </p:sp>
    </p:spTree>
    <p:extLst>
      <p:ext uri="{BB962C8B-B14F-4D97-AF65-F5344CB8AC3E}">
        <p14:creationId xmlns:p14="http://schemas.microsoft.com/office/powerpoint/2010/main" val="17905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81" y="2791372"/>
            <a:ext cx="7265533" cy="3499251"/>
          </a:xfrm>
          <a:prstGeom prst="rect">
            <a:avLst/>
          </a:prstGeom>
        </p:spPr>
      </p:pic>
      <p:sp>
        <p:nvSpPr>
          <p:cNvPr id="11" name="Espace réservé du texte 5"/>
          <p:cNvSpPr txBox="1">
            <a:spLocks/>
          </p:cNvSpPr>
          <p:nvPr/>
        </p:nvSpPr>
        <p:spPr bwMode="white">
          <a:xfrm>
            <a:off x="629426" y="1384746"/>
            <a:ext cx="11516849" cy="6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b="1" dirty="0">
                <a:latin typeface="+mj-lt"/>
              </a:rPr>
              <a:t>Results :</a:t>
            </a:r>
            <a:endParaRPr lang="en-GB" sz="2133" dirty="0">
              <a:latin typeface="+mj-lt"/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29426" y="2058937"/>
            <a:ext cx="11235471" cy="16201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GB" dirty="0"/>
              <a:t>Sulphate attack :</a:t>
            </a:r>
          </a:p>
          <a:p>
            <a:pPr lvl="1" algn="just"/>
            <a:r>
              <a:rPr lang="en-GB" dirty="0"/>
              <a:t>Precipitation of ettringite in the degraded zone</a:t>
            </a:r>
            <a:endParaRPr lang="en-GB" baseline="-250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193925" y="2775698"/>
            <a:ext cx="7874000" cy="3530599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 15"/>
          <p:cNvSpPr/>
          <p:nvPr/>
        </p:nvSpPr>
        <p:spPr>
          <a:xfrm>
            <a:off x="7003870" y="5806303"/>
            <a:ext cx="3086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 err="1"/>
              <a:t>Elemental</a:t>
            </a:r>
            <a:r>
              <a:rPr lang="fr-FR" sz="1600" b="1" i="1" dirty="0"/>
              <a:t> </a:t>
            </a:r>
            <a:r>
              <a:rPr lang="fr-FR" sz="1600" b="1" i="1" dirty="0" err="1"/>
              <a:t>mapping</a:t>
            </a:r>
            <a:r>
              <a:rPr lang="fr-FR" sz="1600" b="1" i="1" dirty="0"/>
              <a:t> (EDX)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Case </a:t>
            </a:r>
            <a:r>
              <a:rPr lang="fr-FR" cap="all" dirty="0" err="1">
                <a:solidFill>
                  <a:schemeClr val="tx2"/>
                </a:solidFill>
              </a:rPr>
              <a:t>study</a:t>
            </a:r>
            <a:r>
              <a:rPr lang="fr-FR" cap="all" dirty="0">
                <a:solidFill>
                  <a:schemeClr val="tx2"/>
                </a:solidFill>
              </a:rPr>
              <a:t> : </a:t>
            </a:r>
            <a:r>
              <a:rPr lang="fr-FR" cap="all" dirty="0" err="1">
                <a:solidFill>
                  <a:schemeClr val="tx2"/>
                </a:solidFill>
              </a:rPr>
              <a:t>COx</a:t>
            </a:r>
            <a:r>
              <a:rPr lang="fr-FR" cap="all" dirty="0">
                <a:solidFill>
                  <a:schemeClr val="tx2"/>
                </a:solidFill>
              </a:rPr>
              <a:t> </a:t>
            </a:r>
            <a:r>
              <a:rPr lang="fr-FR" cap="all" dirty="0" err="1">
                <a:solidFill>
                  <a:schemeClr val="tx2"/>
                </a:solidFill>
              </a:rPr>
              <a:t>groundwater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8186637" y="4418633"/>
            <a:ext cx="4100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Dauzères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(2014)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., 58:76-88.</a:t>
            </a:r>
          </a:p>
        </p:txBody>
      </p:sp>
    </p:spTree>
    <p:extLst>
      <p:ext uri="{BB962C8B-B14F-4D97-AF65-F5344CB8AC3E}">
        <p14:creationId xmlns:p14="http://schemas.microsoft.com/office/powerpoint/2010/main" val="3732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27" y="2838450"/>
            <a:ext cx="9154451" cy="2868133"/>
          </a:xfrm>
          <a:prstGeom prst="rect">
            <a:avLst/>
          </a:prstGeom>
        </p:spPr>
      </p:pic>
      <p:sp>
        <p:nvSpPr>
          <p:cNvPr id="11" name="Espace réservé du texte 5"/>
          <p:cNvSpPr txBox="1">
            <a:spLocks/>
          </p:cNvSpPr>
          <p:nvPr/>
        </p:nvSpPr>
        <p:spPr bwMode="white">
          <a:xfrm>
            <a:off x="620871" y="1381838"/>
            <a:ext cx="11516849" cy="6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sz="2400" b="1" dirty="0" err="1">
                <a:latin typeface="+mj-lt"/>
              </a:rPr>
              <a:t>Results</a:t>
            </a:r>
            <a:r>
              <a:rPr lang="fr-FR" sz="2400" b="1" dirty="0">
                <a:latin typeface="+mj-lt"/>
              </a:rPr>
              <a:t> :</a:t>
            </a:r>
            <a:endParaRPr lang="fr-FR" sz="2133" dirty="0">
              <a:latin typeface="+mj-lt"/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32142" y="2068489"/>
            <a:ext cx="11235471" cy="16201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GB" dirty="0"/>
              <a:t>Action of carbonates and magnesium:</a:t>
            </a:r>
          </a:p>
          <a:p>
            <a:pPr lvl="1" algn="just"/>
            <a:r>
              <a:rPr lang="en-GB" dirty="0"/>
              <a:t>Formation of a dense and magnesium-rich calcite crust on the surface of the sample.</a:t>
            </a:r>
            <a:endParaRPr lang="en-GB" baseline="-250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439129" y="2813051"/>
            <a:ext cx="9203471" cy="3530599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 15"/>
          <p:cNvSpPr/>
          <p:nvPr/>
        </p:nvSpPr>
        <p:spPr>
          <a:xfrm>
            <a:off x="7052529" y="5675350"/>
            <a:ext cx="3566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 err="1"/>
              <a:t>Elemental</a:t>
            </a:r>
            <a:r>
              <a:rPr lang="fr-FR" sz="1600" b="1" i="1" dirty="0"/>
              <a:t> </a:t>
            </a:r>
            <a:r>
              <a:rPr lang="fr-FR" sz="1600" b="1" i="1" dirty="0" err="1"/>
              <a:t>mapping</a:t>
            </a:r>
            <a:r>
              <a:rPr lang="fr-FR" sz="1600" b="1" i="1" dirty="0"/>
              <a:t> (EDX)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8730" y="5690968"/>
            <a:ext cx="1384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/>
              <a:t>XRD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4527" y="5698807"/>
            <a:ext cx="2044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/>
              <a:t>Raman </a:t>
            </a:r>
            <a:r>
              <a:rPr lang="fr-FR" sz="1600" b="1" i="1" dirty="0" err="1"/>
              <a:t>mapping</a:t>
            </a:r>
            <a:endParaRPr lang="fr-FR" sz="1600" b="1" i="1" dirty="0"/>
          </a:p>
          <a:p>
            <a:pPr algn="ctr"/>
            <a:r>
              <a:rPr lang="fr-FR" sz="1600" b="1" i="1" dirty="0"/>
              <a:t>of calcite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Case </a:t>
            </a:r>
            <a:r>
              <a:rPr lang="fr-FR" cap="all" dirty="0" err="1">
                <a:solidFill>
                  <a:schemeClr val="tx2"/>
                </a:solidFill>
              </a:rPr>
              <a:t>study</a:t>
            </a:r>
            <a:r>
              <a:rPr lang="fr-FR" cap="all" dirty="0">
                <a:solidFill>
                  <a:schemeClr val="tx2"/>
                </a:solidFill>
              </a:rPr>
              <a:t> : </a:t>
            </a:r>
            <a:r>
              <a:rPr lang="fr-FR" cap="all" dirty="0" err="1">
                <a:solidFill>
                  <a:schemeClr val="tx2"/>
                </a:solidFill>
              </a:rPr>
              <a:t>COx</a:t>
            </a:r>
            <a:r>
              <a:rPr lang="fr-FR" cap="all" dirty="0">
                <a:solidFill>
                  <a:schemeClr val="tx2"/>
                </a:solidFill>
              </a:rPr>
              <a:t> </a:t>
            </a:r>
            <a:r>
              <a:rPr lang="fr-FR" cap="all" dirty="0" err="1">
                <a:solidFill>
                  <a:schemeClr val="tx2"/>
                </a:solidFill>
              </a:rPr>
              <a:t>groundwater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8746200" y="4418633"/>
            <a:ext cx="4100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Dauzères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et al. (2014)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Cem.Concr.Res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., 58:76-88.</a:t>
            </a:r>
          </a:p>
        </p:txBody>
      </p:sp>
    </p:spTree>
    <p:extLst>
      <p:ext uri="{BB962C8B-B14F-4D97-AF65-F5344CB8AC3E}">
        <p14:creationId xmlns:p14="http://schemas.microsoft.com/office/powerpoint/2010/main" val="32873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5"/>
          <p:cNvSpPr txBox="1">
            <a:spLocks/>
          </p:cNvSpPr>
          <p:nvPr/>
        </p:nvSpPr>
        <p:spPr bwMode="white">
          <a:xfrm>
            <a:off x="609600" y="1383063"/>
            <a:ext cx="4073488" cy="142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b="1" dirty="0"/>
              <a:t>Modelling the mineralogical evolutions :</a:t>
            </a:r>
            <a:endParaRPr lang="en-GB" sz="2133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61" y="2204272"/>
            <a:ext cx="6788028" cy="4068817"/>
          </a:xfrm>
          <a:prstGeom prst="rect">
            <a:avLst/>
          </a:prstGeom>
        </p:spPr>
      </p:pic>
      <p:sp>
        <p:nvSpPr>
          <p:cNvPr id="25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09601" y="2749256"/>
            <a:ext cx="4149688" cy="16201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GB" dirty="0"/>
              <a:t>Model in agreement with experimental results.</a:t>
            </a:r>
            <a:endParaRPr lang="en-GB" baseline="-25000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4961961" y="1548519"/>
            <a:ext cx="6873195" cy="4847924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Rectangle 26"/>
          <p:cNvSpPr/>
          <p:nvPr/>
        </p:nvSpPr>
        <p:spPr>
          <a:xfrm>
            <a:off x="4961961" y="1243611"/>
            <a:ext cx="6920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Adapted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Dauzères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(2010)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Thesis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58356" y="5934309"/>
            <a:ext cx="18436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0000"/>
                </a:solidFill>
              </a:rPr>
              <a:t>Depth</a:t>
            </a:r>
            <a:r>
              <a:rPr lang="fr-FR" sz="1400" b="1" dirty="0">
                <a:solidFill>
                  <a:srgbClr val="000000"/>
                </a:solidFill>
              </a:rPr>
              <a:t> (µm)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4466341" y="3215568"/>
            <a:ext cx="14718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(mol/l)</a:t>
            </a:r>
            <a:endParaRPr lang="en-GB" sz="1400" b="1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8802025" y="2346074"/>
            <a:ext cx="0" cy="335032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150527" y="2346074"/>
            <a:ext cx="0" cy="335032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0102" y="4706616"/>
            <a:ext cx="179192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67" b="1" dirty="0">
                <a:solidFill>
                  <a:srgbClr val="00B050"/>
                </a:solidFill>
              </a:rPr>
              <a:t>Ettringite </a:t>
            </a:r>
            <a:r>
              <a:rPr lang="fr-FR" sz="1867" b="1" dirty="0" err="1">
                <a:solidFill>
                  <a:srgbClr val="00B050"/>
                </a:solidFill>
              </a:rPr>
              <a:t>precipitation</a:t>
            </a:r>
            <a:endParaRPr lang="en-GB" sz="1867" b="1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116950" y="2636983"/>
            <a:ext cx="168507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67" b="1" dirty="0">
                <a:solidFill>
                  <a:srgbClr val="000000"/>
                </a:solidFill>
              </a:rPr>
              <a:t>Portlandite</a:t>
            </a:r>
          </a:p>
          <a:p>
            <a:r>
              <a:rPr lang="fr-FR" sz="1867" b="1" dirty="0">
                <a:solidFill>
                  <a:srgbClr val="000000"/>
                </a:solidFill>
              </a:rPr>
              <a:t>dissolution</a:t>
            </a:r>
            <a:endParaRPr lang="en-GB" sz="1867" b="1" dirty="0">
              <a:solidFill>
                <a:srgbClr val="00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583358" y="1632083"/>
            <a:ext cx="168507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67" b="1" dirty="0">
                <a:solidFill>
                  <a:srgbClr val="FF0000"/>
                </a:solidFill>
              </a:rPr>
              <a:t>Calcite</a:t>
            </a:r>
          </a:p>
          <a:p>
            <a:r>
              <a:rPr lang="fr-FR" sz="1867" b="1" dirty="0" err="1">
                <a:solidFill>
                  <a:srgbClr val="FF0000"/>
                </a:solidFill>
              </a:rPr>
              <a:t>precipitation</a:t>
            </a:r>
            <a:endParaRPr lang="en-GB" sz="1867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62457" y="3019428"/>
            <a:ext cx="190898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67" b="1" dirty="0">
                <a:solidFill>
                  <a:schemeClr val="bg1">
                    <a:lumMod val="50000"/>
                  </a:schemeClr>
                </a:solidFill>
              </a:rPr>
              <a:t>C-S-H </a:t>
            </a:r>
            <a:r>
              <a:rPr lang="fr-FR" sz="1867" b="1" dirty="0" err="1">
                <a:solidFill>
                  <a:schemeClr val="bg1">
                    <a:lumMod val="50000"/>
                  </a:schemeClr>
                </a:solidFill>
              </a:rPr>
              <a:t>decalcification</a:t>
            </a:r>
            <a:endParaRPr lang="en-GB" sz="18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80450" y="1579469"/>
            <a:ext cx="2841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err="1"/>
              <a:t>Modelling</a:t>
            </a:r>
            <a:r>
              <a:rPr lang="fr-FR" sz="1600" i="1" dirty="0"/>
              <a:t> at 5 </a:t>
            </a:r>
            <a:r>
              <a:rPr lang="fr-FR" sz="1600" i="1" dirty="0" err="1"/>
              <a:t>months</a:t>
            </a:r>
            <a:r>
              <a:rPr lang="fr-FR" sz="1600" i="1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821849" y="2358618"/>
            <a:ext cx="1357976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>
                <a:solidFill>
                  <a:schemeClr val="tx2"/>
                </a:solidFill>
              </a:rPr>
              <a:t>Sound </a:t>
            </a:r>
            <a:r>
              <a:rPr lang="fr-FR" sz="1867" b="1" dirty="0" err="1">
                <a:solidFill>
                  <a:schemeClr val="tx2"/>
                </a:solidFill>
              </a:rPr>
              <a:t>core</a:t>
            </a:r>
            <a:endParaRPr lang="en-GB" sz="1867" b="1" dirty="0">
              <a:solidFill>
                <a:schemeClr val="tx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Case </a:t>
            </a:r>
            <a:r>
              <a:rPr lang="fr-FR" cap="all" dirty="0" err="1">
                <a:solidFill>
                  <a:schemeClr val="tx2"/>
                </a:solidFill>
              </a:rPr>
              <a:t>study</a:t>
            </a:r>
            <a:r>
              <a:rPr lang="fr-FR" cap="all" dirty="0">
                <a:solidFill>
                  <a:schemeClr val="tx2"/>
                </a:solidFill>
              </a:rPr>
              <a:t> : </a:t>
            </a:r>
            <a:r>
              <a:rPr lang="fr-FR" cap="all" dirty="0" err="1">
                <a:solidFill>
                  <a:schemeClr val="tx2"/>
                </a:solidFill>
              </a:rPr>
              <a:t>COx</a:t>
            </a:r>
            <a:r>
              <a:rPr lang="fr-FR" cap="all" dirty="0">
                <a:solidFill>
                  <a:schemeClr val="tx2"/>
                </a:solidFill>
              </a:rPr>
              <a:t> </a:t>
            </a:r>
            <a:r>
              <a:rPr lang="fr-FR" cap="all" dirty="0" err="1">
                <a:solidFill>
                  <a:schemeClr val="tx2"/>
                </a:solidFill>
              </a:rPr>
              <a:t>groundwater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6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/>
          <p:cNvGrpSpPr/>
          <p:nvPr/>
        </p:nvGrpSpPr>
        <p:grpSpPr>
          <a:xfrm>
            <a:off x="6002286" y="2844391"/>
            <a:ext cx="5763940" cy="3454400"/>
            <a:chOff x="2410523" y="2133293"/>
            <a:chExt cx="4322955" cy="259080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0523" y="2133293"/>
              <a:ext cx="4322955" cy="2590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44812" y="2359394"/>
              <a:ext cx="56485" cy="870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9702" y="3827206"/>
              <a:ext cx="438374" cy="373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0161" y="3891116"/>
              <a:ext cx="457199" cy="221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5775" y="3903406"/>
              <a:ext cx="457199" cy="221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42" name="ZoneTexte 41"/>
          <p:cNvSpPr txBox="1"/>
          <p:nvPr/>
        </p:nvSpPr>
        <p:spPr>
          <a:xfrm rot="16200000">
            <a:off x="5722401" y="4164457"/>
            <a:ext cx="603795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GB" sz="1867" b="1" dirty="0">
              <a:solidFill>
                <a:srgbClr val="00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147654" y="6028316"/>
            <a:ext cx="1944191" cy="318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fr-FR" sz="14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(µm)</a:t>
            </a:r>
            <a:endParaRPr lang="en-GB" sz="1467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83788" y="1481025"/>
            <a:ext cx="2260600" cy="1278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147655" y="1481025"/>
            <a:ext cx="1236133" cy="1278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894589" y="1481025"/>
            <a:ext cx="1253067" cy="1278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5954626" y="1481025"/>
            <a:ext cx="939965" cy="12788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" y="2728737"/>
            <a:ext cx="7209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000000"/>
                </a:solidFill>
                <a:latin typeface="Wingdings 2" panose="05020102010507070707" pitchFamily="18" charset="2"/>
              </a:rPr>
              <a:t>j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" y="3667259"/>
            <a:ext cx="72091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000000"/>
                </a:solidFill>
                <a:latin typeface="Wingdings 2" panose="05020102010507070707" pitchFamily="18" charset="2"/>
              </a:rPr>
              <a:t>k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" y="5613267"/>
            <a:ext cx="7209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33" b="1" dirty="0">
                <a:solidFill>
                  <a:srgbClr val="000000"/>
                </a:solidFill>
                <a:latin typeface="Wingdings 2" panose="05020102010507070707" pitchFamily="18" charset="2"/>
              </a:rPr>
              <a:t>m</a:t>
            </a:r>
            <a:endParaRPr lang="en-GB" sz="3733" b="1" dirty="0">
              <a:solidFill>
                <a:srgbClr val="000000"/>
              </a:solidFill>
              <a:latin typeface="Wingdings 2" panose="05020102010507070707" pitchFamily="18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" y="4658792"/>
            <a:ext cx="7209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33" b="1" dirty="0">
                <a:solidFill>
                  <a:srgbClr val="000000"/>
                </a:solidFill>
                <a:latin typeface="Wingdings 2" panose="05020102010507070707" pitchFamily="18" charset="2"/>
              </a:rPr>
              <a:t>l</a:t>
            </a:r>
            <a:endParaRPr lang="en-GB" sz="3733" b="1" dirty="0">
              <a:solidFill>
                <a:srgbClr val="000000"/>
              </a:solidFill>
              <a:latin typeface="Wingdings 2" panose="05020102010507070707" pitchFamily="18" charset="2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400713" y="1445595"/>
            <a:ext cx="224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m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08631" y="2311364"/>
            <a:ext cx="22526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rgbClr val="000000"/>
                </a:solidFill>
                <a:latin typeface="+mj-lt"/>
              </a:rPr>
              <a:t>Sound core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164585" y="1445595"/>
            <a:ext cx="121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l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11523" y="1445595"/>
            <a:ext cx="123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k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954625" y="1445595"/>
            <a:ext cx="93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j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953752" y="2039533"/>
            <a:ext cx="937376" cy="3181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67" b="1" dirty="0">
                <a:solidFill>
                  <a:schemeClr val="bg1"/>
                </a:solidFill>
              </a:rPr>
              <a:t>CaCO</a:t>
            </a:r>
            <a:r>
              <a:rPr lang="en-GB" sz="1467" b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75390" y="2037479"/>
            <a:ext cx="1272265" cy="31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67" b="1" dirty="0">
                <a:solidFill>
                  <a:schemeClr val="bg1"/>
                </a:solidFill>
              </a:rPr>
              <a:t>No Ca(OH)</a:t>
            </a:r>
            <a:r>
              <a:rPr lang="en-GB" sz="1467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911523" y="2380727"/>
            <a:ext cx="2472264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Ettringite precipitation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26858" y="2849563"/>
            <a:ext cx="52233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u="sng" dirty="0">
                <a:solidFill>
                  <a:srgbClr val="000000"/>
                </a:solidFill>
              </a:rPr>
              <a:t>Dense</a:t>
            </a:r>
            <a:r>
              <a:rPr lang="en-GB" sz="1867" dirty="0">
                <a:solidFill>
                  <a:srgbClr val="000000"/>
                </a:solidFill>
              </a:rPr>
              <a:t> calcite crust : low porosity (</a:t>
            </a: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ω=</a:t>
            </a:r>
            <a:r>
              <a:rPr lang="en-GB" sz="1867" dirty="0">
                <a:solidFill>
                  <a:srgbClr val="000000"/>
                </a:solidFill>
              </a:rPr>
              <a:t>0.06)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26857" y="3450426"/>
            <a:ext cx="5292256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rgbClr val="000000"/>
                </a:solidFill>
              </a:rPr>
              <a:t>Competing effects : porosity opening (total dissolution of portlandite) vs. clogging (ettringite precipitation)</a:t>
            </a:r>
          </a:p>
          <a:p>
            <a:r>
              <a:rPr lang="en-GB" sz="1867" dirty="0">
                <a:solidFill>
                  <a:srgbClr val="000000"/>
                </a:solidFill>
              </a:rPr>
              <a:t>→ Overall, porosity opening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40331" y="4817822"/>
            <a:ext cx="55936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rgbClr val="000000"/>
                </a:solidFill>
              </a:rPr>
              <a:t>Ettringite precipitation : porosity clogging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40331" y="5749811"/>
            <a:ext cx="55936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rgbClr val="000000"/>
                </a:solidFill>
              </a:rPr>
              <a:t>Sound core (</a:t>
            </a: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sz="1867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=0.25)</a:t>
            </a:r>
            <a:endParaRPr lang="en-GB" sz="1867" dirty="0">
              <a:solidFill>
                <a:srgbClr val="000000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819113" y="2844391"/>
            <a:ext cx="6016043" cy="3532739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9" name="Rectangle 48"/>
          <p:cNvSpPr/>
          <p:nvPr/>
        </p:nvSpPr>
        <p:spPr>
          <a:xfrm rot="16200000">
            <a:off x="10166326" y="4568614"/>
            <a:ext cx="3638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Adapted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Dauzères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(2010)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Thesis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Espace réservé du texte 5"/>
          <p:cNvSpPr txBox="1">
            <a:spLocks/>
          </p:cNvSpPr>
          <p:nvPr/>
        </p:nvSpPr>
        <p:spPr bwMode="white">
          <a:xfrm>
            <a:off x="348048" y="1268762"/>
            <a:ext cx="5471067" cy="13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b="1" dirty="0" smtClean="0">
                <a:latin typeface="+mj-lt"/>
              </a:rPr>
              <a:t>Effect of chemical transformation </a:t>
            </a:r>
            <a:r>
              <a:rPr lang="en-GB" sz="2400" b="1" dirty="0">
                <a:latin typeface="+mj-lt"/>
              </a:rPr>
              <a:t>on </a:t>
            </a:r>
            <a:r>
              <a:rPr lang="en-GB" sz="2400" b="1" dirty="0" smtClean="0">
                <a:latin typeface="+mj-lt"/>
              </a:rPr>
              <a:t>porosity :</a:t>
            </a:r>
            <a:endParaRPr lang="en-GB" sz="2133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19749" y="2902271"/>
            <a:ext cx="2841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Modelling at 5 months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Case </a:t>
            </a:r>
            <a:r>
              <a:rPr lang="fr-FR" cap="all" dirty="0" err="1">
                <a:solidFill>
                  <a:schemeClr val="tx2"/>
                </a:solidFill>
              </a:rPr>
              <a:t>study</a:t>
            </a:r>
            <a:r>
              <a:rPr lang="fr-FR" cap="all" dirty="0">
                <a:solidFill>
                  <a:schemeClr val="tx2"/>
                </a:solidFill>
              </a:rPr>
              <a:t> : </a:t>
            </a:r>
            <a:r>
              <a:rPr lang="fr-FR" cap="all" dirty="0" err="1">
                <a:solidFill>
                  <a:schemeClr val="tx2"/>
                </a:solidFill>
              </a:rPr>
              <a:t>COx</a:t>
            </a:r>
            <a:r>
              <a:rPr lang="fr-FR" cap="all" dirty="0">
                <a:solidFill>
                  <a:schemeClr val="tx2"/>
                </a:solidFill>
              </a:rPr>
              <a:t> </a:t>
            </a:r>
            <a:r>
              <a:rPr lang="fr-FR" cap="all" dirty="0" err="1">
                <a:solidFill>
                  <a:schemeClr val="tx2"/>
                </a:solidFill>
              </a:rPr>
              <a:t>groundwater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AA18CF52-23C1-D38F-0E76-FA1D16D1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103509-233E-3FC7-FCA8-2F661D3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graphicFrame>
        <p:nvGraphicFramePr>
          <p:cNvPr id="30" name="Diagramme 29"/>
          <p:cNvGraphicFramePr/>
          <p:nvPr>
            <p:extLst>
              <p:ext uri="{D42A27DB-BD31-4B8C-83A1-F6EECF244321}">
                <p14:modId xmlns:p14="http://schemas.microsoft.com/office/powerpoint/2010/main" val="173488854"/>
              </p:ext>
            </p:extLst>
          </p:nvPr>
        </p:nvGraphicFramePr>
        <p:xfrm>
          <a:off x="2032000" y="1449236"/>
          <a:ext cx="8128000" cy="439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Flèche courbée vers la droite 30"/>
          <p:cNvSpPr/>
          <p:nvPr/>
        </p:nvSpPr>
        <p:spPr>
          <a:xfrm>
            <a:off x="1250830" y="2475781"/>
            <a:ext cx="629728" cy="1354347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3" name="Flèche courbée vers la droite 32"/>
          <p:cNvSpPr/>
          <p:nvPr/>
        </p:nvSpPr>
        <p:spPr>
          <a:xfrm>
            <a:off x="1250830" y="4064659"/>
            <a:ext cx="629728" cy="1354347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4" name="Flèche courbée vers la droite 33"/>
          <p:cNvSpPr/>
          <p:nvPr/>
        </p:nvSpPr>
        <p:spPr>
          <a:xfrm rot="10800000">
            <a:off x="10311442" y="3906508"/>
            <a:ext cx="629728" cy="1354347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147" y="2942746"/>
            <a:ext cx="5598960" cy="3355261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8147654" y="6028316"/>
            <a:ext cx="1944191" cy="318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(µm)</a:t>
            </a:r>
            <a:endParaRPr lang="en-GB" sz="1467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83788" y="1481025"/>
            <a:ext cx="2260600" cy="1278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147655" y="1481025"/>
            <a:ext cx="1236133" cy="1278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894589" y="1481025"/>
            <a:ext cx="1253067" cy="12788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5954626" y="1481025"/>
            <a:ext cx="939965" cy="12788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9400713" y="1445595"/>
            <a:ext cx="224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m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08631" y="2311364"/>
            <a:ext cx="22526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rgbClr val="000000"/>
                </a:solidFill>
                <a:latin typeface="+mj-lt"/>
              </a:rPr>
              <a:t>Sound core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164585" y="1445595"/>
            <a:ext cx="121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l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11523" y="1445595"/>
            <a:ext cx="123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k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954625" y="1445595"/>
            <a:ext cx="93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Wingdings 2" panose="05020102010507070707" pitchFamily="18" charset="2"/>
              </a:rPr>
              <a:t>j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953752" y="2039533"/>
            <a:ext cx="937376" cy="3181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67" b="1" dirty="0">
                <a:solidFill>
                  <a:schemeClr val="bg1"/>
                </a:solidFill>
              </a:rPr>
              <a:t>CaCO</a:t>
            </a:r>
            <a:r>
              <a:rPr lang="en-GB" sz="1467" b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875390" y="2037479"/>
            <a:ext cx="1272265" cy="31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67" b="1" dirty="0">
                <a:solidFill>
                  <a:schemeClr val="bg1"/>
                </a:solidFill>
              </a:rPr>
              <a:t>No Ca(OH)</a:t>
            </a:r>
            <a:r>
              <a:rPr lang="en-GB" sz="1467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911523" y="2380727"/>
            <a:ext cx="2472264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Ettringite precipitation</a:t>
            </a:r>
          </a:p>
        </p:txBody>
      </p:sp>
      <p:sp>
        <p:nvSpPr>
          <p:cNvPr id="48" name="Rectangle à coins arrondis 47"/>
          <p:cNvSpPr/>
          <p:nvPr/>
        </p:nvSpPr>
        <p:spPr>
          <a:xfrm>
            <a:off x="5819113" y="2844391"/>
            <a:ext cx="6016043" cy="3532739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0" name="Espace réservé du texte 5"/>
          <p:cNvSpPr txBox="1">
            <a:spLocks/>
          </p:cNvSpPr>
          <p:nvPr/>
        </p:nvSpPr>
        <p:spPr bwMode="white">
          <a:xfrm>
            <a:off x="611365" y="1383062"/>
            <a:ext cx="5317544" cy="13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b="1" dirty="0">
                <a:latin typeface="+mj-lt"/>
              </a:rPr>
              <a:t>I</a:t>
            </a:r>
            <a:r>
              <a:rPr lang="en-GB" sz="2400" b="1" dirty="0" smtClean="0">
                <a:latin typeface="+mj-lt"/>
              </a:rPr>
              <a:t>mpact </a:t>
            </a:r>
            <a:r>
              <a:rPr lang="en-GB" sz="2400" b="1" dirty="0">
                <a:latin typeface="+mj-lt"/>
              </a:rPr>
              <a:t>on ionic transport in the material </a:t>
            </a:r>
            <a:r>
              <a:rPr lang="en-GB" sz="2400" b="1" dirty="0" smtClean="0">
                <a:latin typeface="+mj-lt"/>
              </a:rPr>
              <a:t>:</a:t>
            </a:r>
            <a:endParaRPr lang="en-GB" sz="2133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19749" y="2902271"/>
            <a:ext cx="2841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Modelling at 5 months </a:t>
            </a:r>
          </a:p>
        </p:txBody>
      </p:sp>
      <p:sp>
        <p:nvSpPr>
          <p:cNvPr id="52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619827" y="2759889"/>
            <a:ext cx="4809423" cy="34123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Using </a:t>
            </a:r>
            <a:r>
              <a:rPr lang="en-GB" dirty="0"/>
              <a:t>an empirical law (such as modified Archie’s law)</a:t>
            </a:r>
          </a:p>
          <a:p>
            <a:pPr lvl="2" algn="just"/>
            <a:r>
              <a:rPr lang="en-GB" dirty="0"/>
              <a:t>De(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baseline="-25000" dirty="0"/>
              <a:t>0</a:t>
            </a:r>
            <a:r>
              <a:rPr lang="en-GB" dirty="0"/>
              <a:t>) = 6.10</a:t>
            </a:r>
            <a:r>
              <a:rPr lang="en-GB" baseline="30000" dirty="0"/>
              <a:t>-12</a:t>
            </a:r>
            <a:r>
              <a:rPr lang="en-GB" dirty="0"/>
              <a:t>m²/s</a:t>
            </a:r>
          </a:p>
          <a:p>
            <a:pPr lvl="2"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dirty="0"/>
              <a:t> = 0.25</a:t>
            </a:r>
            <a:endParaRPr lang="en-GB" baseline="-25000" dirty="0"/>
          </a:p>
          <a:p>
            <a:pPr lvl="2" algn="just">
              <a:lnSpc>
                <a:spcPct val="170000"/>
              </a:lnSpc>
            </a:pPr>
            <a:r>
              <a:rPr lang="en-GB" dirty="0"/>
              <a:t>α = 3.5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Case </a:t>
            </a:r>
            <a:r>
              <a:rPr lang="fr-FR" cap="all" dirty="0" err="1">
                <a:solidFill>
                  <a:schemeClr val="tx2"/>
                </a:solidFill>
              </a:rPr>
              <a:t>study</a:t>
            </a:r>
            <a:r>
              <a:rPr lang="fr-FR" cap="all" dirty="0">
                <a:solidFill>
                  <a:schemeClr val="tx2"/>
                </a:solidFill>
              </a:rPr>
              <a:t> : </a:t>
            </a:r>
            <a:r>
              <a:rPr lang="fr-FR" cap="all" dirty="0" err="1">
                <a:solidFill>
                  <a:schemeClr val="tx2"/>
                </a:solidFill>
              </a:rPr>
              <a:t>COx</a:t>
            </a:r>
            <a:r>
              <a:rPr lang="fr-FR" cap="all" dirty="0">
                <a:solidFill>
                  <a:schemeClr val="tx2"/>
                </a:solidFill>
              </a:rPr>
              <a:t> </a:t>
            </a:r>
            <a:r>
              <a:rPr lang="fr-FR" cap="all" dirty="0" err="1">
                <a:solidFill>
                  <a:schemeClr val="tx2"/>
                </a:solidFill>
              </a:rPr>
              <a:t>groundwater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 rot="16200000">
            <a:off x="10166326" y="4568614"/>
            <a:ext cx="3638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Adapted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Dauzères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(2010)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Thesis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03509-233E-3FC7-FCA8-2F661D3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SUMMURY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AA18CF52-23C1-D38F-0E76-FA1D16D1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GB" smtClean="0"/>
              <a:t>41</a:t>
            </a:fld>
            <a:endParaRPr lang="en-GB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10EF1A0-A19A-40E6-BAA7-4BD846EF6D3C}"/>
              </a:ext>
            </a:extLst>
          </p:cNvPr>
          <p:cNvGrpSpPr/>
          <p:nvPr/>
        </p:nvGrpSpPr>
        <p:grpSpPr>
          <a:xfrm rot="10800000">
            <a:off x="597503" y="3481757"/>
            <a:ext cx="2082179" cy="2133548"/>
            <a:chOff x="3293807" y="3348754"/>
            <a:chExt cx="2133600" cy="2139951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491B5DBC-B978-D96F-8A41-B7E35DE90EAB}"/>
                </a:ext>
              </a:extLst>
            </p:cNvPr>
            <p:cNvSpPr/>
            <p:nvPr/>
          </p:nvSpPr>
          <p:spPr>
            <a:xfrm rot="5400000">
              <a:off x="3293807" y="3348754"/>
              <a:ext cx="2133600" cy="2133600"/>
            </a:xfrm>
            <a:prstGeom prst="arc">
              <a:avLst>
                <a:gd name="adj1" fmla="val 16200000"/>
                <a:gd name="adj2" fmla="val 5364088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448462D-BF59-9FD1-25E2-D2A262ABFC97}"/>
                </a:ext>
              </a:extLst>
            </p:cNvPr>
            <p:cNvSpPr/>
            <p:nvPr/>
          </p:nvSpPr>
          <p:spPr>
            <a:xfrm rot="16200000">
              <a:off x="3293807" y="3355105"/>
              <a:ext cx="2133600" cy="2133600"/>
            </a:xfrm>
            <a:prstGeom prst="arc">
              <a:avLst>
                <a:gd name="adj1" fmla="val 16200000"/>
                <a:gd name="adj2" fmla="val 5364088"/>
              </a:avLst>
            </a:prstGeom>
            <a:ln w="88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CE918D4-1C19-7371-DBFE-D3F39764E2D3}"/>
                </a:ext>
              </a:extLst>
            </p:cNvPr>
            <p:cNvSpPr txBox="1"/>
            <p:nvPr/>
          </p:nvSpPr>
          <p:spPr>
            <a:xfrm rot="10800000">
              <a:off x="3431459" y="3474832"/>
              <a:ext cx="1858296" cy="18877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4800" b="1" dirty="0" smtClean="0">
                  <a:solidFill>
                    <a:schemeClr val="tx2"/>
                  </a:solidFill>
                  <a:latin typeface="+mj-lt"/>
                </a:rPr>
                <a:t>02</a:t>
              </a:r>
            </a:p>
            <a:p>
              <a:pPr algn="ctr">
                <a:lnSpc>
                  <a:spcPct val="80000"/>
                </a:lnSpc>
              </a:pPr>
              <a:r>
                <a:rPr lang="en-GB" sz="1600" b="1" dirty="0" smtClean="0">
                  <a:latin typeface="+mj-lt"/>
                </a:rPr>
                <a:t>Modelling the experiment</a:t>
              </a:r>
              <a:endParaRPr lang="en-GB" sz="1600" b="1" dirty="0">
                <a:latin typeface="+mj-lt"/>
              </a:endParaRPr>
            </a:p>
          </p:txBody>
        </p:sp>
      </p:grpSp>
      <p:sp>
        <p:nvSpPr>
          <p:cNvPr id="8" name="Google Shape;1044;p131">
            <a:extLst>
              <a:ext uri="{FF2B5EF4-FFF2-40B4-BE49-F238E27FC236}">
                <a16:creationId xmlns:a16="http://schemas.microsoft.com/office/drawing/2014/main" id="{945D188C-E0AA-1F35-E520-75DC852A9014}"/>
              </a:ext>
            </a:extLst>
          </p:cNvPr>
          <p:cNvSpPr txBox="1"/>
          <p:nvPr/>
        </p:nvSpPr>
        <p:spPr>
          <a:xfrm>
            <a:off x="3105579" y="3481757"/>
            <a:ext cx="8462444" cy="212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1200"/>
            </a:pPr>
            <a:endParaRPr lang="en-GB" sz="1600" dirty="0"/>
          </a:p>
          <a:p>
            <a:pPr lvl="0">
              <a:buClr>
                <a:srgbClr val="000000"/>
              </a:buClr>
              <a:buSzPts val="1200"/>
            </a:pPr>
            <a:r>
              <a:rPr lang="en-GB" sz="1600" dirty="0" smtClean="0"/>
              <a:t>Fitting of parameters on the experimental data :</a:t>
            </a:r>
          </a:p>
          <a:p>
            <a:pPr marL="742950" lvl="1" indent="-285750">
              <a:buClr>
                <a:srgbClr val="000000"/>
              </a:buClr>
              <a:buSzPts val="1200"/>
              <a:buFontTx/>
              <a:buChar char="-"/>
            </a:pPr>
            <a:r>
              <a:rPr lang="en-GB" sz="1600" dirty="0" smtClean="0"/>
              <a:t>Coefficient of diffusion,</a:t>
            </a:r>
          </a:p>
          <a:p>
            <a:pPr marL="742950" lvl="1" indent="-285750">
              <a:buClr>
                <a:srgbClr val="000000"/>
              </a:buClr>
              <a:buSzPts val="1200"/>
              <a:buFontTx/>
              <a:buChar char="-"/>
            </a:pPr>
            <a:r>
              <a:rPr lang="en-GB" sz="1600" dirty="0" smtClean="0"/>
              <a:t>Relation between porosity and the coefficient of diffusion,</a:t>
            </a:r>
          </a:p>
          <a:p>
            <a:pPr marL="742950" lvl="1" indent="-285750">
              <a:buClr>
                <a:srgbClr val="000000"/>
              </a:buClr>
              <a:buSzPts val="1200"/>
              <a:buFontTx/>
              <a:buChar char="-"/>
            </a:pPr>
            <a:r>
              <a:rPr lang="en-GB" sz="1600" dirty="0" smtClean="0"/>
              <a:t>Etc.</a:t>
            </a:r>
          </a:p>
          <a:p>
            <a:pPr lvl="0">
              <a:buClr>
                <a:srgbClr val="000000"/>
              </a:buClr>
              <a:buSzPts val="1200"/>
            </a:pPr>
            <a:endParaRPr lang="en-GB" sz="1600" dirty="0" smtClean="0"/>
          </a:p>
          <a:p>
            <a:pPr lvl="0">
              <a:buClr>
                <a:srgbClr val="000000"/>
              </a:buClr>
              <a:buSzPts val="1200"/>
            </a:pPr>
            <a:r>
              <a:rPr lang="en-GB" sz="1600" dirty="0" smtClean="0"/>
              <a:t>Ensuring the validity of the input data used for modelling (thermodynamics database, initial chemical modelling of the material)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96622D1-DEF5-30B0-1ACC-767E6173250C}"/>
              </a:ext>
            </a:extLst>
          </p:cNvPr>
          <p:cNvSpPr/>
          <p:nvPr/>
        </p:nvSpPr>
        <p:spPr>
          <a:xfrm rot="5400000">
            <a:off x="589423" y="1224609"/>
            <a:ext cx="2127216" cy="2082179"/>
          </a:xfrm>
          <a:prstGeom prst="arc">
            <a:avLst>
              <a:gd name="adj1" fmla="val 16200000"/>
              <a:gd name="adj2" fmla="val 5364088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C95FC64-93C3-3F37-F16D-964231BA7B74}"/>
              </a:ext>
            </a:extLst>
          </p:cNvPr>
          <p:cNvSpPr/>
          <p:nvPr/>
        </p:nvSpPr>
        <p:spPr>
          <a:xfrm rot="16200000">
            <a:off x="599020" y="1206975"/>
            <a:ext cx="2127216" cy="2082179"/>
          </a:xfrm>
          <a:prstGeom prst="arc">
            <a:avLst>
              <a:gd name="adj1" fmla="val 16200000"/>
              <a:gd name="adj2" fmla="val 5364088"/>
            </a:avLst>
          </a:prstGeom>
          <a:solidFill>
            <a:schemeClr val="bg1"/>
          </a:solidFill>
          <a:ln w="889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4A5EA2-C29D-D405-FDD1-ECCA5860B19C}"/>
              </a:ext>
            </a:extLst>
          </p:cNvPr>
          <p:cNvSpPr txBox="1"/>
          <p:nvPr/>
        </p:nvSpPr>
        <p:spPr>
          <a:xfrm>
            <a:off x="731838" y="1354540"/>
            <a:ext cx="1813510" cy="188214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GB" sz="4800" b="1" dirty="0" smtClean="0">
                <a:solidFill>
                  <a:schemeClr val="tx2"/>
                </a:solidFill>
                <a:latin typeface="+mj-lt"/>
              </a:rPr>
              <a:t>01</a:t>
            </a:r>
          </a:p>
          <a:p>
            <a:pPr algn="ctr">
              <a:lnSpc>
                <a:spcPct val="80000"/>
              </a:lnSpc>
            </a:pPr>
            <a:r>
              <a:rPr lang="en-GB" sz="1600" b="1" dirty="0" smtClean="0">
                <a:latin typeface="+mj-lt"/>
              </a:rPr>
              <a:t>Acquisition of experimental data</a:t>
            </a:r>
            <a:endParaRPr lang="en-GB" sz="1600" b="1" dirty="0">
              <a:latin typeface="+mj-lt"/>
            </a:endParaRPr>
          </a:p>
        </p:txBody>
      </p:sp>
      <p:sp>
        <p:nvSpPr>
          <p:cNvPr id="14" name="Google Shape;1044;p131">
            <a:extLst>
              <a:ext uri="{FF2B5EF4-FFF2-40B4-BE49-F238E27FC236}">
                <a16:creationId xmlns:a16="http://schemas.microsoft.com/office/drawing/2014/main" id="{ABCDA785-525F-4525-F83E-BD7218ED7066}"/>
              </a:ext>
            </a:extLst>
          </p:cNvPr>
          <p:cNvSpPr txBox="1"/>
          <p:nvPr/>
        </p:nvSpPr>
        <p:spPr>
          <a:xfrm>
            <a:off x="3355675" y="1184456"/>
            <a:ext cx="8212348" cy="212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1200"/>
            </a:pPr>
            <a:r>
              <a:rPr lang="en-GB" sz="1600" dirty="0" smtClean="0"/>
              <a:t>Adaptive experimental set-up to test in different environments.</a:t>
            </a:r>
          </a:p>
          <a:p>
            <a:pPr lvl="0">
              <a:buClr>
                <a:srgbClr val="000000"/>
              </a:buClr>
              <a:buSzPts val="1200"/>
            </a:pPr>
            <a:endParaRPr lang="en-GB" sz="1600" dirty="0" smtClean="0"/>
          </a:p>
          <a:p>
            <a:pPr lvl="0">
              <a:buClr>
                <a:srgbClr val="000000"/>
              </a:buClr>
              <a:buSzPts val="1200"/>
            </a:pPr>
            <a:r>
              <a:rPr lang="en-GB" sz="1600" b="0" i="0" u="none" strike="noStrike" cap="none" dirty="0" smtClean="0">
                <a:ea typeface="Arial"/>
                <a:cs typeface="Arial"/>
                <a:sym typeface="Arial"/>
              </a:rPr>
              <a:t>Control of different experimental parameters (temperature, geometry, composition of the leaching solutions) to facilitate modelling.</a:t>
            </a:r>
          </a:p>
          <a:p>
            <a:pPr lvl="0">
              <a:buClr>
                <a:srgbClr val="000000"/>
              </a:buClr>
              <a:buSzPts val="1200"/>
            </a:pPr>
            <a:endParaRPr lang="en-GB" sz="1600" dirty="0"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200"/>
            </a:pPr>
            <a:r>
              <a:rPr lang="en-GB" sz="1600" b="0" i="0" u="none" strike="noStrike" cap="none" dirty="0" smtClean="0">
                <a:ea typeface="Arial"/>
                <a:cs typeface="Arial"/>
                <a:sym typeface="Arial"/>
              </a:rPr>
              <a:t>Identification of the fundamental mechanisms of alteration of the material.</a:t>
            </a:r>
            <a:endParaRPr lang="en-GB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3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Angélique ROUSSELET</a:t>
            </a:r>
          </a:p>
          <a:p>
            <a:r>
              <a:rPr lang="fr-FR" dirty="0" smtClean="0"/>
              <a:t>angelique.rousselet@cea.fr</a:t>
            </a:r>
          </a:p>
          <a:p>
            <a:r>
              <a:rPr lang="fr-FR" dirty="0" smtClean="0"/>
              <a:t>CEA, Paris-Saclay Centre</a:t>
            </a:r>
          </a:p>
          <a:p>
            <a:r>
              <a:rPr lang="fr-FR" dirty="0" smtClean="0"/>
              <a:t>DES/ISAS/DRMP/S2CM/LECBA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742949" y="5513696"/>
            <a:ext cx="6578600" cy="9379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– 22</a:t>
            </a:r>
            <a:r>
              <a:rPr lang="en-GB" baseline="30000" dirty="0"/>
              <a:t>nd</a:t>
            </a:r>
            <a:r>
              <a:rPr lang="en-GB" dirty="0"/>
              <a:t> September 2023, Trieste (Italy)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8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76" y="1765299"/>
            <a:ext cx="10122894" cy="4148139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400" dirty="0" smtClean="0"/>
              <a:t>Leaching in pure water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da-DK" sz="2400" dirty="0" smtClean="0"/>
              <a:t>Sulphate attack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 smtClean="0"/>
              <a:t>Case study : interaction with Callovo-Oxfordian groundwater</a:t>
            </a:r>
            <a:endParaRPr lang="da-DK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LEACHING IN PURE WATER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5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8"/>
          <p:cNvSpPr txBox="1">
            <a:spLocks/>
          </p:cNvSpPr>
          <p:nvPr/>
        </p:nvSpPr>
        <p:spPr>
          <a:xfrm>
            <a:off x="622654" y="2074457"/>
            <a:ext cx="5109406" cy="41683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Control </a:t>
            </a:r>
            <a:r>
              <a:rPr lang="en-GB" dirty="0"/>
              <a:t>of the composition of the leaching </a:t>
            </a:r>
            <a:r>
              <a:rPr lang="en-GB" dirty="0" smtClean="0"/>
              <a:t>solution: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smtClean="0"/>
              <a:t>pH: automatic </a:t>
            </a:r>
            <a:r>
              <a:rPr lang="en-GB" dirty="0"/>
              <a:t>titration to maintain a constant pH (7)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Renewal of the leaching solution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Protection from atmospheric CO</a:t>
            </a:r>
            <a:r>
              <a:rPr lang="en-US" baseline="-25000" dirty="0"/>
              <a:t>2</a:t>
            </a:r>
          </a:p>
          <a:p>
            <a:pPr marL="5524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Control of the </a:t>
            </a:r>
            <a:r>
              <a:rPr lang="en-US" dirty="0" smtClean="0"/>
              <a:t>temperature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Unidirectional diffusion (lateral coating of the sample).</a:t>
            </a:r>
            <a:endParaRPr lang="en-GB" dirty="0" smtClean="0"/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Experimental set-up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LEACHING IN PURE WATER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5858581" y="2651594"/>
            <a:ext cx="6133843" cy="2009665"/>
            <a:chOff x="1505079" y="2070014"/>
            <a:chExt cx="6133843" cy="200966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l="3824" t="7041" r="3712" b="20982"/>
            <a:stretch/>
          </p:blipFill>
          <p:spPr>
            <a:xfrm>
              <a:off x="1505079" y="2070014"/>
              <a:ext cx="6133843" cy="19440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931920" y="3818069"/>
              <a:ext cx="133912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Pure water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58581" y="4600919"/>
            <a:ext cx="6133843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Adapted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Planel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et al. (2006) </a:t>
            </a:r>
            <a:r>
              <a:rPr lang="fr-FR" sz="1200" i="1" dirty="0" err="1" smtClean="0">
                <a:solidFill>
                  <a:schemeClr val="bg1">
                    <a:lumMod val="50000"/>
                  </a:schemeClr>
                </a:solidFill>
              </a:rPr>
              <a:t>Cem.Conc.Res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36:137-143.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2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Chemical analysis of the leachate: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719976" y="1362974"/>
            <a:ext cx="5121311" cy="1506221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The cumulated amount of OH</a:t>
            </a:r>
            <a:r>
              <a:rPr lang="en-GB" baseline="30000" dirty="0"/>
              <a:t>-</a:t>
            </a:r>
            <a:r>
              <a:rPr lang="en-GB" dirty="0"/>
              <a:t> is calculated from the volumes of acid added to maintain the constant pH of 7 :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6" y="2614382"/>
            <a:ext cx="5501205" cy="33502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6831" y="6003334"/>
            <a:ext cx="5757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err="1">
                <a:solidFill>
                  <a:schemeClr val="tx2">
                    <a:lumMod val="75000"/>
                  </a:schemeClr>
                </a:solidFill>
              </a:rPr>
              <a:t>Peycelon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 et al. (2006) </a:t>
            </a:r>
            <a:r>
              <a:rPr lang="en-GB" sz="1600" i="1" u="sng" dirty="0" smtClean="0">
                <a:solidFill>
                  <a:schemeClr val="tx2">
                    <a:lumMod val="75000"/>
                  </a:schemeClr>
                </a:solidFill>
              </a:rPr>
              <a:t>REGC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</a:rPr>
              <a:t>, 10:1107-1125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80" y="2246397"/>
            <a:ext cx="5757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Leaching of a CEM I cement paste at 25°C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0294" y="2099751"/>
            <a:ext cx="5734857" cy="3887543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719976" y="2712165"/>
                <a:ext cx="5121312" cy="531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𝐻𝑁𝑂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𝐻𝑁𝑂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76" y="2712165"/>
                <a:ext cx="5121312" cy="531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404784" y="3444249"/>
                <a:ext cx="478721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𝑐𝑢𝑚𝑢𝑙𝑎𝑡𝑒𝑑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84" y="3444249"/>
                <a:ext cx="4787217" cy="553998"/>
              </a:xfrm>
              <a:prstGeom prst="rect">
                <a:avLst/>
              </a:prstGeom>
              <a:blipFill>
                <a:blip r:embed="rId5"/>
                <a:stretch>
                  <a:fillRect l="-2166" b="-175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390840" y="4096691"/>
                <a:ext cx="4801161" cy="302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𝐻𝑁𝑂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𝑎𝑐𝑖𝑑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𝑎𝑑𝑑𝑒𝑑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n-GB" i="1" baseline="3000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40" y="4096691"/>
                <a:ext cx="4801161" cy="302070"/>
              </a:xfrm>
              <a:prstGeom prst="rect">
                <a:avLst/>
              </a:prstGeom>
              <a:blipFill>
                <a:blip r:embed="rId6"/>
                <a:stretch>
                  <a:fillRect l="-1650" b="-2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404783" y="4456304"/>
                <a:ext cx="4787219" cy="302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𝐻𝑁𝑂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𝑐𝑜𝑛𝑐𝑒𝑛𝑡𝑟𝑎𝑡𝑖𝑜𝑛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𝑎𝑐𝑖𝑑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83" y="4456304"/>
                <a:ext cx="4787219" cy="302070"/>
              </a:xfrm>
              <a:prstGeom prst="rect">
                <a:avLst/>
              </a:prstGeom>
              <a:blipFill>
                <a:blip r:embed="rId7"/>
                <a:stretch>
                  <a:fillRect l="-1783" b="-2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719976" y="3451003"/>
                <a:ext cx="531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𝑤𝑖𝑡h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76" y="3451003"/>
                <a:ext cx="531364" cy="276999"/>
              </a:xfrm>
              <a:prstGeom prst="rect">
                <a:avLst/>
              </a:prstGeom>
              <a:blipFill>
                <a:blip r:embed="rId8"/>
                <a:stretch>
                  <a:fillRect l="-9091" r="-90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390839" y="4817689"/>
                <a:ext cx="48011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: exposed surface of the sample in dm²</a:t>
                </a: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39" y="4817689"/>
                <a:ext cx="4801163" cy="276999"/>
              </a:xfrm>
              <a:prstGeom prst="rect">
                <a:avLst/>
              </a:prstGeom>
              <a:blipFill>
                <a:blip r:embed="rId9"/>
                <a:stretch>
                  <a:fillRect l="-1650" t="-30435" b="-478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ce réservé du contenu 1"/>
          <p:cNvSpPr txBox="1">
            <a:spLocks/>
          </p:cNvSpPr>
          <p:nvPr/>
        </p:nvSpPr>
        <p:spPr>
          <a:xfrm>
            <a:off x="6653253" y="5257568"/>
            <a:ext cx="5188030" cy="16004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800" dirty="0"/>
              <a:t>Cumulated amounts of other aqueous species (Ca, Si, Al, </a:t>
            </a:r>
            <a:r>
              <a:rPr lang="en-GB" sz="1800" i="1" dirty="0"/>
              <a:t>etc.</a:t>
            </a:r>
            <a:r>
              <a:rPr lang="en-GB" sz="1800" dirty="0"/>
              <a:t>) are determined thanks to the renewal of the leachate.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LEACHING IN PURE WATER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6771736" y="1371600"/>
                <a:ext cx="5069552" cy="448085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dirty="0" smtClean="0"/>
                  <a:t>Cumulated amounts are proportional to the square root of time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dirty="0"/>
                  <a:t>typical of a </a:t>
                </a:r>
                <a:r>
                  <a:rPr lang="en-GB" b="1" dirty="0"/>
                  <a:t>process controlled by diffusion</a:t>
                </a:r>
                <a:r>
                  <a:rPr lang="en-GB" dirty="0"/>
                  <a:t> (2</a:t>
                </a:r>
                <a:r>
                  <a:rPr lang="en-GB" baseline="30000" dirty="0"/>
                  <a:t>nd</a:t>
                </a:r>
                <a:r>
                  <a:rPr lang="en-GB" dirty="0"/>
                  <a:t> Fick law</a:t>
                </a:r>
                <a:r>
                  <a:rPr lang="en-GB" dirty="0" smtClean="0"/>
                  <a:t>)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algn="just">
                  <a:lnSpc>
                    <a:spcPct val="150000"/>
                  </a:lnSpc>
                </a:pPr>
                <a:r>
                  <a:rPr lang="en-GB" dirty="0"/>
                  <a:t>OH</a:t>
                </a:r>
                <a:r>
                  <a:rPr lang="en-GB" baseline="30000" dirty="0"/>
                  <a:t>-</a:t>
                </a:r>
                <a:r>
                  <a:rPr lang="en-GB" dirty="0"/>
                  <a:t> is leached two times faster than [Ca</a:t>
                </a:r>
                <a:r>
                  <a:rPr lang="en-GB" baseline="30000" dirty="0"/>
                  <a:t>2+</a:t>
                </a:r>
                <a:r>
                  <a:rPr lang="en-GB" dirty="0"/>
                  <a:t>]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GB" dirty="0"/>
                  <a:t>coherent with the </a:t>
                </a:r>
                <a:r>
                  <a:rPr lang="en-GB" b="1" dirty="0"/>
                  <a:t>dissolution of portlandite</a:t>
                </a:r>
                <a:r>
                  <a:rPr lang="en-GB" dirty="0"/>
                  <a:t> :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1736" y="1371600"/>
                <a:ext cx="5069552" cy="4480855"/>
              </a:xfrm>
              <a:blipFill>
                <a:blip r:embed="rId3"/>
                <a:stretch>
                  <a:fillRect l="-2888" r="-28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46" y="2502241"/>
            <a:ext cx="5501205" cy="33502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6831" y="6003334"/>
            <a:ext cx="5757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err="1">
                <a:solidFill>
                  <a:schemeClr val="tx2">
                    <a:lumMod val="75000"/>
                  </a:schemeClr>
                </a:solidFill>
              </a:rPr>
              <a:t>Peycelon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 et al. (2006) </a:t>
            </a:r>
            <a:r>
              <a:rPr lang="en-GB" sz="1600" i="1" u="sng" dirty="0" smtClean="0">
                <a:solidFill>
                  <a:schemeClr val="tx2">
                    <a:lumMod val="75000"/>
                  </a:schemeClr>
                </a:solidFill>
              </a:rPr>
              <a:t>REGC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</a:rPr>
              <a:t>, 10:1107-1125</a:t>
            </a:r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80" y="2099751"/>
            <a:ext cx="5757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Leaching of a CEM I cement paste at 25°C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0294" y="2099751"/>
            <a:ext cx="5734857" cy="3887543"/>
          </a:xfrm>
          <a:prstGeom prst="roundRect">
            <a:avLst>
              <a:gd name="adj" fmla="val 428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71736" y="5385577"/>
                <a:ext cx="50695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736" y="5385577"/>
                <a:ext cx="5069552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TC Regional Workshop on Approaches to Ageing Management of Waste Packages in Storage</a:t>
            </a:r>
          </a:p>
          <a:p>
            <a:r>
              <a:rPr lang="en-GB" dirty="0"/>
              <a:t>Joint ICTP-IAEA Workshop on Degradation Modelling of Disposed Radioactive </a:t>
            </a:r>
            <a:r>
              <a:rPr lang="en-GB" dirty="0" err="1"/>
              <a:t>Wasteforms</a:t>
            </a:r>
            <a:endParaRPr lang="en-GB" dirty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636302" y="1396300"/>
            <a:ext cx="10728325" cy="650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Chemical analysis of the leachate:</a:t>
            </a:r>
          </a:p>
        </p:txBody>
      </p:sp>
    </p:spTree>
    <p:extLst>
      <p:ext uri="{BB962C8B-B14F-4D97-AF65-F5344CB8AC3E}">
        <p14:creationId xmlns:p14="http://schemas.microsoft.com/office/powerpoint/2010/main" val="3620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46A274C38624793CFFDBC4642FCB7" ma:contentTypeVersion="5" ma:contentTypeDescription="Create a new document." ma:contentTypeScope="" ma:versionID="6cdc9e79923efe225279daf213bc94c8">
  <xsd:schema xmlns:xsd="http://www.w3.org/2001/XMLSchema" xmlns:xs="http://www.w3.org/2001/XMLSchema" xmlns:p="http://schemas.microsoft.com/office/2006/metadata/properties" xmlns:ns2="b203dc41-4f99-4248-b967-96fcd1b3ec6c" xmlns:ns3="6994eb6c-42e6-4a81-89f1-c500c183aba3" targetNamespace="http://schemas.microsoft.com/office/2006/metadata/properties" ma:root="true" ma:fieldsID="677af3b8678078fd16a68ca7ac70f56f" ns2:_="" ns3:_="">
    <xsd:import namespace="b203dc41-4f99-4248-b967-96fcd1b3ec6c"/>
    <xsd:import namespace="6994eb6c-42e6-4a81-89f1-c500c183a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3dc41-4f99-4248-b967-96fcd1b3e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4eb6c-42e6-4a81-89f1-c500c183a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151dffeb-2989-4a61-aef8-844a993007f8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82fa2ad-bcfb-4c30-8490-7bbd511b18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1D8E22-30D9-4D10-ABB0-3B9980708158}"/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736</TotalTime>
  <Words>3655</Words>
  <Application>Microsoft Office PowerPoint</Application>
  <PresentationFormat>Grand écran</PresentationFormat>
  <Paragraphs>652</Paragraphs>
  <Slides>42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Arial </vt:lpstr>
      <vt:lpstr>Arial Black</vt:lpstr>
      <vt:lpstr>Calibri</vt:lpstr>
      <vt:lpstr>Cambria</vt:lpstr>
      <vt:lpstr>Cambria Math</vt:lpstr>
      <vt:lpstr>Times New Roman</vt:lpstr>
      <vt:lpstr>Wingdings</vt:lpstr>
      <vt:lpstr>Wingdings 2</vt:lpstr>
      <vt:lpstr>Thème Office</vt:lpstr>
      <vt:lpstr>Laboratory Testing of Cement-based Materials to Support Durability Modelling</vt:lpstr>
      <vt:lpstr>INTRODUCTION</vt:lpstr>
      <vt:lpstr>INTRODUCTION</vt:lpstr>
      <vt:lpstr>INTRODUCTION</vt:lpstr>
      <vt:lpstr>CONTENT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LEACHING IN PURE WATER</vt:lpstr>
      <vt:lpstr>Présentation PowerPoint</vt:lpstr>
      <vt:lpstr>LEACHING IN PURE WATER</vt:lpstr>
      <vt:lpstr>LEACHING IN PURE WATER</vt:lpstr>
      <vt:lpstr>SULPHATE ATTACK</vt:lpstr>
      <vt:lpstr>SULPHATE ATTACK</vt:lpstr>
      <vt:lpstr>SULPHATE ATTACK</vt:lpstr>
      <vt:lpstr>SULPHATE ATTACK</vt:lpstr>
      <vt:lpstr>SULPHATE ATTACK</vt:lpstr>
      <vt:lpstr>SULPHATE ATTACK</vt:lpstr>
      <vt:lpstr>SULPHATE ATTACK</vt:lpstr>
      <vt:lpstr>SULPHATE ATTACK</vt:lpstr>
      <vt:lpstr>CASE STUDY : CALLOVO-OXFORDIAN GROUNDWATER</vt:lpstr>
      <vt:lpstr>Case study : COx groundwater</vt:lpstr>
      <vt:lpstr>Case study : COx groundwater</vt:lpstr>
      <vt:lpstr>Case study : COx groundwater</vt:lpstr>
      <vt:lpstr>Case study : COx groundwater</vt:lpstr>
      <vt:lpstr>Case study : COx groundwater</vt:lpstr>
      <vt:lpstr>Case study : COx groundwater</vt:lpstr>
      <vt:lpstr>Case study : COx groundwater</vt:lpstr>
      <vt:lpstr>Case study : COx groundwater</vt:lpstr>
      <vt:lpstr>Case study : COx groundwater</vt:lpstr>
      <vt:lpstr>SUMMURY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Angélique ROUSSELET</cp:lastModifiedBy>
  <cp:revision>98</cp:revision>
  <dcterms:created xsi:type="dcterms:W3CDTF">2023-01-13T15:17:34Z</dcterms:created>
  <dcterms:modified xsi:type="dcterms:W3CDTF">2023-09-12T21:28:15Z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0x0101000B746A274C38624793CFFDBC4642FCB7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