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327" r:id="rId5"/>
    <p:sldId id="354" r:id="rId6"/>
    <p:sldId id="357" r:id="rId7"/>
    <p:sldId id="358" r:id="rId8"/>
    <p:sldId id="359" r:id="rId9"/>
    <p:sldId id="361" r:id="rId10"/>
    <p:sldId id="372" r:id="rId11"/>
    <p:sldId id="366" r:id="rId12"/>
    <p:sldId id="371" r:id="rId13"/>
    <p:sldId id="367" r:id="rId14"/>
    <p:sldId id="368" r:id="rId15"/>
    <p:sldId id="369" r:id="rId16"/>
    <p:sldId id="373" r:id="rId17"/>
    <p:sldId id="370" r:id="rId18"/>
    <p:sldId id="374" r:id="rId19"/>
    <p:sldId id="375" r:id="rId20"/>
    <p:sldId id="362" r:id="rId21"/>
    <p:sldId id="363" r:id="rId22"/>
    <p:sldId id="365" r:id="rId23"/>
    <p:sldId id="360" r:id="rId24"/>
    <p:sldId id="364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3041F-9EFF-46D8-99C1-7EDC823648EA}" v="42" dt="2022-11-08T11:38:05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3"/>
    <p:restoredTop sz="94709"/>
  </p:normalViewPr>
  <p:slideViewPr>
    <p:cSldViewPr snapToGrid="0" snapToObjects="1">
      <p:cViewPr varScale="1">
        <p:scale>
          <a:sx n="69" d="100"/>
          <a:sy n="69" d="100"/>
        </p:scale>
        <p:origin x="9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6ADC1-91A8-9740-A79B-09D02DB65F0B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1DE8A-E091-AC4C-BF36-108DC4E8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-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6CD38-C829-A14A-B80F-3FBED67D4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4956" y="2741368"/>
            <a:ext cx="6522088" cy="13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7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FA88-4778-6A44-A443-2482DA00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088D6-1E7E-804A-93C4-EE7317EC9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Gordita Medium" pitchFamily="2" charset="77"/>
                <a:cs typeface="Gordit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ACC7B-9AE0-DA4C-B29A-FD01BB38D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4B382-C6CA-C245-8E6B-A4A6E9EBE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Gordita Medium" pitchFamily="2" charset="77"/>
                <a:cs typeface="Gordita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9EF3B9-47EE-914C-96CA-3DDF17CFE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3E70C-7BF0-1245-9404-FB8D9632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5778B-4F52-5340-9440-9F16AD48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8B2A-25B3-3849-A489-E05F5D1F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51F2B-F389-D74D-ACE1-4CD09C8FB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99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496A-8F56-934C-B2D5-BB0346CF6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868CF-F568-144E-BD17-8A8E8825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B632A-34CD-7E40-A60D-86BB27CA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49D60-7128-8A4C-BF07-80C6C280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11FB6-C587-2E40-AB61-72DF8B235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82BEB40-7E9C-4A46-9138-3BE560FA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C331472-C28B-334F-AA64-D3C084A92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6608"/>
            <a:ext cx="3932237" cy="3682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51497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01A6B-61F2-974E-B2C2-0D984562E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B41B-D150-E248-9408-60117687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5E4CA-3E78-664E-B173-FDE2F2E6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BB1D-1882-C04F-B6B4-EB351F6E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C4651-BC41-614E-966D-D5C0B41FF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0BCC4C7-0165-E446-8FDB-F97AC0D4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C90EA87-9234-CF47-8088-8753409EB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6608"/>
            <a:ext cx="3932237" cy="3682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15302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8130-FD11-EB42-B473-217094D0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AF220-399E-2D4D-9179-39AFE2D41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6608"/>
            <a:ext cx="3932237" cy="3682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B41B-D150-E248-9408-60117687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5E4CA-3E78-664E-B173-FDE2F2E6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BB1D-1882-C04F-B6B4-EB351F6E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C4651-BC41-614E-966D-D5C0B41FF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1E8E7F-3122-C54F-8491-AFFE6CD80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80906" y="614224"/>
            <a:ext cx="5259388" cy="52547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5948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21DA-918C-EA49-9640-479613AE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C89B7-3C32-BC4A-BC71-85A669C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A8C67-A80A-4947-B0BF-D0D00EA7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F9F57-1D1B-5D49-A287-447C18E2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1D7A21-B974-A542-A07C-80BAAE1A5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9923" y="2419031"/>
            <a:ext cx="2021715" cy="20199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AC3D9C3-C498-C240-9BF6-19B8C9665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4739757"/>
            <a:ext cx="2193439" cy="62492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9A1A86A-580F-6E4F-A377-16E1BB0E3B2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581399" y="4739757"/>
            <a:ext cx="2193439" cy="62492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44B199C-1E7C-4643-B368-FB5D5D65F64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324599" y="4739757"/>
            <a:ext cx="2193439" cy="62492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68B8E1-8906-8F41-AB01-D034164434F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160360" y="4739757"/>
            <a:ext cx="2193439" cy="62492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107DDB7-B774-E44E-B87D-4B306083133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753123" y="2419031"/>
            <a:ext cx="2021715" cy="20199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C06CCBD-264F-6E46-80EC-003442AC609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417164" y="2419031"/>
            <a:ext cx="2021715" cy="20199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7B1835C-797E-3240-829A-A49313CAABBB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246221" y="2419031"/>
            <a:ext cx="2021715" cy="20199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8EBA0A-B192-A54F-96CD-265027DB7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2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0224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0E1380F-FC6F-7F47-B415-3134F361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5182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-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98BA58-6953-744A-A754-8DA3FB3B7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83519" y="1692275"/>
            <a:ext cx="2024960" cy="202496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E3D1737-5B6C-5F45-855C-FD0C4D5888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41386"/>
            <a:ext cx="9144000" cy="1043609"/>
          </a:xfrm>
        </p:spPr>
        <p:txBody>
          <a:bodyPr/>
          <a:lstStyle>
            <a:lvl1pPr marL="0" indent="0" algn="ctr">
              <a:buNone/>
              <a:defRPr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 b="0" i="0" dirty="0">
                <a:latin typeface="Gordita Light" pitchFamily="2" charset="77"/>
                <a:cs typeface="Gordita Light" pitchFamily="2" charset="77"/>
              </a:rPr>
              <a:t>Thank you!</a:t>
            </a:r>
            <a:endParaRPr lang="en-US" dirty="0">
              <a:latin typeface="Gordita" pitchFamily="2" charset="77"/>
              <a:cs typeface="Gordi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85225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Slide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4E23C-55E6-394A-95C1-AFF71E181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83520" y="1692275"/>
            <a:ext cx="2024960" cy="202496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ACB6240-8020-5045-A1D3-5A5353525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41386"/>
            <a:ext cx="9144000" cy="1043609"/>
          </a:xfrm>
        </p:spPr>
        <p:txBody>
          <a:bodyPr/>
          <a:lstStyle>
            <a:lvl1pPr marL="0" indent="0" algn="ctr">
              <a:buNone/>
              <a:defRPr b="0" i="0">
                <a:latin typeface="Gordita Light" pitchFamily="2" charset="77"/>
                <a:cs typeface="Gordita Light" pitchFamily="2" charset="77"/>
              </a:defRPr>
            </a:lvl1pPr>
          </a:lstStyle>
          <a:p>
            <a:r>
              <a:rPr lang="en-US" b="0" i="0" dirty="0">
                <a:latin typeface="Gordita Light" pitchFamily="2" charset="77"/>
                <a:cs typeface="Gordita Light" pitchFamily="2" charset="77"/>
              </a:rPr>
              <a:t>Thank you!</a:t>
            </a:r>
            <a:endParaRPr lang="en-US" dirty="0">
              <a:latin typeface="Gordita" pitchFamily="2" charset="77"/>
              <a:cs typeface="Gordi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5124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-Cre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8AF791-F995-D44A-B217-67CAD4986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95366" y="2718447"/>
            <a:ext cx="6601266" cy="14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2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D10BC-6199-5042-9E2A-52D72657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BD910-3FDF-7643-BE61-94DDE20D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D6DDF-2CCE-B540-A272-7E39670F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96479A-9467-9345-8E5B-4E96DB8052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944976"/>
          </a:xfrm>
        </p:spPr>
        <p:txBody>
          <a:bodyPr anchor="t">
            <a:normAutofit/>
          </a:bodyPr>
          <a:lstStyle/>
          <a:p>
            <a:r>
              <a:rPr lang="en-US" sz="5600" dirty="0">
                <a:latin typeface="Victor Serif Light" pitchFamily="2" charset="77"/>
              </a:rPr>
              <a:t>HEADING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417F00-0E2F-434A-A77E-557E98913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9166A2-E0C6-FF4A-A452-1D177B3CE9AE}"/>
              </a:ext>
            </a:extLst>
          </p:cNvPr>
          <p:cNvSpPr txBox="1"/>
          <p:nvPr userDrawn="1"/>
        </p:nvSpPr>
        <p:spPr>
          <a:xfrm>
            <a:off x="1524000" y="22561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latin typeface="Gordita Light" pitchFamily="2" charset="77"/>
                <a:cs typeface="Gordita Light" pitchFamily="2" charset="77"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727118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FBE3-B446-ED41-B2AB-9DD1D717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DA44-16BB-A641-A33F-CE0C8D56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ordita Light" pitchFamily="2" charset="77"/>
                <a:cs typeface="Gordita Light" pitchFamily="2" charset="77"/>
              </a:defRPr>
            </a:lvl1pPr>
            <a:lvl2pPr>
              <a:defRPr b="0" i="0">
                <a:latin typeface="Gordita Light" pitchFamily="2" charset="77"/>
                <a:cs typeface="Gordita Light" pitchFamily="2" charset="77"/>
              </a:defRPr>
            </a:lvl2pPr>
            <a:lvl3pPr>
              <a:defRPr b="0" i="0">
                <a:latin typeface="Gordita Light" pitchFamily="2" charset="77"/>
                <a:cs typeface="Gordita Light" pitchFamily="2" charset="77"/>
              </a:defRPr>
            </a:lvl3pPr>
            <a:lvl4pPr>
              <a:defRPr b="0" i="0">
                <a:latin typeface="Gordita Light" pitchFamily="2" charset="77"/>
                <a:cs typeface="Gordita Light" pitchFamily="2" charset="77"/>
              </a:defRPr>
            </a:lvl4pPr>
            <a:lvl5pPr>
              <a:defRPr b="0" i="0">
                <a:latin typeface="Gordita Light" pitchFamily="2" charset="77"/>
                <a:cs typeface="Gordit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91695-F7D5-E94E-B00A-BB57AB2B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91F25-2C2F-F74E-831A-B4F67F4C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D6DD5-5546-B340-A74B-3D48361D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2AC37-0F7A-B249-AF9C-8D8601E03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1655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987A-3BC4-4345-B616-245EB09D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68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F2D6C-D9D1-914E-9757-47F5C4D41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3787"/>
            <a:ext cx="10515600" cy="20958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C60C-53E2-6F42-A678-BDCFFBB5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14C8-062D-D341-8631-BB12A4BE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C0AE-ADA7-9741-B40B-6F71615C4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069693-92B4-4B42-97F2-84BBCCCC6CDA}"/>
              </a:ext>
            </a:extLst>
          </p:cNvPr>
          <p:cNvGrpSpPr/>
          <p:nvPr userDrawn="1"/>
        </p:nvGrpSpPr>
        <p:grpSpPr>
          <a:xfrm>
            <a:off x="-12700" y="0"/>
            <a:ext cx="12204700" cy="6858000"/>
            <a:chOff x="-12700" y="0"/>
            <a:chExt cx="12204700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6611BF-D15F-354D-91A1-97BD328CED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153" y="3678358"/>
              <a:ext cx="1168584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B0C531-1A93-AE43-9161-43CCD01BD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700" y="0"/>
              <a:ext cx="582083" cy="685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8438750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-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4DAD27-F71E-FF40-BE27-C3506E70CFED}"/>
              </a:ext>
            </a:extLst>
          </p:cNvPr>
          <p:cNvGrpSpPr/>
          <p:nvPr userDrawn="1"/>
        </p:nvGrpSpPr>
        <p:grpSpPr>
          <a:xfrm>
            <a:off x="0" y="0"/>
            <a:ext cx="12244817" cy="6858000"/>
            <a:chOff x="0" y="0"/>
            <a:chExt cx="12244817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A67D39-3E22-0A40-B1D7-675FF478DD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2083" cy="685800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73DF6B-DA02-DC46-A6DB-ECC070823C91}"/>
                </a:ext>
              </a:extLst>
            </p:cNvPr>
            <p:cNvCxnSpPr/>
            <p:nvPr userDrawn="1"/>
          </p:nvCxnSpPr>
          <p:spPr>
            <a:xfrm>
              <a:off x="550657" y="3677664"/>
              <a:ext cx="11694160" cy="0"/>
            </a:xfrm>
            <a:prstGeom prst="line">
              <a:avLst/>
            </a:prstGeom>
            <a:ln w="12700">
              <a:solidFill>
                <a:srgbClr val="F2EEE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4E04FD3-2387-D94E-BE7A-43E29F16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6862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64C16B-B663-7442-921F-882042CAC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3787"/>
            <a:ext cx="10515600" cy="20958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44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-Dark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9DE233-DADB-884F-915C-314CF63C760F}"/>
              </a:ext>
            </a:extLst>
          </p:cNvPr>
          <p:cNvGrpSpPr/>
          <p:nvPr userDrawn="1"/>
        </p:nvGrpSpPr>
        <p:grpSpPr>
          <a:xfrm>
            <a:off x="0" y="0"/>
            <a:ext cx="12244817" cy="6858000"/>
            <a:chOff x="0" y="0"/>
            <a:chExt cx="12244817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9B8F68-66FA-A041-B192-B808B2077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2083" cy="68580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0C14DD-AC63-5E44-9BED-950C0FE1907A}"/>
                </a:ext>
              </a:extLst>
            </p:cNvPr>
            <p:cNvCxnSpPr/>
            <p:nvPr userDrawn="1"/>
          </p:nvCxnSpPr>
          <p:spPr>
            <a:xfrm>
              <a:off x="550657" y="3677664"/>
              <a:ext cx="11694160" cy="0"/>
            </a:xfrm>
            <a:prstGeom prst="line">
              <a:avLst/>
            </a:prstGeom>
            <a:ln w="12700">
              <a:solidFill>
                <a:srgbClr val="F2EEE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BB987A-3BC4-4345-B616-245EB09D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6862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F2D6C-D9D1-914E-9757-47F5C4D41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3787"/>
            <a:ext cx="10515600" cy="20958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054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-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9DE233-DADB-884F-915C-314CF63C760F}"/>
              </a:ext>
            </a:extLst>
          </p:cNvPr>
          <p:cNvGrpSpPr/>
          <p:nvPr userDrawn="1"/>
        </p:nvGrpSpPr>
        <p:grpSpPr>
          <a:xfrm>
            <a:off x="0" y="0"/>
            <a:ext cx="12244817" cy="6858000"/>
            <a:chOff x="0" y="0"/>
            <a:chExt cx="12244817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9B8F68-66FA-A041-B192-B808B2077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2083" cy="68580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0C14DD-AC63-5E44-9BED-950C0FE1907A}"/>
                </a:ext>
              </a:extLst>
            </p:cNvPr>
            <p:cNvCxnSpPr/>
            <p:nvPr userDrawn="1"/>
          </p:nvCxnSpPr>
          <p:spPr>
            <a:xfrm>
              <a:off x="550657" y="3677664"/>
              <a:ext cx="11694160" cy="0"/>
            </a:xfrm>
            <a:prstGeom prst="line">
              <a:avLst/>
            </a:prstGeom>
            <a:ln w="12700">
              <a:solidFill>
                <a:srgbClr val="F2EEE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BB987A-3BC4-4345-B616-245EB09D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6862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F2D6C-D9D1-914E-9757-47F5C4D41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3787"/>
            <a:ext cx="10515600" cy="20958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360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4D78-6B18-6540-9BB3-B99E380B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E787D-EC3E-D545-8ACA-BE9246FD4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C8D20-B12A-BF45-93B2-64E4E046A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EB1F-F3EE-C045-96AE-8207AA45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C7D-82E0-C749-B1D4-41729184C67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DD876-FEB7-DF4F-B44D-46F389A5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SEALASKA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81EC6-6E29-1C47-8731-2E4F73DC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3064-ACAB-0441-8B4A-7572C2636C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864F8-759F-514B-B7F8-A2B1BDA90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5794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3A342-D46A-AD4B-9967-CFE5FC2C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B48F-4893-2E43-9B92-F129748E2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188CA-C9BF-124F-8CA4-45F527773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rdita" pitchFamily="2" charset="77"/>
                <a:cs typeface="Gordita" pitchFamily="2" charset="77"/>
              </a:defRPr>
            </a:lvl1pPr>
          </a:lstStyle>
          <a:p>
            <a:fld id="{4C830C7D-82E0-C749-B1D4-41729184C67E}" type="datetimeFigureOut">
              <a:rPr lang="en-US" smtClean="0"/>
              <a:pPr/>
              <a:t>9/8/2023</a:t>
            </a:fld>
            <a:endParaRPr lang="en-US" dirty="0">
              <a:latin typeface="Gordita" pitchFamily="2" charset="77"/>
              <a:cs typeface="Gordita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62AF0-2498-F843-8725-E19F9306D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rdita" pitchFamily="2" charset="77"/>
                <a:cs typeface="Gordita" pitchFamily="2" charset="77"/>
              </a:defRPr>
            </a:lvl1pPr>
          </a:lstStyle>
          <a:p>
            <a:r>
              <a:rPr lang="en-US" dirty="0">
                <a:latin typeface="Gordita" pitchFamily="2" charset="77"/>
                <a:cs typeface="Gordita" pitchFamily="2" charset="77"/>
              </a:rPr>
              <a:t>SEALASKA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5710-4B6C-2D47-9662-E4655208B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Gordita" pitchFamily="2" charset="77"/>
                <a:cs typeface="Gordita" pitchFamily="2" charset="77"/>
              </a:defRPr>
            </a:lvl1pPr>
          </a:lstStyle>
          <a:p>
            <a:fld id="{66D63064-ACAB-0441-8B4A-7572C2636C93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985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  <p:sldLayoutId id="2147483649" r:id="rId3"/>
    <p:sldLayoutId id="2147483650" r:id="rId4"/>
    <p:sldLayoutId id="2147483651" r:id="rId5"/>
    <p:sldLayoutId id="2147483660" r:id="rId6"/>
    <p:sldLayoutId id="2147483662" r:id="rId7"/>
    <p:sldLayoutId id="2147483661" r:id="rId8"/>
    <p:sldLayoutId id="2147483652" r:id="rId9"/>
    <p:sldLayoutId id="2147483653" r:id="rId10"/>
    <p:sldLayoutId id="2147483656" r:id="rId11"/>
    <p:sldLayoutId id="2147483657" r:id="rId12"/>
    <p:sldLayoutId id="2147483666" r:id="rId13"/>
    <p:sldLayoutId id="2147483654" r:id="rId14"/>
    <p:sldLayoutId id="2147483658" r:id="rId15"/>
    <p:sldLayoutId id="2147483664" r:id="rId16"/>
    <p:sldLayoutId id="2147483665" r:id="rId1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Victor Serif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rdita Light" pitchFamily="2" charset="77"/>
          <a:ea typeface="+mn-ea"/>
          <a:cs typeface="Gordita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am04.safelinks.protection.outlook.com/?url=https%3A%2F%2Flinkprotect.cudasvc.com%2Furl%3Fa%3Dhttp%253a%252f%252fnucleardata.nuclear.lu.se%252ftoi%252f%26c%3DE%2C1%2CtQ6v-LIiv5yl0HdfowyuNl9yO472gjqZeYxcZu4T87IhJzqDkCzxmp5jF7qaBEY7cZ3NKXdFCxbyFXC_ScCVj0l5QB2GaeHdz2Sc80gx%26typo%3D1&amp;data=05%7C01%7Cvicky.freedman%40sealaska.com%7C516b620d23f84ffba8e608dac17eb8b9%7C18e72b2eb7454e628e17bab118fc7274%7C1%7C0%7C638035047309653025%7CUnknown%7CTWFpbGZsb3d8eyJWIjoiMC4wLjAwMDAiLCJQIjoiV2luMzIiLCJBTiI6Ik1haWwiLCJXVCI6Mn0%3D%7C3000%7C%7C%7C&amp;sdata=gTibdRMZRAs7yAvVWRBieptyPw5MfFwpIUZgwB60DZk%3D&amp;reserved=0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60FB-2070-9E0E-FCD2-DEEAB50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Solute Transport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CB029-A9B5-9461-4C1A-F567949D0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576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7758-0D43-E711-1019-9D2FBB52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Porosity and Permeability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C8BB9-0AE6-5B44-4040-48CDD77D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16" y="1690688"/>
            <a:ext cx="10515600" cy="4351338"/>
          </a:xfrm>
        </p:spPr>
        <p:txBody>
          <a:bodyPr/>
          <a:lstStyle/>
          <a:p>
            <a:r>
              <a:rPr lang="en-US" dirty="0"/>
              <a:t>Porosity (n) and permeability (k) are both properties of rocks and soil</a:t>
            </a:r>
          </a:p>
          <a:p>
            <a:r>
              <a:rPr lang="en-US" dirty="0"/>
              <a:t>Porosity is a measurement of space between rock</a:t>
            </a:r>
          </a:p>
          <a:p>
            <a:pPr lvl="1"/>
            <a:r>
              <a:rPr lang="en-US" dirty="0"/>
              <a:t>Total porosity = Total void space </a:t>
            </a:r>
          </a:p>
          <a:p>
            <a:pPr lvl="1"/>
            <a:r>
              <a:rPr lang="en-US" dirty="0"/>
              <a:t>Effective porosity = Void space that contributes to fluid flow</a:t>
            </a:r>
          </a:p>
          <a:p>
            <a:pPr lvl="1"/>
            <a:r>
              <a:rPr lang="en-US" dirty="0"/>
              <a:t>May be reasonable to assume they are equal </a:t>
            </a:r>
          </a:p>
          <a:p>
            <a:pPr lvl="1"/>
            <a:r>
              <a:rPr lang="en-US" dirty="0"/>
              <a:t>Fine-grained sediments may have high total porosity, but lower effective porosity</a:t>
            </a:r>
          </a:p>
        </p:txBody>
      </p:sp>
    </p:spTree>
    <p:extLst>
      <p:ext uri="{BB962C8B-B14F-4D97-AF65-F5344CB8AC3E}">
        <p14:creationId xmlns:p14="http://schemas.microsoft.com/office/powerpoint/2010/main" val="161364118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8735-A5E6-943B-CE0F-D0ECF5CE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Gradient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67EC-07D5-F514-A912-A4D0CEE2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Hydraulic gradient is </a:t>
            </a:r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driving force that causes groundwater to move in the direction of maximum decreasing total head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Expressed in consistent units (L/L)</a:t>
            </a:r>
            <a:endParaRPr lang="en-US" dirty="0"/>
          </a:p>
        </p:txBody>
      </p:sp>
      <p:pic>
        <p:nvPicPr>
          <p:cNvPr id="3074" name="Picture 2" descr="Hydraulic Gradient - Implication, Formula, Use, and Applications">
            <a:extLst>
              <a:ext uri="{FF2B5EF4-FFF2-40B4-BE49-F238E27FC236}">
                <a16:creationId xmlns:a16="http://schemas.microsoft.com/office/drawing/2014/main" id="{5CBDFEED-D6D8-174C-DBB2-433E3A14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54" y="1587166"/>
            <a:ext cx="479254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240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6AD6-AFD2-7EBA-7FC2-91ABBBD3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Velocity (v)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E516D-E777-39D7-DD57-FF27266F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05" y="1957973"/>
            <a:ext cx="4496835" cy="4351338"/>
          </a:xfrm>
        </p:spPr>
        <p:txBody>
          <a:bodyPr/>
          <a:lstStyle/>
          <a:p>
            <a:r>
              <a:rPr lang="en-US" dirty="0"/>
              <a:t>Average velocity of groundwater is the Darcy equation divided by the porosity (calculated)</a:t>
            </a:r>
          </a:p>
          <a:p>
            <a:r>
              <a:rPr lang="en-US" dirty="0"/>
              <a:t>Velocity of conservative solute is equal to the groundwater flow velocity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B5FDD-4794-F328-9471-AC5B8EDE58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3190" y="2638930"/>
            <a:ext cx="4496835" cy="9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2086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00650-8412-5E9E-6BF2-2913CB44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Parameters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12439-E9A5-6891-C55E-C234E579B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700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CD64-8036-03C4-7546-A35E5322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Dispersivity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1844-FA3D-CAB2-B401-7A1F5DA2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Longitudinal and transverse </a:t>
            </a:r>
            <a:r>
              <a:rPr lang="en-US" dirty="0" err="1"/>
              <a:t>dispersivity</a:t>
            </a:r>
            <a:r>
              <a:rPr lang="en-US" dirty="0"/>
              <a:t> are measure for describing the mixing processes of solutes in porous media</a:t>
            </a:r>
          </a:p>
          <a:p>
            <a:r>
              <a:rPr lang="en-US" dirty="0"/>
              <a:t>Scale-dependent</a:t>
            </a:r>
          </a:p>
          <a:p>
            <a:r>
              <a:rPr lang="en-US" dirty="0"/>
              <a:t>Transverse </a:t>
            </a:r>
            <a:r>
              <a:rPr lang="en-US" dirty="0" err="1"/>
              <a:t>dispersivity</a:t>
            </a:r>
            <a:r>
              <a:rPr lang="en-US" dirty="0"/>
              <a:t> assumed to be 10% of longitudinal </a:t>
            </a:r>
            <a:r>
              <a:rPr lang="en-US" dirty="0" err="1"/>
              <a:t>dispersivity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2406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707E-B6BA-0C18-6517-D7748E5D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Radioactive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ACEF-C6F6-899C-C783-04C599E7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05" y="2376486"/>
            <a:ext cx="5165558" cy="32852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λ is </a:t>
            </a:r>
            <a:r>
              <a:rPr lang="en-US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constant of proportionality or decay constant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Dependent on the radionuclide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rgbClr val="202124"/>
                </a:solidFill>
                <a:latin typeface="arial" panose="020B0604020202020204" pitchFamily="34" charset="0"/>
              </a:rPr>
              <a:t>Database link:  </a:t>
            </a:r>
            <a:r>
              <a:rPr lang="en-US" sz="2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Decay data search (lu.se)</a:t>
            </a:r>
            <a:endParaRPr lang="en-US" sz="2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 descr="Text, schematic&#10;&#10;Description automatically generated with medium confidence">
            <a:extLst>
              <a:ext uri="{FF2B5EF4-FFF2-40B4-BE49-F238E27FC236}">
                <a16:creationId xmlns:a16="http://schemas.microsoft.com/office/drawing/2014/main" id="{9DC37AC5-E003-B2D8-C791-C18F0992AC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8736" y="1690688"/>
            <a:ext cx="2396822" cy="36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4145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4F24-7CAD-5A6E-9040-5195A1FA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15EFF-963B-4B43-DAEB-2CFC34D3F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844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3191-9703-67D4-7F44-CD1A2AE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Domenico Solution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3F33-DF0E-AB27-DAA9-D12913EC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1D groundwater velocity</a:t>
            </a:r>
          </a:p>
          <a:p>
            <a:r>
              <a:rPr lang="en-US" dirty="0"/>
              <a:t>Homogenous aquifer properties</a:t>
            </a:r>
          </a:p>
          <a:p>
            <a:r>
              <a:rPr lang="en-US" dirty="0"/>
              <a:t>Finite source</a:t>
            </a:r>
          </a:p>
          <a:p>
            <a:r>
              <a:rPr lang="en-US" dirty="0"/>
              <a:t>Steady state source</a:t>
            </a:r>
          </a:p>
          <a:p>
            <a:r>
              <a:rPr lang="en-US" dirty="0"/>
              <a:t>Longitudinal and transverse dispersion </a:t>
            </a:r>
          </a:p>
          <a:p>
            <a:r>
              <a:rPr lang="en-US" dirty="0"/>
              <a:t>Sorption – contaminant is retarded relative to groundwater flow</a:t>
            </a:r>
          </a:p>
          <a:p>
            <a:r>
              <a:rPr lang="en-US" dirty="0"/>
              <a:t>Radioactive decay</a:t>
            </a:r>
          </a:p>
          <a:p>
            <a:r>
              <a:rPr lang="en-US" dirty="0"/>
              <a:t>Molecular diffusion is </a:t>
            </a:r>
            <a:r>
              <a:rPr lang="en-US" dirty="0" err="1"/>
              <a:t>neglible</a:t>
            </a:r>
            <a:r>
              <a:rPr lang="en-US" dirty="0"/>
              <a:t> (due to concentration gradient)</a:t>
            </a:r>
          </a:p>
        </p:txBody>
      </p:sp>
    </p:spTree>
    <p:extLst>
      <p:ext uri="{BB962C8B-B14F-4D97-AF65-F5344CB8AC3E}">
        <p14:creationId xmlns:p14="http://schemas.microsoft.com/office/powerpoint/2010/main" val="181370803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3191-9703-67D4-7F44-CD1A2AE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Domenico Solution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3F33-DF0E-AB27-DAA9-D12913EC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Estimated concentration along centerline</a:t>
            </a:r>
          </a:p>
          <a:p>
            <a:r>
              <a:rPr lang="en-US" dirty="0"/>
              <a:t>Measured concentration must be along centerline of plume</a:t>
            </a:r>
          </a:p>
        </p:txBody>
      </p:sp>
      <p:pic>
        <p:nvPicPr>
          <p:cNvPr id="2050" name="Picture 2" descr="Technology Screening Matrix | Federal Remediation Technologies Roundtable">
            <a:extLst>
              <a:ext uri="{FF2B5EF4-FFF2-40B4-BE49-F238E27FC236}">
                <a16:creationId xmlns:a16="http://schemas.microsoft.com/office/drawing/2014/main" id="{31C4464F-2208-A5B0-5B2A-F1D22E8BC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43" y="2985043"/>
            <a:ext cx="6096000" cy="33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EA492-45AD-19B4-7CEE-9E7F1309549C}"/>
              </a:ext>
            </a:extLst>
          </p:cNvPr>
          <p:cNvSpPr txBox="1"/>
          <p:nvPr/>
        </p:nvSpPr>
        <p:spPr>
          <a:xfrm>
            <a:off x="3389233" y="6378325"/>
            <a:ext cx="541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https://frtr.gov/matrix/Monitored-Natural-Attenuation/</a:t>
            </a:r>
          </a:p>
        </p:txBody>
      </p:sp>
    </p:spTree>
    <p:extLst>
      <p:ext uri="{BB962C8B-B14F-4D97-AF65-F5344CB8AC3E}">
        <p14:creationId xmlns:p14="http://schemas.microsoft.com/office/powerpoint/2010/main" val="14522098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3BE7-FFEA-F388-84F1-E492BDB8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and Sensitivity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73B2-2295-F704-C5ED-65E998D2D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Calibrate to output by adjusting input parameters</a:t>
            </a:r>
          </a:p>
          <a:p>
            <a:r>
              <a:rPr lang="en-US" dirty="0"/>
              <a:t>Execute sensitivity analysis to identify model sensitivities and assess impacts of uncertainty in parameters</a:t>
            </a:r>
          </a:p>
        </p:txBody>
      </p:sp>
    </p:spTree>
    <p:extLst>
      <p:ext uri="{BB962C8B-B14F-4D97-AF65-F5344CB8AC3E}">
        <p14:creationId xmlns:p14="http://schemas.microsoft.com/office/powerpoint/2010/main" val="228784659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3342-7821-7DCF-DEA8-672A968E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Contaminant (Solute) Transport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16D24-AB4A-1AA6-3334-A66C9269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Groundwater flow</a:t>
            </a:r>
          </a:p>
          <a:p>
            <a:pPr lvl="1"/>
            <a:r>
              <a:rPr lang="en-US" sz="2800" dirty="0"/>
              <a:t>Calculates both heads and flow</a:t>
            </a:r>
          </a:p>
          <a:p>
            <a:pPr lvl="1"/>
            <a:endParaRPr lang="en-US" dirty="0"/>
          </a:p>
          <a:p>
            <a:r>
              <a:rPr lang="en-US" sz="3200" dirty="0"/>
              <a:t>Solute transport</a:t>
            </a:r>
          </a:p>
          <a:p>
            <a:pPr lvl="1"/>
            <a:r>
              <a:rPr lang="en-US" sz="2800" dirty="0"/>
              <a:t>Requires information on flow </a:t>
            </a:r>
          </a:p>
          <a:p>
            <a:pPr lvl="1"/>
            <a:r>
              <a:rPr lang="en-US" sz="2800" dirty="0"/>
              <a:t>Calculates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247641802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CDB1-433E-3B79-A9A5-66A0649B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Domenico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443B2-9870-7234-891E-F42018A15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87"/>
          <a:stretch/>
        </p:blipFill>
        <p:spPr>
          <a:xfrm>
            <a:off x="5992474" y="2283879"/>
            <a:ext cx="5647543" cy="343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5E50A-CBA8-C4AF-6A6D-89BAC1E28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3" t="-1817" r="-2863" b="44103"/>
          <a:stretch/>
        </p:blipFill>
        <p:spPr>
          <a:xfrm>
            <a:off x="878305" y="2037515"/>
            <a:ext cx="5004388" cy="3821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141234-6C8F-545A-420D-AD3B4F6C10B7}"/>
              </a:ext>
            </a:extLst>
          </p:cNvPr>
          <p:cNvSpPr txBox="1"/>
          <p:nvPr/>
        </p:nvSpPr>
        <p:spPr>
          <a:xfrm>
            <a:off x="7952873" y="6123525"/>
            <a:ext cx="38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109, Remedial Targets Methodology</a:t>
            </a:r>
          </a:p>
        </p:txBody>
      </p:sp>
    </p:spTree>
    <p:extLst>
      <p:ext uri="{BB962C8B-B14F-4D97-AF65-F5344CB8AC3E}">
        <p14:creationId xmlns:p14="http://schemas.microsoft.com/office/powerpoint/2010/main" val="385238087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F6B58F-2FC0-4B1A-0145-E318024DE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147" y="24214"/>
            <a:ext cx="6460958" cy="6809571"/>
          </a:xfrm>
        </p:spPr>
      </p:pic>
    </p:spTree>
    <p:extLst>
      <p:ext uri="{BB962C8B-B14F-4D97-AF65-F5344CB8AC3E}">
        <p14:creationId xmlns:p14="http://schemas.microsoft.com/office/powerpoint/2010/main" val="336830715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4E7A8C3-CC2E-B640-A8B9-A62B877F3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Gunalchéesh, Háw'aa, T’oya̱xsut ‘nüüsm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154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BA3C-2249-080E-2237-712CBDE7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2AC6-165D-8460-F8F8-173495F2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99"/>
            <a:ext cx="5950907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Advection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is the transport process where solutes flow with the bulk fluid phase (same velocity as the fluid phase)</a:t>
            </a:r>
          </a:p>
          <a:p>
            <a:pPr>
              <a:lnSpc>
                <a:spcPct val="10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Molecular diffusion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 driven by concentration gradient</a:t>
            </a:r>
          </a:p>
          <a:p>
            <a:pPr lvl="1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Effective diffusion in porous media is based on diffusion coefficients in water (~10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-9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m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/s) and a formation factor due to a resistance to flow relative to pure water</a:t>
            </a:r>
            <a:endParaRPr lang="en-US" dirty="0"/>
          </a:p>
        </p:txBody>
      </p:sp>
      <p:pic>
        <p:nvPicPr>
          <p:cNvPr id="1026" name="Picture 2" descr="Tortuous diffusion paths in porous media described above">
            <a:extLst>
              <a:ext uri="{FF2B5EF4-FFF2-40B4-BE49-F238E27FC236}">
                <a16:creationId xmlns:a16="http://schemas.microsoft.com/office/drawing/2014/main" id="{F80C9EB8-F805-0284-26D6-3C98E97A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07" y="1192908"/>
            <a:ext cx="5276912" cy="44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4DFA84-0271-4822-7287-D8C38C3D10A3}"/>
              </a:ext>
            </a:extLst>
          </p:cNvPr>
          <p:cNvSpPr txBox="1"/>
          <p:nvPr/>
        </p:nvSpPr>
        <p:spPr>
          <a:xfrm>
            <a:off x="8304756" y="5736361"/>
            <a:ext cx="321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Steefel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and Maher,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447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BA3C-2249-080E-2237-712CBDE7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92AC6-165D-8460-F8F8-173495F2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99"/>
            <a:ext cx="6088693" cy="50323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3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Dispersion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describes the mixing of a solute due to fluctuations around the average velocity</a:t>
            </a:r>
          </a:p>
          <a:p>
            <a:pPr lvl="1">
              <a:lnSpc>
                <a:spcPct val="100000"/>
              </a:lnSpc>
            </a:pPr>
            <a:r>
              <a:rPr lang="en-US" sz="23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Defined as the product of the average fluid velocity and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dispersivity</a:t>
            </a:r>
            <a:endParaRPr lang="en-US" sz="23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300" dirty="0">
                <a:solidFill>
                  <a:srgbClr val="000000"/>
                </a:solidFill>
                <a:latin typeface="open sans" panose="020B0606030504020204" pitchFamily="34" charset="0"/>
              </a:rPr>
              <a:t>Lo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ngitudinal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dispersivity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3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</a:t>
            </a:r>
            <a:r>
              <a:rPr lang="en-US" sz="2300" b="0" i="1" baseline="-25000" dirty="0">
                <a:solidFill>
                  <a:srgbClr val="000000"/>
                </a:solidFill>
                <a:effectLst/>
                <a:latin typeface="inherit"/>
              </a:rPr>
              <a:t>L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in the principle flow direction is typically higher than </a:t>
            </a:r>
            <a:r>
              <a:rPr lang="en-US" sz="23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</a:t>
            </a:r>
            <a:r>
              <a:rPr lang="en-US" sz="2300" b="0" i="1" baseline="-25000" dirty="0">
                <a:solidFill>
                  <a:srgbClr val="000000"/>
                </a:solidFill>
                <a:effectLst/>
                <a:latin typeface="inherit"/>
              </a:rPr>
              <a:t>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in the direction transverse to the main flow</a:t>
            </a:r>
          </a:p>
          <a:p>
            <a:pPr lvl="1">
              <a:lnSpc>
                <a:spcPct val="100000"/>
              </a:lnSpc>
            </a:pPr>
            <a:r>
              <a:rPr lang="en-US" sz="23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Dispersion is a scale-dependent process with larger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dispersivity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values observed at larger spatial scales</a:t>
            </a:r>
          </a:p>
        </p:txBody>
      </p:sp>
      <p:pic>
        <p:nvPicPr>
          <p:cNvPr id="1026" name="Picture 2" descr="Tortuous diffusion paths in porous media described above">
            <a:extLst>
              <a:ext uri="{FF2B5EF4-FFF2-40B4-BE49-F238E27FC236}">
                <a16:creationId xmlns:a16="http://schemas.microsoft.com/office/drawing/2014/main" id="{F80C9EB8-F805-0284-26D6-3C98E97A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07" y="1192908"/>
            <a:ext cx="5276912" cy="44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4DFA84-0271-4822-7287-D8C38C3D10A3}"/>
              </a:ext>
            </a:extLst>
          </p:cNvPr>
          <p:cNvSpPr txBox="1"/>
          <p:nvPr/>
        </p:nvSpPr>
        <p:spPr>
          <a:xfrm>
            <a:off x="8304756" y="5736361"/>
            <a:ext cx="321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Steefel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and Maher,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0503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4C55-D59C-DCF5-B065-68062F8F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Advection-Dispersion Equation (ADE)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EF7E522-A85F-1E48-927E-BDCA6CF69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141" y="4757257"/>
            <a:ext cx="4317122" cy="1098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Ability of a chemical to sorb to soil particles is measured by its sorption partition coefficient, K</a:t>
            </a:r>
            <a:r>
              <a:rPr lang="en-US" sz="2400" baseline="-25000" dirty="0"/>
              <a:t>D</a:t>
            </a:r>
          </a:p>
        </p:txBody>
      </p:sp>
      <p:pic>
        <p:nvPicPr>
          <p:cNvPr id="22" name="Picture 21" descr="Text, letter&#10;&#10;Description automatically generated">
            <a:extLst>
              <a:ext uri="{FF2B5EF4-FFF2-40B4-BE49-F238E27FC236}">
                <a16:creationId xmlns:a16="http://schemas.microsoft.com/office/drawing/2014/main" id="{599F213F-025C-218D-8A90-D36E52B50F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4263" y="4724034"/>
            <a:ext cx="2191828" cy="113220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93AB4D0-9CED-F4F0-D6A9-6B5B25780DD6}"/>
              </a:ext>
            </a:extLst>
          </p:cNvPr>
          <p:cNvGrpSpPr/>
          <p:nvPr/>
        </p:nvGrpSpPr>
        <p:grpSpPr>
          <a:xfrm>
            <a:off x="1167614" y="2370443"/>
            <a:ext cx="10612509" cy="1456547"/>
            <a:chOff x="1754857" y="2390073"/>
            <a:chExt cx="10612509" cy="14565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7CF1ED-CA1A-0657-8797-BD1C54BF4DC5}"/>
                </a:ext>
              </a:extLst>
            </p:cNvPr>
            <p:cNvSpPr txBox="1"/>
            <p:nvPr/>
          </p:nvSpPr>
          <p:spPr>
            <a:xfrm>
              <a:off x="5081391" y="3469842"/>
              <a:ext cx="2542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Advective Transport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86B4BC-0E4B-C4DA-4D36-CB63B00C7ECD}"/>
                </a:ext>
              </a:extLst>
            </p:cNvPr>
            <p:cNvSpPr txBox="1"/>
            <p:nvPr/>
          </p:nvSpPr>
          <p:spPr>
            <a:xfrm>
              <a:off x="6473869" y="2390073"/>
              <a:ext cx="2542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Dispersive Transport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ECD30D-8A1C-7C65-BCB7-135004B7151E}"/>
                </a:ext>
              </a:extLst>
            </p:cNvPr>
            <p:cNvSpPr txBox="1"/>
            <p:nvPr/>
          </p:nvSpPr>
          <p:spPr>
            <a:xfrm>
              <a:off x="9824583" y="3477288"/>
              <a:ext cx="2542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Sorption, Decay, etc.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A9DA83-641B-78CE-E5C3-DE2331C828AB}"/>
                </a:ext>
              </a:extLst>
            </p:cNvPr>
            <p:cNvSpPr txBox="1"/>
            <p:nvPr/>
          </p:nvSpPr>
          <p:spPr>
            <a:xfrm>
              <a:off x="7745260" y="3457658"/>
              <a:ext cx="2542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Sink Source Mixing</a:t>
              </a:r>
            </a:p>
          </p:txBody>
        </p:sp>
        <p:pic>
          <p:nvPicPr>
            <p:cNvPr id="26" name="Picture 25" descr="Text&#10;&#10;Description automatically generated">
              <a:extLst>
                <a:ext uri="{FF2B5EF4-FFF2-40B4-BE49-F238E27FC236}">
                  <a16:creationId xmlns:a16="http://schemas.microsoft.com/office/drawing/2014/main" id="{CD7C6913-31D1-31E0-4927-BDE5B9FAD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4857" y="2434082"/>
              <a:ext cx="9690942" cy="1403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95018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3191-9703-67D4-7F44-CD1A2AE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Domenico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13F33-DF0E-AB27-DAA9-D12913EC8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8063" cy="4351338"/>
          </a:xfrm>
        </p:spPr>
        <p:txBody>
          <a:bodyPr>
            <a:normAutofit/>
          </a:bodyPr>
          <a:lstStyle/>
          <a:p>
            <a:r>
              <a:rPr lang="en-US" dirty="0"/>
              <a:t>Analytical solution to the advection-dispersion partial-differential equation</a:t>
            </a:r>
          </a:p>
          <a:p>
            <a:r>
              <a:rPr lang="en-US" dirty="0"/>
              <a:t>Programmed into a Microsoft Excel spreadsheet</a:t>
            </a:r>
          </a:p>
          <a:p>
            <a:pPr lvl="1"/>
            <a:r>
              <a:rPr lang="en-US" sz="2800" dirty="0"/>
              <a:t>Error and complementary error functions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9FD06B9-6045-48DF-F025-EB24DC6C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13" y="787275"/>
            <a:ext cx="3968954" cy="5035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DC492-74A7-06D0-8235-10DA24CD29F6}"/>
              </a:ext>
            </a:extLst>
          </p:cNvPr>
          <p:cNvSpPr txBox="1"/>
          <p:nvPr/>
        </p:nvSpPr>
        <p:spPr>
          <a:xfrm>
            <a:off x="2210534" y="6245234"/>
            <a:ext cx="947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https://www.gov.uk/government/publications/remedial-targets-worksheet-v22a-user-manual</a:t>
            </a:r>
          </a:p>
        </p:txBody>
      </p:sp>
    </p:spTree>
    <p:extLst>
      <p:ext uri="{BB962C8B-B14F-4D97-AF65-F5344CB8AC3E}">
        <p14:creationId xmlns:p14="http://schemas.microsoft.com/office/powerpoint/2010/main" val="5219490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00650-8412-5E9E-6BF2-2913CB44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Parameters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12439-E9A5-6891-C55E-C234E579B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9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7758-0D43-E711-1019-9D2FBB52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Conductivity and Permeability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C8BB9-0AE6-5B44-4040-48CDD77D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16" y="1690688"/>
            <a:ext cx="10515600" cy="4351338"/>
          </a:xfrm>
        </p:spPr>
        <p:txBody>
          <a:bodyPr/>
          <a:lstStyle/>
          <a:p>
            <a:r>
              <a:rPr lang="en-US" dirty="0"/>
              <a:t>Permeability (k) is a measure of the properties of the medium</a:t>
            </a:r>
          </a:p>
          <a:p>
            <a:r>
              <a:rPr lang="en-US" dirty="0"/>
              <a:t>Hydraulic conductivity (K) is a measure of flow through a porous media that considers the properties of the medium and the fluid</a:t>
            </a:r>
          </a:p>
          <a:p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2F966DB-B827-AC95-8050-48C35CDD8D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048" y="3593487"/>
            <a:ext cx="2894000" cy="1509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4808F2-C5E8-D690-2FA4-40FE2CD04200}"/>
              </a:ext>
            </a:extLst>
          </p:cNvPr>
          <p:cNvSpPr txBox="1"/>
          <p:nvPr/>
        </p:nvSpPr>
        <p:spPr>
          <a:xfrm>
            <a:off x="5413313" y="3593487"/>
            <a:ext cx="48366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K= hydraulic conductivity (L/T)</a:t>
            </a:r>
          </a:p>
          <a:p>
            <a:r>
              <a:rPr lang="en-US" sz="2400" dirty="0"/>
              <a:t>k = intrinsic permeability (L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r>
              <a:rPr lang="el-GR" sz="2400" dirty="0"/>
              <a:t>ρ</a:t>
            </a:r>
            <a:r>
              <a:rPr lang="en-US" sz="2400" dirty="0"/>
              <a:t> = density of water (M/(L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</a:p>
          <a:p>
            <a:r>
              <a:rPr lang="en-US" sz="2400" dirty="0"/>
              <a:t>g = acceleration of gravity (L</a:t>
            </a:r>
            <a:r>
              <a:rPr lang="en-US" sz="2400" baseline="30000" dirty="0"/>
              <a:t>2</a:t>
            </a:r>
            <a:r>
              <a:rPr lang="en-US" sz="2400" dirty="0"/>
              <a:t>/T)</a:t>
            </a:r>
          </a:p>
          <a:p>
            <a:r>
              <a:rPr lang="en-US" sz="2400" dirty="0"/>
              <a:t>μ = dynamic viscosity (M/LT)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6041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00650-8412-5E9E-6BF2-2913CB44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Parameters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12439-E9A5-6891-C55E-C234E579B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89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Sealaska">
      <a:dk1>
        <a:srgbClr val="000000"/>
      </a:dk1>
      <a:lt1>
        <a:srgbClr val="F2EEE2"/>
      </a:lt1>
      <a:dk2>
        <a:srgbClr val="1F4961"/>
      </a:dk2>
      <a:lt2>
        <a:srgbClr val="752427"/>
      </a:lt2>
      <a:accent1>
        <a:srgbClr val="BADCD2"/>
      </a:accent1>
      <a:accent2>
        <a:srgbClr val="000000"/>
      </a:accent2>
      <a:accent3>
        <a:srgbClr val="F15928"/>
      </a:accent3>
      <a:accent4>
        <a:srgbClr val="752427"/>
      </a:accent4>
      <a:accent5>
        <a:srgbClr val="1F4961"/>
      </a:accent5>
      <a:accent6>
        <a:srgbClr val="C7DD7B"/>
      </a:accent6>
      <a:hlink>
        <a:srgbClr val="752427"/>
      </a:hlink>
      <a:folHlink>
        <a:srgbClr val="2E130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laska-Brand Launch Deck-01" id="{0947649B-5F36-AC40-B1A2-27DFCE809206}" vid="{B893C564-5732-F448-96C9-C2C9070B4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46A274C38624793CFFDBC4642FCB7" ma:contentTypeVersion="5" ma:contentTypeDescription="Create a new document." ma:contentTypeScope="" ma:versionID="6cdc9e79923efe225279daf213bc94c8">
  <xsd:schema xmlns:xsd="http://www.w3.org/2001/XMLSchema" xmlns:xs="http://www.w3.org/2001/XMLSchema" xmlns:p="http://schemas.microsoft.com/office/2006/metadata/properties" xmlns:ns2="b203dc41-4f99-4248-b967-96fcd1b3ec6c" xmlns:ns3="6994eb6c-42e6-4a81-89f1-c500c183aba3" targetNamespace="http://schemas.microsoft.com/office/2006/metadata/properties" ma:root="true" ma:fieldsID="677af3b8678078fd16a68ca7ac70f56f" ns2:_="" ns3:_="">
    <xsd:import namespace="b203dc41-4f99-4248-b967-96fcd1b3ec6c"/>
    <xsd:import namespace="6994eb6c-42e6-4a81-89f1-c500c183ab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3dc41-4f99-4248-b967-96fcd1b3e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4eb6c-42e6-4a81-89f1-c500c183a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4F86B6-87C7-41E6-986A-1A18BCF7DE49}">
  <ds:schemaRefs>
    <ds:schemaRef ds:uri="http://schemas.microsoft.com/office/2006/metadata/properties"/>
    <ds:schemaRef ds:uri="http://schemas.microsoft.com/office/infopath/2007/PartnerControls"/>
    <ds:schemaRef ds:uri="20ce40ac-82c9-4caa-b7c9-91ad95522cd5"/>
  </ds:schemaRefs>
</ds:datastoreItem>
</file>

<file path=customXml/itemProps2.xml><?xml version="1.0" encoding="utf-8"?>
<ds:datastoreItem xmlns:ds="http://schemas.openxmlformats.org/officeDocument/2006/customXml" ds:itemID="{CF24C255-FC96-4F10-B68B-70CB34C1BFCE}"/>
</file>

<file path=customXml/itemProps3.xml><?xml version="1.0" encoding="utf-8"?>
<ds:datastoreItem xmlns:ds="http://schemas.openxmlformats.org/officeDocument/2006/customXml" ds:itemID="{901C5039-151A-4234-B517-DF04A5B400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Sealaska-Brand Launch Deck-02</Template>
  <TotalTime>856</TotalTime>
  <Words>606</Words>
  <Application>Microsoft Office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</vt:lpstr>
      <vt:lpstr>Calibri</vt:lpstr>
      <vt:lpstr>Gordita</vt:lpstr>
      <vt:lpstr>Gordita Light</vt:lpstr>
      <vt:lpstr>Gordita Medium</vt:lpstr>
      <vt:lpstr>inherit</vt:lpstr>
      <vt:lpstr>open sans</vt:lpstr>
      <vt:lpstr>Victor Serif Light</vt:lpstr>
      <vt:lpstr>Office Theme</vt:lpstr>
      <vt:lpstr>1D Solute Transport</vt:lpstr>
      <vt:lpstr>Contaminant (Solute) Transport Modeling</vt:lpstr>
      <vt:lpstr>Solute Transport</vt:lpstr>
      <vt:lpstr>Solute Transport</vt:lpstr>
      <vt:lpstr>Advection-Dispersion Equation (ADE)</vt:lpstr>
      <vt:lpstr>Domenico Solution</vt:lpstr>
      <vt:lpstr>Hydraulic Parameters</vt:lpstr>
      <vt:lpstr>Hydraulic Conductivity and Permeability</vt:lpstr>
      <vt:lpstr>Hydraulic Parameters</vt:lpstr>
      <vt:lpstr>Porosity and Permeability</vt:lpstr>
      <vt:lpstr>Hydraulic Gradient</vt:lpstr>
      <vt:lpstr>Groundwater Velocity (v)</vt:lpstr>
      <vt:lpstr>Transport Parameters</vt:lpstr>
      <vt:lpstr>Dispersivity</vt:lpstr>
      <vt:lpstr>Radioactive Decay</vt:lpstr>
      <vt:lpstr>Spreadsheet Calculation</vt:lpstr>
      <vt:lpstr>Domenico Solution Assumptions</vt:lpstr>
      <vt:lpstr>Domenico Solution Output</vt:lpstr>
      <vt:lpstr>Calibration and Sensitivity Analyses</vt:lpstr>
      <vt:lpstr>Domenico Solution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Tasha Heumann</dc:creator>
  <cp:lastModifiedBy>Vicky Freedman</cp:lastModifiedBy>
  <cp:revision>3</cp:revision>
  <dcterms:created xsi:type="dcterms:W3CDTF">2021-09-14T00:28:52Z</dcterms:created>
  <dcterms:modified xsi:type="dcterms:W3CDTF">2023-09-08T20:40:31Z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0x0101000B746A274C38624793CFFDBC4642FCB7</vt:lpwstr>
  </property>
</Properties>
</file>